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90" r:id="rId15"/>
    <p:sldId id="289" r:id="rId16"/>
    <p:sldId id="285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455" autoAdjust="0"/>
  </p:normalViewPr>
  <p:slideViewPr>
    <p:cSldViewPr snapToGrid="0">
      <p:cViewPr varScale="1">
        <p:scale>
          <a:sx n="92" d="100"/>
          <a:sy n="92" d="100"/>
        </p:scale>
        <p:origin x="125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D2DDA-69D8-473F-A583-B6774B31A77B}" type="datetimeFigureOut">
              <a:rPr lang="en-US"/>
              <a:t>9/16/2025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92CCB-FF08-4D29-8DA3-E1FD860448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215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F6DFB-6833-46E4-B515-70E0D9178056}" type="datetimeFigureOut">
              <a:rPr lang="en-US"/>
              <a:t>9/16/2025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706C7-F2C3-48B6-8A22-C484D800B5D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950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" y="295863"/>
            <a:ext cx="12188827" cy="6323264"/>
            <a:chOff x="-2" y="295863"/>
            <a:chExt cx="12188827" cy="6323264"/>
          </a:xfrm>
        </p:grpSpPr>
        <p:sp>
          <p:nvSpPr>
            <p:cNvPr id="33" name="Rectangle 32"/>
            <p:cNvSpPr/>
            <p:nvPr/>
          </p:nvSpPr>
          <p:spPr>
            <a:xfrm>
              <a:off x="-1" y="1905000"/>
              <a:ext cx="12188826" cy="320040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-2" y="1795132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-2" y="5142116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36" name="Oval 2"/>
            <p:cNvSpPr>
              <a:spLocks noChangeArrowheads="1"/>
            </p:cNvSpPr>
            <p:nvPr/>
          </p:nvSpPr>
          <p:spPr bwMode="grayWhite">
            <a:xfrm>
              <a:off x="534293" y="5791419"/>
              <a:ext cx="716336" cy="739723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grayWhite">
            <a:xfrm>
              <a:off x="696482" y="5958903"/>
              <a:ext cx="106437" cy="10991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grayWhite">
            <a:xfrm>
              <a:off x="213400" y="5778215"/>
              <a:ext cx="310863" cy="321012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grayWhite">
            <a:xfrm>
              <a:off x="284358" y="5851489"/>
              <a:ext cx="40547" cy="4187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8"/>
            <p:cNvSpPr>
              <a:spLocks noChangeArrowheads="1"/>
            </p:cNvSpPr>
            <p:nvPr/>
          </p:nvSpPr>
          <p:spPr bwMode="grayWhite">
            <a:xfrm>
              <a:off x="10486137" y="5404864"/>
              <a:ext cx="473052" cy="488496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9"/>
            <p:cNvSpPr>
              <a:spLocks noChangeArrowheads="1"/>
            </p:cNvSpPr>
            <p:nvPr/>
          </p:nvSpPr>
          <p:spPr bwMode="grayWhite">
            <a:xfrm>
              <a:off x="10594263" y="5516520"/>
              <a:ext cx="65889" cy="6804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11"/>
            <p:cNvSpPr>
              <a:spLocks noChangeArrowheads="1"/>
            </p:cNvSpPr>
            <p:nvPr/>
          </p:nvSpPr>
          <p:spPr bwMode="grayWhite">
            <a:xfrm>
              <a:off x="6575012" y="6214373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12"/>
            <p:cNvSpPr>
              <a:spLocks noChangeArrowheads="1"/>
            </p:cNvSpPr>
            <p:nvPr/>
          </p:nvSpPr>
          <p:spPr bwMode="grayWhite">
            <a:xfrm>
              <a:off x="6664554" y="6306838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14"/>
            <p:cNvSpPr>
              <a:spLocks noChangeArrowheads="1"/>
            </p:cNvSpPr>
            <p:nvPr/>
          </p:nvSpPr>
          <p:spPr bwMode="grayWhite">
            <a:xfrm>
              <a:off x="3520863" y="5733822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15"/>
            <p:cNvSpPr>
              <a:spLocks noChangeArrowheads="1"/>
            </p:cNvSpPr>
            <p:nvPr/>
          </p:nvSpPr>
          <p:spPr bwMode="grayWhite">
            <a:xfrm>
              <a:off x="3610405" y="5826287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17"/>
            <p:cNvSpPr>
              <a:spLocks noChangeArrowheads="1"/>
            </p:cNvSpPr>
            <p:nvPr/>
          </p:nvSpPr>
          <p:spPr bwMode="grayWhite">
            <a:xfrm>
              <a:off x="5845161" y="295863"/>
              <a:ext cx="716336" cy="739723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18"/>
            <p:cNvSpPr>
              <a:spLocks noChangeArrowheads="1"/>
            </p:cNvSpPr>
            <p:nvPr/>
          </p:nvSpPr>
          <p:spPr bwMode="grayWhite">
            <a:xfrm>
              <a:off x="6007350" y="463347"/>
              <a:ext cx="106437" cy="10991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20"/>
            <p:cNvSpPr>
              <a:spLocks noChangeArrowheads="1"/>
            </p:cNvSpPr>
            <p:nvPr/>
          </p:nvSpPr>
          <p:spPr bwMode="grayWhite">
            <a:xfrm>
              <a:off x="5439688" y="630832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21"/>
            <p:cNvSpPr>
              <a:spLocks noChangeArrowheads="1"/>
            </p:cNvSpPr>
            <p:nvPr/>
          </p:nvSpPr>
          <p:spPr bwMode="grayWhite">
            <a:xfrm>
              <a:off x="5529230" y="723297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23"/>
            <p:cNvSpPr>
              <a:spLocks noChangeArrowheads="1"/>
            </p:cNvSpPr>
            <p:nvPr/>
          </p:nvSpPr>
          <p:spPr bwMode="grayWhite">
            <a:xfrm>
              <a:off x="6575012" y="295863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24"/>
            <p:cNvSpPr>
              <a:spLocks noChangeArrowheads="1"/>
            </p:cNvSpPr>
            <p:nvPr/>
          </p:nvSpPr>
          <p:spPr bwMode="grayWhite">
            <a:xfrm>
              <a:off x="6664554" y="388328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Oval 26"/>
            <p:cNvSpPr>
              <a:spLocks noChangeArrowheads="1"/>
            </p:cNvSpPr>
            <p:nvPr/>
          </p:nvSpPr>
          <p:spPr bwMode="grayWhite">
            <a:xfrm>
              <a:off x="11218217" y="589639"/>
              <a:ext cx="554146" cy="572239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27"/>
            <p:cNvSpPr>
              <a:spLocks noChangeArrowheads="1"/>
            </p:cNvSpPr>
            <p:nvPr/>
          </p:nvSpPr>
          <p:spPr bwMode="grayWhite">
            <a:xfrm>
              <a:off x="11344927" y="720486"/>
              <a:ext cx="79405" cy="8199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29"/>
            <p:cNvSpPr>
              <a:spLocks noChangeArrowheads="1"/>
            </p:cNvSpPr>
            <p:nvPr/>
          </p:nvSpPr>
          <p:spPr bwMode="grayWhite">
            <a:xfrm>
              <a:off x="11312827" y="1372978"/>
              <a:ext cx="229768" cy="237270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30"/>
            <p:cNvSpPr>
              <a:spLocks noChangeArrowheads="1"/>
            </p:cNvSpPr>
            <p:nvPr/>
          </p:nvSpPr>
          <p:spPr bwMode="grayWhite">
            <a:xfrm>
              <a:off x="11366890" y="1428806"/>
              <a:ext cx="27032" cy="279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32"/>
            <p:cNvSpPr>
              <a:spLocks noChangeArrowheads="1"/>
            </p:cNvSpPr>
            <p:nvPr/>
          </p:nvSpPr>
          <p:spPr bwMode="grayWhite">
            <a:xfrm>
              <a:off x="1303864" y="669938"/>
              <a:ext cx="554146" cy="572239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33"/>
            <p:cNvSpPr>
              <a:spLocks noChangeArrowheads="1"/>
            </p:cNvSpPr>
            <p:nvPr/>
          </p:nvSpPr>
          <p:spPr bwMode="grayWhite">
            <a:xfrm>
              <a:off x="1428885" y="799041"/>
              <a:ext cx="81095" cy="8374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35"/>
            <p:cNvSpPr>
              <a:spLocks noChangeArrowheads="1"/>
            </p:cNvSpPr>
            <p:nvPr/>
          </p:nvSpPr>
          <p:spPr bwMode="grayWhite">
            <a:xfrm>
              <a:off x="1871526" y="837422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36"/>
            <p:cNvSpPr>
              <a:spLocks noChangeArrowheads="1"/>
            </p:cNvSpPr>
            <p:nvPr/>
          </p:nvSpPr>
          <p:spPr bwMode="grayWhite">
            <a:xfrm>
              <a:off x="1961068" y="929887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079812"/>
            <a:ext cx="9601200" cy="1724092"/>
          </a:xfrm>
        </p:spPr>
        <p:txBody>
          <a:bodyPr anchor="b"/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23D7-2A27-4B34-A31C-02090805ABAC}" type="datetime1">
              <a:rPr lang="en-US" smtClean="0"/>
              <a:t>9/16/2025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1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F1F3-2254-4E04-B960-C1DB42B67330}" type="datetime1">
              <a:rPr lang="en-US" smtClean="0"/>
              <a:t>9/16/2025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0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0DE7-A14C-48CB-AB8E-D3357522F5F2}" type="datetime1">
              <a:rPr lang="en-US" smtClean="0"/>
              <a:t>9/16/2025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2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7548-FD58-4384-A951-C87160C229EB}" type="datetime1">
              <a:rPr lang="en-US" smtClean="0"/>
              <a:t>9/16/2025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9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3194-3577-4D3C-A927-FE879CBA54D5}" type="datetime1">
              <a:rPr lang="en-US" smtClean="0"/>
              <a:t>9/16/2025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0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41120" y="1901952"/>
            <a:ext cx="4572000" cy="412394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we</a:t>
            </a:r>
          </a:p>
          <a:p>
            <a:pPr lvl="5"/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C53B-D6DF-4D88-8598-DAA646F1ABC6}" type="datetime1">
              <a:rPr lang="en-US" smtClean="0"/>
              <a:t>9/16/2025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1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3985-7297-49C2-8AF7-445853E5DC92}" type="datetime1">
              <a:rPr lang="en-US" smtClean="0"/>
              <a:t>9/16/2025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0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CB2E-E929-49CA-BA6D-3C562126F566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3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6" name="Rectangle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CFE0-ED18-4B5C-AA30-B675E1042721}" type="datetime1">
              <a:rPr lang="en-US" smtClean="0"/>
              <a:t>9/16/2025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4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BAAB-3A39-450E-9B38-6FB42E71A3AF}" type="datetime1">
              <a:rPr lang="en-US" smtClean="0"/>
              <a:t>9/16/2025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6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50811" y="506104"/>
            <a:ext cx="68580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0331-03F7-4310-9C27-C65B2378D791}" type="datetime1">
              <a:rPr lang="en-US" smtClean="0"/>
              <a:t>9/16/2025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7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/>
          <p:cNvGrpSpPr/>
          <p:nvPr/>
        </p:nvGrpSpPr>
        <p:grpSpPr>
          <a:xfrm>
            <a:off x="7873" y="-19258"/>
            <a:ext cx="12188953" cy="6869723"/>
            <a:chOff x="7873" y="-19258"/>
            <a:chExt cx="12188953" cy="6869723"/>
          </a:xfrm>
        </p:grpSpPr>
        <p:sp>
          <p:nvSpPr>
            <p:cNvPr id="10" name="Rectangle 9"/>
            <p:cNvSpPr/>
            <p:nvPr/>
          </p:nvSpPr>
          <p:spPr>
            <a:xfrm>
              <a:off x="7873" y="-19258"/>
              <a:ext cx="12188952" cy="6858000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74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999" y="6472513"/>
              <a:ext cx="12188827" cy="377952"/>
              <a:chOff x="-1" y="6480048"/>
              <a:chExt cx="12188827" cy="37795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0" y="6583680"/>
                <a:ext cx="12188826" cy="274320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accent1">
                      <a:alpha val="50000"/>
                    </a:schemeClr>
                  </a:gs>
                  <a:gs pos="0">
                    <a:schemeClr val="accent1">
                      <a:lumMod val="60000"/>
                      <a:lumOff val="40000"/>
                      <a:alpha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-1" y="6480048"/>
                <a:ext cx="12188826" cy="73152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accent1">
                      <a:alpha val="80000"/>
                    </a:schemeClr>
                  </a:gs>
                  <a:gs pos="0">
                    <a:schemeClr val="accent1">
                      <a:lumMod val="60000"/>
                      <a:lumOff val="40000"/>
                      <a:alpha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/>
              </a:p>
            </p:txBody>
          </p:sp>
        </p:grpSp>
        <p:grpSp>
          <p:nvGrpSpPr>
            <p:cNvPr id="48" name="Group 47" hidden="1"/>
            <p:cNvGrpSpPr/>
            <p:nvPr/>
          </p:nvGrpSpPr>
          <p:grpSpPr>
            <a:xfrm>
              <a:off x="14350" y="-7605"/>
              <a:ext cx="11722100" cy="6536383"/>
              <a:chOff x="6350" y="6350"/>
              <a:chExt cx="11722100" cy="6536383"/>
            </a:xfrm>
          </p:grpSpPr>
          <p:grpSp>
            <p:nvGrpSpPr>
              <p:cNvPr id="11" name="Group 9"/>
              <p:cNvGrpSpPr>
                <a:grpSpLocks/>
              </p:cNvGrpSpPr>
              <p:nvPr/>
            </p:nvGrpSpPr>
            <p:grpSpPr bwMode="auto">
              <a:xfrm>
                <a:off x="6350" y="5340350"/>
                <a:ext cx="673100" cy="673100"/>
                <a:chOff x="4" y="3364"/>
                <a:chExt cx="424" cy="424"/>
              </a:xfrm>
            </p:grpSpPr>
            <p:sp>
              <p:nvSpPr>
                <p:cNvPr id="45" name="Oval 7"/>
                <p:cNvSpPr>
                  <a:spLocks noChangeArrowheads="1"/>
                </p:cNvSpPr>
                <p:nvPr/>
              </p:nvSpPr>
              <p:spPr bwMode="grayWhite">
                <a:xfrm>
                  <a:off x="4" y="3364"/>
                  <a:ext cx="424" cy="424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Oval 8"/>
                <p:cNvSpPr>
                  <a:spLocks noChangeArrowheads="1"/>
                </p:cNvSpPr>
                <p:nvPr/>
              </p:nvSpPr>
              <p:spPr bwMode="grayWhite">
                <a:xfrm>
                  <a:off x="100" y="3460"/>
                  <a:ext cx="63" cy="6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2"/>
              <p:cNvGrpSpPr>
                <a:grpSpLocks/>
              </p:cNvGrpSpPr>
              <p:nvPr/>
            </p:nvGrpSpPr>
            <p:grpSpPr bwMode="auto">
              <a:xfrm>
                <a:off x="539750" y="5873750"/>
                <a:ext cx="292100" cy="292100"/>
                <a:chOff x="340" y="3700"/>
                <a:chExt cx="184" cy="184"/>
              </a:xfrm>
            </p:grpSpPr>
            <p:sp>
              <p:nvSpPr>
                <p:cNvPr id="43" name="Oval 10"/>
                <p:cNvSpPr>
                  <a:spLocks noChangeArrowheads="1"/>
                </p:cNvSpPr>
                <p:nvPr/>
              </p:nvSpPr>
              <p:spPr bwMode="grayWhite">
                <a:xfrm>
                  <a:off x="340" y="3700"/>
                  <a:ext cx="184" cy="184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Oval 11"/>
                <p:cNvSpPr>
                  <a:spLocks noChangeArrowheads="1"/>
                </p:cNvSpPr>
                <p:nvPr/>
              </p:nvSpPr>
              <p:spPr bwMode="grayWhite">
                <a:xfrm>
                  <a:off x="382" y="3742"/>
                  <a:ext cx="24" cy="2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5"/>
              <p:cNvGrpSpPr>
                <a:grpSpLocks/>
              </p:cNvGrpSpPr>
              <p:nvPr/>
            </p:nvGrpSpPr>
            <p:grpSpPr bwMode="auto">
              <a:xfrm>
                <a:off x="131763" y="6038850"/>
                <a:ext cx="444500" cy="444500"/>
                <a:chOff x="83" y="3804"/>
                <a:chExt cx="280" cy="280"/>
              </a:xfrm>
            </p:grpSpPr>
            <p:sp>
              <p:nvSpPr>
                <p:cNvPr id="41" name="Oval 13"/>
                <p:cNvSpPr>
                  <a:spLocks noChangeArrowheads="1"/>
                </p:cNvSpPr>
                <p:nvPr/>
              </p:nvSpPr>
              <p:spPr bwMode="grayWhite">
                <a:xfrm>
                  <a:off x="83" y="3804"/>
                  <a:ext cx="280" cy="28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Oval 14"/>
                <p:cNvSpPr>
                  <a:spLocks noChangeArrowheads="1"/>
                </p:cNvSpPr>
                <p:nvPr/>
              </p:nvSpPr>
              <p:spPr bwMode="grayWhite">
                <a:xfrm>
                  <a:off x="147" y="3868"/>
                  <a:ext cx="39" cy="3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8"/>
              <p:cNvGrpSpPr>
                <a:grpSpLocks/>
              </p:cNvGrpSpPr>
              <p:nvPr/>
            </p:nvGrpSpPr>
            <p:grpSpPr bwMode="auto">
              <a:xfrm>
                <a:off x="2476500" y="6174433"/>
                <a:ext cx="368300" cy="368300"/>
                <a:chOff x="1560" y="4076"/>
                <a:chExt cx="232" cy="232"/>
              </a:xfrm>
            </p:grpSpPr>
            <p:sp>
              <p:nvSpPr>
                <p:cNvPr id="39" name="Oval 16"/>
                <p:cNvSpPr>
                  <a:spLocks noChangeArrowheads="1"/>
                </p:cNvSpPr>
                <p:nvPr/>
              </p:nvSpPr>
              <p:spPr bwMode="grayWhite">
                <a:xfrm>
                  <a:off x="1560" y="4076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Oval 17"/>
                <p:cNvSpPr>
                  <a:spLocks noChangeArrowheads="1"/>
                </p:cNvSpPr>
                <p:nvPr/>
              </p:nvSpPr>
              <p:spPr bwMode="grayWhite">
                <a:xfrm>
                  <a:off x="1613" y="4129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21"/>
              <p:cNvGrpSpPr>
                <a:grpSpLocks/>
              </p:cNvGrpSpPr>
              <p:nvPr/>
            </p:nvGrpSpPr>
            <p:grpSpPr bwMode="auto">
              <a:xfrm>
                <a:off x="6350" y="4425950"/>
                <a:ext cx="368300" cy="368300"/>
                <a:chOff x="4" y="2788"/>
                <a:chExt cx="232" cy="232"/>
              </a:xfrm>
            </p:grpSpPr>
            <p:sp>
              <p:nvSpPr>
                <p:cNvPr id="37" name="Oval 19"/>
                <p:cNvSpPr>
                  <a:spLocks noChangeArrowheads="1"/>
                </p:cNvSpPr>
                <p:nvPr/>
              </p:nvSpPr>
              <p:spPr bwMode="grayWhite">
                <a:xfrm>
                  <a:off x="4" y="2788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Oval 20"/>
                <p:cNvSpPr>
                  <a:spLocks noChangeArrowheads="1"/>
                </p:cNvSpPr>
                <p:nvPr/>
              </p:nvSpPr>
              <p:spPr bwMode="grayWhite">
                <a:xfrm>
                  <a:off x="57" y="2841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24"/>
              <p:cNvGrpSpPr>
                <a:grpSpLocks/>
              </p:cNvGrpSpPr>
              <p:nvPr/>
            </p:nvGrpSpPr>
            <p:grpSpPr bwMode="auto">
              <a:xfrm>
                <a:off x="10674350" y="5808663"/>
                <a:ext cx="673100" cy="673100"/>
                <a:chOff x="4132" y="3844"/>
                <a:chExt cx="424" cy="424"/>
              </a:xfrm>
            </p:grpSpPr>
            <p:sp>
              <p:nvSpPr>
                <p:cNvPr id="35" name="Oval 22"/>
                <p:cNvSpPr>
                  <a:spLocks noChangeArrowheads="1"/>
                </p:cNvSpPr>
                <p:nvPr/>
              </p:nvSpPr>
              <p:spPr bwMode="grayWhite">
                <a:xfrm>
                  <a:off x="4132" y="3844"/>
                  <a:ext cx="424" cy="424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Oval 23"/>
                <p:cNvSpPr>
                  <a:spLocks noChangeArrowheads="1"/>
                </p:cNvSpPr>
                <p:nvPr/>
              </p:nvSpPr>
              <p:spPr bwMode="grayWhite">
                <a:xfrm>
                  <a:off x="4228" y="3940"/>
                  <a:ext cx="63" cy="6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27"/>
              <p:cNvGrpSpPr>
                <a:grpSpLocks/>
              </p:cNvGrpSpPr>
              <p:nvPr/>
            </p:nvGrpSpPr>
            <p:grpSpPr bwMode="auto">
              <a:xfrm>
                <a:off x="10293350" y="6113463"/>
                <a:ext cx="368300" cy="368300"/>
                <a:chOff x="3892" y="4036"/>
                <a:chExt cx="232" cy="232"/>
              </a:xfrm>
            </p:grpSpPr>
            <p:sp>
              <p:nvSpPr>
                <p:cNvPr id="33" name="Oval 25"/>
                <p:cNvSpPr>
                  <a:spLocks noChangeArrowheads="1"/>
                </p:cNvSpPr>
                <p:nvPr/>
              </p:nvSpPr>
              <p:spPr bwMode="grayWhite">
                <a:xfrm>
                  <a:off x="3892" y="4036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Oval 26"/>
                <p:cNvSpPr>
                  <a:spLocks noChangeArrowheads="1"/>
                </p:cNvSpPr>
                <p:nvPr/>
              </p:nvSpPr>
              <p:spPr bwMode="grayWhite">
                <a:xfrm>
                  <a:off x="3945" y="4089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30"/>
              <p:cNvGrpSpPr>
                <a:grpSpLocks/>
              </p:cNvGrpSpPr>
              <p:nvPr/>
            </p:nvGrpSpPr>
            <p:grpSpPr bwMode="auto">
              <a:xfrm>
                <a:off x="11360150" y="5808663"/>
                <a:ext cx="368300" cy="368300"/>
                <a:chOff x="4564" y="3844"/>
                <a:chExt cx="232" cy="232"/>
              </a:xfrm>
            </p:grpSpPr>
            <p:sp>
              <p:nvSpPr>
                <p:cNvPr id="31" name="Oval 28"/>
                <p:cNvSpPr>
                  <a:spLocks noChangeArrowheads="1"/>
                </p:cNvSpPr>
                <p:nvPr/>
              </p:nvSpPr>
              <p:spPr bwMode="grayWhite">
                <a:xfrm>
                  <a:off x="4564" y="3844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Oval 29"/>
                <p:cNvSpPr>
                  <a:spLocks noChangeArrowheads="1"/>
                </p:cNvSpPr>
                <p:nvPr/>
              </p:nvSpPr>
              <p:spPr bwMode="grayWhite">
                <a:xfrm>
                  <a:off x="4617" y="3897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33"/>
              <p:cNvGrpSpPr>
                <a:grpSpLocks/>
              </p:cNvGrpSpPr>
              <p:nvPr/>
            </p:nvGrpSpPr>
            <p:grpSpPr bwMode="auto">
              <a:xfrm>
                <a:off x="11087100" y="1901952"/>
                <a:ext cx="520700" cy="520700"/>
                <a:chOff x="5420" y="1139"/>
                <a:chExt cx="328" cy="328"/>
              </a:xfrm>
            </p:grpSpPr>
            <p:sp>
              <p:nvSpPr>
                <p:cNvPr id="29" name="Oval 31"/>
                <p:cNvSpPr>
                  <a:spLocks noChangeArrowheads="1"/>
                </p:cNvSpPr>
                <p:nvPr/>
              </p:nvSpPr>
              <p:spPr bwMode="grayWhite">
                <a:xfrm>
                  <a:off x="5420" y="1139"/>
                  <a:ext cx="328" cy="328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Oval 32"/>
                <p:cNvSpPr>
                  <a:spLocks noChangeArrowheads="1"/>
                </p:cNvSpPr>
                <p:nvPr/>
              </p:nvSpPr>
              <p:spPr bwMode="grayWhite">
                <a:xfrm>
                  <a:off x="5495" y="121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36"/>
              <p:cNvGrpSpPr>
                <a:grpSpLocks/>
              </p:cNvGrpSpPr>
              <p:nvPr/>
            </p:nvGrpSpPr>
            <p:grpSpPr bwMode="auto">
              <a:xfrm>
                <a:off x="11176000" y="2614739"/>
                <a:ext cx="215900" cy="215900"/>
                <a:chOff x="5476" y="1588"/>
                <a:chExt cx="136" cy="136"/>
              </a:xfrm>
            </p:grpSpPr>
            <p:sp>
              <p:nvSpPr>
                <p:cNvPr id="27" name="Oval 34"/>
                <p:cNvSpPr>
                  <a:spLocks noChangeArrowheads="1"/>
                </p:cNvSpPr>
                <p:nvPr/>
              </p:nvSpPr>
              <p:spPr bwMode="grayWhite">
                <a:xfrm>
                  <a:off x="5476" y="1588"/>
                  <a:ext cx="136" cy="136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Oval 35"/>
                <p:cNvSpPr>
                  <a:spLocks noChangeArrowheads="1"/>
                </p:cNvSpPr>
                <p:nvPr/>
              </p:nvSpPr>
              <p:spPr bwMode="grayWhite">
                <a:xfrm>
                  <a:off x="5508" y="1620"/>
                  <a:ext cx="16" cy="1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39"/>
              <p:cNvGrpSpPr>
                <a:grpSpLocks/>
              </p:cNvGrpSpPr>
              <p:nvPr/>
            </p:nvGrpSpPr>
            <p:grpSpPr bwMode="auto">
              <a:xfrm>
                <a:off x="1377950" y="6350"/>
                <a:ext cx="520700" cy="520700"/>
                <a:chOff x="868" y="4"/>
                <a:chExt cx="328" cy="328"/>
              </a:xfrm>
            </p:grpSpPr>
            <p:sp>
              <p:nvSpPr>
                <p:cNvPr id="25" name="Oval 37"/>
                <p:cNvSpPr>
                  <a:spLocks noChangeArrowheads="1"/>
                </p:cNvSpPr>
                <p:nvPr/>
              </p:nvSpPr>
              <p:spPr bwMode="grayWhite">
                <a:xfrm>
                  <a:off x="868" y="4"/>
                  <a:ext cx="328" cy="328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Oval 38"/>
                <p:cNvSpPr>
                  <a:spLocks noChangeArrowheads="1"/>
                </p:cNvSpPr>
                <p:nvPr/>
              </p:nvSpPr>
              <p:spPr bwMode="grayWhite">
                <a:xfrm>
                  <a:off x="942" y="7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42"/>
              <p:cNvGrpSpPr>
                <a:grpSpLocks/>
              </p:cNvGrpSpPr>
              <p:nvPr/>
            </p:nvGrpSpPr>
            <p:grpSpPr bwMode="auto">
              <a:xfrm>
                <a:off x="1911350" y="158750"/>
                <a:ext cx="368300" cy="368300"/>
                <a:chOff x="1204" y="100"/>
                <a:chExt cx="232" cy="232"/>
              </a:xfrm>
            </p:grpSpPr>
            <p:sp>
              <p:nvSpPr>
                <p:cNvPr id="23" name="Oval 40"/>
                <p:cNvSpPr>
                  <a:spLocks noChangeArrowheads="1"/>
                </p:cNvSpPr>
                <p:nvPr/>
              </p:nvSpPr>
              <p:spPr bwMode="grayWhite">
                <a:xfrm>
                  <a:off x="1204" y="100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Oval 41"/>
                <p:cNvSpPr>
                  <a:spLocks noChangeArrowheads="1"/>
                </p:cNvSpPr>
                <p:nvPr/>
              </p:nvSpPr>
              <p:spPr bwMode="grayWhite">
                <a:xfrm>
                  <a:off x="1257" y="153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62" name="Group 161"/>
            <p:cNvGrpSpPr/>
            <p:nvPr/>
          </p:nvGrpSpPr>
          <p:grpSpPr>
            <a:xfrm>
              <a:off x="14350" y="-7605"/>
              <a:ext cx="11722100" cy="6536383"/>
              <a:chOff x="14350" y="-7605"/>
              <a:chExt cx="11722100" cy="6536383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14350" y="5326395"/>
                <a:ext cx="673100" cy="673100"/>
                <a:chOff x="14350" y="5326395"/>
                <a:chExt cx="673100" cy="673100"/>
              </a:xfrm>
            </p:grpSpPr>
            <p:sp>
              <p:nvSpPr>
                <p:cNvPr id="83" name="Oval 7"/>
                <p:cNvSpPr>
                  <a:spLocks noChangeArrowheads="1"/>
                </p:cNvSpPr>
                <p:nvPr/>
              </p:nvSpPr>
              <p:spPr bwMode="grayWhite">
                <a:xfrm>
                  <a:off x="14350" y="5326395"/>
                  <a:ext cx="673100" cy="6731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Oval 8"/>
                <p:cNvSpPr>
                  <a:spLocks noChangeArrowheads="1"/>
                </p:cNvSpPr>
                <p:nvPr/>
              </p:nvSpPr>
              <p:spPr bwMode="grayWhite">
                <a:xfrm>
                  <a:off x="166750" y="5478795"/>
                  <a:ext cx="100013" cy="1000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547750" y="5859795"/>
                <a:ext cx="292100" cy="292100"/>
                <a:chOff x="547750" y="5859795"/>
                <a:chExt cx="292100" cy="292100"/>
              </a:xfrm>
            </p:grpSpPr>
            <p:sp>
              <p:nvSpPr>
                <p:cNvPr id="81" name="Oval 10"/>
                <p:cNvSpPr>
                  <a:spLocks noChangeArrowheads="1"/>
                </p:cNvSpPr>
                <p:nvPr/>
              </p:nvSpPr>
              <p:spPr bwMode="grayWhite">
                <a:xfrm>
                  <a:off x="547750" y="5859795"/>
                  <a:ext cx="292100" cy="2921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Oval 11"/>
                <p:cNvSpPr>
                  <a:spLocks noChangeArrowheads="1"/>
                </p:cNvSpPr>
                <p:nvPr/>
              </p:nvSpPr>
              <p:spPr bwMode="grayWhite">
                <a:xfrm>
                  <a:off x="614425" y="5926470"/>
                  <a:ext cx="38100" cy="381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139763" y="6024895"/>
                <a:ext cx="444500" cy="444500"/>
                <a:chOff x="139763" y="6024895"/>
                <a:chExt cx="444500" cy="444500"/>
              </a:xfrm>
            </p:grpSpPr>
            <p:sp>
              <p:nvSpPr>
                <p:cNvPr id="79" name="Oval 13"/>
                <p:cNvSpPr>
                  <a:spLocks noChangeArrowheads="1"/>
                </p:cNvSpPr>
                <p:nvPr/>
              </p:nvSpPr>
              <p:spPr bwMode="grayWhite">
                <a:xfrm>
                  <a:off x="139763" y="6024895"/>
                  <a:ext cx="444500" cy="4445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Oval 14"/>
                <p:cNvSpPr>
                  <a:spLocks noChangeArrowheads="1"/>
                </p:cNvSpPr>
                <p:nvPr/>
              </p:nvSpPr>
              <p:spPr bwMode="grayWhite">
                <a:xfrm>
                  <a:off x="241363" y="6126495"/>
                  <a:ext cx="61913" cy="619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2484500" y="6160478"/>
                <a:ext cx="368300" cy="368300"/>
                <a:chOff x="2484500" y="6160478"/>
                <a:chExt cx="368300" cy="368300"/>
              </a:xfrm>
            </p:grpSpPr>
            <p:sp>
              <p:nvSpPr>
                <p:cNvPr id="77" name="Oval 16"/>
                <p:cNvSpPr>
                  <a:spLocks noChangeArrowheads="1"/>
                </p:cNvSpPr>
                <p:nvPr/>
              </p:nvSpPr>
              <p:spPr bwMode="grayWhite">
                <a:xfrm>
                  <a:off x="2484500" y="6160478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Oval 17"/>
                <p:cNvSpPr>
                  <a:spLocks noChangeArrowheads="1"/>
                </p:cNvSpPr>
                <p:nvPr/>
              </p:nvSpPr>
              <p:spPr bwMode="grayWhite">
                <a:xfrm>
                  <a:off x="2568638" y="6244616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14350" y="4411995"/>
                <a:ext cx="368300" cy="368300"/>
                <a:chOff x="14350" y="4411995"/>
                <a:chExt cx="368300" cy="368300"/>
              </a:xfrm>
            </p:grpSpPr>
            <p:sp>
              <p:nvSpPr>
                <p:cNvPr id="75" name="Oval 19"/>
                <p:cNvSpPr>
                  <a:spLocks noChangeArrowheads="1"/>
                </p:cNvSpPr>
                <p:nvPr/>
              </p:nvSpPr>
              <p:spPr bwMode="grayWhite">
                <a:xfrm>
                  <a:off x="14350" y="4411995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Oval 20"/>
                <p:cNvSpPr>
                  <a:spLocks noChangeArrowheads="1"/>
                </p:cNvSpPr>
                <p:nvPr/>
              </p:nvSpPr>
              <p:spPr bwMode="grayWhite">
                <a:xfrm>
                  <a:off x="98488" y="4496133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10682350" y="5794708"/>
                <a:ext cx="673100" cy="673100"/>
                <a:chOff x="10682350" y="5794708"/>
                <a:chExt cx="673100" cy="673100"/>
              </a:xfrm>
            </p:grpSpPr>
            <p:sp>
              <p:nvSpPr>
                <p:cNvPr id="73" name="Oval 22"/>
                <p:cNvSpPr>
                  <a:spLocks noChangeArrowheads="1"/>
                </p:cNvSpPr>
                <p:nvPr/>
              </p:nvSpPr>
              <p:spPr bwMode="grayWhite">
                <a:xfrm>
                  <a:off x="10682350" y="5794708"/>
                  <a:ext cx="673100" cy="6731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Oval 23"/>
                <p:cNvSpPr>
                  <a:spLocks noChangeArrowheads="1"/>
                </p:cNvSpPr>
                <p:nvPr/>
              </p:nvSpPr>
              <p:spPr bwMode="grayWhite">
                <a:xfrm>
                  <a:off x="10834750" y="5947108"/>
                  <a:ext cx="100013" cy="1000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10301350" y="6099508"/>
                <a:ext cx="368300" cy="368300"/>
                <a:chOff x="10301350" y="6099508"/>
                <a:chExt cx="368300" cy="368300"/>
              </a:xfrm>
            </p:grpSpPr>
            <p:sp>
              <p:nvSpPr>
                <p:cNvPr id="71" name="Oval 25"/>
                <p:cNvSpPr>
                  <a:spLocks noChangeArrowheads="1"/>
                </p:cNvSpPr>
                <p:nvPr/>
              </p:nvSpPr>
              <p:spPr bwMode="grayWhite">
                <a:xfrm>
                  <a:off x="10301350" y="6099508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Oval 26"/>
                <p:cNvSpPr>
                  <a:spLocks noChangeArrowheads="1"/>
                </p:cNvSpPr>
                <p:nvPr/>
              </p:nvSpPr>
              <p:spPr bwMode="grayWhite">
                <a:xfrm>
                  <a:off x="10385488" y="6183646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11368150" y="5794708"/>
                <a:ext cx="368300" cy="368300"/>
                <a:chOff x="11368150" y="5794708"/>
                <a:chExt cx="368300" cy="368300"/>
              </a:xfrm>
            </p:grpSpPr>
            <p:sp>
              <p:nvSpPr>
                <p:cNvPr id="69" name="Oval 28"/>
                <p:cNvSpPr>
                  <a:spLocks noChangeArrowheads="1"/>
                </p:cNvSpPr>
                <p:nvPr/>
              </p:nvSpPr>
              <p:spPr bwMode="grayWhite">
                <a:xfrm>
                  <a:off x="11368150" y="5794708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Oval 29"/>
                <p:cNvSpPr>
                  <a:spLocks noChangeArrowheads="1"/>
                </p:cNvSpPr>
                <p:nvPr/>
              </p:nvSpPr>
              <p:spPr bwMode="grayWhite">
                <a:xfrm>
                  <a:off x="11452288" y="5878846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11095100" y="1887997"/>
                <a:ext cx="520700" cy="520700"/>
                <a:chOff x="11095100" y="1887997"/>
                <a:chExt cx="520700" cy="520700"/>
              </a:xfrm>
            </p:grpSpPr>
            <p:sp>
              <p:nvSpPr>
                <p:cNvPr id="67" name="Oval 31"/>
                <p:cNvSpPr>
                  <a:spLocks noChangeArrowheads="1"/>
                </p:cNvSpPr>
                <p:nvPr/>
              </p:nvSpPr>
              <p:spPr bwMode="grayWhite">
                <a:xfrm>
                  <a:off x="11095100" y="1887997"/>
                  <a:ext cx="520700" cy="5207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Oval 32"/>
                <p:cNvSpPr>
                  <a:spLocks noChangeArrowheads="1"/>
                </p:cNvSpPr>
                <p:nvPr/>
              </p:nvSpPr>
              <p:spPr bwMode="grayWhite">
                <a:xfrm>
                  <a:off x="11214163" y="2007060"/>
                  <a:ext cx="74613" cy="746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11184000" y="2600784"/>
                <a:ext cx="215900" cy="215900"/>
                <a:chOff x="11184000" y="2600784"/>
                <a:chExt cx="215900" cy="215900"/>
              </a:xfrm>
            </p:grpSpPr>
            <p:sp>
              <p:nvSpPr>
                <p:cNvPr id="65" name="Oval 34"/>
                <p:cNvSpPr>
                  <a:spLocks noChangeArrowheads="1"/>
                </p:cNvSpPr>
                <p:nvPr/>
              </p:nvSpPr>
              <p:spPr bwMode="grayWhite">
                <a:xfrm>
                  <a:off x="11184000" y="2600784"/>
                  <a:ext cx="215900" cy="2159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Oval 35"/>
                <p:cNvSpPr>
                  <a:spLocks noChangeArrowheads="1"/>
                </p:cNvSpPr>
                <p:nvPr/>
              </p:nvSpPr>
              <p:spPr bwMode="grayWhite">
                <a:xfrm>
                  <a:off x="11234800" y="2651584"/>
                  <a:ext cx="25400" cy="254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0" name="Group 159"/>
              <p:cNvGrpSpPr/>
              <p:nvPr/>
            </p:nvGrpSpPr>
            <p:grpSpPr>
              <a:xfrm>
                <a:off x="1385950" y="-7605"/>
                <a:ext cx="520700" cy="520700"/>
                <a:chOff x="1385950" y="-7605"/>
                <a:chExt cx="520700" cy="520700"/>
              </a:xfrm>
            </p:grpSpPr>
            <p:sp>
              <p:nvSpPr>
                <p:cNvPr id="63" name="Oval 37"/>
                <p:cNvSpPr>
                  <a:spLocks noChangeArrowheads="1"/>
                </p:cNvSpPr>
                <p:nvPr/>
              </p:nvSpPr>
              <p:spPr bwMode="grayWhite">
                <a:xfrm>
                  <a:off x="1385950" y="-7605"/>
                  <a:ext cx="520700" cy="5207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Oval 38"/>
                <p:cNvSpPr>
                  <a:spLocks noChangeArrowheads="1"/>
                </p:cNvSpPr>
                <p:nvPr/>
              </p:nvSpPr>
              <p:spPr bwMode="grayWhite">
                <a:xfrm>
                  <a:off x="1503425" y="109870"/>
                  <a:ext cx="76200" cy="76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1" name="Group 160"/>
              <p:cNvGrpSpPr/>
              <p:nvPr/>
            </p:nvGrpSpPr>
            <p:grpSpPr>
              <a:xfrm>
                <a:off x="1919350" y="144795"/>
                <a:ext cx="368300" cy="368300"/>
                <a:chOff x="1919350" y="144795"/>
                <a:chExt cx="368300" cy="368300"/>
              </a:xfrm>
            </p:grpSpPr>
            <p:sp>
              <p:nvSpPr>
                <p:cNvPr id="61" name="Oval 40"/>
                <p:cNvSpPr>
                  <a:spLocks noChangeArrowheads="1"/>
                </p:cNvSpPr>
                <p:nvPr/>
              </p:nvSpPr>
              <p:spPr bwMode="grayWhite">
                <a:xfrm>
                  <a:off x="1919350" y="144795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Oval 41"/>
                <p:cNvSpPr>
                  <a:spLocks noChangeArrowheads="1"/>
                </p:cNvSpPr>
                <p:nvPr/>
              </p:nvSpPr>
              <p:spPr bwMode="grayWhite">
                <a:xfrm>
                  <a:off x="2003488" y="228933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598763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598763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13C09FF-A05A-44B7-B7F9-9715502B619B}" type="datetime1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598763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C749032-2A07-4AE8-BA90-74324CAE0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5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60604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Fundamentals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by Abeeha Sattar</a:t>
            </a:r>
          </a:p>
        </p:txBody>
      </p:sp>
    </p:spTree>
    <p:extLst>
      <p:ext uri="{BB962C8B-B14F-4D97-AF65-F5344CB8AC3E}">
        <p14:creationId xmlns:p14="http://schemas.microsoft.com/office/powerpoint/2010/main" val="39980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F980-B725-35BA-79C5-18324E2D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82EA7-4A33-C072-64F2-D74A9ED9D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//a = 10, b = 20, c = -10;</a:t>
            </a:r>
          </a:p>
          <a:p>
            <a:pPr marL="45720" indent="0">
              <a:buNone/>
            </a:pPr>
            <a:r>
              <a:rPr lang="en-US" dirty="0"/>
              <a:t>if ( a &gt; b) {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("a is greater than b\n");</a:t>
            </a:r>
          </a:p>
          <a:p>
            <a:pPr marL="45720" indent="0">
              <a:buNone/>
            </a:pPr>
            <a:r>
              <a:rPr lang="en-US" dirty="0"/>
              <a:t>} else  if (b &gt; c) {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("b is greater than a and c\n");</a:t>
            </a:r>
          </a:p>
          <a:p>
            <a:pPr marL="4572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509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5B37-ADC9-0947-1413-4BA16A66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</a:t>
            </a:r>
            <a:r>
              <a:rPr lang="en-US" dirty="0" err="1"/>
              <a:t>If-Else</a:t>
            </a:r>
            <a:r>
              <a:rPr lang="en-US" dirty="0"/>
              <a:t>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67920-A551-BDDE-461E-F566D8CCD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a = 10, b = 20, c = 30;</a:t>
            </a:r>
          </a:p>
          <a:p>
            <a:pPr marL="45720" indent="0">
              <a:buNone/>
            </a:pPr>
            <a:r>
              <a:rPr lang="en-US" dirty="0"/>
              <a:t>if ( a &gt; b) {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("a is greater than b\n");</a:t>
            </a:r>
          </a:p>
          <a:p>
            <a:pPr marL="45720" indent="0">
              <a:buNone/>
            </a:pPr>
            <a:r>
              <a:rPr lang="en-US" dirty="0"/>
              <a:t>} else  if (b &gt; c) {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("b is greater than a and c\n");</a:t>
            </a:r>
          </a:p>
          <a:p>
            <a:pPr marL="45720" indent="0">
              <a:buNone/>
            </a:pPr>
            <a:r>
              <a:rPr lang="en-US" dirty="0"/>
              <a:t>} else {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("c is greater than a and b\n");</a:t>
            </a:r>
          </a:p>
          <a:p>
            <a:pPr marL="4572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154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E1A5A-F935-69EA-FC5F-CEDC8E50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777A3-1CDD-7527-7F7B-D51BA1FA9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the previous code to find the highest of all numbers.</a:t>
            </a:r>
          </a:p>
          <a:p>
            <a:pPr lvl="1"/>
            <a:r>
              <a:rPr lang="en-US" dirty="0"/>
              <a:t>How would you nest the if and else statements to the same thing?</a:t>
            </a:r>
          </a:p>
          <a:p>
            <a:r>
              <a:rPr lang="en-US" dirty="0"/>
              <a:t>Write a program to check whether a given character is between a-z or A-Z.</a:t>
            </a:r>
          </a:p>
          <a:p>
            <a:r>
              <a:rPr lang="en-US" dirty="0"/>
              <a:t>The GPA problem that you’ll be dealing with for 4 years:</a:t>
            </a:r>
          </a:p>
          <a:p>
            <a:r>
              <a:rPr lang="en-US" dirty="0"/>
              <a:t>50-53 – 1.00 (D)	54-57 – 1.33 (D+)	58-61 – 1.67 (C-)</a:t>
            </a:r>
          </a:p>
          <a:p>
            <a:r>
              <a:rPr lang="en-US" dirty="0"/>
              <a:t>62-65 – 2.00 (C)	66-69 – 2.33 (C+)	70-73 – 2.67 (B-)</a:t>
            </a:r>
          </a:p>
          <a:p>
            <a:r>
              <a:rPr lang="en-US" dirty="0"/>
              <a:t>74-77 – 3.00 (B)	78-81 – 3.33 (B+)	82-85 – 3.67 (A-)</a:t>
            </a:r>
          </a:p>
          <a:p>
            <a:r>
              <a:rPr lang="en-US" dirty="0"/>
              <a:t>86-90 – 4.00 (A)	90+ - 4.00 (A+)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5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B9170-3AAB-A5E3-9879-4899AB975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C1A9-CEC6-EC65-0963-460C3A29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Problems! (Yay?)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D197F-A110-948A-F918-021C3690D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901952"/>
            <a:ext cx="9509760" cy="45715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Find out the triangle type based on the lengths of the sides provided by the user.</a:t>
            </a:r>
          </a:p>
          <a:p>
            <a:pPr lvl="1"/>
            <a:r>
              <a:rPr lang="en-US" dirty="0"/>
              <a:t>all equal → Equilateral</a:t>
            </a:r>
          </a:p>
          <a:p>
            <a:pPr lvl="1"/>
            <a:r>
              <a:rPr lang="en-US" dirty="0"/>
              <a:t>two equal → Isosceles</a:t>
            </a:r>
          </a:p>
          <a:p>
            <a:pPr lvl="1"/>
            <a:r>
              <a:rPr lang="en-US" dirty="0"/>
              <a:t>else → Scalene</a:t>
            </a:r>
          </a:p>
          <a:p>
            <a:r>
              <a:rPr lang="en-US" dirty="0"/>
              <a:t>Triangle validity using angles provided by the user.</a:t>
            </a:r>
          </a:p>
          <a:p>
            <a:pPr lvl="1"/>
            <a:r>
              <a:rPr lang="en-US" dirty="0"/>
              <a:t>If sum of angles is 180, then the triangle is valid, otherwise it isn’t.</a:t>
            </a:r>
          </a:p>
          <a:p>
            <a:r>
              <a:rPr lang="en-US" dirty="0"/>
              <a:t>Roots of a Quadratic Equation.</a:t>
            </a:r>
          </a:p>
          <a:p>
            <a:pPr lvl="1"/>
            <a:r>
              <a:rPr lang="en-US" dirty="0"/>
              <a:t>Compute discriminant D = b² – 4ac (ask user to input the values for a, b and c)</a:t>
            </a:r>
          </a:p>
          <a:p>
            <a:pPr lvl="1"/>
            <a:r>
              <a:rPr lang="en-US" dirty="0"/>
              <a:t>If D &gt; 0 → two real roots</a:t>
            </a:r>
          </a:p>
          <a:p>
            <a:pPr lvl="1"/>
            <a:r>
              <a:rPr lang="en-US" dirty="0"/>
              <a:t>If D = 0 → one real root</a:t>
            </a:r>
          </a:p>
          <a:p>
            <a:pPr lvl="1"/>
            <a:r>
              <a:rPr lang="en-US" dirty="0"/>
              <a:t>If D &lt; 0 → imaginary roots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84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32F03-E2AF-F9CD-86BF-B8433A6DF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947EC-5CDF-E44A-155D-4E41D557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Problems! (o-o”)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A450A-65DA-DEE1-BB01-247555268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Attempt using nested if-else</a:t>
            </a:r>
          </a:p>
          <a:p>
            <a:r>
              <a:rPr lang="en-US" dirty="0"/>
              <a:t>A program is required to manage airline ticket booking rules. If the passenger selects </a:t>
            </a:r>
            <a:r>
              <a:rPr lang="en-US" b="1" dirty="0"/>
              <a:t>Business class</a:t>
            </a:r>
            <a:r>
              <a:rPr lang="en-US" dirty="0"/>
              <a:t>, the system should then check whether the passenger is a </a:t>
            </a:r>
            <a:r>
              <a:rPr lang="en-US" b="1" dirty="0"/>
              <a:t>frequent flyer</a:t>
            </a:r>
            <a:r>
              <a:rPr lang="en-US" dirty="0"/>
              <a:t>. If they are, they receive access to the lounge as well as a 20kg baggage allowance; otherwise, they only get the lounge pass. On the other hand, if the passenger selects </a:t>
            </a:r>
            <a:r>
              <a:rPr lang="en-US" b="1" dirty="0"/>
              <a:t>Economy class</a:t>
            </a:r>
            <a:r>
              <a:rPr lang="en-US" dirty="0"/>
              <a:t>, the program should check the baggage weight. If the baggage is </a:t>
            </a:r>
            <a:r>
              <a:rPr lang="en-US" b="1" dirty="0"/>
              <a:t>20kg or less</a:t>
            </a:r>
            <a:r>
              <a:rPr lang="en-US" dirty="0"/>
              <a:t>, there is no extra charge, but if it is </a:t>
            </a:r>
            <a:r>
              <a:rPr lang="en-US" b="1" dirty="0"/>
              <a:t>greater than 20kg</a:t>
            </a:r>
            <a:r>
              <a:rPr lang="en-US" dirty="0"/>
              <a:t>, an additional baggage fee should be applied.</a:t>
            </a:r>
          </a:p>
        </p:txBody>
      </p:sp>
    </p:spTree>
    <p:extLst>
      <p:ext uri="{BB962C8B-B14F-4D97-AF65-F5344CB8AC3E}">
        <p14:creationId xmlns:p14="http://schemas.microsoft.com/office/powerpoint/2010/main" val="3341734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BEBE2-0AE4-AF57-36EC-355EFA38B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87B1-7BEF-0BAD-CB24-8F222EB3A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Problems! (</a:t>
            </a:r>
            <a:r>
              <a:rPr lang="en-US" dirty="0" err="1"/>
              <a:t>oAo</a:t>
            </a:r>
            <a:r>
              <a:rPr lang="en-US" dirty="0"/>
              <a:t>””!!)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D6D9A-365D-C65F-EC09-ED2DC4DBF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Attempt using nested if-else</a:t>
            </a:r>
          </a:p>
          <a:p>
            <a:r>
              <a:rPr lang="en-US" dirty="0"/>
              <a:t>A program is needed to simulate hospital emergency room. If a patient arrives with a </a:t>
            </a:r>
            <a:r>
              <a:rPr lang="en-US" b="1" dirty="0"/>
              <a:t>life-threatening condition</a:t>
            </a:r>
            <a:r>
              <a:rPr lang="en-US" dirty="0"/>
              <a:t>, the system should first check whether a </a:t>
            </a:r>
            <a:r>
              <a:rPr lang="en-US" b="1" dirty="0"/>
              <a:t>bed is available</a:t>
            </a:r>
            <a:r>
              <a:rPr lang="en-US" dirty="0"/>
              <a:t>. If a bed is available, the patient is admitted immediately; otherwise, they must be transferred to the nearest hospital. If the patient’s condition is </a:t>
            </a:r>
            <a:r>
              <a:rPr lang="en-US" b="1" dirty="0"/>
              <a:t>non-life-threatening</a:t>
            </a:r>
            <a:r>
              <a:rPr lang="en-US" dirty="0"/>
              <a:t>, the system should then check if a </a:t>
            </a:r>
            <a:r>
              <a:rPr lang="en-US" b="1" dirty="0"/>
              <a:t>doctor is available</a:t>
            </a:r>
            <a:r>
              <a:rPr lang="en-US" dirty="0"/>
              <a:t>. If a doctor is available, the patient is assigned a consultation; otherwise, the patient is placed on the waiting list.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41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247D8-4CFE-C89B-89A3-81B3F579F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EC1B2-AE74-0317-6CCB-8EB279E40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 Small introduction to while loop --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6746D-AEBC-BAB2-C3E7-26AC6D669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For help with your assignment!</a:t>
            </a:r>
          </a:p>
          <a:p>
            <a:pPr marL="45720" indent="0">
              <a:buNone/>
            </a:pPr>
            <a:r>
              <a:rPr lang="en-US" dirty="0"/>
              <a:t>bool condition = true;</a:t>
            </a:r>
          </a:p>
          <a:p>
            <a:pPr marL="45720" indent="0"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 = 10;</a:t>
            </a:r>
          </a:p>
          <a:p>
            <a:pPr marL="45720" indent="0">
              <a:buNone/>
            </a:pPr>
            <a:r>
              <a:rPr lang="en-US" dirty="0"/>
              <a:t>while(condition) {</a:t>
            </a:r>
          </a:p>
          <a:p>
            <a:pPr marL="365760" lvl="1" indent="0">
              <a:buNone/>
            </a:pPr>
            <a:r>
              <a:rPr lang="en-US" dirty="0"/>
              <a:t>//Do something</a:t>
            </a:r>
          </a:p>
          <a:p>
            <a:pPr marL="365760" lvl="1" indent="0">
              <a:buNone/>
            </a:pPr>
            <a:r>
              <a:rPr lang="en-US" dirty="0" err="1"/>
              <a:t>i</a:t>
            </a:r>
            <a:r>
              <a:rPr lang="en-US" dirty="0"/>
              <a:t>--;</a:t>
            </a:r>
          </a:p>
          <a:p>
            <a:pPr marL="365760" lvl="1" indent="0">
              <a:buNone/>
            </a:pPr>
            <a:r>
              <a:rPr lang="en-US" dirty="0"/>
              <a:t>if ( </a:t>
            </a:r>
            <a:r>
              <a:rPr lang="en-US" dirty="0" err="1"/>
              <a:t>i</a:t>
            </a:r>
            <a:r>
              <a:rPr lang="en-US" dirty="0"/>
              <a:t> &lt;=0 )</a:t>
            </a:r>
          </a:p>
          <a:p>
            <a:pPr marL="365760" lvl="1" indent="0">
              <a:buNone/>
            </a:pPr>
            <a:r>
              <a:rPr lang="en-US" dirty="0"/>
              <a:t>	condition = false;</a:t>
            </a:r>
          </a:p>
          <a:p>
            <a:pPr marL="4572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4058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715B3E-B233-9A0E-8FF1-9C10C4FF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Fin~</a:t>
            </a:r>
          </a:p>
        </p:txBody>
      </p:sp>
    </p:spTree>
    <p:extLst>
      <p:ext uri="{BB962C8B-B14F-4D97-AF65-F5344CB8AC3E}">
        <p14:creationId xmlns:p14="http://schemas.microsoft.com/office/powerpoint/2010/main" val="351083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C84A-AD7C-4411-9A43-F5B8828E9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and 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FC194-E531-C4FC-3D06-375147BD3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back to the relational operators and what they did:</a:t>
            </a:r>
          </a:p>
          <a:p>
            <a:pPr lvl="1"/>
            <a:r>
              <a:rPr lang="en-US" dirty="0"/>
              <a:t>==, !=, &gt;=, &lt;=, &gt;, &lt;</a:t>
            </a:r>
          </a:p>
          <a:p>
            <a:endParaRPr lang="en-US" dirty="0"/>
          </a:p>
          <a:p>
            <a:r>
              <a:rPr lang="en-US" dirty="0"/>
              <a:t>Now introducing… Logical Operators!</a:t>
            </a:r>
          </a:p>
          <a:p>
            <a:pPr lvl="1"/>
            <a:r>
              <a:rPr lang="en-US" dirty="0"/>
              <a:t>&amp;&amp; (Logical AND) – True if everything (operands on each side) is true</a:t>
            </a:r>
          </a:p>
          <a:p>
            <a:pPr lvl="1"/>
            <a:r>
              <a:rPr lang="en-US" dirty="0"/>
              <a:t>|| (Logical OR) – True if any one thing (any operand) is true</a:t>
            </a:r>
          </a:p>
          <a:p>
            <a:pPr lvl="1"/>
            <a:r>
              <a:rPr lang="en-US" dirty="0"/>
              <a:t>! (Logical NOT) – True if operand is false (It is a unary operator – aka requires only one operand)</a:t>
            </a:r>
          </a:p>
        </p:txBody>
      </p:sp>
    </p:spTree>
    <p:extLst>
      <p:ext uri="{BB962C8B-B14F-4D97-AF65-F5344CB8AC3E}">
        <p14:creationId xmlns:p14="http://schemas.microsoft.com/office/powerpoint/2010/main" val="318863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30C69-B17B-10BF-DAB1-F79A4C93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how do we do Conditional Statements?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544C6-72A3-1203-7EB3-579BA19D6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approaches exist:</a:t>
            </a:r>
          </a:p>
          <a:p>
            <a:pPr lvl="1"/>
            <a:r>
              <a:rPr lang="en-US" dirty="0"/>
              <a:t>If / If-Else / If-Else </a:t>
            </a:r>
            <a:r>
              <a:rPr lang="en-US" dirty="0" err="1"/>
              <a:t>If-Else</a:t>
            </a:r>
            <a:endParaRPr lang="en-US" dirty="0"/>
          </a:p>
          <a:p>
            <a:pPr lvl="1"/>
            <a:r>
              <a:rPr lang="en-US" dirty="0"/>
              <a:t>Switch Cases</a:t>
            </a:r>
          </a:p>
        </p:txBody>
      </p:sp>
    </p:spTree>
    <p:extLst>
      <p:ext uri="{BB962C8B-B14F-4D97-AF65-F5344CB8AC3E}">
        <p14:creationId xmlns:p14="http://schemas.microsoft.com/office/powerpoint/2010/main" val="223178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0AE6-8062-0E3B-4531-7720E695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Relevant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E048-BCF3-50B8-2E41-DE2BA57A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901952"/>
            <a:ext cx="2669771" cy="3334591"/>
          </a:xfrm>
          <a:ln>
            <a:solidFill>
              <a:srgbClr val="002060"/>
            </a:solidFill>
          </a:ln>
        </p:spPr>
        <p:txBody>
          <a:bodyPr/>
          <a:lstStyle/>
          <a:p>
            <a:pPr marL="45720" indent="0">
              <a:buNone/>
            </a:pPr>
            <a:r>
              <a:rPr lang="en-US" dirty="0"/>
              <a:t>if ( condition ) {</a:t>
            </a:r>
          </a:p>
          <a:p>
            <a:pPr marL="365760" lvl="1" indent="0">
              <a:buNone/>
            </a:pPr>
            <a:r>
              <a:rPr lang="en-US" dirty="0"/>
              <a:t>Do this thing</a:t>
            </a:r>
          </a:p>
          <a:p>
            <a:pPr marL="4572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995F27-BBB6-88A4-1BC9-0BDC31FA4AF6}"/>
              </a:ext>
            </a:extLst>
          </p:cNvPr>
          <p:cNvSpPr txBox="1">
            <a:spLocks/>
          </p:cNvSpPr>
          <p:nvPr/>
        </p:nvSpPr>
        <p:spPr>
          <a:xfrm>
            <a:off x="4163984" y="1901953"/>
            <a:ext cx="2669771" cy="3334592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60604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urier New" panose="02070309020205020404" pitchFamily="49" charset="0"/>
              <a:buNone/>
            </a:pPr>
            <a:r>
              <a:rPr lang="en-US" dirty="0"/>
              <a:t>if ( condition ) {</a:t>
            </a:r>
          </a:p>
          <a:p>
            <a:pPr marL="365760" lvl="1" indent="0">
              <a:buFont typeface="Courier New" panose="02070309020205020404" pitchFamily="49" charset="0"/>
              <a:buNone/>
            </a:pPr>
            <a:r>
              <a:rPr lang="en-US" dirty="0"/>
              <a:t>Do this thing</a:t>
            </a:r>
          </a:p>
          <a:p>
            <a:pPr marL="45720" indent="0">
              <a:buNone/>
            </a:pPr>
            <a:r>
              <a:rPr lang="en-US" dirty="0"/>
              <a:t>} else {</a:t>
            </a:r>
          </a:p>
          <a:p>
            <a:pPr marL="365760" lvl="1" indent="0">
              <a:buNone/>
            </a:pPr>
            <a:r>
              <a:rPr lang="en-US" dirty="0"/>
              <a:t>Do this other thing</a:t>
            </a:r>
          </a:p>
          <a:p>
            <a:pPr marL="45720" indent="0">
              <a:buFont typeface="Courier New" panose="02070309020205020404" pitchFamily="49" charset="0"/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B24562-0999-07E9-E2A4-9E0E07A933C6}"/>
              </a:ext>
            </a:extLst>
          </p:cNvPr>
          <p:cNvSpPr txBox="1">
            <a:spLocks/>
          </p:cNvSpPr>
          <p:nvPr/>
        </p:nvSpPr>
        <p:spPr>
          <a:xfrm>
            <a:off x="6986848" y="1901952"/>
            <a:ext cx="3864032" cy="3334592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60604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urier New" panose="02070309020205020404" pitchFamily="49" charset="0"/>
              <a:buNone/>
            </a:pPr>
            <a:r>
              <a:rPr lang="en-US" dirty="0"/>
              <a:t>if ( condition ) {</a:t>
            </a:r>
          </a:p>
          <a:p>
            <a:pPr marL="365760" lvl="1" indent="0">
              <a:buFont typeface="Courier New" panose="02070309020205020404" pitchFamily="49" charset="0"/>
              <a:buNone/>
            </a:pPr>
            <a:r>
              <a:rPr lang="en-US" dirty="0"/>
              <a:t>Do this thing</a:t>
            </a:r>
          </a:p>
          <a:p>
            <a:pPr marL="45720" indent="0">
              <a:buNone/>
            </a:pPr>
            <a:r>
              <a:rPr lang="en-US" dirty="0"/>
              <a:t>} else if ( another condition) {</a:t>
            </a:r>
          </a:p>
          <a:p>
            <a:pPr marL="365760" lvl="1" indent="0">
              <a:buNone/>
            </a:pPr>
            <a:r>
              <a:rPr lang="en-US" dirty="0"/>
              <a:t>Do this other thing</a:t>
            </a:r>
          </a:p>
          <a:p>
            <a:pPr marL="45720" indent="0">
              <a:buNone/>
            </a:pPr>
            <a:r>
              <a:rPr lang="en-US" dirty="0"/>
              <a:t>} else {</a:t>
            </a:r>
          </a:p>
          <a:p>
            <a:pPr marL="365760" lvl="1" indent="0">
              <a:buNone/>
            </a:pPr>
            <a:r>
              <a:rPr lang="en-US" dirty="0"/>
              <a:t>Do this other-other thing</a:t>
            </a:r>
          </a:p>
          <a:p>
            <a:pPr marL="45720" indent="0">
              <a:buFont typeface="Courier New" panose="02070309020205020404" pitchFamily="49" charset="0"/>
              <a:buNone/>
            </a:pPr>
            <a:r>
              <a:rPr lang="en-US" dirty="0"/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2ADEC6-2D46-4B90-4B12-10705655942D}"/>
              </a:ext>
            </a:extLst>
          </p:cNvPr>
          <p:cNvSpPr txBox="1">
            <a:spLocks/>
          </p:cNvSpPr>
          <p:nvPr/>
        </p:nvSpPr>
        <p:spPr>
          <a:xfrm>
            <a:off x="1161011" y="5236544"/>
            <a:ext cx="10279380" cy="1233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60604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urier New" panose="02070309020205020404" pitchFamily="49" charset="0"/>
              <a:buNone/>
            </a:pPr>
            <a:r>
              <a:rPr lang="en-US" dirty="0"/>
              <a:t>Anything written within the parentheses after the ‘if’ or ‘else’ statement is said to be part of the ‘if block’ or the ‘else block’</a:t>
            </a:r>
          </a:p>
          <a:p>
            <a:pPr marL="45720" indent="0">
              <a:buFont typeface="Courier New" panose="02070309020205020404" pitchFamily="49" charset="0"/>
              <a:buNone/>
            </a:pPr>
            <a:r>
              <a:rPr lang="en-US" dirty="0"/>
              <a:t>“condition” is usually something written using relational or logical operators</a:t>
            </a:r>
          </a:p>
        </p:txBody>
      </p:sp>
    </p:spTree>
    <p:extLst>
      <p:ext uri="{BB962C8B-B14F-4D97-AF65-F5344CB8AC3E}">
        <p14:creationId xmlns:p14="http://schemas.microsoft.com/office/powerpoint/2010/main" val="135339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34F0-B657-5FAB-541B-92DFE542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weird things that just…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60758-D164-5BC3-8175-D40F5822F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The concept of “truthy” and “</a:t>
            </a:r>
            <a:r>
              <a:rPr lang="en-US" dirty="0" err="1"/>
              <a:t>falsy</a:t>
            </a:r>
            <a:r>
              <a:rPr lang="en-US" dirty="0"/>
              <a:t>” values.</a:t>
            </a:r>
          </a:p>
          <a:p>
            <a:r>
              <a:rPr lang="en-US" dirty="0"/>
              <a:t>In short, anything that’s not “0” or ‘\0’ is a truthy value.</a:t>
            </a:r>
          </a:p>
          <a:p>
            <a:r>
              <a:rPr lang="en-US" dirty="0"/>
              <a:t>“0” and ‘\0’are </a:t>
            </a:r>
            <a:r>
              <a:rPr lang="en-US" dirty="0" err="1"/>
              <a:t>falsy</a:t>
            </a:r>
            <a:r>
              <a:rPr lang="en-US" dirty="0"/>
              <a:t> values.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Some other things count as </a:t>
            </a:r>
            <a:r>
              <a:rPr lang="en-US" dirty="0" err="1"/>
              <a:t>falsy</a:t>
            </a:r>
            <a:r>
              <a:rPr lang="en-US" dirty="0"/>
              <a:t> as well, but for now, just know that 0 (the number) and ‘\0’ (the null character) is a </a:t>
            </a:r>
            <a:r>
              <a:rPr lang="en-US" dirty="0" err="1"/>
              <a:t>falsy</a:t>
            </a:r>
            <a:r>
              <a:rPr lang="en-US" dirty="0"/>
              <a:t> value.</a:t>
            </a:r>
          </a:p>
          <a:p>
            <a:pPr marL="45720" indent="0">
              <a:buNone/>
            </a:pPr>
            <a:r>
              <a:rPr lang="en-US" dirty="0"/>
              <a:t>The concept applies</a:t>
            </a:r>
          </a:p>
        </p:txBody>
      </p:sp>
    </p:spTree>
    <p:extLst>
      <p:ext uri="{BB962C8B-B14F-4D97-AF65-F5344CB8AC3E}">
        <p14:creationId xmlns:p14="http://schemas.microsoft.com/office/powerpoint/2010/main" val="249847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7F70-5763-6641-CB41-BF16BB4C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weird things that just…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65F8A-C8C8-E0CA-F3CD-AA17C1B43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>
              <a:buNone/>
            </a:pPr>
            <a:r>
              <a:rPr lang="en-US" dirty="0"/>
              <a:t>int zero = 0; //</a:t>
            </a:r>
            <a:r>
              <a:rPr lang="en-US" dirty="0" err="1"/>
              <a:t>falsy</a:t>
            </a:r>
            <a:r>
              <a:rPr lang="en-US" dirty="0"/>
              <a:t> value</a:t>
            </a:r>
          </a:p>
          <a:p>
            <a:pPr marL="45720" indent="0">
              <a:buNone/>
            </a:pPr>
            <a:r>
              <a:rPr lang="en-US" dirty="0"/>
              <a:t>int </a:t>
            </a:r>
            <a:r>
              <a:rPr lang="en-US" dirty="0" err="1"/>
              <a:t>non_zero</a:t>
            </a:r>
            <a:r>
              <a:rPr lang="en-US" dirty="0"/>
              <a:t> = 10; //truthy value</a:t>
            </a:r>
          </a:p>
          <a:p>
            <a:pPr marL="45720" indent="0">
              <a:buNone/>
            </a:pPr>
            <a:r>
              <a:rPr lang="en-US" dirty="0"/>
              <a:t>char </a:t>
            </a:r>
            <a:r>
              <a:rPr lang="en-US" dirty="0" err="1"/>
              <a:t>empty_char</a:t>
            </a:r>
            <a:r>
              <a:rPr lang="en-US" dirty="0"/>
              <a:t> = '\0'; // </a:t>
            </a:r>
            <a:r>
              <a:rPr lang="en-US" dirty="0" err="1"/>
              <a:t>falsy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char </a:t>
            </a:r>
            <a:r>
              <a:rPr lang="en-US" dirty="0" err="1"/>
              <a:t>non_empty_char</a:t>
            </a:r>
            <a:r>
              <a:rPr lang="en-US" dirty="0"/>
              <a:t> = 'A'; //truthy</a:t>
            </a:r>
          </a:p>
        </p:txBody>
      </p:sp>
    </p:spTree>
    <p:extLst>
      <p:ext uri="{BB962C8B-B14F-4D97-AF65-F5344CB8AC3E}">
        <p14:creationId xmlns:p14="http://schemas.microsoft.com/office/powerpoint/2010/main" val="9561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42110-D529-BA0A-EB68-8BC38CA39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1598-63B5-2FCC-EF03-1E7B982BB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weird things that just…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AC473-292E-8DF1-13BA-FF97D5642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45720" indent="0">
              <a:buNone/>
            </a:pPr>
            <a:r>
              <a:rPr lang="en-US" sz="1600" dirty="0"/>
              <a:t>if (zero) {</a:t>
            </a:r>
          </a:p>
          <a:p>
            <a:pPr marL="4572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printf</a:t>
            </a:r>
            <a:r>
              <a:rPr lang="en-US" sz="1600" dirty="0"/>
              <a:t>("This doesn't work\n");</a:t>
            </a:r>
          </a:p>
          <a:p>
            <a:pPr marL="45720" indent="0">
              <a:buNone/>
            </a:pPr>
            <a:r>
              <a:rPr lang="en-US" sz="1600" dirty="0"/>
              <a:t>}</a:t>
            </a:r>
          </a:p>
          <a:p>
            <a:pPr marL="45720" indent="0">
              <a:buNone/>
            </a:pPr>
            <a:endParaRPr lang="en-US" sz="1600" dirty="0"/>
          </a:p>
          <a:p>
            <a:pPr marL="45720" indent="0">
              <a:buNone/>
            </a:pPr>
            <a:r>
              <a:rPr lang="en-US" sz="1600" dirty="0"/>
              <a:t>if (</a:t>
            </a:r>
            <a:r>
              <a:rPr lang="en-US" sz="1600" dirty="0" err="1"/>
              <a:t>non_zero</a:t>
            </a:r>
            <a:r>
              <a:rPr lang="en-US" sz="1600" dirty="0"/>
              <a:t>) {</a:t>
            </a:r>
          </a:p>
          <a:p>
            <a:pPr marL="4572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printf</a:t>
            </a:r>
            <a:r>
              <a:rPr lang="en-US" sz="1600" dirty="0"/>
              <a:t>("Whoa, this works (int)\n");</a:t>
            </a:r>
          </a:p>
          <a:p>
            <a:pPr marL="45720" indent="0">
              <a:buNone/>
            </a:pPr>
            <a:r>
              <a:rPr lang="en-US" sz="1600" dirty="0"/>
              <a:t>}</a:t>
            </a:r>
          </a:p>
          <a:p>
            <a:pPr marL="45720" indent="0">
              <a:buNone/>
            </a:pPr>
            <a:endParaRPr lang="en-US" sz="1600" dirty="0"/>
          </a:p>
          <a:p>
            <a:pPr marL="45720" indent="0">
              <a:buNone/>
            </a:pPr>
            <a:r>
              <a:rPr lang="en-US" sz="1600" dirty="0"/>
              <a:t>	</a:t>
            </a:r>
          </a:p>
          <a:p>
            <a:pPr marL="45720" indent="0">
              <a:buNone/>
            </a:pPr>
            <a:r>
              <a:rPr lang="en-US" sz="1600" dirty="0"/>
              <a:t>if (</a:t>
            </a:r>
            <a:r>
              <a:rPr lang="en-US" sz="1600" dirty="0" err="1"/>
              <a:t>empty_char</a:t>
            </a:r>
            <a:r>
              <a:rPr lang="en-US" sz="1600" dirty="0"/>
              <a:t>) {</a:t>
            </a:r>
          </a:p>
          <a:p>
            <a:pPr marL="4572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printf</a:t>
            </a:r>
            <a:r>
              <a:rPr lang="en-US" sz="1600" dirty="0"/>
              <a:t>("This doesn't work\n");</a:t>
            </a:r>
          </a:p>
          <a:p>
            <a:pPr marL="45720" indent="0">
              <a:buNone/>
            </a:pPr>
            <a:r>
              <a:rPr lang="en-US" sz="1600" dirty="0"/>
              <a:t>}</a:t>
            </a:r>
          </a:p>
          <a:p>
            <a:pPr marL="45720" indent="0">
              <a:buNone/>
            </a:pPr>
            <a:r>
              <a:rPr lang="en-US" sz="1600" dirty="0"/>
              <a:t>	</a:t>
            </a:r>
          </a:p>
          <a:p>
            <a:pPr marL="45720" indent="0">
              <a:buNone/>
            </a:pPr>
            <a:r>
              <a:rPr lang="en-US" sz="1600" dirty="0"/>
              <a:t>if (</a:t>
            </a:r>
            <a:r>
              <a:rPr lang="en-US" sz="1600" dirty="0" err="1"/>
              <a:t>non_empty_char</a:t>
            </a:r>
            <a:r>
              <a:rPr lang="en-US" sz="1600" dirty="0"/>
              <a:t>) {</a:t>
            </a:r>
          </a:p>
          <a:p>
            <a:pPr marL="4572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printf</a:t>
            </a:r>
            <a:r>
              <a:rPr lang="en-US" sz="1600" dirty="0"/>
              <a:t>("Whoa, this works (char)\n");</a:t>
            </a:r>
          </a:p>
          <a:p>
            <a:pPr marL="4572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883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A11D0-0429-99C0-8EE8-95FBC74D5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weird things that just…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DEDD5-7034-54C4-5328-D5C69EFB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>
              <a:buNone/>
            </a:pPr>
            <a:r>
              <a:rPr lang="en-US" dirty="0"/>
              <a:t>int a = 10, b = 0, c;</a:t>
            </a:r>
          </a:p>
          <a:p>
            <a:pPr marL="45720" indent="0">
              <a:buNone/>
            </a:pPr>
            <a:r>
              <a:rPr lang="en-US" dirty="0" err="1"/>
              <a:t>printf</a:t>
            </a:r>
            <a:r>
              <a:rPr lang="en-US" dirty="0"/>
              <a:t> ("%d\n", c = a); </a:t>
            </a:r>
          </a:p>
          <a:p>
            <a:pPr marL="45720" indent="0">
              <a:buNone/>
            </a:pPr>
            <a:r>
              <a:rPr lang="en-US" dirty="0" err="1"/>
              <a:t>printf</a:t>
            </a:r>
            <a:r>
              <a:rPr lang="en-US" dirty="0"/>
              <a:t> ("%d\n", c = b); 	</a:t>
            </a:r>
          </a:p>
          <a:p>
            <a:pPr marL="45720" indent="0">
              <a:buNone/>
            </a:pPr>
            <a:r>
              <a:rPr lang="en-US" dirty="0"/>
              <a:t>if ( c = a)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("Whoa, this works (assignment to a non-zero number)\n");	</a:t>
            </a:r>
          </a:p>
          <a:p>
            <a:pPr marL="45720" indent="0">
              <a:buNone/>
            </a:pPr>
            <a:r>
              <a:rPr lang="en-US" dirty="0"/>
              <a:t>if ( c = b)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("This doesn't work\n");</a:t>
            </a:r>
          </a:p>
        </p:txBody>
      </p:sp>
    </p:spTree>
    <p:extLst>
      <p:ext uri="{BB962C8B-B14F-4D97-AF65-F5344CB8AC3E}">
        <p14:creationId xmlns:p14="http://schemas.microsoft.com/office/powerpoint/2010/main" val="222761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B56BA-D0EA-7E57-37EA-725FE411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19" y="467360"/>
            <a:ext cx="9683635" cy="1233424"/>
          </a:xfrm>
        </p:spPr>
        <p:txBody>
          <a:bodyPr/>
          <a:lstStyle/>
          <a:p>
            <a:r>
              <a:rPr lang="en-US" dirty="0"/>
              <a:t>Now then, let’s get away from the weird stuff!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AD473-DDE2-2DAD-A517-29BD24188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dirty="0"/>
              <a:t>Plain old ‘if’ statements</a:t>
            </a:r>
          </a:p>
          <a:p>
            <a:pPr marL="45720" indent="0">
              <a:buNone/>
            </a:pPr>
            <a:r>
              <a:rPr lang="en-US" sz="1800" dirty="0"/>
              <a:t>a = 10, b = 20, c = -10;</a:t>
            </a:r>
          </a:p>
          <a:p>
            <a:pPr marL="45720" indent="0">
              <a:buNone/>
            </a:pPr>
            <a:r>
              <a:rPr lang="en-US" sz="1800" dirty="0"/>
              <a:t>if ( a == 10) {</a:t>
            </a:r>
          </a:p>
          <a:p>
            <a:pPr marL="4572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printf</a:t>
            </a:r>
            <a:r>
              <a:rPr lang="en-US" sz="1800" dirty="0"/>
              <a:t>("a is 10!\n");</a:t>
            </a:r>
          </a:p>
          <a:p>
            <a:pPr marL="45720" indent="0">
              <a:buNone/>
            </a:pPr>
            <a:r>
              <a:rPr lang="en-US" sz="1800" dirty="0"/>
              <a:t>}</a:t>
            </a:r>
          </a:p>
          <a:p>
            <a:pPr marL="45720" indent="0">
              <a:buNone/>
            </a:pPr>
            <a:r>
              <a:rPr lang="en-US" sz="1800" dirty="0"/>
              <a:t>if ( b &gt; a ) {</a:t>
            </a:r>
          </a:p>
          <a:p>
            <a:pPr marL="4572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printf</a:t>
            </a:r>
            <a:r>
              <a:rPr lang="en-US" sz="1800" dirty="0"/>
              <a:t>("b is greater than a!\n");</a:t>
            </a:r>
          </a:p>
          <a:p>
            <a:pPr marL="45720" indent="0">
              <a:buNone/>
            </a:pPr>
            <a:r>
              <a:rPr lang="en-US" sz="1800" dirty="0"/>
              <a:t>}</a:t>
            </a:r>
          </a:p>
          <a:p>
            <a:pPr marL="45720" indent="0">
              <a:buNone/>
            </a:pPr>
            <a:endParaRPr lang="en-US" sz="1800" dirty="0"/>
          </a:p>
          <a:p>
            <a:pPr marL="45720" indent="0">
              <a:buNone/>
            </a:pPr>
            <a:endParaRPr lang="en-US" sz="1800" dirty="0"/>
          </a:p>
          <a:p>
            <a:pPr marL="45720" indent="0">
              <a:buNone/>
            </a:pPr>
            <a:r>
              <a:rPr lang="en-US" sz="1800" dirty="0"/>
              <a:t>if ( c &lt; a ) {</a:t>
            </a:r>
          </a:p>
          <a:p>
            <a:pPr marL="4572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printf</a:t>
            </a:r>
            <a:r>
              <a:rPr lang="en-US" sz="1800" dirty="0"/>
              <a:t>("c is less than a!\n");</a:t>
            </a:r>
          </a:p>
          <a:p>
            <a:pPr marL="45720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983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bbles design templa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alpha val="80000"/>
              </a:schemeClr>
            </a:gs>
            <a:gs pos="0">
              <a:schemeClr val="phClr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lumMod val="20000"/>
                <a:lumOff val="80000"/>
                <a:alpha val="59000"/>
              </a:schemeClr>
            </a:gs>
            <a:gs pos="40000">
              <a:schemeClr val="phClr">
                <a:lumMod val="20000"/>
                <a:lumOff val="80000"/>
                <a:alpha val="66000"/>
              </a:schemeClr>
            </a:gs>
            <a:gs pos="100000">
              <a:schemeClr val="phClr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bbles design slides.potx" id="{791C1007-8C16-4095-A382-97B1C9AA36B9}" vid="{20473F13-1D64-4A4A-9CE1-7C3468AE82BE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Bubbles design slides</Template>
  <TotalTime>705</TotalTime>
  <Words>1223</Words>
  <Application>Microsoft Office PowerPoint</Application>
  <PresentationFormat>Widescreen</PresentationFormat>
  <Paragraphs>138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Courier New</vt:lpstr>
      <vt:lpstr>Bubbles design template</vt:lpstr>
      <vt:lpstr>Programming Fundamentals</vt:lpstr>
      <vt:lpstr>Decisions and Conditional Statements</vt:lpstr>
      <vt:lpstr>So, how do we do Conditional Statements?</vt:lpstr>
      <vt:lpstr>Some Relevant Syntax</vt:lpstr>
      <vt:lpstr>Some weird things that just… work</vt:lpstr>
      <vt:lpstr>Some weird things that just… work</vt:lpstr>
      <vt:lpstr>Some weird things that just… work</vt:lpstr>
      <vt:lpstr>Some weird things that just… work</vt:lpstr>
      <vt:lpstr>Now then, let’s get away from the weird stuff!</vt:lpstr>
      <vt:lpstr>If-Else Statements</vt:lpstr>
      <vt:lpstr>If-Else If-Else Statements</vt:lpstr>
      <vt:lpstr>Problems</vt:lpstr>
      <vt:lpstr>More Problems! (Yay?)</vt:lpstr>
      <vt:lpstr>More Problems! (o-o”)</vt:lpstr>
      <vt:lpstr>More Problems! (oAo””!!)</vt:lpstr>
      <vt:lpstr>-- Small introduction to while loop --</vt:lpstr>
      <vt:lpstr>Fin~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Abeeha Sattar</dc:creator>
  <cp:lastModifiedBy>Abeeha Sattar</cp:lastModifiedBy>
  <cp:revision>273</cp:revision>
  <dcterms:created xsi:type="dcterms:W3CDTF">2025-08-20T22:46:44Z</dcterms:created>
  <dcterms:modified xsi:type="dcterms:W3CDTF">2025-09-16T05:30:43Z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74069200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