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29"/>
  </p:notesMasterIdLst>
  <p:handoutMasterIdLst>
    <p:handoutMasterId r:id="rId30"/>
  </p:handoutMasterIdLst>
  <p:sldIdLst>
    <p:sldId id="256" r:id="rId2"/>
    <p:sldId id="272" r:id="rId3"/>
    <p:sldId id="273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2" r:id="rId13"/>
    <p:sldId id="283" r:id="rId14"/>
    <p:sldId id="284" r:id="rId15"/>
    <p:sldId id="285" r:id="rId16"/>
    <p:sldId id="286" r:id="rId17"/>
    <p:sldId id="287" r:id="rId18"/>
    <p:sldId id="288" r:id="rId19"/>
    <p:sldId id="289" r:id="rId20"/>
    <p:sldId id="290" r:id="rId21"/>
    <p:sldId id="291" r:id="rId22"/>
    <p:sldId id="292" r:id="rId23"/>
    <p:sldId id="294" r:id="rId24"/>
    <p:sldId id="296" r:id="rId25"/>
    <p:sldId id="295" r:id="rId26"/>
    <p:sldId id="293" r:id="rId27"/>
    <p:sldId id="268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4455" autoAdjust="0"/>
  </p:normalViewPr>
  <p:slideViewPr>
    <p:cSldViewPr snapToGrid="0">
      <p:cViewPr varScale="1">
        <p:scale>
          <a:sx n="92" d="100"/>
          <a:sy n="92" d="100"/>
        </p:scale>
        <p:origin x="1254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76" d="100"/>
          <a:sy n="76" d="100"/>
        </p:scale>
        <p:origin x="168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9D2DDA-69D8-473F-A583-B6774B31A77B}" type="datetimeFigureOut">
              <a:rPr lang="en-US"/>
              <a:t>9/4/2025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92CCB-FF08-4D29-8DA3-E1FD8604480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621533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1F6DFB-6833-46E4-B515-70E0D9178056}" type="datetimeFigureOut">
              <a:rPr lang="en-US"/>
              <a:t>9/4/2025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8706C7-F2C3-48B6-8A22-C484D800B5D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95068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Source file: Contains your code</a:t>
            </a:r>
          </a:p>
          <a:p>
            <a:r>
              <a:rPr lang="en-US" dirty="0"/>
              <a:t>Compiler: Responsible for compiling your code</a:t>
            </a:r>
          </a:p>
          <a:p>
            <a:r>
              <a:rPr lang="en-US" dirty="0"/>
              <a:t>Object File: Machine code generated by the compiler (usually binary format)</a:t>
            </a:r>
          </a:p>
          <a:p>
            <a:r>
              <a:rPr lang="en-US" dirty="0"/>
              <a:t>Linker: Combines different functionalities from “headers” to the object file, to create an executable file</a:t>
            </a:r>
          </a:p>
          <a:p>
            <a:r>
              <a:rPr lang="en-US" dirty="0"/>
              <a:t>Header Files: Contain basic required functionality for your program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8706C7-F2C3-48B6-8A22-C484D800B5D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0583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-2" y="295863"/>
            <a:ext cx="12188827" cy="6323264"/>
            <a:chOff x="-2" y="295863"/>
            <a:chExt cx="12188827" cy="6323264"/>
          </a:xfrm>
        </p:grpSpPr>
        <p:sp>
          <p:nvSpPr>
            <p:cNvPr id="33" name="Rectangle 32"/>
            <p:cNvSpPr/>
            <p:nvPr/>
          </p:nvSpPr>
          <p:spPr>
            <a:xfrm>
              <a:off x="-1" y="1905000"/>
              <a:ext cx="12188826" cy="3200400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50000"/>
                  </a:schemeClr>
                </a:gs>
                <a:gs pos="0">
                  <a:schemeClr val="accent1">
                    <a:lumMod val="60000"/>
                    <a:lumOff val="4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-2" y="1795132"/>
              <a:ext cx="12188826" cy="73152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80000"/>
                  </a:schemeClr>
                </a:gs>
                <a:gs pos="0">
                  <a:schemeClr val="accent1">
                    <a:lumMod val="60000"/>
                    <a:lumOff val="40000"/>
                    <a:alpha val="8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-2" y="5142116"/>
              <a:ext cx="12188826" cy="73152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80000"/>
                  </a:schemeClr>
                </a:gs>
                <a:gs pos="0">
                  <a:schemeClr val="accent1">
                    <a:lumMod val="60000"/>
                    <a:lumOff val="40000"/>
                    <a:alpha val="8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36" name="Oval 2"/>
            <p:cNvSpPr>
              <a:spLocks noChangeArrowheads="1"/>
            </p:cNvSpPr>
            <p:nvPr/>
          </p:nvSpPr>
          <p:spPr bwMode="grayWhite">
            <a:xfrm>
              <a:off x="534293" y="5791419"/>
              <a:ext cx="716336" cy="739723"/>
            </a:xfrm>
            <a:prstGeom prst="ellipse">
              <a:avLst/>
            </a:prstGeom>
            <a:noFill/>
            <a:ln w="12700">
              <a:solidFill>
                <a:schemeClr val="accent1">
                  <a:lumMod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Oval 3"/>
            <p:cNvSpPr>
              <a:spLocks noChangeArrowheads="1"/>
            </p:cNvSpPr>
            <p:nvPr/>
          </p:nvSpPr>
          <p:spPr bwMode="grayWhite">
            <a:xfrm>
              <a:off x="696482" y="5958903"/>
              <a:ext cx="106437" cy="109912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Oval 5"/>
            <p:cNvSpPr>
              <a:spLocks noChangeArrowheads="1"/>
            </p:cNvSpPr>
            <p:nvPr/>
          </p:nvSpPr>
          <p:spPr bwMode="grayWhite">
            <a:xfrm>
              <a:off x="213400" y="5778215"/>
              <a:ext cx="310863" cy="321012"/>
            </a:xfrm>
            <a:prstGeom prst="ellipse">
              <a:avLst/>
            </a:prstGeom>
            <a:noFill/>
            <a:ln w="12700">
              <a:solidFill>
                <a:schemeClr val="accent1">
                  <a:lumMod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Oval 6"/>
            <p:cNvSpPr>
              <a:spLocks noChangeArrowheads="1"/>
            </p:cNvSpPr>
            <p:nvPr/>
          </p:nvSpPr>
          <p:spPr bwMode="grayWhite">
            <a:xfrm>
              <a:off x="284358" y="5851489"/>
              <a:ext cx="40547" cy="4187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Oval 8"/>
            <p:cNvSpPr>
              <a:spLocks noChangeArrowheads="1"/>
            </p:cNvSpPr>
            <p:nvPr/>
          </p:nvSpPr>
          <p:spPr bwMode="grayWhite">
            <a:xfrm>
              <a:off x="10486137" y="5404864"/>
              <a:ext cx="473052" cy="488496"/>
            </a:xfrm>
            <a:prstGeom prst="ellipse">
              <a:avLst/>
            </a:prstGeom>
            <a:noFill/>
            <a:ln w="12700">
              <a:solidFill>
                <a:schemeClr val="accent1">
                  <a:lumMod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Oval 9"/>
            <p:cNvSpPr>
              <a:spLocks noChangeArrowheads="1"/>
            </p:cNvSpPr>
            <p:nvPr/>
          </p:nvSpPr>
          <p:spPr bwMode="grayWhite">
            <a:xfrm>
              <a:off x="10594263" y="5516520"/>
              <a:ext cx="65889" cy="6804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Oval 11"/>
            <p:cNvSpPr>
              <a:spLocks noChangeArrowheads="1"/>
            </p:cNvSpPr>
            <p:nvPr/>
          </p:nvSpPr>
          <p:spPr bwMode="grayWhite">
            <a:xfrm>
              <a:off x="6575012" y="6214373"/>
              <a:ext cx="391957" cy="404754"/>
            </a:xfrm>
            <a:prstGeom prst="ellipse">
              <a:avLst/>
            </a:prstGeom>
            <a:noFill/>
            <a:ln w="12700">
              <a:solidFill>
                <a:schemeClr val="accent1">
                  <a:lumMod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Oval 12"/>
            <p:cNvSpPr>
              <a:spLocks noChangeArrowheads="1"/>
            </p:cNvSpPr>
            <p:nvPr/>
          </p:nvSpPr>
          <p:spPr bwMode="grayWhite">
            <a:xfrm>
              <a:off x="6664554" y="6306838"/>
              <a:ext cx="54063" cy="5582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Oval 14"/>
            <p:cNvSpPr>
              <a:spLocks noChangeArrowheads="1"/>
            </p:cNvSpPr>
            <p:nvPr/>
          </p:nvSpPr>
          <p:spPr bwMode="grayWhite">
            <a:xfrm>
              <a:off x="3520863" y="5733822"/>
              <a:ext cx="391957" cy="404754"/>
            </a:xfrm>
            <a:prstGeom prst="ellipse">
              <a:avLst/>
            </a:prstGeom>
            <a:noFill/>
            <a:ln w="12700">
              <a:solidFill>
                <a:schemeClr val="accent1">
                  <a:lumMod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Oval 15"/>
            <p:cNvSpPr>
              <a:spLocks noChangeArrowheads="1"/>
            </p:cNvSpPr>
            <p:nvPr/>
          </p:nvSpPr>
          <p:spPr bwMode="grayWhite">
            <a:xfrm>
              <a:off x="3610405" y="5826287"/>
              <a:ext cx="54063" cy="5582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Oval 17"/>
            <p:cNvSpPr>
              <a:spLocks noChangeArrowheads="1"/>
            </p:cNvSpPr>
            <p:nvPr/>
          </p:nvSpPr>
          <p:spPr bwMode="grayWhite">
            <a:xfrm>
              <a:off x="5845161" y="295863"/>
              <a:ext cx="716336" cy="739723"/>
            </a:xfrm>
            <a:prstGeom prst="ellipse">
              <a:avLst/>
            </a:prstGeom>
            <a:noFill/>
            <a:ln w="12700">
              <a:solidFill>
                <a:schemeClr val="accent1">
                  <a:lumMod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Oval 18"/>
            <p:cNvSpPr>
              <a:spLocks noChangeArrowheads="1"/>
            </p:cNvSpPr>
            <p:nvPr/>
          </p:nvSpPr>
          <p:spPr bwMode="grayWhite">
            <a:xfrm>
              <a:off x="6007350" y="463347"/>
              <a:ext cx="106437" cy="109912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Oval 20"/>
            <p:cNvSpPr>
              <a:spLocks noChangeArrowheads="1"/>
            </p:cNvSpPr>
            <p:nvPr/>
          </p:nvSpPr>
          <p:spPr bwMode="grayWhite">
            <a:xfrm>
              <a:off x="5439688" y="630832"/>
              <a:ext cx="391957" cy="404754"/>
            </a:xfrm>
            <a:prstGeom prst="ellipse">
              <a:avLst/>
            </a:prstGeom>
            <a:noFill/>
            <a:ln w="12700">
              <a:solidFill>
                <a:schemeClr val="accent1">
                  <a:lumMod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Oval 21"/>
            <p:cNvSpPr>
              <a:spLocks noChangeArrowheads="1"/>
            </p:cNvSpPr>
            <p:nvPr/>
          </p:nvSpPr>
          <p:spPr bwMode="grayWhite">
            <a:xfrm>
              <a:off x="5529230" y="723297"/>
              <a:ext cx="54063" cy="5582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Oval 23"/>
            <p:cNvSpPr>
              <a:spLocks noChangeArrowheads="1"/>
            </p:cNvSpPr>
            <p:nvPr/>
          </p:nvSpPr>
          <p:spPr bwMode="grayWhite">
            <a:xfrm>
              <a:off x="6575012" y="295863"/>
              <a:ext cx="391957" cy="404754"/>
            </a:xfrm>
            <a:prstGeom prst="ellipse">
              <a:avLst/>
            </a:prstGeom>
            <a:noFill/>
            <a:ln w="12700">
              <a:solidFill>
                <a:schemeClr val="accent1">
                  <a:lumMod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Oval 24"/>
            <p:cNvSpPr>
              <a:spLocks noChangeArrowheads="1"/>
            </p:cNvSpPr>
            <p:nvPr/>
          </p:nvSpPr>
          <p:spPr bwMode="grayWhite">
            <a:xfrm>
              <a:off x="6664554" y="388328"/>
              <a:ext cx="54063" cy="5582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Oval 26"/>
            <p:cNvSpPr>
              <a:spLocks noChangeArrowheads="1"/>
            </p:cNvSpPr>
            <p:nvPr/>
          </p:nvSpPr>
          <p:spPr bwMode="grayWhite">
            <a:xfrm>
              <a:off x="11218217" y="589639"/>
              <a:ext cx="554146" cy="572239"/>
            </a:xfrm>
            <a:prstGeom prst="ellipse">
              <a:avLst/>
            </a:prstGeom>
            <a:noFill/>
            <a:ln w="12700">
              <a:solidFill>
                <a:schemeClr val="accent1">
                  <a:lumMod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Oval 27"/>
            <p:cNvSpPr>
              <a:spLocks noChangeArrowheads="1"/>
            </p:cNvSpPr>
            <p:nvPr/>
          </p:nvSpPr>
          <p:spPr bwMode="grayWhite">
            <a:xfrm>
              <a:off x="11344927" y="720486"/>
              <a:ext cx="79405" cy="8199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" name="Oval 29"/>
            <p:cNvSpPr>
              <a:spLocks noChangeArrowheads="1"/>
            </p:cNvSpPr>
            <p:nvPr/>
          </p:nvSpPr>
          <p:spPr bwMode="grayWhite">
            <a:xfrm>
              <a:off x="11312827" y="1372978"/>
              <a:ext cx="229768" cy="237270"/>
            </a:xfrm>
            <a:prstGeom prst="ellipse">
              <a:avLst/>
            </a:prstGeom>
            <a:noFill/>
            <a:ln w="12700">
              <a:solidFill>
                <a:schemeClr val="accent1">
                  <a:lumMod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Oval 30"/>
            <p:cNvSpPr>
              <a:spLocks noChangeArrowheads="1"/>
            </p:cNvSpPr>
            <p:nvPr/>
          </p:nvSpPr>
          <p:spPr bwMode="grayWhite">
            <a:xfrm>
              <a:off x="11366890" y="1428806"/>
              <a:ext cx="27032" cy="27914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Oval 32"/>
            <p:cNvSpPr>
              <a:spLocks noChangeArrowheads="1"/>
            </p:cNvSpPr>
            <p:nvPr/>
          </p:nvSpPr>
          <p:spPr bwMode="grayWhite">
            <a:xfrm>
              <a:off x="1303864" y="669938"/>
              <a:ext cx="554146" cy="572239"/>
            </a:xfrm>
            <a:prstGeom prst="ellipse">
              <a:avLst/>
            </a:prstGeom>
            <a:noFill/>
            <a:ln w="12700">
              <a:solidFill>
                <a:schemeClr val="accent1">
                  <a:lumMod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Oval 33"/>
            <p:cNvSpPr>
              <a:spLocks noChangeArrowheads="1"/>
            </p:cNvSpPr>
            <p:nvPr/>
          </p:nvSpPr>
          <p:spPr bwMode="grayWhite">
            <a:xfrm>
              <a:off x="1428885" y="799041"/>
              <a:ext cx="81095" cy="83742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Oval 35"/>
            <p:cNvSpPr>
              <a:spLocks noChangeArrowheads="1"/>
            </p:cNvSpPr>
            <p:nvPr/>
          </p:nvSpPr>
          <p:spPr bwMode="grayWhite">
            <a:xfrm>
              <a:off x="1871526" y="837422"/>
              <a:ext cx="391957" cy="404754"/>
            </a:xfrm>
            <a:prstGeom prst="ellipse">
              <a:avLst/>
            </a:prstGeom>
            <a:noFill/>
            <a:ln w="12700">
              <a:solidFill>
                <a:schemeClr val="accent1">
                  <a:lumMod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" name="Oval 36"/>
            <p:cNvSpPr>
              <a:spLocks noChangeArrowheads="1"/>
            </p:cNvSpPr>
            <p:nvPr/>
          </p:nvSpPr>
          <p:spPr bwMode="grayWhite">
            <a:xfrm>
              <a:off x="1961068" y="929887"/>
              <a:ext cx="54063" cy="5582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2079812"/>
            <a:ext cx="9601200" cy="1724092"/>
          </a:xfrm>
        </p:spPr>
        <p:txBody>
          <a:bodyPr anchor="b"/>
          <a:lstStyle>
            <a:lvl1pPr algn="ctr">
              <a:defRPr sz="54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959352"/>
            <a:ext cx="9601200" cy="9144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000">
                <a:solidFill>
                  <a:schemeClr val="tx2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223D7-2A27-4B34-A31C-02090805ABAC}" type="datetime1">
              <a:rPr lang="en-US" smtClean="0"/>
              <a:t>9/4/2025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9032-2A07-4AE8-BA90-74324CAE0C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914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2F1F3-2254-4E04-B960-C1DB42B67330}" type="datetime1">
              <a:rPr lang="en-US" smtClean="0"/>
              <a:t>9/4/2025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9032-2A07-4AE8-BA90-74324CAE0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702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D0DE7-A14C-48CB-AB8E-D3357522F5F2}" type="datetime1">
              <a:rPr lang="en-US" smtClean="0"/>
              <a:t>9/4/2025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9032-2A07-4AE8-BA90-74324CAE0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529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C7548-FD58-4384-A951-C87160C229EB}" type="datetime1">
              <a:rPr lang="en-US" smtClean="0"/>
              <a:t>9/4/2025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9032-2A07-4AE8-BA90-74324CAE0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496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2359152"/>
          </a:xfrm>
        </p:spPr>
        <p:txBody>
          <a:bodyPr anchor="b">
            <a:normAutofit/>
          </a:bodyPr>
          <a:lstStyle>
            <a:lvl1pPr algn="ctr">
              <a:defRPr sz="54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572000"/>
            <a:ext cx="9601200" cy="841248"/>
          </a:xfrm>
        </p:spPr>
        <p:txBody>
          <a:bodyPr anchor="t"/>
          <a:lstStyle>
            <a:lvl1pPr marL="0" indent="0" algn="ctr">
              <a:spcBef>
                <a:spcPts val="0"/>
              </a:spcBef>
              <a:buNone/>
              <a:defRPr sz="20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13194-3577-4D3C-A927-FE879CBA54D5}" type="datetime1">
              <a:rPr lang="en-US" smtClean="0"/>
              <a:t>9/4/2025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9032-2A07-4AE8-BA90-74324CAE0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801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341120" y="1901952"/>
            <a:ext cx="4572000" cy="4123944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/>
            </a:lvl5pPr>
            <a:lvl6pPr>
              <a:defRPr/>
            </a:lvl6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we</a:t>
            </a:r>
          </a:p>
          <a:p>
            <a:pPr lvl="5"/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8880" y="1901952"/>
            <a:ext cx="457200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DC53B-D6DF-4D88-8598-DAA646F1ABC6}" type="datetime1">
              <a:rPr lang="en-US" smtClean="0"/>
              <a:t>9/4/2025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9032-2A07-4AE8-BA90-74324CAE0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210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1120" y="466344"/>
            <a:ext cx="9509760" cy="12344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112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7888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888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13985-7297-49C2-8AF7-445853E5DC92}" type="datetime1">
              <a:rPr lang="en-US" smtClean="0"/>
              <a:t>9/4/2025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9032-2A07-4AE8-BA90-74324CAE0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009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7CB2E-E929-49CA-BA6D-3C562126F566}" type="datetime1">
              <a:rPr lang="en-US" smtClean="0"/>
              <a:t>9/4/2025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9032-2A07-4AE8-BA90-74324CAE0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836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 flipV="1">
            <a:off x="1585" y="0"/>
            <a:ext cx="12188827" cy="377952"/>
            <a:chOff x="-1" y="6480048"/>
            <a:chExt cx="12188827" cy="377952"/>
          </a:xfrm>
        </p:grpSpPr>
        <p:sp>
          <p:nvSpPr>
            <p:cNvPr id="6" name="Rectangle 5"/>
            <p:cNvSpPr/>
            <p:nvPr/>
          </p:nvSpPr>
          <p:spPr>
            <a:xfrm>
              <a:off x="0" y="6583680"/>
              <a:ext cx="12188826" cy="274320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50000"/>
                  </a:schemeClr>
                </a:gs>
                <a:gs pos="0">
                  <a:schemeClr val="accent1">
                    <a:lumMod val="60000"/>
                    <a:lumOff val="4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-1" y="6480048"/>
              <a:ext cx="12188826" cy="73152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80000"/>
                  </a:schemeClr>
                </a:gs>
                <a:gs pos="0">
                  <a:schemeClr val="accent1">
                    <a:lumMod val="60000"/>
                    <a:lumOff val="40000"/>
                    <a:alpha val="8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7CFE0-ED18-4B5C-AA30-B675E1042721}" type="datetime1">
              <a:rPr lang="en-US" smtClean="0"/>
              <a:t>9/4/2025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9032-2A07-4AE8-BA90-74324CAE0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049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 flipV="1">
            <a:off x="1585" y="0"/>
            <a:ext cx="12188827" cy="377952"/>
            <a:chOff x="-1" y="6480048"/>
            <a:chExt cx="12188827" cy="377952"/>
          </a:xfrm>
        </p:grpSpPr>
        <p:sp>
          <p:nvSpPr>
            <p:cNvPr id="9" name="Rectangle 8"/>
            <p:cNvSpPr/>
            <p:nvPr/>
          </p:nvSpPr>
          <p:spPr>
            <a:xfrm>
              <a:off x="0" y="6583680"/>
              <a:ext cx="12188826" cy="274320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50000"/>
                  </a:schemeClr>
                </a:gs>
                <a:gs pos="0">
                  <a:schemeClr val="accent1">
                    <a:lumMod val="60000"/>
                    <a:lumOff val="4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-1" y="6480048"/>
              <a:ext cx="12188826" cy="73152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80000"/>
                  </a:schemeClr>
                </a:gs>
                <a:gs pos="0">
                  <a:schemeClr val="accent1">
                    <a:lumMod val="60000"/>
                    <a:lumOff val="40000"/>
                    <a:alpha val="8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70648" y="2350008"/>
            <a:ext cx="4206240" cy="1993392"/>
          </a:xfrm>
        </p:spPr>
        <p:txBody>
          <a:bodyPr anchor="b">
            <a:normAutofit/>
          </a:bodyPr>
          <a:lstStyle>
            <a:lvl1pPr>
              <a:defRPr sz="34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58952"/>
            <a:ext cx="6629400" cy="533095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70648" y="4361688"/>
            <a:ext cx="4206240" cy="1728216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3BAAB-3A39-450E-9B38-6FB42E71A3AF}" type="datetime1">
              <a:rPr lang="en-US" smtClean="0"/>
              <a:t>9/4/2025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9032-2A07-4AE8-BA90-74324CAE0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565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 flipV="1">
            <a:off x="1585" y="0"/>
            <a:ext cx="12188827" cy="377952"/>
            <a:chOff x="-1" y="6480048"/>
            <a:chExt cx="12188827" cy="377952"/>
          </a:xfrm>
        </p:grpSpPr>
        <p:sp>
          <p:nvSpPr>
            <p:cNvPr id="9" name="Rectangle 8"/>
            <p:cNvSpPr/>
            <p:nvPr/>
          </p:nvSpPr>
          <p:spPr>
            <a:xfrm>
              <a:off x="0" y="6583680"/>
              <a:ext cx="12188826" cy="274320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50000"/>
                  </a:schemeClr>
                </a:gs>
                <a:gs pos="0">
                  <a:schemeClr val="accent1">
                    <a:lumMod val="60000"/>
                    <a:lumOff val="4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-1" y="6480048"/>
              <a:ext cx="12188826" cy="73152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80000"/>
                  </a:schemeClr>
                </a:gs>
                <a:gs pos="0">
                  <a:schemeClr val="accent1">
                    <a:lumMod val="60000"/>
                    <a:lumOff val="40000"/>
                    <a:alpha val="8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70648" y="2350008"/>
            <a:ext cx="4206240" cy="1993392"/>
          </a:xfrm>
        </p:spPr>
        <p:txBody>
          <a:bodyPr anchor="b">
            <a:normAutofit/>
          </a:bodyPr>
          <a:lstStyle>
            <a:lvl1pPr>
              <a:defRPr sz="34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150811" y="506104"/>
            <a:ext cx="6858002" cy="5843016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70648" y="4361688"/>
            <a:ext cx="4206240" cy="1728216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E0331-03F7-4310-9C27-C65B2378D791}" type="datetime1">
              <a:rPr lang="en-US" smtClean="0"/>
              <a:t>9/4/2025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9032-2A07-4AE8-BA90-74324CAE0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572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roup 162"/>
          <p:cNvGrpSpPr/>
          <p:nvPr/>
        </p:nvGrpSpPr>
        <p:grpSpPr>
          <a:xfrm>
            <a:off x="7873" y="-19258"/>
            <a:ext cx="12188953" cy="6869723"/>
            <a:chOff x="7873" y="-19258"/>
            <a:chExt cx="12188953" cy="6869723"/>
          </a:xfrm>
        </p:grpSpPr>
        <p:sp>
          <p:nvSpPr>
            <p:cNvPr id="10" name="Rectangle 9"/>
            <p:cNvSpPr/>
            <p:nvPr/>
          </p:nvSpPr>
          <p:spPr>
            <a:xfrm>
              <a:off x="7873" y="-19258"/>
              <a:ext cx="12188952" cy="6858000"/>
            </a:xfrm>
            <a:prstGeom prst="rect">
              <a:avLst/>
            </a:prstGeom>
            <a:gradFill>
              <a:gsLst>
                <a:gs pos="0">
                  <a:schemeClr val="accent1">
                    <a:lumMod val="20000"/>
                    <a:lumOff val="80000"/>
                  </a:schemeClr>
                </a:gs>
                <a:gs pos="74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7999" y="6472513"/>
              <a:ext cx="12188827" cy="377952"/>
              <a:chOff x="-1" y="6480048"/>
              <a:chExt cx="12188827" cy="377952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0" y="6583680"/>
                <a:ext cx="12188826" cy="274320"/>
              </a:xfrm>
              <a:prstGeom prst="rect">
                <a:avLst/>
              </a:prstGeom>
              <a:gradFill flip="none" rotWithShape="1">
                <a:gsLst>
                  <a:gs pos="100000">
                    <a:schemeClr val="accent1">
                      <a:alpha val="50000"/>
                    </a:schemeClr>
                  </a:gs>
                  <a:gs pos="0">
                    <a:schemeClr val="accent1">
                      <a:lumMod val="60000"/>
                      <a:lumOff val="40000"/>
                      <a:alpha val="5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-1" y="6480048"/>
                <a:ext cx="12188826" cy="73152"/>
              </a:xfrm>
              <a:prstGeom prst="rect">
                <a:avLst/>
              </a:prstGeom>
              <a:gradFill flip="none" rotWithShape="1">
                <a:gsLst>
                  <a:gs pos="100000">
                    <a:schemeClr val="accent1">
                      <a:alpha val="80000"/>
                    </a:schemeClr>
                  </a:gs>
                  <a:gs pos="0">
                    <a:schemeClr val="accent1">
                      <a:lumMod val="60000"/>
                      <a:lumOff val="40000"/>
                      <a:alpha val="8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/>
              </a:p>
            </p:txBody>
          </p:sp>
        </p:grpSp>
        <p:grpSp>
          <p:nvGrpSpPr>
            <p:cNvPr id="48" name="Group 47" hidden="1"/>
            <p:cNvGrpSpPr/>
            <p:nvPr/>
          </p:nvGrpSpPr>
          <p:grpSpPr>
            <a:xfrm>
              <a:off x="14350" y="-7605"/>
              <a:ext cx="11722100" cy="6536383"/>
              <a:chOff x="6350" y="6350"/>
              <a:chExt cx="11722100" cy="6536383"/>
            </a:xfrm>
          </p:grpSpPr>
          <p:grpSp>
            <p:nvGrpSpPr>
              <p:cNvPr id="11" name="Group 9"/>
              <p:cNvGrpSpPr>
                <a:grpSpLocks/>
              </p:cNvGrpSpPr>
              <p:nvPr/>
            </p:nvGrpSpPr>
            <p:grpSpPr bwMode="auto">
              <a:xfrm>
                <a:off x="6350" y="5340350"/>
                <a:ext cx="673100" cy="673100"/>
                <a:chOff x="4" y="3364"/>
                <a:chExt cx="424" cy="424"/>
              </a:xfrm>
            </p:grpSpPr>
            <p:sp>
              <p:nvSpPr>
                <p:cNvPr id="45" name="Oval 7"/>
                <p:cNvSpPr>
                  <a:spLocks noChangeArrowheads="1"/>
                </p:cNvSpPr>
                <p:nvPr/>
              </p:nvSpPr>
              <p:spPr bwMode="grayWhite">
                <a:xfrm>
                  <a:off x="4" y="3364"/>
                  <a:ext cx="424" cy="424"/>
                </a:xfrm>
                <a:prstGeom prst="ellipse">
                  <a:avLst/>
                </a:prstGeom>
                <a:noFill/>
                <a:ln w="12700">
                  <a:solidFill>
                    <a:schemeClr val="accent1">
                      <a:lumMod val="5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6" name="Oval 8"/>
                <p:cNvSpPr>
                  <a:spLocks noChangeArrowheads="1"/>
                </p:cNvSpPr>
                <p:nvPr/>
              </p:nvSpPr>
              <p:spPr bwMode="grayWhite">
                <a:xfrm>
                  <a:off x="100" y="3460"/>
                  <a:ext cx="63" cy="63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accent1">
                      <a:lumMod val="5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2" name="Group 12"/>
              <p:cNvGrpSpPr>
                <a:grpSpLocks/>
              </p:cNvGrpSpPr>
              <p:nvPr/>
            </p:nvGrpSpPr>
            <p:grpSpPr bwMode="auto">
              <a:xfrm>
                <a:off x="539750" y="5873750"/>
                <a:ext cx="292100" cy="292100"/>
                <a:chOff x="340" y="3700"/>
                <a:chExt cx="184" cy="184"/>
              </a:xfrm>
            </p:grpSpPr>
            <p:sp>
              <p:nvSpPr>
                <p:cNvPr id="43" name="Oval 10"/>
                <p:cNvSpPr>
                  <a:spLocks noChangeArrowheads="1"/>
                </p:cNvSpPr>
                <p:nvPr/>
              </p:nvSpPr>
              <p:spPr bwMode="grayWhite">
                <a:xfrm>
                  <a:off x="340" y="3700"/>
                  <a:ext cx="184" cy="184"/>
                </a:xfrm>
                <a:prstGeom prst="ellipse">
                  <a:avLst/>
                </a:prstGeom>
                <a:noFill/>
                <a:ln w="12700">
                  <a:solidFill>
                    <a:schemeClr val="accent1">
                      <a:lumMod val="5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4" name="Oval 11"/>
                <p:cNvSpPr>
                  <a:spLocks noChangeArrowheads="1"/>
                </p:cNvSpPr>
                <p:nvPr/>
              </p:nvSpPr>
              <p:spPr bwMode="grayWhite">
                <a:xfrm>
                  <a:off x="382" y="3742"/>
                  <a:ext cx="24" cy="24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accent1">
                      <a:lumMod val="5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3" name="Group 15"/>
              <p:cNvGrpSpPr>
                <a:grpSpLocks/>
              </p:cNvGrpSpPr>
              <p:nvPr/>
            </p:nvGrpSpPr>
            <p:grpSpPr bwMode="auto">
              <a:xfrm>
                <a:off x="131763" y="6038850"/>
                <a:ext cx="444500" cy="444500"/>
                <a:chOff x="83" y="3804"/>
                <a:chExt cx="280" cy="280"/>
              </a:xfrm>
            </p:grpSpPr>
            <p:sp>
              <p:nvSpPr>
                <p:cNvPr id="41" name="Oval 13"/>
                <p:cNvSpPr>
                  <a:spLocks noChangeArrowheads="1"/>
                </p:cNvSpPr>
                <p:nvPr/>
              </p:nvSpPr>
              <p:spPr bwMode="grayWhite">
                <a:xfrm>
                  <a:off x="83" y="3804"/>
                  <a:ext cx="280" cy="280"/>
                </a:xfrm>
                <a:prstGeom prst="ellipse">
                  <a:avLst/>
                </a:prstGeom>
                <a:noFill/>
                <a:ln w="12700">
                  <a:solidFill>
                    <a:schemeClr val="accent1">
                      <a:lumMod val="5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2" name="Oval 14"/>
                <p:cNvSpPr>
                  <a:spLocks noChangeArrowheads="1"/>
                </p:cNvSpPr>
                <p:nvPr/>
              </p:nvSpPr>
              <p:spPr bwMode="grayWhite">
                <a:xfrm>
                  <a:off x="147" y="3868"/>
                  <a:ext cx="39" cy="39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accent1">
                      <a:lumMod val="5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4" name="Group 18"/>
              <p:cNvGrpSpPr>
                <a:grpSpLocks/>
              </p:cNvGrpSpPr>
              <p:nvPr/>
            </p:nvGrpSpPr>
            <p:grpSpPr bwMode="auto">
              <a:xfrm>
                <a:off x="2476500" y="6174433"/>
                <a:ext cx="368300" cy="368300"/>
                <a:chOff x="1560" y="4076"/>
                <a:chExt cx="232" cy="232"/>
              </a:xfrm>
            </p:grpSpPr>
            <p:sp>
              <p:nvSpPr>
                <p:cNvPr id="39" name="Oval 16"/>
                <p:cNvSpPr>
                  <a:spLocks noChangeArrowheads="1"/>
                </p:cNvSpPr>
                <p:nvPr/>
              </p:nvSpPr>
              <p:spPr bwMode="grayWhite">
                <a:xfrm>
                  <a:off x="1560" y="4076"/>
                  <a:ext cx="232" cy="232"/>
                </a:xfrm>
                <a:prstGeom prst="ellipse">
                  <a:avLst/>
                </a:prstGeom>
                <a:noFill/>
                <a:ln w="12700">
                  <a:solidFill>
                    <a:schemeClr val="accent1">
                      <a:lumMod val="5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" name="Oval 17"/>
                <p:cNvSpPr>
                  <a:spLocks noChangeArrowheads="1"/>
                </p:cNvSpPr>
                <p:nvPr/>
              </p:nvSpPr>
              <p:spPr bwMode="grayWhite">
                <a:xfrm>
                  <a:off x="1613" y="4129"/>
                  <a:ext cx="32" cy="32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accent1">
                      <a:lumMod val="5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5" name="Group 21"/>
              <p:cNvGrpSpPr>
                <a:grpSpLocks/>
              </p:cNvGrpSpPr>
              <p:nvPr/>
            </p:nvGrpSpPr>
            <p:grpSpPr bwMode="auto">
              <a:xfrm>
                <a:off x="6350" y="4425950"/>
                <a:ext cx="368300" cy="368300"/>
                <a:chOff x="4" y="2788"/>
                <a:chExt cx="232" cy="232"/>
              </a:xfrm>
            </p:grpSpPr>
            <p:sp>
              <p:nvSpPr>
                <p:cNvPr id="37" name="Oval 19"/>
                <p:cNvSpPr>
                  <a:spLocks noChangeArrowheads="1"/>
                </p:cNvSpPr>
                <p:nvPr/>
              </p:nvSpPr>
              <p:spPr bwMode="grayWhite">
                <a:xfrm>
                  <a:off x="4" y="2788"/>
                  <a:ext cx="232" cy="232"/>
                </a:xfrm>
                <a:prstGeom prst="ellipse">
                  <a:avLst/>
                </a:prstGeom>
                <a:noFill/>
                <a:ln w="12700">
                  <a:solidFill>
                    <a:schemeClr val="accent1">
                      <a:lumMod val="5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" name="Oval 20"/>
                <p:cNvSpPr>
                  <a:spLocks noChangeArrowheads="1"/>
                </p:cNvSpPr>
                <p:nvPr/>
              </p:nvSpPr>
              <p:spPr bwMode="grayWhite">
                <a:xfrm>
                  <a:off x="57" y="2841"/>
                  <a:ext cx="32" cy="32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accent1">
                      <a:lumMod val="5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6" name="Group 24"/>
              <p:cNvGrpSpPr>
                <a:grpSpLocks/>
              </p:cNvGrpSpPr>
              <p:nvPr/>
            </p:nvGrpSpPr>
            <p:grpSpPr bwMode="auto">
              <a:xfrm>
                <a:off x="10674350" y="5808663"/>
                <a:ext cx="673100" cy="673100"/>
                <a:chOff x="4132" y="3844"/>
                <a:chExt cx="424" cy="424"/>
              </a:xfrm>
            </p:grpSpPr>
            <p:sp>
              <p:nvSpPr>
                <p:cNvPr id="35" name="Oval 22"/>
                <p:cNvSpPr>
                  <a:spLocks noChangeArrowheads="1"/>
                </p:cNvSpPr>
                <p:nvPr/>
              </p:nvSpPr>
              <p:spPr bwMode="grayWhite">
                <a:xfrm>
                  <a:off x="4132" y="3844"/>
                  <a:ext cx="424" cy="424"/>
                </a:xfrm>
                <a:prstGeom prst="ellipse">
                  <a:avLst/>
                </a:prstGeom>
                <a:noFill/>
                <a:ln w="12700">
                  <a:solidFill>
                    <a:schemeClr val="accent1">
                      <a:lumMod val="5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6" name="Oval 23"/>
                <p:cNvSpPr>
                  <a:spLocks noChangeArrowheads="1"/>
                </p:cNvSpPr>
                <p:nvPr/>
              </p:nvSpPr>
              <p:spPr bwMode="grayWhite">
                <a:xfrm>
                  <a:off x="4228" y="3940"/>
                  <a:ext cx="63" cy="63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accent1">
                      <a:lumMod val="5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7" name="Group 27"/>
              <p:cNvGrpSpPr>
                <a:grpSpLocks/>
              </p:cNvGrpSpPr>
              <p:nvPr/>
            </p:nvGrpSpPr>
            <p:grpSpPr bwMode="auto">
              <a:xfrm>
                <a:off x="10293350" y="6113463"/>
                <a:ext cx="368300" cy="368300"/>
                <a:chOff x="3892" y="4036"/>
                <a:chExt cx="232" cy="232"/>
              </a:xfrm>
            </p:grpSpPr>
            <p:sp>
              <p:nvSpPr>
                <p:cNvPr id="33" name="Oval 25"/>
                <p:cNvSpPr>
                  <a:spLocks noChangeArrowheads="1"/>
                </p:cNvSpPr>
                <p:nvPr/>
              </p:nvSpPr>
              <p:spPr bwMode="grayWhite">
                <a:xfrm>
                  <a:off x="3892" y="4036"/>
                  <a:ext cx="232" cy="232"/>
                </a:xfrm>
                <a:prstGeom prst="ellipse">
                  <a:avLst/>
                </a:prstGeom>
                <a:noFill/>
                <a:ln w="12700">
                  <a:solidFill>
                    <a:schemeClr val="accent1">
                      <a:lumMod val="5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" name="Oval 26"/>
                <p:cNvSpPr>
                  <a:spLocks noChangeArrowheads="1"/>
                </p:cNvSpPr>
                <p:nvPr/>
              </p:nvSpPr>
              <p:spPr bwMode="grayWhite">
                <a:xfrm>
                  <a:off x="3945" y="4089"/>
                  <a:ext cx="32" cy="32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accent1">
                      <a:lumMod val="5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8" name="Group 30"/>
              <p:cNvGrpSpPr>
                <a:grpSpLocks/>
              </p:cNvGrpSpPr>
              <p:nvPr/>
            </p:nvGrpSpPr>
            <p:grpSpPr bwMode="auto">
              <a:xfrm>
                <a:off x="11360150" y="5808663"/>
                <a:ext cx="368300" cy="368300"/>
                <a:chOff x="4564" y="3844"/>
                <a:chExt cx="232" cy="232"/>
              </a:xfrm>
            </p:grpSpPr>
            <p:sp>
              <p:nvSpPr>
                <p:cNvPr id="31" name="Oval 28"/>
                <p:cNvSpPr>
                  <a:spLocks noChangeArrowheads="1"/>
                </p:cNvSpPr>
                <p:nvPr/>
              </p:nvSpPr>
              <p:spPr bwMode="grayWhite">
                <a:xfrm>
                  <a:off x="4564" y="3844"/>
                  <a:ext cx="232" cy="232"/>
                </a:xfrm>
                <a:prstGeom prst="ellipse">
                  <a:avLst/>
                </a:prstGeom>
                <a:noFill/>
                <a:ln w="12700">
                  <a:solidFill>
                    <a:schemeClr val="accent1">
                      <a:lumMod val="5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" name="Oval 29"/>
                <p:cNvSpPr>
                  <a:spLocks noChangeArrowheads="1"/>
                </p:cNvSpPr>
                <p:nvPr/>
              </p:nvSpPr>
              <p:spPr bwMode="grayWhite">
                <a:xfrm>
                  <a:off x="4617" y="3897"/>
                  <a:ext cx="32" cy="32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accent1">
                      <a:lumMod val="5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9" name="Group 33"/>
              <p:cNvGrpSpPr>
                <a:grpSpLocks/>
              </p:cNvGrpSpPr>
              <p:nvPr/>
            </p:nvGrpSpPr>
            <p:grpSpPr bwMode="auto">
              <a:xfrm>
                <a:off x="11087100" y="1901952"/>
                <a:ext cx="520700" cy="520700"/>
                <a:chOff x="5420" y="1139"/>
                <a:chExt cx="328" cy="328"/>
              </a:xfrm>
            </p:grpSpPr>
            <p:sp>
              <p:nvSpPr>
                <p:cNvPr id="29" name="Oval 31"/>
                <p:cNvSpPr>
                  <a:spLocks noChangeArrowheads="1"/>
                </p:cNvSpPr>
                <p:nvPr/>
              </p:nvSpPr>
              <p:spPr bwMode="grayWhite">
                <a:xfrm>
                  <a:off x="5420" y="1139"/>
                  <a:ext cx="328" cy="328"/>
                </a:xfrm>
                <a:prstGeom prst="ellipse">
                  <a:avLst/>
                </a:prstGeom>
                <a:noFill/>
                <a:ln w="12700">
                  <a:solidFill>
                    <a:schemeClr val="accent1">
                      <a:lumMod val="5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" name="Oval 32"/>
                <p:cNvSpPr>
                  <a:spLocks noChangeArrowheads="1"/>
                </p:cNvSpPr>
                <p:nvPr/>
              </p:nvSpPr>
              <p:spPr bwMode="grayWhite">
                <a:xfrm>
                  <a:off x="5495" y="1214"/>
                  <a:ext cx="47" cy="47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accent1">
                      <a:lumMod val="5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0" name="Group 36"/>
              <p:cNvGrpSpPr>
                <a:grpSpLocks/>
              </p:cNvGrpSpPr>
              <p:nvPr/>
            </p:nvGrpSpPr>
            <p:grpSpPr bwMode="auto">
              <a:xfrm>
                <a:off x="11176000" y="2614739"/>
                <a:ext cx="215900" cy="215900"/>
                <a:chOff x="5476" y="1588"/>
                <a:chExt cx="136" cy="136"/>
              </a:xfrm>
            </p:grpSpPr>
            <p:sp>
              <p:nvSpPr>
                <p:cNvPr id="27" name="Oval 34"/>
                <p:cNvSpPr>
                  <a:spLocks noChangeArrowheads="1"/>
                </p:cNvSpPr>
                <p:nvPr/>
              </p:nvSpPr>
              <p:spPr bwMode="grayWhite">
                <a:xfrm>
                  <a:off x="5476" y="1588"/>
                  <a:ext cx="136" cy="136"/>
                </a:xfrm>
                <a:prstGeom prst="ellipse">
                  <a:avLst/>
                </a:prstGeom>
                <a:noFill/>
                <a:ln w="12700">
                  <a:solidFill>
                    <a:schemeClr val="accent1">
                      <a:lumMod val="5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8" name="Oval 35"/>
                <p:cNvSpPr>
                  <a:spLocks noChangeArrowheads="1"/>
                </p:cNvSpPr>
                <p:nvPr/>
              </p:nvSpPr>
              <p:spPr bwMode="grayWhite">
                <a:xfrm>
                  <a:off x="5508" y="1620"/>
                  <a:ext cx="16" cy="16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accent1">
                      <a:lumMod val="5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1" name="Group 39"/>
              <p:cNvGrpSpPr>
                <a:grpSpLocks/>
              </p:cNvGrpSpPr>
              <p:nvPr/>
            </p:nvGrpSpPr>
            <p:grpSpPr bwMode="auto">
              <a:xfrm>
                <a:off x="1377950" y="6350"/>
                <a:ext cx="520700" cy="520700"/>
                <a:chOff x="868" y="4"/>
                <a:chExt cx="328" cy="328"/>
              </a:xfrm>
            </p:grpSpPr>
            <p:sp>
              <p:nvSpPr>
                <p:cNvPr id="25" name="Oval 37"/>
                <p:cNvSpPr>
                  <a:spLocks noChangeArrowheads="1"/>
                </p:cNvSpPr>
                <p:nvPr/>
              </p:nvSpPr>
              <p:spPr bwMode="grayWhite">
                <a:xfrm>
                  <a:off x="868" y="4"/>
                  <a:ext cx="328" cy="328"/>
                </a:xfrm>
                <a:prstGeom prst="ellipse">
                  <a:avLst/>
                </a:prstGeom>
                <a:noFill/>
                <a:ln w="12700">
                  <a:solidFill>
                    <a:schemeClr val="accent1">
                      <a:lumMod val="5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" name="Oval 38"/>
                <p:cNvSpPr>
                  <a:spLocks noChangeArrowheads="1"/>
                </p:cNvSpPr>
                <p:nvPr/>
              </p:nvSpPr>
              <p:spPr bwMode="grayWhite">
                <a:xfrm>
                  <a:off x="942" y="78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accent1">
                      <a:lumMod val="5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2" name="Group 42"/>
              <p:cNvGrpSpPr>
                <a:grpSpLocks/>
              </p:cNvGrpSpPr>
              <p:nvPr/>
            </p:nvGrpSpPr>
            <p:grpSpPr bwMode="auto">
              <a:xfrm>
                <a:off x="1911350" y="158750"/>
                <a:ext cx="368300" cy="368300"/>
                <a:chOff x="1204" y="100"/>
                <a:chExt cx="232" cy="232"/>
              </a:xfrm>
            </p:grpSpPr>
            <p:sp>
              <p:nvSpPr>
                <p:cNvPr id="23" name="Oval 40"/>
                <p:cNvSpPr>
                  <a:spLocks noChangeArrowheads="1"/>
                </p:cNvSpPr>
                <p:nvPr/>
              </p:nvSpPr>
              <p:spPr bwMode="grayWhite">
                <a:xfrm>
                  <a:off x="1204" y="100"/>
                  <a:ext cx="232" cy="232"/>
                </a:xfrm>
                <a:prstGeom prst="ellipse">
                  <a:avLst/>
                </a:prstGeom>
                <a:noFill/>
                <a:ln w="12700">
                  <a:solidFill>
                    <a:schemeClr val="accent1">
                      <a:lumMod val="5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" name="Oval 41"/>
                <p:cNvSpPr>
                  <a:spLocks noChangeArrowheads="1"/>
                </p:cNvSpPr>
                <p:nvPr/>
              </p:nvSpPr>
              <p:spPr bwMode="grayWhite">
                <a:xfrm>
                  <a:off x="1257" y="153"/>
                  <a:ext cx="32" cy="32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accent1">
                      <a:lumMod val="5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62" name="Group 161"/>
            <p:cNvGrpSpPr/>
            <p:nvPr/>
          </p:nvGrpSpPr>
          <p:grpSpPr>
            <a:xfrm>
              <a:off x="14350" y="-7605"/>
              <a:ext cx="11722100" cy="6536383"/>
              <a:chOff x="14350" y="-7605"/>
              <a:chExt cx="11722100" cy="6536383"/>
            </a:xfrm>
          </p:grpSpPr>
          <p:grpSp>
            <p:nvGrpSpPr>
              <p:cNvPr id="86" name="Group 85"/>
              <p:cNvGrpSpPr/>
              <p:nvPr/>
            </p:nvGrpSpPr>
            <p:grpSpPr>
              <a:xfrm>
                <a:off x="14350" y="5326395"/>
                <a:ext cx="673100" cy="673100"/>
                <a:chOff x="14350" y="5326395"/>
                <a:chExt cx="673100" cy="673100"/>
              </a:xfrm>
            </p:grpSpPr>
            <p:sp>
              <p:nvSpPr>
                <p:cNvPr id="83" name="Oval 7"/>
                <p:cNvSpPr>
                  <a:spLocks noChangeArrowheads="1"/>
                </p:cNvSpPr>
                <p:nvPr/>
              </p:nvSpPr>
              <p:spPr bwMode="grayWhite">
                <a:xfrm>
                  <a:off x="14350" y="5326395"/>
                  <a:ext cx="673100" cy="673100"/>
                </a:xfrm>
                <a:prstGeom prst="ellipse">
                  <a:avLst/>
                </a:prstGeom>
                <a:noFill/>
                <a:ln w="12700">
                  <a:solidFill>
                    <a:schemeClr val="accent1">
                      <a:lumMod val="5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4" name="Oval 8"/>
                <p:cNvSpPr>
                  <a:spLocks noChangeArrowheads="1"/>
                </p:cNvSpPr>
                <p:nvPr/>
              </p:nvSpPr>
              <p:spPr bwMode="grayWhite">
                <a:xfrm>
                  <a:off x="166750" y="5478795"/>
                  <a:ext cx="100013" cy="100013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87" name="Group 86"/>
              <p:cNvGrpSpPr/>
              <p:nvPr/>
            </p:nvGrpSpPr>
            <p:grpSpPr>
              <a:xfrm>
                <a:off x="547750" y="5859795"/>
                <a:ext cx="292100" cy="292100"/>
                <a:chOff x="547750" y="5859795"/>
                <a:chExt cx="292100" cy="292100"/>
              </a:xfrm>
            </p:grpSpPr>
            <p:sp>
              <p:nvSpPr>
                <p:cNvPr id="81" name="Oval 10"/>
                <p:cNvSpPr>
                  <a:spLocks noChangeArrowheads="1"/>
                </p:cNvSpPr>
                <p:nvPr/>
              </p:nvSpPr>
              <p:spPr bwMode="grayWhite">
                <a:xfrm>
                  <a:off x="547750" y="5859795"/>
                  <a:ext cx="292100" cy="292100"/>
                </a:xfrm>
                <a:prstGeom prst="ellipse">
                  <a:avLst/>
                </a:prstGeom>
                <a:noFill/>
                <a:ln w="12700">
                  <a:solidFill>
                    <a:schemeClr val="accent1">
                      <a:lumMod val="5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2" name="Oval 11"/>
                <p:cNvSpPr>
                  <a:spLocks noChangeArrowheads="1"/>
                </p:cNvSpPr>
                <p:nvPr/>
              </p:nvSpPr>
              <p:spPr bwMode="grayWhite">
                <a:xfrm>
                  <a:off x="614425" y="5926470"/>
                  <a:ext cx="38100" cy="38100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88" name="Group 87"/>
              <p:cNvGrpSpPr/>
              <p:nvPr/>
            </p:nvGrpSpPr>
            <p:grpSpPr>
              <a:xfrm>
                <a:off x="139763" y="6024895"/>
                <a:ext cx="444500" cy="444500"/>
                <a:chOff x="139763" y="6024895"/>
                <a:chExt cx="444500" cy="444500"/>
              </a:xfrm>
            </p:grpSpPr>
            <p:sp>
              <p:nvSpPr>
                <p:cNvPr id="79" name="Oval 13"/>
                <p:cNvSpPr>
                  <a:spLocks noChangeArrowheads="1"/>
                </p:cNvSpPr>
                <p:nvPr/>
              </p:nvSpPr>
              <p:spPr bwMode="grayWhite">
                <a:xfrm>
                  <a:off x="139763" y="6024895"/>
                  <a:ext cx="444500" cy="444500"/>
                </a:xfrm>
                <a:prstGeom prst="ellipse">
                  <a:avLst/>
                </a:prstGeom>
                <a:noFill/>
                <a:ln w="12700">
                  <a:solidFill>
                    <a:schemeClr val="accent1">
                      <a:lumMod val="5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" name="Oval 14"/>
                <p:cNvSpPr>
                  <a:spLocks noChangeArrowheads="1"/>
                </p:cNvSpPr>
                <p:nvPr/>
              </p:nvSpPr>
              <p:spPr bwMode="grayWhite">
                <a:xfrm>
                  <a:off x="241363" y="6126495"/>
                  <a:ext cx="61913" cy="61913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89" name="Group 88"/>
              <p:cNvGrpSpPr/>
              <p:nvPr/>
            </p:nvGrpSpPr>
            <p:grpSpPr>
              <a:xfrm>
                <a:off x="2484500" y="6160478"/>
                <a:ext cx="368300" cy="368300"/>
                <a:chOff x="2484500" y="6160478"/>
                <a:chExt cx="368300" cy="368300"/>
              </a:xfrm>
            </p:grpSpPr>
            <p:sp>
              <p:nvSpPr>
                <p:cNvPr id="77" name="Oval 16"/>
                <p:cNvSpPr>
                  <a:spLocks noChangeArrowheads="1"/>
                </p:cNvSpPr>
                <p:nvPr/>
              </p:nvSpPr>
              <p:spPr bwMode="grayWhite">
                <a:xfrm>
                  <a:off x="2484500" y="6160478"/>
                  <a:ext cx="368300" cy="368300"/>
                </a:xfrm>
                <a:prstGeom prst="ellipse">
                  <a:avLst/>
                </a:prstGeom>
                <a:noFill/>
                <a:ln w="12700">
                  <a:solidFill>
                    <a:schemeClr val="accent1">
                      <a:lumMod val="5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8" name="Oval 17"/>
                <p:cNvSpPr>
                  <a:spLocks noChangeArrowheads="1"/>
                </p:cNvSpPr>
                <p:nvPr/>
              </p:nvSpPr>
              <p:spPr bwMode="grayWhite">
                <a:xfrm>
                  <a:off x="2568638" y="6244616"/>
                  <a:ext cx="50800" cy="50800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90" name="Group 89"/>
              <p:cNvGrpSpPr/>
              <p:nvPr/>
            </p:nvGrpSpPr>
            <p:grpSpPr>
              <a:xfrm>
                <a:off x="14350" y="4411995"/>
                <a:ext cx="368300" cy="368300"/>
                <a:chOff x="14350" y="4411995"/>
                <a:chExt cx="368300" cy="368300"/>
              </a:xfrm>
            </p:grpSpPr>
            <p:sp>
              <p:nvSpPr>
                <p:cNvPr id="75" name="Oval 19"/>
                <p:cNvSpPr>
                  <a:spLocks noChangeArrowheads="1"/>
                </p:cNvSpPr>
                <p:nvPr/>
              </p:nvSpPr>
              <p:spPr bwMode="grayWhite">
                <a:xfrm>
                  <a:off x="14350" y="4411995"/>
                  <a:ext cx="368300" cy="368300"/>
                </a:xfrm>
                <a:prstGeom prst="ellipse">
                  <a:avLst/>
                </a:prstGeom>
                <a:noFill/>
                <a:ln w="12700">
                  <a:solidFill>
                    <a:schemeClr val="accent1">
                      <a:lumMod val="5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6" name="Oval 20"/>
                <p:cNvSpPr>
                  <a:spLocks noChangeArrowheads="1"/>
                </p:cNvSpPr>
                <p:nvPr/>
              </p:nvSpPr>
              <p:spPr bwMode="grayWhite">
                <a:xfrm>
                  <a:off x="98488" y="4496133"/>
                  <a:ext cx="50800" cy="50800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91" name="Group 90"/>
              <p:cNvGrpSpPr/>
              <p:nvPr/>
            </p:nvGrpSpPr>
            <p:grpSpPr>
              <a:xfrm>
                <a:off x="10682350" y="5794708"/>
                <a:ext cx="673100" cy="673100"/>
                <a:chOff x="10682350" y="5794708"/>
                <a:chExt cx="673100" cy="673100"/>
              </a:xfrm>
            </p:grpSpPr>
            <p:sp>
              <p:nvSpPr>
                <p:cNvPr id="73" name="Oval 22"/>
                <p:cNvSpPr>
                  <a:spLocks noChangeArrowheads="1"/>
                </p:cNvSpPr>
                <p:nvPr/>
              </p:nvSpPr>
              <p:spPr bwMode="grayWhite">
                <a:xfrm>
                  <a:off x="10682350" y="5794708"/>
                  <a:ext cx="673100" cy="673100"/>
                </a:xfrm>
                <a:prstGeom prst="ellipse">
                  <a:avLst/>
                </a:prstGeom>
                <a:noFill/>
                <a:ln w="12700">
                  <a:solidFill>
                    <a:schemeClr val="accent1">
                      <a:lumMod val="5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4" name="Oval 23"/>
                <p:cNvSpPr>
                  <a:spLocks noChangeArrowheads="1"/>
                </p:cNvSpPr>
                <p:nvPr/>
              </p:nvSpPr>
              <p:spPr bwMode="grayWhite">
                <a:xfrm>
                  <a:off x="10834750" y="5947108"/>
                  <a:ext cx="100013" cy="100013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92" name="Group 91"/>
              <p:cNvGrpSpPr/>
              <p:nvPr/>
            </p:nvGrpSpPr>
            <p:grpSpPr>
              <a:xfrm>
                <a:off x="10301350" y="6099508"/>
                <a:ext cx="368300" cy="368300"/>
                <a:chOff x="10301350" y="6099508"/>
                <a:chExt cx="368300" cy="368300"/>
              </a:xfrm>
            </p:grpSpPr>
            <p:sp>
              <p:nvSpPr>
                <p:cNvPr id="71" name="Oval 25"/>
                <p:cNvSpPr>
                  <a:spLocks noChangeArrowheads="1"/>
                </p:cNvSpPr>
                <p:nvPr/>
              </p:nvSpPr>
              <p:spPr bwMode="grayWhite">
                <a:xfrm>
                  <a:off x="10301350" y="6099508"/>
                  <a:ext cx="368300" cy="368300"/>
                </a:xfrm>
                <a:prstGeom prst="ellipse">
                  <a:avLst/>
                </a:prstGeom>
                <a:noFill/>
                <a:ln w="12700">
                  <a:solidFill>
                    <a:schemeClr val="accent1">
                      <a:lumMod val="5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" name="Oval 26"/>
                <p:cNvSpPr>
                  <a:spLocks noChangeArrowheads="1"/>
                </p:cNvSpPr>
                <p:nvPr/>
              </p:nvSpPr>
              <p:spPr bwMode="grayWhite">
                <a:xfrm>
                  <a:off x="10385488" y="6183646"/>
                  <a:ext cx="50800" cy="50800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93" name="Group 92"/>
              <p:cNvGrpSpPr/>
              <p:nvPr/>
            </p:nvGrpSpPr>
            <p:grpSpPr>
              <a:xfrm>
                <a:off x="11368150" y="5794708"/>
                <a:ext cx="368300" cy="368300"/>
                <a:chOff x="11368150" y="5794708"/>
                <a:chExt cx="368300" cy="368300"/>
              </a:xfrm>
            </p:grpSpPr>
            <p:sp>
              <p:nvSpPr>
                <p:cNvPr id="69" name="Oval 28"/>
                <p:cNvSpPr>
                  <a:spLocks noChangeArrowheads="1"/>
                </p:cNvSpPr>
                <p:nvPr/>
              </p:nvSpPr>
              <p:spPr bwMode="grayWhite">
                <a:xfrm>
                  <a:off x="11368150" y="5794708"/>
                  <a:ext cx="368300" cy="368300"/>
                </a:xfrm>
                <a:prstGeom prst="ellipse">
                  <a:avLst/>
                </a:prstGeom>
                <a:noFill/>
                <a:ln w="12700">
                  <a:solidFill>
                    <a:schemeClr val="accent1">
                      <a:lumMod val="5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0" name="Oval 29"/>
                <p:cNvSpPr>
                  <a:spLocks noChangeArrowheads="1"/>
                </p:cNvSpPr>
                <p:nvPr/>
              </p:nvSpPr>
              <p:spPr bwMode="grayWhite">
                <a:xfrm>
                  <a:off x="11452288" y="5878846"/>
                  <a:ext cx="50800" cy="50800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94" name="Group 93"/>
              <p:cNvGrpSpPr/>
              <p:nvPr/>
            </p:nvGrpSpPr>
            <p:grpSpPr>
              <a:xfrm>
                <a:off x="11095100" y="1887997"/>
                <a:ext cx="520700" cy="520700"/>
                <a:chOff x="11095100" y="1887997"/>
                <a:chExt cx="520700" cy="520700"/>
              </a:xfrm>
            </p:grpSpPr>
            <p:sp>
              <p:nvSpPr>
                <p:cNvPr id="67" name="Oval 31"/>
                <p:cNvSpPr>
                  <a:spLocks noChangeArrowheads="1"/>
                </p:cNvSpPr>
                <p:nvPr/>
              </p:nvSpPr>
              <p:spPr bwMode="grayWhite">
                <a:xfrm>
                  <a:off x="11095100" y="1887997"/>
                  <a:ext cx="520700" cy="520700"/>
                </a:xfrm>
                <a:prstGeom prst="ellipse">
                  <a:avLst/>
                </a:prstGeom>
                <a:noFill/>
                <a:ln w="12700">
                  <a:solidFill>
                    <a:schemeClr val="accent1">
                      <a:lumMod val="5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8" name="Oval 32"/>
                <p:cNvSpPr>
                  <a:spLocks noChangeArrowheads="1"/>
                </p:cNvSpPr>
                <p:nvPr/>
              </p:nvSpPr>
              <p:spPr bwMode="grayWhite">
                <a:xfrm>
                  <a:off x="11214163" y="2007060"/>
                  <a:ext cx="74613" cy="74613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95" name="Group 94"/>
              <p:cNvGrpSpPr/>
              <p:nvPr/>
            </p:nvGrpSpPr>
            <p:grpSpPr>
              <a:xfrm>
                <a:off x="11184000" y="2600784"/>
                <a:ext cx="215900" cy="215900"/>
                <a:chOff x="11184000" y="2600784"/>
                <a:chExt cx="215900" cy="215900"/>
              </a:xfrm>
            </p:grpSpPr>
            <p:sp>
              <p:nvSpPr>
                <p:cNvPr id="65" name="Oval 34"/>
                <p:cNvSpPr>
                  <a:spLocks noChangeArrowheads="1"/>
                </p:cNvSpPr>
                <p:nvPr/>
              </p:nvSpPr>
              <p:spPr bwMode="grayWhite">
                <a:xfrm>
                  <a:off x="11184000" y="2600784"/>
                  <a:ext cx="215900" cy="215900"/>
                </a:xfrm>
                <a:prstGeom prst="ellipse">
                  <a:avLst/>
                </a:prstGeom>
                <a:noFill/>
                <a:ln w="12700">
                  <a:solidFill>
                    <a:schemeClr val="accent1">
                      <a:lumMod val="5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6" name="Oval 35"/>
                <p:cNvSpPr>
                  <a:spLocks noChangeArrowheads="1"/>
                </p:cNvSpPr>
                <p:nvPr/>
              </p:nvSpPr>
              <p:spPr bwMode="grayWhite">
                <a:xfrm>
                  <a:off x="11234800" y="2651584"/>
                  <a:ext cx="25400" cy="25400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60" name="Group 159"/>
              <p:cNvGrpSpPr/>
              <p:nvPr/>
            </p:nvGrpSpPr>
            <p:grpSpPr>
              <a:xfrm>
                <a:off x="1385950" y="-7605"/>
                <a:ext cx="520700" cy="520700"/>
                <a:chOff x="1385950" y="-7605"/>
                <a:chExt cx="520700" cy="520700"/>
              </a:xfrm>
            </p:grpSpPr>
            <p:sp>
              <p:nvSpPr>
                <p:cNvPr id="63" name="Oval 37"/>
                <p:cNvSpPr>
                  <a:spLocks noChangeArrowheads="1"/>
                </p:cNvSpPr>
                <p:nvPr/>
              </p:nvSpPr>
              <p:spPr bwMode="grayWhite">
                <a:xfrm>
                  <a:off x="1385950" y="-7605"/>
                  <a:ext cx="520700" cy="520700"/>
                </a:xfrm>
                <a:prstGeom prst="ellipse">
                  <a:avLst/>
                </a:prstGeom>
                <a:noFill/>
                <a:ln w="12700">
                  <a:solidFill>
                    <a:schemeClr val="accent1">
                      <a:lumMod val="5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4" name="Oval 38"/>
                <p:cNvSpPr>
                  <a:spLocks noChangeArrowheads="1"/>
                </p:cNvSpPr>
                <p:nvPr/>
              </p:nvSpPr>
              <p:spPr bwMode="grayWhite">
                <a:xfrm>
                  <a:off x="1503425" y="109870"/>
                  <a:ext cx="76200" cy="76200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61" name="Group 160"/>
              <p:cNvGrpSpPr/>
              <p:nvPr/>
            </p:nvGrpSpPr>
            <p:grpSpPr>
              <a:xfrm>
                <a:off x="1919350" y="144795"/>
                <a:ext cx="368300" cy="368300"/>
                <a:chOff x="1919350" y="144795"/>
                <a:chExt cx="368300" cy="368300"/>
              </a:xfrm>
            </p:grpSpPr>
            <p:sp>
              <p:nvSpPr>
                <p:cNvPr id="61" name="Oval 40"/>
                <p:cNvSpPr>
                  <a:spLocks noChangeArrowheads="1"/>
                </p:cNvSpPr>
                <p:nvPr/>
              </p:nvSpPr>
              <p:spPr bwMode="grayWhite">
                <a:xfrm>
                  <a:off x="1919350" y="144795"/>
                  <a:ext cx="368300" cy="368300"/>
                </a:xfrm>
                <a:prstGeom prst="ellipse">
                  <a:avLst/>
                </a:prstGeom>
                <a:noFill/>
                <a:ln w="12700">
                  <a:solidFill>
                    <a:schemeClr val="accent1">
                      <a:lumMod val="5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" name="Oval 41"/>
                <p:cNvSpPr>
                  <a:spLocks noChangeArrowheads="1"/>
                </p:cNvSpPr>
                <p:nvPr/>
              </p:nvSpPr>
              <p:spPr bwMode="grayWhite">
                <a:xfrm>
                  <a:off x="2003488" y="228933"/>
                  <a:ext cx="50800" cy="50800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12334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901952"/>
            <a:ext cx="9509760" cy="4127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41120" y="6598763"/>
            <a:ext cx="7159752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75776" y="6598763"/>
            <a:ext cx="96012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513C09FF-A05A-44B7-B7F9-9715502B619B}" type="datetime1">
              <a:rPr lang="en-US" smtClean="0"/>
              <a:pPr/>
              <a:t>9/4/2025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10800" y="6598763"/>
            <a:ext cx="64008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FC749032-2A07-4AE8-BA90-74324CAE0C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658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2">
            <a:lumMod val="75000"/>
          </a:schemeClr>
        </a:buClr>
        <a:buSzPct val="80000"/>
        <a:buFont typeface="Courier New" panose="02070309020205020404" pitchFamily="49" charset="0"/>
        <a:buChar char="o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>
            <a:lumMod val="75000"/>
          </a:schemeClr>
        </a:buClr>
        <a:buSzPct val="80000"/>
        <a:buFont typeface="Courier New" panose="02070309020205020404" pitchFamily="49" charset="0"/>
        <a:buChar char="o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2">
            <a:lumMod val="75000"/>
          </a:schemeClr>
        </a:buClr>
        <a:buSzPct val="80000"/>
        <a:buFont typeface="Courier New" panose="02070309020205020404" pitchFamily="49" charset="0"/>
        <a:buChar char="o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2">
            <a:lumMod val="75000"/>
          </a:schemeClr>
        </a:buClr>
        <a:buSzPct val="80000"/>
        <a:buFont typeface="Courier New" panose="02070309020205020404" pitchFamily="49" charset="0"/>
        <a:buChar char="o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2">
            <a:lumMod val="75000"/>
          </a:schemeClr>
        </a:buClr>
        <a:buSzPct val="80000"/>
        <a:buFont typeface="Courier New" panose="02070309020205020404" pitchFamily="49" charset="0"/>
        <a:buChar char="o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18745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2">
            <a:lumMod val="75000"/>
          </a:schemeClr>
        </a:buClr>
        <a:buSzPct val="80000"/>
        <a:buFont typeface="Courier New" panose="02070309020205020404" pitchFamily="49" charset="0"/>
        <a:buChar char="o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2">
            <a:lumMod val="75000"/>
          </a:schemeClr>
        </a:buClr>
        <a:buSzPct val="80000"/>
        <a:buFont typeface="Courier New" panose="02070309020205020404" pitchFamily="49" charset="0"/>
        <a:buChar char="o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2">
            <a:lumMod val="75000"/>
          </a:schemeClr>
        </a:buClr>
        <a:buSzPct val="80000"/>
        <a:buFont typeface="Courier New" panose="02070309020205020404" pitchFamily="49" charset="0"/>
        <a:buChar char="o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606040" indent="0" algn="l" defTabSz="914400" rtl="0" eaLnBrk="1" latinLnBrk="0" hangingPunct="1">
        <a:lnSpc>
          <a:spcPct val="90000"/>
        </a:lnSpc>
        <a:spcBef>
          <a:spcPts val="800"/>
        </a:spcBef>
        <a:buClr>
          <a:schemeClr val="accent2">
            <a:lumMod val="75000"/>
          </a:schemeClr>
        </a:buClr>
        <a:buSzPct val="80000"/>
        <a:buFont typeface="Courier New" panose="02070309020205020404" pitchFamily="49" charset="0"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nlinegdb.com/online_c_compiler" TargetMode="External"/><Relationship Id="rId2" Type="http://schemas.openxmlformats.org/officeDocument/2006/relationships/hyperlink" Target="https://www.programiz.com/c-programming/online-compiler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Programming Fundamentals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by Abeeha Sattar</a:t>
            </a:r>
          </a:p>
        </p:txBody>
      </p:sp>
    </p:spTree>
    <p:extLst>
      <p:ext uri="{BB962C8B-B14F-4D97-AF65-F5344CB8AC3E}">
        <p14:creationId xmlns:p14="http://schemas.microsoft.com/office/powerpoint/2010/main" val="3998018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CC02AA-E871-F969-CB6C-B5869C8872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CF417-1EFD-3083-0032-4FADD18EE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Libraries / Headers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B59EC4-F24A-0AA5-68B8-15D6B2108E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we write our programs, there are libraries of functions to help us so that we do not have to write the same code over and over. </a:t>
            </a:r>
          </a:p>
          <a:p>
            <a:r>
              <a:rPr lang="en-US" dirty="0"/>
              <a:t>Some of the functions are very complex and long. Not having to write them ourselves make it easier and faster to write programs. </a:t>
            </a:r>
          </a:p>
          <a:p>
            <a:r>
              <a:rPr lang="en-US" dirty="0"/>
              <a:t>Using the functions will also make it easier to learn to program!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stdio.h</a:t>
            </a:r>
            <a:r>
              <a:rPr lang="en-US" dirty="0"/>
              <a:t> is one of those libraries, and </a:t>
            </a:r>
            <a:r>
              <a:rPr lang="en-US" dirty="0" err="1"/>
              <a:t>printf</a:t>
            </a:r>
            <a:r>
              <a:rPr lang="en-US" dirty="0"/>
              <a:t>() is a function present inside it.</a:t>
            </a:r>
          </a:p>
        </p:txBody>
      </p:sp>
    </p:spTree>
    <p:extLst>
      <p:ext uri="{BB962C8B-B14F-4D97-AF65-F5344CB8AC3E}">
        <p14:creationId xmlns:p14="http://schemas.microsoft.com/office/powerpoint/2010/main" val="521629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0C1FD2-0DFD-B419-D83E-0E817DCF71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BDF0F-95FA-706F-93F4-22F4E7DD8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Main()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6376E-F0FD-D10D-9521-565F89DD0F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 main (void)</a:t>
            </a:r>
          </a:p>
          <a:p>
            <a:r>
              <a:rPr lang="en-US" dirty="0"/>
              <a:t>It is the entry point of your code.</a:t>
            </a:r>
          </a:p>
          <a:p>
            <a:r>
              <a:rPr lang="en-US" dirty="0"/>
              <a:t>Anything written inside it will start executing when you run your program</a:t>
            </a:r>
          </a:p>
          <a:p>
            <a:r>
              <a:rPr lang="en-US" dirty="0"/>
              <a:t>main() is placed in the source code file as the first function for readability. </a:t>
            </a:r>
          </a:p>
          <a:p>
            <a:r>
              <a:rPr lang="en-US" dirty="0"/>
              <a:t>The reserved word “int” indicates that main() returns an integer.</a:t>
            </a:r>
          </a:p>
          <a:p>
            <a:r>
              <a:rPr lang="en-US" dirty="0"/>
              <a:t>The parentheses following the reserved word “main” indicate that it is a function.</a:t>
            </a:r>
          </a:p>
          <a:p>
            <a:r>
              <a:rPr lang="en-US" dirty="0"/>
              <a:t>The reserved word “void” means nothing is there.</a:t>
            </a:r>
          </a:p>
        </p:txBody>
      </p:sp>
    </p:spTree>
    <p:extLst>
      <p:ext uri="{BB962C8B-B14F-4D97-AF65-F5344CB8AC3E}">
        <p14:creationId xmlns:p14="http://schemas.microsoft.com/office/powerpoint/2010/main" val="556324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C29FEE-40CB-01C3-C4D2-D950FA8968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A6D87-25DB-44F3-A6B4-BEC0495BE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Body of a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1D3A39-F70E-185C-BE47-0683517571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Curly braces signify the start and end of a function.</a:t>
            </a:r>
          </a:p>
          <a:p>
            <a:r>
              <a:rPr lang="en-US" dirty="0"/>
              <a:t>Opening curly brace ‘{’ marks the start of a function.</a:t>
            </a:r>
          </a:p>
          <a:p>
            <a:r>
              <a:rPr lang="en-US" dirty="0"/>
              <a:t>A corresponding closing curly brace ‘}’ marks the end of the function.</a:t>
            </a:r>
          </a:p>
          <a:p>
            <a:endParaRPr lang="en-US" dirty="0"/>
          </a:p>
          <a:p>
            <a:r>
              <a:rPr lang="en-US" dirty="0"/>
              <a:t>Do keep in mind that you do need to match the braces, otherwise it will lead to errors in your code.</a:t>
            </a:r>
          </a:p>
          <a:p>
            <a:r>
              <a:rPr lang="en-US" dirty="0"/>
              <a:t>Each opening brace should have a closing brace and vice versa.</a:t>
            </a:r>
          </a:p>
        </p:txBody>
      </p:sp>
    </p:spTree>
    <p:extLst>
      <p:ext uri="{BB962C8B-B14F-4D97-AF65-F5344CB8AC3E}">
        <p14:creationId xmlns:p14="http://schemas.microsoft.com/office/powerpoint/2010/main" val="12638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DB27C5-206A-7A99-B156-9B18D6E15C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BF0E5-CDDF-4F51-0192-1C8235CFD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printf</a:t>
            </a:r>
            <a:r>
              <a:rPr lang="en-US" dirty="0"/>
              <a:t> statement/function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B604F9-2A80-CA5D-EEB1-3EBE9988E0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printf</a:t>
            </a:r>
            <a:r>
              <a:rPr lang="en-US" dirty="0"/>
              <a:t> (“Hello World!\n”);</a:t>
            </a:r>
          </a:p>
          <a:p>
            <a:r>
              <a:rPr lang="en-US" dirty="0"/>
              <a:t>This line is a C statement. </a:t>
            </a:r>
          </a:p>
          <a:p>
            <a:r>
              <a:rPr lang="en-US" dirty="0"/>
              <a:t>It is a call to the function </a:t>
            </a:r>
            <a:r>
              <a:rPr lang="en-US" dirty="0" err="1"/>
              <a:t>printf</a:t>
            </a:r>
            <a:r>
              <a:rPr lang="en-US" dirty="0"/>
              <a:t> ( ) with a single argument (parameter), namely the string “Hello, World!\n”. </a:t>
            </a:r>
          </a:p>
          <a:p>
            <a:r>
              <a:rPr lang="en-US" dirty="0"/>
              <a:t>Any sequence of characters written between quotation marks “…” is a string. </a:t>
            </a:r>
          </a:p>
          <a:p>
            <a:r>
              <a:rPr lang="en-US" dirty="0"/>
              <a:t>Even though a string may contain many characters, the string itself should be thought of as a single thing. </a:t>
            </a:r>
          </a:p>
          <a:p>
            <a:r>
              <a:rPr lang="en-US" dirty="0"/>
              <a:t>Notice that this line ends with a semicolon. </a:t>
            </a:r>
          </a:p>
          <a:p>
            <a:r>
              <a:rPr lang="en-US" dirty="0"/>
              <a:t>All statements in C end with a semicolon – the full stop of C.</a:t>
            </a:r>
          </a:p>
        </p:txBody>
      </p:sp>
    </p:spTree>
    <p:extLst>
      <p:ext uri="{BB962C8B-B14F-4D97-AF65-F5344CB8AC3E}">
        <p14:creationId xmlns:p14="http://schemas.microsoft.com/office/powerpoint/2010/main" val="106288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369C0C-5CD0-BB0A-755D-2962EAA3BB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90A1E-0770-BF98-50AA-07C3D34D7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return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56042E-7CEE-6834-357F-088B8EBB4F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return 0;</a:t>
            </a:r>
          </a:p>
          <a:p>
            <a:endParaRPr lang="en-US" dirty="0"/>
          </a:p>
          <a:p>
            <a:r>
              <a:rPr lang="en-US" dirty="0"/>
              <a:t>In C programs the main function is of type int and therefore it should return an integer value. </a:t>
            </a:r>
          </a:p>
          <a:p>
            <a:r>
              <a:rPr lang="en-US" dirty="0"/>
              <a:t>The return value of the main function is considered the "Exit Status" of the application. </a:t>
            </a:r>
          </a:p>
          <a:p>
            <a:endParaRPr lang="en-US" dirty="0"/>
          </a:p>
          <a:p>
            <a:r>
              <a:rPr lang="en-US" dirty="0"/>
              <a:t>On most operating systems returning 0 is a success status like saying "The program worked fine".</a:t>
            </a:r>
          </a:p>
        </p:txBody>
      </p:sp>
    </p:spTree>
    <p:extLst>
      <p:ext uri="{BB962C8B-B14F-4D97-AF65-F5344CB8AC3E}">
        <p14:creationId xmlns:p14="http://schemas.microsoft.com/office/powerpoint/2010/main" val="3892932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66D806-EF89-C6C0-9400-B0B70EBAA8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C4BF2-817F-5160-B58B-D0955C58B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B75B1-2791-6185-C2C5-D664035CAF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Text written inside your source code which the compiler ignores.</a:t>
            </a:r>
          </a:p>
          <a:p>
            <a:endParaRPr lang="en-US" dirty="0"/>
          </a:p>
          <a:p>
            <a:r>
              <a:rPr lang="en-US" dirty="0"/>
              <a:t>Anything written after // will be ignored by the compiler when compiling your source code.</a:t>
            </a:r>
          </a:p>
          <a:p>
            <a:r>
              <a:rPr lang="en-US" dirty="0"/>
              <a:t>Anything written between /* and */ will also be ignored when compiling the source code.</a:t>
            </a:r>
          </a:p>
          <a:p>
            <a:endParaRPr lang="en-US" dirty="0"/>
          </a:p>
          <a:p>
            <a:r>
              <a:rPr lang="en-US" dirty="0"/>
              <a:t>You can use it to comment out buggy code, or to annotate your code to help increase readability/understandability if someone else was reading your code.</a:t>
            </a:r>
          </a:p>
        </p:txBody>
      </p:sp>
    </p:spTree>
    <p:extLst>
      <p:ext uri="{BB962C8B-B14F-4D97-AF65-F5344CB8AC3E}">
        <p14:creationId xmlns:p14="http://schemas.microsoft.com/office/powerpoint/2010/main" val="240319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9337FC-E45C-6F7B-0BB7-297D8C919E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C9DDB-4F9A-8E6E-6672-4AB4C36EF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E39627-EF3F-8540-FB6B-8AF05B76F2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variable is a space in the computer’s memory set aside for a certain kind of data and given a name for easy reference.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1D362C3-9FC0-AC32-C366-F0DA8DCF9C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6982" y="2972954"/>
            <a:ext cx="4378036" cy="2918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8686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D2B706-C207-E09F-9BD9-F58728D50A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996BD-B845-9F97-5C8B-056B51BBA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0E8A5C-6E07-9B49-B32B-B38B4962E3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1120" y="1901952"/>
            <a:ext cx="4754880" cy="4127627"/>
          </a:xfrm>
        </p:spPr>
        <p:txBody>
          <a:bodyPr/>
          <a:lstStyle/>
          <a:p>
            <a:r>
              <a:rPr lang="en-US" dirty="0"/>
              <a:t>Declaring a variable/ Declaration:</a:t>
            </a:r>
          </a:p>
          <a:p>
            <a:pPr lvl="1"/>
            <a:r>
              <a:rPr lang="en-US" dirty="0"/>
              <a:t>int x;</a:t>
            </a:r>
          </a:p>
          <a:p>
            <a:pPr lvl="1"/>
            <a:r>
              <a:rPr lang="pl-PL" dirty="0"/>
              <a:t>int y,z; </a:t>
            </a:r>
            <a:endParaRPr lang="en-US" dirty="0"/>
          </a:p>
          <a:p>
            <a:pPr lvl="1"/>
            <a:r>
              <a:rPr lang="pl-PL" dirty="0"/>
              <a:t>float a,b,c; </a:t>
            </a:r>
            <a:endParaRPr lang="en-US" dirty="0"/>
          </a:p>
          <a:p>
            <a:pPr lvl="1"/>
            <a:r>
              <a:rPr lang="pl-PL" dirty="0"/>
              <a:t>char z;</a:t>
            </a:r>
            <a:endParaRPr lang="en-US" dirty="0"/>
          </a:p>
          <a:p>
            <a:r>
              <a:rPr lang="en-US" dirty="0"/>
              <a:t>Initializing a variable/ Initialization:</a:t>
            </a:r>
          </a:p>
          <a:p>
            <a:pPr lvl="1"/>
            <a:r>
              <a:rPr lang="en-US" dirty="0"/>
              <a:t>x = 10;</a:t>
            </a:r>
          </a:p>
          <a:p>
            <a:pPr lvl="1"/>
            <a:r>
              <a:rPr lang="en-US" dirty="0"/>
              <a:t>z = ‘A’;</a:t>
            </a:r>
          </a:p>
          <a:p>
            <a:pPr lvl="1"/>
            <a:r>
              <a:rPr lang="en-US" dirty="0"/>
              <a:t>a = 1.99;</a:t>
            </a:r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768E04E-AEDF-448A-0E53-D58175822110}"/>
              </a:ext>
            </a:extLst>
          </p:cNvPr>
          <p:cNvSpPr txBox="1">
            <a:spLocks/>
          </p:cNvSpPr>
          <p:nvPr/>
        </p:nvSpPr>
        <p:spPr>
          <a:xfrm>
            <a:off x="6096000" y="1901951"/>
            <a:ext cx="4754880" cy="4127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2">
                  <a:lumMod val="75000"/>
                </a:schemeClr>
              </a:buClr>
              <a:buSzPct val="80000"/>
              <a:buFont typeface="Courier New" panose="02070309020205020404" pitchFamily="49" charset="0"/>
              <a:buChar char="o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>
                  <a:lumMod val="75000"/>
                </a:schemeClr>
              </a:buClr>
              <a:buSzPct val="80000"/>
              <a:buFont typeface="Courier New" panose="02070309020205020404" pitchFamily="49" charset="0"/>
              <a:buChar char="o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2">
                  <a:lumMod val="75000"/>
                </a:schemeClr>
              </a:buClr>
              <a:buSzPct val="80000"/>
              <a:buFont typeface="Courier New" panose="02070309020205020404" pitchFamily="49" charset="0"/>
              <a:buChar char="o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2">
                  <a:lumMod val="75000"/>
                </a:schemeClr>
              </a:buClr>
              <a:buSzPct val="80000"/>
              <a:buFont typeface="Courier New" panose="02070309020205020404" pitchFamily="49" charset="0"/>
              <a:buChar char="o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2">
                  <a:lumMod val="75000"/>
                </a:schemeClr>
              </a:buClr>
              <a:buSzPct val="80000"/>
              <a:buFont typeface="Courier New" panose="02070309020205020404" pitchFamily="49" charset="0"/>
              <a:buChar char="o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745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2">
                  <a:lumMod val="75000"/>
                </a:schemeClr>
              </a:buClr>
              <a:buSzPct val="80000"/>
              <a:buFont typeface="Courier New" panose="02070309020205020404" pitchFamily="49" charset="0"/>
              <a:buChar char="o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945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2">
                  <a:lumMod val="75000"/>
                </a:schemeClr>
              </a:buClr>
              <a:buSzPct val="80000"/>
              <a:buFont typeface="Courier New" panose="02070309020205020404" pitchFamily="49" charset="0"/>
              <a:buChar char="o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146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2">
                  <a:lumMod val="75000"/>
                </a:schemeClr>
              </a:buClr>
              <a:buSzPct val="80000"/>
              <a:buFont typeface="Courier New" panose="02070309020205020404" pitchFamily="49" charset="0"/>
              <a:buChar char="o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60604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2">
                  <a:lumMod val="75000"/>
                </a:schemeClr>
              </a:buClr>
              <a:buSzPct val="80000"/>
              <a:buFont typeface="Courier New" panose="02070309020205020404" pitchFamily="49" charset="0"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Declaration + Initialization:</a:t>
            </a:r>
          </a:p>
          <a:p>
            <a:pPr lvl="1"/>
            <a:r>
              <a:rPr lang="en-US" dirty="0"/>
              <a:t>int w = 1;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Syntax:</a:t>
            </a:r>
          </a:p>
          <a:p>
            <a:pPr lvl="1"/>
            <a:r>
              <a:rPr lang="en-US" dirty="0"/>
              <a:t>datatype </a:t>
            </a:r>
            <a:r>
              <a:rPr lang="en-US" dirty="0" err="1"/>
              <a:t>variable_name</a:t>
            </a:r>
            <a:r>
              <a:rPr lang="en-US" dirty="0"/>
              <a:t> = value;</a:t>
            </a:r>
          </a:p>
        </p:txBody>
      </p:sp>
    </p:spTree>
    <p:extLst>
      <p:ext uri="{BB962C8B-B14F-4D97-AF65-F5344CB8AC3E}">
        <p14:creationId xmlns:p14="http://schemas.microsoft.com/office/powerpoint/2010/main" val="2902936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DFBD7-5B75-A015-25B0-AAEB58091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Dataypes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2A2FC-2BF2-18FB-A268-73A0F38A07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9293" y="6587836"/>
            <a:ext cx="9707880" cy="356143"/>
          </a:xfrm>
        </p:spPr>
        <p:txBody>
          <a:bodyPr>
            <a:normAutofit lnSpcReduction="10000"/>
          </a:bodyPr>
          <a:lstStyle/>
          <a:p>
            <a:pPr marL="45720" indent="0">
              <a:buNone/>
            </a:pPr>
            <a:r>
              <a:rPr lang="en-US" dirty="0"/>
              <a:t>https://www.startertutorials.com/blog/data-types-c.html</a:t>
            </a:r>
          </a:p>
        </p:txBody>
      </p:sp>
      <p:pic>
        <p:nvPicPr>
          <p:cNvPr id="3084" name="Picture 12" descr="data types sizes and ranges in C">
            <a:extLst>
              <a:ext uri="{FF2B5EF4-FFF2-40B4-BE49-F238E27FC236}">
                <a16:creationId xmlns:a16="http://schemas.microsoft.com/office/drawing/2014/main" id="{0F69D4FC-FA7F-CCA2-4E71-682498F716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9973" y="1817976"/>
            <a:ext cx="8077200" cy="4448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5374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5E5B6-C83E-0DB5-4CA9-BD7C4B68A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1119" y="467360"/>
            <a:ext cx="9662853" cy="1233424"/>
          </a:xfrm>
        </p:spPr>
        <p:txBody>
          <a:bodyPr/>
          <a:lstStyle/>
          <a:p>
            <a:r>
              <a:rPr lang="en-US" dirty="0"/>
              <a:t>Printing the value of your variable on console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A53072-DDFA-CC92-C64E-4F48E2149A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 </a:t>
            </a:r>
            <a:r>
              <a:rPr lang="en-US" dirty="0" err="1"/>
              <a:t>myVar</a:t>
            </a:r>
            <a:r>
              <a:rPr lang="en-US" dirty="0"/>
              <a:t> = 10; // declaring and initializing </a:t>
            </a:r>
            <a:r>
              <a:rPr lang="en-US" dirty="0" err="1"/>
              <a:t>myVar</a:t>
            </a:r>
            <a:endParaRPr lang="en-US" dirty="0"/>
          </a:p>
          <a:p>
            <a:r>
              <a:rPr lang="en-US" dirty="0" err="1"/>
              <a:t>printf</a:t>
            </a:r>
            <a:r>
              <a:rPr lang="en-US" dirty="0"/>
              <a:t>(“The value is: %d”, </a:t>
            </a:r>
            <a:r>
              <a:rPr lang="en-US" dirty="0" err="1"/>
              <a:t>myVar</a:t>
            </a:r>
            <a:r>
              <a:rPr lang="en-US"/>
              <a:t>);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So… What’s %d?</a:t>
            </a:r>
          </a:p>
        </p:txBody>
      </p:sp>
    </p:spTree>
    <p:extLst>
      <p:ext uri="{BB962C8B-B14F-4D97-AF65-F5344CB8AC3E}">
        <p14:creationId xmlns:p14="http://schemas.microsoft.com/office/powerpoint/2010/main" val="3437901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33450-F0C4-280F-DD8F-5EB9219AE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Computer Languages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B515DD-7A53-1208-B413-4765933D6D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Low-Level Languages: very close to the hardware, small code, very efficient, but also very difficult to master. E.g. Machine Code/Assembly Language</a:t>
            </a:r>
          </a:p>
          <a:p>
            <a:r>
              <a:rPr lang="en-US" dirty="0"/>
              <a:t>Medium-Level Languages: somewhere between high-level and low-level languages. You need some understanding of the underlying architectures, but it is more user friendly than low-level languages.</a:t>
            </a:r>
            <a:br>
              <a:rPr lang="en-US" dirty="0"/>
            </a:br>
            <a:r>
              <a:rPr lang="en-US" dirty="0"/>
              <a:t>	Some argue C is a middle level language now.</a:t>
            </a:r>
          </a:p>
          <a:p>
            <a:r>
              <a:rPr lang="en-US" dirty="0"/>
              <a:t>High-Level Languages: these designed to be user friendly, with increased readability and try to follow syntax similar to natural language.</a:t>
            </a:r>
            <a:br>
              <a:rPr lang="en-US" dirty="0"/>
            </a:br>
            <a:r>
              <a:rPr lang="en-US" dirty="0"/>
              <a:t>	Most recent languages, like Java, C#, Python, Perl, Ruby, etc.</a:t>
            </a:r>
          </a:p>
        </p:txBody>
      </p:sp>
    </p:spTree>
    <p:extLst>
      <p:ext uri="{BB962C8B-B14F-4D97-AF65-F5344CB8AC3E}">
        <p14:creationId xmlns:p14="http://schemas.microsoft.com/office/powerpoint/2010/main" val="1231053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26ED3-8C3E-4CB6-A691-E5CC3888A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 Specifiers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2F29F6-F2B0-52DD-BF04-73437FA8BF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printf</a:t>
            </a:r>
            <a:r>
              <a:rPr lang="en-US" dirty="0"/>
              <a:t> function has a special formatting character (%) -- a character following this defines a certain format for a variable: </a:t>
            </a:r>
          </a:p>
          <a:p>
            <a:r>
              <a:rPr lang="en-US" dirty="0"/>
              <a:t>%c – characters </a:t>
            </a:r>
          </a:p>
          <a:p>
            <a:r>
              <a:rPr lang="en-US" dirty="0"/>
              <a:t>%d – integers </a:t>
            </a:r>
          </a:p>
          <a:p>
            <a:r>
              <a:rPr lang="en-US" dirty="0"/>
              <a:t>%f – floats e.g. </a:t>
            </a:r>
          </a:p>
          <a:p>
            <a:r>
              <a:rPr lang="en-US" dirty="0" err="1"/>
              <a:t>printf</a:t>
            </a:r>
            <a:r>
              <a:rPr lang="en-US" dirty="0"/>
              <a:t>(“%c %d %f”,</a:t>
            </a:r>
            <a:r>
              <a:rPr lang="en-US" dirty="0" err="1"/>
              <a:t>ch,i,x</a:t>
            </a:r>
            <a:r>
              <a:rPr lang="en-US" dirty="0"/>
              <a:t>); // assuming: char </a:t>
            </a:r>
            <a:r>
              <a:rPr lang="en-US" dirty="0" err="1"/>
              <a:t>ch</a:t>
            </a:r>
            <a:r>
              <a:rPr lang="en-US" dirty="0"/>
              <a:t> = ‘c’; int </a:t>
            </a:r>
            <a:r>
              <a:rPr lang="en-US" dirty="0" err="1"/>
              <a:t>i</a:t>
            </a:r>
            <a:r>
              <a:rPr lang="en-US" dirty="0"/>
              <a:t> = 1; float x = 1.1;</a:t>
            </a:r>
            <a:br>
              <a:rPr lang="en-US" dirty="0"/>
            </a:br>
            <a:r>
              <a:rPr lang="en-US" dirty="0"/>
              <a:t>NOTE: Format statements are enclosed in “...”, and variables follow after the comma </a:t>
            </a:r>
          </a:p>
          <a:p>
            <a:r>
              <a:rPr lang="en-US" dirty="0"/>
              <a:t>Make sure order of format and variable data types match up. </a:t>
            </a:r>
          </a:p>
        </p:txBody>
      </p:sp>
    </p:spTree>
    <p:extLst>
      <p:ext uri="{BB962C8B-B14F-4D97-AF65-F5344CB8AC3E}">
        <p14:creationId xmlns:p14="http://schemas.microsoft.com/office/powerpoint/2010/main" val="1022979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413A5-833D-E237-F300-30F6A348C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Format Specifiers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4D23E7-8EBF-F3EF-A29D-B5A9749625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/>
              <a:t>%c Single Character </a:t>
            </a:r>
          </a:p>
          <a:p>
            <a:pPr lvl="1"/>
            <a:r>
              <a:rPr lang="en-US" dirty="0"/>
              <a:t>%s String </a:t>
            </a:r>
          </a:p>
          <a:p>
            <a:pPr lvl="1"/>
            <a:r>
              <a:rPr lang="en-US" dirty="0"/>
              <a:t>%d Signed decimal integer </a:t>
            </a:r>
          </a:p>
          <a:p>
            <a:pPr lvl="1"/>
            <a:r>
              <a:rPr lang="en-US" dirty="0"/>
              <a:t>%f Floating point (decimal notation) </a:t>
            </a:r>
          </a:p>
          <a:p>
            <a:pPr lvl="1"/>
            <a:r>
              <a:rPr lang="en-US" dirty="0"/>
              <a:t>%e Floating point (exponential notation) </a:t>
            </a:r>
          </a:p>
          <a:p>
            <a:pPr lvl="1"/>
            <a:r>
              <a:rPr lang="en-US" dirty="0"/>
              <a:t>%u Unsigned decimal integer </a:t>
            </a:r>
          </a:p>
          <a:p>
            <a:pPr lvl="1"/>
            <a:r>
              <a:rPr lang="en-US" dirty="0"/>
              <a:t>%x Unsigned hexadecimal integer </a:t>
            </a:r>
          </a:p>
          <a:p>
            <a:pPr lvl="1"/>
            <a:r>
              <a:rPr lang="en-US" dirty="0"/>
              <a:t>%o Unsigned octal integer </a:t>
            </a:r>
          </a:p>
          <a:p>
            <a:r>
              <a:rPr lang="en-US" dirty="0"/>
              <a:t>l (small L) prefix used with %d, %u, %x, %o to specify long integer (e.g. %</a:t>
            </a:r>
            <a:r>
              <a:rPr lang="en-US" dirty="0" err="1"/>
              <a:t>ld</a:t>
            </a:r>
            <a:r>
              <a:rPr lang="en-US" dirty="0"/>
              <a:t>) %</a:t>
            </a:r>
            <a:r>
              <a:rPr lang="en-US" dirty="0" err="1"/>
              <a:t>lf</a:t>
            </a:r>
            <a:r>
              <a:rPr lang="en-US" dirty="0"/>
              <a:t> long double (small L)</a:t>
            </a:r>
          </a:p>
        </p:txBody>
      </p:sp>
    </p:spTree>
    <p:extLst>
      <p:ext uri="{BB962C8B-B14F-4D97-AF65-F5344CB8AC3E}">
        <p14:creationId xmlns:p14="http://schemas.microsoft.com/office/powerpoint/2010/main" val="2485365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35B27-BB35-2B1C-5C89-BC44CF2AD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3582B-578E-17D8-A3C1-734BF61857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r>
              <a:rPr lang="en-US" dirty="0"/>
              <a:t>#include 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pPr marL="45720" indent="0">
              <a:buNone/>
            </a:pPr>
            <a:r>
              <a:rPr lang="en-US" dirty="0"/>
              <a:t>int main(void) {</a:t>
            </a:r>
          </a:p>
          <a:p>
            <a:pPr marL="45720" indent="0">
              <a:buNone/>
            </a:pPr>
            <a:r>
              <a:rPr lang="en-US" dirty="0"/>
              <a:t>    int slot = 6;</a:t>
            </a:r>
          </a:p>
          <a:p>
            <a:pPr marL="45720" indent="0">
              <a:buNone/>
            </a:pPr>
            <a:r>
              <a:rPr lang="en-US" dirty="0"/>
              <a:t>    char section = 'C';</a:t>
            </a:r>
          </a:p>
          <a:p>
            <a:pPr marL="45720" indent="0">
              <a:buNone/>
            </a:pPr>
            <a:r>
              <a:rPr lang="en-US" dirty="0"/>
              <a:t>    </a:t>
            </a:r>
            <a:r>
              <a:rPr lang="en-US" dirty="0" err="1"/>
              <a:t>printf</a:t>
            </a:r>
            <a:r>
              <a:rPr lang="en-US" dirty="0"/>
              <a:t>("Welcome to Programming Fundamentals!\n");</a:t>
            </a:r>
          </a:p>
          <a:p>
            <a:pPr marL="45720" indent="0">
              <a:buNone/>
            </a:pPr>
            <a:r>
              <a:rPr lang="en-US" dirty="0"/>
              <a:t>    </a:t>
            </a:r>
            <a:r>
              <a:rPr lang="en-US" dirty="0" err="1"/>
              <a:t>printf</a:t>
            </a:r>
            <a:r>
              <a:rPr lang="en-US" dirty="0"/>
              <a:t>("This is the %</a:t>
            </a:r>
            <a:r>
              <a:rPr lang="en-US" dirty="0" err="1"/>
              <a:t>dth</a:t>
            </a:r>
            <a:r>
              <a:rPr lang="en-US" dirty="0"/>
              <a:t> sloth, and the section is BCS 1-%c", slot, section);</a:t>
            </a:r>
          </a:p>
          <a:p>
            <a:pPr marL="45720" indent="0">
              <a:buNone/>
            </a:pPr>
            <a:r>
              <a:rPr lang="en-US" dirty="0"/>
              <a:t>    return 0;</a:t>
            </a:r>
          </a:p>
          <a:p>
            <a:pPr marL="4572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50467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70915-4591-00AA-FF25-F817DA197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Escape Characters/Escape Sequences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BDD92F-68E3-63C3-AD86-3461B1D624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r>
              <a:rPr lang="en-US" dirty="0"/>
              <a:t>There are some things you cannot put directly inside the double quotation marks. (like newline, \, ?, single quotes, double quotes, </a:t>
            </a:r>
            <a:r>
              <a:rPr lang="en-US" dirty="0" err="1"/>
              <a:t>etc</a:t>
            </a:r>
            <a:r>
              <a:rPr lang="en-US" dirty="0"/>
              <a:t>). Here’s some escape sequences we use often:</a:t>
            </a:r>
          </a:p>
          <a:p>
            <a:r>
              <a:rPr lang="en-US" dirty="0"/>
              <a:t>\n – new line</a:t>
            </a:r>
          </a:p>
          <a:p>
            <a:r>
              <a:rPr lang="en-US" dirty="0"/>
              <a:t>\t – tab</a:t>
            </a:r>
          </a:p>
          <a:p>
            <a:r>
              <a:rPr lang="en-US" dirty="0"/>
              <a:t>\b – backspace </a:t>
            </a:r>
          </a:p>
          <a:p>
            <a:r>
              <a:rPr lang="en-US" dirty="0"/>
              <a:t>\r – move to line start</a:t>
            </a:r>
          </a:p>
          <a:p>
            <a:r>
              <a:rPr lang="en-US" dirty="0"/>
              <a:t>\\ - add \</a:t>
            </a:r>
          </a:p>
          <a:p>
            <a:r>
              <a:rPr lang="en-US" dirty="0"/>
              <a:t>\? – add ?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C7BF08E-52E0-7F54-7F75-F2882E5BAB8F}"/>
              </a:ext>
            </a:extLst>
          </p:cNvPr>
          <p:cNvSpPr txBox="1">
            <a:spLocks/>
          </p:cNvSpPr>
          <p:nvPr/>
        </p:nvSpPr>
        <p:spPr>
          <a:xfrm>
            <a:off x="5556365" y="2909455"/>
            <a:ext cx="5707380" cy="3120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2">
                  <a:lumMod val="75000"/>
                </a:schemeClr>
              </a:buClr>
              <a:buSzPct val="80000"/>
              <a:buFont typeface="Courier New" panose="02070309020205020404" pitchFamily="49" charset="0"/>
              <a:buChar char="o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>
                  <a:lumMod val="75000"/>
                </a:schemeClr>
              </a:buClr>
              <a:buSzPct val="80000"/>
              <a:buFont typeface="Courier New" panose="02070309020205020404" pitchFamily="49" charset="0"/>
              <a:buChar char="o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2">
                  <a:lumMod val="75000"/>
                </a:schemeClr>
              </a:buClr>
              <a:buSzPct val="80000"/>
              <a:buFont typeface="Courier New" panose="02070309020205020404" pitchFamily="49" charset="0"/>
              <a:buChar char="o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2">
                  <a:lumMod val="75000"/>
                </a:schemeClr>
              </a:buClr>
              <a:buSzPct val="80000"/>
              <a:buFont typeface="Courier New" panose="02070309020205020404" pitchFamily="49" charset="0"/>
              <a:buChar char="o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2">
                  <a:lumMod val="75000"/>
                </a:schemeClr>
              </a:buClr>
              <a:buSzPct val="80000"/>
              <a:buFont typeface="Courier New" panose="02070309020205020404" pitchFamily="49" charset="0"/>
              <a:buChar char="o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745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2">
                  <a:lumMod val="75000"/>
                </a:schemeClr>
              </a:buClr>
              <a:buSzPct val="80000"/>
              <a:buFont typeface="Courier New" panose="02070309020205020404" pitchFamily="49" charset="0"/>
              <a:buChar char="o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945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2">
                  <a:lumMod val="75000"/>
                </a:schemeClr>
              </a:buClr>
              <a:buSzPct val="80000"/>
              <a:buFont typeface="Courier New" panose="02070309020205020404" pitchFamily="49" charset="0"/>
              <a:buChar char="o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146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2">
                  <a:lumMod val="75000"/>
                </a:schemeClr>
              </a:buClr>
              <a:buSzPct val="80000"/>
              <a:buFont typeface="Courier New" panose="02070309020205020404" pitchFamily="49" charset="0"/>
              <a:buChar char="o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60604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2">
                  <a:lumMod val="75000"/>
                </a:schemeClr>
              </a:buClr>
              <a:buSzPct val="80000"/>
              <a:buFont typeface="Courier New" panose="02070309020205020404" pitchFamily="49" charset="0"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\’ – add a single quote</a:t>
            </a:r>
          </a:p>
          <a:p>
            <a:r>
              <a:rPr lang="en-US" dirty="0"/>
              <a:t>\” – add a double quote</a:t>
            </a:r>
          </a:p>
          <a:p>
            <a:r>
              <a:rPr lang="en-US" dirty="0"/>
              <a:t>\a – play a beep/bell sound</a:t>
            </a:r>
          </a:p>
        </p:txBody>
      </p:sp>
    </p:spTree>
    <p:extLst>
      <p:ext uri="{BB962C8B-B14F-4D97-AF65-F5344CB8AC3E}">
        <p14:creationId xmlns:p14="http://schemas.microsoft.com/office/powerpoint/2010/main" val="3556941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42F6D1-489B-C7C0-378E-0765F4D78D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B9DBD-3C9F-5423-96DB-A6DCF5F52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6A31DC-2322-C954-BBD6-950441506D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9154" y="1943516"/>
            <a:ext cx="11682846" cy="4127627"/>
          </a:xfrm>
        </p:spPr>
        <p:txBody>
          <a:bodyPr numCol="2">
            <a:normAutofit/>
          </a:bodyPr>
          <a:lstStyle/>
          <a:p>
            <a:pPr marL="45720" indent="0">
              <a:buNone/>
            </a:pPr>
            <a:r>
              <a:rPr lang="en-US" dirty="0"/>
              <a:t>#include 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pPr marL="45720" indent="0">
              <a:buNone/>
            </a:pPr>
            <a:r>
              <a:rPr lang="en-US" dirty="0"/>
              <a:t>int main() {</a:t>
            </a:r>
          </a:p>
          <a:p>
            <a:pPr marL="45720" indent="0">
              <a:buNone/>
            </a:pPr>
            <a:r>
              <a:rPr lang="en-US" dirty="0"/>
              <a:t>    </a:t>
            </a:r>
            <a:r>
              <a:rPr lang="en-US" dirty="0" err="1"/>
              <a:t>printf</a:t>
            </a:r>
            <a:r>
              <a:rPr lang="en-US" dirty="0"/>
              <a:t>("Hello\</a:t>
            </a:r>
            <a:r>
              <a:rPr lang="en-US" dirty="0" err="1"/>
              <a:t>nWorld</a:t>
            </a:r>
            <a:r>
              <a:rPr lang="en-US" dirty="0"/>
              <a:t>\n");</a:t>
            </a:r>
          </a:p>
          <a:p>
            <a:pPr marL="45720" indent="0">
              <a:buNone/>
            </a:pPr>
            <a:r>
              <a:rPr lang="en-US" dirty="0"/>
              <a:t>    </a:t>
            </a:r>
            <a:r>
              <a:rPr lang="en-US" dirty="0" err="1"/>
              <a:t>printf</a:t>
            </a:r>
            <a:r>
              <a:rPr lang="en-US" dirty="0"/>
              <a:t>("Happy\</a:t>
            </a:r>
            <a:r>
              <a:rPr lang="en-US" dirty="0" err="1"/>
              <a:t>tNew</a:t>
            </a:r>
            <a:r>
              <a:rPr lang="en-US" dirty="0"/>
              <a:t>\</a:t>
            </a:r>
            <a:r>
              <a:rPr lang="en-US" dirty="0" err="1"/>
              <a:t>tYear</a:t>
            </a:r>
            <a:r>
              <a:rPr lang="en-US" dirty="0"/>
              <a:t>\n");</a:t>
            </a:r>
          </a:p>
          <a:p>
            <a:pPr marL="45720" indent="0">
              <a:buNone/>
            </a:pPr>
            <a:r>
              <a:rPr lang="en-US" dirty="0"/>
              <a:t>    </a:t>
            </a:r>
            <a:r>
              <a:rPr lang="en-US" dirty="0" err="1"/>
              <a:t>printf</a:t>
            </a:r>
            <a:r>
              <a:rPr lang="en-US" dirty="0"/>
              <a:t>("Hello \b\b\b\b\b\</a:t>
            </a:r>
            <a:r>
              <a:rPr lang="en-US" dirty="0" err="1"/>
              <a:t>bHi</a:t>
            </a:r>
            <a:r>
              <a:rPr lang="en-US" dirty="0"/>
              <a:t> World!\n");</a:t>
            </a:r>
          </a:p>
          <a:p>
            <a:pPr marL="45720" indent="0">
              <a:buNone/>
            </a:pPr>
            <a:r>
              <a:rPr lang="en-US" dirty="0"/>
              <a:t>    </a:t>
            </a:r>
            <a:r>
              <a:rPr lang="en-US" dirty="0" err="1"/>
              <a:t>printf</a:t>
            </a:r>
            <a:r>
              <a:rPr lang="en-US" dirty="0"/>
              <a:t>("Hello World \</a:t>
            </a:r>
            <a:r>
              <a:rPr lang="en-US" dirty="0" err="1"/>
              <a:t>rY</a:t>
            </a:r>
            <a:r>
              <a:rPr lang="en-US" dirty="0"/>
              <a:t>\n");</a:t>
            </a:r>
          </a:p>
          <a:p>
            <a:pPr marL="45720" indent="0">
              <a:buNone/>
            </a:pPr>
            <a:r>
              <a:rPr lang="en-US" dirty="0"/>
              <a:t>    </a:t>
            </a:r>
            <a:r>
              <a:rPr lang="en-US" dirty="0" err="1"/>
              <a:t>printf</a:t>
            </a:r>
            <a:r>
              <a:rPr lang="en-US" dirty="0"/>
              <a:t>("These are single quotes \'\'\n");</a:t>
            </a:r>
          </a:p>
          <a:p>
            <a:pPr marL="45720" indent="0">
              <a:buNone/>
            </a:pPr>
            <a:r>
              <a:rPr lang="en-US" dirty="0"/>
              <a:t>    </a:t>
            </a:r>
            <a:r>
              <a:rPr lang="en-US" dirty="0" err="1"/>
              <a:t>printf</a:t>
            </a:r>
            <a:r>
              <a:rPr lang="en-US" dirty="0"/>
              <a:t>("These are double quotes \"\"\n");</a:t>
            </a:r>
          </a:p>
          <a:p>
            <a:pPr marL="45720" indent="0">
              <a:buNone/>
            </a:pPr>
            <a:r>
              <a:rPr lang="en-US" dirty="0"/>
              <a:t>    </a:t>
            </a:r>
            <a:r>
              <a:rPr lang="en-US" dirty="0" err="1"/>
              <a:t>printf</a:t>
            </a:r>
            <a:r>
              <a:rPr lang="en-US" dirty="0"/>
              <a:t>("This is a backslash \\\n");</a:t>
            </a:r>
          </a:p>
          <a:p>
            <a:pPr marL="45720" indent="0">
              <a:buNone/>
            </a:pPr>
            <a:r>
              <a:rPr lang="en-US" dirty="0"/>
              <a:t>    </a:t>
            </a:r>
            <a:r>
              <a:rPr lang="en-US" dirty="0" err="1"/>
              <a:t>printf</a:t>
            </a:r>
            <a:r>
              <a:rPr lang="en-US" dirty="0"/>
              <a:t>("? \? - Both work fine\n");</a:t>
            </a:r>
          </a:p>
          <a:p>
            <a:pPr marL="45720" indent="0">
              <a:buNone/>
            </a:pPr>
            <a:r>
              <a:rPr lang="en-US" dirty="0"/>
              <a:t>    </a:t>
            </a:r>
            <a:r>
              <a:rPr lang="en-US" dirty="0" err="1"/>
              <a:t>printf</a:t>
            </a:r>
            <a:r>
              <a:rPr lang="en-US" dirty="0"/>
              <a:t>("Playing a sound \a\n");</a:t>
            </a:r>
          </a:p>
          <a:p>
            <a:pPr marL="45720" indent="0">
              <a:buNone/>
            </a:pPr>
            <a:r>
              <a:rPr lang="en-US" dirty="0"/>
              <a:t>    return 0;</a:t>
            </a:r>
          </a:p>
          <a:p>
            <a:pPr marL="45720" indent="0">
              <a:buNone/>
            </a:pPr>
            <a:r>
              <a:rPr lang="en-US" dirty="0"/>
              <a:t>}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8B1589-1BC9-33EC-64E3-09BBE838B2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7192" y="3808243"/>
            <a:ext cx="3903688" cy="3049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166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0E48A-7369-F932-6959-344E4A32E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17E6D-E59A-DA8D-5E01-1D0B838A92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1120" y="1901952"/>
            <a:ext cx="9652462" cy="4127627"/>
          </a:xfrm>
        </p:spPr>
        <p:txBody>
          <a:bodyPr/>
          <a:lstStyle/>
          <a:p>
            <a:r>
              <a:rPr lang="en-US" dirty="0"/>
              <a:t>Symbols that we can use to perform different operations on variables in our program.</a:t>
            </a:r>
          </a:p>
          <a:p>
            <a:r>
              <a:rPr lang="en-US" dirty="0"/>
              <a:t>There’s different types of operators:</a:t>
            </a:r>
          </a:p>
          <a:p>
            <a:pPr lvl="1"/>
            <a:r>
              <a:rPr lang="en-US" dirty="0"/>
              <a:t>Arithmetic operators (+, -. *, /, %)</a:t>
            </a:r>
          </a:p>
          <a:p>
            <a:pPr lvl="1"/>
            <a:r>
              <a:rPr lang="en-US" dirty="0"/>
              <a:t>Assignment operators ( =, +=, -=, *=, /=, %=)</a:t>
            </a:r>
          </a:p>
          <a:p>
            <a:pPr lvl="1"/>
            <a:r>
              <a:rPr lang="en-US" dirty="0"/>
              <a:t>Increment/Decrement operators (++, --) – is further divided into pre and post increment/decrement operators. (e.g. ++a, a++, a--, --a; given ‘a’ is a variable.</a:t>
            </a:r>
          </a:p>
          <a:p>
            <a:pPr lvl="1"/>
            <a:r>
              <a:rPr lang="en-US" dirty="0"/>
              <a:t>Relational operators (==, &lt;, &gt;, &lt;=, &gt;=, !=)</a:t>
            </a:r>
          </a:p>
          <a:p>
            <a:pPr lvl="1"/>
            <a:r>
              <a:rPr lang="en-US" dirty="0"/>
              <a:t>Logical operators (&amp;&amp;, ||, !) – AND, OR and NOT operators</a:t>
            </a:r>
          </a:p>
          <a:p>
            <a:pPr lvl="1"/>
            <a:r>
              <a:rPr lang="en-US" dirty="0"/>
              <a:t>Bit-wise operators (&amp;, |, ^, ~, &lt;&lt;, &gt;&gt;)</a:t>
            </a:r>
          </a:p>
        </p:txBody>
      </p:sp>
    </p:spTree>
    <p:extLst>
      <p:ext uri="{BB962C8B-B14F-4D97-AF65-F5344CB8AC3E}">
        <p14:creationId xmlns:p14="http://schemas.microsoft.com/office/powerpoint/2010/main" val="2101706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7B2CE-1B39-0027-3BE5-A318CC938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Tasks (Solve all by declaring/initializing vars)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821E92-E872-22BB-7EC6-D61C95B7AD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program to calculate and display the average of 3 integers.</a:t>
            </a:r>
          </a:p>
          <a:p>
            <a:r>
              <a:rPr lang="en-US" dirty="0"/>
              <a:t>Write a program to calculate the area of a circle given a radius and display it. (Hint: use floats here)</a:t>
            </a:r>
          </a:p>
          <a:p>
            <a:pPr lvl="1"/>
            <a:r>
              <a:rPr lang="en-US" i="1" dirty="0"/>
              <a:t>A </a:t>
            </a:r>
            <a:r>
              <a:rPr lang="en-US" dirty="0"/>
              <a:t>= </a:t>
            </a:r>
            <a:r>
              <a:rPr lang="el-GR" dirty="0"/>
              <a:t>π</a:t>
            </a:r>
            <a:r>
              <a:rPr lang="en-US" i="1" dirty="0"/>
              <a:t> r</a:t>
            </a:r>
            <a:r>
              <a:rPr lang="en-US" baseline="30000" dirty="0"/>
              <a:t>2 </a:t>
            </a:r>
            <a:r>
              <a:rPr lang="en-US" dirty="0"/>
              <a:t>(assume </a:t>
            </a:r>
            <a:r>
              <a:rPr lang="el-GR" i="1" dirty="0"/>
              <a:t>π</a:t>
            </a:r>
            <a:r>
              <a:rPr lang="en-US" i="1" dirty="0"/>
              <a:t> = </a:t>
            </a:r>
            <a:r>
              <a:rPr lang="en-US" dirty="0"/>
              <a:t>3.142)</a:t>
            </a:r>
          </a:p>
          <a:p>
            <a:r>
              <a:rPr lang="en-US" dirty="0"/>
              <a:t>Create an integer variable and assign it the 4 digits of your roll number. Split the number into units, tens, hundreds and thousands and display it as: 2Th 0H 3T 4U (done for </a:t>
            </a:r>
            <a:r>
              <a:rPr lang="en-US"/>
              <a:t>the number 2034)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Write a program that converts a decimal number into a binary number.</a:t>
            </a:r>
          </a:p>
          <a:p>
            <a:pPr lvl="1"/>
            <a:r>
              <a:rPr lang="en-US" dirty="0"/>
              <a:t>But before that, let’s discuss the number systems and logic behind this!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679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7715B3E-B233-9A0E-8FF1-9C10C4FF2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Fin~</a:t>
            </a:r>
          </a:p>
        </p:txBody>
      </p:sp>
    </p:spTree>
    <p:extLst>
      <p:ext uri="{BB962C8B-B14F-4D97-AF65-F5344CB8AC3E}">
        <p14:creationId xmlns:p14="http://schemas.microsoft.com/office/powerpoint/2010/main" val="3510833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1C84A-AD7C-4411-9A43-F5B8828E9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So… Why C?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6FC194-E531-C4FC-3D06-375147BD3A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C is the “mother of all languages”</a:t>
            </a:r>
          </a:p>
          <a:p>
            <a:r>
              <a:rPr lang="en-US" dirty="0"/>
              <a:t>It provides the fundamentals and basis for all other languages.</a:t>
            </a:r>
          </a:p>
          <a:p>
            <a:pPr lvl="1"/>
            <a:r>
              <a:rPr lang="en-US" dirty="0"/>
              <a:t>Variables, datatypes, control structures, memory management.</a:t>
            </a:r>
          </a:p>
          <a:p>
            <a:r>
              <a:rPr lang="en-US" dirty="0"/>
              <a:t>Relatively “smaller” than other languages.</a:t>
            </a:r>
          </a:p>
          <a:p>
            <a:endParaRPr lang="en-US" dirty="0"/>
          </a:p>
          <a:p>
            <a:r>
              <a:rPr lang="en-US" dirty="0"/>
              <a:t>If you can master this, you can master anything else!</a:t>
            </a:r>
          </a:p>
        </p:txBody>
      </p:sp>
    </p:spTree>
    <p:extLst>
      <p:ext uri="{BB962C8B-B14F-4D97-AF65-F5344CB8AC3E}">
        <p14:creationId xmlns:p14="http://schemas.microsoft.com/office/powerpoint/2010/main" val="3188636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255B9-BE37-01BC-674C-D53CF628E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Online Compilers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D95B5-8DC5-A704-28AC-EB57138F16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hlinkClick r:id="rId2"/>
            </a:endParaRPr>
          </a:p>
          <a:p>
            <a:r>
              <a:rPr lang="en-US" dirty="0"/>
              <a:t>Feel free to use them to attempt to code during class. But… Still get used to writing code on paper as well.</a:t>
            </a:r>
            <a:endParaRPr lang="en-US" dirty="0">
              <a:hlinkClick r:id="rId2"/>
            </a:endParaRPr>
          </a:p>
          <a:p>
            <a:r>
              <a:rPr lang="en-US" dirty="0">
                <a:hlinkClick r:id="rId2"/>
              </a:rPr>
              <a:t>https://www.programiz.com/c-programming/online-compiler/</a:t>
            </a:r>
            <a:endParaRPr lang="en-US" dirty="0">
              <a:hlinkClick r:id="rId3"/>
            </a:endParaRPr>
          </a:p>
          <a:p>
            <a:endParaRPr lang="en-US" dirty="0">
              <a:hlinkClick r:id="rId3"/>
            </a:endParaRPr>
          </a:p>
          <a:p>
            <a:r>
              <a:rPr lang="en-US" dirty="0">
                <a:hlinkClick r:id="rId3"/>
              </a:rPr>
              <a:t>https://www.onlinegdb.com/online_c_compiler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6436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35512-7AD5-86F1-200B-8587B89A3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So… How does a Program 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AA28E-962D-68AC-2E24-8E152F242A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800" dirty="0"/>
          </a:p>
          <a:p>
            <a:pPr marL="45720" indent="0">
              <a:buNone/>
            </a:pPr>
            <a:endParaRPr lang="en-US" sz="2800" dirty="0"/>
          </a:p>
          <a:p>
            <a:pPr marL="45720" indent="0" algn="ctr">
              <a:buNone/>
            </a:pPr>
            <a:r>
              <a:rPr lang="en-US" sz="2800" dirty="0"/>
              <a:t>High Level Code </a:t>
            </a:r>
            <a:r>
              <a:rPr lang="en-US" sz="2800" dirty="0">
                <a:sym typeface="Wingdings" panose="05000000000000000000" pitchFamily="2" charset="2"/>
              </a:rPr>
              <a:t> Compiler  Executable File (.exe)</a:t>
            </a:r>
            <a:endParaRPr lang="en-US" sz="2800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C240947-F7F0-EC4C-86E7-47599A1056D4}"/>
              </a:ext>
            </a:extLst>
          </p:cNvPr>
          <p:cNvSpPr/>
          <p:nvPr/>
        </p:nvSpPr>
        <p:spPr>
          <a:xfrm>
            <a:off x="1465118" y="3699164"/>
            <a:ext cx="2961409" cy="1922318"/>
          </a:xfrm>
          <a:prstGeom prst="round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The program/code that you wrote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8B1A349-4200-DDDF-4DF7-A32F9BB55DD3}"/>
              </a:ext>
            </a:extLst>
          </p:cNvPr>
          <p:cNvSpPr/>
          <p:nvPr/>
        </p:nvSpPr>
        <p:spPr>
          <a:xfrm>
            <a:off x="7207827" y="3699164"/>
            <a:ext cx="2961409" cy="1922318"/>
          </a:xfrm>
          <a:prstGeom prst="round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The file that can be run by your computer</a:t>
            </a:r>
          </a:p>
        </p:txBody>
      </p:sp>
    </p:spTree>
    <p:extLst>
      <p:ext uri="{BB962C8B-B14F-4D97-AF65-F5344CB8AC3E}">
        <p14:creationId xmlns:p14="http://schemas.microsoft.com/office/powerpoint/2010/main" val="563484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A8299-ABFE-7222-CA8F-92AE34B72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Details (yay!?)</a:t>
            </a:r>
          </a:p>
        </p:txBody>
      </p:sp>
      <p:pic>
        <p:nvPicPr>
          <p:cNvPr id="1026" name="Picture 2" descr="personal computing environment,personal compters,computing environments ">
            <a:extLst>
              <a:ext uri="{FF2B5EF4-FFF2-40B4-BE49-F238E27FC236}">
                <a16:creationId xmlns:a16="http://schemas.microsoft.com/office/drawing/2014/main" id="{F7C92F2D-1CEE-98F7-1322-CFE9E8699F8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1120" y="1834095"/>
            <a:ext cx="9416935" cy="38436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4E306D0-7348-B555-AE07-D12F631D5075}"/>
              </a:ext>
            </a:extLst>
          </p:cNvPr>
          <p:cNvSpPr txBox="1"/>
          <p:nvPr/>
        </p:nvSpPr>
        <p:spPr>
          <a:xfrm>
            <a:off x="0" y="6488668"/>
            <a:ext cx="11066319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/>
              <a:t>http://www.btechsmartclass.com/c_programming/C-Creating-and-Running-C-Program.html</a:t>
            </a:r>
          </a:p>
        </p:txBody>
      </p:sp>
    </p:spTree>
    <p:extLst>
      <p:ext uri="{BB962C8B-B14F-4D97-AF65-F5344CB8AC3E}">
        <p14:creationId xmlns:p14="http://schemas.microsoft.com/office/powerpoint/2010/main" val="815103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1ECA7-4B7C-421C-550B-68071A97E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a C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37AB07-AED7-B824-B81E-F3364D79B7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We’ll be using some text editor to write/edit our C code.</a:t>
            </a:r>
          </a:p>
          <a:p>
            <a:r>
              <a:rPr lang="en-US" dirty="0"/>
              <a:t>The file containing your code is the “source file” and your code is the “source code”</a:t>
            </a:r>
          </a:p>
          <a:p>
            <a:endParaRPr lang="en-US" dirty="0"/>
          </a:p>
          <a:p>
            <a:r>
              <a:rPr lang="en-US" dirty="0"/>
              <a:t>You MUST compile the source code present in the source file before the program can be executed or ran.</a:t>
            </a:r>
          </a:p>
        </p:txBody>
      </p:sp>
    </p:spTree>
    <p:extLst>
      <p:ext uri="{BB962C8B-B14F-4D97-AF65-F5344CB8AC3E}">
        <p14:creationId xmlns:p14="http://schemas.microsoft.com/office/powerpoint/2010/main" val="2379639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7FE6C9-5051-1A9B-42EB-B4D63B411A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D838D-0081-3E2A-B1DF-323B910D7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First Program a.k.a. Hello World!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60AD6C-D025-CE81-8377-DAEB7466F3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1120" y="1901952"/>
            <a:ext cx="9509760" cy="4488688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dirty="0"/>
              <a:t>#include 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pPr marL="45720" indent="0">
              <a:buNone/>
            </a:pPr>
            <a:r>
              <a:rPr lang="en-US" dirty="0"/>
              <a:t>int main(void) </a:t>
            </a:r>
          </a:p>
          <a:p>
            <a:pPr marL="45720" indent="0">
              <a:buNone/>
            </a:pPr>
            <a:r>
              <a:rPr lang="en-US" dirty="0"/>
              <a:t>{</a:t>
            </a:r>
          </a:p>
          <a:p>
            <a:pPr marL="45720" indent="0">
              <a:buNone/>
            </a:pPr>
            <a:r>
              <a:rPr lang="en-US" dirty="0">
                <a:solidFill>
                  <a:srgbClr val="002060"/>
                </a:solidFill>
              </a:rPr>
              <a:t>    // This is a comment</a:t>
            </a:r>
          </a:p>
          <a:p>
            <a:pPr marL="45720" indent="0">
              <a:buNone/>
            </a:pPr>
            <a:r>
              <a:rPr lang="en-US" dirty="0"/>
              <a:t>    </a:t>
            </a:r>
            <a:r>
              <a:rPr lang="en-US" dirty="0" err="1"/>
              <a:t>printf</a:t>
            </a:r>
            <a:r>
              <a:rPr lang="en-US" dirty="0"/>
              <a:t>("Hello World!\n");</a:t>
            </a:r>
          </a:p>
          <a:p>
            <a:pPr marL="45720" indent="0">
              <a:buNone/>
            </a:pPr>
            <a:r>
              <a:rPr lang="en-US" dirty="0">
                <a:solidFill>
                  <a:srgbClr val="002060"/>
                </a:solidFill>
              </a:rPr>
              <a:t>   /* This is a </a:t>
            </a:r>
          </a:p>
          <a:p>
            <a:pPr marL="45720" indent="0">
              <a:buNone/>
            </a:pPr>
            <a:r>
              <a:rPr lang="en-US" dirty="0">
                <a:solidFill>
                  <a:srgbClr val="002060"/>
                </a:solidFill>
              </a:rPr>
              <a:t>   multi-line comment*/</a:t>
            </a:r>
          </a:p>
          <a:p>
            <a:pPr marL="45720" indent="0">
              <a:buNone/>
            </a:pPr>
            <a:r>
              <a:rPr lang="en-US" dirty="0"/>
              <a:t>    return 0;</a:t>
            </a:r>
          </a:p>
          <a:p>
            <a:pPr marL="45720" indent="0">
              <a:buNone/>
            </a:pPr>
            <a:r>
              <a:rPr lang="en-US" dirty="0"/>
              <a:t>}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E1C689C-919B-DE8A-4379-CF0253E431EE}"/>
              </a:ext>
            </a:extLst>
          </p:cNvPr>
          <p:cNvSpPr/>
          <p:nvPr/>
        </p:nvSpPr>
        <p:spPr>
          <a:xfrm>
            <a:off x="5600697" y="1835741"/>
            <a:ext cx="4769427" cy="446809"/>
          </a:xfrm>
          <a:prstGeom prst="roundRect">
            <a:avLst/>
          </a:prstGeom>
          <a:noFill/>
          <a:ln>
            <a:solidFill>
              <a:srgbClr val="00206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Preprocessor Directive and Header Files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8C48A99-0C10-F83E-67C9-D303C3736653}"/>
              </a:ext>
            </a:extLst>
          </p:cNvPr>
          <p:cNvSpPr/>
          <p:nvPr/>
        </p:nvSpPr>
        <p:spPr>
          <a:xfrm>
            <a:off x="5600697" y="2935251"/>
            <a:ext cx="3751119" cy="446809"/>
          </a:xfrm>
          <a:prstGeom prst="roundRect">
            <a:avLst/>
          </a:prstGeom>
          <a:noFill/>
          <a:ln>
            <a:solidFill>
              <a:srgbClr val="00206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Curly Braces = Start of Function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FFA96D7-DCC9-F6B8-C973-8049D04185F0}"/>
              </a:ext>
            </a:extLst>
          </p:cNvPr>
          <p:cNvSpPr/>
          <p:nvPr/>
        </p:nvSpPr>
        <p:spPr>
          <a:xfrm>
            <a:off x="5600697" y="3389839"/>
            <a:ext cx="2940627" cy="446809"/>
          </a:xfrm>
          <a:prstGeom prst="roundRect">
            <a:avLst/>
          </a:prstGeom>
          <a:noFill/>
          <a:ln>
            <a:solidFill>
              <a:srgbClr val="00206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Comment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4F83B69-30DB-F862-5F54-CEF00E5A90C0}"/>
              </a:ext>
            </a:extLst>
          </p:cNvPr>
          <p:cNvSpPr/>
          <p:nvPr/>
        </p:nvSpPr>
        <p:spPr>
          <a:xfrm>
            <a:off x="5600697" y="3843882"/>
            <a:ext cx="2940627" cy="446809"/>
          </a:xfrm>
          <a:prstGeom prst="roundRect">
            <a:avLst/>
          </a:prstGeom>
          <a:noFill/>
          <a:ln>
            <a:solidFill>
              <a:srgbClr val="00206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Output </a:t>
            </a:r>
            <a:r>
              <a:rPr lang="en-US" dirty="0" err="1">
                <a:solidFill>
                  <a:srgbClr val="002060"/>
                </a:solidFill>
              </a:rPr>
              <a:t>Stament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D1FF42B-52F9-A2AA-16A7-32928125782C}"/>
              </a:ext>
            </a:extLst>
          </p:cNvPr>
          <p:cNvSpPr/>
          <p:nvPr/>
        </p:nvSpPr>
        <p:spPr>
          <a:xfrm>
            <a:off x="5600697" y="5383274"/>
            <a:ext cx="3408221" cy="446809"/>
          </a:xfrm>
          <a:prstGeom prst="roundRect">
            <a:avLst/>
          </a:prstGeom>
          <a:noFill/>
          <a:ln>
            <a:solidFill>
              <a:srgbClr val="00206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Return 0 at the end of main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784E1F0-4D24-8F0B-9B11-E7E95EE82C6F}"/>
              </a:ext>
            </a:extLst>
          </p:cNvPr>
          <p:cNvSpPr/>
          <p:nvPr/>
        </p:nvSpPr>
        <p:spPr>
          <a:xfrm>
            <a:off x="5600697" y="4602317"/>
            <a:ext cx="2940627" cy="446809"/>
          </a:xfrm>
          <a:prstGeom prst="roundRect">
            <a:avLst/>
          </a:prstGeom>
          <a:noFill/>
          <a:ln>
            <a:solidFill>
              <a:srgbClr val="00206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Multi-Line Comment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4335236-8D3E-74BB-058D-E4CDB31C7DBA}"/>
              </a:ext>
            </a:extLst>
          </p:cNvPr>
          <p:cNvSpPr/>
          <p:nvPr/>
        </p:nvSpPr>
        <p:spPr>
          <a:xfrm>
            <a:off x="5600697" y="2387732"/>
            <a:ext cx="1953493" cy="446809"/>
          </a:xfrm>
          <a:prstGeom prst="roundRect">
            <a:avLst/>
          </a:prstGeom>
          <a:noFill/>
          <a:ln>
            <a:solidFill>
              <a:srgbClr val="00206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Main Function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801E4ED-B05C-B401-0EBE-F04D5C948FDA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3834245" y="2059146"/>
            <a:ext cx="1766452" cy="0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F0B112D-4547-8EA5-86CB-D531BC50C0B4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3314700" y="2611137"/>
            <a:ext cx="2285997" cy="0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1C4D2EE0-73C3-75A3-1627-57A255FD5C48}"/>
              </a:ext>
            </a:extLst>
          </p:cNvPr>
          <p:cNvSpPr/>
          <p:nvPr/>
        </p:nvSpPr>
        <p:spPr>
          <a:xfrm>
            <a:off x="5600698" y="5907720"/>
            <a:ext cx="3751119" cy="446809"/>
          </a:xfrm>
          <a:prstGeom prst="roundRect">
            <a:avLst/>
          </a:prstGeom>
          <a:noFill/>
          <a:ln>
            <a:solidFill>
              <a:srgbClr val="00206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Curly Braces = End of Function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C4490B6-E658-B915-79E6-EB818078E072}"/>
              </a:ext>
            </a:extLst>
          </p:cNvPr>
          <p:cNvCxnSpPr>
            <a:cxnSpLocks/>
          </p:cNvCxnSpPr>
          <p:nvPr/>
        </p:nvCxnSpPr>
        <p:spPr>
          <a:xfrm>
            <a:off x="1752598" y="3160755"/>
            <a:ext cx="3848100" cy="0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7FD05B3-C37D-2429-67DD-93D9F93F4504}"/>
              </a:ext>
            </a:extLst>
          </p:cNvPr>
          <p:cNvCxnSpPr>
            <a:cxnSpLocks/>
          </p:cNvCxnSpPr>
          <p:nvPr/>
        </p:nvCxnSpPr>
        <p:spPr>
          <a:xfrm>
            <a:off x="1752597" y="6119188"/>
            <a:ext cx="3848100" cy="0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B242BC9-7936-3231-E72E-61FBAF9DD053}"/>
              </a:ext>
            </a:extLst>
          </p:cNvPr>
          <p:cNvCxnSpPr>
            <a:cxnSpLocks/>
          </p:cNvCxnSpPr>
          <p:nvPr/>
        </p:nvCxnSpPr>
        <p:spPr>
          <a:xfrm>
            <a:off x="4312227" y="3603928"/>
            <a:ext cx="1288470" cy="0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6F9449C-B0DE-A2B4-FA01-9BA7BD5117BF}"/>
              </a:ext>
            </a:extLst>
          </p:cNvPr>
          <p:cNvCxnSpPr>
            <a:cxnSpLocks/>
          </p:cNvCxnSpPr>
          <p:nvPr/>
        </p:nvCxnSpPr>
        <p:spPr>
          <a:xfrm>
            <a:off x="4634345" y="4088837"/>
            <a:ext cx="966352" cy="0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2AB3418-54AC-C77C-087E-F24ACB990E8B}"/>
              </a:ext>
            </a:extLst>
          </p:cNvPr>
          <p:cNvCxnSpPr>
            <a:cxnSpLocks/>
          </p:cNvCxnSpPr>
          <p:nvPr/>
        </p:nvCxnSpPr>
        <p:spPr>
          <a:xfrm>
            <a:off x="4312227" y="4836982"/>
            <a:ext cx="1288470" cy="0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D3A03F2-C460-07C3-8825-0CAC4EE28243}"/>
              </a:ext>
            </a:extLst>
          </p:cNvPr>
          <p:cNvCxnSpPr>
            <a:cxnSpLocks/>
          </p:cNvCxnSpPr>
          <p:nvPr/>
        </p:nvCxnSpPr>
        <p:spPr>
          <a:xfrm>
            <a:off x="2795155" y="5605910"/>
            <a:ext cx="2805542" cy="0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4385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90B4CC-C702-64A5-595A-ABE2DCE56F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F183D-4D39-19AC-389B-3E7C1F444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Preprocessor Directive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0BBC06-F131-5217-245F-81FA0987D4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Lines that begin with a # in column 1 are called preprocessor directives (commands)</a:t>
            </a:r>
          </a:p>
          <a:p>
            <a:endParaRPr lang="en-US" dirty="0"/>
          </a:p>
          <a:p>
            <a:r>
              <a:rPr lang="en-US" dirty="0"/>
              <a:t>#include directive causes the preprocessor to include a copy of the standard input/output header file </a:t>
            </a:r>
            <a:r>
              <a:rPr lang="en-US" dirty="0" err="1"/>
              <a:t>stdio.h</a:t>
            </a:r>
            <a:r>
              <a:rPr lang="en-US" dirty="0"/>
              <a:t> at this point in the code</a:t>
            </a:r>
          </a:p>
          <a:p>
            <a:endParaRPr lang="en-US" dirty="0"/>
          </a:p>
          <a:p>
            <a:r>
              <a:rPr lang="en-US" dirty="0" err="1"/>
              <a:t>stdio.h</a:t>
            </a:r>
            <a:r>
              <a:rPr lang="en-US" dirty="0"/>
              <a:t> contains information about the </a:t>
            </a:r>
            <a:r>
              <a:rPr lang="en-US" dirty="0" err="1"/>
              <a:t>printf</a:t>
            </a:r>
            <a:r>
              <a:rPr lang="en-US" dirty="0"/>
              <a:t>() function that is present in the program</a:t>
            </a:r>
          </a:p>
        </p:txBody>
      </p:sp>
    </p:spTree>
    <p:extLst>
      <p:ext uri="{BB962C8B-B14F-4D97-AF65-F5344CB8AC3E}">
        <p14:creationId xmlns:p14="http://schemas.microsoft.com/office/powerpoint/2010/main" val="2845145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ubbles design template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alpha val="80000"/>
              </a:schemeClr>
            </a:gs>
            <a:gs pos="0">
              <a:schemeClr val="phClr">
                <a:lumMod val="40000"/>
                <a:lumOff val="60000"/>
                <a:alpha val="80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lumMod val="20000"/>
                <a:lumOff val="80000"/>
                <a:alpha val="59000"/>
              </a:schemeClr>
            </a:gs>
            <a:gs pos="40000">
              <a:schemeClr val="phClr">
                <a:lumMod val="20000"/>
                <a:lumOff val="80000"/>
                <a:alpha val="66000"/>
              </a:schemeClr>
            </a:gs>
            <a:gs pos="100000">
              <a:schemeClr val="phClr">
                <a:lumMod val="40000"/>
                <a:lumOff val="60000"/>
              </a:schemeClr>
            </a:gs>
          </a:gsLst>
          <a:path path="circle">
            <a:fillToRect l="50000" t="-80000" r="50000" b="180000"/>
          </a:path>
        </a:gradFill>
      </a:bgFillStyleLst>
    </a:fmtScheme>
  </a:themeElements>
  <a:objectDefaults>
    <a:spDef>
      <a:spPr/>
      <a:bodyPr rtlCol="0" anchor="ctr"/>
      <a:lstStyle>
        <a:defPPr algn="ctr">
          <a:defRPr dirty="0"/>
        </a:defPPr>
      </a:lstStyle>
      <a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bbles design slides.potx" id="{791C1007-8C16-4095-A382-97B1C9AA36B9}" vid="{20473F13-1D64-4A4A-9CE1-7C3468AE82BE}"/>
    </a:ext>
  </a:extLst>
</a:theme>
</file>

<file path=ppt/theme/theme2.xml><?xml version="1.0" encoding="utf-8"?>
<a:theme xmlns:a="http://schemas.openxmlformats.org/drawingml/2006/main" name="Office Theme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Bubbles design slides</Template>
  <TotalTime>861</TotalTime>
  <Words>1863</Words>
  <Application>Microsoft Office PowerPoint</Application>
  <PresentationFormat>Widescreen</PresentationFormat>
  <Paragraphs>204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Century Gothic</vt:lpstr>
      <vt:lpstr>Courier New</vt:lpstr>
      <vt:lpstr>Wingdings</vt:lpstr>
      <vt:lpstr>Bubbles design template</vt:lpstr>
      <vt:lpstr>Programming Fundamentals</vt:lpstr>
      <vt:lpstr>Computer Languages</vt:lpstr>
      <vt:lpstr>So… Why C?</vt:lpstr>
      <vt:lpstr>Online Compilers</vt:lpstr>
      <vt:lpstr>So… How does a Program Work?</vt:lpstr>
      <vt:lpstr>More Details (yay!?)</vt:lpstr>
      <vt:lpstr>Writing a C Program</vt:lpstr>
      <vt:lpstr>Your First Program a.k.a. Hello World!</vt:lpstr>
      <vt:lpstr>Preprocessor Directive</vt:lpstr>
      <vt:lpstr>Libraries / Headers</vt:lpstr>
      <vt:lpstr>The Main() function</vt:lpstr>
      <vt:lpstr>The Body of a Function</vt:lpstr>
      <vt:lpstr>The printf statement/function</vt:lpstr>
      <vt:lpstr>The return statement</vt:lpstr>
      <vt:lpstr>Comments</vt:lpstr>
      <vt:lpstr>Variables</vt:lpstr>
      <vt:lpstr>Variables</vt:lpstr>
      <vt:lpstr>Dataypes</vt:lpstr>
      <vt:lpstr>Printing the value of your variable on console</vt:lpstr>
      <vt:lpstr>Format Specifiers</vt:lpstr>
      <vt:lpstr>Other Format Specifiers</vt:lpstr>
      <vt:lpstr>Example</vt:lpstr>
      <vt:lpstr>Escape Characters/Escape Sequences</vt:lpstr>
      <vt:lpstr>Example</vt:lpstr>
      <vt:lpstr>Operators</vt:lpstr>
      <vt:lpstr>Tasks (Solve all by declaring/initializing vars)</vt:lpstr>
      <vt:lpstr>Fin~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Abeeha Sattar</dc:creator>
  <cp:lastModifiedBy>Abeeha Sattar</cp:lastModifiedBy>
  <cp:revision>254</cp:revision>
  <dcterms:created xsi:type="dcterms:W3CDTF">2025-08-20T22:46:44Z</dcterms:created>
  <dcterms:modified xsi:type="dcterms:W3CDTF">2025-09-04T10:46:09Z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74069200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