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2" r:id="rId4"/>
    <p:sldId id="269" r:id="rId5"/>
    <p:sldId id="263" r:id="rId6"/>
    <p:sldId id="266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08A"/>
    <a:srgbClr val="49009F"/>
    <a:srgbClr val="FACD12"/>
    <a:srgbClr val="FACD11"/>
    <a:srgbClr val="F9E07B"/>
    <a:srgbClr val="C8C7A8"/>
    <a:srgbClr val="84AF9B"/>
    <a:srgbClr val="FF4266"/>
    <a:srgbClr val="FACDB0"/>
    <a:srgbClr val="FC9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02F65-39A4-41B7-BB49-6C626ABD75BF}" v="572" dt="2024-05-13T13:32:55.994"/>
    <p1510:client id="{5E6CE039-0885-4C2B-BF1D-2B2E685F15E7}" v="5279" dt="2024-05-13T12:36:38.252"/>
    <p1510:client id="{6F4C4E0A-FEC2-F644-A9A2-358C4064D4FC}" v="102" dt="2024-05-13T16:19:57.206"/>
    <p1510:client id="{FC69EBC3-BF27-4562-8395-DC1025887953}" v="328" dt="2024-05-13T16:55:59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e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75E9B-EBF6-334A-ACF7-74F45A969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>
                <a:solidFill>
                  <a:srgbClr val="47108A"/>
                </a:solidFill>
                <a:latin typeface="Century"/>
                <a:cs typeface="Calibri" panose="020F0502020204030204"/>
              </a:rPr>
              <a:t>"Empowering pedestrians through voice-guided navigation"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D63065-DE84-97FB-6BC1-8507BE309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062" y="492767"/>
            <a:ext cx="7673550" cy="58587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CE0510-2AF7-9061-34CF-A88B4787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" y="5696"/>
            <a:ext cx="3477438" cy="96010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1F0246-74F0-AA43-AB11-CB204C02F254}"/>
              </a:ext>
            </a:extLst>
          </p:cNvPr>
          <p:cNvSpPr/>
          <p:nvPr/>
        </p:nvSpPr>
        <p:spPr>
          <a:xfrm>
            <a:off x="3262352" y="1722233"/>
            <a:ext cx="5420263" cy="286109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1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857513-A49D-7118-AD7A-C5EEF60B227E}"/>
              </a:ext>
            </a:extLst>
          </p:cNvPr>
          <p:cNvSpPr txBox="1"/>
          <p:nvPr/>
        </p:nvSpPr>
        <p:spPr>
          <a:xfrm>
            <a:off x="941240" y="1717295"/>
            <a:ext cx="107009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47108A"/>
                </a:solidFill>
                <a:latin typeface="Century"/>
                <a:cs typeface="Calibri"/>
              </a:rPr>
              <a:t>"Urban pedestrians face safety challenges, especially those with impaired or limited mobility due to lack of accessible safe crossing apps."</a:t>
            </a:r>
            <a:endParaRPr lang="en-US" sz="2400">
              <a:solidFill>
                <a:srgbClr val="47108A"/>
              </a:solidFill>
              <a:latin typeface="Century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C46AE-1B1F-997C-C1F3-40857DAB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490" y="2824"/>
            <a:ext cx="1011531" cy="988445"/>
          </a:xfrm>
          <a:prstGeom prst="rect">
            <a:avLst/>
          </a:prstGeom>
        </p:spPr>
      </p:pic>
      <p:pic>
        <p:nvPicPr>
          <p:cNvPr id="56" name="Graphic 55" descr="Users with solid fill">
            <a:extLst>
              <a:ext uri="{FF2B5EF4-FFF2-40B4-BE49-F238E27FC236}">
                <a16:creationId xmlns:a16="http://schemas.microsoft.com/office/drawing/2014/main" id="{255D9A1F-317C-F392-5D77-843E03F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5026" y="4150744"/>
            <a:ext cx="1201947" cy="1201947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6E9225E3-6505-AA6E-ED32-9D9847852AE8}"/>
              </a:ext>
            </a:extLst>
          </p:cNvPr>
          <p:cNvGrpSpPr/>
          <p:nvPr/>
        </p:nvGrpSpPr>
        <p:grpSpPr>
          <a:xfrm>
            <a:off x="2038592" y="2548973"/>
            <a:ext cx="7619741" cy="4158923"/>
            <a:chOff x="4051032" y="1101644"/>
            <a:chExt cx="4336664" cy="4260553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AA6F24-244C-19BE-5A75-91DDB8C0E55C}"/>
                </a:ext>
              </a:extLst>
            </p:cNvPr>
            <p:cNvSpPr/>
            <p:nvPr/>
          </p:nvSpPr>
          <p:spPr>
            <a:xfrm>
              <a:off x="4051032" y="1101644"/>
              <a:ext cx="2172300" cy="2164836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A19099F-2E39-1D8F-C874-B9298D3B8A22}"/>
                </a:ext>
              </a:extLst>
            </p:cNvPr>
            <p:cNvSpPr/>
            <p:nvPr/>
          </p:nvSpPr>
          <p:spPr>
            <a:xfrm flipV="1">
              <a:off x="4929058" y="3429000"/>
              <a:ext cx="1288566" cy="1284136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F9E0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C00D773-FF85-8D51-DCB9-579D6982B558}"/>
                </a:ext>
              </a:extLst>
            </p:cNvPr>
            <p:cNvSpPr/>
            <p:nvPr/>
          </p:nvSpPr>
          <p:spPr>
            <a:xfrm flipH="1">
              <a:off x="6507691" y="1688271"/>
              <a:ext cx="1583652" cy="1578210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0D3FFC7-2279-1DC5-94BD-AB5B9A78A4C3}"/>
                </a:ext>
              </a:extLst>
            </p:cNvPr>
            <p:cNvSpPr/>
            <p:nvPr/>
          </p:nvSpPr>
          <p:spPr>
            <a:xfrm flipH="1" flipV="1">
              <a:off x="6520967" y="3497313"/>
              <a:ext cx="1829770" cy="1823484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43493B2-547A-5160-32D7-160BAB6E7699}"/>
                </a:ext>
              </a:extLst>
            </p:cNvPr>
            <p:cNvSpPr txBox="1"/>
            <p:nvPr/>
          </p:nvSpPr>
          <p:spPr>
            <a:xfrm>
              <a:off x="4185096" y="1114344"/>
              <a:ext cx="2011287" cy="110354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entury"/>
                </a:rPr>
                <a:t>Team: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Century"/>
                </a:rPr>
                <a:t>Tech-Titans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A2F605-74F9-578D-E2E9-5F0047F22153}"/>
                </a:ext>
              </a:extLst>
            </p:cNvPr>
            <p:cNvSpPr txBox="1"/>
            <p:nvPr/>
          </p:nvSpPr>
          <p:spPr>
            <a:xfrm>
              <a:off x="6443052" y="1719048"/>
              <a:ext cx="1825248" cy="85130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Century"/>
                </a:rPr>
                <a:t>Team Lead:</a:t>
              </a:r>
              <a:endParaRPr lang="en-US">
                <a:solidFill>
                  <a:schemeClr val="bg1"/>
                </a:solidFill>
                <a:latin typeface="Century"/>
              </a:endParaRPr>
            </a:p>
            <a:p>
              <a:pPr algn="ctr"/>
              <a:r>
                <a:rPr lang="en-US" sz="2400">
                  <a:solidFill>
                    <a:schemeClr val="bg1"/>
                  </a:solidFill>
                  <a:latin typeface="Century"/>
                </a:rPr>
                <a:t>Salma Tahreem</a:t>
              </a:r>
              <a:endParaRPr lang="en-US">
                <a:solidFill>
                  <a:schemeClr val="bg1"/>
                </a:solidFill>
                <a:latin typeface="Century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A8F84C4-7E19-0C2A-7B0E-62D1B38B5958}"/>
                </a:ext>
              </a:extLst>
            </p:cNvPr>
            <p:cNvSpPr txBox="1"/>
            <p:nvPr/>
          </p:nvSpPr>
          <p:spPr>
            <a:xfrm>
              <a:off x="4941198" y="3964964"/>
              <a:ext cx="1277011" cy="72518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000">
                  <a:latin typeface="Century"/>
                </a:rPr>
                <a:t>Theme:</a:t>
              </a:r>
            </a:p>
            <a:p>
              <a:pPr algn="ctr"/>
              <a:r>
                <a:rPr lang="en-US" sz="2000">
                  <a:latin typeface="Century"/>
                </a:rPr>
                <a:t>Computer Vision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DB9147-CF8C-1E13-CF00-615A01DC2C79}"/>
                </a:ext>
              </a:extLst>
            </p:cNvPr>
            <p:cNvSpPr txBox="1"/>
            <p:nvPr/>
          </p:nvSpPr>
          <p:spPr>
            <a:xfrm>
              <a:off x="6594157" y="4321715"/>
              <a:ext cx="1793539" cy="104048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"/>
                </a:rPr>
                <a:t>Institute: Stanley College of Engineering &amp; Technology for Women's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AE0750-2E54-9D3C-E617-684B463F4BCA}"/>
              </a:ext>
            </a:extLst>
          </p:cNvPr>
          <p:cNvSpPr/>
          <p:nvPr/>
        </p:nvSpPr>
        <p:spPr>
          <a:xfrm>
            <a:off x="936855" y="840264"/>
            <a:ext cx="4345596" cy="736774"/>
          </a:xfrm>
          <a:prstGeom prst="roundRect">
            <a:avLst>
              <a:gd name="adj" fmla="val 23823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25C0D-9E54-36AF-1FE1-89160EB10586}"/>
              </a:ext>
            </a:extLst>
          </p:cNvPr>
          <p:cNvSpPr txBox="1"/>
          <p:nvPr/>
        </p:nvSpPr>
        <p:spPr>
          <a:xfrm>
            <a:off x="770622" y="989056"/>
            <a:ext cx="491756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rgbClr val="84AF9B"/>
                </a:solidFill>
                <a:latin typeface="Century"/>
              </a:rPr>
              <a:t>PROBLEM STATEMENT</a:t>
            </a:r>
          </a:p>
        </p:txBody>
      </p:sp>
      <p:pic>
        <p:nvPicPr>
          <p:cNvPr id="3" name="Picture 2" descr="A yellow and black striped sign&#10;&#10;Description automatically generated">
            <a:extLst>
              <a:ext uri="{FF2B5EF4-FFF2-40B4-BE49-F238E27FC236}">
                <a16:creationId xmlns:a16="http://schemas.microsoft.com/office/drawing/2014/main" id="{4E94BA69-833F-6B0D-3A63-D02398F78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5265" y="-3954"/>
            <a:ext cx="1759431" cy="72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4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7EC852E6-9220-4B92-A456-385FE629DF34}"/>
              </a:ext>
            </a:extLst>
          </p:cNvPr>
          <p:cNvSpPr txBox="1"/>
          <p:nvPr/>
        </p:nvSpPr>
        <p:spPr>
          <a:xfrm>
            <a:off x="404241" y="836394"/>
            <a:ext cx="442668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solidFill>
                  <a:srgbClr val="47108A"/>
                </a:solidFill>
                <a:latin typeface="Century"/>
              </a:rPr>
              <a:t>Description of idea</a:t>
            </a:r>
            <a:endParaRPr lang="en-US" sz="3600">
              <a:solidFill>
                <a:srgbClr val="47108A"/>
              </a:solidFill>
              <a:latin typeface="Century"/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03654-66F7-E2BB-0F97-29A0A7C4E304}"/>
              </a:ext>
            </a:extLst>
          </p:cNvPr>
          <p:cNvSpPr txBox="1"/>
          <p:nvPr/>
        </p:nvSpPr>
        <p:spPr>
          <a:xfrm>
            <a:off x="431641" y="1497162"/>
            <a:ext cx="5648702" cy="45967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>
                <a:solidFill>
                  <a:srgbClr val="47108A"/>
                </a:solidFill>
                <a:latin typeface="Century"/>
              </a:rPr>
              <a:t>Mobile application providing real-time voice instructions for pedestrians.</a:t>
            </a:r>
            <a:endParaRPr lang="en-US" sz="2200">
              <a:solidFill>
                <a:srgbClr val="47108A"/>
              </a:solidFill>
              <a:latin typeface="Century"/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>
                <a:solidFill>
                  <a:srgbClr val="47108A"/>
                </a:solidFill>
                <a:latin typeface="Century"/>
              </a:rPr>
              <a:t> Specifically designed for users with visual impairments, limited mobility. </a:t>
            </a:r>
            <a:endParaRPr lang="en-US" sz="2200">
              <a:solidFill>
                <a:srgbClr val="47108A"/>
              </a:solidFill>
              <a:latin typeface="Century"/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>
                <a:solidFill>
                  <a:srgbClr val="47108A"/>
                </a:solidFill>
                <a:latin typeface="Century"/>
              </a:rPr>
              <a:t>Utilizes GPS technology to detect user location and calculate the safest routes.</a:t>
            </a:r>
            <a:endParaRPr lang="en-US" sz="2200">
              <a:solidFill>
                <a:srgbClr val="47108A"/>
              </a:solidFill>
              <a:latin typeface="Century"/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>
                <a:solidFill>
                  <a:srgbClr val="47108A"/>
                </a:solidFill>
                <a:latin typeface="Century"/>
              </a:rPr>
              <a:t> Customizable features.</a:t>
            </a:r>
            <a:endParaRPr lang="en-US" sz="2200">
              <a:solidFill>
                <a:srgbClr val="47108A"/>
              </a:solidFill>
              <a:latin typeface="Century"/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>
                <a:solidFill>
                  <a:srgbClr val="47108A"/>
                </a:solidFill>
                <a:latin typeface="Century"/>
              </a:rPr>
              <a:t> Enhances pedestrian safety and independence in urban landscapes.</a:t>
            </a:r>
            <a:endParaRPr lang="en-US" sz="2200">
              <a:solidFill>
                <a:srgbClr val="47108A"/>
              </a:solidFill>
              <a:latin typeface="Century"/>
              <a:cs typeface="Calibri"/>
            </a:endParaRPr>
          </a:p>
        </p:txBody>
      </p:sp>
      <p:pic>
        <p:nvPicPr>
          <p:cNvPr id="5" name="Picture 4" descr="A purple circle with a pointy tip&#10;&#10;Description automatically generated">
            <a:extLst>
              <a:ext uri="{FF2B5EF4-FFF2-40B4-BE49-F238E27FC236}">
                <a16:creationId xmlns:a16="http://schemas.microsoft.com/office/drawing/2014/main" id="{FBA799C5-3CAD-88B1-23A1-558F9A128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81" y="2824"/>
            <a:ext cx="1011531" cy="98844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F3F2D9C-9F52-CDA3-CDBE-681BE7C15328}"/>
              </a:ext>
            </a:extLst>
          </p:cNvPr>
          <p:cNvGrpSpPr/>
          <p:nvPr/>
        </p:nvGrpSpPr>
        <p:grpSpPr>
          <a:xfrm>
            <a:off x="6337082" y="827051"/>
            <a:ext cx="5326223" cy="5260246"/>
            <a:chOff x="506287" y="1088702"/>
            <a:chExt cx="3989322" cy="38935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375D51-D15B-1B57-0D7F-273662E2D5BD}"/>
                </a:ext>
              </a:extLst>
            </p:cNvPr>
            <p:cNvGrpSpPr/>
            <p:nvPr/>
          </p:nvGrpSpPr>
          <p:grpSpPr>
            <a:xfrm>
              <a:off x="506287" y="1088702"/>
              <a:ext cx="1760842" cy="1987208"/>
              <a:chOff x="826615" y="1399235"/>
              <a:chExt cx="1760842" cy="1987208"/>
            </a:xfrm>
          </p:grpSpPr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66534294-A42F-71F9-4DB8-0FA5ADE751B2}"/>
                  </a:ext>
                </a:extLst>
              </p:cNvPr>
              <p:cNvSpPr/>
              <p:nvPr/>
            </p:nvSpPr>
            <p:spPr>
              <a:xfrm>
                <a:off x="826615" y="1399235"/>
                <a:ext cx="1756489" cy="1605057"/>
              </a:xfrm>
              <a:prstGeom prst="donut">
                <a:avLst>
                  <a:gd name="adj" fmla="val 122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73861F-8055-F655-3978-1BF4C0DD0332}"/>
                  </a:ext>
                </a:extLst>
              </p:cNvPr>
              <p:cNvSpPr txBox="1"/>
              <p:nvPr/>
            </p:nvSpPr>
            <p:spPr>
              <a:xfrm>
                <a:off x="882534" y="2999169"/>
                <a:ext cx="1704923" cy="387274"/>
              </a:xfrm>
              <a:prstGeom prst="rect">
                <a:avLst/>
              </a:prstGeom>
              <a:solidFill>
                <a:srgbClr val="F9E07B"/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1400">
                    <a:latin typeface="Century"/>
                  </a:rPr>
                  <a:t>REAL-TIME TRAFFIC ANALYSIS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C55143-BEB3-080E-D0E7-8A3C140038AD}"/>
                </a:ext>
              </a:extLst>
            </p:cNvPr>
            <p:cNvSpPr txBox="1"/>
            <p:nvPr/>
          </p:nvSpPr>
          <p:spPr>
            <a:xfrm>
              <a:off x="2736843" y="2677994"/>
              <a:ext cx="1758766" cy="227809"/>
            </a:xfrm>
            <a:prstGeom prst="rect">
              <a:avLst/>
            </a:prstGeom>
            <a:solidFill>
              <a:srgbClr val="F9E07B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400">
                  <a:latin typeface="Century"/>
                </a:rPr>
                <a:t>VOICE RECOGNITION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FB737A-4702-63BF-98A5-E664B53CB9FA}"/>
                </a:ext>
              </a:extLst>
            </p:cNvPr>
            <p:cNvSpPr txBox="1"/>
            <p:nvPr/>
          </p:nvSpPr>
          <p:spPr>
            <a:xfrm>
              <a:off x="508363" y="4754396"/>
              <a:ext cx="1758766" cy="227809"/>
            </a:xfrm>
            <a:prstGeom prst="rect">
              <a:avLst/>
            </a:prstGeom>
            <a:solidFill>
              <a:srgbClr val="F9E07B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400">
                  <a:latin typeface="Century"/>
                </a:rPr>
                <a:t>PEDESTRIAN SAFETY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40754C-47FD-1793-783A-B8DE580CD3AB}"/>
                </a:ext>
              </a:extLst>
            </p:cNvPr>
            <p:cNvSpPr txBox="1"/>
            <p:nvPr/>
          </p:nvSpPr>
          <p:spPr>
            <a:xfrm>
              <a:off x="2736843" y="4754396"/>
              <a:ext cx="1758766" cy="227809"/>
            </a:xfrm>
            <a:prstGeom prst="rect">
              <a:avLst/>
            </a:prstGeom>
            <a:solidFill>
              <a:srgbClr val="F9E07B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400">
                  <a:latin typeface="Century"/>
                </a:rPr>
                <a:t>INTERACTIVE MAPS</a:t>
              </a:r>
            </a:p>
          </p:txBody>
        </p:sp>
      </p:grp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3697BE25-750D-F074-2F6B-5E7D484C6325}"/>
              </a:ext>
            </a:extLst>
          </p:cNvPr>
          <p:cNvSpPr/>
          <p:nvPr/>
        </p:nvSpPr>
        <p:spPr>
          <a:xfrm>
            <a:off x="9307444" y="3509866"/>
            <a:ext cx="2345123" cy="2168483"/>
          </a:xfrm>
          <a:prstGeom prst="donut">
            <a:avLst>
              <a:gd name="adj" fmla="val 122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08F84BA7-86DF-1F9A-4425-40E3345FDC42}"/>
              </a:ext>
            </a:extLst>
          </p:cNvPr>
          <p:cNvSpPr/>
          <p:nvPr/>
        </p:nvSpPr>
        <p:spPr>
          <a:xfrm>
            <a:off x="6339957" y="3504115"/>
            <a:ext cx="2345123" cy="2168483"/>
          </a:xfrm>
          <a:prstGeom prst="donut">
            <a:avLst>
              <a:gd name="adj" fmla="val 122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D53828AE-3095-DF1C-0384-91A9BEF5ECC2}"/>
              </a:ext>
            </a:extLst>
          </p:cNvPr>
          <p:cNvSpPr/>
          <p:nvPr/>
        </p:nvSpPr>
        <p:spPr>
          <a:xfrm>
            <a:off x="9310320" y="824176"/>
            <a:ext cx="2345123" cy="2168483"/>
          </a:xfrm>
          <a:prstGeom prst="donut">
            <a:avLst>
              <a:gd name="adj" fmla="val 122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D08C4E0-C650-AAD3-E75A-CE8B51DAE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846" y="890587"/>
            <a:ext cx="2105025" cy="2028825"/>
          </a:xfrm>
          <a:prstGeom prst="rect">
            <a:avLst/>
          </a:prstGeom>
        </p:spPr>
      </p:pic>
      <p:pic>
        <p:nvPicPr>
          <p:cNvPr id="22" name="Picture 21" descr="A screen shot of a device&#10;&#10;Description automatically generated">
            <a:extLst>
              <a:ext uri="{FF2B5EF4-FFF2-40B4-BE49-F238E27FC236}">
                <a16:creationId xmlns:a16="http://schemas.microsoft.com/office/drawing/2014/main" id="{49F93815-2A93-71ED-83D4-20179C67C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819" y="890587"/>
            <a:ext cx="2114550" cy="2028825"/>
          </a:xfrm>
          <a:prstGeom prst="rect">
            <a:avLst/>
          </a:prstGeom>
        </p:spPr>
      </p:pic>
      <p:pic>
        <p:nvPicPr>
          <p:cNvPr id="4" name="Picture 14">
            <a:extLst>
              <a:ext uri="{FF2B5EF4-FFF2-40B4-BE49-F238E27FC236}">
                <a16:creationId xmlns:a16="http://schemas.microsoft.com/office/drawing/2014/main" id="{7D7CBCA0-711B-D86B-E39D-C14646B7B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07" y="3609515"/>
            <a:ext cx="2225704" cy="1982479"/>
          </a:xfrm>
          <a:prstGeom prst="flowChartConnector">
            <a:avLst/>
          </a:prstGeom>
        </p:spPr>
      </p:pic>
      <p:pic>
        <p:nvPicPr>
          <p:cNvPr id="15" name="Picture 16">
            <a:extLst>
              <a:ext uri="{FF2B5EF4-FFF2-40B4-BE49-F238E27FC236}">
                <a16:creationId xmlns:a16="http://schemas.microsoft.com/office/drawing/2014/main" id="{9EE17B88-7553-D259-F206-6467D6A6D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13" y="3566383"/>
            <a:ext cx="2202562" cy="2054367"/>
          </a:xfrm>
          <a:prstGeom prst="flowChartConnector">
            <a:avLst/>
          </a:prstGeom>
        </p:spPr>
      </p:pic>
      <p:pic>
        <p:nvPicPr>
          <p:cNvPr id="8" name="Picture 7" descr="A yellow and black striped sign&#10;&#10;Description automatically generated">
            <a:extLst>
              <a:ext uri="{FF2B5EF4-FFF2-40B4-BE49-F238E27FC236}">
                <a16:creationId xmlns:a16="http://schemas.microsoft.com/office/drawing/2014/main" id="{762DB985-9942-3C8A-A023-175A8A7E08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5265" y="-3954"/>
            <a:ext cx="1759431" cy="72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2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5CCD12D-69AD-60E2-AB15-B171D3773518}"/>
              </a:ext>
            </a:extLst>
          </p:cNvPr>
          <p:cNvSpPr/>
          <p:nvPr/>
        </p:nvSpPr>
        <p:spPr>
          <a:xfrm>
            <a:off x="657937" y="719496"/>
            <a:ext cx="3856767" cy="880546"/>
          </a:xfrm>
          <a:prstGeom prst="roundRect">
            <a:avLst>
              <a:gd name="adj" fmla="val 23823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A purple circle with a pointy tip&#10;&#10;Description automatically generated">
            <a:extLst>
              <a:ext uri="{FF2B5EF4-FFF2-40B4-BE49-F238E27FC236}">
                <a16:creationId xmlns:a16="http://schemas.microsoft.com/office/drawing/2014/main" id="{2E456501-3B33-0DFA-5596-012C70DF8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490" y="2824"/>
            <a:ext cx="1011531" cy="98844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5ABC6DD-FE44-FC2A-B7DF-8D4127CF681B}"/>
              </a:ext>
            </a:extLst>
          </p:cNvPr>
          <p:cNvSpPr txBox="1"/>
          <p:nvPr/>
        </p:nvSpPr>
        <p:spPr>
          <a:xfrm>
            <a:off x="664230" y="767643"/>
            <a:ext cx="385364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84AF9B"/>
                </a:solidFill>
                <a:latin typeface="Century"/>
              </a:rPr>
              <a:t>TECHNOLOGY STACK &amp; PROCESS FLOW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C0CE740-E7C3-567D-CD55-CD8928A394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44" y="1711706"/>
            <a:ext cx="3785946" cy="4757307"/>
          </a:xfrm>
          <a:prstGeom prst="roundRect">
            <a:avLst/>
          </a:prstGeom>
        </p:spPr>
      </p:pic>
      <p:pic>
        <p:nvPicPr>
          <p:cNvPr id="3" name="Picture 2" descr="A yellow and black striped sign&#10;&#10;Description automatically generated">
            <a:extLst>
              <a:ext uri="{FF2B5EF4-FFF2-40B4-BE49-F238E27FC236}">
                <a16:creationId xmlns:a16="http://schemas.microsoft.com/office/drawing/2014/main" id="{367B5A70-E9C1-0751-0B5D-CE7FF293B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265" y="-3954"/>
            <a:ext cx="1759431" cy="7267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9A0C01-71C6-AE67-AAF2-32BA7B311D79}"/>
              </a:ext>
            </a:extLst>
          </p:cNvPr>
          <p:cNvSpPr/>
          <p:nvPr/>
        </p:nvSpPr>
        <p:spPr>
          <a:xfrm rot="5400000">
            <a:off x="1806325" y="3685175"/>
            <a:ext cx="650661" cy="1823705"/>
          </a:xfrm>
          <a:prstGeom prst="rect">
            <a:avLst/>
          </a:prstGeom>
          <a:solidFill>
            <a:srgbClr val="FF4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5D7206-B289-5B5A-529C-9A5B28946B05}"/>
              </a:ext>
            </a:extLst>
          </p:cNvPr>
          <p:cNvSpPr/>
          <p:nvPr/>
        </p:nvSpPr>
        <p:spPr>
          <a:xfrm rot="5400000">
            <a:off x="1734440" y="1126005"/>
            <a:ext cx="650661" cy="1823705"/>
          </a:xfrm>
          <a:prstGeom prst="rect">
            <a:avLst/>
          </a:prstGeom>
          <a:solidFill>
            <a:srgbClr val="FF4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18D27-BF36-0781-90AF-F4164F3ECC2D}"/>
              </a:ext>
            </a:extLst>
          </p:cNvPr>
          <p:cNvSpPr/>
          <p:nvPr/>
        </p:nvSpPr>
        <p:spPr>
          <a:xfrm rot="5400000">
            <a:off x="1783663" y="2015045"/>
            <a:ext cx="679413" cy="3841427"/>
          </a:xfrm>
          <a:prstGeom prst="rect">
            <a:avLst/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10098C-45A6-840A-6DF7-A5F5E775243F}"/>
              </a:ext>
            </a:extLst>
          </p:cNvPr>
          <p:cNvSpPr/>
          <p:nvPr/>
        </p:nvSpPr>
        <p:spPr>
          <a:xfrm rot="5400000">
            <a:off x="1806326" y="4936004"/>
            <a:ext cx="650661" cy="1823705"/>
          </a:xfrm>
          <a:prstGeom prst="rect">
            <a:avLst/>
          </a:prstGeom>
          <a:solidFill>
            <a:srgbClr val="FF4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71C658-8CBF-D81D-2A37-034DC52ABB27}"/>
              </a:ext>
            </a:extLst>
          </p:cNvPr>
          <p:cNvSpPr/>
          <p:nvPr/>
        </p:nvSpPr>
        <p:spPr>
          <a:xfrm rot="5400000">
            <a:off x="1806326" y="2391212"/>
            <a:ext cx="650661" cy="1823705"/>
          </a:xfrm>
          <a:prstGeom prst="rect">
            <a:avLst/>
          </a:prstGeom>
          <a:solidFill>
            <a:srgbClr val="FF4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92212D-1113-4312-ADA4-72CFC8E2CE22}"/>
              </a:ext>
            </a:extLst>
          </p:cNvPr>
          <p:cNvSpPr/>
          <p:nvPr/>
        </p:nvSpPr>
        <p:spPr>
          <a:xfrm rot="5400000">
            <a:off x="1819605" y="3344948"/>
            <a:ext cx="593151" cy="3798295"/>
          </a:xfrm>
          <a:prstGeom prst="rect">
            <a:avLst/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076B68-EC35-AB56-99FB-3B52B98585DC}"/>
              </a:ext>
            </a:extLst>
          </p:cNvPr>
          <p:cNvSpPr/>
          <p:nvPr/>
        </p:nvSpPr>
        <p:spPr>
          <a:xfrm rot="5400000">
            <a:off x="1848361" y="4423251"/>
            <a:ext cx="621905" cy="3884559"/>
          </a:xfrm>
          <a:prstGeom prst="rect">
            <a:avLst/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1762B3-B982-7D0C-71BB-40C2BDA7D43F}"/>
              </a:ext>
            </a:extLst>
          </p:cNvPr>
          <p:cNvSpPr/>
          <p:nvPr/>
        </p:nvSpPr>
        <p:spPr>
          <a:xfrm rot="5400000">
            <a:off x="1747717" y="713892"/>
            <a:ext cx="650660" cy="3884558"/>
          </a:xfrm>
          <a:prstGeom prst="rect">
            <a:avLst/>
          </a:prstGeom>
          <a:solidFill>
            <a:srgbClr val="84A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2996DF-ACD4-34BC-B628-DE21DBBA4D29}"/>
              </a:ext>
            </a:extLst>
          </p:cNvPr>
          <p:cNvSpPr txBox="1"/>
          <p:nvPr/>
        </p:nvSpPr>
        <p:spPr>
          <a:xfrm>
            <a:off x="1158816" y="1748287"/>
            <a:ext cx="19524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entury"/>
              </a:rPr>
              <a:t>MOBILE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en-US" sz="1600" dirty="0">
                <a:solidFill>
                  <a:srgbClr val="FFFFFF"/>
                </a:solidFill>
                <a:latin typeface="Century"/>
              </a:rPr>
              <a:t>DEVELOPMENT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07073-3FAE-C672-E0B4-855DE21C14D3}"/>
              </a:ext>
            </a:extLst>
          </p:cNvPr>
          <p:cNvSpPr txBox="1"/>
          <p:nvPr/>
        </p:nvSpPr>
        <p:spPr>
          <a:xfrm>
            <a:off x="184025" y="2386532"/>
            <a:ext cx="3738626" cy="5375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"/>
              </a:rPr>
              <a:t>JAVA FOR ANDROID, OBJECTIVE-C FOR IOS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entury"/>
              </a:rPr>
              <a:t> </a:t>
            </a:r>
          </a:p>
        </p:txBody>
      </p:sp>
      <p:sp>
        <p:nvSpPr>
          <p:cNvPr id="18" name="TextBox 63">
            <a:extLst>
              <a:ext uri="{FF2B5EF4-FFF2-40B4-BE49-F238E27FC236}">
                <a16:creationId xmlns:a16="http://schemas.microsoft.com/office/drawing/2014/main" id="{FB53D144-5226-4673-1DA7-1BC1526A00DE}"/>
              </a:ext>
            </a:extLst>
          </p:cNvPr>
          <p:cNvSpPr txBox="1"/>
          <p:nvPr/>
        </p:nvSpPr>
        <p:spPr>
          <a:xfrm>
            <a:off x="1311210" y="3010511"/>
            <a:ext cx="1639531" cy="5991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chemeClr val="bg1"/>
                </a:solidFill>
                <a:latin typeface="Century"/>
              </a:rPr>
              <a:t> LOCATION SERVICES</a:t>
            </a:r>
          </a:p>
        </p:txBody>
      </p:sp>
      <p:sp>
        <p:nvSpPr>
          <p:cNvPr id="19" name="TextBox 71">
            <a:extLst>
              <a:ext uri="{FF2B5EF4-FFF2-40B4-BE49-F238E27FC236}">
                <a16:creationId xmlns:a16="http://schemas.microsoft.com/office/drawing/2014/main" id="{45AB4736-4B5E-5BC6-9902-605D9C9D2932}"/>
              </a:ext>
            </a:extLst>
          </p:cNvPr>
          <p:cNvSpPr txBox="1"/>
          <p:nvPr/>
        </p:nvSpPr>
        <p:spPr>
          <a:xfrm>
            <a:off x="408312" y="3832896"/>
            <a:ext cx="327855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entury"/>
              </a:rPr>
              <a:t>GOOGLE MAPS API, MA</a:t>
            </a:r>
            <a:r>
              <a:rPr lang="en-US" sz="1600" dirty="0">
                <a:solidFill>
                  <a:schemeClr val="bg1"/>
                </a:solidFill>
                <a:latin typeface="Century"/>
              </a:rPr>
              <a:t>PBOX</a:t>
            </a:r>
          </a:p>
        </p:txBody>
      </p:sp>
      <p:sp>
        <p:nvSpPr>
          <p:cNvPr id="20" name="TextBox 65">
            <a:extLst>
              <a:ext uri="{FF2B5EF4-FFF2-40B4-BE49-F238E27FC236}">
                <a16:creationId xmlns:a16="http://schemas.microsoft.com/office/drawing/2014/main" id="{D18FF19F-FCB7-E28A-CAEB-3E15BF6D326F}"/>
              </a:ext>
            </a:extLst>
          </p:cNvPr>
          <p:cNvSpPr txBox="1"/>
          <p:nvPr/>
        </p:nvSpPr>
        <p:spPr>
          <a:xfrm>
            <a:off x="1210570" y="4304474"/>
            <a:ext cx="179768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chemeClr val="bg1"/>
                </a:solidFill>
                <a:latin typeface="Century"/>
              </a:rPr>
              <a:t>VOICE RECOGNITION</a:t>
            </a:r>
          </a:p>
        </p:txBody>
      </p:sp>
      <p:sp>
        <p:nvSpPr>
          <p:cNvPr id="21" name="TextBox 75">
            <a:extLst>
              <a:ext uri="{FF2B5EF4-FFF2-40B4-BE49-F238E27FC236}">
                <a16:creationId xmlns:a16="http://schemas.microsoft.com/office/drawing/2014/main" id="{49052C81-4A53-0A6B-8702-71E1C26DF56A}"/>
              </a:ext>
            </a:extLst>
          </p:cNvPr>
          <p:cNvSpPr txBox="1"/>
          <p:nvPr/>
        </p:nvSpPr>
        <p:spPr>
          <a:xfrm>
            <a:off x="195526" y="4957207"/>
            <a:ext cx="389677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entury"/>
              </a:rPr>
              <a:t>GOOGLE CLOUD SPEECH-TO-TEXT, TEXT-TO-SPEECH API</a:t>
            </a:r>
          </a:p>
        </p:txBody>
      </p:sp>
      <p:sp>
        <p:nvSpPr>
          <p:cNvPr id="22" name="TextBox 73">
            <a:extLst>
              <a:ext uri="{FF2B5EF4-FFF2-40B4-BE49-F238E27FC236}">
                <a16:creationId xmlns:a16="http://schemas.microsoft.com/office/drawing/2014/main" id="{6F4A5FE8-7920-D259-6B37-A1FB205F5A47}"/>
              </a:ext>
            </a:extLst>
          </p:cNvPr>
          <p:cNvSpPr txBox="1"/>
          <p:nvPr/>
        </p:nvSpPr>
        <p:spPr>
          <a:xfrm>
            <a:off x="1322712" y="5552428"/>
            <a:ext cx="162515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Century"/>
              </a:rPr>
              <a:t>REAL TIME DATA</a:t>
            </a:r>
          </a:p>
        </p:txBody>
      </p:sp>
      <p:sp>
        <p:nvSpPr>
          <p:cNvPr id="23" name="TextBox 67">
            <a:extLst>
              <a:ext uri="{FF2B5EF4-FFF2-40B4-BE49-F238E27FC236}">
                <a16:creationId xmlns:a16="http://schemas.microsoft.com/office/drawing/2014/main" id="{52A1CA89-4955-55B7-0F1C-D5A277072F2F}"/>
              </a:ext>
            </a:extLst>
          </p:cNvPr>
          <p:cNvSpPr txBox="1"/>
          <p:nvPr/>
        </p:nvSpPr>
        <p:spPr>
          <a:xfrm>
            <a:off x="304795" y="6087266"/>
            <a:ext cx="360923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entury"/>
              </a:rPr>
              <a:t>GOOGLE MAPS API, GPS TECHNOLOGY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C38EB04-49B2-81B1-16FC-F2B29CD6B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706" y="779630"/>
            <a:ext cx="3887275" cy="5873150"/>
          </a:xfrm>
          <a:custGeom>
            <a:avLst/>
            <a:gdLst>
              <a:gd name="connsiteX0" fmla="*/ 0 w 3887275"/>
              <a:gd name="connsiteY0" fmla="*/ 0 h 5873150"/>
              <a:gd name="connsiteX1" fmla="*/ 647879 w 3887275"/>
              <a:gd name="connsiteY1" fmla="*/ 0 h 5873150"/>
              <a:gd name="connsiteX2" fmla="*/ 1179140 w 3887275"/>
              <a:gd name="connsiteY2" fmla="*/ 0 h 5873150"/>
              <a:gd name="connsiteX3" fmla="*/ 1710401 w 3887275"/>
              <a:gd name="connsiteY3" fmla="*/ 0 h 5873150"/>
              <a:gd name="connsiteX4" fmla="*/ 2436026 w 3887275"/>
              <a:gd name="connsiteY4" fmla="*/ 0 h 5873150"/>
              <a:gd name="connsiteX5" fmla="*/ 3006159 w 3887275"/>
              <a:gd name="connsiteY5" fmla="*/ 0 h 5873150"/>
              <a:gd name="connsiteX6" fmla="*/ 3887275 w 3887275"/>
              <a:gd name="connsiteY6" fmla="*/ 0 h 5873150"/>
              <a:gd name="connsiteX7" fmla="*/ 3887275 w 3887275"/>
              <a:gd name="connsiteY7" fmla="*/ 535109 h 5873150"/>
              <a:gd name="connsiteX8" fmla="*/ 3887275 w 3887275"/>
              <a:gd name="connsiteY8" fmla="*/ 1246413 h 5873150"/>
              <a:gd name="connsiteX9" fmla="*/ 3887275 w 3887275"/>
              <a:gd name="connsiteY9" fmla="*/ 2016448 h 5873150"/>
              <a:gd name="connsiteX10" fmla="*/ 3887275 w 3887275"/>
              <a:gd name="connsiteY10" fmla="*/ 2727752 h 5873150"/>
              <a:gd name="connsiteX11" fmla="*/ 3887275 w 3887275"/>
              <a:gd name="connsiteY11" fmla="*/ 3204130 h 5873150"/>
              <a:gd name="connsiteX12" fmla="*/ 3887275 w 3887275"/>
              <a:gd name="connsiteY12" fmla="*/ 3680507 h 5873150"/>
              <a:gd name="connsiteX13" fmla="*/ 3887275 w 3887275"/>
              <a:gd name="connsiteY13" fmla="*/ 4156885 h 5873150"/>
              <a:gd name="connsiteX14" fmla="*/ 3887275 w 3887275"/>
              <a:gd name="connsiteY14" fmla="*/ 4809457 h 5873150"/>
              <a:gd name="connsiteX15" fmla="*/ 3887275 w 3887275"/>
              <a:gd name="connsiteY15" fmla="*/ 5873150 h 5873150"/>
              <a:gd name="connsiteX16" fmla="*/ 3317141 w 3887275"/>
              <a:gd name="connsiteY16" fmla="*/ 5873150 h 5873150"/>
              <a:gd name="connsiteX17" fmla="*/ 2785880 w 3887275"/>
              <a:gd name="connsiteY17" fmla="*/ 5873150 h 5873150"/>
              <a:gd name="connsiteX18" fmla="*/ 2099129 w 3887275"/>
              <a:gd name="connsiteY18" fmla="*/ 5873150 h 5873150"/>
              <a:gd name="connsiteX19" fmla="*/ 1412377 w 3887275"/>
              <a:gd name="connsiteY19" fmla="*/ 5873150 h 5873150"/>
              <a:gd name="connsiteX20" fmla="*/ 764497 w 3887275"/>
              <a:gd name="connsiteY20" fmla="*/ 5873150 h 5873150"/>
              <a:gd name="connsiteX21" fmla="*/ 0 w 3887275"/>
              <a:gd name="connsiteY21" fmla="*/ 5873150 h 5873150"/>
              <a:gd name="connsiteX22" fmla="*/ 0 w 3887275"/>
              <a:gd name="connsiteY22" fmla="*/ 5161846 h 5873150"/>
              <a:gd name="connsiteX23" fmla="*/ 0 w 3887275"/>
              <a:gd name="connsiteY23" fmla="*/ 4626737 h 5873150"/>
              <a:gd name="connsiteX24" fmla="*/ 0 w 3887275"/>
              <a:gd name="connsiteY24" fmla="*/ 4091628 h 5873150"/>
              <a:gd name="connsiteX25" fmla="*/ 0 w 3887275"/>
              <a:gd name="connsiteY25" fmla="*/ 3439056 h 5873150"/>
              <a:gd name="connsiteX26" fmla="*/ 0 w 3887275"/>
              <a:gd name="connsiteY26" fmla="*/ 2786483 h 5873150"/>
              <a:gd name="connsiteX27" fmla="*/ 0 w 3887275"/>
              <a:gd name="connsiteY27" fmla="*/ 2310106 h 5873150"/>
              <a:gd name="connsiteX28" fmla="*/ 0 w 3887275"/>
              <a:gd name="connsiteY28" fmla="*/ 1657533 h 5873150"/>
              <a:gd name="connsiteX29" fmla="*/ 0 w 3887275"/>
              <a:gd name="connsiteY29" fmla="*/ 887498 h 5873150"/>
              <a:gd name="connsiteX30" fmla="*/ 0 w 3887275"/>
              <a:gd name="connsiteY30" fmla="*/ 0 h 58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7275" h="5873150" fill="none" extrusionOk="0">
                <a:moveTo>
                  <a:pt x="0" y="0"/>
                </a:moveTo>
                <a:cubicBezTo>
                  <a:pt x="132675" y="-24787"/>
                  <a:pt x="481426" y="-17455"/>
                  <a:pt x="647879" y="0"/>
                </a:cubicBezTo>
                <a:cubicBezTo>
                  <a:pt x="814332" y="17455"/>
                  <a:pt x="1030205" y="-11775"/>
                  <a:pt x="1179140" y="0"/>
                </a:cubicBezTo>
                <a:cubicBezTo>
                  <a:pt x="1328075" y="11775"/>
                  <a:pt x="1545986" y="-17936"/>
                  <a:pt x="1710401" y="0"/>
                </a:cubicBezTo>
                <a:cubicBezTo>
                  <a:pt x="1874816" y="17936"/>
                  <a:pt x="2278881" y="-32544"/>
                  <a:pt x="2436026" y="0"/>
                </a:cubicBezTo>
                <a:cubicBezTo>
                  <a:pt x="2593172" y="32544"/>
                  <a:pt x="2847506" y="-19215"/>
                  <a:pt x="3006159" y="0"/>
                </a:cubicBezTo>
                <a:cubicBezTo>
                  <a:pt x="3164812" y="19215"/>
                  <a:pt x="3481192" y="-15414"/>
                  <a:pt x="3887275" y="0"/>
                </a:cubicBezTo>
                <a:cubicBezTo>
                  <a:pt x="3873199" y="167190"/>
                  <a:pt x="3863625" y="427174"/>
                  <a:pt x="3887275" y="535109"/>
                </a:cubicBezTo>
                <a:cubicBezTo>
                  <a:pt x="3910925" y="643044"/>
                  <a:pt x="3904607" y="898923"/>
                  <a:pt x="3887275" y="1246413"/>
                </a:cubicBezTo>
                <a:cubicBezTo>
                  <a:pt x="3869943" y="1593903"/>
                  <a:pt x="3923229" y="1785308"/>
                  <a:pt x="3887275" y="2016448"/>
                </a:cubicBezTo>
                <a:cubicBezTo>
                  <a:pt x="3851321" y="2247588"/>
                  <a:pt x="3876193" y="2397253"/>
                  <a:pt x="3887275" y="2727752"/>
                </a:cubicBezTo>
                <a:cubicBezTo>
                  <a:pt x="3898357" y="3058251"/>
                  <a:pt x="3885900" y="3056964"/>
                  <a:pt x="3887275" y="3204130"/>
                </a:cubicBezTo>
                <a:cubicBezTo>
                  <a:pt x="3888650" y="3351296"/>
                  <a:pt x="3866980" y="3470441"/>
                  <a:pt x="3887275" y="3680507"/>
                </a:cubicBezTo>
                <a:cubicBezTo>
                  <a:pt x="3907570" y="3890573"/>
                  <a:pt x="3906264" y="4059777"/>
                  <a:pt x="3887275" y="4156885"/>
                </a:cubicBezTo>
                <a:cubicBezTo>
                  <a:pt x="3868286" y="4253993"/>
                  <a:pt x="3916096" y="4528705"/>
                  <a:pt x="3887275" y="4809457"/>
                </a:cubicBezTo>
                <a:cubicBezTo>
                  <a:pt x="3858454" y="5090209"/>
                  <a:pt x="3917244" y="5451985"/>
                  <a:pt x="3887275" y="5873150"/>
                </a:cubicBezTo>
                <a:cubicBezTo>
                  <a:pt x="3695380" y="5883555"/>
                  <a:pt x="3600895" y="5874035"/>
                  <a:pt x="3317141" y="5873150"/>
                </a:cubicBezTo>
                <a:cubicBezTo>
                  <a:pt x="3033387" y="5872265"/>
                  <a:pt x="2983942" y="5854471"/>
                  <a:pt x="2785880" y="5873150"/>
                </a:cubicBezTo>
                <a:cubicBezTo>
                  <a:pt x="2587818" y="5891829"/>
                  <a:pt x="2305941" y="5889635"/>
                  <a:pt x="2099129" y="5873150"/>
                </a:cubicBezTo>
                <a:cubicBezTo>
                  <a:pt x="1892317" y="5856665"/>
                  <a:pt x="1571690" y="5839857"/>
                  <a:pt x="1412377" y="5873150"/>
                </a:cubicBezTo>
                <a:cubicBezTo>
                  <a:pt x="1253064" y="5906443"/>
                  <a:pt x="1070447" y="5898569"/>
                  <a:pt x="764497" y="5873150"/>
                </a:cubicBezTo>
                <a:cubicBezTo>
                  <a:pt x="458547" y="5847731"/>
                  <a:pt x="290000" y="5892430"/>
                  <a:pt x="0" y="5873150"/>
                </a:cubicBezTo>
                <a:cubicBezTo>
                  <a:pt x="-12511" y="5665406"/>
                  <a:pt x="-1629" y="5511300"/>
                  <a:pt x="0" y="5161846"/>
                </a:cubicBezTo>
                <a:cubicBezTo>
                  <a:pt x="1629" y="4812392"/>
                  <a:pt x="-16651" y="4787023"/>
                  <a:pt x="0" y="4626737"/>
                </a:cubicBezTo>
                <a:cubicBezTo>
                  <a:pt x="16651" y="4466451"/>
                  <a:pt x="3215" y="4292777"/>
                  <a:pt x="0" y="4091628"/>
                </a:cubicBezTo>
                <a:cubicBezTo>
                  <a:pt x="-3215" y="3890479"/>
                  <a:pt x="-19340" y="3763488"/>
                  <a:pt x="0" y="3439056"/>
                </a:cubicBezTo>
                <a:cubicBezTo>
                  <a:pt x="19340" y="3114624"/>
                  <a:pt x="-19484" y="2919037"/>
                  <a:pt x="0" y="2786483"/>
                </a:cubicBezTo>
                <a:cubicBezTo>
                  <a:pt x="19484" y="2653929"/>
                  <a:pt x="-23215" y="2500573"/>
                  <a:pt x="0" y="2310106"/>
                </a:cubicBezTo>
                <a:cubicBezTo>
                  <a:pt x="23215" y="2119639"/>
                  <a:pt x="-12837" y="1798973"/>
                  <a:pt x="0" y="1657533"/>
                </a:cubicBezTo>
                <a:cubicBezTo>
                  <a:pt x="12837" y="1516093"/>
                  <a:pt x="8361" y="1197506"/>
                  <a:pt x="0" y="887498"/>
                </a:cubicBezTo>
                <a:cubicBezTo>
                  <a:pt x="-8361" y="577491"/>
                  <a:pt x="-6270" y="328170"/>
                  <a:pt x="0" y="0"/>
                </a:cubicBezTo>
                <a:close/>
              </a:path>
              <a:path w="3887275" h="5873150" stroke="0" extrusionOk="0">
                <a:moveTo>
                  <a:pt x="0" y="0"/>
                </a:moveTo>
                <a:cubicBezTo>
                  <a:pt x="236346" y="-8282"/>
                  <a:pt x="440956" y="-26217"/>
                  <a:pt x="609006" y="0"/>
                </a:cubicBezTo>
                <a:cubicBezTo>
                  <a:pt x="777056" y="26217"/>
                  <a:pt x="1062829" y="-12909"/>
                  <a:pt x="1179140" y="0"/>
                </a:cubicBezTo>
                <a:cubicBezTo>
                  <a:pt x="1295451" y="12909"/>
                  <a:pt x="1583574" y="4502"/>
                  <a:pt x="1749274" y="0"/>
                </a:cubicBezTo>
                <a:cubicBezTo>
                  <a:pt x="1914974" y="-4502"/>
                  <a:pt x="2089597" y="15245"/>
                  <a:pt x="2280535" y="0"/>
                </a:cubicBezTo>
                <a:cubicBezTo>
                  <a:pt x="2471473" y="-15245"/>
                  <a:pt x="2606540" y="20942"/>
                  <a:pt x="2811796" y="0"/>
                </a:cubicBezTo>
                <a:cubicBezTo>
                  <a:pt x="3017052" y="-20942"/>
                  <a:pt x="3467226" y="20485"/>
                  <a:pt x="3887275" y="0"/>
                </a:cubicBezTo>
                <a:cubicBezTo>
                  <a:pt x="3852118" y="157892"/>
                  <a:pt x="3869521" y="436757"/>
                  <a:pt x="3887275" y="711304"/>
                </a:cubicBezTo>
                <a:cubicBezTo>
                  <a:pt x="3905029" y="985851"/>
                  <a:pt x="3870143" y="1054470"/>
                  <a:pt x="3887275" y="1187681"/>
                </a:cubicBezTo>
                <a:cubicBezTo>
                  <a:pt x="3904407" y="1320892"/>
                  <a:pt x="3894419" y="1650341"/>
                  <a:pt x="3887275" y="1898985"/>
                </a:cubicBezTo>
                <a:cubicBezTo>
                  <a:pt x="3880131" y="2147629"/>
                  <a:pt x="3897876" y="2244559"/>
                  <a:pt x="3887275" y="2434094"/>
                </a:cubicBezTo>
                <a:cubicBezTo>
                  <a:pt x="3876674" y="2623629"/>
                  <a:pt x="3883350" y="2731555"/>
                  <a:pt x="3887275" y="2969204"/>
                </a:cubicBezTo>
                <a:cubicBezTo>
                  <a:pt x="3891201" y="3206853"/>
                  <a:pt x="3912463" y="3287815"/>
                  <a:pt x="3887275" y="3504313"/>
                </a:cubicBezTo>
                <a:cubicBezTo>
                  <a:pt x="3862087" y="3720811"/>
                  <a:pt x="3901954" y="3986927"/>
                  <a:pt x="3887275" y="4156885"/>
                </a:cubicBezTo>
                <a:cubicBezTo>
                  <a:pt x="3872596" y="4326843"/>
                  <a:pt x="3876595" y="4621553"/>
                  <a:pt x="3887275" y="4868189"/>
                </a:cubicBezTo>
                <a:cubicBezTo>
                  <a:pt x="3897955" y="5114825"/>
                  <a:pt x="3849390" y="5455267"/>
                  <a:pt x="3887275" y="5873150"/>
                </a:cubicBezTo>
                <a:cubicBezTo>
                  <a:pt x="3546472" y="5840574"/>
                  <a:pt x="3402033" y="5854178"/>
                  <a:pt x="3200523" y="5873150"/>
                </a:cubicBezTo>
                <a:cubicBezTo>
                  <a:pt x="2999013" y="5892122"/>
                  <a:pt x="2669740" y="5845885"/>
                  <a:pt x="2474898" y="5873150"/>
                </a:cubicBezTo>
                <a:cubicBezTo>
                  <a:pt x="2280056" y="5900415"/>
                  <a:pt x="2079843" y="5852933"/>
                  <a:pt x="1904765" y="5873150"/>
                </a:cubicBezTo>
                <a:cubicBezTo>
                  <a:pt x="1729687" y="5893367"/>
                  <a:pt x="1587818" y="5844819"/>
                  <a:pt x="1295758" y="5873150"/>
                </a:cubicBezTo>
                <a:cubicBezTo>
                  <a:pt x="1003698" y="5901481"/>
                  <a:pt x="916187" y="5852246"/>
                  <a:pt x="647879" y="5873150"/>
                </a:cubicBezTo>
                <a:cubicBezTo>
                  <a:pt x="379571" y="5894054"/>
                  <a:pt x="142966" y="5883178"/>
                  <a:pt x="0" y="5873150"/>
                </a:cubicBezTo>
                <a:cubicBezTo>
                  <a:pt x="-8028" y="5732247"/>
                  <a:pt x="17228" y="5504037"/>
                  <a:pt x="0" y="5396772"/>
                </a:cubicBezTo>
                <a:cubicBezTo>
                  <a:pt x="-17228" y="5289507"/>
                  <a:pt x="15332" y="4935206"/>
                  <a:pt x="0" y="4626737"/>
                </a:cubicBezTo>
                <a:cubicBezTo>
                  <a:pt x="-15332" y="4318269"/>
                  <a:pt x="26691" y="4336334"/>
                  <a:pt x="0" y="4091628"/>
                </a:cubicBezTo>
                <a:cubicBezTo>
                  <a:pt x="-26691" y="3846922"/>
                  <a:pt x="-29969" y="3710346"/>
                  <a:pt x="0" y="3439056"/>
                </a:cubicBezTo>
                <a:cubicBezTo>
                  <a:pt x="29969" y="3167766"/>
                  <a:pt x="18326" y="3137096"/>
                  <a:pt x="0" y="2903946"/>
                </a:cubicBezTo>
                <a:cubicBezTo>
                  <a:pt x="-18326" y="2670796"/>
                  <a:pt x="-10891" y="2580372"/>
                  <a:pt x="0" y="2310106"/>
                </a:cubicBezTo>
                <a:cubicBezTo>
                  <a:pt x="10891" y="2039840"/>
                  <a:pt x="19302" y="2022337"/>
                  <a:pt x="0" y="1774996"/>
                </a:cubicBezTo>
                <a:cubicBezTo>
                  <a:pt x="-19302" y="1527655"/>
                  <a:pt x="-20458" y="1446484"/>
                  <a:pt x="0" y="1181156"/>
                </a:cubicBezTo>
                <a:cubicBezTo>
                  <a:pt x="20458" y="915828"/>
                  <a:pt x="-19707" y="887715"/>
                  <a:pt x="0" y="704778"/>
                </a:cubicBezTo>
                <a:cubicBezTo>
                  <a:pt x="19707" y="521841"/>
                  <a:pt x="-3609" y="28612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25" name="Graphic 24" descr="Back with solid fill">
            <a:extLst>
              <a:ext uri="{FF2B5EF4-FFF2-40B4-BE49-F238E27FC236}">
                <a16:creationId xmlns:a16="http://schemas.microsoft.com/office/drawing/2014/main" id="{B46C6A92-A21C-C65B-2342-7734574C27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8386" y="714555"/>
            <a:ext cx="1518247" cy="1316965"/>
          </a:xfrm>
          <a:prstGeom prst="rect">
            <a:avLst/>
          </a:prstGeom>
        </p:spPr>
      </p:pic>
      <p:pic>
        <p:nvPicPr>
          <p:cNvPr id="26" name="Graphic 25" descr="Cloud Computing with solid fill">
            <a:extLst>
              <a:ext uri="{FF2B5EF4-FFF2-40B4-BE49-F238E27FC236}">
                <a16:creationId xmlns:a16="http://schemas.microsoft.com/office/drawing/2014/main" id="{8B69323B-4FFE-226C-5809-C1BF852883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61516" y="772063"/>
            <a:ext cx="713117" cy="64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4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AF97826-C231-6998-1DF5-0E1796DA951C}"/>
              </a:ext>
            </a:extLst>
          </p:cNvPr>
          <p:cNvGrpSpPr/>
          <p:nvPr/>
        </p:nvGrpSpPr>
        <p:grpSpPr>
          <a:xfrm>
            <a:off x="1192594" y="276648"/>
            <a:ext cx="10233963" cy="6417524"/>
            <a:chOff x="3263284" y="618187"/>
            <a:chExt cx="8886659" cy="545667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0A769B-DC96-2C23-947B-EAA36C180AB0}"/>
                </a:ext>
              </a:extLst>
            </p:cNvPr>
            <p:cNvSpPr txBox="1"/>
            <p:nvPr/>
          </p:nvSpPr>
          <p:spPr>
            <a:xfrm>
              <a:off x="6682557" y="3210040"/>
              <a:ext cx="2113133" cy="7065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400">
                  <a:latin typeface="Century" panose="02040604050505020304" pitchFamily="18" charset="0"/>
                </a:rPr>
                <a:t>THE</a:t>
              </a:r>
            </a:p>
            <a:p>
              <a:pPr algn="ctr"/>
              <a:r>
                <a:rPr lang="en-US" sz="2400">
                  <a:latin typeface="Century" panose="02040604050505020304" pitchFamily="18" charset="0"/>
                </a:rPr>
                <a:t>SOLUTI</a:t>
              </a:r>
              <a:r>
                <a:rPr lang="en-IN" sz="2400">
                  <a:latin typeface="Century" panose="02040604050505020304" pitchFamily="18" charset="0"/>
                </a:rPr>
                <a:t>O</a:t>
              </a:r>
              <a:r>
                <a:rPr lang="en-US" sz="2400">
                  <a:latin typeface="Century" panose="02040604050505020304" pitchFamily="18" charset="0"/>
                </a:rPr>
                <a:t>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479C7A5-97BC-090A-E1B3-3CBBD5200F91}"/>
                </a:ext>
              </a:extLst>
            </p:cNvPr>
            <p:cNvGrpSpPr/>
            <p:nvPr/>
          </p:nvGrpSpPr>
          <p:grpSpPr>
            <a:xfrm>
              <a:off x="3263284" y="618187"/>
              <a:ext cx="8886659" cy="5456672"/>
              <a:chOff x="3263284" y="618187"/>
              <a:chExt cx="8886659" cy="5456672"/>
            </a:xfrm>
          </p:grpSpPr>
          <p:sp>
            <p:nvSpPr>
              <p:cNvPr id="5" name="Circle: Hollow 4">
                <a:extLst>
                  <a:ext uri="{FF2B5EF4-FFF2-40B4-BE49-F238E27FC236}">
                    <a16:creationId xmlns:a16="http://schemas.microsoft.com/office/drawing/2014/main" id="{6DA82CC1-59B6-C8BA-8350-74C68216F9D6}"/>
                  </a:ext>
                </a:extLst>
              </p:cNvPr>
              <p:cNvSpPr/>
              <p:nvPr/>
            </p:nvSpPr>
            <p:spPr>
              <a:xfrm>
                <a:off x="6442974" y="2191737"/>
                <a:ext cx="2648562" cy="2648562"/>
              </a:xfrm>
              <a:prstGeom prst="donut">
                <a:avLst>
                  <a:gd name="adj" fmla="val 12685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cs typeface="Calibri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027CCF4-214A-A5C4-8139-6089296D17FA}"/>
                  </a:ext>
                </a:extLst>
              </p:cNvPr>
              <p:cNvGrpSpPr/>
              <p:nvPr/>
            </p:nvGrpSpPr>
            <p:grpSpPr>
              <a:xfrm>
                <a:off x="3263284" y="618187"/>
                <a:ext cx="8886659" cy="5456672"/>
                <a:chOff x="3263284" y="618187"/>
                <a:chExt cx="8886659" cy="5456672"/>
              </a:xfrm>
            </p:grpSpPr>
            <p:sp>
              <p:nvSpPr>
                <p:cNvPr id="7" name="Block Arc 6">
                  <a:extLst>
                    <a:ext uri="{FF2B5EF4-FFF2-40B4-BE49-F238E27FC236}">
                      <a16:creationId xmlns:a16="http://schemas.microsoft.com/office/drawing/2014/main" id="{3D3444B3-E0CC-1039-EDF9-CB72157D41A3}"/>
                    </a:ext>
                  </a:extLst>
                </p:cNvPr>
                <p:cNvSpPr/>
                <p:nvPr/>
              </p:nvSpPr>
              <p:spPr>
                <a:xfrm rot="17100000">
                  <a:off x="6457349" y="2201786"/>
                  <a:ext cx="2648562" cy="2648562"/>
                </a:xfrm>
                <a:prstGeom prst="blockArc">
                  <a:avLst>
                    <a:gd name="adj1" fmla="val 183959"/>
                    <a:gd name="adj2" fmla="val 10321606"/>
                    <a:gd name="adj3" fmla="val 12799"/>
                  </a:avLst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Block Arc 7">
                  <a:extLst>
                    <a:ext uri="{FF2B5EF4-FFF2-40B4-BE49-F238E27FC236}">
                      <a16:creationId xmlns:a16="http://schemas.microsoft.com/office/drawing/2014/main" id="{57112154-921D-C752-4C9D-B6E5C37DF98A}"/>
                    </a:ext>
                  </a:extLst>
                </p:cNvPr>
                <p:cNvSpPr/>
                <p:nvPr/>
              </p:nvSpPr>
              <p:spPr>
                <a:xfrm>
                  <a:off x="6450786" y="2201787"/>
                  <a:ext cx="2648562" cy="2648562"/>
                </a:xfrm>
                <a:prstGeom prst="blockArc">
                  <a:avLst>
                    <a:gd name="adj1" fmla="val 5324802"/>
                    <a:gd name="adj2" fmla="val 10321606"/>
                    <a:gd name="adj3" fmla="val 12799"/>
                  </a:avLst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Block Arc 8">
                  <a:extLst>
                    <a:ext uri="{FF2B5EF4-FFF2-40B4-BE49-F238E27FC236}">
                      <a16:creationId xmlns:a16="http://schemas.microsoft.com/office/drawing/2014/main" id="{04E7DC4E-74F1-520C-BB06-85A591C3B836}"/>
                    </a:ext>
                  </a:extLst>
                </p:cNvPr>
                <p:cNvSpPr/>
                <p:nvPr/>
              </p:nvSpPr>
              <p:spPr>
                <a:xfrm rot="2700000">
                  <a:off x="6479885" y="2218337"/>
                  <a:ext cx="2602754" cy="2640368"/>
                </a:xfrm>
                <a:prstGeom prst="blockArc">
                  <a:avLst>
                    <a:gd name="adj1" fmla="val 6907547"/>
                    <a:gd name="adj2" fmla="val 10321606"/>
                    <a:gd name="adj3" fmla="val 12799"/>
                  </a:avLst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37683C0-7AD8-2F53-808C-3BE3DA39DBD4}"/>
                    </a:ext>
                  </a:extLst>
                </p:cNvPr>
                <p:cNvSpPr txBox="1"/>
                <p:nvPr/>
              </p:nvSpPr>
              <p:spPr>
                <a:xfrm>
                  <a:off x="3263284" y="2722772"/>
                  <a:ext cx="2285756" cy="994442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84AF9B"/>
                  </a:solidFill>
                </a:ln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ctr"/>
                  <a:r>
                    <a:rPr lang="en-US" sz="1600">
                      <a:solidFill>
                        <a:srgbClr val="84AF9B"/>
                      </a:solidFill>
                      <a:latin typeface="DAGGERSQUARE"/>
                    </a:rPr>
                    <a:t> </a:t>
                  </a:r>
                  <a:r>
                    <a:rPr lang="en-IN" sz="1600">
                      <a:solidFill>
                        <a:srgbClr val="84AF9B"/>
                      </a:solidFill>
                      <a:latin typeface="DAGGERSQUARE"/>
                    </a:rPr>
                    <a:t> </a:t>
                  </a:r>
                  <a:r>
                    <a:rPr lang="en-IN">
                      <a:solidFill>
                        <a:srgbClr val="84AF9B"/>
                      </a:solidFill>
                      <a:latin typeface="Century"/>
                      <a:ea typeface="+mn-lt"/>
                      <a:cs typeface="+mn-lt"/>
                    </a:rPr>
                    <a:t>Customizable preferences and accessibility features</a:t>
                  </a:r>
                  <a:endParaRPr lang="en-IN">
                    <a:solidFill>
                      <a:srgbClr val="000000"/>
                    </a:solidFill>
                    <a:latin typeface="Century"/>
                    <a:ea typeface="+mn-lt"/>
                    <a:cs typeface="+mn-lt"/>
                  </a:endParaRPr>
                </a:p>
                <a:p>
                  <a:pPr algn="ctr"/>
                  <a:endParaRPr lang="en-IN" sz="1600">
                    <a:solidFill>
                      <a:srgbClr val="84AF9B"/>
                    </a:solidFill>
                    <a:latin typeface="DAGGERSQUARE" pitchFamily="50" charset="0"/>
                    <a:ea typeface="+mn-lt"/>
                    <a:cs typeface="+mn-lt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6513B0A-754D-C9B0-B475-E93D39D799EF}"/>
                    </a:ext>
                  </a:extLst>
                </p:cNvPr>
                <p:cNvSpPr txBox="1"/>
                <p:nvPr/>
              </p:nvSpPr>
              <p:spPr>
                <a:xfrm>
                  <a:off x="8539679" y="1237091"/>
                  <a:ext cx="2086963" cy="1020612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84AF9B"/>
                  </a:solidFill>
                </a:ln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ctr"/>
                  <a:r>
                    <a:rPr lang="en-IN">
                      <a:solidFill>
                        <a:srgbClr val="84AF9B"/>
                      </a:solidFill>
                      <a:latin typeface="Century"/>
                    </a:rPr>
                    <a:t>Real-time traffic updates and pedestrian-focused routing</a:t>
                  </a:r>
                  <a:endParaRPr lang="en-US">
                    <a:solidFill>
                      <a:srgbClr val="84AF9B"/>
                    </a:solidFill>
                    <a:latin typeface="Century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79B2A04-F03B-4BDC-2628-E56A4EB47481}"/>
                    </a:ext>
                  </a:extLst>
                </p:cNvPr>
                <p:cNvSpPr txBox="1"/>
                <p:nvPr/>
              </p:nvSpPr>
              <p:spPr>
                <a:xfrm>
                  <a:off x="4389235" y="5054247"/>
                  <a:ext cx="2824919" cy="1020612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84AF9B"/>
                  </a:solidFill>
                </a:ln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ctr"/>
                  <a:r>
                    <a:rPr lang="en-IN">
                      <a:solidFill>
                        <a:srgbClr val="84AF9B"/>
                      </a:solidFill>
                      <a:latin typeface="Century"/>
                    </a:rPr>
                    <a:t>Ensure scalability and reliability through robust backend infrastructure and continuous monitoring</a:t>
                  </a:r>
                  <a:endParaRPr lang="en-US">
                    <a:solidFill>
                      <a:srgbClr val="84AF9B"/>
                    </a:solidFill>
                    <a:latin typeface="Century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E81EECF-255B-ED04-8B49-D92A85F65223}"/>
                    </a:ext>
                  </a:extLst>
                </p:cNvPr>
                <p:cNvSpPr txBox="1"/>
                <p:nvPr/>
              </p:nvSpPr>
              <p:spPr>
                <a:xfrm>
                  <a:off x="8138139" y="4812898"/>
                  <a:ext cx="4011804" cy="1256138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84AF9B"/>
                  </a:solidFill>
                </a:ln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ctr"/>
                  <a:r>
                    <a:rPr lang="en-IN">
                      <a:solidFill>
                        <a:srgbClr val="84AF9B"/>
                      </a:solidFill>
                      <a:latin typeface="Century"/>
                      <a:cs typeface="Calibri"/>
                    </a:rPr>
                    <a:t>Prioritize navigation routes optimized for safer pedestrian crossings, considering factors like crosswalks, traffic signals, and pedestrian-friendly paths</a:t>
                  </a:r>
                  <a:endParaRPr lang="en-US">
                    <a:solidFill>
                      <a:srgbClr val="84AF9B"/>
                    </a:solidFill>
                    <a:latin typeface="Century"/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E002F1B-5D19-4097-1771-6CD29DFCEB97}"/>
                    </a:ext>
                  </a:extLst>
                </p:cNvPr>
                <p:cNvGrpSpPr/>
                <p:nvPr/>
              </p:nvGrpSpPr>
              <p:grpSpPr>
                <a:xfrm>
                  <a:off x="7326671" y="1135770"/>
                  <a:ext cx="1187801" cy="1134614"/>
                  <a:chOff x="7326671" y="1135770"/>
                  <a:chExt cx="1187801" cy="1134614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DF60BAAE-0D54-1836-E7EB-E8D0E0A6E8A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46950" y="1719048"/>
                    <a:ext cx="0" cy="551336"/>
                  </a:xfrm>
                  <a:prstGeom prst="line">
                    <a:avLst/>
                  </a:prstGeom>
                  <a:ln>
                    <a:solidFill>
                      <a:srgbClr val="84AF9B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AB5BF590-4563-5B62-591D-A1452AF59E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26671" y="1743497"/>
                    <a:ext cx="1187801" cy="13323"/>
                  </a:xfrm>
                  <a:prstGeom prst="straightConnector1">
                    <a:avLst/>
                  </a:prstGeom>
                  <a:ln>
                    <a:solidFill>
                      <a:srgbClr val="84AF9B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B927765F-6DBE-65FD-B67C-E2FA80E8A9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340171" y="1135770"/>
                    <a:ext cx="3604" cy="791786"/>
                  </a:xfrm>
                  <a:prstGeom prst="straightConnector1">
                    <a:avLst/>
                  </a:prstGeom>
                  <a:ln>
                    <a:solidFill>
                      <a:srgbClr val="84AF9B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0780D9C-F084-D25D-0BB1-74FBF061783B}"/>
                    </a:ext>
                  </a:extLst>
                </p:cNvPr>
                <p:cNvGrpSpPr/>
                <p:nvPr/>
              </p:nvGrpSpPr>
              <p:grpSpPr>
                <a:xfrm>
                  <a:off x="5377089" y="2156516"/>
                  <a:ext cx="1123971" cy="1204171"/>
                  <a:chOff x="5377089" y="2156516"/>
                  <a:chExt cx="1123971" cy="1204171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4FBAABC5-0E33-E68A-C6B3-B339C750C2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06564" y="3360686"/>
                    <a:ext cx="494496" cy="1"/>
                  </a:xfrm>
                  <a:prstGeom prst="line">
                    <a:avLst/>
                  </a:prstGeom>
                  <a:ln>
                    <a:solidFill>
                      <a:srgbClr val="FACDB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B149E827-DFB7-4AAC-0DA8-C56002CD1D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85718" y="2156516"/>
                    <a:ext cx="0" cy="1204170"/>
                  </a:xfrm>
                  <a:prstGeom prst="straightConnector1">
                    <a:avLst/>
                  </a:prstGeom>
                  <a:ln>
                    <a:solidFill>
                      <a:srgbClr val="FACDB0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96EBB8D4-424C-B0AE-B7C9-9431DF3FD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377089" y="3360686"/>
                    <a:ext cx="757525" cy="1"/>
                  </a:xfrm>
                  <a:prstGeom prst="straightConnector1">
                    <a:avLst/>
                  </a:prstGeom>
                  <a:ln>
                    <a:solidFill>
                      <a:srgbClr val="FACDB0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3E507598-107D-B72C-7480-A2A2E01AFEDA}"/>
                    </a:ext>
                  </a:extLst>
                </p:cNvPr>
                <p:cNvGrpSpPr/>
                <p:nvPr/>
              </p:nvGrpSpPr>
              <p:grpSpPr>
                <a:xfrm>
                  <a:off x="5505138" y="4498456"/>
                  <a:ext cx="1374474" cy="604917"/>
                  <a:chOff x="5505138" y="4498456"/>
                  <a:chExt cx="1374474" cy="604917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9D73FDB2-DE7E-FD36-F661-1BA5250099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7454" y="4498459"/>
                    <a:ext cx="892158" cy="0"/>
                  </a:xfrm>
                  <a:prstGeom prst="line">
                    <a:avLst/>
                  </a:prstGeom>
                  <a:ln>
                    <a:solidFill>
                      <a:srgbClr val="FC9D99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A7997D93-DDD9-A2A3-8863-6018FF3B8370}"/>
                      </a:ext>
                    </a:extLst>
                  </p:cNvPr>
                  <p:cNvCxnSpPr/>
                  <p:nvPr/>
                </p:nvCxnSpPr>
                <p:spPr>
                  <a:xfrm>
                    <a:off x="5988843" y="4498459"/>
                    <a:ext cx="0" cy="604914"/>
                  </a:xfrm>
                  <a:prstGeom prst="straightConnector1">
                    <a:avLst/>
                  </a:prstGeom>
                  <a:ln>
                    <a:solidFill>
                      <a:srgbClr val="FC9D99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7C9C9752-CDCC-10F9-D80E-29EA340AA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505138" y="4498456"/>
                    <a:ext cx="592097" cy="1"/>
                  </a:xfrm>
                  <a:prstGeom prst="straightConnector1">
                    <a:avLst/>
                  </a:prstGeom>
                  <a:ln>
                    <a:solidFill>
                      <a:srgbClr val="FC9D99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3763FEFB-0A75-8760-3459-E3EDDEEEC5F7}"/>
                    </a:ext>
                  </a:extLst>
                </p:cNvPr>
                <p:cNvGrpSpPr/>
                <p:nvPr/>
              </p:nvGrpSpPr>
              <p:grpSpPr>
                <a:xfrm>
                  <a:off x="9051453" y="3517465"/>
                  <a:ext cx="604502" cy="1274385"/>
                  <a:chOff x="9051453" y="3517465"/>
                  <a:chExt cx="604502" cy="1274385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19E1105-D286-22AA-12FC-82F884B04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51453" y="3517465"/>
                    <a:ext cx="380798" cy="0"/>
                  </a:xfrm>
                  <a:prstGeom prst="line">
                    <a:avLst/>
                  </a:prstGeom>
                  <a:ln>
                    <a:solidFill>
                      <a:srgbClr val="FF4266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6479D04D-8285-9E41-571C-8F5A47358D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419766" y="3517465"/>
                    <a:ext cx="3460" cy="1274385"/>
                  </a:xfrm>
                  <a:prstGeom prst="straightConnector1">
                    <a:avLst/>
                  </a:prstGeom>
                  <a:ln>
                    <a:solidFill>
                      <a:srgbClr val="FF4266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23E510D9-D6F2-3714-4BF3-ED05E62BE0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31119" y="3517465"/>
                    <a:ext cx="324836" cy="0"/>
                  </a:xfrm>
                  <a:prstGeom prst="straightConnector1">
                    <a:avLst/>
                  </a:prstGeom>
                  <a:ln>
                    <a:solidFill>
                      <a:srgbClr val="FF4266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59884E5-19F4-ABA9-3291-32E2C92B4353}"/>
                    </a:ext>
                  </a:extLst>
                </p:cNvPr>
                <p:cNvSpPr txBox="1"/>
                <p:nvPr/>
              </p:nvSpPr>
              <p:spPr>
                <a:xfrm>
                  <a:off x="4100258" y="1229602"/>
                  <a:ext cx="1830877" cy="1020612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84AF9B"/>
                  </a:solidFill>
                </a:ln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ctr"/>
                  <a:r>
                    <a:rPr lang="en-IN">
                      <a:solidFill>
                        <a:srgbClr val="84AF9B"/>
                      </a:solidFill>
                      <a:latin typeface="Century"/>
                    </a:rPr>
                    <a:t>Community engagement for feedback and reporting</a:t>
                  </a:r>
                  <a:endParaRPr lang="en-US">
                    <a:solidFill>
                      <a:srgbClr val="84AF9B"/>
                    </a:solidFill>
                    <a:latin typeface="Century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E2EF225-9269-E383-0AC0-6E9641365E26}"/>
                    </a:ext>
                  </a:extLst>
                </p:cNvPr>
                <p:cNvSpPr txBox="1"/>
                <p:nvPr/>
              </p:nvSpPr>
              <p:spPr>
                <a:xfrm>
                  <a:off x="9668045" y="2853158"/>
                  <a:ext cx="1493743" cy="1491662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84AF9B"/>
                  </a:solidFill>
                </a:ln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ctr"/>
                  <a:r>
                    <a:rPr lang="en-IN">
                      <a:solidFill>
                        <a:srgbClr val="84AF9B"/>
                      </a:solidFill>
                      <a:latin typeface="Century"/>
                    </a:rPr>
                    <a:t>Utilize GPS technology to detect user location and calculate the safest routes</a:t>
                  </a:r>
                  <a:endParaRPr lang="en-US">
                    <a:solidFill>
                      <a:srgbClr val="84AF9B"/>
                    </a:solidFill>
                    <a:latin typeface="Century"/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1AE972B-6AA0-0B3F-A569-2B688F589983}"/>
                    </a:ext>
                  </a:extLst>
                </p:cNvPr>
                <p:cNvSpPr txBox="1"/>
                <p:nvPr/>
              </p:nvSpPr>
              <p:spPr>
                <a:xfrm>
                  <a:off x="3267160" y="4066067"/>
                  <a:ext cx="2305679" cy="549560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84AF9B"/>
                  </a:solidFill>
                </a:ln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ctr"/>
                  <a:r>
                    <a:rPr lang="en-IN">
                      <a:solidFill>
                        <a:srgbClr val="84AF9B"/>
                      </a:solidFill>
                      <a:latin typeface="Century"/>
                    </a:rPr>
                    <a:t>Integration with public transportation systems</a:t>
                  </a:r>
                  <a:endParaRPr lang="en-US">
                    <a:solidFill>
                      <a:srgbClr val="84AF9B"/>
                    </a:solidFill>
                    <a:latin typeface="Century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92C0A99-5523-6673-8FB3-360276ABA84A}"/>
                    </a:ext>
                  </a:extLst>
                </p:cNvPr>
                <p:cNvSpPr txBox="1"/>
                <p:nvPr/>
              </p:nvSpPr>
              <p:spPr>
                <a:xfrm>
                  <a:off x="6028985" y="618187"/>
                  <a:ext cx="2388992" cy="549560"/>
                </a:xfrm>
                <a:prstGeom prst="rect">
                  <a:avLst/>
                </a:prstGeom>
                <a:ln w="28575">
                  <a:solidFill>
                    <a:srgbClr val="84AF9B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ctr"/>
                  <a:r>
                    <a:rPr lang="en-IN">
                      <a:solidFill>
                        <a:srgbClr val="84AF9B"/>
                      </a:solidFill>
                      <a:latin typeface="Century"/>
                      <a:ea typeface="+mn-lt"/>
                      <a:cs typeface="+mn-lt"/>
                    </a:rPr>
                    <a:t>User-friendly interface with voice navigation</a:t>
                  </a:r>
                  <a:endParaRPr lang="en-US">
                    <a:latin typeface="Century"/>
                    <a:ea typeface="+mn-lt"/>
                    <a:cs typeface="+mn-lt"/>
                  </a:endParaRPr>
                </a:p>
              </p:txBody>
            </p:sp>
          </p:grpSp>
        </p:grpSp>
      </p:grpSp>
      <p:pic>
        <p:nvPicPr>
          <p:cNvPr id="35" name="Picture 34" descr="A purple circle with a pointy tip&#10;&#10;Description automatically generated">
            <a:extLst>
              <a:ext uri="{FF2B5EF4-FFF2-40B4-BE49-F238E27FC236}">
                <a16:creationId xmlns:a16="http://schemas.microsoft.com/office/drawing/2014/main" id="{C1802537-5DA9-4761-D228-E508A3883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490" y="2824"/>
            <a:ext cx="1011531" cy="988445"/>
          </a:xfrm>
          <a:prstGeom prst="rect">
            <a:avLst/>
          </a:prstGeom>
        </p:spPr>
      </p:pic>
      <p:pic>
        <p:nvPicPr>
          <p:cNvPr id="11" name="Picture 10" descr="A yellow and black striped sign&#10;&#10;Description automatically generated">
            <a:extLst>
              <a:ext uri="{FF2B5EF4-FFF2-40B4-BE49-F238E27FC236}">
                <a16:creationId xmlns:a16="http://schemas.microsoft.com/office/drawing/2014/main" id="{E1764B16-4DE8-DF14-95ED-806312882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265" y="-3954"/>
            <a:ext cx="1759431" cy="72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6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A0E08D-11A4-DA94-70C1-0472ED35D928}"/>
              </a:ext>
            </a:extLst>
          </p:cNvPr>
          <p:cNvSpPr/>
          <p:nvPr/>
        </p:nvSpPr>
        <p:spPr>
          <a:xfrm>
            <a:off x="1173" y="1174"/>
            <a:ext cx="776377" cy="6843622"/>
          </a:xfrm>
          <a:prstGeom prst="rect">
            <a:avLst/>
          </a:prstGeom>
          <a:solidFill>
            <a:srgbClr val="FF42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1111B4-2262-782B-A72E-72F943165679}"/>
              </a:ext>
            </a:extLst>
          </p:cNvPr>
          <p:cNvSpPr/>
          <p:nvPr/>
        </p:nvSpPr>
        <p:spPr>
          <a:xfrm>
            <a:off x="781071" y="19071"/>
            <a:ext cx="776377" cy="6843621"/>
          </a:xfrm>
          <a:prstGeom prst="rect">
            <a:avLst/>
          </a:prstGeom>
          <a:solidFill>
            <a:srgbClr val="FC9D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75FC3-6386-C697-660C-3D4166F4C0DC}"/>
              </a:ext>
            </a:extLst>
          </p:cNvPr>
          <p:cNvSpPr/>
          <p:nvPr/>
        </p:nvSpPr>
        <p:spPr>
          <a:xfrm>
            <a:off x="1558623" y="16725"/>
            <a:ext cx="776375" cy="6843621"/>
          </a:xfrm>
          <a:prstGeom prst="rect">
            <a:avLst/>
          </a:prstGeom>
          <a:solidFill>
            <a:srgbClr val="FACD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9ABE36-C1EB-534C-18FE-7CDA8DEA5038}"/>
              </a:ext>
            </a:extLst>
          </p:cNvPr>
          <p:cNvSpPr/>
          <p:nvPr/>
        </p:nvSpPr>
        <p:spPr>
          <a:xfrm>
            <a:off x="2278664" y="17899"/>
            <a:ext cx="776377" cy="6843621"/>
          </a:xfrm>
          <a:prstGeom prst="rect">
            <a:avLst/>
          </a:prstGeom>
          <a:solidFill>
            <a:srgbClr val="84A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964947-05C7-E15E-B417-7589E152A812}"/>
              </a:ext>
            </a:extLst>
          </p:cNvPr>
          <p:cNvSpPr/>
          <p:nvPr/>
        </p:nvSpPr>
        <p:spPr>
          <a:xfrm>
            <a:off x="3653315" y="896678"/>
            <a:ext cx="3766867" cy="5017697"/>
          </a:xfrm>
          <a:prstGeom prst="roundRect">
            <a:avLst/>
          </a:prstGeom>
          <a:solidFill>
            <a:srgbClr val="FF4266"/>
          </a:solidFill>
          <a:ln>
            <a:solidFill>
              <a:srgbClr val="C8C7A8"/>
            </a:solidFill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100">
                <a:solidFill>
                  <a:schemeClr val="tx1"/>
                </a:solidFill>
                <a:latin typeface="Century"/>
                <a:ea typeface="+mn-lt"/>
                <a:cs typeface="+mn-lt"/>
              </a:rPr>
              <a:t>1.User Research:</a:t>
            </a:r>
            <a:endParaRPr lang="en-US" sz="2100">
              <a:solidFill>
                <a:schemeClr val="tx1"/>
              </a:solidFill>
              <a:latin typeface="Century"/>
              <a:cs typeface="Calibri" panose="020F0502020204030204"/>
            </a:endParaRPr>
          </a:p>
          <a:p>
            <a:endParaRPr lang="en-US" sz="2000">
              <a:solidFill>
                <a:schemeClr val="tx1"/>
              </a:solidFill>
              <a:latin typeface="Century"/>
              <a:ea typeface="+mn-lt"/>
              <a:cs typeface="+mn-lt"/>
            </a:endParaRPr>
          </a:p>
          <a:p>
            <a:r>
              <a:rPr lang="en-US" sz="2000">
                <a:solidFill>
                  <a:schemeClr val="tx1"/>
                </a:solidFill>
                <a:latin typeface="Century"/>
                <a:ea typeface="+mn-lt"/>
                <a:cs typeface="+mn-lt"/>
              </a:rPr>
              <a:t>Conducting comprehensive user research to understand the specific needs and challenges.</a:t>
            </a:r>
          </a:p>
          <a:p>
            <a:endParaRPr lang="en-US">
              <a:solidFill>
                <a:schemeClr val="tx1"/>
              </a:solidFill>
              <a:latin typeface="Century"/>
              <a:cs typeface="Calibri"/>
            </a:endParaRPr>
          </a:p>
          <a:p>
            <a:r>
              <a:rPr lang="en-US" sz="2100">
                <a:solidFill>
                  <a:schemeClr val="tx1"/>
                </a:solidFill>
                <a:latin typeface="Century"/>
                <a:cs typeface="Calibri"/>
              </a:rPr>
              <a:t>2. </a:t>
            </a:r>
            <a:r>
              <a:rPr lang="en-US" sz="2100">
                <a:solidFill>
                  <a:schemeClr val="tx1"/>
                </a:solidFill>
                <a:latin typeface="Century"/>
                <a:ea typeface="+mn-lt"/>
                <a:cs typeface="+mn-lt"/>
              </a:rPr>
              <a:t>Define Requirements:</a:t>
            </a:r>
          </a:p>
          <a:p>
            <a:endParaRPr lang="en-US">
              <a:solidFill>
                <a:schemeClr val="tx1"/>
              </a:solidFill>
              <a:latin typeface="Century"/>
              <a:ea typeface="+mn-lt"/>
              <a:cs typeface="+mn-lt"/>
            </a:endParaRPr>
          </a:p>
          <a:p>
            <a:r>
              <a:rPr lang="en-US" sz="2000">
                <a:solidFill>
                  <a:schemeClr val="tx1"/>
                </a:solidFill>
                <a:latin typeface="Century"/>
                <a:ea typeface="+mn-lt"/>
                <a:cs typeface="+mn-lt"/>
              </a:rPr>
              <a:t>Clearly defining the requirements and features of the application to provides valuable solutions.</a:t>
            </a:r>
            <a:endParaRPr lang="en-US" sz="2000">
              <a:solidFill>
                <a:schemeClr val="tx1"/>
              </a:solidFill>
              <a:latin typeface="Century"/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DDB9C8-F0E9-E1F7-44F2-10FFAD8ABE08}"/>
              </a:ext>
            </a:extLst>
          </p:cNvPr>
          <p:cNvSpPr txBox="1"/>
          <p:nvPr/>
        </p:nvSpPr>
        <p:spPr>
          <a:xfrm>
            <a:off x="186612" y="890515"/>
            <a:ext cx="41987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Century"/>
                <a:cs typeface="Calibri"/>
              </a:rPr>
              <a:t>THE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C23CD-1950-3588-3739-FF9AA93ECD45}"/>
              </a:ext>
            </a:extLst>
          </p:cNvPr>
          <p:cNvSpPr txBox="1"/>
          <p:nvPr/>
        </p:nvSpPr>
        <p:spPr>
          <a:xfrm>
            <a:off x="982061" y="1306285"/>
            <a:ext cx="38531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Century"/>
                <a:cs typeface="Calibri"/>
              </a:rPr>
              <a:t>EIGHT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2857DB-5229-7559-15B5-9D93F13694A3}"/>
              </a:ext>
            </a:extLst>
          </p:cNvPr>
          <p:cNvSpPr txBox="1"/>
          <p:nvPr/>
        </p:nvSpPr>
        <p:spPr>
          <a:xfrm>
            <a:off x="1790714" y="1950624"/>
            <a:ext cx="31342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Century"/>
                <a:cs typeface="Calibri"/>
              </a:rPr>
              <a:t>STEP</a:t>
            </a:r>
            <a:endParaRPr lang="en-US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6496B5-EB8F-C692-C5B3-E06151456BFB}"/>
              </a:ext>
            </a:extLst>
          </p:cNvPr>
          <p:cNvSpPr txBox="1"/>
          <p:nvPr/>
        </p:nvSpPr>
        <p:spPr>
          <a:xfrm>
            <a:off x="2504888" y="2456474"/>
            <a:ext cx="32657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Century"/>
                <a:cs typeface="Calibri"/>
              </a:rPr>
              <a:t>APPROACH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9E52A7E0-A53D-ADB1-D133-05F7C017967B}"/>
              </a:ext>
            </a:extLst>
          </p:cNvPr>
          <p:cNvSpPr/>
          <p:nvPr/>
        </p:nvSpPr>
        <p:spPr>
          <a:xfrm>
            <a:off x="2465569" y="5634457"/>
            <a:ext cx="186905" cy="560716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93DEBB15-91CB-57D1-8E83-53B0F76A2603}"/>
              </a:ext>
            </a:extLst>
          </p:cNvPr>
          <p:cNvSpPr/>
          <p:nvPr/>
        </p:nvSpPr>
        <p:spPr>
          <a:xfrm>
            <a:off x="2652474" y="5634457"/>
            <a:ext cx="186905" cy="560716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7722D71D-8F64-8B39-D3DA-7AA8D4F5BD7D}"/>
              </a:ext>
            </a:extLst>
          </p:cNvPr>
          <p:cNvSpPr/>
          <p:nvPr/>
        </p:nvSpPr>
        <p:spPr>
          <a:xfrm>
            <a:off x="2839380" y="5634457"/>
            <a:ext cx="186905" cy="560716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69F245-2909-D20B-3BFB-D68CFA3142F8}"/>
              </a:ext>
            </a:extLst>
          </p:cNvPr>
          <p:cNvSpPr/>
          <p:nvPr/>
        </p:nvSpPr>
        <p:spPr>
          <a:xfrm>
            <a:off x="7909012" y="896677"/>
            <a:ext cx="3766867" cy="5075206"/>
          </a:xfrm>
          <a:prstGeom prst="roundRect">
            <a:avLst/>
          </a:prstGeom>
          <a:solidFill>
            <a:srgbClr val="FC9D99"/>
          </a:solidFill>
          <a:ln>
            <a:solidFill>
              <a:srgbClr val="C8C7A8"/>
            </a:solidFill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100">
                <a:latin typeface="Century"/>
                <a:cs typeface="Calibri" panose="020F0502020204030204"/>
              </a:rPr>
              <a:t>3.</a:t>
            </a:r>
            <a:r>
              <a:rPr lang="en-US" sz="2100">
                <a:latin typeface="Century"/>
                <a:ea typeface="+mn-lt"/>
                <a:cs typeface="+mn-lt"/>
              </a:rPr>
              <a:t> Prototype Design:</a:t>
            </a:r>
          </a:p>
          <a:p>
            <a:endParaRPr lang="en-US" sz="2100">
              <a:latin typeface="Century"/>
              <a:ea typeface="+mn-lt"/>
              <a:cs typeface="+mn-lt"/>
            </a:endParaRPr>
          </a:p>
          <a:p>
            <a:r>
              <a:rPr lang="en-US" sz="2000">
                <a:latin typeface="Century"/>
                <a:ea typeface="+mn-lt"/>
                <a:cs typeface="+mn-lt"/>
              </a:rPr>
              <a:t>Creating the prototype of the application to visualize its layout, navigation flow and key features.</a:t>
            </a:r>
          </a:p>
          <a:p>
            <a:endParaRPr lang="en-US" sz="2000">
              <a:latin typeface="Century"/>
              <a:cs typeface="Calibri"/>
            </a:endParaRPr>
          </a:p>
          <a:p>
            <a:endParaRPr lang="en-US" sz="2000">
              <a:latin typeface="Century"/>
              <a:cs typeface="Calibri"/>
            </a:endParaRPr>
          </a:p>
          <a:p>
            <a:r>
              <a:rPr lang="en-US" sz="2100">
                <a:latin typeface="Century"/>
                <a:cs typeface="Calibri"/>
              </a:rPr>
              <a:t>4.</a:t>
            </a:r>
            <a:r>
              <a:rPr lang="en-US" sz="2100">
                <a:latin typeface="Century"/>
                <a:ea typeface="+mn-lt"/>
                <a:cs typeface="+mn-lt"/>
              </a:rPr>
              <a:t> Technology Selection:</a:t>
            </a:r>
          </a:p>
          <a:p>
            <a:endParaRPr lang="en-US" sz="2100">
              <a:latin typeface="Century"/>
              <a:ea typeface="+mn-lt"/>
              <a:cs typeface="+mn-lt"/>
            </a:endParaRPr>
          </a:p>
          <a:p>
            <a:r>
              <a:rPr lang="en-US" sz="2000">
                <a:latin typeface="Century"/>
                <a:ea typeface="+mn-lt"/>
                <a:cs typeface="+mn-lt"/>
              </a:rPr>
              <a:t>Choosing the appropriate technology stack required.</a:t>
            </a:r>
            <a:endParaRPr lang="en-US" sz="2000">
              <a:latin typeface="Century"/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698FCB03-898F-3B5D-8602-C17C5F8C80AF}"/>
              </a:ext>
            </a:extLst>
          </p:cNvPr>
          <p:cNvSpPr/>
          <p:nvPr/>
        </p:nvSpPr>
        <p:spPr>
          <a:xfrm>
            <a:off x="7612662" y="2960268"/>
            <a:ext cx="186905" cy="560716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A7C6845A-BE50-856F-963A-7FBEB5BD9BBC}"/>
              </a:ext>
            </a:extLst>
          </p:cNvPr>
          <p:cNvSpPr/>
          <p:nvPr/>
        </p:nvSpPr>
        <p:spPr>
          <a:xfrm>
            <a:off x="11868361" y="2960268"/>
            <a:ext cx="186905" cy="560716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1" name="Picture 30" descr="A purple circle with a pointy tip&#10;&#10;Description automatically generated">
            <a:extLst>
              <a:ext uri="{FF2B5EF4-FFF2-40B4-BE49-F238E27FC236}">
                <a16:creationId xmlns:a16="http://schemas.microsoft.com/office/drawing/2014/main" id="{BF8FB1A1-3CAF-D9D2-6A4A-97EF2CC58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490" y="2824"/>
            <a:ext cx="1011531" cy="988445"/>
          </a:xfrm>
          <a:prstGeom prst="rect">
            <a:avLst/>
          </a:prstGeom>
        </p:spPr>
      </p:pic>
      <p:pic>
        <p:nvPicPr>
          <p:cNvPr id="7" name="Picture 6" descr="A yellow and black striped sign&#10;&#10;Description automatically generated">
            <a:extLst>
              <a:ext uri="{FF2B5EF4-FFF2-40B4-BE49-F238E27FC236}">
                <a16:creationId xmlns:a16="http://schemas.microsoft.com/office/drawing/2014/main" id="{E160558A-C4A0-D742-9BEE-C84E41ED3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265" y="-3954"/>
            <a:ext cx="1759431" cy="72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1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F2BD5A-2EEB-8352-70C9-CBD4E3CFE37B}"/>
              </a:ext>
            </a:extLst>
          </p:cNvPr>
          <p:cNvSpPr/>
          <p:nvPr/>
        </p:nvSpPr>
        <p:spPr>
          <a:xfrm>
            <a:off x="188372" y="882300"/>
            <a:ext cx="3824377" cy="5664677"/>
          </a:xfrm>
          <a:prstGeom prst="roundRect">
            <a:avLst/>
          </a:prstGeom>
          <a:solidFill>
            <a:srgbClr val="FACDB0"/>
          </a:solidFill>
          <a:ln>
            <a:solidFill>
              <a:srgbClr val="C8C7A8"/>
            </a:solidFill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100">
                <a:latin typeface="Century"/>
                <a:cs typeface="Calibri" panose="020F0502020204030204"/>
              </a:rPr>
              <a:t>5.</a:t>
            </a:r>
            <a:r>
              <a:rPr lang="en-US" sz="2100">
                <a:latin typeface="Century"/>
                <a:ea typeface="+mn-lt"/>
                <a:cs typeface="+mn-lt"/>
              </a:rPr>
              <a:t>Development:</a:t>
            </a:r>
          </a:p>
          <a:p>
            <a:endParaRPr lang="en-US" sz="2100">
              <a:latin typeface="Century"/>
              <a:ea typeface="+mn-lt"/>
              <a:cs typeface="+mn-lt"/>
            </a:endParaRPr>
          </a:p>
          <a:p>
            <a:r>
              <a:rPr lang="en-US" sz="2000">
                <a:latin typeface="Century"/>
                <a:ea typeface="+mn-lt"/>
                <a:cs typeface="+mn-lt"/>
              </a:rPr>
              <a:t>Adding functionalities like GPS-based location detection, route planning and voice guidance then testing them thoroughly.</a:t>
            </a:r>
          </a:p>
          <a:p>
            <a:endParaRPr lang="en-US" sz="2000">
              <a:latin typeface="Century"/>
              <a:cs typeface="Calibri" panose="020F0502020204030204"/>
            </a:endParaRPr>
          </a:p>
          <a:p>
            <a:r>
              <a:rPr lang="en-US" sz="2100">
                <a:latin typeface="Century"/>
                <a:cs typeface="Calibri" panose="020F0502020204030204"/>
              </a:rPr>
              <a:t>6.</a:t>
            </a:r>
            <a:r>
              <a:rPr lang="en-US" sz="2100">
                <a:latin typeface="Century"/>
                <a:ea typeface="+mn-lt"/>
                <a:cs typeface="+mn-lt"/>
              </a:rPr>
              <a:t>Real-time Integration:</a:t>
            </a:r>
          </a:p>
          <a:p>
            <a:endParaRPr lang="en-US" sz="2100">
              <a:latin typeface="Century"/>
              <a:ea typeface="+mn-lt"/>
              <a:cs typeface="+mn-lt"/>
            </a:endParaRPr>
          </a:p>
          <a:p>
            <a:r>
              <a:rPr lang="en-US" sz="2000">
                <a:latin typeface="Century"/>
                <a:ea typeface="+mn-lt"/>
                <a:cs typeface="+mn-lt"/>
              </a:rPr>
              <a:t>Integrating APIs for real-time traffic updates, pedestrian signals to provide accurate and up-to-date information to users.</a:t>
            </a:r>
            <a:endParaRPr lang="en-US" sz="2000">
              <a:latin typeface="Century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2B59DA-7A60-74BE-40DD-C068B1EC7AB3}"/>
              </a:ext>
            </a:extLst>
          </p:cNvPr>
          <p:cNvSpPr/>
          <p:nvPr/>
        </p:nvSpPr>
        <p:spPr>
          <a:xfrm>
            <a:off x="4444070" y="882300"/>
            <a:ext cx="3824376" cy="5664677"/>
          </a:xfrm>
          <a:prstGeom prst="roundRect">
            <a:avLst/>
          </a:prstGeom>
          <a:solidFill>
            <a:srgbClr val="84AF9B"/>
          </a:solidFill>
          <a:ln>
            <a:solidFill>
              <a:srgbClr val="C8C7A8"/>
            </a:solidFill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100">
                <a:latin typeface="Century"/>
                <a:ea typeface="+mn-lt"/>
                <a:cs typeface="+mn-lt"/>
              </a:rPr>
              <a:t>7.Launch &amp; Deployment:</a:t>
            </a:r>
            <a:endParaRPr lang="en-US" sz="2100">
              <a:latin typeface="Century"/>
            </a:endParaRPr>
          </a:p>
          <a:p>
            <a:endParaRPr lang="en-US" sz="2100">
              <a:latin typeface="Century"/>
              <a:ea typeface="+mn-lt"/>
              <a:cs typeface="+mn-lt"/>
            </a:endParaRPr>
          </a:p>
          <a:p>
            <a:r>
              <a:rPr lang="en-US" sz="2000">
                <a:latin typeface="Century"/>
                <a:ea typeface="+mn-lt"/>
                <a:cs typeface="+mn-lt"/>
              </a:rPr>
              <a:t>Launching the application by optimizing performance, ensuring security measures and complying with app store for public access.</a:t>
            </a:r>
            <a:endParaRPr lang="en-US" sz="2000">
              <a:latin typeface="Century"/>
            </a:endParaRPr>
          </a:p>
          <a:p>
            <a:endParaRPr lang="en-US" sz="2000">
              <a:latin typeface="Century"/>
              <a:ea typeface="+mn-lt"/>
              <a:cs typeface="+mn-lt"/>
            </a:endParaRPr>
          </a:p>
          <a:p>
            <a:r>
              <a:rPr lang="en-US" sz="2100">
                <a:latin typeface="Century"/>
                <a:ea typeface="+mn-lt"/>
                <a:cs typeface="+mn-lt"/>
              </a:rPr>
              <a:t>8.Improvements:</a:t>
            </a:r>
            <a:endParaRPr lang="en-US" sz="2100">
              <a:latin typeface="Century"/>
            </a:endParaRPr>
          </a:p>
          <a:p>
            <a:endParaRPr lang="en-US" sz="2100">
              <a:latin typeface="Century"/>
              <a:ea typeface="+mn-lt"/>
              <a:cs typeface="+mn-lt"/>
            </a:endParaRPr>
          </a:p>
          <a:p>
            <a:r>
              <a:rPr lang="en-US" sz="2000">
                <a:latin typeface="Century"/>
                <a:ea typeface="+mn-lt"/>
                <a:cs typeface="+mn-lt"/>
              </a:rPr>
              <a:t>Monitor user feedback and app performance post-launch to identify areas for improvement.</a:t>
            </a:r>
            <a:endParaRPr lang="en-US" sz="2000">
              <a:latin typeface="Century"/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498BCFAC-3C3A-E808-1121-BA8555B33C26}"/>
              </a:ext>
            </a:extLst>
          </p:cNvPr>
          <p:cNvSpPr/>
          <p:nvPr/>
        </p:nvSpPr>
        <p:spPr>
          <a:xfrm>
            <a:off x="4133342" y="3147174"/>
            <a:ext cx="186905" cy="560716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 descr="A purple circle with a pointy tip&#10;&#10;Description automatically generated">
            <a:extLst>
              <a:ext uri="{FF2B5EF4-FFF2-40B4-BE49-F238E27FC236}">
                <a16:creationId xmlns:a16="http://schemas.microsoft.com/office/drawing/2014/main" id="{CA35F98E-D90E-99EF-C872-1ED36729F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490" y="2824"/>
            <a:ext cx="1011531" cy="988445"/>
          </a:xfrm>
          <a:prstGeom prst="rect">
            <a:avLst/>
          </a:prstGeom>
        </p:spPr>
      </p:pic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941E357C-567D-1213-BB32-2F036AEC81AC}"/>
              </a:ext>
            </a:extLst>
          </p:cNvPr>
          <p:cNvSpPr/>
          <p:nvPr/>
        </p:nvSpPr>
        <p:spPr>
          <a:xfrm>
            <a:off x="8389039" y="3147173"/>
            <a:ext cx="186905" cy="560716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D8B7ECA2-2DA2-06DB-CD37-29EEC099603B}"/>
              </a:ext>
            </a:extLst>
          </p:cNvPr>
          <p:cNvSpPr/>
          <p:nvPr/>
        </p:nvSpPr>
        <p:spPr>
          <a:xfrm>
            <a:off x="8575946" y="3147174"/>
            <a:ext cx="186905" cy="560716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0249CBBA-9653-1409-6408-3E7E0212F8F1}"/>
              </a:ext>
            </a:extLst>
          </p:cNvPr>
          <p:cNvSpPr/>
          <p:nvPr/>
        </p:nvSpPr>
        <p:spPr>
          <a:xfrm>
            <a:off x="8762850" y="3147173"/>
            <a:ext cx="186905" cy="560716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B575738-AAE6-1E0F-3339-02AAE1F96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975" y="1720419"/>
            <a:ext cx="2947653" cy="3903053"/>
          </a:xfrm>
          <a:prstGeom prst="rect">
            <a:avLst/>
          </a:prstGeom>
        </p:spPr>
      </p:pic>
      <p:pic>
        <p:nvPicPr>
          <p:cNvPr id="4" name="Picture 3" descr="A yellow and black striped sign&#10;&#10;Description automatically generated">
            <a:extLst>
              <a:ext uri="{FF2B5EF4-FFF2-40B4-BE49-F238E27FC236}">
                <a16:creationId xmlns:a16="http://schemas.microsoft.com/office/drawing/2014/main" id="{F699D618-27BD-61C0-D821-00C0E16DC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265" y="-3954"/>
            <a:ext cx="1759431" cy="72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5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8D8EA6-9774-64CE-9BEC-81A5C1A8DBF7}"/>
              </a:ext>
            </a:extLst>
          </p:cNvPr>
          <p:cNvSpPr/>
          <p:nvPr/>
        </p:nvSpPr>
        <p:spPr>
          <a:xfrm>
            <a:off x="1557052" y="1763638"/>
            <a:ext cx="3480797" cy="1007262"/>
          </a:xfrm>
          <a:prstGeom prst="roundRect">
            <a:avLst/>
          </a:prstGeom>
          <a:solidFill>
            <a:srgbClr val="F9E0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2816" kern="1200">
                <a:solidFill>
                  <a:schemeClr val="tx1"/>
                </a:solidFill>
                <a:latin typeface="Century"/>
                <a:ea typeface="+mn-ea"/>
                <a:cs typeface="Calibri"/>
              </a:rPr>
              <a:t>THANK YOU!</a:t>
            </a:r>
            <a:endParaRPr lang="en-US" sz="3200">
              <a:solidFill>
                <a:schemeClr val="tx1"/>
              </a:solidFill>
              <a:latin typeface="Century"/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81ADA-5229-F38D-F06A-F41E95F99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77091"/>
              </p:ext>
            </p:extLst>
          </p:nvPr>
        </p:nvGraphicFramePr>
        <p:xfrm>
          <a:off x="942331" y="4155990"/>
          <a:ext cx="10311689" cy="20942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31733">
                  <a:extLst>
                    <a:ext uri="{9D8B030D-6E8A-4147-A177-3AD203B41FA5}">
                      <a16:colId xmlns:a16="http://schemas.microsoft.com/office/drawing/2014/main" val="2457688513"/>
                    </a:ext>
                  </a:extLst>
                </a:gridCol>
                <a:gridCol w="3106910">
                  <a:extLst>
                    <a:ext uri="{9D8B030D-6E8A-4147-A177-3AD203B41FA5}">
                      <a16:colId xmlns:a16="http://schemas.microsoft.com/office/drawing/2014/main" val="947497557"/>
                    </a:ext>
                  </a:extLst>
                </a:gridCol>
                <a:gridCol w="3073046">
                  <a:extLst>
                    <a:ext uri="{9D8B030D-6E8A-4147-A177-3AD203B41FA5}">
                      <a16:colId xmlns:a16="http://schemas.microsoft.com/office/drawing/2014/main" val="488675312"/>
                    </a:ext>
                  </a:extLst>
                </a:gridCol>
              </a:tblGrid>
              <a:tr h="6980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Team Leader: Salma Tahreem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"/>
                        </a:rPr>
                        <a:t>Branch: 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12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  <a:latin typeface="Century"/>
                        </a:rPr>
                        <a:t>Stream: CSE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12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  <a:latin typeface="Century"/>
                        </a:rPr>
                        <a:t>Year: III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12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021825"/>
                  </a:ext>
                </a:extLst>
              </a:tr>
              <a:tr h="6980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  <a:highlight>
                            <a:srgbClr val="F2F2F2"/>
                          </a:highlight>
                          <a:latin typeface="Century"/>
                        </a:rPr>
                        <a:t>Team Member 1: Shaik Teheseen Mehek</a:t>
                      </a:r>
                    </a:p>
                    <a:p>
                      <a:pPr algn="ctr" fontAlgn="base"/>
                      <a:r>
                        <a:rPr lang="en-US" sz="1600">
                          <a:effectLst/>
                          <a:highlight>
                            <a:srgbClr val="F2F2F2"/>
                          </a:highlight>
                          <a:latin typeface="Century"/>
                        </a:rPr>
                        <a:t>Branch: 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  <a:highlight>
                            <a:srgbClr val="F2F2F2"/>
                          </a:highlight>
                          <a:latin typeface="Century"/>
                        </a:rPr>
                        <a:t>Stream: CSE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  <a:highlight>
                            <a:srgbClr val="F2F2F2"/>
                          </a:highlight>
                          <a:latin typeface="Century"/>
                        </a:rPr>
                        <a:t>Year: III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72108"/>
                  </a:ext>
                </a:extLst>
              </a:tr>
              <a:tr h="6980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  <a:highlight>
                            <a:srgbClr val="F2F2F2"/>
                          </a:highlight>
                          <a:latin typeface="Century"/>
                        </a:rPr>
                        <a:t>Team Member 2: Seyda Muneeza Kauser</a:t>
                      </a:r>
                    </a:p>
                    <a:p>
                      <a:pPr algn="ctr" fontAlgn="base"/>
                      <a:r>
                        <a:rPr lang="en-US" sz="1600">
                          <a:effectLst/>
                          <a:highlight>
                            <a:srgbClr val="F2F2F2"/>
                          </a:highlight>
                          <a:latin typeface="Century"/>
                        </a:rPr>
                        <a:t>Branch: 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  <a:highlight>
                            <a:srgbClr val="F2F2F2"/>
                          </a:highlight>
                          <a:latin typeface="Century"/>
                        </a:rPr>
                        <a:t>Stream: CSE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  <a:highlight>
                            <a:srgbClr val="F2F2F2"/>
                          </a:highlight>
                          <a:latin typeface="Century"/>
                        </a:rPr>
                        <a:t>Year: III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236642"/>
                  </a:ext>
                </a:extLst>
              </a:tr>
            </a:tbl>
          </a:graphicData>
        </a:graphic>
      </p:graphicFrame>
      <p:pic>
        <p:nvPicPr>
          <p:cNvPr id="7" name="Picture 6" descr="A purple circle with a pointy tip&#10;&#10;Description automatically generated">
            <a:extLst>
              <a:ext uri="{FF2B5EF4-FFF2-40B4-BE49-F238E27FC236}">
                <a16:creationId xmlns:a16="http://schemas.microsoft.com/office/drawing/2014/main" id="{0922F6B7-F0E5-1C54-61A2-0ABCC65F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80" y="649478"/>
            <a:ext cx="897049" cy="876576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FB44628-7D05-C35A-C409-29E34DEAE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30" y="1633890"/>
            <a:ext cx="4798316" cy="2370184"/>
          </a:xfrm>
          <a:prstGeom prst="roundRect">
            <a:avLst/>
          </a:prstGeom>
        </p:spPr>
      </p:pic>
      <p:pic>
        <p:nvPicPr>
          <p:cNvPr id="4" name="Picture 3" descr="A yellow and black striped sign&#10;&#10;Description automatically generated">
            <a:extLst>
              <a:ext uri="{FF2B5EF4-FFF2-40B4-BE49-F238E27FC236}">
                <a16:creationId xmlns:a16="http://schemas.microsoft.com/office/drawing/2014/main" id="{CFA69661-9894-4790-3315-2926FF0E1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116" y="643467"/>
            <a:ext cx="1560304" cy="64452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9F0F8C-5C11-B15E-1F5B-C8D7EC38CB57}"/>
              </a:ext>
            </a:extLst>
          </p:cNvPr>
          <p:cNvSpPr/>
          <p:nvPr/>
        </p:nvSpPr>
        <p:spPr>
          <a:xfrm>
            <a:off x="1557619" y="2813184"/>
            <a:ext cx="3480796" cy="1179523"/>
          </a:xfrm>
          <a:prstGeom prst="roundRect">
            <a:avLst/>
          </a:prstGeom>
          <a:solidFill>
            <a:srgbClr val="C8C7A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endParaRPr lang="en-US" sz="1700">
              <a:solidFill>
                <a:srgbClr val="000000"/>
              </a:solidFill>
              <a:latin typeface="Century"/>
            </a:endParaRPr>
          </a:p>
          <a:p>
            <a:pPr algn="ctr" defTabSz="804672">
              <a:spcAft>
                <a:spcPts val="600"/>
              </a:spcAft>
            </a:pPr>
            <a:r>
              <a:rPr lang="en-US" sz="1700" kern="1200">
                <a:solidFill>
                  <a:srgbClr val="000000"/>
                </a:solidFill>
                <a:latin typeface="Century"/>
                <a:ea typeface="+mn-ea"/>
                <a:cs typeface="+mn-cs"/>
              </a:rPr>
              <a:t>"LET'S PAVE THE WAY FOR SAFER ROAD CROSSING!"</a:t>
            </a:r>
            <a:endParaRPr lang="en-US" sz="1700" kern="1200">
              <a:solidFill>
                <a:srgbClr val="555555"/>
              </a:solidFill>
              <a:latin typeface="+mn-lt"/>
              <a:cs typeface="Calibri"/>
            </a:endParaRPr>
          </a:p>
          <a:p>
            <a:pPr algn="ctr">
              <a:spcAft>
                <a:spcPts val="600"/>
              </a:spcAft>
            </a:pPr>
            <a:endParaRPr lang="en-US">
              <a:cs typeface="Calibri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BF6208ED-3E20-679D-61AD-FD535DBE14AB}"/>
              </a:ext>
            </a:extLst>
          </p:cNvPr>
          <p:cNvSpPr/>
          <p:nvPr/>
        </p:nvSpPr>
        <p:spPr>
          <a:xfrm>
            <a:off x="5211187" y="2749450"/>
            <a:ext cx="165752" cy="497256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198FF909-7ACB-0584-3E19-4DE07286D245}"/>
              </a:ext>
            </a:extLst>
          </p:cNvPr>
          <p:cNvSpPr/>
          <p:nvPr/>
        </p:nvSpPr>
        <p:spPr>
          <a:xfrm>
            <a:off x="5376939" y="2749450"/>
            <a:ext cx="165752" cy="497256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9F2457B-E7F5-CAD7-6936-4D2E711F0377}"/>
              </a:ext>
            </a:extLst>
          </p:cNvPr>
          <p:cNvSpPr/>
          <p:nvPr/>
        </p:nvSpPr>
        <p:spPr>
          <a:xfrm>
            <a:off x="5542692" y="2749450"/>
            <a:ext cx="165752" cy="497256"/>
          </a:xfrm>
          <a:prstGeom prst="chevr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0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revision>306</cp:revision>
  <dcterms:created xsi:type="dcterms:W3CDTF">2017-11-09T17:58:25Z</dcterms:created>
  <dcterms:modified xsi:type="dcterms:W3CDTF">2024-05-13T16:56:25Z</dcterms:modified>
</cp:coreProperties>
</file>