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63" r:id="rId4"/>
    <p:sldId id="262" r:id="rId5"/>
    <p:sldId id="264" r:id="rId6"/>
    <p:sldId id="271" r:id="rId7"/>
    <p:sldId id="265" r:id="rId8"/>
    <p:sldId id="272" r:id="rId9"/>
    <p:sldId id="270" r:id="rId10"/>
    <p:sldId id="273" r:id="rId11"/>
    <p:sldId id="274" r:id="rId12"/>
    <p:sldId id="275" r:id="rId13"/>
    <p:sldId id="276" r:id="rId14"/>
    <p:sldId id="278" r:id="rId15"/>
    <p:sldId id="281" r:id="rId16"/>
    <p:sldId id="277" r:id="rId17"/>
    <p:sldId id="280" r:id="rId18"/>
    <p:sldId id="279" r:id="rId19"/>
    <p:sldId id="2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AF56F-4718-4DA0-898C-64FFB6A0E247}" type="datetimeFigureOut">
              <a:rPr lang="en-SG" smtClean="0"/>
              <a:t>17/9/2021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96DF-FC65-42AC-83D7-63EC5BA668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44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C86DDDF-AEB3-410B-BC53-0D5B0F1BE9A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44A-F7C2-44CA-917B-8A86D5496923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4B6-CCA1-4AE2-961A-B764DC814428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1E1-8F77-4B1C-A91E-761F680E0C9B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976C5E-62E8-4A05-A1DB-2D6A09DD5BD9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2B74-28B4-49BA-991A-4DF1CCE835B0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A69-E6E5-4C21-BCCD-7D2A9D853420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6128-8181-481E-AF7B-80DF091907F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7EBC-5463-4810-8CB5-E70BDD47E250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629E-6C1B-4A16-B174-52B320003BB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40DC306-76A8-4BED-B460-740BEA5D51A9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17F10A-0515-449F-A3E5-9A4D4BE975CC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DA0C-6760-4B1A-B1A3-B346C2783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47" y="1763345"/>
            <a:ext cx="9286046" cy="333130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Presentation on-</a:t>
            </a:r>
            <a:b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“</a:t>
            </a:r>
            <a:r>
              <a:rPr lang="en-SG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stimating the Best </a:t>
            </a:r>
            <a:r>
              <a:rPr lang="en-SG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ossible </a:t>
            </a:r>
            <a:r>
              <a:rPr lang="en-SG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rajectory for the   Robot by using Interpolating polynomial (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 Interpolation)</a:t>
            </a:r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76388-0CA0-4287-AC3C-6DAACAE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1A2D-C793-4F59-9080-676440304814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830EA-81CE-4AA9-AE8D-BADA0F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BD16-BA29-4034-B5BD-E67E49D3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56" y="491673"/>
            <a:ext cx="10058400" cy="9465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chemeClr val="tx2"/>
                </a:solidFill>
              </a:rPr>
              <a:t>PROCESS DESCRIPTION</a:t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2C7B91-EB0F-4141-845A-F42BCB7ED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656" y="1075751"/>
            <a:ext cx="10058400" cy="48690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Storing Values in an Array and </a:t>
            </a: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Implementing Newton’s Divided Difference Interpolation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Sorted Array List: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[[5.   0.   0.   0.   0.   0.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[3.5  0.   0.   0.   0.   0.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[5.    0.   0.   0.   0.   0.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[6.   0.   0.   0.   0.   0.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[7.1  0.   0.   0.   0.   0.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[7.2  0.   0.   0.   0.   0. 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DB9DD-AF35-4281-9190-F4EB0B29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84" y="2134667"/>
            <a:ext cx="5052498" cy="364758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F1411F-72E2-461E-8699-629A56C2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1674104"/>
            <a:ext cx="5912529" cy="6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825CB-68E9-4A3D-A82A-4311B75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A5CE-3B3A-4608-8107-C5A0E679A8AD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F712-1F67-4418-B9B1-FEC94DA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5495-8B41-43FE-8198-3C42E2EF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46" y="42953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/>
                </a:solidFill>
              </a:rPr>
              <a:t>PROCESS DESCRIPTION</a:t>
            </a:r>
            <a:br>
              <a:rPr lang="en-US" sz="4000" b="1" u="sng" dirty="0">
                <a:solidFill>
                  <a:schemeClr val="tx2"/>
                </a:solidFill>
              </a:rPr>
            </a:b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6553-0856-422F-9102-D475FD3E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0" y="1358283"/>
            <a:ext cx="9873449" cy="4676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Storing Values in an Array and </a:t>
            </a: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Newton’s Divided Difference Interpolation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Newton’s Divided Difference Interpolation :</a:t>
            </a:r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11A6DF-C662-45F3-8CC7-1BFB8E308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41896"/>
              </p:ext>
            </p:extLst>
          </p:nvPr>
        </p:nvGraphicFramePr>
        <p:xfrm>
          <a:off x="1319815" y="2734321"/>
          <a:ext cx="9217982" cy="341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7762">
                  <a:extLst>
                    <a:ext uri="{9D8B030D-6E8A-4147-A177-3AD203B41FA5}">
                      <a16:colId xmlns:a16="http://schemas.microsoft.com/office/drawing/2014/main" val="47509037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357492906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58812469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1719824273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1552525719"/>
                    </a:ext>
                  </a:extLst>
                </a:gridCol>
                <a:gridCol w="2086255">
                  <a:extLst>
                    <a:ext uri="{9D8B030D-6E8A-4147-A177-3AD203B41FA5}">
                      <a16:colId xmlns:a16="http://schemas.microsoft.com/office/drawing/2014/main" val="3024597466"/>
                    </a:ext>
                  </a:extLst>
                </a:gridCol>
              </a:tblGrid>
              <a:tr h="559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y=f(x)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[xi, xj]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[xi, xj, xk]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[xi, xj, xk, xl]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[xi, xj, xk, xl, xm]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872569"/>
                  </a:ext>
                </a:extLst>
              </a:tr>
              <a:tr h="455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009290"/>
                  </a:ext>
                </a:extLst>
              </a:tr>
              <a:tr h="455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1.07142857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748400"/>
                  </a:ext>
                </a:extLst>
              </a:tr>
              <a:tr h="576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-1.07913669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0.77081192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54638"/>
                  </a:ext>
                </a:extLst>
              </a:tr>
              <a:tr h="455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-0.390625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-0.17430676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0.1766577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213847"/>
                  </a:ext>
                </a:extLst>
              </a:tr>
              <a:tr h="455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0.19926264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0.1766577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71350"/>
                  </a:ext>
                </a:extLst>
              </a:tr>
              <a:tr h="455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-0.04444444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-0.32478632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0.09019776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-0.02300921</a:t>
                      </a:r>
                      <a:endParaRPr lang="en-SG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0.00729234</a:t>
                      </a:r>
                      <a:endParaRPr lang="en-SG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927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860ED-02C1-4F63-AA7F-2096716CEECF}"/>
              </a:ext>
            </a:extLst>
          </p:cNvPr>
          <p:cNvSpPr txBox="1"/>
          <p:nvPr/>
        </p:nvSpPr>
        <p:spPr>
          <a:xfrm>
            <a:off x="4736978" y="6147787"/>
            <a:ext cx="216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2:- Table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FC2-8A4A-45AC-85A1-79D771D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BA5-68E9-43E2-BEA1-A1766ACC88BF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7236-AFBB-4F22-831B-9BFC8FF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1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FD4B-3EB9-412D-982F-3BF8D12F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34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PROCESS DESCRIPTION</a:t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9202B-584C-4FD2-AF25-FB8DF5D6A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4815" y="1408811"/>
            <a:ext cx="9382218" cy="28161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Generating B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B is the last Row Value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[ 7.2        -0.04444444   -0.32478632  0.09019776 -0.02300921  0.00729234]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SG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1A003-933A-41F2-B8BB-2D8054F5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15" y="3275860"/>
            <a:ext cx="9502964" cy="31160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E3602-738D-40A1-8D5D-E909643F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FDCF-71F4-4E56-B988-D0A6B90B2103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77622-475F-4BEE-B43A-AF2DFC69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E103-42DD-4230-93A9-33EA53B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3" y="216466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PROCESS DESCRIPTION</a:t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021523-911B-4387-9FFC-B85CBD94D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833" y="1907491"/>
            <a:ext cx="4305670" cy="1988992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2BC3353-5B1A-4DF1-9B46-D1B6815F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96" y="1112981"/>
            <a:ext cx="6610905" cy="46320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Slicing Last 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step-4 we Slice the last row and by slicing the row we get six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the Final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Co-efficient as we apply </a:t>
            </a: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Newton’s Divided Difference Interpolation </a:t>
            </a:r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the array and get six final value so these values will be our graph identifications points</a:t>
            </a: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Size: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Co-efficient: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[ 7.29234122e-03   -2.30913860e-01  2.78623110e+00   -1.58547836e+01  4.13443757e+01    -3.08981989e+01]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EB49D-B261-4758-A724-AF2398F39DA8}"/>
              </a:ext>
            </a:extLst>
          </p:cNvPr>
          <p:cNvSpPr txBox="1"/>
          <p:nvPr/>
        </p:nvSpPr>
        <p:spPr>
          <a:xfrm>
            <a:off x="7341833" y="1358282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5BCE-9967-401A-AC33-43C45F93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1975-0D97-4235-9533-52F1AC4A7EC9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8A7E-65AC-4630-B589-D3E973B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2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E103-42DD-4230-93A9-33EA53B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3" y="21646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/>
                </a:solidFill>
              </a:rPr>
              <a:t>PROCESS DESCRIPTION</a:t>
            </a:r>
            <a:br>
              <a:rPr lang="en-US" sz="4000" b="1" u="sng" dirty="0">
                <a:solidFill>
                  <a:schemeClr val="tx2"/>
                </a:solidFill>
              </a:rPr>
            </a:br>
            <a:endParaRPr lang="en-SG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D1875-3C67-4E38-B6EB-B3716EA36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522" y="1746474"/>
            <a:ext cx="5004880" cy="4786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A28DB-05BB-4ADB-A85E-6CF33ED86ABB}"/>
              </a:ext>
            </a:extLst>
          </p:cNvPr>
          <p:cNvSpPr txBox="1"/>
          <p:nvPr/>
        </p:nvSpPr>
        <p:spPr>
          <a:xfrm>
            <a:off x="545144" y="1102344"/>
            <a:ext cx="5820145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Generating Polynomial</a:t>
            </a:r>
          </a:p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plotting the graph we use Matplotlib, which is a plotting library for Python.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module was first written by John D. Hunter. Since 2012, Michael </a:t>
            </a:r>
            <a:r>
              <a:rPr lang="en-SG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Droettboom</a:t>
            </a: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principal developer. 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Conventionally, the package is imported into the Python script by adding the following statement −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matplotlib import </a:t>
            </a:r>
            <a:r>
              <a:rPr lang="en-SG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SG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SG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SG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important function in matplotlib library, which is used to plot 2D data.</a:t>
            </a:r>
            <a:endParaRPr lang="en-SG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A7DBE7-FA0A-4220-B8D2-BB5255CC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596" y="1239909"/>
            <a:ext cx="5912529" cy="6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7800-47A5-436D-9D26-94F414F2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3AAA-26C9-4CF8-9010-E399586A549B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6054-DBC1-487C-A0DB-8D225B5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2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026-0976-4A53-B0EE-29262A4A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/>
                </a:solidFill>
              </a:rPr>
              <a:t>PROCESS DESCRIPTION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CCD8-F779-4ED2-A03F-C6CC3D9C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80" y="1367161"/>
            <a:ext cx="5727576" cy="3931920"/>
          </a:xfrm>
        </p:spPr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SG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Generating Polynomial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np.flip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is used to reverse the order of array elements by keeping the shape of the array along a specified axis.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flip()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accepts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arguments and returns the array while preserving the shape of the array.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numpy.flip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(array, axis( axis on which array is to be reversed))</a:t>
            </a:r>
          </a:p>
          <a:p>
            <a:pPr algn="just"/>
            <a:endParaRPr lang="en-S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7209C-F0D5-49B1-83D6-586A6FD2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41" y="1811045"/>
            <a:ext cx="5004880" cy="42786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2A5B4F0-9B67-4411-9EF9-D91DBB85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640" y="1367161"/>
            <a:ext cx="5912529" cy="6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A497-A79D-457B-85C5-A560FDBB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164E-E1C7-425B-9B75-4E1D33C1E4BF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18D79-5CE4-4CA9-8E79-FFB4DFAF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E103-42DD-4230-93A9-33EA53B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3" y="216466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PROCESS DESCRIPTION</a:t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C04068-FF06-49DE-A574-6071E5CC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3977" y="2180652"/>
            <a:ext cx="4461443" cy="2737578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58D7048-EE1D-400C-B6AE-C5E5854F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51" y="1277397"/>
            <a:ext cx="5930283" cy="969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Creating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B980C7-8DE9-4D9B-9524-D674127F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51" y="1936223"/>
            <a:ext cx="6409678" cy="43242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the graph we use some functions. Now I will describe the function working Principal: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2D array object x is created from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the values on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corresponding values on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axis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stored in another  2D 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These values are plotted using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function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submodule of matplotlib package.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creates sequences of evenly spaced values within a defined interval.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DDE16A-D9A0-4E9A-A7F7-06251EF1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977" y="1588066"/>
            <a:ext cx="5912529" cy="6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A91EE-0236-4837-BF4D-AA4A6F8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D367-6C2E-4A7F-97D1-C1196A3400FE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C32B-8428-4096-833E-FCF137ED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E103-42DD-4230-93A9-33EA53B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3" y="216466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PROCESS DESCRIPTION</a:t>
            </a:r>
            <a:br>
              <a:rPr lang="en-US" sz="4800" b="1" u="sng" dirty="0">
                <a:solidFill>
                  <a:schemeClr val="tx2"/>
                </a:solidFill>
              </a:rPr>
            </a:br>
            <a:endParaRPr lang="en-SG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8D7048-EE1D-400C-B6AE-C5E5854F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8" y="1025656"/>
            <a:ext cx="5930283" cy="969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Creating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326366-4E3C-4FA2-8C58-19218AE176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896" y="1160821"/>
            <a:ext cx="4368789" cy="258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FC209E4-2138-4500-9DE7-7DA81B47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1" y="1588066"/>
            <a:ext cx="6306593" cy="438757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25392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helps us to evaluate the polynomial at the given specific values. </a:t>
            </a: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two parameters in it, P and X. If we have polynomial P of length L. 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numpy.polyval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(p, x)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1800"/>
              </a:spcAft>
            </a:pPr>
            <a:endParaRPr lang="en-SG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l">
              <a:spcAft>
                <a:spcPts val="1800"/>
              </a:spcAft>
            </a:pP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C52C-3F54-42D5-B12C-C04B369E6AC0}"/>
              </a:ext>
            </a:extLst>
          </p:cNvPr>
          <p:cNvSpPr txBox="1"/>
          <p:nvPr/>
        </p:nvSpPr>
        <p:spPr>
          <a:xfrm>
            <a:off x="625738" y="4132069"/>
            <a:ext cx="10480227" cy="19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helps us to evaluate the polynomial at the given specific values. </a:t>
            </a: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two parameters in it, P and X. If we have polynomial P of length L. Then, it returns the value as: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p[0]*x**(L-1) + p[1]*x**(L-2) + ..... + p[L-2]*x + p[L-1]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SG" sz="2000" b="1" dirty="0">
                <a:solidFill>
                  <a:srgbClr val="2512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417EE-808D-4D89-AF77-5BCC188006DD}"/>
              </a:ext>
            </a:extLst>
          </p:cNvPr>
          <p:cNvSpPr txBox="1"/>
          <p:nvPr/>
        </p:nvSpPr>
        <p:spPr>
          <a:xfrm>
            <a:off x="8533903" y="3781852"/>
            <a:ext cx="279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Figure-3: </a:t>
            </a:r>
            <a:r>
              <a:rPr lang="en-S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B9CA-3907-4245-B555-49250A5F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D099-8783-4014-A3F4-339889E3DD66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94A3-8F47-464B-9BAB-46EB2F6C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DA0C-6760-4B1A-B1A3-B346C2783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47" y="1763345"/>
            <a:ext cx="9286046" cy="33313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sz="5400" b="1" dirty="0">
                <a:latin typeface="Algerian" panose="04020705040A020607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  <a:t>  Let’s run the code </a:t>
            </a:r>
            <a:br>
              <a:rPr lang="en-SG" sz="5400" b="1" dirty="0">
                <a:latin typeface="Algerian" panose="04020705040A020607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SG" sz="5400" b="1" dirty="0">
                <a:latin typeface="Algerian" panose="04020705040A020607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br>
              <a:rPr lang="en-SG" sz="5400" b="1" dirty="0">
                <a:latin typeface="Algerian" panose="04020705040A020607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SG" sz="5400" b="1" dirty="0">
                <a:latin typeface="Algerian" panose="04020705040A020607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  <a:t>see the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7CABE-CC40-4112-8A70-94B18B4C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9717-B1CD-47FF-AF21-5887A8CA809D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BBA3-A8E5-42DB-B691-D80F4D0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A845-F652-424E-847A-A5D68B87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678357" cy="5811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Computers are composed of nothing more than logic gates stretched out to the horizon in a vast numerical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system.</a:t>
            </a:r>
            <a:r>
              <a:rPr lang="en-US" sz="4800" b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”</a:t>
            </a:r>
            <a:br>
              <a:rPr lang="en-US" sz="48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4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~Stan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Augarten</a:t>
            </a:r>
            <a:br>
              <a:rPr lang="en-SG" dirty="0"/>
            </a:b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95E3C-C241-4F80-8AB3-E4BF41B6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3534-888D-4B4D-9056-AF4805E7E3C7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42C0-03A3-4E13-AC7A-C0218B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B807-BEC1-4436-8689-B3C2D89E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6344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SG" sz="3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Topic: </a:t>
            </a:r>
            <a:r>
              <a:rPr lang="en-SG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SG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stimating the Best </a:t>
            </a:r>
            <a:r>
              <a:rPr lang="en-SG" sz="32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SG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ossible </a:t>
            </a:r>
            <a:r>
              <a:rPr lang="en-SG" sz="32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SG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rajectory for the   Robot by using Interpolating Polynomial (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 Interpolation)</a:t>
            </a:r>
            <a:endParaRPr lang="en-SG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6C0F-E557-4D45-A0D4-53D509A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64" y="3515665"/>
            <a:ext cx="4769978" cy="2215991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SG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Numerical Methods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225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Section:01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515665"/>
            <a:ext cx="5631401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</a:t>
            </a:r>
          </a:p>
          <a:p>
            <a:pPr algn="l"/>
            <a:r>
              <a:rPr lang="en-SG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Md Al-Imran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2345-CF92-4E70-8CAF-0839E4ED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68A-1A28-4F87-A211-464BBE1CFB07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71DF-91BD-4FD9-9AA7-993EC5B0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D5CF6-3FCB-49D4-A8CF-9D0323D9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5" y="447685"/>
            <a:ext cx="3048264" cy="26294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F172D9-A82B-495A-8196-0609C9FF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99" y="2263603"/>
            <a:ext cx="3048264" cy="30896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D6996-B7EF-4BDA-9907-699DCB4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1AC-E2B2-4014-A2FD-C451ABC6EF5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56555-E42A-4376-9E04-D715F32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38D8-7247-4CD4-A0F1-A911FA33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85" y="731370"/>
            <a:ext cx="10058400" cy="1371600"/>
          </a:xfrm>
        </p:spPr>
        <p:txBody>
          <a:bodyPr/>
          <a:lstStyle/>
          <a:p>
            <a:r>
              <a:rPr lang="en-SG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BEADE7-4E7F-430F-9719-EBD74F5A2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94703"/>
              </p:ext>
            </p:extLst>
          </p:nvPr>
        </p:nvGraphicFramePr>
        <p:xfrm>
          <a:off x="1430785" y="2102970"/>
          <a:ext cx="8979308" cy="23850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8376">
                  <a:extLst>
                    <a:ext uri="{9D8B030D-6E8A-4147-A177-3AD203B41FA5}">
                      <a16:colId xmlns:a16="http://schemas.microsoft.com/office/drawing/2014/main" val="376734492"/>
                    </a:ext>
                  </a:extLst>
                </a:gridCol>
                <a:gridCol w="4470932">
                  <a:extLst>
                    <a:ext uri="{9D8B030D-6E8A-4147-A177-3AD203B41FA5}">
                      <a16:colId xmlns:a16="http://schemas.microsoft.com/office/drawing/2014/main" val="2191282501"/>
                    </a:ext>
                  </a:extLst>
                </a:gridCol>
              </a:tblGrid>
              <a:tr h="11770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effectLst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09072"/>
                  </a:ext>
                </a:extLst>
              </a:tr>
              <a:tr h="1208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effectLst/>
                        </a:rPr>
                        <a:t>2018-2-60-010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err="1">
                          <a:effectLst/>
                        </a:rPr>
                        <a:t>Syeda</a:t>
                      </a:r>
                      <a:r>
                        <a:rPr lang="en-SG" sz="1800" dirty="0">
                          <a:effectLst/>
                        </a:rPr>
                        <a:t> Tamanna Sheme</a:t>
                      </a:r>
                      <a:endParaRPr lang="en-SG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540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A733-7E21-4576-B5BE-C4284BCB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0B-5F14-482D-AC9D-9DCDA7B4395A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2DB5-53EE-4E13-A4E0-B6D411B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812-FE06-40E7-A656-951E2176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Page: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5E7BD5-A898-4121-93F3-D5BD1215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7518"/>
              </p:ext>
            </p:extLst>
          </p:nvPr>
        </p:nvGraphicFramePr>
        <p:xfrm>
          <a:off x="3657599" y="2210786"/>
          <a:ext cx="5220071" cy="3291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20071">
                  <a:extLst>
                    <a:ext uri="{9D8B030D-6E8A-4147-A177-3AD203B41FA5}">
                      <a16:colId xmlns:a16="http://schemas.microsoft.com/office/drawing/2014/main" val="3025158162"/>
                    </a:ext>
                  </a:extLst>
                </a:gridCol>
              </a:tblGrid>
              <a:tr h="398048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Description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Description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Description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Run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Description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6985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345D-346A-4FD9-8835-51BBB44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F63-6D44-4F1D-AD90-B62EC43A215C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18FE-A7E2-425C-B642-BCF4EC27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762-BCF1-4A76-9C0C-9606982A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2" y="402895"/>
            <a:ext cx="10058400" cy="1035135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Project Description</a:t>
            </a:r>
            <a:br>
              <a:rPr lang="en-SG" sz="4800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694E-8F19-4242-801E-16AD6EFA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976923"/>
            <a:ext cx="7902264" cy="56270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A robot arm with a 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rapid laser scanner 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is doing a quick 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quality check on holes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doing by drilling in a rectangular plate.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centers of the holes in the plate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path the arm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take.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hole centers are located on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coordinate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smooth path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robot to follow so that it may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holes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2ACAB-2B33-4643-8A2E-86202211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78" y="1179310"/>
            <a:ext cx="2570484" cy="4845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3FA51-0EC0-4B67-8A41-0AA14DCB2A6E}"/>
              </a:ext>
            </a:extLst>
          </p:cNvPr>
          <p:cNvSpPr txBox="1"/>
          <p:nvPr/>
        </p:nvSpPr>
        <p:spPr>
          <a:xfrm>
            <a:off x="9742901" y="6025252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Robot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C55D8-C977-46EC-8879-82F83F7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2D6A-0FC7-4845-85EC-89810AC03EF1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F57491-0AFE-4880-8365-7AF6FD5E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C90B-50AC-4CA8-9E21-4D74FC83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3591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Project Description</a:t>
            </a:r>
            <a:br>
              <a:rPr lang="en-SG" sz="4800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F606-C6C5-4BB8-B1BA-8A134082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40" y="1279903"/>
            <a:ext cx="6594818" cy="49355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purpose we assume some values,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robot arm with a fast laser scanner inspects holes drilled 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15"x10" rectangular plate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quality.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SG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T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hole </a:t>
            </a:r>
            <a:r>
              <a:rPr lang="en-SG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centers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are located on a 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Cartesian coordinate system </a:t>
            </a:r>
            <a:r>
              <a:rPr lang="en-SG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is at 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origin of the </a:t>
            </a:r>
            <a:r>
              <a:rPr lang="en-SG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bottom left corner 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plate</a:t>
            </a:r>
            <a:r>
              <a:rPr lang="en-SG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 Here on the right side , we give the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specifications in Table 1 and also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holes on the rectangular plate in Figure-1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5D4A6E-D2E2-4C27-95C3-70111105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13070"/>
              </p:ext>
            </p:extLst>
          </p:nvPr>
        </p:nvGraphicFramePr>
        <p:xfrm>
          <a:off x="7889337" y="1291721"/>
          <a:ext cx="3615866" cy="180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933">
                  <a:extLst>
                    <a:ext uri="{9D8B030D-6E8A-4147-A177-3AD203B41FA5}">
                      <a16:colId xmlns:a16="http://schemas.microsoft.com/office/drawing/2014/main" val="474504128"/>
                    </a:ext>
                  </a:extLst>
                </a:gridCol>
                <a:gridCol w="1807933">
                  <a:extLst>
                    <a:ext uri="{9D8B030D-6E8A-4147-A177-3AD203B41FA5}">
                      <a16:colId xmlns:a16="http://schemas.microsoft.com/office/drawing/2014/main" val="3145698631"/>
                    </a:ext>
                  </a:extLst>
                </a:gridCol>
              </a:tblGrid>
              <a:tr h="332230">
                <a:tc>
                  <a:txBody>
                    <a:bodyPr/>
                    <a:lstStyle/>
                    <a:p>
                      <a:pPr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X(inches)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Y(inches)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83493"/>
                  </a:ext>
                </a:extLst>
              </a:tr>
              <a:tr h="303916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82017"/>
                  </a:ext>
                </a:extLst>
              </a:tr>
              <a:tr h="215274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4.25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81632"/>
                  </a:ext>
                </a:extLst>
              </a:tr>
              <a:tr h="221606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80071"/>
                  </a:ext>
                </a:extLst>
              </a:tr>
              <a:tr h="221605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SG" sz="1400" b="1" i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07052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9.20</a:t>
                      </a:r>
                      <a:endParaRPr lang="en-SG" sz="1400" b="1" i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88651"/>
                  </a:ext>
                </a:extLst>
              </a:tr>
              <a:tr h="218670"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10.60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" indent="183515" algn="ctr">
                        <a:lnSpc>
                          <a:spcPct val="107000"/>
                        </a:lnSpc>
                        <a:spcAft>
                          <a:spcPts val="80"/>
                        </a:spcAft>
                      </a:pPr>
                      <a:r>
                        <a:rPr lang="en-SG" sz="14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SG" sz="14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0955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2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6606F1-F3A6-435A-A5BD-498A0503E354}"/>
              </a:ext>
            </a:extLst>
          </p:cNvPr>
          <p:cNvSpPr txBox="1"/>
          <p:nvPr/>
        </p:nvSpPr>
        <p:spPr>
          <a:xfrm>
            <a:off x="7780879" y="3159513"/>
            <a:ext cx="383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Table 1: Coordinates of the holes in the plate</a:t>
            </a:r>
          </a:p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308D2-632D-43EA-AC2F-3CD6AC3B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683" y="3525385"/>
            <a:ext cx="3610088" cy="2289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8CDC0-7D4A-4102-9426-AD9E47946F9A}"/>
              </a:ext>
            </a:extLst>
          </p:cNvPr>
          <p:cNvSpPr txBox="1"/>
          <p:nvPr/>
        </p:nvSpPr>
        <p:spPr>
          <a:xfrm>
            <a:off x="7780879" y="5907629"/>
            <a:ext cx="41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Figure-1:Location of holes on the rectangular plate</a:t>
            </a:r>
            <a:endParaRPr lang="en-SG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9D47D8-F6DD-4C97-8D0B-6E78155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577F-A954-44A7-8A8E-39D5F0CEDD4A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B61C0-2A47-4BA6-9047-A0580F27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534-80E3-4436-8E6E-23C2297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7785"/>
            <a:ext cx="10058400" cy="831099"/>
          </a:xfrm>
        </p:spPr>
        <p:txBody>
          <a:bodyPr/>
          <a:lstStyle/>
          <a:p>
            <a:pPr algn="ctr"/>
            <a:r>
              <a:rPr lang="en-SG" b="1" u="sng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69567-608A-4240-9910-F112CDD0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204170"/>
            <a:ext cx="11363417" cy="521438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Main goal is to estimate the best possible trajectory for the robot to navigate by using interpolating polynomial.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Mainly used </a:t>
            </a:r>
            <a:r>
              <a:rPr lang="en-SG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 Interpolation.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 Difference Interpolation: 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interpolation technique used when the interval difference is not same for all sequence of values.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he values in the table </a:t>
            </a: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are not maintaining same sequence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 So, the </a:t>
            </a: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interval difference 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is </a:t>
            </a: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not same 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for all sequence of values. 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ECC0-908A-4E0D-A06C-CEEA308C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D24-F703-4BEA-A8A0-8613007DDD7C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FBAD-9AFB-4A62-A804-A0AF4A0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9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534-80E3-4436-8E6E-23C2297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7785"/>
            <a:ext cx="10058400" cy="831099"/>
          </a:xfrm>
        </p:spPr>
        <p:txBody>
          <a:bodyPr/>
          <a:lstStyle/>
          <a:p>
            <a:pPr algn="ctr"/>
            <a:r>
              <a:rPr lang="en-SG" b="1" u="sng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69567-608A-4240-9910-F112CDD0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204170"/>
            <a:ext cx="10601417" cy="547183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first divided difference is given by,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second divided difference is given by, 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using first divided difference, second divided difference as so on. </a:t>
            </a: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formed which is called </a:t>
            </a:r>
            <a:r>
              <a:rPr lang="en-SG" sz="2400" b="1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divided difference table</a:t>
            </a:r>
            <a:r>
              <a:rPr lang="en-SG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SG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SG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For, drawing graph we use, </a:t>
            </a:r>
            <a:r>
              <a:rPr lang="en-SG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polynomial generation formula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AE5ADF-5714-473B-B69C-BBD4249055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10" y="4019808"/>
            <a:ext cx="8735628" cy="101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C139A-AB7D-4E1A-8EDC-4DD36403E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32" y="1315914"/>
            <a:ext cx="4358836" cy="5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FE1A5-85AB-4174-B865-39F2678B56AB}"/>
              </a:ext>
            </a:extLst>
          </p:cNvPr>
          <p:cNvSpPr txBox="1"/>
          <p:nvPr/>
        </p:nvSpPr>
        <p:spPr>
          <a:xfrm>
            <a:off x="9002256" y="1315914"/>
            <a:ext cx="1679701" cy="562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B32E1-9CBD-4B00-9396-86993CFDF8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46" y="2075969"/>
            <a:ext cx="3810000" cy="51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87613-4B51-4F0E-A037-B97E0E8BD26A}"/>
              </a:ext>
            </a:extLst>
          </p:cNvPr>
          <p:cNvSpPr txBox="1"/>
          <p:nvPr/>
        </p:nvSpPr>
        <p:spPr>
          <a:xfrm>
            <a:off x="9401281" y="2129924"/>
            <a:ext cx="22669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on……..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38F4D-D9AE-4778-85E0-FB0EB7AA1DEA}"/>
              </a:ext>
            </a:extLst>
          </p:cNvPr>
          <p:cNvSpPr txBox="1"/>
          <p:nvPr/>
        </p:nvSpPr>
        <p:spPr>
          <a:xfrm>
            <a:off x="9414747" y="1573778"/>
            <a:ext cx="1679701" cy="562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5AA7B-5334-46D3-A98C-379E3C53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919F-B1B5-4D2A-A45E-FEC569817BAE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4EFC-3446-49FF-A318-B6EEBA5E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34253" y="290407"/>
            <a:ext cx="79817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PROCESS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E8F2D-A2EB-4504-AB99-152862B0691B}"/>
              </a:ext>
            </a:extLst>
          </p:cNvPr>
          <p:cNvSpPr txBox="1"/>
          <p:nvPr/>
        </p:nvSpPr>
        <p:spPr>
          <a:xfrm>
            <a:off x="843377" y="1181392"/>
            <a:ext cx="10280342" cy="177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ivided our whole work in several steps. There are </a:t>
            </a:r>
            <a:r>
              <a:rPr lang="en-SG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total </a:t>
            </a: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steps.</a:t>
            </a:r>
            <a:endParaRPr lang="en-SG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S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Input and Declare Y (Where, Y is already Given and Y=F(X)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B3703E-A658-4810-B453-A1482A01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78" y="2066410"/>
            <a:ext cx="5912529" cy="72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Input Value X and Y=F(X)-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5A168-129A-44DD-B650-D92713EA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14406"/>
              </p:ext>
            </p:extLst>
          </p:nvPr>
        </p:nvGraphicFramePr>
        <p:xfrm>
          <a:off x="914398" y="2632280"/>
          <a:ext cx="9907479" cy="819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354">
                  <a:extLst>
                    <a:ext uri="{9D8B030D-6E8A-4147-A177-3AD203B41FA5}">
                      <a16:colId xmlns:a16="http://schemas.microsoft.com/office/drawing/2014/main" val="3640664627"/>
                    </a:ext>
                  </a:extLst>
                </a:gridCol>
                <a:gridCol w="1266580">
                  <a:extLst>
                    <a:ext uri="{9D8B030D-6E8A-4147-A177-3AD203B41FA5}">
                      <a16:colId xmlns:a16="http://schemas.microsoft.com/office/drawing/2014/main" val="1725622110"/>
                    </a:ext>
                  </a:extLst>
                </a:gridCol>
                <a:gridCol w="1564129">
                  <a:extLst>
                    <a:ext uri="{9D8B030D-6E8A-4147-A177-3AD203B41FA5}">
                      <a16:colId xmlns:a16="http://schemas.microsoft.com/office/drawing/2014/main" val="3631478782"/>
                    </a:ext>
                  </a:extLst>
                </a:gridCol>
                <a:gridCol w="1415354">
                  <a:extLst>
                    <a:ext uri="{9D8B030D-6E8A-4147-A177-3AD203B41FA5}">
                      <a16:colId xmlns:a16="http://schemas.microsoft.com/office/drawing/2014/main" val="531284970"/>
                    </a:ext>
                  </a:extLst>
                </a:gridCol>
                <a:gridCol w="1415354">
                  <a:extLst>
                    <a:ext uri="{9D8B030D-6E8A-4147-A177-3AD203B41FA5}">
                      <a16:colId xmlns:a16="http://schemas.microsoft.com/office/drawing/2014/main" val="635430336"/>
                    </a:ext>
                  </a:extLst>
                </a:gridCol>
                <a:gridCol w="1415354">
                  <a:extLst>
                    <a:ext uri="{9D8B030D-6E8A-4147-A177-3AD203B41FA5}">
                      <a16:colId xmlns:a16="http://schemas.microsoft.com/office/drawing/2014/main" val="4181639343"/>
                    </a:ext>
                  </a:extLst>
                </a:gridCol>
                <a:gridCol w="1415354">
                  <a:extLst>
                    <a:ext uri="{9D8B030D-6E8A-4147-A177-3AD203B41FA5}">
                      <a16:colId xmlns:a16="http://schemas.microsoft.com/office/drawing/2014/main" val="3439778056"/>
                    </a:ext>
                  </a:extLst>
                </a:gridCol>
              </a:tblGrid>
              <a:tr h="422965">
                <a:tc>
                  <a:txBody>
                    <a:bodyPr/>
                    <a:lstStyle/>
                    <a:p>
                      <a:pPr algn="ctr"/>
                      <a:endParaRPr lang="en-SG" sz="1200" b="1" spc="10" dirty="0">
                        <a:effectLst/>
                      </a:endParaRPr>
                    </a:p>
                    <a:p>
                      <a:pPr algn="ctr"/>
                      <a:r>
                        <a:rPr lang="en-SG" sz="1200" b="1" spc="10" dirty="0">
                          <a:effectLst/>
                        </a:rPr>
                        <a:t>X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2.00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4.25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5.25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7.81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9.20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10.60</a:t>
                      </a:r>
                      <a:r>
                        <a:rPr lang="en-SG" sz="1200" b="1" spc="10" dirty="0">
                          <a:effectLst/>
                        </a:rPr>
                        <a:t> 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396689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pPr algn="ctr"/>
                      <a:endParaRPr lang="en-SG" sz="1200" b="1" spc="10" dirty="0">
                        <a:effectLst/>
                      </a:endParaRPr>
                    </a:p>
                    <a:p>
                      <a:pPr algn="ctr"/>
                      <a:r>
                        <a:rPr lang="en-SG" sz="1200" b="1" spc="10" dirty="0">
                          <a:effectLst/>
                        </a:rPr>
                        <a:t>Y=F(X)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7.2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7.1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6.0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5.0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3.5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300" b="1" dirty="0">
                        <a:effectLst/>
                      </a:endParaRPr>
                    </a:p>
                    <a:p>
                      <a:pPr algn="ctr"/>
                      <a:r>
                        <a:rPr lang="en-SG" sz="1300" b="1" dirty="0">
                          <a:effectLst/>
                        </a:rPr>
                        <a:t>5.0</a:t>
                      </a:r>
                      <a:r>
                        <a:rPr lang="en-SG" sz="1200" b="1" spc="10" dirty="0">
                          <a:effectLst/>
                        </a:rPr>
                        <a:t> </a:t>
                      </a:r>
                      <a:endParaRPr lang="en-SG" sz="1100" b="1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8186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8EB3AC-86B3-41E8-8B7F-ED7C4AE3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4393066"/>
            <a:ext cx="7872258" cy="1767993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24E53B83-C7B4-4650-B4BF-8453D827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77" y="3791817"/>
            <a:ext cx="5912529" cy="6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u="sng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Screen Shot: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7A04B-D2A8-4208-B995-8DCCB229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CF0B-6AAC-43C6-AB07-84A98E39AAB5}" type="datetime1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BECE3-AB71-4804-9E5B-ABCE53AF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982</TotalTime>
  <Words>1342</Words>
  <Application>Microsoft Office PowerPoint</Application>
  <PresentationFormat>Widescreen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Calibri</vt:lpstr>
      <vt:lpstr>Cambria</vt:lpstr>
      <vt:lpstr>Century Gothic</vt:lpstr>
      <vt:lpstr>Comic Sans MS</vt:lpstr>
      <vt:lpstr>Garamond</vt:lpstr>
      <vt:lpstr>Times New Roman</vt:lpstr>
      <vt:lpstr>Wingdings</vt:lpstr>
      <vt:lpstr>Savon</vt:lpstr>
      <vt:lpstr>Presentation on-      “Estimating the Best Possible Trajectory for the   Robot by using Interpolating polynomial (Newton’s Divided Difference Interpolation)”.</vt:lpstr>
      <vt:lpstr>Topic: Estimating the Best Possible Trajectory for the   Robot by using Interpolating Polynomial (Newton’s Divided Difference Interpolation)</vt:lpstr>
      <vt:lpstr>Presented By:</vt:lpstr>
      <vt:lpstr>Content Page:</vt:lpstr>
      <vt:lpstr>Project Description </vt:lpstr>
      <vt:lpstr>Project Description </vt:lpstr>
      <vt:lpstr>Methodology</vt:lpstr>
      <vt:lpstr>Methodology</vt:lpstr>
      <vt:lpstr>PowerPoint Presentation</vt:lpstr>
      <vt:lpstr>PROCESS DESCRIPTION </vt:lpstr>
      <vt:lpstr>PROCESS DESCRIPTION </vt:lpstr>
      <vt:lpstr>PROCESS DESCRIPTION </vt:lpstr>
      <vt:lpstr>PROCESS DESCRIPTION </vt:lpstr>
      <vt:lpstr>PROCESS DESCRIPTION </vt:lpstr>
      <vt:lpstr>PROCESS DESCRIPTION</vt:lpstr>
      <vt:lpstr>PROCESS DESCRIPTION </vt:lpstr>
      <vt:lpstr>PROCESS DESCRIPTION </vt:lpstr>
      <vt:lpstr>  Let’s run the code  and  see the output</vt:lpstr>
      <vt:lpstr>“Computers are composed of nothing more than logic gates stretched out to the horizon in a vast numerical methods system.”                               ~Stan Augarten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 “Seeking Tutor Problem”</dc:title>
  <dc:creator>Tamanna Sheme</dc:creator>
  <cp:lastModifiedBy>Tamanna Sheme</cp:lastModifiedBy>
  <cp:revision>142</cp:revision>
  <dcterms:created xsi:type="dcterms:W3CDTF">2021-01-12T16:20:32Z</dcterms:created>
  <dcterms:modified xsi:type="dcterms:W3CDTF">2021-09-17T14:06:38Z</dcterms:modified>
</cp:coreProperties>
</file>