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</p:sldIdLst>
  <p:sldSz cx="18288000" cy="10287000"/>
  <p:notesSz cx="6858000" cy="9144000"/>
  <p:embeddedFontLst>
    <p:embeddedFont>
      <p:font typeface="Algerian" panose="04020705040A02060702" pitchFamily="82" charset="0"/>
      <p:regular r:id="rId11"/>
    </p:embeddedFont>
    <p:embeddedFont>
      <p:font typeface="Codec Pro Ultra-Bold" panose="020B0604020202020204" charset="0"/>
      <p:regular r:id="rId12"/>
    </p:embeddedFont>
    <p:embeddedFont>
      <p:font typeface="DM Sans" pitchFamily="2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DC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000500" y="-3918083"/>
            <a:ext cx="10287000" cy="18288000"/>
            <a:chOff x="0" y="0"/>
            <a:chExt cx="2709333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4816592"/>
            </a:xfrm>
            <a:custGeom>
              <a:avLst/>
              <a:gdLst/>
              <a:ahLst/>
              <a:cxnLst/>
              <a:rect l="l" t="t" r="r" b="b"/>
              <a:pathLst>
                <a:path w="2709333" h="4816592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chemeClr val="bg2"/>
            </a:solidFill>
            <a:ln w="161925" cap="sq">
              <a:solidFill>
                <a:srgbClr val="113F67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179281" y="4900574"/>
            <a:ext cx="11784777" cy="15747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6"/>
              </a:lnSpc>
            </a:pPr>
            <a:r>
              <a:rPr lang="en-US" sz="5004" b="1" spc="-220" dirty="0">
                <a:solidFill>
                  <a:srgbClr val="113F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c Pro Ultra-Bold" panose="020B0604020202020204" charset="0"/>
                <a:ea typeface="DM Sans"/>
                <a:cs typeface="DM Sans"/>
                <a:sym typeface="DM Sans"/>
              </a:rPr>
              <a:t>TEAM MEMBERS</a:t>
            </a:r>
          </a:p>
          <a:p>
            <a:pPr algn="ctr"/>
            <a:r>
              <a:rPr lang="en-US" sz="44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Syeda Andleeb Zehra  &amp; Umer Mehboob Khan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57297" y="2551085"/>
            <a:ext cx="15773399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7200" b="1" spc="-300" dirty="0">
                <a:solidFill>
                  <a:srgbClr val="113F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Codec Pro Ultra-Bold"/>
                <a:cs typeface="Codec Pro Ultra-Bold"/>
                <a:sym typeface="Codec Pro Ultra-Bold"/>
              </a:rPr>
              <a:t>“</a:t>
            </a:r>
            <a:r>
              <a:rPr lang="en-US" sz="7200" b="1" spc="-300" dirty="0">
                <a:solidFill>
                  <a:srgbClr val="113F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c Pro Ultra-Bold"/>
                <a:ea typeface="Codec Pro Ultra-Bold"/>
                <a:cs typeface="Codec Pro Ultra-Bold"/>
                <a:sym typeface="Codec Pro Ultra-Bold"/>
              </a:rPr>
              <a:t>AI-POWERED ADAPTIVE ONLINE LEARNING PLATFORM</a:t>
            </a:r>
            <a:r>
              <a:rPr lang="en-US" sz="7200" b="1" spc="-300" dirty="0">
                <a:solidFill>
                  <a:srgbClr val="113F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Codec Pro Ultra-Bold"/>
                <a:cs typeface="Codec Pro Ultra-Bold"/>
                <a:sym typeface="Codec Pro Ultra-Bold"/>
              </a:rPr>
              <a:t>”</a:t>
            </a:r>
          </a:p>
        </p:txBody>
      </p:sp>
      <p:sp>
        <p:nvSpPr>
          <p:cNvPr id="7" name="Freeform 7"/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 flipV="1">
            <a:off x="1417320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14173200" y="645795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V="1">
            <a:off x="0" y="-2762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D3AD4742-3F3A-165D-FF09-0F734D2E6B0A}"/>
              </a:ext>
            </a:extLst>
          </p:cNvPr>
          <p:cNvSpPr txBox="1"/>
          <p:nvPr/>
        </p:nvSpPr>
        <p:spPr>
          <a:xfrm>
            <a:off x="3362403" y="6528148"/>
            <a:ext cx="11784777" cy="1732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6"/>
              </a:lnSpc>
            </a:pPr>
            <a:r>
              <a:rPr lang="en-US" sz="5004" spc="-220" dirty="0">
                <a:solidFill>
                  <a:srgbClr val="113F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c Pro Ultra-Bold" panose="020B0604020202020204" charset="0"/>
                <a:ea typeface="DM Sans"/>
                <a:cs typeface="DM Sans"/>
                <a:sym typeface="DM Sans"/>
              </a:rPr>
              <a:t>SUPERVISOR</a:t>
            </a:r>
          </a:p>
          <a:p>
            <a:pPr algn="ctr">
              <a:lnSpc>
                <a:spcPts val="7006"/>
              </a:lnSpc>
            </a:pPr>
            <a:r>
              <a:rPr lang="en-US" sz="44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Mr. Syed Muhammad Waqas</a:t>
            </a: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7DA51447-E1DC-66EF-8ADA-EAD26AB4386E}"/>
              </a:ext>
            </a:extLst>
          </p:cNvPr>
          <p:cNvSpPr txBox="1"/>
          <p:nvPr/>
        </p:nvSpPr>
        <p:spPr>
          <a:xfrm>
            <a:off x="4242527" y="8618931"/>
            <a:ext cx="10439395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Iqra University, Department of Computer Science | 3</a:t>
            </a:r>
            <a:r>
              <a:rPr lang="en-US" sz="3200" spc="-220" baseline="3000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rd</a:t>
            </a:r>
            <a:r>
              <a: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 July 2025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5BF496-310B-2670-B57B-34049CA326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2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2556" y="2920867"/>
            <a:ext cx="4610100" cy="46101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09190D1-C62D-E3CF-92E7-495600C5F7B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2414">
            <a:off x="-109555" y="2952686"/>
            <a:ext cx="4063071" cy="40630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4816592"/>
            </a:xfrm>
            <a:custGeom>
              <a:avLst/>
              <a:gdLst/>
              <a:ahLst/>
              <a:cxnLst/>
              <a:rect l="l" t="t" r="r" b="b"/>
              <a:pathLst>
                <a:path w="2709333" h="4816592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chemeClr val="bg2"/>
            </a:solidFill>
            <a:ln w="161925" cap="sq">
              <a:solidFill>
                <a:srgbClr val="113F67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V="1">
            <a:off x="0" y="0"/>
            <a:ext cx="3660965" cy="3660965"/>
          </a:xfrm>
          <a:custGeom>
            <a:avLst/>
            <a:gdLst/>
            <a:ahLst/>
            <a:cxnLst/>
            <a:rect l="l" t="t" r="r" b="b"/>
            <a:pathLst>
              <a:path w="3660965" h="3660965">
                <a:moveTo>
                  <a:pt x="0" y="3660965"/>
                </a:moveTo>
                <a:lnTo>
                  <a:pt x="3660965" y="3660965"/>
                </a:lnTo>
                <a:lnTo>
                  <a:pt x="3660965" y="0"/>
                </a:lnTo>
                <a:lnTo>
                  <a:pt x="0" y="0"/>
                </a:lnTo>
                <a:lnTo>
                  <a:pt x="0" y="366096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4627035" y="6626035"/>
            <a:ext cx="3660965" cy="3660965"/>
          </a:xfrm>
          <a:custGeom>
            <a:avLst/>
            <a:gdLst/>
            <a:ahLst/>
            <a:cxnLst/>
            <a:rect l="l" t="t" r="r" b="b"/>
            <a:pathLst>
              <a:path w="3660965" h="3660965">
                <a:moveTo>
                  <a:pt x="3660965" y="0"/>
                </a:moveTo>
                <a:lnTo>
                  <a:pt x="0" y="0"/>
                </a:lnTo>
                <a:lnTo>
                  <a:pt x="0" y="3660965"/>
                </a:lnTo>
                <a:lnTo>
                  <a:pt x="3660965" y="3660965"/>
                </a:lnTo>
                <a:lnTo>
                  <a:pt x="366096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792309" y="741031"/>
            <a:ext cx="13563603" cy="2307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43"/>
              </a:lnSpc>
            </a:pPr>
            <a:r>
              <a:rPr lang="en-US" sz="8800" b="1" spc="-446" dirty="0">
                <a:solidFill>
                  <a:srgbClr val="113F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c Pro Ultra-Bold"/>
                <a:ea typeface="Codec Pro Ultra-Bold"/>
                <a:cs typeface="Codec Pro Ultra-Bold"/>
                <a:sym typeface="Codec Pro Ultra-Bold"/>
              </a:rPr>
              <a:t> </a:t>
            </a:r>
            <a:r>
              <a:rPr lang="en-US" sz="6600" b="1" dirty="0">
                <a:solidFill>
                  <a:srgbClr val="113F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c Pro Ultra-Bold"/>
                <a:ea typeface="Codec Pro Ultra-Bold"/>
                <a:cs typeface="Codec Pro Ultra-Bold"/>
                <a:sym typeface="Codec Pro Ultra-Bold"/>
              </a:rPr>
              <a:t>INTRODUCTION &amp; PROBLEM STATEMENT </a:t>
            </a:r>
            <a:endParaRPr lang="en-US" sz="8800" b="1" dirty="0">
              <a:solidFill>
                <a:srgbClr val="113F6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dec Pro Ultra-Bold"/>
              <a:ea typeface="Codec Pro Ultra-Bold"/>
              <a:cs typeface="Codec Pro Ultra-Bold"/>
              <a:sym typeface="Codec Pro Ultra-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299721" y="3467100"/>
            <a:ext cx="12092679" cy="44319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Front"/>
            <a:lightRig rig="balanced" dir="t">
              <a:rot lat="0" lon="0" rev="8700000"/>
            </a:lightRig>
          </a:scene3d>
          <a:sp3d>
            <a:bevelT w="190500" h="38100" prst="relaxedInset"/>
          </a:sp3d>
        </p:spPr>
        <p:txBody>
          <a:bodyPr wrap="square" lIns="0" tIns="0" rIns="0" bIns="0" rtlCol="0" anchor="t">
            <a:spAutoFit/>
          </a:bodyPr>
          <a:lstStyle/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3600" spc="-115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Most e-learning systems give the same content to all students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3600" spc="-115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Slow learners get left behind, fast learners get bored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3600" spc="-115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Teachers cannot track student progress in real-time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3600" spc="-115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Need for a system that gives content based on each student's performance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3600" spc="-115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This problem affects students, teachers, and schools/universities</a:t>
            </a: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A482F307-65E1-7C8E-3A0D-B45E0BBC70A2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1017D8-B61A-8173-73BD-9991630D197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8216900"/>
            <a:ext cx="3660964" cy="19559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4816592"/>
            </a:xfrm>
            <a:custGeom>
              <a:avLst/>
              <a:gdLst/>
              <a:ahLst/>
              <a:cxnLst/>
              <a:rect l="l" t="t" r="r" b="b"/>
              <a:pathLst>
                <a:path w="2709333" h="4816592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chemeClr val="bg2"/>
            </a:solidFill>
            <a:ln w="161925" cap="sq">
              <a:solidFill>
                <a:srgbClr val="113F67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V="1">
            <a:off x="0" y="0"/>
            <a:ext cx="3660965" cy="3660965"/>
          </a:xfrm>
          <a:custGeom>
            <a:avLst/>
            <a:gdLst/>
            <a:ahLst/>
            <a:cxnLst/>
            <a:rect l="l" t="t" r="r" b="b"/>
            <a:pathLst>
              <a:path w="3660965" h="3660965">
                <a:moveTo>
                  <a:pt x="0" y="3660965"/>
                </a:moveTo>
                <a:lnTo>
                  <a:pt x="3660965" y="3660965"/>
                </a:lnTo>
                <a:lnTo>
                  <a:pt x="3660965" y="0"/>
                </a:lnTo>
                <a:lnTo>
                  <a:pt x="0" y="0"/>
                </a:lnTo>
                <a:lnTo>
                  <a:pt x="0" y="366096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5570199" y="7810500"/>
            <a:ext cx="2717799" cy="2476500"/>
          </a:xfrm>
          <a:custGeom>
            <a:avLst/>
            <a:gdLst/>
            <a:ahLst/>
            <a:cxnLst/>
            <a:rect l="l" t="t" r="r" b="b"/>
            <a:pathLst>
              <a:path w="3660965" h="3660965">
                <a:moveTo>
                  <a:pt x="3660965" y="0"/>
                </a:moveTo>
                <a:lnTo>
                  <a:pt x="0" y="0"/>
                </a:lnTo>
                <a:lnTo>
                  <a:pt x="0" y="3660965"/>
                </a:lnTo>
                <a:lnTo>
                  <a:pt x="3660965" y="3660965"/>
                </a:lnTo>
                <a:lnTo>
                  <a:pt x="366096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258993" y="970465"/>
            <a:ext cx="12311207" cy="1135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43"/>
              </a:lnSpc>
            </a:pPr>
            <a:r>
              <a:rPr lang="en-US" sz="6600" b="1" dirty="0">
                <a:solidFill>
                  <a:srgbClr val="113F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c Pro Ultra-Bold"/>
                <a:ea typeface="Codec Pro Ultra-Bold"/>
                <a:cs typeface="Codec Pro Ultra-Bold"/>
                <a:sym typeface="Codec Pro Ultra-Bold"/>
              </a:rPr>
              <a:t>OBJECTIVES &amp; SCOPE</a:t>
            </a: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E3041FA6-16EA-021E-F6AF-CA8C8E89BA77}"/>
              </a:ext>
            </a:extLst>
          </p:cNvPr>
          <p:cNvSpPr txBox="1"/>
          <p:nvPr/>
        </p:nvSpPr>
        <p:spPr>
          <a:xfrm>
            <a:off x="1033858" y="2715053"/>
            <a:ext cx="4897919" cy="5822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relaxedInset"/>
          </a:sp3d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6"/>
              </a:lnSpc>
            </a:pPr>
            <a:r>
              <a:rPr lang="en-US" sz="4400" b="1" spc="-220" dirty="0">
                <a:solidFill>
                  <a:srgbClr val="113F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c Pro Ultra-Bold" panose="020B0604020202020204" charset="0"/>
                <a:ea typeface="DM Sans"/>
                <a:cs typeface="DM Sans"/>
                <a:sym typeface="DM Sans"/>
              </a:rPr>
              <a:t>OBJECTIVES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Provide personalized learning for each student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Use AI to suggest topics and quizzes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Make role-based dashboards (Admin, Teacher, Student)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Track student progress with analytics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B628496C-8BFE-F7F1-CC6B-17889D1EAF61}"/>
              </a:ext>
            </a:extLst>
          </p:cNvPr>
          <p:cNvSpPr txBox="1"/>
          <p:nvPr/>
        </p:nvSpPr>
        <p:spPr>
          <a:xfrm>
            <a:off x="6622710" y="2715053"/>
            <a:ext cx="4897919" cy="5822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relaxedInset"/>
          </a:sp3d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6"/>
              </a:lnSpc>
            </a:pPr>
            <a:r>
              <a:rPr lang="en-US" sz="4400" b="1" spc="-220" dirty="0">
                <a:solidFill>
                  <a:srgbClr val="113F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c Pro Ultra-Bold" panose="020B0604020202020204" charset="0"/>
                <a:ea typeface="DM Sans"/>
                <a:cs typeface="DM Sans"/>
                <a:sym typeface="DM Sans"/>
              </a:rPr>
              <a:t>PHASE 1 SCOPE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Only planning and designing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No coding or implementation yet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Work done: requirements, architecture.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Excludes: full development, mobile version, advanced AI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3BFB86ED-BFA2-3D89-5AFA-89873577FA4F}"/>
              </a:ext>
            </a:extLst>
          </p:cNvPr>
          <p:cNvSpPr txBox="1"/>
          <p:nvPr/>
        </p:nvSpPr>
        <p:spPr>
          <a:xfrm>
            <a:off x="12076524" y="2736220"/>
            <a:ext cx="4897919" cy="5822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relaxedInset"/>
          </a:sp3d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7006"/>
              </a:lnSpc>
            </a:pPr>
            <a:r>
              <a:rPr lang="en-US" sz="4400" b="1" spc="-220" dirty="0">
                <a:solidFill>
                  <a:srgbClr val="113F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c Pro Ultra-Bold" panose="020B0604020202020204" charset="0"/>
                <a:ea typeface="DM Sans"/>
                <a:cs typeface="DM Sans"/>
                <a:sym typeface="DM Sans"/>
              </a:rPr>
              <a:t>CONSTRAINTS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Used Waterfall Model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rPr>
              <a:t>Time limited to one semester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spc="-220" dirty="0">
              <a:solidFill>
                <a:srgbClr val="113F6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spc="-220" dirty="0">
              <a:solidFill>
                <a:srgbClr val="113F6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spc="-220" dirty="0">
              <a:solidFill>
                <a:srgbClr val="113F6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spc="-220" dirty="0">
              <a:solidFill>
                <a:srgbClr val="113F6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spc="-220" dirty="0">
              <a:solidFill>
                <a:srgbClr val="113F6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spc="-220" dirty="0">
              <a:solidFill>
                <a:srgbClr val="113F67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spc="-220" dirty="0">
              <a:solidFill>
                <a:srgbClr val="113F6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4816592"/>
            </a:xfrm>
            <a:custGeom>
              <a:avLst/>
              <a:gdLst/>
              <a:ahLst/>
              <a:cxnLst/>
              <a:rect l="l" t="t" r="r" b="b"/>
              <a:pathLst>
                <a:path w="2709333" h="4816592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chemeClr val="bg2"/>
            </a:solidFill>
            <a:ln w="161925" cap="sq">
              <a:solidFill>
                <a:srgbClr val="113F67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533400" y="6819899"/>
            <a:ext cx="1648222" cy="3471333"/>
          </a:xfrm>
          <a:custGeom>
            <a:avLst/>
            <a:gdLst/>
            <a:ahLst/>
            <a:cxnLst/>
            <a:rect l="l" t="t" r="r" b="b"/>
            <a:pathLst>
              <a:path w="3438297" h="4114800">
                <a:moveTo>
                  <a:pt x="0" y="0"/>
                </a:moveTo>
                <a:lnTo>
                  <a:pt x="3438297" y="0"/>
                </a:lnTo>
                <a:lnTo>
                  <a:pt x="343829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96456" y="167952"/>
            <a:ext cx="14721676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600" b="1" dirty="0">
                <a:solidFill>
                  <a:srgbClr val="113F67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LITERATURE REVIEW / RELATED WORK</a:t>
            </a:r>
          </a:p>
        </p:txBody>
      </p:sp>
      <p:sp>
        <p:nvSpPr>
          <p:cNvPr id="7" name="Freeform 7"/>
          <p:cNvSpPr/>
          <p:nvPr/>
        </p:nvSpPr>
        <p:spPr>
          <a:xfrm flipH="1" flipV="1">
            <a:off x="16412501" y="-571500"/>
            <a:ext cx="3438297" cy="4114800"/>
          </a:xfrm>
          <a:custGeom>
            <a:avLst/>
            <a:gdLst/>
            <a:ahLst/>
            <a:cxnLst/>
            <a:rect l="l" t="t" r="r" b="b"/>
            <a:pathLst>
              <a:path w="3438297" h="4114800">
                <a:moveTo>
                  <a:pt x="343829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438296" y="0"/>
                </a:lnTo>
                <a:lnTo>
                  <a:pt x="3438296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3B395E-008D-135D-2096-5CC3ABA774A4}"/>
              </a:ext>
            </a:extLst>
          </p:cNvPr>
          <p:cNvGrpSpPr/>
          <p:nvPr/>
        </p:nvGrpSpPr>
        <p:grpSpPr>
          <a:xfrm>
            <a:off x="1234479" y="2286235"/>
            <a:ext cx="15969602" cy="6370612"/>
            <a:chOff x="1234479" y="2286235"/>
            <a:chExt cx="15969602" cy="6370612"/>
          </a:xfrm>
        </p:grpSpPr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C12071A8-8829-4491-435F-B4A7EA4945DB}"/>
                </a:ext>
              </a:extLst>
            </p:cNvPr>
            <p:cNvSpPr txBox="1"/>
            <p:nvPr/>
          </p:nvSpPr>
          <p:spPr>
            <a:xfrm>
              <a:off x="1234479" y="2286235"/>
              <a:ext cx="5090121" cy="62786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relaxedInset"/>
            </a:sp3d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4400" b="1" spc="-220" dirty="0">
                  <a:solidFill>
                    <a:srgbClr val="113F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dec Pro Ultra-Bold" panose="020B0604020202020204" charset="0"/>
                  <a:ea typeface="DM Sans"/>
                  <a:cs typeface="DM Sans"/>
                  <a:sym typeface="DM Sans"/>
                </a:rPr>
                <a:t>TECHNOLOGIES STUDIED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Moodle – Fixed content, no personalized learning, limited tracking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Khan Academy – Same learning path, no real-time adjustment, lacks AI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Coursera – Predefined modules, no performance-based changes, static flow</a:t>
              </a:r>
            </a:p>
          </p:txBody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A5BAB64D-CC5E-D8F0-FEA4-2FFE53CA6340}"/>
                </a:ext>
              </a:extLst>
            </p:cNvPr>
            <p:cNvSpPr txBox="1"/>
            <p:nvPr/>
          </p:nvSpPr>
          <p:spPr>
            <a:xfrm>
              <a:off x="6815964" y="2325130"/>
              <a:ext cx="4897919" cy="62786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relaxedInset"/>
            </a:sp3d>
          </p:spPr>
          <p:txBody>
            <a:bodyPr wrap="square" lIns="0" tIns="0" rIns="0" bIns="0" rtlCol="0" anchor="t">
              <a:spAutoFit/>
            </a:bodyPr>
            <a:lstStyle/>
            <a:p>
              <a:pPr lvl="1" algn="ctr"/>
              <a:r>
                <a:rPr lang="en-US" sz="4400" b="1" spc="-220" dirty="0">
                  <a:solidFill>
                    <a:srgbClr val="113F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dec Pro Ultra-Bold" panose="020B0604020202020204" charset="0"/>
                  <a:ea typeface="DM Sans"/>
                  <a:cs typeface="DM Sans"/>
                  <a:sym typeface="DM Sans"/>
                </a:rPr>
                <a:t>WHAT’S MISSING IN OTHERS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No real-time feedback, no adaptive quizzes, no custom paths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No AI-driven content suggestions or quiz changes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No support for personalized learning experiences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D23639E3-280F-056F-B42D-E096EA0FF9E7}"/>
                </a:ext>
              </a:extLst>
            </p:cNvPr>
            <p:cNvSpPr txBox="1"/>
            <p:nvPr/>
          </p:nvSpPr>
          <p:spPr>
            <a:xfrm>
              <a:off x="12306162" y="2342298"/>
              <a:ext cx="4897919" cy="631454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relaxedInset"/>
            </a:sp3d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7006"/>
                </a:lnSpc>
              </a:pPr>
              <a:r>
                <a:rPr lang="en-US" sz="4400" b="1" spc="-220" dirty="0">
                  <a:solidFill>
                    <a:srgbClr val="113F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dec Pro Ultra-Bold" panose="020B0604020202020204" charset="0"/>
                  <a:ea typeface="DM Sans"/>
                  <a:cs typeface="DM Sans"/>
                  <a:sym typeface="DM Sans"/>
                </a:rPr>
                <a:t>OUR GAP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Use of AI to suggest topics and quizzes dynamically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Provide each student a personalized learning journey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Adjust content in real-time based on performance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4816592"/>
            </a:xfrm>
            <a:custGeom>
              <a:avLst/>
              <a:gdLst/>
              <a:ahLst/>
              <a:cxnLst/>
              <a:rect l="l" t="t" r="r" b="b"/>
              <a:pathLst>
                <a:path w="2709333" h="4816592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chemeClr val="bg2"/>
            </a:solidFill>
            <a:ln w="161925" cap="sq">
              <a:solidFill>
                <a:srgbClr val="113F67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685800" y="6286500"/>
            <a:ext cx="1769720" cy="4000500"/>
          </a:xfrm>
          <a:custGeom>
            <a:avLst/>
            <a:gdLst/>
            <a:ahLst/>
            <a:cxnLst/>
            <a:rect l="l" t="t" r="r" b="b"/>
            <a:pathLst>
              <a:path w="3438297" h="4114800">
                <a:moveTo>
                  <a:pt x="0" y="0"/>
                </a:moveTo>
                <a:lnTo>
                  <a:pt x="3438297" y="0"/>
                </a:lnTo>
                <a:lnTo>
                  <a:pt x="343829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 flipV="1">
            <a:off x="16763999" y="-121925"/>
            <a:ext cx="2766943" cy="3893825"/>
          </a:xfrm>
          <a:custGeom>
            <a:avLst/>
            <a:gdLst/>
            <a:ahLst/>
            <a:cxnLst/>
            <a:rect l="l" t="t" r="r" b="b"/>
            <a:pathLst>
              <a:path w="3438297" h="4114800">
                <a:moveTo>
                  <a:pt x="343829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438296" y="0"/>
                </a:lnTo>
                <a:lnTo>
                  <a:pt x="3438296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079AA4C5-3FFF-8260-C156-CA1518A5BF6D}"/>
              </a:ext>
            </a:extLst>
          </p:cNvPr>
          <p:cNvSpPr txBox="1"/>
          <p:nvPr/>
        </p:nvSpPr>
        <p:spPr>
          <a:xfrm>
            <a:off x="2988393" y="800100"/>
            <a:ext cx="12311207" cy="1135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43"/>
              </a:lnSpc>
            </a:pPr>
            <a:r>
              <a:rPr lang="en-US" sz="6600" b="1" dirty="0">
                <a:solidFill>
                  <a:srgbClr val="113F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c Pro Ultra-Bold"/>
                <a:ea typeface="Codec Pro Ultra-Bold"/>
                <a:cs typeface="Codec Pro Ultra-Bold"/>
                <a:sym typeface="Codec Pro Ultra-Bold"/>
              </a:rPr>
              <a:t>METHODOLOGY / APPROACH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1C21D7-4AA3-CE92-6AF7-B521A00EA08A}"/>
              </a:ext>
            </a:extLst>
          </p:cNvPr>
          <p:cNvGrpSpPr/>
          <p:nvPr/>
        </p:nvGrpSpPr>
        <p:grpSpPr>
          <a:xfrm>
            <a:off x="1447800" y="2324100"/>
            <a:ext cx="15819042" cy="5386090"/>
            <a:chOff x="1310679" y="2286235"/>
            <a:chExt cx="15819042" cy="5386090"/>
          </a:xfrm>
        </p:grpSpPr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DAC8E5C5-0205-DFF4-2329-D3FAE8456552}"/>
                </a:ext>
              </a:extLst>
            </p:cNvPr>
            <p:cNvSpPr txBox="1"/>
            <p:nvPr/>
          </p:nvSpPr>
          <p:spPr>
            <a:xfrm>
              <a:off x="1310679" y="2286235"/>
              <a:ext cx="7757121" cy="538609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relaxedInset"/>
            </a:sp3d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4400" b="1" spc="-220" dirty="0">
                  <a:solidFill>
                    <a:srgbClr val="113F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dec Pro Ultra-Bold" panose="020B0604020202020204" charset="0"/>
                  <a:ea typeface="DM Sans"/>
                  <a:cs typeface="DM Sans"/>
                  <a:sym typeface="DM Sans"/>
                </a:rPr>
                <a:t>DEVELOPMENT MODEL</a:t>
              </a:r>
            </a:p>
            <a:p>
              <a:pPr marL="914400" lvl="1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Waterfall Model (step-by-step process)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algn="ctr"/>
              <a:r>
                <a:rPr lang="en-US" sz="4400" b="1" spc="-220" dirty="0">
                  <a:solidFill>
                    <a:srgbClr val="113F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dec Pro Ultra-Bold" panose="020B0604020202020204" charset="0"/>
                  <a:ea typeface="DM Sans"/>
                  <a:cs typeface="DM Sans"/>
                  <a:sym typeface="DM Sans"/>
                </a:rPr>
                <a:t>Why Waterfall</a:t>
              </a:r>
            </a:p>
            <a:p>
              <a:pPr marL="914400" lvl="1" indent="-45720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Easy for academic projects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 pitchFamily="2" charset="0"/>
                  <a:ea typeface="DM Sans"/>
                  <a:cs typeface="DM Sans"/>
                  <a:sym typeface="DM Sans"/>
                </a:rPr>
                <a:t>Fixed phases and clear documentation</a:t>
              </a:r>
            </a:p>
            <a:p>
              <a:pPr algn="ctr"/>
              <a:endPara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lvl="1"/>
              <a:endPara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C665C4F7-309E-887C-8DE5-7AA27A9CC96E}"/>
                </a:ext>
              </a:extLst>
            </p:cNvPr>
            <p:cNvSpPr txBox="1"/>
            <p:nvPr/>
          </p:nvSpPr>
          <p:spPr>
            <a:xfrm>
              <a:off x="9372600" y="2378568"/>
              <a:ext cx="7757121" cy="52014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relaxedInset"/>
            </a:sp3d>
          </p:spPr>
          <p:txBody>
            <a:bodyPr wrap="square" lIns="0" tIns="0" rIns="0" bIns="0" rtlCol="0" anchor="t">
              <a:spAutoFit/>
            </a:bodyPr>
            <a:lstStyle/>
            <a:p>
              <a:pPr lvl="1" algn="ctr">
                <a:lnSpc>
                  <a:spcPct val="150000"/>
                </a:lnSpc>
              </a:pPr>
              <a:r>
                <a:rPr lang="en-US" sz="4400" b="1" spc="-220" dirty="0">
                  <a:solidFill>
                    <a:srgbClr val="113F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dec Pro Ultra-Bold" panose="020B0604020202020204" charset="0"/>
                  <a:ea typeface="DM Sans"/>
                  <a:cs typeface="DM Sans"/>
                  <a:sym typeface="DM Sans"/>
                </a:rPr>
                <a:t>TOOLS PLANNED</a:t>
              </a:r>
            </a:p>
            <a:p>
              <a:pPr marL="914400" lvl="1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Frontend: HTML, CSS, JavaScript</a:t>
              </a:r>
            </a:p>
            <a:p>
              <a:pPr marL="914400" lvl="1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Backend: Node.js, Express.js</a:t>
              </a:r>
            </a:p>
            <a:p>
              <a:pPr marL="914400" lvl="1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Database: MongoDB</a:t>
              </a:r>
            </a:p>
            <a:p>
              <a:pPr marL="914400" lvl="1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AI Model: Python</a:t>
              </a:r>
            </a:p>
            <a:p>
              <a:pPr marL="914400" lvl="1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Hosting: </a:t>
              </a:r>
              <a:r>
                <a:rPr lang="en-US" sz="3200" spc="-220" dirty="0" err="1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Hostinger</a:t>
              </a:r>
              <a:endPara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6C45298-20E7-1B09-78A5-059B74CFA7A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267" y="7274630"/>
            <a:ext cx="3493329" cy="34933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1B7188-7CAC-132B-3686-71CB9B638FC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059" y="7500499"/>
            <a:ext cx="4074907" cy="27166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4816592"/>
            </a:xfrm>
            <a:custGeom>
              <a:avLst/>
              <a:gdLst/>
              <a:ahLst/>
              <a:cxnLst/>
              <a:rect l="l" t="t" r="r" b="b"/>
              <a:pathLst>
                <a:path w="2709333" h="4816592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chemeClr val="bg2"/>
            </a:solidFill>
            <a:ln w="161925" cap="sq">
              <a:solidFill>
                <a:srgbClr val="113F67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V="1">
            <a:off x="0" y="0"/>
            <a:ext cx="3660965" cy="3660965"/>
          </a:xfrm>
          <a:custGeom>
            <a:avLst/>
            <a:gdLst/>
            <a:ahLst/>
            <a:cxnLst/>
            <a:rect l="l" t="t" r="r" b="b"/>
            <a:pathLst>
              <a:path w="3660965" h="3660965">
                <a:moveTo>
                  <a:pt x="0" y="3660965"/>
                </a:moveTo>
                <a:lnTo>
                  <a:pt x="3660965" y="3660965"/>
                </a:lnTo>
                <a:lnTo>
                  <a:pt x="3660965" y="0"/>
                </a:lnTo>
                <a:lnTo>
                  <a:pt x="0" y="0"/>
                </a:lnTo>
                <a:lnTo>
                  <a:pt x="0" y="366096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14627035" y="6626035"/>
            <a:ext cx="3660965" cy="3660965"/>
          </a:xfrm>
          <a:custGeom>
            <a:avLst/>
            <a:gdLst/>
            <a:ahLst/>
            <a:cxnLst/>
            <a:rect l="l" t="t" r="r" b="b"/>
            <a:pathLst>
              <a:path w="3660965" h="3660965">
                <a:moveTo>
                  <a:pt x="3660965" y="0"/>
                </a:moveTo>
                <a:lnTo>
                  <a:pt x="0" y="0"/>
                </a:lnTo>
                <a:lnTo>
                  <a:pt x="0" y="3660965"/>
                </a:lnTo>
                <a:lnTo>
                  <a:pt x="3660965" y="3660965"/>
                </a:lnTo>
                <a:lnTo>
                  <a:pt x="366096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D51D6B-1155-0149-CC86-8444340EFB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95300"/>
            <a:ext cx="11582400" cy="929640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FBCE971D-74EE-DE96-0C1A-5308C18E88C1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3975100" y="-4000500"/>
            <a:ext cx="10287000" cy="18288000"/>
            <a:chOff x="0" y="0"/>
            <a:chExt cx="2709333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4816592"/>
            </a:xfrm>
            <a:custGeom>
              <a:avLst/>
              <a:gdLst/>
              <a:ahLst/>
              <a:cxnLst/>
              <a:rect l="l" t="t" r="r" b="b"/>
              <a:pathLst>
                <a:path w="2709333" h="4816592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chemeClr val="bg2"/>
            </a:solidFill>
            <a:ln w="161925" cap="sq">
              <a:solidFill>
                <a:srgbClr val="113F67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V="1">
            <a:off x="-27080" y="0"/>
            <a:ext cx="2465480" cy="3009900"/>
          </a:xfrm>
          <a:custGeom>
            <a:avLst/>
            <a:gdLst/>
            <a:ahLst/>
            <a:cxnLst/>
            <a:rect l="l" t="t" r="r" b="b"/>
            <a:pathLst>
              <a:path w="3660965" h="3660965">
                <a:moveTo>
                  <a:pt x="0" y="3660965"/>
                </a:moveTo>
                <a:lnTo>
                  <a:pt x="3660965" y="3660965"/>
                </a:lnTo>
                <a:lnTo>
                  <a:pt x="3660965" y="0"/>
                </a:lnTo>
                <a:lnTo>
                  <a:pt x="0" y="0"/>
                </a:lnTo>
                <a:lnTo>
                  <a:pt x="0" y="366096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16687799" y="7886700"/>
            <a:ext cx="1600199" cy="2456394"/>
          </a:xfrm>
          <a:custGeom>
            <a:avLst/>
            <a:gdLst/>
            <a:ahLst/>
            <a:cxnLst/>
            <a:rect l="l" t="t" r="r" b="b"/>
            <a:pathLst>
              <a:path w="3660965" h="3660965">
                <a:moveTo>
                  <a:pt x="3660965" y="0"/>
                </a:moveTo>
                <a:lnTo>
                  <a:pt x="0" y="0"/>
                </a:lnTo>
                <a:lnTo>
                  <a:pt x="0" y="3660965"/>
                </a:lnTo>
                <a:lnTo>
                  <a:pt x="3660965" y="3660965"/>
                </a:lnTo>
                <a:lnTo>
                  <a:pt x="366096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DFADD367-ED73-BC83-8849-2FDE1A84EBC0}"/>
              </a:ext>
            </a:extLst>
          </p:cNvPr>
          <p:cNvSpPr txBox="1"/>
          <p:nvPr/>
        </p:nvSpPr>
        <p:spPr>
          <a:xfrm>
            <a:off x="3352800" y="83833"/>
            <a:ext cx="12311207" cy="1135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343"/>
              </a:lnSpc>
            </a:pPr>
            <a:r>
              <a:rPr lang="en-US" sz="6600" b="1" dirty="0">
                <a:solidFill>
                  <a:srgbClr val="113F6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dec Pro Ultra-Bold"/>
                <a:ea typeface="Codec Pro Ultra-Bold"/>
                <a:cs typeface="Codec Pro Ultra-Bold"/>
                <a:sym typeface="Codec Pro Ultra-Bold"/>
              </a:rPr>
              <a:t>REQUIREMENTS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3789A86-F928-E23F-E61D-41A09A1FE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774497"/>
              </p:ext>
            </p:extLst>
          </p:nvPr>
        </p:nvGraphicFramePr>
        <p:xfrm>
          <a:off x="1828800" y="1219208"/>
          <a:ext cx="15163799" cy="844851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7682565">
                  <a:extLst>
                    <a:ext uri="{9D8B030D-6E8A-4147-A177-3AD203B41FA5}">
                      <a16:colId xmlns:a16="http://schemas.microsoft.com/office/drawing/2014/main" val="4294346027"/>
                    </a:ext>
                  </a:extLst>
                </a:gridCol>
                <a:gridCol w="7481234">
                  <a:extLst>
                    <a:ext uri="{9D8B030D-6E8A-4147-A177-3AD203B41FA5}">
                      <a16:colId xmlns:a16="http://schemas.microsoft.com/office/drawing/2014/main" val="2182380685"/>
                    </a:ext>
                  </a:extLst>
                </a:gridCol>
              </a:tblGrid>
              <a:tr h="426256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Functional Requirements</a:t>
                      </a:r>
                      <a:endParaRPr lang="en-US" sz="3200" dirty="0">
                        <a:solidFill>
                          <a:schemeClr val="tx2"/>
                        </a:solidFill>
                        <a:latin typeface="DM Sans" pitchFamily="2" charset="0"/>
                      </a:endParaRP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Non-Functional Requirements</a:t>
                      </a:r>
                      <a:endParaRPr lang="en-US" sz="3200" dirty="0">
                        <a:solidFill>
                          <a:schemeClr val="tx2"/>
                        </a:solidFill>
                        <a:latin typeface="DM Sans" pitchFamily="2" charset="0"/>
                      </a:endParaRP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2076667316"/>
                  </a:ext>
                </a:extLst>
              </a:tr>
              <a:tr h="81989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Secure user registration &amp; login (student, teacher, admin)</a:t>
                      </a: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Support at least 15 users simultaneously</a:t>
                      </a: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3748708390"/>
                  </a:ext>
                </a:extLst>
              </a:tr>
              <a:tr h="42625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Admin credentials predefined by developer</a:t>
                      </a: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Pages should load within 60 seconds</a:t>
                      </a: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3386160086"/>
                  </a:ext>
                </a:extLst>
              </a:tr>
              <a:tr h="42625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Profile update: name, email, password, image</a:t>
                      </a: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Passwords must be securely hashed</a:t>
                      </a: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887939082"/>
                  </a:ext>
                </a:extLst>
              </a:tr>
              <a:tr h="42625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Role-based dashboards with limited access</a:t>
                      </a: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Role-based access control must be enforced</a:t>
                      </a: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1993416845"/>
                  </a:ext>
                </a:extLst>
              </a:tr>
              <a:tr h="42625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Semester-wise course enrollment with duplicate check</a:t>
                      </a: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All data transfers must be SSL/TLS encrypted</a:t>
                      </a: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1611399203"/>
                  </a:ext>
                </a:extLst>
              </a:tr>
              <a:tr h="81989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Admin manages categories, teachers manage subcategories</a:t>
                      </a: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Admin credentials must remain hidden from users</a:t>
                      </a: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939279451"/>
                  </a:ext>
                </a:extLst>
              </a:tr>
              <a:tr h="42625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Topics include title, media, difficulty, prerequisites</a:t>
                      </a: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Interface should be responsive and user-friendly</a:t>
                      </a: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2976694808"/>
                  </a:ext>
                </a:extLst>
              </a:tr>
              <a:tr h="42625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Topics linked with quizzes and assignments</a:t>
                      </a: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Main features should be reachable within 3 clicks</a:t>
                      </a: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1046420739"/>
                  </a:ext>
                </a:extLst>
              </a:tr>
              <a:tr h="42625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Quizzes: time limit, MCQs, descriptive types</a:t>
                      </a: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Clear messages for errors and user actions</a:t>
                      </a: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642262051"/>
                  </a:ext>
                </a:extLst>
              </a:tr>
              <a:tr h="42625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Assignments: title, due date, attachments</a:t>
                      </a: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Code must be modular and properly documented</a:t>
                      </a: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250954383"/>
                  </a:ext>
                </a:extLst>
              </a:tr>
              <a:tr h="42625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Students attempt content and get AI feedback</a:t>
                      </a: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Easy maintenance for both frontend and backend</a:t>
                      </a: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1819222176"/>
                  </a:ext>
                </a:extLst>
              </a:tr>
              <a:tr h="42625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Quiz results include marks, pass/fail, AI analysis</a:t>
                      </a: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DM Sans" pitchFamily="2" charset="0"/>
                      </a:endParaRP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2165582870"/>
                  </a:ext>
                </a:extLst>
              </a:tr>
              <a:tr h="426256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AI suggests personalized topics and practice</a:t>
                      </a:r>
                      <a:endParaRPr lang="en-US" sz="2400" dirty="0">
                        <a:solidFill>
                          <a:schemeClr val="tx2"/>
                        </a:solidFill>
                        <a:latin typeface="DM Sans" pitchFamily="2" charset="0"/>
                      </a:endParaRP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DM Sans" pitchFamily="2" charset="0"/>
                      </a:endParaRP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2791240785"/>
                  </a:ext>
                </a:extLst>
              </a:tr>
              <a:tr h="426256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Adaptive quizzes assigned with status tracking</a:t>
                      </a:r>
                      <a:endParaRPr lang="en-US" sz="2400" dirty="0">
                        <a:solidFill>
                          <a:schemeClr val="tx2"/>
                        </a:solidFill>
                        <a:latin typeface="DM Sans" pitchFamily="2" charset="0"/>
                      </a:endParaRP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DM Sans" pitchFamily="2" charset="0"/>
                      </a:endParaRP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4133734555"/>
                  </a:ext>
                </a:extLst>
              </a:tr>
              <a:tr h="81989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  <a:latin typeface="DM Sans" pitchFamily="2" charset="0"/>
                        </a:rPr>
                        <a:t>Progress tracked per topic/course/semester (Not Started, In Progress, Completed)</a:t>
                      </a:r>
                    </a:p>
                  </a:txBody>
                  <a:tcPr marL="40410" marR="40410" marT="20205" marB="20205" anchor="ctr"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2"/>
                        </a:solidFill>
                        <a:latin typeface="DM Sans" pitchFamily="2" charset="0"/>
                      </a:endParaRPr>
                    </a:p>
                  </a:txBody>
                  <a:tcPr marL="40410" marR="40410" marT="20205" marB="20205" anchor="ctr"/>
                </a:tc>
                <a:extLst>
                  <a:ext uri="{0D108BD9-81ED-4DB2-BD59-A6C34878D82A}">
                    <a16:rowId xmlns:a16="http://schemas.microsoft.com/office/drawing/2014/main" val="3116803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11378-1A54-3924-B388-96FBD2C9C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D35DD7B-C5C0-E893-7A07-0EBB85718B8B}"/>
              </a:ext>
            </a:extLst>
          </p:cNvPr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A5264F3-6188-16E4-C3F1-C112A358B0AB}"/>
                </a:ext>
              </a:extLst>
            </p:cNvPr>
            <p:cNvSpPr/>
            <p:nvPr/>
          </p:nvSpPr>
          <p:spPr>
            <a:xfrm>
              <a:off x="0" y="0"/>
              <a:ext cx="2709333" cy="4816592"/>
            </a:xfrm>
            <a:custGeom>
              <a:avLst/>
              <a:gdLst/>
              <a:ahLst/>
              <a:cxnLst/>
              <a:rect l="l" t="t" r="r" b="b"/>
              <a:pathLst>
                <a:path w="2709333" h="4816592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chemeClr val="bg2"/>
            </a:solidFill>
            <a:ln w="161925" cap="sq">
              <a:solidFill>
                <a:srgbClr val="113F67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83450FD-A7F7-C08E-5215-77550D3252F7}"/>
                </a:ext>
              </a:extLst>
            </p:cNvPr>
            <p:cNvSpPr txBox="1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C6E72A46-7E80-1BA6-8FFC-37102B6C139B}"/>
              </a:ext>
            </a:extLst>
          </p:cNvPr>
          <p:cNvSpPr/>
          <p:nvPr/>
        </p:nvSpPr>
        <p:spPr>
          <a:xfrm>
            <a:off x="-533400" y="6819899"/>
            <a:ext cx="1648222" cy="3471333"/>
          </a:xfrm>
          <a:custGeom>
            <a:avLst/>
            <a:gdLst/>
            <a:ahLst/>
            <a:cxnLst/>
            <a:rect l="l" t="t" r="r" b="b"/>
            <a:pathLst>
              <a:path w="3438297" h="4114800">
                <a:moveTo>
                  <a:pt x="0" y="0"/>
                </a:moveTo>
                <a:lnTo>
                  <a:pt x="3438297" y="0"/>
                </a:lnTo>
                <a:lnTo>
                  <a:pt x="343829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3F8C567-7C42-A5CB-1AA0-04A81C7BB388}"/>
              </a:ext>
            </a:extLst>
          </p:cNvPr>
          <p:cNvSpPr txBox="1"/>
          <p:nvPr/>
        </p:nvSpPr>
        <p:spPr>
          <a:xfrm>
            <a:off x="1496456" y="476991"/>
            <a:ext cx="14721676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600" b="1" dirty="0">
                <a:solidFill>
                  <a:srgbClr val="113F67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CHALLENGES FACED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8F17B3E-BA23-EF8F-0A3D-36EB3FD5D3DE}"/>
              </a:ext>
            </a:extLst>
          </p:cNvPr>
          <p:cNvSpPr/>
          <p:nvPr/>
        </p:nvSpPr>
        <p:spPr>
          <a:xfrm flipH="1" flipV="1">
            <a:off x="16412501" y="-571500"/>
            <a:ext cx="3438297" cy="4114800"/>
          </a:xfrm>
          <a:custGeom>
            <a:avLst/>
            <a:gdLst/>
            <a:ahLst/>
            <a:cxnLst/>
            <a:rect l="l" t="t" r="r" b="b"/>
            <a:pathLst>
              <a:path w="3438297" h="4114800">
                <a:moveTo>
                  <a:pt x="343829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438296" y="0"/>
                </a:lnTo>
                <a:lnTo>
                  <a:pt x="3438296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ABC31AD-6F9B-E506-1338-8C9617AEAF9D}"/>
              </a:ext>
            </a:extLst>
          </p:cNvPr>
          <p:cNvGrpSpPr/>
          <p:nvPr/>
        </p:nvGrpSpPr>
        <p:grpSpPr>
          <a:xfrm>
            <a:off x="1234479" y="2286235"/>
            <a:ext cx="15969602" cy="6334705"/>
            <a:chOff x="1234479" y="2286235"/>
            <a:chExt cx="15969602" cy="6334705"/>
          </a:xfrm>
        </p:grpSpPr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05BAB6B3-76CF-9BC2-BDC5-B0016A7722AF}"/>
                </a:ext>
              </a:extLst>
            </p:cNvPr>
            <p:cNvSpPr txBox="1"/>
            <p:nvPr/>
          </p:nvSpPr>
          <p:spPr>
            <a:xfrm>
              <a:off x="1234479" y="2286235"/>
              <a:ext cx="5090121" cy="430887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relaxedInset"/>
            </a:sp3d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4400" b="1" spc="-220" dirty="0">
                  <a:solidFill>
                    <a:srgbClr val="113F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dec Pro Ultra-Bold" panose="020B0604020202020204" charset="0"/>
                  <a:ea typeface="DM Sans"/>
                  <a:cs typeface="DM Sans"/>
                  <a:sym typeface="DM Sans"/>
                </a:rPr>
                <a:t>Understanding Challenges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Adaptive learning and AI concepts were new for us.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Selecting suitable technologies took research.</a:t>
              </a:r>
            </a:p>
          </p:txBody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2F9A9026-C1D5-041D-3963-99AF6E13C1C8}"/>
                </a:ext>
              </a:extLst>
            </p:cNvPr>
            <p:cNvSpPr txBox="1"/>
            <p:nvPr/>
          </p:nvSpPr>
          <p:spPr>
            <a:xfrm>
              <a:off x="6815964" y="2325130"/>
              <a:ext cx="4897919" cy="52937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relaxedInset"/>
            </a:sp3d>
          </p:spPr>
          <p:txBody>
            <a:bodyPr wrap="square" lIns="0" tIns="0" rIns="0" bIns="0" rtlCol="0" anchor="t">
              <a:spAutoFit/>
            </a:bodyPr>
            <a:lstStyle/>
            <a:p>
              <a:pPr lvl="1" algn="ctr"/>
              <a:r>
                <a:rPr lang="en-US" sz="4400" b="1" spc="-220" dirty="0">
                  <a:solidFill>
                    <a:srgbClr val="113F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dec Pro Ultra-Bold" panose="020B0604020202020204" charset="0"/>
                  <a:ea typeface="DM Sans"/>
                  <a:cs typeface="DM Sans"/>
                  <a:sym typeface="DM Sans"/>
                </a:rPr>
                <a:t>Documentation Challenges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Especially Activity Diagram and Use Case took extra effort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Structuring system architecture properly was confusing at first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93A54CF3-6F34-A6F5-990D-C45C5F52CF16}"/>
                </a:ext>
              </a:extLst>
            </p:cNvPr>
            <p:cNvSpPr txBox="1"/>
            <p:nvPr/>
          </p:nvSpPr>
          <p:spPr>
            <a:xfrm>
              <a:off x="12306162" y="2342298"/>
              <a:ext cx="4897919" cy="62786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 prst="relaxedInset"/>
            </a:sp3d>
          </p:spPr>
          <p:txBody>
            <a:bodyPr wrap="square" lIns="0" tIns="0" rIns="0" bIns="0" rtlCol="0" anchor="t">
              <a:spAutoFit/>
            </a:bodyPr>
            <a:lstStyle/>
            <a:p>
              <a:pPr algn="ctr"/>
              <a:r>
                <a:rPr lang="en-US" sz="4400" b="1" spc="-220" dirty="0">
                  <a:solidFill>
                    <a:srgbClr val="113F6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dec Pro Ultra-Bold" panose="020B0604020202020204" charset="0"/>
                  <a:ea typeface="DM Sans"/>
                  <a:cs typeface="DM Sans"/>
                  <a:sym typeface="DM Sans"/>
                </a:rPr>
                <a:t>Time &amp; Coordination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Balancing with other courses and deadlines was difficult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Divided work based on strengths (writing, diagrams, research).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r>
                <a:rPr lang="en-US" sz="3200" spc="-220" dirty="0">
                  <a:solidFill>
                    <a:srgbClr val="113F67"/>
                  </a:solidFill>
                  <a:latin typeface="DM Sans"/>
                  <a:ea typeface="DM Sans"/>
                  <a:cs typeface="DM Sans"/>
                  <a:sym typeface="DM Sans"/>
                </a:rPr>
                <a:t>Took supervisor guidance.</a:t>
              </a: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marL="914400" lvl="1" indent="-457200">
                <a:buFont typeface="Arial" panose="020B0604020202020204" pitchFamily="34" charset="0"/>
                <a:buChar char="•"/>
              </a:pPr>
              <a:endParaRPr lang="en-US" sz="3200" spc="-220" dirty="0">
                <a:solidFill>
                  <a:srgbClr val="113F67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640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4000500" y="-4000500"/>
            <a:ext cx="10287000" cy="18288000"/>
            <a:chOff x="0" y="0"/>
            <a:chExt cx="2709333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4816592"/>
            </a:xfrm>
            <a:custGeom>
              <a:avLst/>
              <a:gdLst/>
              <a:ahLst/>
              <a:cxnLst/>
              <a:rect l="l" t="t" r="r" b="b"/>
              <a:pathLst>
                <a:path w="2709333" h="4816592">
                  <a:moveTo>
                    <a:pt x="0" y="0"/>
                  </a:moveTo>
                  <a:lnTo>
                    <a:pt x="2709333" y="0"/>
                  </a:lnTo>
                  <a:lnTo>
                    <a:pt x="2709333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chemeClr val="bg2"/>
            </a:solidFill>
            <a:ln w="161925" cap="sq">
              <a:solidFill>
                <a:srgbClr val="113F67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667793" y="2960349"/>
            <a:ext cx="8952414" cy="4613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569"/>
              </a:lnSpc>
            </a:pPr>
            <a:r>
              <a:rPr lang="en-US" sz="18208" b="1" spc="-801">
                <a:solidFill>
                  <a:srgbClr val="113F67"/>
                </a:solidFill>
                <a:latin typeface="Codec Pro Ultra-Bold"/>
                <a:ea typeface="Codec Pro Ultra-Bold"/>
                <a:cs typeface="Codec Pro Ultra-Bold"/>
                <a:sym typeface="Codec Pro Ultra-Bold"/>
              </a:rPr>
              <a:t>Thank You</a:t>
            </a:r>
          </a:p>
        </p:txBody>
      </p:sp>
      <p:sp>
        <p:nvSpPr>
          <p:cNvPr id="6" name="Freeform 6"/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417320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14173200" y="645795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V="1">
            <a:off x="0" y="-2762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574</Words>
  <Application>Microsoft Office PowerPoint</Application>
  <PresentationFormat>Custom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Codec Pro Ultra-Bold</vt:lpstr>
      <vt:lpstr>DM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Blue and Navy Modern Geometric Thesis Defense Presentation</dc:title>
  <dc:creator>Zehra Rizvi</dc:creator>
  <cp:lastModifiedBy>Zehra Rizvi</cp:lastModifiedBy>
  <cp:revision>4</cp:revision>
  <dcterms:created xsi:type="dcterms:W3CDTF">2006-08-16T00:00:00Z</dcterms:created>
  <dcterms:modified xsi:type="dcterms:W3CDTF">2025-07-03T04:59:30Z</dcterms:modified>
  <dc:identifier>DAGrzSYwoik</dc:identifier>
</cp:coreProperties>
</file>