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dirty="0" lang="en-IN"/>
          </a:p>
        </p:txBody>
      </p:sp>
      <p:sp>
        <p:nvSpPr>
          <p:cNvPr id="104862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2" name="object 7"/>
          <p:cNvSpPr txBox="1">
            <a:spLocks noGrp="1"/>
          </p:cNvSpPr>
          <p:nvPr>
            <p:ph type="ctrTitle"/>
          </p:nvPr>
        </p:nvSpPr>
        <p:spPr>
          <a:xfrm>
            <a:off x="-728351" y="0"/>
            <a:ext cx="13648703" cy="575310"/>
          </a:xfrm>
          <a:prstGeom prst="rect"/>
        </p:spPr>
        <p:txBody>
          <a:bodyPr bIns="0" lIns="0" rIns="0" rtlCol="0" tIns="16510" vert="horz" wrap="square">
            <a:spAutoFit/>
          </a:bodyPr>
          <a:p>
            <a:pPr indent="0" marL="2870835">
              <a:spcBef>
                <a:spcPts val="130"/>
              </a:spcBef>
              <a:buNone/>
            </a:pPr>
            <a:r>
              <a:rPr b="1" dirty="0" lang="en-US" spc="15">
                <a:solidFill>
                  <a:srgbClr val="0F0F0F"/>
                </a:solidFill>
                <a:latin typeface="Times New Roman" panose="02020603050405020304" pitchFamily="18" charset="0"/>
                <a:cs typeface="Times New Roman" panose="02020603050405020304" pitchFamily="18" charset="0"/>
              </a:rPr>
              <a:t>V</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g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m</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oyee </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dance </a:t>
            </a:r>
            <a:r>
              <a:rPr b="1" dirty="0" lang="en-US" spc="15">
                <a:solidFill>
                  <a:srgbClr val="0F0F0F"/>
                </a:solidFill>
                <a:latin typeface="Times New Roman" panose="02020603050405020304" pitchFamily="18" charset="0"/>
                <a:cs typeface="Times New Roman" panose="02020603050405020304" pitchFamily="18" charset="0"/>
              </a:rPr>
              <a:t>Trends </a:t>
            </a:r>
            <a:r>
              <a:rPr b="1" dirty="0" lang="en-US" spc="15">
                <a:solidFill>
                  <a:srgbClr val="0F0F0F"/>
                </a:solidFill>
                <a:latin typeface="Times New Roman" panose="02020603050405020304" pitchFamily="18" charset="0"/>
                <a:cs typeface="Times New Roman" panose="02020603050405020304" pitchFamily="18" charset="0"/>
              </a:rPr>
              <a:t>with</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x</a:t>
            </a:r>
            <a:r>
              <a:rPr b="1" dirty="0" lang="en-US" spc="15">
                <a:solidFill>
                  <a:srgbClr val="0F0F0F"/>
                </a:solidFill>
                <a:latin typeface="Times New Roman" panose="02020603050405020304" pitchFamily="18" charset="0"/>
                <a:cs typeface="Times New Roman" panose="02020603050405020304" pitchFamily="18" charset="0"/>
              </a:rPr>
              <a:t>c</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l </a:t>
            </a:r>
            <a:r>
              <a:rPr b="1" dirty="0" lang="en-US" spc="15">
                <a:solidFill>
                  <a:srgbClr val="0F0F0F"/>
                </a:solidFill>
                <a:latin typeface="Times New Roman" panose="02020603050405020304" pitchFamily="18" charset="0"/>
                <a:cs typeface="Times New Roman" panose="02020603050405020304" pitchFamily="18" charset="0"/>
              </a:rPr>
              <a:t>c</a:t>
            </a:r>
            <a:r>
              <a:rPr b="1" dirty="0" lang="en-US" spc="15">
                <a:solidFill>
                  <a:srgbClr val="0F0F0F"/>
                </a:solidFill>
                <a:latin typeface="Times New Roman" panose="02020603050405020304" pitchFamily="18" charset="0"/>
                <a:cs typeface="Times New Roman" panose="02020603050405020304" pitchFamily="18" charset="0"/>
              </a:rPr>
              <a:t>h</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s</a:t>
            </a: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4" name="TextBox 13"/>
          <p:cNvSpPr txBox="1"/>
          <p:nvPr/>
        </p:nvSpPr>
        <p:spPr>
          <a:xfrm>
            <a:off x="2554542" y="3314150"/>
            <a:ext cx="8610600" cy="2186940"/>
          </a:xfrm>
          <a:prstGeom prst="rect"/>
          <a:noFill/>
        </p:spPr>
        <p:txBody>
          <a:bodyPr rtlCol="0" wrap="square">
            <a:spAutoFit/>
          </a:bodyPr>
          <a:p>
            <a:r>
              <a:rPr sz="2400" lang="en-US"/>
              <a:t>STUDENT NAME:</a:t>
            </a:r>
            <a:r>
              <a:rPr sz="2400" lang="en-US"/>
              <a:t> </a:t>
            </a:r>
            <a:r>
              <a:rPr sz="2400" lang="en-US"/>
              <a:t>J</a:t>
            </a:r>
            <a:r>
              <a:rPr sz="2400" lang="en-US"/>
              <a:t>.</a:t>
            </a:r>
            <a:r>
              <a:rPr sz="2400" lang="en-US"/>
              <a:t> </a:t>
            </a:r>
            <a:r>
              <a:rPr sz="2400" lang="en-US"/>
              <a:t>S</a:t>
            </a:r>
            <a:r>
              <a:rPr sz="2400" lang="en-US"/>
              <a:t>y</a:t>
            </a:r>
            <a:r>
              <a:rPr sz="2400" lang="en-US"/>
              <a:t>e</a:t>
            </a:r>
            <a:r>
              <a:rPr sz="2400" lang="en-US"/>
              <a:t>d</a:t>
            </a:r>
            <a:r>
              <a:rPr sz="2400" lang="en-US"/>
              <a:t> </a:t>
            </a:r>
            <a:r>
              <a:rPr sz="2400" lang="en-US"/>
              <a:t>ali </a:t>
            </a:r>
            <a:r>
              <a:rPr sz="2400" lang="en-US"/>
              <a:t>fathima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8</a:t>
            </a:r>
            <a:r>
              <a:rPr dirty="0" sz="2400" lang="en-US"/>
              <a:t>1</a:t>
            </a:r>
            <a:r>
              <a:rPr dirty="0" sz="2400" lang="en-US"/>
              <a:t>0</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 </a:t>
            </a:r>
            <a:r>
              <a:rPr dirty="0" sz="2400" lang="en-US"/>
              <a:t>T</a:t>
            </a:r>
            <a:r>
              <a:rPr dirty="0" sz="2400" lang="en-US"/>
              <a:t>h</a:t>
            </a:r>
            <a:r>
              <a:rPr dirty="0" sz="2400" lang="en-US"/>
              <a:t>e</a:t>
            </a:r>
            <a:r>
              <a:rPr dirty="0" sz="2400" lang="en-US"/>
              <a:t> </a:t>
            </a:r>
            <a:r>
              <a:rPr dirty="0" sz="2400" lang="en-US"/>
              <a:t>Quaide </a:t>
            </a:r>
            <a:r>
              <a:rPr dirty="0" sz="2400" lang="en-US"/>
              <a:t>milleth </a:t>
            </a:r>
            <a:r>
              <a:rPr dirty="0" sz="2400" lang="en-US"/>
              <a:t>college </a:t>
            </a:r>
            <a:r>
              <a:rPr dirty="0" sz="2400" lang="en-US"/>
              <a:t>for </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91123" y="-85094"/>
            <a:ext cx="3303904" cy="8388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a:off x="91123" y="525141"/>
            <a:ext cx="12738004" cy="8892539"/>
          </a:xfrm>
          <a:prstGeom prst="rect"/>
        </p:spPr>
        <p:txBody>
          <a:bodyPr rtlCol="0" wrap="square">
            <a:spAutoFit/>
          </a:bodyPr>
          <a:p>
            <a:r>
              <a:rPr sz="2400" lang="en-IN">
                <a:solidFill>
                  <a:srgbClr val="000000"/>
                </a:solidFill>
              </a:rPr>
              <a:t>Data Modeling:
- Source: HR attendance records
- Transformation: Clean, format, and aggregate data
- Visualization: Interactive Excel charts and dashboards
</a:t>
            </a:r>
            <a:r>
              <a:rPr sz="2400" lang="en-US">
                <a:solidFill>
                  <a:srgbClr val="000000"/>
                </a:solidFill>
              </a:rPr>
              <a:t>K</a:t>
            </a:r>
            <a:r>
              <a:rPr sz="2400" lang="en-IN">
                <a:solidFill>
                  <a:srgbClr val="000000"/>
                </a:solidFill>
              </a:rPr>
              <a:t>ey Models:
- Attendance Rate
- Absenteeism
- Predictive
- Correlation
Modeling Techniques:
</a:t>
            </a:r>
            <a:r>
              <a:rPr sz="2400" lang="en-US">
                <a:solidFill>
                  <a:srgbClr val="000000"/>
                </a:solidFill>
              </a:rPr>
              <a:t>-</a:t>
            </a:r>
            <a:r>
              <a:rPr sz="2400" lang="en-US">
                <a:solidFill>
                  <a:srgbClr val="000000"/>
                </a:solidFill>
              </a:rPr>
              <a:t>D</a:t>
            </a:r>
            <a:r>
              <a:rPr sz="2400" lang="en-IN">
                <a:solidFill>
                  <a:srgbClr val="000000"/>
                </a:solidFill>
              </a:rPr>
              <a:t>escriptive Analytics
- Diagnostic Analytics
- Predictive Analytics
- Prescriptive Analytics
_Excel Tools:_
- PivotTables
- Charts
- Conditional Formatting
- Macros</a:t>
            </a:r>
            <a:endParaRPr sz="20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9" name="object 7"/>
          <p:cNvSpPr txBox="1">
            <a:spLocks noGrp="1"/>
          </p:cNvSpPr>
          <p:nvPr>
            <p:ph type="title"/>
          </p:nvPr>
        </p:nvSpPr>
        <p:spPr>
          <a:xfrm>
            <a:off x="755332" y="385444"/>
            <a:ext cx="2437130" cy="8388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838735" y="1224278"/>
            <a:ext cx="10552783" cy="550516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8255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
          <p:cNvSpPr txBox="1"/>
          <p:nvPr/>
        </p:nvSpPr>
        <p:spPr>
          <a:xfrm>
            <a:off x="755331" y="2050435"/>
            <a:ext cx="11083636" cy="4053840"/>
          </a:xfrm>
          <a:prstGeom prst="rect"/>
        </p:spPr>
        <p:txBody>
          <a:bodyPr rtlCol="0" wrap="square">
            <a:spAutoFit/>
          </a:bodyPr>
          <a:p>
            <a:r>
              <a:rPr sz="2800" lang="en-IN">
                <a:solidFill>
                  <a:srgbClr val="000000"/>
                </a:solidFill>
              </a:rPr>
              <a:t>Visualizing employee attendance trends with Excel charts allows for a straightforward analysis of attendance patterns over time. By leveraging Excel’s charting tools, such as line graphs or bar charts, you can effectively track key metrics, identify trends, and spot any anomalies in attendance data. This visual approach simplifies complex data, making it easier to interpret and use for informed decision-making. Consequently, it enhances workforce management by providing clear insights into attendance behaviors and helping forecast future staffing needs.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740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6154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V</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lising </a:t>
            </a:r>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attendance </a:t>
            </a:r>
            <a:r>
              <a:rPr b="1" dirty="0" sz="4400" lang="en-US">
                <a:solidFill>
                  <a:srgbClr val="0F0F0F"/>
                </a:solidFill>
                <a:latin typeface="Times New Roman" panose="02020603050405020304" pitchFamily="18" charset="0"/>
                <a:cs typeface="Times New Roman" panose="02020603050405020304" pitchFamily="18" charset="0"/>
              </a:rPr>
              <a:t>Trends </a:t>
            </a:r>
            <a:r>
              <a:rPr b="1" dirty="0" sz="4400" lang="en-US">
                <a:solidFill>
                  <a:srgbClr val="0F0F0F"/>
                </a:solidFill>
                <a:latin typeface="Times New Roman" panose="02020603050405020304" pitchFamily="18" charset="0"/>
                <a:cs typeface="Times New Roman" panose="02020603050405020304" pitchFamily="18" charset="0"/>
              </a:rPr>
              <a:t>with </a:t>
            </a:r>
            <a:r>
              <a:rPr b="1" dirty="0" sz="4400" lang="en-US">
                <a:solidFill>
                  <a:srgbClr val="0F0F0F"/>
                </a:solidFill>
                <a:latin typeface="Times New Roman" panose="02020603050405020304" pitchFamily="18" charset="0"/>
                <a:cs typeface="Times New Roman" panose="02020603050405020304" pitchFamily="18" charset="0"/>
              </a:rPr>
              <a:t>Excel </a:t>
            </a:r>
            <a:r>
              <a:rPr b="1" dirty="0" sz="4400" lang="en-US">
                <a:solidFill>
                  <a:srgbClr val="0F0F0F"/>
                </a:solidFill>
                <a:latin typeface="Times New Roman" panose="02020603050405020304" pitchFamily="18" charset="0"/>
                <a:cs typeface="Times New Roman" panose="02020603050405020304" pitchFamily="18" charset="0"/>
              </a:rPr>
              <a:t>charts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grpSp>
        <p:nvGrpSpPr>
          <p:cNvPr id="34"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8" name="object 21"/>
          <p:cNvSpPr txBox="1">
            <a:spLocks noGrp="1"/>
          </p:cNvSpPr>
          <p:nvPr>
            <p:ph type="title"/>
          </p:nvPr>
        </p:nvSpPr>
        <p:spPr>
          <a:xfrm>
            <a:off x="739775" y="445388"/>
            <a:ext cx="2357120" cy="838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0" name="矩形"/>
          <p:cNvSpPr/>
          <p:nvPr/>
        </p:nvSpPr>
        <p:spPr>
          <a:xfrm rot="0">
            <a:off x="2509806" y="1041533"/>
            <a:ext cx="5029200" cy="5044440"/>
          </a:xfrm>
          <a:prstGeom prst="rect"/>
          <a:noFill/>
          <a:ln w="12700" cap="flat" cmpd="sng">
            <a:noFill/>
            <a:prstDash val="solid"/>
            <a:miter/>
          </a:ln>
        </p:spPr>
        <p:txBody>
          <a:bodyPr anchor="t" anchorCtr="0" bIns="45720" lIns="91440" rIns="91440" tIns="45720" vert="horz" wrap="square">
            <a:prstTxWarp prst="textNoShap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rgbClr val="000000"/>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7"/>
          <p:cNvSpPr txBox="1">
            <a:spLocks noGrp="1"/>
          </p:cNvSpPr>
          <p:nvPr>
            <p:ph type="title"/>
          </p:nvPr>
        </p:nvSpPr>
        <p:spPr>
          <a:xfrm>
            <a:off x="834072" y="575055"/>
            <a:ext cx="5636895" cy="740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6" name=""/>
          <p:cNvSpPr txBox="1"/>
          <p:nvPr/>
        </p:nvSpPr>
        <p:spPr>
          <a:xfrm>
            <a:off x="676274" y="1428897"/>
            <a:ext cx="7687361" cy="5044440"/>
          </a:xfrm>
          <a:prstGeom prst="rect"/>
        </p:spPr>
        <p:txBody>
          <a:bodyPr rtlCol="0" wrap="square">
            <a:spAutoFit/>
          </a:bodyPr>
          <a:p>
            <a:r>
              <a:rPr b="0" sz="2800" lang="en-IN">
                <a:solidFill>
                  <a:srgbClr val="000000"/>
                </a:solidFill>
              </a:rPr>
              <a:t>1. Monitor attendance rates over time for individual employees and 
2. Compare attendance performance across departments and locations.
3. Identify top performers and employees with poor attendance records.
4. Detect patterns and anomalies in attendance data, such as seasonal fluctuations or unusual absences.
5. Communicate insights and trends to management and team leaders to inform data-driven decisions.</a:t>
            </a:r>
            <a:endParaRPr b="0"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7"/>
          <p:cNvSpPr txBox="1">
            <a:spLocks noGrp="1"/>
          </p:cNvSpPr>
          <p:nvPr>
            <p:ph type="title"/>
          </p:nvPr>
        </p:nvSpPr>
        <p:spPr>
          <a:xfrm>
            <a:off x="739775" y="829627"/>
            <a:ext cx="5263515" cy="740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2" name="TextBox 10"/>
          <p:cNvSpPr txBox="1"/>
          <p:nvPr/>
        </p:nvSpPr>
        <p:spPr>
          <a:xfrm>
            <a:off x="990600" y="2133600"/>
            <a:ext cx="7924800" cy="929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3" name=""/>
          <p:cNvSpPr txBox="1"/>
          <p:nvPr/>
        </p:nvSpPr>
        <p:spPr>
          <a:xfrm rot="21600000">
            <a:off x="670916" y="1375409"/>
            <a:ext cx="10664748" cy="5044440"/>
          </a:xfrm>
          <a:prstGeom prst="rect"/>
        </p:spPr>
        <p:txBody>
          <a:bodyPr rtlCol="0" wrap="square">
            <a:spAutoFit/>
          </a:bodyPr>
          <a:p>
            <a:r>
              <a:rPr sz="2800" lang="en-IN">
                <a:solidFill>
                  <a:srgbClr val="000000"/>
                </a:solidFill>
              </a:rPr>
              <a:t>Employee Attendance Trends Visualization
Objective: Track and analyze employee attendance trends
Deliverables: Excel dashboard, user guide, data dictionary
KPIs: Attendance Rate, Absenteeism Rate, Average Days Absent
Top Performers and Poor Attendance Records
Timeline: 10 days
Resources: Excel software, HR attendance data
Project team: HR manager, data analyst, Excel expert
Create an interactive and dynamic Excel dashboard
Enable HR managers to make data-driven decisions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5014595" cy="575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9" name=""/>
          <p:cNvSpPr txBox="1"/>
          <p:nvPr/>
        </p:nvSpPr>
        <p:spPr>
          <a:xfrm>
            <a:off x="723900" y="1524781"/>
            <a:ext cx="7518278" cy="5044440"/>
          </a:xfrm>
          <a:prstGeom prst="rect"/>
        </p:spPr>
        <p:txBody>
          <a:bodyPr rtlCol="0" wrap="square">
            <a:spAutoFit/>
          </a:bodyPr>
          <a:p>
            <a:r>
              <a:rPr sz="2800" lang="en-IN">
                <a:solidFill>
                  <a:srgbClr val="000000"/>
                </a:solidFill>
              </a:rPr>
              <a:t>1. HR Managers
2. Team Leaders
3. Department Heads
4. Operations Managers
5. Business Analysts
6. Management Team
7. Supervisors
8. Employee Relations Specialists
9. Payroll Managers
10. Decision-makers who need attendance insights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6"/>
          <p:cNvSpPr txBox="1">
            <a:spLocks noGrp="1"/>
          </p:cNvSpPr>
          <p:nvPr>
            <p:ph type="title"/>
          </p:nvPr>
        </p:nvSpPr>
        <p:spPr>
          <a:xfrm>
            <a:off x="558165" y="857885"/>
            <a:ext cx="9763125" cy="6356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5" name=""/>
          <p:cNvSpPr txBox="1"/>
          <p:nvPr/>
        </p:nvSpPr>
        <p:spPr>
          <a:xfrm>
            <a:off x="1986195" y="1423035"/>
            <a:ext cx="8806474" cy="5044440"/>
          </a:xfrm>
          <a:prstGeom prst="rect"/>
        </p:spPr>
        <p:txBody>
          <a:bodyPr rtlCol="0" wrap="square">
            <a:spAutoFit/>
          </a:bodyPr>
          <a:p>
            <a:r>
              <a:rPr sz="2800" lang="en-IN">
                <a:solidFill>
                  <a:srgbClr val="000000"/>
                </a:solidFill>
              </a:rPr>
              <a:t>Solution:</a:t>
            </a:r>
            <a:r>
              <a:rPr sz="2800" lang="en-US">
                <a:solidFill>
                  <a:srgbClr val="000000"/>
                </a:solidFill>
              </a:rPr>
              <a:t> </a:t>
            </a:r>
            <a:r>
              <a:rPr sz="2800" lang="en-IN">
                <a:solidFill>
                  <a:srgbClr val="000000"/>
                </a:solidFill>
              </a:rPr>
              <a:t>Interactive Excel dashboard visualizing employee attendance trends and patterns.
Value Proposition:
- Improve attendance tracking and analysis
- Inform data-driven decisions
- Boost productivity and reduce absenteeism
- Enhance employee management and insights
- Save time and reduce costs</a:t>
            </a:r>
            <a:r>
              <a:rPr sz="2800" lang="en-US">
                <a:solidFill>
                  <a:srgbClr val="000000"/>
                </a:solidFill>
              </a:rPr>
              <a: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a:xfrm>
            <a:off x="755332" y="385444"/>
            <a:ext cx="10681335" cy="825500"/>
          </a:xfrm>
        </p:spPr>
        <p:txBody>
          <a:bodyPr/>
          <a:p>
            <a:r>
              <a:rPr dirty="0" lang="en-IN"/>
              <a:t>Dataset Description</a:t>
            </a:r>
          </a:p>
        </p:txBody>
      </p:sp>
      <p:sp>
        <p:nvSpPr>
          <p:cNvPr id="1048687" name=""/>
          <p:cNvSpPr txBox="1"/>
          <p:nvPr/>
        </p:nvSpPr>
        <p:spPr>
          <a:xfrm rot="23563">
            <a:off x="559821" y="1253844"/>
            <a:ext cx="12534996" cy="4892042"/>
          </a:xfrm>
          <a:prstGeom prst="rect"/>
        </p:spPr>
        <p:txBody>
          <a:bodyPr rtlCol="0" wrap="square">
            <a:spAutoFit/>
          </a:bodyPr>
          <a:p>
            <a:r>
              <a:rPr sz="2000" lang="en-IN">
                <a:solidFill>
                  <a:srgbClr val="000000"/>
                </a:solidFill>
              </a:rPr>
              <a:t>+ Employee ID
+ Name
+ Department
+ Location
+ Date
+ Attendance Status (Present, Absent, Late, Left Early)
+ Reason for Absence (optional)
_Format:_
+ Date: MM/DD/YYYY
+ Attendance Status: Categorical
_Volume:_
+ 100-1000+ employees
+ 1000-10,000+ attendance records
+ 1-2 years of data</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508604" y="1372383"/>
            <a:ext cx="8374940" cy="5196839"/>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Key "Wow" Elements: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 Live Attendance Dashboards: Real-time insights into employee attendance trends.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2. Predictive Analytics: Forecast absenteeism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3. </a:t>
            </a:r>
            <a:r>
              <a:rPr b="0" dirty="0" sz="2400" i="0" lang="en-US">
                <a:solidFill>
                  <a:srgbClr val="0D0D0D"/>
                </a:solidFill>
                <a:effectLst/>
                <a:latin typeface="Times New Roman" panose="02020603050405020304" pitchFamily="18" charset="0"/>
                <a:cs typeface="Times New Roman" panose="02020603050405020304" pitchFamily="18" charset="0"/>
              </a:rPr>
              <a:t>C</a:t>
            </a:r>
            <a:r>
              <a:rPr b="0" dirty="0" sz="2400" i="0" lang="en-US">
                <a:solidFill>
                  <a:srgbClr val="0D0D0D"/>
                </a:solidFill>
                <a:effectLst/>
                <a:latin typeface="Times New Roman" panose="02020603050405020304" pitchFamily="18" charset="0"/>
                <a:cs typeface="Times New Roman" panose="02020603050405020304" pitchFamily="18" charset="0"/>
              </a:rPr>
              <a:t>ustomizable Charts</a:t>
            </a: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 Personalized views for HR, management, and employees.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4. </a:t>
            </a:r>
            <a:r>
              <a:rPr b="0" dirty="0" sz="2400" i="0" lang="en-US">
                <a:solidFill>
                  <a:srgbClr val="0D0D0D"/>
                </a:solidFill>
                <a:effectLst/>
                <a:latin typeface="Times New Roman" panose="02020603050405020304" pitchFamily="18" charset="0"/>
                <a:cs typeface="Times New Roman" panose="02020603050405020304" pitchFamily="18" charset="0"/>
              </a:rPr>
              <a:t>A</a:t>
            </a:r>
            <a:r>
              <a:rPr b="0" dirty="0" sz="2400" i="0" lang="en-US">
                <a:solidFill>
                  <a:srgbClr val="0D0D0D"/>
                </a:solidFill>
                <a:effectLst/>
                <a:latin typeface="Times New Roman" panose="02020603050405020304" pitchFamily="18" charset="0"/>
                <a:cs typeface="Times New Roman" panose="02020603050405020304" pitchFamily="18" charset="0"/>
              </a:rPr>
              <a:t>u</a:t>
            </a:r>
            <a:r>
              <a:rPr b="0" dirty="0" sz="2400" i="0" lang="en-US">
                <a:solidFill>
                  <a:srgbClr val="0D0D0D"/>
                </a:solidFill>
                <a:effectLst/>
                <a:latin typeface="Times New Roman" panose="02020603050405020304" pitchFamily="18" charset="0"/>
                <a:cs typeface="Times New Roman" panose="02020603050405020304" pitchFamily="18" charset="0"/>
              </a:rPr>
              <a:t>tomated Reporting</a:t>
            </a: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 Scheduled reports for timely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5. </a:t>
            </a:r>
            <a:r>
              <a:rPr b="0" dirty="0" sz="2400" i="0" lang="en-US">
                <a:solidFill>
                  <a:srgbClr val="0D0D0D"/>
                </a:solidFill>
                <a:effectLst/>
                <a:latin typeface="Times New Roman" panose="02020603050405020304" pitchFamily="18" charset="0"/>
                <a:cs typeface="Times New Roman" panose="02020603050405020304" pitchFamily="18" charset="0"/>
              </a:rPr>
              <a:t>D</a:t>
            </a:r>
            <a:r>
              <a:rPr b="0" dirty="0" sz="2400" i="0" lang="en-US">
                <a:solidFill>
                  <a:srgbClr val="0D0D0D"/>
                </a:solidFill>
                <a:effectLst/>
                <a:latin typeface="Times New Roman" panose="02020603050405020304" pitchFamily="18" charset="0"/>
                <a:cs typeface="Times New Roman" panose="02020603050405020304" pitchFamily="18" charset="0"/>
              </a:rPr>
              <a:t>ata-Driven Insights</a:t>
            </a: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 Uncover hidden trends and correlations to inform HR strategy.</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2024-09-02T04:51:54Z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a2e473860cd04d99924b58c85ad7079d</vt:lpwstr>
  </property>
</Properties>
</file>