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79" r:id="rId3"/>
    <p:sldId id="306" r:id="rId4"/>
    <p:sldId id="304" r:id="rId5"/>
    <p:sldId id="280" r:id="rId6"/>
    <p:sldId id="281" r:id="rId7"/>
    <p:sldId id="284" r:id="rId8"/>
    <p:sldId id="305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92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88B70-5D73-6F29-8E77-0208EB0E564F}" v="643" dt="2023-01-16T19:08:44.622"/>
    <p1510:client id="{6ACB9C00-6116-38F4-4A8D-EA87B3F6D0C4}" v="216" dt="2023-01-16T16:33:27.010"/>
    <p1510:client id="{7B605954-890F-40BF-95C3-854DC05F8673}" v="60" dt="2023-01-17T02:11:19.864"/>
    <p1510:client id="{84EF69BA-A256-1B45-5F48-06BB74358569}" v="1231" dt="2023-01-16T13:55:45.841"/>
    <p1510:client id="{C8EE022D-B77D-152E-3BCD-A4277FC718DA}" v="93" dt="2023-01-17T01:47:02.544"/>
    <p1510:client id="{D4D34132-3516-35A0-E6F7-7BC4B27A6D5E}" v="276" dt="2023-01-16T10:28:53.009"/>
    <p1510:client id="{ED742BEE-F7B2-44F2-B589-B46A1949095D}" v="75" dt="2023-01-16T07:14:29.12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20D6-5D96-41E8-996D-A043EADEB9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8A1CE3-181F-47DD-8828-8861054A24CE}">
      <dgm:prSet/>
      <dgm:spPr/>
      <dgm:t>
        <a:bodyPr/>
        <a:lstStyle/>
        <a:p>
          <a:r>
            <a:rPr lang="en-US"/>
            <a:t>Information collected from e-commerce websites and platforms</a:t>
          </a:r>
        </a:p>
      </dgm:t>
    </dgm:pt>
    <dgm:pt modelId="{0A72F082-1338-4C00-919A-70B9582BABA7}" type="parTrans" cxnId="{B2459879-9577-4C01-92E8-A89029ED0C15}">
      <dgm:prSet/>
      <dgm:spPr/>
      <dgm:t>
        <a:bodyPr/>
        <a:lstStyle/>
        <a:p>
          <a:endParaRPr lang="en-US"/>
        </a:p>
      </dgm:t>
    </dgm:pt>
    <dgm:pt modelId="{ED6BD4A8-9814-43B6-A949-3DB94D87AF97}" type="sibTrans" cxnId="{B2459879-9577-4C01-92E8-A89029ED0C15}">
      <dgm:prSet/>
      <dgm:spPr/>
      <dgm:t>
        <a:bodyPr/>
        <a:lstStyle/>
        <a:p>
          <a:endParaRPr lang="en-US"/>
        </a:p>
      </dgm:t>
    </dgm:pt>
    <dgm:pt modelId="{03E9D710-2545-4FAF-A78E-EC5540799B47}">
      <dgm:prSet/>
      <dgm:spPr/>
      <dgm:t>
        <a:bodyPr/>
        <a:lstStyle/>
        <a:p>
          <a:r>
            <a:rPr lang="en-US"/>
            <a:t>Business decisions and customer behavior</a:t>
          </a:r>
        </a:p>
      </dgm:t>
    </dgm:pt>
    <dgm:pt modelId="{66FEF582-5AA3-4E34-902C-347164358C6C}" type="parTrans" cxnId="{3F29A754-BDBE-48E5-B13B-4726D409AFB8}">
      <dgm:prSet/>
      <dgm:spPr/>
      <dgm:t>
        <a:bodyPr/>
        <a:lstStyle/>
        <a:p>
          <a:endParaRPr lang="en-US"/>
        </a:p>
      </dgm:t>
    </dgm:pt>
    <dgm:pt modelId="{C4A64CC1-0799-4F8A-B606-11F41AB80BC1}" type="sibTrans" cxnId="{3F29A754-BDBE-48E5-B13B-4726D409AFB8}">
      <dgm:prSet/>
      <dgm:spPr/>
      <dgm:t>
        <a:bodyPr/>
        <a:lstStyle/>
        <a:p>
          <a:endParaRPr lang="en-US"/>
        </a:p>
      </dgm:t>
    </dgm:pt>
    <dgm:pt modelId="{0A8236BF-54DF-494B-9BA7-C82B687DCAA4}">
      <dgm:prSet/>
      <dgm:spPr/>
      <dgm:t>
        <a:bodyPr/>
        <a:lstStyle/>
        <a:p>
          <a:r>
            <a:rPr lang="en-US"/>
            <a:t>Customer experience, target marketing efforts, and improve the overall performance of the online retail business.</a:t>
          </a:r>
        </a:p>
      </dgm:t>
    </dgm:pt>
    <dgm:pt modelId="{2F73DA5E-0FF0-44AE-BD5E-D957BAE4B2A9}" type="parTrans" cxnId="{BE146D14-CD62-4846-BBA5-8E3B7D22DEA9}">
      <dgm:prSet/>
      <dgm:spPr/>
      <dgm:t>
        <a:bodyPr/>
        <a:lstStyle/>
        <a:p>
          <a:endParaRPr lang="en-US"/>
        </a:p>
      </dgm:t>
    </dgm:pt>
    <dgm:pt modelId="{A0F83570-97CE-4780-A4A4-D8AF3049F7EB}" type="sibTrans" cxnId="{BE146D14-CD62-4846-BBA5-8E3B7D22DEA9}">
      <dgm:prSet/>
      <dgm:spPr/>
      <dgm:t>
        <a:bodyPr/>
        <a:lstStyle/>
        <a:p>
          <a:endParaRPr lang="en-US"/>
        </a:p>
      </dgm:t>
    </dgm:pt>
    <dgm:pt modelId="{887F0D59-541C-45DD-AA51-4FC3B59692CB}" type="pres">
      <dgm:prSet presAssocID="{152D20D6-5D96-41E8-996D-A043EADEB9AA}" presName="root" presStyleCnt="0">
        <dgm:presLayoutVars>
          <dgm:dir/>
          <dgm:resizeHandles val="exact"/>
        </dgm:presLayoutVars>
      </dgm:prSet>
      <dgm:spPr/>
    </dgm:pt>
    <dgm:pt modelId="{B86694C6-542D-4C43-A5D8-CF3FF0A3BB81}" type="pres">
      <dgm:prSet presAssocID="{A28A1CE3-181F-47DD-8828-8861054A24CE}" presName="compNode" presStyleCnt="0"/>
      <dgm:spPr/>
    </dgm:pt>
    <dgm:pt modelId="{6BB18243-A9E7-4AFC-8DBD-76285F558D79}" type="pres">
      <dgm:prSet presAssocID="{A28A1CE3-181F-47DD-8828-8861054A24CE}" presName="bgRect" presStyleLbl="bgShp" presStyleIdx="0" presStyleCnt="3"/>
      <dgm:spPr/>
    </dgm:pt>
    <dgm:pt modelId="{D90DB624-F59A-4AA7-A847-10E5D1FA91BB}" type="pres">
      <dgm:prSet presAssocID="{A28A1CE3-181F-47DD-8828-8861054A24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AE2059C-D221-4F24-8B50-13D3A3B924AE}" type="pres">
      <dgm:prSet presAssocID="{A28A1CE3-181F-47DD-8828-8861054A24CE}" presName="spaceRect" presStyleCnt="0"/>
      <dgm:spPr/>
    </dgm:pt>
    <dgm:pt modelId="{E4A8E260-D6DC-4F16-9666-CD22FF252B0F}" type="pres">
      <dgm:prSet presAssocID="{A28A1CE3-181F-47DD-8828-8861054A24CE}" presName="parTx" presStyleLbl="revTx" presStyleIdx="0" presStyleCnt="3">
        <dgm:presLayoutVars>
          <dgm:chMax val="0"/>
          <dgm:chPref val="0"/>
        </dgm:presLayoutVars>
      </dgm:prSet>
      <dgm:spPr/>
    </dgm:pt>
    <dgm:pt modelId="{9AB33121-94A6-4077-9D83-36A194CC248E}" type="pres">
      <dgm:prSet presAssocID="{ED6BD4A8-9814-43B6-A949-3DB94D87AF97}" presName="sibTrans" presStyleCnt="0"/>
      <dgm:spPr/>
    </dgm:pt>
    <dgm:pt modelId="{9C9903B6-44BA-4346-9A94-26F4347DAFA0}" type="pres">
      <dgm:prSet presAssocID="{03E9D710-2545-4FAF-A78E-EC5540799B47}" presName="compNode" presStyleCnt="0"/>
      <dgm:spPr/>
    </dgm:pt>
    <dgm:pt modelId="{40159965-8A52-4CED-8B8A-60CCFD92DB99}" type="pres">
      <dgm:prSet presAssocID="{03E9D710-2545-4FAF-A78E-EC5540799B47}" presName="bgRect" presStyleLbl="bgShp" presStyleIdx="1" presStyleCnt="3"/>
      <dgm:spPr/>
    </dgm:pt>
    <dgm:pt modelId="{A4032AB0-0BA3-4C7F-9CE3-0D42856C5084}" type="pres">
      <dgm:prSet presAssocID="{03E9D710-2545-4FAF-A78E-EC5540799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BE2455-8D0C-49BE-999D-69C2F9B0FE2E}" type="pres">
      <dgm:prSet presAssocID="{03E9D710-2545-4FAF-A78E-EC5540799B47}" presName="spaceRect" presStyleCnt="0"/>
      <dgm:spPr/>
    </dgm:pt>
    <dgm:pt modelId="{AC9BF2C2-7468-4DF7-B97C-EDEE6F3D50E7}" type="pres">
      <dgm:prSet presAssocID="{03E9D710-2545-4FAF-A78E-EC5540799B47}" presName="parTx" presStyleLbl="revTx" presStyleIdx="1" presStyleCnt="3">
        <dgm:presLayoutVars>
          <dgm:chMax val="0"/>
          <dgm:chPref val="0"/>
        </dgm:presLayoutVars>
      </dgm:prSet>
      <dgm:spPr/>
    </dgm:pt>
    <dgm:pt modelId="{E77839F3-194C-4C1C-AABA-D3B673E7D891}" type="pres">
      <dgm:prSet presAssocID="{C4A64CC1-0799-4F8A-B606-11F41AB80BC1}" presName="sibTrans" presStyleCnt="0"/>
      <dgm:spPr/>
    </dgm:pt>
    <dgm:pt modelId="{70FF1A83-FC6C-4A90-B367-F1C0D9FB5145}" type="pres">
      <dgm:prSet presAssocID="{0A8236BF-54DF-494B-9BA7-C82B687DCAA4}" presName="compNode" presStyleCnt="0"/>
      <dgm:spPr/>
    </dgm:pt>
    <dgm:pt modelId="{484228C9-4A1A-49E5-8A57-692E930E9A17}" type="pres">
      <dgm:prSet presAssocID="{0A8236BF-54DF-494B-9BA7-C82B687DCAA4}" presName="bgRect" presStyleLbl="bgShp" presStyleIdx="2" presStyleCnt="3"/>
      <dgm:spPr/>
    </dgm:pt>
    <dgm:pt modelId="{BC78A886-827B-4E5F-9DF2-E361B51C0D59}" type="pres">
      <dgm:prSet presAssocID="{0A8236BF-54DF-494B-9BA7-C82B687DC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08DF4F10-0536-4CB9-9366-7FE013757542}" type="pres">
      <dgm:prSet presAssocID="{0A8236BF-54DF-494B-9BA7-C82B687DCAA4}" presName="spaceRect" presStyleCnt="0"/>
      <dgm:spPr/>
    </dgm:pt>
    <dgm:pt modelId="{0A4B1D42-3077-4A2F-BAA0-5543426A51F7}" type="pres">
      <dgm:prSet presAssocID="{0A8236BF-54DF-494B-9BA7-C82B687DC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146D14-CD62-4846-BBA5-8E3B7D22DEA9}" srcId="{152D20D6-5D96-41E8-996D-A043EADEB9AA}" destId="{0A8236BF-54DF-494B-9BA7-C82B687DCAA4}" srcOrd="2" destOrd="0" parTransId="{2F73DA5E-0FF0-44AE-BD5E-D957BAE4B2A9}" sibTransId="{A0F83570-97CE-4780-A4A4-D8AF3049F7EB}"/>
    <dgm:cxn modelId="{1A1B6943-E63F-4770-A2A5-53C9F9851BCC}" type="presOf" srcId="{152D20D6-5D96-41E8-996D-A043EADEB9AA}" destId="{887F0D59-541C-45DD-AA51-4FC3B59692CB}" srcOrd="0" destOrd="0" presId="urn:microsoft.com/office/officeart/2018/2/layout/IconVerticalSolidList"/>
    <dgm:cxn modelId="{3F29A754-BDBE-48E5-B13B-4726D409AFB8}" srcId="{152D20D6-5D96-41E8-996D-A043EADEB9AA}" destId="{03E9D710-2545-4FAF-A78E-EC5540799B47}" srcOrd="1" destOrd="0" parTransId="{66FEF582-5AA3-4E34-902C-347164358C6C}" sibTransId="{C4A64CC1-0799-4F8A-B606-11F41AB80BC1}"/>
    <dgm:cxn modelId="{B2459879-9577-4C01-92E8-A89029ED0C15}" srcId="{152D20D6-5D96-41E8-996D-A043EADEB9AA}" destId="{A28A1CE3-181F-47DD-8828-8861054A24CE}" srcOrd="0" destOrd="0" parTransId="{0A72F082-1338-4C00-919A-70B9582BABA7}" sibTransId="{ED6BD4A8-9814-43B6-A949-3DB94D87AF97}"/>
    <dgm:cxn modelId="{FE58929B-6233-4CE6-9D87-87EA2B46BCEE}" type="presOf" srcId="{03E9D710-2545-4FAF-A78E-EC5540799B47}" destId="{AC9BF2C2-7468-4DF7-B97C-EDEE6F3D50E7}" srcOrd="0" destOrd="0" presId="urn:microsoft.com/office/officeart/2018/2/layout/IconVerticalSolidList"/>
    <dgm:cxn modelId="{049290CE-F349-49EF-86C9-602BE1376940}" type="presOf" srcId="{0A8236BF-54DF-494B-9BA7-C82B687DCAA4}" destId="{0A4B1D42-3077-4A2F-BAA0-5543426A51F7}" srcOrd="0" destOrd="0" presId="urn:microsoft.com/office/officeart/2018/2/layout/IconVerticalSolidList"/>
    <dgm:cxn modelId="{DBE6A8FA-EAE1-4DCC-B1BF-5FA883D5DCD6}" type="presOf" srcId="{A28A1CE3-181F-47DD-8828-8861054A24CE}" destId="{E4A8E260-D6DC-4F16-9666-CD22FF252B0F}" srcOrd="0" destOrd="0" presId="urn:microsoft.com/office/officeart/2018/2/layout/IconVerticalSolidList"/>
    <dgm:cxn modelId="{88A28C2E-CE2F-4FFD-B486-C423771DC820}" type="presParOf" srcId="{887F0D59-541C-45DD-AA51-4FC3B59692CB}" destId="{B86694C6-542D-4C43-A5D8-CF3FF0A3BB81}" srcOrd="0" destOrd="0" presId="urn:microsoft.com/office/officeart/2018/2/layout/IconVerticalSolidList"/>
    <dgm:cxn modelId="{5CD803F8-F9D4-4853-919E-C95FF42F67ED}" type="presParOf" srcId="{B86694C6-542D-4C43-A5D8-CF3FF0A3BB81}" destId="{6BB18243-A9E7-4AFC-8DBD-76285F558D79}" srcOrd="0" destOrd="0" presId="urn:microsoft.com/office/officeart/2018/2/layout/IconVerticalSolidList"/>
    <dgm:cxn modelId="{00440A36-AE52-4AC0-878A-FCB2EF479CB7}" type="presParOf" srcId="{B86694C6-542D-4C43-A5D8-CF3FF0A3BB81}" destId="{D90DB624-F59A-4AA7-A847-10E5D1FA91BB}" srcOrd="1" destOrd="0" presId="urn:microsoft.com/office/officeart/2018/2/layout/IconVerticalSolidList"/>
    <dgm:cxn modelId="{6F1CA33B-16BD-4765-B473-C8D354F8397D}" type="presParOf" srcId="{B86694C6-542D-4C43-A5D8-CF3FF0A3BB81}" destId="{DAE2059C-D221-4F24-8B50-13D3A3B924AE}" srcOrd="2" destOrd="0" presId="urn:microsoft.com/office/officeart/2018/2/layout/IconVerticalSolidList"/>
    <dgm:cxn modelId="{88C746F0-A10F-4274-9B64-7746AF2C7693}" type="presParOf" srcId="{B86694C6-542D-4C43-A5D8-CF3FF0A3BB81}" destId="{E4A8E260-D6DC-4F16-9666-CD22FF252B0F}" srcOrd="3" destOrd="0" presId="urn:microsoft.com/office/officeart/2018/2/layout/IconVerticalSolidList"/>
    <dgm:cxn modelId="{3155FBC4-BC20-43BF-A35F-7EC8B85E4026}" type="presParOf" srcId="{887F0D59-541C-45DD-AA51-4FC3B59692CB}" destId="{9AB33121-94A6-4077-9D83-36A194CC248E}" srcOrd="1" destOrd="0" presId="urn:microsoft.com/office/officeart/2018/2/layout/IconVerticalSolidList"/>
    <dgm:cxn modelId="{687CE59D-B65C-477D-9B9B-C6DE4C783980}" type="presParOf" srcId="{887F0D59-541C-45DD-AA51-4FC3B59692CB}" destId="{9C9903B6-44BA-4346-9A94-26F4347DAFA0}" srcOrd="2" destOrd="0" presId="urn:microsoft.com/office/officeart/2018/2/layout/IconVerticalSolidList"/>
    <dgm:cxn modelId="{14D8C71C-C0B4-411F-8C75-BA44F053AF22}" type="presParOf" srcId="{9C9903B6-44BA-4346-9A94-26F4347DAFA0}" destId="{40159965-8A52-4CED-8B8A-60CCFD92DB99}" srcOrd="0" destOrd="0" presId="urn:microsoft.com/office/officeart/2018/2/layout/IconVerticalSolidList"/>
    <dgm:cxn modelId="{483EDAB5-9F22-4087-B9EA-1E22FBCFB717}" type="presParOf" srcId="{9C9903B6-44BA-4346-9A94-26F4347DAFA0}" destId="{A4032AB0-0BA3-4C7F-9CE3-0D42856C5084}" srcOrd="1" destOrd="0" presId="urn:microsoft.com/office/officeart/2018/2/layout/IconVerticalSolidList"/>
    <dgm:cxn modelId="{C9455CC2-D434-4824-87BD-CF429C6BEB61}" type="presParOf" srcId="{9C9903B6-44BA-4346-9A94-26F4347DAFA0}" destId="{9FBE2455-8D0C-49BE-999D-69C2F9B0FE2E}" srcOrd="2" destOrd="0" presId="urn:microsoft.com/office/officeart/2018/2/layout/IconVerticalSolidList"/>
    <dgm:cxn modelId="{D4ECC937-0956-42CD-B5AD-D924853ACE5E}" type="presParOf" srcId="{9C9903B6-44BA-4346-9A94-26F4347DAFA0}" destId="{AC9BF2C2-7468-4DF7-B97C-EDEE6F3D50E7}" srcOrd="3" destOrd="0" presId="urn:microsoft.com/office/officeart/2018/2/layout/IconVerticalSolidList"/>
    <dgm:cxn modelId="{60C73609-A7FD-49EB-A308-B43CC10291A8}" type="presParOf" srcId="{887F0D59-541C-45DD-AA51-4FC3B59692CB}" destId="{E77839F3-194C-4C1C-AABA-D3B673E7D891}" srcOrd="3" destOrd="0" presId="urn:microsoft.com/office/officeart/2018/2/layout/IconVerticalSolidList"/>
    <dgm:cxn modelId="{AA44B492-979C-43B5-BD9E-3FCE11571D4E}" type="presParOf" srcId="{887F0D59-541C-45DD-AA51-4FC3B59692CB}" destId="{70FF1A83-FC6C-4A90-B367-F1C0D9FB5145}" srcOrd="4" destOrd="0" presId="urn:microsoft.com/office/officeart/2018/2/layout/IconVerticalSolidList"/>
    <dgm:cxn modelId="{55E4AE7B-5C42-4655-8834-0049886603E3}" type="presParOf" srcId="{70FF1A83-FC6C-4A90-B367-F1C0D9FB5145}" destId="{484228C9-4A1A-49E5-8A57-692E930E9A17}" srcOrd="0" destOrd="0" presId="urn:microsoft.com/office/officeart/2018/2/layout/IconVerticalSolidList"/>
    <dgm:cxn modelId="{AC13A3FC-6FFE-4ACF-B84C-5884F8539798}" type="presParOf" srcId="{70FF1A83-FC6C-4A90-B367-F1C0D9FB5145}" destId="{BC78A886-827B-4E5F-9DF2-E361B51C0D59}" srcOrd="1" destOrd="0" presId="urn:microsoft.com/office/officeart/2018/2/layout/IconVerticalSolidList"/>
    <dgm:cxn modelId="{48B8A6EB-08A8-423B-9BD3-C14C7353EFF6}" type="presParOf" srcId="{70FF1A83-FC6C-4A90-B367-F1C0D9FB5145}" destId="{08DF4F10-0536-4CB9-9366-7FE013757542}" srcOrd="2" destOrd="0" presId="urn:microsoft.com/office/officeart/2018/2/layout/IconVerticalSolidList"/>
    <dgm:cxn modelId="{F95F2932-EEA6-45F5-9DC2-6317EA867DC8}" type="presParOf" srcId="{70FF1A83-FC6C-4A90-B367-F1C0D9FB5145}" destId="{0A4B1D42-3077-4A2F-BAA0-5543426A51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18243-A9E7-4AFC-8DBD-76285F558D79}">
      <dsp:nvSpPr>
        <dsp:cNvPr id="0" name=""/>
        <dsp:cNvSpPr/>
      </dsp:nvSpPr>
      <dsp:spPr>
        <a:xfrm>
          <a:off x="0" y="541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DB624-F59A-4AA7-A847-10E5D1FA91BB}">
      <dsp:nvSpPr>
        <dsp:cNvPr id="0" name=""/>
        <dsp:cNvSpPr/>
      </dsp:nvSpPr>
      <dsp:spPr>
        <a:xfrm>
          <a:off x="383203" y="285568"/>
          <a:ext cx="696733" cy="696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8E260-D6DC-4F16-9666-CD22FF252B0F}">
      <dsp:nvSpPr>
        <dsp:cNvPr id="0" name=""/>
        <dsp:cNvSpPr/>
      </dsp:nvSpPr>
      <dsp:spPr>
        <a:xfrm>
          <a:off x="1463139" y="541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Information collected from e-commerce websites and platforms</a:t>
          </a:r>
        </a:p>
      </dsp:txBody>
      <dsp:txXfrm>
        <a:off x="1463139" y="541"/>
        <a:ext cx="9655964" cy="1266787"/>
      </dsp:txXfrm>
    </dsp:sp>
    <dsp:sp modelId="{40159965-8A52-4CED-8B8A-60CCFD92DB99}">
      <dsp:nvSpPr>
        <dsp:cNvPr id="0" name=""/>
        <dsp:cNvSpPr/>
      </dsp:nvSpPr>
      <dsp:spPr>
        <a:xfrm>
          <a:off x="0" y="1584026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32AB0-0BA3-4C7F-9CE3-0D42856C5084}">
      <dsp:nvSpPr>
        <dsp:cNvPr id="0" name=""/>
        <dsp:cNvSpPr/>
      </dsp:nvSpPr>
      <dsp:spPr>
        <a:xfrm>
          <a:off x="383203" y="1869053"/>
          <a:ext cx="696733" cy="696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BF2C2-7468-4DF7-B97C-EDEE6F3D50E7}">
      <dsp:nvSpPr>
        <dsp:cNvPr id="0" name=""/>
        <dsp:cNvSpPr/>
      </dsp:nvSpPr>
      <dsp:spPr>
        <a:xfrm>
          <a:off x="1463139" y="1584026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decisions and customer behavior</a:t>
          </a:r>
        </a:p>
      </dsp:txBody>
      <dsp:txXfrm>
        <a:off x="1463139" y="1584026"/>
        <a:ext cx="9655964" cy="1266787"/>
      </dsp:txXfrm>
    </dsp:sp>
    <dsp:sp modelId="{484228C9-4A1A-49E5-8A57-692E930E9A17}">
      <dsp:nvSpPr>
        <dsp:cNvPr id="0" name=""/>
        <dsp:cNvSpPr/>
      </dsp:nvSpPr>
      <dsp:spPr>
        <a:xfrm>
          <a:off x="0" y="3167510"/>
          <a:ext cx="11119103" cy="12667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8A886-827B-4E5F-9DF2-E361B51C0D59}">
      <dsp:nvSpPr>
        <dsp:cNvPr id="0" name=""/>
        <dsp:cNvSpPr/>
      </dsp:nvSpPr>
      <dsp:spPr>
        <a:xfrm>
          <a:off x="383203" y="3452538"/>
          <a:ext cx="696733" cy="696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B1D42-3077-4A2F-BAA0-5543426A51F7}">
      <dsp:nvSpPr>
        <dsp:cNvPr id="0" name=""/>
        <dsp:cNvSpPr/>
      </dsp:nvSpPr>
      <dsp:spPr>
        <a:xfrm>
          <a:off x="1463139" y="3167510"/>
          <a:ext cx="9655964" cy="126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068" tIns="134068" rIns="134068" bIns="134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 experience, target marketing efforts, and improve the overall performance of the online retail business.</a:t>
          </a:r>
        </a:p>
      </dsp:txBody>
      <dsp:txXfrm>
        <a:off x="1463139" y="3167510"/>
        <a:ext cx="9655964" cy="126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6T11:26:21.5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9366 2840 16383 0 0,'5'0'0'0'0,"5"0"0"0"0,6 0 0 0 0,5 0 0 0 0,2 0 0 0 0,3 0 0 0 0,1 0 0 0 0,0 0 0 0 0,5 0 0 0 0,1 0 0 0 0,-1 0 0 0 0,-1 0 0 0 0,4 0 0 0 0,-1 0 0 0 0,-1 0 0 0 0,2 0 0 0 0,5 0 0 0 0,4 0 0 0 0,-1 0 0 0 0,1 0 0 0 0,2 0 0 0 0,2 0 0 0 0,2 0 0 0 0,1 0 0 0 0,1 0 0 0 0,0 0 0 0 0,1 0 0 0 0,-1 0 0 0 0,1 0 0 0 0,0 4 0 0 0,-5 2 0 0 0,-2 0 0 0 0,1-2 0 0 0,-4 0 0 0 0,-4-2 0 0 0,-1-1 0 0 0,3-1 0 0 0,3 0 0 0 0,-1 0 0 0 0,-4 0 0 0 0,-4-1 0 0 0,-3 1 0 0 0,1 0 0 0 0,0 0 0 0 0,-1 0 0 0 0,-2 0 0 0 0,-2 0 0 0 0,0 0 0 0 0,-2 0 0 0 0,0 0 0 0 0,0 0 0 0 0,0 4 0 0 0,0 2 0 0 0,0 0 0 0 0,0-1 0 0 0,-5 2 0 0 0,0 1 0 0 0,-1-1 0 0 0,2-2 0 0 0,1-2 0 0 0,1-1 0 0 0,1-1 0 0 0,0-1 0 0 0,2 0 0 0 0,-1-1 0 0 0,0 1 0 0 0,1 0 0 0 0,-1-1 0 0 0,0 1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0,5 0 0 0 0,1 0 0 0 0,0 0 0 0 0,-2-4 0 0 0,0-2 0 0 0,-2 0 0 0 0,4 2 0 0 0,0 1 0 0 0,0 0 0 0 0,-2 2 0 0 0,-1 1 0 0 0,-1 0 0 0 0,-1 0 0 0 0,0 0 0 0 0,-1 1 0 0 0,0-1 0 0 0,0 0 0 0 0,-1 0 0 0 0,1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5 0 0 0,0 0 0 0 0,0 1 0 0 0,0-1 0 0 0,0-2 0 0 0,0-1 0 0 0,1-1 0 0 0,-1-1 0 0 0,0 0 0 0 0,0 0 0 0 0,0 0 0 0 0,0 0 0 0 0,0 0 0 0 0,0-1 0 0 0,1 1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5 0 0 0,-1 1 0 0 0,0-1 0 0 0,0 0 0 0 0,0-2 0 0 0,0-1 0 0 0,5-1 0 0 0,1 0 0 0 0,0-1 0 0 0,-2-1 0 0 0,0 1 0 0 0,-2 0 0 0 0,-1 0 0 0 0,-1-1 0 0 0,1 1 0 0 0,-1 0 0 0 0,-1 0 0 0 0,1 0 0 0 0,5 0 0 0 0,1 0 0 0 0,-1 0 0 0 0,0 0 0 0 0,-2 0 0 0 0,-1 0 0 0 0,0 0 0 0 0,-2 0 0 0 0,0 0 0 0 0,0 0 0 0 0,0 0 0 0 0,0 0 0 0 0,0 0 0 0 0,0 0 0 0 0,0 0 0 0 0,0 0 0 0 0,0 0 0 0 0,0 0 0 0 0,0 0 0 0 0,1 0 0 0 0,-1 0 0 0 0,0 0 0 0 0,0 0 0 0 0,0 0 0 0 0,-4-4 0 0 0,-2-2 0 0 0,1 0 0 0 0,0 2 0 0 0,2 1 0 0 0,1 1 0 0 0,1 1 0 0 0,1 0 0 0 0,0 1 0 0 0,0 0 0 0 0,1 1 0 0 0,-1-1 0 0 0,1 0 0 0 0,-1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6T11:26:21.5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5203 2947 16383 0 0,'4'-3'0'0'0,"3"-1"0"0"0,4 0 0 0 0,3 1 0 0 0,3 0 0 0 0,1 2 0 0 0,1 0 0 0 0,0 1 0 0 0,0 0 0 0 0,0 0 0 0 0,-1 0 0 0 0,1 0 0 0 0,-1 1 0 0 0,1-1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3 0 0 0,0 1 0 0 0,1 0 0 0 0,-1-1 0 0 0,0-1 0 0 0,0 0 0 0 0,1-2 0 0 0,-1 1 0 0 0,0-1 0 0 0,0 0 0 0 0,1-1 0 0 0,-1 1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0,-2-3 0 0 0,-2-1 0 0 0,0 0 0 0 0,1 1 0 0 0,1 0 0 0 0,1 2 0 0 0,0 0 0 0 0,1 1 0 0 0,1 0 0 0 0,-1 0 0 0 0,0 0 0 0 0,1 0 0 0 0,-1 1 0 0 0,1-1 0 0 0,-1 0 0 0 0,0 0 0 0 0,0 0 0 0 0,1 0 0 0 0,-1 0 0 0 0,0 0 0 0 0,0 0 0 0 0,1 0 0 0 0,-1 0 0 0 0,0 0 0 0 0,0 0 0 0 0,1 0 0 0 0,-1 0 0 0 0,0 0 0 0 0,0 0 0 0 0,1 0 0 0 0,-1 0 0 0 0,-3-3 0 0 0,-1-2 0 0 0,0 2 0 0 0,1-1 0 0 0,1 2 0 0 0,1 1 0 0 0,1 0 0 0 0,0 1 0 0 0,0 0 0 0 0,0 0 0 0 0,1 0 0 0 0,-1 0 0 0 0,1 0 0 0 0,-1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4 0 0 0,0 0 0 0 0,0 0 0 0 0,0-1 0 0 0,1-1 0 0 0,-1-1 0 0 0,0 0 0 0 0,0-1 0 0 0,1 0 0 0 0,-1 0 0 0 0,0 0 0 0 0,0 0 0 0 0,1 0 0 0 0,-1 0 0 0 0,0 0 0 0 0,0 0 0 0 0,1 0 0 0 0,-1 0 0 0 0,0 0 0 0 0,0 0 0 0 0,1 0 0 0 0,-1 0 0 0 0,0 0 0 0 0,0 0 0 0 0,-2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6T11:13:12.2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9366 2840 16383 0 0,'5'0'0'0'0,"5"0"0"0"0,6 0 0 0 0,5 0 0 0 0,2 0 0 0 0,3 0 0 0 0,1 0 0 0 0,0 0 0 0 0,5 0 0 0 0,1 0 0 0 0,-1 0 0 0 0,-1 0 0 0 0,4 0 0 0 0,-1 0 0 0 0,-1 0 0 0 0,2 0 0 0 0,5 0 0 0 0,4 0 0 0 0,-1 0 0 0 0,1 0 0 0 0,2 0 0 0 0,2 0 0 0 0,2 0 0 0 0,1 0 0 0 0,1 0 0 0 0,0 0 0 0 0,1 0 0 0 0,-1 0 0 0 0,1 0 0 0 0,0 4 0 0 0,-5 2 0 0 0,-2 0 0 0 0,1-2 0 0 0,-4 0 0 0 0,-4-2 0 0 0,-1-1 0 0 0,3-1 0 0 0,3 0 0 0 0,-1 0 0 0 0,-4 0 0 0 0,-4-1 0 0 0,-3 1 0 0 0,1 0 0 0 0,0 0 0 0 0,-1 0 0 0 0,-2 0 0 0 0,-2 0 0 0 0,0 0 0 0 0,-2 0 0 0 0,0 0 0 0 0,0 0 0 0 0,0 4 0 0 0,0 2 0 0 0,0 0 0 0 0,0-1 0 0 0,-5 2 0 0 0,0 1 0 0 0,-1-1 0 0 0,2-2 0 0 0,1-2 0 0 0,1-1 0 0 0,1-1 0 0 0,0-1 0 0 0,2 0 0 0 0,-1-1 0 0 0,0 1 0 0 0,1 0 0 0 0,-1-1 0 0 0,0 1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0,5 0 0 0 0,1 0 0 0 0,0 0 0 0 0,-2-4 0 0 0,0-2 0 0 0,-2 0 0 0 0,4 2 0 0 0,0 1 0 0 0,0 0 0 0 0,-2 2 0 0 0,-1 1 0 0 0,-1 0 0 0 0,-1 0 0 0 0,0 0 0 0 0,-1 1 0 0 0,0-1 0 0 0,0 0 0 0 0,-1 0 0 0 0,1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5 0 0 0,0 0 0 0 0,0 1 0 0 0,0-1 0 0 0,0-2 0 0 0,0-1 0 0 0,1-1 0 0 0,-1-1 0 0 0,0 0 0 0 0,0 0 0 0 0,0 0 0 0 0,0 0 0 0 0,0 0 0 0 0,0-1 0 0 0,1 1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0,1 5 0 0 0,-1 1 0 0 0,0-1 0 0 0,0 0 0 0 0,0-2 0 0 0,0-1 0 0 0,5-1 0 0 0,1 0 0 0 0,0-1 0 0 0,-2-1 0 0 0,0 1 0 0 0,-2 0 0 0 0,-1 0 0 0 0,-1-1 0 0 0,1 1 0 0 0,-1 0 0 0 0,-1 0 0 0 0,1 0 0 0 0,5 0 0 0 0,1 0 0 0 0,-1 0 0 0 0,0 0 0 0 0,-2 0 0 0 0,-1 0 0 0 0,0 0 0 0 0,-2 0 0 0 0,0 0 0 0 0,0 0 0 0 0,0 0 0 0 0,0 0 0 0 0,0 0 0 0 0,0 0 0 0 0,0 0 0 0 0,0 0 0 0 0,0 0 0 0 0,0 0 0 0 0,0 0 0 0 0,1 0 0 0 0,-1 0 0 0 0,0 0 0 0 0,0 0 0 0 0,0 0 0 0 0,-4-4 0 0 0,-2-2 0 0 0,1 0 0 0 0,0 2 0 0 0,2 1 0 0 0,1 1 0 0 0,1 1 0 0 0,1 0 0 0 0,0 1 0 0 0,0 0 0 0 0,1 1 0 0 0,-1-1 0 0 0,1 0 0 0 0,-1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6T11:14:24.8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5203 2947 16383 0 0,'4'-3'0'0'0,"3"-1"0"0"0,4 0 0 0 0,3 1 0 0 0,3 0 0 0 0,1 2 0 0 0,1 0 0 0 0,0 1 0 0 0,0 0 0 0 0,0 0 0 0 0,-1 0 0 0 0,1 0 0 0 0,-1 1 0 0 0,1-1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3 0 0 0,0 1 0 0 0,1 0 0 0 0,-1-1 0 0 0,0-1 0 0 0,0 0 0 0 0,1-2 0 0 0,-1 1 0 0 0,0-1 0 0 0,0 0 0 0 0,1-1 0 0 0,-1 1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0,-2-3 0 0 0,-2-1 0 0 0,0 0 0 0 0,1 1 0 0 0,1 0 0 0 0,1 2 0 0 0,0 0 0 0 0,1 1 0 0 0,1 0 0 0 0,-1 0 0 0 0,0 0 0 0 0,1 0 0 0 0,-1 1 0 0 0,1-1 0 0 0,-1 0 0 0 0,0 0 0 0 0,0 0 0 0 0,1 0 0 0 0,-1 0 0 0 0,0 0 0 0 0,0 0 0 0 0,1 0 0 0 0,-1 0 0 0 0,0 0 0 0 0,0 0 0 0 0,1 0 0 0 0,-1 0 0 0 0,0 0 0 0 0,0 0 0 0 0,1 0 0 0 0,-1 0 0 0 0,-3-3 0 0 0,-1-2 0 0 0,0 2 0 0 0,1-1 0 0 0,1 2 0 0 0,1 1 0 0 0,1 0 0 0 0,0 1 0 0 0,0 0 0 0 0,0 0 0 0 0,1 0 0 0 0,-1 0 0 0 0,1 0 0 0 0,-1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0 0 0 0,0 0 0 0 0,0 0 0 0 0,1 0 0 0 0,-1 4 0 0 0,0 0 0 0 0,0 0 0 0 0,0-1 0 0 0,1-1 0 0 0,-1-1 0 0 0,0 0 0 0 0,0-1 0 0 0,1 0 0 0 0,-1 0 0 0 0,0 0 0 0 0,0 0 0 0 0,1 0 0 0 0,-1 0 0 0 0,0 0 0 0 0,0 0 0 0 0,1 0 0 0 0,-1 0 0 0 0,0 0 0 0 0,0 0 0 0 0,1 0 0 0 0,-1 0 0 0 0,0 0 0 0 0,0 0 0 0 0,-2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740985"/>
            <a:ext cx="5385816" cy="1225296"/>
          </a:xfrm>
        </p:spPr>
        <p:txBody>
          <a:bodyPr/>
          <a:lstStyle/>
          <a:p>
            <a:r>
              <a:rPr lang="en-US"/>
              <a:t>Retail data analysis by text mining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5043" y="2901768"/>
            <a:ext cx="4686328" cy="79264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Sabon Next LT"/>
              </a:rPr>
              <a:t>Syed Norman Daniel Bin Syed Mahadir(P125754)</a:t>
            </a: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A1A0B-0F22-1A0D-C26E-F4E893AEB79D}"/>
              </a:ext>
            </a:extLst>
          </p:cNvPr>
          <p:cNvSpPr txBox="1"/>
          <p:nvPr/>
        </p:nvSpPr>
        <p:spPr>
          <a:xfrm>
            <a:off x="4152900" y="3681663"/>
            <a:ext cx="38761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1F2C8F"/>
                </a:solidFill>
              </a:rPr>
              <a:t>Muhd Hilman Bin </a:t>
            </a:r>
            <a:r>
              <a:rPr lang="en-US" sz="2400" err="1">
                <a:solidFill>
                  <a:srgbClr val="1F2C8F"/>
                </a:solidFill>
              </a:rPr>
              <a:t>Rozaini</a:t>
            </a:r>
            <a:r>
              <a:rPr lang="en-US" sz="2400">
                <a:solidFill>
                  <a:srgbClr val="1F2C8F"/>
                </a:solidFill>
              </a:rPr>
              <a:t> (P121535) </a:t>
            </a:r>
            <a:endParaRPr lang="en-US" sz="2400">
              <a:solidFill>
                <a:srgbClr val="1F2C8F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5585C-C18B-50B9-889B-BA2633EB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009600"/>
            <a:ext cx="2628900" cy="250492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COUNTRY WITH THE MOST PRODUCT DEMAND IN ONLINE RETAIL</a:t>
            </a:r>
            <a:endParaRPr lang="en-US" sz="3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A6F61FB-A482-CA4A-D4DA-5219E19427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04040" y="361244"/>
            <a:ext cx="2944558" cy="61331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B351D-7CE5-91DC-7A5E-09195312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43D5-92AD-CD86-242F-15DBFE31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B0472D-D0A6-E61B-F1DF-102A0646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17" y="358524"/>
            <a:ext cx="4196644" cy="175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819ED-9705-B078-2197-836F46290220}"/>
              </a:ext>
            </a:extLst>
          </p:cNvPr>
          <p:cNvSpPr txBox="1"/>
          <p:nvPr/>
        </p:nvSpPr>
        <p:spPr>
          <a:xfrm>
            <a:off x="7544985" y="4415805"/>
            <a:ext cx="372143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cs typeface="Sabon Next LT"/>
              </a:rPr>
              <a:t>For some sample, we will be using "United Kingdom" &amp; "Singapore" as the selected samples for certain illustration of text analysis</a:t>
            </a:r>
            <a:endParaRPr lang="en-GB" sz="20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1097FF-2D5D-3207-13E1-047D3BA3CCF0}"/>
                  </a:ext>
                </a:extLst>
              </p14:cNvPr>
              <p14:cNvContentPartPr/>
              <p14:nvPr/>
            </p14:nvContentPartPr>
            <p14:xfrm>
              <a:off x="7539388" y="1086880"/>
              <a:ext cx="3968880" cy="3803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1097FF-2D5D-3207-13E1-047D3BA3CC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3392" y="1015779"/>
                <a:ext cx="4040511" cy="179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C128FC-3D52-E9DE-A226-946860F69B13}"/>
                  </a:ext>
                </a:extLst>
              </p14:cNvPr>
              <p14:cNvContentPartPr/>
              <p14:nvPr/>
            </p14:nvContentPartPr>
            <p14:xfrm>
              <a:off x="4578568" y="807696"/>
              <a:ext cx="2554597" cy="137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C128FC-3D52-E9DE-A226-946860F69B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2578" y="737388"/>
                <a:ext cx="2626218" cy="153974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1E9D1A60-A5B5-8235-A34F-5343AFAFC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952" y="2526440"/>
            <a:ext cx="4503682" cy="1463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6FF422-4D24-6C6D-2CBD-2AB9EFD15038}"/>
                  </a:ext>
                </a:extLst>
              </p14:cNvPr>
              <p14:cNvContentPartPr/>
              <p14:nvPr/>
            </p14:nvContentPartPr>
            <p14:xfrm>
              <a:off x="7539388" y="3872121"/>
              <a:ext cx="3968880" cy="3803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6FF422-4D24-6C6D-2CBD-2AB9EFD15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3392" y="3801020"/>
                <a:ext cx="4040511" cy="179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2DF78FA-7594-BDE9-973B-999691F7BACA}"/>
                  </a:ext>
                </a:extLst>
              </p14:cNvPr>
              <p14:cNvContentPartPr/>
              <p14:nvPr/>
            </p14:nvContentPartPr>
            <p14:xfrm>
              <a:off x="4359178" y="3991878"/>
              <a:ext cx="2554597" cy="1371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2DF78FA-7594-BDE9-973B-999691F7BA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3188" y="3921570"/>
                <a:ext cx="2626218" cy="1539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20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4650-311E-6982-1B7D-BBE05E55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41" y="115485"/>
            <a:ext cx="10064270" cy="1586541"/>
          </a:xfrm>
        </p:spPr>
        <p:txBody>
          <a:bodyPr/>
          <a:lstStyle/>
          <a:p>
            <a:r>
              <a:rPr lang="en-US" b="0" err="1">
                <a:ea typeface="+mj-lt"/>
                <a:cs typeface="+mj-lt"/>
              </a:rPr>
              <a:t>Wordcloud</a:t>
            </a:r>
            <a:r>
              <a:rPr lang="en-US" b="0">
                <a:ea typeface="+mj-lt"/>
                <a:cs typeface="+mj-lt"/>
              </a:rPr>
              <a:t> &amp; </a:t>
            </a:r>
            <a:r>
              <a:rPr lang="en-US" b="0" err="1">
                <a:ea typeface="+mj-lt"/>
                <a:cs typeface="+mj-lt"/>
              </a:rPr>
              <a:t>textstat_frequency</a:t>
            </a:r>
            <a:endParaRPr lang="en-US" err="1"/>
          </a:p>
        </p:txBody>
      </p:sp>
      <p:pic>
        <p:nvPicPr>
          <p:cNvPr id="6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BA988514-3600-6BBB-BE79-4F30BFDA8B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679" t="6646" r="17054" b="10320"/>
          <a:stretch/>
        </p:blipFill>
        <p:spPr>
          <a:xfrm>
            <a:off x="770512" y="2513105"/>
            <a:ext cx="4145981" cy="37011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3D344-DFE3-E9DB-B1B8-60AA7D3B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1D1E9-4546-7C02-45C9-8642D121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FA3EA-E591-A38A-151B-F42F7F96493B}"/>
              </a:ext>
            </a:extLst>
          </p:cNvPr>
          <p:cNvSpPr txBox="1"/>
          <p:nvPr/>
        </p:nvSpPr>
        <p:spPr>
          <a:xfrm>
            <a:off x="806834" y="6151393"/>
            <a:ext cx="5120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textplot_wordcloud(dtm2, max_words = 100, color = c('blue','darkorange'))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9E3B6-FB90-3DC8-03B0-7536C3BCC242}"/>
              </a:ext>
            </a:extLst>
          </p:cNvPr>
          <p:cNvSpPr txBox="1"/>
          <p:nvPr/>
        </p:nvSpPr>
        <p:spPr>
          <a:xfrm>
            <a:off x="930359" y="1577051"/>
            <a:ext cx="44308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Sabon Next LT"/>
              </a:rPr>
              <a:t>It illustrates the most significant words used in the product description in across 37 countries.</a:t>
            </a:r>
          </a:p>
          <a:p>
            <a:endParaRPr lang="en-GB">
              <a:cs typeface="Sabon Next LT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95E180C8-F648-FB5D-AF7C-40E8496F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67" y="2746019"/>
            <a:ext cx="3846786" cy="379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24397B-5C54-5F90-5FDD-C20BA9365739}"/>
              </a:ext>
            </a:extLst>
          </p:cNvPr>
          <p:cNvSpPr txBox="1"/>
          <p:nvPr/>
        </p:nvSpPr>
        <p:spPr>
          <a:xfrm>
            <a:off x="6411310" y="1714501"/>
            <a:ext cx="47099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cs typeface="Sabon Next LT"/>
              </a:rPr>
              <a:t>Table showing the most </a:t>
            </a:r>
            <a:r>
              <a:rPr lang="en-GB" b="1" err="1">
                <a:cs typeface="Sabon Next LT"/>
              </a:rPr>
              <a:t>frequenctly</a:t>
            </a:r>
            <a:r>
              <a:rPr lang="en-GB" b="1">
                <a:cs typeface="Sabon Next LT"/>
              </a:rPr>
              <a:t> used word in the whole retail online dataset across 37 countries</a:t>
            </a:r>
          </a:p>
        </p:txBody>
      </p:sp>
      <p:pic>
        <p:nvPicPr>
          <p:cNvPr id="3" name="Picture 10" descr="Text&#10;&#10;Description automatically generated">
            <a:extLst>
              <a:ext uri="{FF2B5EF4-FFF2-40B4-BE49-F238E27FC236}">
                <a16:creationId xmlns:a16="http://schemas.microsoft.com/office/drawing/2014/main" id="{AD5A2A4A-44DD-FBED-4762-DAA0D976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83" y="2407724"/>
            <a:ext cx="3692105" cy="378221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B6795E0-A66B-69D0-03AE-CD58C9C4F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343" y="2637656"/>
            <a:ext cx="3922143" cy="38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F061-D09B-6167-11C5-442F06BD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882" y="296497"/>
            <a:ext cx="7912085" cy="1582646"/>
          </a:xfrm>
        </p:spPr>
        <p:txBody>
          <a:bodyPr/>
          <a:lstStyle/>
          <a:p>
            <a:r>
              <a:rPr lang="en-US" b="0"/>
              <a:t>  WORDCLOUD &amp; </a:t>
            </a:r>
            <a:r>
              <a:rPr lang="en-US" b="0" err="1"/>
              <a:t>textstat_frequency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94FD-8395-2344-763D-0EB76881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00B6-28CE-DBFA-A9DB-9F51D4AC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45FF7F0-4B6E-C6BA-91BC-A74086A1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1" t="-392" r="3116" b="231"/>
          <a:stretch/>
        </p:blipFill>
        <p:spPr>
          <a:xfrm>
            <a:off x="3046248" y="1870221"/>
            <a:ext cx="4224521" cy="4286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FA6BF-92EE-B5AE-E7C0-2A435B2D32F8}"/>
              </a:ext>
            </a:extLst>
          </p:cNvPr>
          <p:cNvSpPr txBox="1"/>
          <p:nvPr/>
        </p:nvSpPr>
        <p:spPr>
          <a:xfrm>
            <a:off x="367862" y="1970688"/>
            <a:ext cx="25159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Selecting sample country with the highest product demand: UK</a:t>
            </a:r>
          </a:p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endParaRPr lang="en-GB" b="1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It illustrates the most significant words used in the product description in UK only</a:t>
            </a:r>
            <a:endParaRPr lang="en-GB" b="1">
              <a:cs typeface="Sabon Next LT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0CB8602A-217E-4D51-0BF0-8925F278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76" y="1974382"/>
            <a:ext cx="3965027" cy="4091653"/>
          </a:xfrm>
          <a:prstGeom prst="rect">
            <a:avLst/>
          </a:prstGeom>
        </p:spPr>
      </p:pic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5DC34F85-5ADD-A497-875E-EA4BC51B5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192" y="1972390"/>
            <a:ext cx="4123426" cy="4092164"/>
          </a:xfrm>
          <a:prstGeom prst="rect">
            <a:avLst/>
          </a:prstGeom>
        </p:spPr>
      </p:pic>
      <p:pic>
        <p:nvPicPr>
          <p:cNvPr id="6" name="Picture 9" descr="Text&#10;&#10;Description automatically generated">
            <a:extLst>
              <a:ext uri="{FF2B5EF4-FFF2-40B4-BE49-F238E27FC236}">
                <a16:creationId xmlns:a16="http://schemas.microsoft.com/office/drawing/2014/main" id="{D90EB148-DCF7-B5C1-7D33-2CB9A9DC6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514" y="2041465"/>
            <a:ext cx="4152181" cy="41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7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E409-CA69-88F0-2670-F2BC7B89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3" y="349049"/>
            <a:ext cx="10671048" cy="768096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  WORDCLOUD &amp; TEXTSTAT_FREQUENCY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089BF-5B4B-FD72-EC51-18785C1F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CC8E9-7BC4-5E32-AB22-FD854D72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8F852D0-6DD6-00DD-3DCF-36390644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83" y="2025642"/>
            <a:ext cx="4608786" cy="398913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5B54CF3-080D-B30C-2415-CF01E30C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59" y="2108201"/>
            <a:ext cx="4122682" cy="3968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2ED2EF-C020-7CAE-7893-2744FD012F12}"/>
              </a:ext>
            </a:extLst>
          </p:cNvPr>
          <p:cNvSpPr txBox="1"/>
          <p:nvPr/>
        </p:nvSpPr>
        <p:spPr>
          <a:xfrm>
            <a:off x="512379" y="2108637"/>
            <a:ext cx="268013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Selecting sample country randomly: Singapore</a:t>
            </a: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endParaRPr lang="en-GB">
              <a:ea typeface="+mn-lt"/>
              <a:cs typeface="+mn-lt"/>
            </a:endParaRPr>
          </a:p>
          <a:p>
            <a:r>
              <a:rPr lang="en-GB" b="1">
                <a:ea typeface="+mn-lt"/>
                <a:cs typeface="+mn-lt"/>
              </a:rPr>
              <a:t>It illustrates the most significant words used in the product description in Singapore only</a:t>
            </a:r>
            <a:endParaRPr lang="en-GB">
              <a:ea typeface="+mn-lt"/>
              <a:cs typeface="+mn-lt"/>
            </a:endParaRPr>
          </a:p>
          <a:p>
            <a:pPr algn="l"/>
            <a:endParaRPr lang="en-GB">
              <a:cs typeface="Sabon Next LT"/>
            </a:endParaRPr>
          </a:p>
        </p:txBody>
      </p:sp>
      <p:pic>
        <p:nvPicPr>
          <p:cNvPr id="3" name="Picture 7" descr="Table&#10;&#10;Description automatically generated">
            <a:extLst>
              <a:ext uri="{FF2B5EF4-FFF2-40B4-BE49-F238E27FC236}">
                <a16:creationId xmlns:a16="http://schemas.microsoft.com/office/drawing/2014/main" id="{1CF43CF3-858A-184B-7295-ACD78E769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740" y="2090894"/>
            <a:ext cx="4137803" cy="3970175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A18899F3-6325-D54E-3ED8-7E5B08329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192" y="2104497"/>
            <a:ext cx="4051539" cy="4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411A3-E133-9CC8-B3C7-B37C3FFC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200" b="0"/>
              <a:t>  TEXTSTAT_KEYNESS  (</a:t>
            </a:r>
            <a:r>
              <a:rPr lang="en-US" sz="5200" b="0" err="1"/>
              <a:t>uk</a:t>
            </a:r>
            <a:r>
              <a:rPr lang="en-US" sz="5200" b="0"/>
              <a:t>)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492C07-1603-C2C6-305D-D22D3B9B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03" y="1156596"/>
            <a:ext cx="5585032" cy="537078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91AAFBE-0BBE-916C-27AE-9E1B1819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28" y="1344323"/>
            <a:ext cx="5381572" cy="28538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BB2C-C60F-0A87-CF36-4306E6A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84F0-2D6F-D098-0A0F-8DF2AAFE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6A39141E-9841-1976-6C70-DEFB1CF8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47" y="1347520"/>
            <a:ext cx="5273615" cy="2912130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94ADA87-7352-4B9B-D13D-A8267B6CE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15" y="1162795"/>
            <a:ext cx="6150632" cy="53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2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FEF11-DD5C-1757-E2CE-38D30EF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882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0">
                <a:solidFill>
                  <a:schemeClr val="tx1"/>
                </a:solidFill>
              </a:rPr>
              <a:t>  </a:t>
            </a:r>
            <a:r>
              <a:rPr lang="en-US" sz="5100" b="0">
                <a:ea typeface="+mj-lt"/>
                <a:cs typeface="+mj-lt"/>
              </a:rPr>
              <a:t>  TEXTSTAT_KEYNESS  (sg)</a:t>
            </a:r>
            <a:endParaRPr lang="en-US" sz="5100">
              <a:ea typeface="+mj-lt"/>
              <a:cs typeface="+mj-lt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4D98069-CB3F-22D6-8A58-5B6452EE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17" y="1341961"/>
            <a:ext cx="5260276" cy="502468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15F9FE4-E0D7-F882-D653-CEE28BDF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95" y="1341188"/>
            <a:ext cx="5141451" cy="25825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A5DEE-A293-32EE-7E3D-E26AB229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60746-E501-FA88-6AD5-BC1EC44A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AC842530-BE47-CD4A-7E23-060F7532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1326941"/>
            <a:ext cx="5144218" cy="2521968"/>
          </a:xfrm>
          <a:prstGeom prst="rect">
            <a:avLst/>
          </a:prstGeom>
        </p:spPr>
      </p:pic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D50659AE-38CB-C59A-C6E3-6963AF344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51" y="1331344"/>
            <a:ext cx="5474898" cy="48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30392-FD42-6293-2C46-34ED127C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08" y="117483"/>
            <a:ext cx="9179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</a:rPr>
              <a:t>Keyword in context ("heart")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F569028-6326-552B-2150-E2B08A8A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0" y="1128831"/>
            <a:ext cx="4933445" cy="467898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A68E6D6-FD7D-0239-3429-7CEC80C448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84078" y="1194521"/>
            <a:ext cx="5052113" cy="428484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34406-4A26-9D60-D8BB-D146D54A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14628-E138-FFC6-6AB9-DB5D8567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16</a:t>
            </a:fld>
            <a:endParaRPr lang="en-US" sz="10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25929-DF31-D8AE-BF74-71A24C2066B9}"/>
              </a:ext>
            </a:extLst>
          </p:cNvPr>
          <p:cNvSpPr txBox="1"/>
          <p:nvPr/>
        </p:nvSpPr>
        <p:spPr>
          <a:xfrm>
            <a:off x="1057602" y="5944912"/>
            <a:ext cx="89206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ea typeface="+mn-lt"/>
                <a:cs typeface="+mn-lt"/>
              </a:rPr>
              <a:t>kwic_all_heart</a:t>
            </a:r>
            <a:r>
              <a:rPr lang="en-GB">
                <a:ea typeface="+mn-lt"/>
                <a:cs typeface="+mn-lt"/>
              </a:rPr>
              <a:t>&lt;- </a:t>
            </a:r>
            <a:r>
              <a:rPr lang="en-GB" err="1">
                <a:ea typeface="+mn-lt"/>
                <a:cs typeface="+mn-lt"/>
              </a:rPr>
              <a:t>kwic</a:t>
            </a:r>
            <a:r>
              <a:rPr lang="en-GB">
                <a:ea typeface="+mn-lt"/>
                <a:cs typeface="+mn-lt"/>
              </a:rPr>
              <a:t>(tokens(text3), "heart", window=5 )  #top used word in UK</a:t>
            </a:r>
            <a:endParaRPr lang="en-US"/>
          </a:p>
          <a:p>
            <a:pPr algn="l"/>
            <a:r>
              <a:rPr lang="en-GB">
                <a:ea typeface="+mn-lt"/>
                <a:cs typeface="+mn-lt"/>
              </a:rPr>
              <a:t>head(kwic_all_heart,20)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3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62089-DD9C-2D13-FED4-FCB98F7C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9481599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chemeClr val="tx1"/>
                </a:solidFill>
                <a:ea typeface="+mj-lt"/>
                <a:cs typeface="+mj-lt"/>
              </a:rPr>
              <a:t>Keyword in context ("PIZZA")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B9BE4-6EFD-A48E-CED5-FAF450B4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52001-FB88-E3A3-13DD-20AE0DB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CB1F2-7D76-63FA-0281-B3451E654ADA}"/>
              </a:ext>
            </a:extLst>
          </p:cNvPr>
          <p:cNvSpPr txBox="1"/>
          <p:nvPr/>
        </p:nvSpPr>
        <p:spPr>
          <a:xfrm>
            <a:off x="913087" y="5925206"/>
            <a:ext cx="9341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>
                <a:ea typeface="+mn-lt"/>
                <a:cs typeface="+mn-lt"/>
              </a:rPr>
              <a:t>kwic_all_manual</a:t>
            </a:r>
            <a:r>
              <a:rPr lang="en-GB">
                <a:ea typeface="+mn-lt"/>
                <a:cs typeface="+mn-lt"/>
              </a:rPr>
              <a:t>&lt;- </a:t>
            </a:r>
            <a:r>
              <a:rPr lang="en-GB" err="1">
                <a:ea typeface="+mn-lt"/>
                <a:cs typeface="+mn-lt"/>
              </a:rPr>
              <a:t>kwic</a:t>
            </a:r>
            <a:r>
              <a:rPr lang="en-GB">
                <a:ea typeface="+mn-lt"/>
                <a:cs typeface="+mn-lt"/>
              </a:rPr>
              <a:t>(tokens(text3), "pizza", window=5 )   # top used word in SG</a:t>
            </a:r>
            <a:endParaRPr lang="en-US"/>
          </a:p>
          <a:p>
            <a:pPr algn="l"/>
            <a:r>
              <a:rPr lang="en-GB">
                <a:ea typeface="+mn-lt"/>
                <a:cs typeface="+mn-lt"/>
              </a:rPr>
              <a:t>head(kwic_all_manual,20)</a:t>
            </a:r>
            <a:endParaRPr lang="en-GB"/>
          </a:p>
        </p:txBody>
      </p:sp>
      <p:pic>
        <p:nvPicPr>
          <p:cNvPr id="3" name="Picture 8" descr="Text&#10;&#10;Description automatically generated">
            <a:extLst>
              <a:ext uri="{FF2B5EF4-FFF2-40B4-BE49-F238E27FC236}">
                <a16:creationId xmlns:a16="http://schemas.microsoft.com/office/drawing/2014/main" id="{DE682E0F-1B39-3102-FF7C-ECB65D26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30492"/>
            <a:ext cx="4958080" cy="3918936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928EF74-9524-CE36-BCA9-3CCFBC52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1530959"/>
            <a:ext cx="4521200" cy="39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07264"/>
            <a:ext cx="6766560" cy="768096"/>
          </a:xfrm>
        </p:spPr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922512" y="182880"/>
            <a:ext cx="3200400" cy="274320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45768"/>
            <a:ext cx="2831592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Sabon Next LT"/>
              </a:rPr>
              <a:t>In overall,  it is best for each country to have a specific word target to leverage the opportunity based on the demanded words. </a:t>
            </a:r>
            <a:endParaRPr lang="en-US"/>
          </a:p>
          <a:p>
            <a:r>
              <a:rPr lang="en-US">
                <a:cs typeface="Sabon Next LT"/>
              </a:rPr>
              <a:t>so that the business owners are also able to reduce any </a:t>
            </a:r>
            <a:r>
              <a:rPr lang="en-US">
                <a:ea typeface="+mn-lt"/>
                <a:cs typeface="+mn-lt"/>
              </a:rPr>
              <a:t>over-supply </a:t>
            </a:r>
            <a:r>
              <a:rPr lang="en-US">
                <a:cs typeface="Sabon Next LT"/>
              </a:rPr>
              <a:t>of low demand products</a:t>
            </a:r>
            <a:endParaRPr lang="en-US"/>
          </a:p>
          <a:p>
            <a:endParaRPr lang="en-US"/>
          </a:p>
        </p:txBody>
      </p:sp>
      <p:pic>
        <p:nvPicPr>
          <p:cNvPr id="7" name="Picture 6" descr="Text, timeline&#10;&#10;Description automatically generated">
            <a:extLst>
              <a:ext uri="{FF2B5EF4-FFF2-40B4-BE49-F238E27FC236}">
                <a16:creationId xmlns:a16="http://schemas.microsoft.com/office/drawing/2014/main" id="{77438920-75C4-4F64-6D8A-A03C46D2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9" t="6646" r="17054" b="10320"/>
          <a:stretch/>
        </p:blipFill>
        <p:spPr>
          <a:xfrm>
            <a:off x="6907152" y="2035585"/>
            <a:ext cx="5365181" cy="4818796"/>
          </a:xfrm>
          <a:prstGeom prst="rect">
            <a:avLst/>
          </a:prstGeom>
        </p:spPr>
      </p:pic>
      <p:pic>
        <p:nvPicPr>
          <p:cNvPr id="9" name="Picture 6" descr="Table&#10;&#10;Description automatically generated">
            <a:extLst>
              <a:ext uri="{FF2B5EF4-FFF2-40B4-BE49-F238E27FC236}">
                <a16:creationId xmlns:a16="http://schemas.microsoft.com/office/drawing/2014/main" id="{85E1FC14-A3DF-693C-C763-FC18E366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20" y="452684"/>
            <a:ext cx="2944558" cy="6133184"/>
          </a:xfrm>
          <a:prstGeom prst="rect">
            <a:avLst/>
          </a:prstGeom>
        </p:spPr>
      </p:pic>
      <p:pic>
        <p:nvPicPr>
          <p:cNvPr id="8" name="Picture 10" descr="Text&#10;&#10;Description automatically generated">
            <a:extLst>
              <a:ext uri="{FF2B5EF4-FFF2-40B4-BE49-F238E27FC236}">
                <a16:creationId xmlns:a16="http://schemas.microsoft.com/office/drawing/2014/main" id="{F1D5FD32-224F-6FD2-819C-2487F63F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060" y="1918894"/>
            <a:ext cx="4986067" cy="50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07" y="1096820"/>
            <a:ext cx="5693664" cy="768096"/>
          </a:xfrm>
        </p:spPr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239" y="1979877"/>
            <a:ext cx="5693664" cy="31221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Sabon Next LT"/>
              </a:rPr>
              <a:t>Introduction</a:t>
            </a:r>
          </a:p>
          <a:p>
            <a:r>
              <a:rPr lang="en-US">
                <a:cs typeface="Sabon Next LT"/>
              </a:rPr>
              <a:t>Objective</a:t>
            </a:r>
            <a:endParaRPr lang="en-US"/>
          </a:p>
          <a:p>
            <a:r>
              <a:rPr lang="en-US">
                <a:cs typeface="Sabon Next LT"/>
              </a:rPr>
              <a:t>Data Cleaning</a:t>
            </a:r>
          </a:p>
          <a:p>
            <a:r>
              <a:rPr lang="en-US"/>
              <a:t>Data Manipulation</a:t>
            </a:r>
            <a:endParaRPr lang="en-US">
              <a:cs typeface="Sabon Next LT"/>
            </a:endParaRPr>
          </a:p>
          <a:p>
            <a:r>
              <a:rPr lang="en-US"/>
              <a:t>​Data Text Mining Analysis</a:t>
            </a:r>
            <a:endParaRPr lang="en-US">
              <a:cs typeface="Sabon Next LT"/>
            </a:endParaRPr>
          </a:p>
          <a:p>
            <a:endParaRPr lang="en-US"/>
          </a:p>
          <a:p>
            <a:r>
              <a:rPr lang="en-US"/>
              <a:t>​</a:t>
            </a:r>
            <a:endParaRPr lang="en-US">
              <a:cs typeface="Sabon Next 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A88C-D0E9-9292-2EB9-ECC5A1A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What is online data retail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8F866AD-2F68-330A-742C-3F102AC8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20040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395AC10-BC7E-F8C2-4BE5-E11AB7A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EF694B1-9C98-795D-DBF9-A6671C5A576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3660700"/>
              </p:ext>
            </p:extLst>
          </p:nvPr>
        </p:nvGraphicFramePr>
        <p:xfrm>
          <a:off x="539496" y="2103120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5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7ECC52-19F3-5815-4780-3F81D621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Data background</a:t>
            </a:r>
            <a:endParaRPr lang="en-US" kern="12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E3B8942-CD07-95F5-7DEF-67B4EBE17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59" y="1337594"/>
            <a:ext cx="10843065" cy="182561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23B2C-1534-8265-F1D3-DD202A3E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spcAft>
                <a:spcPts val="600"/>
              </a:spcAft>
            </a:pPr>
            <a:r>
              <a:rPr lang="en-US" sz="10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Retail Data Analysis By 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A6B-3F54-FB7F-8051-EDDAAE1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bg1"/>
                </a:solidFill>
                <a:latin typeface="+mn-lt"/>
                <a:cs typeface="+mn-cs"/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EE48-29A4-01FB-056E-CF2E34EC164E}"/>
              </a:ext>
            </a:extLst>
          </p:cNvPr>
          <p:cNvSpPr txBox="1"/>
          <p:nvPr/>
        </p:nvSpPr>
        <p:spPr>
          <a:xfrm>
            <a:off x="5925304" y="4018143"/>
            <a:ext cx="5549111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This Retail Data contains a raw data set transaction of customer  with different purchase item.</a:t>
            </a:r>
            <a:endParaRPr lang="en-US">
              <a:solidFill>
                <a:schemeClr val="bg1"/>
              </a:solidFill>
              <a:cs typeface="Sabon Next 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cs typeface="Sabon Next LT"/>
              </a:rPr>
              <a:t>This Data set which contains 7 columns and 525461 rows.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cs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CE0AD-3B38-38F2-2357-6CB0AAB17BD4}"/>
              </a:ext>
            </a:extLst>
          </p:cNvPr>
          <p:cNvSpPr txBox="1"/>
          <p:nvPr/>
        </p:nvSpPr>
        <p:spPr>
          <a:xfrm>
            <a:off x="4299484" y="3515263"/>
            <a:ext cx="3498272" cy="1056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>
              <a:solidFill>
                <a:schemeClr val="tx1">
                  <a:alpha val="55000"/>
                </a:schemeClr>
              </a:solidFill>
              <a:cs typeface="Sabon Next LT"/>
            </a:endParaRPr>
          </a:p>
          <a:p>
            <a:endParaRPr lang="en-US" sz="240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70104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solidFill>
                  <a:srgbClr val="000000">
                    <a:alpha val="70000"/>
                  </a:srgbClr>
                </a:solidFill>
              </a:rPr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E13D5-2E57-0DC3-5F25-08747B2BBA25}"/>
              </a:ext>
            </a:extLst>
          </p:cNvPr>
          <p:cNvSpPr txBox="1"/>
          <p:nvPr/>
        </p:nvSpPr>
        <p:spPr>
          <a:xfrm>
            <a:off x="4611864" y="-2514077"/>
            <a:ext cx="9421090" cy="2147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7DAEE-8A6B-8572-6259-76E2C30ECD0F}"/>
              </a:ext>
            </a:extLst>
          </p:cNvPr>
          <p:cNvSpPr txBox="1"/>
          <p:nvPr/>
        </p:nvSpPr>
        <p:spPr>
          <a:xfrm>
            <a:off x="1246908" y="2770909"/>
            <a:ext cx="907472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Sabon Next LT"/>
              </a:rPr>
              <a:t>To understand and investigate  the customer behavior  on the specific item shops in data retail using text mining analysis</a:t>
            </a:r>
            <a:endParaRPr lang="en-US"/>
          </a:p>
          <a:p>
            <a:endParaRPr lang="en-US" sz="2400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Sabon Next LT"/>
              </a:rPr>
              <a:t>To specific which items are the most purchase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72623"/>
            <a:ext cx="6400800" cy="768096"/>
          </a:xfrm>
        </p:spPr>
        <p:txBody>
          <a:bodyPr/>
          <a:lstStyle/>
          <a:p>
            <a:r>
              <a:rPr lang="en-US">
                <a:latin typeface="Arial Black"/>
                <a:cs typeface="Arial Black" panose="020B0604020202020204" pitchFamily="34" charset="0"/>
              </a:rPr>
              <a:t>DATA cleaning</a:t>
            </a:r>
            <a:endParaRPr lang="en-US" sz="4400" b="1" err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927549"/>
            <a:ext cx="6400800" cy="512064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endParaRPr lang="en-US" sz="240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27322"/>
            <a:ext cx="10671048" cy="768096"/>
          </a:xfrm>
        </p:spPr>
        <p:txBody>
          <a:bodyPr/>
          <a:lstStyle/>
          <a:p>
            <a:r>
              <a:rPr lang="en-US" altLang="zh-CN">
                <a:latin typeface="Arial Black"/>
              </a:rPr>
              <a:t>DATA CLEANING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CA357-FE79-7586-9C0E-4230F957E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508" y="1660930"/>
            <a:ext cx="10680192" cy="4473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>
                <a:cs typeface="Sabon Next LT"/>
              </a:rPr>
              <a:t>Check NA value on Data in  column Description and Negative value in column Quantity, </a:t>
            </a:r>
          </a:p>
          <a:p>
            <a:pPr marL="0" indent="0">
              <a:buNone/>
            </a:pPr>
            <a:r>
              <a:rPr lang="en-US">
                <a:cs typeface="Sabon Next LT"/>
              </a:rPr>
              <a:t>      </a:t>
            </a: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cs typeface="Sabon Next LT"/>
            </a:endParaRPr>
          </a:p>
          <a:p>
            <a:pPr marL="285750" indent="-285750"/>
            <a:r>
              <a:rPr lang="en-US">
                <a:cs typeface="Sabon Next LT"/>
              </a:rPr>
              <a:t>Remove Service, tax and similar with it.</a:t>
            </a:r>
          </a:p>
          <a:p>
            <a:pPr marL="0" indent="0">
              <a:buNone/>
            </a:pPr>
            <a:r>
              <a:rPr lang="en-US">
                <a:cs typeface="Sabon Next LT"/>
              </a:rPr>
              <a:t>      </a:t>
            </a:r>
          </a:p>
          <a:p>
            <a:pPr marL="0" indent="0">
              <a:buNone/>
            </a:pPr>
            <a:r>
              <a:rPr lang="en-US">
                <a:cs typeface="Sabon Next LT"/>
              </a:rPr>
              <a:t>     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87A7AD-A742-0638-88FD-61709BD0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2028779"/>
            <a:ext cx="4554745" cy="1966553"/>
          </a:xfrm>
          <a:prstGeom prst="rect">
            <a:avLst/>
          </a:prstGeom>
        </p:spPr>
      </p:pic>
      <p:pic>
        <p:nvPicPr>
          <p:cNvPr id="6" name="Picture 8" descr="Text&#10;&#10;Description automatically generated">
            <a:extLst>
              <a:ext uri="{FF2B5EF4-FFF2-40B4-BE49-F238E27FC236}">
                <a16:creationId xmlns:a16="http://schemas.microsoft.com/office/drawing/2014/main" id="{79C9F3FD-2D82-26A8-62C9-2155C897C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7" y="4695399"/>
            <a:ext cx="4612256" cy="18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CA5F0-3946-73AC-4354-3F7BEA65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 fontScale="90000"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Package</a:t>
            </a:r>
            <a:br>
              <a:rPr lang="en-US" sz="3500">
                <a:solidFill>
                  <a:srgbClr val="FFFFFF"/>
                </a:solidFill>
              </a:rPr>
            </a:br>
            <a:r>
              <a:rPr lang="en-US" sz="3500">
                <a:solidFill>
                  <a:srgbClr val="FFFFFF"/>
                </a:solidFill>
              </a:rPr>
              <a:t>for data mining text analysis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A2E79-FB99-8057-60CB-78293E96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492" y="4756646"/>
            <a:ext cx="1980070" cy="13040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44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9BC1-ACA9-6952-9C57-B0CA1DB0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library("tm")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library("quanteda")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library("quanteda.textstats")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library("quanteda.textplots")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library("wordcloud")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library("RColorBrewer")</a:t>
            </a:r>
            <a:endParaRPr lang="en-US" sz="2600"/>
          </a:p>
          <a:p>
            <a:endParaRPr lang="en-US" sz="2600">
              <a:cs typeface="Sabon Next 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6C126-7D38-E753-F04E-E00198E0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2058" y="6407779"/>
            <a:ext cx="66751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0337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627B-97C8-1E2D-521B-29A47F03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897" y="1041062"/>
            <a:ext cx="7013448" cy="1627632"/>
          </a:xfrm>
        </p:spPr>
        <p:txBody>
          <a:bodyPr/>
          <a:lstStyle/>
          <a:p>
            <a:r>
              <a:rPr lang="en-GB">
                <a:latin typeface="Arial"/>
                <a:cs typeface="Arial"/>
              </a:rPr>
              <a:t>Text analysis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F788-17AB-2CCF-742F-7C2927F6B0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8436" y="460248"/>
            <a:ext cx="768096" cy="1627632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4138-030D-1086-08B9-CB456CC00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3453" y="2530475"/>
            <a:ext cx="5315126" cy="18871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Sabon Next LT"/>
              </a:rPr>
              <a:t>-&gt; </a:t>
            </a:r>
            <a:r>
              <a:rPr lang="en-US" err="1">
                <a:cs typeface="Sabon Next LT"/>
              </a:rPr>
              <a:t>wordcloud</a:t>
            </a:r>
          </a:p>
          <a:p>
            <a:r>
              <a:rPr lang="en-US">
                <a:cs typeface="Sabon Next LT"/>
              </a:rPr>
              <a:t>-&gt; </a:t>
            </a:r>
            <a:r>
              <a:rPr lang="en-US" err="1">
                <a:cs typeface="Sabon Next LT"/>
              </a:rPr>
              <a:t>textstat</a:t>
            </a:r>
            <a:r>
              <a:rPr lang="en-US">
                <a:cs typeface="Sabon Next LT"/>
              </a:rPr>
              <a:t> frequency</a:t>
            </a:r>
          </a:p>
          <a:p>
            <a:r>
              <a:rPr lang="en-US">
                <a:cs typeface="Sabon Next LT"/>
              </a:rPr>
              <a:t>-&gt; </a:t>
            </a:r>
            <a:r>
              <a:rPr lang="en-US" err="1">
                <a:cs typeface="Sabon Next LT"/>
              </a:rPr>
              <a:t>textstat</a:t>
            </a:r>
            <a:r>
              <a:rPr lang="en-US">
                <a:cs typeface="Sabon Next LT"/>
              </a:rPr>
              <a:t> </a:t>
            </a:r>
            <a:r>
              <a:rPr lang="en-US" err="1">
                <a:cs typeface="Sabon Next LT"/>
              </a:rPr>
              <a:t>keyness</a:t>
            </a:r>
            <a:endParaRPr lang="en-US">
              <a:cs typeface="Sabon Next LT"/>
            </a:endParaRPr>
          </a:p>
          <a:p>
            <a:r>
              <a:rPr lang="en-US">
                <a:cs typeface="Sabon Next LT"/>
              </a:rPr>
              <a:t>-&gt; keyword in context (KWIC)</a:t>
            </a:r>
          </a:p>
          <a:p>
            <a:endParaRPr lang="en-US">
              <a:cs typeface="Sabon Next 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C2205-5C8F-88B1-5A01-5BBC5D5A24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33727" y="443766"/>
            <a:ext cx="768096" cy="1627632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C506-C21F-6C81-D8AD-AC6CE70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Retail data analysis by text mining </vt:lpstr>
      <vt:lpstr>AGENDA</vt:lpstr>
      <vt:lpstr>What is online data retail</vt:lpstr>
      <vt:lpstr>Data background</vt:lpstr>
      <vt:lpstr>OBJECTIVE</vt:lpstr>
      <vt:lpstr>DATA cleaning</vt:lpstr>
      <vt:lpstr>DATA CLEANING</vt:lpstr>
      <vt:lpstr>Data Package for data mining text analysis </vt:lpstr>
      <vt:lpstr>Text analysis</vt:lpstr>
      <vt:lpstr>COUNTRY WITH THE MOST PRODUCT DEMAND IN ONLINE RETAIL</vt:lpstr>
      <vt:lpstr>Wordcloud &amp; textstat_frequency</vt:lpstr>
      <vt:lpstr>  WORDCLOUD &amp; textstat_frequency</vt:lpstr>
      <vt:lpstr>  WORDCLOUD &amp; TEXTSTAT_FREQUENCY</vt:lpstr>
      <vt:lpstr>  TEXTSTAT_KEYNESS  (uk)</vt:lpstr>
      <vt:lpstr>    TEXTSTAT_KEYNESS  (sg)</vt:lpstr>
      <vt:lpstr>Keyword in context ("heart")</vt:lpstr>
      <vt:lpstr>Keyword in context ("PIZZA")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revision>33</cp:revision>
  <dcterms:created xsi:type="dcterms:W3CDTF">2023-01-16T06:51:06Z</dcterms:created>
  <dcterms:modified xsi:type="dcterms:W3CDTF">2023-01-17T02:11:55Z</dcterms:modified>
</cp:coreProperties>
</file>