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71" r:id="rId8"/>
    <p:sldId id="272" r:id="rId9"/>
    <p:sldId id="273" r:id="rId10"/>
    <p:sldId id="274" r:id="rId11"/>
    <p:sldId id="265" r:id="rId12"/>
  </p:sldIdLst>
  <p:sldSz cx="6858000" cy="9448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eedullah Shah" initials="WS" lastIdx="1" clrIdx="0">
    <p:extLst>
      <p:ext uri="{19B8F6BF-5375-455C-9EA6-DF929625EA0E}">
        <p15:presenceInfo xmlns:p15="http://schemas.microsoft.com/office/powerpoint/2012/main" userId="S-1-5-21-114997153-3155198694-1409411382-2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890B5"/>
    <a:srgbClr val="EC1E83"/>
    <a:srgbClr val="F36F3F"/>
    <a:srgbClr val="FC0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91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46367"/>
            <a:ext cx="5829300" cy="3289582"/>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962808"/>
            <a:ext cx="5143500" cy="228127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25D975-EB47-4673-A070-46AEAD0C8C5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37532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5D975-EB47-4673-A070-46AEAD0C8C5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325188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03061"/>
            <a:ext cx="1478756" cy="800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03061"/>
            <a:ext cx="4350544" cy="80074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5D975-EB47-4673-A070-46AEAD0C8C5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227530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5D975-EB47-4673-A070-46AEAD0C8C5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109201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355641"/>
            <a:ext cx="5915025" cy="3930438"/>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323262"/>
            <a:ext cx="5915025" cy="2066924"/>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5D975-EB47-4673-A070-46AEAD0C8C5F}" type="datetimeFigureOut">
              <a:rPr lang="en-US" smtClean="0"/>
              <a:t>7/8/2022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133072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515305"/>
            <a:ext cx="2914650" cy="59951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515305"/>
            <a:ext cx="2914650" cy="59951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25D975-EB47-4673-A070-46AEAD0C8C5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2000194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03063"/>
            <a:ext cx="5915025" cy="182633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316269"/>
            <a:ext cx="2901255" cy="11351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451437"/>
            <a:ext cx="2901255" cy="50765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316269"/>
            <a:ext cx="2915543" cy="11351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451437"/>
            <a:ext cx="2915543" cy="50765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25D975-EB47-4673-A070-46AEAD0C8C5F}" type="datetimeFigureOut">
              <a:rPr lang="en-US" smtClean="0"/>
              <a:t>7/8/2022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156087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25D975-EB47-4673-A070-46AEAD0C8C5F}" type="datetimeFigureOut">
              <a:rPr lang="en-US" smtClean="0"/>
              <a:t>7/8/2022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97117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5D975-EB47-4673-A070-46AEAD0C8C5F}" type="datetimeFigureOut">
              <a:rPr lang="en-US" smtClean="0"/>
              <a:t>7/8/2022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157033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29920"/>
            <a:ext cx="2211884" cy="220472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60454"/>
            <a:ext cx="3471863" cy="671477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834640"/>
            <a:ext cx="2211884" cy="52515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5D975-EB47-4673-A070-46AEAD0C8C5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398608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29920"/>
            <a:ext cx="2211884" cy="220472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60454"/>
            <a:ext cx="3471863" cy="671477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834640"/>
            <a:ext cx="2211884" cy="52515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5D975-EB47-4673-A070-46AEAD0C8C5F}" type="datetimeFigureOut">
              <a:rPr lang="en-US" smtClean="0"/>
              <a:t>7/8/2022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32024-FD38-472B-8D9B-87B90246AE07}" type="slidenum">
              <a:rPr lang="en-US" smtClean="0"/>
              <a:t>‹#›</a:t>
            </a:fld>
            <a:endParaRPr lang="en-US"/>
          </a:p>
        </p:txBody>
      </p:sp>
    </p:spTree>
    <p:extLst>
      <p:ext uri="{BB962C8B-B14F-4D97-AF65-F5344CB8AC3E}">
        <p14:creationId xmlns:p14="http://schemas.microsoft.com/office/powerpoint/2010/main" val="134012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03063"/>
            <a:ext cx="5915025" cy="182633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515305"/>
            <a:ext cx="5915025" cy="59951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757640"/>
            <a:ext cx="1543050" cy="503061"/>
          </a:xfrm>
          <a:prstGeom prst="rect">
            <a:avLst/>
          </a:prstGeom>
        </p:spPr>
        <p:txBody>
          <a:bodyPr vert="horz" lIns="91440" tIns="45720" rIns="91440" bIns="45720" rtlCol="0" anchor="ctr"/>
          <a:lstStyle>
            <a:lvl1pPr algn="l">
              <a:defRPr sz="900">
                <a:solidFill>
                  <a:schemeClr val="tx1">
                    <a:tint val="75000"/>
                  </a:schemeClr>
                </a:solidFill>
              </a:defRPr>
            </a:lvl1pPr>
          </a:lstStyle>
          <a:p>
            <a:fld id="{6925D975-EB47-4673-A070-46AEAD0C8C5F}" type="datetimeFigureOut">
              <a:rPr lang="en-US" smtClean="0"/>
              <a:t>7/8/2022</a:t>
            </a:fld>
            <a:endParaRPr lang="en-US"/>
          </a:p>
        </p:txBody>
      </p:sp>
      <p:sp>
        <p:nvSpPr>
          <p:cNvPr id="5" name="Footer Placeholder 4"/>
          <p:cNvSpPr>
            <a:spLocks noGrp="1"/>
          </p:cNvSpPr>
          <p:nvPr>
            <p:ph type="ftr" sz="quarter" idx="3"/>
          </p:nvPr>
        </p:nvSpPr>
        <p:spPr>
          <a:xfrm>
            <a:off x="2271713" y="8757640"/>
            <a:ext cx="2314575" cy="50306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757640"/>
            <a:ext cx="1543050" cy="503061"/>
          </a:xfrm>
          <a:prstGeom prst="rect">
            <a:avLst/>
          </a:prstGeom>
        </p:spPr>
        <p:txBody>
          <a:bodyPr vert="horz" lIns="91440" tIns="45720" rIns="91440" bIns="45720" rtlCol="0" anchor="ctr"/>
          <a:lstStyle>
            <a:lvl1pPr algn="r">
              <a:defRPr sz="900">
                <a:solidFill>
                  <a:schemeClr val="tx1">
                    <a:tint val="75000"/>
                  </a:schemeClr>
                </a:solidFill>
              </a:defRPr>
            </a:lvl1pPr>
          </a:lstStyle>
          <a:p>
            <a:fld id="{89432024-FD38-472B-8D9B-87B90246AE07}" type="slidenum">
              <a:rPr lang="en-US" smtClean="0"/>
              <a:t>‹#›</a:t>
            </a:fld>
            <a:endParaRPr lang="en-US"/>
          </a:p>
        </p:txBody>
      </p:sp>
    </p:spTree>
    <p:extLst>
      <p:ext uri="{BB962C8B-B14F-4D97-AF65-F5344CB8AC3E}">
        <p14:creationId xmlns:p14="http://schemas.microsoft.com/office/powerpoint/2010/main" val="1187438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448800"/>
          </a:xfrm>
          <a:prstGeom prst="rect">
            <a:avLst/>
          </a:prstGeom>
        </p:spPr>
      </p:pic>
    </p:spTree>
    <p:extLst>
      <p:ext uri="{BB962C8B-B14F-4D97-AF65-F5344CB8AC3E}">
        <p14:creationId xmlns:p14="http://schemas.microsoft.com/office/powerpoint/2010/main" val="412683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sp>
        <p:nvSpPr>
          <p:cNvPr id="2" name="TextBox 1"/>
          <p:cNvSpPr txBox="1"/>
          <p:nvPr/>
        </p:nvSpPr>
        <p:spPr>
          <a:xfrm>
            <a:off x="274320" y="1383030"/>
            <a:ext cx="6309360" cy="369332"/>
          </a:xfrm>
          <a:prstGeom prst="rect">
            <a:avLst/>
          </a:prstGeom>
          <a:noFill/>
        </p:spPr>
        <p:txBody>
          <a:bodyPr wrap="square" rtlCol="0">
            <a:spAutoFit/>
          </a:bodyPr>
          <a:lstStyle/>
          <a:p>
            <a:pPr lvl="0"/>
            <a:r>
              <a:rPr lang="en-US" b="1" dirty="0" smtClean="0">
                <a:sym typeface="Comfortaa"/>
              </a:rPr>
              <a:t>Initial Mock Screens</a:t>
            </a:r>
            <a:endParaRPr lang="en-US" sz="1400" b="1" dirty="0" smtClean="0">
              <a:sym typeface="Comfortaa"/>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 y="2082165"/>
            <a:ext cx="1788989" cy="31756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882" y="2082165"/>
            <a:ext cx="1788989" cy="31756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7809" y="5463539"/>
            <a:ext cx="1790062" cy="317754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 y="5463539"/>
            <a:ext cx="1790063" cy="3177541"/>
          </a:xfrm>
          <a:prstGeom prst="rect">
            <a:avLst/>
          </a:prstGeom>
        </p:spPr>
      </p:pic>
    </p:spTree>
    <p:extLst>
      <p:ext uri="{BB962C8B-B14F-4D97-AF65-F5344CB8AC3E}">
        <p14:creationId xmlns:p14="http://schemas.microsoft.com/office/powerpoint/2010/main" val="193857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448800"/>
          </a:xfrm>
          <a:prstGeom prst="rect">
            <a:avLst/>
          </a:prstGeom>
        </p:spPr>
      </p:pic>
    </p:spTree>
    <p:extLst>
      <p:ext uri="{BB962C8B-B14F-4D97-AF65-F5344CB8AC3E}">
        <p14:creationId xmlns:p14="http://schemas.microsoft.com/office/powerpoint/2010/main" val="130931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sp>
        <p:nvSpPr>
          <p:cNvPr id="2" name="Title 1"/>
          <p:cNvSpPr>
            <a:spLocks noGrp="1"/>
          </p:cNvSpPr>
          <p:nvPr>
            <p:ph type="title"/>
          </p:nvPr>
        </p:nvSpPr>
        <p:spPr>
          <a:xfrm>
            <a:off x="0" y="1146001"/>
            <a:ext cx="6858000" cy="5240512"/>
          </a:xfrm>
        </p:spPr>
        <p:txBody>
          <a:bodyPr>
            <a:noAutofit/>
          </a:bodyPr>
          <a:lstStyle/>
          <a:p>
            <a:pPr>
              <a:lnSpc>
                <a:spcPct val="100000"/>
              </a:lnSpc>
            </a:pPr>
            <a:r>
              <a:rPr lang="en-US" sz="1600" b="1" dirty="0" smtClean="0"/>
              <a:t>TAKING YOUR BRAND TO NEW HEIGHTS</a:t>
            </a:r>
            <a:r>
              <a:rPr lang="en-US" sz="1600" dirty="0" smtClean="0"/>
              <a:t/>
            </a:r>
            <a:br>
              <a:rPr lang="en-US" sz="1600" dirty="0" smtClean="0"/>
            </a:br>
            <a:r>
              <a:rPr lang="en-US" sz="1400" dirty="0"/>
              <a:t/>
            </a:r>
            <a:br>
              <a:rPr lang="en-US" sz="1400" dirty="0"/>
            </a:br>
            <a:r>
              <a:rPr lang="en-US" sz="1400" dirty="0" smtClean="0">
                <a:solidFill>
                  <a:schemeClr val="accent3">
                    <a:lumMod val="50000"/>
                  </a:schemeClr>
                </a:solidFill>
                <a:latin typeface="+mn-lt"/>
              </a:rPr>
              <a:t>Logo Aspire is </a:t>
            </a:r>
            <a:r>
              <a:rPr lang="en-US" sz="1400" dirty="0">
                <a:solidFill>
                  <a:schemeClr val="accent3">
                    <a:lumMod val="50000"/>
                  </a:schemeClr>
                </a:solidFill>
                <a:latin typeface="+mn-lt"/>
              </a:rPr>
              <a:t>a creative digital </a:t>
            </a:r>
            <a:r>
              <a:rPr lang="en-US" sz="1400" dirty="0" smtClean="0">
                <a:solidFill>
                  <a:schemeClr val="accent3">
                    <a:lumMod val="50000"/>
                  </a:schemeClr>
                </a:solidFill>
                <a:latin typeface="+mn-lt"/>
              </a:rPr>
              <a:t>agency, having years of experience, over 100 in-house production unit and 7000+ satisfied clients around the globe. Logo Aspire is comprised </a:t>
            </a:r>
            <a:r>
              <a:rPr lang="en-US" sz="1400" dirty="0">
                <a:solidFill>
                  <a:schemeClr val="accent3">
                    <a:lumMod val="50000"/>
                  </a:schemeClr>
                </a:solidFill>
                <a:latin typeface="+mn-lt"/>
              </a:rPr>
              <a:t>of some of the most talented, skilled and experienced professionals from the industry. Our dedication, work ethics, quality of deliverables, market competitive pricing, fast turnaround timelines and </a:t>
            </a:r>
            <a:r>
              <a:rPr lang="en-US" sz="1400" dirty="0" smtClean="0">
                <a:solidFill>
                  <a:schemeClr val="accent3">
                    <a:lumMod val="50000"/>
                  </a:schemeClr>
                </a:solidFill>
                <a:latin typeface="+mn-lt"/>
              </a:rPr>
              <a:t>24/7 support </a:t>
            </a:r>
            <a:r>
              <a:rPr lang="en-US" sz="1400" dirty="0">
                <a:solidFill>
                  <a:schemeClr val="accent3">
                    <a:lumMod val="50000"/>
                  </a:schemeClr>
                </a:solidFill>
                <a:latin typeface="+mn-lt"/>
              </a:rPr>
              <a:t>after project deployment are </a:t>
            </a:r>
            <a:r>
              <a:rPr lang="en-US" sz="1400" dirty="0" smtClean="0">
                <a:solidFill>
                  <a:schemeClr val="accent3">
                    <a:lumMod val="50000"/>
                  </a:schemeClr>
                </a:solidFill>
                <a:latin typeface="+mn-lt"/>
              </a:rPr>
              <a:t>some </a:t>
            </a:r>
            <a:r>
              <a:rPr lang="en-US" sz="1400" dirty="0">
                <a:solidFill>
                  <a:schemeClr val="accent3">
                    <a:lumMod val="50000"/>
                  </a:schemeClr>
                </a:solidFill>
                <a:latin typeface="+mn-lt"/>
              </a:rPr>
              <a:t>of the factors that make us stand out from </a:t>
            </a:r>
            <a:r>
              <a:rPr lang="en-US" sz="1400" dirty="0" smtClean="0">
                <a:solidFill>
                  <a:schemeClr val="accent3">
                    <a:lumMod val="50000"/>
                  </a:schemeClr>
                </a:solidFill>
                <a:latin typeface="+mn-lt"/>
              </a:rPr>
              <a:t>our competitors. </a:t>
            </a:r>
            <a:r>
              <a:rPr lang="en-US" sz="1400" dirty="0">
                <a:solidFill>
                  <a:schemeClr val="accent3">
                    <a:lumMod val="50000"/>
                  </a:schemeClr>
                </a:solidFill>
                <a:latin typeface="+mn-lt"/>
              </a:rPr>
              <a:t>The purpose of </a:t>
            </a:r>
            <a:r>
              <a:rPr lang="en-US" sz="1400" dirty="0" smtClean="0">
                <a:solidFill>
                  <a:schemeClr val="accent3">
                    <a:lumMod val="50000"/>
                  </a:schemeClr>
                </a:solidFill>
                <a:latin typeface="+mn-lt"/>
              </a:rPr>
              <a:t>this </a:t>
            </a:r>
            <a:r>
              <a:rPr lang="en-US" sz="1400" dirty="0">
                <a:solidFill>
                  <a:schemeClr val="accent3">
                    <a:lumMod val="50000"/>
                  </a:schemeClr>
                </a:solidFill>
                <a:latin typeface="+mn-lt"/>
              </a:rPr>
              <a:t>digital marketing proposal is to </a:t>
            </a:r>
            <a:r>
              <a:rPr lang="en-US" sz="1400" dirty="0" smtClean="0">
                <a:solidFill>
                  <a:schemeClr val="accent3">
                    <a:lumMod val="50000"/>
                  </a:schemeClr>
                </a:solidFill>
                <a:latin typeface="+mn-lt"/>
              </a:rPr>
              <a:t>provide you with the information </a:t>
            </a:r>
            <a:r>
              <a:rPr lang="en-US" sz="1400" dirty="0">
                <a:solidFill>
                  <a:schemeClr val="accent3">
                    <a:lumMod val="50000"/>
                  </a:schemeClr>
                </a:solidFill>
                <a:latin typeface="+mn-lt"/>
              </a:rPr>
              <a:t>about </a:t>
            </a:r>
            <a:r>
              <a:rPr lang="en-US" sz="1400" dirty="0" smtClean="0">
                <a:solidFill>
                  <a:schemeClr val="accent3">
                    <a:lumMod val="50000"/>
                  </a:schemeClr>
                </a:solidFill>
                <a:latin typeface="+mn-lt"/>
              </a:rPr>
              <a:t>the various </a:t>
            </a:r>
            <a:r>
              <a:rPr lang="en-US" sz="1400" dirty="0">
                <a:solidFill>
                  <a:schemeClr val="accent3">
                    <a:lumMod val="50000"/>
                  </a:schemeClr>
                </a:solidFill>
                <a:latin typeface="+mn-lt"/>
              </a:rPr>
              <a:t>digital marketing services we offer, along with information and pricing for a custom digital marketing solution based on your needs. Based on our previous discussion, </a:t>
            </a:r>
            <a:r>
              <a:rPr lang="en-US" sz="1400" dirty="0" smtClean="0">
                <a:solidFill>
                  <a:schemeClr val="accent3">
                    <a:lumMod val="50000"/>
                  </a:schemeClr>
                </a:solidFill>
                <a:latin typeface="+mn-lt"/>
              </a:rPr>
              <a:t>We </a:t>
            </a:r>
            <a:r>
              <a:rPr lang="en-US" sz="1400" dirty="0">
                <a:solidFill>
                  <a:schemeClr val="accent3">
                    <a:lumMod val="50000"/>
                  </a:schemeClr>
                </a:solidFill>
                <a:latin typeface="+mn-lt"/>
              </a:rPr>
              <a:t>feel like we are a good fit for one another. </a:t>
            </a:r>
            <a:r>
              <a:rPr lang="en-US" sz="1400" dirty="0" smtClean="0">
                <a:solidFill>
                  <a:schemeClr val="accent3">
                    <a:lumMod val="50000"/>
                  </a:schemeClr>
                </a:solidFill>
                <a:latin typeface="+mn-lt"/>
              </a:rPr>
              <a:t>Our team is  </a:t>
            </a:r>
            <a:r>
              <a:rPr lang="en-US" sz="1400" dirty="0">
                <a:solidFill>
                  <a:schemeClr val="accent3">
                    <a:lumMod val="50000"/>
                  </a:schemeClr>
                </a:solidFill>
                <a:latin typeface="+mn-lt"/>
              </a:rPr>
              <a:t>excited to get to work helping you reach your marketing goals</a:t>
            </a:r>
            <a:r>
              <a:rPr lang="en-US" sz="1400" dirty="0" smtClean="0">
                <a:solidFill>
                  <a:schemeClr val="accent3">
                    <a:lumMod val="50000"/>
                  </a:schemeClr>
                </a:solidFill>
                <a:latin typeface="+mn-lt"/>
              </a:rPr>
              <a:t>. Once </a:t>
            </a:r>
            <a:r>
              <a:rPr lang="en-US" sz="1400" dirty="0">
                <a:solidFill>
                  <a:schemeClr val="accent3">
                    <a:lumMod val="50000"/>
                  </a:schemeClr>
                </a:solidFill>
                <a:latin typeface="+mn-lt"/>
              </a:rPr>
              <a:t>you’re happy with the services and prices for your custom digital marketing </a:t>
            </a:r>
            <a:r>
              <a:rPr lang="en-US" sz="1400" dirty="0" smtClean="0">
                <a:solidFill>
                  <a:schemeClr val="accent3">
                    <a:lumMod val="50000"/>
                  </a:schemeClr>
                </a:solidFill>
                <a:latin typeface="+mn-lt"/>
              </a:rPr>
              <a:t>solutions, </a:t>
            </a:r>
            <a:r>
              <a:rPr lang="en-US" sz="1400" dirty="0">
                <a:solidFill>
                  <a:schemeClr val="accent3">
                    <a:lumMod val="50000"/>
                  </a:schemeClr>
                </a:solidFill>
                <a:latin typeface="+mn-lt"/>
              </a:rPr>
              <a:t>go ahead and e-sign at the bottom of this proposal and we’ll move forward from there</a:t>
            </a:r>
            <a:r>
              <a:rPr lang="en-US" sz="1400" dirty="0" smtClean="0">
                <a:solidFill>
                  <a:schemeClr val="accent3">
                    <a:lumMod val="50000"/>
                  </a:schemeClr>
                </a:solidFill>
                <a:latin typeface="+mn-lt"/>
              </a:rPr>
              <a:t>!</a:t>
            </a:r>
            <a:br>
              <a:rPr lang="en-US" sz="1400" dirty="0" smtClean="0">
                <a:solidFill>
                  <a:schemeClr val="accent3">
                    <a:lumMod val="50000"/>
                  </a:schemeClr>
                </a:solidFill>
                <a:latin typeface="+mn-lt"/>
              </a:rPr>
            </a:br>
            <a:r>
              <a:rPr lang="en-US" sz="1600" dirty="0">
                <a:solidFill>
                  <a:schemeClr val="accent3">
                    <a:lumMod val="50000"/>
                  </a:schemeClr>
                </a:solidFill>
              </a:rPr>
              <a:t/>
            </a:r>
            <a:br>
              <a:rPr lang="en-US" sz="1600" dirty="0">
                <a:solidFill>
                  <a:schemeClr val="accent3">
                    <a:lumMod val="50000"/>
                  </a:schemeClr>
                </a:solidFill>
              </a:rPr>
            </a:br>
            <a:r>
              <a:rPr lang="en-US" sz="1600" dirty="0" smtClean="0">
                <a:solidFill>
                  <a:schemeClr val="accent3">
                    <a:lumMod val="50000"/>
                  </a:schemeClr>
                </a:solidFill>
              </a:rPr>
              <a:t>Regards,</a:t>
            </a:r>
            <a:br>
              <a:rPr lang="en-US" sz="1600" dirty="0" smtClean="0">
                <a:solidFill>
                  <a:schemeClr val="accent3">
                    <a:lumMod val="50000"/>
                  </a:schemeClr>
                </a:solidFill>
              </a:rPr>
            </a:br>
            <a:r>
              <a:rPr lang="en-US" sz="1600" dirty="0" smtClean="0">
                <a:solidFill>
                  <a:schemeClr val="accent3">
                    <a:lumMod val="50000"/>
                  </a:schemeClr>
                </a:solidFill>
              </a:rPr>
              <a:t>Team Logo Aspire</a:t>
            </a:r>
            <a:endParaRPr lang="en-US" sz="1600" dirty="0">
              <a:solidFill>
                <a:schemeClr val="accent3">
                  <a:lumMod val="50000"/>
                </a:scheme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8" t="14646" r="208" b="41306"/>
          <a:stretch/>
        </p:blipFill>
        <p:spPr>
          <a:xfrm>
            <a:off x="0" y="7424490"/>
            <a:ext cx="6858000" cy="2019548"/>
          </a:xfrm>
          <a:prstGeom prst="rect">
            <a:avLst/>
          </a:prstGeom>
        </p:spPr>
      </p:pic>
    </p:spTree>
    <p:extLst>
      <p:ext uri="{BB962C8B-B14F-4D97-AF65-F5344CB8AC3E}">
        <p14:creationId xmlns:p14="http://schemas.microsoft.com/office/powerpoint/2010/main" val="205314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4610"/>
            <a:ext cx="6858000" cy="9692935"/>
          </a:xfrm>
          <a:prstGeom prst="rect">
            <a:avLst/>
          </a:prstGeom>
        </p:spPr>
      </p:pic>
      <p:sp>
        <p:nvSpPr>
          <p:cNvPr id="2" name="Title 1"/>
          <p:cNvSpPr>
            <a:spLocks noGrp="1"/>
          </p:cNvSpPr>
          <p:nvPr>
            <p:ph type="title"/>
          </p:nvPr>
        </p:nvSpPr>
        <p:spPr>
          <a:xfrm>
            <a:off x="0" y="1654635"/>
            <a:ext cx="5915025" cy="439913"/>
          </a:xfrm>
        </p:spPr>
        <p:txBody>
          <a:bodyPr>
            <a:noAutofit/>
          </a:bodyPr>
          <a:lstStyle/>
          <a:p>
            <a:r>
              <a:rPr lang="en-US" sz="1600" b="1" dirty="0"/>
              <a:t>ABOUT </a:t>
            </a:r>
            <a:r>
              <a:rPr lang="en-US" sz="1600" b="1" dirty="0" smtClean="0"/>
              <a:t>Logo Aspire</a:t>
            </a:r>
            <a:endParaRPr lang="en-US" sz="1600" b="1" dirty="0"/>
          </a:p>
        </p:txBody>
      </p:sp>
      <p:sp>
        <p:nvSpPr>
          <p:cNvPr id="8" name="TextBox 7"/>
          <p:cNvSpPr txBox="1"/>
          <p:nvPr/>
        </p:nvSpPr>
        <p:spPr>
          <a:xfrm>
            <a:off x="0" y="2199673"/>
            <a:ext cx="6858000" cy="2893100"/>
          </a:xfrm>
          <a:prstGeom prst="rect">
            <a:avLst/>
          </a:prstGeom>
          <a:noFill/>
        </p:spPr>
        <p:txBody>
          <a:bodyPr wrap="square" rtlCol="0">
            <a:spAutoFit/>
          </a:bodyPr>
          <a:lstStyle/>
          <a:p>
            <a:r>
              <a:rPr lang="en-US" sz="1400" dirty="0" smtClean="0">
                <a:solidFill>
                  <a:schemeClr val="accent3">
                    <a:lumMod val="50000"/>
                  </a:schemeClr>
                </a:solidFill>
              </a:rPr>
              <a:t>Logo Aspire is </a:t>
            </a:r>
            <a:r>
              <a:rPr lang="en-US" sz="1400" dirty="0">
                <a:solidFill>
                  <a:schemeClr val="accent3">
                    <a:lumMod val="50000"/>
                  </a:schemeClr>
                </a:solidFill>
              </a:rPr>
              <a:t>a digital branding company that has years of experience, We are proud of creating some of the most well-renowned brands that list up among the top 500 companies.</a:t>
            </a:r>
          </a:p>
          <a:p>
            <a:endParaRPr lang="en-US" sz="1400" dirty="0">
              <a:solidFill>
                <a:schemeClr val="accent3">
                  <a:lumMod val="50000"/>
                </a:schemeClr>
              </a:solidFill>
            </a:endParaRPr>
          </a:p>
          <a:p>
            <a:r>
              <a:rPr lang="en-US" sz="1400" dirty="0" smtClean="0">
                <a:solidFill>
                  <a:schemeClr val="accent3">
                    <a:lumMod val="50000"/>
                  </a:schemeClr>
                </a:solidFill>
              </a:rPr>
              <a:t>We provide </a:t>
            </a:r>
            <a:r>
              <a:rPr lang="en-US" sz="1400" dirty="0">
                <a:solidFill>
                  <a:schemeClr val="accent3">
                    <a:lumMod val="50000"/>
                  </a:schemeClr>
                </a:solidFill>
              </a:rPr>
              <a:t>innovative marketing solutions for </a:t>
            </a:r>
            <a:r>
              <a:rPr lang="en-US" sz="1400" dirty="0" smtClean="0">
                <a:solidFill>
                  <a:schemeClr val="accent3">
                    <a:lumMod val="50000"/>
                  </a:schemeClr>
                </a:solidFill>
              </a:rPr>
              <a:t>start-ups, small, medium </a:t>
            </a:r>
            <a:r>
              <a:rPr lang="en-US" sz="1400" dirty="0">
                <a:solidFill>
                  <a:schemeClr val="accent3">
                    <a:lumMod val="50000"/>
                  </a:schemeClr>
                </a:solidFill>
              </a:rPr>
              <a:t>and large scale </a:t>
            </a:r>
            <a:r>
              <a:rPr lang="en-US" sz="1400" dirty="0" smtClean="0">
                <a:solidFill>
                  <a:schemeClr val="accent3">
                    <a:lumMod val="50000"/>
                  </a:schemeClr>
                </a:solidFill>
              </a:rPr>
              <a:t>businesses </a:t>
            </a:r>
            <a:r>
              <a:rPr lang="en-US" sz="1400" dirty="0">
                <a:solidFill>
                  <a:schemeClr val="accent3">
                    <a:lumMod val="50000"/>
                  </a:schemeClr>
                </a:solidFill>
              </a:rPr>
              <a:t>globally. </a:t>
            </a:r>
            <a:r>
              <a:rPr lang="en-US" sz="1400" dirty="0" smtClean="0">
                <a:solidFill>
                  <a:schemeClr val="accent3">
                    <a:lumMod val="50000"/>
                  </a:schemeClr>
                </a:solidFill>
              </a:rPr>
              <a:t>Our team has expertise in marketing and designing creative brand identities with professionally managed services, unique designs, well planned strategies and in depth market research. We </a:t>
            </a:r>
            <a:r>
              <a:rPr lang="en-US" sz="1400" dirty="0">
                <a:solidFill>
                  <a:schemeClr val="accent3">
                    <a:lumMod val="50000"/>
                  </a:schemeClr>
                </a:solidFill>
              </a:rPr>
              <a:t>have the marketing expertise that you don’t, and we do it all for a flat monthly rate. You can focus on what you do best and we’ll focus on bringing you more qualified leads</a:t>
            </a:r>
            <a:r>
              <a:rPr lang="en-US" sz="1400" dirty="0" smtClean="0">
                <a:solidFill>
                  <a:schemeClr val="accent3">
                    <a:lumMod val="50000"/>
                  </a:schemeClr>
                </a:solidFill>
              </a:rPr>
              <a:t>. Over </a:t>
            </a:r>
            <a:r>
              <a:rPr lang="en-US" sz="1400" dirty="0">
                <a:solidFill>
                  <a:schemeClr val="accent3">
                    <a:lumMod val="50000"/>
                  </a:schemeClr>
                </a:solidFill>
              </a:rPr>
              <a:t>the past decade, we have executed thousands of </a:t>
            </a:r>
            <a:r>
              <a:rPr lang="en-US" sz="1400" dirty="0" smtClean="0">
                <a:solidFill>
                  <a:schemeClr val="accent3">
                    <a:lumMod val="50000"/>
                  </a:schemeClr>
                </a:solidFill>
              </a:rPr>
              <a:t>projects, websites, logo designs, search engine optimization, social media marketing, branding, and </a:t>
            </a:r>
            <a:r>
              <a:rPr lang="en-US" sz="1400" dirty="0">
                <a:solidFill>
                  <a:schemeClr val="accent3">
                    <a:lumMod val="50000"/>
                  </a:schemeClr>
                </a:solidFill>
              </a:rPr>
              <a:t>have closed more than hundreds of thousands of dollars in lead generation and conversion. </a:t>
            </a:r>
            <a:r>
              <a:rPr lang="en-US" sz="1400" dirty="0" smtClean="0">
                <a:solidFill>
                  <a:schemeClr val="accent3">
                    <a:lumMod val="50000"/>
                  </a:schemeClr>
                </a:solidFill>
              </a:rPr>
              <a:t>Design Vocals </a:t>
            </a:r>
            <a:r>
              <a:rPr lang="en-US" sz="1400" dirty="0">
                <a:solidFill>
                  <a:schemeClr val="accent3">
                    <a:lumMod val="50000"/>
                  </a:schemeClr>
                </a:solidFill>
              </a:rPr>
              <a:t>has </a:t>
            </a:r>
            <a:r>
              <a:rPr lang="en-US" sz="1400" dirty="0" smtClean="0">
                <a:solidFill>
                  <a:schemeClr val="accent3">
                    <a:lumMod val="50000"/>
                  </a:schemeClr>
                </a:solidFill>
              </a:rPr>
              <a:t>years of experience </a:t>
            </a:r>
            <a:r>
              <a:rPr lang="en-US" sz="1400" dirty="0">
                <a:solidFill>
                  <a:schemeClr val="accent3">
                    <a:lumMod val="50000"/>
                  </a:schemeClr>
                </a:solidFill>
              </a:rPr>
              <a:t>and already works with some of the USA's </a:t>
            </a:r>
            <a:r>
              <a:rPr lang="en-US" sz="1400" dirty="0" smtClean="0">
                <a:solidFill>
                  <a:schemeClr val="accent3">
                    <a:lumMod val="50000"/>
                  </a:schemeClr>
                </a:solidFill>
              </a:rPr>
              <a:t>biggest brands </a:t>
            </a:r>
            <a:r>
              <a:rPr lang="en-US" sz="1400" dirty="0">
                <a:solidFill>
                  <a:schemeClr val="accent3">
                    <a:lumMod val="50000"/>
                  </a:schemeClr>
                </a:solidFill>
              </a:rPr>
              <a:t>and now you can benefit from the same </a:t>
            </a:r>
            <a:r>
              <a:rPr lang="en-US" sz="1400" dirty="0" smtClean="0">
                <a:solidFill>
                  <a:schemeClr val="accent3">
                    <a:lumMod val="50000"/>
                  </a:schemeClr>
                </a:solidFill>
              </a:rPr>
              <a:t>expertise.</a:t>
            </a:r>
            <a:endParaRPr lang="en-US" sz="1400" dirty="0">
              <a:solidFill>
                <a:schemeClr val="accent3">
                  <a:lumMod val="50000"/>
                </a:schemeClr>
              </a:solidFill>
            </a:endParaRPr>
          </a:p>
        </p:txBody>
      </p:sp>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b="55641"/>
          <a:stretch/>
        </p:blipFill>
        <p:spPr>
          <a:xfrm>
            <a:off x="0" y="7200900"/>
            <a:ext cx="6858000" cy="2257425"/>
          </a:xfrm>
          <a:prstGeom prst="rect">
            <a:avLst/>
          </a:prstGeom>
        </p:spPr>
      </p:pic>
    </p:spTree>
    <p:extLst>
      <p:ext uri="{BB962C8B-B14F-4D97-AF65-F5344CB8AC3E}">
        <p14:creationId xmlns:p14="http://schemas.microsoft.com/office/powerpoint/2010/main" val="246520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4134"/>
            <a:ext cx="6857999" cy="9692934"/>
          </a:xfrm>
          <a:prstGeom prst="rect">
            <a:avLst/>
          </a:prstGeom>
        </p:spPr>
      </p:pic>
      <p:sp>
        <p:nvSpPr>
          <p:cNvPr id="4" name="Title 1"/>
          <p:cNvSpPr txBox="1">
            <a:spLocks/>
          </p:cNvSpPr>
          <p:nvPr/>
        </p:nvSpPr>
        <p:spPr>
          <a:xfrm>
            <a:off x="471488" y="503063"/>
            <a:ext cx="5915025" cy="182633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smtClean="0"/>
              <a:t>CONFIDENTIALITY NOTE</a:t>
            </a:r>
            <a:endParaRPr lang="en-US" sz="1400" b="1" dirty="0"/>
          </a:p>
        </p:txBody>
      </p:sp>
      <p:sp>
        <p:nvSpPr>
          <p:cNvPr id="7" name="Content Placeholder 2"/>
          <p:cNvSpPr>
            <a:spLocks noGrp="1"/>
          </p:cNvSpPr>
          <p:nvPr>
            <p:ph idx="1"/>
          </p:nvPr>
        </p:nvSpPr>
        <p:spPr>
          <a:xfrm>
            <a:off x="471488" y="1658058"/>
            <a:ext cx="5915025" cy="4834182"/>
          </a:xfrm>
        </p:spPr>
        <p:txBody>
          <a:bodyPr>
            <a:noAutofit/>
          </a:bodyPr>
          <a:lstStyle/>
          <a:p>
            <a:pPr marL="0" lvl="0" indent="0">
              <a:lnSpc>
                <a:spcPct val="110000"/>
              </a:lnSpc>
              <a:buNone/>
            </a:pPr>
            <a:r>
              <a:rPr lang="en-US" sz="1400" dirty="0" smtClean="0">
                <a:sym typeface="Comfortaa"/>
              </a:rPr>
              <a:t>Logo Aspire is </a:t>
            </a:r>
            <a:r>
              <a:rPr lang="en-US" sz="1400" dirty="0">
                <a:sym typeface="Comfortaa"/>
              </a:rPr>
              <a:t>a creative digital agency comprising </a:t>
            </a:r>
            <a:r>
              <a:rPr lang="en-US" sz="1400" dirty="0" smtClean="0">
                <a:sym typeface="Comfortaa"/>
              </a:rPr>
              <a:t>of </a:t>
            </a:r>
            <a:r>
              <a:rPr lang="en-US" sz="1400" dirty="0">
                <a:sym typeface="Comfortaa"/>
              </a:rPr>
              <a:t>some of the most talented, </a:t>
            </a:r>
            <a:r>
              <a:rPr lang="en-US" sz="1400" dirty="0" smtClean="0">
                <a:sym typeface="Comfortaa"/>
              </a:rPr>
              <a:t>skilled, </a:t>
            </a:r>
            <a:r>
              <a:rPr lang="en-US" sz="1400" dirty="0">
                <a:sym typeface="Comfortaa"/>
              </a:rPr>
              <a:t>and experienced </a:t>
            </a:r>
            <a:r>
              <a:rPr lang="en-US" sz="1400" dirty="0" smtClean="0">
                <a:sym typeface="Comfortaa"/>
              </a:rPr>
              <a:t>developers </a:t>
            </a:r>
            <a:r>
              <a:rPr lang="en-US" sz="1400" dirty="0">
                <a:sym typeface="Comfortaa"/>
              </a:rPr>
              <a:t>and </a:t>
            </a:r>
            <a:r>
              <a:rPr lang="en-US" sz="1400" dirty="0" smtClean="0">
                <a:sym typeface="Comfortaa"/>
              </a:rPr>
              <a:t>designers in </a:t>
            </a:r>
            <a:r>
              <a:rPr lang="en-US" sz="1400" dirty="0">
                <a:sym typeface="Comfortaa"/>
              </a:rPr>
              <a:t>the industry. Our dedication, work ethics, quality of deliverables, market competitive pricing, fast turn-around times, quick </a:t>
            </a:r>
            <a:r>
              <a:rPr lang="en-US" sz="1400" dirty="0" smtClean="0">
                <a:sym typeface="Comfortaa"/>
              </a:rPr>
              <a:t>timelines, </a:t>
            </a:r>
            <a:r>
              <a:rPr lang="en-US" sz="1400" dirty="0">
                <a:sym typeface="Comfortaa"/>
              </a:rPr>
              <a:t>and extended support </a:t>
            </a:r>
            <a:r>
              <a:rPr lang="en-US" sz="1400" dirty="0" smtClean="0">
                <a:sym typeface="Comfortaa"/>
              </a:rPr>
              <a:t>post-project deployment &amp; support </a:t>
            </a:r>
            <a:r>
              <a:rPr lang="en-US" sz="1400" dirty="0">
                <a:sym typeface="Comfortaa"/>
              </a:rPr>
              <a:t>are just some of the factors that make us stand out from the rest</a:t>
            </a:r>
            <a:r>
              <a:rPr lang="en-US" sz="1400" dirty="0" smtClean="0">
                <a:sym typeface="Comfortaa"/>
              </a:rPr>
              <a:t>.</a:t>
            </a:r>
          </a:p>
          <a:p>
            <a:pPr marL="0" lvl="0" indent="0">
              <a:lnSpc>
                <a:spcPct val="110000"/>
              </a:lnSpc>
              <a:buNone/>
            </a:pPr>
            <a:endParaRPr lang="en-US" sz="1400" dirty="0">
              <a:sym typeface="Comfortaa"/>
            </a:endParaRPr>
          </a:p>
          <a:p>
            <a:pPr marL="0" lvl="0" indent="0">
              <a:lnSpc>
                <a:spcPct val="110000"/>
              </a:lnSpc>
              <a:buNone/>
            </a:pPr>
            <a:r>
              <a:rPr lang="en-US" sz="1400" dirty="0">
                <a:sym typeface="Comfortaa"/>
              </a:rPr>
              <a:t>This document outlines our mutual agreement </a:t>
            </a:r>
            <a:r>
              <a:rPr lang="en-US" sz="1400" dirty="0" smtClean="0">
                <a:sym typeface="Comfortaa"/>
              </a:rPr>
              <a:t>on </a:t>
            </a:r>
            <a:r>
              <a:rPr lang="en-US" sz="1400" dirty="0">
                <a:sym typeface="Comfortaa"/>
              </a:rPr>
              <a:t>the following: Nothing presented in this document or pertaining to the project shall be disclosed to any third person or entity without the consent of the client</a:t>
            </a:r>
            <a:r>
              <a:rPr lang="en-US" sz="1400" dirty="0" smtClean="0">
                <a:sym typeface="Comfortaa"/>
              </a:rPr>
              <a:t>.</a:t>
            </a:r>
          </a:p>
          <a:p>
            <a:pPr marL="0" lvl="0" indent="0">
              <a:lnSpc>
                <a:spcPct val="110000"/>
              </a:lnSpc>
              <a:buNone/>
            </a:pPr>
            <a:endParaRPr lang="en-US" sz="1400" dirty="0">
              <a:sym typeface="Comfortaa"/>
            </a:endParaRPr>
          </a:p>
          <a:p>
            <a:pPr marL="0" lvl="0" indent="0">
              <a:lnSpc>
                <a:spcPct val="110000"/>
              </a:lnSpc>
              <a:buNone/>
            </a:pPr>
            <a:r>
              <a:rPr lang="en-US" sz="1400" dirty="0">
                <a:sym typeface="Comfortaa"/>
              </a:rPr>
              <a:t>Neither party will, without prior approval of the other party, use any information in parts or on its whole or otherwise disclose the existence of the terms of this Agreement.</a:t>
            </a:r>
          </a:p>
          <a:p>
            <a:pPr marL="0" lvl="0" indent="0">
              <a:lnSpc>
                <a:spcPct val="110000"/>
              </a:lnSpc>
              <a:buNone/>
            </a:pPr>
            <a:r>
              <a:rPr lang="en-US" sz="1400" dirty="0">
                <a:sym typeface="Comfortaa"/>
              </a:rPr>
              <a:t> </a:t>
            </a:r>
          </a:p>
          <a:p>
            <a:pPr marL="0" lvl="0" indent="0">
              <a:lnSpc>
                <a:spcPct val="110000"/>
              </a:lnSpc>
              <a:buNone/>
            </a:pPr>
            <a:r>
              <a:rPr lang="en-US" sz="1400" dirty="0">
                <a:sym typeface="Comfortaa"/>
              </a:rPr>
              <a:t>We present this project scope as a start of a </a:t>
            </a:r>
            <a:r>
              <a:rPr lang="en-US" sz="1400" dirty="0" smtClean="0">
                <a:sym typeface="Comfortaa"/>
              </a:rPr>
              <a:t>long-term </a:t>
            </a:r>
            <a:r>
              <a:rPr lang="en-US" sz="1400" dirty="0">
                <a:sym typeface="Comfortaa"/>
              </a:rPr>
              <a:t>relationship between both </a:t>
            </a:r>
            <a:r>
              <a:rPr lang="en-US" sz="1400" dirty="0" smtClean="0">
                <a:sym typeface="Comfortaa"/>
              </a:rPr>
              <a:t>parties</a:t>
            </a:r>
            <a:r>
              <a:rPr lang="en-US" sz="1400" dirty="0">
                <a:sym typeface="Comfortaa"/>
              </a:rPr>
              <a:t>. </a:t>
            </a:r>
            <a:r>
              <a:rPr lang="en-US" sz="1400" dirty="0">
                <a:sym typeface="Comfortaa"/>
              </a:rPr>
              <a:t>If you have any queries, please feel free to contact us.</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12247" b="43869"/>
          <a:stretch/>
        </p:blipFill>
        <p:spPr>
          <a:xfrm>
            <a:off x="-2" y="7436931"/>
            <a:ext cx="6858001" cy="2011869"/>
          </a:xfrm>
          <a:prstGeom prst="rect">
            <a:avLst/>
          </a:prstGeom>
        </p:spPr>
      </p:pic>
    </p:spTree>
    <p:extLst>
      <p:ext uri="{BB962C8B-B14F-4D97-AF65-F5344CB8AC3E}">
        <p14:creationId xmlns:p14="http://schemas.microsoft.com/office/powerpoint/2010/main" val="124071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0147"/>
            <a:ext cx="6880110" cy="9724185"/>
          </a:xfrm>
          <a:prstGeom prst="rect">
            <a:avLst/>
          </a:prstGeom>
        </p:spPr>
      </p:pic>
      <p:sp>
        <p:nvSpPr>
          <p:cNvPr id="9" name="Title 1"/>
          <p:cNvSpPr txBox="1">
            <a:spLocks/>
          </p:cNvSpPr>
          <p:nvPr/>
        </p:nvSpPr>
        <p:spPr>
          <a:xfrm>
            <a:off x="471488" y="503063"/>
            <a:ext cx="5915025" cy="182633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600" b="1" dirty="0" smtClean="0"/>
              <a:t>WHY CHOOSE US?</a:t>
            </a:r>
          </a:p>
        </p:txBody>
      </p:sp>
      <p:sp>
        <p:nvSpPr>
          <p:cNvPr id="10" name="Content Placeholder 2"/>
          <p:cNvSpPr>
            <a:spLocks noGrp="1"/>
          </p:cNvSpPr>
          <p:nvPr>
            <p:ph idx="1"/>
          </p:nvPr>
        </p:nvSpPr>
        <p:spPr>
          <a:xfrm>
            <a:off x="471488" y="1962858"/>
            <a:ext cx="5915025" cy="1370894"/>
          </a:xfrm>
        </p:spPr>
        <p:txBody>
          <a:bodyPr>
            <a:normAutofit/>
          </a:bodyPr>
          <a:lstStyle/>
          <a:p>
            <a:pPr marL="0" indent="0">
              <a:buNone/>
            </a:pPr>
            <a:r>
              <a:rPr lang="en-US" sz="1400" b="1" dirty="0" smtClean="0"/>
              <a:t>BRANDING SOLUTIONS TO UPLIFT YOUR BRAND</a:t>
            </a:r>
          </a:p>
          <a:p>
            <a:pPr marL="0" indent="0">
              <a:buNone/>
            </a:pPr>
            <a:r>
              <a:rPr lang="en-US" sz="1400" dirty="0" smtClean="0"/>
              <a:t>Our </a:t>
            </a:r>
            <a:r>
              <a:rPr lang="en-US" sz="1400" dirty="0"/>
              <a:t>team </a:t>
            </a:r>
            <a:r>
              <a:rPr lang="en-US" sz="1400" dirty="0" smtClean="0"/>
              <a:t>of expert designer &amp; developers </a:t>
            </a:r>
            <a:r>
              <a:rPr lang="en-US" sz="1400" dirty="0"/>
              <a:t>focus on client </a:t>
            </a:r>
            <a:r>
              <a:rPr lang="en-US" sz="1400" dirty="0" smtClean="0"/>
              <a:t>&amp; customer </a:t>
            </a:r>
            <a:r>
              <a:rPr lang="en-US" sz="1400" dirty="0"/>
              <a:t>satisfaction as the </a:t>
            </a:r>
            <a:r>
              <a:rPr lang="en-US" sz="1400" dirty="0" smtClean="0"/>
              <a:t>ultimate goal </a:t>
            </a:r>
            <a:r>
              <a:rPr lang="en-US" sz="1400" dirty="0"/>
              <a:t>for </a:t>
            </a:r>
            <a:r>
              <a:rPr lang="en-US" sz="1400" dirty="0" smtClean="0"/>
              <a:t>all our projects. This </a:t>
            </a:r>
            <a:r>
              <a:rPr lang="en-US" sz="1400" dirty="0"/>
              <a:t>is one of the many reasons why our work is </a:t>
            </a:r>
            <a:r>
              <a:rPr lang="en-US" sz="1400" dirty="0" smtClean="0"/>
              <a:t>acclaimed and recognized around the world.</a:t>
            </a:r>
            <a:endParaRPr lang="en-US" sz="1400" b="1" dirty="0" smtClean="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644" y="3195009"/>
            <a:ext cx="561975" cy="666750"/>
          </a:xfrm>
          <a:prstGeom prst="rect">
            <a:avLst/>
          </a:prstGeom>
          <a:ln>
            <a:noFill/>
          </a:ln>
        </p:spPr>
      </p:pic>
      <p:sp>
        <p:nvSpPr>
          <p:cNvPr id="13" name="TextBox 12"/>
          <p:cNvSpPr txBox="1"/>
          <p:nvPr/>
        </p:nvSpPr>
        <p:spPr>
          <a:xfrm>
            <a:off x="328954" y="3933576"/>
            <a:ext cx="1923369" cy="307777"/>
          </a:xfrm>
          <a:prstGeom prst="rect">
            <a:avLst/>
          </a:prstGeom>
          <a:noFill/>
        </p:spPr>
        <p:txBody>
          <a:bodyPr wrap="square" rtlCol="0">
            <a:spAutoFit/>
          </a:bodyPr>
          <a:lstStyle/>
          <a:p>
            <a:pPr algn="ctr">
              <a:buClr>
                <a:srgbClr val="FC0043"/>
              </a:buClr>
            </a:pPr>
            <a:r>
              <a:rPr lang="en-US" sz="1400" b="1" dirty="0" smtClean="0"/>
              <a:t>24/7 Customer Support</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103" y="3195009"/>
            <a:ext cx="561975" cy="666750"/>
          </a:xfrm>
          <a:prstGeom prst="rect">
            <a:avLst/>
          </a:prstGeom>
        </p:spPr>
      </p:pic>
      <p:sp>
        <p:nvSpPr>
          <p:cNvPr id="15" name="TextBox 14"/>
          <p:cNvSpPr txBox="1"/>
          <p:nvPr/>
        </p:nvSpPr>
        <p:spPr>
          <a:xfrm>
            <a:off x="2467315" y="3933576"/>
            <a:ext cx="1923369" cy="307777"/>
          </a:xfrm>
          <a:prstGeom prst="rect">
            <a:avLst/>
          </a:prstGeom>
          <a:noFill/>
        </p:spPr>
        <p:txBody>
          <a:bodyPr wrap="square" rtlCol="0">
            <a:spAutoFit/>
          </a:bodyPr>
          <a:lstStyle/>
          <a:p>
            <a:pPr algn="ctr">
              <a:buClr>
                <a:srgbClr val="FC0043"/>
              </a:buClr>
            </a:pPr>
            <a:r>
              <a:rPr lang="en-US" sz="1400" b="1" dirty="0" smtClean="0"/>
              <a:t>Goal Oriented Projects</a:t>
            </a:r>
          </a:p>
        </p:txBody>
      </p:sp>
      <p:sp>
        <p:nvSpPr>
          <p:cNvPr id="17" name="TextBox 16"/>
          <p:cNvSpPr txBox="1"/>
          <p:nvPr/>
        </p:nvSpPr>
        <p:spPr>
          <a:xfrm>
            <a:off x="4420676" y="3933576"/>
            <a:ext cx="1965837" cy="307777"/>
          </a:xfrm>
          <a:prstGeom prst="rect">
            <a:avLst/>
          </a:prstGeom>
          <a:noFill/>
        </p:spPr>
        <p:txBody>
          <a:bodyPr wrap="square" rtlCol="0">
            <a:spAutoFit/>
          </a:bodyPr>
          <a:lstStyle/>
          <a:p>
            <a:pPr algn="ctr">
              <a:buClr>
                <a:srgbClr val="FC0043"/>
              </a:buClr>
            </a:pPr>
            <a:r>
              <a:rPr lang="en-US" sz="1400" b="1" dirty="0" smtClean="0"/>
              <a:t>100% Ownership Rights</a:t>
            </a: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1372" y="3195009"/>
            <a:ext cx="561975" cy="66675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643" y="4679252"/>
            <a:ext cx="561975" cy="666750"/>
          </a:xfrm>
          <a:prstGeom prst="rect">
            <a:avLst/>
          </a:prstGeom>
        </p:spPr>
      </p:pic>
      <p:sp>
        <p:nvSpPr>
          <p:cNvPr id="20" name="TextBox 19"/>
          <p:cNvSpPr txBox="1"/>
          <p:nvPr/>
        </p:nvSpPr>
        <p:spPr>
          <a:xfrm>
            <a:off x="328953" y="5473076"/>
            <a:ext cx="1923370" cy="523220"/>
          </a:xfrm>
          <a:prstGeom prst="rect">
            <a:avLst/>
          </a:prstGeom>
          <a:noFill/>
        </p:spPr>
        <p:txBody>
          <a:bodyPr wrap="square" rtlCol="0">
            <a:spAutoFit/>
          </a:bodyPr>
          <a:lstStyle/>
          <a:p>
            <a:pPr algn="ctr">
              <a:buClr>
                <a:srgbClr val="FC0043"/>
              </a:buClr>
            </a:pPr>
            <a:r>
              <a:rPr lang="en-US" sz="1400" b="1" dirty="0" smtClean="0"/>
              <a:t>Secure Money Back Guarantee</a:t>
            </a: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8011" y="4679252"/>
            <a:ext cx="561975" cy="666750"/>
          </a:xfrm>
          <a:prstGeom prst="rect">
            <a:avLst/>
          </a:prstGeom>
        </p:spPr>
      </p:pic>
      <p:sp>
        <p:nvSpPr>
          <p:cNvPr id="23" name="TextBox 22"/>
          <p:cNvSpPr txBox="1"/>
          <p:nvPr/>
        </p:nvSpPr>
        <p:spPr>
          <a:xfrm>
            <a:off x="2430405" y="5473076"/>
            <a:ext cx="1923370" cy="523220"/>
          </a:xfrm>
          <a:prstGeom prst="rect">
            <a:avLst/>
          </a:prstGeom>
          <a:noFill/>
        </p:spPr>
        <p:txBody>
          <a:bodyPr wrap="square" rtlCol="0">
            <a:spAutoFit/>
          </a:bodyPr>
          <a:lstStyle/>
          <a:p>
            <a:pPr algn="ctr">
              <a:buClr>
                <a:srgbClr val="FC0043"/>
              </a:buClr>
            </a:pPr>
            <a:r>
              <a:rPr lang="en-US" sz="1400" b="1" dirty="0" smtClean="0"/>
              <a:t>Recognized Team of Experts</a:t>
            </a:r>
          </a:p>
        </p:txBody>
      </p:sp>
      <p:pic>
        <p:nvPicPr>
          <p:cNvPr id="24" name="Picture 23"/>
          <p:cNvPicPr>
            <a:picLocks noChangeAspect="1"/>
          </p:cNvPicPr>
          <p:nvPr/>
        </p:nvPicPr>
        <p:blipFill>
          <a:blip r:embed="rId8" cstate="print">
            <a:duotone>
              <a:prstClr val="black"/>
              <a:srgbClr val="FC0043">
                <a:tint val="45000"/>
                <a:satMod val="400000"/>
              </a:srgbClr>
            </a:duotone>
            <a:extLst>
              <a:ext uri="{28A0092B-C50C-407E-A947-70E740481C1C}">
                <a14:useLocalDpi xmlns:a14="http://schemas.microsoft.com/office/drawing/2010/main" val="0"/>
              </a:ext>
            </a:extLst>
          </a:blip>
          <a:stretch>
            <a:fillRect/>
          </a:stretch>
        </p:blipFill>
        <p:spPr>
          <a:xfrm>
            <a:off x="5104152" y="4747948"/>
            <a:ext cx="598883" cy="598054"/>
          </a:xfrm>
          <a:prstGeom prst="rect">
            <a:avLst/>
          </a:prstGeom>
          <a:noFill/>
          <a:ln>
            <a:noFill/>
          </a:ln>
        </p:spPr>
      </p:pic>
      <p:sp>
        <p:nvSpPr>
          <p:cNvPr id="25" name="TextBox 24"/>
          <p:cNvSpPr txBox="1"/>
          <p:nvPr/>
        </p:nvSpPr>
        <p:spPr>
          <a:xfrm>
            <a:off x="4531857" y="5473076"/>
            <a:ext cx="1923370" cy="523220"/>
          </a:xfrm>
          <a:prstGeom prst="rect">
            <a:avLst/>
          </a:prstGeom>
          <a:noFill/>
        </p:spPr>
        <p:txBody>
          <a:bodyPr wrap="square" rtlCol="0">
            <a:spAutoFit/>
          </a:bodyPr>
          <a:lstStyle/>
          <a:p>
            <a:pPr algn="ctr">
              <a:buClr>
                <a:srgbClr val="FC0043"/>
              </a:buClr>
            </a:pPr>
            <a:r>
              <a:rPr lang="en-US" sz="1400" b="1" dirty="0" smtClean="0"/>
              <a:t>Fastest Turnaround Time</a:t>
            </a:r>
          </a:p>
        </p:txBody>
      </p:sp>
      <p:pic>
        <p:nvPicPr>
          <p:cNvPr id="27" name="Picture 26"/>
          <p:cNvPicPr>
            <a:picLocks noChangeAspect="1"/>
          </p:cNvPicPr>
          <p:nvPr/>
        </p:nvPicPr>
        <p:blipFill rotWithShape="1">
          <a:blip r:embed="rId9" cstate="print">
            <a:extLst>
              <a:ext uri="{28A0092B-C50C-407E-A947-70E740481C1C}">
                <a14:useLocalDpi xmlns:a14="http://schemas.microsoft.com/office/drawing/2010/main" val="0"/>
              </a:ext>
            </a:extLst>
          </a:blip>
          <a:srcRect l="278" t="16899" r="-278" b="39088"/>
          <a:stretch/>
        </p:blipFill>
        <p:spPr>
          <a:xfrm>
            <a:off x="0" y="7441505"/>
            <a:ext cx="6880110" cy="2012288"/>
          </a:xfrm>
          <a:prstGeom prst="rect">
            <a:avLst/>
          </a:prstGeom>
        </p:spPr>
      </p:pic>
    </p:spTree>
    <p:extLst>
      <p:ext uri="{BB962C8B-B14F-4D97-AF65-F5344CB8AC3E}">
        <p14:creationId xmlns:p14="http://schemas.microsoft.com/office/powerpoint/2010/main" val="242441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1" y="6898869"/>
            <a:ext cx="3115310" cy="1853948"/>
          </a:xfrm>
          <a:prstGeom prst="rect">
            <a:avLst/>
          </a:prstGeom>
        </p:spPr>
      </p:pic>
      <p:sp>
        <p:nvSpPr>
          <p:cNvPr id="2" name="TextBox 1"/>
          <p:cNvSpPr txBox="1"/>
          <p:nvPr/>
        </p:nvSpPr>
        <p:spPr>
          <a:xfrm>
            <a:off x="274320" y="948690"/>
            <a:ext cx="6309360" cy="6186309"/>
          </a:xfrm>
          <a:prstGeom prst="rect">
            <a:avLst/>
          </a:prstGeom>
          <a:noFill/>
        </p:spPr>
        <p:txBody>
          <a:bodyPr wrap="square" rtlCol="0">
            <a:spAutoFit/>
          </a:bodyPr>
          <a:lstStyle/>
          <a:p>
            <a:pPr lvl="0"/>
            <a:r>
              <a:rPr lang="en-US" b="1" dirty="0" smtClean="0">
                <a:sym typeface="Comfortaa"/>
              </a:rPr>
              <a:t>PROJECT SUMMARY &amp; FEATURES</a:t>
            </a:r>
            <a:endParaRPr lang="en-US" sz="1400" b="1" dirty="0" smtClean="0">
              <a:sym typeface="Comfortaa"/>
            </a:endParaRPr>
          </a:p>
          <a:p>
            <a:pPr lvl="0"/>
            <a:endParaRPr lang="en-US" sz="1400" dirty="0">
              <a:sym typeface="Comfortaa"/>
            </a:endParaRPr>
          </a:p>
          <a:p>
            <a:pPr lvl="0"/>
            <a:r>
              <a:rPr lang="en-US" sz="1400" dirty="0" smtClean="0">
                <a:sym typeface="Comfortaa"/>
              </a:rPr>
              <a:t>The </a:t>
            </a:r>
            <a:r>
              <a:rPr lang="en-US" sz="1400" dirty="0">
                <a:sym typeface="Comfortaa"/>
              </a:rPr>
              <a:t>scope of this project is to design and develop an interactive</a:t>
            </a:r>
            <a:r>
              <a:rPr lang="en-US" sz="1400" dirty="0" smtClean="0">
                <a:sym typeface="Comfortaa"/>
              </a:rPr>
              <a:t>, responsive, easy-to-use, </a:t>
            </a:r>
            <a:r>
              <a:rPr lang="en-US" sz="1400" dirty="0">
                <a:sym typeface="Comfortaa"/>
              </a:rPr>
              <a:t>and </a:t>
            </a:r>
            <a:r>
              <a:rPr lang="en-US" sz="1400" dirty="0" smtClean="0">
                <a:sym typeface="Comfortaa"/>
              </a:rPr>
              <a:t>aesthetically </a:t>
            </a:r>
            <a:r>
              <a:rPr lang="en-US" sz="1400" dirty="0">
                <a:sym typeface="Comfortaa"/>
              </a:rPr>
              <a:t>attractive </a:t>
            </a:r>
            <a:r>
              <a:rPr lang="en-US" sz="1400" dirty="0" smtClean="0">
                <a:sym typeface="Comfortaa"/>
              </a:rPr>
              <a:t>Health/Support application for </a:t>
            </a:r>
            <a:r>
              <a:rPr lang="en-US" sz="1400" dirty="0">
                <a:sym typeface="Comfortaa"/>
              </a:rPr>
              <a:t>the users. The visitors get to register on the </a:t>
            </a:r>
            <a:r>
              <a:rPr lang="en-US" sz="1400" dirty="0" smtClean="0">
                <a:sym typeface="Comfortaa"/>
              </a:rPr>
              <a:t>mobile app </a:t>
            </a:r>
            <a:r>
              <a:rPr lang="en-US" sz="1400" dirty="0">
                <a:sym typeface="Comfortaa"/>
              </a:rPr>
              <a:t>and then the registered users </a:t>
            </a:r>
            <a:r>
              <a:rPr lang="en-US" sz="1400" dirty="0" smtClean="0">
                <a:sym typeface="Comfortaa"/>
              </a:rPr>
              <a:t>will be able to upload pictures of their wound(s) and the mobile app will be able to read the picture on the phone and operate with the color, size, depth of a wound, and diagnose accordingly. </a:t>
            </a:r>
          </a:p>
          <a:p>
            <a:pPr lvl="0"/>
            <a:endParaRPr lang="en-US" sz="1400" dirty="0" smtClean="0">
              <a:sym typeface="Comfortaa"/>
            </a:endParaRPr>
          </a:p>
          <a:p>
            <a:pPr lvl="0"/>
            <a:r>
              <a:rPr lang="en-US" sz="1400" dirty="0" smtClean="0">
                <a:sym typeface="Comfortaa"/>
              </a:rPr>
              <a:t>The user will just need to take the picture of the wound and send it to the doctor via the application.</a:t>
            </a:r>
          </a:p>
          <a:p>
            <a:pPr lvl="0"/>
            <a:endParaRPr lang="en-US" sz="1400" dirty="0">
              <a:sym typeface="Comfortaa"/>
            </a:endParaRPr>
          </a:p>
          <a:p>
            <a:pPr lvl="0"/>
            <a:r>
              <a:rPr lang="en-US" sz="1400" dirty="0" smtClean="0">
                <a:sym typeface="Comfortaa"/>
              </a:rPr>
              <a:t>The primary purpose of the mobile application is to reduce the clinical compound so that people don’t have to visit the doctor. The doctor will inform the patient when they have to visit a clinic or a hospital if necessary. </a:t>
            </a:r>
          </a:p>
          <a:p>
            <a:pPr lvl="0"/>
            <a:endParaRPr lang="en-US" sz="1400" dirty="0" smtClean="0">
              <a:sym typeface="Comfortaa"/>
            </a:endParaRPr>
          </a:p>
          <a:p>
            <a:pPr lvl="0"/>
            <a:r>
              <a:rPr lang="en-US" sz="1400" dirty="0" smtClean="0">
                <a:sym typeface="Comfortaa"/>
              </a:rPr>
              <a:t>The functionalities of the mobile application will be highly focused on AI-based technology and will be improved with time. The main functions of the app will include understanding/identifying the wound, whether it is a cut or a scratch, or a bump, the mobile application with AI-based technology will check the size, and depth of a wound to define its intensity. </a:t>
            </a:r>
          </a:p>
          <a:p>
            <a:pPr lvl="0"/>
            <a:endParaRPr lang="en-US" sz="1400" dirty="0" smtClean="0">
              <a:sym typeface="Comfortaa"/>
            </a:endParaRPr>
          </a:p>
          <a:p>
            <a:pPr lvl="0"/>
            <a:r>
              <a:rPr lang="en-US" sz="1400" dirty="0" smtClean="0">
                <a:sym typeface="Comfortaa"/>
              </a:rPr>
              <a:t>Security Features like Facial-recognition during registration will be used for both the patients and the doctors. </a:t>
            </a:r>
          </a:p>
          <a:p>
            <a:pPr lvl="0"/>
            <a:endParaRPr lang="en-US" sz="1400" dirty="0" smtClean="0">
              <a:sym typeface="Comfortaa"/>
            </a:endParaRPr>
          </a:p>
          <a:p>
            <a:pPr lvl="0"/>
            <a:r>
              <a:rPr lang="en-US" sz="1400" dirty="0" smtClean="0">
                <a:sym typeface="Comfortaa"/>
              </a:rPr>
              <a:t>Each picture of the wound will be scanned and analyzed by the application and will be sent to doctors so they’ll know what they’re about to deal with, and how to treat it.</a:t>
            </a:r>
            <a:endParaRPr lang="en-US" sz="1400" dirty="0">
              <a:sym typeface="Comfortaa"/>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630" y="6898869"/>
            <a:ext cx="3056890" cy="1819182"/>
          </a:xfrm>
          <a:prstGeom prst="rect">
            <a:avLst/>
          </a:prstGeom>
        </p:spPr>
      </p:pic>
    </p:spTree>
    <p:extLst>
      <p:ext uri="{BB962C8B-B14F-4D97-AF65-F5344CB8AC3E}">
        <p14:creationId xmlns:p14="http://schemas.microsoft.com/office/powerpoint/2010/main" val="273799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sp>
        <p:nvSpPr>
          <p:cNvPr id="2" name="TextBox 1"/>
          <p:cNvSpPr txBox="1"/>
          <p:nvPr/>
        </p:nvSpPr>
        <p:spPr>
          <a:xfrm>
            <a:off x="274320" y="1383030"/>
            <a:ext cx="6309360" cy="7048083"/>
          </a:xfrm>
          <a:prstGeom prst="rect">
            <a:avLst/>
          </a:prstGeom>
          <a:noFill/>
        </p:spPr>
        <p:txBody>
          <a:bodyPr wrap="square" rtlCol="0">
            <a:spAutoFit/>
          </a:bodyPr>
          <a:lstStyle/>
          <a:p>
            <a:pPr lvl="0"/>
            <a:r>
              <a:rPr lang="en-US" b="1" dirty="0" smtClean="0">
                <a:sym typeface="Comfortaa"/>
              </a:rPr>
              <a:t>PROJECT DELIVERABLES</a:t>
            </a:r>
            <a:endParaRPr lang="en-US" sz="1400" b="1" dirty="0" smtClean="0">
              <a:sym typeface="Comfortaa"/>
            </a:endParaRPr>
          </a:p>
          <a:p>
            <a:pPr lvl="0"/>
            <a:endParaRPr lang="en-US" sz="1400" dirty="0" smtClean="0">
              <a:sym typeface="Comfortaa"/>
            </a:endParaRPr>
          </a:p>
          <a:p>
            <a:pPr lvl="0"/>
            <a:r>
              <a:rPr lang="en-US" sz="1400" b="1" dirty="0" smtClean="0">
                <a:sym typeface="Comfortaa"/>
              </a:rPr>
              <a:t>UI/UX</a:t>
            </a:r>
          </a:p>
          <a:p>
            <a:pPr marL="285750" lvl="0" indent="-285750">
              <a:buFont typeface="Arial" panose="020B0604020202020204" pitchFamily="34" charset="0"/>
              <a:buChar char="•"/>
            </a:pPr>
            <a:r>
              <a:rPr lang="en-US" sz="1400" dirty="0" smtClean="0">
                <a:sym typeface="Comfortaa"/>
              </a:rPr>
              <a:t>Custom Application Designs will be provided according to the flow of the app.</a:t>
            </a:r>
          </a:p>
          <a:p>
            <a:pPr marL="285750" lvl="0" indent="-285750">
              <a:buFont typeface="Arial" panose="020B0604020202020204" pitchFamily="34" charset="0"/>
              <a:buChar char="•"/>
            </a:pPr>
            <a:r>
              <a:rPr lang="en-US" sz="1400" dirty="0" smtClean="0">
                <a:sym typeface="Comfortaa"/>
              </a:rPr>
              <a:t>Color theme will be determined, which will compliment the logo of the mobile app.</a:t>
            </a:r>
          </a:p>
          <a:p>
            <a:pPr marL="285750" lvl="0" indent="-285750">
              <a:buFont typeface="Arial" panose="020B0604020202020204" pitchFamily="34" charset="0"/>
              <a:buChar char="•"/>
            </a:pPr>
            <a:r>
              <a:rPr lang="en-US" sz="1400" dirty="0" smtClean="0">
                <a:sym typeface="Comfortaa"/>
              </a:rPr>
              <a:t>Color theme will be decided as per client’s approval.</a:t>
            </a:r>
          </a:p>
          <a:p>
            <a:pPr marL="285750" lvl="0" indent="-285750">
              <a:buFont typeface="Arial" panose="020B0604020202020204" pitchFamily="34" charset="0"/>
              <a:buChar char="•"/>
            </a:pPr>
            <a:r>
              <a:rPr lang="en-US" sz="1400" dirty="0" smtClean="0">
                <a:sym typeface="Comfortaa"/>
              </a:rPr>
              <a:t>Interactive and engaging animations.</a:t>
            </a:r>
          </a:p>
          <a:p>
            <a:pPr marL="285750" lvl="0" indent="-285750">
              <a:buFont typeface="Arial" panose="020B0604020202020204" pitchFamily="34" charset="0"/>
              <a:buChar char="•"/>
            </a:pPr>
            <a:endParaRPr lang="en-US" sz="1400" dirty="0">
              <a:sym typeface="Comfortaa"/>
            </a:endParaRPr>
          </a:p>
          <a:p>
            <a:pPr lvl="0"/>
            <a:r>
              <a:rPr lang="en-US" sz="1400" b="1" dirty="0" smtClean="0">
                <a:sym typeface="Comfortaa"/>
              </a:rPr>
              <a:t>Registration &amp; Account Area for The Users</a:t>
            </a:r>
          </a:p>
          <a:p>
            <a:pPr marL="285750" lvl="0" indent="-285750">
              <a:buFont typeface="Arial" panose="020B0604020202020204" pitchFamily="34" charset="0"/>
              <a:buChar char="•"/>
            </a:pPr>
            <a:r>
              <a:rPr lang="en-US" sz="1400" dirty="0" smtClean="0">
                <a:sym typeface="Comfortaa"/>
              </a:rPr>
              <a:t>Users will signup on the application, no features can be used of the app without signing up.</a:t>
            </a:r>
          </a:p>
          <a:p>
            <a:pPr marL="285750" lvl="0" indent="-285750">
              <a:buFont typeface="Arial" panose="020B0604020202020204" pitchFamily="34" charset="0"/>
              <a:buChar char="•"/>
            </a:pPr>
            <a:r>
              <a:rPr lang="en-US" sz="1400" dirty="0" smtClean="0">
                <a:sym typeface="Comfortaa"/>
              </a:rPr>
              <a:t>They will have to provide all the required details in the form, including their past medical history/records.</a:t>
            </a:r>
          </a:p>
          <a:p>
            <a:pPr marL="285750" lvl="0" indent="-285750">
              <a:buFont typeface="Arial" panose="020B0604020202020204" pitchFamily="34" charset="0"/>
              <a:buChar char="•"/>
            </a:pPr>
            <a:r>
              <a:rPr lang="en-US" sz="1400" dirty="0" smtClean="0">
                <a:sym typeface="Comfortaa"/>
              </a:rPr>
              <a:t>Once the user has signed up successfully on the application with the registered credentials/facial recognition/Biometric verification. They can start using the mobile application features.</a:t>
            </a:r>
          </a:p>
          <a:p>
            <a:pPr lvl="0"/>
            <a:endParaRPr lang="en-US" sz="1400" dirty="0" smtClean="0">
              <a:sym typeface="Comfortaa"/>
            </a:endParaRPr>
          </a:p>
          <a:p>
            <a:pPr lvl="0"/>
            <a:r>
              <a:rPr lang="en-US" sz="1400" b="1" dirty="0" smtClean="0">
                <a:sym typeface="Comfortaa"/>
              </a:rPr>
              <a:t>Forget/Reset Password</a:t>
            </a:r>
          </a:p>
          <a:p>
            <a:pPr marL="285750" lvl="0" indent="-285750">
              <a:buFont typeface="Arial" panose="020B0604020202020204" pitchFamily="34" charset="0"/>
              <a:buChar char="•"/>
            </a:pPr>
            <a:r>
              <a:rPr lang="en-US" sz="1400" dirty="0" smtClean="0">
                <a:sym typeface="Comfortaa"/>
              </a:rPr>
              <a:t>Users will be able to request a new password in case they forget their current password or if their facial recognition/biometric scan feature is not working.</a:t>
            </a:r>
          </a:p>
          <a:p>
            <a:pPr marL="285750" lvl="0" indent="-285750">
              <a:buFont typeface="Arial" panose="020B0604020202020204" pitchFamily="34" charset="0"/>
              <a:buChar char="•"/>
            </a:pPr>
            <a:r>
              <a:rPr lang="en-US" sz="1400" dirty="0" smtClean="0">
                <a:sym typeface="Comfortaa"/>
              </a:rPr>
              <a:t>A link to reset the password will be sent to the client</a:t>
            </a:r>
          </a:p>
          <a:p>
            <a:pPr lvl="0"/>
            <a:endParaRPr lang="en-US" sz="1400" dirty="0" smtClean="0">
              <a:sym typeface="Comfortaa"/>
            </a:endParaRPr>
          </a:p>
          <a:p>
            <a:pPr lvl="0"/>
            <a:r>
              <a:rPr lang="en-US" sz="1400" b="1" dirty="0" smtClean="0">
                <a:sym typeface="Comfortaa"/>
              </a:rPr>
              <a:t>Manage Profile</a:t>
            </a:r>
          </a:p>
          <a:p>
            <a:pPr marL="285750" lvl="0" indent="-285750">
              <a:buFont typeface="Arial" panose="020B0604020202020204" pitchFamily="34" charset="0"/>
              <a:buChar char="•"/>
            </a:pPr>
            <a:r>
              <a:rPr lang="en-US" sz="1400" dirty="0" smtClean="0">
                <a:sym typeface="Comfortaa"/>
              </a:rPr>
              <a:t>Users can edit/delete their account on request.</a:t>
            </a:r>
          </a:p>
          <a:p>
            <a:pPr marL="285750" lvl="0" indent="-285750">
              <a:buFont typeface="Arial" panose="020B0604020202020204" pitchFamily="34" charset="0"/>
              <a:buChar char="•"/>
            </a:pPr>
            <a:r>
              <a:rPr lang="en-US" sz="1400" dirty="0" smtClean="0">
                <a:sym typeface="Comfortaa"/>
              </a:rPr>
              <a:t>Users will be able to view their history/records and be able to upload profile pictures as well.</a:t>
            </a:r>
          </a:p>
          <a:p>
            <a:pPr lvl="0"/>
            <a:endParaRPr lang="en-US" sz="1400" dirty="0">
              <a:sym typeface="Comfortaa"/>
            </a:endParaRPr>
          </a:p>
          <a:p>
            <a:pPr lvl="0"/>
            <a:r>
              <a:rPr lang="en-US" sz="1400" b="1" dirty="0" smtClean="0">
                <a:sym typeface="Comfortaa"/>
              </a:rPr>
              <a:t>Medical/Results History</a:t>
            </a:r>
          </a:p>
          <a:p>
            <a:pPr marL="285750" lvl="0" indent="-285750">
              <a:buFont typeface="Arial" panose="020B0604020202020204" pitchFamily="34" charset="0"/>
              <a:buChar char="•"/>
            </a:pPr>
            <a:r>
              <a:rPr lang="en-US" sz="1400" dirty="0" smtClean="0">
                <a:sym typeface="Comfortaa"/>
              </a:rPr>
              <a:t>Users will be able to view the list of their previous history and records.</a:t>
            </a:r>
          </a:p>
          <a:p>
            <a:pPr lvl="0"/>
            <a:endParaRPr lang="en-US" sz="1400" dirty="0" smtClean="0">
              <a:sym typeface="Comfortaa"/>
            </a:endParaRPr>
          </a:p>
          <a:p>
            <a:pPr lvl="0"/>
            <a:endParaRPr lang="en-US" sz="1400" b="1" dirty="0">
              <a:sym typeface="Comfortaa"/>
            </a:endParaRPr>
          </a:p>
        </p:txBody>
      </p:sp>
    </p:spTree>
    <p:extLst>
      <p:ext uri="{BB962C8B-B14F-4D97-AF65-F5344CB8AC3E}">
        <p14:creationId xmlns:p14="http://schemas.microsoft.com/office/powerpoint/2010/main" val="13648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sp>
        <p:nvSpPr>
          <p:cNvPr id="2" name="TextBox 1"/>
          <p:cNvSpPr txBox="1"/>
          <p:nvPr/>
        </p:nvSpPr>
        <p:spPr>
          <a:xfrm>
            <a:off x="274320" y="1383030"/>
            <a:ext cx="6309360" cy="5324535"/>
          </a:xfrm>
          <a:prstGeom prst="rect">
            <a:avLst/>
          </a:prstGeom>
          <a:noFill/>
        </p:spPr>
        <p:txBody>
          <a:bodyPr wrap="square" rtlCol="0">
            <a:spAutoFit/>
          </a:bodyPr>
          <a:lstStyle/>
          <a:p>
            <a:pPr lvl="0"/>
            <a:r>
              <a:rPr lang="en-US" b="1" dirty="0" smtClean="0">
                <a:sym typeface="Comfortaa"/>
              </a:rPr>
              <a:t>PROJECT DELIVERABLES</a:t>
            </a:r>
            <a:endParaRPr lang="en-US" sz="1400" b="1" dirty="0" smtClean="0">
              <a:sym typeface="Comfortaa"/>
            </a:endParaRPr>
          </a:p>
          <a:p>
            <a:pPr lvl="0"/>
            <a:endParaRPr lang="en-US" sz="1400" dirty="0" smtClean="0">
              <a:sym typeface="Comfortaa"/>
            </a:endParaRPr>
          </a:p>
          <a:p>
            <a:pPr lvl="0"/>
            <a:r>
              <a:rPr lang="en-US" sz="1400" b="1" dirty="0" smtClean="0">
                <a:sym typeface="Comfortaa"/>
              </a:rPr>
              <a:t>Admin Panel</a:t>
            </a:r>
          </a:p>
          <a:p>
            <a:pPr marL="285750" lvl="0" indent="-285750">
              <a:buFont typeface="Arial" panose="020B0604020202020204" pitchFamily="34" charset="0"/>
              <a:buChar char="•"/>
            </a:pPr>
            <a:r>
              <a:rPr lang="en-US" sz="1400" dirty="0" smtClean="0">
                <a:sym typeface="Comfortaa"/>
              </a:rPr>
              <a:t>Admin will be able to view all the registered users &amp; doctors registered on the application.</a:t>
            </a:r>
          </a:p>
          <a:p>
            <a:pPr marL="285750" lvl="0" indent="-285750">
              <a:buFont typeface="Arial" panose="020B0604020202020204" pitchFamily="34" charset="0"/>
              <a:buChar char="•"/>
            </a:pPr>
            <a:r>
              <a:rPr lang="en-US" sz="1400" dirty="0" smtClean="0">
                <a:sym typeface="Comfortaa"/>
              </a:rPr>
              <a:t>Admin will be able to view all the details of the registered users/doctors.</a:t>
            </a:r>
          </a:p>
          <a:p>
            <a:pPr marL="285750" lvl="0" indent="-285750">
              <a:buFont typeface="Arial" panose="020B0604020202020204" pitchFamily="34" charset="0"/>
              <a:buChar char="•"/>
            </a:pPr>
            <a:r>
              <a:rPr lang="en-US" sz="1400" dirty="0" smtClean="0">
                <a:sym typeface="Comfortaa"/>
              </a:rPr>
              <a:t>Admin will be able to remove/ban a user from using the application.</a:t>
            </a:r>
          </a:p>
          <a:p>
            <a:pPr marL="285750" lvl="0" indent="-285750">
              <a:buFont typeface="Arial" panose="020B0604020202020204" pitchFamily="34" charset="0"/>
              <a:buChar char="•"/>
            </a:pPr>
            <a:r>
              <a:rPr lang="en-US" sz="1400" dirty="0" smtClean="0">
                <a:sym typeface="Comfortaa"/>
              </a:rPr>
              <a:t>Admin will be able to view all the medical records and results of each user.</a:t>
            </a:r>
          </a:p>
          <a:p>
            <a:pPr marL="285750" lvl="0" indent="-285750">
              <a:buFont typeface="Arial" panose="020B0604020202020204" pitchFamily="34" charset="0"/>
              <a:buChar char="•"/>
            </a:pPr>
            <a:r>
              <a:rPr lang="en-US" sz="1400" dirty="0" smtClean="0">
                <a:sym typeface="Comfortaa"/>
              </a:rPr>
              <a:t>Admin will be able to see the total number of active users, using the mobile application.</a:t>
            </a:r>
          </a:p>
          <a:p>
            <a:pPr marL="285750" lvl="0" indent="-285750">
              <a:buFont typeface="Arial" panose="020B0604020202020204" pitchFamily="34" charset="0"/>
              <a:buChar char="•"/>
            </a:pPr>
            <a:endParaRPr lang="en-US" sz="1400" dirty="0">
              <a:sym typeface="Comfortaa"/>
            </a:endParaRPr>
          </a:p>
          <a:p>
            <a:pPr lvl="0"/>
            <a:r>
              <a:rPr lang="en-US" sz="1400" b="1" dirty="0" smtClean="0">
                <a:sym typeface="Comfortaa"/>
              </a:rPr>
              <a:t>Online Dashboard</a:t>
            </a:r>
          </a:p>
          <a:p>
            <a:pPr marL="285750" indent="-285750">
              <a:buFont typeface="Arial" panose="020B0604020202020204" pitchFamily="34" charset="0"/>
              <a:buChar char="•"/>
            </a:pPr>
            <a:r>
              <a:rPr lang="en-US" sz="1400" dirty="0" smtClean="0"/>
              <a:t>We will make it easy for you to access and manage your team and all your patients from any location in a simple-to-use online dashboard. Optimized for use on Pc or tablet, the secure and clinician-based dashboard will show you a real-time breakdown of patients’ progress over time.</a:t>
            </a:r>
          </a:p>
          <a:p>
            <a:pPr marL="285750" indent="-285750">
              <a:buFont typeface="Arial" panose="020B0604020202020204" pitchFamily="34" charset="0"/>
              <a:buChar char="•"/>
            </a:pPr>
            <a:r>
              <a:rPr lang="en-US" sz="1400" dirty="0" smtClean="0">
                <a:sym typeface="Comfortaa"/>
              </a:rPr>
              <a:t>It will be used mostly by doctors to check the details of a picture sent from a patient using the mobile application.</a:t>
            </a:r>
          </a:p>
          <a:p>
            <a:pPr marL="285750" indent="-285750">
              <a:buFont typeface="Arial" panose="020B0604020202020204" pitchFamily="34" charset="0"/>
              <a:buChar char="•"/>
            </a:pPr>
            <a:r>
              <a:rPr lang="en-US" sz="1400" dirty="0" smtClean="0">
                <a:sym typeface="Comfortaa"/>
              </a:rPr>
              <a:t>And then track the treatment/progress of each patient accordingly.</a:t>
            </a:r>
          </a:p>
          <a:p>
            <a:pPr marL="285750" indent="-285750">
              <a:buFont typeface="Arial" panose="020B0604020202020204" pitchFamily="34" charset="0"/>
              <a:buChar char="•"/>
            </a:pPr>
            <a:endParaRPr lang="en-US" sz="1400" dirty="0">
              <a:sym typeface="Comfortaa"/>
            </a:endParaRPr>
          </a:p>
          <a:p>
            <a:pPr marL="285750" indent="-285750">
              <a:buFont typeface="Arial" panose="020B0604020202020204" pitchFamily="34" charset="0"/>
              <a:buChar char="•"/>
            </a:pPr>
            <a:endParaRPr lang="en-US" sz="1400" dirty="0" smtClean="0">
              <a:sym typeface="Comfortaa"/>
            </a:endParaRPr>
          </a:p>
          <a:p>
            <a:pPr marL="285750" indent="-285750">
              <a:buFont typeface="Arial" panose="020B0604020202020204" pitchFamily="34" charset="0"/>
              <a:buChar char="•"/>
            </a:pPr>
            <a:endParaRPr lang="en-US" sz="1400" dirty="0">
              <a:sym typeface="Comfortaa"/>
            </a:endParaRPr>
          </a:p>
          <a:p>
            <a:pPr marL="285750" indent="-285750">
              <a:buFont typeface="Arial" panose="020B0604020202020204" pitchFamily="34" charset="0"/>
              <a:buChar char="•"/>
            </a:pPr>
            <a:endParaRPr lang="en-US" sz="1400" dirty="0" smtClean="0">
              <a:sym typeface="Comfortaa"/>
            </a:endParaRPr>
          </a:p>
          <a:p>
            <a:pPr marL="285750" indent="-285750">
              <a:buFont typeface="Arial" panose="020B0604020202020204" pitchFamily="34" charset="0"/>
              <a:buChar char="•"/>
            </a:pPr>
            <a:endParaRPr lang="en-US" sz="1400" dirty="0" smtClean="0">
              <a:sym typeface="Comforta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020" y="6304155"/>
            <a:ext cx="3420110" cy="20353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 y="6304154"/>
            <a:ext cx="3232150" cy="2035337"/>
          </a:xfrm>
          <a:prstGeom prst="rect">
            <a:avLst/>
          </a:prstGeom>
        </p:spPr>
      </p:pic>
    </p:spTree>
    <p:extLst>
      <p:ext uri="{BB962C8B-B14F-4D97-AF65-F5344CB8AC3E}">
        <p14:creationId xmlns:p14="http://schemas.microsoft.com/office/powerpoint/2010/main" val="366718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8897"/>
            <a:ext cx="6858000" cy="9692935"/>
          </a:xfrm>
          <a:prstGeom prst="rect">
            <a:avLst/>
          </a:prstGeom>
        </p:spPr>
      </p:pic>
      <p:sp>
        <p:nvSpPr>
          <p:cNvPr id="2" name="TextBox 1"/>
          <p:cNvSpPr txBox="1"/>
          <p:nvPr/>
        </p:nvSpPr>
        <p:spPr>
          <a:xfrm>
            <a:off x="274320" y="1383030"/>
            <a:ext cx="6309360" cy="369332"/>
          </a:xfrm>
          <a:prstGeom prst="rect">
            <a:avLst/>
          </a:prstGeom>
          <a:noFill/>
        </p:spPr>
        <p:txBody>
          <a:bodyPr wrap="square" rtlCol="0">
            <a:spAutoFit/>
          </a:bodyPr>
          <a:lstStyle/>
          <a:p>
            <a:pPr lvl="0"/>
            <a:r>
              <a:rPr lang="en-US" b="1" dirty="0" smtClean="0">
                <a:sym typeface="Comfortaa"/>
              </a:rPr>
              <a:t>Initial Mock Screens</a:t>
            </a:r>
            <a:endParaRPr lang="en-US" sz="1400" b="1" dirty="0" smtClean="0">
              <a:sym typeface="Comforta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2173605"/>
            <a:ext cx="1760219" cy="31245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381" y="2173605"/>
            <a:ext cx="1756794" cy="311848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 y="5417819"/>
            <a:ext cx="1760220" cy="31245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9955" y="5417819"/>
            <a:ext cx="1760220" cy="3124567"/>
          </a:xfrm>
          <a:prstGeom prst="rect">
            <a:avLst/>
          </a:prstGeom>
        </p:spPr>
      </p:pic>
    </p:spTree>
    <p:extLst>
      <p:ext uri="{BB962C8B-B14F-4D97-AF65-F5344CB8AC3E}">
        <p14:creationId xmlns:p14="http://schemas.microsoft.com/office/powerpoint/2010/main" val="4089030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1709</TotalTime>
  <Words>1082</Words>
  <Application>Microsoft Office PowerPoint</Application>
  <PresentationFormat>Custom</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Comfortaa</vt:lpstr>
      <vt:lpstr>Office Theme</vt:lpstr>
      <vt:lpstr>PowerPoint Presentation</vt:lpstr>
      <vt:lpstr>TAKING YOUR BRAND TO NEW HEIGHTS  Logo Aspire is a creative digital agency, having years of experience, over 100 in-house production unit and 7000+ satisfied clients around the globe. Logo Aspire is comprised of some of the most talented, skilled and experienced professionals from the industry. Our dedication, work ethics, quality of deliverables, market competitive pricing, fast turnaround timelines and 24/7 support after project deployment are some of the factors that make us stand out from our competitors. The purpose of this digital marketing proposal is to provide you with the information about the various digital marketing services we offer, along with information and pricing for a custom digital marketing solution based on your needs. Based on our previous discussion, We feel like we are a good fit for one another. Our team is  excited to get to work helping you reach your marketing goals. Once you’re happy with the services and prices for your custom digital marketing solutions, go ahead and e-sign at the bottom of this proposal and we’ll move forward from there!  Regards, Team Logo Aspire</vt:lpstr>
      <vt:lpstr>ABOUT Logo Aspire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Waleedullah Shah</dc:creator>
  <cp:lastModifiedBy>LENOVO IDEAPAD 700</cp:lastModifiedBy>
  <cp:revision>47</cp:revision>
  <dcterms:created xsi:type="dcterms:W3CDTF">2019-07-17T15:41:46Z</dcterms:created>
  <dcterms:modified xsi:type="dcterms:W3CDTF">2022-07-08T19:25:13Z</dcterms:modified>
</cp:coreProperties>
</file>