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2">
          <p15:clr>
            <a:srgbClr val="A4A3A4"/>
          </p15:clr>
        </p15:guide>
        <p15:guide id="2" pos="7056">
          <p15:clr>
            <a:srgbClr val="A4A3A4"/>
          </p15:clr>
        </p15:guide>
        <p15:guide id="3" orient="horz" pos="316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jPPFNzAt9/TOnZyJjPPSS74krJ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89ACA9-A190-463B-BD3E-51D97C9CE2D3}">
  <a:tblStyle styleId="{1A89ACA9-A190-463B-BD3E-51D97C9CE2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2" orient="horz"/>
        <p:guide pos="7056"/>
        <p:guide pos="31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595959"/>
                </a:solidFill>
              </a:rPr>
              <a:t>However, after dividing our data we applied SMOTE and realized through the validation set that:  SMOTE does not take into consideration neighboring samples that can be from the other class. This can increase overlapping and add additional noise to the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AutoNum type="arabicParenR"/>
            </a:pPr>
            <a:r>
              <a:rPr b="1" lang="en-US" sz="1200">
                <a:solidFill>
                  <a:srgbClr val="595959"/>
                </a:solidFill>
              </a:rPr>
              <a:t>Decision tree </a:t>
            </a:r>
            <a:r>
              <a:rPr lang="en-US" sz="1200">
                <a:solidFill>
                  <a:srgbClr val="595959"/>
                </a:solidFill>
              </a:rPr>
              <a:t>(not suitable for imbalance data)</a:t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AutoNum type="arabicParenR"/>
            </a:pPr>
            <a:r>
              <a:rPr b="1" lang="en-US" sz="1200">
                <a:solidFill>
                  <a:srgbClr val="595959"/>
                </a:solidFill>
              </a:rPr>
              <a:t>Random Forest: </a:t>
            </a:r>
            <a:r>
              <a:rPr lang="en-US" sz="1200">
                <a:solidFill>
                  <a:srgbClr val="595959"/>
                </a:solidFill>
              </a:rPr>
              <a:t>build based on decision trees and is highly sensitive to imbalance data.</a:t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AutoNum type="arabicParenR"/>
            </a:pPr>
            <a:r>
              <a:rPr b="1" i="0"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XGBoost: </a:t>
            </a:r>
            <a:r>
              <a:rPr b="0" i="0"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is a gradient boosted decision tree model with scale_hyper_parameter which is highly useful to deal with imbalance data.</a:t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AutoNum type="arabicParenR"/>
            </a:pPr>
            <a:r>
              <a:rPr b="1" i="0"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LightGBM</a:t>
            </a:r>
            <a:r>
              <a:rPr b="0" i="0"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: is a gradient boosted decision tree based on learning algoritms</a:t>
            </a:r>
            <a:r>
              <a:rPr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AutoNum type="arabicParenR"/>
            </a:pPr>
            <a:r>
              <a:rPr b="1" i="0"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DeepLearning</a:t>
            </a:r>
            <a:r>
              <a:rPr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: is a ML method based on AI networks that are capable of learning unsupervised from unstructured and unlabeled data. </a:t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AutoNum type="arabicParenR"/>
            </a:pPr>
            <a:r>
              <a:rPr b="1" i="0"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Quadratic Discriminant Analysis (QDA): </a:t>
            </a:r>
            <a:r>
              <a:rPr b="0" i="0"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statistical method that finds quadratic combination of features that represent or separate 2 or more classes.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3 provided higher F1 score than depth 5.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opposite happens in term of accuracy, in which depth 5 provides higher accuracy than depth 3.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term of imbalance data, F1 score and precision are more reliable metrics to measure a model’s performance.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Therefore, in this case Decision Tree depth 3 provides a more reliable  </a:t>
            </a:r>
            <a:endParaRPr/>
          </a:p>
        </p:txBody>
      </p:sp>
      <p:sp>
        <p:nvSpPr>
          <p:cNvPr id="318" name="Google Shape;318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3 provided higher F1 score than depth 5.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opposite happens in term of accuracy, in which depth 5 provides higher accuracy than depth 3.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term of imbalance data, F1 score and precision are more reliable metrics to measure a model’s performance.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Therefore, in this case Decision Tree depth 3 provides a more reliable  </a:t>
            </a:r>
            <a:endParaRPr/>
          </a:p>
        </p:txBody>
      </p:sp>
      <p:sp>
        <p:nvSpPr>
          <p:cNvPr id="331" name="Google Shape;33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3 provided higher F1 score than depth 5.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opposite happens in term of accuracy, in which depth 5 provides higher accuracy than depth 3.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term of imbalance data, F1 score and precision are more reliable metrics to measure a model’s performance.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Therefore, in this case Decision Tree depth 3 provides a more reliable  </a:t>
            </a:r>
            <a:endParaRPr/>
          </a:p>
        </p:txBody>
      </p:sp>
      <p:sp>
        <p:nvSpPr>
          <p:cNvPr id="343" name="Google Shape;343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5da8b702f_2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5da8b702f_2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d5da8b702f_2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3 provided higher F1 score than depth 5.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opposite happens in term of accuracy, in which depth 5 provides higher accuracy than depth 3.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term of imbalance data, F1 score and precision are more reliable metrics to measure a model’s performance.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Therefore, in this case Decision Tree depth 3 provides a more reliable  </a:t>
            </a:r>
            <a:endParaRPr/>
          </a:p>
        </p:txBody>
      </p:sp>
      <p:sp>
        <p:nvSpPr>
          <p:cNvPr id="364" name="Google Shape;36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3 provided higher F1 score than depth 5.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opposite happens in term of accuracy, in which depth 5 provides higher accuracy than depth 3.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term of imbalance data, F1 score and precision are more reliable metrics to measure a model’s performance.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Therefore, in this case Decision Tree depth 3 provides a more reliable  </a:t>
            </a:r>
            <a:endParaRPr/>
          </a:p>
        </p:txBody>
      </p:sp>
      <p:sp>
        <p:nvSpPr>
          <p:cNvPr id="373" name="Google Shape;37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 Slide" type="title">
  <p:cSld name="TITLE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1298448" y="594360"/>
            <a:ext cx="6272784" cy="2843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i="0"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5641848" y="4700016"/>
            <a:ext cx="5093208" cy="119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8" name="Google Shape;18;p23"/>
          <p:cNvCxnSpPr/>
          <p:nvPr/>
        </p:nvCxnSpPr>
        <p:spPr>
          <a:xfrm>
            <a:off x="1301262" y="3496322"/>
            <a:ext cx="0" cy="33528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9" name="Google Shape;19;p23"/>
          <p:cNvSpPr/>
          <p:nvPr/>
        </p:nvSpPr>
        <p:spPr>
          <a:xfrm>
            <a:off x="8217780" y="2973840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23"/>
          <p:cNvSpPr/>
          <p:nvPr/>
        </p:nvSpPr>
        <p:spPr>
          <a:xfrm>
            <a:off x="7859002" y="2744546"/>
            <a:ext cx="139038" cy="139038"/>
          </a:xfrm>
          <a:custGeom>
            <a:rect b="b" l="l" r="r" t="t"/>
            <a:pathLst>
              <a:path extrusionOk="0" h="139038" w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21;p23"/>
          <p:cNvSpPr/>
          <p:nvPr/>
        </p:nvSpPr>
        <p:spPr>
          <a:xfrm>
            <a:off x="7843462" y="3198265"/>
            <a:ext cx="127713" cy="127713"/>
          </a:xfrm>
          <a:custGeom>
            <a:rect b="b" l="l" r="r" t="t"/>
            <a:pathLst>
              <a:path extrusionOk="0"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" type="body"/>
          </p:nvPr>
        </p:nvSpPr>
        <p:spPr>
          <a:xfrm>
            <a:off x="1444752" y="1825625"/>
            <a:ext cx="45537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2" type="body"/>
          </p:nvPr>
        </p:nvSpPr>
        <p:spPr>
          <a:xfrm>
            <a:off x="6784848" y="1825625"/>
            <a:ext cx="45537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5" name="Google Shape;95;p32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96" name="Google Shape;96;p32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32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32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" type="body"/>
          </p:nvPr>
        </p:nvSpPr>
        <p:spPr>
          <a:xfrm>
            <a:off x="1444752" y="1681163"/>
            <a:ext cx="45537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33"/>
          <p:cNvSpPr txBox="1"/>
          <p:nvPr>
            <p:ph idx="2" type="body"/>
          </p:nvPr>
        </p:nvSpPr>
        <p:spPr>
          <a:xfrm>
            <a:off x="1444752" y="2505075"/>
            <a:ext cx="455371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3" type="body"/>
          </p:nvPr>
        </p:nvSpPr>
        <p:spPr>
          <a:xfrm>
            <a:off x="6784848" y="1681163"/>
            <a:ext cx="45537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33"/>
          <p:cNvSpPr txBox="1"/>
          <p:nvPr>
            <p:ph idx="4" type="body"/>
          </p:nvPr>
        </p:nvSpPr>
        <p:spPr>
          <a:xfrm>
            <a:off x="6784848" y="2505075"/>
            <a:ext cx="455371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5" name="Google Shape;105;p33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06" name="Google Shape;106;p33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3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33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1" type="body"/>
          </p:nvPr>
        </p:nvSpPr>
        <p:spPr>
          <a:xfrm>
            <a:off x="1444752" y="1681163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34"/>
          <p:cNvSpPr txBox="1"/>
          <p:nvPr>
            <p:ph idx="2" type="body"/>
          </p:nvPr>
        </p:nvSpPr>
        <p:spPr>
          <a:xfrm>
            <a:off x="1444752" y="2505075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3" type="body"/>
          </p:nvPr>
        </p:nvSpPr>
        <p:spPr>
          <a:xfrm>
            <a:off x="4983480" y="1681163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4"/>
          <p:cNvSpPr txBox="1"/>
          <p:nvPr>
            <p:ph idx="4" type="body"/>
          </p:nvPr>
        </p:nvSpPr>
        <p:spPr>
          <a:xfrm>
            <a:off x="4983480" y="2505075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5" name="Google Shape;115;p34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16" name="Google Shape;116;p34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34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34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34"/>
          <p:cNvSpPr txBox="1"/>
          <p:nvPr>
            <p:ph idx="5" type="body"/>
          </p:nvPr>
        </p:nvSpPr>
        <p:spPr>
          <a:xfrm>
            <a:off x="8531352" y="1769269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4"/>
          <p:cNvSpPr txBox="1"/>
          <p:nvPr>
            <p:ph idx="6" type="body"/>
          </p:nvPr>
        </p:nvSpPr>
        <p:spPr>
          <a:xfrm>
            <a:off x="8531352" y="2593181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5"/>
          <p:cNvSpPr txBox="1"/>
          <p:nvPr>
            <p:ph type="ctrTitle"/>
          </p:nvPr>
        </p:nvSpPr>
        <p:spPr>
          <a:xfrm>
            <a:off x="6391656" y="804672"/>
            <a:ext cx="4434840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b="0" i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5"/>
          <p:cNvSpPr txBox="1"/>
          <p:nvPr>
            <p:ph idx="1" type="subTitle"/>
          </p:nvPr>
        </p:nvSpPr>
        <p:spPr>
          <a:xfrm>
            <a:off x="6391654" y="1801368"/>
            <a:ext cx="4434840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4" name="Google Shape;124;p35"/>
          <p:cNvSpPr txBox="1"/>
          <p:nvPr>
            <p:ph idx="11" type="ftr"/>
          </p:nvPr>
        </p:nvSpPr>
        <p:spPr>
          <a:xfrm rot="-5400000">
            <a:off x="9811512" y="1591056"/>
            <a:ext cx="3547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6" name="Google Shape;126;p35"/>
          <p:cNvCxnSpPr/>
          <p:nvPr/>
        </p:nvCxnSpPr>
        <p:spPr>
          <a:xfrm>
            <a:off x="11586162" y="3619272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27" name="Google Shape;127;p35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35"/>
          <p:cNvSpPr/>
          <p:nvPr>
            <p:ph idx="2" type="pic"/>
          </p:nvPr>
        </p:nvSpPr>
        <p:spPr>
          <a:xfrm>
            <a:off x="283464" y="3108960"/>
            <a:ext cx="5221224" cy="3447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9" name="Google Shape;129;p35"/>
          <p:cNvSpPr/>
          <p:nvPr>
            <p:ph idx="3" type="pic"/>
          </p:nvPr>
        </p:nvSpPr>
        <p:spPr>
          <a:xfrm>
            <a:off x="283464" y="301752"/>
            <a:ext cx="2459736" cy="2505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0" name="Google Shape;130;p35"/>
          <p:cNvSpPr/>
          <p:nvPr>
            <p:ph idx="4" type="pic"/>
          </p:nvPr>
        </p:nvSpPr>
        <p:spPr>
          <a:xfrm>
            <a:off x="3044952" y="301752"/>
            <a:ext cx="2459736" cy="2505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6" name="Google Shape;136;p36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37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9" name="Google Shape;149;p38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3" name="Google Shape;153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7" name="Google Shape;157;p39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00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/>
          <p:nvPr>
            <p:ph idx="2" type="pic"/>
          </p:nvPr>
        </p:nvSpPr>
        <p:spPr>
          <a:xfrm>
            <a:off x="1366432" y="2530058"/>
            <a:ext cx="3707972" cy="3707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24"/>
          <p:cNvSpPr txBox="1"/>
          <p:nvPr>
            <p:ph type="title"/>
          </p:nvPr>
        </p:nvSpPr>
        <p:spPr>
          <a:xfrm>
            <a:off x="5202936" y="585216"/>
            <a:ext cx="5833872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0" type="dt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24"/>
          <p:cNvCxnSpPr/>
          <p:nvPr/>
        </p:nvCxnSpPr>
        <p:spPr>
          <a:xfrm>
            <a:off x="856114" y="3503032"/>
            <a:ext cx="0" cy="334609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5202936" y="3127248"/>
            <a:ext cx="5833872" cy="311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4"/>
          <p:cNvSpPr/>
          <p:nvPr/>
        </p:nvSpPr>
        <p:spPr>
          <a:xfrm>
            <a:off x="4745394" y="276027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31;p24"/>
          <p:cNvSpPr/>
          <p:nvPr/>
        </p:nvSpPr>
        <p:spPr>
          <a:xfrm>
            <a:off x="4386614" y="2530982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32;p24"/>
          <p:cNvSpPr/>
          <p:nvPr/>
        </p:nvSpPr>
        <p:spPr>
          <a:xfrm>
            <a:off x="1669987" y="6031572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/>
          <p:nvPr>
            <p:ph idx="2" type="pic"/>
          </p:nvPr>
        </p:nvSpPr>
        <p:spPr>
          <a:xfrm>
            <a:off x="7451965" y="1665520"/>
            <a:ext cx="4266960" cy="426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type="title"/>
          </p:nvPr>
        </p:nvSpPr>
        <p:spPr>
          <a:xfrm>
            <a:off x="804672" y="1335024"/>
            <a:ext cx="619048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850392" y="2825496"/>
            <a:ext cx="6190488" cy="33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7964424" y="62179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25"/>
          <p:cNvCxnSpPr/>
          <p:nvPr/>
        </p:nvCxnSpPr>
        <p:spPr>
          <a:xfrm>
            <a:off x="0" y="806470"/>
            <a:ext cx="7903723" cy="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1" name="Google Shape;41;p25"/>
          <p:cNvSpPr/>
          <p:nvPr/>
        </p:nvSpPr>
        <p:spPr>
          <a:xfrm>
            <a:off x="11281590" y="2070656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25"/>
          <p:cNvSpPr/>
          <p:nvPr/>
        </p:nvSpPr>
        <p:spPr>
          <a:xfrm>
            <a:off x="10969280" y="1780012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/>
          <p:nvPr>
            <p:ph type="ctrTitle"/>
          </p:nvPr>
        </p:nvSpPr>
        <p:spPr>
          <a:xfrm>
            <a:off x="1524000" y="1463040"/>
            <a:ext cx="9144000" cy="2340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i="0"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" type="subTitle"/>
          </p:nvPr>
        </p:nvSpPr>
        <p:spPr>
          <a:xfrm>
            <a:off x="1527048" y="3858768"/>
            <a:ext cx="91440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26"/>
          <p:cNvSpPr/>
          <p:nvPr/>
        </p:nvSpPr>
        <p:spPr>
          <a:xfrm>
            <a:off x="10772266" y="3054359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" name="Google Shape;47;p26"/>
          <p:cNvSpPr/>
          <p:nvPr/>
        </p:nvSpPr>
        <p:spPr>
          <a:xfrm>
            <a:off x="10724364" y="2515838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48;p26"/>
          <p:cNvSpPr/>
          <p:nvPr/>
        </p:nvSpPr>
        <p:spPr>
          <a:xfrm>
            <a:off x="11024834" y="2787572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26"/>
          <p:cNvSpPr/>
          <p:nvPr/>
        </p:nvSpPr>
        <p:spPr>
          <a:xfrm>
            <a:off x="1261869" y="2633448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26"/>
          <p:cNvSpPr/>
          <p:nvPr/>
        </p:nvSpPr>
        <p:spPr>
          <a:xfrm>
            <a:off x="1064053" y="3083338"/>
            <a:ext cx="95759" cy="95759"/>
          </a:xfrm>
          <a:custGeom>
            <a:rect b="b" l="l" r="r" t="t"/>
            <a:pathLst>
              <a:path extrusionOk="0" h="95759" w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51;p26"/>
          <p:cNvSpPr/>
          <p:nvPr/>
        </p:nvSpPr>
        <p:spPr>
          <a:xfrm>
            <a:off x="1413405" y="3492870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27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00" scaled="0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/>
          <p:nvPr>
            <p:ph idx="2" type="pic"/>
          </p:nvPr>
        </p:nvSpPr>
        <p:spPr>
          <a:xfrm>
            <a:off x="1777111" y="407499"/>
            <a:ext cx="1952279" cy="1952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28"/>
          <p:cNvSpPr/>
          <p:nvPr>
            <p:ph idx="3" type="pic"/>
          </p:nvPr>
        </p:nvSpPr>
        <p:spPr>
          <a:xfrm>
            <a:off x="3528345" y="1972581"/>
            <a:ext cx="2290065" cy="2273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" name="Google Shape;60;p28"/>
          <p:cNvSpPr/>
          <p:nvPr>
            <p:ph idx="4" type="pic"/>
          </p:nvPr>
        </p:nvSpPr>
        <p:spPr>
          <a:xfrm>
            <a:off x="5579539" y="4386312"/>
            <a:ext cx="3119293" cy="2462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28"/>
          <p:cNvSpPr/>
          <p:nvPr>
            <p:ph idx="5" type="pic"/>
          </p:nvPr>
        </p:nvSpPr>
        <p:spPr>
          <a:xfrm>
            <a:off x="1092905" y="4018982"/>
            <a:ext cx="3854161" cy="283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" name="Google Shape;62;p28"/>
          <p:cNvSpPr txBox="1"/>
          <p:nvPr>
            <p:ph type="title"/>
          </p:nvPr>
        </p:nvSpPr>
        <p:spPr>
          <a:xfrm>
            <a:off x="5760720" y="585216"/>
            <a:ext cx="5276088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1"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0" type="dt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8"/>
          <p:cNvSpPr/>
          <p:nvPr/>
        </p:nvSpPr>
        <p:spPr>
          <a:xfrm>
            <a:off x="1472366" y="1859534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28"/>
          <p:cNvSpPr/>
          <p:nvPr/>
        </p:nvSpPr>
        <p:spPr>
          <a:xfrm>
            <a:off x="2014523" y="3146867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28"/>
          <p:cNvSpPr/>
          <p:nvPr/>
        </p:nvSpPr>
        <p:spPr>
          <a:xfrm>
            <a:off x="5404920" y="4508295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" name="Google Shape;69;p28"/>
          <p:cNvCxnSpPr/>
          <p:nvPr/>
        </p:nvCxnSpPr>
        <p:spPr>
          <a:xfrm>
            <a:off x="856114" y="3503032"/>
            <a:ext cx="0" cy="334609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70" name="Google Shape;70;p28"/>
          <p:cNvSpPr txBox="1"/>
          <p:nvPr>
            <p:ph idx="1" type="body"/>
          </p:nvPr>
        </p:nvSpPr>
        <p:spPr>
          <a:xfrm>
            <a:off x="5760720" y="3127248"/>
            <a:ext cx="5276088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b="1" i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74" name="Google Shape;74;p29"/>
          <p:cNvCxnSpPr/>
          <p:nvPr/>
        </p:nvCxnSpPr>
        <p:spPr>
          <a:xfrm>
            <a:off x="715890" y="1114050"/>
            <a:ext cx="0" cy="5735637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/>
          <p:nvPr>
            <p:ph type="ctrTitle"/>
          </p:nvPr>
        </p:nvSpPr>
        <p:spPr>
          <a:xfrm>
            <a:off x="6391656" y="841248"/>
            <a:ext cx="4434840" cy="3236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b="0" i="0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" type="subTitle"/>
          </p:nvPr>
        </p:nvSpPr>
        <p:spPr>
          <a:xfrm>
            <a:off x="6391655" y="4498848"/>
            <a:ext cx="4434835" cy="510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 rot="-5400000">
            <a:off x="9811512" y="1591056"/>
            <a:ext cx="3547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30"/>
          <p:cNvCxnSpPr/>
          <p:nvPr/>
        </p:nvCxnSpPr>
        <p:spPr>
          <a:xfrm>
            <a:off x="11586162" y="3619272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81" name="Google Shape;81;p30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30"/>
          <p:cNvSpPr/>
          <p:nvPr>
            <p:ph idx="2" type="pic"/>
          </p:nvPr>
        </p:nvSpPr>
        <p:spPr>
          <a:xfrm>
            <a:off x="283464" y="301752"/>
            <a:ext cx="5221224" cy="626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189000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/>
          <p:nvPr>
            <p:ph type="title"/>
          </p:nvPr>
        </p:nvSpPr>
        <p:spPr>
          <a:xfrm>
            <a:off x="576072" y="365125"/>
            <a:ext cx="107716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" type="body"/>
          </p:nvPr>
        </p:nvSpPr>
        <p:spPr>
          <a:xfrm>
            <a:off x="576072" y="1825625"/>
            <a:ext cx="107716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0" type="dt"/>
          </p:nvPr>
        </p:nvSpPr>
        <p:spPr>
          <a:xfrm>
            <a:off x="6583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1" type="ftr"/>
          </p:nvPr>
        </p:nvSpPr>
        <p:spPr>
          <a:xfrm>
            <a:off x="8503920" y="841248"/>
            <a:ext cx="3630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31"/>
          <p:cNvSpPr/>
          <p:nvPr/>
        </p:nvSpPr>
        <p:spPr>
          <a:xfrm>
            <a:off x="11202264" y="344083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31"/>
          <p:cNvSpPr/>
          <p:nvPr/>
        </p:nvSpPr>
        <p:spPr>
          <a:xfrm>
            <a:off x="11563141" y="590910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/>
          <p:nvPr/>
        </p:nvSpPr>
        <p:spPr>
          <a:xfrm>
            <a:off x="0" y="357893"/>
            <a:ext cx="12192000" cy="6142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Download Logos" id="163" name="Google Shape;1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6836" y="1737217"/>
            <a:ext cx="5368807" cy="185223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"/>
          <p:cNvSpPr txBox="1"/>
          <p:nvPr>
            <p:ph idx="1" type="subTitle"/>
          </p:nvPr>
        </p:nvSpPr>
        <p:spPr>
          <a:xfrm>
            <a:off x="3666829" y="4219292"/>
            <a:ext cx="6807900" cy="22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b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Team 22:</a:t>
            </a:r>
            <a:endParaRPr sz="26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Christine Lin</a:t>
            </a:r>
            <a:endParaRPr sz="26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Lei Gao</a:t>
            </a:r>
            <a:endParaRPr sz="26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Hojin Lee</a:t>
            </a:r>
            <a:endParaRPr sz="26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Katherine Jimenez</a:t>
            </a:r>
            <a:endParaRPr sz="26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3444048" y="3127062"/>
            <a:ext cx="55915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 Challenge 2021</a:t>
            </a:r>
            <a:endParaRPr/>
          </a:p>
        </p:txBody>
      </p:sp>
      <p:pic>
        <p:nvPicPr>
          <p:cNvPr descr="Baruch College President Mitchel B. Wallerstein to Step Down in 2019" id="166" name="Google Shape;16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673" y="5828504"/>
            <a:ext cx="1856509" cy="609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"/>
          <p:cNvSpPr txBox="1"/>
          <p:nvPr/>
        </p:nvSpPr>
        <p:spPr>
          <a:xfrm>
            <a:off x="347453" y="-366692"/>
            <a:ext cx="10265634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b="1" i="0" lang="en-US" sz="3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FEATURING ENGINEERING-TECHNICAL METHODS</a:t>
            </a:r>
            <a:endParaRPr/>
          </a:p>
        </p:txBody>
      </p:sp>
      <p:sp>
        <p:nvSpPr>
          <p:cNvPr id="260" name="Google Shape;260;p11"/>
          <p:cNvSpPr txBox="1"/>
          <p:nvPr/>
        </p:nvSpPr>
        <p:spPr>
          <a:xfrm>
            <a:off x="9299583" y="6492875"/>
            <a:ext cx="45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Pitney &amp; Bowes Data Challenge 2021</a:t>
            </a:r>
            <a:endParaRPr/>
          </a:p>
        </p:txBody>
      </p:sp>
      <p:sp>
        <p:nvSpPr>
          <p:cNvPr id="261" name="Google Shape;261;p11"/>
          <p:cNvSpPr/>
          <p:nvPr/>
        </p:nvSpPr>
        <p:spPr>
          <a:xfrm>
            <a:off x="347453" y="1307233"/>
            <a:ext cx="2648527" cy="55415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We applied </a:t>
            </a:r>
            <a:r>
              <a:rPr b="1"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Principal Component Analysis (PCA) </a:t>
            </a: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which can improve the performance of the classifier.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We used these two PCA methods: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Linear PCA: </a:t>
            </a: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which reduces the dimensionality in the data when there is a linear pattern in the decision boundary that separates the two classes, Fail (1) and Non-Fail (0).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RVF Kernel PCA: </a:t>
            </a: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which reduces the dimensionality in the data when there is a non-linear pattern in the decision boundary that separates the two classes, Fail (1) and Non-Fail (0).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Note: </a:t>
            </a: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applying PCA (both linear and Kernel) the result we got did not prove improvement to our model’s performance.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11"/>
          <p:cNvSpPr txBox="1"/>
          <p:nvPr/>
        </p:nvSpPr>
        <p:spPr>
          <a:xfrm>
            <a:off x="1145242" y="861194"/>
            <a:ext cx="1200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PCA -</a:t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>
            <a:off x="3353889" y="2844800"/>
            <a:ext cx="2648527" cy="355792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To have more insight in the pattern/relationship within the data, we applied the</a:t>
            </a:r>
            <a:r>
              <a:rPr b="1"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t-Test</a:t>
            </a: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. By taking a sample from both classes Fail (1) and non-Fail (0).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It turned out that the null hypothesis was rejected.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m₁ ≠ m₂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Note: </a:t>
            </a: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this means that the pattern between the dataset are not strong by chance but by other elements that we have yet to identify and measure. </a:t>
            </a:r>
            <a:endParaRPr/>
          </a:p>
        </p:txBody>
      </p:sp>
      <p:sp>
        <p:nvSpPr>
          <p:cNvPr id="264" name="Google Shape;264;p11"/>
          <p:cNvSpPr txBox="1"/>
          <p:nvPr/>
        </p:nvSpPr>
        <p:spPr>
          <a:xfrm>
            <a:off x="4077788" y="6402724"/>
            <a:ext cx="1200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t Test -</a:t>
            </a:r>
            <a:endParaRPr/>
          </a:p>
        </p:txBody>
      </p:sp>
      <p:sp>
        <p:nvSpPr>
          <p:cNvPr id="265" name="Google Shape;265;p11"/>
          <p:cNvSpPr/>
          <p:nvPr/>
        </p:nvSpPr>
        <p:spPr>
          <a:xfrm>
            <a:off x="6498876" y="5523350"/>
            <a:ext cx="3168900" cy="1325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We also tried several polynomial feature methods.</a:t>
            </a:r>
            <a:endParaRPr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b="1" lang="en-US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We found that the </a:t>
            </a:r>
            <a:r>
              <a:rPr b="1" lang="en-US">
                <a:solidFill>
                  <a:srgbClr val="FF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polynomial_degree = 3 is th</a:t>
            </a:r>
            <a:r>
              <a:rPr b="1" lang="en-US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 best one.</a:t>
            </a:r>
            <a:endParaRPr b="1" sz="1600">
              <a:solidFill>
                <a:srgbClr val="FF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11"/>
          <p:cNvSpPr txBox="1"/>
          <p:nvPr/>
        </p:nvSpPr>
        <p:spPr>
          <a:xfrm>
            <a:off x="6719357" y="4743661"/>
            <a:ext cx="20043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Polynomial-        Features</a:t>
            </a:r>
            <a:endParaRPr/>
          </a:p>
        </p:txBody>
      </p:sp>
      <p:pic>
        <p:nvPicPr>
          <p:cNvPr descr="The Power of Feature Engineering. Why you should probably just use… | by  Conor O'Sullivan | Towards Data Science" id="267" name="Google Shape;267;p11"/>
          <p:cNvPicPr preferRelativeResize="0"/>
          <p:nvPr/>
        </p:nvPicPr>
        <p:blipFill rotWithShape="1">
          <a:blip r:embed="rId3">
            <a:alphaModFix/>
          </a:blip>
          <a:srcRect b="0" l="28652" r="34209" t="0"/>
          <a:stretch/>
        </p:blipFill>
        <p:spPr>
          <a:xfrm>
            <a:off x="9567717" y="3287624"/>
            <a:ext cx="2572643" cy="22357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Power of Feature Engineering. Why you should probably just use… | by  Conor O'Sullivan | Towards Data Science" id="268" name="Google Shape;268;p11"/>
          <p:cNvPicPr preferRelativeResize="0"/>
          <p:nvPr/>
        </p:nvPicPr>
        <p:blipFill rotWithShape="1">
          <a:blip r:embed="rId3">
            <a:alphaModFix/>
          </a:blip>
          <a:srcRect b="0" l="0" r="69545" t="0"/>
          <a:stretch/>
        </p:blipFill>
        <p:spPr>
          <a:xfrm>
            <a:off x="6748738" y="1594118"/>
            <a:ext cx="2818979" cy="29873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11"/>
          <p:cNvCxnSpPr/>
          <p:nvPr/>
        </p:nvCxnSpPr>
        <p:spPr>
          <a:xfrm>
            <a:off x="3906982" y="1230526"/>
            <a:ext cx="8285018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The Power of Feature Engineering. Why you should probably just use… | by  Conor O'Sullivan | Towards Data Science" id="270" name="Google Shape;270;p11"/>
          <p:cNvPicPr preferRelativeResize="0"/>
          <p:nvPr/>
        </p:nvPicPr>
        <p:blipFill rotWithShape="1">
          <a:blip r:embed="rId3">
            <a:alphaModFix/>
          </a:blip>
          <a:srcRect b="0" l="64422" r="0" t="0"/>
          <a:stretch/>
        </p:blipFill>
        <p:spPr>
          <a:xfrm>
            <a:off x="9299583" y="1427427"/>
            <a:ext cx="1672860" cy="15175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Logos" id="271" name="Google Shape;27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6308" y="490934"/>
            <a:ext cx="1459476" cy="503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uch College 2020 Commencement Experience -" id="272" name="Google Shape;27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31732" y="152548"/>
            <a:ext cx="1308628" cy="448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"/>
          <p:cNvSpPr txBox="1"/>
          <p:nvPr/>
        </p:nvSpPr>
        <p:spPr>
          <a:xfrm>
            <a:off x="347453" y="-366692"/>
            <a:ext cx="10265634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b="1" i="0" lang="en-US" sz="3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FEATURING ENGINEERING-BUSINESS METHODS</a:t>
            </a:r>
            <a:endParaRPr/>
          </a:p>
        </p:txBody>
      </p:sp>
      <p:sp>
        <p:nvSpPr>
          <p:cNvPr id="278" name="Google Shape;278;p12"/>
          <p:cNvSpPr txBox="1"/>
          <p:nvPr/>
        </p:nvSpPr>
        <p:spPr>
          <a:xfrm>
            <a:off x="9299583" y="6492875"/>
            <a:ext cx="45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Pitney &amp; Bowes Data Challenge 2021</a:t>
            </a:r>
            <a:endParaRPr/>
          </a:p>
        </p:txBody>
      </p:sp>
      <p:cxnSp>
        <p:nvCxnSpPr>
          <p:cNvPr id="279" name="Google Shape;279;p12"/>
          <p:cNvCxnSpPr/>
          <p:nvPr/>
        </p:nvCxnSpPr>
        <p:spPr>
          <a:xfrm>
            <a:off x="3906982" y="1230526"/>
            <a:ext cx="8285018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0" name="Google Shape;280;p12"/>
          <p:cNvSpPr txBox="1"/>
          <p:nvPr/>
        </p:nvSpPr>
        <p:spPr>
          <a:xfrm>
            <a:off x="751634" y="4821177"/>
            <a:ext cx="4395340" cy="17162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</a:pPr>
            <a:r>
              <a:rPr b="1" i="0" lang="en-US" sz="40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CREATING NEW VARIABLES</a:t>
            </a:r>
            <a:endParaRPr/>
          </a:p>
        </p:txBody>
      </p:sp>
      <p:sp>
        <p:nvSpPr>
          <p:cNvPr id="281" name="Google Shape;281;p12"/>
          <p:cNvSpPr txBox="1"/>
          <p:nvPr/>
        </p:nvSpPr>
        <p:spPr>
          <a:xfrm>
            <a:off x="5889625" y="1531350"/>
            <a:ext cx="5857800" cy="4660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7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en-US" sz="17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There are 2 variables in the dataset that by themselves do not provide meaningful information to our model: </a:t>
            </a:r>
            <a:endParaRPr sz="1600"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LastRecord</a:t>
            </a:r>
            <a:endParaRPr b="0" i="0" sz="17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DateDeployed</a:t>
            </a:r>
            <a:endParaRPr b="1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7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en-US" sz="17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By using LastRecord and DateDeployed, we calculated variable Net Usage Days, which provides the total amount of days that the meter has been functioning since its deployment.  </a:t>
            </a:r>
            <a:endParaRPr sz="1600"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7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en-US" sz="17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We also created new features such as:</a:t>
            </a:r>
            <a:endParaRPr sz="1600"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is_business_day</a:t>
            </a:r>
            <a:endParaRPr b="0" i="0" sz="17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Weekday</a:t>
            </a:r>
            <a:endParaRPr sz="1600"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Month</a:t>
            </a:r>
            <a:endParaRPr sz="1600"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based on DateDeployed.</a:t>
            </a:r>
            <a:endParaRPr sz="1600"/>
          </a:p>
        </p:txBody>
      </p:sp>
      <p:pic>
        <p:nvPicPr>
          <p:cNvPr descr="Variable Icon – Free Download, PNG and Vector" id="282" name="Google Shape;2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634" y="1178695"/>
            <a:ext cx="4305300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Logos" id="283" name="Google Shape;28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6388592"/>
            <a:ext cx="1360604" cy="4694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uch College 2020 Commencement Experience -" id="284" name="Google Shape;28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25" y="6046459"/>
            <a:ext cx="1219975" cy="417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"/>
          <p:cNvSpPr txBox="1"/>
          <p:nvPr/>
        </p:nvSpPr>
        <p:spPr>
          <a:xfrm>
            <a:off x="510959" y="50950"/>
            <a:ext cx="9738311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b="1" i="0" lang="en-US" sz="3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BUILDING, TRAINING &amp; COMPARING ML MODELS</a:t>
            </a:r>
            <a:endParaRPr/>
          </a:p>
        </p:txBody>
      </p:sp>
      <p:sp>
        <p:nvSpPr>
          <p:cNvPr id="291" name="Google Shape;291;p13"/>
          <p:cNvSpPr txBox="1"/>
          <p:nvPr/>
        </p:nvSpPr>
        <p:spPr>
          <a:xfrm>
            <a:off x="9299583" y="6492875"/>
            <a:ext cx="45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Pitney &amp; Bowes Data Challenge 2021</a:t>
            </a:r>
            <a:endParaRPr/>
          </a:p>
        </p:txBody>
      </p:sp>
      <p:sp>
        <p:nvSpPr>
          <p:cNvPr id="292" name="Google Shape;292;p13"/>
          <p:cNvSpPr/>
          <p:nvPr/>
        </p:nvSpPr>
        <p:spPr>
          <a:xfrm>
            <a:off x="0" y="1806675"/>
            <a:ext cx="4111500" cy="4237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To handle </a:t>
            </a:r>
            <a:r>
              <a:rPr b="1" lang="en-US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imbalance</a:t>
            </a:r>
            <a:r>
              <a:rPr b="1" lang="en-U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data we tried:</a:t>
            </a:r>
            <a:endParaRPr sz="16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Open Sans"/>
              <a:buAutoNum type="arabicParenR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SMOTE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Open Sans"/>
              <a:buAutoNum type="arabicParenR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SMOTHEENN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Open Sans"/>
              <a:buAutoNum type="arabicParenR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TomekLinks</a:t>
            </a:r>
            <a:endParaRPr sz="1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Open Sans"/>
              <a:buAutoNum type="arabicParenR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EditedNearestNeighbors</a:t>
            </a:r>
            <a:endParaRPr sz="1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Open Sans"/>
              <a:buAutoNum type="arabicParenR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SMOTETomek</a:t>
            </a:r>
            <a:endParaRPr sz="1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We got the best result with technique </a:t>
            </a:r>
            <a:r>
              <a:rPr b="1" lang="en-US" sz="1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SMOTE</a:t>
            </a: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However, after dividing train dataset, apply SMOTE and training the model we noticed that: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SMOTE is practical </a:t>
            </a:r>
            <a:r>
              <a:rPr lang="en-US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to handle</a:t>
            </a: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imbalance data.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13"/>
          <p:cNvSpPr/>
          <p:nvPr/>
        </p:nvSpPr>
        <p:spPr>
          <a:xfrm>
            <a:off x="8334375" y="1054950"/>
            <a:ext cx="3857700" cy="582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Models &amp; Platforms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Models:</a:t>
            </a:r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Light Gradient Boosting Machine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Random Forest Classifier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Gradient Boosting Classifier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Ada Boost Classifier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Extra Trees Classifier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Decision Tree Classifier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SVM Linear Kernel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Linear Discriminant Analysis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Ridge Classifier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K Neighbors Classifier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Naïve Bayes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Quadratic Discriminant Analysis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H2OStackedEnsemble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Model platforms:</a:t>
            </a:r>
            <a:endParaRPr b="1" sz="1600"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Pycaret</a:t>
            </a:r>
            <a:endParaRPr sz="1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H2o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sklearn</a:t>
            </a:r>
            <a:endParaRPr sz="1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Open Sans"/>
              <a:buChar char="•"/>
            </a:pPr>
            <a:r>
              <a:rPr lang="en-US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fast.ai</a:t>
            </a:r>
            <a:endParaRPr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*We used </a:t>
            </a:r>
            <a:r>
              <a:rPr b="1" lang="en-US" sz="1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cross validation</a:t>
            </a:r>
            <a:r>
              <a:rPr b="1"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method to make our model more stable and robust.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sz="1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White Paper] MACHINE LEARNING APPLICATIONS IN MARKET FINANCE - Theory and  feedback" id="294" name="Google Shape;2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4384" y="2042847"/>
            <a:ext cx="3765107" cy="37651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Logos" id="295" name="Google Shape;29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6403252"/>
            <a:ext cx="1318112" cy="4547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uch College 2020 Commencement Experience -" id="296" name="Google Shape;29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19" y="6088083"/>
            <a:ext cx="1181875" cy="404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Model Icon #45497 - Free Icons Library" id="301" name="Google Shape;301;p14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3817398" y="1312150"/>
            <a:ext cx="4014926" cy="473761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4"/>
          <p:cNvSpPr txBox="1"/>
          <p:nvPr>
            <p:ph type="ctrTitle"/>
          </p:nvPr>
        </p:nvSpPr>
        <p:spPr>
          <a:xfrm>
            <a:off x="1586144" y="1738248"/>
            <a:ext cx="9144000" cy="2340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en-US"/>
              <a:t>MODEL</a:t>
            </a:r>
            <a:br>
              <a:rPr lang="en-US"/>
            </a:br>
            <a:r>
              <a:rPr lang="en-US"/>
              <a:t>EVALUATION</a:t>
            </a:r>
            <a:endParaRPr/>
          </a:p>
        </p:txBody>
      </p:sp>
      <p:pic>
        <p:nvPicPr>
          <p:cNvPr descr="Download Logos" id="303" name="Google Shape;3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6354481"/>
            <a:ext cx="1459476" cy="503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uch College 2020 Commencement Experience -" id="304" name="Google Shape;30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25" y="6049763"/>
            <a:ext cx="1308628" cy="448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sp>
        <p:nvSpPr>
          <p:cNvPr id="311" name="Google Shape;311;p15"/>
          <p:cNvSpPr txBox="1"/>
          <p:nvPr>
            <p:ph type="title"/>
          </p:nvPr>
        </p:nvSpPr>
        <p:spPr>
          <a:xfrm>
            <a:off x="838200" y="-36749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227D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rgbClr val="FF227D"/>
                </a:solidFill>
                <a:latin typeface="Open Sans"/>
                <a:ea typeface="Open Sans"/>
                <a:cs typeface="Open Sans"/>
                <a:sym typeface="Open Sans"/>
              </a:rPr>
              <a:t>Pycaret Platform performance</a:t>
            </a:r>
            <a:endParaRPr/>
          </a:p>
        </p:txBody>
      </p:sp>
      <p:pic>
        <p:nvPicPr>
          <p:cNvPr id="312" name="Google Shape;312;p15"/>
          <p:cNvPicPr preferRelativeResize="0"/>
          <p:nvPr/>
        </p:nvPicPr>
        <p:blipFill rotWithShape="1">
          <a:blip r:embed="rId3">
            <a:alphaModFix/>
          </a:blip>
          <a:srcRect b="0" l="0" r="24633" t="0"/>
          <a:stretch/>
        </p:blipFill>
        <p:spPr>
          <a:xfrm>
            <a:off x="2133285" y="1218460"/>
            <a:ext cx="7925430" cy="503186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Download Logos" id="313" name="Google Shape;3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799" y="6420203"/>
            <a:ext cx="1268976" cy="4377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uch College 2020 Commencement Experience -" id="314" name="Google Shape;31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6223" y="6136805"/>
            <a:ext cx="1137818" cy="389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sp>
        <p:nvSpPr>
          <p:cNvPr id="321" name="Google Shape;321;p16"/>
          <p:cNvSpPr txBox="1"/>
          <p:nvPr>
            <p:ph idx="1" type="body"/>
          </p:nvPr>
        </p:nvSpPr>
        <p:spPr>
          <a:xfrm>
            <a:off x="838200" y="577049"/>
            <a:ext cx="10515600" cy="5538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227D"/>
              </a:buClr>
              <a:buSzPts val="3600"/>
              <a:buChar char="•"/>
            </a:pPr>
            <a:r>
              <a:rPr b="1" lang="en-US" sz="3600">
                <a:solidFill>
                  <a:srgbClr val="FF227D"/>
                </a:solidFill>
              </a:rPr>
              <a:t>Decision Tree</a:t>
            </a:r>
            <a:endParaRPr/>
          </a:p>
        </p:txBody>
      </p:sp>
      <p:sp>
        <p:nvSpPr>
          <p:cNvPr id="322" name="Google Shape;322;p16"/>
          <p:cNvSpPr txBox="1"/>
          <p:nvPr/>
        </p:nvSpPr>
        <p:spPr>
          <a:xfrm>
            <a:off x="959125" y="1399188"/>
            <a:ext cx="88314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ran the Decision Tree in depth 3 after SMOTE and found the following.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3" name="Google Shape;3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037" y="1811045"/>
            <a:ext cx="10311268" cy="446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6627" y="2294705"/>
            <a:ext cx="2322177" cy="168441"/>
          </a:xfrm>
          <a:prstGeom prst="rect">
            <a:avLst/>
          </a:prstGeom>
          <a:noFill/>
          <a:ln cap="flat" cmpd="sng" w="38100">
            <a:solidFill>
              <a:srgbClr val="FF227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5" name="Google Shape;32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46627" y="2460808"/>
            <a:ext cx="2322176" cy="901564"/>
          </a:xfrm>
          <a:prstGeom prst="rect">
            <a:avLst/>
          </a:prstGeom>
          <a:noFill/>
          <a:ln cap="flat" cmpd="sng" w="38100">
            <a:solidFill>
              <a:srgbClr val="FF227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Download Logos" id="326" name="Google Shape;32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3299" y="6356350"/>
            <a:ext cx="1459476" cy="503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uch College 2020 Commencement Experience -" id="327" name="Google Shape;327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4224" y="6132247"/>
            <a:ext cx="1308628" cy="448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sp>
        <p:nvSpPr>
          <p:cNvPr id="334" name="Google Shape;334;p17"/>
          <p:cNvSpPr txBox="1"/>
          <p:nvPr>
            <p:ph idx="1" type="body"/>
          </p:nvPr>
        </p:nvSpPr>
        <p:spPr>
          <a:xfrm>
            <a:off x="838200" y="577049"/>
            <a:ext cx="10515600" cy="5538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227D"/>
              </a:buClr>
              <a:buSzPts val="3600"/>
              <a:buChar char="•"/>
            </a:pPr>
            <a:r>
              <a:rPr b="1" lang="en-US" sz="3600">
                <a:solidFill>
                  <a:srgbClr val="FF227D"/>
                </a:solidFill>
              </a:rPr>
              <a:t>H2O Stacked Ensemble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>
              <a:solidFill>
                <a:srgbClr val="FF227D"/>
              </a:solidFill>
            </a:endParaRPr>
          </a:p>
        </p:txBody>
      </p:sp>
      <p:sp>
        <p:nvSpPr>
          <p:cNvPr id="335" name="Google Shape;335;p17"/>
          <p:cNvSpPr txBox="1"/>
          <p:nvPr/>
        </p:nvSpPr>
        <p:spPr>
          <a:xfrm>
            <a:off x="959125" y="1399188"/>
            <a:ext cx="88314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Download Logos" id="336" name="Google Shape;3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374" y="6354481"/>
            <a:ext cx="1459476" cy="503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uch College 2020 Commencement Experience -" id="337" name="Google Shape;3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6094545"/>
            <a:ext cx="1308628" cy="448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5075" y="2322525"/>
            <a:ext cx="8847981" cy="37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7"/>
          <p:cNvSpPr txBox="1"/>
          <p:nvPr/>
        </p:nvSpPr>
        <p:spPr>
          <a:xfrm>
            <a:off x="959125" y="1399188"/>
            <a:ext cx="8831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H2O ensemble, we built and stacked 3 different models: Generalized linear modeling, gradient boosting machine, and random forest. We were able to derive an accuracy score only from this model.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sp>
        <p:nvSpPr>
          <p:cNvPr id="346" name="Google Shape;346;p18"/>
          <p:cNvSpPr txBox="1"/>
          <p:nvPr>
            <p:ph idx="1" type="body"/>
          </p:nvPr>
        </p:nvSpPr>
        <p:spPr>
          <a:xfrm>
            <a:off x="838200" y="577049"/>
            <a:ext cx="10515600" cy="5538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D2"/>
              </a:buClr>
              <a:buSzPts val="3600"/>
              <a:buChar char="•"/>
            </a:pPr>
            <a:r>
              <a:rPr b="1" lang="en-US" sz="3600">
                <a:solidFill>
                  <a:srgbClr val="0073D2"/>
                </a:solidFill>
              </a:rPr>
              <a:t>Explainability: </a:t>
            </a:r>
            <a:r>
              <a:rPr b="1" lang="en-US">
                <a:solidFill>
                  <a:srgbClr val="2000F7"/>
                </a:solidFill>
              </a:rPr>
              <a:t>SHAP</a:t>
            </a:r>
            <a:r>
              <a:rPr b="1" lang="en-US">
                <a:solidFill>
                  <a:srgbClr val="2000F7"/>
                </a:solidFill>
              </a:rPr>
              <a:t> Graph</a:t>
            </a:r>
            <a:endParaRPr b="1" sz="3200">
              <a:solidFill>
                <a:srgbClr val="2000F7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>
              <a:solidFill>
                <a:srgbClr val="FF227D"/>
              </a:solidFill>
            </a:endParaRPr>
          </a:p>
        </p:txBody>
      </p:sp>
      <p:pic>
        <p:nvPicPr>
          <p:cNvPr id="347" name="Google Shape;3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4432" y="1343915"/>
            <a:ext cx="6637816" cy="508068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348" name="Google Shape;348;p18"/>
          <p:cNvSpPr/>
          <p:nvPr/>
        </p:nvSpPr>
        <p:spPr>
          <a:xfrm>
            <a:off x="8308475" y="1206500"/>
            <a:ext cx="3561000" cy="454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u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shown in the feature importance diagram using Shap, we conclude that the top 5 features indicating a likelihood of a failed meter are the followings:</a:t>
            </a:r>
            <a:endParaRPr b="0"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u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charged cycle time below 12</a:t>
            </a:r>
            <a:endParaRPr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u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discharging rate lag3 power3</a:t>
            </a:r>
            <a:endParaRPr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u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charging rate lag3</a:t>
            </a:r>
            <a:endParaRPr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u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charging rate lag3 power3</a:t>
            </a:r>
            <a:endParaRPr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u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discharging rate lag3</a:t>
            </a:r>
            <a:endParaRPr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u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Therefore, charged cycle time below 12 is the most important factor that affects the failure of a meter. Additionally, charging and discharged rate for the previous 3 days have significant impact as well. </a:t>
            </a:r>
            <a:endParaRPr b="0"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These features are consistent with decision tree model.</a:t>
            </a:r>
            <a:br>
              <a:rPr lang="en-US"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Download Logos" id="349" name="Google Shape;34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9681" y="6363857"/>
            <a:ext cx="1095562" cy="377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uch College 2020 Commencement Experience -" id="350" name="Google Shape;35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79681" y="6151370"/>
            <a:ext cx="982327" cy="336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5da8b702f_2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73D2"/>
                </a:solidFill>
              </a:rPr>
              <a:t>Model Compasion</a:t>
            </a:r>
            <a:endParaRPr b="1"/>
          </a:p>
        </p:txBody>
      </p:sp>
      <p:sp>
        <p:nvSpPr>
          <p:cNvPr id="357" name="Google Shape;357;gd5da8b702f_2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58" name="Google Shape;358;gd5da8b702f_2_9"/>
          <p:cNvGraphicFramePr/>
          <p:nvPr/>
        </p:nvGraphicFramePr>
        <p:xfrm>
          <a:off x="9525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{1A89ACA9-A190-463B-BD3E-51D97C9CE2D3}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Models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Accuracy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</a:t>
                      </a:r>
                      <a:r>
                        <a:rPr b="1" lang="en-US" sz="1800"/>
                        <a:t>score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Explainability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Runtime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LightGBM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81%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51%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Low but SHAP 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Low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Decision Tree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79%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50%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High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Low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H2O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99%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-%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Low but SHAP 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Medium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Download Logos" id="359" name="Google Shape;359;gd5da8b702f_2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306" y="6456157"/>
            <a:ext cx="1095563" cy="377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uch College 2020 Commencement Experience -" id="360" name="Google Shape;360;gd5da8b702f_2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06" y="6243670"/>
            <a:ext cx="982326" cy="336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sp>
        <p:nvSpPr>
          <p:cNvPr id="367" name="Google Shape;367;p19"/>
          <p:cNvSpPr txBox="1"/>
          <p:nvPr>
            <p:ph idx="1" type="body"/>
          </p:nvPr>
        </p:nvSpPr>
        <p:spPr>
          <a:xfrm>
            <a:off x="838200" y="577049"/>
            <a:ext cx="10515600" cy="5538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6B00"/>
              </a:buClr>
              <a:buSzPts val="3600"/>
              <a:buChar char="•"/>
            </a:pPr>
            <a:r>
              <a:rPr b="1" lang="en-US" sz="3600">
                <a:solidFill>
                  <a:srgbClr val="D86B00"/>
                </a:solidFill>
              </a:rPr>
              <a:t>Business Conclusion</a:t>
            </a:r>
            <a:endParaRPr b="1" sz="3200">
              <a:solidFill>
                <a:srgbClr val="2000F7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Based on our study of the data, the model's performance and the SHAP graph, we conclude that business wise: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Pitney and Bowes can estimate which meters will fail within 7 days by using the features below. By doing so, P&amp;B will be able to </a:t>
            </a:r>
            <a:r>
              <a:rPr lang="en-US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identify</a:t>
            </a:r>
            <a:r>
              <a:rPr lang="en-US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meters that will fail, provide </a:t>
            </a:r>
            <a:r>
              <a:rPr lang="en-US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scheduled</a:t>
            </a:r>
            <a:r>
              <a:rPr lang="en-US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maintenance to meter fails and avoid the customer’s business to be interrupted.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AutoNum type="arabicPeriod"/>
            </a:pPr>
            <a:r>
              <a:rPr b="0" i="0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Charge Cycle time below 12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AutoNum type="arabicPeriod"/>
            </a:pPr>
            <a:r>
              <a:rPr b="0" i="0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Discharging Rate by day 3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AutoNum type="arabicPeriod"/>
            </a:pPr>
            <a:r>
              <a:rPr b="0" i="0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Charging Rate by day 3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AutoNum type="arabicPeriod"/>
            </a:pPr>
            <a:r>
              <a:rPr b="0" i="0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days in use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AutoNum type="arabicPeriod"/>
            </a:pPr>
            <a:r>
              <a:rPr b="0" i="0"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times that meter restarts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i="0" sz="1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features are critical to determine which meters will be failing in the next 7days.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>
              <a:solidFill>
                <a:srgbClr val="FF227D"/>
              </a:solidFill>
            </a:endParaRPr>
          </a:p>
        </p:txBody>
      </p:sp>
      <p:pic>
        <p:nvPicPr>
          <p:cNvPr descr="Download Logos" id="368" name="Google Shape;3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326669"/>
            <a:ext cx="1459476" cy="503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uch College 2020 Commencement Experience -" id="369" name="Google Shape;36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624" y="6056848"/>
            <a:ext cx="1308628" cy="448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PITNEY &amp; BOWES DATA CHALLENGE 2021</a:t>
            </a:r>
            <a:endParaRPr/>
          </a:p>
        </p:txBody>
      </p:sp>
      <p:sp>
        <p:nvSpPr>
          <p:cNvPr id="172" name="Google Shape;172;p2"/>
          <p:cNvSpPr txBox="1"/>
          <p:nvPr>
            <p:ph idx="12" type="sldNum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2"/>
          <p:cNvSpPr/>
          <p:nvPr/>
        </p:nvSpPr>
        <p:spPr>
          <a:xfrm>
            <a:off x="3526654" y="1143738"/>
            <a:ext cx="8646851" cy="20090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Problem: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Pitney Bowes sells meters to their clients which are vital to their business.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meters tend to fail from time to time and when they do, they disrupt the business of their clients.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a meter fails, client must contact P&amp;B to report the failed meter, so maintenance services team assist with fixing the meter.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  <p:sp>
        <p:nvSpPr>
          <p:cNvPr id="174" name="Google Shape;174;p2"/>
          <p:cNvSpPr/>
          <p:nvPr/>
        </p:nvSpPr>
        <p:spPr>
          <a:xfrm>
            <a:off x="845820" y="4008262"/>
            <a:ext cx="8646851" cy="13280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Goal: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build a model that can predict which meter will fail within the next 7days. So, P&amp;B can schedule the maintenance for the meter and prevent meter from suddenly disrupting client’s business. </a:t>
            </a:r>
            <a:endParaRPr/>
          </a:p>
        </p:txBody>
      </p:sp>
      <p:pic>
        <p:nvPicPr>
          <p:cNvPr descr="Download Logos" id="175" name="Google Shape;1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" y="6229350"/>
            <a:ext cx="2140101" cy="7383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uch College 2020 Commencement Experience -" id="176" name="Google Shape;17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77844" y="6152675"/>
            <a:ext cx="191890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sp>
        <p:nvSpPr>
          <p:cNvPr id="376" name="Google Shape;376;p20"/>
          <p:cNvSpPr txBox="1"/>
          <p:nvPr>
            <p:ph idx="1" type="body"/>
          </p:nvPr>
        </p:nvSpPr>
        <p:spPr>
          <a:xfrm>
            <a:off x="846338" y="817586"/>
            <a:ext cx="10515600" cy="5538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6B00"/>
              </a:buClr>
              <a:buSzPts val="3600"/>
              <a:buChar char="•"/>
            </a:pPr>
            <a:r>
              <a:rPr b="1" lang="en-US" sz="3600">
                <a:solidFill>
                  <a:srgbClr val="D86B00"/>
                </a:solidFill>
              </a:rPr>
              <a:t>Recommendations</a:t>
            </a:r>
            <a:endParaRPr b="1" sz="3200">
              <a:solidFill>
                <a:srgbClr val="2000F7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believe that our model can be improved by adding additional features which were not covered in the dataset. For example,</a:t>
            </a:r>
            <a:r>
              <a:rPr b="0" i="0"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Temperature</a:t>
            </a:r>
            <a:r>
              <a:rPr i="0"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also a critical feature that could add valuable information to the model. </a:t>
            </a:r>
            <a:endParaRPr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i="0" sz="1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</a:t>
            </a:r>
            <a:r>
              <a:rPr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customize</a:t>
            </a:r>
            <a:r>
              <a:rPr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models based on business requirement with threshold adjustment. For example, decrease false positive but  increase false negative.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>
              <a:solidFill>
                <a:srgbClr val="FF227D"/>
              </a:solidFill>
            </a:endParaRPr>
          </a:p>
        </p:txBody>
      </p:sp>
      <p:pic>
        <p:nvPicPr>
          <p:cNvPr descr="Download Logos" id="377" name="Google Shape;3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914" y="6354481"/>
            <a:ext cx="1459476" cy="503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uch College 2020 Commencement Experience -" id="378" name="Google Shape;37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338" y="6090707"/>
            <a:ext cx="1308628" cy="448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3" name="Google Shape;383;p21"/>
          <p:cNvCxnSpPr/>
          <p:nvPr/>
        </p:nvCxnSpPr>
        <p:spPr>
          <a:xfrm>
            <a:off x="715890" y="1114050"/>
            <a:ext cx="0" cy="5735637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84" name="Google Shape;384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21"/>
          <p:cNvSpPr txBox="1"/>
          <p:nvPr>
            <p:ph type="title"/>
          </p:nvPr>
        </p:nvSpPr>
        <p:spPr>
          <a:xfrm>
            <a:off x="793159" y="1377146"/>
            <a:ext cx="4076460" cy="36262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"/>
              <a:buNone/>
            </a:pPr>
            <a:r>
              <a:rPr b="1" i="0" lang="en-US" sz="7200" cap="none"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/>
          </a:p>
        </p:txBody>
      </p:sp>
      <p:sp>
        <p:nvSpPr>
          <p:cNvPr id="386" name="Google Shape;386;p21"/>
          <p:cNvSpPr txBox="1"/>
          <p:nvPr>
            <p:ph idx="11" type="ftr"/>
          </p:nvPr>
        </p:nvSpPr>
        <p:spPr>
          <a:xfrm>
            <a:off x="3391917" y="151608"/>
            <a:ext cx="5148662" cy="590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cap="none">
                <a:latin typeface="Open Sans"/>
                <a:ea typeface="Open Sans"/>
                <a:cs typeface="Open Sans"/>
                <a:sym typeface="Open Sans"/>
              </a:rPr>
              <a:t>PITNEY &amp; BOWES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700" cap="none">
                <a:latin typeface="Open Sans"/>
                <a:ea typeface="Open Sans"/>
                <a:cs typeface="Open Sans"/>
                <a:sym typeface="Open Sans"/>
              </a:rPr>
              <a:t>DATA CHALLENGE 2021</a:t>
            </a:r>
            <a:endParaRPr/>
          </a:p>
        </p:txBody>
      </p:sp>
      <p:sp>
        <p:nvSpPr>
          <p:cNvPr id="387" name="Google Shape;387;p21"/>
          <p:cNvSpPr txBox="1"/>
          <p:nvPr>
            <p:ph idx="12" type="sldNum"/>
          </p:nvPr>
        </p:nvSpPr>
        <p:spPr>
          <a:xfrm>
            <a:off x="9888546" y="224937"/>
            <a:ext cx="14652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andshake" id="388" name="Google Shape;388;p21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6148999" y="814998"/>
            <a:ext cx="6043001" cy="604300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1"/>
          <p:cNvSpPr/>
          <p:nvPr/>
        </p:nvSpPr>
        <p:spPr>
          <a:xfrm>
            <a:off x="10957738" y="814999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21"/>
          <p:cNvSpPr/>
          <p:nvPr/>
        </p:nvSpPr>
        <p:spPr>
          <a:xfrm>
            <a:off x="11316518" y="1044294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21"/>
          <p:cNvSpPr/>
          <p:nvPr/>
        </p:nvSpPr>
        <p:spPr>
          <a:xfrm>
            <a:off x="10942198" y="1268720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92" name="Google Shape;392;p21"/>
          <p:cNvCxnSpPr/>
          <p:nvPr/>
        </p:nvCxnSpPr>
        <p:spPr>
          <a:xfrm rot="10800000">
            <a:off x="829322" y="6274341"/>
            <a:ext cx="11353800" cy="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pic>
        <p:nvPicPr>
          <p:cNvPr descr="Download Logos" id="393" name="Google Shape;39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23646" y="5722126"/>
            <a:ext cx="1459476" cy="503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uch College 2020 Commencement Experience -" id="394" name="Google Shape;39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9070" y="5383740"/>
            <a:ext cx="1308628" cy="448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>
            <p:ph type="title"/>
          </p:nvPr>
        </p:nvSpPr>
        <p:spPr>
          <a:xfrm>
            <a:off x="211625" y="187550"/>
            <a:ext cx="76026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lang="en-US" sz="3200"/>
              <a:t>Business Understanding-Lean Canvas</a:t>
            </a:r>
            <a:endParaRPr/>
          </a:p>
        </p:txBody>
      </p:sp>
      <p:sp>
        <p:nvSpPr>
          <p:cNvPr id="182" name="Google Shape;182;p3"/>
          <p:cNvSpPr txBox="1"/>
          <p:nvPr>
            <p:ph idx="11" type="ftr"/>
          </p:nvPr>
        </p:nvSpPr>
        <p:spPr>
          <a:xfrm>
            <a:off x="8077200" y="6540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PITNEY &amp; BOWES DATA CHALLENGE 2021</a:t>
            </a:r>
            <a:endParaRPr/>
          </a:p>
        </p:txBody>
      </p:sp>
      <p:sp>
        <p:nvSpPr>
          <p:cNvPr id="183" name="Google Shape;18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4" name="Google Shape;1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825" y="1054325"/>
            <a:ext cx="7851450" cy="5786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Logos" id="185" name="Google Shape;18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6354481"/>
            <a:ext cx="1459476" cy="503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uch College 2020 Commencement Experience -" id="186" name="Google Shape;18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25" y="6016095"/>
            <a:ext cx="1308628" cy="448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/>
          <p:nvPr>
            <p:ph type="title"/>
          </p:nvPr>
        </p:nvSpPr>
        <p:spPr>
          <a:xfrm>
            <a:off x="240201" y="-434246"/>
            <a:ext cx="619048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lang="en-US" sz="3200"/>
              <a:t>Problem Analysis</a:t>
            </a:r>
            <a:endParaRPr sz="3200"/>
          </a:p>
        </p:txBody>
      </p:sp>
      <p:sp>
        <p:nvSpPr>
          <p:cNvPr id="192" name="Google Shape;192;p4"/>
          <p:cNvSpPr txBox="1"/>
          <p:nvPr>
            <p:ph idx="11" type="ftr"/>
          </p:nvPr>
        </p:nvSpPr>
        <p:spPr>
          <a:xfrm>
            <a:off x="8077200" y="6540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PITNEY &amp; BOWES DATA CHALLENGE 2021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4"/>
          <p:cNvSpPr/>
          <p:nvPr/>
        </p:nvSpPr>
        <p:spPr>
          <a:xfrm>
            <a:off x="1227626" y="1851025"/>
            <a:ext cx="9551400" cy="435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The key is to determine what contributes to the failure of meters.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We must identify the features that contribute to the meter’s failure and learn how to estimate their behavior.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By learning the behavior of these features, we will be able to estimated which meter will fail within the next 7 days.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b="1" lang="en-US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Apart from accuracy, predictive maintenance focus more on precision to decrease False Positive based on the assumption that visiting cost is low.  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b="1" lang="en-US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This is a battery lifetime prediction problem. Our team did some research and found that temperature and voltage are two major factors to battery life. From a business perspective, deployed date and product segmentation which can be inferred from “deviceid” or so, may give us some clues on the prediction.</a:t>
            </a:r>
            <a:endParaRPr b="1"/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Download Logos" id="195" name="Google Shape;1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6354481"/>
            <a:ext cx="1459476" cy="503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uch College 2020 Commencement Experience -" id="196" name="Google Shape;19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25" y="6016095"/>
            <a:ext cx="1308628" cy="448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 txBox="1"/>
          <p:nvPr>
            <p:ph type="title"/>
          </p:nvPr>
        </p:nvSpPr>
        <p:spPr>
          <a:xfrm>
            <a:off x="240201" y="-434246"/>
            <a:ext cx="619048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lang="en-US" sz="3200"/>
              <a:t>Design Thinking</a:t>
            </a:r>
            <a:endParaRPr/>
          </a:p>
        </p:txBody>
      </p:sp>
      <p:sp>
        <p:nvSpPr>
          <p:cNvPr id="202" name="Google Shape;202;p5"/>
          <p:cNvSpPr txBox="1"/>
          <p:nvPr>
            <p:ph idx="11" type="ftr"/>
          </p:nvPr>
        </p:nvSpPr>
        <p:spPr>
          <a:xfrm>
            <a:off x="8077200" y="6540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PITNEY &amp; BOWES DATA CHALLENGE 2021</a:t>
            </a:r>
            <a:endParaRPr/>
          </a:p>
        </p:txBody>
      </p:sp>
      <p:sp>
        <p:nvSpPr>
          <p:cNvPr id="203" name="Google Shape;20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iagram&#10;&#10;Description automatically generated" id="204" name="Google Shape;2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121" y="1019173"/>
            <a:ext cx="11276160" cy="57100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Logos" id="205" name="Google Shape;20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6354481"/>
            <a:ext cx="1459476" cy="503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uch College 2020 Commencement Experience -" id="206" name="Google Shape;20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25" y="6016095"/>
            <a:ext cx="1308628" cy="448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>
            <p:ph type="title"/>
          </p:nvPr>
        </p:nvSpPr>
        <p:spPr>
          <a:xfrm>
            <a:off x="240201" y="-434246"/>
            <a:ext cx="619048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lang="en-US" sz="3200"/>
              <a:t>Exploratory Analysis</a:t>
            </a:r>
            <a:endParaRPr/>
          </a:p>
        </p:txBody>
      </p:sp>
      <p:sp>
        <p:nvSpPr>
          <p:cNvPr id="212" name="Google Shape;212;p6"/>
          <p:cNvSpPr txBox="1"/>
          <p:nvPr>
            <p:ph idx="11" type="ftr"/>
          </p:nvPr>
        </p:nvSpPr>
        <p:spPr>
          <a:xfrm>
            <a:off x="8077200" y="6540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PITNEY &amp; BOWES DATA CHALLENGE 2021</a:t>
            </a:r>
            <a:endParaRPr/>
          </a:p>
        </p:txBody>
      </p:sp>
      <p:sp>
        <p:nvSpPr>
          <p:cNvPr id="213" name="Google Shape;21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6"/>
          <p:cNvSpPr txBox="1"/>
          <p:nvPr/>
        </p:nvSpPr>
        <p:spPr>
          <a:xfrm>
            <a:off x="967296" y="1292609"/>
            <a:ext cx="10017000" cy="52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595959"/>
                </a:solidFill>
              </a:rPr>
              <a:t>After uploading the train dataset, we identified the following: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	1) Dataset has 40500 records and 55 columns. 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	2) Failed meters instances only represent 23% of the data provided for fail_7, 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	    This means that the dataset is </a:t>
            </a:r>
            <a:r>
              <a:rPr b="1" lang="en-US" sz="1500">
                <a:solidFill>
                  <a:srgbClr val="FF0000"/>
                </a:solidFill>
              </a:rPr>
              <a:t>unbalanced</a:t>
            </a:r>
            <a:r>
              <a:rPr lang="en-US" sz="1500">
                <a:solidFill>
                  <a:srgbClr val="595959"/>
                </a:solidFill>
              </a:rPr>
              <a:t>. 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	3) Avg_time_dis/charging_lag for more than 10 days account for the majority of </a:t>
            </a:r>
            <a:r>
              <a:rPr b="1" lang="en-US" sz="1500">
                <a:solidFill>
                  <a:srgbClr val="FF0000"/>
                </a:solidFill>
              </a:rPr>
              <a:t>missing values</a:t>
            </a:r>
            <a:r>
              <a:rPr lang="en-US" sz="1500">
                <a:solidFill>
                  <a:srgbClr val="595959"/>
                </a:solidFill>
              </a:rPr>
              <a:t>.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	4) </a:t>
            </a:r>
            <a:r>
              <a:rPr b="1" lang="en-US" sz="1500">
                <a:solidFill>
                  <a:srgbClr val="FF0000"/>
                </a:solidFill>
              </a:rPr>
              <a:t>Outliers</a:t>
            </a:r>
            <a:r>
              <a:rPr lang="en-US" sz="1500">
                <a:solidFill>
                  <a:srgbClr val="595959"/>
                </a:solidFill>
              </a:rPr>
              <a:t> exists within dataset, however, we run the models with and without outliers and this did not provide </a:t>
            </a:r>
            <a:endParaRPr sz="1500">
              <a:solidFill>
                <a:srgbClr val="595959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    an improvement for our model. 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	5)  Some features are strongly </a:t>
            </a:r>
            <a:r>
              <a:rPr b="1" lang="en-US" sz="1500">
                <a:solidFill>
                  <a:srgbClr val="FF0000"/>
                </a:solidFill>
              </a:rPr>
              <a:t>correlated</a:t>
            </a:r>
            <a:r>
              <a:rPr lang="en-US" sz="1500">
                <a:solidFill>
                  <a:srgbClr val="595959"/>
                </a:solidFill>
              </a:rPr>
              <a:t> to feature fail_7.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 	6) Some data are not Gaussian distribution, so </a:t>
            </a:r>
            <a:r>
              <a:rPr b="1" lang="en-US" sz="1500">
                <a:solidFill>
                  <a:srgbClr val="FF0000"/>
                </a:solidFill>
              </a:rPr>
              <a:t>normalization</a:t>
            </a:r>
            <a:r>
              <a:rPr lang="en-US" sz="1500">
                <a:solidFill>
                  <a:srgbClr val="595959"/>
                </a:solidFill>
              </a:rPr>
              <a:t> process is needed.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rgbClr val="595959"/>
                </a:solidFill>
              </a:rPr>
              <a:t>Data preprocess and model strategy:</a:t>
            </a:r>
            <a:endParaRPr sz="1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-9525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•"/>
            </a:pPr>
            <a:r>
              <a:rPr b="1" lang="en-US" sz="1500">
                <a:solidFill>
                  <a:srgbClr val="0000FF"/>
                </a:solidFill>
                <a:highlight>
                  <a:schemeClr val="lt1"/>
                </a:highlight>
              </a:rPr>
              <a:t>F1 score is important for </a:t>
            </a:r>
            <a:r>
              <a:rPr b="1" lang="en-US" sz="1500">
                <a:solidFill>
                  <a:srgbClr val="0000FF"/>
                </a:solidFill>
                <a:highlight>
                  <a:schemeClr val="lt1"/>
                </a:highlight>
              </a:rPr>
              <a:t>imbalance</a:t>
            </a:r>
            <a:r>
              <a:rPr b="1" lang="en-US" sz="1500">
                <a:solidFill>
                  <a:srgbClr val="0000FF"/>
                </a:solidFill>
                <a:highlight>
                  <a:schemeClr val="lt1"/>
                </a:highlight>
              </a:rPr>
              <a:t> data, and a biased model will be performed without oversampling or undersampling.</a:t>
            </a:r>
            <a:endParaRPr b="1" sz="1500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5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pic>
        <p:nvPicPr>
          <p:cNvPr descr="Download Logos" id="215" name="Google Shape;2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6354481"/>
            <a:ext cx="1459476" cy="503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uch College 2020 Commencement Experience -" id="216" name="Google Shape;21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25" y="6016095"/>
            <a:ext cx="1308628" cy="448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8"/>
          <p:cNvSpPr txBox="1"/>
          <p:nvPr>
            <p:ph type="title"/>
          </p:nvPr>
        </p:nvSpPr>
        <p:spPr>
          <a:xfrm>
            <a:off x="6392391" y="-435675"/>
            <a:ext cx="4395300" cy="17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/>
              <a:t>Outliers</a:t>
            </a:r>
            <a:endParaRPr/>
          </a:p>
        </p:txBody>
      </p:sp>
      <p:sp>
        <p:nvSpPr>
          <p:cNvPr id="224" name="Google Shape;224;p8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8"/>
          <p:cNvSpPr txBox="1"/>
          <p:nvPr>
            <p:ph idx="1" type="body"/>
          </p:nvPr>
        </p:nvSpPr>
        <p:spPr>
          <a:xfrm>
            <a:off x="6392400" y="1474725"/>
            <a:ext cx="4961400" cy="4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31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8"/>
              <a:buChar char="•"/>
            </a:pPr>
            <a:r>
              <a:rPr lang="en-US" sz="1587"/>
              <a:t>We identified many outliers in train dataset.</a:t>
            </a:r>
            <a:endParaRPr sz="2790"/>
          </a:p>
          <a:p>
            <a:pPr indent="-1405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8"/>
              <a:buNone/>
            </a:pPr>
            <a:r>
              <a:t/>
            </a:r>
            <a:endParaRPr sz="1587"/>
          </a:p>
          <a:p>
            <a:pPr indent="-241331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88"/>
              <a:buChar char="•"/>
            </a:pPr>
            <a:r>
              <a:rPr lang="en-US" sz="1587"/>
              <a:t>We removed the outliers to see the effect they will cause in the metrics of the models.</a:t>
            </a:r>
            <a:endParaRPr sz="2790"/>
          </a:p>
          <a:p>
            <a:pPr indent="-1405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8"/>
              <a:buNone/>
            </a:pPr>
            <a:r>
              <a:t/>
            </a:r>
            <a:endParaRPr sz="1587"/>
          </a:p>
          <a:p>
            <a:pPr indent="-241331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88"/>
              <a:buChar char="•"/>
            </a:pPr>
            <a:r>
              <a:rPr lang="en-US" sz="1587"/>
              <a:t>It turned out that removing outliers does not provide any significant improvement to the models’ performance metrics (accuracy, precision, recall and F1 score).</a:t>
            </a:r>
            <a:endParaRPr sz="2790"/>
          </a:p>
          <a:p>
            <a:pPr indent="-1405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8"/>
              <a:buNone/>
            </a:pPr>
            <a:r>
              <a:t/>
            </a:r>
            <a:endParaRPr sz="1587"/>
          </a:p>
          <a:p>
            <a:pPr indent="-241331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88"/>
              <a:buChar char="•"/>
            </a:pPr>
            <a:r>
              <a:rPr lang="en-US" sz="1587"/>
              <a:t>Also, removing outliers will lead to removing values from our dataset which could lead to missing valuable information for our study. </a:t>
            </a:r>
            <a:endParaRPr sz="2790"/>
          </a:p>
          <a:p>
            <a:pPr indent="-1405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8"/>
              <a:buNone/>
            </a:pPr>
            <a:r>
              <a:t/>
            </a:r>
            <a:endParaRPr sz="1587"/>
          </a:p>
          <a:p>
            <a:pPr indent="-241331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88"/>
              <a:buChar char="•"/>
            </a:pPr>
            <a:r>
              <a:rPr b="1" lang="en-US" sz="1587"/>
              <a:t>We did not have enough domain knowledge regarding outliers</a:t>
            </a:r>
            <a:r>
              <a:rPr lang="en-US" sz="1587"/>
              <a:t>; therefore, we did not want to remove outliers that will then be critical to our model performance.</a:t>
            </a:r>
            <a:endParaRPr sz="2790"/>
          </a:p>
          <a:p>
            <a:pPr indent="-1405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8"/>
              <a:buNone/>
            </a:pPr>
            <a:r>
              <a:t/>
            </a:r>
            <a:endParaRPr sz="1587"/>
          </a:p>
          <a:p>
            <a:pPr indent="-1405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8"/>
              <a:buNone/>
            </a:pPr>
            <a:r>
              <a:t/>
            </a:r>
            <a:endParaRPr sz="1587"/>
          </a:p>
        </p:txBody>
      </p:sp>
      <p:sp>
        <p:nvSpPr>
          <p:cNvPr id="226" name="Google Shape;2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cxnSp>
        <p:nvCxnSpPr>
          <p:cNvPr id="227" name="Google Shape;227;p8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pic>
        <p:nvPicPr>
          <p:cNvPr descr="Download Logos" id="228" name="Google Shape;2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9214" y="6363363"/>
            <a:ext cx="1459476" cy="503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uch College 2020 Commencement Experience -" id="229" name="Google Shape;22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4638" y="6024977"/>
            <a:ext cx="1308628" cy="448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583188" y="1288512"/>
            <a:ext cx="6879529" cy="4302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/>
          <p:nvPr/>
        </p:nvSpPr>
        <p:spPr>
          <a:xfrm>
            <a:off x="-438728" y="-434246"/>
            <a:ext cx="6869417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b="1" i="0" lang="en-US" sz="3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PREPROCESSING</a:t>
            </a:r>
            <a:endParaRPr b="1" i="0" sz="3200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9299583" y="6492875"/>
            <a:ext cx="45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Pitney &amp; Bowes Data Challenge 2021</a:t>
            </a: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951350" y="1115376"/>
            <a:ext cx="11240700" cy="180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Normalization &amp; Standardization </a:t>
            </a:r>
            <a:endParaRPr sz="1900">
              <a:solidFill>
                <a:srgbClr val="FF0000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Most variables in the dataset have skewed distribution, which means that they do not have a normal distribution. Meaning that the tails of each distribution may act as an outlier to the model. 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To fix skewness in train dataset, we applied the normalization technique which changes the values of dataset to a common scale without affecting the difference in the range of the values.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We transformed long tailed data into normalized data.   </a:t>
            </a:r>
            <a:endParaRPr sz="1600"/>
          </a:p>
        </p:txBody>
      </p:sp>
      <p:sp>
        <p:nvSpPr>
          <p:cNvPr id="238" name="Google Shape;238;p9"/>
          <p:cNvSpPr/>
          <p:nvPr/>
        </p:nvSpPr>
        <p:spPr>
          <a:xfrm>
            <a:off x="0" y="3298785"/>
            <a:ext cx="9120852" cy="355921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Missing Values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Train dataset has 33,713 missing values.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To estimate missing values, we used the following methods:</a:t>
            </a:r>
            <a:endParaRPr sz="1600"/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Open Sans"/>
              <a:buAutoNum type="arabicParenR"/>
            </a:pPr>
            <a:r>
              <a:rPr lang="en-US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Mean </a:t>
            </a:r>
            <a:endParaRPr sz="1600"/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Open Sans"/>
              <a:buAutoNum type="arabicParenR"/>
            </a:pPr>
            <a:r>
              <a:rPr lang="en-US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Median</a:t>
            </a:r>
            <a:endParaRPr sz="1600"/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Open Sans"/>
              <a:buAutoNum type="arabicParenR"/>
            </a:pPr>
            <a:r>
              <a:rPr lang="en-US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Previous value by deployed date</a:t>
            </a:r>
            <a:endParaRPr sz="1600"/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Open Sans"/>
              <a:buAutoNum type="arabicParenR"/>
            </a:pPr>
            <a:r>
              <a:rPr lang="en-US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Linear Regression </a:t>
            </a:r>
            <a:endParaRPr sz="1600"/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Open Sans"/>
              <a:buAutoNum type="arabicParenR"/>
            </a:pPr>
            <a:r>
              <a:rPr lang="en-US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KNN imputer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We found that the best estimator for the missing values is:</a:t>
            </a:r>
            <a:endParaRPr b="1" sz="1700">
              <a:solidFill>
                <a:srgbClr val="FF0000"/>
              </a:solidFill>
            </a:endParaRPr>
          </a:p>
          <a:p>
            <a:pPr indent="-3619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Open Sans"/>
              <a:buAutoNum type="arabicParenR"/>
            </a:pPr>
            <a:r>
              <a:rPr b="1" lang="en-US" sz="15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Linear regression</a:t>
            </a:r>
            <a:endParaRPr b="1" sz="1700">
              <a:solidFill>
                <a:srgbClr val="FF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*For better performance, we  tested using </a:t>
            </a:r>
            <a:r>
              <a:rPr b="1" lang="en-US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Linear Regression </a:t>
            </a:r>
            <a:r>
              <a:rPr lang="en-US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as imputer for missing values.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Download Logos" id="239" name="Google Shape;2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2524" y="493570"/>
            <a:ext cx="1459476" cy="503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uch College 2020 Commencement Experience -" id="240" name="Google Shape;24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07948" y="155184"/>
            <a:ext cx="1308628" cy="448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10"/>
          <p:cNvSpPr txBox="1"/>
          <p:nvPr>
            <p:ph type="title"/>
          </p:nvPr>
        </p:nvSpPr>
        <p:spPr>
          <a:xfrm>
            <a:off x="6222659" y="589673"/>
            <a:ext cx="5668659" cy="1963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lang="en-US"/>
              <a:t>Dropping insignificant variables</a:t>
            </a: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10"/>
          <p:cNvSpPr txBox="1"/>
          <p:nvPr>
            <p:ph idx="1" type="body"/>
          </p:nvPr>
        </p:nvSpPr>
        <p:spPr>
          <a:xfrm>
            <a:off x="6465676" y="3218302"/>
            <a:ext cx="4434721" cy="2172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After creating Net Usage Days variable, we dropped variables: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LastRecord</a:t>
            </a:r>
            <a:endParaRPr sz="1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DateDeployed</a:t>
            </a:r>
            <a:endParaRPr sz="14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We also dropped variable deviceid, which serves as an identifier for each meter (row)</a:t>
            </a:r>
            <a:endParaRPr/>
          </a:p>
          <a:p>
            <a:pPr indent="-133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250" name="Google Shape;25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cxnSp>
        <p:nvCxnSpPr>
          <p:cNvPr id="251" name="Google Shape;251;p10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pic>
        <p:nvPicPr>
          <p:cNvPr descr="Variable Icon – Free Download, PNG and Vector" id="252" name="Google Shape;2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634" y="1178695"/>
            <a:ext cx="4305300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Logos" id="253" name="Google Shape;2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6354481"/>
            <a:ext cx="1459476" cy="503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uch College 2020 Commencement Experience -" id="254" name="Google Shape;25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25" y="6016095"/>
            <a:ext cx="1308628" cy="448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Univers">
  <a:themeElements>
    <a:clrScheme name="Gradient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2021-04-27T22:39:07Z</dcterms:created>
  <dc:creator>KATHERINE.JIMENEZ2@baruchmail.cuny.edu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