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99BF03C-E220-4D2E-87D8-5308CC48FA84}" type="datetimeFigureOut">
              <a:rPr lang="en-IN" smtClean="0"/>
              <a:t>14-11-2023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A7DAD51-8B31-46FB-BC2E-4100914B55A5}"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57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BF03C-E220-4D2E-87D8-5308CC48FA8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399862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BF03C-E220-4D2E-87D8-5308CC48FA8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2061239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BF03C-E220-4D2E-87D8-5308CC48FA8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44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BF03C-E220-4D2E-87D8-5308CC48FA8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531289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9BF03C-E220-4D2E-87D8-5308CC48FA84}"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162767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9BF03C-E220-4D2E-87D8-5308CC48FA84}"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1086199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126202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168018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81940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BF03C-E220-4D2E-87D8-5308CC48FA84}"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656221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9BF03C-E220-4D2E-87D8-5308CC48FA8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215636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9BF03C-E220-4D2E-87D8-5308CC48FA84}" type="datetimeFigureOut">
              <a:rPr lang="en-IN" smtClean="0"/>
              <a:t>14-11-2023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172444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BF03C-E220-4D2E-87D8-5308CC48FA84}"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167055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BF03C-E220-4D2E-87D8-5308CC48FA84}" type="datetimeFigureOut">
              <a:rPr lang="en-IN" smtClean="0"/>
              <a:t>14-11-2023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238455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BF03C-E220-4D2E-87D8-5308CC48FA8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182705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BF03C-E220-4D2E-87D8-5308CC48FA84}"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t>‹#›</a:t>
            </a:fld>
            <a:endParaRPr lang="en-IN"/>
          </a:p>
        </p:txBody>
      </p:sp>
    </p:spTree>
    <p:extLst>
      <p:ext uri="{BB962C8B-B14F-4D97-AF65-F5344CB8AC3E}">
        <p14:creationId xmlns:p14="http://schemas.microsoft.com/office/powerpoint/2010/main" val="280566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99BF03C-E220-4D2E-87D8-5308CC48FA84}" type="datetimeFigureOut">
              <a:rPr lang="en-IN" smtClean="0"/>
              <a:t>14-11-2023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A7DAD51-8B31-46FB-BC2E-4100914B55A5}" type="slidenum">
              <a:rPr lang="en-IN" smtClean="0"/>
              <a:t>‹#›</a:t>
            </a:fld>
            <a:endParaRPr lang="en-IN"/>
          </a:p>
        </p:txBody>
      </p:sp>
    </p:spTree>
    <p:extLst>
      <p:ext uri="{BB962C8B-B14F-4D97-AF65-F5344CB8AC3E}">
        <p14:creationId xmlns:p14="http://schemas.microsoft.com/office/powerpoint/2010/main" val="760023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utismileanyway.wordpress.com/2015/03/27/thank-you/"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yedkasimsiraj/Java-with-Fullstack-NM.gi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9CBD-9218-EA77-860F-F59A608C4DA0}"/>
              </a:ext>
            </a:extLst>
          </p:cNvPr>
          <p:cNvSpPr>
            <a:spLocks noGrp="1"/>
          </p:cNvSpPr>
          <p:nvPr>
            <p:ph type="ctrTitle"/>
          </p:nvPr>
        </p:nvSpPr>
        <p:spPr/>
        <p:txBody>
          <a:bodyPr/>
          <a:lstStyle/>
          <a:p>
            <a:r>
              <a:rPr lang="en-US" dirty="0"/>
              <a:t>Stock inventory</a:t>
            </a:r>
            <a:br>
              <a:rPr lang="en-US" dirty="0"/>
            </a:br>
            <a:r>
              <a:rPr lang="en-US" dirty="0"/>
              <a:t>application</a:t>
            </a:r>
            <a:endParaRPr lang="en-IN" dirty="0"/>
          </a:p>
        </p:txBody>
      </p:sp>
      <p:sp>
        <p:nvSpPr>
          <p:cNvPr id="3" name="Subtitle 2">
            <a:extLst>
              <a:ext uri="{FF2B5EF4-FFF2-40B4-BE49-F238E27FC236}">
                <a16:creationId xmlns:a16="http://schemas.microsoft.com/office/drawing/2014/main" id="{55D415A0-26F7-F4EF-F0AC-F349361712B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772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61E156-FB8D-8B16-1564-848CBE2AA61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1985812" cy="6382871"/>
          </a:xfrm>
          <a:prstGeom prst="rect">
            <a:avLst/>
          </a:prstGeom>
        </p:spPr>
      </p:pic>
      <p:sp>
        <p:nvSpPr>
          <p:cNvPr id="4" name="TextBox 3">
            <a:extLst>
              <a:ext uri="{FF2B5EF4-FFF2-40B4-BE49-F238E27FC236}">
                <a16:creationId xmlns:a16="http://schemas.microsoft.com/office/drawing/2014/main" id="{4598AA9E-B0D2-B6F4-6C7B-3DD24B47FF03}"/>
              </a:ext>
            </a:extLst>
          </p:cNvPr>
          <p:cNvSpPr txBox="1"/>
          <p:nvPr/>
        </p:nvSpPr>
        <p:spPr>
          <a:xfrm>
            <a:off x="2259106" y="4709946"/>
            <a:ext cx="5360894"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377510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13480-82E6-D817-6AD9-04CE886DA662}"/>
              </a:ext>
            </a:extLst>
          </p:cNvPr>
          <p:cNvSpPr txBox="1"/>
          <p:nvPr/>
        </p:nvSpPr>
        <p:spPr>
          <a:xfrm>
            <a:off x="2886635" y="403411"/>
            <a:ext cx="5952565" cy="646331"/>
          </a:xfrm>
          <a:prstGeom prst="rect">
            <a:avLst/>
          </a:prstGeom>
          <a:noFill/>
        </p:spPr>
        <p:txBody>
          <a:bodyPr wrap="square" rtlCol="0">
            <a:spAutoFit/>
          </a:bodyPr>
          <a:lstStyle/>
          <a:p>
            <a:r>
              <a:rPr lang="en-US" sz="3600" dirty="0"/>
              <a:t>STOCK INVENTORY APPLICATION</a:t>
            </a:r>
            <a:endParaRPr lang="en-IN" sz="3600" dirty="0"/>
          </a:p>
        </p:txBody>
      </p:sp>
      <p:graphicFrame>
        <p:nvGraphicFramePr>
          <p:cNvPr id="3" name="Table 2">
            <a:extLst>
              <a:ext uri="{FF2B5EF4-FFF2-40B4-BE49-F238E27FC236}">
                <a16:creationId xmlns:a16="http://schemas.microsoft.com/office/drawing/2014/main" id="{8C5D267C-31AA-5603-E8E5-225A2913752E}"/>
              </a:ext>
            </a:extLst>
          </p:cNvPr>
          <p:cNvGraphicFramePr>
            <a:graphicFrameLocks noGrp="1"/>
          </p:cNvGraphicFramePr>
          <p:nvPr>
            <p:extLst>
              <p:ext uri="{D42A27DB-BD31-4B8C-83A1-F6EECF244321}">
                <p14:modId xmlns:p14="http://schemas.microsoft.com/office/powerpoint/2010/main" val="1216035941"/>
              </p:ext>
            </p:extLst>
          </p:nvPr>
        </p:nvGraphicFramePr>
        <p:xfrm>
          <a:off x="122518" y="2828283"/>
          <a:ext cx="7129929" cy="2482462"/>
        </p:xfrm>
        <a:graphic>
          <a:graphicData uri="http://schemas.openxmlformats.org/drawingml/2006/table">
            <a:tbl>
              <a:tblPr firstRow="1" bandRow="1">
                <a:tableStyleId>{5C22544A-7EE6-4342-B048-85BDC9FD1C3A}</a:tableStyleId>
              </a:tblPr>
              <a:tblGrid>
                <a:gridCol w="2376643">
                  <a:extLst>
                    <a:ext uri="{9D8B030D-6E8A-4147-A177-3AD203B41FA5}">
                      <a16:colId xmlns:a16="http://schemas.microsoft.com/office/drawing/2014/main" val="2679539108"/>
                    </a:ext>
                  </a:extLst>
                </a:gridCol>
                <a:gridCol w="2376643">
                  <a:extLst>
                    <a:ext uri="{9D8B030D-6E8A-4147-A177-3AD203B41FA5}">
                      <a16:colId xmlns:a16="http://schemas.microsoft.com/office/drawing/2014/main" val="2141189760"/>
                    </a:ext>
                  </a:extLst>
                </a:gridCol>
                <a:gridCol w="2376643">
                  <a:extLst>
                    <a:ext uri="{9D8B030D-6E8A-4147-A177-3AD203B41FA5}">
                      <a16:colId xmlns:a16="http://schemas.microsoft.com/office/drawing/2014/main" val="2348907790"/>
                    </a:ext>
                  </a:extLst>
                </a:gridCol>
              </a:tblGrid>
              <a:tr h="562222">
                <a:tc>
                  <a:txBody>
                    <a:bodyPr/>
                    <a:lstStyle/>
                    <a:p>
                      <a:pPr algn="ctr"/>
                      <a:r>
                        <a:rPr lang="en-US" dirty="0">
                          <a:latin typeface="Times New Roman" panose="02020603050405020304" pitchFamily="18" charset="0"/>
                          <a:cs typeface="Times New Roman" panose="02020603050405020304" pitchFamily="18" charset="0"/>
                        </a:rPr>
                        <a:t>LMS NUM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BATCH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0850674"/>
                  </a:ext>
                </a:extLst>
              </a:tr>
              <a:tr h="604375">
                <a:tc>
                  <a:txBody>
                    <a:bodyPr/>
                    <a:lstStyle/>
                    <a:p>
                      <a:r>
                        <a:rPr lang="en-US" dirty="0">
                          <a:latin typeface="Times New Roman" panose="02020603050405020304" pitchFamily="18" charset="0"/>
                          <a:cs typeface="Times New Roman" panose="02020603050405020304" pitchFamily="18" charset="0"/>
                        </a:rPr>
                        <a:t>au910420104024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N.RAGHUL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411809"/>
                  </a:ext>
                </a:extLst>
              </a:tr>
              <a:tr h="604375">
                <a:tc>
                  <a:txBody>
                    <a:bodyPr/>
                    <a:lstStyle/>
                    <a:p>
                      <a:r>
                        <a:rPr lang="en-US" dirty="0">
                          <a:latin typeface="Times New Roman" panose="02020603050405020304" pitchFamily="18" charset="0"/>
                          <a:cs typeface="Times New Roman" panose="02020603050405020304" pitchFamily="18" charset="0"/>
                        </a:rPr>
                        <a:t>au910420104029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S.SELVAKUMAR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0833114"/>
                  </a:ext>
                </a:extLst>
              </a:tr>
              <a:tr h="604375">
                <a:tc>
                  <a:txBody>
                    <a:bodyPr/>
                    <a:lstStyle/>
                    <a:p>
                      <a:r>
                        <a:rPr lang="en-US" dirty="0">
                          <a:latin typeface="Times New Roman" panose="02020603050405020304" pitchFamily="18" charset="0"/>
                          <a:cs typeface="Times New Roman" panose="02020603050405020304" pitchFamily="18" charset="0"/>
                        </a:rPr>
                        <a:t>au910420104034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S.SYED KASIM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1814620"/>
                  </a:ext>
                </a:extLst>
              </a:tr>
            </a:tbl>
          </a:graphicData>
        </a:graphic>
      </p:graphicFrame>
      <p:pic>
        <p:nvPicPr>
          <p:cNvPr id="1026" name="Picture 2" descr="Warehouse Inventory Management Guide: Tips and Best Practices">
            <a:extLst>
              <a:ext uri="{FF2B5EF4-FFF2-40B4-BE49-F238E27FC236}">
                <a16:creationId xmlns:a16="http://schemas.microsoft.com/office/drawing/2014/main" id="{7866E514-BCB7-D47F-729C-7A75E7C60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2446" y="1515415"/>
            <a:ext cx="4401671" cy="220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33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7A7C-2630-187D-AF60-BC2F52C60C1B}"/>
              </a:ext>
            </a:extLst>
          </p:cNvPr>
          <p:cNvSpPr>
            <a:spLocks noGrp="1"/>
          </p:cNvSpPr>
          <p:nvPr>
            <p:ph type="title"/>
          </p:nvPr>
        </p:nvSpPr>
        <p:spPr>
          <a:xfrm>
            <a:off x="578225" y="147917"/>
            <a:ext cx="10396882" cy="1151965"/>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0F8DBD9-C5D6-45B9-6932-2552B3F42831}"/>
              </a:ext>
            </a:extLst>
          </p:cNvPr>
          <p:cNvSpPr>
            <a:spLocks noGrp="1"/>
          </p:cNvSpPr>
          <p:nvPr>
            <p:ph sz="quarter" idx="13"/>
          </p:nvPr>
        </p:nvSpPr>
        <p:spPr>
          <a:xfrm>
            <a:off x="336176" y="1299882"/>
            <a:ext cx="11075895" cy="4222377"/>
          </a:xfrm>
        </p:spPr>
        <p:txBody>
          <a:bodyPr>
            <a:noAutofit/>
          </a:bodyPr>
          <a:lstStyle/>
          <a:p>
            <a:r>
              <a:rPr lang="en-US" b="0" i="0" cap="small" dirty="0">
                <a:solidFill>
                  <a:srgbClr val="374151"/>
                </a:solidFill>
                <a:effectLst/>
                <a:latin typeface="Times New Roman" panose="02020603050405020304" pitchFamily="18" charset="0"/>
                <a:cs typeface="Times New Roman" panose="02020603050405020304" pitchFamily="18" charset="0"/>
              </a:rPr>
              <a:t>The Stock Inventory Application is a robust solution revolutionizing inventory management. This user-friendly platform ensures real-time stock tracking, efficient order processing, and insightful analytics. With role-based access control, it secures data while providing comprehensive reporting on stock levels, turnover, and trends. Automated alerts prevent stockouts and streamline operations. Seamless integration with other business systems enhances overall efficiency. From procurement to sales, this application optimizes inventory, making it an invaluable tool for businesses seeking cost reduction and operational excellence.</a:t>
            </a:r>
            <a:endParaRPr lang="en-IN"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56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B7ED-A0B3-A5D6-EB3B-37507B09D3FB}"/>
              </a:ext>
            </a:extLst>
          </p:cNvPr>
          <p:cNvSpPr>
            <a:spLocks noGrp="1"/>
          </p:cNvSpPr>
          <p:nvPr>
            <p:ph type="title"/>
          </p:nvPr>
        </p:nvSpPr>
        <p:spPr>
          <a:xfrm>
            <a:off x="416860" y="129988"/>
            <a:ext cx="10396882" cy="1151965"/>
          </a:xfrm>
        </p:spPr>
        <p:txBody>
          <a:bodyPr/>
          <a:lstStyle/>
          <a:p>
            <a:r>
              <a:rPr lang="en-US" dirty="0"/>
              <a:t>Creation of </a:t>
            </a:r>
            <a:r>
              <a:rPr lang="en-US" dirty="0" err="1"/>
              <a:t>srs</a:t>
            </a:r>
            <a:endParaRPr lang="en-IN" dirty="0"/>
          </a:p>
        </p:txBody>
      </p:sp>
      <p:sp>
        <p:nvSpPr>
          <p:cNvPr id="3" name="Content Placeholder 2">
            <a:extLst>
              <a:ext uri="{FF2B5EF4-FFF2-40B4-BE49-F238E27FC236}">
                <a16:creationId xmlns:a16="http://schemas.microsoft.com/office/drawing/2014/main" id="{C00B03C7-CD30-16A0-EFB2-12F902003CC0}"/>
              </a:ext>
            </a:extLst>
          </p:cNvPr>
          <p:cNvSpPr>
            <a:spLocks noGrp="1"/>
          </p:cNvSpPr>
          <p:nvPr>
            <p:ph sz="quarter" idx="13"/>
          </p:nvPr>
        </p:nvSpPr>
        <p:spPr>
          <a:xfrm>
            <a:off x="313764" y="1281953"/>
            <a:ext cx="11286565" cy="4428563"/>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1. </a:t>
            </a:r>
            <a:r>
              <a:rPr lang="en-US" b="1" i="0" dirty="0">
                <a:solidFill>
                  <a:srgbClr val="374151"/>
                </a:solidFill>
                <a:effectLst/>
                <a:latin typeface="Times New Roman" panose="02020603050405020304" pitchFamily="18" charset="0"/>
                <a:cs typeface="Times New Roman" panose="02020603050405020304" pitchFamily="18" charset="0"/>
              </a:rPr>
              <a:t>Introduction:</a:t>
            </a:r>
            <a:r>
              <a:rPr lang="en-US" b="0" i="0" dirty="0">
                <a:solidFill>
                  <a:srgbClr val="374151"/>
                </a:solidFill>
                <a:effectLst/>
                <a:latin typeface="Times New Roman" panose="02020603050405020304" pitchFamily="18" charset="0"/>
                <a:cs typeface="Times New Roman" panose="02020603050405020304" pitchFamily="18" charset="0"/>
              </a:rPr>
              <a:t> Define the purpose of the Stock Inventory Application for efficient inventory management.</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Functional Requirements:</a:t>
            </a:r>
            <a:r>
              <a:rPr lang="en-US" b="0" i="0" dirty="0">
                <a:solidFill>
                  <a:srgbClr val="374151"/>
                </a:solidFill>
                <a:effectLst/>
                <a:latin typeface="Times New Roman" panose="02020603050405020304" pitchFamily="18" charset="0"/>
                <a:cs typeface="Times New Roman" panose="02020603050405020304" pitchFamily="18" charset="0"/>
              </a:rPr>
              <a:t> Specify real-time stock tracking, order processing, and user access control.</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Non-Functional Requirements:</a:t>
            </a:r>
            <a:r>
              <a:rPr lang="en-US" b="0" i="0" dirty="0">
                <a:solidFill>
                  <a:srgbClr val="374151"/>
                </a:solidFill>
                <a:effectLst/>
                <a:latin typeface="Times New Roman" panose="02020603050405020304" pitchFamily="18" charset="0"/>
                <a:cs typeface="Times New Roman" panose="02020603050405020304" pitchFamily="18" charset="0"/>
              </a:rPr>
              <a:t> Include performance metrics, security measures, and integration capabilities.</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System Features:</a:t>
            </a:r>
            <a:r>
              <a:rPr lang="en-US" b="0" i="0" dirty="0">
                <a:solidFill>
                  <a:srgbClr val="374151"/>
                </a:solidFill>
                <a:effectLst/>
                <a:latin typeface="Times New Roman" panose="02020603050405020304" pitchFamily="18" charset="0"/>
                <a:cs typeface="Times New Roman" panose="02020603050405020304" pitchFamily="18" charset="0"/>
              </a:rPr>
              <a:t> Enumerate key features like automated alerts, reporting, and seamless integration.</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Constraints:</a:t>
            </a:r>
            <a:r>
              <a:rPr lang="en-US" b="0" i="0" dirty="0">
                <a:solidFill>
                  <a:srgbClr val="374151"/>
                </a:solidFill>
                <a:effectLst/>
                <a:latin typeface="Times New Roman" panose="02020603050405020304" pitchFamily="18" charset="0"/>
                <a:cs typeface="Times New Roman" panose="02020603050405020304" pitchFamily="18" charset="0"/>
              </a:rPr>
              <a:t> Outline any limitations and assumptions in the design and implementation of the application.</a:t>
            </a:r>
          </a:p>
          <a:p>
            <a:pPr marL="0" indent="0" algn="l">
              <a:buNone/>
            </a:pPr>
            <a:endParaRPr lang="en-IN" dirty="0"/>
          </a:p>
        </p:txBody>
      </p:sp>
    </p:spTree>
    <p:extLst>
      <p:ext uri="{BB962C8B-B14F-4D97-AF65-F5344CB8AC3E}">
        <p14:creationId xmlns:p14="http://schemas.microsoft.com/office/powerpoint/2010/main" val="71006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005F-F70B-2074-87EB-38BAA74D1215}"/>
              </a:ext>
            </a:extLst>
          </p:cNvPr>
          <p:cNvSpPr>
            <a:spLocks noGrp="1"/>
          </p:cNvSpPr>
          <p:nvPr>
            <p:ph type="title"/>
          </p:nvPr>
        </p:nvSpPr>
        <p:spPr>
          <a:xfrm>
            <a:off x="683625" y="112059"/>
            <a:ext cx="10396882" cy="1151965"/>
          </a:xfrm>
        </p:spPr>
        <p:txBody>
          <a:bodyPr>
            <a:normAutofit fontScale="90000"/>
          </a:bodyPr>
          <a:lstStyle/>
          <a:p>
            <a:r>
              <a:rPr lang="en-US" dirty="0"/>
              <a:t>Creation &amp; setup of </a:t>
            </a:r>
            <a:r>
              <a:rPr lang="en-US" dirty="0" err="1"/>
              <a:t>github</a:t>
            </a:r>
            <a:r>
              <a:rPr lang="en-US" dirty="0"/>
              <a:t> account</a:t>
            </a:r>
            <a:endParaRPr lang="en-IN" dirty="0"/>
          </a:p>
        </p:txBody>
      </p:sp>
      <p:sp>
        <p:nvSpPr>
          <p:cNvPr id="3" name="Content Placeholder 2">
            <a:extLst>
              <a:ext uri="{FF2B5EF4-FFF2-40B4-BE49-F238E27FC236}">
                <a16:creationId xmlns:a16="http://schemas.microsoft.com/office/drawing/2014/main" id="{94A4C729-D9B2-E834-CFC6-139E267B2515}"/>
              </a:ext>
            </a:extLst>
          </p:cNvPr>
          <p:cNvSpPr>
            <a:spLocks noGrp="1"/>
          </p:cNvSpPr>
          <p:nvPr>
            <p:ph sz="quarter" idx="13"/>
          </p:nvPr>
        </p:nvSpPr>
        <p:spPr>
          <a:xfrm>
            <a:off x="546847" y="1373719"/>
            <a:ext cx="10533660" cy="4110561"/>
          </a:xfrm>
        </p:spPr>
        <p:txBody>
          <a:bodyPr>
            <a:normAutofit lnSpcReduction="10000"/>
          </a:bodyPr>
          <a:lstStyle/>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Visit GitHub:</a:t>
            </a:r>
            <a:r>
              <a:rPr lang="en-US" b="0" i="0" dirty="0">
                <a:solidFill>
                  <a:srgbClr val="374151"/>
                </a:solidFill>
                <a:effectLst/>
                <a:latin typeface="Times New Roman" panose="02020603050405020304" pitchFamily="18" charset="0"/>
                <a:cs typeface="Times New Roman" panose="02020603050405020304" pitchFamily="18" charset="0"/>
              </a:rPr>
              <a:t> Go to </a:t>
            </a:r>
            <a:r>
              <a:rPr lang="en-US" b="0" i="0" u="none" strike="noStrike" dirty="0">
                <a:solidFill>
                  <a:srgbClr val="374151"/>
                </a:solidFill>
                <a:effectLst/>
                <a:latin typeface="Times New Roman" panose="02020603050405020304" pitchFamily="18" charset="0"/>
                <a:cs typeface="Times New Roman" panose="02020603050405020304" pitchFamily="18" charset="0"/>
                <a:hlinkClick r:id="rId2"/>
              </a:rPr>
              <a:t>https://github.com/</a:t>
            </a:r>
            <a:r>
              <a:rPr lang="en-US" b="0" i="0" dirty="0">
                <a:solidFill>
                  <a:srgbClr val="374151"/>
                </a:solidFill>
                <a:effectLst/>
                <a:latin typeface="Times New Roman" panose="02020603050405020304" pitchFamily="18" charset="0"/>
                <a:cs typeface="Times New Roman" panose="02020603050405020304" pitchFamily="18" charset="0"/>
              </a:rPr>
              <a:t> and click on "Sign Up" to create a new account.</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Fill Details:</a:t>
            </a:r>
            <a:r>
              <a:rPr lang="en-US" b="0" i="0" dirty="0">
                <a:solidFill>
                  <a:srgbClr val="374151"/>
                </a:solidFill>
                <a:effectLst/>
                <a:latin typeface="Times New Roman" panose="02020603050405020304" pitchFamily="18" charset="0"/>
                <a:cs typeface="Times New Roman" panose="02020603050405020304" pitchFamily="18" charset="0"/>
              </a:rPr>
              <a:t> Provide your username, email, and password, then click "Create account."</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Verify Email:</a:t>
            </a:r>
            <a:r>
              <a:rPr lang="en-US" b="0" i="0" dirty="0">
                <a:solidFill>
                  <a:srgbClr val="374151"/>
                </a:solidFill>
                <a:effectLst/>
                <a:latin typeface="Times New Roman" panose="02020603050405020304" pitchFamily="18" charset="0"/>
                <a:cs typeface="Times New Roman" panose="02020603050405020304" pitchFamily="18" charset="0"/>
              </a:rPr>
              <a:t> Verify your email address through the confirmation email sent by GitHub.</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Create a New Repository:</a:t>
            </a:r>
            <a:r>
              <a:rPr lang="en-US" b="0" i="0" dirty="0">
                <a:solidFill>
                  <a:srgbClr val="374151"/>
                </a:solidFill>
                <a:effectLst/>
                <a:latin typeface="Times New Roman" panose="02020603050405020304" pitchFamily="18" charset="0"/>
                <a:cs typeface="Times New Roman" panose="02020603050405020304" pitchFamily="18" charset="0"/>
              </a:rPr>
              <a:t> Once logged in, click the "+" sign in the top right and select "New repository" to initiate a new project.</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Initialize Repository:</a:t>
            </a:r>
            <a:r>
              <a:rPr lang="en-US" b="0" i="0" dirty="0">
                <a:solidFill>
                  <a:srgbClr val="374151"/>
                </a:solidFill>
                <a:effectLst/>
                <a:latin typeface="Times New Roman" panose="02020603050405020304" pitchFamily="18" charset="0"/>
                <a:cs typeface="Times New Roman" panose="02020603050405020304" pitchFamily="18" charset="0"/>
              </a:rPr>
              <a:t> During setup, choose to initialize with a README file for initial project documentation.</a:t>
            </a:r>
          </a:p>
          <a:p>
            <a:endParaRPr lang="en-IN" dirty="0"/>
          </a:p>
        </p:txBody>
      </p:sp>
    </p:spTree>
    <p:extLst>
      <p:ext uri="{BB962C8B-B14F-4D97-AF65-F5344CB8AC3E}">
        <p14:creationId xmlns:p14="http://schemas.microsoft.com/office/powerpoint/2010/main" val="201420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7479-F013-7CC0-245F-FE981E967BFD}"/>
              </a:ext>
            </a:extLst>
          </p:cNvPr>
          <p:cNvSpPr>
            <a:spLocks noGrp="1"/>
          </p:cNvSpPr>
          <p:nvPr>
            <p:ph type="title"/>
          </p:nvPr>
        </p:nvSpPr>
        <p:spPr>
          <a:xfrm>
            <a:off x="683625" y="0"/>
            <a:ext cx="10396882" cy="1151965"/>
          </a:xfrm>
        </p:spPr>
        <p:txBody>
          <a:bodyPr/>
          <a:lstStyle/>
          <a:p>
            <a:r>
              <a:rPr lang="en-US" dirty="0"/>
              <a:t>Learning outcome</a:t>
            </a:r>
            <a:endParaRPr lang="en-IN" dirty="0"/>
          </a:p>
        </p:txBody>
      </p:sp>
      <p:sp>
        <p:nvSpPr>
          <p:cNvPr id="3" name="Content Placeholder 2">
            <a:extLst>
              <a:ext uri="{FF2B5EF4-FFF2-40B4-BE49-F238E27FC236}">
                <a16:creationId xmlns:a16="http://schemas.microsoft.com/office/drawing/2014/main" id="{9A52B7F5-7CF0-3814-DC4A-A4D3BEDB9565}"/>
              </a:ext>
            </a:extLst>
          </p:cNvPr>
          <p:cNvSpPr>
            <a:spLocks noGrp="1"/>
          </p:cNvSpPr>
          <p:nvPr>
            <p:ph sz="quarter" idx="13"/>
          </p:nvPr>
        </p:nvSpPr>
        <p:spPr>
          <a:xfrm>
            <a:off x="452717" y="1041419"/>
            <a:ext cx="11055658" cy="4480840"/>
          </a:xfrm>
        </p:spPr>
        <p:txBody>
          <a:bodyPr>
            <a:normAutofit fontScale="85000"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Inventory Management Proficiency</a:t>
            </a:r>
            <a:r>
              <a:rPr lang="en-US" dirty="0">
                <a:latin typeface="Times New Roman" panose="02020603050405020304" pitchFamily="18" charset="0"/>
                <a:cs typeface="Times New Roman" panose="02020603050405020304" pitchFamily="18" charset="0"/>
              </a:rPr>
              <a:t>: Acquire skills in efficiently managing stock levels, tracking inventory in real-time, and preventing stockouts or overstock situations.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Analytics Capability</a:t>
            </a:r>
            <a:r>
              <a:rPr lang="en-US" dirty="0">
                <a:latin typeface="Times New Roman" panose="02020603050405020304" pitchFamily="18" charset="0"/>
                <a:cs typeface="Times New Roman" panose="02020603050405020304" pitchFamily="18" charset="0"/>
              </a:rPr>
              <a:t>: Develop the ability to analyze stock turnover rates, product demand trends, and financial implications for strategic decision-making.</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Process Optimization Skills</a:t>
            </a:r>
            <a:r>
              <a:rPr lang="en-US" dirty="0">
                <a:latin typeface="Times New Roman" panose="02020603050405020304" pitchFamily="18" charset="0"/>
                <a:cs typeface="Times New Roman" panose="02020603050405020304" pitchFamily="18" charset="0"/>
              </a:rPr>
              <a:t>: Learn to streamline order processing, implement automated alerts, and enhance overall operational efficiency in the supply chain.</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Collaboration and Integration</a:t>
            </a:r>
            <a:r>
              <a:rPr lang="en-US" dirty="0">
                <a:latin typeface="Times New Roman" panose="02020603050405020304" pitchFamily="18" charset="0"/>
                <a:cs typeface="Times New Roman" panose="02020603050405020304" pitchFamily="18" charset="0"/>
              </a:rPr>
              <a:t>: Gain expertise in collaborating across departments, ensuring seamless integration with other business systems, such as accounting and sales platforms.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Risk Mitigation Skills</a:t>
            </a:r>
            <a:r>
              <a:rPr lang="en-US" dirty="0">
                <a:latin typeface="Times New Roman" panose="02020603050405020304" pitchFamily="18" charset="0"/>
                <a:cs typeface="Times New Roman" panose="02020603050405020304" pitchFamily="18" charset="0"/>
              </a:rPr>
              <a:t>: Acquire knowledge in identifying and mitigating risks associated with inventory management, ensuring the smooth flow of operations and reducing holding costs.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24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D8DB-51C9-7C3C-D503-9CACEED26E7E}"/>
              </a:ext>
            </a:extLst>
          </p:cNvPr>
          <p:cNvSpPr>
            <a:spLocks noGrp="1"/>
          </p:cNvSpPr>
          <p:nvPr>
            <p:ph type="title"/>
          </p:nvPr>
        </p:nvSpPr>
        <p:spPr>
          <a:xfrm>
            <a:off x="685800" y="0"/>
            <a:ext cx="9578788" cy="905435"/>
          </a:xfrm>
        </p:spPr>
        <p:txBody>
          <a:bodyPr/>
          <a:lstStyle/>
          <a:p>
            <a:r>
              <a:rPr lang="en-US" dirty="0"/>
              <a:t>Stepwise description</a:t>
            </a:r>
            <a:endParaRPr lang="en-IN" dirty="0"/>
          </a:p>
        </p:txBody>
      </p:sp>
      <p:sp>
        <p:nvSpPr>
          <p:cNvPr id="4" name="Rectangle 1">
            <a:extLst>
              <a:ext uri="{FF2B5EF4-FFF2-40B4-BE49-F238E27FC236}">
                <a16:creationId xmlns:a16="http://schemas.microsoft.com/office/drawing/2014/main" id="{98EE104D-BC33-1922-2B30-65BEAA606568}"/>
              </a:ext>
            </a:extLst>
          </p:cNvPr>
          <p:cNvSpPr>
            <a:spLocks noGrp="1" noChangeArrowheads="1"/>
          </p:cNvSpPr>
          <p:nvPr>
            <p:ph sz="quarter" idx="13"/>
          </p:nvPr>
        </p:nvSpPr>
        <p:spPr bwMode="auto">
          <a:xfrm>
            <a:off x="184150" y="707411"/>
            <a:ext cx="1134156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 Authentication: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Implement a secure user authentication system to control access and ensure that only authorized personnel </a:t>
            </a:r>
          </a:p>
          <a:p>
            <a:pPr marL="457200" marR="0" lvl="1" indent="0" algn="l" defTabSz="914400" rtl="0" eaLnBrk="0" fontAlgn="base" latinLnBrk="0" hangingPunct="0">
              <a:lnSpc>
                <a:spcPct val="100000"/>
              </a:lnSpc>
              <a:spcBef>
                <a:spcPct val="0"/>
              </a:spcBef>
              <a:spcAft>
                <a:spcPct val="0"/>
              </a:spcAft>
              <a:buClrTx/>
              <a:buSzTx/>
              <a:buNone/>
              <a:tabLst/>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interact with the stock inventory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Inventory Tracking:</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Develop a mechanism for real-time inventory tracking, allowing users to monitor stock levels,</a:t>
            </a:r>
          </a:p>
          <a:p>
            <a:pPr marL="457200" marR="0" lvl="1" indent="0" algn="l" defTabSz="914400" rtl="0" eaLnBrk="0" fontAlgn="base" latinLnBrk="0" hangingPunct="0">
              <a:lnSpc>
                <a:spcPct val="100000"/>
              </a:lnSpc>
              <a:spcBef>
                <a:spcPct val="0"/>
              </a:spcBef>
              <a:spcAft>
                <a:spcPct val="0"/>
              </a:spcAft>
              <a:buClrTx/>
              <a:buSzTx/>
              <a:buNone/>
              <a:tabLst/>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track product movements, and receive automated alerts for low stock.</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Order Processing:</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Design a streamlined order processing system that enables users to create, update, and fulfill orders seamlessly, </a:t>
            </a:r>
          </a:p>
          <a:p>
            <a:pPr marL="457200" marR="0" lvl="1" indent="0" algn="l" defTabSz="914400" rtl="0" eaLnBrk="0" fontAlgn="base" latinLnBrk="0" hangingPunct="0">
              <a:lnSpc>
                <a:spcPct val="100000"/>
              </a:lnSpc>
              <a:spcBef>
                <a:spcPct val="0"/>
              </a:spcBef>
              <a:spcAft>
                <a:spcPct val="0"/>
              </a:spcAft>
              <a:buClrTx/>
              <a:buSzTx/>
              <a:buNone/>
              <a:tabLst/>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integrating procurement and sales processes for efficient workflow.</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Reporting and Analytics: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Implement reporting tools that provide insights into stock turnover rates, product demand trends, </a:t>
            </a:r>
          </a:p>
          <a:p>
            <a:pPr marL="457200" marR="0" lvl="1" indent="0" algn="l" defTabSz="914400" rtl="0" eaLnBrk="0" fontAlgn="base" latinLnBrk="0" hangingPunct="0">
              <a:lnSpc>
                <a:spcPct val="100000"/>
              </a:lnSpc>
              <a:spcBef>
                <a:spcPct val="0"/>
              </a:spcBef>
              <a:spcAft>
                <a:spcPct val="0"/>
              </a:spcAft>
              <a:buClrTx/>
              <a:buSzTx/>
              <a:buNone/>
              <a:tabLst/>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financial implications, supporting data-driven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Integration Capabilities: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Ensure seamless integration with other business systems, such as accounting software and e-commerce platforms, </a:t>
            </a:r>
          </a:p>
          <a:p>
            <a:pPr marL="457200" marR="0" lvl="1" indent="0" algn="l" defTabSz="914400" rtl="0" eaLnBrk="0" fontAlgn="base" latinLnBrk="0" hangingPunct="0">
              <a:lnSpc>
                <a:spcPct val="100000"/>
              </a:lnSpc>
              <a:spcBef>
                <a:spcPct val="0"/>
              </a:spcBef>
              <a:spcAft>
                <a:spcPct val="0"/>
              </a:spcAft>
              <a:buClrTx/>
              <a:buSzTx/>
              <a:buNone/>
              <a:tabLst/>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facilitate a cohesive and unified approach to inventory management across the organization.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66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0DCF-2B2E-8294-D3E5-75DE3F4E8846}"/>
              </a:ext>
            </a:extLst>
          </p:cNvPr>
          <p:cNvSpPr>
            <a:spLocks noGrp="1"/>
          </p:cNvSpPr>
          <p:nvPr>
            <p:ph type="title"/>
          </p:nvPr>
        </p:nvSpPr>
        <p:spPr>
          <a:xfrm>
            <a:off x="363071" y="67236"/>
            <a:ext cx="10396882" cy="1151965"/>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5ECC149-7F34-DC40-E9AD-A4BF97E808F4}"/>
              </a:ext>
            </a:extLst>
          </p:cNvPr>
          <p:cNvSpPr>
            <a:spLocks noGrp="1"/>
          </p:cNvSpPr>
          <p:nvPr>
            <p:ph sz="quarter" idx="13"/>
          </p:nvPr>
        </p:nvSpPr>
        <p:spPr>
          <a:xfrm>
            <a:off x="116541" y="1102659"/>
            <a:ext cx="10963967" cy="4271927"/>
          </a:xfrm>
        </p:spPr>
        <p:txBody>
          <a:bodyPr>
            <a:normAutofit/>
          </a:bodyPr>
          <a:lstStyle/>
          <a:p>
            <a:pPr marL="0" indent="0">
              <a:buNone/>
            </a:pPr>
            <a:r>
              <a:rPr lang="en-US" sz="1900" b="0" i="0" dirty="0">
                <a:solidFill>
                  <a:srgbClr val="374151"/>
                </a:solidFill>
                <a:effectLst/>
                <a:latin typeface="Times New Roman" panose="02020603050405020304" pitchFamily="18" charset="0"/>
                <a:cs typeface="Times New Roman" panose="02020603050405020304" pitchFamily="18" charset="0"/>
              </a:rPr>
              <a:t>The Stock Inventory Application is a comprehensive solution that optimizes inventory management processes. It incorporates secure user authentication, real-time inventory tracking, and streamlined order processing to enhance operational efficiency. Automated alerts prevent stockouts, while robust reporting and analytics tools offer valuable insights into stock turnover and demand trends. The application's seamless integration with other business systems ensures a unified workflow. From preventing overstock situations to providing data-driven decision-making capabilities, this application is a valuable asset for businesses seeking to minimize costs, maximize efficiency, and maintain optimal stock levels in a dynamic and competitive market</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107955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BB5E31-1AE9-0136-ACA6-05865EDABFEF}"/>
              </a:ext>
            </a:extLst>
          </p:cNvPr>
          <p:cNvSpPr txBox="1"/>
          <p:nvPr/>
        </p:nvSpPr>
        <p:spPr>
          <a:xfrm>
            <a:off x="2187388" y="1801906"/>
            <a:ext cx="9583271" cy="1538883"/>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GIT HUB LINK</a:t>
            </a:r>
            <a:r>
              <a:rPr lang="en-US" dirty="0"/>
              <a:t>:</a:t>
            </a:r>
          </a:p>
          <a:p>
            <a:r>
              <a:rPr lang="en-US" dirty="0">
                <a:hlinkClick r:id="rId2"/>
              </a:rPr>
              <a:t>https://github.com/Syedkasimsiraj/Java-with-Fullstack-NM.git</a:t>
            </a:r>
            <a:endParaRPr lang="en-US" dirty="0"/>
          </a:p>
          <a:p>
            <a:endParaRPr lang="en-US" dirty="0"/>
          </a:p>
          <a:p>
            <a:endParaRPr lang="en-IN" dirty="0"/>
          </a:p>
        </p:txBody>
      </p:sp>
    </p:spTree>
    <p:extLst>
      <p:ext uri="{BB962C8B-B14F-4D97-AF65-F5344CB8AC3E}">
        <p14:creationId xmlns:p14="http://schemas.microsoft.com/office/powerpoint/2010/main" val="11341331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57</TotalTime>
  <Words>723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Impact</vt:lpstr>
      <vt:lpstr>Söhne</vt:lpstr>
      <vt:lpstr>Times New Roman</vt:lpstr>
      <vt:lpstr>Wingdings</vt:lpstr>
      <vt:lpstr>Main Event</vt:lpstr>
      <vt:lpstr>Stock inventory application</vt:lpstr>
      <vt:lpstr>PowerPoint Presentation</vt:lpstr>
      <vt:lpstr>ABSTRACT</vt:lpstr>
      <vt:lpstr>Creation of srs</vt:lpstr>
      <vt:lpstr>Creation &amp; setup of github account</vt:lpstr>
      <vt:lpstr>Learning outcome</vt:lpstr>
      <vt:lpstr>Stepwise description</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inventory application</dc:title>
  <dc:creator>syedk</dc:creator>
  <cp:lastModifiedBy>syedk</cp:lastModifiedBy>
  <cp:revision>1</cp:revision>
  <dcterms:created xsi:type="dcterms:W3CDTF">2023-11-14T13:54:39Z</dcterms:created>
  <dcterms:modified xsi:type="dcterms:W3CDTF">2023-11-14T14:52:25Z</dcterms:modified>
</cp:coreProperties>
</file>