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61" r:id="rId4"/>
    <p:sldId id="260" r:id="rId5"/>
    <p:sldId id="373" r:id="rId6"/>
    <p:sldId id="347" r:id="rId7"/>
    <p:sldId id="362" r:id="rId8"/>
    <p:sldId id="259" r:id="rId9"/>
    <p:sldId id="307" r:id="rId10"/>
    <p:sldId id="363" r:id="rId11"/>
    <p:sldId id="364" r:id="rId12"/>
    <p:sldId id="365" r:id="rId13"/>
    <p:sldId id="366" r:id="rId14"/>
    <p:sldId id="368" r:id="rId15"/>
    <p:sldId id="370" r:id="rId16"/>
    <p:sldId id="371" r:id="rId17"/>
    <p:sldId id="372" r:id="rId18"/>
    <p:sldId id="334" r:id="rId19"/>
    <p:sldId id="320" r:id="rId20"/>
    <p:sldId id="311" r:id="rId21"/>
    <p:sldId id="367"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autoAdjust="0"/>
  </p:normalViewPr>
  <p:slideViewPr>
    <p:cSldViewPr snapToGrid="0" showGuides="1">
      <p:cViewPr>
        <p:scale>
          <a:sx n="81" d="100"/>
          <a:sy n="81" d="100"/>
        </p:scale>
        <p:origin x="-30" y="-654"/>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5" name="Freeform: Shape 5">
              <a:extLst>
                <a:ext uri="{FF2B5EF4-FFF2-40B4-BE49-F238E27FC236}">
                  <a16:creationId xmlns=""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6">
              <a:extLst>
                <a:ext uri="{FF2B5EF4-FFF2-40B4-BE49-F238E27FC236}">
                  <a16:creationId xmlns=""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7" name="Freeform: Shape 7">
              <a:extLst>
                <a:ext uri="{FF2B5EF4-FFF2-40B4-BE49-F238E27FC236}">
                  <a16:creationId xmlns=""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9" name="Group 9">
              <a:extLst>
                <a:ext uri="{FF2B5EF4-FFF2-40B4-BE49-F238E27FC236}">
                  <a16:creationId xmlns=""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5">
                <a:extLst>
                  <a:ext uri="{FF2B5EF4-FFF2-40B4-BE49-F238E27FC236}">
                    <a16:creationId xmlns=""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10">
              <a:extLst>
                <a:ext uri="{FF2B5EF4-FFF2-40B4-BE49-F238E27FC236}">
                  <a16:creationId xmlns=""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3">
                <a:extLst>
                  <a:ext uri="{FF2B5EF4-FFF2-40B4-BE49-F238E27FC236}">
                    <a16:creationId xmlns=""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그림 개체 틀 2">
            <a:extLst>
              <a:ext uri="{FF2B5EF4-FFF2-40B4-BE49-F238E27FC236}">
                <a16:creationId xmlns=""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2">
            <a:extLst>
              <a:ext uri="{FF2B5EF4-FFF2-40B4-BE49-F238E27FC236}">
                <a16:creationId xmlns=""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B2DAA667-36E5-482D-9F54-32B2E46999CA}"/>
              </a:ext>
            </a:extLst>
          </p:cNvPr>
          <p:cNvSpPr txBox="1"/>
          <p:nvPr/>
        </p:nvSpPr>
        <p:spPr>
          <a:xfrm>
            <a:off x="528415" y="227038"/>
            <a:ext cx="6493708" cy="1754326"/>
          </a:xfrm>
          <a:prstGeom prst="rect">
            <a:avLst/>
          </a:prstGeom>
          <a:noFill/>
        </p:spPr>
        <p:txBody>
          <a:bodyPr wrap="square" rtlCol="0" anchor="ctr">
            <a:spAutoFit/>
          </a:bodyPr>
          <a:lstStyle/>
          <a:p>
            <a:r>
              <a:rPr lang="en-US" sz="5400" dirty="0" smtClean="0">
                <a:solidFill>
                  <a:schemeClr val="tx1">
                    <a:lumMod val="75000"/>
                    <a:lumOff val="25000"/>
                  </a:schemeClr>
                </a:solidFill>
                <a:latin typeface="+mj-lt"/>
              </a:rPr>
              <a:t>Real/Fake</a:t>
            </a:r>
          </a:p>
          <a:p>
            <a:r>
              <a:rPr lang="en-US" sz="5400" dirty="0" smtClean="0">
                <a:solidFill>
                  <a:schemeClr val="tx1">
                    <a:lumMod val="75000"/>
                    <a:lumOff val="25000"/>
                  </a:schemeClr>
                </a:solidFill>
                <a:latin typeface="+mj-lt"/>
              </a:rPr>
              <a:t>News Prediction</a:t>
            </a:r>
            <a:endParaRPr lang="en-US" sz="5400" dirty="0">
              <a:solidFill>
                <a:schemeClr val="tx1">
                  <a:lumMod val="75000"/>
                  <a:lumOff val="25000"/>
                </a:schemeClr>
              </a:solidFill>
              <a:latin typeface="+mj-lt"/>
            </a:endParaRPr>
          </a:p>
        </p:txBody>
      </p:sp>
      <p:sp>
        <p:nvSpPr>
          <p:cNvPr id="15" name="TextBox 14">
            <a:extLst>
              <a:ext uri="{FF2B5EF4-FFF2-40B4-BE49-F238E27FC236}">
                <a16:creationId xmlns="" xmlns:a16="http://schemas.microsoft.com/office/drawing/2014/main" id="{1A94EB18-56FD-424D-A0AA-1D17E8496CA2}"/>
              </a:ext>
            </a:extLst>
          </p:cNvPr>
          <p:cNvSpPr txBox="1"/>
          <p:nvPr/>
        </p:nvSpPr>
        <p:spPr>
          <a:xfrm>
            <a:off x="643055" y="2304405"/>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Internship - Project</a:t>
            </a:r>
            <a:endParaRPr lang="ko-KR" altLang="en-US" sz="1867" dirty="0">
              <a:solidFill>
                <a:schemeClr val="tx1">
                  <a:lumMod val="75000"/>
                  <a:lumOff val="25000"/>
                </a:schemeClr>
              </a:solidFill>
              <a:cs typeface="Arial" pitchFamily="34" charset="0"/>
            </a:endParaRPr>
          </a:p>
        </p:txBody>
      </p:sp>
      <p:sp>
        <p:nvSpPr>
          <p:cNvPr id="16" name="TextBox 15">
            <a:extLst>
              <a:ext uri="{FF2B5EF4-FFF2-40B4-BE49-F238E27FC236}">
                <a16:creationId xmlns="" xmlns:a16="http://schemas.microsoft.com/office/drawing/2014/main" id="{1A94EB18-56FD-424D-A0AA-1D17E8496CA2}"/>
              </a:ext>
            </a:extLst>
          </p:cNvPr>
          <p:cNvSpPr txBox="1"/>
          <p:nvPr/>
        </p:nvSpPr>
        <p:spPr>
          <a:xfrm>
            <a:off x="643055" y="1993415"/>
            <a:ext cx="6031426" cy="251972"/>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NLP CLASSIFICATION – P252</a:t>
            </a:r>
            <a:endParaRPr lang="ko-KR" altLang="en-US" sz="1867" dirty="0">
              <a:solidFill>
                <a:schemeClr val="tx1">
                  <a:lumMod val="75000"/>
                  <a:lumOff val="25000"/>
                </a:schemeClr>
              </a:solidFill>
              <a:cs typeface="Arial" pitchFamily="34" charset="0"/>
            </a:endParaRPr>
          </a:p>
        </p:txBody>
      </p:sp>
      <p:sp>
        <p:nvSpPr>
          <p:cNvPr id="17" name="TextBox 16">
            <a:extLst>
              <a:ext uri="{FF2B5EF4-FFF2-40B4-BE49-F238E27FC236}">
                <a16:creationId xmlns="" xmlns:a16="http://schemas.microsoft.com/office/drawing/2014/main" id="{1A94EB18-56FD-424D-A0AA-1D17E8496CA2}"/>
              </a:ext>
            </a:extLst>
          </p:cNvPr>
          <p:cNvSpPr txBox="1"/>
          <p:nvPr/>
        </p:nvSpPr>
        <p:spPr>
          <a:xfrm>
            <a:off x="643055" y="2695260"/>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By </a:t>
            </a:r>
            <a:r>
              <a:rPr lang="en-US" altLang="ko-KR" sz="1867" dirty="0">
                <a:solidFill>
                  <a:schemeClr val="tx1">
                    <a:lumMod val="75000"/>
                    <a:lumOff val="25000"/>
                  </a:schemeClr>
                </a:solidFill>
                <a:cs typeface="Arial" pitchFamily="34" charset="0"/>
              </a:rPr>
              <a:t>E</a:t>
            </a:r>
            <a:r>
              <a:rPr lang="en-US" altLang="ko-KR" sz="1867" dirty="0" smtClean="0">
                <a:solidFill>
                  <a:schemeClr val="tx1">
                    <a:lumMod val="75000"/>
                    <a:lumOff val="25000"/>
                  </a:schemeClr>
                </a:solidFill>
                <a:cs typeface="Arial" pitchFamily="34" charset="0"/>
              </a:rPr>
              <a:t>xcelr with AI Variant</a:t>
            </a:r>
            <a:endParaRPr lang="ko-KR" altLang="en-US" sz="1867"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SOLUTION OVERVIEW</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FactDetective is the answer to this pressing need. It leverages advanced technologies like Natural Language Processing (NLP) and machine learning to uncover the truth and detect misinformation.</a:t>
            </a:r>
          </a:p>
          <a:p>
            <a:r>
              <a:rPr lang="en-US" sz="2000" dirty="0"/>
              <a:t>Our web application harnesses the power of intelligent algorithms and linguistic analysis to analyze textual information, enabling users to verify the authenticity and credibility of news articles, social media posts, and other online content.</a:t>
            </a:r>
          </a:p>
        </p:txBody>
      </p:sp>
    </p:spTree>
    <p:extLst>
      <p:ext uri="{BB962C8B-B14F-4D97-AF65-F5344CB8AC3E}">
        <p14:creationId xmlns:p14="http://schemas.microsoft.com/office/powerpoint/2010/main" val="292741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1019908" y="181602"/>
            <a:ext cx="11172092" cy="769441"/>
          </a:xfrm>
          <a:prstGeom prst="rect">
            <a:avLst/>
          </a:prstGeom>
          <a:noFill/>
        </p:spPr>
        <p:txBody>
          <a:bodyPr wrap="square" rtlCol="0" anchor="ctr">
            <a:spAutoFit/>
          </a:bodyPr>
          <a:lstStyle/>
          <a:p>
            <a:pPr algn="ctr"/>
            <a:r>
              <a:rPr lang="en-US" altLang="ko-KR" sz="4400" dirty="0" smtClean="0">
                <a:solidFill>
                  <a:schemeClr val="accent1">
                    <a:lumMod val="75000"/>
                  </a:schemeClr>
                </a:solidFill>
                <a:cs typeface="Arial" pitchFamily="34" charset="0"/>
              </a:rPr>
              <a:t>APPROACH AND METHODOLOGY</a:t>
            </a:r>
            <a:endParaRPr lang="ko-KR" altLang="en-US" sz="4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We have implemented a multi-step approach for our NLP News </a:t>
            </a:r>
            <a:r>
              <a:rPr lang="en-US" sz="2000" dirty="0" smtClean="0"/>
              <a:t>Analyzer,Data Collection, Gathered </a:t>
            </a:r>
            <a:r>
              <a:rPr lang="en-US" sz="2000" dirty="0"/>
              <a:t>a diverse dataset of news articles spanning different sources and topics.</a:t>
            </a:r>
          </a:p>
          <a:p>
            <a:r>
              <a:rPr lang="en-US" sz="2000" dirty="0"/>
              <a:t>Preprocessing: Cleaned and processed the text data, including techniques like tokenization, stopword removal, and lemmatization.</a:t>
            </a:r>
          </a:p>
          <a:p>
            <a:r>
              <a:rPr lang="en-US" sz="2000" dirty="0"/>
              <a:t>Feature Extraction: Utilized TF-IDF vectorization to convert the text into numerical features for model training and prediction.</a:t>
            </a:r>
          </a:p>
          <a:p>
            <a:r>
              <a:rPr lang="en-US" sz="2000" dirty="0"/>
              <a:t>Model Training: Employed logistic regression, a powerful classification algorithm, to train our model on labeled data.</a:t>
            </a:r>
          </a:p>
          <a:p>
            <a:r>
              <a:rPr lang="en-US" sz="2000" dirty="0"/>
              <a:t>Flask Web Application: Built an interactive web app using Flask to make the model accessible to users.</a:t>
            </a:r>
          </a:p>
        </p:txBody>
      </p:sp>
    </p:spTree>
    <p:extLst>
      <p:ext uri="{BB962C8B-B14F-4D97-AF65-F5344CB8AC3E}">
        <p14:creationId xmlns:p14="http://schemas.microsoft.com/office/powerpoint/2010/main" val="9049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LIMITATIONS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It's important to acknowledge that news is a dynamic domain, and the limitations of our logistic regression model </a:t>
            </a:r>
            <a:r>
              <a:rPr lang="en-US" sz="2000" dirty="0" smtClean="0"/>
              <a:t>include, Evolving Language, News </a:t>
            </a:r>
            <a:r>
              <a:rPr lang="en-US" sz="2000" dirty="0"/>
              <a:t>articles often include new or trending terms, which may not be adequately captured by the model's existing vocabulary.</a:t>
            </a:r>
          </a:p>
          <a:p>
            <a:r>
              <a:rPr lang="en-US" sz="2000" dirty="0"/>
              <a:t>Contextual Bias: The model may struggle to account for subtle contextual nuances and potential bias that can emerge from current events or changing societal dynamics.</a:t>
            </a:r>
          </a:p>
          <a:p>
            <a:r>
              <a:rPr lang="en-US" sz="2000" dirty="0"/>
              <a:t>Data Timeframe: The model's training data may not include the most recent news articles, potentially impacting its accuracy in classifying current news content</a:t>
            </a:r>
          </a:p>
        </p:txBody>
      </p:sp>
    </p:spTree>
    <p:extLst>
      <p:ext uri="{BB962C8B-B14F-4D97-AF65-F5344CB8AC3E}">
        <p14:creationId xmlns:p14="http://schemas.microsoft.com/office/powerpoint/2010/main" val="98363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175846" y="165364"/>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BENEFITS AND INSIGHTS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Despite the limitations, the NLP News Analyzer offers several benefits and </a:t>
            </a:r>
            <a:r>
              <a:rPr lang="en-US" sz="2000" dirty="0" smtClean="0"/>
              <a:t>insights, Increased Awareness, </a:t>
            </a:r>
            <a:r>
              <a:rPr lang="en-US" sz="2000" dirty="0"/>
              <a:t>Users gain awareness about potential bias, credibility, and sentiment associated with news articles.</a:t>
            </a:r>
          </a:p>
          <a:p>
            <a:r>
              <a:rPr lang="en-US" sz="2000" dirty="0"/>
              <a:t>Enhanced Critical Thinking: The tool encourages users to approach news content with a critical mindset, making more informed judgments.</a:t>
            </a:r>
          </a:p>
          <a:p>
            <a:r>
              <a:rPr lang="en-US" sz="2000" dirty="0"/>
              <a:t>Analytical Support: Users can access valuable insights to aid their decision-making processes based on the classification results</a:t>
            </a:r>
          </a:p>
        </p:txBody>
      </p:sp>
    </p:spTree>
    <p:extLst>
      <p:ext uri="{BB962C8B-B14F-4D97-AF65-F5344CB8AC3E}">
        <p14:creationId xmlns:p14="http://schemas.microsoft.com/office/powerpoint/2010/main" val="109871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257907"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FUTURE ENHANCEMENTS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To address the limitations and improve the NLP News Analyzer, future enhancements may </a:t>
            </a:r>
            <a:r>
              <a:rPr lang="en-US" sz="2000" dirty="0" smtClean="0"/>
              <a:t>include Continual </a:t>
            </a:r>
            <a:r>
              <a:rPr lang="en-US" sz="2000" dirty="0"/>
              <a:t>Model </a:t>
            </a:r>
            <a:r>
              <a:rPr lang="en-US" sz="2000" dirty="0" smtClean="0"/>
              <a:t>Training, Regularly </a:t>
            </a:r>
            <a:r>
              <a:rPr lang="en-US" sz="2000" dirty="0"/>
              <a:t>updating the model with the latest labeled data to adapt to evolving language and contextual biases.</a:t>
            </a:r>
          </a:p>
          <a:p>
            <a:r>
              <a:rPr lang="en-US" sz="2000" dirty="0"/>
              <a:t>Real-time Data Integration: Incorporating real-time data sources to capture the most recent news articles and enhance the model's accuracy.</a:t>
            </a:r>
          </a:p>
          <a:p>
            <a:r>
              <a:rPr lang="en-US" sz="2000" dirty="0"/>
              <a:t>Advanced NLP Techniques: Exploring advanced NLP techniques, such as deep learning models or ensemble methods, to improve classification performance.</a:t>
            </a:r>
          </a:p>
        </p:txBody>
      </p:sp>
    </p:spTree>
    <p:extLst>
      <p:ext uri="{BB962C8B-B14F-4D97-AF65-F5344CB8AC3E}">
        <p14:creationId xmlns:p14="http://schemas.microsoft.com/office/powerpoint/2010/main" val="7670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CONCLUSION</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Our NLP News Analyzer is an important step towards empowering users to critically assess news articles and make informed decisions.</a:t>
            </a:r>
          </a:p>
          <a:p>
            <a:r>
              <a:rPr lang="en-US" sz="2000" dirty="0"/>
              <a:t>While acknowledging the limitations, we remain committed to continually improving the model and web application to provide a more comprehensive and reliable news analysis tool.</a:t>
            </a:r>
          </a:p>
        </p:txBody>
      </p:sp>
    </p:spTree>
    <p:extLst>
      <p:ext uri="{BB962C8B-B14F-4D97-AF65-F5344CB8AC3E}">
        <p14:creationId xmlns:p14="http://schemas.microsoft.com/office/powerpoint/2010/main" val="239248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accent1">
                    <a:lumMod val="75000"/>
                  </a:schemeClr>
                </a:solidFill>
              </a:rPr>
              <a:t>SYSTEM REQUIREMENTS</a:t>
            </a:r>
            <a:endParaRPr lang="en-US" dirty="0">
              <a:solidFill>
                <a:schemeClr val="accent1">
                  <a:lumMod val="75000"/>
                </a:schemeClr>
              </a:solidFill>
            </a:endParaRPr>
          </a:p>
        </p:txBody>
      </p:sp>
      <p:grpSp>
        <p:nvGrpSpPr>
          <p:cNvPr id="3" name="Group 1">
            <a:extLst>
              <a:ext uri="{FF2B5EF4-FFF2-40B4-BE49-F238E27FC236}">
                <a16:creationId xmlns="" xmlns:a16="http://schemas.microsoft.com/office/drawing/2014/main" id="{316C816E-5A7D-4D56-AD99-F034BB470928}"/>
              </a:ext>
            </a:extLst>
          </p:cNvPr>
          <p:cNvGrpSpPr/>
          <p:nvPr/>
        </p:nvGrpSpPr>
        <p:grpSpPr>
          <a:xfrm>
            <a:off x="0" y="1963957"/>
            <a:ext cx="12191999" cy="2290480"/>
            <a:chOff x="1" y="1596880"/>
            <a:chExt cx="9782174" cy="2290480"/>
          </a:xfrm>
        </p:grpSpPr>
        <p:sp>
          <p:nvSpPr>
            <p:cNvPr id="4" name="Graphic 6">
              <a:extLst>
                <a:ext uri="{FF2B5EF4-FFF2-40B4-BE49-F238E27FC236}">
                  <a16:creationId xmlns="" xmlns:a16="http://schemas.microsoft.com/office/drawing/2014/main" id="{2870C149-E06F-48AD-9138-B431FC6F55CA}"/>
                </a:ext>
              </a:extLst>
            </p:cNvPr>
            <p:cNvSpPr/>
            <p:nvPr/>
          </p:nvSpPr>
          <p:spPr>
            <a:xfrm>
              <a:off x="3812677"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 name="Graphic 5">
              <a:extLst>
                <a:ext uri="{FF2B5EF4-FFF2-40B4-BE49-F238E27FC236}">
                  <a16:creationId xmlns="" xmlns:a16="http://schemas.microsoft.com/office/drawing/2014/main" id="{D1226555-A331-4752-8B72-A3081FD105C2}"/>
                </a:ext>
              </a:extLst>
            </p:cNvPr>
            <p:cNvSpPr/>
            <p:nvPr/>
          </p:nvSpPr>
          <p:spPr>
            <a:xfrm>
              <a:off x="1426628"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 name="Graphic 7">
              <a:extLst>
                <a:ext uri="{FF2B5EF4-FFF2-40B4-BE49-F238E27FC236}">
                  <a16:creationId xmlns="" xmlns:a16="http://schemas.microsoft.com/office/drawing/2014/main" id="{1A5E92BC-BC3D-449F-BBAF-63C42A9152AE}"/>
                </a:ext>
              </a:extLst>
            </p:cNvPr>
            <p:cNvSpPr/>
            <p:nvPr/>
          </p:nvSpPr>
          <p:spPr>
            <a:xfrm>
              <a:off x="6226051" y="1631470"/>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7" name="Graphic 8">
              <a:extLst>
                <a:ext uri="{FF2B5EF4-FFF2-40B4-BE49-F238E27FC236}">
                  <a16:creationId xmlns="" xmlns:a16="http://schemas.microsoft.com/office/drawing/2014/main" id="{3C6F651A-DC86-4B4A-B707-45ACFBA46690}"/>
                </a:ext>
              </a:extLst>
            </p:cNvPr>
            <p:cNvSpPr/>
            <p:nvPr/>
          </p:nvSpPr>
          <p:spPr>
            <a:xfrm>
              <a:off x="1134683"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8" name="Graphic 9">
              <a:extLst>
                <a:ext uri="{FF2B5EF4-FFF2-40B4-BE49-F238E27FC236}">
                  <a16:creationId xmlns="" xmlns:a16="http://schemas.microsoft.com/office/drawing/2014/main" id="{198F3BCF-5391-4544-B418-1F53778C1A20}"/>
                </a:ext>
              </a:extLst>
            </p:cNvPr>
            <p:cNvSpPr/>
            <p:nvPr/>
          </p:nvSpPr>
          <p:spPr>
            <a:xfrm>
              <a:off x="352073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0">
              <a:extLst>
                <a:ext uri="{FF2B5EF4-FFF2-40B4-BE49-F238E27FC236}">
                  <a16:creationId xmlns="" xmlns:a16="http://schemas.microsoft.com/office/drawing/2014/main" id="{9F29D5EB-92A5-4CAF-9C16-50BADD2C4789}"/>
                </a:ext>
              </a:extLst>
            </p:cNvPr>
            <p:cNvSpPr/>
            <p:nvPr/>
          </p:nvSpPr>
          <p:spPr>
            <a:xfrm>
              <a:off x="590678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Freeform: Shape 8">
              <a:extLst>
                <a:ext uri="{FF2B5EF4-FFF2-40B4-BE49-F238E27FC236}">
                  <a16:creationId xmlns="" xmlns:a16="http://schemas.microsoft.com/office/drawing/2014/main" id="{F14DF58A-F721-4ACC-B943-BFDE398370E2}"/>
                </a:ext>
              </a:extLst>
            </p:cNvPr>
            <p:cNvSpPr/>
            <p:nvPr/>
          </p:nvSpPr>
          <p:spPr>
            <a:xfrm>
              <a:off x="1" y="1653873"/>
              <a:ext cx="1471655" cy="1033470"/>
            </a:xfrm>
            <a:custGeom>
              <a:avLst/>
              <a:gdLst>
                <a:gd name="connsiteX0" fmla="*/ 0 w 1471655"/>
                <a:gd name="connsiteY0" fmla="*/ 0 h 1033470"/>
                <a:gd name="connsiteX1" fmla="*/ 1324590 w 1471655"/>
                <a:gd name="connsiteY1" fmla="*/ 0 h 1033470"/>
                <a:gd name="connsiteX2" fmla="*/ 1471655 w 1471655"/>
                <a:gd name="connsiteY2" fmla="*/ 186176 h 1033470"/>
                <a:gd name="connsiteX3" fmla="*/ 1276569 w 1471655"/>
                <a:gd name="connsiteY3" fmla="*/ 849193 h 1033470"/>
                <a:gd name="connsiteX4" fmla="*/ 1129504 w 1471655"/>
                <a:gd name="connsiteY4" fmla="*/ 1033470 h 1033470"/>
                <a:gd name="connsiteX5" fmla="*/ 0 w 1471655"/>
                <a:gd name="connsiteY5" fmla="*/ 103347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655" h="1033470">
                  <a:moveTo>
                    <a:pt x="0" y="0"/>
                  </a:moveTo>
                  <a:lnTo>
                    <a:pt x="1324590" y="0"/>
                  </a:lnTo>
                  <a:cubicBezTo>
                    <a:pt x="1405626" y="0"/>
                    <a:pt x="1471655" y="83589"/>
                    <a:pt x="1471655" y="186176"/>
                  </a:cubicBezTo>
                  <a:lnTo>
                    <a:pt x="1276569" y="849193"/>
                  </a:lnTo>
                  <a:cubicBezTo>
                    <a:pt x="1275068" y="949880"/>
                    <a:pt x="1209039" y="1033470"/>
                    <a:pt x="1129504" y="1033470"/>
                  </a:cubicBezTo>
                  <a:lnTo>
                    <a:pt x="0" y="103347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1" name="Freeform: Shape 9">
              <a:extLst>
                <a:ext uri="{FF2B5EF4-FFF2-40B4-BE49-F238E27FC236}">
                  <a16:creationId xmlns="" xmlns:a16="http://schemas.microsoft.com/office/drawing/2014/main" id="{6CCE12B1-329F-4F21-9F19-C0C3818CCCC1}"/>
                </a:ext>
              </a:extLst>
            </p:cNvPr>
            <p:cNvSpPr/>
            <p:nvPr/>
          </p:nvSpPr>
          <p:spPr>
            <a:xfrm>
              <a:off x="8310527" y="2853890"/>
              <a:ext cx="1471648" cy="1033470"/>
            </a:xfrm>
            <a:custGeom>
              <a:avLst/>
              <a:gdLst>
                <a:gd name="connsiteX0" fmla="*/ 342152 w 1471648"/>
                <a:gd name="connsiteY0" fmla="*/ 0 h 1033470"/>
                <a:gd name="connsiteX1" fmla="*/ 1471648 w 1471648"/>
                <a:gd name="connsiteY1" fmla="*/ 0 h 1033470"/>
                <a:gd name="connsiteX2" fmla="*/ 1471648 w 1471648"/>
                <a:gd name="connsiteY2" fmla="*/ 1033470 h 1033470"/>
                <a:gd name="connsiteX3" fmla="*/ 147065 w 1471648"/>
                <a:gd name="connsiteY3" fmla="*/ 1033470 h 1033470"/>
                <a:gd name="connsiteX4" fmla="*/ 0 w 1471648"/>
                <a:gd name="connsiteY4" fmla="*/ 849194 h 1033470"/>
                <a:gd name="connsiteX5" fmla="*/ 195086 w 1471648"/>
                <a:gd name="connsiteY5" fmla="*/ 186177 h 1033470"/>
                <a:gd name="connsiteX6" fmla="*/ 342152 w 1471648"/>
                <a:gd name="connsiteY6" fmla="*/ 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8" h="1033470">
                  <a:moveTo>
                    <a:pt x="342152" y="0"/>
                  </a:moveTo>
                  <a:lnTo>
                    <a:pt x="1471648" y="0"/>
                  </a:lnTo>
                  <a:lnTo>
                    <a:pt x="1471648" y="1033470"/>
                  </a:lnTo>
                  <a:lnTo>
                    <a:pt x="147065" y="1033470"/>
                  </a:lnTo>
                  <a:cubicBezTo>
                    <a:pt x="66029" y="1033470"/>
                    <a:pt x="0" y="949881"/>
                    <a:pt x="0" y="849194"/>
                  </a:cubicBezTo>
                  <a:lnTo>
                    <a:pt x="195086" y="186177"/>
                  </a:lnTo>
                  <a:cubicBezTo>
                    <a:pt x="195086" y="83590"/>
                    <a:pt x="261116" y="0"/>
                    <a:pt x="342152" y="0"/>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12" name="Group 10">
            <a:extLst>
              <a:ext uri="{FF2B5EF4-FFF2-40B4-BE49-F238E27FC236}">
                <a16:creationId xmlns="" xmlns:a16="http://schemas.microsoft.com/office/drawing/2014/main" id="{69BFDB9B-CA04-4050-845E-17BE86843099}"/>
              </a:ext>
            </a:extLst>
          </p:cNvPr>
          <p:cNvGrpSpPr/>
          <p:nvPr/>
        </p:nvGrpSpPr>
        <p:grpSpPr>
          <a:xfrm>
            <a:off x="2350298" y="2168353"/>
            <a:ext cx="1941226" cy="738664"/>
            <a:chOff x="2551705" y="4283314"/>
            <a:chExt cx="2357003" cy="738664"/>
          </a:xfrm>
        </p:grpSpPr>
        <p:sp>
          <p:nvSpPr>
            <p:cNvPr id="13" name="TextBox 12">
              <a:extLst>
                <a:ext uri="{FF2B5EF4-FFF2-40B4-BE49-F238E27FC236}">
                  <a16:creationId xmlns="" xmlns:a16="http://schemas.microsoft.com/office/drawing/2014/main" id="{3720CE98-9D0A-4D6C-B5DA-33C07BDBDBE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EMPTY SPACE UPTO 1GB.</a:t>
              </a:r>
              <a:endParaRPr lang="ko-KR" altLang="en-US" sz="12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B7CD1A34-6951-4F62-A3B2-610B612C171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HARD DISK</a:t>
              </a:r>
              <a:endParaRPr lang="ko-KR" altLang="en-US" sz="1200" b="1" dirty="0">
                <a:solidFill>
                  <a:schemeClr val="bg1"/>
                </a:solidFill>
                <a:cs typeface="Arial" pitchFamily="34" charset="0"/>
              </a:endParaRPr>
            </a:p>
          </p:txBody>
        </p:sp>
      </p:grpSp>
      <p:grpSp>
        <p:nvGrpSpPr>
          <p:cNvPr id="15" name="Group 13">
            <a:extLst>
              <a:ext uri="{FF2B5EF4-FFF2-40B4-BE49-F238E27FC236}">
                <a16:creationId xmlns="" xmlns:a16="http://schemas.microsoft.com/office/drawing/2014/main" id="{3003599D-BA6A-4DA1-8461-A75B559E25F0}"/>
              </a:ext>
            </a:extLst>
          </p:cNvPr>
          <p:cNvGrpSpPr/>
          <p:nvPr/>
        </p:nvGrpSpPr>
        <p:grpSpPr>
          <a:xfrm>
            <a:off x="5342112" y="2168353"/>
            <a:ext cx="1941226" cy="553998"/>
            <a:chOff x="2551705" y="4283314"/>
            <a:chExt cx="2357003" cy="553998"/>
          </a:xfrm>
        </p:grpSpPr>
        <p:sp>
          <p:nvSpPr>
            <p:cNvPr id="16" name="TextBox 15">
              <a:extLst>
                <a:ext uri="{FF2B5EF4-FFF2-40B4-BE49-F238E27FC236}">
                  <a16:creationId xmlns="" xmlns:a16="http://schemas.microsoft.com/office/drawing/2014/main" id="{DFFD0F9F-C269-4578-B5C8-2A6ABA495B6E}"/>
                </a:ext>
              </a:extLst>
            </p:cNvPr>
            <p:cNvSpPr txBox="1"/>
            <p:nvPr/>
          </p:nvSpPr>
          <p:spPr>
            <a:xfrm>
              <a:off x="2551707" y="4560313"/>
              <a:ext cx="2357001" cy="276999"/>
            </a:xfrm>
            <a:prstGeom prst="rect">
              <a:avLst/>
            </a:prstGeom>
            <a:noFill/>
          </p:spPr>
          <p:txBody>
            <a:bodyPr wrap="square" rtlCol="0">
              <a:spAutoFit/>
            </a:bodyPr>
            <a:lstStyle/>
            <a:p>
              <a:pPr algn="ctr"/>
              <a:r>
                <a:rPr lang="en-US" altLang="ko-KR" sz="1200" dirty="0" smtClean="0">
                  <a:solidFill>
                    <a:schemeClr val="bg1"/>
                  </a:solidFill>
                  <a:cs typeface="Arial" pitchFamily="34" charset="0"/>
                </a:rPr>
                <a:t>WINDOWS 10/11.</a:t>
              </a:r>
            </a:p>
          </p:txBody>
        </p:sp>
        <p:sp>
          <p:nvSpPr>
            <p:cNvPr id="17" name="TextBox 16">
              <a:extLst>
                <a:ext uri="{FF2B5EF4-FFF2-40B4-BE49-F238E27FC236}">
                  <a16:creationId xmlns="" xmlns:a16="http://schemas.microsoft.com/office/drawing/2014/main" id="{B58EC756-A2E9-4A44-BBA4-9F8BB6F03F3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OPERATING SYSTEM</a:t>
              </a:r>
              <a:endParaRPr lang="ko-KR" altLang="en-US" sz="1200" b="1" dirty="0">
                <a:solidFill>
                  <a:schemeClr val="bg1"/>
                </a:solidFill>
                <a:cs typeface="Arial" pitchFamily="34" charset="0"/>
              </a:endParaRPr>
            </a:p>
          </p:txBody>
        </p:sp>
      </p:grpSp>
      <p:grpSp>
        <p:nvGrpSpPr>
          <p:cNvPr id="18" name="Group 16">
            <a:extLst>
              <a:ext uri="{FF2B5EF4-FFF2-40B4-BE49-F238E27FC236}">
                <a16:creationId xmlns="" xmlns:a16="http://schemas.microsoft.com/office/drawing/2014/main" id="{6070012C-40D6-4B42-9EC4-3B86D4158D79}"/>
              </a:ext>
            </a:extLst>
          </p:cNvPr>
          <p:cNvGrpSpPr/>
          <p:nvPr/>
        </p:nvGrpSpPr>
        <p:grpSpPr>
          <a:xfrm>
            <a:off x="8333926" y="2168353"/>
            <a:ext cx="1941226" cy="738664"/>
            <a:chOff x="2551705" y="4283314"/>
            <a:chExt cx="2357003" cy="738664"/>
          </a:xfrm>
        </p:grpSpPr>
        <p:sp>
          <p:nvSpPr>
            <p:cNvPr id="19" name="TextBox 18">
              <a:extLst>
                <a:ext uri="{FF2B5EF4-FFF2-40B4-BE49-F238E27FC236}">
                  <a16:creationId xmlns="" xmlns:a16="http://schemas.microsoft.com/office/drawing/2014/main" id="{78E1927F-D320-4E0E-8339-AC01F424B52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VISUAL STUDIO CODE</a:t>
              </a:r>
              <a:r>
                <a:rPr lang="en-US" altLang="ko-KR" sz="1200" dirty="0">
                  <a:solidFill>
                    <a:schemeClr val="bg1"/>
                  </a:solidFill>
                  <a:cs typeface="Arial" pitchFamily="34" charset="0"/>
                </a:rPr>
                <a:t>,</a:t>
              </a:r>
              <a:endParaRPr lang="en-US" altLang="ko-KR" sz="1200" dirty="0" smtClean="0">
                <a:solidFill>
                  <a:schemeClr val="bg1"/>
                </a:solidFill>
                <a:cs typeface="Arial" pitchFamily="34" charset="0"/>
              </a:endParaRPr>
            </a:p>
            <a:p>
              <a:pPr algn="ctr"/>
              <a:r>
                <a:rPr lang="en-US" altLang="ko-KR" sz="1200" dirty="0" smtClean="0">
                  <a:solidFill>
                    <a:schemeClr val="bg1"/>
                  </a:solidFill>
                  <a:cs typeface="Arial" pitchFamily="34" charset="0"/>
                </a:rPr>
                <a:t>ANACONDA SPYDER</a:t>
              </a:r>
            </a:p>
          </p:txBody>
        </p:sp>
        <p:sp>
          <p:nvSpPr>
            <p:cNvPr id="20" name="TextBox 19">
              <a:extLst>
                <a:ext uri="{FF2B5EF4-FFF2-40B4-BE49-F238E27FC236}">
                  <a16:creationId xmlns="" xmlns:a16="http://schemas.microsoft.com/office/drawing/2014/main" id="{252AB000-8A58-4CFF-9460-F51B44BD116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IDE</a:t>
              </a:r>
              <a:endParaRPr lang="ko-KR" altLang="en-US" sz="1200" b="1" dirty="0">
                <a:solidFill>
                  <a:schemeClr val="bg1"/>
                </a:solidFill>
                <a:cs typeface="Arial" pitchFamily="34" charset="0"/>
              </a:endParaRPr>
            </a:p>
          </p:txBody>
        </p:sp>
      </p:grpSp>
      <p:grpSp>
        <p:nvGrpSpPr>
          <p:cNvPr id="21" name="Group 19">
            <a:extLst>
              <a:ext uri="{FF2B5EF4-FFF2-40B4-BE49-F238E27FC236}">
                <a16:creationId xmlns="" xmlns:a16="http://schemas.microsoft.com/office/drawing/2014/main" id="{DACCF500-4056-48A9-83D6-28A2817C5770}"/>
              </a:ext>
            </a:extLst>
          </p:cNvPr>
          <p:cNvGrpSpPr/>
          <p:nvPr/>
        </p:nvGrpSpPr>
        <p:grpSpPr>
          <a:xfrm>
            <a:off x="1946172" y="3352237"/>
            <a:ext cx="1941226" cy="738664"/>
            <a:chOff x="2551705" y="4283314"/>
            <a:chExt cx="2357003" cy="738664"/>
          </a:xfrm>
        </p:grpSpPr>
        <p:sp>
          <p:nvSpPr>
            <p:cNvPr id="22" name="TextBox 21">
              <a:extLst>
                <a:ext uri="{FF2B5EF4-FFF2-40B4-BE49-F238E27FC236}">
                  <a16:creationId xmlns="" xmlns:a16="http://schemas.microsoft.com/office/drawing/2014/main" id="{BEB2ACFE-978F-40FA-A477-6400B6AD39F6}"/>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Minimum : 8GB</a:t>
              </a:r>
            </a:p>
            <a:p>
              <a:pPr algn="ctr"/>
              <a:r>
                <a:rPr lang="en-US" altLang="ko-KR" sz="1200" dirty="0" smtClean="0">
                  <a:solidFill>
                    <a:schemeClr val="bg1"/>
                  </a:solidFill>
                  <a:cs typeface="Arial" pitchFamily="34" charset="0"/>
                </a:rPr>
                <a:t>Maximum : 16GB</a:t>
              </a:r>
              <a:endParaRPr lang="ko-KR" altLang="en-US" sz="1200" dirty="0">
                <a:solidFill>
                  <a:schemeClr val="bg1"/>
                </a:solidFill>
                <a:cs typeface="Arial" pitchFamily="34" charset="0"/>
              </a:endParaRPr>
            </a:p>
          </p:txBody>
        </p:sp>
        <p:sp>
          <p:nvSpPr>
            <p:cNvPr id="23" name="TextBox 22">
              <a:extLst>
                <a:ext uri="{FF2B5EF4-FFF2-40B4-BE49-F238E27FC236}">
                  <a16:creationId xmlns="" xmlns:a16="http://schemas.microsoft.com/office/drawing/2014/main" id="{A871074D-46F2-4883-951D-2BAB3AB508B0}"/>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RAM</a:t>
              </a:r>
              <a:endParaRPr lang="ko-KR" altLang="en-US" sz="1200" b="1" dirty="0">
                <a:solidFill>
                  <a:schemeClr val="bg1"/>
                </a:solidFill>
                <a:cs typeface="Arial" pitchFamily="34" charset="0"/>
              </a:endParaRPr>
            </a:p>
          </p:txBody>
        </p:sp>
      </p:grpSp>
      <p:grpSp>
        <p:nvGrpSpPr>
          <p:cNvPr id="24" name="Group 22">
            <a:extLst>
              <a:ext uri="{FF2B5EF4-FFF2-40B4-BE49-F238E27FC236}">
                <a16:creationId xmlns="" xmlns:a16="http://schemas.microsoft.com/office/drawing/2014/main" id="{BE9F2E50-4A8A-4246-A042-39B6B7982792}"/>
              </a:ext>
            </a:extLst>
          </p:cNvPr>
          <p:cNvGrpSpPr/>
          <p:nvPr/>
        </p:nvGrpSpPr>
        <p:grpSpPr>
          <a:xfrm>
            <a:off x="4937986" y="3352237"/>
            <a:ext cx="1941226" cy="738664"/>
            <a:chOff x="2551705" y="4283314"/>
            <a:chExt cx="2357003" cy="738664"/>
          </a:xfrm>
        </p:grpSpPr>
        <p:sp>
          <p:nvSpPr>
            <p:cNvPr id="25" name="TextBox 24">
              <a:extLst>
                <a:ext uri="{FF2B5EF4-FFF2-40B4-BE49-F238E27FC236}">
                  <a16:creationId xmlns="" xmlns:a16="http://schemas.microsoft.com/office/drawing/2014/main" id="{F744C928-8C07-4320-9C54-22592DDA414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INTEL i5,i7,i9</a:t>
              </a:r>
            </a:p>
            <a:p>
              <a:pPr algn="ctr"/>
              <a:r>
                <a:rPr lang="en-US" altLang="ko-KR" sz="1200" dirty="0" smtClean="0">
                  <a:solidFill>
                    <a:schemeClr val="bg1"/>
                  </a:solidFill>
                  <a:cs typeface="Arial" pitchFamily="34" charset="0"/>
                </a:rPr>
                <a:t>AMD RYZEN 5,7,9.</a:t>
              </a:r>
              <a:endParaRPr lang="ko-KR" altLang="en-US" sz="1200" dirty="0">
                <a:solidFill>
                  <a:schemeClr val="bg1"/>
                </a:solidFill>
                <a:cs typeface="Arial" pitchFamily="34" charset="0"/>
              </a:endParaRPr>
            </a:p>
          </p:txBody>
        </p:sp>
        <p:sp>
          <p:nvSpPr>
            <p:cNvPr id="26" name="TextBox 25">
              <a:extLst>
                <a:ext uri="{FF2B5EF4-FFF2-40B4-BE49-F238E27FC236}">
                  <a16:creationId xmlns="" xmlns:a16="http://schemas.microsoft.com/office/drawing/2014/main" id="{1E1A99D2-D031-49FE-8855-A0C9D61CBEA2}"/>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PROCESSOR</a:t>
              </a:r>
              <a:endParaRPr lang="ko-KR" altLang="en-US" sz="1200" b="1" dirty="0">
                <a:solidFill>
                  <a:schemeClr val="bg1"/>
                </a:solidFill>
                <a:cs typeface="Arial" pitchFamily="34" charset="0"/>
              </a:endParaRPr>
            </a:p>
          </p:txBody>
        </p:sp>
      </p:grpSp>
      <p:grpSp>
        <p:nvGrpSpPr>
          <p:cNvPr id="27" name="Group 25">
            <a:extLst>
              <a:ext uri="{FF2B5EF4-FFF2-40B4-BE49-F238E27FC236}">
                <a16:creationId xmlns="" xmlns:a16="http://schemas.microsoft.com/office/drawing/2014/main" id="{C0F3E481-D4D2-4A6E-8FD8-554AEB9AC681}"/>
              </a:ext>
            </a:extLst>
          </p:cNvPr>
          <p:cNvGrpSpPr/>
          <p:nvPr/>
        </p:nvGrpSpPr>
        <p:grpSpPr>
          <a:xfrm>
            <a:off x="7929800" y="3352237"/>
            <a:ext cx="1941226" cy="738664"/>
            <a:chOff x="2551705" y="4283314"/>
            <a:chExt cx="2357003" cy="738664"/>
          </a:xfrm>
        </p:grpSpPr>
        <p:sp>
          <p:nvSpPr>
            <p:cNvPr id="28" name="TextBox 27">
              <a:extLst>
                <a:ext uri="{FF2B5EF4-FFF2-40B4-BE49-F238E27FC236}">
                  <a16:creationId xmlns="" xmlns:a16="http://schemas.microsoft.com/office/drawing/2014/main" id="{481A29EF-96A6-4339-9FA1-DBF58C29C58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CHROME,</a:t>
              </a:r>
            </a:p>
            <a:p>
              <a:pPr algn="ctr"/>
              <a:r>
                <a:rPr lang="en-US" altLang="ko-KR" sz="1200" dirty="0" smtClean="0">
                  <a:solidFill>
                    <a:schemeClr val="bg1"/>
                  </a:solidFill>
                  <a:cs typeface="Arial" pitchFamily="34" charset="0"/>
                </a:rPr>
                <a:t>MICROSOFT EDGE.</a:t>
              </a:r>
            </a:p>
          </p:txBody>
        </p:sp>
        <p:sp>
          <p:nvSpPr>
            <p:cNvPr id="29" name="TextBox 28">
              <a:extLst>
                <a:ext uri="{FF2B5EF4-FFF2-40B4-BE49-F238E27FC236}">
                  <a16:creationId xmlns="" xmlns:a16="http://schemas.microsoft.com/office/drawing/2014/main" id="{3E1D8394-F26A-4F45-8BAC-EDA4367899D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WEB BROWSER</a:t>
              </a:r>
              <a:endParaRPr lang="ko-KR" altLang="en-US" sz="1200" b="1" dirty="0">
                <a:solidFill>
                  <a:schemeClr val="bg1"/>
                </a:solidFill>
                <a:cs typeface="Arial" pitchFamily="34" charset="0"/>
              </a:endParaRPr>
            </a:p>
          </p:txBody>
        </p:sp>
      </p:grpSp>
      <p:sp>
        <p:nvSpPr>
          <p:cNvPr id="33" name="Rectangle: Rounded Corners 31">
            <a:extLst>
              <a:ext uri="{FF2B5EF4-FFF2-40B4-BE49-F238E27FC236}">
                <a16:creationId xmlns="" xmlns:a16="http://schemas.microsoft.com/office/drawing/2014/main" id="{BE113751-C5C0-4977-B841-3A6665A790C9}"/>
              </a:ext>
            </a:extLst>
          </p:cNvPr>
          <p:cNvSpPr/>
          <p:nvPr/>
        </p:nvSpPr>
        <p:spPr>
          <a:xfrm>
            <a:off x="4349358" y="4552230"/>
            <a:ext cx="557572" cy="557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Rounded Corners 32">
            <a:extLst>
              <a:ext uri="{FF2B5EF4-FFF2-40B4-BE49-F238E27FC236}">
                <a16:creationId xmlns="" xmlns:a16="http://schemas.microsoft.com/office/drawing/2014/main" id="{47B4D632-5C6A-4E74-B9F2-6F8CF2979250}"/>
              </a:ext>
            </a:extLst>
          </p:cNvPr>
          <p:cNvSpPr/>
          <p:nvPr/>
        </p:nvSpPr>
        <p:spPr>
          <a:xfrm>
            <a:off x="1524616" y="4576340"/>
            <a:ext cx="557572" cy="557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Trapezoid 10">
            <a:extLst>
              <a:ext uri="{FF2B5EF4-FFF2-40B4-BE49-F238E27FC236}">
                <a16:creationId xmlns="" xmlns:a16="http://schemas.microsoft.com/office/drawing/2014/main" id="{700D2D49-03FC-4B3F-80B1-61EAFD0367DD}"/>
              </a:ext>
            </a:extLst>
          </p:cNvPr>
          <p:cNvSpPr>
            <a:spLocks noChangeAspect="1"/>
          </p:cNvSpPr>
          <p:nvPr/>
        </p:nvSpPr>
        <p:spPr>
          <a:xfrm>
            <a:off x="1674847" y="4737362"/>
            <a:ext cx="257109" cy="256807"/>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ound Same Side Corner Rectangle 7">
            <a:extLst>
              <a:ext uri="{FF2B5EF4-FFF2-40B4-BE49-F238E27FC236}">
                <a16:creationId xmlns="" xmlns:a16="http://schemas.microsoft.com/office/drawing/2014/main" id="{7EC4D50A-DBFF-4A51-8B8E-E7A3A3E08740}"/>
              </a:ext>
            </a:extLst>
          </p:cNvPr>
          <p:cNvSpPr>
            <a:spLocks noChangeAspect="1"/>
          </p:cNvSpPr>
          <p:nvPr/>
        </p:nvSpPr>
        <p:spPr>
          <a:xfrm rot="10800000">
            <a:off x="4498515" y="4706636"/>
            <a:ext cx="259261" cy="272563"/>
          </a:xfrm>
          <a:custGeom>
            <a:avLst/>
            <a:gdLst/>
            <a:ahLst/>
            <a:cxnLst/>
            <a:rect l="l" t="t" r="r" b="b"/>
            <a:pathLst>
              <a:path w="3749229" h="3941586">
                <a:moveTo>
                  <a:pt x="1841173" y="2251014"/>
                </a:moveTo>
                <a:cubicBezTo>
                  <a:pt x="1901032" y="2251014"/>
                  <a:pt x="1949557" y="2202489"/>
                  <a:pt x="1949557" y="2142630"/>
                </a:cubicBezTo>
                <a:cubicBezTo>
                  <a:pt x="1949557" y="2082771"/>
                  <a:pt x="1901032" y="2034246"/>
                  <a:pt x="1841173" y="2034246"/>
                </a:cubicBezTo>
                <a:cubicBezTo>
                  <a:pt x="1781314" y="2034246"/>
                  <a:pt x="1732789" y="2082771"/>
                  <a:pt x="1732789" y="2142630"/>
                </a:cubicBezTo>
                <a:cubicBezTo>
                  <a:pt x="1732789" y="2202489"/>
                  <a:pt x="1781314" y="2251014"/>
                  <a:pt x="1841173" y="2251014"/>
                </a:cubicBezTo>
                <a:close/>
                <a:moveTo>
                  <a:pt x="2197713" y="2395667"/>
                </a:moveTo>
                <a:lnTo>
                  <a:pt x="1492210" y="2296503"/>
                </a:lnTo>
                <a:lnTo>
                  <a:pt x="1492210" y="2109382"/>
                </a:lnTo>
                <a:cubicBezTo>
                  <a:pt x="1492210" y="2024878"/>
                  <a:pt x="1583949" y="1956178"/>
                  <a:pt x="1697980" y="1955114"/>
                </a:cubicBezTo>
                <a:lnTo>
                  <a:pt x="1697980" y="1800200"/>
                </a:lnTo>
                <a:lnTo>
                  <a:pt x="1431133" y="1800200"/>
                </a:lnTo>
                <a:lnTo>
                  <a:pt x="1431133" y="1461593"/>
                </a:lnTo>
                <a:lnTo>
                  <a:pt x="643489" y="471679"/>
                </a:lnTo>
                <a:lnTo>
                  <a:pt x="785968" y="352125"/>
                </a:lnTo>
                <a:lnTo>
                  <a:pt x="1699128" y="1384562"/>
                </a:lnTo>
                <a:lnTo>
                  <a:pt x="1735187" y="0"/>
                </a:lnTo>
                <a:lnTo>
                  <a:pt x="1921179" y="0"/>
                </a:lnTo>
                <a:lnTo>
                  <a:pt x="1958328" y="1426402"/>
                </a:lnTo>
                <a:lnTo>
                  <a:pt x="1976872" y="1426402"/>
                </a:lnTo>
                <a:lnTo>
                  <a:pt x="1972364" y="1422619"/>
                </a:lnTo>
                <a:lnTo>
                  <a:pt x="2919184" y="352125"/>
                </a:lnTo>
                <a:lnTo>
                  <a:pt x="3061662" y="471679"/>
                </a:lnTo>
                <a:lnTo>
                  <a:pt x="2239212" y="1505339"/>
                </a:lnTo>
                <a:lnTo>
                  <a:pt x="2239212" y="1800200"/>
                </a:lnTo>
                <a:lnTo>
                  <a:pt x="1972364" y="1800200"/>
                </a:lnTo>
                <a:lnTo>
                  <a:pt x="1972364" y="1954485"/>
                </a:lnTo>
                <a:lnTo>
                  <a:pt x="1987720" y="1954485"/>
                </a:lnTo>
                <a:cubicBezTo>
                  <a:pt x="2103696" y="1954485"/>
                  <a:pt x="2197713" y="2023835"/>
                  <a:pt x="2197713" y="2109382"/>
                </a:cubicBezTo>
                <a:close/>
                <a:moveTo>
                  <a:pt x="112363" y="2735659"/>
                </a:moveTo>
                <a:cubicBezTo>
                  <a:pt x="100580" y="2737300"/>
                  <a:pt x="88281" y="2736658"/>
                  <a:pt x="76067" y="2733385"/>
                </a:cubicBezTo>
                <a:lnTo>
                  <a:pt x="67901" y="2731197"/>
                </a:lnTo>
                <a:cubicBezTo>
                  <a:pt x="19046" y="2718106"/>
                  <a:pt x="-9948" y="2667888"/>
                  <a:pt x="3143" y="2619032"/>
                </a:cubicBezTo>
                <a:lnTo>
                  <a:pt x="136132" y="2122709"/>
                </a:lnTo>
                <a:cubicBezTo>
                  <a:pt x="149223" y="2073853"/>
                  <a:pt x="199442" y="2044859"/>
                  <a:pt x="248297" y="2057950"/>
                </a:cubicBezTo>
                <a:lnTo>
                  <a:pt x="256463" y="2060138"/>
                </a:lnTo>
                <a:cubicBezTo>
                  <a:pt x="305319" y="2073229"/>
                  <a:pt x="334312" y="2123447"/>
                  <a:pt x="321221" y="2172303"/>
                </a:cubicBezTo>
                <a:lnTo>
                  <a:pt x="188232" y="2668627"/>
                </a:lnTo>
                <a:cubicBezTo>
                  <a:pt x="178414" y="2705268"/>
                  <a:pt x="147712" y="2730738"/>
                  <a:pt x="112363" y="2735659"/>
                </a:cubicBezTo>
                <a:close/>
                <a:moveTo>
                  <a:pt x="816379" y="2803284"/>
                </a:moveTo>
                <a:lnTo>
                  <a:pt x="296148" y="2663889"/>
                </a:lnTo>
                <a:lnTo>
                  <a:pt x="412311" y="2230363"/>
                </a:lnTo>
                <a:lnTo>
                  <a:pt x="932542" y="2369758"/>
                </a:lnTo>
                <a:close/>
                <a:moveTo>
                  <a:pt x="2025342" y="3266622"/>
                </a:moveTo>
                <a:lnTo>
                  <a:pt x="881030" y="2960004"/>
                </a:lnTo>
                <a:lnTo>
                  <a:pt x="1066890" y="2266362"/>
                </a:lnTo>
                <a:lnTo>
                  <a:pt x="2211202" y="2572980"/>
                </a:lnTo>
                <a:close/>
                <a:moveTo>
                  <a:pt x="2928285" y="3694425"/>
                </a:moveTo>
                <a:lnTo>
                  <a:pt x="2109557" y="3475047"/>
                </a:lnTo>
                <a:lnTo>
                  <a:pt x="2388347" y="2434586"/>
                </a:lnTo>
                <a:lnTo>
                  <a:pt x="3207076" y="2653963"/>
                </a:lnTo>
                <a:close/>
                <a:moveTo>
                  <a:pt x="3361202" y="3940500"/>
                </a:moveTo>
                <a:cubicBezTo>
                  <a:pt x="3346463" y="3942552"/>
                  <a:pt x="3331077" y="3941748"/>
                  <a:pt x="3315798" y="3937654"/>
                </a:cubicBezTo>
                <a:lnTo>
                  <a:pt x="3103596" y="3880795"/>
                </a:lnTo>
                <a:cubicBezTo>
                  <a:pt x="3042479" y="3864419"/>
                  <a:pt x="3006210" y="3801598"/>
                  <a:pt x="3022586" y="3740481"/>
                </a:cubicBezTo>
                <a:lnTo>
                  <a:pt x="3311771" y="2661227"/>
                </a:lnTo>
                <a:cubicBezTo>
                  <a:pt x="3328148" y="2600110"/>
                  <a:pt x="3390968" y="2563840"/>
                  <a:pt x="3452085" y="2580216"/>
                </a:cubicBezTo>
                <a:lnTo>
                  <a:pt x="3664287" y="2637076"/>
                </a:lnTo>
                <a:cubicBezTo>
                  <a:pt x="3725404" y="2653452"/>
                  <a:pt x="3761673" y="2716273"/>
                  <a:pt x="3745297" y="2777390"/>
                </a:cubicBezTo>
                <a:lnTo>
                  <a:pt x="3456112" y="3856644"/>
                </a:lnTo>
                <a:cubicBezTo>
                  <a:pt x="3443830" y="3902482"/>
                  <a:pt x="3405423" y="3934343"/>
                  <a:pt x="3361202" y="394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Rounded Corners 41">
            <a:extLst>
              <a:ext uri="{FF2B5EF4-FFF2-40B4-BE49-F238E27FC236}">
                <a16:creationId xmlns="" xmlns:a16="http://schemas.microsoft.com/office/drawing/2014/main" id="{2EAA74F5-B6D1-4F1C-BE57-ED53E57169CB}"/>
              </a:ext>
            </a:extLst>
          </p:cNvPr>
          <p:cNvSpPr/>
          <p:nvPr/>
        </p:nvSpPr>
        <p:spPr>
          <a:xfrm>
            <a:off x="10113774" y="4552230"/>
            <a:ext cx="557572" cy="5575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Rounded Corners 42">
            <a:extLst>
              <a:ext uri="{FF2B5EF4-FFF2-40B4-BE49-F238E27FC236}">
                <a16:creationId xmlns="" xmlns:a16="http://schemas.microsoft.com/office/drawing/2014/main" id="{3DD990DA-44FC-4CDD-834F-9A5F7C787595}"/>
              </a:ext>
            </a:extLst>
          </p:cNvPr>
          <p:cNvSpPr/>
          <p:nvPr/>
        </p:nvSpPr>
        <p:spPr>
          <a:xfrm>
            <a:off x="7289031" y="4576341"/>
            <a:ext cx="557572" cy="5575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
            <a:extLst>
              <a:ext uri="{FF2B5EF4-FFF2-40B4-BE49-F238E27FC236}">
                <a16:creationId xmlns="" xmlns:a16="http://schemas.microsoft.com/office/drawing/2014/main" id="{6D8E16F5-C7FE-46A3-8E11-05E3C0DEB93B}"/>
              </a:ext>
            </a:extLst>
          </p:cNvPr>
          <p:cNvSpPr/>
          <p:nvPr/>
        </p:nvSpPr>
        <p:spPr>
          <a:xfrm>
            <a:off x="10303284" y="4674836"/>
            <a:ext cx="228752" cy="300480"/>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ounded Rectangle 1">
            <a:extLst>
              <a:ext uri="{FF2B5EF4-FFF2-40B4-BE49-F238E27FC236}">
                <a16:creationId xmlns="" xmlns:a16="http://schemas.microsoft.com/office/drawing/2014/main" id="{8B83305F-06B8-479E-AB5F-4542EF8A8CFB}"/>
              </a:ext>
            </a:extLst>
          </p:cNvPr>
          <p:cNvSpPr>
            <a:spLocks noChangeAspect="1"/>
          </p:cNvSpPr>
          <p:nvPr/>
        </p:nvSpPr>
        <p:spPr>
          <a:xfrm>
            <a:off x="7448051" y="4734931"/>
            <a:ext cx="239509" cy="240389"/>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268227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 xmlns:a16="http://schemas.microsoft.com/office/drawing/2014/main" id="{98058866-C0F4-4C3C-97EA-99F6398183E8}"/>
              </a:ext>
            </a:extLst>
          </p:cNvPr>
          <p:cNvGrpSpPr/>
          <p:nvPr/>
        </p:nvGrpSpPr>
        <p:grpSpPr>
          <a:xfrm>
            <a:off x="700488" y="3210092"/>
            <a:ext cx="3740883" cy="1923413"/>
            <a:chOff x="587275" y="2774934"/>
            <a:chExt cx="4491755" cy="1923413"/>
          </a:xfrm>
        </p:grpSpPr>
        <p:sp>
          <p:nvSpPr>
            <p:cNvPr id="7" name="TextBox 6">
              <a:extLst>
                <a:ext uri="{FF2B5EF4-FFF2-40B4-BE49-F238E27FC236}">
                  <a16:creationId xmlns="" xmlns:a16="http://schemas.microsoft.com/office/drawing/2014/main" id="{593A7CE2-5EC8-4F28-9C0B-B24C5AC665E0}"/>
                </a:ext>
              </a:extLst>
            </p:cNvPr>
            <p:cNvSpPr txBox="1"/>
            <p:nvPr/>
          </p:nvSpPr>
          <p:spPr>
            <a:xfrm>
              <a:off x="587275" y="2774934"/>
              <a:ext cx="4491755" cy="738664"/>
            </a:xfrm>
            <a:prstGeom prst="rect">
              <a:avLst/>
            </a:prstGeom>
            <a:noFill/>
          </p:spPr>
          <p:txBody>
            <a:bodyPr wrap="square" lIns="48000" tIns="0" rIns="24000" bIns="0" rtlCol="0">
              <a:spAutoFit/>
            </a:bodyPr>
            <a:lstStyle/>
            <a:p>
              <a:r>
                <a:rPr lang="en-US" altLang="ko-KR" sz="2400" dirty="0" smtClean="0">
                  <a:solidFill>
                    <a:schemeClr val="accent2">
                      <a:lumMod val="75000"/>
                    </a:schemeClr>
                  </a:solidFill>
                  <a:latin typeface="+mj-lt"/>
                  <a:cs typeface="Arial" pitchFamily="34" charset="0"/>
                </a:rPr>
                <a:t>FLASK WEB  APP-</a:t>
              </a:r>
            </a:p>
            <a:p>
              <a:r>
                <a:rPr lang="en-US" altLang="ko-KR" sz="2400" dirty="0" smtClean="0">
                  <a:solidFill>
                    <a:schemeClr val="accent2">
                      <a:lumMod val="75000"/>
                    </a:schemeClr>
                  </a:solidFill>
                  <a:latin typeface="+mj-lt"/>
                  <a:cs typeface="Arial" pitchFamily="34" charset="0"/>
                </a:rPr>
                <a:t>FakeDetective</a:t>
              </a:r>
              <a:endParaRPr lang="ko-KR" altLang="en-US" sz="2400" dirty="0">
                <a:solidFill>
                  <a:schemeClr val="accent2">
                    <a:lumMod val="75000"/>
                  </a:schemeClr>
                </a:solidFill>
                <a:latin typeface="+mj-lt"/>
                <a:cs typeface="Arial" pitchFamily="34" charset="0"/>
              </a:endParaRPr>
            </a:p>
          </p:txBody>
        </p:sp>
        <p:sp>
          <p:nvSpPr>
            <p:cNvPr id="8" name="TextBox 7">
              <a:extLst>
                <a:ext uri="{FF2B5EF4-FFF2-40B4-BE49-F238E27FC236}">
                  <a16:creationId xmlns="" xmlns:a16="http://schemas.microsoft.com/office/drawing/2014/main" id="{AB5DDCE7-C26A-4A53-B14F-63B095A024A2}"/>
                </a:ext>
              </a:extLst>
            </p:cNvPr>
            <p:cNvSpPr txBox="1"/>
            <p:nvPr/>
          </p:nvSpPr>
          <p:spPr>
            <a:xfrm>
              <a:off x="587275" y="3682684"/>
              <a:ext cx="4491755" cy="1015663"/>
            </a:xfrm>
            <a:prstGeom prst="rect">
              <a:avLst/>
            </a:prstGeom>
            <a:noFill/>
          </p:spPr>
          <p:txBody>
            <a:bodyPr wrap="square" rtlCol="0">
              <a:spAutoFit/>
            </a:bodyPr>
            <a:lstStyle/>
            <a:p>
              <a:r>
                <a:rPr lang="en-US" altLang="ko-KR" sz="1200" dirty="0" smtClean="0">
                  <a:solidFill>
                    <a:schemeClr val="accent1">
                      <a:lumMod val="75000"/>
                    </a:schemeClr>
                  </a:solidFill>
                  <a:cs typeface="Arial" pitchFamily="34" charset="0"/>
                </a:rPr>
                <a:t>HOME PAGE</a:t>
              </a:r>
            </a:p>
            <a:p>
              <a:r>
                <a:rPr lang="en-US" altLang="ko-KR" sz="1200" dirty="0" smtClean="0">
                  <a:solidFill>
                    <a:schemeClr val="accent1">
                      <a:lumMod val="75000"/>
                    </a:schemeClr>
                  </a:solidFill>
                  <a:cs typeface="Arial" pitchFamily="34" charset="0"/>
                </a:rPr>
                <a:t>DATA VISUALIIZATIONS</a:t>
              </a:r>
            </a:p>
            <a:p>
              <a:r>
                <a:rPr lang="en-US" altLang="ko-KR" sz="1200" dirty="0" smtClean="0">
                  <a:solidFill>
                    <a:schemeClr val="accent1">
                      <a:lumMod val="75000"/>
                    </a:schemeClr>
                  </a:solidFill>
                  <a:cs typeface="Arial" pitchFamily="34" charset="0"/>
                </a:rPr>
                <a:t>REAL/FAKE NEWS PREDICTION</a:t>
              </a:r>
            </a:p>
            <a:p>
              <a:r>
                <a:rPr lang="en-US" altLang="ko-KR" sz="1200" dirty="0" smtClean="0">
                  <a:solidFill>
                    <a:schemeClr val="accent1">
                      <a:lumMod val="75000"/>
                    </a:schemeClr>
                  </a:solidFill>
                  <a:cs typeface="Arial" pitchFamily="34" charset="0"/>
                </a:rPr>
                <a:t>CONCLUSION</a:t>
              </a:r>
            </a:p>
            <a:p>
              <a:r>
                <a:rPr lang="en-US" altLang="ko-KR" sz="1200" dirty="0" smtClean="0">
                  <a:solidFill>
                    <a:schemeClr val="accent1">
                      <a:lumMod val="75000"/>
                    </a:schemeClr>
                  </a:solidFill>
                  <a:cs typeface="Arial" pitchFamily="34" charset="0"/>
                </a:rPr>
                <a:t>ABOUTME</a:t>
              </a:r>
              <a:endParaRPr lang="en-US" altLang="ko-KR" sz="1200" dirty="0">
                <a:solidFill>
                  <a:schemeClr val="accent1">
                    <a:lumMod val="75000"/>
                  </a:schemeClr>
                </a:solidFill>
                <a:cs typeface="Arial" pitchFamily="34" charset="0"/>
              </a:endParaRPr>
            </a:p>
          </p:txBody>
        </p:sp>
      </p:grpSp>
      <p:pic>
        <p:nvPicPr>
          <p:cNvPr id="2" name="Picture Placeholder 1"/>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16011" b="16011"/>
          <a:stretch>
            <a:fillRect/>
          </a:stretch>
        </p:blipFill>
        <p:spPr/>
      </p:pic>
      <p:pic>
        <p:nvPicPr>
          <p:cNvPr id="5" name="Picture Placeholder 4"/>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7216" b="7216"/>
          <a:stretch>
            <a:fillRect/>
          </a:stretch>
        </p:blipFill>
        <p:spPr/>
      </p:pic>
    </p:spTree>
    <p:extLst>
      <p:ext uri="{BB962C8B-B14F-4D97-AF65-F5344CB8AC3E}">
        <p14:creationId xmlns:p14="http://schemas.microsoft.com/office/powerpoint/2010/main" val="608993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 xmlns:a16="http://schemas.microsoft.com/office/drawing/2014/main"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 xmlns:a16="http://schemas.microsoft.com/office/drawing/2014/main"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 xmlns:a16="http://schemas.microsoft.com/office/drawing/2014/main"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–FAKE NEWS</a:t>
            </a:r>
            <a:endParaRPr lang="en-US" altLang="ko-KR" sz="4400" b="1" dirty="0">
              <a:solidFill>
                <a:schemeClr val="accent1">
                  <a:lumMod val="60000"/>
                  <a:lumOff val="40000"/>
                </a:schemeClr>
              </a:solidFill>
              <a:latin typeface="+mj-lt"/>
              <a:cs typeface="Arial" pitchFamily="34" charset="0"/>
            </a:endParaRPr>
          </a:p>
        </p:txBody>
      </p:sp>
      <p:pic>
        <p:nvPicPr>
          <p:cNvPr id="2" name="Picture Placeholder 1"/>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24981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 xmlns:a16="http://schemas.microsoft.com/office/drawing/2014/main"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 xmlns:a16="http://schemas.microsoft.com/office/drawing/2014/main"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 xmlns:a16="http://schemas.microsoft.com/office/drawing/2014/main"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–REAL NEWS</a:t>
            </a:r>
            <a:endParaRPr lang="en-US" altLang="ko-KR" sz="4400" b="1" dirty="0">
              <a:solidFill>
                <a:schemeClr val="accent1">
                  <a:lumMod val="60000"/>
                  <a:lumOff val="40000"/>
                </a:schemeClr>
              </a:solidFill>
              <a:latin typeface="+mj-lt"/>
              <a:cs typeface="Arial" pitchFamily="34" charset="0"/>
            </a:endParaRPr>
          </a:p>
        </p:txBody>
      </p:sp>
      <p:pic>
        <p:nvPicPr>
          <p:cNvPr id="6" name="Picture Placeholder 5"/>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37249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2">
            <a:extLst>
              <a:ext uri="{FF2B5EF4-FFF2-40B4-BE49-F238E27FC236}">
                <a16:creationId xmlns="" xmlns:a16="http://schemas.microsoft.com/office/drawing/2014/main" id="{40A124A7-5432-4692-BE4F-2521DF960BF2}"/>
              </a:ext>
            </a:extLst>
          </p:cNvPr>
          <p:cNvSpPr/>
          <p:nvPr/>
        </p:nvSpPr>
        <p:spPr>
          <a:xfrm>
            <a:off x="5231657" y="510211"/>
            <a:ext cx="3044983" cy="646331"/>
          </a:xfrm>
          <a:prstGeom prst="rect">
            <a:avLst/>
          </a:prstGeom>
        </p:spPr>
        <p:txBody>
          <a:bodyPr wrap="square">
            <a:spAutoFit/>
          </a:bodyPr>
          <a:lstStyle/>
          <a:p>
            <a:r>
              <a:rPr lang="en-US" altLang="ko-KR" sz="3600" b="1" dirty="0" smtClean="0">
                <a:solidFill>
                  <a:schemeClr val="tx1">
                    <a:lumMod val="75000"/>
                    <a:lumOff val="25000"/>
                  </a:schemeClr>
                </a:solidFill>
              </a:rPr>
              <a:t>P252-Group4</a:t>
            </a:r>
            <a:endParaRPr lang="en-US" altLang="ko-KR" sz="3600" b="1" dirty="0">
              <a:solidFill>
                <a:schemeClr val="tx1">
                  <a:lumMod val="75000"/>
                  <a:lumOff val="25000"/>
                </a:schemeClr>
              </a:solidFill>
            </a:endParaRPr>
          </a:p>
        </p:txBody>
      </p:sp>
      <p:sp>
        <p:nvSpPr>
          <p:cNvPr id="7" name="TextBox 6">
            <a:extLst>
              <a:ext uri="{FF2B5EF4-FFF2-40B4-BE49-F238E27FC236}">
                <a16:creationId xmlns="" xmlns:a16="http://schemas.microsoft.com/office/drawing/2014/main" id="{F57010D1-8164-4486-80EE-CCCFD6D626D2}"/>
              </a:ext>
            </a:extLst>
          </p:cNvPr>
          <p:cNvSpPr txBox="1"/>
          <p:nvPr/>
        </p:nvSpPr>
        <p:spPr>
          <a:xfrm>
            <a:off x="5231655" y="1707502"/>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SYED SHAHID NAZEER</a:t>
            </a:r>
            <a:endParaRPr lang="ko-KR" altLang="en-US" sz="1200" b="1" dirty="0">
              <a:solidFill>
                <a:schemeClr val="tx1">
                  <a:lumMod val="75000"/>
                  <a:lumOff val="25000"/>
                </a:schemeClr>
              </a:solidFill>
            </a:endParaRPr>
          </a:p>
        </p:txBody>
      </p:sp>
      <p:sp>
        <p:nvSpPr>
          <p:cNvPr id="8" name="직사각형 3">
            <a:extLst>
              <a:ext uri="{FF2B5EF4-FFF2-40B4-BE49-F238E27FC236}">
                <a16:creationId xmlns="" xmlns:a16="http://schemas.microsoft.com/office/drawing/2014/main" id="{8653D6D1-6BDE-483C-BABE-8385E80BBE95}"/>
              </a:ext>
            </a:extLst>
          </p:cNvPr>
          <p:cNvSpPr/>
          <p:nvPr/>
        </p:nvSpPr>
        <p:spPr>
          <a:xfrm>
            <a:off x="667765" y="500594"/>
            <a:ext cx="3763558"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1"/>
                </a:solidFill>
                <a:latin typeface="+mj-lt"/>
              </a:rPr>
              <a:t>Team</a:t>
            </a:r>
            <a:endParaRPr lang="ko-KR" altLang="en-US" sz="5400" dirty="0">
              <a:latin typeface="+mj-lt"/>
            </a:endParaRPr>
          </a:p>
        </p:txBody>
      </p:sp>
      <p:pic>
        <p:nvPicPr>
          <p:cNvPr id="2" name="Picture Placeholder 1"/>
          <p:cNvPicPr>
            <a:picLocks noGrp="1" noChangeAspect="1"/>
          </p:cNvPicPr>
          <p:nvPr>
            <p:ph type="pic" idx="12"/>
          </p:nvPr>
        </p:nvPicPr>
        <p:blipFill>
          <a:blip r:embed="rId2">
            <a:extLst>
              <a:ext uri="{28A0092B-C50C-407E-A947-70E740481C1C}">
                <a14:useLocalDpi xmlns:a14="http://schemas.microsoft.com/office/drawing/2010/main" val="0"/>
              </a:ext>
            </a:extLst>
          </a:blip>
          <a:srcRect l="23484" r="23484"/>
          <a:stretch>
            <a:fillRect/>
          </a:stretch>
        </p:blipFill>
        <p:spPr>
          <a:xfrm>
            <a:off x="8554499" y="0"/>
            <a:ext cx="3637501" cy="6858000"/>
          </a:xfrm>
        </p:spPr>
      </p:pic>
      <p:sp>
        <p:nvSpPr>
          <p:cNvPr id="17" name="TextBox 16">
            <a:extLst>
              <a:ext uri="{FF2B5EF4-FFF2-40B4-BE49-F238E27FC236}">
                <a16:creationId xmlns="" xmlns:a16="http://schemas.microsoft.com/office/drawing/2014/main" id="{F57010D1-8164-4486-80EE-CCCFD6D626D2}"/>
              </a:ext>
            </a:extLst>
          </p:cNvPr>
          <p:cNvSpPr txBox="1"/>
          <p:nvPr/>
        </p:nvSpPr>
        <p:spPr>
          <a:xfrm>
            <a:off x="5231657" y="1977921"/>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ROHIT MUKUND </a:t>
            </a:r>
            <a:r>
              <a:rPr lang="en-US" altLang="ko-KR" sz="1200" b="1" dirty="0" smtClean="0">
                <a:solidFill>
                  <a:schemeClr val="tx1">
                    <a:lumMod val="75000"/>
                    <a:lumOff val="25000"/>
                  </a:schemeClr>
                </a:solidFill>
              </a:rPr>
              <a:t>SHELAR</a:t>
            </a:r>
            <a:endParaRPr lang="ko-KR" altLang="en-US" sz="1200" b="1" dirty="0">
              <a:solidFill>
                <a:schemeClr val="tx1">
                  <a:lumMod val="75000"/>
                  <a:lumOff val="25000"/>
                </a:schemeClr>
              </a:solidFill>
            </a:endParaRPr>
          </a:p>
        </p:txBody>
      </p:sp>
      <p:sp>
        <p:nvSpPr>
          <p:cNvPr id="18" name="TextBox 17">
            <a:extLst>
              <a:ext uri="{FF2B5EF4-FFF2-40B4-BE49-F238E27FC236}">
                <a16:creationId xmlns="" xmlns:a16="http://schemas.microsoft.com/office/drawing/2014/main" id="{F57010D1-8164-4486-80EE-CCCFD6D626D2}"/>
              </a:ext>
            </a:extLst>
          </p:cNvPr>
          <p:cNvSpPr txBox="1"/>
          <p:nvPr/>
        </p:nvSpPr>
        <p:spPr>
          <a:xfrm>
            <a:off x="5231650" y="2254920"/>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SUNNY HIRALAL DONGARE</a:t>
            </a:r>
            <a:endParaRPr lang="ko-KR" altLang="en-US" sz="1200" b="1" dirty="0">
              <a:solidFill>
                <a:schemeClr val="tx1">
                  <a:lumMod val="75000"/>
                  <a:lumOff val="25000"/>
                </a:schemeClr>
              </a:solidFill>
            </a:endParaRPr>
          </a:p>
        </p:txBody>
      </p:sp>
      <p:sp>
        <p:nvSpPr>
          <p:cNvPr id="9" name="직사각형 3">
            <a:extLst>
              <a:ext uri="{FF2B5EF4-FFF2-40B4-BE49-F238E27FC236}">
                <a16:creationId xmlns="" xmlns:a16="http://schemas.microsoft.com/office/drawing/2014/main" id="{8653D6D1-6BDE-483C-BABE-8385E80BBE95}"/>
              </a:ext>
            </a:extLst>
          </p:cNvPr>
          <p:cNvSpPr/>
          <p:nvPr/>
        </p:nvSpPr>
        <p:spPr>
          <a:xfrm>
            <a:off x="667765" y="2575047"/>
            <a:ext cx="4232481" cy="1569660"/>
          </a:xfrm>
          <a:prstGeom prst="rect">
            <a:avLst/>
          </a:prstGeom>
        </p:spPr>
        <p:txBody>
          <a:bodyPr wrap="square">
            <a:spAutoFit/>
          </a:bodyPr>
          <a:lstStyle/>
          <a:p>
            <a:r>
              <a:rPr lang="en-US" altLang="ko-KR" sz="3200" b="1" dirty="0" smtClean="0">
                <a:solidFill>
                  <a:schemeClr val="accent1"/>
                </a:solidFill>
                <a:latin typeface="+mj-lt"/>
              </a:rPr>
              <a:t>Project Guide:</a:t>
            </a:r>
          </a:p>
          <a:p>
            <a:r>
              <a:rPr lang="en-US" altLang="ko-KR" sz="3200" dirty="0" smtClean="0">
                <a:solidFill>
                  <a:schemeClr val="accent2">
                    <a:lumMod val="50000"/>
                  </a:schemeClr>
                </a:solidFill>
                <a:latin typeface="+mj-lt"/>
              </a:rPr>
              <a:t>NEHA GUPTA from @Excelr team</a:t>
            </a:r>
            <a:endParaRPr lang="ko-KR" altLang="en-US" sz="3200" dirty="0">
              <a:solidFill>
                <a:schemeClr val="accent2">
                  <a:lumMod val="50000"/>
                </a:schemeClr>
              </a:solidFill>
              <a:latin typeface="+mj-lt"/>
            </a:endParaRPr>
          </a:p>
        </p:txBody>
      </p:sp>
      <p:sp>
        <p:nvSpPr>
          <p:cNvPr id="10" name="TextBox 9">
            <a:extLst>
              <a:ext uri="{FF2B5EF4-FFF2-40B4-BE49-F238E27FC236}">
                <a16:creationId xmlns="" xmlns:a16="http://schemas.microsoft.com/office/drawing/2014/main" id="{F57010D1-8164-4486-80EE-CCCFD6D626D2}"/>
              </a:ext>
            </a:extLst>
          </p:cNvPr>
          <p:cNvSpPr txBox="1"/>
          <p:nvPr/>
        </p:nvSpPr>
        <p:spPr>
          <a:xfrm>
            <a:off x="5231651" y="2531919"/>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SHRUTIN DILIP SALASKAR</a:t>
            </a:r>
            <a:endParaRPr lang="ko-KR" altLang="en-US" sz="1200" b="1" dirty="0">
              <a:solidFill>
                <a:schemeClr val="tx1">
                  <a:lumMod val="75000"/>
                  <a:lumOff val="25000"/>
                </a:schemeClr>
              </a:solidFill>
            </a:endParaRPr>
          </a:p>
        </p:txBody>
      </p:sp>
    </p:spTree>
    <p:extLst>
      <p:ext uri="{BB962C8B-B14F-4D97-AF65-F5344CB8AC3E}">
        <p14:creationId xmlns:p14="http://schemas.microsoft.com/office/powerpoint/2010/main" val="14107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 xmlns:a16="http://schemas.microsoft.com/office/drawing/2014/main" id="{7AD0779B-3B91-4615-A566-E8E40EC0E675}"/>
              </a:ext>
            </a:extLst>
          </p:cNvPr>
          <p:cNvGrpSpPr/>
          <p:nvPr/>
        </p:nvGrpSpPr>
        <p:grpSpPr>
          <a:xfrm>
            <a:off x="1" y="1481956"/>
            <a:ext cx="12191999" cy="1815829"/>
            <a:chOff x="1" y="4959383"/>
            <a:chExt cx="12191999" cy="1815829"/>
          </a:xfrm>
        </p:grpSpPr>
        <p:sp>
          <p:nvSpPr>
            <p:cNvPr id="4" name="TextBox 3">
              <a:extLst>
                <a:ext uri="{FF2B5EF4-FFF2-40B4-BE49-F238E27FC236}">
                  <a16:creationId xmlns=""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accent2">
                      <a:lumMod val="50000"/>
                    </a:schemeClr>
                  </a:solidFill>
                  <a:cs typeface="Arial" pitchFamily="34" charset="0"/>
                </a:rPr>
                <a:t>THANK YOU</a:t>
              </a:r>
              <a:endParaRPr lang="ko-KR" altLang="en-US" sz="6000" dirty="0">
                <a:solidFill>
                  <a:schemeClr val="accent2">
                    <a:lumMod val="50000"/>
                  </a:schemeClr>
                </a:solidFill>
                <a:cs typeface="Arial" pitchFamily="34" charset="0"/>
              </a:endParaRPr>
            </a:p>
          </p:txBody>
        </p:sp>
        <p:sp>
          <p:nvSpPr>
            <p:cNvPr id="5" name="TextBox 4">
              <a:extLst>
                <a:ext uri="{FF2B5EF4-FFF2-40B4-BE49-F238E27FC236}">
                  <a16:creationId xmlns="" xmlns:a16="http://schemas.microsoft.com/office/drawing/2014/main" id="{BADEB2CA-D11F-4CA5-BC5A-6C38FF4BF392}"/>
                </a:ext>
              </a:extLst>
            </p:cNvPr>
            <p:cNvSpPr txBox="1"/>
            <p:nvPr/>
          </p:nvSpPr>
          <p:spPr>
            <a:xfrm>
              <a:off x="148" y="5800458"/>
              <a:ext cx="12191852" cy="974754"/>
            </a:xfrm>
            <a:prstGeom prst="rect">
              <a:avLst/>
            </a:prstGeom>
            <a:noFill/>
          </p:spPr>
          <p:txBody>
            <a:bodyPr wrap="square" rtlCol="0" anchor="ctr">
              <a:spAutoFit/>
            </a:bodyPr>
            <a:lstStyle/>
            <a:p>
              <a:pPr algn="ctr"/>
              <a:r>
                <a:rPr lang="en-US" altLang="ko-KR" sz="1867" dirty="0" smtClean="0">
                  <a:solidFill>
                    <a:schemeClr val="accent1">
                      <a:lumMod val="75000"/>
                    </a:schemeClr>
                  </a:solidFill>
                  <a:cs typeface="Arial" pitchFamily="34" charset="0"/>
                </a:rPr>
                <a:t>YOUR’S HONESTLY SYED SHAHID NAZEER</a:t>
              </a:r>
            </a:p>
            <a:p>
              <a:pPr algn="ctr"/>
              <a:r>
                <a:rPr lang="en-US" altLang="ko-KR" sz="1867" dirty="0" smtClean="0">
                  <a:solidFill>
                    <a:schemeClr val="accent1">
                      <a:lumMod val="75000"/>
                    </a:schemeClr>
                  </a:solidFill>
                  <a:cs typeface="Arial" pitchFamily="34" charset="0"/>
                </a:rPr>
                <a:t>Looking </a:t>
              </a:r>
              <a:r>
                <a:rPr lang="en-US" sz="2000" dirty="0">
                  <a:solidFill>
                    <a:schemeClr val="accent1">
                      <a:lumMod val="75000"/>
                    </a:schemeClr>
                  </a:solidFill>
                </a:rPr>
                <a:t>forward to further conversations and collaborations.</a:t>
              </a:r>
            </a:p>
            <a:p>
              <a:pPr algn="ctr"/>
              <a:endParaRPr lang="ko-KR" altLang="en-US" sz="1867" dirty="0">
                <a:solidFill>
                  <a:schemeClr val="accent1">
                    <a:lumMod val="7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69359" y="928792"/>
            <a:ext cx="8500609" cy="56713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OBJECTIVES</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ABSTRACT</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TIMELINE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LIFECYCLE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SOLUTION OVERVIEW</a:t>
            </a:r>
          </a:p>
          <a:p>
            <a:pPr marL="454914" indent="-342900">
              <a:lnSpc>
                <a:spcPct val="150000"/>
              </a:lnSpc>
            </a:pPr>
            <a:r>
              <a:rPr lang="en-US" altLang="zh-CN" sz="1500" b="1" dirty="0" smtClean="0">
                <a:solidFill>
                  <a:schemeClr val="accent1">
                    <a:lumMod val="75000"/>
                  </a:schemeClr>
                </a:solidFill>
                <a:latin typeface="Times New Roman" panose="02020603050405020304" pitchFamily="18" charset="0"/>
                <a:cs typeface="Times New Roman" panose="02020603050405020304" pitchFamily="18" charset="0"/>
              </a:rPr>
              <a:t>APPROACH AND METHODOLOGY</a:t>
            </a:r>
            <a:endParaRPr lang="zh-CN" altLang="en-US" sz="1500" dirty="0" smtClean="0">
              <a:solidFill>
                <a:schemeClr val="accent1">
                  <a:lumMod val="75000"/>
                </a:schemeClr>
              </a:solidFill>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LIMITATIONS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BENEFITS AND INSIGHTS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FUTURE ENHANCEMENTS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CONCLUSION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54914" indent="-342900">
              <a:lnSpc>
                <a:spcPct val="150000"/>
              </a:lnSpc>
            </a:pPr>
            <a:endParaRPr lang="en-US"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indent="0">
              <a:lnSpc>
                <a:spcPct val="150000"/>
              </a:lnSpc>
              <a:buNone/>
            </a:pPr>
            <a:endParaRPr lang="en-IN" sz="22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a:endParaRPr lang="en-IN" sz="10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US" dirty="0"/>
          </a:p>
        </p:txBody>
      </p:sp>
      <p:sp>
        <p:nvSpPr>
          <p:cNvPr id="6" name="Title 1"/>
          <p:cNvSpPr txBox="1">
            <a:spLocks/>
          </p:cNvSpPr>
          <p:nvPr/>
        </p:nvSpPr>
        <p:spPr>
          <a:xfrm>
            <a:off x="3269360" y="236650"/>
            <a:ext cx="7772400" cy="51362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smtClean="0">
                <a:solidFill>
                  <a:schemeClr val="accent2">
                    <a:lumMod val="50000"/>
                  </a:schemeClr>
                </a:solidFill>
                <a:latin typeface="Times New Roman" panose="02020603050405020304" pitchFamily="18" charset="0"/>
                <a:cs typeface="Times New Roman" panose="02020603050405020304" pitchFamily="18" charset="0"/>
              </a:rPr>
              <a:t>CONTENTS</a:t>
            </a:r>
            <a:endParaRPr lang="en-US" sz="3200"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71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OBJECTIVES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800" b="1" dirty="0"/>
              <a:t>This dataset consists of about 40000 articles consisting of fake as well as real news. Our aim is train our model so that it can correctly predict whether a given piece of news is real or fake. The fake and real news data is given in two separate datasets with each dataset consisting around 20000 articles each.</a:t>
            </a:r>
            <a:r>
              <a:rPr lang="en-IN" sz="1800" dirty="0"/>
              <a:t> </a:t>
            </a:r>
            <a:endParaRPr lang="en-US" sz="1800" dirty="0"/>
          </a:p>
          <a:p>
            <a:r>
              <a:rPr lang="en-IN" sz="1800" dirty="0"/>
              <a:t>Business Objective:</a:t>
            </a:r>
            <a:endParaRPr lang="en-US" sz="1800" dirty="0"/>
          </a:p>
          <a:p>
            <a:pPr lvl="0"/>
            <a:r>
              <a:rPr lang="en-IN" sz="1800" dirty="0"/>
              <a:t>Need to classify the fake and real news accurately. </a:t>
            </a:r>
            <a:endParaRPr lang="en-US" sz="1800" dirty="0"/>
          </a:p>
          <a:p>
            <a:r>
              <a:rPr lang="en-IN" sz="1800" dirty="0"/>
              <a:t>Architecture level analysis:</a:t>
            </a:r>
            <a:endParaRPr lang="en-US" sz="1800" dirty="0"/>
          </a:p>
          <a:p>
            <a:pPr lvl="0"/>
            <a:r>
              <a:rPr lang="en-IN" sz="1800" dirty="0"/>
              <a:t>Data transformation/Text processing using R/Python</a:t>
            </a:r>
            <a:endParaRPr lang="en-US" sz="1800" dirty="0"/>
          </a:p>
          <a:p>
            <a:pPr lvl="0"/>
            <a:r>
              <a:rPr lang="en-IN" sz="1800" dirty="0"/>
              <a:t>Need to get sentiments Analysis and n-gram analysis with some charts like histogram, Density plot, </a:t>
            </a:r>
            <a:r>
              <a:rPr lang="en-IN" sz="1800" dirty="0" smtClean="0"/>
              <a:t>barplot , </a:t>
            </a:r>
            <a:r>
              <a:rPr lang="en-IN" sz="1800" dirty="0"/>
              <a:t>pie-plot etc. </a:t>
            </a:r>
            <a:endParaRPr lang="en-US" sz="1800" dirty="0"/>
          </a:p>
          <a:p>
            <a:pPr lvl="0"/>
            <a:r>
              <a:rPr lang="en-IN" sz="1800" dirty="0"/>
              <a:t>Deployment through R </a:t>
            </a:r>
            <a:r>
              <a:rPr lang="en-IN" sz="1800" dirty="0" smtClean="0"/>
              <a:t>Shiny/Flask/Streamlit.</a:t>
            </a:r>
            <a:endParaRPr lang="en-US" sz="1800" dirty="0"/>
          </a:p>
        </p:txBody>
      </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ABSTRACT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9"/>
            <a:ext cx="9242430" cy="3977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800" dirty="0"/>
              <a:t>Ever wonder if a news article is real or fake? Ever wonder how to recognize real news from fake news?</a:t>
            </a:r>
          </a:p>
          <a:p>
            <a:r>
              <a:rPr lang="en-US" sz="1800" dirty="0"/>
              <a:t>The spread of fake news is a major problem in society today and detecting such fake news is vital. How can we detect fake news you ask? With machine learning The effects of fake news on social media can be Destabilizing. - Fake news can be used to sow discord and division among people, and to undermine trust in institutions. Harmful. - Fake news can have a negative impact on people's health, finances, and safety. For example, fake news about the COVID-19 pandemic has led to people refusing to get vaccinated, which has put them at risk of getting sick. Dangerous. - In some cases, fake news has been used to incite violence or hatred. For example, in India, fake news stories about religious minorities have led to mob violence.</a:t>
            </a:r>
          </a:p>
          <a:p>
            <a:r>
              <a:rPr lang="en-US" sz="1800" dirty="0"/>
              <a:t>Thus, for purposes of detecting fake news from real news, we used ML algorithms to help predict fake news from real news. Join us on this journey to help identify fake news.</a:t>
            </a:r>
          </a:p>
        </p:txBody>
      </p:sp>
    </p:spTree>
    <p:extLst>
      <p:ext uri="{BB962C8B-B14F-4D97-AF65-F5344CB8AC3E}">
        <p14:creationId xmlns:p14="http://schemas.microsoft.com/office/powerpoint/2010/main" val="28062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lstStyle/>
          <a:p>
            <a:r>
              <a:rPr lang="en-US" dirty="0" smtClean="0">
                <a:solidFill>
                  <a:schemeClr val="accent2">
                    <a:lumMod val="75000"/>
                  </a:schemeClr>
                </a:solidFill>
              </a:rPr>
              <a:t>PROJECT TIMELINE</a:t>
            </a:r>
            <a:endParaRPr lang="en-US" dirty="0">
              <a:solidFill>
                <a:schemeClr val="accent2">
                  <a:lumMod val="75000"/>
                </a:schemeClr>
              </a:solidFill>
            </a:endParaRPr>
          </a:p>
        </p:txBody>
      </p:sp>
      <p:sp>
        <p:nvSpPr>
          <p:cNvPr id="3" name="사각형: 둥근 모서리 2">
            <a:extLst>
              <a:ext uri="{FF2B5EF4-FFF2-40B4-BE49-F238E27FC236}">
                <a16:creationId xmlns="" xmlns:a16="http://schemas.microsoft.com/office/drawing/2014/main" id="{6FEC2836-8D01-4F50-ADD8-D89C74C6C266}"/>
              </a:ext>
            </a:extLst>
          </p:cNvPr>
          <p:cNvSpPr/>
          <p:nvPr/>
        </p:nvSpPr>
        <p:spPr>
          <a:xfrm>
            <a:off x="833438" y="3685432"/>
            <a:ext cx="2105025" cy="5577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 xmlns:a16="http://schemas.microsoft.com/office/drawing/2014/main" id="{274C1E6D-8B05-4207-B2B0-2B03D42E3844}"/>
              </a:ext>
            </a:extLst>
          </p:cNvPr>
          <p:cNvSpPr/>
          <p:nvPr/>
        </p:nvSpPr>
        <p:spPr>
          <a:xfrm>
            <a:off x="2938463" y="3685432"/>
            <a:ext cx="2105025" cy="5577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 xmlns:a16="http://schemas.microsoft.com/office/drawing/2014/main" id="{42CD34B4-32EF-4163-8802-4EB6B2DF7F17}"/>
              </a:ext>
            </a:extLst>
          </p:cNvPr>
          <p:cNvSpPr/>
          <p:nvPr/>
        </p:nvSpPr>
        <p:spPr>
          <a:xfrm>
            <a:off x="5043488" y="3685432"/>
            <a:ext cx="2105025" cy="5577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 xmlns:a16="http://schemas.microsoft.com/office/drawing/2014/main" id="{668E4850-4D1B-4A8D-8D8F-57C69B17B197}"/>
              </a:ext>
            </a:extLst>
          </p:cNvPr>
          <p:cNvSpPr/>
          <p:nvPr/>
        </p:nvSpPr>
        <p:spPr>
          <a:xfrm>
            <a:off x="7148513" y="3685432"/>
            <a:ext cx="2105025" cy="5577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 xmlns:a16="http://schemas.microsoft.com/office/drawing/2014/main" id="{51A63A97-42BC-4705-9C9C-AD5CACF976CA}"/>
              </a:ext>
            </a:extLst>
          </p:cNvPr>
          <p:cNvSpPr/>
          <p:nvPr/>
        </p:nvSpPr>
        <p:spPr>
          <a:xfrm>
            <a:off x="9258301" y="3685432"/>
            <a:ext cx="2105025" cy="5577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 xmlns:a16="http://schemas.microsoft.com/office/drawing/2014/main" id="{48FDEB3E-5A74-434B-9D80-BA39D2AB6234}"/>
              </a:ext>
            </a:extLst>
          </p:cNvPr>
          <p:cNvCxnSpPr>
            <a:cxnSpLocks/>
          </p:cNvCxnSpPr>
          <p:nvPr/>
        </p:nvCxnSpPr>
        <p:spPr>
          <a:xfrm>
            <a:off x="95726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9BF2527F-CF78-48F3-AC54-0BDDF124217E}"/>
              </a:ext>
            </a:extLst>
          </p:cNvPr>
          <p:cNvSpPr txBox="1"/>
          <p:nvPr/>
        </p:nvSpPr>
        <p:spPr>
          <a:xfrm>
            <a:off x="1381125" y="3733471"/>
            <a:ext cx="1009650" cy="400110"/>
          </a:xfrm>
          <a:prstGeom prst="rect">
            <a:avLst/>
          </a:prstGeom>
          <a:solidFill>
            <a:schemeClr val="accent5"/>
          </a:solidFill>
        </p:spPr>
        <p:txBody>
          <a:bodyPr wrap="square" rtlCol="0">
            <a:spAutoFit/>
          </a:bodyPr>
          <a:lstStyle/>
          <a:p>
            <a:pPr algn="ctr"/>
            <a:r>
              <a:rPr lang="en-US" altLang="ko-KR" sz="2000" b="1" dirty="0" smtClean="0">
                <a:solidFill>
                  <a:schemeClr val="bg1"/>
                </a:solidFill>
                <a:cs typeface="Arial" pitchFamily="34" charset="0"/>
              </a:rPr>
              <a:t>week1</a:t>
            </a:r>
            <a:endParaRPr lang="ko-KR" altLang="en-US" sz="2000" b="1" dirty="0">
              <a:solidFill>
                <a:schemeClr val="bg1"/>
              </a:solidFill>
              <a:cs typeface="Arial" pitchFamily="34" charset="0"/>
            </a:endParaRPr>
          </a:p>
        </p:txBody>
      </p:sp>
      <p:cxnSp>
        <p:nvCxnSpPr>
          <p:cNvPr id="10" name="직선 화살표 연결선 9">
            <a:extLst>
              <a:ext uri="{FF2B5EF4-FFF2-40B4-BE49-F238E27FC236}">
                <a16:creationId xmlns="" xmlns:a16="http://schemas.microsoft.com/office/drawing/2014/main" id="{FAB4CCA3-FB55-4B93-9AB1-A208D7F52168}"/>
              </a:ext>
            </a:extLst>
          </p:cNvPr>
          <p:cNvCxnSpPr>
            <a:cxnSpLocks/>
          </p:cNvCxnSpPr>
          <p:nvPr/>
        </p:nvCxnSpPr>
        <p:spPr>
          <a:xfrm>
            <a:off x="3062288" y="3964302"/>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B3B55E82-961E-4CFE-BB41-A8945F4D83A0}"/>
              </a:ext>
            </a:extLst>
          </p:cNvPr>
          <p:cNvSpPr txBox="1"/>
          <p:nvPr/>
        </p:nvSpPr>
        <p:spPr>
          <a:xfrm>
            <a:off x="3486150" y="3733470"/>
            <a:ext cx="1009650" cy="400110"/>
          </a:xfrm>
          <a:prstGeom prst="rect">
            <a:avLst/>
          </a:prstGeom>
          <a:solidFill>
            <a:schemeClr val="accent4"/>
          </a:solidFill>
        </p:spPr>
        <p:txBody>
          <a:bodyPr wrap="square" rtlCol="0">
            <a:spAutoFit/>
          </a:bodyPr>
          <a:lstStyle/>
          <a:p>
            <a:pPr algn="ctr"/>
            <a:r>
              <a:rPr lang="en-US" altLang="ko-KR" sz="2000" b="1" dirty="0" smtClean="0">
                <a:solidFill>
                  <a:schemeClr val="bg1"/>
                </a:solidFill>
                <a:cs typeface="Arial" pitchFamily="34" charset="0"/>
              </a:rPr>
              <a:t>week2</a:t>
            </a:r>
          </a:p>
        </p:txBody>
      </p:sp>
      <p:cxnSp>
        <p:nvCxnSpPr>
          <p:cNvPr id="12" name="직선 화살표 연결선 11">
            <a:extLst>
              <a:ext uri="{FF2B5EF4-FFF2-40B4-BE49-F238E27FC236}">
                <a16:creationId xmlns="" xmlns:a16="http://schemas.microsoft.com/office/drawing/2014/main" id="{B80469BD-2355-48D4-8376-2DBD82B94112}"/>
              </a:ext>
            </a:extLst>
          </p:cNvPr>
          <p:cNvCxnSpPr>
            <a:cxnSpLocks/>
          </p:cNvCxnSpPr>
          <p:nvPr/>
        </p:nvCxnSpPr>
        <p:spPr>
          <a:xfrm>
            <a:off x="516731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B56EDD53-7473-4BCF-83A4-4ACE01B26AF6}"/>
              </a:ext>
            </a:extLst>
          </p:cNvPr>
          <p:cNvSpPr txBox="1"/>
          <p:nvPr/>
        </p:nvSpPr>
        <p:spPr>
          <a:xfrm>
            <a:off x="5591175" y="3733471"/>
            <a:ext cx="1009650" cy="400110"/>
          </a:xfrm>
          <a:prstGeom prst="rect">
            <a:avLst/>
          </a:prstGeom>
          <a:solidFill>
            <a:schemeClr val="accent3"/>
          </a:solidFill>
        </p:spPr>
        <p:txBody>
          <a:bodyPr wrap="square" rtlCol="0">
            <a:spAutoFit/>
          </a:bodyPr>
          <a:lstStyle/>
          <a:p>
            <a:pPr algn="ctr"/>
            <a:r>
              <a:rPr lang="en-US" altLang="ko-KR" sz="2000" b="1" dirty="0" smtClean="0">
                <a:solidFill>
                  <a:schemeClr val="bg1"/>
                </a:solidFill>
                <a:cs typeface="Arial" pitchFamily="34" charset="0"/>
              </a:rPr>
              <a:t>week3</a:t>
            </a:r>
            <a:endParaRPr lang="ko-KR" altLang="en-US" sz="2000" b="1" dirty="0">
              <a:solidFill>
                <a:schemeClr val="bg1"/>
              </a:solidFill>
              <a:cs typeface="Arial" pitchFamily="34" charset="0"/>
            </a:endParaRPr>
          </a:p>
        </p:txBody>
      </p:sp>
      <p:cxnSp>
        <p:nvCxnSpPr>
          <p:cNvPr id="14" name="직선 화살표 연결선 13">
            <a:extLst>
              <a:ext uri="{FF2B5EF4-FFF2-40B4-BE49-F238E27FC236}">
                <a16:creationId xmlns="" xmlns:a16="http://schemas.microsoft.com/office/drawing/2014/main" id="{6B1097FA-3C83-4A21-BFDE-A16355D03CDF}"/>
              </a:ext>
            </a:extLst>
          </p:cNvPr>
          <p:cNvCxnSpPr>
            <a:cxnSpLocks/>
          </p:cNvCxnSpPr>
          <p:nvPr/>
        </p:nvCxnSpPr>
        <p:spPr>
          <a:xfrm>
            <a:off x="7272338"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D104C596-82AE-4806-8588-497E75CFE86D}"/>
              </a:ext>
            </a:extLst>
          </p:cNvPr>
          <p:cNvSpPr txBox="1"/>
          <p:nvPr/>
        </p:nvSpPr>
        <p:spPr>
          <a:xfrm>
            <a:off x="7696200" y="3733471"/>
            <a:ext cx="1009650" cy="400110"/>
          </a:xfrm>
          <a:prstGeom prst="rect">
            <a:avLst/>
          </a:prstGeom>
          <a:solidFill>
            <a:schemeClr val="accent2"/>
          </a:solidFill>
        </p:spPr>
        <p:txBody>
          <a:bodyPr wrap="square" rtlCol="0">
            <a:spAutoFit/>
          </a:bodyPr>
          <a:lstStyle/>
          <a:p>
            <a:pPr algn="ctr"/>
            <a:r>
              <a:rPr lang="en-US" altLang="ko-KR" sz="2000" b="1" dirty="0" smtClean="0">
                <a:solidFill>
                  <a:schemeClr val="bg1"/>
                </a:solidFill>
                <a:cs typeface="Arial" pitchFamily="34" charset="0"/>
              </a:rPr>
              <a:t>week4</a:t>
            </a:r>
            <a:endParaRPr lang="ko-KR" altLang="en-US" sz="2000" b="1" dirty="0">
              <a:solidFill>
                <a:schemeClr val="bg1"/>
              </a:solidFill>
              <a:cs typeface="Arial" pitchFamily="34" charset="0"/>
            </a:endParaRPr>
          </a:p>
        </p:txBody>
      </p:sp>
      <p:cxnSp>
        <p:nvCxnSpPr>
          <p:cNvPr id="16" name="직선 화살표 연결선 15">
            <a:extLst>
              <a:ext uri="{FF2B5EF4-FFF2-40B4-BE49-F238E27FC236}">
                <a16:creationId xmlns="" xmlns:a16="http://schemas.microsoft.com/office/drawing/2014/main" id="{C5D957D6-CA4F-4B6E-9969-B6B1090D8689}"/>
              </a:ext>
            </a:extLst>
          </p:cNvPr>
          <p:cNvCxnSpPr>
            <a:cxnSpLocks/>
          </p:cNvCxnSpPr>
          <p:nvPr/>
        </p:nvCxnSpPr>
        <p:spPr>
          <a:xfrm>
            <a:off x="9382126"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1E593592-016D-4B29-8FB8-615CF61058EC}"/>
              </a:ext>
            </a:extLst>
          </p:cNvPr>
          <p:cNvSpPr txBox="1"/>
          <p:nvPr/>
        </p:nvSpPr>
        <p:spPr>
          <a:xfrm>
            <a:off x="9805988" y="3733471"/>
            <a:ext cx="1009650" cy="400110"/>
          </a:xfrm>
          <a:prstGeom prst="rect">
            <a:avLst/>
          </a:prstGeom>
          <a:solidFill>
            <a:schemeClr val="accent1"/>
          </a:solidFill>
        </p:spPr>
        <p:txBody>
          <a:bodyPr wrap="square" rtlCol="0">
            <a:spAutoFit/>
          </a:bodyPr>
          <a:lstStyle/>
          <a:p>
            <a:pPr algn="ctr"/>
            <a:r>
              <a:rPr lang="en-US" altLang="ko-KR" sz="2000" b="1" dirty="0" smtClean="0">
                <a:solidFill>
                  <a:schemeClr val="bg1"/>
                </a:solidFill>
                <a:cs typeface="Arial" pitchFamily="34" charset="0"/>
              </a:rPr>
              <a:t>week5</a:t>
            </a:r>
            <a:endParaRPr lang="ko-KR" altLang="en-US" sz="2000" b="1" dirty="0">
              <a:solidFill>
                <a:schemeClr val="bg1"/>
              </a:solidFill>
              <a:cs typeface="Arial" pitchFamily="34" charset="0"/>
            </a:endParaRPr>
          </a:p>
        </p:txBody>
      </p:sp>
      <p:grpSp>
        <p:nvGrpSpPr>
          <p:cNvPr id="18" name="Group 28">
            <a:extLst>
              <a:ext uri="{FF2B5EF4-FFF2-40B4-BE49-F238E27FC236}">
                <a16:creationId xmlns="" xmlns:a16="http://schemas.microsoft.com/office/drawing/2014/main" id="{7DE303A4-E771-432A-900F-63DE5A015A0F}"/>
              </a:ext>
            </a:extLst>
          </p:cNvPr>
          <p:cNvGrpSpPr/>
          <p:nvPr/>
        </p:nvGrpSpPr>
        <p:grpSpPr>
          <a:xfrm>
            <a:off x="1053972" y="4605453"/>
            <a:ext cx="2310551" cy="882386"/>
            <a:chOff x="8265484" y="2475464"/>
            <a:chExt cx="4484155" cy="882386"/>
          </a:xfrm>
        </p:grpSpPr>
        <p:sp>
          <p:nvSpPr>
            <p:cNvPr id="19" name="TextBox 18">
              <a:extLst>
                <a:ext uri="{FF2B5EF4-FFF2-40B4-BE49-F238E27FC236}">
                  <a16:creationId xmlns="" xmlns:a16="http://schemas.microsoft.com/office/drawing/2014/main" id="{50E04BE9-C3B5-4EC8-BF8D-4D69E8824E97}"/>
                </a:ext>
              </a:extLst>
            </p:cNvPr>
            <p:cNvSpPr txBox="1"/>
            <p:nvPr/>
          </p:nvSpPr>
          <p:spPr>
            <a:xfrm>
              <a:off x="8265484" y="2475464"/>
              <a:ext cx="4484155"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Project Kickoff Meeting</a:t>
              </a:r>
              <a:endParaRPr lang="en-US" altLang="ko-KR" sz="1200" dirty="0">
                <a:cs typeface="Arial" pitchFamily="34" charset="0"/>
              </a:endParaRPr>
            </a:p>
          </p:txBody>
        </p:sp>
        <p:sp>
          <p:nvSpPr>
            <p:cNvPr id="21" name="TextBox 20">
              <a:extLst>
                <a:ext uri="{FF2B5EF4-FFF2-40B4-BE49-F238E27FC236}">
                  <a16:creationId xmlns="" xmlns:a16="http://schemas.microsoft.com/office/drawing/2014/main" id="{9B2BBD54-9D4A-41A4-8C3A-01D6B00F5EB8}"/>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Dataset Details</a:t>
              </a:r>
            </a:p>
          </p:txBody>
        </p:sp>
        <p:sp>
          <p:nvSpPr>
            <p:cNvPr id="22" name="TextBox 21">
              <a:extLst>
                <a:ext uri="{FF2B5EF4-FFF2-40B4-BE49-F238E27FC236}">
                  <a16:creationId xmlns="" xmlns:a16="http://schemas.microsoft.com/office/drawing/2014/main" id="{10F79EB5-179A-4EEB-AD46-FF388A24C27B}"/>
                </a:ext>
              </a:extLst>
            </p:cNvPr>
            <p:cNvSpPr txBox="1"/>
            <p:nvPr/>
          </p:nvSpPr>
          <p:spPr>
            <a:xfrm>
              <a:off x="8265486" y="2796624"/>
              <a:ext cx="388318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Objective Discussion</a:t>
              </a:r>
              <a:endParaRPr lang="en-US" altLang="ko-KR" sz="1200" dirty="0">
                <a:cs typeface="Arial" pitchFamily="34" charset="0"/>
              </a:endParaRPr>
            </a:p>
          </p:txBody>
        </p:sp>
      </p:grpSp>
      <p:grpSp>
        <p:nvGrpSpPr>
          <p:cNvPr id="24" name="Group 28">
            <a:extLst>
              <a:ext uri="{FF2B5EF4-FFF2-40B4-BE49-F238E27FC236}">
                <a16:creationId xmlns="" xmlns:a16="http://schemas.microsoft.com/office/drawing/2014/main" id="{4B26EA5B-5569-43C7-98D3-76398C6E900C}"/>
              </a:ext>
            </a:extLst>
          </p:cNvPr>
          <p:cNvGrpSpPr/>
          <p:nvPr/>
        </p:nvGrpSpPr>
        <p:grpSpPr>
          <a:xfrm>
            <a:off x="5266405" y="4605453"/>
            <a:ext cx="1663954" cy="1524706"/>
            <a:chOff x="8265486" y="2475464"/>
            <a:chExt cx="3283552" cy="1524706"/>
          </a:xfrm>
        </p:grpSpPr>
        <p:sp>
          <p:nvSpPr>
            <p:cNvPr id="25" name="TextBox 24">
              <a:extLst>
                <a:ext uri="{FF2B5EF4-FFF2-40B4-BE49-F238E27FC236}">
                  <a16:creationId xmlns="" xmlns:a16="http://schemas.microsoft.com/office/drawing/2014/main" id="{D4AEEFD5-07D8-4518-8915-E482D8FECF80}"/>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sp>
          <p:nvSpPr>
            <p:cNvPr id="26" name="TextBox 25">
              <a:extLst>
                <a:ext uri="{FF2B5EF4-FFF2-40B4-BE49-F238E27FC236}">
                  <a16:creationId xmlns="" xmlns:a16="http://schemas.microsoft.com/office/drawing/2014/main" id="{D17D042B-8C23-46B0-8EBB-AD1BA9BD7C55}"/>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Modern Portfolio</a:t>
              </a:r>
            </a:p>
          </p:txBody>
        </p:sp>
        <p:sp>
          <p:nvSpPr>
            <p:cNvPr id="27" name="TextBox 26">
              <a:extLst>
                <a:ext uri="{FF2B5EF4-FFF2-40B4-BE49-F238E27FC236}">
                  <a16:creationId xmlns="" xmlns:a16="http://schemas.microsoft.com/office/drawing/2014/main" id="{56A60B48-857A-4F79-AADF-0E7055A4C96C}"/>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Simple Portfolio</a:t>
              </a:r>
            </a:p>
          </p:txBody>
        </p:sp>
        <p:sp>
          <p:nvSpPr>
            <p:cNvPr id="28" name="TextBox 27">
              <a:extLst>
                <a:ext uri="{FF2B5EF4-FFF2-40B4-BE49-F238E27FC236}">
                  <a16:creationId xmlns="" xmlns:a16="http://schemas.microsoft.com/office/drawing/2014/main" id="{24099489-4F9C-4137-A0A0-D59F16674296}"/>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Portfolio</a:t>
              </a:r>
            </a:p>
          </p:txBody>
        </p:sp>
        <p:sp>
          <p:nvSpPr>
            <p:cNvPr id="29" name="TextBox 28">
              <a:extLst>
                <a:ext uri="{FF2B5EF4-FFF2-40B4-BE49-F238E27FC236}">
                  <a16:creationId xmlns="" xmlns:a16="http://schemas.microsoft.com/office/drawing/2014/main" id="{71040230-998B-4488-B2D1-2D619963ED66}"/>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0" name="Group 28">
            <a:extLst>
              <a:ext uri="{FF2B5EF4-FFF2-40B4-BE49-F238E27FC236}">
                <a16:creationId xmlns="" xmlns:a16="http://schemas.microsoft.com/office/drawing/2014/main" id="{91DEE570-5A1F-4DE6-9CC6-62D265A1DAC1}"/>
              </a:ext>
            </a:extLst>
          </p:cNvPr>
          <p:cNvGrpSpPr/>
          <p:nvPr/>
        </p:nvGrpSpPr>
        <p:grpSpPr>
          <a:xfrm>
            <a:off x="9478836" y="4605453"/>
            <a:ext cx="1663954" cy="1524706"/>
            <a:chOff x="8265486" y="2475464"/>
            <a:chExt cx="3283552" cy="1524706"/>
          </a:xfrm>
        </p:grpSpPr>
        <p:sp>
          <p:nvSpPr>
            <p:cNvPr id="31" name="TextBox 30">
              <a:extLst>
                <a:ext uri="{FF2B5EF4-FFF2-40B4-BE49-F238E27FC236}">
                  <a16:creationId xmlns="" xmlns:a16="http://schemas.microsoft.com/office/drawing/2014/main" id="{5566C44F-69C1-493B-9B5D-E6454DF2BD0E}"/>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Building</a:t>
              </a:r>
              <a:endParaRPr lang="en-US" altLang="ko-KR" sz="1200" dirty="0">
                <a:cs typeface="Arial" pitchFamily="34" charset="0"/>
              </a:endParaRPr>
            </a:p>
          </p:txBody>
        </p:sp>
        <p:sp>
          <p:nvSpPr>
            <p:cNvPr id="32" name="TextBox 31">
              <a:extLst>
                <a:ext uri="{FF2B5EF4-FFF2-40B4-BE49-F238E27FC236}">
                  <a16:creationId xmlns="" xmlns:a16="http://schemas.microsoft.com/office/drawing/2014/main" id="{05C5C1E0-A174-489B-9597-E74D7FCCD4B4}"/>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Testing</a:t>
              </a:r>
              <a:endParaRPr lang="en-US" altLang="ko-KR" sz="1200" dirty="0">
                <a:cs typeface="Arial" pitchFamily="34" charset="0"/>
              </a:endParaRPr>
            </a:p>
          </p:txBody>
        </p:sp>
        <p:sp>
          <p:nvSpPr>
            <p:cNvPr id="33" name="TextBox 32">
              <a:extLst>
                <a:ext uri="{FF2B5EF4-FFF2-40B4-BE49-F238E27FC236}">
                  <a16:creationId xmlns="" xmlns:a16="http://schemas.microsoft.com/office/drawing/2014/main" id="{2CC0567D-183B-4CB2-B11B-9816A35C636F}"/>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Deployment</a:t>
              </a:r>
              <a:endParaRPr lang="en-US" altLang="ko-KR" sz="1200" dirty="0">
                <a:cs typeface="Arial" pitchFamily="34" charset="0"/>
              </a:endParaRPr>
            </a:p>
          </p:txBody>
        </p:sp>
        <p:sp>
          <p:nvSpPr>
            <p:cNvPr id="34" name="TextBox 33">
              <a:extLst>
                <a:ext uri="{FF2B5EF4-FFF2-40B4-BE49-F238E27FC236}">
                  <a16:creationId xmlns="" xmlns:a16="http://schemas.microsoft.com/office/drawing/2014/main" id="{3F31ED3B-18A0-4CD7-AD7B-2E160E3025A4}"/>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Pipeline Creation</a:t>
              </a:r>
              <a:endParaRPr lang="en-US" altLang="ko-KR" sz="1200" dirty="0">
                <a:cs typeface="Arial" pitchFamily="34" charset="0"/>
              </a:endParaRPr>
            </a:p>
          </p:txBody>
        </p:sp>
        <p:sp>
          <p:nvSpPr>
            <p:cNvPr id="35" name="TextBox 34">
              <a:extLst>
                <a:ext uri="{FF2B5EF4-FFF2-40B4-BE49-F238E27FC236}">
                  <a16:creationId xmlns="" xmlns:a16="http://schemas.microsoft.com/office/drawing/2014/main" id="{D6C5D693-5E78-4A91-852E-068EB333947B}"/>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6" name="Group 28">
            <a:extLst>
              <a:ext uri="{FF2B5EF4-FFF2-40B4-BE49-F238E27FC236}">
                <a16:creationId xmlns="" xmlns:a16="http://schemas.microsoft.com/office/drawing/2014/main" id="{05DC9233-A3B4-46CD-962B-D25B5B30277D}"/>
              </a:ext>
            </a:extLst>
          </p:cNvPr>
          <p:cNvGrpSpPr/>
          <p:nvPr/>
        </p:nvGrpSpPr>
        <p:grpSpPr>
          <a:xfrm>
            <a:off x="3160189" y="1929893"/>
            <a:ext cx="1759474" cy="1524706"/>
            <a:chOff x="8265486" y="2475464"/>
            <a:chExt cx="3472046" cy="1524706"/>
          </a:xfrm>
        </p:grpSpPr>
        <p:sp>
          <p:nvSpPr>
            <p:cNvPr id="37" name="TextBox 36">
              <a:extLst>
                <a:ext uri="{FF2B5EF4-FFF2-40B4-BE49-F238E27FC236}">
                  <a16:creationId xmlns="" xmlns:a16="http://schemas.microsoft.com/office/drawing/2014/main" id="{EA215989-C68F-4420-BBC1-D1BBE01546BD}"/>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EDA</a:t>
              </a:r>
              <a:endParaRPr lang="en-US" altLang="ko-KR" sz="1200" dirty="0">
                <a:cs typeface="Arial" pitchFamily="34" charset="0"/>
              </a:endParaRPr>
            </a:p>
          </p:txBody>
        </p:sp>
        <p:sp>
          <p:nvSpPr>
            <p:cNvPr id="38" name="TextBox 37">
              <a:extLst>
                <a:ext uri="{FF2B5EF4-FFF2-40B4-BE49-F238E27FC236}">
                  <a16:creationId xmlns="" xmlns:a16="http://schemas.microsoft.com/office/drawing/2014/main" id="{3C82EFB5-0101-4359-A3F3-89BFB802F321}"/>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Null Values</a:t>
              </a:r>
              <a:endParaRPr lang="en-US" altLang="ko-KR" sz="1200" dirty="0">
                <a:cs typeface="Arial" pitchFamily="34" charset="0"/>
              </a:endParaRPr>
            </a:p>
          </p:txBody>
        </p:sp>
        <p:sp>
          <p:nvSpPr>
            <p:cNvPr id="39" name="TextBox 38">
              <a:extLst>
                <a:ext uri="{FF2B5EF4-FFF2-40B4-BE49-F238E27FC236}">
                  <a16:creationId xmlns="" xmlns:a16="http://schemas.microsoft.com/office/drawing/2014/main" id="{6200E21B-367C-4C98-848A-DBFCA74D438B}"/>
                </a:ext>
              </a:extLst>
            </p:cNvPr>
            <p:cNvSpPr txBox="1"/>
            <p:nvPr/>
          </p:nvSpPr>
          <p:spPr>
            <a:xfrm>
              <a:off x="8265486" y="3117784"/>
              <a:ext cx="347204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Redundancy</a:t>
              </a:r>
              <a:endParaRPr lang="en-US" altLang="ko-KR" sz="1200" dirty="0">
                <a:cs typeface="Arial" pitchFamily="34" charset="0"/>
              </a:endParaRPr>
            </a:p>
          </p:txBody>
        </p:sp>
        <p:sp>
          <p:nvSpPr>
            <p:cNvPr id="40" name="TextBox 39">
              <a:extLst>
                <a:ext uri="{FF2B5EF4-FFF2-40B4-BE49-F238E27FC236}">
                  <a16:creationId xmlns="" xmlns:a16="http://schemas.microsoft.com/office/drawing/2014/main" id="{BF21C1B2-D85B-4B54-9399-0FADEB860147}"/>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Cleaning</a:t>
              </a:r>
              <a:endParaRPr lang="en-US" altLang="ko-KR" sz="1200" dirty="0">
                <a:cs typeface="Arial" pitchFamily="34" charset="0"/>
              </a:endParaRPr>
            </a:p>
          </p:txBody>
        </p:sp>
        <p:sp>
          <p:nvSpPr>
            <p:cNvPr id="41" name="TextBox 40">
              <a:extLst>
                <a:ext uri="{FF2B5EF4-FFF2-40B4-BE49-F238E27FC236}">
                  <a16:creationId xmlns="" xmlns:a16="http://schemas.microsoft.com/office/drawing/2014/main" id="{0D162BC8-002F-448D-9519-7847A28A4D8D}"/>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Duplicate Values</a:t>
              </a:r>
            </a:p>
          </p:txBody>
        </p:sp>
      </p:grpSp>
      <p:grpSp>
        <p:nvGrpSpPr>
          <p:cNvPr id="42" name="Group 28">
            <a:extLst>
              <a:ext uri="{FF2B5EF4-FFF2-40B4-BE49-F238E27FC236}">
                <a16:creationId xmlns="" xmlns:a16="http://schemas.microsoft.com/office/drawing/2014/main" id="{24D27D93-05F4-4D8D-9690-9A5C7F829305}"/>
              </a:ext>
            </a:extLst>
          </p:cNvPr>
          <p:cNvGrpSpPr/>
          <p:nvPr/>
        </p:nvGrpSpPr>
        <p:grpSpPr>
          <a:xfrm>
            <a:off x="7372621" y="1929893"/>
            <a:ext cx="1663954" cy="1524706"/>
            <a:chOff x="8265486" y="2475464"/>
            <a:chExt cx="3283552" cy="1524706"/>
          </a:xfrm>
        </p:grpSpPr>
        <p:sp>
          <p:nvSpPr>
            <p:cNvPr id="43" name="TextBox 42">
              <a:extLst>
                <a:ext uri="{FF2B5EF4-FFF2-40B4-BE49-F238E27FC236}">
                  <a16:creationId xmlns="" xmlns:a16="http://schemas.microsoft.com/office/drawing/2014/main" id="{D3C0EBB3-9E14-4AF6-9EEA-E3F6C53F5F7F}"/>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Word Count</a:t>
              </a:r>
              <a:endParaRPr lang="en-US" altLang="ko-KR" sz="1200" dirty="0">
                <a:cs typeface="Arial" pitchFamily="34" charset="0"/>
              </a:endParaRPr>
            </a:p>
          </p:txBody>
        </p:sp>
        <p:sp>
          <p:nvSpPr>
            <p:cNvPr id="44" name="TextBox 43">
              <a:extLst>
                <a:ext uri="{FF2B5EF4-FFF2-40B4-BE49-F238E27FC236}">
                  <a16:creationId xmlns="" xmlns:a16="http://schemas.microsoft.com/office/drawing/2014/main" id="{DB39F9B1-01E8-48F2-8E8C-B55C1AEFA20D}"/>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Selection</a:t>
              </a:r>
              <a:endParaRPr lang="en-US" altLang="ko-KR" sz="1200" dirty="0">
                <a:cs typeface="Arial" pitchFamily="34" charset="0"/>
              </a:endParaRPr>
            </a:p>
          </p:txBody>
        </p:sp>
        <p:sp>
          <p:nvSpPr>
            <p:cNvPr id="45" name="TextBox 44">
              <a:extLst>
                <a:ext uri="{FF2B5EF4-FFF2-40B4-BE49-F238E27FC236}">
                  <a16:creationId xmlns="" xmlns:a16="http://schemas.microsoft.com/office/drawing/2014/main" id="{6EEC141F-AFD4-4775-87E5-5715D670B44E}"/>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Evaluation</a:t>
              </a:r>
              <a:endParaRPr lang="en-US" altLang="ko-KR" sz="1200" dirty="0">
                <a:cs typeface="Arial" pitchFamily="34" charset="0"/>
              </a:endParaRPr>
            </a:p>
          </p:txBody>
        </p:sp>
        <p:sp>
          <p:nvSpPr>
            <p:cNvPr id="46" name="TextBox 45">
              <a:extLst>
                <a:ext uri="{FF2B5EF4-FFF2-40B4-BE49-F238E27FC236}">
                  <a16:creationId xmlns="" xmlns:a16="http://schemas.microsoft.com/office/drawing/2014/main" id="{BA67D7FB-FECE-474E-AEFE-97E956AB4962}"/>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N-grams</a:t>
              </a:r>
              <a:endParaRPr lang="en-US" altLang="ko-KR" sz="1200" dirty="0">
                <a:cs typeface="Arial" pitchFamily="34" charset="0"/>
              </a:endParaRPr>
            </a:p>
          </p:txBody>
        </p:sp>
        <p:sp>
          <p:nvSpPr>
            <p:cNvPr id="47" name="TextBox 46">
              <a:extLst>
                <a:ext uri="{FF2B5EF4-FFF2-40B4-BE49-F238E27FC236}">
                  <a16:creationId xmlns="" xmlns:a16="http://schemas.microsoft.com/office/drawing/2014/main" id="{BCECBBEE-3591-48DA-B930-13B5B961058F}"/>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Feedback</a:t>
              </a:r>
            </a:p>
          </p:txBody>
        </p:sp>
      </p:gr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accent2">
                    <a:lumMod val="75000"/>
                  </a:schemeClr>
                </a:solidFill>
              </a:rPr>
              <a:t>PROJECT LIFECYCLE</a:t>
            </a:r>
            <a:endParaRPr lang="en-US" dirty="0">
              <a:solidFill>
                <a:schemeClr val="accent2">
                  <a:lumMod val="75000"/>
                </a:schemeClr>
              </a:solidFill>
            </a:endParaRPr>
          </a:p>
        </p:txBody>
      </p:sp>
      <p:sp>
        <p:nvSpPr>
          <p:cNvPr id="3" name="Block Arc 2">
            <a:extLst>
              <a:ext uri="{FF2B5EF4-FFF2-40B4-BE49-F238E27FC236}">
                <a16:creationId xmlns="" xmlns:a16="http://schemas.microsoft.com/office/drawing/2014/main" id="{83ACD057-D362-45B6-A5D8-55D4F9FBBE6D}"/>
              </a:ext>
            </a:extLst>
          </p:cNvPr>
          <p:cNvSpPr/>
          <p:nvPr/>
        </p:nvSpPr>
        <p:spPr>
          <a:xfrm>
            <a:off x="979062" y="2954748"/>
            <a:ext cx="1963402" cy="1963402"/>
          </a:xfrm>
          <a:prstGeom prst="blockArc">
            <a:avLst>
              <a:gd name="adj1" fmla="val 10958405"/>
              <a:gd name="adj2" fmla="val 21484430"/>
              <a:gd name="adj3" fmla="val 157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 name="Block Arc 4">
            <a:extLst>
              <a:ext uri="{FF2B5EF4-FFF2-40B4-BE49-F238E27FC236}">
                <a16:creationId xmlns="" xmlns:a16="http://schemas.microsoft.com/office/drawing/2014/main" id="{DDBDE78A-DD78-4926-8716-6F810137BD33}"/>
              </a:ext>
            </a:extLst>
          </p:cNvPr>
          <p:cNvSpPr/>
          <p:nvPr/>
        </p:nvSpPr>
        <p:spPr>
          <a:xfrm rot="10800000">
            <a:off x="2633132" y="2880173"/>
            <a:ext cx="1963402" cy="1963402"/>
          </a:xfrm>
          <a:prstGeom prst="blockArc">
            <a:avLst>
              <a:gd name="adj1" fmla="val 10774865"/>
              <a:gd name="adj2" fmla="val 21484430"/>
              <a:gd name="adj3" fmla="val 157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5" name="Block Arc 5">
            <a:extLst>
              <a:ext uri="{FF2B5EF4-FFF2-40B4-BE49-F238E27FC236}">
                <a16:creationId xmlns="" xmlns:a16="http://schemas.microsoft.com/office/drawing/2014/main" id="{C2C184D4-F897-4B02-B7D3-FFCB2876FDCF}"/>
              </a:ext>
            </a:extLst>
          </p:cNvPr>
          <p:cNvSpPr/>
          <p:nvPr/>
        </p:nvSpPr>
        <p:spPr>
          <a:xfrm>
            <a:off x="4292952" y="2954748"/>
            <a:ext cx="1963402" cy="1963402"/>
          </a:xfrm>
          <a:prstGeom prst="blockArc">
            <a:avLst>
              <a:gd name="adj1" fmla="val 11053168"/>
              <a:gd name="adj2" fmla="val 21484430"/>
              <a:gd name="adj3" fmla="val 157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6" name="Block Arc 6">
            <a:extLst>
              <a:ext uri="{FF2B5EF4-FFF2-40B4-BE49-F238E27FC236}">
                <a16:creationId xmlns="" xmlns:a16="http://schemas.microsoft.com/office/drawing/2014/main" id="{B9439AFA-9465-4729-9D07-E25244F6C76C}"/>
              </a:ext>
            </a:extLst>
          </p:cNvPr>
          <p:cNvSpPr/>
          <p:nvPr/>
        </p:nvSpPr>
        <p:spPr>
          <a:xfrm rot="10800000">
            <a:off x="5947022" y="2880173"/>
            <a:ext cx="1963402" cy="1963402"/>
          </a:xfrm>
          <a:prstGeom prst="blockArc">
            <a:avLst>
              <a:gd name="adj1" fmla="val 10804470"/>
              <a:gd name="adj2" fmla="val 21484430"/>
              <a:gd name="adj3" fmla="val 157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7" name="Block Arc 7">
            <a:extLst>
              <a:ext uri="{FF2B5EF4-FFF2-40B4-BE49-F238E27FC236}">
                <a16:creationId xmlns="" xmlns:a16="http://schemas.microsoft.com/office/drawing/2014/main" id="{5163608F-4A77-415B-A243-7DE79FBD9A8E}"/>
              </a:ext>
            </a:extLst>
          </p:cNvPr>
          <p:cNvSpPr/>
          <p:nvPr/>
        </p:nvSpPr>
        <p:spPr>
          <a:xfrm>
            <a:off x="7595466" y="2954748"/>
            <a:ext cx="1963402" cy="1963402"/>
          </a:xfrm>
          <a:prstGeom prst="blockArc">
            <a:avLst>
              <a:gd name="adj1" fmla="val 11025770"/>
              <a:gd name="adj2" fmla="val 21484430"/>
              <a:gd name="adj3"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8" name="Block Arc 8">
            <a:extLst>
              <a:ext uri="{FF2B5EF4-FFF2-40B4-BE49-F238E27FC236}">
                <a16:creationId xmlns="" xmlns:a16="http://schemas.microsoft.com/office/drawing/2014/main" id="{8391BF05-5B57-47A1-A0E9-D13D7D239747}"/>
              </a:ext>
            </a:extLst>
          </p:cNvPr>
          <p:cNvSpPr/>
          <p:nvPr/>
        </p:nvSpPr>
        <p:spPr>
          <a:xfrm rot="10800000">
            <a:off x="9249536" y="2880174"/>
            <a:ext cx="1963402" cy="1963402"/>
          </a:xfrm>
          <a:prstGeom prst="blockArc">
            <a:avLst>
              <a:gd name="adj1" fmla="val 10961381"/>
              <a:gd name="adj2" fmla="val 21484430"/>
              <a:gd name="adj3" fmla="val 157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TextBox 8">
            <a:extLst>
              <a:ext uri="{FF2B5EF4-FFF2-40B4-BE49-F238E27FC236}">
                <a16:creationId xmlns="" xmlns:a16="http://schemas.microsoft.com/office/drawing/2014/main" id="{A879F538-837F-4746-8138-74445F255DCC}"/>
              </a:ext>
            </a:extLst>
          </p:cNvPr>
          <p:cNvSpPr txBox="1"/>
          <p:nvPr/>
        </p:nvSpPr>
        <p:spPr>
          <a:xfrm>
            <a:off x="1109104" y="4918150"/>
            <a:ext cx="1718265"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Duplicate Values,</a:t>
            </a:r>
          </a:p>
          <a:p>
            <a:pPr algn="ctr"/>
            <a:r>
              <a:rPr lang="en-US" altLang="ko-KR" sz="1200" dirty="0" smtClean="0">
                <a:solidFill>
                  <a:schemeClr val="tx1">
                    <a:lumMod val="75000"/>
                    <a:lumOff val="25000"/>
                  </a:schemeClr>
                </a:solidFill>
              </a:rPr>
              <a:t>Null Values,.</a:t>
            </a:r>
            <a:endParaRPr lang="en-US" altLang="ko-KR" sz="1200" dirty="0">
              <a:solidFill>
                <a:schemeClr val="tx1">
                  <a:lumMod val="75000"/>
                  <a:lumOff val="25000"/>
                </a:schemeClr>
              </a:solidFill>
            </a:endParaRPr>
          </a:p>
        </p:txBody>
      </p:sp>
      <p:sp>
        <p:nvSpPr>
          <p:cNvPr id="10" name="TextBox 9">
            <a:extLst>
              <a:ext uri="{FF2B5EF4-FFF2-40B4-BE49-F238E27FC236}">
                <a16:creationId xmlns="" xmlns:a16="http://schemas.microsoft.com/office/drawing/2014/main" id="{F50F14AC-CEA6-458E-B157-C29E66108548}"/>
              </a:ext>
            </a:extLst>
          </p:cNvPr>
          <p:cNvSpPr txBox="1"/>
          <p:nvPr/>
        </p:nvSpPr>
        <p:spPr>
          <a:xfrm>
            <a:off x="1099970" y="4671929"/>
            <a:ext cx="1727399"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DATA CLEANING</a:t>
            </a:r>
            <a:endParaRPr lang="ko-KR" altLang="en-US" sz="1200" b="1" dirty="0">
              <a:solidFill>
                <a:schemeClr val="accent1">
                  <a:lumMod val="75000"/>
                </a:schemeClr>
              </a:solidFill>
            </a:endParaRPr>
          </a:p>
        </p:txBody>
      </p:sp>
      <p:cxnSp>
        <p:nvCxnSpPr>
          <p:cNvPr id="11" name="Straight Connector 12">
            <a:extLst>
              <a:ext uri="{FF2B5EF4-FFF2-40B4-BE49-F238E27FC236}">
                <a16:creationId xmlns="" xmlns:a16="http://schemas.microsoft.com/office/drawing/2014/main" id="{3AC6BAFE-78FD-46C3-B9A3-C4EBD20B5301}"/>
              </a:ext>
            </a:extLst>
          </p:cNvPr>
          <p:cNvCxnSpPr/>
          <p:nvPr/>
        </p:nvCxnSpPr>
        <p:spPr>
          <a:xfrm>
            <a:off x="1945364" y="4003750"/>
            <a:ext cx="0" cy="542663"/>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821D587-1D67-45B4-A7F8-ADD9F6DE3995}"/>
              </a:ext>
            </a:extLst>
          </p:cNvPr>
          <p:cNvSpPr txBox="1"/>
          <p:nvPr/>
        </p:nvSpPr>
        <p:spPr>
          <a:xfrm>
            <a:off x="4411418"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UNI-Gram,</a:t>
            </a:r>
          </a:p>
          <a:p>
            <a:pPr algn="ctr"/>
            <a:r>
              <a:rPr lang="en-US" altLang="ko-KR" sz="1200" dirty="0" smtClean="0">
                <a:solidFill>
                  <a:schemeClr val="tx1">
                    <a:lumMod val="75000"/>
                    <a:lumOff val="25000"/>
                  </a:schemeClr>
                </a:solidFill>
              </a:rPr>
              <a:t>BI-Gram,</a:t>
            </a:r>
          </a:p>
          <a:p>
            <a:pPr algn="ctr"/>
            <a:r>
              <a:rPr lang="en-US" altLang="ko-KR" sz="1200" dirty="0" smtClean="0">
                <a:solidFill>
                  <a:schemeClr val="tx1">
                    <a:lumMod val="75000"/>
                    <a:lumOff val="25000"/>
                  </a:schemeClr>
                </a:solidFill>
              </a:rPr>
              <a:t>TRI-Gram.</a:t>
            </a:r>
            <a:endParaRPr lang="en-US" altLang="ko-KR" sz="1200" dirty="0">
              <a:solidFill>
                <a:schemeClr val="tx1">
                  <a:lumMod val="75000"/>
                  <a:lumOff val="25000"/>
                </a:schemeClr>
              </a:solidFill>
            </a:endParaRPr>
          </a:p>
        </p:txBody>
      </p:sp>
      <p:sp>
        <p:nvSpPr>
          <p:cNvPr id="13" name="TextBox 12">
            <a:extLst>
              <a:ext uri="{FF2B5EF4-FFF2-40B4-BE49-F238E27FC236}">
                <a16:creationId xmlns="" xmlns:a16="http://schemas.microsoft.com/office/drawing/2014/main" id="{D3DDF0AB-7311-4324-A374-8EECA5EEF24F}"/>
              </a:ext>
            </a:extLst>
          </p:cNvPr>
          <p:cNvSpPr txBox="1"/>
          <p:nvPr/>
        </p:nvSpPr>
        <p:spPr>
          <a:xfrm>
            <a:off x="4402284" y="4671929"/>
            <a:ext cx="1854070"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N-GRAM SELECTION</a:t>
            </a:r>
            <a:endParaRPr lang="ko-KR" altLang="en-US" sz="1200" b="1" dirty="0">
              <a:solidFill>
                <a:schemeClr val="accent1">
                  <a:lumMod val="75000"/>
                </a:schemeClr>
              </a:solidFill>
            </a:endParaRPr>
          </a:p>
        </p:txBody>
      </p:sp>
      <p:cxnSp>
        <p:nvCxnSpPr>
          <p:cNvPr id="14" name="Straight Connector 17">
            <a:extLst>
              <a:ext uri="{FF2B5EF4-FFF2-40B4-BE49-F238E27FC236}">
                <a16:creationId xmlns="" xmlns:a16="http://schemas.microsoft.com/office/drawing/2014/main" id="{0470B263-ECD5-4994-AE41-B459998620B7}"/>
              </a:ext>
            </a:extLst>
          </p:cNvPr>
          <p:cNvCxnSpPr/>
          <p:nvPr/>
        </p:nvCxnSpPr>
        <p:spPr>
          <a:xfrm>
            <a:off x="5247678" y="4003750"/>
            <a:ext cx="0" cy="542663"/>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9B3089A1-A096-43A2-8E80-B029D3F26BB8}"/>
              </a:ext>
            </a:extLst>
          </p:cNvPr>
          <p:cNvSpPr txBox="1"/>
          <p:nvPr/>
        </p:nvSpPr>
        <p:spPr>
          <a:xfrm>
            <a:off x="7713732"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Logistic Regression,</a:t>
            </a:r>
          </a:p>
          <a:p>
            <a:pPr algn="ctr"/>
            <a:r>
              <a:rPr lang="en-US" altLang="ko-KR" sz="1200" dirty="0" smtClean="0">
                <a:solidFill>
                  <a:schemeClr val="tx1">
                    <a:lumMod val="75000"/>
                    <a:lumOff val="25000"/>
                  </a:schemeClr>
                </a:solidFill>
              </a:rPr>
              <a:t>Decision Trees,</a:t>
            </a:r>
          </a:p>
          <a:p>
            <a:pPr algn="ctr"/>
            <a:r>
              <a:rPr lang="en-US" altLang="ko-KR" sz="1200" dirty="0" smtClean="0">
                <a:solidFill>
                  <a:schemeClr val="tx1">
                    <a:lumMod val="75000"/>
                    <a:lumOff val="25000"/>
                  </a:schemeClr>
                </a:solidFill>
              </a:rPr>
              <a:t>Naïve Bayes.</a:t>
            </a:r>
            <a:endParaRPr lang="en-US" altLang="ko-KR" sz="1200" dirty="0">
              <a:solidFill>
                <a:schemeClr val="tx1">
                  <a:lumMod val="75000"/>
                  <a:lumOff val="25000"/>
                </a:schemeClr>
              </a:solidFill>
            </a:endParaRPr>
          </a:p>
        </p:txBody>
      </p:sp>
      <p:sp>
        <p:nvSpPr>
          <p:cNvPr id="16" name="TextBox 15">
            <a:extLst>
              <a:ext uri="{FF2B5EF4-FFF2-40B4-BE49-F238E27FC236}">
                <a16:creationId xmlns="" xmlns:a16="http://schemas.microsoft.com/office/drawing/2014/main" id="{884BAAEA-37D5-4335-82AF-375FDD5C60AD}"/>
              </a:ext>
            </a:extLst>
          </p:cNvPr>
          <p:cNvSpPr txBox="1"/>
          <p:nvPr/>
        </p:nvSpPr>
        <p:spPr>
          <a:xfrm>
            <a:off x="7615374" y="4671928"/>
            <a:ext cx="1943494"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PIPELINE CREATION</a:t>
            </a:r>
            <a:endParaRPr lang="ko-KR" altLang="en-US" sz="1200" b="1" dirty="0">
              <a:solidFill>
                <a:schemeClr val="accent1">
                  <a:lumMod val="75000"/>
                </a:schemeClr>
              </a:solidFill>
            </a:endParaRPr>
          </a:p>
        </p:txBody>
      </p:sp>
      <p:cxnSp>
        <p:nvCxnSpPr>
          <p:cNvPr id="17" name="Straight Connector 22">
            <a:extLst>
              <a:ext uri="{FF2B5EF4-FFF2-40B4-BE49-F238E27FC236}">
                <a16:creationId xmlns="" xmlns:a16="http://schemas.microsoft.com/office/drawing/2014/main" id="{7AAC8CE9-0B50-444A-8DA9-15C7E01CB38D}"/>
              </a:ext>
            </a:extLst>
          </p:cNvPr>
          <p:cNvCxnSpPr/>
          <p:nvPr/>
        </p:nvCxnSpPr>
        <p:spPr>
          <a:xfrm>
            <a:off x="8549992" y="4003750"/>
            <a:ext cx="0" cy="542663"/>
          </a:xfrm>
          <a:prstGeom prst="line">
            <a:avLst/>
          </a:prstGeom>
          <a:ln w="19050">
            <a:solidFill>
              <a:schemeClr val="accent5"/>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D1D86DB4-42B8-46DB-AD35-DF9F115B1D9C}"/>
              </a:ext>
            </a:extLst>
          </p:cNvPr>
          <p:cNvSpPr txBox="1"/>
          <p:nvPr/>
        </p:nvSpPr>
        <p:spPr>
          <a:xfrm>
            <a:off x="2760261" y="2200953"/>
            <a:ext cx="1718265"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 Cloud,</a:t>
            </a:r>
          </a:p>
          <a:p>
            <a:pPr algn="ctr"/>
            <a:r>
              <a:rPr lang="en-US" altLang="ko-KR" sz="1200" dirty="0" smtClean="0">
                <a:solidFill>
                  <a:schemeClr val="tx1">
                    <a:lumMod val="75000"/>
                    <a:lumOff val="25000"/>
                  </a:schemeClr>
                </a:solidFill>
              </a:rPr>
              <a:t>Bar Chart,</a:t>
            </a:r>
          </a:p>
          <a:p>
            <a:pPr algn="ctr"/>
            <a:r>
              <a:rPr lang="en-US" altLang="ko-KR" sz="1200" dirty="0" smtClean="0">
                <a:solidFill>
                  <a:schemeClr val="tx1">
                    <a:lumMod val="75000"/>
                    <a:lumOff val="25000"/>
                  </a:schemeClr>
                </a:solidFill>
              </a:rPr>
              <a:t>Pie Chart,</a:t>
            </a:r>
          </a:p>
          <a:p>
            <a:pPr algn="ctr"/>
            <a:r>
              <a:rPr lang="en-US" altLang="ko-KR" sz="1200" dirty="0" smtClean="0">
                <a:solidFill>
                  <a:schemeClr val="tx1">
                    <a:lumMod val="75000"/>
                    <a:lumOff val="25000"/>
                  </a:schemeClr>
                </a:solidFill>
              </a:rPr>
              <a:t>Box Plot.</a:t>
            </a:r>
            <a:endParaRPr lang="en-US" altLang="ko-KR" sz="1200" dirty="0">
              <a:solidFill>
                <a:schemeClr val="tx1">
                  <a:lumMod val="75000"/>
                  <a:lumOff val="25000"/>
                </a:schemeClr>
              </a:solidFill>
            </a:endParaRPr>
          </a:p>
        </p:txBody>
      </p:sp>
      <p:sp>
        <p:nvSpPr>
          <p:cNvPr id="19" name="TextBox 18">
            <a:extLst>
              <a:ext uri="{FF2B5EF4-FFF2-40B4-BE49-F238E27FC236}">
                <a16:creationId xmlns="" xmlns:a16="http://schemas.microsoft.com/office/drawing/2014/main" id="{72C4EB25-E205-445F-84E8-A9D69C2319F3}"/>
              </a:ext>
            </a:extLst>
          </p:cNvPr>
          <p:cNvSpPr txBox="1"/>
          <p:nvPr/>
        </p:nvSpPr>
        <p:spPr>
          <a:xfrm>
            <a:off x="2751127" y="1954732"/>
            <a:ext cx="184540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DATA VISUALIZATION</a:t>
            </a:r>
            <a:endParaRPr lang="ko-KR" altLang="en-US" sz="1200" b="1" dirty="0">
              <a:solidFill>
                <a:schemeClr val="accent2">
                  <a:lumMod val="75000"/>
                </a:schemeClr>
              </a:solidFill>
            </a:endParaRPr>
          </a:p>
        </p:txBody>
      </p:sp>
      <p:cxnSp>
        <p:nvCxnSpPr>
          <p:cNvPr id="20" name="Straight Connector 27">
            <a:extLst>
              <a:ext uri="{FF2B5EF4-FFF2-40B4-BE49-F238E27FC236}">
                <a16:creationId xmlns="" xmlns:a16="http://schemas.microsoft.com/office/drawing/2014/main" id="{202699E0-C2A1-4FF4-BD9A-CBE0CA42CFCF}"/>
              </a:ext>
            </a:extLst>
          </p:cNvPr>
          <p:cNvCxnSpPr/>
          <p:nvPr/>
        </p:nvCxnSpPr>
        <p:spPr>
          <a:xfrm>
            <a:off x="3596521" y="3262325"/>
            <a:ext cx="0" cy="542663"/>
          </a:xfrm>
          <a:prstGeom prst="line">
            <a:avLst/>
          </a:prstGeom>
          <a:ln w="1905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FD99BDAE-1240-41DC-A94A-22CB7DD0BF58}"/>
              </a:ext>
            </a:extLst>
          </p:cNvPr>
          <p:cNvSpPr txBox="1"/>
          <p:nvPr/>
        </p:nvSpPr>
        <p:spPr>
          <a:xfrm>
            <a:off x="6062575" y="2200953"/>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Word2vec,</a:t>
            </a:r>
          </a:p>
          <a:p>
            <a:pPr algn="ctr"/>
            <a:r>
              <a:rPr lang="en-US" altLang="ko-KR" sz="1200" dirty="0" smtClean="0">
                <a:solidFill>
                  <a:schemeClr val="tx1">
                    <a:lumMod val="75000"/>
                    <a:lumOff val="25000"/>
                  </a:schemeClr>
                </a:solidFill>
              </a:rPr>
              <a:t>Countvectorizer ,</a:t>
            </a:r>
          </a:p>
          <a:p>
            <a:pPr algn="ctr"/>
            <a:r>
              <a:rPr lang="en-US" altLang="ko-KR" sz="1200" dirty="0" smtClean="0">
                <a:solidFill>
                  <a:schemeClr val="tx1">
                    <a:lumMod val="75000"/>
                    <a:lumOff val="25000"/>
                  </a:schemeClr>
                </a:solidFill>
              </a:rPr>
              <a:t>TF_IDF.</a:t>
            </a:r>
            <a:endParaRPr lang="en-US" altLang="ko-KR" sz="1200" dirty="0">
              <a:solidFill>
                <a:schemeClr val="tx1">
                  <a:lumMod val="75000"/>
                  <a:lumOff val="25000"/>
                </a:schemeClr>
              </a:solidFill>
            </a:endParaRPr>
          </a:p>
        </p:txBody>
      </p:sp>
      <p:sp>
        <p:nvSpPr>
          <p:cNvPr id="22" name="TextBox 21">
            <a:extLst>
              <a:ext uri="{FF2B5EF4-FFF2-40B4-BE49-F238E27FC236}">
                <a16:creationId xmlns="" xmlns:a16="http://schemas.microsoft.com/office/drawing/2014/main" id="{F2BD3551-40EF-460C-9A6E-80CD55629859}"/>
              </a:ext>
            </a:extLst>
          </p:cNvPr>
          <p:cNvSpPr txBox="1"/>
          <p:nvPr/>
        </p:nvSpPr>
        <p:spPr>
          <a:xfrm>
            <a:off x="5969379" y="1954732"/>
            <a:ext cx="2105821"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VECTORIZER SELETION</a:t>
            </a:r>
          </a:p>
        </p:txBody>
      </p:sp>
      <p:cxnSp>
        <p:nvCxnSpPr>
          <p:cNvPr id="23" name="Straight Connector 32">
            <a:extLst>
              <a:ext uri="{FF2B5EF4-FFF2-40B4-BE49-F238E27FC236}">
                <a16:creationId xmlns="" xmlns:a16="http://schemas.microsoft.com/office/drawing/2014/main" id="{8F22CC07-1A38-4CF0-B573-8B501193326A}"/>
              </a:ext>
            </a:extLst>
          </p:cNvPr>
          <p:cNvCxnSpPr/>
          <p:nvPr/>
        </p:nvCxnSpPr>
        <p:spPr>
          <a:xfrm>
            <a:off x="6898835" y="3262325"/>
            <a:ext cx="0" cy="542663"/>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AA5B4100-3244-4EBD-A019-95FC8FB9FABF}"/>
              </a:ext>
            </a:extLst>
          </p:cNvPr>
          <p:cNvSpPr txBox="1"/>
          <p:nvPr/>
        </p:nvSpPr>
        <p:spPr>
          <a:xfrm>
            <a:off x="9365154" y="2129497"/>
            <a:ext cx="1767780"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Using Flask For Deploying Our NLP CLASSIFICATION APPLICATION.</a:t>
            </a:r>
            <a:endParaRPr lang="en-US" altLang="ko-KR" sz="1200" dirty="0">
              <a:solidFill>
                <a:schemeClr val="tx1">
                  <a:lumMod val="75000"/>
                  <a:lumOff val="25000"/>
                </a:schemeClr>
              </a:solidFill>
            </a:endParaRPr>
          </a:p>
        </p:txBody>
      </p:sp>
      <p:sp>
        <p:nvSpPr>
          <p:cNvPr id="25" name="TextBox 24">
            <a:extLst>
              <a:ext uri="{FF2B5EF4-FFF2-40B4-BE49-F238E27FC236}">
                <a16:creationId xmlns="" xmlns:a16="http://schemas.microsoft.com/office/drawing/2014/main" id="{C0F9DD70-99CB-4712-B1CD-B4051F2D2EEB}"/>
              </a:ext>
            </a:extLst>
          </p:cNvPr>
          <p:cNvSpPr txBox="1"/>
          <p:nvPr/>
        </p:nvSpPr>
        <p:spPr>
          <a:xfrm>
            <a:off x="9355757" y="1874854"/>
            <a:ext cx="177717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DEPLOYMENT</a:t>
            </a:r>
            <a:endParaRPr lang="ko-KR" altLang="en-US" sz="1200" b="1" dirty="0">
              <a:solidFill>
                <a:schemeClr val="accent2">
                  <a:lumMod val="75000"/>
                </a:schemeClr>
              </a:solidFill>
            </a:endParaRPr>
          </a:p>
        </p:txBody>
      </p:sp>
      <p:cxnSp>
        <p:nvCxnSpPr>
          <p:cNvPr id="26" name="Straight Connector 37">
            <a:extLst>
              <a:ext uri="{FF2B5EF4-FFF2-40B4-BE49-F238E27FC236}">
                <a16:creationId xmlns="" xmlns:a16="http://schemas.microsoft.com/office/drawing/2014/main" id="{E2AD6EBA-9E01-49B1-88C1-7353FBD20323}"/>
              </a:ext>
            </a:extLst>
          </p:cNvPr>
          <p:cNvCxnSpPr/>
          <p:nvPr/>
        </p:nvCxnSpPr>
        <p:spPr>
          <a:xfrm>
            <a:off x="10225512" y="3227174"/>
            <a:ext cx="0" cy="561225"/>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7" name="Rectangle 16">
            <a:extLst>
              <a:ext uri="{FF2B5EF4-FFF2-40B4-BE49-F238E27FC236}">
                <a16:creationId xmlns="" xmlns:a16="http://schemas.microsoft.com/office/drawing/2014/main" id="{06050592-A3F6-453C-8F30-5AF26666AAD1}"/>
              </a:ext>
            </a:extLst>
          </p:cNvPr>
          <p:cNvSpPr/>
          <p:nvPr/>
        </p:nvSpPr>
        <p:spPr>
          <a:xfrm rot="2700000">
            <a:off x="1812404" y="344004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9">
            <a:extLst>
              <a:ext uri="{FF2B5EF4-FFF2-40B4-BE49-F238E27FC236}">
                <a16:creationId xmlns="" xmlns:a16="http://schemas.microsoft.com/office/drawing/2014/main" id="{9223544F-D1E8-477D-B66E-6B3C1EF3A311}"/>
              </a:ext>
            </a:extLst>
          </p:cNvPr>
          <p:cNvSpPr/>
          <p:nvPr/>
        </p:nvSpPr>
        <p:spPr>
          <a:xfrm>
            <a:off x="3434763" y="4015874"/>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5">
            <a:extLst>
              <a:ext uri="{FF2B5EF4-FFF2-40B4-BE49-F238E27FC236}">
                <a16:creationId xmlns="" xmlns:a16="http://schemas.microsoft.com/office/drawing/2014/main" id="{48E419E6-7780-429D-8F99-25E9E53370F3}"/>
              </a:ext>
            </a:extLst>
          </p:cNvPr>
          <p:cNvSpPr/>
          <p:nvPr/>
        </p:nvSpPr>
        <p:spPr>
          <a:xfrm flipH="1">
            <a:off x="8367532" y="35092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Block Arc 10">
            <a:extLst>
              <a:ext uri="{FF2B5EF4-FFF2-40B4-BE49-F238E27FC236}">
                <a16:creationId xmlns="" xmlns:a16="http://schemas.microsoft.com/office/drawing/2014/main" id="{639AAA68-CDBC-4202-8A50-BBD7057A952F}"/>
              </a:ext>
            </a:extLst>
          </p:cNvPr>
          <p:cNvSpPr/>
          <p:nvPr/>
        </p:nvSpPr>
        <p:spPr>
          <a:xfrm>
            <a:off x="6699040" y="4035363"/>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1" name="Oval 21">
            <a:extLst>
              <a:ext uri="{FF2B5EF4-FFF2-40B4-BE49-F238E27FC236}">
                <a16:creationId xmlns="" xmlns:a16="http://schemas.microsoft.com/office/drawing/2014/main" id="{C685B709-221E-416F-B5BB-16BEE3B15517}"/>
              </a:ext>
            </a:extLst>
          </p:cNvPr>
          <p:cNvSpPr>
            <a:spLocks noChangeAspect="1"/>
          </p:cNvSpPr>
          <p:nvPr/>
        </p:nvSpPr>
        <p:spPr>
          <a:xfrm>
            <a:off x="5076880" y="3444966"/>
            <a:ext cx="372596" cy="375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30">
            <a:extLst>
              <a:ext uri="{FF2B5EF4-FFF2-40B4-BE49-F238E27FC236}">
                <a16:creationId xmlns="" xmlns:a16="http://schemas.microsoft.com/office/drawing/2014/main" id="{1C4FB44F-6425-4E0D-80F4-C9E359E914D2}"/>
              </a:ext>
            </a:extLst>
          </p:cNvPr>
          <p:cNvSpPr/>
          <p:nvPr/>
        </p:nvSpPr>
        <p:spPr>
          <a:xfrm>
            <a:off x="10090766" y="3987487"/>
            <a:ext cx="329463" cy="32850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자유형: 도형 32">
            <a:extLst>
              <a:ext uri="{FF2B5EF4-FFF2-40B4-BE49-F238E27FC236}">
                <a16:creationId xmlns="" xmlns:a16="http://schemas.microsoft.com/office/drawing/2014/main" id="{F68F16D4-9606-4EAE-8165-6DAC28B7F1B4}"/>
              </a:ext>
            </a:extLst>
          </p:cNvPr>
          <p:cNvSpPr/>
          <p:nvPr/>
        </p:nvSpPr>
        <p:spPr>
          <a:xfrm rot="10800000">
            <a:off x="0" y="3880805"/>
            <a:ext cx="1290686" cy="962770"/>
          </a:xfrm>
          <a:custGeom>
            <a:avLst/>
            <a:gdLst>
              <a:gd name="connsiteX0" fmla="*/ 309681 w 1290686"/>
              <a:gd name="connsiteY0" fmla="*/ 962770 h 962770"/>
              <a:gd name="connsiteX1" fmla="*/ 0 w 1290686"/>
              <a:gd name="connsiteY1" fmla="*/ 954042 h 962770"/>
              <a:gd name="connsiteX2" fmla="*/ 978642 w 1290686"/>
              <a:gd name="connsiteY2" fmla="*/ 4 h 962770"/>
              <a:gd name="connsiteX3" fmla="*/ 1172458 w 1290686"/>
              <a:gd name="connsiteY3" fmla="*/ 18614 h 962770"/>
              <a:gd name="connsiteX4" fmla="*/ 1290686 w 1290686"/>
              <a:gd name="connsiteY4" fmla="*/ 54168 h 962770"/>
              <a:gd name="connsiteX5" fmla="*/ 1290686 w 1290686"/>
              <a:gd name="connsiteY5" fmla="*/ 388553 h 962770"/>
              <a:gd name="connsiteX6" fmla="*/ 1236116 w 1290686"/>
              <a:gd name="connsiteY6" fmla="*/ 359828 h 962770"/>
              <a:gd name="connsiteX7" fmla="*/ 979483 w 1290686"/>
              <a:gd name="connsiteY7" fmla="*/ 309807 h 962770"/>
              <a:gd name="connsiteX8" fmla="*/ 309681 w 1290686"/>
              <a:gd name="connsiteY8" fmla="*/ 962770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686" h="962770">
                <a:moveTo>
                  <a:pt x="309681" y="962770"/>
                </a:moveTo>
                <a:lnTo>
                  <a:pt x="0" y="954042"/>
                </a:lnTo>
                <a:cubicBezTo>
                  <a:pt x="14943" y="423882"/>
                  <a:pt x="448273" y="1446"/>
                  <a:pt x="978642" y="4"/>
                </a:cubicBezTo>
                <a:cubicBezTo>
                  <a:pt x="1044938" y="-176"/>
                  <a:pt x="1109754" y="6230"/>
                  <a:pt x="1172458" y="18614"/>
                </a:cubicBezTo>
                <a:lnTo>
                  <a:pt x="1290686" y="54168"/>
                </a:lnTo>
                <a:lnTo>
                  <a:pt x="1290686" y="388553"/>
                </a:lnTo>
                <a:lnTo>
                  <a:pt x="1236116" y="359828"/>
                </a:lnTo>
                <a:cubicBezTo>
                  <a:pt x="1156928" y="327345"/>
                  <a:pt x="1070232" y="309561"/>
                  <a:pt x="979483" y="309807"/>
                </a:cubicBezTo>
                <a:cubicBezTo>
                  <a:pt x="616488" y="310794"/>
                  <a:pt x="319908" y="599918"/>
                  <a:pt x="309681" y="96277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
        <p:nvSpPr>
          <p:cNvPr id="34" name="자유형: 도형 33">
            <a:extLst>
              <a:ext uri="{FF2B5EF4-FFF2-40B4-BE49-F238E27FC236}">
                <a16:creationId xmlns="" xmlns:a16="http://schemas.microsoft.com/office/drawing/2014/main" id="{F6D0119B-998A-407A-8A95-D5E48028DE6E}"/>
              </a:ext>
            </a:extLst>
          </p:cNvPr>
          <p:cNvSpPr/>
          <p:nvPr/>
        </p:nvSpPr>
        <p:spPr>
          <a:xfrm>
            <a:off x="10901750" y="2954748"/>
            <a:ext cx="1290250" cy="962770"/>
          </a:xfrm>
          <a:custGeom>
            <a:avLst/>
            <a:gdLst>
              <a:gd name="connsiteX0" fmla="*/ 978642 w 1290250"/>
              <a:gd name="connsiteY0" fmla="*/ 4 h 962770"/>
              <a:gd name="connsiteX1" fmla="*/ 1172458 w 1290250"/>
              <a:gd name="connsiteY1" fmla="*/ 18613 h 962770"/>
              <a:gd name="connsiteX2" fmla="*/ 1290250 w 1290250"/>
              <a:gd name="connsiteY2" fmla="*/ 54037 h 962770"/>
              <a:gd name="connsiteX3" fmla="*/ 1290250 w 1290250"/>
              <a:gd name="connsiteY3" fmla="*/ 388323 h 962770"/>
              <a:gd name="connsiteX4" fmla="*/ 1236116 w 1290250"/>
              <a:gd name="connsiteY4" fmla="*/ 359828 h 962770"/>
              <a:gd name="connsiteX5" fmla="*/ 979483 w 1290250"/>
              <a:gd name="connsiteY5" fmla="*/ 309807 h 962770"/>
              <a:gd name="connsiteX6" fmla="*/ 309681 w 1290250"/>
              <a:gd name="connsiteY6" fmla="*/ 962770 h 962770"/>
              <a:gd name="connsiteX7" fmla="*/ 0 w 1290250"/>
              <a:gd name="connsiteY7" fmla="*/ 954042 h 962770"/>
              <a:gd name="connsiteX8" fmla="*/ 978642 w 1290250"/>
              <a:gd name="connsiteY8" fmla="*/ 4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250" h="962770">
                <a:moveTo>
                  <a:pt x="978642" y="4"/>
                </a:moveTo>
                <a:cubicBezTo>
                  <a:pt x="1044938" y="-176"/>
                  <a:pt x="1109754" y="6230"/>
                  <a:pt x="1172458" y="18613"/>
                </a:cubicBezTo>
                <a:lnTo>
                  <a:pt x="1290250" y="54037"/>
                </a:lnTo>
                <a:lnTo>
                  <a:pt x="1290250" y="388323"/>
                </a:lnTo>
                <a:lnTo>
                  <a:pt x="1236116" y="359828"/>
                </a:lnTo>
                <a:cubicBezTo>
                  <a:pt x="1156928" y="327345"/>
                  <a:pt x="1070232" y="309560"/>
                  <a:pt x="979483" y="309807"/>
                </a:cubicBezTo>
                <a:cubicBezTo>
                  <a:pt x="616488" y="310794"/>
                  <a:pt x="319908" y="599918"/>
                  <a:pt x="309681" y="962770"/>
                </a:cubicBezTo>
                <a:lnTo>
                  <a:pt x="0" y="954042"/>
                </a:lnTo>
                <a:cubicBezTo>
                  <a:pt x="14943" y="423882"/>
                  <a:pt x="448273" y="1446"/>
                  <a:pt x="978642" y="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INTRODUCTION</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buNone/>
            </a:pPr>
            <a:r>
              <a:rPr lang="en-US" sz="2000" dirty="0" smtClean="0"/>
              <a:t>Welcome</a:t>
            </a:r>
            <a:r>
              <a:rPr lang="en-US" sz="2000" dirty="0"/>
              <a:t>, everyone! Today, I'm thrilled to introduce "FactDetective," an innovative application dedicated to unraveling truth and deciphering fact from fiction. In an era dominated by misinformation, FactDetective utilizes cutting-edge technologies like Natural Language Processing (NLP</a:t>
            </a:r>
            <a:r>
              <a:rPr lang="en-US" sz="2000" dirty="0" smtClean="0"/>
              <a:t>) </a:t>
            </a:r>
            <a:r>
              <a:rPr lang="en-US" sz="2000" dirty="0"/>
              <a:t>and machine learning to uncover the authenticity of information. By employing sophisticated algorithms and intelligent text analysis, FactDetective equips users with the tools to make informed decisions based on verified facts. With its intuitive interface and powerful features, FactDetective empowers individuals to navigate the vast realm of information with clarity and confidence. Thank you for joining us, and get ready to embark on a truth-seeking mission with FactDetective</a:t>
            </a:r>
            <a:r>
              <a:rPr lang="en-US" sz="2000" dirty="0" smtClean="0"/>
              <a:t>.</a:t>
            </a:r>
          </a:p>
        </p:txBody>
      </p:sp>
    </p:spTree>
    <p:extLst>
      <p:ext uri="{BB962C8B-B14F-4D97-AF65-F5344CB8AC3E}">
        <p14:creationId xmlns:p14="http://schemas.microsoft.com/office/powerpoint/2010/main" val="282311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PROBLEM STATEMENT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The rise of social media and digital platforms has made it increasingly challenging to distinguish truth from fiction.</a:t>
            </a:r>
          </a:p>
          <a:p>
            <a:r>
              <a:rPr lang="en-US" sz="2000" dirty="0"/>
              <a:t>Misinformation can have severe consequences, leading to the spread of falsehoods, erosion of trust, and social polarization.</a:t>
            </a:r>
          </a:p>
          <a:p>
            <a:r>
              <a:rPr lang="en-US" sz="2000" dirty="0"/>
              <a:t>The rapid dissemination of news articles on various platforms has increased the risk of misinformation and fake news.</a:t>
            </a:r>
          </a:p>
          <a:p>
            <a:r>
              <a:rPr lang="en-US" sz="2000" dirty="0"/>
              <a:t>Our objective is to develop a web application that can classify news articles, providing users with a tool to assess the credibility and potential bias of the information they encounter.</a:t>
            </a:r>
          </a:p>
        </p:txBody>
      </p:sp>
    </p:spTree>
    <p:extLst>
      <p:ext uri="{BB962C8B-B14F-4D97-AF65-F5344CB8AC3E}">
        <p14:creationId xmlns:p14="http://schemas.microsoft.com/office/powerpoint/2010/main" val="3838060679"/>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5325</TotalTime>
  <Words>1264</Words>
  <Application>Microsoft Office PowerPoint</Application>
  <PresentationFormat>Custom</PresentationFormat>
  <Paragraphs>160</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Welcome</cp:lastModifiedBy>
  <cp:revision>106</cp:revision>
  <dcterms:created xsi:type="dcterms:W3CDTF">2020-01-20T05:08:25Z</dcterms:created>
  <dcterms:modified xsi:type="dcterms:W3CDTF">2023-07-07T18:52:56Z</dcterms:modified>
</cp:coreProperties>
</file>