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4"/>
  </p:notesMasterIdLst>
  <p:sldIdLst>
    <p:sldId id="361" r:id="rId4"/>
    <p:sldId id="260" r:id="rId5"/>
    <p:sldId id="373" r:id="rId6"/>
    <p:sldId id="347" r:id="rId7"/>
    <p:sldId id="362" r:id="rId8"/>
    <p:sldId id="259" r:id="rId9"/>
    <p:sldId id="307" r:id="rId10"/>
    <p:sldId id="363" r:id="rId11"/>
    <p:sldId id="364" r:id="rId12"/>
    <p:sldId id="365" r:id="rId13"/>
    <p:sldId id="366" r:id="rId14"/>
    <p:sldId id="368" r:id="rId15"/>
    <p:sldId id="370" r:id="rId16"/>
    <p:sldId id="371" r:id="rId17"/>
    <p:sldId id="372" r:id="rId18"/>
    <p:sldId id="334" r:id="rId19"/>
    <p:sldId id="320" r:id="rId20"/>
    <p:sldId id="311" r:id="rId21"/>
    <p:sldId id="367" r:id="rId22"/>
    <p:sldId id="34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7" autoAdjust="0"/>
    <p:restoredTop sz="94660" autoAdjust="0"/>
  </p:normalViewPr>
  <p:slideViewPr>
    <p:cSldViewPr snapToGrid="0" showGuides="1">
      <p:cViewPr>
        <p:scale>
          <a:sx n="81" d="100"/>
          <a:sy n="81" d="100"/>
        </p:scale>
        <p:origin x="-30" y="-654"/>
      </p:cViewPr>
      <p:guideLst>
        <p:guide orient="horz" pos="2137"/>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7/7/2023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dirty="0"/>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7" name="Oval 84">
            <a:extLst>
              <a:ext uri="{FF2B5EF4-FFF2-40B4-BE49-F238E27FC236}">
                <a16:creationId xmlns:a16="http://schemas.microsoft.com/office/drawing/2014/main" xmlns="" id="{7AAB1A6E-70AD-42B8-995C-8A7A6F5FA968}"/>
              </a:ext>
            </a:extLst>
          </p:cNvPr>
          <p:cNvSpPr/>
          <p:nvPr userDrawn="1"/>
        </p:nvSpPr>
        <p:spPr>
          <a:xfrm>
            <a:off x="3657374" y="5481089"/>
            <a:ext cx="9765326" cy="48166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Rectangle 1">
            <a:extLst>
              <a:ext uri="{FF2B5EF4-FFF2-40B4-BE49-F238E27FC236}">
                <a16:creationId xmlns:a16="http://schemas.microsoft.com/office/drawing/2014/main" xmlns="" id="{6B993C13-ED17-47F5-968E-47C8E3F33E65}"/>
              </a:ext>
            </a:extLst>
          </p:cNvPr>
          <p:cNvSpPr/>
          <p:nvPr userDrawn="1"/>
        </p:nvSpPr>
        <p:spPr>
          <a:xfrm>
            <a:off x="8031192" y="0"/>
            <a:ext cx="4160808" cy="50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xmlns="" id="{1D175E70-9D23-4CF2-B9A2-B9CAF147D2C7}"/>
              </a:ext>
            </a:extLst>
          </p:cNvPr>
          <p:cNvGrpSpPr/>
          <p:nvPr userDrawn="1"/>
        </p:nvGrpSpPr>
        <p:grpSpPr>
          <a:xfrm>
            <a:off x="5070224" y="2165229"/>
            <a:ext cx="6484347" cy="3562709"/>
            <a:chOff x="-548507" y="477868"/>
            <a:chExt cx="11570449" cy="6357177"/>
          </a:xfrm>
        </p:grpSpPr>
        <p:sp>
          <p:nvSpPr>
            <p:cNvPr id="4" name="Freeform: Shape 4">
              <a:extLst>
                <a:ext uri="{FF2B5EF4-FFF2-40B4-BE49-F238E27FC236}">
                  <a16:creationId xmlns:a16="http://schemas.microsoft.com/office/drawing/2014/main" xmlns="" id="{BF1D3A03-C473-4DFE-B639-58283FED2D3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dirty="0"/>
            </a:p>
          </p:txBody>
        </p:sp>
        <p:sp>
          <p:nvSpPr>
            <p:cNvPr id="5" name="Freeform: Shape 5">
              <a:extLst>
                <a:ext uri="{FF2B5EF4-FFF2-40B4-BE49-F238E27FC236}">
                  <a16:creationId xmlns:a16="http://schemas.microsoft.com/office/drawing/2014/main" xmlns="" id="{D2A69ED7-0178-4BF4-BDC3-BDB7364CB27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6" name="Freeform: Shape 6">
              <a:extLst>
                <a:ext uri="{FF2B5EF4-FFF2-40B4-BE49-F238E27FC236}">
                  <a16:creationId xmlns:a16="http://schemas.microsoft.com/office/drawing/2014/main" xmlns="" id="{ED5B5F1A-8C05-4B85-99CD-05E6560DB9D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dirty="0"/>
            </a:p>
          </p:txBody>
        </p:sp>
        <p:sp>
          <p:nvSpPr>
            <p:cNvPr id="7" name="Freeform: Shape 7">
              <a:extLst>
                <a:ext uri="{FF2B5EF4-FFF2-40B4-BE49-F238E27FC236}">
                  <a16:creationId xmlns:a16="http://schemas.microsoft.com/office/drawing/2014/main" xmlns="" id="{7D825F2A-D1EE-42D4-85F8-B967B3D07052}"/>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8">
              <a:extLst>
                <a:ext uri="{FF2B5EF4-FFF2-40B4-BE49-F238E27FC236}">
                  <a16:creationId xmlns:a16="http://schemas.microsoft.com/office/drawing/2014/main" xmlns="" id="{2F72EE9C-0AAF-4E57-A1F9-8BA73E6D0239}"/>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dirty="0"/>
            </a:p>
          </p:txBody>
        </p:sp>
        <p:grpSp>
          <p:nvGrpSpPr>
            <p:cNvPr id="9" name="Group 9">
              <a:extLst>
                <a:ext uri="{FF2B5EF4-FFF2-40B4-BE49-F238E27FC236}">
                  <a16:creationId xmlns:a16="http://schemas.microsoft.com/office/drawing/2014/main" xmlns="" id="{06BA8559-C531-4DFE-A1F6-DFC7FDDD2392}"/>
                </a:ext>
              </a:extLst>
            </p:cNvPr>
            <p:cNvGrpSpPr/>
            <p:nvPr/>
          </p:nvGrpSpPr>
          <p:grpSpPr>
            <a:xfrm>
              <a:off x="1606" y="6382978"/>
              <a:ext cx="413937" cy="115242"/>
              <a:chOff x="5955" y="6353672"/>
              <a:chExt cx="413937" cy="115242"/>
            </a:xfrm>
          </p:grpSpPr>
          <p:sp>
            <p:nvSpPr>
              <p:cNvPr id="14" name="Rectangle: Rounded Corners 14">
                <a:extLst>
                  <a:ext uri="{FF2B5EF4-FFF2-40B4-BE49-F238E27FC236}">
                    <a16:creationId xmlns:a16="http://schemas.microsoft.com/office/drawing/2014/main" xmlns="" id="{6F0A0FA0-4DB8-4CCF-B7C4-C45D5C856BC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5">
                <a:extLst>
                  <a:ext uri="{FF2B5EF4-FFF2-40B4-BE49-F238E27FC236}">
                    <a16:creationId xmlns:a16="http://schemas.microsoft.com/office/drawing/2014/main" xmlns="" id="{768628CF-53A4-4220-9A4E-38A67AEEF6F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10">
              <a:extLst>
                <a:ext uri="{FF2B5EF4-FFF2-40B4-BE49-F238E27FC236}">
                  <a16:creationId xmlns:a16="http://schemas.microsoft.com/office/drawing/2014/main" xmlns="" id="{9CC4CFF0-C8D4-4701-BCC1-127782BB1035}"/>
                </a:ext>
              </a:extLst>
            </p:cNvPr>
            <p:cNvGrpSpPr/>
            <p:nvPr/>
          </p:nvGrpSpPr>
          <p:grpSpPr>
            <a:xfrm>
              <a:off x="9855291" y="6381600"/>
              <a:ext cx="885989" cy="115242"/>
              <a:chOff x="5955" y="6353672"/>
              <a:chExt cx="413937" cy="115242"/>
            </a:xfrm>
          </p:grpSpPr>
          <p:sp>
            <p:nvSpPr>
              <p:cNvPr id="12" name="Rectangle: Rounded Corners 12">
                <a:extLst>
                  <a:ext uri="{FF2B5EF4-FFF2-40B4-BE49-F238E27FC236}">
                    <a16:creationId xmlns:a16="http://schemas.microsoft.com/office/drawing/2014/main" xmlns="" id="{C9B20E79-B78C-4B0E-AB2A-3C3CF7D8B9E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3">
                <a:extLst>
                  <a:ext uri="{FF2B5EF4-FFF2-40B4-BE49-F238E27FC236}">
                    <a16:creationId xmlns:a16="http://schemas.microsoft.com/office/drawing/2014/main" xmlns="" id="{C9637DFE-D49E-4B60-A6B2-4A7AD2B238D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1">
              <a:extLst>
                <a:ext uri="{FF2B5EF4-FFF2-40B4-BE49-F238E27FC236}">
                  <a16:creationId xmlns:a16="http://schemas.microsoft.com/office/drawing/2014/main" xmlns="" id="{2163A538-743B-42EE-BD52-CD060CCBCC1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그림 개체 틀 2">
            <a:extLst>
              <a:ext uri="{FF2B5EF4-FFF2-40B4-BE49-F238E27FC236}">
                <a16:creationId xmlns:a16="http://schemas.microsoft.com/office/drawing/2014/main" xmlns="" id="{3048F72C-414C-49B1-9BF2-E35C25D02FD7}"/>
              </a:ext>
            </a:extLst>
          </p:cNvPr>
          <p:cNvSpPr>
            <a:spLocks noGrp="1"/>
          </p:cNvSpPr>
          <p:nvPr>
            <p:ph type="pic" sz="quarter" idx="11" hasCustomPrompt="1"/>
          </p:nvPr>
        </p:nvSpPr>
        <p:spPr>
          <a:xfrm>
            <a:off x="5920884" y="2342075"/>
            <a:ext cx="4775660"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8" name="그림 개체 틀 2">
            <a:extLst>
              <a:ext uri="{FF2B5EF4-FFF2-40B4-BE49-F238E27FC236}">
                <a16:creationId xmlns:a16="http://schemas.microsoft.com/office/drawing/2014/main" xmlns="" id="{F2534BEC-DD80-4A25-9476-43EA4EDF281F}"/>
              </a:ext>
            </a:extLst>
          </p:cNvPr>
          <p:cNvSpPr>
            <a:spLocks noGrp="1"/>
          </p:cNvSpPr>
          <p:nvPr>
            <p:ph type="pic" sz="quarter" idx="12" hasCustomPrompt="1"/>
          </p:nvPr>
        </p:nvSpPr>
        <p:spPr>
          <a:xfrm>
            <a:off x="0" y="672860"/>
            <a:ext cx="4160809" cy="1992702"/>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xmlns="" id="{89A9686A-3F53-4613-8C62-16C0DCDDBD45}"/>
              </a:ext>
            </a:extLst>
          </p:cNvPr>
          <p:cNvSpPr/>
          <p:nvPr userDrawn="1"/>
        </p:nvSpPr>
        <p:spPr>
          <a:xfrm>
            <a:off x="3786996" y="1397480"/>
            <a:ext cx="7142672" cy="406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그림 개체 틀 2">
            <a:extLst>
              <a:ext uri="{FF2B5EF4-FFF2-40B4-BE49-F238E27FC236}">
                <a16:creationId xmlns:a16="http://schemas.microsoft.com/office/drawing/2014/main" xmlns="" id="{C515CB0D-1B6C-4DFA-B150-C1C7D61A8CDD}"/>
              </a:ext>
            </a:extLst>
          </p:cNvPr>
          <p:cNvSpPr>
            <a:spLocks noGrp="1"/>
          </p:cNvSpPr>
          <p:nvPr>
            <p:ph type="pic" sz="quarter" idx="11" hasCustomPrompt="1"/>
          </p:nvPr>
        </p:nvSpPr>
        <p:spPr>
          <a:xfrm>
            <a:off x="6858000" y="1990185"/>
            <a:ext cx="5334000"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3" name="그림 개체 틀 2">
            <a:extLst>
              <a:ext uri="{FF2B5EF4-FFF2-40B4-BE49-F238E27FC236}">
                <a16:creationId xmlns:a16="http://schemas.microsoft.com/office/drawing/2014/main" xmlns="" id="{9917F44E-7F02-4D1D-A60C-44734796D43D}"/>
              </a:ext>
            </a:extLst>
          </p:cNvPr>
          <p:cNvSpPr>
            <a:spLocks noGrp="1"/>
          </p:cNvSpPr>
          <p:nvPr>
            <p:ph type="pic" sz="quarter" idx="12" hasCustomPrompt="1"/>
          </p:nvPr>
        </p:nvSpPr>
        <p:spPr>
          <a:xfrm>
            <a:off x="2674477" y="1990185"/>
            <a:ext cx="2975825"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xmlns="" id="{50BEEC00-0007-44FF-9EF0-3340274CD29F}"/>
              </a:ext>
            </a:extLst>
          </p:cNvPr>
          <p:cNvSpPr/>
          <p:nvPr userDrawn="1"/>
        </p:nvSpPr>
        <p:spPr>
          <a:xfrm>
            <a:off x="0" y="0"/>
            <a:ext cx="7039155" cy="36403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Picture Placeholder 2">
            <a:extLst>
              <a:ext uri="{FF2B5EF4-FFF2-40B4-BE49-F238E27FC236}">
                <a16:creationId xmlns:a16="http://schemas.microsoft.com/office/drawing/2014/main" xmlns="" id="{8B9C75F8-627C-444D-B7CC-9520AC29BD94}"/>
              </a:ext>
            </a:extLst>
          </p:cNvPr>
          <p:cNvSpPr>
            <a:spLocks noGrp="1"/>
          </p:cNvSpPr>
          <p:nvPr>
            <p:ph type="pic" idx="12" hasCustomPrompt="1"/>
          </p:nvPr>
        </p:nvSpPr>
        <p:spPr>
          <a:xfrm>
            <a:off x="743912" y="558205"/>
            <a:ext cx="4487992" cy="2510755"/>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xmlns="" id="{5B181E23-EDEA-4D74-AFFC-5BF9369F7B7F}"/>
              </a:ext>
            </a:extLst>
          </p:cNvPr>
          <p:cNvSpPr>
            <a:spLocks noGrp="1"/>
          </p:cNvSpPr>
          <p:nvPr>
            <p:ph type="pic" idx="14" hasCustomPrompt="1"/>
          </p:nvPr>
        </p:nvSpPr>
        <p:spPr>
          <a:xfrm>
            <a:off x="5423925" y="546208"/>
            <a:ext cx="3168352" cy="5771792"/>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xmlns="" id="{50CD8860-A141-4FF5-897D-FF88A5357813}"/>
              </a:ext>
            </a:extLst>
          </p:cNvPr>
          <p:cNvSpPr/>
          <p:nvPr userDrawn="1"/>
        </p:nvSpPr>
        <p:spPr>
          <a:xfrm>
            <a:off x="0" y="863125"/>
            <a:ext cx="6546079" cy="5131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2">
            <a:extLst>
              <a:ext uri="{FF2B5EF4-FFF2-40B4-BE49-F238E27FC236}">
                <a16:creationId xmlns:a16="http://schemas.microsoft.com/office/drawing/2014/main" xmlns="" id="{8C996717-40BD-44EC-8520-312BBE2CA315}"/>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xmlns="" id="{27BA340E-4C4B-4B9A-AAEF-568BF36C2F80}"/>
              </a:ext>
            </a:extLst>
          </p:cNvPr>
          <p:cNvSpPr>
            <a:spLocks noGrp="1"/>
          </p:cNvSpPr>
          <p:nvPr>
            <p:ph type="pic" idx="12" hasCustomPrompt="1"/>
          </p:nvPr>
        </p:nvSpPr>
        <p:spPr>
          <a:xfrm>
            <a:off x="8554498" y="0"/>
            <a:ext cx="3637501"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Rectangle 1">
            <a:extLst>
              <a:ext uri="{FF2B5EF4-FFF2-40B4-BE49-F238E27FC236}">
                <a16:creationId xmlns:a16="http://schemas.microsoft.com/office/drawing/2014/main" xmlns="" id="{43EB244D-023E-4F95-A10F-B6B2D52E1F5B}"/>
              </a:ext>
            </a:extLst>
          </p:cNvPr>
          <p:cNvSpPr/>
          <p:nvPr userDrawn="1"/>
        </p:nvSpPr>
        <p:spPr>
          <a:xfrm>
            <a:off x="4916997" y="0"/>
            <a:ext cx="3637501" cy="685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xmlns="" id="{A2D85108-6C4A-4EF2-85C9-A0A45E054447}"/>
              </a:ext>
            </a:extLst>
          </p:cNvPr>
          <p:cNvSpPr>
            <a:spLocks noGrp="1"/>
          </p:cNvSpPr>
          <p:nvPr>
            <p:ph type="pic" sz="quarter" idx="10" hasCustomPrompt="1"/>
          </p:nvPr>
        </p:nvSpPr>
        <p:spPr>
          <a:xfrm>
            <a:off x="895966" y="457200"/>
            <a:ext cx="5418966" cy="6400800"/>
          </a:xfrm>
          <a:custGeom>
            <a:avLst/>
            <a:gdLst>
              <a:gd name="connsiteX0" fmla="*/ 5076966 w 5418966"/>
              <a:gd name="connsiteY0" fmla="*/ 1878594 h 6400800"/>
              <a:gd name="connsiteX1" fmla="*/ 5418966 w 5418966"/>
              <a:gd name="connsiteY1" fmla="*/ 2220594 h 6400800"/>
              <a:gd name="connsiteX2" fmla="*/ 5418966 w 5418966"/>
              <a:gd name="connsiteY2" fmla="*/ 6400800 h 6400800"/>
              <a:gd name="connsiteX3" fmla="*/ 4734966 w 5418966"/>
              <a:gd name="connsiteY3" fmla="*/ 6400800 h 6400800"/>
              <a:gd name="connsiteX4" fmla="*/ 4734966 w 5418966"/>
              <a:gd name="connsiteY4" fmla="*/ 2220594 h 6400800"/>
              <a:gd name="connsiteX5" fmla="*/ 5076966 w 5418966"/>
              <a:gd name="connsiteY5" fmla="*/ 1878594 h 6400800"/>
              <a:gd name="connsiteX6" fmla="*/ 342000 w 5418966"/>
              <a:gd name="connsiteY6" fmla="*/ 1878594 h 6400800"/>
              <a:gd name="connsiteX7" fmla="*/ 684000 w 5418966"/>
              <a:gd name="connsiteY7" fmla="*/ 2220594 h 6400800"/>
              <a:gd name="connsiteX8" fmla="*/ 684000 w 5418966"/>
              <a:gd name="connsiteY8" fmla="*/ 6400800 h 6400800"/>
              <a:gd name="connsiteX9" fmla="*/ 0 w 5418966"/>
              <a:gd name="connsiteY9" fmla="*/ 6400800 h 6400800"/>
              <a:gd name="connsiteX10" fmla="*/ 0 w 5418966"/>
              <a:gd name="connsiteY10" fmla="*/ 2220594 h 6400800"/>
              <a:gd name="connsiteX11" fmla="*/ 342000 w 5418966"/>
              <a:gd name="connsiteY11" fmla="*/ 1878594 h 6400800"/>
              <a:gd name="connsiteX12" fmla="*/ 4287805 w 5418966"/>
              <a:gd name="connsiteY12" fmla="*/ 1252396 h 6400800"/>
              <a:gd name="connsiteX13" fmla="*/ 4629805 w 5418966"/>
              <a:gd name="connsiteY13" fmla="*/ 1594396 h 6400800"/>
              <a:gd name="connsiteX14" fmla="*/ 4629805 w 5418966"/>
              <a:gd name="connsiteY14" fmla="*/ 6400800 h 6400800"/>
              <a:gd name="connsiteX15" fmla="*/ 3945805 w 5418966"/>
              <a:gd name="connsiteY15" fmla="*/ 6400800 h 6400800"/>
              <a:gd name="connsiteX16" fmla="*/ 3945805 w 5418966"/>
              <a:gd name="connsiteY16" fmla="*/ 1594396 h 6400800"/>
              <a:gd name="connsiteX17" fmla="*/ 4287805 w 5418966"/>
              <a:gd name="connsiteY17" fmla="*/ 1252396 h 6400800"/>
              <a:gd name="connsiteX18" fmla="*/ 1131160 w 5418966"/>
              <a:gd name="connsiteY18" fmla="*/ 1252396 h 6400800"/>
              <a:gd name="connsiteX19" fmla="*/ 1473161 w 5418966"/>
              <a:gd name="connsiteY19" fmla="*/ 1594396 h 6400800"/>
              <a:gd name="connsiteX20" fmla="*/ 1473161 w 5418966"/>
              <a:gd name="connsiteY20" fmla="*/ 6400800 h 6400800"/>
              <a:gd name="connsiteX21" fmla="*/ 789161 w 5418966"/>
              <a:gd name="connsiteY21" fmla="*/ 6400800 h 6400800"/>
              <a:gd name="connsiteX22" fmla="*/ 789161 w 5418966"/>
              <a:gd name="connsiteY22" fmla="*/ 1594396 h 6400800"/>
              <a:gd name="connsiteX23" fmla="*/ 1131160 w 5418966"/>
              <a:gd name="connsiteY23" fmla="*/ 1252396 h 6400800"/>
              <a:gd name="connsiteX24" fmla="*/ 3498644 w 5418966"/>
              <a:gd name="connsiteY24" fmla="*/ 626198 h 6400800"/>
              <a:gd name="connsiteX25" fmla="*/ 3840644 w 5418966"/>
              <a:gd name="connsiteY25" fmla="*/ 968198 h 6400800"/>
              <a:gd name="connsiteX26" fmla="*/ 3840644 w 5418966"/>
              <a:gd name="connsiteY26" fmla="*/ 6400800 h 6400800"/>
              <a:gd name="connsiteX27" fmla="*/ 3156644 w 5418966"/>
              <a:gd name="connsiteY27" fmla="*/ 6400800 h 6400800"/>
              <a:gd name="connsiteX28" fmla="*/ 3156644 w 5418966"/>
              <a:gd name="connsiteY28" fmla="*/ 968198 h 6400800"/>
              <a:gd name="connsiteX29" fmla="*/ 3498644 w 5418966"/>
              <a:gd name="connsiteY29" fmla="*/ 626198 h 6400800"/>
              <a:gd name="connsiteX30" fmla="*/ 1920322 w 5418966"/>
              <a:gd name="connsiteY30" fmla="*/ 626198 h 6400800"/>
              <a:gd name="connsiteX31" fmla="*/ 2262322 w 5418966"/>
              <a:gd name="connsiteY31" fmla="*/ 968198 h 6400800"/>
              <a:gd name="connsiteX32" fmla="*/ 2262322 w 5418966"/>
              <a:gd name="connsiteY32" fmla="*/ 6400800 h 6400800"/>
              <a:gd name="connsiteX33" fmla="*/ 1578322 w 5418966"/>
              <a:gd name="connsiteY33" fmla="*/ 6400800 h 6400800"/>
              <a:gd name="connsiteX34" fmla="*/ 1578322 w 5418966"/>
              <a:gd name="connsiteY34" fmla="*/ 968198 h 6400800"/>
              <a:gd name="connsiteX35" fmla="*/ 1920322 w 5418966"/>
              <a:gd name="connsiteY35" fmla="*/ 626198 h 6400800"/>
              <a:gd name="connsiteX36" fmla="*/ 2709483 w 5418966"/>
              <a:gd name="connsiteY36" fmla="*/ 0 h 6400800"/>
              <a:gd name="connsiteX37" fmla="*/ 3051483 w 5418966"/>
              <a:gd name="connsiteY37" fmla="*/ 342000 h 6400800"/>
              <a:gd name="connsiteX38" fmla="*/ 3051483 w 5418966"/>
              <a:gd name="connsiteY38" fmla="*/ 6375964 h 6400800"/>
              <a:gd name="connsiteX39" fmla="*/ 3048979 w 5418966"/>
              <a:gd name="connsiteY39" fmla="*/ 6400800 h 6400800"/>
              <a:gd name="connsiteX40" fmla="*/ 2369987 w 5418966"/>
              <a:gd name="connsiteY40" fmla="*/ 6400800 h 6400800"/>
              <a:gd name="connsiteX41" fmla="*/ 2367483 w 5418966"/>
              <a:gd name="connsiteY41" fmla="*/ 6375964 h 6400800"/>
              <a:gd name="connsiteX42" fmla="*/ 2367483 w 5418966"/>
              <a:gd name="connsiteY42" fmla="*/ 342000 h 6400800"/>
              <a:gd name="connsiteX43" fmla="*/ 2709483 w 5418966"/>
              <a:gd name="connsiteY43"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18966" h="6400800">
                <a:moveTo>
                  <a:pt x="5076966" y="1878594"/>
                </a:moveTo>
                <a:cubicBezTo>
                  <a:pt x="5265847" y="1878594"/>
                  <a:pt x="5418966" y="2031713"/>
                  <a:pt x="5418966" y="2220594"/>
                </a:cubicBezTo>
                <a:lnTo>
                  <a:pt x="5418966" y="6400800"/>
                </a:lnTo>
                <a:lnTo>
                  <a:pt x="4734966" y="6400800"/>
                </a:lnTo>
                <a:lnTo>
                  <a:pt x="4734966" y="2220594"/>
                </a:lnTo>
                <a:cubicBezTo>
                  <a:pt x="4734966" y="2031713"/>
                  <a:pt x="4888085" y="1878594"/>
                  <a:pt x="5076966" y="1878594"/>
                </a:cubicBezTo>
                <a:close/>
                <a:moveTo>
                  <a:pt x="342000" y="1878594"/>
                </a:moveTo>
                <a:cubicBezTo>
                  <a:pt x="530881" y="1878594"/>
                  <a:pt x="684000" y="2031713"/>
                  <a:pt x="684000" y="2220594"/>
                </a:cubicBezTo>
                <a:lnTo>
                  <a:pt x="684000" y="6400800"/>
                </a:lnTo>
                <a:lnTo>
                  <a:pt x="0" y="6400800"/>
                </a:lnTo>
                <a:lnTo>
                  <a:pt x="0" y="2220594"/>
                </a:lnTo>
                <a:cubicBezTo>
                  <a:pt x="0" y="2031713"/>
                  <a:pt x="153119" y="1878594"/>
                  <a:pt x="342000" y="1878594"/>
                </a:cubicBezTo>
                <a:close/>
                <a:moveTo>
                  <a:pt x="4287805" y="1252396"/>
                </a:moveTo>
                <a:cubicBezTo>
                  <a:pt x="4476686" y="1252396"/>
                  <a:pt x="4629805" y="1405515"/>
                  <a:pt x="4629805" y="1594396"/>
                </a:cubicBezTo>
                <a:lnTo>
                  <a:pt x="4629805" y="6400800"/>
                </a:lnTo>
                <a:lnTo>
                  <a:pt x="3945805" y="6400800"/>
                </a:lnTo>
                <a:lnTo>
                  <a:pt x="3945805" y="1594396"/>
                </a:lnTo>
                <a:cubicBezTo>
                  <a:pt x="3945805" y="1405515"/>
                  <a:pt x="4098924" y="1252396"/>
                  <a:pt x="4287805" y="1252396"/>
                </a:cubicBezTo>
                <a:close/>
                <a:moveTo>
                  <a:pt x="1131160" y="1252396"/>
                </a:moveTo>
                <a:cubicBezTo>
                  <a:pt x="1320042" y="1252396"/>
                  <a:pt x="1473161" y="1405515"/>
                  <a:pt x="1473161" y="1594396"/>
                </a:cubicBezTo>
                <a:lnTo>
                  <a:pt x="1473161" y="6400800"/>
                </a:lnTo>
                <a:lnTo>
                  <a:pt x="789161" y="6400800"/>
                </a:lnTo>
                <a:lnTo>
                  <a:pt x="789161" y="1594396"/>
                </a:lnTo>
                <a:cubicBezTo>
                  <a:pt x="789161" y="1405515"/>
                  <a:pt x="942280" y="1252396"/>
                  <a:pt x="1131160" y="1252396"/>
                </a:cubicBezTo>
                <a:close/>
                <a:moveTo>
                  <a:pt x="3498644" y="626198"/>
                </a:moveTo>
                <a:cubicBezTo>
                  <a:pt x="3687525" y="626198"/>
                  <a:pt x="3840644" y="779317"/>
                  <a:pt x="3840644" y="968198"/>
                </a:cubicBezTo>
                <a:lnTo>
                  <a:pt x="3840644" y="6400800"/>
                </a:lnTo>
                <a:lnTo>
                  <a:pt x="3156644" y="6400800"/>
                </a:lnTo>
                <a:lnTo>
                  <a:pt x="3156644" y="968198"/>
                </a:lnTo>
                <a:cubicBezTo>
                  <a:pt x="3156644" y="779317"/>
                  <a:pt x="3309763" y="626198"/>
                  <a:pt x="3498644" y="626198"/>
                </a:cubicBezTo>
                <a:close/>
                <a:moveTo>
                  <a:pt x="1920322" y="626198"/>
                </a:moveTo>
                <a:cubicBezTo>
                  <a:pt x="2109203" y="626198"/>
                  <a:pt x="2262322" y="779317"/>
                  <a:pt x="2262322" y="968198"/>
                </a:cubicBezTo>
                <a:lnTo>
                  <a:pt x="2262322" y="6400800"/>
                </a:lnTo>
                <a:lnTo>
                  <a:pt x="1578322" y="6400800"/>
                </a:lnTo>
                <a:lnTo>
                  <a:pt x="1578322" y="968198"/>
                </a:lnTo>
                <a:cubicBezTo>
                  <a:pt x="1578322" y="779317"/>
                  <a:pt x="1731441" y="626198"/>
                  <a:pt x="1920322" y="626198"/>
                </a:cubicBezTo>
                <a:close/>
                <a:moveTo>
                  <a:pt x="2709483" y="0"/>
                </a:moveTo>
                <a:cubicBezTo>
                  <a:pt x="2898364" y="0"/>
                  <a:pt x="3051483" y="153119"/>
                  <a:pt x="3051483" y="342000"/>
                </a:cubicBezTo>
                <a:lnTo>
                  <a:pt x="3051483" y="6375964"/>
                </a:lnTo>
                <a:lnTo>
                  <a:pt x="3048979" y="6400800"/>
                </a:lnTo>
                <a:lnTo>
                  <a:pt x="2369987" y="6400800"/>
                </a:lnTo>
                <a:lnTo>
                  <a:pt x="2367483" y="6375964"/>
                </a:lnTo>
                <a:lnTo>
                  <a:pt x="2367483" y="342000"/>
                </a:lnTo>
                <a:cubicBezTo>
                  <a:pt x="2367483" y="153119"/>
                  <a:pt x="2520602" y="0"/>
                  <a:pt x="2709483"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xmlns="" id="{F4F8F920-2344-4B56-8732-344A40AEF50D}"/>
              </a:ext>
            </a:extLst>
          </p:cNvPr>
          <p:cNvSpPr>
            <a:spLocks noGrp="1"/>
          </p:cNvSpPr>
          <p:nvPr>
            <p:ph type="pic" idx="12" hasCustomPrompt="1"/>
          </p:nvPr>
        </p:nvSpPr>
        <p:spPr>
          <a:xfrm>
            <a:off x="3735978" y="1288869"/>
            <a:ext cx="4423955" cy="2499360"/>
          </a:xfrm>
          <a:custGeom>
            <a:avLst/>
            <a:gdLst>
              <a:gd name="connsiteX0" fmla="*/ 0 w 4423955"/>
              <a:gd name="connsiteY0" fmla="*/ 0 h 2499360"/>
              <a:gd name="connsiteX1" fmla="*/ 4423955 w 4423955"/>
              <a:gd name="connsiteY1" fmla="*/ 0 h 2499360"/>
              <a:gd name="connsiteX2" fmla="*/ 4423955 w 4423955"/>
              <a:gd name="connsiteY2" fmla="*/ 2499360 h 2499360"/>
              <a:gd name="connsiteX3" fmla="*/ 0 w 4423955"/>
              <a:gd name="connsiteY3" fmla="*/ 2499360 h 2499360"/>
            </a:gdLst>
            <a:ahLst/>
            <a:cxnLst>
              <a:cxn ang="0">
                <a:pos x="connsiteX0" y="connsiteY0"/>
              </a:cxn>
              <a:cxn ang="0">
                <a:pos x="connsiteX1" y="connsiteY1"/>
              </a:cxn>
              <a:cxn ang="0">
                <a:pos x="connsiteX2" y="connsiteY2"/>
              </a:cxn>
              <a:cxn ang="0">
                <a:pos x="connsiteX3" y="connsiteY3"/>
              </a:cxn>
            </a:cxnLst>
            <a:rect l="l" t="t" r="r" b="b"/>
            <a:pathLst>
              <a:path w="4423955" h="2499360">
                <a:moveTo>
                  <a:pt x="0" y="0"/>
                </a:moveTo>
                <a:lnTo>
                  <a:pt x="4423955" y="0"/>
                </a:lnTo>
                <a:lnTo>
                  <a:pt x="4423955" y="2499360"/>
                </a:lnTo>
                <a:lnTo>
                  <a:pt x="0" y="2499360"/>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13">
            <a:extLst>
              <a:ext uri="{FF2B5EF4-FFF2-40B4-BE49-F238E27FC236}">
                <a16:creationId xmlns:a16="http://schemas.microsoft.com/office/drawing/2014/main" xmlns="" id="{19950F4E-DC35-47C0-AF03-10B1738755F5}"/>
              </a:ext>
            </a:extLst>
          </p:cNvPr>
          <p:cNvSpPr>
            <a:spLocks noGrp="1"/>
          </p:cNvSpPr>
          <p:nvPr>
            <p:ph type="pic" idx="16" hasCustomPrompt="1"/>
          </p:nvPr>
        </p:nvSpPr>
        <p:spPr>
          <a:xfrm>
            <a:off x="5661437"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B2DAA667-36E5-482D-9F54-32B2E46999CA}"/>
              </a:ext>
            </a:extLst>
          </p:cNvPr>
          <p:cNvSpPr txBox="1"/>
          <p:nvPr/>
        </p:nvSpPr>
        <p:spPr>
          <a:xfrm>
            <a:off x="528415" y="227038"/>
            <a:ext cx="6493708" cy="1754326"/>
          </a:xfrm>
          <a:prstGeom prst="rect">
            <a:avLst/>
          </a:prstGeom>
          <a:noFill/>
        </p:spPr>
        <p:txBody>
          <a:bodyPr wrap="square" rtlCol="0" anchor="ctr">
            <a:spAutoFit/>
          </a:bodyPr>
          <a:lstStyle/>
          <a:p>
            <a:r>
              <a:rPr lang="en-US" sz="5400" dirty="0" smtClean="0">
                <a:solidFill>
                  <a:schemeClr val="tx1">
                    <a:lumMod val="75000"/>
                    <a:lumOff val="25000"/>
                  </a:schemeClr>
                </a:solidFill>
                <a:latin typeface="+mj-lt"/>
              </a:rPr>
              <a:t>Real/Fake</a:t>
            </a:r>
          </a:p>
          <a:p>
            <a:r>
              <a:rPr lang="en-US" sz="5400" dirty="0" smtClean="0">
                <a:solidFill>
                  <a:schemeClr val="tx1">
                    <a:lumMod val="75000"/>
                    <a:lumOff val="25000"/>
                  </a:schemeClr>
                </a:solidFill>
                <a:latin typeface="+mj-lt"/>
              </a:rPr>
              <a:t>News Prediction</a:t>
            </a:r>
            <a:endParaRPr lang="en-US" sz="5400" dirty="0">
              <a:solidFill>
                <a:schemeClr val="tx1">
                  <a:lumMod val="75000"/>
                  <a:lumOff val="25000"/>
                </a:schemeClr>
              </a:solidFill>
              <a:latin typeface="+mj-lt"/>
            </a:endParaRPr>
          </a:p>
        </p:txBody>
      </p:sp>
      <p:sp>
        <p:nvSpPr>
          <p:cNvPr id="15" name="TextBox 14">
            <a:extLst>
              <a:ext uri="{FF2B5EF4-FFF2-40B4-BE49-F238E27FC236}">
                <a16:creationId xmlns:a16="http://schemas.microsoft.com/office/drawing/2014/main" xmlns="" id="{1A94EB18-56FD-424D-A0AA-1D17E8496CA2}"/>
              </a:ext>
            </a:extLst>
          </p:cNvPr>
          <p:cNvSpPr txBox="1"/>
          <p:nvPr/>
        </p:nvSpPr>
        <p:spPr>
          <a:xfrm>
            <a:off x="643055" y="2304405"/>
            <a:ext cx="6031426" cy="379656"/>
          </a:xfrm>
          <a:prstGeom prst="rect">
            <a:avLst/>
          </a:prstGeom>
          <a:noFill/>
        </p:spPr>
        <p:txBody>
          <a:bodyPr wrap="square" rtlCol="0" anchor="ctr">
            <a:spAutoFit/>
          </a:bodyPr>
          <a:lstStyle/>
          <a:p>
            <a:r>
              <a:rPr lang="en-US" altLang="ko-KR" sz="1867" dirty="0" smtClean="0">
                <a:solidFill>
                  <a:schemeClr val="tx1">
                    <a:lumMod val="75000"/>
                    <a:lumOff val="25000"/>
                  </a:schemeClr>
                </a:solidFill>
                <a:cs typeface="Arial" pitchFamily="34" charset="0"/>
              </a:rPr>
              <a:t>Internship - Project</a:t>
            </a:r>
            <a:endParaRPr lang="ko-KR" altLang="en-US" sz="1867"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xmlns="" id="{1A94EB18-56FD-424D-A0AA-1D17E8496CA2}"/>
              </a:ext>
            </a:extLst>
          </p:cNvPr>
          <p:cNvSpPr txBox="1"/>
          <p:nvPr/>
        </p:nvSpPr>
        <p:spPr>
          <a:xfrm>
            <a:off x="643055" y="1993415"/>
            <a:ext cx="6031426" cy="251972"/>
          </a:xfrm>
          <a:prstGeom prst="rect">
            <a:avLst/>
          </a:prstGeom>
          <a:noFill/>
        </p:spPr>
        <p:txBody>
          <a:bodyPr wrap="square" rtlCol="0" anchor="ctr">
            <a:spAutoFit/>
          </a:bodyPr>
          <a:lstStyle/>
          <a:p>
            <a:r>
              <a:rPr lang="en-US" altLang="ko-KR" sz="1867" dirty="0" smtClean="0">
                <a:solidFill>
                  <a:schemeClr val="tx1">
                    <a:lumMod val="75000"/>
                    <a:lumOff val="25000"/>
                  </a:schemeClr>
                </a:solidFill>
                <a:cs typeface="Arial" pitchFamily="34" charset="0"/>
              </a:rPr>
              <a:t>NLP CLASSIFICATION – P252</a:t>
            </a:r>
            <a:endParaRPr lang="ko-KR" altLang="en-US" sz="1867"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xmlns="" id="{1A94EB18-56FD-424D-A0AA-1D17E8496CA2}"/>
              </a:ext>
            </a:extLst>
          </p:cNvPr>
          <p:cNvSpPr txBox="1"/>
          <p:nvPr/>
        </p:nvSpPr>
        <p:spPr>
          <a:xfrm>
            <a:off x="643055" y="2695260"/>
            <a:ext cx="6031426" cy="379656"/>
          </a:xfrm>
          <a:prstGeom prst="rect">
            <a:avLst/>
          </a:prstGeom>
          <a:noFill/>
        </p:spPr>
        <p:txBody>
          <a:bodyPr wrap="square" rtlCol="0" anchor="ctr">
            <a:spAutoFit/>
          </a:bodyPr>
          <a:lstStyle/>
          <a:p>
            <a:r>
              <a:rPr lang="en-US" altLang="ko-KR" sz="1867" dirty="0" smtClean="0">
                <a:solidFill>
                  <a:schemeClr val="tx1">
                    <a:lumMod val="75000"/>
                    <a:lumOff val="25000"/>
                  </a:schemeClr>
                </a:solidFill>
                <a:cs typeface="Arial" pitchFamily="34" charset="0"/>
              </a:rPr>
              <a:t>By </a:t>
            </a:r>
            <a:r>
              <a:rPr lang="en-US" altLang="ko-KR" sz="1867" dirty="0">
                <a:solidFill>
                  <a:schemeClr val="tx1">
                    <a:lumMod val="75000"/>
                    <a:lumOff val="25000"/>
                  </a:schemeClr>
                </a:solidFill>
                <a:cs typeface="Arial" pitchFamily="34" charset="0"/>
              </a:rPr>
              <a:t>E</a:t>
            </a:r>
            <a:r>
              <a:rPr lang="en-US" altLang="ko-KR" sz="1867" dirty="0" smtClean="0">
                <a:solidFill>
                  <a:schemeClr val="tx1">
                    <a:lumMod val="75000"/>
                    <a:lumOff val="25000"/>
                  </a:schemeClr>
                </a:solidFill>
                <a:cs typeface="Arial" pitchFamily="34" charset="0"/>
              </a:rPr>
              <a:t>xcelr with AI Variant</a:t>
            </a:r>
            <a:endParaRPr lang="ko-KR" altLang="en-US" sz="1867"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884308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5A4BDA0-C270-4764-9C18-A593BCE2C965}"/>
              </a:ext>
            </a:extLst>
          </p:cNvPr>
          <p:cNvSpPr txBox="1"/>
          <p:nvPr/>
        </p:nvSpPr>
        <p:spPr>
          <a:xfrm>
            <a:off x="0" y="104658"/>
            <a:ext cx="12192000" cy="923330"/>
          </a:xfrm>
          <a:prstGeom prst="rect">
            <a:avLst/>
          </a:prstGeom>
          <a:noFill/>
        </p:spPr>
        <p:txBody>
          <a:bodyPr wrap="square" rtlCol="0" anchor="ctr">
            <a:spAutoFit/>
          </a:bodyPr>
          <a:lstStyle/>
          <a:p>
            <a:pPr algn="ctr"/>
            <a:r>
              <a:rPr lang="en-US" altLang="ko-KR" sz="5400" dirty="0" smtClean="0">
                <a:solidFill>
                  <a:schemeClr val="accent1">
                    <a:lumMod val="75000"/>
                  </a:schemeClr>
                </a:solidFill>
                <a:cs typeface="Arial" pitchFamily="34" charset="0"/>
              </a:rPr>
              <a:t>SOLUTION OVERVIEW</a:t>
            </a:r>
            <a:endParaRPr lang="ko-KR" altLang="en-US" sz="54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2000" dirty="0"/>
              <a:t>FactDetective is the answer to this pressing need. It leverages advanced technologies like Natural Language Processing (NLP) and machine learning to uncover the truth and detect misinformation.</a:t>
            </a:r>
          </a:p>
          <a:p>
            <a:r>
              <a:rPr lang="en-US" sz="2000" dirty="0"/>
              <a:t>Our web application harnesses the power of intelligent algorithms and linguistic analysis to analyze textual information, enabling users to verify the authenticity and credibility of news articles, social media posts, and other online content.</a:t>
            </a:r>
          </a:p>
        </p:txBody>
      </p:sp>
    </p:spTree>
    <p:extLst>
      <p:ext uri="{BB962C8B-B14F-4D97-AF65-F5344CB8AC3E}">
        <p14:creationId xmlns:p14="http://schemas.microsoft.com/office/powerpoint/2010/main" val="2927415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5A4BDA0-C270-4764-9C18-A593BCE2C965}"/>
              </a:ext>
            </a:extLst>
          </p:cNvPr>
          <p:cNvSpPr txBox="1"/>
          <p:nvPr/>
        </p:nvSpPr>
        <p:spPr>
          <a:xfrm>
            <a:off x="1019908" y="181602"/>
            <a:ext cx="11172092" cy="769441"/>
          </a:xfrm>
          <a:prstGeom prst="rect">
            <a:avLst/>
          </a:prstGeom>
          <a:noFill/>
        </p:spPr>
        <p:txBody>
          <a:bodyPr wrap="square" rtlCol="0" anchor="ctr">
            <a:spAutoFit/>
          </a:bodyPr>
          <a:lstStyle/>
          <a:p>
            <a:pPr algn="ctr"/>
            <a:r>
              <a:rPr lang="en-US" altLang="ko-KR" sz="4400" dirty="0" smtClean="0">
                <a:solidFill>
                  <a:schemeClr val="accent1">
                    <a:lumMod val="75000"/>
                  </a:schemeClr>
                </a:solidFill>
                <a:cs typeface="Arial" pitchFamily="34" charset="0"/>
              </a:rPr>
              <a:t>APPROACH AND METHODOLOGY</a:t>
            </a:r>
            <a:endParaRPr lang="ko-KR" altLang="en-US" sz="44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2000" dirty="0"/>
              <a:t>We have implemented a multi-step approach for our NLP News </a:t>
            </a:r>
            <a:r>
              <a:rPr lang="en-US" sz="2000" dirty="0" smtClean="0"/>
              <a:t>Analyzer,Data Collection, Gathered </a:t>
            </a:r>
            <a:r>
              <a:rPr lang="en-US" sz="2000" dirty="0"/>
              <a:t>a diverse dataset of news articles spanning different sources and topics.</a:t>
            </a:r>
          </a:p>
          <a:p>
            <a:r>
              <a:rPr lang="en-US" sz="2000" dirty="0"/>
              <a:t>Preprocessing: Cleaned and processed the text data, including techniques like tokenization, </a:t>
            </a:r>
            <a:r>
              <a:rPr lang="en-US" sz="2000" dirty="0"/>
              <a:t>stopword</a:t>
            </a:r>
            <a:r>
              <a:rPr lang="en-US" sz="2000" dirty="0"/>
              <a:t> removal, and lemmatization.</a:t>
            </a:r>
          </a:p>
          <a:p>
            <a:r>
              <a:rPr lang="en-US" sz="2000" dirty="0"/>
              <a:t>Feature Extraction: Utilized TF-IDF </a:t>
            </a:r>
            <a:r>
              <a:rPr lang="en-US" sz="2000" dirty="0"/>
              <a:t>vectorization</a:t>
            </a:r>
            <a:r>
              <a:rPr lang="en-US" sz="2000" dirty="0"/>
              <a:t> to convert the text into numerical features for model training and prediction.</a:t>
            </a:r>
          </a:p>
          <a:p>
            <a:r>
              <a:rPr lang="en-US" sz="2000" dirty="0"/>
              <a:t>Model Training: Employed logistic regression, a powerful classification algorithm, to train our model on labeled data.</a:t>
            </a:r>
          </a:p>
          <a:p>
            <a:r>
              <a:rPr lang="en-US" sz="2000" dirty="0"/>
              <a:t>Flask Web Application: Built an interactive web app using Flask to make the model accessible to users.</a:t>
            </a:r>
          </a:p>
        </p:txBody>
      </p:sp>
    </p:spTree>
    <p:extLst>
      <p:ext uri="{BB962C8B-B14F-4D97-AF65-F5344CB8AC3E}">
        <p14:creationId xmlns:p14="http://schemas.microsoft.com/office/powerpoint/2010/main" val="90490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5A4BDA0-C270-4764-9C18-A593BCE2C965}"/>
              </a:ext>
            </a:extLst>
          </p:cNvPr>
          <p:cNvSpPr txBox="1"/>
          <p:nvPr/>
        </p:nvSpPr>
        <p:spPr>
          <a:xfrm>
            <a:off x="0" y="104658"/>
            <a:ext cx="12192000" cy="923330"/>
          </a:xfrm>
          <a:prstGeom prst="rect">
            <a:avLst/>
          </a:prstGeom>
          <a:noFill/>
        </p:spPr>
        <p:txBody>
          <a:bodyPr wrap="square" rtlCol="0" anchor="ctr">
            <a:spAutoFit/>
          </a:bodyPr>
          <a:lstStyle/>
          <a:p>
            <a:pPr algn="ctr"/>
            <a:r>
              <a:rPr lang="en-US" altLang="ko-KR" sz="5400" dirty="0" smtClean="0">
                <a:solidFill>
                  <a:schemeClr val="accent1">
                    <a:lumMod val="75000"/>
                  </a:schemeClr>
                </a:solidFill>
                <a:cs typeface="Arial" pitchFamily="34" charset="0"/>
              </a:rPr>
              <a:t>LIMITATIONS</a:t>
            </a:r>
            <a:endParaRPr lang="ko-KR" altLang="en-US" sz="54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2000" dirty="0"/>
              <a:t>It's important to acknowledge that news is a dynamic domain, and the limitations of our logistic regression model </a:t>
            </a:r>
            <a:r>
              <a:rPr lang="en-US" sz="2000" dirty="0" smtClean="0"/>
              <a:t>include, Evolving Language, News </a:t>
            </a:r>
            <a:r>
              <a:rPr lang="en-US" sz="2000" dirty="0"/>
              <a:t>articles often include new or trending terms, which may not be adequately captured by the model's existing vocabulary.</a:t>
            </a:r>
          </a:p>
          <a:p>
            <a:r>
              <a:rPr lang="en-US" sz="2000" dirty="0"/>
              <a:t>Contextual Bias: The model may struggle to account for subtle contextual nuances and potential bias that can emerge from current events or changing societal dynamics.</a:t>
            </a:r>
          </a:p>
          <a:p>
            <a:r>
              <a:rPr lang="en-US" sz="2000" dirty="0"/>
              <a:t>Data Timeframe: The model's training data may not include the most recent news articles, potentially impacting its accuracy in classifying current news content</a:t>
            </a:r>
          </a:p>
        </p:txBody>
      </p:sp>
    </p:spTree>
    <p:extLst>
      <p:ext uri="{BB962C8B-B14F-4D97-AF65-F5344CB8AC3E}">
        <p14:creationId xmlns:p14="http://schemas.microsoft.com/office/powerpoint/2010/main" val="983632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5A4BDA0-C270-4764-9C18-A593BCE2C965}"/>
              </a:ext>
            </a:extLst>
          </p:cNvPr>
          <p:cNvSpPr txBox="1"/>
          <p:nvPr/>
        </p:nvSpPr>
        <p:spPr>
          <a:xfrm>
            <a:off x="175846" y="165364"/>
            <a:ext cx="12192000" cy="861774"/>
          </a:xfrm>
          <a:prstGeom prst="rect">
            <a:avLst/>
          </a:prstGeom>
          <a:noFill/>
        </p:spPr>
        <p:txBody>
          <a:bodyPr wrap="square" rtlCol="0" anchor="ctr">
            <a:spAutoFit/>
          </a:bodyPr>
          <a:lstStyle/>
          <a:p>
            <a:pPr algn="ctr"/>
            <a:r>
              <a:rPr lang="en-US" altLang="ko-KR" sz="5000" dirty="0" smtClean="0">
                <a:solidFill>
                  <a:schemeClr val="accent1">
                    <a:lumMod val="75000"/>
                  </a:schemeClr>
                </a:solidFill>
                <a:cs typeface="Arial" pitchFamily="34" charset="0"/>
              </a:rPr>
              <a:t>BENEFITS AND INSIGHTS</a:t>
            </a:r>
            <a:endParaRPr lang="ko-KR" altLang="en-US" sz="50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2000" dirty="0"/>
              <a:t>Despite the limitations, the NLP News Analyzer offers several benefits and </a:t>
            </a:r>
            <a:r>
              <a:rPr lang="en-US" sz="2000" dirty="0" smtClean="0"/>
              <a:t>insights, Increased Awareness, </a:t>
            </a:r>
            <a:r>
              <a:rPr lang="en-US" sz="2000" dirty="0"/>
              <a:t>Users gain awareness about potential bias, credibility, and sentiment associated with news articles.</a:t>
            </a:r>
          </a:p>
          <a:p>
            <a:r>
              <a:rPr lang="en-US" sz="2000" dirty="0"/>
              <a:t>Enhanced Critical Thinking: The tool encourages users to approach news content with a critical mindset, making more informed judgments.</a:t>
            </a:r>
          </a:p>
          <a:p>
            <a:r>
              <a:rPr lang="en-US" sz="2000" dirty="0"/>
              <a:t>Analytical Support: Users can access valuable insights to aid their decision-making processes based on the classification results</a:t>
            </a:r>
          </a:p>
        </p:txBody>
      </p:sp>
    </p:spTree>
    <p:extLst>
      <p:ext uri="{BB962C8B-B14F-4D97-AF65-F5344CB8AC3E}">
        <p14:creationId xmlns:p14="http://schemas.microsoft.com/office/powerpoint/2010/main" val="1098714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5A4BDA0-C270-4764-9C18-A593BCE2C965}"/>
              </a:ext>
            </a:extLst>
          </p:cNvPr>
          <p:cNvSpPr txBox="1"/>
          <p:nvPr/>
        </p:nvSpPr>
        <p:spPr>
          <a:xfrm>
            <a:off x="257907" y="135436"/>
            <a:ext cx="12192000" cy="861774"/>
          </a:xfrm>
          <a:prstGeom prst="rect">
            <a:avLst/>
          </a:prstGeom>
          <a:noFill/>
        </p:spPr>
        <p:txBody>
          <a:bodyPr wrap="square" rtlCol="0" anchor="ctr">
            <a:spAutoFit/>
          </a:bodyPr>
          <a:lstStyle/>
          <a:p>
            <a:pPr algn="ctr"/>
            <a:r>
              <a:rPr lang="en-US" altLang="ko-KR" sz="5000" dirty="0" smtClean="0">
                <a:solidFill>
                  <a:schemeClr val="accent1">
                    <a:lumMod val="75000"/>
                  </a:schemeClr>
                </a:solidFill>
                <a:cs typeface="Arial" pitchFamily="34" charset="0"/>
              </a:rPr>
              <a:t>FUTURE ENHANCEMENTS</a:t>
            </a:r>
            <a:endParaRPr lang="ko-KR" altLang="en-US" sz="50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2000" dirty="0"/>
              <a:t>To address the limitations and improve the NLP News Analyzer, future enhancements may </a:t>
            </a:r>
            <a:r>
              <a:rPr lang="en-US" sz="2000" dirty="0" smtClean="0"/>
              <a:t>include Continual </a:t>
            </a:r>
            <a:r>
              <a:rPr lang="en-US" sz="2000" dirty="0"/>
              <a:t>Model </a:t>
            </a:r>
            <a:r>
              <a:rPr lang="en-US" sz="2000" dirty="0" smtClean="0"/>
              <a:t>Training, Regularly </a:t>
            </a:r>
            <a:r>
              <a:rPr lang="en-US" sz="2000" dirty="0"/>
              <a:t>updating the model with the latest labeled data to adapt to evolving language and contextual biases.</a:t>
            </a:r>
          </a:p>
          <a:p>
            <a:r>
              <a:rPr lang="en-US" sz="2000" dirty="0"/>
              <a:t>Real-time Data Integration: Incorporating real-time data sources to capture the most recent news articles and enhance the model's accuracy.</a:t>
            </a:r>
          </a:p>
          <a:p>
            <a:r>
              <a:rPr lang="en-US" sz="2000" dirty="0"/>
              <a:t>Advanced NLP Techniques: Exploring advanced NLP techniques, such as deep learning models or ensemble methods, to improve classification performance.</a:t>
            </a:r>
          </a:p>
        </p:txBody>
      </p:sp>
    </p:spTree>
    <p:extLst>
      <p:ext uri="{BB962C8B-B14F-4D97-AF65-F5344CB8AC3E}">
        <p14:creationId xmlns:p14="http://schemas.microsoft.com/office/powerpoint/2010/main" val="76700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5A4BDA0-C270-4764-9C18-A593BCE2C965}"/>
              </a:ext>
            </a:extLst>
          </p:cNvPr>
          <p:cNvSpPr txBox="1"/>
          <p:nvPr/>
        </p:nvSpPr>
        <p:spPr>
          <a:xfrm>
            <a:off x="0" y="135436"/>
            <a:ext cx="12192000" cy="861774"/>
          </a:xfrm>
          <a:prstGeom prst="rect">
            <a:avLst/>
          </a:prstGeom>
          <a:noFill/>
        </p:spPr>
        <p:txBody>
          <a:bodyPr wrap="square" rtlCol="0" anchor="ctr">
            <a:spAutoFit/>
          </a:bodyPr>
          <a:lstStyle/>
          <a:p>
            <a:pPr algn="ctr"/>
            <a:r>
              <a:rPr lang="en-US" altLang="ko-KR" sz="5000" dirty="0" smtClean="0">
                <a:solidFill>
                  <a:schemeClr val="accent1">
                    <a:lumMod val="75000"/>
                  </a:schemeClr>
                </a:solidFill>
                <a:cs typeface="Arial" pitchFamily="34" charset="0"/>
              </a:rPr>
              <a:t>CONCLUSION</a:t>
            </a:r>
            <a:endParaRPr lang="ko-KR" altLang="en-US" sz="50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2000" dirty="0"/>
              <a:t>Our NLP News Analyzer is an important step towards empowering users to critically assess news articles and make informed decisions.</a:t>
            </a:r>
          </a:p>
          <a:p>
            <a:r>
              <a:rPr lang="en-US" sz="2000" dirty="0"/>
              <a:t>While acknowledging the limitations, we remain committed to continually improving the model and web application to provide a more comprehensive and reliable news analysis tool.</a:t>
            </a:r>
          </a:p>
        </p:txBody>
      </p:sp>
    </p:spTree>
    <p:extLst>
      <p:ext uri="{BB962C8B-B14F-4D97-AF65-F5344CB8AC3E}">
        <p14:creationId xmlns:p14="http://schemas.microsoft.com/office/powerpoint/2010/main" val="239248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smtClean="0">
                <a:solidFill>
                  <a:schemeClr val="accent1">
                    <a:lumMod val="75000"/>
                  </a:schemeClr>
                </a:solidFill>
              </a:rPr>
              <a:t>SYSTEM REQUIREMENTS</a:t>
            </a:r>
            <a:endParaRPr lang="en-US" dirty="0">
              <a:solidFill>
                <a:schemeClr val="accent1">
                  <a:lumMod val="75000"/>
                </a:schemeClr>
              </a:solidFill>
            </a:endParaRPr>
          </a:p>
        </p:txBody>
      </p:sp>
      <p:grpSp>
        <p:nvGrpSpPr>
          <p:cNvPr id="3" name="Group 1">
            <a:extLst>
              <a:ext uri="{FF2B5EF4-FFF2-40B4-BE49-F238E27FC236}">
                <a16:creationId xmlns:a16="http://schemas.microsoft.com/office/drawing/2014/main" xmlns="" id="{316C816E-5A7D-4D56-AD99-F034BB470928}"/>
              </a:ext>
            </a:extLst>
          </p:cNvPr>
          <p:cNvGrpSpPr/>
          <p:nvPr/>
        </p:nvGrpSpPr>
        <p:grpSpPr>
          <a:xfrm>
            <a:off x="0" y="1963957"/>
            <a:ext cx="12191999" cy="2290480"/>
            <a:chOff x="1" y="1596880"/>
            <a:chExt cx="9782174" cy="2290480"/>
          </a:xfrm>
        </p:grpSpPr>
        <p:sp>
          <p:nvSpPr>
            <p:cNvPr id="4" name="Graphic 6">
              <a:extLst>
                <a:ext uri="{FF2B5EF4-FFF2-40B4-BE49-F238E27FC236}">
                  <a16:creationId xmlns:a16="http://schemas.microsoft.com/office/drawing/2014/main" xmlns="" id="{2870C149-E06F-48AD-9138-B431FC6F55CA}"/>
                </a:ext>
              </a:extLst>
            </p:cNvPr>
            <p:cNvSpPr/>
            <p:nvPr/>
          </p:nvSpPr>
          <p:spPr>
            <a:xfrm>
              <a:off x="3812677" y="1596880"/>
              <a:ext cx="2476089" cy="1139856"/>
            </a:xfrm>
            <a:custGeom>
              <a:avLst/>
              <a:gdLst>
                <a:gd name="connsiteX0" fmla="*/ 2088918 w 2476088"/>
                <a:gd name="connsiteY0" fmla="*/ 1090462 h 1139855"/>
                <a:gd name="connsiteX1" fmla="*/ 192084 w 2476088"/>
                <a:gd name="connsiteY1" fmla="*/ 1090462 h 1139855"/>
                <a:gd name="connsiteX2" fmla="*/ 45020 w 2476088"/>
                <a:gd name="connsiteY2" fmla="*/ 906185 h 1139855"/>
                <a:gd name="connsiteX3" fmla="*/ 240106 w 2476088"/>
                <a:gd name="connsiteY3" fmla="*/ 243169 h 1139855"/>
                <a:gd name="connsiteX4" fmla="*/ 387170 w 2476088"/>
                <a:gd name="connsiteY4" fmla="*/ 56993 h 1139855"/>
                <a:gd name="connsiteX5" fmla="*/ 2284004 w 2476088"/>
                <a:gd name="connsiteY5" fmla="*/ 56993 h 1139855"/>
                <a:gd name="connsiteX6" fmla="*/ 2431069 w 2476088"/>
                <a:gd name="connsiteY6" fmla="*/ 243169 h 1139855"/>
                <a:gd name="connsiteX7" fmla="*/ 2235983 w 2476088"/>
                <a:gd name="connsiteY7" fmla="*/ 906185 h 1139855"/>
                <a:gd name="connsiteX8" fmla="*/ 2088918 w 2476088"/>
                <a:gd name="connsiteY8" fmla="*/ 1090462 h 113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088" h="1139855">
                  <a:moveTo>
                    <a:pt x="2088918" y="1090462"/>
                  </a:moveTo>
                  <a:lnTo>
                    <a:pt x="192084" y="1090462"/>
                  </a:lnTo>
                  <a:cubicBezTo>
                    <a:pt x="111049" y="1090462"/>
                    <a:pt x="45020" y="1006872"/>
                    <a:pt x="45020" y="906185"/>
                  </a:cubicBezTo>
                  <a:lnTo>
                    <a:pt x="240106" y="243169"/>
                  </a:lnTo>
                  <a:cubicBezTo>
                    <a:pt x="240106" y="140582"/>
                    <a:pt x="306135" y="56993"/>
                    <a:pt x="387170" y="56993"/>
                  </a:cubicBezTo>
                  <a:lnTo>
                    <a:pt x="2284004" y="56993"/>
                  </a:lnTo>
                  <a:cubicBezTo>
                    <a:pt x="2365040" y="56993"/>
                    <a:pt x="2431069" y="140582"/>
                    <a:pt x="2431069" y="243169"/>
                  </a:cubicBezTo>
                  <a:lnTo>
                    <a:pt x="2235983" y="906185"/>
                  </a:lnTo>
                  <a:cubicBezTo>
                    <a:pt x="2234482" y="1006872"/>
                    <a:pt x="2168453" y="1090462"/>
                    <a:pt x="2088918" y="1090462"/>
                  </a:cubicBezTo>
                  <a:close/>
                </a:path>
              </a:pathLst>
            </a:cu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5" name="Graphic 5">
              <a:extLst>
                <a:ext uri="{FF2B5EF4-FFF2-40B4-BE49-F238E27FC236}">
                  <a16:creationId xmlns:a16="http://schemas.microsoft.com/office/drawing/2014/main" xmlns="" id="{D1226555-A331-4752-8B72-A3081FD105C2}"/>
                </a:ext>
              </a:extLst>
            </p:cNvPr>
            <p:cNvSpPr/>
            <p:nvPr/>
          </p:nvSpPr>
          <p:spPr>
            <a:xfrm>
              <a:off x="1426628" y="1596880"/>
              <a:ext cx="2476089" cy="1139856"/>
            </a:xfrm>
            <a:custGeom>
              <a:avLst/>
              <a:gdLst>
                <a:gd name="connsiteX0" fmla="*/ 2088918 w 2476088"/>
                <a:gd name="connsiteY0" fmla="*/ 1090462 h 1139855"/>
                <a:gd name="connsiteX1" fmla="*/ 192084 w 2476088"/>
                <a:gd name="connsiteY1" fmla="*/ 1090462 h 1139855"/>
                <a:gd name="connsiteX2" fmla="*/ 45020 w 2476088"/>
                <a:gd name="connsiteY2" fmla="*/ 906185 h 1139855"/>
                <a:gd name="connsiteX3" fmla="*/ 240106 w 2476088"/>
                <a:gd name="connsiteY3" fmla="*/ 243169 h 1139855"/>
                <a:gd name="connsiteX4" fmla="*/ 387170 w 2476088"/>
                <a:gd name="connsiteY4" fmla="*/ 56993 h 1139855"/>
                <a:gd name="connsiteX5" fmla="*/ 2284004 w 2476088"/>
                <a:gd name="connsiteY5" fmla="*/ 56993 h 1139855"/>
                <a:gd name="connsiteX6" fmla="*/ 2431069 w 2476088"/>
                <a:gd name="connsiteY6" fmla="*/ 243169 h 1139855"/>
                <a:gd name="connsiteX7" fmla="*/ 2235983 w 2476088"/>
                <a:gd name="connsiteY7" fmla="*/ 906185 h 1139855"/>
                <a:gd name="connsiteX8" fmla="*/ 2088918 w 2476088"/>
                <a:gd name="connsiteY8" fmla="*/ 1090462 h 113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088" h="1139855">
                  <a:moveTo>
                    <a:pt x="2088918" y="1090462"/>
                  </a:moveTo>
                  <a:lnTo>
                    <a:pt x="192084" y="1090462"/>
                  </a:lnTo>
                  <a:cubicBezTo>
                    <a:pt x="111049" y="1090462"/>
                    <a:pt x="45020" y="1006872"/>
                    <a:pt x="45020" y="906185"/>
                  </a:cubicBezTo>
                  <a:lnTo>
                    <a:pt x="240106" y="243169"/>
                  </a:lnTo>
                  <a:cubicBezTo>
                    <a:pt x="240106" y="140582"/>
                    <a:pt x="306135" y="56993"/>
                    <a:pt x="387170" y="56993"/>
                  </a:cubicBezTo>
                  <a:lnTo>
                    <a:pt x="2284004" y="56993"/>
                  </a:lnTo>
                  <a:cubicBezTo>
                    <a:pt x="2365040" y="56993"/>
                    <a:pt x="2431069" y="140582"/>
                    <a:pt x="2431069" y="243169"/>
                  </a:cubicBezTo>
                  <a:lnTo>
                    <a:pt x="2235983" y="906185"/>
                  </a:lnTo>
                  <a:cubicBezTo>
                    <a:pt x="2234482" y="1006872"/>
                    <a:pt x="2168453" y="1090462"/>
                    <a:pt x="2088918" y="1090462"/>
                  </a:cubicBezTo>
                  <a:close/>
                </a:path>
              </a:pathLst>
            </a:cu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6" name="Graphic 7">
              <a:extLst>
                <a:ext uri="{FF2B5EF4-FFF2-40B4-BE49-F238E27FC236}">
                  <a16:creationId xmlns:a16="http://schemas.microsoft.com/office/drawing/2014/main" xmlns="" id="{1A5E92BC-BC3D-449F-BBAF-63C42A9152AE}"/>
                </a:ext>
              </a:extLst>
            </p:cNvPr>
            <p:cNvSpPr/>
            <p:nvPr/>
          </p:nvSpPr>
          <p:spPr>
            <a:xfrm>
              <a:off x="6226051" y="1631470"/>
              <a:ext cx="2416062" cy="1063865"/>
            </a:xfrm>
            <a:custGeom>
              <a:avLst/>
              <a:gdLst>
                <a:gd name="connsiteX0" fmla="*/ 2061595 w 2416062"/>
                <a:gd name="connsiteY0" fmla="*/ 1055872 h 1063865"/>
                <a:gd name="connsiteX1" fmla="*/ 164761 w 2416062"/>
                <a:gd name="connsiteY1" fmla="*/ 1055872 h 1063865"/>
                <a:gd name="connsiteX2" fmla="*/ 17696 w 2416062"/>
                <a:gd name="connsiteY2" fmla="*/ 871595 h 1063865"/>
                <a:gd name="connsiteX3" fmla="*/ 212782 w 2416062"/>
                <a:gd name="connsiteY3" fmla="*/ 208579 h 1063865"/>
                <a:gd name="connsiteX4" fmla="*/ 359847 w 2416062"/>
                <a:gd name="connsiteY4" fmla="*/ 22403 h 1063865"/>
                <a:gd name="connsiteX5" fmla="*/ 2256681 w 2416062"/>
                <a:gd name="connsiteY5" fmla="*/ 22403 h 1063865"/>
                <a:gd name="connsiteX6" fmla="*/ 2403746 w 2416062"/>
                <a:gd name="connsiteY6" fmla="*/ 208579 h 1063865"/>
                <a:gd name="connsiteX7" fmla="*/ 2208660 w 2416062"/>
                <a:gd name="connsiteY7" fmla="*/ 871595 h 1063865"/>
                <a:gd name="connsiteX8" fmla="*/ 2061595 w 2416062"/>
                <a:gd name="connsiteY8" fmla="*/ 1055872 h 106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6062" h="1063865">
                  <a:moveTo>
                    <a:pt x="2061595" y="1055872"/>
                  </a:moveTo>
                  <a:lnTo>
                    <a:pt x="164761" y="1055872"/>
                  </a:lnTo>
                  <a:cubicBezTo>
                    <a:pt x="83725" y="1055872"/>
                    <a:pt x="17696" y="972282"/>
                    <a:pt x="17696" y="871595"/>
                  </a:cubicBezTo>
                  <a:lnTo>
                    <a:pt x="212782" y="208579"/>
                  </a:lnTo>
                  <a:cubicBezTo>
                    <a:pt x="212782" y="105992"/>
                    <a:pt x="278811" y="22403"/>
                    <a:pt x="359847" y="22403"/>
                  </a:cubicBezTo>
                  <a:lnTo>
                    <a:pt x="2256681" y="22403"/>
                  </a:lnTo>
                  <a:cubicBezTo>
                    <a:pt x="2337717" y="22403"/>
                    <a:pt x="2403746" y="105992"/>
                    <a:pt x="2403746" y="208579"/>
                  </a:cubicBezTo>
                  <a:lnTo>
                    <a:pt x="2208660" y="871595"/>
                  </a:lnTo>
                  <a:cubicBezTo>
                    <a:pt x="2207159" y="972282"/>
                    <a:pt x="2141130" y="1055872"/>
                    <a:pt x="2061595" y="1055872"/>
                  </a:cubicBezTo>
                  <a:close/>
                </a:path>
              </a:pathLst>
            </a:cu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7" name="Graphic 8">
              <a:extLst>
                <a:ext uri="{FF2B5EF4-FFF2-40B4-BE49-F238E27FC236}">
                  <a16:creationId xmlns:a16="http://schemas.microsoft.com/office/drawing/2014/main" xmlns="" id="{3C6F651A-DC86-4B4A-B707-45ACFBA46690}"/>
                </a:ext>
              </a:extLst>
            </p:cNvPr>
            <p:cNvSpPr/>
            <p:nvPr/>
          </p:nvSpPr>
          <p:spPr>
            <a:xfrm>
              <a:off x="1134683" y="2823495"/>
              <a:ext cx="2416062" cy="1063865"/>
            </a:xfrm>
            <a:custGeom>
              <a:avLst/>
              <a:gdLst>
                <a:gd name="connsiteX0" fmla="*/ 2061595 w 2416062"/>
                <a:gd name="connsiteY0" fmla="*/ 1055872 h 1063865"/>
                <a:gd name="connsiteX1" fmla="*/ 164761 w 2416062"/>
                <a:gd name="connsiteY1" fmla="*/ 1055872 h 1063865"/>
                <a:gd name="connsiteX2" fmla="*/ 17696 w 2416062"/>
                <a:gd name="connsiteY2" fmla="*/ 871595 h 1063865"/>
                <a:gd name="connsiteX3" fmla="*/ 212782 w 2416062"/>
                <a:gd name="connsiteY3" fmla="*/ 208579 h 1063865"/>
                <a:gd name="connsiteX4" fmla="*/ 359847 w 2416062"/>
                <a:gd name="connsiteY4" fmla="*/ 22403 h 1063865"/>
                <a:gd name="connsiteX5" fmla="*/ 2256681 w 2416062"/>
                <a:gd name="connsiteY5" fmla="*/ 22403 h 1063865"/>
                <a:gd name="connsiteX6" fmla="*/ 2403746 w 2416062"/>
                <a:gd name="connsiteY6" fmla="*/ 208579 h 1063865"/>
                <a:gd name="connsiteX7" fmla="*/ 2208660 w 2416062"/>
                <a:gd name="connsiteY7" fmla="*/ 871595 h 1063865"/>
                <a:gd name="connsiteX8" fmla="*/ 2061595 w 2416062"/>
                <a:gd name="connsiteY8" fmla="*/ 1055872 h 106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6062" h="1063865">
                  <a:moveTo>
                    <a:pt x="2061595" y="1055872"/>
                  </a:moveTo>
                  <a:lnTo>
                    <a:pt x="164761" y="1055872"/>
                  </a:lnTo>
                  <a:cubicBezTo>
                    <a:pt x="83725" y="1055872"/>
                    <a:pt x="17696" y="972282"/>
                    <a:pt x="17696" y="871595"/>
                  </a:cubicBezTo>
                  <a:lnTo>
                    <a:pt x="212782" y="208579"/>
                  </a:lnTo>
                  <a:cubicBezTo>
                    <a:pt x="212782" y="105992"/>
                    <a:pt x="278811" y="22403"/>
                    <a:pt x="359847" y="22403"/>
                  </a:cubicBezTo>
                  <a:lnTo>
                    <a:pt x="2256681" y="22403"/>
                  </a:lnTo>
                  <a:cubicBezTo>
                    <a:pt x="2337717" y="22403"/>
                    <a:pt x="2403746" y="105992"/>
                    <a:pt x="2403746" y="208579"/>
                  </a:cubicBezTo>
                  <a:lnTo>
                    <a:pt x="2208660" y="871595"/>
                  </a:lnTo>
                  <a:cubicBezTo>
                    <a:pt x="2207159" y="972282"/>
                    <a:pt x="2141130" y="1055872"/>
                    <a:pt x="2061595" y="1055872"/>
                  </a:cubicBezTo>
                  <a:close/>
                </a:path>
              </a:pathLst>
            </a:cu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8" name="Graphic 9">
              <a:extLst>
                <a:ext uri="{FF2B5EF4-FFF2-40B4-BE49-F238E27FC236}">
                  <a16:creationId xmlns:a16="http://schemas.microsoft.com/office/drawing/2014/main" xmlns="" id="{198F3BCF-5391-4544-B418-1F53778C1A20}"/>
                </a:ext>
              </a:extLst>
            </p:cNvPr>
            <p:cNvSpPr/>
            <p:nvPr/>
          </p:nvSpPr>
          <p:spPr>
            <a:xfrm>
              <a:off x="3520732" y="2823495"/>
              <a:ext cx="2416062" cy="1063865"/>
            </a:xfrm>
            <a:custGeom>
              <a:avLst/>
              <a:gdLst>
                <a:gd name="connsiteX0" fmla="*/ 2061595 w 2416062"/>
                <a:gd name="connsiteY0" fmla="*/ 1055872 h 1063865"/>
                <a:gd name="connsiteX1" fmla="*/ 164761 w 2416062"/>
                <a:gd name="connsiteY1" fmla="*/ 1055872 h 1063865"/>
                <a:gd name="connsiteX2" fmla="*/ 17696 w 2416062"/>
                <a:gd name="connsiteY2" fmla="*/ 871595 h 1063865"/>
                <a:gd name="connsiteX3" fmla="*/ 212782 w 2416062"/>
                <a:gd name="connsiteY3" fmla="*/ 208579 h 1063865"/>
                <a:gd name="connsiteX4" fmla="*/ 359847 w 2416062"/>
                <a:gd name="connsiteY4" fmla="*/ 22403 h 1063865"/>
                <a:gd name="connsiteX5" fmla="*/ 2256681 w 2416062"/>
                <a:gd name="connsiteY5" fmla="*/ 22403 h 1063865"/>
                <a:gd name="connsiteX6" fmla="*/ 2403746 w 2416062"/>
                <a:gd name="connsiteY6" fmla="*/ 208579 h 1063865"/>
                <a:gd name="connsiteX7" fmla="*/ 2208660 w 2416062"/>
                <a:gd name="connsiteY7" fmla="*/ 871595 h 1063865"/>
                <a:gd name="connsiteX8" fmla="*/ 2061595 w 2416062"/>
                <a:gd name="connsiteY8" fmla="*/ 1055872 h 106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6062" h="1063865">
                  <a:moveTo>
                    <a:pt x="2061595" y="1055872"/>
                  </a:moveTo>
                  <a:lnTo>
                    <a:pt x="164761" y="1055872"/>
                  </a:lnTo>
                  <a:cubicBezTo>
                    <a:pt x="83725" y="1055872"/>
                    <a:pt x="17696" y="972282"/>
                    <a:pt x="17696" y="871595"/>
                  </a:cubicBezTo>
                  <a:lnTo>
                    <a:pt x="212782" y="208579"/>
                  </a:lnTo>
                  <a:cubicBezTo>
                    <a:pt x="212782" y="105992"/>
                    <a:pt x="278811" y="22403"/>
                    <a:pt x="359847" y="22403"/>
                  </a:cubicBezTo>
                  <a:lnTo>
                    <a:pt x="2256681" y="22403"/>
                  </a:lnTo>
                  <a:cubicBezTo>
                    <a:pt x="2337717" y="22403"/>
                    <a:pt x="2403746" y="105992"/>
                    <a:pt x="2403746" y="208579"/>
                  </a:cubicBezTo>
                  <a:lnTo>
                    <a:pt x="2208660" y="871595"/>
                  </a:lnTo>
                  <a:cubicBezTo>
                    <a:pt x="2207159" y="972282"/>
                    <a:pt x="2141130" y="1055872"/>
                    <a:pt x="2061595" y="1055872"/>
                  </a:cubicBezTo>
                  <a:close/>
                </a:path>
              </a:pathLst>
            </a:cu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 name="Graphic 10">
              <a:extLst>
                <a:ext uri="{FF2B5EF4-FFF2-40B4-BE49-F238E27FC236}">
                  <a16:creationId xmlns:a16="http://schemas.microsoft.com/office/drawing/2014/main" xmlns="" id="{9F29D5EB-92A5-4CAF-9C16-50BADD2C4789}"/>
                </a:ext>
              </a:extLst>
            </p:cNvPr>
            <p:cNvSpPr/>
            <p:nvPr/>
          </p:nvSpPr>
          <p:spPr>
            <a:xfrm>
              <a:off x="5906782" y="2823495"/>
              <a:ext cx="2416062" cy="1063865"/>
            </a:xfrm>
            <a:custGeom>
              <a:avLst/>
              <a:gdLst>
                <a:gd name="connsiteX0" fmla="*/ 2061595 w 2416062"/>
                <a:gd name="connsiteY0" fmla="*/ 1055872 h 1063865"/>
                <a:gd name="connsiteX1" fmla="*/ 164761 w 2416062"/>
                <a:gd name="connsiteY1" fmla="*/ 1055872 h 1063865"/>
                <a:gd name="connsiteX2" fmla="*/ 17696 w 2416062"/>
                <a:gd name="connsiteY2" fmla="*/ 871595 h 1063865"/>
                <a:gd name="connsiteX3" fmla="*/ 212782 w 2416062"/>
                <a:gd name="connsiteY3" fmla="*/ 208579 h 1063865"/>
                <a:gd name="connsiteX4" fmla="*/ 359847 w 2416062"/>
                <a:gd name="connsiteY4" fmla="*/ 22403 h 1063865"/>
                <a:gd name="connsiteX5" fmla="*/ 2256681 w 2416062"/>
                <a:gd name="connsiteY5" fmla="*/ 22403 h 1063865"/>
                <a:gd name="connsiteX6" fmla="*/ 2403746 w 2416062"/>
                <a:gd name="connsiteY6" fmla="*/ 208579 h 1063865"/>
                <a:gd name="connsiteX7" fmla="*/ 2208660 w 2416062"/>
                <a:gd name="connsiteY7" fmla="*/ 871595 h 1063865"/>
                <a:gd name="connsiteX8" fmla="*/ 2061595 w 2416062"/>
                <a:gd name="connsiteY8" fmla="*/ 1055872 h 106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6062" h="1063865">
                  <a:moveTo>
                    <a:pt x="2061595" y="1055872"/>
                  </a:moveTo>
                  <a:lnTo>
                    <a:pt x="164761" y="1055872"/>
                  </a:lnTo>
                  <a:cubicBezTo>
                    <a:pt x="83725" y="1055872"/>
                    <a:pt x="17696" y="972282"/>
                    <a:pt x="17696" y="871595"/>
                  </a:cubicBezTo>
                  <a:lnTo>
                    <a:pt x="212782" y="208579"/>
                  </a:lnTo>
                  <a:cubicBezTo>
                    <a:pt x="212782" y="105992"/>
                    <a:pt x="278811" y="22403"/>
                    <a:pt x="359847" y="22403"/>
                  </a:cubicBezTo>
                  <a:lnTo>
                    <a:pt x="2256681" y="22403"/>
                  </a:lnTo>
                  <a:cubicBezTo>
                    <a:pt x="2337717" y="22403"/>
                    <a:pt x="2403746" y="105992"/>
                    <a:pt x="2403746" y="208579"/>
                  </a:cubicBezTo>
                  <a:lnTo>
                    <a:pt x="2208660" y="871595"/>
                  </a:lnTo>
                  <a:cubicBezTo>
                    <a:pt x="2207159" y="972282"/>
                    <a:pt x="2141130" y="1055872"/>
                    <a:pt x="2061595" y="1055872"/>
                  </a:cubicBezTo>
                  <a:close/>
                </a:path>
              </a:pathLst>
            </a:cu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0" name="Freeform: Shape 8">
              <a:extLst>
                <a:ext uri="{FF2B5EF4-FFF2-40B4-BE49-F238E27FC236}">
                  <a16:creationId xmlns:a16="http://schemas.microsoft.com/office/drawing/2014/main" xmlns="" id="{F14DF58A-F721-4ACC-B943-BFDE398370E2}"/>
                </a:ext>
              </a:extLst>
            </p:cNvPr>
            <p:cNvSpPr/>
            <p:nvPr/>
          </p:nvSpPr>
          <p:spPr>
            <a:xfrm>
              <a:off x="1" y="1653873"/>
              <a:ext cx="1471655" cy="1033470"/>
            </a:xfrm>
            <a:custGeom>
              <a:avLst/>
              <a:gdLst>
                <a:gd name="connsiteX0" fmla="*/ 0 w 1471655"/>
                <a:gd name="connsiteY0" fmla="*/ 0 h 1033470"/>
                <a:gd name="connsiteX1" fmla="*/ 1324590 w 1471655"/>
                <a:gd name="connsiteY1" fmla="*/ 0 h 1033470"/>
                <a:gd name="connsiteX2" fmla="*/ 1471655 w 1471655"/>
                <a:gd name="connsiteY2" fmla="*/ 186176 h 1033470"/>
                <a:gd name="connsiteX3" fmla="*/ 1276569 w 1471655"/>
                <a:gd name="connsiteY3" fmla="*/ 849193 h 1033470"/>
                <a:gd name="connsiteX4" fmla="*/ 1129504 w 1471655"/>
                <a:gd name="connsiteY4" fmla="*/ 1033470 h 1033470"/>
                <a:gd name="connsiteX5" fmla="*/ 0 w 1471655"/>
                <a:gd name="connsiteY5" fmla="*/ 1033470 h 103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1655" h="1033470">
                  <a:moveTo>
                    <a:pt x="0" y="0"/>
                  </a:moveTo>
                  <a:lnTo>
                    <a:pt x="1324590" y="0"/>
                  </a:lnTo>
                  <a:cubicBezTo>
                    <a:pt x="1405626" y="0"/>
                    <a:pt x="1471655" y="83589"/>
                    <a:pt x="1471655" y="186176"/>
                  </a:cubicBezTo>
                  <a:lnTo>
                    <a:pt x="1276569" y="849193"/>
                  </a:lnTo>
                  <a:cubicBezTo>
                    <a:pt x="1275068" y="949880"/>
                    <a:pt x="1209039" y="1033470"/>
                    <a:pt x="1129504" y="1033470"/>
                  </a:cubicBezTo>
                  <a:lnTo>
                    <a:pt x="0" y="1033470"/>
                  </a:ln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1" name="Freeform: Shape 9">
              <a:extLst>
                <a:ext uri="{FF2B5EF4-FFF2-40B4-BE49-F238E27FC236}">
                  <a16:creationId xmlns:a16="http://schemas.microsoft.com/office/drawing/2014/main" xmlns="" id="{6CCE12B1-329F-4F21-9F19-C0C3818CCCC1}"/>
                </a:ext>
              </a:extLst>
            </p:cNvPr>
            <p:cNvSpPr/>
            <p:nvPr/>
          </p:nvSpPr>
          <p:spPr>
            <a:xfrm>
              <a:off x="8310527" y="2853890"/>
              <a:ext cx="1471648" cy="1033470"/>
            </a:xfrm>
            <a:custGeom>
              <a:avLst/>
              <a:gdLst>
                <a:gd name="connsiteX0" fmla="*/ 342152 w 1471648"/>
                <a:gd name="connsiteY0" fmla="*/ 0 h 1033470"/>
                <a:gd name="connsiteX1" fmla="*/ 1471648 w 1471648"/>
                <a:gd name="connsiteY1" fmla="*/ 0 h 1033470"/>
                <a:gd name="connsiteX2" fmla="*/ 1471648 w 1471648"/>
                <a:gd name="connsiteY2" fmla="*/ 1033470 h 1033470"/>
                <a:gd name="connsiteX3" fmla="*/ 147065 w 1471648"/>
                <a:gd name="connsiteY3" fmla="*/ 1033470 h 1033470"/>
                <a:gd name="connsiteX4" fmla="*/ 0 w 1471648"/>
                <a:gd name="connsiteY4" fmla="*/ 849194 h 1033470"/>
                <a:gd name="connsiteX5" fmla="*/ 195086 w 1471648"/>
                <a:gd name="connsiteY5" fmla="*/ 186177 h 1033470"/>
                <a:gd name="connsiteX6" fmla="*/ 342152 w 1471648"/>
                <a:gd name="connsiteY6" fmla="*/ 0 h 103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648" h="1033470">
                  <a:moveTo>
                    <a:pt x="342152" y="0"/>
                  </a:moveTo>
                  <a:lnTo>
                    <a:pt x="1471648" y="0"/>
                  </a:lnTo>
                  <a:lnTo>
                    <a:pt x="1471648" y="1033470"/>
                  </a:lnTo>
                  <a:lnTo>
                    <a:pt x="147065" y="1033470"/>
                  </a:lnTo>
                  <a:cubicBezTo>
                    <a:pt x="66029" y="1033470"/>
                    <a:pt x="0" y="949881"/>
                    <a:pt x="0" y="849194"/>
                  </a:cubicBezTo>
                  <a:lnTo>
                    <a:pt x="195086" y="186177"/>
                  </a:lnTo>
                  <a:cubicBezTo>
                    <a:pt x="195086" y="83590"/>
                    <a:pt x="261116" y="0"/>
                    <a:pt x="342152" y="0"/>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12" name="Group 10">
            <a:extLst>
              <a:ext uri="{FF2B5EF4-FFF2-40B4-BE49-F238E27FC236}">
                <a16:creationId xmlns:a16="http://schemas.microsoft.com/office/drawing/2014/main" xmlns="" id="{69BFDB9B-CA04-4050-845E-17BE86843099}"/>
              </a:ext>
            </a:extLst>
          </p:cNvPr>
          <p:cNvGrpSpPr/>
          <p:nvPr/>
        </p:nvGrpSpPr>
        <p:grpSpPr>
          <a:xfrm>
            <a:off x="2350298" y="2168353"/>
            <a:ext cx="1941226" cy="738664"/>
            <a:chOff x="2551705" y="4283314"/>
            <a:chExt cx="2357003" cy="738664"/>
          </a:xfrm>
        </p:grpSpPr>
        <p:sp>
          <p:nvSpPr>
            <p:cNvPr id="13" name="TextBox 12">
              <a:extLst>
                <a:ext uri="{FF2B5EF4-FFF2-40B4-BE49-F238E27FC236}">
                  <a16:creationId xmlns:a16="http://schemas.microsoft.com/office/drawing/2014/main" xmlns="" id="{3720CE98-9D0A-4D6C-B5DA-33C07BDBDBEC}"/>
                </a:ext>
              </a:extLst>
            </p:cNvPr>
            <p:cNvSpPr txBox="1"/>
            <p:nvPr/>
          </p:nvSpPr>
          <p:spPr>
            <a:xfrm>
              <a:off x="2551707" y="4560313"/>
              <a:ext cx="2357001" cy="461665"/>
            </a:xfrm>
            <a:prstGeom prst="rect">
              <a:avLst/>
            </a:prstGeom>
            <a:noFill/>
          </p:spPr>
          <p:txBody>
            <a:bodyPr wrap="square" rtlCol="0">
              <a:spAutoFit/>
            </a:bodyPr>
            <a:lstStyle/>
            <a:p>
              <a:pPr algn="ctr"/>
              <a:r>
                <a:rPr lang="en-US" altLang="ko-KR" sz="1200" dirty="0" smtClean="0">
                  <a:solidFill>
                    <a:schemeClr val="bg1"/>
                  </a:solidFill>
                  <a:cs typeface="Arial" pitchFamily="34" charset="0"/>
                </a:rPr>
                <a:t>EMPTY SPACE UPTO 1GB.</a:t>
              </a:r>
              <a:endParaRPr lang="ko-KR" altLang="en-US" sz="1200" dirty="0">
                <a:solidFill>
                  <a:schemeClr val="bg1"/>
                </a:solidFill>
                <a:cs typeface="Arial" pitchFamily="34" charset="0"/>
              </a:endParaRPr>
            </a:p>
          </p:txBody>
        </p:sp>
        <p:sp>
          <p:nvSpPr>
            <p:cNvPr id="14" name="TextBox 13">
              <a:extLst>
                <a:ext uri="{FF2B5EF4-FFF2-40B4-BE49-F238E27FC236}">
                  <a16:creationId xmlns:a16="http://schemas.microsoft.com/office/drawing/2014/main" xmlns="" id="{B7CD1A34-6951-4F62-A3B2-610B612C171C}"/>
                </a:ext>
              </a:extLst>
            </p:cNvPr>
            <p:cNvSpPr txBox="1"/>
            <p:nvPr/>
          </p:nvSpPr>
          <p:spPr>
            <a:xfrm>
              <a:off x="2551705" y="4283314"/>
              <a:ext cx="2336965"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HARD DISK</a:t>
              </a:r>
              <a:endParaRPr lang="ko-KR" altLang="en-US" sz="1200" b="1" dirty="0">
                <a:solidFill>
                  <a:schemeClr val="bg1"/>
                </a:solidFill>
                <a:cs typeface="Arial" pitchFamily="34" charset="0"/>
              </a:endParaRPr>
            </a:p>
          </p:txBody>
        </p:sp>
      </p:grpSp>
      <p:grpSp>
        <p:nvGrpSpPr>
          <p:cNvPr id="15" name="Group 13">
            <a:extLst>
              <a:ext uri="{FF2B5EF4-FFF2-40B4-BE49-F238E27FC236}">
                <a16:creationId xmlns:a16="http://schemas.microsoft.com/office/drawing/2014/main" xmlns="" id="{3003599D-BA6A-4DA1-8461-A75B559E25F0}"/>
              </a:ext>
            </a:extLst>
          </p:cNvPr>
          <p:cNvGrpSpPr/>
          <p:nvPr/>
        </p:nvGrpSpPr>
        <p:grpSpPr>
          <a:xfrm>
            <a:off x="5342112" y="2168353"/>
            <a:ext cx="1941226" cy="553998"/>
            <a:chOff x="2551705" y="4283314"/>
            <a:chExt cx="2357003" cy="553998"/>
          </a:xfrm>
        </p:grpSpPr>
        <p:sp>
          <p:nvSpPr>
            <p:cNvPr id="16" name="TextBox 15">
              <a:extLst>
                <a:ext uri="{FF2B5EF4-FFF2-40B4-BE49-F238E27FC236}">
                  <a16:creationId xmlns:a16="http://schemas.microsoft.com/office/drawing/2014/main" xmlns="" id="{DFFD0F9F-C269-4578-B5C8-2A6ABA495B6E}"/>
                </a:ext>
              </a:extLst>
            </p:cNvPr>
            <p:cNvSpPr txBox="1"/>
            <p:nvPr/>
          </p:nvSpPr>
          <p:spPr>
            <a:xfrm>
              <a:off x="2551707" y="4560313"/>
              <a:ext cx="2357001" cy="276999"/>
            </a:xfrm>
            <a:prstGeom prst="rect">
              <a:avLst/>
            </a:prstGeom>
            <a:noFill/>
          </p:spPr>
          <p:txBody>
            <a:bodyPr wrap="square" rtlCol="0">
              <a:spAutoFit/>
            </a:bodyPr>
            <a:lstStyle/>
            <a:p>
              <a:pPr algn="ctr"/>
              <a:r>
                <a:rPr lang="en-US" altLang="ko-KR" sz="1200" dirty="0" smtClean="0">
                  <a:solidFill>
                    <a:schemeClr val="bg1"/>
                  </a:solidFill>
                  <a:cs typeface="Arial" pitchFamily="34" charset="0"/>
                </a:rPr>
                <a:t>WINDOWS 10/11.</a:t>
              </a:r>
            </a:p>
          </p:txBody>
        </p:sp>
        <p:sp>
          <p:nvSpPr>
            <p:cNvPr id="17" name="TextBox 16">
              <a:extLst>
                <a:ext uri="{FF2B5EF4-FFF2-40B4-BE49-F238E27FC236}">
                  <a16:creationId xmlns:a16="http://schemas.microsoft.com/office/drawing/2014/main" xmlns="" id="{B58EC756-A2E9-4A44-BBA4-9F8BB6F03F3C}"/>
                </a:ext>
              </a:extLst>
            </p:cNvPr>
            <p:cNvSpPr txBox="1"/>
            <p:nvPr/>
          </p:nvSpPr>
          <p:spPr>
            <a:xfrm>
              <a:off x="2551705" y="4283314"/>
              <a:ext cx="2336965"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OPERATING SYSTEM</a:t>
              </a:r>
              <a:endParaRPr lang="ko-KR" altLang="en-US" sz="1200" b="1" dirty="0">
                <a:solidFill>
                  <a:schemeClr val="bg1"/>
                </a:solidFill>
                <a:cs typeface="Arial" pitchFamily="34" charset="0"/>
              </a:endParaRPr>
            </a:p>
          </p:txBody>
        </p:sp>
      </p:grpSp>
      <p:grpSp>
        <p:nvGrpSpPr>
          <p:cNvPr id="18" name="Group 16">
            <a:extLst>
              <a:ext uri="{FF2B5EF4-FFF2-40B4-BE49-F238E27FC236}">
                <a16:creationId xmlns:a16="http://schemas.microsoft.com/office/drawing/2014/main" xmlns="" id="{6070012C-40D6-4B42-9EC4-3B86D4158D79}"/>
              </a:ext>
            </a:extLst>
          </p:cNvPr>
          <p:cNvGrpSpPr/>
          <p:nvPr/>
        </p:nvGrpSpPr>
        <p:grpSpPr>
          <a:xfrm>
            <a:off x="8333926" y="2168353"/>
            <a:ext cx="1941226" cy="738664"/>
            <a:chOff x="2551705" y="4283314"/>
            <a:chExt cx="2357003" cy="738664"/>
          </a:xfrm>
        </p:grpSpPr>
        <p:sp>
          <p:nvSpPr>
            <p:cNvPr id="19" name="TextBox 18">
              <a:extLst>
                <a:ext uri="{FF2B5EF4-FFF2-40B4-BE49-F238E27FC236}">
                  <a16:creationId xmlns:a16="http://schemas.microsoft.com/office/drawing/2014/main" xmlns="" id="{78E1927F-D320-4E0E-8339-AC01F424B52F}"/>
                </a:ext>
              </a:extLst>
            </p:cNvPr>
            <p:cNvSpPr txBox="1"/>
            <p:nvPr/>
          </p:nvSpPr>
          <p:spPr>
            <a:xfrm>
              <a:off x="2551707" y="4560313"/>
              <a:ext cx="2357001" cy="461665"/>
            </a:xfrm>
            <a:prstGeom prst="rect">
              <a:avLst/>
            </a:prstGeom>
            <a:noFill/>
          </p:spPr>
          <p:txBody>
            <a:bodyPr wrap="square" rtlCol="0">
              <a:spAutoFit/>
            </a:bodyPr>
            <a:lstStyle/>
            <a:p>
              <a:pPr algn="ctr"/>
              <a:r>
                <a:rPr lang="en-US" altLang="ko-KR" sz="1200" dirty="0" smtClean="0">
                  <a:solidFill>
                    <a:schemeClr val="bg1"/>
                  </a:solidFill>
                  <a:cs typeface="Arial" pitchFamily="34" charset="0"/>
                </a:rPr>
                <a:t>VISUAL STUDIO CODE</a:t>
              </a:r>
              <a:r>
                <a:rPr lang="en-US" altLang="ko-KR" sz="1200" dirty="0">
                  <a:solidFill>
                    <a:schemeClr val="bg1"/>
                  </a:solidFill>
                  <a:cs typeface="Arial" pitchFamily="34" charset="0"/>
                </a:rPr>
                <a:t>,</a:t>
              </a:r>
              <a:endParaRPr lang="en-US" altLang="ko-KR" sz="1200" dirty="0" smtClean="0">
                <a:solidFill>
                  <a:schemeClr val="bg1"/>
                </a:solidFill>
                <a:cs typeface="Arial" pitchFamily="34" charset="0"/>
              </a:endParaRPr>
            </a:p>
            <a:p>
              <a:pPr algn="ctr"/>
              <a:r>
                <a:rPr lang="en-US" altLang="ko-KR" sz="1200" dirty="0" smtClean="0">
                  <a:solidFill>
                    <a:schemeClr val="bg1"/>
                  </a:solidFill>
                  <a:cs typeface="Arial" pitchFamily="34" charset="0"/>
                </a:rPr>
                <a:t>ANACONDA SPYDER</a:t>
              </a:r>
            </a:p>
          </p:txBody>
        </p:sp>
        <p:sp>
          <p:nvSpPr>
            <p:cNvPr id="20" name="TextBox 19">
              <a:extLst>
                <a:ext uri="{FF2B5EF4-FFF2-40B4-BE49-F238E27FC236}">
                  <a16:creationId xmlns:a16="http://schemas.microsoft.com/office/drawing/2014/main" xmlns="" id="{252AB000-8A58-4CFF-9460-F51B44BD116B}"/>
                </a:ext>
              </a:extLst>
            </p:cNvPr>
            <p:cNvSpPr txBox="1"/>
            <p:nvPr/>
          </p:nvSpPr>
          <p:spPr>
            <a:xfrm>
              <a:off x="2551705" y="4283314"/>
              <a:ext cx="2336965"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IDE</a:t>
              </a:r>
              <a:endParaRPr lang="ko-KR" altLang="en-US" sz="1200" b="1" dirty="0">
                <a:solidFill>
                  <a:schemeClr val="bg1"/>
                </a:solidFill>
                <a:cs typeface="Arial" pitchFamily="34" charset="0"/>
              </a:endParaRPr>
            </a:p>
          </p:txBody>
        </p:sp>
      </p:grpSp>
      <p:grpSp>
        <p:nvGrpSpPr>
          <p:cNvPr id="21" name="Group 19">
            <a:extLst>
              <a:ext uri="{FF2B5EF4-FFF2-40B4-BE49-F238E27FC236}">
                <a16:creationId xmlns:a16="http://schemas.microsoft.com/office/drawing/2014/main" xmlns="" id="{DACCF500-4056-48A9-83D6-28A2817C5770}"/>
              </a:ext>
            </a:extLst>
          </p:cNvPr>
          <p:cNvGrpSpPr/>
          <p:nvPr/>
        </p:nvGrpSpPr>
        <p:grpSpPr>
          <a:xfrm>
            <a:off x="1946172" y="3352237"/>
            <a:ext cx="1941226" cy="738664"/>
            <a:chOff x="2551705" y="4283314"/>
            <a:chExt cx="2357003" cy="738664"/>
          </a:xfrm>
        </p:grpSpPr>
        <p:sp>
          <p:nvSpPr>
            <p:cNvPr id="22" name="TextBox 21">
              <a:extLst>
                <a:ext uri="{FF2B5EF4-FFF2-40B4-BE49-F238E27FC236}">
                  <a16:creationId xmlns:a16="http://schemas.microsoft.com/office/drawing/2014/main" xmlns="" id="{BEB2ACFE-978F-40FA-A477-6400B6AD39F6}"/>
                </a:ext>
              </a:extLst>
            </p:cNvPr>
            <p:cNvSpPr txBox="1"/>
            <p:nvPr/>
          </p:nvSpPr>
          <p:spPr>
            <a:xfrm>
              <a:off x="2551707" y="4560313"/>
              <a:ext cx="2357001" cy="461665"/>
            </a:xfrm>
            <a:prstGeom prst="rect">
              <a:avLst/>
            </a:prstGeom>
            <a:noFill/>
          </p:spPr>
          <p:txBody>
            <a:bodyPr wrap="square" rtlCol="0">
              <a:spAutoFit/>
            </a:bodyPr>
            <a:lstStyle/>
            <a:p>
              <a:pPr algn="ctr"/>
              <a:r>
                <a:rPr lang="en-US" altLang="ko-KR" sz="1200" dirty="0" smtClean="0">
                  <a:solidFill>
                    <a:schemeClr val="bg1"/>
                  </a:solidFill>
                  <a:cs typeface="Arial" pitchFamily="34" charset="0"/>
                </a:rPr>
                <a:t>Minimum : 8GB</a:t>
              </a:r>
            </a:p>
            <a:p>
              <a:pPr algn="ctr"/>
              <a:r>
                <a:rPr lang="en-US" altLang="ko-KR" sz="1200" dirty="0" smtClean="0">
                  <a:solidFill>
                    <a:schemeClr val="bg1"/>
                  </a:solidFill>
                  <a:cs typeface="Arial" pitchFamily="34" charset="0"/>
                </a:rPr>
                <a:t>Maximum : 16GB</a:t>
              </a:r>
              <a:endParaRPr lang="ko-KR" altLang="en-US" sz="1200" dirty="0">
                <a:solidFill>
                  <a:schemeClr val="bg1"/>
                </a:solidFill>
                <a:cs typeface="Arial" pitchFamily="34" charset="0"/>
              </a:endParaRPr>
            </a:p>
          </p:txBody>
        </p:sp>
        <p:sp>
          <p:nvSpPr>
            <p:cNvPr id="23" name="TextBox 22">
              <a:extLst>
                <a:ext uri="{FF2B5EF4-FFF2-40B4-BE49-F238E27FC236}">
                  <a16:creationId xmlns:a16="http://schemas.microsoft.com/office/drawing/2014/main" xmlns="" id="{A871074D-46F2-4883-951D-2BAB3AB508B0}"/>
                </a:ext>
              </a:extLst>
            </p:cNvPr>
            <p:cNvSpPr txBox="1"/>
            <p:nvPr/>
          </p:nvSpPr>
          <p:spPr>
            <a:xfrm>
              <a:off x="2551705" y="4283314"/>
              <a:ext cx="2336965"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RAM</a:t>
              </a:r>
              <a:endParaRPr lang="ko-KR" altLang="en-US" sz="1200" b="1" dirty="0">
                <a:solidFill>
                  <a:schemeClr val="bg1"/>
                </a:solidFill>
                <a:cs typeface="Arial" pitchFamily="34" charset="0"/>
              </a:endParaRPr>
            </a:p>
          </p:txBody>
        </p:sp>
      </p:grpSp>
      <p:grpSp>
        <p:nvGrpSpPr>
          <p:cNvPr id="24" name="Group 22">
            <a:extLst>
              <a:ext uri="{FF2B5EF4-FFF2-40B4-BE49-F238E27FC236}">
                <a16:creationId xmlns:a16="http://schemas.microsoft.com/office/drawing/2014/main" xmlns="" id="{BE9F2E50-4A8A-4246-A042-39B6B7982792}"/>
              </a:ext>
            </a:extLst>
          </p:cNvPr>
          <p:cNvGrpSpPr/>
          <p:nvPr/>
        </p:nvGrpSpPr>
        <p:grpSpPr>
          <a:xfrm>
            <a:off x="4937986" y="3352237"/>
            <a:ext cx="1941226" cy="738664"/>
            <a:chOff x="2551705" y="4283314"/>
            <a:chExt cx="2357003" cy="738664"/>
          </a:xfrm>
        </p:grpSpPr>
        <p:sp>
          <p:nvSpPr>
            <p:cNvPr id="25" name="TextBox 24">
              <a:extLst>
                <a:ext uri="{FF2B5EF4-FFF2-40B4-BE49-F238E27FC236}">
                  <a16:creationId xmlns:a16="http://schemas.microsoft.com/office/drawing/2014/main" xmlns="" id="{F744C928-8C07-4320-9C54-22592DDA414C}"/>
                </a:ext>
              </a:extLst>
            </p:cNvPr>
            <p:cNvSpPr txBox="1"/>
            <p:nvPr/>
          </p:nvSpPr>
          <p:spPr>
            <a:xfrm>
              <a:off x="2551707" y="4560313"/>
              <a:ext cx="2357001" cy="461665"/>
            </a:xfrm>
            <a:prstGeom prst="rect">
              <a:avLst/>
            </a:prstGeom>
            <a:noFill/>
          </p:spPr>
          <p:txBody>
            <a:bodyPr wrap="square" rtlCol="0">
              <a:spAutoFit/>
            </a:bodyPr>
            <a:lstStyle/>
            <a:p>
              <a:pPr algn="ctr"/>
              <a:r>
                <a:rPr lang="en-US" altLang="ko-KR" sz="1200" dirty="0" smtClean="0">
                  <a:solidFill>
                    <a:schemeClr val="bg1"/>
                  </a:solidFill>
                  <a:cs typeface="Arial" pitchFamily="34" charset="0"/>
                </a:rPr>
                <a:t>INTEL i5,i7,i9</a:t>
              </a:r>
            </a:p>
            <a:p>
              <a:pPr algn="ctr"/>
              <a:r>
                <a:rPr lang="en-US" altLang="ko-KR" sz="1200" dirty="0" smtClean="0">
                  <a:solidFill>
                    <a:schemeClr val="bg1"/>
                  </a:solidFill>
                  <a:cs typeface="Arial" pitchFamily="34" charset="0"/>
                </a:rPr>
                <a:t>AMD RYZEN 5,7,9.</a:t>
              </a:r>
              <a:endParaRPr lang="ko-KR" altLang="en-US" sz="1200" dirty="0">
                <a:solidFill>
                  <a:schemeClr val="bg1"/>
                </a:solidFill>
                <a:cs typeface="Arial" pitchFamily="34" charset="0"/>
              </a:endParaRPr>
            </a:p>
          </p:txBody>
        </p:sp>
        <p:sp>
          <p:nvSpPr>
            <p:cNvPr id="26" name="TextBox 25">
              <a:extLst>
                <a:ext uri="{FF2B5EF4-FFF2-40B4-BE49-F238E27FC236}">
                  <a16:creationId xmlns:a16="http://schemas.microsoft.com/office/drawing/2014/main" xmlns="" id="{1E1A99D2-D031-49FE-8855-A0C9D61CBEA2}"/>
                </a:ext>
              </a:extLst>
            </p:cNvPr>
            <p:cNvSpPr txBox="1"/>
            <p:nvPr/>
          </p:nvSpPr>
          <p:spPr>
            <a:xfrm>
              <a:off x="2551705" y="4283314"/>
              <a:ext cx="2336965"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PROCESSOR</a:t>
              </a:r>
              <a:endParaRPr lang="ko-KR" altLang="en-US" sz="1200" b="1" dirty="0">
                <a:solidFill>
                  <a:schemeClr val="bg1"/>
                </a:solidFill>
                <a:cs typeface="Arial" pitchFamily="34" charset="0"/>
              </a:endParaRPr>
            </a:p>
          </p:txBody>
        </p:sp>
      </p:grpSp>
      <p:grpSp>
        <p:nvGrpSpPr>
          <p:cNvPr id="27" name="Group 25">
            <a:extLst>
              <a:ext uri="{FF2B5EF4-FFF2-40B4-BE49-F238E27FC236}">
                <a16:creationId xmlns:a16="http://schemas.microsoft.com/office/drawing/2014/main" xmlns="" id="{C0F3E481-D4D2-4A6E-8FD8-554AEB9AC681}"/>
              </a:ext>
            </a:extLst>
          </p:cNvPr>
          <p:cNvGrpSpPr/>
          <p:nvPr/>
        </p:nvGrpSpPr>
        <p:grpSpPr>
          <a:xfrm>
            <a:off x="7929800" y="3352237"/>
            <a:ext cx="1941226" cy="738664"/>
            <a:chOff x="2551705" y="4283314"/>
            <a:chExt cx="2357003" cy="738664"/>
          </a:xfrm>
        </p:grpSpPr>
        <p:sp>
          <p:nvSpPr>
            <p:cNvPr id="28" name="TextBox 27">
              <a:extLst>
                <a:ext uri="{FF2B5EF4-FFF2-40B4-BE49-F238E27FC236}">
                  <a16:creationId xmlns:a16="http://schemas.microsoft.com/office/drawing/2014/main" xmlns="" id="{481A29EF-96A6-4339-9FA1-DBF58C29C58F}"/>
                </a:ext>
              </a:extLst>
            </p:cNvPr>
            <p:cNvSpPr txBox="1"/>
            <p:nvPr/>
          </p:nvSpPr>
          <p:spPr>
            <a:xfrm>
              <a:off x="2551707" y="4560313"/>
              <a:ext cx="2357001" cy="461665"/>
            </a:xfrm>
            <a:prstGeom prst="rect">
              <a:avLst/>
            </a:prstGeom>
            <a:noFill/>
          </p:spPr>
          <p:txBody>
            <a:bodyPr wrap="square" rtlCol="0">
              <a:spAutoFit/>
            </a:bodyPr>
            <a:lstStyle/>
            <a:p>
              <a:pPr algn="ctr"/>
              <a:r>
                <a:rPr lang="en-US" altLang="ko-KR" sz="1200" dirty="0" smtClean="0">
                  <a:solidFill>
                    <a:schemeClr val="bg1"/>
                  </a:solidFill>
                  <a:cs typeface="Arial" pitchFamily="34" charset="0"/>
                </a:rPr>
                <a:t>CHROME,</a:t>
              </a:r>
            </a:p>
            <a:p>
              <a:pPr algn="ctr"/>
              <a:r>
                <a:rPr lang="en-US" altLang="ko-KR" sz="1200" dirty="0" smtClean="0">
                  <a:solidFill>
                    <a:schemeClr val="bg1"/>
                  </a:solidFill>
                  <a:cs typeface="Arial" pitchFamily="34" charset="0"/>
                </a:rPr>
                <a:t>MICROSOFT EDGE.</a:t>
              </a:r>
            </a:p>
          </p:txBody>
        </p:sp>
        <p:sp>
          <p:nvSpPr>
            <p:cNvPr id="29" name="TextBox 28">
              <a:extLst>
                <a:ext uri="{FF2B5EF4-FFF2-40B4-BE49-F238E27FC236}">
                  <a16:creationId xmlns:a16="http://schemas.microsoft.com/office/drawing/2014/main" xmlns="" id="{3E1D8394-F26A-4F45-8BAC-EDA4367899DB}"/>
                </a:ext>
              </a:extLst>
            </p:cNvPr>
            <p:cNvSpPr txBox="1"/>
            <p:nvPr/>
          </p:nvSpPr>
          <p:spPr>
            <a:xfrm>
              <a:off x="2551705" y="4283314"/>
              <a:ext cx="2336965"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WEB BROWSER</a:t>
              </a:r>
              <a:endParaRPr lang="ko-KR" altLang="en-US" sz="1200" b="1" dirty="0">
                <a:solidFill>
                  <a:schemeClr val="bg1"/>
                </a:solidFill>
                <a:cs typeface="Arial" pitchFamily="34" charset="0"/>
              </a:endParaRPr>
            </a:p>
          </p:txBody>
        </p:sp>
      </p:grpSp>
      <p:sp>
        <p:nvSpPr>
          <p:cNvPr id="33" name="Rectangle: Rounded Corners 31">
            <a:extLst>
              <a:ext uri="{FF2B5EF4-FFF2-40B4-BE49-F238E27FC236}">
                <a16:creationId xmlns:a16="http://schemas.microsoft.com/office/drawing/2014/main" xmlns="" id="{BE113751-C5C0-4977-B841-3A6665A790C9}"/>
              </a:ext>
            </a:extLst>
          </p:cNvPr>
          <p:cNvSpPr/>
          <p:nvPr/>
        </p:nvSpPr>
        <p:spPr>
          <a:xfrm>
            <a:off x="4349358" y="4552230"/>
            <a:ext cx="557572" cy="5575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Rectangle: Rounded Corners 32">
            <a:extLst>
              <a:ext uri="{FF2B5EF4-FFF2-40B4-BE49-F238E27FC236}">
                <a16:creationId xmlns:a16="http://schemas.microsoft.com/office/drawing/2014/main" xmlns="" id="{47B4D632-5C6A-4E74-B9F2-6F8CF2979250}"/>
              </a:ext>
            </a:extLst>
          </p:cNvPr>
          <p:cNvSpPr/>
          <p:nvPr/>
        </p:nvSpPr>
        <p:spPr>
          <a:xfrm>
            <a:off x="1524616" y="4576340"/>
            <a:ext cx="557572" cy="5575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Trapezoid 10">
            <a:extLst>
              <a:ext uri="{FF2B5EF4-FFF2-40B4-BE49-F238E27FC236}">
                <a16:creationId xmlns:a16="http://schemas.microsoft.com/office/drawing/2014/main" xmlns="" id="{700D2D49-03FC-4B3F-80B1-61EAFD0367DD}"/>
              </a:ext>
            </a:extLst>
          </p:cNvPr>
          <p:cNvSpPr>
            <a:spLocks noChangeAspect="1"/>
          </p:cNvSpPr>
          <p:nvPr/>
        </p:nvSpPr>
        <p:spPr>
          <a:xfrm>
            <a:off x="1674847" y="4737362"/>
            <a:ext cx="257109" cy="256807"/>
          </a:xfrm>
          <a:custGeom>
            <a:avLst/>
            <a:gdLst/>
            <a:ahLst/>
            <a:cxnLst/>
            <a:rect l="l" t="t" r="r" b="b"/>
            <a:pathLst>
              <a:path w="3910377" h="3905794">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ound Same Side Corner Rectangle 7">
            <a:extLst>
              <a:ext uri="{FF2B5EF4-FFF2-40B4-BE49-F238E27FC236}">
                <a16:creationId xmlns:a16="http://schemas.microsoft.com/office/drawing/2014/main" xmlns="" id="{7EC4D50A-DBFF-4A51-8B8E-E7A3A3E08740}"/>
              </a:ext>
            </a:extLst>
          </p:cNvPr>
          <p:cNvSpPr>
            <a:spLocks noChangeAspect="1"/>
          </p:cNvSpPr>
          <p:nvPr/>
        </p:nvSpPr>
        <p:spPr>
          <a:xfrm rot="10800000">
            <a:off x="4498515" y="4706636"/>
            <a:ext cx="259261" cy="272563"/>
          </a:xfrm>
          <a:custGeom>
            <a:avLst/>
            <a:gdLst/>
            <a:ahLst/>
            <a:cxnLst/>
            <a:rect l="l" t="t" r="r" b="b"/>
            <a:pathLst>
              <a:path w="3749229" h="3941586">
                <a:moveTo>
                  <a:pt x="1841173" y="2251014"/>
                </a:moveTo>
                <a:cubicBezTo>
                  <a:pt x="1901032" y="2251014"/>
                  <a:pt x="1949557" y="2202489"/>
                  <a:pt x="1949557" y="2142630"/>
                </a:cubicBezTo>
                <a:cubicBezTo>
                  <a:pt x="1949557" y="2082771"/>
                  <a:pt x="1901032" y="2034246"/>
                  <a:pt x="1841173" y="2034246"/>
                </a:cubicBezTo>
                <a:cubicBezTo>
                  <a:pt x="1781314" y="2034246"/>
                  <a:pt x="1732789" y="2082771"/>
                  <a:pt x="1732789" y="2142630"/>
                </a:cubicBezTo>
                <a:cubicBezTo>
                  <a:pt x="1732789" y="2202489"/>
                  <a:pt x="1781314" y="2251014"/>
                  <a:pt x="1841173" y="2251014"/>
                </a:cubicBezTo>
                <a:close/>
                <a:moveTo>
                  <a:pt x="2197713" y="2395667"/>
                </a:moveTo>
                <a:lnTo>
                  <a:pt x="1492210" y="2296503"/>
                </a:lnTo>
                <a:lnTo>
                  <a:pt x="1492210" y="2109382"/>
                </a:lnTo>
                <a:cubicBezTo>
                  <a:pt x="1492210" y="2024878"/>
                  <a:pt x="1583949" y="1956178"/>
                  <a:pt x="1697980" y="1955114"/>
                </a:cubicBezTo>
                <a:lnTo>
                  <a:pt x="1697980" y="1800200"/>
                </a:lnTo>
                <a:lnTo>
                  <a:pt x="1431133" y="1800200"/>
                </a:lnTo>
                <a:lnTo>
                  <a:pt x="1431133" y="1461593"/>
                </a:lnTo>
                <a:lnTo>
                  <a:pt x="643489" y="471679"/>
                </a:lnTo>
                <a:lnTo>
                  <a:pt x="785968" y="352125"/>
                </a:lnTo>
                <a:lnTo>
                  <a:pt x="1699128" y="1384562"/>
                </a:lnTo>
                <a:lnTo>
                  <a:pt x="1735187" y="0"/>
                </a:lnTo>
                <a:lnTo>
                  <a:pt x="1921179" y="0"/>
                </a:lnTo>
                <a:lnTo>
                  <a:pt x="1958328" y="1426402"/>
                </a:lnTo>
                <a:lnTo>
                  <a:pt x="1976872" y="1426402"/>
                </a:lnTo>
                <a:lnTo>
                  <a:pt x="1972364" y="1422619"/>
                </a:lnTo>
                <a:lnTo>
                  <a:pt x="2919184" y="352125"/>
                </a:lnTo>
                <a:lnTo>
                  <a:pt x="3061662" y="471679"/>
                </a:lnTo>
                <a:lnTo>
                  <a:pt x="2239212" y="1505339"/>
                </a:lnTo>
                <a:lnTo>
                  <a:pt x="2239212" y="1800200"/>
                </a:lnTo>
                <a:lnTo>
                  <a:pt x="1972364" y="1800200"/>
                </a:lnTo>
                <a:lnTo>
                  <a:pt x="1972364" y="1954485"/>
                </a:lnTo>
                <a:lnTo>
                  <a:pt x="1987720" y="1954485"/>
                </a:lnTo>
                <a:cubicBezTo>
                  <a:pt x="2103696" y="1954485"/>
                  <a:pt x="2197713" y="2023835"/>
                  <a:pt x="2197713" y="2109382"/>
                </a:cubicBezTo>
                <a:close/>
                <a:moveTo>
                  <a:pt x="112363" y="2735659"/>
                </a:moveTo>
                <a:cubicBezTo>
                  <a:pt x="100580" y="2737300"/>
                  <a:pt x="88281" y="2736658"/>
                  <a:pt x="76067" y="2733385"/>
                </a:cubicBezTo>
                <a:lnTo>
                  <a:pt x="67901" y="2731197"/>
                </a:lnTo>
                <a:cubicBezTo>
                  <a:pt x="19046" y="2718106"/>
                  <a:pt x="-9948" y="2667888"/>
                  <a:pt x="3143" y="2619032"/>
                </a:cubicBezTo>
                <a:lnTo>
                  <a:pt x="136132" y="2122709"/>
                </a:lnTo>
                <a:cubicBezTo>
                  <a:pt x="149223" y="2073853"/>
                  <a:pt x="199442" y="2044859"/>
                  <a:pt x="248297" y="2057950"/>
                </a:cubicBezTo>
                <a:lnTo>
                  <a:pt x="256463" y="2060138"/>
                </a:lnTo>
                <a:cubicBezTo>
                  <a:pt x="305319" y="2073229"/>
                  <a:pt x="334312" y="2123447"/>
                  <a:pt x="321221" y="2172303"/>
                </a:cubicBezTo>
                <a:lnTo>
                  <a:pt x="188232" y="2668627"/>
                </a:lnTo>
                <a:cubicBezTo>
                  <a:pt x="178414" y="2705268"/>
                  <a:pt x="147712" y="2730738"/>
                  <a:pt x="112363" y="2735659"/>
                </a:cubicBezTo>
                <a:close/>
                <a:moveTo>
                  <a:pt x="816379" y="2803284"/>
                </a:moveTo>
                <a:lnTo>
                  <a:pt x="296148" y="2663889"/>
                </a:lnTo>
                <a:lnTo>
                  <a:pt x="412311" y="2230363"/>
                </a:lnTo>
                <a:lnTo>
                  <a:pt x="932542" y="2369758"/>
                </a:lnTo>
                <a:close/>
                <a:moveTo>
                  <a:pt x="2025342" y="3266622"/>
                </a:moveTo>
                <a:lnTo>
                  <a:pt x="881030" y="2960004"/>
                </a:lnTo>
                <a:lnTo>
                  <a:pt x="1066890" y="2266362"/>
                </a:lnTo>
                <a:lnTo>
                  <a:pt x="2211202" y="2572980"/>
                </a:lnTo>
                <a:close/>
                <a:moveTo>
                  <a:pt x="2928285" y="3694425"/>
                </a:moveTo>
                <a:lnTo>
                  <a:pt x="2109557" y="3475047"/>
                </a:lnTo>
                <a:lnTo>
                  <a:pt x="2388347" y="2434586"/>
                </a:lnTo>
                <a:lnTo>
                  <a:pt x="3207076" y="2653963"/>
                </a:lnTo>
                <a:close/>
                <a:moveTo>
                  <a:pt x="3361202" y="3940500"/>
                </a:moveTo>
                <a:cubicBezTo>
                  <a:pt x="3346463" y="3942552"/>
                  <a:pt x="3331077" y="3941748"/>
                  <a:pt x="3315798" y="3937654"/>
                </a:cubicBezTo>
                <a:lnTo>
                  <a:pt x="3103596" y="3880795"/>
                </a:lnTo>
                <a:cubicBezTo>
                  <a:pt x="3042479" y="3864419"/>
                  <a:pt x="3006210" y="3801598"/>
                  <a:pt x="3022586" y="3740481"/>
                </a:cubicBezTo>
                <a:lnTo>
                  <a:pt x="3311771" y="2661227"/>
                </a:lnTo>
                <a:cubicBezTo>
                  <a:pt x="3328148" y="2600110"/>
                  <a:pt x="3390968" y="2563840"/>
                  <a:pt x="3452085" y="2580216"/>
                </a:cubicBezTo>
                <a:lnTo>
                  <a:pt x="3664287" y="2637076"/>
                </a:lnTo>
                <a:cubicBezTo>
                  <a:pt x="3725404" y="2653452"/>
                  <a:pt x="3761673" y="2716273"/>
                  <a:pt x="3745297" y="2777390"/>
                </a:cubicBezTo>
                <a:lnTo>
                  <a:pt x="3456112" y="3856644"/>
                </a:lnTo>
                <a:cubicBezTo>
                  <a:pt x="3443830" y="3902482"/>
                  <a:pt x="3405423" y="3934343"/>
                  <a:pt x="3361202" y="394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Rounded Corners 41">
            <a:extLst>
              <a:ext uri="{FF2B5EF4-FFF2-40B4-BE49-F238E27FC236}">
                <a16:creationId xmlns:a16="http://schemas.microsoft.com/office/drawing/2014/main" xmlns="" id="{2EAA74F5-B6D1-4F1C-BE57-ED53E57169CB}"/>
              </a:ext>
            </a:extLst>
          </p:cNvPr>
          <p:cNvSpPr/>
          <p:nvPr/>
        </p:nvSpPr>
        <p:spPr>
          <a:xfrm>
            <a:off x="10113774" y="4552230"/>
            <a:ext cx="557572" cy="5575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Rectangle: Rounded Corners 42">
            <a:extLst>
              <a:ext uri="{FF2B5EF4-FFF2-40B4-BE49-F238E27FC236}">
                <a16:creationId xmlns:a16="http://schemas.microsoft.com/office/drawing/2014/main" xmlns="" id="{3DD990DA-44FC-4CDD-834F-9A5F7C787595}"/>
              </a:ext>
            </a:extLst>
          </p:cNvPr>
          <p:cNvSpPr/>
          <p:nvPr/>
        </p:nvSpPr>
        <p:spPr>
          <a:xfrm>
            <a:off x="7289031" y="4576341"/>
            <a:ext cx="557572" cy="5575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Oval 7">
            <a:extLst>
              <a:ext uri="{FF2B5EF4-FFF2-40B4-BE49-F238E27FC236}">
                <a16:creationId xmlns:a16="http://schemas.microsoft.com/office/drawing/2014/main" xmlns="" id="{6D8E16F5-C7FE-46A3-8E11-05E3C0DEB93B}"/>
              </a:ext>
            </a:extLst>
          </p:cNvPr>
          <p:cNvSpPr/>
          <p:nvPr/>
        </p:nvSpPr>
        <p:spPr>
          <a:xfrm>
            <a:off x="10303284" y="4674836"/>
            <a:ext cx="228752" cy="300480"/>
          </a:xfrm>
          <a:custGeom>
            <a:avLst/>
            <a:gdLst/>
            <a:ahLst/>
            <a:cxnLst/>
            <a:rect l="l" t="t" r="r" b="b"/>
            <a:pathLst>
              <a:path w="3025265" h="3973870">
                <a:moveTo>
                  <a:pt x="1048235" y="955278"/>
                </a:moveTo>
                <a:cubicBezTo>
                  <a:pt x="1143886" y="955278"/>
                  <a:pt x="1221426" y="1089843"/>
                  <a:pt x="1221426" y="1255837"/>
                </a:cubicBezTo>
                <a:cubicBezTo>
                  <a:pt x="1221426" y="1421831"/>
                  <a:pt x="1143886" y="1556396"/>
                  <a:pt x="1048235" y="1556396"/>
                </a:cubicBezTo>
                <a:cubicBezTo>
                  <a:pt x="952584" y="1556396"/>
                  <a:pt x="875044" y="1421831"/>
                  <a:pt x="875044" y="1255837"/>
                </a:cubicBezTo>
                <a:cubicBezTo>
                  <a:pt x="875044" y="1089843"/>
                  <a:pt x="952584" y="955278"/>
                  <a:pt x="1048235" y="955278"/>
                </a:cubicBezTo>
                <a:close/>
                <a:moveTo>
                  <a:pt x="805954" y="648071"/>
                </a:moveTo>
                <a:lnTo>
                  <a:pt x="805954" y="1853034"/>
                </a:lnTo>
                <a:cubicBezTo>
                  <a:pt x="805954" y="1947724"/>
                  <a:pt x="869395" y="2027597"/>
                  <a:pt x="956357" y="2051540"/>
                </a:cubicBezTo>
                <a:lnTo>
                  <a:pt x="956356" y="2473030"/>
                </a:lnTo>
                <a:cubicBezTo>
                  <a:pt x="956356" y="2523517"/>
                  <a:pt x="997284" y="2564445"/>
                  <a:pt x="1047771" y="2564445"/>
                </a:cubicBezTo>
                <a:cubicBezTo>
                  <a:pt x="1098258" y="2564445"/>
                  <a:pt x="1139186" y="2523517"/>
                  <a:pt x="1139186" y="2473030"/>
                </a:cubicBezTo>
                <a:lnTo>
                  <a:pt x="1139186" y="2051828"/>
                </a:lnTo>
                <a:cubicBezTo>
                  <a:pt x="1226618" y="2028173"/>
                  <a:pt x="1290517" y="1948066"/>
                  <a:pt x="1290517" y="1853034"/>
                </a:cubicBezTo>
                <a:lnTo>
                  <a:pt x="1290517" y="649328"/>
                </a:lnTo>
                <a:cubicBezTo>
                  <a:pt x="1740927" y="708507"/>
                  <a:pt x="2088232" y="1094132"/>
                  <a:pt x="2088232" y="1560875"/>
                </a:cubicBezTo>
                <a:lnTo>
                  <a:pt x="2088232" y="2137870"/>
                </a:lnTo>
                <a:lnTo>
                  <a:pt x="2088233" y="2137870"/>
                </a:lnTo>
                <a:lnTo>
                  <a:pt x="2088233" y="3055870"/>
                </a:lnTo>
                <a:cubicBezTo>
                  <a:pt x="2088233" y="3562867"/>
                  <a:pt x="1677230" y="3973870"/>
                  <a:pt x="1170233" y="3973870"/>
                </a:cubicBezTo>
                <a:lnTo>
                  <a:pt x="918001" y="3973870"/>
                </a:lnTo>
                <a:cubicBezTo>
                  <a:pt x="411004" y="3973870"/>
                  <a:pt x="1" y="3562867"/>
                  <a:pt x="1" y="3055870"/>
                </a:cubicBezTo>
                <a:lnTo>
                  <a:pt x="1" y="2152339"/>
                </a:lnTo>
                <a:lnTo>
                  <a:pt x="0" y="2152339"/>
                </a:lnTo>
                <a:lnTo>
                  <a:pt x="0" y="1560875"/>
                </a:lnTo>
                <a:cubicBezTo>
                  <a:pt x="0" y="1091278"/>
                  <a:pt x="351565" y="703794"/>
                  <a:pt x="805954" y="648071"/>
                </a:cubicBezTo>
                <a:close/>
                <a:moveTo>
                  <a:pt x="1619797" y="91"/>
                </a:moveTo>
                <a:cubicBezTo>
                  <a:pt x="1732841" y="1988"/>
                  <a:pt x="1845389" y="33430"/>
                  <a:pt x="1945434" y="94215"/>
                </a:cubicBezTo>
                <a:cubicBezTo>
                  <a:pt x="2133478" y="208468"/>
                  <a:pt x="2249869" y="409692"/>
                  <a:pt x="2255221" y="627780"/>
                </a:cubicBezTo>
                <a:lnTo>
                  <a:pt x="2257891" y="627572"/>
                </a:lnTo>
                <a:cubicBezTo>
                  <a:pt x="2272309" y="812739"/>
                  <a:pt x="2385479" y="975734"/>
                  <a:pt x="2553934" y="1053951"/>
                </a:cubicBezTo>
                <a:cubicBezTo>
                  <a:pt x="2706200" y="1124651"/>
                  <a:pt x="2882234" y="1116149"/>
                  <a:pt x="3025265" y="1032491"/>
                </a:cubicBezTo>
                <a:lnTo>
                  <a:pt x="3025265" y="1181594"/>
                </a:lnTo>
                <a:cubicBezTo>
                  <a:pt x="2858744" y="1255002"/>
                  <a:pt x="2666516" y="1253932"/>
                  <a:pt x="2497514" y="1175460"/>
                </a:cubicBezTo>
                <a:cubicBezTo>
                  <a:pt x="2293602" y="1080779"/>
                  <a:pt x="2153951" y="887555"/>
                  <a:pt x="2128339" y="665512"/>
                </a:cubicBezTo>
                <a:lnTo>
                  <a:pt x="2122734" y="665324"/>
                </a:lnTo>
                <a:cubicBezTo>
                  <a:pt x="2128967" y="479701"/>
                  <a:pt x="2034597" y="305147"/>
                  <a:pt x="1875870" y="208708"/>
                </a:cubicBezTo>
                <a:cubicBezTo>
                  <a:pt x="1717143" y="112268"/>
                  <a:pt x="1518741" y="108938"/>
                  <a:pt x="1356867" y="199997"/>
                </a:cubicBezTo>
                <a:cubicBezTo>
                  <a:pt x="1194993" y="291056"/>
                  <a:pt x="1094818" y="462344"/>
                  <a:pt x="1094818" y="648071"/>
                </a:cubicBezTo>
                <a:lnTo>
                  <a:pt x="960849" y="648071"/>
                </a:lnTo>
                <a:cubicBezTo>
                  <a:pt x="960849" y="413945"/>
                  <a:pt x="1087128" y="198021"/>
                  <a:pt x="1291185" y="83234"/>
                </a:cubicBezTo>
                <a:cubicBezTo>
                  <a:pt x="1393213" y="25840"/>
                  <a:pt x="1506753" y="-1807"/>
                  <a:pt x="1619797" y="9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 name="Rounded Rectangle 1">
            <a:extLst>
              <a:ext uri="{FF2B5EF4-FFF2-40B4-BE49-F238E27FC236}">
                <a16:creationId xmlns:a16="http://schemas.microsoft.com/office/drawing/2014/main" xmlns="" id="{8B83305F-06B8-479E-AB5F-4542EF8A8CFB}"/>
              </a:ext>
            </a:extLst>
          </p:cNvPr>
          <p:cNvSpPr>
            <a:spLocks noChangeAspect="1"/>
          </p:cNvSpPr>
          <p:nvPr/>
        </p:nvSpPr>
        <p:spPr>
          <a:xfrm>
            <a:off x="7448051" y="4734931"/>
            <a:ext cx="239509" cy="240389"/>
          </a:xfrm>
          <a:custGeom>
            <a:avLst/>
            <a:gdLst/>
            <a:ahLst/>
            <a:cxnLst/>
            <a:rect l="l" t="t" r="r" b="b"/>
            <a:pathLst>
              <a:path w="3888432" h="3902714">
                <a:moveTo>
                  <a:pt x="1113894" y="3227140"/>
                </a:moveTo>
                <a:lnTo>
                  <a:pt x="2774538" y="3227140"/>
                </a:lnTo>
                <a:cubicBezTo>
                  <a:pt x="2813020" y="3227140"/>
                  <a:pt x="2844216" y="3258336"/>
                  <a:pt x="2844216" y="3296818"/>
                </a:cubicBezTo>
                <a:lnTo>
                  <a:pt x="2844216" y="3337462"/>
                </a:lnTo>
                <a:cubicBezTo>
                  <a:pt x="2844216" y="3375944"/>
                  <a:pt x="2813020" y="3407140"/>
                  <a:pt x="2774538" y="3407140"/>
                </a:cubicBezTo>
                <a:lnTo>
                  <a:pt x="1113894" y="3407140"/>
                </a:lnTo>
                <a:cubicBezTo>
                  <a:pt x="1075412" y="3407140"/>
                  <a:pt x="1044216" y="3375944"/>
                  <a:pt x="1044216" y="3337462"/>
                </a:cubicBezTo>
                <a:lnTo>
                  <a:pt x="1044216" y="3296818"/>
                </a:lnTo>
                <a:cubicBezTo>
                  <a:pt x="1044216" y="3258336"/>
                  <a:pt x="1075412" y="3227140"/>
                  <a:pt x="1113894" y="3227140"/>
                </a:cubicBezTo>
                <a:close/>
                <a:moveTo>
                  <a:pt x="1111898" y="2923315"/>
                </a:moveTo>
                <a:lnTo>
                  <a:pt x="2772542" y="2923315"/>
                </a:lnTo>
                <a:cubicBezTo>
                  <a:pt x="2811024" y="2923315"/>
                  <a:pt x="2842220" y="2954511"/>
                  <a:pt x="2842220" y="2992993"/>
                </a:cubicBezTo>
                <a:lnTo>
                  <a:pt x="2842220" y="3033637"/>
                </a:lnTo>
                <a:cubicBezTo>
                  <a:pt x="2842220" y="3072119"/>
                  <a:pt x="2811024" y="3103315"/>
                  <a:pt x="2772542" y="3103315"/>
                </a:cubicBezTo>
                <a:lnTo>
                  <a:pt x="1111898" y="3103315"/>
                </a:lnTo>
                <a:cubicBezTo>
                  <a:pt x="1073416" y="3103315"/>
                  <a:pt x="1042220" y="3072119"/>
                  <a:pt x="1042220" y="3033637"/>
                </a:cubicBezTo>
                <a:lnTo>
                  <a:pt x="1042220" y="2992993"/>
                </a:lnTo>
                <a:cubicBezTo>
                  <a:pt x="1042220" y="2954511"/>
                  <a:pt x="1073416" y="2923315"/>
                  <a:pt x="1111898" y="2923315"/>
                </a:cubicBezTo>
                <a:close/>
                <a:moveTo>
                  <a:pt x="495275" y="2664296"/>
                </a:moveTo>
                <a:lnTo>
                  <a:pt x="853982" y="2664296"/>
                </a:lnTo>
                <a:lnTo>
                  <a:pt x="853982" y="3560524"/>
                </a:lnTo>
                <a:lnTo>
                  <a:pt x="3006222" y="3560524"/>
                </a:lnTo>
                <a:lnTo>
                  <a:pt x="3006222" y="2664296"/>
                </a:lnTo>
                <a:lnTo>
                  <a:pt x="3364929" y="2664296"/>
                </a:lnTo>
                <a:lnTo>
                  <a:pt x="3364929" y="3902714"/>
                </a:lnTo>
                <a:lnTo>
                  <a:pt x="495275" y="3902714"/>
                </a:lnTo>
                <a:close/>
                <a:moveTo>
                  <a:pt x="1113894" y="2619490"/>
                </a:moveTo>
                <a:lnTo>
                  <a:pt x="2774538" y="2619490"/>
                </a:lnTo>
                <a:cubicBezTo>
                  <a:pt x="2813020" y="2619490"/>
                  <a:pt x="2844216" y="2650686"/>
                  <a:pt x="2844216" y="2689168"/>
                </a:cubicBezTo>
                <a:lnTo>
                  <a:pt x="2844216" y="2729812"/>
                </a:lnTo>
                <a:cubicBezTo>
                  <a:pt x="2844216" y="2768294"/>
                  <a:pt x="2813020" y="2799490"/>
                  <a:pt x="2774538" y="2799490"/>
                </a:cubicBezTo>
                <a:lnTo>
                  <a:pt x="1113894" y="2799490"/>
                </a:lnTo>
                <a:cubicBezTo>
                  <a:pt x="1075412" y="2799490"/>
                  <a:pt x="1044216" y="2768294"/>
                  <a:pt x="1044216" y="2729812"/>
                </a:cubicBezTo>
                <a:lnTo>
                  <a:pt x="1044216" y="2689168"/>
                </a:lnTo>
                <a:cubicBezTo>
                  <a:pt x="1044216" y="2650686"/>
                  <a:pt x="1075412" y="2619490"/>
                  <a:pt x="1113894" y="2619490"/>
                </a:cubicBezTo>
                <a:close/>
                <a:moveTo>
                  <a:pt x="3183220" y="1512740"/>
                </a:moveTo>
                <a:cubicBezTo>
                  <a:pt x="3130821" y="1512740"/>
                  <a:pt x="3088344" y="1555217"/>
                  <a:pt x="3088344" y="1607616"/>
                </a:cubicBezTo>
                <a:lnTo>
                  <a:pt x="3088344" y="1777903"/>
                </a:lnTo>
                <a:cubicBezTo>
                  <a:pt x="3088344" y="1830302"/>
                  <a:pt x="3130821" y="1872779"/>
                  <a:pt x="3183220" y="1872779"/>
                </a:cubicBezTo>
                <a:lnTo>
                  <a:pt x="3334111" y="1872779"/>
                </a:lnTo>
                <a:cubicBezTo>
                  <a:pt x="3386510" y="1872779"/>
                  <a:pt x="3428987" y="1830302"/>
                  <a:pt x="3428987" y="1777903"/>
                </a:cubicBezTo>
                <a:lnTo>
                  <a:pt x="3428987" y="1607616"/>
                </a:lnTo>
                <a:cubicBezTo>
                  <a:pt x="3428987" y="1555217"/>
                  <a:pt x="3386510" y="1512740"/>
                  <a:pt x="3334111" y="1512740"/>
                </a:cubicBezTo>
                <a:close/>
                <a:moveTo>
                  <a:pt x="317370" y="1192161"/>
                </a:moveTo>
                <a:lnTo>
                  <a:pt x="3571062" y="1192161"/>
                </a:lnTo>
                <a:cubicBezTo>
                  <a:pt x="3746341" y="1192161"/>
                  <a:pt x="3888432" y="1369515"/>
                  <a:pt x="3888432" y="1588294"/>
                </a:cubicBezTo>
                <a:lnTo>
                  <a:pt x="3888432" y="3172779"/>
                </a:lnTo>
                <a:cubicBezTo>
                  <a:pt x="3888432" y="3391558"/>
                  <a:pt x="3746341" y="3568912"/>
                  <a:pt x="3571062" y="3568912"/>
                </a:cubicBezTo>
                <a:lnTo>
                  <a:pt x="3484959" y="3568912"/>
                </a:lnTo>
                <a:lnTo>
                  <a:pt x="3484959" y="2490370"/>
                </a:lnTo>
                <a:lnTo>
                  <a:pt x="388615" y="2490370"/>
                </a:lnTo>
                <a:lnTo>
                  <a:pt x="388615" y="3568912"/>
                </a:lnTo>
                <a:lnTo>
                  <a:pt x="317370" y="3568912"/>
                </a:lnTo>
                <a:cubicBezTo>
                  <a:pt x="142091" y="3568912"/>
                  <a:pt x="0" y="3391558"/>
                  <a:pt x="0" y="3172779"/>
                </a:cubicBezTo>
                <a:lnTo>
                  <a:pt x="0" y="1588294"/>
                </a:lnTo>
                <a:cubicBezTo>
                  <a:pt x="0" y="1369515"/>
                  <a:pt x="142091" y="1192161"/>
                  <a:pt x="317370" y="1192161"/>
                </a:cubicBezTo>
                <a:close/>
                <a:moveTo>
                  <a:pt x="3010811" y="792088"/>
                </a:moveTo>
                <a:lnTo>
                  <a:pt x="3369518" y="792088"/>
                </a:lnTo>
                <a:lnTo>
                  <a:pt x="3369518" y="1080119"/>
                </a:lnTo>
                <a:lnTo>
                  <a:pt x="3010811" y="1080119"/>
                </a:lnTo>
                <a:close/>
                <a:moveTo>
                  <a:pt x="2700857" y="0"/>
                </a:moveTo>
                <a:lnTo>
                  <a:pt x="3329483" y="698376"/>
                </a:lnTo>
                <a:lnTo>
                  <a:pt x="2700857" y="698376"/>
                </a:lnTo>
                <a:close/>
                <a:moveTo>
                  <a:pt x="499864" y="0"/>
                </a:moveTo>
                <a:lnTo>
                  <a:pt x="2592288" y="0"/>
                </a:lnTo>
                <a:lnTo>
                  <a:pt x="2592288" y="298450"/>
                </a:lnTo>
                <a:lnTo>
                  <a:pt x="858571" y="298450"/>
                </a:lnTo>
                <a:lnTo>
                  <a:pt x="858571" y="1080119"/>
                </a:lnTo>
                <a:lnTo>
                  <a:pt x="499864" y="108011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Tree>
    <p:extLst>
      <p:ext uri="{BB962C8B-B14F-4D97-AF65-F5344CB8AC3E}">
        <p14:creationId xmlns:p14="http://schemas.microsoft.com/office/powerpoint/2010/main" val="2682271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a:extLst>
              <a:ext uri="{FF2B5EF4-FFF2-40B4-BE49-F238E27FC236}">
                <a16:creationId xmlns:a16="http://schemas.microsoft.com/office/drawing/2014/main" xmlns="" id="{98058866-C0F4-4C3C-97EA-99F6398183E8}"/>
              </a:ext>
            </a:extLst>
          </p:cNvPr>
          <p:cNvGrpSpPr/>
          <p:nvPr/>
        </p:nvGrpSpPr>
        <p:grpSpPr>
          <a:xfrm>
            <a:off x="700488" y="3210092"/>
            <a:ext cx="3740883" cy="1923413"/>
            <a:chOff x="587275" y="2774934"/>
            <a:chExt cx="4491755" cy="1923413"/>
          </a:xfrm>
        </p:grpSpPr>
        <p:sp>
          <p:nvSpPr>
            <p:cNvPr id="7" name="TextBox 6">
              <a:extLst>
                <a:ext uri="{FF2B5EF4-FFF2-40B4-BE49-F238E27FC236}">
                  <a16:creationId xmlns:a16="http://schemas.microsoft.com/office/drawing/2014/main" xmlns="" id="{593A7CE2-5EC8-4F28-9C0B-B24C5AC665E0}"/>
                </a:ext>
              </a:extLst>
            </p:cNvPr>
            <p:cNvSpPr txBox="1"/>
            <p:nvPr/>
          </p:nvSpPr>
          <p:spPr>
            <a:xfrm>
              <a:off x="587275" y="2774934"/>
              <a:ext cx="4491755" cy="738664"/>
            </a:xfrm>
            <a:prstGeom prst="rect">
              <a:avLst/>
            </a:prstGeom>
            <a:noFill/>
          </p:spPr>
          <p:txBody>
            <a:bodyPr wrap="square" lIns="48000" tIns="0" rIns="24000" bIns="0" rtlCol="0">
              <a:spAutoFit/>
            </a:bodyPr>
            <a:lstStyle/>
            <a:p>
              <a:r>
                <a:rPr lang="en-US" altLang="ko-KR" sz="2400" dirty="0" smtClean="0">
                  <a:solidFill>
                    <a:schemeClr val="accent2">
                      <a:lumMod val="75000"/>
                    </a:schemeClr>
                  </a:solidFill>
                  <a:latin typeface="+mj-lt"/>
                  <a:cs typeface="Arial" pitchFamily="34" charset="0"/>
                </a:rPr>
                <a:t>FLASK WEB  APP-</a:t>
              </a:r>
            </a:p>
            <a:p>
              <a:r>
                <a:rPr lang="en-US" altLang="ko-KR" sz="2400" dirty="0" smtClean="0">
                  <a:solidFill>
                    <a:schemeClr val="accent2">
                      <a:lumMod val="75000"/>
                    </a:schemeClr>
                  </a:solidFill>
                  <a:latin typeface="+mj-lt"/>
                  <a:cs typeface="Arial" pitchFamily="34" charset="0"/>
                </a:rPr>
                <a:t>FakeDetective</a:t>
              </a:r>
              <a:endParaRPr lang="ko-KR" altLang="en-US" sz="2400" dirty="0">
                <a:solidFill>
                  <a:schemeClr val="accent2">
                    <a:lumMod val="75000"/>
                  </a:schemeClr>
                </a:solidFill>
                <a:latin typeface="+mj-lt"/>
                <a:cs typeface="Arial" pitchFamily="34" charset="0"/>
              </a:endParaRPr>
            </a:p>
          </p:txBody>
        </p:sp>
        <p:sp>
          <p:nvSpPr>
            <p:cNvPr id="8" name="TextBox 7">
              <a:extLst>
                <a:ext uri="{FF2B5EF4-FFF2-40B4-BE49-F238E27FC236}">
                  <a16:creationId xmlns:a16="http://schemas.microsoft.com/office/drawing/2014/main" xmlns="" id="{AB5DDCE7-C26A-4A53-B14F-63B095A024A2}"/>
                </a:ext>
              </a:extLst>
            </p:cNvPr>
            <p:cNvSpPr txBox="1"/>
            <p:nvPr/>
          </p:nvSpPr>
          <p:spPr>
            <a:xfrm>
              <a:off x="587275" y="3682684"/>
              <a:ext cx="4491755" cy="1015663"/>
            </a:xfrm>
            <a:prstGeom prst="rect">
              <a:avLst/>
            </a:prstGeom>
            <a:noFill/>
          </p:spPr>
          <p:txBody>
            <a:bodyPr wrap="square" rtlCol="0">
              <a:spAutoFit/>
            </a:bodyPr>
            <a:lstStyle/>
            <a:p>
              <a:r>
                <a:rPr lang="en-US" altLang="ko-KR" sz="1200" dirty="0" smtClean="0">
                  <a:solidFill>
                    <a:schemeClr val="accent1">
                      <a:lumMod val="75000"/>
                    </a:schemeClr>
                  </a:solidFill>
                  <a:cs typeface="Arial" pitchFamily="34" charset="0"/>
                </a:rPr>
                <a:t>HOME PAGE</a:t>
              </a:r>
            </a:p>
            <a:p>
              <a:r>
                <a:rPr lang="en-US" altLang="ko-KR" sz="1200" dirty="0" smtClean="0">
                  <a:solidFill>
                    <a:schemeClr val="accent1">
                      <a:lumMod val="75000"/>
                    </a:schemeClr>
                  </a:solidFill>
                  <a:cs typeface="Arial" pitchFamily="34" charset="0"/>
                </a:rPr>
                <a:t>DATA VISUALIIZATIONS</a:t>
              </a:r>
            </a:p>
            <a:p>
              <a:r>
                <a:rPr lang="en-US" altLang="ko-KR" sz="1200" dirty="0" smtClean="0">
                  <a:solidFill>
                    <a:schemeClr val="accent1">
                      <a:lumMod val="75000"/>
                    </a:schemeClr>
                  </a:solidFill>
                  <a:cs typeface="Arial" pitchFamily="34" charset="0"/>
                </a:rPr>
                <a:t>REAL/FAKE NEWS PREDICTION</a:t>
              </a:r>
            </a:p>
            <a:p>
              <a:r>
                <a:rPr lang="en-US" altLang="ko-KR" sz="1200" dirty="0" smtClean="0">
                  <a:solidFill>
                    <a:schemeClr val="accent1">
                      <a:lumMod val="75000"/>
                    </a:schemeClr>
                  </a:solidFill>
                  <a:cs typeface="Arial" pitchFamily="34" charset="0"/>
                </a:rPr>
                <a:t>CONCLUSION</a:t>
              </a:r>
            </a:p>
            <a:p>
              <a:r>
                <a:rPr lang="en-US" altLang="ko-KR" sz="1200" dirty="0" smtClean="0">
                  <a:solidFill>
                    <a:schemeClr val="accent1">
                      <a:lumMod val="75000"/>
                    </a:schemeClr>
                  </a:solidFill>
                  <a:cs typeface="Arial" pitchFamily="34" charset="0"/>
                </a:rPr>
                <a:t>ABOUTME</a:t>
              </a:r>
              <a:endParaRPr lang="en-US" altLang="ko-KR" sz="1200" dirty="0">
                <a:solidFill>
                  <a:schemeClr val="accent1">
                    <a:lumMod val="75000"/>
                  </a:schemeClr>
                </a:solidFill>
                <a:cs typeface="Arial" pitchFamily="34" charset="0"/>
              </a:endParaRPr>
            </a:p>
          </p:txBody>
        </p:sp>
      </p:grpSp>
      <p:pic>
        <p:nvPicPr>
          <p:cNvPr id="2" name="Picture Placeholder 1"/>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t="16011" b="16011"/>
          <a:stretch>
            <a:fillRect/>
          </a:stretch>
        </p:blipFill>
        <p:spPr/>
      </p:pic>
      <p:pic>
        <p:nvPicPr>
          <p:cNvPr id="5" name="Picture Placeholder 4"/>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t="7216" b="7216"/>
          <a:stretch>
            <a:fillRect/>
          </a:stretch>
        </p:blipFill>
        <p:spPr/>
      </p:pic>
    </p:spTree>
    <p:extLst>
      <p:ext uri="{BB962C8B-B14F-4D97-AF65-F5344CB8AC3E}">
        <p14:creationId xmlns:p14="http://schemas.microsoft.com/office/powerpoint/2010/main" val="608993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6">
            <a:extLst>
              <a:ext uri="{FF2B5EF4-FFF2-40B4-BE49-F238E27FC236}">
                <a16:creationId xmlns:a16="http://schemas.microsoft.com/office/drawing/2014/main" xmlns="" id="{21BC53A5-378F-4B1B-A457-AB4765DCA16E}"/>
              </a:ext>
            </a:extLst>
          </p:cNvPr>
          <p:cNvSpPr/>
          <p:nvPr/>
        </p:nvSpPr>
        <p:spPr>
          <a:xfrm flipH="1">
            <a:off x="4632000" y="4914900"/>
            <a:ext cx="7560000" cy="1943100"/>
          </a:xfrm>
          <a:custGeom>
            <a:avLst/>
            <a:gdLst>
              <a:gd name="connsiteX0" fmla="*/ 0 w 5838825"/>
              <a:gd name="connsiteY0" fmla="*/ 0 h 1943100"/>
              <a:gd name="connsiteX1" fmla="*/ 5838825 w 5838825"/>
              <a:gd name="connsiteY1" fmla="*/ 0 h 1943100"/>
              <a:gd name="connsiteX2" fmla="*/ 5838825 w 5838825"/>
              <a:gd name="connsiteY2" fmla="*/ 1943100 h 1943100"/>
              <a:gd name="connsiteX3" fmla="*/ 0 w 5838825"/>
              <a:gd name="connsiteY3" fmla="*/ 1943100 h 1943100"/>
              <a:gd name="connsiteX4" fmla="*/ 0 w 5838825"/>
              <a:gd name="connsiteY4" fmla="*/ 0 h 1943100"/>
              <a:gd name="connsiteX0" fmla="*/ 0 w 5838825"/>
              <a:gd name="connsiteY0" fmla="*/ 0 h 1943100"/>
              <a:gd name="connsiteX1" fmla="*/ 5838825 w 5838825"/>
              <a:gd name="connsiteY1" fmla="*/ 0 h 1943100"/>
              <a:gd name="connsiteX2" fmla="*/ 4895850 w 5838825"/>
              <a:gd name="connsiteY2" fmla="*/ 1933575 h 1943100"/>
              <a:gd name="connsiteX3" fmla="*/ 0 w 5838825"/>
              <a:gd name="connsiteY3" fmla="*/ 1943100 h 1943100"/>
              <a:gd name="connsiteX4" fmla="*/ 0 w 5838825"/>
              <a:gd name="connsiteY4" fmla="*/ 0 h 194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825" h="1943100">
                <a:moveTo>
                  <a:pt x="0" y="0"/>
                </a:moveTo>
                <a:lnTo>
                  <a:pt x="5838825" y="0"/>
                </a:lnTo>
                <a:lnTo>
                  <a:pt x="4895850" y="1933575"/>
                </a:lnTo>
                <a:lnTo>
                  <a:pt x="0" y="1943100"/>
                </a:lnTo>
                <a:lnTo>
                  <a:pt x="0" y="0"/>
                </a:lnTo>
                <a:close/>
              </a:path>
            </a:pathLst>
          </a:custGeom>
          <a:gradFill flip="none" rotWithShape="1">
            <a:gsLst>
              <a:gs pos="50000">
                <a:schemeClr val="accent4">
                  <a:alpha val="60000"/>
                </a:schemeClr>
              </a:gs>
              <a:gs pos="20000">
                <a:schemeClr val="accent4">
                  <a:alpha val="0"/>
                </a:schemeClr>
              </a:gs>
              <a:gs pos="100000">
                <a:schemeClr val="accent4"/>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57">
            <a:extLst>
              <a:ext uri="{FF2B5EF4-FFF2-40B4-BE49-F238E27FC236}">
                <a16:creationId xmlns:a16="http://schemas.microsoft.com/office/drawing/2014/main" xmlns="" id="{0182077E-7924-456B-823E-F522D42895EF}"/>
              </a:ext>
            </a:extLst>
          </p:cNvPr>
          <p:cNvSpPr/>
          <p:nvPr/>
        </p:nvSpPr>
        <p:spPr>
          <a:xfrm>
            <a:off x="-2" y="4914900"/>
            <a:ext cx="7560000" cy="1943100"/>
          </a:xfrm>
          <a:custGeom>
            <a:avLst/>
            <a:gdLst>
              <a:gd name="connsiteX0" fmla="*/ 0 w 7620000"/>
              <a:gd name="connsiteY0" fmla="*/ 0 h 1943100"/>
              <a:gd name="connsiteX1" fmla="*/ 7620000 w 7620000"/>
              <a:gd name="connsiteY1" fmla="*/ 0 h 1943100"/>
              <a:gd name="connsiteX2" fmla="*/ 7620000 w 7620000"/>
              <a:gd name="connsiteY2" fmla="*/ 1943100 h 1943100"/>
              <a:gd name="connsiteX3" fmla="*/ 0 w 7620000"/>
              <a:gd name="connsiteY3" fmla="*/ 1943100 h 1943100"/>
              <a:gd name="connsiteX4" fmla="*/ 0 w 7620000"/>
              <a:gd name="connsiteY4" fmla="*/ 0 h 1943100"/>
              <a:gd name="connsiteX0" fmla="*/ 0 w 7620000"/>
              <a:gd name="connsiteY0" fmla="*/ 0 h 1943100"/>
              <a:gd name="connsiteX1" fmla="*/ 6705600 w 7620000"/>
              <a:gd name="connsiteY1" fmla="*/ 9525 h 1943100"/>
              <a:gd name="connsiteX2" fmla="*/ 7620000 w 7620000"/>
              <a:gd name="connsiteY2" fmla="*/ 1943100 h 1943100"/>
              <a:gd name="connsiteX3" fmla="*/ 0 w 7620000"/>
              <a:gd name="connsiteY3" fmla="*/ 1943100 h 1943100"/>
              <a:gd name="connsiteX4" fmla="*/ 0 w 7620000"/>
              <a:gd name="connsiteY4" fmla="*/ 0 h 194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0" h="1943100">
                <a:moveTo>
                  <a:pt x="0" y="0"/>
                </a:moveTo>
                <a:lnTo>
                  <a:pt x="6705600" y="9525"/>
                </a:lnTo>
                <a:lnTo>
                  <a:pt x="7620000" y="1943100"/>
                </a:lnTo>
                <a:lnTo>
                  <a:pt x="0" y="1943100"/>
                </a:lnTo>
                <a:lnTo>
                  <a:pt x="0" y="0"/>
                </a:lnTo>
                <a:close/>
              </a:path>
            </a:pathLst>
          </a:custGeom>
          <a:gradFill flip="none" rotWithShape="1">
            <a:gsLst>
              <a:gs pos="50000">
                <a:schemeClr val="accent6">
                  <a:alpha val="60000"/>
                </a:schemeClr>
              </a:gs>
              <a:gs pos="20000">
                <a:schemeClr val="accent6">
                  <a:alpha val="0"/>
                </a:schemeClr>
              </a:gs>
              <a:gs pos="100000">
                <a:schemeClr val="accent6"/>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xmlns="" id="{82E4EA04-84BF-4D0F-B586-D162FDA619E2}"/>
              </a:ext>
            </a:extLst>
          </p:cNvPr>
          <p:cNvSpPr txBox="1"/>
          <p:nvPr/>
        </p:nvSpPr>
        <p:spPr>
          <a:xfrm>
            <a:off x="-2" y="226426"/>
            <a:ext cx="12192000" cy="769441"/>
          </a:xfrm>
          <a:prstGeom prst="rect">
            <a:avLst/>
          </a:prstGeom>
          <a:noFill/>
        </p:spPr>
        <p:txBody>
          <a:bodyPr wrap="square" rtlCol="0" anchor="ctr">
            <a:spAutoFit/>
          </a:bodyPr>
          <a:lstStyle/>
          <a:p>
            <a:pPr algn="ctr"/>
            <a:r>
              <a:rPr lang="en-US" altLang="ko-KR" sz="4400" b="1" dirty="0" smtClean="0">
                <a:solidFill>
                  <a:schemeClr val="accent1">
                    <a:lumMod val="60000"/>
                    <a:lumOff val="40000"/>
                  </a:schemeClr>
                </a:solidFill>
                <a:latin typeface="+mj-lt"/>
                <a:cs typeface="Arial" pitchFamily="34" charset="0"/>
              </a:rPr>
              <a:t>PREDICTION SAMPLES –FAKE NEWS</a:t>
            </a:r>
            <a:endParaRPr lang="en-US" altLang="ko-KR" sz="4400" b="1" dirty="0">
              <a:solidFill>
                <a:schemeClr val="accent1">
                  <a:lumMod val="60000"/>
                  <a:lumOff val="40000"/>
                </a:schemeClr>
              </a:solidFill>
              <a:latin typeface="+mj-lt"/>
              <a:cs typeface="Arial" pitchFamily="34" charset="0"/>
            </a:endParaRPr>
          </a:p>
        </p:txBody>
      </p:sp>
      <p:pic>
        <p:nvPicPr>
          <p:cNvPr id="2" name="Picture Placeholder 1"/>
          <p:cNvPicPr>
            <a:picLocks noGrp="1" noChangeAspect="1"/>
          </p:cNvPicPr>
          <p:nvPr>
            <p:ph type="pic" idx="12"/>
          </p:nvPr>
        </p:nvPicPr>
        <p:blipFill>
          <a:blip r:embed="rId2" cstate="print">
            <a:extLst>
              <a:ext uri="{28A0092B-C50C-407E-A947-70E740481C1C}">
                <a14:useLocalDpi xmlns:a14="http://schemas.microsoft.com/office/drawing/2010/main" val="0"/>
              </a:ext>
            </a:extLst>
          </a:blip>
          <a:srcRect t="13267" b="13267"/>
          <a:stretch>
            <a:fillRect/>
          </a:stretch>
        </p:blipFill>
        <p:spPr/>
      </p:pic>
    </p:spTree>
    <p:extLst>
      <p:ext uri="{BB962C8B-B14F-4D97-AF65-F5344CB8AC3E}">
        <p14:creationId xmlns:p14="http://schemas.microsoft.com/office/powerpoint/2010/main" val="249816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6">
            <a:extLst>
              <a:ext uri="{FF2B5EF4-FFF2-40B4-BE49-F238E27FC236}">
                <a16:creationId xmlns:a16="http://schemas.microsoft.com/office/drawing/2014/main" xmlns="" id="{21BC53A5-378F-4B1B-A457-AB4765DCA16E}"/>
              </a:ext>
            </a:extLst>
          </p:cNvPr>
          <p:cNvSpPr/>
          <p:nvPr/>
        </p:nvSpPr>
        <p:spPr>
          <a:xfrm flipH="1">
            <a:off x="4632000" y="4914900"/>
            <a:ext cx="7560000" cy="1943100"/>
          </a:xfrm>
          <a:custGeom>
            <a:avLst/>
            <a:gdLst>
              <a:gd name="connsiteX0" fmla="*/ 0 w 5838825"/>
              <a:gd name="connsiteY0" fmla="*/ 0 h 1943100"/>
              <a:gd name="connsiteX1" fmla="*/ 5838825 w 5838825"/>
              <a:gd name="connsiteY1" fmla="*/ 0 h 1943100"/>
              <a:gd name="connsiteX2" fmla="*/ 5838825 w 5838825"/>
              <a:gd name="connsiteY2" fmla="*/ 1943100 h 1943100"/>
              <a:gd name="connsiteX3" fmla="*/ 0 w 5838825"/>
              <a:gd name="connsiteY3" fmla="*/ 1943100 h 1943100"/>
              <a:gd name="connsiteX4" fmla="*/ 0 w 5838825"/>
              <a:gd name="connsiteY4" fmla="*/ 0 h 1943100"/>
              <a:gd name="connsiteX0" fmla="*/ 0 w 5838825"/>
              <a:gd name="connsiteY0" fmla="*/ 0 h 1943100"/>
              <a:gd name="connsiteX1" fmla="*/ 5838825 w 5838825"/>
              <a:gd name="connsiteY1" fmla="*/ 0 h 1943100"/>
              <a:gd name="connsiteX2" fmla="*/ 4895850 w 5838825"/>
              <a:gd name="connsiteY2" fmla="*/ 1933575 h 1943100"/>
              <a:gd name="connsiteX3" fmla="*/ 0 w 5838825"/>
              <a:gd name="connsiteY3" fmla="*/ 1943100 h 1943100"/>
              <a:gd name="connsiteX4" fmla="*/ 0 w 5838825"/>
              <a:gd name="connsiteY4" fmla="*/ 0 h 194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825" h="1943100">
                <a:moveTo>
                  <a:pt x="0" y="0"/>
                </a:moveTo>
                <a:lnTo>
                  <a:pt x="5838825" y="0"/>
                </a:lnTo>
                <a:lnTo>
                  <a:pt x="4895850" y="1933575"/>
                </a:lnTo>
                <a:lnTo>
                  <a:pt x="0" y="1943100"/>
                </a:lnTo>
                <a:lnTo>
                  <a:pt x="0" y="0"/>
                </a:lnTo>
                <a:close/>
              </a:path>
            </a:pathLst>
          </a:custGeom>
          <a:gradFill flip="none" rotWithShape="1">
            <a:gsLst>
              <a:gs pos="50000">
                <a:schemeClr val="accent4">
                  <a:alpha val="60000"/>
                </a:schemeClr>
              </a:gs>
              <a:gs pos="20000">
                <a:schemeClr val="accent4">
                  <a:alpha val="0"/>
                </a:schemeClr>
              </a:gs>
              <a:gs pos="100000">
                <a:schemeClr val="accent4"/>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57">
            <a:extLst>
              <a:ext uri="{FF2B5EF4-FFF2-40B4-BE49-F238E27FC236}">
                <a16:creationId xmlns:a16="http://schemas.microsoft.com/office/drawing/2014/main" xmlns="" id="{0182077E-7924-456B-823E-F522D42895EF}"/>
              </a:ext>
            </a:extLst>
          </p:cNvPr>
          <p:cNvSpPr/>
          <p:nvPr/>
        </p:nvSpPr>
        <p:spPr>
          <a:xfrm>
            <a:off x="-2" y="4914900"/>
            <a:ext cx="7560000" cy="1943100"/>
          </a:xfrm>
          <a:custGeom>
            <a:avLst/>
            <a:gdLst>
              <a:gd name="connsiteX0" fmla="*/ 0 w 7620000"/>
              <a:gd name="connsiteY0" fmla="*/ 0 h 1943100"/>
              <a:gd name="connsiteX1" fmla="*/ 7620000 w 7620000"/>
              <a:gd name="connsiteY1" fmla="*/ 0 h 1943100"/>
              <a:gd name="connsiteX2" fmla="*/ 7620000 w 7620000"/>
              <a:gd name="connsiteY2" fmla="*/ 1943100 h 1943100"/>
              <a:gd name="connsiteX3" fmla="*/ 0 w 7620000"/>
              <a:gd name="connsiteY3" fmla="*/ 1943100 h 1943100"/>
              <a:gd name="connsiteX4" fmla="*/ 0 w 7620000"/>
              <a:gd name="connsiteY4" fmla="*/ 0 h 1943100"/>
              <a:gd name="connsiteX0" fmla="*/ 0 w 7620000"/>
              <a:gd name="connsiteY0" fmla="*/ 0 h 1943100"/>
              <a:gd name="connsiteX1" fmla="*/ 6705600 w 7620000"/>
              <a:gd name="connsiteY1" fmla="*/ 9525 h 1943100"/>
              <a:gd name="connsiteX2" fmla="*/ 7620000 w 7620000"/>
              <a:gd name="connsiteY2" fmla="*/ 1943100 h 1943100"/>
              <a:gd name="connsiteX3" fmla="*/ 0 w 7620000"/>
              <a:gd name="connsiteY3" fmla="*/ 1943100 h 1943100"/>
              <a:gd name="connsiteX4" fmla="*/ 0 w 7620000"/>
              <a:gd name="connsiteY4" fmla="*/ 0 h 194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0" h="1943100">
                <a:moveTo>
                  <a:pt x="0" y="0"/>
                </a:moveTo>
                <a:lnTo>
                  <a:pt x="6705600" y="9525"/>
                </a:lnTo>
                <a:lnTo>
                  <a:pt x="7620000" y="1943100"/>
                </a:lnTo>
                <a:lnTo>
                  <a:pt x="0" y="1943100"/>
                </a:lnTo>
                <a:lnTo>
                  <a:pt x="0" y="0"/>
                </a:lnTo>
                <a:close/>
              </a:path>
            </a:pathLst>
          </a:custGeom>
          <a:gradFill flip="none" rotWithShape="1">
            <a:gsLst>
              <a:gs pos="50000">
                <a:schemeClr val="accent6">
                  <a:alpha val="60000"/>
                </a:schemeClr>
              </a:gs>
              <a:gs pos="20000">
                <a:schemeClr val="accent6">
                  <a:alpha val="0"/>
                </a:schemeClr>
              </a:gs>
              <a:gs pos="100000">
                <a:schemeClr val="accent6"/>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xmlns="" id="{82E4EA04-84BF-4D0F-B586-D162FDA619E2}"/>
              </a:ext>
            </a:extLst>
          </p:cNvPr>
          <p:cNvSpPr txBox="1"/>
          <p:nvPr/>
        </p:nvSpPr>
        <p:spPr>
          <a:xfrm>
            <a:off x="-2" y="226426"/>
            <a:ext cx="12192000" cy="769441"/>
          </a:xfrm>
          <a:prstGeom prst="rect">
            <a:avLst/>
          </a:prstGeom>
          <a:noFill/>
        </p:spPr>
        <p:txBody>
          <a:bodyPr wrap="square" rtlCol="0" anchor="ctr">
            <a:spAutoFit/>
          </a:bodyPr>
          <a:lstStyle/>
          <a:p>
            <a:pPr algn="ctr"/>
            <a:r>
              <a:rPr lang="en-US" altLang="ko-KR" sz="4400" b="1" dirty="0" smtClean="0">
                <a:solidFill>
                  <a:schemeClr val="accent1">
                    <a:lumMod val="60000"/>
                    <a:lumOff val="40000"/>
                  </a:schemeClr>
                </a:solidFill>
                <a:latin typeface="+mj-lt"/>
                <a:cs typeface="Arial" pitchFamily="34" charset="0"/>
              </a:rPr>
              <a:t>PREDICTION SAMPLES –REAL NEWS</a:t>
            </a:r>
            <a:endParaRPr lang="en-US" altLang="ko-KR" sz="4400" b="1" dirty="0">
              <a:solidFill>
                <a:schemeClr val="accent1">
                  <a:lumMod val="60000"/>
                  <a:lumOff val="40000"/>
                </a:schemeClr>
              </a:solidFill>
              <a:latin typeface="+mj-lt"/>
              <a:cs typeface="Arial" pitchFamily="34" charset="0"/>
            </a:endParaRPr>
          </a:p>
        </p:txBody>
      </p:sp>
      <p:pic>
        <p:nvPicPr>
          <p:cNvPr id="6" name="Picture Placeholder 5"/>
          <p:cNvPicPr>
            <a:picLocks noGrp="1" noChangeAspect="1"/>
          </p:cNvPicPr>
          <p:nvPr>
            <p:ph type="pic" idx="12"/>
          </p:nvPr>
        </p:nvPicPr>
        <p:blipFill>
          <a:blip r:embed="rId2" cstate="print">
            <a:extLst>
              <a:ext uri="{28A0092B-C50C-407E-A947-70E740481C1C}">
                <a14:useLocalDpi xmlns:a14="http://schemas.microsoft.com/office/drawing/2010/main" val="0"/>
              </a:ext>
            </a:extLst>
          </a:blip>
          <a:srcRect t="13267" b="13267"/>
          <a:stretch>
            <a:fillRect/>
          </a:stretch>
        </p:blipFill>
        <p:spPr/>
      </p:pic>
    </p:spTree>
    <p:extLst>
      <p:ext uri="{BB962C8B-B14F-4D97-AF65-F5344CB8AC3E}">
        <p14:creationId xmlns:p14="http://schemas.microsoft.com/office/powerpoint/2010/main" val="372492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2">
            <a:extLst>
              <a:ext uri="{FF2B5EF4-FFF2-40B4-BE49-F238E27FC236}">
                <a16:creationId xmlns:a16="http://schemas.microsoft.com/office/drawing/2014/main" xmlns="" id="{40A124A7-5432-4692-BE4F-2521DF960BF2}"/>
              </a:ext>
            </a:extLst>
          </p:cNvPr>
          <p:cNvSpPr/>
          <p:nvPr/>
        </p:nvSpPr>
        <p:spPr>
          <a:xfrm>
            <a:off x="5231657" y="510211"/>
            <a:ext cx="3044983" cy="646331"/>
          </a:xfrm>
          <a:prstGeom prst="rect">
            <a:avLst/>
          </a:prstGeom>
        </p:spPr>
        <p:txBody>
          <a:bodyPr wrap="square">
            <a:spAutoFit/>
          </a:bodyPr>
          <a:lstStyle/>
          <a:p>
            <a:r>
              <a:rPr lang="en-US" altLang="ko-KR" sz="3600" b="1" dirty="0" smtClean="0">
                <a:solidFill>
                  <a:schemeClr val="tx1">
                    <a:lumMod val="75000"/>
                    <a:lumOff val="25000"/>
                  </a:schemeClr>
                </a:solidFill>
              </a:rPr>
              <a:t>P252-Group4</a:t>
            </a:r>
            <a:endParaRPr lang="en-US" altLang="ko-KR" sz="3600" b="1" dirty="0">
              <a:solidFill>
                <a:schemeClr val="tx1">
                  <a:lumMod val="75000"/>
                  <a:lumOff val="25000"/>
                </a:schemeClr>
              </a:solidFill>
            </a:endParaRPr>
          </a:p>
        </p:txBody>
      </p:sp>
      <p:sp>
        <p:nvSpPr>
          <p:cNvPr id="7" name="TextBox 6">
            <a:extLst>
              <a:ext uri="{FF2B5EF4-FFF2-40B4-BE49-F238E27FC236}">
                <a16:creationId xmlns:a16="http://schemas.microsoft.com/office/drawing/2014/main" xmlns="" id="{F57010D1-8164-4486-80EE-CCCFD6D626D2}"/>
              </a:ext>
            </a:extLst>
          </p:cNvPr>
          <p:cNvSpPr txBox="1"/>
          <p:nvPr/>
        </p:nvSpPr>
        <p:spPr>
          <a:xfrm>
            <a:off x="5231655" y="1707502"/>
            <a:ext cx="3044983"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rPr>
              <a:t>SYED SHAHID NAZEER</a:t>
            </a:r>
            <a:endParaRPr lang="ko-KR" altLang="en-US" sz="1200" b="1" dirty="0">
              <a:solidFill>
                <a:schemeClr val="tx1">
                  <a:lumMod val="75000"/>
                  <a:lumOff val="25000"/>
                </a:schemeClr>
              </a:solidFill>
            </a:endParaRPr>
          </a:p>
        </p:txBody>
      </p:sp>
      <p:sp>
        <p:nvSpPr>
          <p:cNvPr id="8" name="직사각형 3">
            <a:extLst>
              <a:ext uri="{FF2B5EF4-FFF2-40B4-BE49-F238E27FC236}">
                <a16:creationId xmlns:a16="http://schemas.microsoft.com/office/drawing/2014/main" xmlns="" id="{8653D6D1-6BDE-483C-BABE-8385E80BBE95}"/>
              </a:ext>
            </a:extLst>
          </p:cNvPr>
          <p:cNvSpPr/>
          <p:nvPr/>
        </p:nvSpPr>
        <p:spPr>
          <a:xfrm>
            <a:off x="667765" y="500594"/>
            <a:ext cx="3763558" cy="1754326"/>
          </a:xfrm>
          <a:prstGeom prst="rect">
            <a:avLst/>
          </a:prstGeom>
        </p:spPr>
        <p:txBody>
          <a:bodyPr wrap="square">
            <a:spAutoFit/>
          </a:bodyPr>
          <a:lstStyle/>
          <a:p>
            <a:r>
              <a:rPr lang="en-US" altLang="ko-KR" sz="5400" b="1" dirty="0">
                <a:solidFill>
                  <a:schemeClr val="tx1">
                    <a:lumMod val="75000"/>
                    <a:lumOff val="25000"/>
                  </a:schemeClr>
                </a:solidFill>
                <a:latin typeface="+mj-lt"/>
              </a:rPr>
              <a:t>Meet Our </a:t>
            </a:r>
            <a:r>
              <a:rPr lang="en-US" altLang="ko-KR" sz="5400" b="1" dirty="0">
                <a:solidFill>
                  <a:schemeClr val="accent1"/>
                </a:solidFill>
                <a:latin typeface="+mj-lt"/>
              </a:rPr>
              <a:t>Team</a:t>
            </a:r>
            <a:endParaRPr lang="ko-KR" altLang="en-US" sz="5400" dirty="0">
              <a:latin typeface="+mj-lt"/>
            </a:endParaRPr>
          </a:p>
        </p:txBody>
      </p:sp>
      <p:pic>
        <p:nvPicPr>
          <p:cNvPr id="2" name="Picture Placeholder 1"/>
          <p:cNvPicPr>
            <a:picLocks noGrp="1" noChangeAspect="1"/>
          </p:cNvPicPr>
          <p:nvPr>
            <p:ph type="pic" idx="12"/>
          </p:nvPr>
        </p:nvPicPr>
        <p:blipFill>
          <a:blip r:embed="rId2">
            <a:extLst>
              <a:ext uri="{28A0092B-C50C-407E-A947-70E740481C1C}">
                <a14:useLocalDpi xmlns:a14="http://schemas.microsoft.com/office/drawing/2010/main" val="0"/>
              </a:ext>
            </a:extLst>
          </a:blip>
          <a:srcRect l="23484" r="23484"/>
          <a:stretch>
            <a:fillRect/>
          </a:stretch>
        </p:blipFill>
        <p:spPr>
          <a:xfrm>
            <a:off x="8554499" y="0"/>
            <a:ext cx="3637501" cy="6858000"/>
          </a:xfrm>
        </p:spPr>
      </p:pic>
      <p:sp>
        <p:nvSpPr>
          <p:cNvPr id="17" name="TextBox 16">
            <a:extLst>
              <a:ext uri="{FF2B5EF4-FFF2-40B4-BE49-F238E27FC236}">
                <a16:creationId xmlns:a16="http://schemas.microsoft.com/office/drawing/2014/main" xmlns="" id="{F57010D1-8164-4486-80EE-CCCFD6D626D2}"/>
              </a:ext>
            </a:extLst>
          </p:cNvPr>
          <p:cNvSpPr txBox="1"/>
          <p:nvPr/>
        </p:nvSpPr>
        <p:spPr>
          <a:xfrm>
            <a:off x="5231657" y="1977921"/>
            <a:ext cx="3044983"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rPr>
              <a:t>ROHIT MUKUND SHELAD</a:t>
            </a:r>
            <a:endParaRPr lang="ko-KR" altLang="en-US" sz="1200" b="1" dirty="0">
              <a:solidFill>
                <a:schemeClr val="tx1">
                  <a:lumMod val="75000"/>
                  <a:lumOff val="25000"/>
                </a:schemeClr>
              </a:solidFill>
            </a:endParaRPr>
          </a:p>
        </p:txBody>
      </p:sp>
      <p:sp>
        <p:nvSpPr>
          <p:cNvPr id="18" name="TextBox 17">
            <a:extLst>
              <a:ext uri="{FF2B5EF4-FFF2-40B4-BE49-F238E27FC236}">
                <a16:creationId xmlns:a16="http://schemas.microsoft.com/office/drawing/2014/main" xmlns="" id="{F57010D1-8164-4486-80EE-CCCFD6D626D2}"/>
              </a:ext>
            </a:extLst>
          </p:cNvPr>
          <p:cNvSpPr txBox="1"/>
          <p:nvPr/>
        </p:nvSpPr>
        <p:spPr>
          <a:xfrm>
            <a:off x="5231652" y="2254920"/>
            <a:ext cx="3044983"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rPr>
              <a:t>SUNNY HIRALAL DONGARE</a:t>
            </a:r>
            <a:endParaRPr lang="ko-KR" altLang="en-US" sz="1200" b="1" dirty="0">
              <a:solidFill>
                <a:schemeClr val="tx1">
                  <a:lumMod val="75000"/>
                  <a:lumOff val="25000"/>
                </a:schemeClr>
              </a:solidFill>
            </a:endParaRPr>
          </a:p>
        </p:txBody>
      </p:sp>
      <p:sp>
        <p:nvSpPr>
          <p:cNvPr id="9" name="직사각형 3">
            <a:extLst>
              <a:ext uri="{FF2B5EF4-FFF2-40B4-BE49-F238E27FC236}">
                <a16:creationId xmlns:a16="http://schemas.microsoft.com/office/drawing/2014/main" xmlns="" id="{8653D6D1-6BDE-483C-BABE-8385E80BBE95}"/>
              </a:ext>
            </a:extLst>
          </p:cNvPr>
          <p:cNvSpPr/>
          <p:nvPr/>
        </p:nvSpPr>
        <p:spPr>
          <a:xfrm>
            <a:off x="667765" y="2575047"/>
            <a:ext cx="4232481" cy="1569660"/>
          </a:xfrm>
          <a:prstGeom prst="rect">
            <a:avLst/>
          </a:prstGeom>
        </p:spPr>
        <p:txBody>
          <a:bodyPr wrap="square">
            <a:spAutoFit/>
          </a:bodyPr>
          <a:lstStyle/>
          <a:p>
            <a:r>
              <a:rPr lang="en-US" altLang="ko-KR" sz="3200" b="1" dirty="0" smtClean="0">
                <a:solidFill>
                  <a:schemeClr val="accent1"/>
                </a:solidFill>
                <a:latin typeface="+mj-lt"/>
              </a:rPr>
              <a:t>Project </a:t>
            </a:r>
            <a:r>
              <a:rPr lang="en-US" altLang="ko-KR" sz="3200" b="1" dirty="0" smtClean="0">
                <a:solidFill>
                  <a:schemeClr val="accent1"/>
                </a:solidFill>
                <a:latin typeface="+mj-lt"/>
              </a:rPr>
              <a:t>Guide:</a:t>
            </a:r>
          </a:p>
          <a:p>
            <a:r>
              <a:rPr lang="en-US" altLang="ko-KR" sz="3200" dirty="0" smtClean="0">
                <a:solidFill>
                  <a:schemeClr val="accent2">
                    <a:lumMod val="50000"/>
                  </a:schemeClr>
                </a:solidFill>
                <a:latin typeface="+mj-lt"/>
              </a:rPr>
              <a:t>NEHA GUPTA from @</a:t>
            </a:r>
            <a:r>
              <a:rPr lang="en-US" altLang="ko-KR" sz="3200" dirty="0" smtClean="0">
                <a:solidFill>
                  <a:schemeClr val="accent2">
                    <a:lumMod val="50000"/>
                  </a:schemeClr>
                </a:solidFill>
                <a:latin typeface="+mj-lt"/>
              </a:rPr>
              <a:t>Excelr</a:t>
            </a:r>
            <a:r>
              <a:rPr lang="en-US" altLang="ko-KR" sz="3200" dirty="0" smtClean="0">
                <a:solidFill>
                  <a:schemeClr val="accent2">
                    <a:lumMod val="50000"/>
                  </a:schemeClr>
                </a:solidFill>
                <a:latin typeface="+mj-lt"/>
              </a:rPr>
              <a:t> team</a:t>
            </a:r>
            <a:endParaRPr lang="ko-KR" altLang="en-US" sz="3200" dirty="0">
              <a:solidFill>
                <a:schemeClr val="accent2">
                  <a:lumMod val="50000"/>
                </a:schemeClr>
              </a:solidFill>
              <a:latin typeface="+mj-lt"/>
            </a:endParaRPr>
          </a:p>
        </p:txBody>
      </p:sp>
    </p:spTree>
    <p:extLst>
      <p:ext uri="{BB962C8B-B14F-4D97-AF65-F5344CB8AC3E}">
        <p14:creationId xmlns:p14="http://schemas.microsoft.com/office/powerpoint/2010/main" val="141078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xmlns="" id="{7AD0779B-3B91-4615-A566-E8E40EC0E675}"/>
              </a:ext>
            </a:extLst>
          </p:cNvPr>
          <p:cNvGrpSpPr/>
          <p:nvPr/>
        </p:nvGrpSpPr>
        <p:grpSpPr>
          <a:xfrm>
            <a:off x="1" y="1481956"/>
            <a:ext cx="12191999" cy="1815829"/>
            <a:chOff x="1" y="4959383"/>
            <a:chExt cx="12191999" cy="1815829"/>
          </a:xfrm>
        </p:grpSpPr>
        <p:sp>
          <p:nvSpPr>
            <p:cNvPr id="4" name="TextBox 3">
              <a:extLst>
                <a:ext uri="{FF2B5EF4-FFF2-40B4-BE49-F238E27FC236}">
                  <a16:creationId xmlns:a16="http://schemas.microsoft.com/office/drawing/2014/main" xmlns="" id="{1DF8EF26-7AD5-4E7F-95B3-9A57CF80C483}"/>
                </a:ext>
              </a:extLst>
            </p:cNvPr>
            <p:cNvSpPr txBox="1"/>
            <p:nvPr/>
          </p:nvSpPr>
          <p:spPr>
            <a:xfrm>
              <a:off x="1" y="4959383"/>
              <a:ext cx="12191999" cy="1015663"/>
            </a:xfrm>
            <a:prstGeom prst="rect">
              <a:avLst/>
            </a:prstGeom>
            <a:noFill/>
          </p:spPr>
          <p:txBody>
            <a:bodyPr wrap="square" rtlCol="0" anchor="ctr">
              <a:spAutoFit/>
            </a:bodyPr>
            <a:lstStyle/>
            <a:p>
              <a:pPr algn="ctr"/>
              <a:r>
                <a:rPr lang="en-US" altLang="ko-KR" sz="6000" dirty="0">
                  <a:solidFill>
                    <a:schemeClr val="accent2">
                      <a:lumMod val="50000"/>
                    </a:schemeClr>
                  </a:solidFill>
                  <a:cs typeface="Arial" pitchFamily="34" charset="0"/>
                </a:rPr>
                <a:t>THANK YOU</a:t>
              </a:r>
              <a:endParaRPr lang="ko-KR" altLang="en-US" sz="6000" dirty="0">
                <a:solidFill>
                  <a:schemeClr val="accent2">
                    <a:lumMod val="50000"/>
                  </a:schemeClr>
                </a:solidFill>
                <a:cs typeface="Arial" pitchFamily="34" charset="0"/>
              </a:endParaRPr>
            </a:p>
          </p:txBody>
        </p:sp>
        <p:sp>
          <p:nvSpPr>
            <p:cNvPr id="5" name="TextBox 4">
              <a:extLst>
                <a:ext uri="{FF2B5EF4-FFF2-40B4-BE49-F238E27FC236}">
                  <a16:creationId xmlns:a16="http://schemas.microsoft.com/office/drawing/2014/main" xmlns="" id="{BADEB2CA-D11F-4CA5-BC5A-6C38FF4BF392}"/>
                </a:ext>
              </a:extLst>
            </p:cNvPr>
            <p:cNvSpPr txBox="1"/>
            <p:nvPr/>
          </p:nvSpPr>
          <p:spPr>
            <a:xfrm>
              <a:off x="148" y="5800458"/>
              <a:ext cx="12191852" cy="974754"/>
            </a:xfrm>
            <a:prstGeom prst="rect">
              <a:avLst/>
            </a:prstGeom>
            <a:noFill/>
          </p:spPr>
          <p:txBody>
            <a:bodyPr wrap="square" rtlCol="0" anchor="ctr">
              <a:spAutoFit/>
            </a:bodyPr>
            <a:lstStyle/>
            <a:p>
              <a:pPr algn="ctr"/>
              <a:r>
                <a:rPr lang="en-US" altLang="ko-KR" sz="1867" dirty="0" smtClean="0">
                  <a:solidFill>
                    <a:schemeClr val="accent1">
                      <a:lumMod val="75000"/>
                    </a:schemeClr>
                  </a:solidFill>
                  <a:cs typeface="Arial" pitchFamily="34" charset="0"/>
                </a:rPr>
                <a:t>YOUR’S HONESTLY SYED SHAHID NAZEER</a:t>
              </a:r>
            </a:p>
            <a:p>
              <a:pPr algn="ctr"/>
              <a:r>
                <a:rPr lang="en-US" altLang="ko-KR" sz="1867" dirty="0" smtClean="0">
                  <a:solidFill>
                    <a:schemeClr val="accent1">
                      <a:lumMod val="75000"/>
                    </a:schemeClr>
                  </a:solidFill>
                  <a:cs typeface="Arial" pitchFamily="34" charset="0"/>
                </a:rPr>
                <a:t>Looking </a:t>
              </a:r>
              <a:r>
                <a:rPr lang="en-US" sz="2000" dirty="0">
                  <a:solidFill>
                    <a:schemeClr val="accent1">
                      <a:lumMod val="75000"/>
                    </a:schemeClr>
                  </a:solidFill>
                </a:rPr>
                <a:t>forward to further conversations and collaborations.</a:t>
              </a:r>
            </a:p>
            <a:p>
              <a:pPr algn="ctr"/>
              <a:endParaRPr lang="ko-KR" altLang="en-US" sz="1867" dirty="0">
                <a:solidFill>
                  <a:schemeClr val="accent1">
                    <a:lumMod val="75000"/>
                  </a:schemeClr>
                </a:solidFill>
                <a:cs typeface="Arial" pitchFamily="34" charset="0"/>
              </a:endParaRPr>
            </a:p>
          </p:txBody>
        </p:sp>
      </p:grpSp>
    </p:spTree>
    <p:extLst>
      <p:ext uri="{BB962C8B-B14F-4D97-AF65-F5344CB8AC3E}">
        <p14:creationId xmlns:p14="http://schemas.microsoft.com/office/powerpoint/2010/main" val="82165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269359" y="928792"/>
            <a:ext cx="8500609" cy="567130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OBJECTIVES</a:t>
            </a:r>
            <a:endParaRPr lang="en-IN" sz="15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ABSTRACT</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PROJECT TIMELINE</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PROJECT LIFECYCLE</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INTRODUCTION</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PROBLEM STATEMENT</a:t>
            </a:r>
            <a:endParaRPr lang="en-IN" sz="15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54914" indent="-342900">
              <a:lnSpc>
                <a:spcPct val="150000"/>
              </a:lnSpc>
            </a:pPr>
            <a:r>
              <a:rPr lang="en-IN" sz="1500" b="1" dirty="0" smtClean="0">
                <a:solidFill>
                  <a:schemeClr val="accent1">
                    <a:lumMod val="75000"/>
                  </a:schemeClr>
                </a:solidFill>
                <a:latin typeface="Times New Roman" panose="02020603050405020304" pitchFamily="18" charset="0"/>
                <a:cs typeface="Times New Roman" panose="02020603050405020304" pitchFamily="18" charset="0"/>
              </a:rPr>
              <a:t>SOLUTION OVERVIEW</a:t>
            </a:r>
          </a:p>
          <a:p>
            <a:pPr marL="454914" indent="-342900">
              <a:lnSpc>
                <a:spcPct val="150000"/>
              </a:lnSpc>
            </a:pPr>
            <a:r>
              <a:rPr lang="en-US" altLang="zh-CN" sz="1500" b="1" dirty="0" smtClean="0">
                <a:solidFill>
                  <a:schemeClr val="accent1">
                    <a:lumMod val="75000"/>
                  </a:schemeClr>
                </a:solidFill>
                <a:latin typeface="Times New Roman" panose="02020603050405020304" pitchFamily="18" charset="0"/>
                <a:cs typeface="Times New Roman" panose="02020603050405020304" pitchFamily="18" charset="0"/>
              </a:rPr>
              <a:t>APPROACH AND METHODOLOGY</a:t>
            </a:r>
            <a:endParaRPr lang="zh-CN" altLang="en-US" sz="1500" dirty="0" smtClean="0">
              <a:solidFill>
                <a:schemeClr val="accent1">
                  <a:lumMod val="75000"/>
                </a:schemeClr>
              </a:solidFill>
            </a:endParaRPr>
          </a:p>
          <a:p>
            <a:pPr marL="454914" indent="-342900">
              <a:lnSpc>
                <a:spcPct val="150000"/>
              </a:lnSpc>
            </a:pPr>
            <a:r>
              <a:rPr lang="en-IN" sz="1500" b="1" dirty="0" smtClean="0">
                <a:solidFill>
                  <a:schemeClr val="accent1">
                    <a:lumMod val="75000"/>
                  </a:schemeClr>
                </a:solidFill>
                <a:latin typeface="Times New Roman" panose="02020603050405020304" pitchFamily="18" charset="0"/>
                <a:cs typeface="Times New Roman" panose="02020603050405020304" pitchFamily="18" charset="0"/>
              </a:rPr>
              <a:t>LIMITATIONS</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BENEFITS AND INSIGHTS</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FUTURE ENHANCEMENTS</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CONCLUSION</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54914" indent="-342900">
              <a:lnSpc>
                <a:spcPct val="150000"/>
              </a:lnSpc>
            </a:pPr>
            <a:endParaRPr lang="en-US" sz="14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112014" indent="0">
              <a:lnSpc>
                <a:spcPct val="150000"/>
              </a:lnSpc>
              <a:buNone/>
            </a:pPr>
            <a:endParaRPr lang="en-IN" sz="22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112014"/>
            <a:endParaRPr lang="en-IN" sz="1000" b="1" dirty="0" smtClean="0">
              <a:latin typeface="Times New Roman" panose="02020603050405020304" pitchFamily="18" charset="0"/>
              <a:cs typeface="Times New Roman" panose="02020603050405020304" pitchFamily="18" charset="0"/>
            </a:endParaRPr>
          </a:p>
          <a:p>
            <a:pPr marL="569214" indent="-457200"/>
            <a:endParaRPr lang="en-IN" sz="4800" b="1" dirty="0" smtClean="0">
              <a:latin typeface="Times New Roman" panose="02020603050405020304" pitchFamily="18" charset="0"/>
              <a:cs typeface="Times New Roman" panose="02020603050405020304" pitchFamily="18" charset="0"/>
            </a:endParaRPr>
          </a:p>
          <a:p>
            <a:pPr marL="112014"/>
            <a:endParaRPr lang="en-IN" sz="4800" b="1" dirty="0" smtClean="0">
              <a:latin typeface="Times New Roman" panose="02020603050405020304" pitchFamily="18" charset="0"/>
              <a:cs typeface="Times New Roman" panose="02020603050405020304" pitchFamily="18" charset="0"/>
            </a:endParaRPr>
          </a:p>
          <a:p>
            <a:pPr marL="569214" indent="-457200"/>
            <a:endParaRPr lang="en-IN" sz="4800" b="1" dirty="0" smtClean="0">
              <a:latin typeface="Times New Roman" panose="02020603050405020304" pitchFamily="18" charset="0"/>
              <a:cs typeface="Times New Roman" panose="02020603050405020304" pitchFamily="18" charset="0"/>
            </a:endParaRPr>
          </a:p>
          <a:p>
            <a:pPr marL="569214" indent="-457200"/>
            <a:endParaRPr lang="en-IN" sz="4800" b="1" dirty="0" smtClean="0">
              <a:latin typeface="Times New Roman" panose="02020603050405020304" pitchFamily="18" charset="0"/>
              <a:cs typeface="Times New Roman" panose="02020603050405020304" pitchFamily="18" charset="0"/>
            </a:endParaRPr>
          </a:p>
          <a:p>
            <a:pPr marL="112014"/>
            <a:endParaRPr lang="en-IN" sz="4800" b="1" dirty="0" smtClean="0">
              <a:latin typeface="Times New Roman" panose="02020603050405020304" pitchFamily="18" charset="0"/>
              <a:cs typeface="Times New Roman" panose="02020603050405020304" pitchFamily="18" charset="0"/>
            </a:endParaRPr>
          </a:p>
          <a:p>
            <a:pPr marL="569214" indent="-457200"/>
            <a:endParaRPr lang="en-IN" sz="4800" b="1" dirty="0" smtClean="0">
              <a:latin typeface="Times New Roman" panose="02020603050405020304" pitchFamily="18" charset="0"/>
              <a:cs typeface="Times New Roman" panose="02020603050405020304" pitchFamily="18" charset="0"/>
            </a:endParaRPr>
          </a:p>
          <a:p>
            <a:pPr marL="569214" indent="-457200"/>
            <a:endParaRPr lang="en-IN" sz="4800" b="1" dirty="0" smtClean="0">
              <a:latin typeface="Times New Roman" panose="02020603050405020304" pitchFamily="18" charset="0"/>
              <a:cs typeface="Times New Roman" panose="02020603050405020304" pitchFamily="18" charset="0"/>
            </a:endParaRPr>
          </a:p>
          <a:p>
            <a:pPr marL="569214" indent="-457200"/>
            <a:endParaRPr lang="en-US" dirty="0"/>
          </a:p>
        </p:txBody>
      </p:sp>
      <p:sp>
        <p:nvSpPr>
          <p:cNvPr id="6" name="Title 1"/>
          <p:cNvSpPr txBox="1">
            <a:spLocks/>
          </p:cNvSpPr>
          <p:nvPr/>
        </p:nvSpPr>
        <p:spPr>
          <a:xfrm>
            <a:off x="3269360" y="236650"/>
            <a:ext cx="7772400" cy="51362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u="sng" dirty="0" smtClean="0">
                <a:solidFill>
                  <a:schemeClr val="accent2">
                    <a:lumMod val="50000"/>
                  </a:schemeClr>
                </a:solidFill>
                <a:latin typeface="Times New Roman" panose="02020603050405020304" pitchFamily="18" charset="0"/>
                <a:cs typeface="Times New Roman" panose="02020603050405020304" pitchFamily="18" charset="0"/>
              </a:rPr>
              <a:t>CONTENTS</a:t>
            </a:r>
            <a:endParaRPr lang="en-US" sz="3200" u="sng"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2715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5A4BDA0-C270-4764-9C18-A593BCE2C965}"/>
              </a:ext>
            </a:extLst>
          </p:cNvPr>
          <p:cNvSpPr txBox="1"/>
          <p:nvPr/>
        </p:nvSpPr>
        <p:spPr>
          <a:xfrm>
            <a:off x="0" y="104658"/>
            <a:ext cx="12192000" cy="923330"/>
          </a:xfrm>
          <a:prstGeom prst="rect">
            <a:avLst/>
          </a:prstGeom>
          <a:noFill/>
        </p:spPr>
        <p:txBody>
          <a:bodyPr wrap="square" rtlCol="0" anchor="ctr">
            <a:spAutoFit/>
          </a:bodyPr>
          <a:lstStyle/>
          <a:p>
            <a:pPr algn="ctr"/>
            <a:r>
              <a:rPr lang="en-US" altLang="ko-KR" sz="5400" dirty="0" smtClean="0">
                <a:solidFill>
                  <a:schemeClr val="accent1">
                    <a:lumMod val="75000"/>
                  </a:schemeClr>
                </a:solidFill>
                <a:cs typeface="Arial" pitchFamily="34" charset="0"/>
              </a:rPr>
              <a:t>OBJECTIVES</a:t>
            </a:r>
            <a:endParaRPr lang="ko-KR" altLang="en-US" sz="5400" dirty="0">
              <a:solidFill>
                <a:schemeClr val="accent1">
                  <a:lumMod val="75000"/>
                </a:schemeClr>
              </a:solidFill>
              <a:cs typeface="Arial" pitchFamily="34" charset="0"/>
            </a:endParaRPr>
          </a:p>
        </p:txBody>
      </p:sp>
      <p:sp>
        <p:nvSpPr>
          <p:cNvPr id="28" name="Content Placeholder 2"/>
          <p:cNvSpPr>
            <a:spLocks noGrp="1"/>
          </p:cNvSpPr>
          <p:nvPr/>
        </p:nvSpPr>
        <p:spPr>
          <a:xfrm>
            <a:off x="2820617" y="102798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IN" sz="1800" b="1" dirty="0"/>
              <a:t>This dataset consists of about 40000 articles consisting of fake as well as real news. Our aim is train our model so that it can correctly predict whether a given piece of news is real or fake. The fake and real news data is given in two separate datasets with each dataset consisting around 20000 articles each.</a:t>
            </a:r>
            <a:r>
              <a:rPr lang="en-IN" sz="1800" dirty="0"/>
              <a:t> </a:t>
            </a:r>
            <a:endParaRPr lang="en-US" sz="1800" dirty="0"/>
          </a:p>
          <a:p>
            <a:r>
              <a:rPr lang="en-IN" sz="1800" dirty="0"/>
              <a:t>Business Objective:</a:t>
            </a:r>
            <a:endParaRPr lang="en-US" sz="1800" dirty="0"/>
          </a:p>
          <a:p>
            <a:pPr lvl="0"/>
            <a:r>
              <a:rPr lang="en-IN" sz="1800" dirty="0"/>
              <a:t>Need to classify the fake and real news accurately. </a:t>
            </a:r>
            <a:endParaRPr lang="en-US" sz="1800" dirty="0"/>
          </a:p>
          <a:p>
            <a:r>
              <a:rPr lang="en-IN" sz="1800" dirty="0"/>
              <a:t>Architecture level analysis:</a:t>
            </a:r>
            <a:endParaRPr lang="en-US" sz="1800" dirty="0"/>
          </a:p>
          <a:p>
            <a:pPr lvl="0"/>
            <a:r>
              <a:rPr lang="en-IN" sz="1800" dirty="0"/>
              <a:t>Data transformation/Text processing using R/Python</a:t>
            </a:r>
            <a:endParaRPr lang="en-US" sz="1800" dirty="0"/>
          </a:p>
          <a:p>
            <a:pPr lvl="0"/>
            <a:r>
              <a:rPr lang="en-IN" sz="1800" dirty="0"/>
              <a:t>Need to get sentiments Analysis and n-gram analysis with some charts like histogram, Density plot, </a:t>
            </a:r>
            <a:r>
              <a:rPr lang="en-IN" sz="1800" dirty="0" smtClean="0"/>
              <a:t>barplot , </a:t>
            </a:r>
            <a:r>
              <a:rPr lang="en-IN" sz="1800" dirty="0"/>
              <a:t>pie-plot etc. </a:t>
            </a:r>
            <a:endParaRPr lang="en-US" sz="1800" dirty="0"/>
          </a:p>
          <a:p>
            <a:pPr lvl="0"/>
            <a:r>
              <a:rPr lang="en-IN" sz="1800" dirty="0"/>
              <a:t>Deployment through R </a:t>
            </a:r>
            <a:r>
              <a:rPr lang="en-IN" sz="1800" dirty="0" smtClean="0"/>
              <a:t>Shiny/Flask/Streamlit.</a:t>
            </a:r>
            <a:endParaRPr lang="en-US" sz="1800" dirty="0"/>
          </a:p>
        </p:txBody>
      </p:sp>
    </p:spTree>
    <p:extLst>
      <p:ext uri="{BB962C8B-B14F-4D97-AF65-F5344CB8AC3E}">
        <p14:creationId xmlns:p14="http://schemas.microsoft.com/office/powerpoint/2010/main" val="314882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5A4BDA0-C270-4764-9C18-A593BCE2C965}"/>
              </a:ext>
            </a:extLst>
          </p:cNvPr>
          <p:cNvSpPr txBox="1"/>
          <p:nvPr/>
        </p:nvSpPr>
        <p:spPr>
          <a:xfrm>
            <a:off x="0" y="104658"/>
            <a:ext cx="12192000" cy="923330"/>
          </a:xfrm>
          <a:prstGeom prst="rect">
            <a:avLst/>
          </a:prstGeom>
          <a:noFill/>
        </p:spPr>
        <p:txBody>
          <a:bodyPr wrap="square" rtlCol="0" anchor="ctr">
            <a:spAutoFit/>
          </a:bodyPr>
          <a:lstStyle/>
          <a:p>
            <a:pPr algn="ctr"/>
            <a:r>
              <a:rPr lang="en-US" altLang="ko-KR" sz="5400" dirty="0" smtClean="0">
                <a:solidFill>
                  <a:schemeClr val="accent1">
                    <a:lumMod val="75000"/>
                  </a:schemeClr>
                </a:solidFill>
                <a:cs typeface="Arial" pitchFamily="34" charset="0"/>
              </a:rPr>
              <a:t>ABSTRACT</a:t>
            </a:r>
            <a:endParaRPr lang="ko-KR" altLang="en-US" sz="5400" dirty="0">
              <a:solidFill>
                <a:schemeClr val="accent1">
                  <a:lumMod val="75000"/>
                </a:schemeClr>
              </a:solidFill>
              <a:cs typeface="Arial" pitchFamily="34" charset="0"/>
            </a:endParaRPr>
          </a:p>
        </p:txBody>
      </p:sp>
      <p:sp>
        <p:nvSpPr>
          <p:cNvPr id="28" name="Content Placeholder 2"/>
          <p:cNvSpPr>
            <a:spLocks noGrp="1"/>
          </p:cNvSpPr>
          <p:nvPr/>
        </p:nvSpPr>
        <p:spPr>
          <a:xfrm>
            <a:off x="2820617" y="1027989"/>
            <a:ext cx="9242430" cy="3977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1800" dirty="0"/>
              <a:t>Ever wonder if a news article is real or fake? Ever wonder how to recognize real news from fake news?</a:t>
            </a:r>
          </a:p>
          <a:p>
            <a:r>
              <a:rPr lang="en-US" sz="1800" dirty="0"/>
              <a:t>The spread of fake news is a major problem in society today and detecting such fake news is vital. How can we detect fake news you ask? With machine learning The effects of fake news on social media can be Destabilizing. - Fake news can be used to sow discord and division among people, and to undermine trust in institutions. Harmful. - Fake news can have a negative impact on people's health, finances, and safety. For example, fake news about the COVID-19 pandemic has led to people refusing to get vaccinated, which has put them at risk of getting sick. Dangerous. - In some cases, fake news has been used to incite violence or hatred. For example, in India, fake news stories about religious minorities have led to mob violence.</a:t>
            </a:r>
          </a:p>
          <a:p>
            <a:r>
              <a:rPr lang="en-US" sz="1800" dirty="0"/>
              <a:t>Thus, for purposes of detecting fake news from real news, we used ML algorithms to help predict fake news from real news. Join us on this journey to help identify fake news.</a:t>
            </a:r>
          </a:p>
        </p:txBody>
      </p:sp>
    </p:spTree>
    <p:extLst>
      <p:ext uri="{BB962C8B-B14F-4D97-AF65-F5344CB8AC3E}">
        <p14:creationId xmlns:p14="http://schemas.microsoft.com/office/powerpoint/2010/main" val="28062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p:txBody>
          <a:bodyPr/>
          <a:lstStyle/>
          <a:p>
            <a:r>
              <a:rPr lang="en-US" dirty="0" smtClean="0">
                <a:solidFill>
                  <a:schemeClr val="accent2">
                    <a:lumMod val="75000"/>
                  </a:schemeClr>
                </a:solidFill>
              </a:rPr>
              <a:t>PROJECT TIMELINE</a:t>
            </a:r>
            <a:endParaRPr lang="en-US" dirty="0">
              <a:solidFill>
                <a:schemeClr val="accent2">
                  <a:lumMod val="75000"/>
                </a:schemeClr>
              </a:solidFill>
            </a:endParaRPr>
          </a:p>
        </p:txBody>
      </p:sp>
      <p:sp>
        <p:nvSpPr>
          <p:cNvPr id="3" name="사각형: 둥근 모서리 2">
            <a:extLst>
              <a:ext uri="{FF2B5EF4-FFF2-40B4-BE49-F238E27FC236}">
                <a16:creationId xmlns:a16="http://schemas.microsoft.com/office/drawing/2014/main" xmlns="" id="{6FEC2836-8D01-4F50-ADD8-D89C74C6C266}"/>
              </a:ext>
            </a:extLst>
          </p:cNvPr>
          <p:cNvSpPr/>
          <p:nvPr/>
        </p:nvSpPr>
        <p:spPr>
          <a:xfrm>
            <a:off x="833438" y="3685432"/>
            <a:ext cx="2105025" cy="55774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사각형: 둥근 모서리 3">
            <a:extLst>
              <a:ext uri="{FF2B5EF4-FFF2-40B4-BE49-F238E27FC236}">
                <a16:creationId xmlns:a16="http://schemas.microsoft.com/office/drawing/2014/main" xmlns="" id="{274C1E6D-8B05-4207-B2B0-2B03D42E3844}"/>
              </a:ext>
            </a:extLst>
          </p:cNvPr>
          <p:cNvSpPr/>
          <p:nvPr/>
        </p:nvSpPr>
        <p:spPr>
          <a:xfrm>
            <a:off x="2938463" y="3685432"/>
            <a:ext cx="2105025" cy="55774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사각형: 둥근 모서리 4">
            <a:extLst>
              <a:ext uri="{FF2B5EF4-FFF2-40B4-BE49-F238E27FC236}">
                <a16:creationId xmlns:a16="http://schemas.microsoft.com/office/drawing/2014/main" xmlns="" id="{42CD34B4-32EF-4163-8802-4EB6B2DF7F17}"/>
              </a:ext>
            </a:extLst>
          </p:cNvPr>
          <p:cNvSpPr/>
          <p:nvPr/>
        </p:nvSpPr>
        <p:spPr>
          <a:xfrm>
            <a:off x="5043488" y="3685432"/>
            <a:ext cx="2105025" cy="55774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사각형: 둥근 모서리 5">
            <a:extLst>
              <a:ext uri="{FF2B5EF4-FFF2-40B4-BE49-F238E27FC236}">
                <a16:creationId xmlns:a16="http://schemas.microsoft.com/office/drawing/2014/main" xmlns="" id="{668E4850-4D1B-4A8D-8D8F-57C69B17B197}"/>
              </a:ext>
            </a:extLst>
          </p:cNvPr>
          <p:cNvSpPr/>
          <p:nvPr/>
        </p:nvSpPr>
        <p:spPr>
          <a:xfrm>
            <a:off x="7148513" y="3685432"/>
            <a:ext cx="2105025" cy="55774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모서리 6">
            <a:extLst>
              <a:ext uri="{FF2B5EF4-FFF2-40B4-BE49-F238E27FC236}">
                <a16:creationId xmlns:a16="http://schemas.microsoft.com/office/drawing/2014/main" xmlns="" id="{51A63A97-42BC-4705-9C9C-AD5CACF976CA}"/>
              </a:ext>
            </a:extLst>
          </p:cNvPr>
          <p:cNvSpPr/>
          <p:nvPr/>
        </p:nvSpPr>
        <p:spPr>
          <a:xfrm>
            <a:off x="9258301" y="3685432"/>
            <a:ext cx="2105025" cy="5577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xmlns="" id="{48FDEB3E-5A74-434B-9D80-BA39D2AB6234}"/>
              </a:ext>
            </a:extLst>
          </p:cNvPr>
          <p:cNvCxnSpPr>
            <a:cxnSpLocks/>
          </p:cNvCxnSpPr>
          <p:nvPr/>
        </p:nvCxnSpPr>
        <p:spPr>
          <a:xfrm>
            <a:off x="957263" y="3964303"/>
            <a:ext cx="1857375" cy="0"/>
          </a:xfrm>
          <a:prstGeom prst="straightConnector1">
            <a:avLst/>
          </a:prstGeom>
          <a:ln w="25400">
            <a:solidFill>
              <a:schemeClr val="bg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9BF2527F-CF78-48F3-AC54-0BDDF124217E}"/>
              </a:ext>
            </a:extLst>
          </p:cNvPr>
          <p:cNvSpPr txBox="1"/>
          <p:nvPr/>
        </p:nvSpPr>
        <p:spPr>
          <a:xfrm>
            <a:off x="1381125" y="3733471"/>
            <a:ext cx="1009650" cy="400110"/>
          </a:xfrm>
          <a:prstGeom prst="rect">
            <a:avLst/>
          </a:prstGeom>
          <a:solidFill>
            <a:schemeClr val="accent5"/>
          </a:solidFill>
        </p:spPr>
        <p:txBody>
          <a:bodyPr wrap="square" rtlCol="0">
            <a:spAutoFit/>
          </a:bodyPr>
          <a:lstStyle/>
          <a:p>
            <a:pPr algn="ctr"/>
            <a:r>
              <a:rPr lang="en-US" altLang="ko-KR" sz="2000" b="1" dirty="0" smtClean="0">
                <a:solidFill>
                  <a:schemeClr val="bg1"/>
                </a:solidFill>
                <a:cs typeface="Arial" pitchFamily="34" charset="0"/>
              </a:rPr>
              <a:t>week1</a:t>
            </a:r>
            <a:endParaRPr lang="ko-KR" altLang="en-US" sz="2000" b="1" dirty="0">
              <a:solidFill>
                <a:schemeClr val="bg1"/>
              </a:solidFill>
              <a:cs typeface="Arial" pitchFamily="34" charset="0"/>
            </a:endParaRPr>
          </a:p>
        </p:txBody>
      </p:sp>
      <p:cxnSp>
        <p:nvCxnSpPr>
          <p:cNvPr id="10" name="직선 화살표 연결선 9">
            <a:extLst>
              <a:ext uri="{FF2B5EF4-FFF2-40B4-BE49-F238E27FC236}">
                <a16:creationId xmlns:a16="http://schemas.microsoft.com/office/drawing/2014/main" xmlns="" id="{FAB4CCA3-FB55-4B93-9AB1-A208D7F52168}"/>
              </a:ext>
            </a:extLst>
          </p:cNvPr>
          <p:cNvCxnSpPr>
            <a:cxnSpLocks/>
          </p:cNvCxnSpPr>
          <p:nvPr/>
        </p:nvCxnSpPr>
        <p:spPr>
          <a:xfrm>
            <a:off x="3062288" y="3964302"/>
            <a:ext cx="1857375" cy="0"/>
          </a:xfrm>
          <a:prstGeom prst="straightConnector1">
            <a:avLst/>
          </a:prstGeom>
          <a:ln w="25400">
            <a:solidFill>
              <a:schemeClr val="bg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B3B55E82-961E-4CFE-BB41-A8945F4D83A0}"/>
              </a:ext>
            </a:extLst>
          </p:cNvPr>
          <p:cNvSpPr txBox="1"/>
          <p:nvPr/>
        </p:nvSpPr>
        <p:spPr>
          <a:xfrm>
            <a:off x="3486150" y="3733470"/>
            <a:ext cx="1009650" cy="400110"/>
          </a:xfrm>
          <a:prstGeom prst="rect">
            <a:avLst/>
          </a:prstGeom>
          <a:solidFill>
            <a:schemeClr val="accent4"/>
          </a:solidFill>
        </p:spPr>
        <p:txBody>
          <a:bodyPr wrap="square" rtlCol="0">
            <a:spAutoFit/>
          </a:bodyPr>
          <a:lstStyle/>
          <a:p>
            <a:pPr algn="ctr"/>
            <a:r>
              <a:rPr lang="en-US" altLang="ko-KR" sz="2000" b="1" dirty="0" smtClean="0">
                <a:solidFill>
                  <a:schemeClr val="bg1"/>
                </a:solidFill>
                <a:cs typeface="Arial" pitchFamily="34" charset="0"/>
              </a:rPr>
              <a:t>week2</a:t>
            </a:r>
          </a:p>
        </p:txBody>
      </p:sp>
      <p:cxnSp>
        <p:nvCxnSpPr>
          <p:cNvPr id="12" name="직선 화살표 연결선 11">
            <a:extLst>
              <a:ext uri="{FF2B5EF4-FFF2-40B4-BE49-F238E27FC236}">
                <a16:creationId xmlns:a16="http://schemas.microsoft.com/office/drawing/2014/main" xmlns="" id="{B80469BD-2355-48D4-8376-2DBD82B94112}"/>
              </a:ext>
            </a:extLst>
          </p:cNvPr>
          <p:cNvCxnSpPr>
            <a:cxnSpLocks/>
          </p:cNvCxnSpPr>
          <p:nvPr/>
        </p:nvCxnSpPr>
        <p:spPr>
          <a:xfrm>
            <a:off x="5167313" y="3964303"/>
            <a:ext cx="1857375" cy="0"/>
          </a:xfrm>
          <a:prstGeom prst="straightConnector1">
            <a:avLst/>
          </a:prstGeom>
          <a:ln w="25400">
            <a:solidFill>
              <a:schemeClr val="bg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B56EDD53-7473-4BCF-83A4-4ACE01B26AF6}"/>
              </a:ext>
            </a:extLst>
          </p:cNvPr>
          <p:cNvSpPr txBox="1"/>
          <p:nvPr/>
        </p:nvSpPr>
        <p:spPr>
          <a:xfrm>
            <a:off x="5591175" y="3733471"/>
            <a:ext cx="1009650" cy="400110"/>
          </a:xfrm>
          <a:prstGeom prst="rect">
            <a:avLst/>
          </a:prstGeom>
          <a:solidFill>
            <a:schemeClr val="accent3"/>
          </a:solidFill>
        </p:spPr>
        <p:txBody>
          <a:bodyPr wrap="square" rtlCol="0">
            <a:spAutoFit/>
          </a:bodyPr>
          <a:lstStyle/>
          <a:p>
            <a:pPr algn="ctr"/>
            <a:r>
              <a:rPr lang="en-US" altLang="ko-KR" sz="2000" b="1" dirty="0" smtClean="0">
                <a:solidFill>
                  <a:schemeClr val="bg1"/>
                </a:solidFill>
                <a:cs typeface="Arial" pitchFamily="34" charset="0"/>
              </a:rPr>
              <a:t>week3</a:t>
            </a:r>
            <a:endParaRPr lang="ko-KR" altLang="en-US" sz="2000" b="1" dirty="0">
              <a:solidFill>
                <a:schemeClr val="bg1"/>
              </a:solidFill>
              <a:cs typeface="Arial" pitchFamily="34" charset="0"/>
            </a:endParaRPr>
          </a:p>
        </p:txBody>
      </p:sp>
      <p:cxnSp>
        <p:nvCxnSpPr>
          <p:cNvPr id="14" name="직선 화살표 연결선 13">
            <a:extLst>
              <a:ext uri="{FF2B5EF4-FFF2-40B4-BE49-F238E27FC236}">
                <a16:creationId xmlns:a16="http://schemas.microsoft.com/office/drawing/2014/main" xmlns="" id="{6B1097FA-3C83-4A21-BFDE-A16355D03CDF}"/>
              </a:ext>
            </a:extLst>
          </p:cNvPr>
          <p:cNvCxnSpPr>
            <a:cxnSpLocks/>
          </p:cNvCxnSpPr>
          <p:nvPr/>
        </p:nvCxnSpPr>
        <p:spPr>
          <a:xfrm>
            <a:off x="7272338" y="3964303"/>
            <a:ext cx="1857375" cy="0"/>
          </a:xfrm>
          <a:prstGeom prst="straightConnector1">
            <a:avLst/>
          </a:prstGeom>
          <a:ln w="25400">
            <a:solidFill>
              <a:schemeClr val="bg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D104C596-82AE-4806-8588-497E75CFE86D}"/>
              </a:ext>
            </a:extLst>
          </p:cNvPr>
          <p:cNvSpPr txBox="1"/>
          <p:nvPr/>
        </p:nvSpPr>
        <p:spPr>
          <a:xfrm>
            <a:off x="7696200" y="3733471"/>
            <a:ext cx="1009650" cy="400110"/>
          </a:xfrm>
          <a:prstGeom prst="rect">
            <a:avLst/>
          </a:prstGeom>
          <a:solidFill>
            <a:schemeClr val="accent2"/>
          </a:solidFill>
        </p:spPr>
        <p:txBody>
          <a:bodyPr wrap="square" rtlCol="0">
            <a:spAutoFit/>
          </a:bodyPr>
          <a:lstStyle/>
          <a:p>
            <a:pPr algn="ctr"/>
            <a:r>
              <a:rPr lang="en-US" altLang="ko-KR" sz="2000" b="1" dirty="0" smtClean="0">
                <a:solidFill>
                  <a:schemeClr val="bg1"/>
                </a:solidFill>
                <a:cs typeface="Arial" pitchFamily="34" charset="0"/>
              </a:rPr>
              <a:t>week4</a:t>
            </a:r>
            <a:endParaRPr lang="ko-KR" altLang="en-US" sz="2000" b="1" dirty="0">
              <a:solidFill>
                <a:schemeClr val="bg1"/>
              </a:solidFill>
              <a:cs typeface="Arial" pitchFamily="34" charset="0"/>
            </a:endParaRPr>
          </a:p>
        </p:txBody>
      </p:sp>
      <p:cxnSp>
        <p:nvCxnSpPr>
          <p:cNvPr id="16" name="직선 화살표 연결선 15">
            <a:extLst>
              <a:ext uri="{FF2B5EF4-FFF2-40B4-BE49-F238E27FC236}">
                <a16:creationId xmlns:a16="http://schemas.microsoft.com/office/drawing/2014/main" xmlns="" id="{C5D957D6-CA4F-4B6E-9969-B6B1090D8689}"/>
              </a:ext>
            </a:extLst>
          </p:cNvPr>
          <p:cNvCxnSpPr>
            <a:cxnSpLocks/>
          </p:cNvCxnSpPr>
          <p:nvPr/>
        </p:nvCxnSpPr>
        <p:spPr>
          <a:xfrm>
            <a:off x="9382126" y="3964303"/>
            <a:ext cx="1857375" cy="0"/>
          </a:xfrm>
          <a:prstGeom prst="straightConnector1">
            <a:avLst/>
          </a:prstGeom>
          <a:ln w="25400">
            <a:solidFill>
              <a:schemeClr val="bg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1E593592-016D-4B29-8FB8-615CF61058EC}"/>
              </a:ext>
            </a:extLst>
          </p:cNvPr>
          <p:cNvSpPr txBox="1"/>
          <p:nvPr/>
        </p:nvSpPr>
        <p:spPr>
          <a:xfrm>
            <a:off x="9805988" y="3733471"/>
            <a:ext cx="1009650" cy="400110"/>
          </a:xfrm>
          <a:prstGeom prst="rect">
            <a:avLst/>
          </a:prstGeom>
          <a:solidFill>
            <a:schemeClr val="accent1"/>
          </a:solidFill>
        </p:spPr>
        <p:txBody>
          <a:bodyPr wrap="square" rtlCol="0">
            <a:spAutoFit/>
          </a:bodyPr>
          <a:lstStyle/>
          <a:p>
            <a:pPr algn="ctr"/>
            <a:r>
              <a:rPr lang="en-US" altLang="ko-KR" sz="2000" b="1" dirty="0" smtClean="0">
                <a:solidFill>
                  <a:schemeClr val="bg1"/>
                </a:solidFill>
                <a:cs typeface="Arial" pitchFamily="34" charset="0"/>
              </a:rPr>
              <a:t>week5</a:t>
            </a:r>
            <a:endParaRPr lang="ko-KR" altLang="en-US" sz="2000" b="1" dirty="0">
              <a:solidFill>
                <a:schemeClr val="bg1"/>
              </a:solidFill>
              <a:cs typeface="Arial" pitchFamily="34" charset="0"/>
            </a:endParaRPr>
          </a:p>
        </p:txBody>
      </p:sp>
      <p:grpSp>
        <p:nvGrpSpPr>
          <p:cNvPr id="18" name="Group 28">
            <a:extLst>
              <a:ext uri="{FF2B5EF4-FFF2-40B4-BE49-F238E27FC236}">
                <a16:creationId xmlns:a16="http://schemas.microsoft.com/office/drawing/2014/main" xmlns="" id="{7DE303A4-E771-432A-900F-63DE5A015A0F}"/>
              </a:ext>
            </a:extLst>
          </p:cNvPr>
          <p:cNvGrpSpPr/>
          <p:nvPr/>
        </p:nvGrpSpPr>
        <p:grpSpPr>
          <a:xfrm>
            <a:off x="1053972" y="4605453"/>
            <a:ext cx="2310551" cy="882386"/>
            <a:chOff x="8265484" y="2475464"/>
            <a:chExt cx="4484155" cy="882386"/>
          </a:xfrm>
        </p:grpSpPr>
        <p:sp>
          <p:nvSpPr>
            <p:cNvPr id="19" name="TextBox 18">
              <a:extLst>
                <a:ext uri="{FF2B5EF4-FFF2-40B4-BE49-F238E27FC236}">
                  <a16:creationId xmlns:a16="http://schemas.microsoft.com/office/drawing/2014/main" xmlns="" id="{50E04BE9-C3B5-4EC8-BF8D-4D69E8824E97}"/>
                </a:ext>
              </a:extLst>
            </p:cNvPr>
            <p:cNvSpPr txBox="1"/>
            <p:nvPr/>
          </p:nvSpPr>
          <p:spPr>
            <a:xfrm>
              <a:off x="8265484" y="2475464"/>
              <a:ext cx="4484155"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Project Kickoff Meeting</a:t>
              </a:r>
              <a:endParaRPr lang="en-US" altLang="ko-KR" sz="1200" dirty="0">
                <a:cs typeface="Arial" pitchFamily="34" charset="0"/>
              </a:endParaRPr>
            </a:p>
          </p:txBody>
        </p:sp>
        <p:sp>
          <p:nvSpPr>
            <p:cNvPr id="21" name="TextBox 20">
              <a:extLst>
                <a:ext uri="{FF2B5EF4-FFF2-40B4-BE49-F238E27FC236}">
                  <a16:creationId xmlns:a16="http://schemas.microsoft.com/office/drawing/2014/main" xmlns="" id="{9B2BBD54-9D4A-41A4-8C3A-01D6B00F5EB8}"/>
                </a:ext>
              </a:extLst>
            </p:cNvPr>
            <p:cNvSpPr txBox="1"/>
            <p:nvPr/>
          </p:nvSpPr>
          <p:spPr>
            <a:xfrm>
              <a:off x="8265486" y="311778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Dataset Details</a:t>
              </a:r>
            </a:p>
          </p:txBody>
        </p:sp>
        <p:sp>
          <p:nvSpPr>
            <p:cNvPr id="22" name="TextBox 21">
              <a:extLst>
                <a:ext uri="{FF2B5EF4-FFF2-40B4-BE49-F238E27FC236}">
                  <a16:creationId xmlns:a16="http://schemas.microsoft.com/office/drawing/2014/main" xmlns="" id="{10F79EB5-179A-4EEB-AD46-FF388A24C27B}"/>
                </a:ext>
              </a:extLst>
            </p:cNvPr>
            <p:cNvSpPr txBox="1"/>
            <p:nvPr/>
          </p:nvSpPr>
          <p:spPr>
            <a:xfrm>
              <a:off x="8265486" y="2796624"/>
              <a:ext cx="3883186"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Objective Discussion</a:t>
              </a:r>
              <a:endParaRPr lang="en-US" altLang="ko-KR" sz="1200" dirty="0">
                <a:cs typeface="Arial" pitchFamily="34" charset="0"/>
              </a:endParaRPr>
            </a:p>
          </p:txBody>
        </p:sp>
      </p:grpSp>
      <p:grpSp>
        <p:nvGrpSpPr>
          <p:cNvPr id="24" name="Group 28">
            <a:extLst>
              <a:ext uri="{FF2B5EF4-FFF2-40B4-BE49-F238E27FC236}">
                <a16:creationId xmlns:a16="http://schemas.microsoft.com/office/drawing/2014/main" xmlns="" id="{4B26EA5B-5569-43C7-98D3-76398C6E900C}"/>
              </a:ext>
            </a:extLst>
          </p:cNvPr>
          <p:cNvGrpSpPr/>
          <p:nvPr/>
        </p:nvGrpSpPr>
        <p:grpSpPr>
          <a:xfrm>
            <a:off x="5266405" y="4605453"/>
            <a:ext cx="1663954" cy="1524706"/>
            <a:chOff x="8265486" y="2475464"/>
            <a:chExt cx="3283552" cy="1524706"/>
          </a:xfrm>
        </p:grpSpPr>
        <p:sp>
          <p:nvSpPr>
            <p:cNvPr id="25" name="TextBox 24">
              <a:extLst>
                <a:ext uri="{FF2B5EF4-FFF2-40B4-BE49-F238E27FC236}">
                  <a16:creationId xmlns:a16="http://schemas.microsoft.com/office/drawing/2014/main" xmlns="" id="{D4AEEFD5-07D8-4518-8915-E482D8FECF80}"/>
                </a:ext>
              </a:extLst>
            </p:cNvPr>
            <p:cNvSpPr txBox="1"/>
            <p:nvPr/>
          </p:nvSpPr>
          <p:spPr>
            <a:xfrm>
              <a:off x="8265486" y="247546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Presentation</a:t>
              </a:r>
            </a:p>
          </p:txBody>
        </p:sp>
        <p:sp>
          <p:nvSpPr>
            <p:cNvPr id="26" name="TextBox 25">
              <a:extLst>
                <a:ext uri="{FF2B5EF4-FFF2-40B4-BE49-F238E27FC236}">
                  <a16:creationId xmlns:a16="http://schemas.microsoft.com/office/drawing/2014/main" xmlns="" id="{D17D042B-8C23-46B0-8EBB-AD1BA9BD7C55}"/>
                </a:ext>
              </a:extLst>
            </p:cNvPr>
            <p:cNvSpPr txBox="1"/>
            <p:nvPr/>
          </p:nvSpPr>
          <p:spPr>
            <a:xfrm>
              <a:off x="8265486" y="343894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Modern Portfolio</a:t>
              </a:r>
            </a:p>
          </p:txBody>
        </p:sp>
        <p:sp>
          <p:nvSpPr>
            <p:cNvPr id="27" name="TextBox 26">
              <a:extLst>
                <a:ext uri="{FF2B5EF4-FFF2-40B4-BE49-F238E27FC236}">
                  <a16:creationId xmlns:a16="http://schemas.microsoft.com/office/drawing/2014/main" xmlns="" id="{56A60B48-857A-4F79-AADF-0E7055A4C96C}"/>
                </a:ext>
              </a:extLst>
            </p:cNvPr>
            <p:cNvSpPr txBox="1"/>
            <p:nvPr/>
          </p:nvSpPr>
          <p:spPr>
            <a:xfrm>
              <a:off x="8265486" y="311778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Simple Portfolio</a:t>
              </a:r>
            </a:p>
          </p:txBody>
        </p:sp>
        <p:sp>
          <p:nvSpPr>
            <p:cNvPr id="28" name="TextBox 27">
              <a:extLst>
                <a:ext uri="{FF2B5EF4-FFF2-40B4-BE49-F238E27FC236}">
                  <a16:creationId xmlns:a16="http://schemas.microsoft.com/office/drawing/2014/main" xmlns="" id="{24099489-4F9C-4137-A0A0-D59F16674296}"/>
                </a:ext>
              </a:extLst>
            </p:cNvPr>
            <p:cNvSpPr txBox="1"/>
            <p:nvPr/>
          </p:nvSpPr>
          <p:spPr>
            <a:xfrm>
              <a:off x="8265486" y="279662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Portfolio</a:t>
              </a:r>
            </a:p>
          </p:txBody>
        </p:sp>
        <p:sp>
          <p:nvSpPr>
            <p:cNvPr id="29" name="TextBox 28">
              <a:extLst>
                <a:ext uri="{FF2B5EF4-FFF2-40B4-BE49-F238E27FC236}">
                  <a16:creationId xmlns:a16="http://schemas.microsoft.com/office/drawing/2014/main" xmlns="" id="{71040230-998B-4488-B2D1-2D619963ED66}"/>
                </a:ext>
              </a:extLst>
            </p:cNvPr>
            <p:cNvSpPr txBox="1"/>
            <p:nvPr/>
          </p:nvSpPr>
          <p:spPr>
            <a:xfrm>
              <a:off x="8265486" y="376010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Presentation</a:t>
              </a:r>
            </a:p>
          </p:txBody>
        </p:sp>
      </p:grpSp>
      <p:grpSp>
        <p:nvGrpSpPr>
          <p:cNvPr id="30" name="Group 28">
            <a:extLst>
              <a:ext uri="{FF2B5EF4-FFF2-40B4-BE49-F238E27FC236}">
                <a16:creationId xmlns:a16="http://schemas.microsoft.com/office/drawing/2014/main" xmlns="" id="{91DEE570-5A1F-4DE6-9CC6-62D265A1DAC1}"/>
              </a:ext>
            </a:extLst>
          </p:cNvPr>
          <p:cNvGrpSpPr/>
          <p:nvPr/>
        </p:nvGrpSpPr>
        <p:grpSpPr>
          <a:xfrm>
            <a:off x="9478836" y="4605453"/>
            <a:ext cx="1663954" cy="1524706"/>
            <a:chOff x="8265486" y="2475464"/>
            <a:chExt cx="3283552" cy="1524706"/>
          </a:xfrm>
        </p:grpSpPr>
        <p:sp>
          <p:nvSpPr>
            <p:cNvPr id="31" name="TextBox 30">
              <a:extLst>
                <a:ext uri="{FF2B5EF4-FFF2-40B4-BE49-F238E27FC236}">
                  <a16:creationId xmlns:a16="http://schemas.microsoft.com/office/drawing/2014/main" xmlns="" id="{5566C44F-69C1-493B-9B5D-E6454DF2BD0E}"/>
                </a:ext>
              </a:extLst>
            </p:cNvPr>
            <p:cNvSpPr txBox="1"/>
            <p:nvPr/>
          </p:nvSpPr>
          <p:spPr>
            <a:xfrm>
              <a:off x="8265486" y="247546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Model Building</a:t>
              </a:r>
              <a:endParaRPr lang="en-US" altLang="ko-KR" sz="1200" dirty="0">
                <a:cs typeface="Arial" pitchFamily="34" charset="0"/>
              </a:endParaRPr>
            </a:p>
          </p:txBody>
        </p:sp>
        <p:sp>
          <p:nvSpPr>
            <p:cNvPr id="32" name="TextBox 31">
              <a:extLst>
                <a:ext uri="{FF2B5EF4-FFF2-40B4-BE49-F238E27FC236}">
                  <a16:creationId xmlns:a16="http://schemas.microsoft.com/office/drawing/2014/main" xmlns="" id="{05C5C1E0-A174-489B-9597-E74D7FCCD4B4}"/>
                </a:ext>
              </a:extLst>
            </p:cNvPr>
            <p:cNvSpPr txBox="1"/>
            <p:nvPr/>
          </p:nvSpPr>
          <p:spPr>
            <a:xfrm>
              <a:off x="8265486" y="343894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Testing</a:t>
              </a:r>
              <a:endParaRPr lang="en-US" altLang="ko-KR" sz="1200" dirty="0">
                <a:cs typeface="Arial" pitchFamily="34" charset="0"/>
              </a:endParaRPr>
            </a:p>
          </p:txBody>
        </p:sp>
        <p:sp>
          <p:nvSpPr>
            <p:cNvPr id="33" name="TextBox 32">
              <a:extLst>
                <a:ext uri="{FF2B5EF4-FFF2-40B4-BE49-F238E27FC236}">
                  <a16:creationId xmlns:a16="http://schemas.microsoft.com/office/drawing/2014/main" xmlns="" id="{2CC0567D-183B-4CB2-B11B-9816A35C636F}"/>
                </a:ext>
              </a:extLst>
            </p:cNvPr>
            <p:cNvSpPr txBox="1"/>
            <p:nvPr/>
          </p:nvSpPr>
          <p:spPr>
            <a:xfrm>
              <a:off x="8265486" y="311778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Deployment</a:t>
              </a:r>
              <a:endParaRPr lang="en-US" altLang="ko-KR" sz="1200" dirty="0">
                <a:cs typeface="Arial" pitchFamily="34" charset="0"/>
              </a:endParaRPr>
            </a:p>
          </p:txBody>
        </p:sp>
        <p:sp>
          <p:nvSpPr>
            <p:cNvPr id="34" name="TextBox 33">
              <a:extLst>
                <a:ext uri="{FF2B5EF4-FFF2-40B4-BE49-F238E27FC236}">
                  <a16:creationId xmlns:a16="http://schemas.microsoft.com/office/drawing/2014/main" xmlns="" id="{3F31ED3B-18A0-4CD7-AD7B-2E160E3025A4}"/>
                </a:ext>
              </a:extLst>
            </p:cNvPr>
            <p:cNvSpPr txBox="1"/>
            <p:nvPr/>
          </p:nvSpPr>
          <p:spPr>
            <a:xfrm>
              <a:off x="8265486" y="279662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Pipeline Creation</a:t>
              </a:r>
              <a:endParaRPr lang="en-US" altLang="ko-KR" sz="1200" dirty="0">
                <a:cs typeface="Arial" pitchFamily="34" charset="0"/>
              </a:endParaRPr>
            </a:p>
          </p:txBody>
        </p:sp>
        <p:sp>
          <p:nvSpPr>
            <p:cNvPr id="35" name="TextBox 34">
              <a:extLst>
                <a:ext uri="{FF2B5EF4-FFF2-40B4-BE49-F238E27FC236}">
                  <a16:creationId xmlns:a16="http://schemas.microsoft.com/office/drawing/2014/main" xmlns="" id="{D6C5D693-5E78-4A91-852E-068EB333947B}"/>
                </a:ext>
              </a:extLst>
            </p:cNvPr>
            <p:cNvSpPr txBox="1"/>
            <p:nvPr/>
          </p:nvSpPr>
          <p:spPr>
            <a:xfrm>
              <a:off x="8265486" y="376010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Presentation</a:t>
              </a:r>
            </a:p>
          </p:txBody>
        </p:sp>
      </p:grpSp>
      <p:grpSp>
        <p:nvGrpSpPr>
          <p:cNvPr id="36" name="Group 28">
            <a:extLst>
              <a:ext uri="{FF2B5EF4-FFF2-40B4-BE49-F238E27FC236}">
                <a16:creationId xmlns:a16="http://schemas.microsoft.com/office/drawing/2014/main" xmlns="" id="{05DC9233-A3B4-46CD-962B-D25B5B30277D}"/>
              </a:ext>
            </a:extLst>
          </p:cNvPr>
          <p:cNvGrpSpPr/>
          <p:nvPr/>
        </p:nvGrpSpPr>
        <p:grpSpPr>
          <a:xfrm>
            <a:off x="3160189" y="1929893"/>
            <a:ext cx="1759474" cy="1524706"/>
            <a:chOff x="8265486" y="2475464"/>
            <a:chExt cx="3472046" cy="1524706"/>
          </a:xfrm>
        </p:grpSpPr>
        <p:sp>
          <p:nvSpPr>
            <p:cNvPr id="37" name="TextBox 36">
              <a:extLst>
                <a:ext uri="{FF2B5EF4-FFF2-40B4-BE49-F238E27FC236}">
                  <a16:creationId xmlns:a16="http://schemas.microsoft.com/office/drawing/2014/main" xmlns="" id="{EA215989-C68F-4420-BBC1-D1BBE01546BD}"/>
                </a:ext>
              </a:extLst>
            </p:cNvPr>
            <p:cNvSpPr txBox="1"/>
            <p:nvPr/>
          </p:nvSpPr>
          <p:spPr>
            <a:xfrm>
              <a:off x="8265486" y="247546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EDA</a:t>
              </a:r>
              <a:endParaRPr lang="en-US" altLang="ko-KR" sz="1200" dirty="0">
                <a:cs typeface="Arial" pitchFamily="34" charset="0"/>
              </a:endParaRPr>
            </a:p>
          </p:txBody>
        </p:sp>
        <p:sp>
          <p:nvSpPr>
            <p:cNvPr id="38" name="TextBox 37">
              <a:extLst>
                <a:ext uri="{FF2B5EF4-FFF2-40B4-BE49-F238E27FC236}">
                  <a16:creationId xmlns:a16="http://schemas.microsoft.com/office/drawing/2014/main" xmlns="" id="{3C82EFB5-0101-4359-A3F3-89BFB802F321}"/>
                </a:ext>
              </a:extLst>
            </p:cNvPr>
            <p:cNvSpPr txBox="1"/>
            <p:nvPr/>
          </p:nvSpPr>
          <p:spPr>
            <a:xfrm>
              <a:off x="8265486" y="343894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Null Values</a:t>
              </a:r>
              <a:endParaRPr lang="en-US" altLang="ko-KR" sz="1200" dirty="0">
                <a:cs typeface="Arial" pitchFamily="34" charset="0"/>
              </a:endParaRPr>
            </a:p>
          </p:txBody>
        </p:sp>
        <p:sp>
          <p:nvSpPr>
            <p:cNvPr id="39" name="TextBox 38">
              <a:extLst>
                <a:ext uri="{FF2B5EF4-FFF2-40B4-BE49-F238E27FC236}">
                  <a16:creationId xmlns:a16="http://schemas.microsoft.com/office/drawing/2014/main" xmlns="" id="{6200E21B-367C-4C98-848A-DBFCA74D438B}"/>
                </a:ext>
              </a:extLst>
            </p:cNvPr>
            <p:cNvSpPr txBox="1"/>
            <p:nvPr/>
          </p:nvSpPr>
          <p:spPr>
            <a:xfrm>
              <a:off x="8265486" y="3117784"/>
              <a:ext cx="3472046"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Data Redundancy</a:t>
              </a:r>
              <a:endParaRPr lang="en-US" altLang="ko-KR" sz="1200" dirty="0">
                <a:cs typeface="Arial" pitchFamily="34" charset="0"/>
              </a:endParaRPr>
            </a:p>
          </p:txBody>
        </p:sp>
        <p:sp>
          <p:nvSpPr>
            <p:cNvPr id="40" name="TextBox 39">
              <a:extLst>
                <a:ext uri="{FF2B5EF4-FFF2-40B4-BE49-F238E27FC236}">
                  <a16:creationId xmlns:a16="http://schemas.microsoft.com/office/drawing/2014/main" xmlns="" id="{BF21C1B2-D85B-4B54-9399-0FADEB860147}"/>
                </a:ext>
              </a:extLst>
            </p:cNvPr>
            <p:cNvSpPr txBox="1"/>
            <p:nvPr/>
          </p:nvSpPr>
          <p:spPr>
            <a:xfrm>
              <a:off x="8265486" y="279662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Data Cleaning</a:t>
              </a:r>
              <a:endParaRPr lang="en-US" altLang="ko-KR" sz="1200" dirty="0">
                <a:cs typeface="Arial" pitchFamily="34" charset="0"/>
              </a:endParaRPr>
            </a:p>
          </p:txBody>
        </p:sp>
        <p:sp>
          <p:nvSpPr>
            <p:cNvPr id="41" name="TextBox 40">
              <a:extLst>
                <a:ext uri="{FF2B5EF4-FFF2-40B4-BE49-F238E27FC236}">
                  <a16:creationId xmlns:a16="http://schemas.microsoft.com/office/drawing/2014/main" xmlns="" id="{0D162BC8-002F-448D-9519-7847A28A4D8D}"/>
                </a:ext>
              </a:extLst>
            </p:cNvPr>
            <p:cNvSpPr txBox="1"/>
            <p:nvPr/>
          </p:nvSpPr>
          <p:spPr>
            <a:xfrm>
              <a:off x="8265486" y="376010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Duplicate Values</a:t>
              </a:r>
            </a:p>
          </p:txBody>
        </p:sp>
      </p:grpSp>
      <p:grpSp>
        <p:nvGrpSpPr>
          <p:cNvPr id="42" name="Group 28">
            <a:extLst>
              <a:ext uri="{FF2B5EF4-FFF2-40B4-BE49-F238E27FC236}">
                <a16:creationId xmlns:a16="http://schemas.microsoft.com/office/drawing/2014/main" xmlns="" id="{24D27D93-05F4-4D8D-9690-9A5C7F829305}"/>
              </a:ext>
            </a:extLst>
          </p:cNvPr>
          <p:cNvGrpSpPr/>
          <p:nvPr/>
        </p:nvGrpSpPr>
        <p:grpSpPr>
          <a:xfrm>
            <a:off x="7372621" y="1929893"/>
            <a:ext cx="1663954" cy="1524706"/>
            <a:chOff x="8265486" y="2475464"/>
            <a:chExt cx="3283552" cy="1524706"/>
          </a:xfrm>
        </p:grpSpPr>
        <p:sp>
          <p:nvSpPr>
            <p:cNvPr id="43" name="TextBox 42">
              <a:extLst>
                <a:ext uri="{FF2B5EF4-FFF2-40B4-BE49-F238E27FC236}">
                  <a16:creationId xmlns:a16="http://schemas.microsoft.com/office/drawing/2014/main" xmlns="" id="{D3C0EBB3-9E14-4AF6-9EEA-E3F6C53F5F7F}"/>
                </a:ext>
              </a:extLst>
            </p:cNvPr>
            <p:cNvSpPr txBox="1"/>
            <p:nvPr/>
          </p:nvSpPr>
          <p:spPr>
            <a:xfrm>
              <a:off x="8265486" y="247546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Word Count</a:t>
              </a:r>
              <a:endParaRPr lang="en-US" altLang="ko-KR" sz="1200" dirty="0">
                <a:cs typeface="Arial" pitchFamily="34" charset="0"/>
              </a:endParaRPr>
            </a:p>
          </p:txBody>
        </p:sp>
        <p:sp>
          <p:nvSpPr>
            <p:cNvPr id="44" name="TextBox 43">
              <a:extLst>
                <a:ext uri="{FF2B5EF4-FFF2-40B4-BE49-F238E27FC236}">
                  <a16:creationId xmlns:a16="http://schemas.microsoft.com/office/drawing/2014/main" xmlns="" id="{DB39F9B1-01E8-48F2-8E8C-B55C1AEFA20D}"/>
                </a:ext>
              </a:extLst>
            </p:cNvPr>
            <p:cNvSpPr txBox="1"/>
            <p:nvPr/>
          </p:nvSpPr>
          <p:spPr>
            <a:xfrm>
              <a:off x="8265486" y="343894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Model Selection</a:t>
              </a:r>
              <a:endParaRPr lang="en-US" altLang="ko-KR" sz="1200" dirty="0">
                <a:cs typeface="Arial" pitchFamily="34" charset="0"/>
              </a:endParaRPr>
            </a:p>
          </p:txBody>
        </p:sp>
        <p:sp>
          <p:nvSpPr>
            <p:cNvPr id="45" name="TextBox 44">
              <a:extLst>
                <a:ext uri="{FF2B5EF4-FFF2-40B4-BE49-F238E27FC236}">
                  <a16:creationId xmlns:a16="http://schemas.microsoft.com/office/drawing/2014/main" xmlns="" id="{6EEC141F-AFD4-4775-87E5-5715D670B44E}"/>
                </a:ext>
              </a:extLst>
            </p:cNvPr>
            <p:cNvSpPr txBox="1"/>
            <p:nvPr/>
          </p:nvSpPr>
          <p:spPr>
            <a:xfrm>
              <a:off x="8265486" y="311778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Model Evaluation</a:t>
              </a:r>
              <a:endParaRPr lang="en-US" altLang="ko-KR" sz="1200" dirty="0">
                <a:cs typeface="Arial" pitchFamily="34" charset="0"/>
              </a:endParaRPr>
            </a:p>
          </p:txBody>
        </p:sp>
        <p:sp>
          <p:nvSpPr>
            <p:cNvPr id="46" name="TextBox 45">
              <a:extLst>
                <a:ext uri="{FF2B5EF4-FFF2-40B4-BE49-F238E27FC236}">
                  <a16:creationId xmlns:a16="http://schemas.microsoft.com/office/drawing/2014/main" xmlns="" id="{BA67D7FB-FECE-474E-AEFE-97E956AB4962}"/>
                </a:ext>
              </a:extLst>
            </p:cNvPr>
            <p:cNvSpPr txBox="1"/>
            <p:nvPr/>
          </p:nvSpPr>
          <p:spPr>
            <a:xfrm>
              <a:off x="8265486" y="279662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N-grams</a:t>
              </a:r>
              <a:endParaRPr lang="en-US" altLang="ko-KR" sz="1200" dirty="0">
                <a:cs typeface="Arial" pitchFamily="34" charset="0"/>
              </a:endParaRPr>
            </a:p>
          </p:txBody>
        </p:sp>
        <p:sp>
          <p:nvSpPr>
            <p:cNvPr id="47" name="TextBox 46">
              <a:extLst>
                <a:ext uri="{FF2B5EF4-FFF2-40B4-BE49-F238E27FC236}">
                  <a16:creationId xmlns:a16="http://schemas.microsoft.com/office/drawing/2014/main" xmlns="" id="{BCECBBEE-3591-48DA-B930-13B5B961058F}"/>
                </a:ext>
              </a:extLst>
            </p:cNvPr>
            <p:cNvSpPr txBox="1"/>
            <p:nvPr/>
          </p:nvSpPr>
          <p:spPr>
            <a:xfrm>
              <a:off x="8265486" y="376010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Feedback</a:t>
              </a:r>
            </a:p>
          </p:txBody>
        </p:sp>
      </p:grpSp>
    </p:spTree>
    <p:extLst>
      <p:ext uri="{BB962C8B-B14F-4D97-AF65-F5344CB8AC3E}">
        <p14:creationId xmlns:p14="http://schemas.microsoft.com/office/powerpoint/2010/main" val="397964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smtClean="0">
                <a:solidFill>
                  <a:schemeClr val="accent2">
                    <a:lumMod val="75000"/>
                  </a:schemeClr>
                </a:solidFill>
              </a:rPr>
              <a:t>PROJECT LIFECYCLE</a:t>
            </a:r>
            <a:endParaRPr lang="en-US" dirty="0">
              <a:solidFill>
                <a:schemeClr val="accent2">
                  <a:lumMod val="75000"/>
                </a:schemeClr>
              </a:solidFill>
            </a:endParaRPr>
          </a:p>
        </p:txBody>
      </p:sp>
      <p:sp>
        <p:nvSpPr>
          <p:cNvPr id="3" name="Block Arc 2">
            <a:extLst>
              <a:ext uri="{FF2B5EF4-FFF2-40B4-BE49-F238E27FC236}">
                <a16:creationId xmlns:a16="http://schemas.microsoft.com/office/drawing/2014/main" xmlns="" id="{83ACD057-D362-45B6-A5D8-55D4F9FBBE6D}"/>
              </a:ext>
            </a:extLst>
          </p:cNvPr>
          <p:cNvSpPr/>
          <p:nvPr/>
        </p:nvSpPr>
        <p:spPr>
          <a:xfrm>
            <a:off x="979062" y="2954748"/>
            <a:ext cx="1963402" cy="1963402"/>
          </a:xfrm>
          <a:prstGeom prst="blockArc">
            <a:avLst>
              <a:gd name="adj1" fmla="val 10958405"/>
              <a:gd name="adj2" fmla="val 21484430"/>
              <a:gd name="adj3" fmla="val 157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4" name="Block Arc 4">
            <a:extLst>
              <a:ext uri="{FF2B5EF4-FFF2-40B4-BE49-F238E27FC236}">
                <a16:creationId xmlns:a16="http://schemas.microsoft.com/office/drawing/2014/main" xmlns="" id="{DDBDE78A-DD78-4926-8716-6F810137BD33}"/>
              </a:ext>
            </a:extLst>
          </p:cNvPr>
          <p:cNvSpPr/>
          <p:nvPr/>
        </p:nvSpPr>
        <p:spPr>
          <a:xfrm rot="10800000">
            <a:off x="2633132" y="2880173"/>
            <a:ext cx="1963402" cy="1963402"/>
          </a:xfrm>
          <a:prstGeom prst="blockArc">
            <a:avLst>
              <a:gd name="adj1" fmla="val 10774865"/>
              <a:gd name="adj2" fmla="val 21484430"/>
              <a:gd name="adj3" fmla="val 1577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5" name="Block Arc 5">
            <a:extLst>
              <a:ext uri="{FF2B5EF4-FFF2-40B4-BE49-F238E27FC236}">
                <a16:creationId xmlns:a16="http://schemas.microsoft.com/office/drawing/2014/main" xmlns="" id="{C2C184D4-F897-4B02-B7D3-FFCB2876FDCF}"/>
              </a:ext>
            </a:extLst>
          </p:cNvPr>
          <p:cNvSpPr/>
          <p:nvPr/>
        </p:nvSpPr>
        <p:spPr>
          <a:xfrm>
            <a:off x="4292952" y="2954748"/>
            <a:ext cx="1963402" cy="1963402"/>
          </a:xfrm>
          <a:prstGeom prst="blockArc">
            <a:avLst>
              <a:gd name="adj1" fmla="val 11053168"/>
              <a:gd name="adj2" fmla="val 21484430"/>
              <a:gd name="adj3" fmla="val 157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6" name="Block Arc 6">
            <a:extLst>
              <a:ext uri="{FF2B5EF4-FFF2-40B4-BE49-F238E27FC236}">
                <a16:creationId xmlns:a16="http://schemas.microsoft.com/office/drawing/2014/main" xmlns="" id="{B9439AFA-9465-4729-9D07-E25244F6C76C}"/>
              </a:ext>
            </a:extLst>
          </p:cNvPr>
          <p:cNvSpPr/>
          <p:nvPr/>
        </p:nvSpPr>
        <p:spPr>
          <a:xfrm rot="10800000">
            <a:off x="5947022" y="2880173"/>
            <a:ext cx="1963402" cy="1963402"/>
          </a:xfrm>
          <a:prstGeom prst="blockArc">
            <a:avLst>
              <a:gd name="adj1" fmla="val 10804470"/>
              <a:gd name="adj2" fmla="val 21484430"/>
              <a:gd name="adj3" fmla="val 157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7" name="Block Arc 7">
            <a:extLst>
              <a:ext uri="{FF2B5EF4-FFF2-40B4-BE49-F238E27FC236}">
                <a16:creationId xmlns:a16="http://schemas.microsoft.com/office/drawing/2014/main" xmlns="" id="{5163608F-4A77-415B-A243-7DE79FBD9A8E}"/>
              </a:ext>
            </a:extLst>
          </p:cNvPr>
          <p:cNvSpPr/>
          <p:nvPr/>
        </p:nvSpPr>
        <p:spPr>
          <a:xfrm>
            <a:off x="7595466" y="2954748"/>
            <a:ext cx="1963402" cy="1963402"/>
          </a:xfrm>
          <a:prstGeom prst="blockArc">
            <a:avLst>
              <a:gd name="adj1" fmla="val 11025770"/>
              <a:gd name="adj2" fmla="val 21484430"/>
              <a:gd name="adj3" fmla="val 1577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8" name="Block Arc 8">
            <a:extLst>
              <a:ext uri="{FF2B5EF4-FFF2-40B4-BE49-F238E27FC236}">
                <a16:creationId xmlns:a16="http://schemas.microsoft.com/office/drawing/2014/main" xmlns="" id="{8391BF05-5B57-47A1-A0E9-D13D7D239747}"/>
              </a:ext>
            </a:extLst>
          </p:cNvPr>
          <p:cNvSpPr/>
          <p:nvPr/>
        </p:nvSpPr>
        <p:spPr>
          <a:xfrm rot="10800000">
            <a:off x="9249536" y="2880174"/>
            <a:ext cx="1963402" cy="1963402"/>
          </a:xfrm>
          <a:prstGeom prst="blockArc">
            <a:avLst>
              <a:gd name="adj1" fmla="val 10961381"/>
              <a:gd name="adj2" fmla="val 21484430"/>
              <a:gd name="adj3" fmla="val 1577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9" name="TextBox 8">
            <a:extLst>
              <a:ext uri="{FF2B5EF4-FFF2-40B4-BE49-F238E27FC236}">
                <a16:creationId xmlns:a16="http://schemas.microsoft.com/office/drawing/2014/main" xmlns="" id="{A879F538-837F-4746-8138-74445F255DCC}"/>
              </a:ext>
            </a:extLst>
          </p:cNvPr>
          <p:cNvSpPr txBox="1"/>
          <p:nvPr/>
        </p:nvSpPr>
        <p:spPr>
          <a:xfrm>
            <a:off x="1109104" y="4918150"/>
            <a:ext cx="1718265" cy="461665"/>
          </a:xfrm>
          <a:prstGeom prst="rect">
            <a:avLst/>
          </a:prstGeom>
          <a:noFill/>
        </p:spPr>
        <p:txBody>
          <a:bodyPr wrap="square" rtlCol="0">
            <a:spAutoFit/>
          </a:bodyPr>
          <a:lstStyle/>
          <a:p>
            <a:pPr algn="ctr"/>
            <a:r>
              <a:rPr lang="en-US" altLang="ko-KR" sz="1200" dirty="0" smtClean="0">
                <a:solidFill>
                  <a:schemeClr val="tx1">
                    <a:lumMod val="75000"/>
                    <a:lumOff val="25000"/>
                  </a:schemeClr>
                </a:solidFill>
              </a:rPr>
              <a:t>Duplicate Values,</a:t>
            </a:r>
          </a:p>
          <a:p>
            <a:pPr algn="ctr"/>
            <a:r>
              <a:rPr lang="en-US" altLang="ko-KR" sz="1200" dirty="0" smtClean="0">
                <a:solidFill>
                  <a:schemeClr val="tx1">
                    <a:lumMod val="75000"/>
                    <a:lumOff val="25000"/>
                  </a:schemeClr>
                </a:solidFill>
              </a:rPr>
              <a:t>Null Values,.</a:t>
            </a:r>
            <a:endParaRPr lang="en-US" altLang="ko-KR" sz="1200" dirty="0">
              <a:solidFill>
                <a:schemeClr val="tx1">
                  <a:lumMod val="75000"/>
                  <a:lumOff val="25000"/>
                </a:schemeClr>
              </a:solidFill>
            </a:endParaRPr>
          </a:p>
        </p:txBody>
      </p:sp>
      <p:sp>
        <p:nvSpPr>
          <p:cNvPr id="10" name="TextBox 9">
            <a:extLst>
              <a:ext uri="{FF2B5EF4-FFF2-40B4-BE49-F238E27FC236}">
                <a16:creationId xmlns:a16="http://schemas.microsoft.com/office/drawing/2014/main" xmlns="" id="{F50F14AC-CEA6-458E-B157-C29E66108548}"/>
              </a:ext>
            </a:extLst>
          </p:cNvPr>
          <p:cNvSpPr txBox="1"/>
          <p:nvPr/>
        </p:nvSpPr>
        <p:spPr>
          <a:xfrm>
            <a:off x="1099970" y="4671929"/>
            <a:ext cx="1727399" cy="276999"/>
          </a:xfrm>
          <a:prstGeom prst="rect">
            <a:avLst/>
          </a:prstGeom>
          <a:noFill/>
        </p:spPr>
        <p:txBody>
          <a:bodyPr wrap="square" lIns="108000" rIns="108000" rtlCol="0">
            <a:spAutoFit/>
          </a:bodyPr>
          <a:lstStyle/>
          <a:p>
            <a:pPr algn="ctr"/>
            <a:r>
              <a:rPr lang="en-US" altLang="ko-KR" sz="1200" b="1" dirty="0" smtClean="0">
                <a:solidFill>
                  <a:schemeClr val="accent1">
                    <a:lumMod val="75000"/>
                  </a:schemeClr>
                </a:solidFill>
              </a:rPr>
              <a:t>DATA CLEANING</a:t>
            </a:r>
            <a:endParaRPr lang="ko-KR" altLang="en-US" sz="1200" b="1" dirty="0">
              <a:solidFill>
                <a:schemeClr val="accent1">
                  <a:lumMod val="75000"/>
                </a:schemeClr>
              </a:solidFill>
            </a:endParaRPr>
          </a:p>
        </p:txBody>
      </p:sp>
      <p:cxnSp>
        <p:nvCxnSpPr>
          <p:cNvPr id="11" name="Straight Connector 12">
            <a:extLst>
              <a:ext uri="{FF2B5EF4-FFF2-40B4-BE49-F238E27FC236}">
                <a16:creationId xmlns:a16="http://schemas.microsoft.com/office/drawing/2014/main" xmlns="" id="{3AC6BAFE-78FD-46C3-B9A3-C4EBD20B5301}"/>
              </a:ext>
            </a:extLst>
          </p:cNvPr>
          <p:cNvCxnSpPr/>
          <p:nvPr/>
        </p:nvCxnSpPr>
        <p:spPr>
          <a:xfrm>
            <a:off x="1945364" y="4003750"/>
            <a:ext cx="0" cy="542663"/>
          </a:xfrm>
          <a:prstGeom prst="line">
            <a:avLst/>
          </a:prstGeom>
          <a:ln w="19050">
            <a:solidFill>
              <a:schemeClr val="accent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F821D587-1D67-45B4-A7F8-ADD9F6DE3995}"/>
              </a:ext>
            </a:extLst>
          </p:cNvPr>
          <p:cNvSpPr txBox="1"/>
          <p:nvPr/>
        </p:nvSpPr>
        <p:spPr>
          <a:xfrm>
            <a:off x="4411418" y="4918150"/>
            <a:ext cx="1718265" cy="646331"/>
          </a:xfrm>
          <a:prstGeom prst="rect">
            <a:avLst/>
          </a:prstGeom>
          <a:noFill/>
        </p:spPr>
        <p:txBody>
          <a:bodyPr wrap="square" rtlCol="0">
            <a:spAutoFit/>
          </a:bodyPr>
          <a:lstStyle/>
          <a:p>
            <a:pPr algn="ctr"/>
            <a:r>
              <a:rPr lang="en-US" altLang="ko-KR" sz="1200" dirty="0" smtClean="0">
                <a:solidFill>
                  <a:schemeClr val="tx1">
                    <a:lumMod val="75000"/>
                    <a:lumOff val="25000"/>
                  </a:schemeClr>
                </a:solidFill>
              </a:rPr>
              <a:t>UNI-Gram,</a:t>
            </a:r>
          </a:p>
          <a:p>
            <a:pPr algn="ctr"/>
            <a:r>
              <a:rPr lang="en-US" altLang="ko-KR" sz="1200" dirty="0" smtClean="0">
                <a:solidFill>
                  <a:schemeClr val="tx1">
                    <a:lumMod val="75000"/>
                    <a:lumOff val="25000"/>
                  </a:schemeClr>
                </a:solidFill>
              </a:rPr>
              <a:t>BI-Gram,</a:t>
            </a:r>
          </a:p>
          <a:p>
            <a:pPr algn="ctr"/>
            <a:r>
              <a:rPr lang="en-US" altLang="ko-KR" sz="1200" dirty="0" smtClean="0">
                <a:solidFill>
                  <a:schemeClr val="tx1">
                    <a:lumMod val="75000"/>
                    <a:lumOff val="25000"/>
                  </a:schemeClr>
                </a:solidFill>
              </a:rPr>
              <a:t>TRI-Gram.</a:t>
            </a:r>
            <a:endParaRPr lang="en-US" altLang="ko-KR" sz="1200" dirty="0">
              <a:solidFill>
                <a:schemeClr val="tx1">
                  <a:lumMod val="75000"/>
                  <a:lumOff val="25000"/>
                </a:schemeClr>
              </a:solidFill>
            </a:endParaRPr>
          </a:p>
        </p:txBody>
      </p:sp>
      <p:sp>
        <p:nvSpPr>
          <p:cNvPr id="13" name="TextBox 12">
            <a:extLst>
              <a:ext uri="{FF2B5EF4-FFF2-40B4-BE49-F238E27FC236}">
                <a16:creationId xmlns:a16="http://schemas.microsoft.com/office/drawing/2014/main" xmlns="" id="{D3DDF0AB-7311-4324-A374-8EECA5EEF24F}"/>
              </a:ext>
            </a:extLst>
          </p:cNvPr>
          <p:cNvSpPr txBox="1"/>
          <p:nvPr/>
        </p:nvSpPr>
        <p:spPr>
          <a:xfrm>
            <a:off x="4402284" y="4671929"/>
            <a:ext cx="1854070" cy="276999"/>
          </a:xfrm>
          <a:prstGeom prst="rect">
            <a:avLst/>
          </a:prstGeom>
          <a:noFill/>
        </p:spPr>
        <p:txBody>
          <a:bodyPr wrap="square" lIns="108000" rIns="108000" rtlCol="0">
            <a:spAutoFit/>
          </a:bodyPr>
          <a:lstStyle/>
          <a:p>
            <a:pPr algn="ctr"/>
            <a:r>
              <a:rPr lang="en-US" altLang="ko-KR" sz="1200" b="1" dirty="0" smtClean="0">
                <a:solidFill>
                  <a:schemeClr val="accent1">
                    <a:lumMod val="75000"/>
                  </a:schemeClr>
                </a:solidFill>
              </a:rPr>
              <a:t>N-GRAM SELECTION</a:t>
            </a:r>
            <a:endParaRPr lang="ko-KR" altLang="en-US" sz="1200" b="1" dirty="0">
              <a:solidFill>
                <a:schemeClr val="accent1">
                  <a:lumMod val="75000"/>
                </a:schemeClr>
              </a:solidFill>
            </a:endParaRPr>
          </a:p>
        </p:txBody>
      </p:sp>
      <p:cxnSp>
        <p:nvCxnSpPr>
          <p:cNvPr id="14" name="Straight Connector 17">
            <a:extLst>
              <a:ext uri="{FF2B5EF4-FFF2-40B4-BE49-F238E27FC236}">
                <a16:creationId xmlns:a16="http://schemas.microsoft.com/office/drawing/2014/main" xmlns="" id="{0470B263-ECD5-4994-AE41-B459998620B7}"/>
              </a:ext>
            </a:extLst>
          </p:cNvPr>
          <p:cNvCxnSpPr/>
          <p:nvPr/>
        </p:nvCxnSpPr>
        <p:spPr>
          <a:xfrm>
            <a:off x="5247678" y="4003750"/>
            <a:ext cx="0" cy="542663"/>
          </a:xfrm>
          <a:prstGeom prst="line">
            <a:avLst/>
          </a:prstGeom>
          <a:ln w="19050">
            <a:solidFill>
              <a:schemeClr val="accent3"/>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9B3089A1-A096-43A2-8E80-B029D3F26BB8}"/>
              </a:ext>
            </a:extLst>
          </p:cNvPr>
          <p:cNvSpPr txBox="1"/>
          <p:nvPr/>
        </p:nvSpPr>
        <p:spPr>
          <a:xfrm>
            <a:off x="7713732" y="4918150"/>
            <a:ext cx="1718265" cy="646331"/>
          </a:xfrm>
          <a:prstGeom prst="rect">
            <a:avLst/>
          </a:prstGeom>
          <a:noFill/>
        </p:spPr>
        <p:txBody>
          <a:bodyPr wrap="square" rtlCol="0">
            <a:spAutoFit/>
          </a:bodyPr>
          <a:lstStyle/>
          <a:p>
            <a:pPr algn="ctr"/>
            <a:r>
              <a:rPr lang="en-US" altLang="ko-KR" sz="1200" dirty="0" smtClean="0">
                <a:solidFill>
                  <a:schemeClr val="tx1">
                    <a:lumMod val="75000"/>
                    <a:lumOff val="25000"/>
                  </a:schemeClr>
                </a:solidFill>
              </a:rPr>
              <a:t>Logistic Regression,</a:t>
            </a:r>
          </a:p>
          <a:p>
            <a:pPr algn="ctr"/>
            <a:r>
              <a:rPr lang="en-US" altLang="ko-KR" sz="1200" dirty="0" smtClean="0">
                <a:solidFill>
                  <a:schemeClr val="tx1">
                    <a:lumMod val="75000"/>
                    <a:lumOff val="25000"/>
                  </a:schemeClr>
                </a:solidFill>
              </a:rPr>
              <a:t>Decision Trees,</a:t>
            </a:r>
          </a:p>
          <a:p>
            <a:pPr algn="ctr"/>
            <a:r>
              <a:rPr lang="en-US" altLang="ko-KR" sz="1200" dirty="0" smtClean="0">
                <a:solidFill>
                  <a:schemeClr val="tx1">
                    <a:lumMod val="75000"/>
                    <a:lumOff val="25000"/>
                  </a:schemeClr>
                </a:solidFill>
              </a:rPr>
              <a:t>Naïve Bayes.</a:t>
            </a:r>
            <a:endParaRPr lang="en-US" altLang="ko-KR" sz="1200" dirty="0">
              <a:solidFill>
                <a:schemeClr val="tx1">
                  <a:lumMod val="75000"/>
                  <a:lumOff val="25000"/>
                </a:schemeClr>
              </a:solidFill>
            </a:endParaRPr>
          </a:p>
        </p:txBody>
      </p:sp>
      <p:sp>
        <p:nvSpPr>
          <p:cNvPr id="16" name="TextBox 15">
            <a:extLst>
              <a:ext uri="{FF2B5EF4-FFF2-40B4-BE49-F238E27FC236}">
                <a16:creationId xmlns:a16="http://schemas.microsoft.com/office/drawing/2014/main" xmlns="" id="{884BAAEA-37D5-4335-82AF-375FDD5C60AD}"/>
              </a:ext>
            </a:extLst>
          </p:cNvPr>
          <p:cNvSpPr txBox="1"/>
          <p:nvPr/>
        </p:nvSpPr>
        <p:spPr>
          <a:xfrm>
            <a:off x="7615374" y="4671928"/>
            <a:ext cx="1943494" cy="276999"/>
          </a:xfrm>
          <a:prstGeom prst="rect">
            <a:avLst/>
          </a:prstGeom>
          <a:noFill/>
        </p:spPr>
        <p:txBody>
          <a:bodyPr wrap="square" lIns="108000" rIns="108000" rtlCol="0">
            <a:spAutoFit/>
          </a:bodyPr>
          <a:lstStyle/>
          <a:p>
            <a:pPr algn="ctr"/>
            <a:r>
              <a:rPr lang="en-US" altLang="ko-KR" sz="1200" b="1" dirty="0" smtClean="0">
                <a:solidFill>
                  <a:schemeClr val="accent1">
                    <a:lumMod val="75000"/>
                  </a:schemeClr>
                </a:solidFill>
              </a:rPr>
              <a:t>PIPELINE CREATION</a:t>
            </a:r>
            <a:endParaRPr lang="ko-KR" altLang="en-US" sz="1200" b="1" dirty="0">
              <a:solidFill>
                <a:schemeClr val="accent1">
                  <a:lumMod val="75000"/>
                </a:schemeClr>
              </a:solidFill>
            </a:endParaRPr>
          </a:p>
        </p:txBody>
      </p:sp>
      <p:cxnSp>
        <p:nvCxnSpPr>
          <p:cNvPr id="17" name="Straight Connector 22">
            <a:extLst>
              <a:ext uri="{FF2B5EF4-FFF2-40B4-BE49-F238E27FC236}">
                <a16:creationId xmlns:a16="http://schemas.microsoft.com/office/drawing/2014/main" xmlns="" id="{7AAC8CE9-0B50-444A-8DA9-15C7E01CB38D}"/>
              </a:ext>
            </a:extLst>
          </p:cNvPr>
          <p:cNvCxnSpPr/>
          <p:nvPr/>
        </p:nvCxnSpPr>
        <p:spPr>
          <a:xfrm>
            <a:off x="8549992" y="4003750"/>
            <a:ext cx="0" cy="542663"/>
          </a:xfrm>
          <a:prstGeom prst="line">
            <a:avLst/>
          </a:prstGeom>
          <a:ln w="19050">
            <a:solidFill>
              <a:schemeClr val="accent5"/>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D1D86DB4-42B8-46DB-AD35-DF9F115B1D9C}"/>
              </a:ext>
            </a:extLst>
          </p:cNvPr>
          <p:cNvSpPr txBox="1"/>
          <p:nvPr/>
        </p:nvSpPr>
        <p:spPr>
          <a:xfrm>
            <a:off x="2760261" y="2200953"/>
            <a:ext cx="1718265" cy="830997"/>
          </a:xfrm>
          <a:prstGeom prst="rect">
            <a:avLst/>
          </a:prstGeom>
          <a:noFill/>
        </p:spPr>
        <p:txBody>
          <a:bodyPr wrap="square" rtlCol="0">
            <a:spAutoFit/>
          </a:bodyPr>
          <a:lstStyle/>
          <a:p>
            <a:pPr algn="ctr"/>
            <a:r>
              <a:rPr lang="en-US" altLang="ko-KR" sz="1200" dirty="0" smtClean="0">
                <a:solidFill>
                  <a:schemeClr val="tx1">
                    <a:lumMod val="75000"/>
                    <a:lumOff val="25000"/>
                  </a:schemeClr>
                </a:solidFill>
              </a:rPr>
              <a:t>Word Cloud,</a:t>
            </a:r>
          </a:p>
          <a:p>
            <a:pPr algn="ctr"/>
            <a:r>
              <a:rPr lang="en-US" altLang="ko-KR" sz="1200" dirty="0" smtClean="0">
                <a:solidFill>
                  <a:schemeClr val="tx1">
                    <a:lumMod val="75000"/>
                    <a:lumOff val="25000"/>
                  </a:schemeClr>
                </a:solidFill>
              </a:rPr>
              <a:t>Bar Chart,</a:t>
            </a:r>
          </a:p>
          <a:p>
            <a:pPr algn="ctr"/>
            <a:r>
              <a:rPr lang="en-US" altLang="ko-KR" sz="1200" dirty="0" smtClean="0">
                <a:solidFill>
                  <a:schemeClr val="tx1">
                    <a:lumMod val="75000"/>
                    <a:lumOff val="25000"/>
                  </a:schemeClr>
                </a:solidFill>
              </a:rPr>
              <a:t>Pie Chart,</a:t>
            </a:r>
          </a:p>
          <a:p>
            <a:pPr algn="ctr"/>
            <a:r>
              <a:rPr lang="en-US" altLang="ko-KR" sz="1200" dirty="0" smtClean="0">
                <a:solidFill>
                  <a:schemeClr val="tx1">
                    <a:lumMod val="75000"/>
                    <a:lumOff val="25000"/>
                  </a:schemeClr>
                </a:solidFill>
              </a:rPr>
              <a:t>Box Plot.</a:t>
            </a:r>
            <a:endParaRPr lang="en-US" altLang="ko-KR" sz="1200" dirty="0">
              <a:solidFill>
                <a:schemeClr val="tx1">
                  <a:lumMod val="75000"/>
                  <a:lumOff val="25000"/>
                </a:schemeClr>
              </a:solidFill>
            </a:endParaRPr>
          </a:p>
        </p:txBody>
      </p:sp>
      <p:sp>
        <p:nvSpPr>
          <p:cNvPr id="19" name="TextBox 18">
            <a:extLst>
              <a:ext uri="{FF2B5EF4-FFF2-40B4-BE49-F238E27FC236}">
                <a16:creationId xmlns:a16="http://schemas.microsoft.com/office/drawing/2014/main" xmlns="" id="{72C4EB25-E205-445F-84E8-A9D69C2319F3}"/>
              </a:ext>
            </a:extLst>
          </p:cNvPr>
          <p:cNvSpPr txBox="1"/>
          <p:nvPr/>
        </p:nvSpPr>
        <p:spPr>
          <a:xfrm>
            <a:off x="2751127" y="1954732"/>
            <a:ext cx="1845407" cy="276999"/>
          </a:xfrm>
          <a:prstGeom prst="rect">
            <a:avLst/>
          </a:prstGeom>
          <a:noFill/>
        </p:spPr>
        <p:txBody>
          <a:bodyPr wrap="square" lIns="108000" rIns="108000" rtlCol="0">
            <a:spAutoFit/>
          </a:bodyPr>
          <a:lstStyle/>
          <a:p>
            <a:pPr algn="ctr"/>
            <a:r>
              <a:rPr lang="en-US" altLang="ko-KR" sz="1200" b="1" dirty="0" smtClean="0">
                <a:solidFill>
                  <a:schemeClr val="accent2">
                    <a:lumMod val="75000"/>
                  </a:schemeClr>
                </a:solidFill>
              </a:rPr>
              <a:t>DATA VISUALIZATION</a:t>
            </a:r>
            <a:endParaRPr lang="ko-KR" altLang="en-US" sz="1200" b="1" dirty="0">
              <a:solidFill>
                <a:schemeClr val="accent2">
                  <a:lumMod val="75000"/>
                </a:schemeClr>
              </a:solidFill>
            </a:endParaRPr>
          </a:p>
        </p:txBody>
      </p:sp>
      <p:cxnSp>
        <p:nvCxnSpPr>
          <p:cNvPr id="20" name="Straight Connector 27">
            <a:extLst>
              <a:ext uri="{FF2B5EF4-FFF2-40B4-BE49-F238E27FC236}">
                <a16:creationId xmlns:a16="http://schemas.microsoft.com/office/drawing/2014/main" xmlns="" id="{202699E0-C2A1-4FF4-BD9A-CBE0CA42CFCF}"/>
              </a:ext>
            </a:extLst>
          </p:cNvPr>
          <p:cNvCxnSpPr/>
          <p:nvPr/>
        </p:nvCxnSpPr>
        <p:spPr>
          <a:xfrm>
            <a:off x="3596521" y="3262325"/>
            <a:ext cx="0" cy="542663"/>
          </a:xfrm>
          <a:prstGeom prst="line">
            <a:avLst/>
          </a:prstGeom>
          <a:ln w="19050">
            <a:solidFill>
              <a:schemeClr val="accent6"/>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FD99BDAE-1240-41DC-A94A-22CB7DD0BF58}"/>
              </a:ext>
            </a:extLst>
          </p:cNvPr>
          <p:cNvSpPr txBox="1"/>
          <p:nvPr/>
        </p:nvSpPr>
        <p:spPr>
          <a:xfrm>
            <a:off x="6062575" y="2200953"/>
            <a:ext cx="1718265" cy="646331"/>
          </a:xfrm>
          <a:prstGeom prst="rect">
            <a:avLst/>
          </a:prstGeom>
          <a:noFill/>
        </p:spPr>
        <p:txBody>
          <a:bodyPr wrap="square" rtlCol="0">
            <a:spAutoFit/>
          </a:bodyPr>
          <a:lstStyle/>
          <a:p>
            <a:pPr algn="ctr"/>
            <a:r>
              <a:rPr lang="en-US" altLang="ko-KR" sz="1200" dirty="0" smtClean="0">
                <a:solidFill>
                  <a:schemeClr val="tx1">
                    <a:lumMod val="75000"/>
                    <a:lumOff val="25000"/>
                  </a:schemeClr>
                </a:solidFill>
              </a:rPr>
              <a:t>Word2vec,</a:t>
            </a:r>
          </a:p>
          <a:p>
            <a:pPr algn="ctr"/>
            <a:r>
              <a:rPr lang="en-US" altLang="ko-KR" sz="1200" dirty="0" smtClean="0">
                <a:solidFill>
                  <a:schemeClr val="tx1">
                    <a:lumMod val="75000"/>
                    <a:lumOff val="25000"/>
                  </a:schemeClr>
                </a:solidFill>
              </a:rPr>
              <a:t>Countvectorizer ,</a:t>
            </a:r>
          </a:p>
          <a:p>
            <a:pPr algn="ctr"/>
            <a:r>
              <a:rPr lang="en-US" altLang="ko-KR" sz="1200" dirty="0" smtClean="0">
                <a:solidFill>
                  <a:schemeClr val="tx1">
                    <a:lumMod val="75000"/>
                    <a:lumOff val="25000"/>
                  </a:schemeClr>
                </a:solidFill>
              </a:rPr>
              <a:t>TF_IDF.</a:t>
            </a:r>
            <a:endParaRPr lang="en-US" altLang="ko-KR" sz="1200" dirty="0">
              <a:solidFill>
                <a:schemeClr val="tx1">
                  <a:lumMod val="75000"/>
                  <a:lumOff val="25000"/>
                </a:schemeClr>
              </a:solidFill>
            </a:endParaRPr>
          </a:p>
        </p:txBody>
      </p:sp>
      <p:sp>
        <p:nvSpPr>
          <p:cNvPr id="22" name="TextBox 21">
            <a:extLst>
              <a:ext uri="{FF2B5EF4-FFF2-40B4-BE49-F238E27FC236}">
                <a16:creationId xmlns:a16="http://schemas.microsoft.com/office/drawing/2014/main" xmlns="" id="{F2BD3551-40EF-460C-9A6E-80CD55629859}"/>
              </a:ext>
            </a:extLst>
          </p:cNvPr>
          <p:cNvSpPr txBox="1"/>
          <p:nvPr/>
        </p:nvSpPr>
        <p:spPr>
          <a:xfrm>
            <a:off x="5969379" y="1954732"/>
            <a:ext cx="2105821" cy="276999"/>
          </a:xfrm>
          <a:prstGeom prst="rect">
            <a:avLst/>
          </a:prstGeom>
          <a:noFill/>
        </p:spPr>
        <p:txBody>
          <a:bodyPr wrap="square" lIns="108000" rIns="108000" rtlCol="0">
            <a:spAutoFit/>
          </a:bodyPr>
          <a:lstStyle/>
          <a:p>
            <a:pPr algn="ctr"/>
            <a:r>
              <a:rPr lang="en-US" altLang="ko-KR" sz="1200" b="1" dirty="0" smtClean="0">
                <a:solidFill>
                  <a:schemeClr val="accent2">
                    <a:lumMod val="75000"/>
                  </a:schemeClr>
                </a:solidFill>
              </a:rPr>
              <a:t>VECTORIZER SELETION</a:t>
            </a:r>
          </a:p>
        </p:txBody>
      </p:sp>
      <p:cxnSp>
        <p:nvCxnSpPr>
          <p:cNvPr id="23" name="Straight Connector 32">
            <a:extLst>
              <a:ext uri="{FF2B5EF4-FFF2-40B4-BE49-F238E27FC236}">
                <a16:creationId xmlns:a16="http://schemas.microsoft.com/office/drawing/2014/main" xmlns="" id="{8F22CC07-1A38-4CF0-B573-8B501193326A}"/>
              </a:ext>
            </a:extLst>
          </p:cNvPr>
          <p:cNvCxnSpPr/>
          <p:nvPr/>
        </p:nvCxnSpPr>
        <p:spPr>
          <a:xfrm>
            <a:off x="6898835" y="3262325"/>
            <a:ext cx="0" cy="542663"/>
          </a:xfrm>
          <a:prstGeom prst="line">
            <a:avLst/>
          </a:prstGeom>
          <a:ln w="19050">
            <a:solidFill>
              <a:schemeClr val="accent2"/>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AA5B4100-3244-4EBD-A019-95FC8FB9FABF}"/>
              </a:ext>
            </a:extLst>
          </p:cNvPr>
          <p:cNvSpPr txBox="1"/>
          <p:nvPr/>
        </p:nvSpPr>
        <p:spPr>
          <a:xfrm>
            <a:off x="9365154" y="2129497"/>
            <a:ext cx="1767780" cy="830997"/>
          </a:xfrm>
          <a:prstGeom prst="rect">
            <a:avLst/>
          </a:prstGeom>
          <a:noFill/>
        </p:spPr>
        <p:txBody>
          <a:bodyPr wrap="square" rtlCol="0">
            <a:spAutoFit/>
          </a:bodyPr>
          <a:lstStyle/>
          <a:p>
            <a:pPr algn="ctr"/>
            <a:r>
              <a:rPr lang="en-US" altLang="ko-KR" sz="1200" dirty="0" smtClean="0">
                <a:solidFill>
                  <a:schemeClr val="tx1">
                    <a:lumMod val="75000"/>
                    <a:lumOff val="25000"/>
                  </a:schemeClr>
                </a:solidFill>
              </a:rPr>
              <a:t>Using Flask For Deploying Our NLP CLASSIFICATION APPLICATION.</a:t>
            </a:r>
            <a:endParaRPr lang="en-US" altLang="ko-KR" sz="1200" dirty="0">
              <a:solidFill>
                <a:schemeClr val="tx1">
                  <a:lumMod val="75000"/>
                  <a:lumOff val="25000"/>
                </a:schemeClr>
              </a:solidFill>
            </a:endParaRPr>
          </a:p>
        </p:txBody>
      </p:sp>
      <p:sp>
        <p:nvSpPr>
          <p:cNvPr id="25" name="TextBox 24">
            <a:extLst>
              <a:ext uri="{FF2B5EF4-FFF2-40B4-BE49-F238E27FC236}">
                <a16:creationId xmlns:a16="http://schemas.microsoft.com/office/drawing/2014/main" xmlns="" id="{C0F9DD70-99CB-4712-B1CD-B4051F2D2EEB}"/>
              </a:ext>
            </a:extLst>
          </p:cNvPr>
          <p:cNvSpPr txBox="1"/>
          <p:nvPr/>
        </p:nvSpPr>
        <p:spPr>
          <a:xfrm>
            <a:off x="9355757" y="1874854"/>
            <a:ext cx="1777177" cy="276999"/>
          </a:xfrm>
          <a:prstGeom prst="rect">
            <a:avLst/>
          </a:prstGeom>
          <a:noFill/>
        </p:spPr>
        <p:txBody>
          <a:bodyPr wrap="square" lIns="108000" rIns="108000" rtlCol="0">
            <a:spAutoFit/>
          </a:bodyPr>
          <a:lstStyle/>
          <a:p>
            <a:pPr algn="ctr"/>
            <a:r>
              <a:rPr lang="en-US" altLang="ko-KR" sz="1200" b="1" dirty="0" smtClean="0">
                <a:solidFill>
                  <a:schemeClr val="accent2">
                    <a:lumMod val="75000"/>
                  </a:schemeClr>
                </a:solidFill>
              </a:rPr>
              <a:t>DEPLOYMENT</a:t>
            </a:r>
            <a:endParaRPr lang="ko-KR" altLang="en-US" sz="1200" b="1" dirty="0">
              <a:solidFill>
                <a:schemeClr val="accent2">
                  <a:lumMod val="75000"/>
                </a:schemeClr>
              </a:solidFill>
            </a:endParaRPr>
          </a:p>
        </p:txBody>
      </p:sp>
      <p:cxnSp>
        <p:nvCxnSpPr>
          <p:cNvPr id="26" name="Straight Connector 37">
            <a:extLst>
              <a:ext uri="{FF2B5EF4-FFF2-40B4-BE49-F238E27FC236}">
                <a16:creationId xmlns:a16="http://schemas.microsoft.com/office/drawing/2014/main" xmlns="" id="{E2AD6EBA-9E01-49B1-88C1-7353FBD20323}"/>
              </a:ext>
            </a:extLst>
          </p:cNvPr>
          <p:cNvCxnSpPr/>
          <p:nvPr/>
        </p:nvCxnSpPr>
        <p:spPr>
          <a:xfrm>
            <a:off x="10225512" y="3227174"/>
            <a:ext cx="0" cy="561225"/>
          </a:xfrm>
          <a:prstGeom prst="line">
            <a:avLst/>
          </a:prstGeom>
          <a:ln w="19050">
            <a:solidFill>
              <a:schemeClr val="accent4"/>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27" name="Rectangle 16">
            <a:extLst>
              <a:ext uri="{FF2B5EF4-FFF2-40B4-BE49-F238E27FC236}">
                <a16:creationId xmlns:a16="http://schemas.microsoft.com/office/drawing/2014/main" xmlns="" id="{06050592-A3F6-453C-8F30-5AF26666AAD1}"/>
              </a:ext>
            </a:extLst>
          </p:cNvPr>
          <p:cNvSpPr/>
          <p:nvPr/>
        </p:nvSpPr>
        <p:spPr>
          <a:xfrm rot="2700000">
            <a:off x="1812404" y="344004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Rectangle 9">
            <a:extLst>
              <a:ext uri="{FF2B5EF4-FFF2-40B4-BE49-F238E27FC236}">
                <a16:creationId xmlns:a16="http://schemas.microsoft.com/office/drawing/2014/main" xmlns="" id="{9223544F-D1E8-477D-B66E-6B3C1EF3A311}"/>
              </a:ext>
            </a:extLst>
          </p:cNvPr>
          <p:cNvSpPr/>
          <p:nvPr/>
        </p:nvSpPr>
        <p:spPr>
          <a:xfrm>
            <a:off x="3434763" y="4015874"/>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Rounded Rectangle 5">
            <a:extLst>
              <a:ext uri="{FF2B5EF4-FFF2-40B4-BE49-F238E27FC236}">
                <a16:creationId xmlns:a16="http://schemas.microsoft.com/office/drawing/2014/main" xmlns="" id="{48E419E6-7780-429D-8F99-25E9E53370F3}"/>
              </a:ext>
            </a:extLst>
          </p:cNvPr>
          <p:cNvSpPr/>
          <p:nvPr/>
        </p:nvSpPr>
        <p:spPr>
          <a:xfrm flipH="1">
            <a:off x="8367532" y="350925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 name="Block Arc 10">
            <a:extLst>
              <a:ext uri="{FF2B5EF4-FFF2-40B4-BE49-F238E27FC236}">
                <a16:creationId xmlns:a16="http://schemas.microsoft.com/office/drawing/2014/main" xmlns="" id="{639AAA68-CDBC-4202-8A50-BBD7057A952F}"/>
              </a:ext>
            </a:extLst>
          </p:cNvPr>
          <p:cNvSpPr/>
          <p:nvPr/>
        </p:nvSpPr>
        <p:spPr>
          <a:xfrm>
            <a:off x="6699040" y="4035363"/>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1" name="Oval 21">
            <a:extLst>
              <a:ext uri="{FF2B5EF4-FFF2-40B4-BE49-F238E27FC236}">
                <a16:creationId xmlns:a16="http://schemas.microsoft.com/office/drawing/2014/main" xmlns="" id="{C685B709-221E-416F-B5BB-16BEE3B15517}"/>
              </a:ext>
            </a:extLst>
          </p:cNvPr>
          <p:cNvSpPr>
            <a:spLocks noChangeAspect="1"/>
          </p:cNvSpPr>
          <p:nvPr/>
        </p:nvSpPr>
        <p:spPr>
          <a:xfrm>
            <a:off x="5076880" y="3444966"/>
            <a:ext cx="372596" cy="37570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Rectangle 30">
            <a:extLst>
              <a:ext uri="{FF2B5EF4-FFF2-40B4-BE49-F238E27FC236}">
                <a16:creationId xmlns:a16="http://schemas.microsoft.com/office/drawing/2014/main" xmlns="" id="{1C4FB44F-6425-4E0D-80F4-C9E359E914D2}"/>
              </a:ext>
            </a:extLst>
          </p:cNvPr>
          <p:cNvSpPr/>
          <p:nvPr/>
        </p:nvSpPr>
        <p:spPr>
          <a:xfrm>
            <a:off x="10090766" y="3987487"/>
            <a:ext cx="329463" cy="32850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자유형: 도형 32">
            <a:extLst>
              <a:ext uri="{FF2B5EF4-FFF2-40B4-BE49-F238E27FC236}">
                <a16:creationId xmlns:a16="http://schemas.microsoft.com/office/drawing/2014/main" xmlns="" id="{F68F16D4-9606-4EAE-8165-6DAC28B7F1B4}"/>
              </a:ext>
            </a:extLst>
          </p:cNvPr>
          <p:cNvSpPr/>
          <p:nvPr/>
        </p:nvSpPr>
        <p:spPr>
          <a:xfrm rot="10800000">
            <a:off x="0" y="3880805"/>
            <a:ext cx="1290686" cy="962770"/>
          </a:xfrm>
          <a:custGeom>
            <a:avLst/>
            <a:gdLst>
              <a:gd name="connsiteX0" fmla="*/ 309681 w 1290686"/>
              <a:gd name="connsiteY0" fmla="*/ 962770 h 962770"/>
              <a:gd name="connsiteX1" fmla="*/ 0 w 1290686"/>
              <a:gd name="connsiteY1" fmla="*/ 954042 h 962770"/>
              <a:gd name="connsiteX2" fmla="*/ 978642 w 1290686"/>
              <a:gd name="connsiteY2" fmla="*/ 4 h 962770"/>
              <a:gd name="connsiteX3" fmla="*/ 1172458 w 1290686"/>
              <a:gd name="connsiteY3" fmla="*/ 18614 h 962770"/>
              <a:gd name="connsiteX4" fmla="*/ 1290686 w 1290686"/>
              <a:gd name="connsiteY4" fmla="*/ 54168 h 962770"/>
              <a:gd name="connsiteX5" fmla="*/ 1290686 w 1290686"/>
              <a:gd name="connsiteY5" fmla="*/ 388553 h 962770"/>
              <a:gd name="connsiteX6" fmla="*/ 1236116 w 1290686"/>
              <a:gd name="connsiteY6" fmla="*/ 359828 h 962770"/>
              <a:gd name="connsiteX7" fmla="*/ 979483 w 1290686"/>
              <a:gd name="connsiteY7" fmla="*/ 309807 h 962770"/>
              <a:gd name="connsiteX8" fmla="*/ 309681 w 1290686"/>
              <a:gd name="connsiteY8" fmla="*/ 962770 h 96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686" h="962770">
                <a:moveTo>
                  <a:pt x="309681" y="962770"/>
                </a:moveTo>
                <a:lnTo>
                  <a:pt x="0" y="954042"/>
                </a:lnTo>
                <a:cubicBezTo>
                  <a:pt x="14943" y="423882"/>
                  <a:pt x="448273" y="1446"/>
                  <a:pt x="978642" y="4"/>
                </a:cubicBezTo>
                <a:cubicBezTo>
                  <a:pt x="1044938" y="-176"/>
                  <a:pt x="1109754" y="6230"/>
                  <a:pt x="1172458" y="18614"/>
                </a:cubicBezTo>
                <a:lnTo>
                  <a:pt x="1290686" y="54168"/>
                </a:lnTo>
                <a:lnTo>
                  <a:pt x="1290686" y="388553"/>
                </a:lnTo>
                <a:lnTo>
                  <a:pt x="1236116" y="359828"/>
                </a:lnTo>
                <a:cubicBezTo>
                  <a:pt x="1156928" y="327345"/>
                  <a:pt x="1070232" y="309561"/>
                  <a:pt x="979483" y="309807"/>
                </a:cubicBezTo>
                <a:cubicBezTo>
                  <a:pt x="616488" y="310794"/>
                  <a:pt x="319908" y="599918"/>
                  <a:pt x="309681" y="96277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dirty="0">
              <a:solidFill>
                <a:schemeClr val="tx1"/>
              </a:solidFill>
            </a:endParaRPr>
          </a:p>
        </p:txBody>
      </p:sp>
      <p:sp>
        <p:nvSpPr>
          <p:cNvPr id="34" name="자유형: 도형 33">
            <a:extLst>
              <a:ext uri="{FF2B5EF4-FFF2-40B4-BE49-F238E27FC236}">
                <a16:creationId xmlns:a16="http://schemas.microsoft.com/office/drawing/2014/main" xmlns="" id="{F6D0119B-998A-407A-8A95-D5E48028DE6E}"/>
              </a:ext>
            </a:extLst>
          </p:cNvPr>
          <p:cNvSpPr/>
          <p:nvPr/>
        </p:nvSpPr>
        <p:spPr>
          <a:xfrm>
            <a:off x="10901750" y="2954748"/>
            <a:ext cx="1290250" cy="962770"/>
          </a:xfrm>
          <a:custGeom>
            <a:avLst/>
            <a:gdLst>
              <a:gd name="connsiteX0" fmla="*/ 978642 w 1290250"/>
              <a:gd name="connsiteY0" fmla="*/ 4 h 962770"/>
              <a:gd name="connsiteX1" fmla="*/ 1172458 w 1290250"/>
              <a:gd name="connsiteY1" fmla="*/ 18613 h 962770"/>
              <a:gd name="connsiteX2" fmla="*/ 1290250 w 1290250"/>
              <a:gd name="connsiteY2" fmla="*/ 54037 h 962770"/>
              <a:gd name="connsiteX3" fmla="*/ 1290250 w 1290250"/>
              <a:gd name="connsiteY3" fmla="*/ 388323 h 962770"/>
              <a:gd name="connsiteX4" fmla="*/ 1236116 w 1290250"/>
              <a:gd name="connsiteY4" fmla="*/ 359828 h 962770"/>
              <a:gd name="connsiteX5" fmla="*/ 979483 w 1290250"/>
              <a:gd name="connsiteY5" fmla="*/ 309807 h 962770"/>
              <a:gd name="connsiteX6" fmla="*/ 309681 w 1290250"/>
              <a:gd name="connsiteY6" fmla="*/ 962770 h 962770"/>
              <a:gd name="connsiteX7" fmla="*/ 0 w 1290250"/>
              <a:gd name="connsiteY7" fmla="*/ 954042 h 962770"/>
              <a:gd name="connsiteX8" fmla="*/ 978642 w 1290250"/>
              <a:gd name="connsiteY8" fmla="*/ 4 h 96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250" h="962770">
                <a:moveTo>
                  <a:pt x="978642" y="4"/>
                </a:moveTo>
                <a:cubicBezTo>
                  <a:pt x="1044938" y="-176"/>
                  <a:pt x="1109754" y="6230"/>
                  <a:pt x="1172458" y="18613"/>
                </a:cubicBezTo>
                <a:lnTo>
                  <a:pt x="1290250" y="54037"/>
                </a:lnTo>
                <a:lnTo>
                  <a:pt x="1290250" y="388323"/>
                </a:lnTo>
                <a:lnTo>
                  <a:pt x="1236116" y="359828"/>
                </a:lnTo>
                <a:cubicBezTo>
                  <a:pt x="1156928" y="327345"/>
                  <a:pt x="1070232" y="309560"/>
                  <a:pt x="979483" y="309807"/>
                </a:cubicBezTo>
                <a:cubicBezTo>
                  <a:pt x="616488" y="310794"/>
                  <a:pt x="319908" y="599918"/>
                  <a:pt x="309681" y="962770"/>
                </a:cubicBezTo>
                <a:lnTo>
                  <a:pt x="0" y="954042"/>
                </a:lnTo>
                <a:cubicBezTo>
                  <a:pt x="14943" y="423882"/>
                  <a:pt x="448273" y="1446"/>
                  <a:pt x="978642" y="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dirty="0">
              <a:solidFill>
                <a:schemeClr val="tx1"/>
              </a:solidFill>
            </a:endParaRPr>
          </a:p>
        </p:txBody>
      </p:sp>
    </p:spTree>
    <p:extLst>
      <p:ext uri="{BB962C8B-B14F-4D97-AF65-F5344CB8AC3E}">
        <p14:creationId xmlns:p14="http://schemas.microsoft.com/office/powerpoint/2010/main" val="342313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5A4BDA0-C270-4764-9C18-A593BCE2C965}"/>
              </a:ext>
            </a:extLst>
          </p:cNvPr>
          <p:cNvSpPr txBox="1"/>
          <p:nvPr/>
        </p:nvSpPr>
        <p:spPr>
          <a:xfrm>
            <a:off x="0" y="104658"/>
            <a:ext cx="12192000" cy="923330"/>
          </a:xfrm>
          <a:prstGeom prst="rect">
            <a:avLst/>
          </a:prstGeom>
          <a:noFill/>
        </p:spPr>
        <p:txBody>
          <a:bodyPr wrap="square" rtlCol="0" anchor="ctr">
            <a:spAutoFit/>
          </a:bodyPr>
          <a:lstStyle/>
          <a:p>
            <a:pPr algn="ctr"/>
            <a:r>
              <a:rPr lang="en-US" altLang="ko-KR" sz="5400" dirty="0" smtClean="0">
                <a:solidFill>
                  <a:schemeClr val="accent1">
                    <a:lumMod val="75000"/>
                  </a:schemeClr>
                </a:solidFill>
                <a:cs typeface="Arial" pitchFamily="34" charset="0"/>
              </a:rPr>
              <a:t>INTRODUCTION</a:t>
            </a:r>
            <a:endParaRPr lang="ko-KR" altLang="en-US" sz="54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pPr marL="0" indent="0">
              <a:buNone/>
            </a:pPr>
            <a:r>
              <a:rPr lang="en-US" sz="2000" dirty="0" smtClean="0"/>
              <a:t>Welcome</a:t>
            </a:r>
            <a:r>
              <a:rPr lang="en-US" sz="2000" dirty="0"/>
              <a:t>, everyone! Today, I'm thrilled to introduce "FactDetective," an innovative application dedicated to unraveling truth and deciphering fact from fiction. In an era dominated by misinformation, FactDetective utilizes cutting-edge technologies like Natural Language Processing (NLP</a:t>
            </a:r>
            <a:r>
              <a:rPr lang="en-US" sz="2000" dirty="0" smtClean="0"/>
              <a:t>) </a:t>
            </a:r>
            <a:r>
              <a:rPr lang="en-US" sz="2000" dirty="0"/>
              <a:t>and machine learning to uncover the authenticity of information. By employing sophisticated algorithms and intelligent text analysis, FactDetective equips users with the tools to make informed decisions based on verified facts. With its intuitive interface and powerful features, FactDetective empowers individuals to navigate the vast realm of information with clarity and confidence. Thank you for joining us, and get ready to embark on a truth-seeking mission with </a:t>
            </a:r>
            <a:r>
              <a:rPr lang="en-US" sz="2000" dirty="0"/>
              <a:t>FactDetective</a:t>
            </a:r>
            <a:r>
              <a:rPr lang="en-US" sz="2000" dirty="0" smtClean="0"/>
              <a:t>.</a:t>
            </a:r>
          </a:p>
        </p:txBody>
      </p:sp>
    </p:spTree>
    <p:extLst>
      <p:ext uri="{BB962C8B-B14F-4D97-AF65-F5344CB8AC3E}">
        <p14:creationId xmlns:p14="http://schemas.microsoft.com/office/powerpoint/2010/main" val="2823117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5A4BDA0-C270-4764-9C18-A593BCE2C965}"/>
              </a:ext>
            </a:extLst>
          </p:cNvPr>
          <p:cNvSpPr txBox="1"/>
          <p:nvPr/>
        </p:nvSpPr>
        <p:spPr>
          <a:xfrm>
            <a:off x="0" y="104658"/>
            <a:ext cx="12192000" cy="923330"/>
          </a:xfrm>
          <a:prstGeom prst="rect">
            <a:avLst/>
          </a:prstGeom>
          <a:noFill/>
        </p:spPr>
        <p:txBody>
          <a:bodyPr wrap="square" rtlCol="0" anchor="ctr">
            <a:spAutoFit/>
          </a:bodyPr>
          <a:lstStyle/>
          <a:p>
            <a:pPr algn="ctr"/>
            <a:r>
              <a:rPr lang="en-US" altLang="ko-KR" sz="5400" dirty="0" smtClean="0">
                <a:solidFill>
                  <a:schemeClr val="accent1">
                    <a:lumMod val="75000"/>
                  </a:schemeClr>
                </a:solidFill>
                <a:cs typeface="Arial" pitchFamily="34" charset="0"/>
              </a:rPr>
              <a:t>PROBLEM STATEMENT</a:t>
            </a:r>
            <a:endParaRPr lang="ko-KR" altLang="en-US" sz="54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2000" dirty="0"/>
              <a:t>The rise of social media and digital platforms has made it increasingly challenging to distinguish truth from fiction.</a:t>
            </a:r>
          </a:p>
          <a:p>
            <a:r>
              <a:rPr lang="en-US" sz="2000" dirty="0"/>
              <a:t>Misinformation can have severe consequences, leading to the spread of falsehoods, erosion of trust, and social polarization.</a:t>
            </a:r>
          </a:p>
          <a:p>
            <a:r>
              <a:rPr lang="en-US" sz="2000" dirty="0"/>
              <a:t>The rapid dissemination of news articles on various platforms has increased the risk of misinformation and fake news.</a:t>
            </a:r>
          </a:p>
          <a:p>
            <a:r>
              <a:rPr lang="en-US" sz="2000" dirty="0"/>
              <a:t>Our objective is to develop a web application that can classify news articles, providing users with a tool to assess the credibility and potential bias of the information they encounter.</a:t>
            </a:r>
          </a:p>
        </p:txBody>
      </p:sp>
    </p:spTree>
    <p:extLst>
      <p:ext uri="{BB962C8B-B14F-4D97-AF65-F5344CB8AC3E}">
        <p14:creationId xmlns:p14="http://schemas.microsoft.com/office/powerpoint/2010/main" val="3838060679"/>
      </p:ext>
    </p:extLst>
  </p:cSld>
  <p:clrMapOvr>
    <a:masterClrMapping/>
  </p:clrMapOvr>
</p:sld>
</file>

<file path=ppt/theme/theme1.xml><?xml version="1.0" encoding="utf-8"?>
<a:theme xmlns:a="http://schemas.openxmlformats.org/drawingml/2006/main" name="Cover and End Slide Master">
  <a:themeElements>
    <a:clrScheme name="ALLPPT-632">
      <a:dk1>
        <a:sysClr val="windowText" lastClr="000000"/>
      </a:dk1>
      <a:lt1>
        <a:sysClr val="window" lastClr="FFFFFF"/>
      </a:lt1>
      <a:dk2>
        <a:srgbClr val="1F497D"/>
      </a:dk2>
      <a:lt2>
        <a:srgbClr val="EEECE1"/>
      </a:lt2>
      <a:accent1>
        <a:srgbClr val="DD8BFF"/>
      </a:accent1>
      <a:accent2>
        <a:srgbClr val="B57BFF"/>
      </a:accent2>
      <a:accent3>
        <a:srgbClr val="A178FF"/>
      </a:accent3>
      <a:accent4>
        <a:srgbClr val="888FFF"/>
      </a:accent4>
      <a:accent5>
        <a:srgbClr val="86AAFF"/>
      </a:accent5>
      <a:accent6>
        <a:srgbClr val="83D7FF"/>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32">
      <a:dk1>
        <a:sysClr val="windowText" lastClr="000000"/>
      </a:dk1>
      <a:lt1>
        <a:sysClr val="window" lastClr="FFFFFF"/>
      </a:lt1>
      <a:dk2>
        <a:srgbClr val="1F497D"/>
      </a:dk2>
      <a:lt2>
        <a:srgbClr val="EEECE1"/>
      </a:lt2>
      <a:accent1>
        <a:srgbClr val="DD8BFF"/>
      </a:accent1>
      <a:accent2>
        <a:srgbClr val="B58CFF"/>
      </a:accent2>
      <a:accent3>
        <a:srgbClr val="A178FF"/>
      </a:accent3>
      <a:accent4>
        <a:srgbClr val="888FFF"/>
      </a:accent4>
      <a:accent5>
        <a:srgbClr val="86AAFF"/>
      </a:accent5>
      <a:accent6>
        <a:srgbClr val="83D7FF"/>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32">
      <a:dk1>
        <a:sysClr val="windowText" lastClr="000000"/>
      </a:dk1>
      <a:lt1>
        <a:sysClr val="window" lastClr="FFFFFF"/>
      </a:lt1>
      <a:dk2>
        <a:srgbClr val="1F497D"/>
      </a:dk2>
      <a:lt2>
        <a:srgbClr val="EEECE1"/>
      </a:lt2>
      <a:accent1>
        <a:srgbClr val="DD8BFF"/>
      </a:accent1>
      <a:accent2>
        <a:srgbClr val="B57BFF"/>
      </a:accent2>
      <a:accent3>
        <a:srgbClr val="A178FF"/>
      </a:accent3>
      <a:accent4>
        <a:srgbClr val="888FFF"/>
      </a:accent4>
      <a:accent5>
        <a:srgbClr val="86AAFF"/>
      </a:accent5>
      <a:accent6>
        <a:srgbClr val="83D7FF"/>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5324</TotalTime>
  <Words>1261</Words>
  <Application>Microsoft Office PowerPoint</Application>
  <PresentationFormat>Custom</PresentationFormat>
  <Paragraphs>159</Paragraphs>
  <Slides>20</Slides>
  <Notes>0</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Welcome</cp:lastModifiedBy>
  <cp:revision>104</cp:revision>
  <dcterms:created xsi:type="dcterms:W3CDTF">2020-01-20T05:08:25Z</dcterms:created>
  <dcterms:modified xsi:type="dcterms:W3CDTF">2023-07-07T14:25:25Z</dcterms:modified>
</cp:coreProperties>
</file>