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92" r:id="rId3"/>
    <p:sldId id="289" r:id="rId4"/>
    <p:sldId id="290" r:id="rId5"/>
    <p:sldId id="291" r:id="rId6"/>
    <p:sldId id="258" r:id="rId7"/>
    <p:sldId id="293" r:id="rId8"/>
    <p:sldId id="294" r:id="rId9"/>
    <p:sldId id="295" r:id="rId10"/>
    <p:sldId id="298" r:id="rId11"/>
    <p:sldId id="296" r:id="rId12"/>
    <p:sldId id="300" r:id="rId13"/>
    <p:sldId id="297" r:id="rId14"/>
    <p:sldId id="299" r:id="rId15"/>
    <p:sldId id="259" r:id="rId16"/>
    <p:sldId id="260" r:id="rId17"/>
    <p:sldId id="261" r:id="rId18"/>
    <p:sldId id="264" r:id="rId19"/>
    <p:sldId id="262" r:id="rId20"/>
    <p:sldId id="263" r:id="rId21"/>
    <p:sldId id="265" r:id="rId22"/>
    <p:sldId id="266" r:id="rId23"/>
    <p:sldId id="267" r:id="rId24"/>
    <p:sldId id="268" r:id="rId25"/>
    <p:sldId id="270" r:id="rId26"/>
    <p:sldId id="269" r:id="rId27"/>
    <p:sldId id="271" r:id="rId28"/>
    <p:sldId id="273" r:id="rId29"/>
    <p:sldId id="272" r:id="rId30"/>
    <p:sldId id="275" r:id="rId31"/>
    <p:sldId id="276" r:id="rId32"/>
    <p:sldId id="274" r:id="rId33"/>
    <p:sldId id="277" r:id="rId34"/>
    <p:sldId id="278" r:id="rId35"/>
    <p:sldId id="279" r:id="rId36"/>
    <p:sldId id="281" r:id="rId37"/>
    <p:sldId id="282" r:id="rId38"/>
    <p:sldId id="283" r:id="rId39"/>
    <p:sldId id="284" r:id="rId40"/>
    <p:sldId id="285" r:id="rId41"/>
    <p:sldId id="286" r:id="rId42"/>
    <p:sldId id="287"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840" y="-19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5836611-62B6-4E80-9D96-36B87AB88091}" type="datetimeFigureOut">
              <a:rPr lang="en-US" smtClean="0"/>
              <a:t>11/9/2022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D1E12F-A1A3-4891-9527-21DFBEF17F39}" type="slidenum">
              <a:rPr lang="en-US" smtClean="0"/>
              <a:t>‹#›</a:t>
            </a:fld>
            <a:endParaRPr lang="en-US"/>
          </a:p>
        </p:txBody>
      </p:sp>
    </p:spTree>
    <p:extLst>
      <p:ext uri="{BB962C8B-B14F-4D97-AF65-F5344CB8AC3E}">
        <p14:creationId xmlns:p14="http://schemas.microsoft.com/office/powerpoint/2010/main" val="3554273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57066" indent="-291179">
              <a:defRPr sz="2400">
                <a:solidFill>
                  <a:schemeClr val="tx1"/>
                </a:solidFill>
                <a:latin typeface="Times" panose="02020603050405020304" pitchFamily="18" charset="0"/>
              </a:defRPr>
            </a:lvl2pPr>
            <a:lvl3pPr marL="1164717" indent="-232943">
              <a:defRPr sz="2400">
                <a:solidFill>
                  <a:schemeClr val="tx1"/>
                </a:solidFill>
                <a:latin typeface="Times" panose="02020603050405020304" pitchFamily="18" charset="0"/>
              </a:defRPr>
            </a:lvl3pPr>
            <a:lvl4pPr marL="1630604" indent="-232943">
              <a:defRPr sz="2400">
                <a:solidFill>
                  <a:schemeClr val="tx1"/>
                </a:solidFill>
                <a:latin typeface="Times" panose="02020603050405020304" pitchFamily="18" charset="0"/>
              </a:defRPr>
            </a:lvl4pPr>
            <a:lvl5pPr marL="2096491" indent="-232943">
              <a:defRPr sz="2400">
                <a:solidFill>
                  <a:schemeClr val="tx1"/>
                </a:solidFill>
                <a:latin typeface="Times" panose="02020603050405020304" pitchFamily="18" charset="0"/>
              </a:defRPr>
            </a:lvl5pPr>
            <a:lvl6pPr marL="2562377" indent="-232943" eaLnBrk="0" fontAlgn="base" hangingPunct="0">
              <a:spcBef>
                <a:spcPct val="0"/>
              </a:spcBef>
              <a:spcAft>
                <a:spcPct val="0"/>
              </a:spcAft>
              <a:defRPr sz="2400">
                <a:solidFill>
                  <a:schemeClr val="tx1"/>
                </a:solidFill>
                <a:latin typeface="Times" panose="02020603050405020304" pitchFamily="18" charset="0"/>
              </a:defRPr>
            </a:lvl6pPr>
            <a:lvl7pPr marL="3028264" indent="-232943" eaLnBrk="0" fontAlgn="base" hangingPunct="0">
              <a:spcBef>
                <a:spcPct val="0"/>
              </a:spcBef>
              <a:spcAft>
                <a:spcPct val="0"/>
              </a:spcAft>
              <a:defRPr sz="2400">
                <a:solidFill>
                  <a:schemeClr val="tx1"/>
                </a:solidFill>
                <a:latin typeface="Times" panose="02020603050405020304" pitchFamily="18" charset="0"/>
              </a:defRPr>
            </a:lvl7pPr>
            <a:lvl8pPr marL="3494151" indent="-232943" eaLnBrk="0" fontAlgn="base" hangingPunct="0">
              <a:spcBef>
                <a:spcPct val="0"/>
              </a:spcBef>
              <a:spcAft>
                <a:spcPct val="0"/>
              </a:spcAft>
              <a:defRPr sz="2400">
                <a:solidFill>
                  <a:schemeClr val="tx1"/>
                </a:solidFill>
                <a:latin typeface="Times" panose="02020603050405020304" pitchFamily="18" charset="0"/>
              </a:defRPr>
            </a:lvl8pPr>
            <a:lvl9pPr marL="3960038" indent="-232943" eaLnBrk="0" fontAlgn="base" hangingPunct="0">
              <a:spcBef>
                <a:spcPct val="0"/>
              </a:spcBef>
              <a:spcAft>
                <a:spcPct val="0"/>
              </a:spcAft>
              <a:defRPr sz="2400">
                <a:solidFill>
                  <a:schemeClr val="tx1"/>
                </a:solidFill>
                <a:latin typeface="Times" panose="02020603050405020304" pitchFamily="18" charset="0"/>
              </a:defRPr>
            </a:lvl9pPr>
          </a:lstStyle>
          <a:p>
            <a:fld id="{09B31626-5BA2-4D51-A73F-43BA50268041}" type="slidenum">
              <a:rPr lang="en-US" sz="1200"/>
              <a:pPr/>
              <a:t>1</a:t>
            </a:fld>
            <a:endParaRPr lang="en-US" sz="1200"/>
          </a:p>
        </p:txBody>
      </p:sp>
      <p:sp>
        <p:nvSpPr>
          <p:cNvPr id="5123" name="Rectangle 2"/>
          <p:cNvSpPr>
            <a:spLocks noGrp="1" noRot="1" noChangeAspect="1" noChangeArrowheads="1" noTextEdit="1"/>
          </p:cNvSpPr>
          <p:nvPr>
            <p:ph type="sldImg"/>
          </p:nvPr>
        </p:nvSpPr>
        <p:spPr>
          <a:xfrm>
            <a:off x="717550" y="1162050"/>
            <a:ext cx="5575300" cy="31369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60093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62D20A-5236-4204-8A4F-6F50BB32FE3F}"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45829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2D20A-5236-4204-8A4F-6F50BB32FE3F}"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106706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2D20A-5236-4204-8A4F-6F50BB32FE3F}"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231191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CD05EDD-7D4D-4F15-B3BB-F4E2E35E1780}"/>
              </a:ext>
            </a:extLst>
          </p:cNvPr>
          <p:cNvSpPr/>
          <p:nvPr userDrawn="1"/>
        </p:nvSpPr>
        <p:spPr>
          <a:xfrm>
            <a:off x="2" y="6604000"/>
            <a:ext cx="12191999"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3" name="Slide Number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CB01872-4321-4181-A609-1C503C074C10}"/>
              </a:ext>
            </a:extLst>
          </p:cNvPr>
          <p:cNvPicPr preferRelativeResize="0"/>
          <p:nvPr userDrawn="1"/>
        </p:nvPicPr>
        <p:blipFill>
          <a:blip r:embed="rId2">
            <a:alphaModFix/>
          </a:blip>
          <a:srcRect t="86739" r="1768" b="3535"/>
          <a:stretch>
            <a:fillRect/>
          </a:stretch>
        </p:blipFill>
        <p:spPr>
          <a:xfrm>
            <a:off x="0" y="4"/>
            <a:ext cx="12192000" cy="711201"/>
          </a:xfrm>
          <a:prstGeom prst="rect">
            <a:avLst/>
          </a:prstGeom>
          <a:noFill/>
          <a:ln>
            <a:noFill/>
          </a:ln>
          <a:effectLst/>
        </p:spPr>
      </p:pic>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C6F4971-704E-42EF-A852-52D75741FB7C}"/>
              </a:ext>
            </a:extLst>
          </p:cNvPr>
          <p:cNvSpPr>
            <a:spLocks noGrp="1"/>
          </p:cNvSpPr>
          <p:nvPr>
            <p:ph idx="1"/>
          </p:nvPr>
        </p:nvSpPr>
        <p:spPr>
          <a:xfrm>
            <a:off x="131181" y="863447"/>
            <a:ext cx="11933000" cy="5635677"/>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55EAE8F-1E2F-49DC-9345-EA7CBE0557F0}"/>
              </a:ext>
            </a:extLst>
          </p:cNvPr>
          <p:cNvSpPr txBox="1"/>
          <p:nvPr userDrawn="1"/>
        </p:nvSpPr>
        <p:spPr>
          <a:xfrm>
            <a:off x="3038169" y="6604004"/>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428034127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967F7A9-F404-4412-B868-8EB67A41E2A4}"/>
              </a:ext>
            </a:extLst>
          </p:cNvPr>
          <p:cNvGrpSpPr/>
          <p:nvPr userDrawn="1"/>
        </p:nvGrpSpPr>
        <p:grpSpPr>
          <a:xfrm>
            <a:off x="9576898" y="5890392"/>
            <a:ext cx="2554143" cy="587454"/>
            <a:chOff x="131177" y="5775962"/>
            <a:chExt cx="2530239" cy="581956"/>
          </a:xfrm>
        </p:grpSpPr>
        <p:pic>
          <p:nvPicPr>
            <p:cNvPr id="16" name="Picture 1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CD05EDD-7D4D-4F15-B3BB-F4E2E35E1780}"/>
              </a:ext>
            </a:extLst>
          </p:cNvPr>
          <p:cNvSpPr/>
          <p:nvPr userDrawn="1"/>
        </p:nvSpPr>
        <p:spPr>
          <a:xfrm>
            <a:off x="2" y="6604000"/>
            <a:ext cx="12191999"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3" name="Slide Number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CB01872-4321-4181-A609-1C503C074C10}"/>
              </a:ext>
            </a:extLst>
          </p:cNvPr>
          <p:cNvPicPr preferRelativeResize="0"/>
          <p:nvPr userDrawn="1"/>
        </p:nvPicPr>
        <p:blipFill>
          <a:blip r:embed="rId3">
            <a:alphaModFix/>
          </a:blip>
          <a:srcRect t="86739" r="1768" b="3535"/>
          <a:stretch>
            <a:fillRect/>
          </a:stretch>
        </p:blipFill>
        <p:spPr>
          <a:xfrm>
            <a:off x="0" y="4"/>
            <a:ext cx="12192000" cy="711201"/>
          </a:xfrm>
          <a:prstGeom prst="rect">
            <a:avLst/>
          </a:prstGeom>
          <a:noFill/>
          <a:ln>
            <a:noFill/>
          </a:ln>
          <a:effectLst/>
        </p:spPr>
      </p:pic>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C6F4971-704E-42EF-A852-52D75741FB7C}"/>
              </a:ext>
            </a:extLst>
          </p:cNvPr>
          <p:cNvSpPr>
            <a:spLocks noGrp="1"/>
          </p:cNvSpPr>
          <p:nvPr>
            <p:ph idx="1"/>
          </p:nvPr>
        </p:nvSpPr>
        <p:spPr>
          <a:xfrm>
            <a:off x="131182" y="863448"/>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55EAE8F-1E2F-49DC-9345-EA7CBE0557F0}"/>
              </a:ext>
            </a:extLst>
          </p:cNvPr>
          <p:cNvSpPr txBox="1"/>
          <p:nvPr userDrawn="1"/>
        </p:nvSpPr>
        <p:spPr>
          <a:xfrm>
            <a:off x="3038169" y="6604004"/>
            <a:ext cx="6223819"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#3140707 (COA)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2 – Basic Computer Organization and Design</a:t>
            </a:r>
          </a:p>
        </p:txBody>
      </p:sp>
    </p:spTree>
    <p:extLst>
      <p:ext uri="{BB962C8B-B14F-4D97-AF65-F5344CB8AC3E}">
        <p14:creationId xmlns:p14="http://schemas.microsoft.com/office/powerpoint/2010/main" val="26968477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62D20A-5236-4204-8A4F-6F50BB32FE3F}"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62079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D20A-5236-4204-8A4F-6F50BB32FE3F}"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81996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62D20A-5236-4204-8A4F-6F50BB32FE3F}"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158460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62D20A-5236-4204-8A4F-6F50BB32FE3F}"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4187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62D20A-5236-4204-8A4F-6F50BB32FE3F}"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78979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2D20A-5236-4204-8A4F-6F50BB32FE3F}"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8321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2D20A-5236-4204-8A4F-6F50BB32FE3F}"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3380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2D20A-5236-4204-8A4F-6F50BB32FE3F}"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32DAB-4418-447C-B3A4-7051617F2AA9}" type="slidenum">
              <a:rPr lang="en-US" smtClean="0"/>
              <a:t>‹#›</a:t>
            </a:fld>
            <a:endParaRPr lang="en-US"/>
          </a:p>
        </p:txBody>
      </p:sp>
    </p:spTree>
    <p:extLst>
      <p:ext uri="{BB962C8B-B14F-4D97-AF65-F5344CB8AC3E}">
        <p14:creationId xmlns:p14="http://schemas.microsoft.com/office/powerpoint/2010/main" val="2092987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2D20A-5236-4204-8A4F-6F50BB32FE3F}" type="datetimeFigureOut">
              <a:rPr lang="en-US" smtClean="0"/>
              <a:t>11/9/2022</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32DAB-4418-447C-B3A4-7051617F2AA9}" type="slidenum">
              <a:rPr lang="en-US" smtClean="0"/>
              <a:t>‹#›</a:t>
            </a:fld>
            <a:endParaRPr lang="en-US"/>
          </a:p>
        </p:txBody>
      </p:sp>
    </p:spTree>
    <p:extLst>
      <p:ext uri="{BB962C8B-B14F-4D97-AF65-F5344CB8AC3E}">
        <p14:creationId xmlns:p14="http://schemas.microsoft.com/office/powerpoint/2010/main" val="154739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900707" y="1996229"/>
            <a:ext cx="7772400" cy="1159099"/>
          </a:xfrm>
        </p:spPr>
        <p:txBody>
          <a:bodyPr/>
          <a:lstStyle/>
          <a:p>
            <a:pPr eaLnBrk="1" hangingPunct="1"/>
            <a:r>
              <a:rPr lang="en-US" sz="4800" dirty="0"/>
              <a:t>Computer Architecture</a:t>
            </a:r>
          </a:p>
        </p:txBody>
      </p:sp>
      <p:sp>
        <p:nvSpPr>
          <p:cNvPr id="3" name="Rectangle 2"/>
          <p:cNvSpPr txBox="1">
            <a:spLocks noChangeArrowheads="1"/>
          </p:cNvSpPr>
          <p:nvPr/>
        </p:nvSpPr>
        <p:spPr>
          <a:xfrm>
            <a:off x="3768124" y="3429004"/>
            <a:ext cx="4167389" cy="1159099"/>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p>
          <a:p>
            <a:r>
              <a:rPr lang="en-US" b="1" dirty="0"/>
              <a:t>Instructions</a:t>
            </a:r>
            <a:endParaRPr lang="en-US" sz="3600" dirty="0"/>
          </a:p>
        </p:txBody>
      </p:sp>
    </p:spTree>
    <p:extLst>
      <p:ext uri="{BB962C8B-B14F-4D97-AF65-F5344CB8AC3E}">
        <p14:creationId xmlns:p14="http://schemas.microsoft.com/office/powerpoint/2010/main" val="2581989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8428" y="2025754"/>
            <a:ext cx="8680174" cy="2246769"/>
          </a:xfrm>
          <a:prstGeom prst="rect">
            <a:avLst/>
          </a:prstGeom>
        </p:spPr>
        <p:txBody>
          <a:bodyPr wrap="square">
            <a:spAutoFit/>
          </a:bodyPr>
          <a:lstStyle/>
          <a:p>
            <a:pPr algn="just"/>
            <a:r>
              <a:rPr lang="en-US" sz="2800" dirty="0"/>
              <a:t>CPU architecture design radically differs based on the size of the Instruction set. Accordingly, there are two categories namely </a:t>
            </a:r>
            <a:r>
              <a:rPr lang="en-US" sz="2800" b="1" dirty="0"/>
              <a:t>Reduced Instruction Set Computer (RISC)</a:t>
            </a:r>
            <a:r>
              <a:rPr lang="en-US" sz="2800" dirty="0"/>
              <a:t> and </a:t>
            </a:r>
            <a:r>
              <a:rPr lang="en-US" sz="2800" b="1" dirty="0"/>
              <a:t>Complex Instruction Set Computer (CISC)</a:t>
            </a:r>
            <a:r>
              <a:rPr lang="en-US" sz="2800" dirty="0"/>
              <a:t>. As the name implies, RISC has</a:t>
            </a:r>
          </a:p>
        </p:txBody>
      </p:sp>
    </p:spTree>
    <p:extLst>
      <p:ext uri="{BB962C8B-B14F-4D97-AF65-F5344CB8AC3E}">
        <p14:creationId xmlns:p14="http://schemas.microsoft.com/office/powerpoint/2010/main" val="851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8804" y="267217"/>
            <a:ext cx="4980466" cy="461665"/>
          </a:xfrm>
          <a:prstGeom prst="rect">
            <a:avLst/>
          </a:prstGeom>
        </p:spPr>
        <p:txBody>
          <a:bodyPr wrap="none">
            <a:spAutoFit/>
          </a:bodyPr>
          <a:lstStyle/>
          <a:p>
            <a:r>
              <a:rPr lang="en-US" sz="2400" b="1" dirty="0"/>
              <a:t>Instruction Formats and Classification</a:t>
            </a:r>
            <a:endParaRPr lang="en-US" sz="2400" dirty="0"/>
          </a:p>
        </p:txBody>
      </p:sp>
      <p:sp>
        <p:nvSpPr>
          <p:cNvPr id="5" name="Rectangle 4"/>
          <p:cNvSpPr/>
          <p:nvPr/>
        </p:nvSpPr>
        <p:spPr>
          <a:xfrm>
            <a:off x="602512" y="825888"/>
            <a:ext cx="9614914" cy="1631216"/>
          </a:xfrm>
          <a:prstGeom prst="rect">
            <a:avLst/>
          </a:prstGeom>
        </p:spPr>
        <p:txBody>
          <a:bodyPr wrap="square">
            <a:spAutoFit/>
          </a:bodyPr>
          <a:lstStyle/>
          <a:p>
            <a:r>
              <a:rPr lang="en-US" sz="2000" dirty="0"/>
              <a:t>The components to be considered while deciding and designing instruction format is:</a:t>
            </a:r>
          </a:p>
          <a:p>
            <a:pPr marL="342900" indent="-342900">
              <a:buFont typeface="+mj-lt"/>
              <a:buAutoNum type="arabicPeriod"/>
            </a:pPr>
            <a:r>
              <a:rPr lang="en-US" sz="2000" dirty="0"/>
              <a:t>The number of instructions in the instruction set</a:t>
            </a:r>
          </a:p>
          <a:p>
            <a:pPr marL="342900" indent="-342900">
              <a:buFont typeface="+mj-lt"/>
              <a:buAutoNum type="arabicPeriod"/>
            </a:pPr>
            <a:r>
              <a:rPr lang="en-US" sz="2000" dirty="0"/>
              <a:t>The number of CPU registers to be addressed</a:t>
            </a:r>
          </a:p>
          <a:p>
            <a:pPr marL="342900" indent="-342900">
              <a:buFont typeface="+mj-lt"/>
              <a:buAutoNum type="arabicPeriod"/>
            </a:pPr>
            <a:r>
              <a:rPr lang="en-US" sz="2000" dirty="0"/>
              <a:t>Size of Main memory to be addressed and organization</a:t>
            </a:r>
          </a:p>
          <a:p>
            <a:pPr marL="342900" indent="-342900">
              <a:buFont typeface="+mj-lt"/>
              <a:buAutoNum type="arabicPeriod"/>
            </a:pPr>
            <a:r>
              <a:rPr lang="en-US" sz="2000" dirty="0"/>
              <a:t>Addressing modes to be mapped</a:t>
            </a:r>
          </a:p>
        </p:txBody>
      </p:sp>
      <p:sp>
        <p:nvSpPr>
          <p:cNvPr id="6" name="Rectangle 5"/>
          <p:cNvSpPr/>
          <p:nvPr/>
        </p:nvSpPr>
        <p:spPr>
          <a:xfrm>
            <a:off x="602511" y="2693604"/>
            <a:ext cx="10314629" cy="1569660"/>
          </a:xfrm>
          <a:prstGeom prst="rect">
            <a:avLst/>
          </a:prstGeom>
        </p:spPr>
        <p:txBody>
          <a:bodyPr wrap="square">
            <a:spAutoFit/>
          </a:bodyPr>
          <a:lstStyle/>
          <a:p>
            <a:r>
              <a:rPr lang="en-US" sz="2400" dirty="0"/>
              <a:t>Encoding of Instructions is called Instruction Format. There are two generic ways to encode instructions.</a:t>
            </a:r>
          </a:p>
          <a:p>
            <a:r>
              <a:rPr lang="en-US" sz="2400" b="1" dirty="0"/>
              <a:t>Fixed length Instruction Format</a:t>
            </a:r>
            <a:r>
              <a:rPr lang="en-US" sz="2400" dirty="0"/>
              <a:t> - RISC uses fixed-length encoding.</a:t>
            </a:r>
          </a:p>
          <a:p>
            <a:r>
              <a:rPr lang="en-US" sz="2400" b="1" dirty="0"/>
              <a:t>Variable Length Instruction Format</a:t>
            </a:r>
            <a:r>
              <a:rPr lang="en-US" sz="2400" dirty="0"/>
              <a:t> - CISC uses variable-length encoding.</a:t>
            </a:r>
          </a:p>
        </p:txBody>
      </p:sp>
    </p:spTree>
    <p:extLst>
      <p:ext uri="{BB962C8B-B14F-4D97-AF65-F5344CB8AC3E}">
        <p14:creationId xmlns:p14="http://schemas.microsoft.com/office/powerpoint/2010/main" val="3151736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61140" y="596348"/>
            <a:ext cx="5181600" cy="5580615"/>
          </a:xfrm>
        </p:spPr>
        <p:txBody>
          <a:bodyPr>
            <a:noAutofit/>
          </a:bodyPr>
          <a:lstStyle/>
          <a:p>
            <a:pPr algn="just"/>
            <a:r>
              <a:rPr lang="en-US" sz="2000" dirty="0"/>
              <a:t>Each instruction occupies only the space required by it to convey the operands. No redundant use of memory space.</a:t>
            </a:r>
          </a:p>
          <a:p>
            <a:pPr algn="just"/>
            <a:r>
              <a:rPr lang="en-US" sz="2000" dirty="0"/>
              <a:t>Essentially this format provides more options to address more operands.</a:t>
            </a:r>
          </a:p>
          <a:p>
            <a:pPr algn="just"/>
            <a:r>
              <a:rPr lang="en-US" sz="2000" dirty="0"/>
              <a:t>Calculating the next instruction location is complex and depends on the current instruction type.</a:t>
            </a:r>
          </a:p>
          <a:p>
            <a:pPr algn="just"/>
            <a:r>
              <a:rPr lang="en-US" sz="2000" dirty="0"/>
              <a:t>The fetch and decode logic and Control Unit design is complex.</a:t>
            </a:r>
          </a:p>
          <a:p>
            <a:pPr algn="just"/>
            <a:r>
              <a:rPr lang="en-US" sz="2000" dirty="0"/>
              <a:t>Code efficiency is possible, but frequent memory reference implies relatively reduced efficiency.</a:t>
            </a:r>
          </a:p>
          <a:p>
            <a:pPr algn="just"/>
            <a:r>
              <a:rPr lang="en-US" sz="2000" dirty="0"/>
              <a:t>A Large number of instructions have different </a:t>
            </a:r>
            <a:r>
              <a:rPr lang="en-US" sz="2000" dirty="0" err="1"/>
              <a:t>opcodes</a:t>
            </a:r>
            <a:r>
              <a:rPr lang="en-US" sz="2000" dirty="0"/>
              <a:t> but same function, implying varying addressing modes</a:t>
            </a:r>
            <a:r>
              <a:rPr lang="en-US" sz="2000" dirty="0" smtClean="0"/>
              <a:t>.</a:t>
            </a:r>
            <a:endParaRPr lang="en-US" sz="2000" dirty="0"/>
          </a:p>
        </p:txBody>
      </p:sp>
      <p:sp>
        <p:nvSpPr>
          <p:cNvPr id="6" name="Content Placeholder 5"/>
          <p:cNvSpPr>
            <a:spLocks noGrp="1"/>
          </p:cNvSpPr>
          <p:nvPr>
            <p:ph sz="half" idx="2"/>
          </p:nvPr>
        </p:nvSpPr>
        <p:spPr>
          <a:xfrm>
            <a:off x="5724939" y="604299"/>
            <a:ext cx="5628861" cy="5780598"/>
          </a:xfrm>
        </p:spPr>
        <p:txBody>
          <a:bodyPr>
            <a:normAutofit fontScale="77500" lnSpcReduction="20000"/>
          </a:bodyPr>
          <a:lstStyle/>
          <a:p>
            <a:pPr algn="just"/>
            <a:r>
              <a:rPr lang="en-US" dirty="0"/>
              <a:t>Each Instruction occupies the same amount of space. The length of the instruction is fixed irrespective of the </a:t>
            </a:r>
            <a:r>
              <a:rPr lang="en-US" dirty="0" err="1"/>
              <a:t>opcode</a:t>
            </a:r>
            <a:r>
              <a:rPr lang="en-US" dirty="0"/>
              <a:t>.</a:t>
            </a:r>
          </a:p>
          <a:p>
            <a:pPr algn="just"/>
            <a:r>
              <a:rPr lang="en-US" dirty="0"/>
              <a:t>The instruction fetch process is simpler. The next instruction address is obtained by incrementing the Program Counter by a fixed count.</a:t>
            </a:r>
          </a:p>
          <a:p>
            <a:pPr algn="just"/>
            <a:r>
              <a:rPr lang="en-US" dirty="0"/>
              <a:t>The instruction decoding process is also simpler and hence the Control Unit design is less complex comparing variable-length format.</a:t>
            </a:r>
          </a:p>
          <a:p>
            <a:pPr algn="just"/>
            <a:r>
              <a:rPr lang="en-US" dirty="0"/>
              <a:t>Faster and better performance, as the design, makes use of CPU Registers more effectively.</a:t>
            </a:r>
          </a:p>
          <a:p>
            <a:pPr algn="just"/>
            <a:r>
              <a:rPr lang="en-US" dirty="0"/>
              <a:t>The program code (machine code) for these machines is longer and proportional to the number of instructions.</a:t>
            </a:r>
          </a:p>
          <a:p>
            <a:pPr algn="just"/>
            <a:r>
              <a:rPr lang="en-US" dirty="0"/>
              <a:t>Few simple instructions equivalent to HALT, NOP which do not require any operand also occupies the same length and size of memory. A little waste of memory space at the cost of CPU efficiency.</a:t>
            </a:r>
          </a:p>
          <a:p>
            <a:pPr algn="just"/>
            <a:endParaRPr lang="en-US" dirty="0"/>
          </a:p>
        </p:txBody>
      </p:sp>
      <p:sp>
        <p:nvSpPr>
          <p:cNvPr id="7" name="Rectangle 6"/>
          <p:cNvSpPr/>
          <p:nvPr/>
        </p:nvSpPr>
        <p:spPr>
          <a:xfrm>
            <a:off x="1364614" y="191033"/>
            <a:ext cx="3467488" cy="369332"/>
          </a:xfrm>
          <a:prstGeom prst="rect">
            <a:avLst/>
          </a:prstGeom>
        </p:spPr>
        <p:txBody>
          <a:bodyPr wrap="none">
            <a:spAutoFit/>
          </a:bodyPr>
          <a:lstStyle/>
          <a:p>
            <a:r>
              <a:rPr lang="en-US" b="1" dirty="0"/>
              <a:t>Variable Length Instruction format</a:t>
            </a:r>
            <a:endParaRPr lang="en-US" dirty="0"/>
          </a:p>
        </p:txBody>
      </p:sp>
      <p:sp>
        <p:nvSpPr>
          <p:cNvPr id="8" name="Rectangle 7"/>
          <p:cNvSpPr/>
          <p:nvPr/>
        </p:nvSpPr>
        <p:spPr>
          <a:xfrm>
            <a:off x="6849340" y="207137"/>
            <a:ext cx="3184590" cy="369332"/>
          </a:xfrm>
          <a:prstGeom prst="rect">
            <a:avLst/>
          </a:prstGeom>
        </p:spPr>
        <p:txBody>
          <a:bodyPr wrap="none">
            <a:spAutoFit/>
          </a:bodyPr>
          <a:lstStyle/>
          <a:p>
            <a:r>
              <a:rPr lang="en-US" b="1" dirty="0"/>
              <a:t>Fixed Length Instruction format</a:t>
            </a:r>
            <a:endParaRPr lang="en-US" dirty="0"/>
          </a:p>
        </p:txBody>
      </p:sp>
    </p:spTree>
    <p:extLst>
      <p:ext uri="{BB962C8B-B14F-4D97-AF65-F5344CB8AC3E}">
        <p14:creationId xmlns:p14="http://schemas.microsoft.com/office/powerpoint/2010/main" val="3248072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 example of Variable Length Instruction format with M6800 CP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202" y="613350"/>
            <a:ext cx="9504195" cy="65255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61976" y="492293"/>
            <a:ext cx="4762831" cy="461665"/>
          </a:xfrm>
          <a:prstGeom prst="rect">
            <a:avLst/>
          </a:prstGeom>
        </p:spPr>
        <p:txBody>
          <a:bodyPr wrap="square">
            <a:spAutoFit/>
          </a:bodyPr>
          <a:lstStyle/>
          <a:p>
            <a:r>
              <a:rPr lang="en-US" sz="2400" b="1" dirty="0"/>
              <a:t>Variable Length Instruction format</a:t>
            </a:r>
            <a:endParaRPr lang="en-US" sz="2400" dirty="0"/>
          </a:p>
        </p:txBody>
      </p:sp>
    </p:spTree>
    <p:extLst>
      <p:ext uri="{BB962C8B-B14F-4D97-AF65-F5344CB8AC3E}">
        <p14:creationId xmlns:p14="http://schemas.microsoft.com/office/powerpoint/2010/main" val="1878178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8024" y="373668"/>
            <a:ext cx="4261295" cy="461665"/>
          </a:xfrm>
          <a:prstGeom prst="rect">
            <a:avLst/>
          </a:prstGeom>
        </p:spPr>
        <p:txBody>
          <a:bodyPr wrap="none">
            <a:spAutoFit/>
          </a:bodyPr>
          <a:lstStyle/>
          <a:p>
            <a:r>
              <a:rPr lang="en-US" sz="2400" b="1" dirty="0" smtClean="0"/>
              <a:t>Fixed  </a:t>
            </a:r>
            <a:r>
              <a:rPr lang="en-US" sz="2400" b="1" dirty="0"/>
              <a:t>Length Instruction format</a:t>
            </a:r>
            <a:endParaRPr lang="en-US" sz="2400" dirty="0"/>
          </a:p>
        </p:txBody>
      </p:sp>
      <p:pic>
        <p:nvPicPr>
          <p:cNvPr id="4098" name="Picture 2" descr="An example of Fixed Length Instruction format – MIPS Rxxxx s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712" y="1772146"/>
            <a:ext cx="9854023" cy="330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02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03" y="344555"/>
            <a:ext cx="10379300" cy="5837304"/>
          </a:xfrm>
        </p:spPr>
        <p:txBody>
          <a:bodyPr/>
          <a:lstStyle/>
          <a:p>
            <a:r>
              <a:rPr lang="en-US" dirty="0">
                <a:solidFill>
                  <a:srgbClr val="7030A0"/>
                </a:solidFill>
              </a:rPr>
              <a:t>Operations of the computer hardware:</a:t>
            </a:r>
          </a:p>
          <a:p>
            <a:pPr marL="0" indent="0">
              <a:buNone/>
            </a:pPr>
            <a:r>
              <a:rPr lang="en-US" dirty="0"/>
              <a:t>       </a:t>
            </a:r>
          </a:p>
          <a:p>
            <a:pPr marL="0" indent="0">
              <a:buNone/>
            </a:pPr>
            <a:endParaRPr lang="en-US" dirty="0"/>
          </a:p>
          <a:p>
            <a:pPr marL="0" indent="0">
              <a:buNone/>
            </a:pPr>
            <a:endParaRPr lang="en-US" dirty="0"/>
          </a:p>
          <a:p>
            <a:pPr marL="0" indent="0">
              <a:buNone/>
            </a:pPr>
            <a:r>
              <a:rPr lang="en-US" sz="2400" dirty="0"/>
              <a:t>--per line one instruction </a:t>
            </a:r>
          </a:p>
          <a:p>
            <a:pPr marL="0" indent="0">
              <a:buNone/>
            </a:pPr>
            <a:r>
              <a:rPr lang="en-US" sz="2400" dirty="0"/>
              <a:t>--must always have exactly three variables</a:t>
            </a:r>
          </a:p>
          <a:p>
            <a:pPr marL="0" indent="0">
              <a:buNone/>
            </a:pPr>
            <a:r>
              <a:rPr lang="en-US" sz="2400" dirty="0"/>
              <a:t>MIPS (an acronym for Microprocessor without Interlocked Pipeline Stages) is a reduced instruction set computer (RISC) instruction set architecture (ISA) developed by MIPS Technologies (formerly MIPS Computer Systems)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65" y="1135538"/>
            <a:ext cx="8776611" cy="12348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03" y="4560851"/>
            <a:ext cx="8226644" cy="1554738"/>
          </a:xfrm>
          <a:prstGeom prst="rect">
            <a:avLst/>
          </a:prstGeom>
        </p:spPr>
      </p:pic>
    </p:spTree>
    <p:extLst>
      <p:ext uri="{BB962C8B-B14F-4D97-AF65-F5344CB8AC3E}">
        <p14:creationId xmlns:p14="http://schemas.microsoft.com/office/powerpoint/2010/main" val="3352083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714" y="460464"/>
            <a:ext cx="11036121" cy="6082004"/>
          </a:xfrm>
        </p:spPr>
        <p:txBody>
          <a:bodyPr/>
          <a:lstStyle/>
          <a:p>
            <a:r>
              <a:rPr lang="en-US" dirty="0">
                <a:solidFill>
                  <a:srgbClr val="7030A0"/>
                </a:solidFill>
              </a:rPr>
              <a:t>Operands of the computer hardware:</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5" y="1795517"/>
            <a:ext cx="10103519" cy="2676081"/>
          </a:xfrm>
          <a:prstGeom prst="rect">
            <a:avLst/>
          </a:prstGeom>
        </p:spPr>
      </p:pic>
    </p:spTree>
    <p:extLst>
      <p:ext uri="{BB962C8B-B14F-4D97-AF65-F5344CB8AC3E}">
        <p14:creationId xmlns:p14="http://schemas.microsoft.com/office/powerpoint/2010/main" val="177110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861" y="267280"/>
            <a:ext cx="10739907" cy="6107762"/>
          </a:xfrm>
        </p:spPr>
        <p:txBody>
          <a:bodyPr/>
          <a:lstStyle/>
          <a:p>
            <a:endParaRPr lang="en-US" dirty="0"/>
          </a:p>
          <a:p>
            <a:endParaRPr lang="en-US" dirty="0"/>
          </a:p>
          <a:p>
            <a:endParaRPr lang="en-US" dirty="0"/>
          </a:p>
          <a:p>
            <a:endParaRPr lang="en-US" dirty="0"/>
          </a:p>
          <a:p>
            <a:endParaRPr lang="en-US" dirty="0"/>
          </a:p>
          <a:p>
            <a:r>
              <a:rPr lang="en-US" dirty="0"/>
              <a:t>Answer: </a:t>
            </a:r>
          </a:p>
          <a:p>
            <a:endParaRPr lang="en-US" dirty="0"/>
          </a:p>
          <a:p>
            <a:endParaRPr lang="en-US" dirty="0"/>
          </a:p>
          <a:p>
            <a:endParaRPr lang="en-US"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09" y="3559404"/>
            <a:ext cx="8768663" cy="16307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81" y="468840"/>
            <a:ext cx="8999119" cy="2213139"/>
          </a:xfrm>
          <a:prstGeom prst="rect">
            <a:avLst/>
          </a:prstGeom>
        </p:spPr>
      </p:pic>
    </p:spTree>
    <p:extLst>
      <p:ext uri="{BB962C8B-B14F-4D97-AF65-F5344CB8AC3E}">
        <p14:creationId xmlns:p14="http://schemas.microsoft.com/office/powerpoint/2010/main" val="3993368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861" y="267280"/>
            <a:ext cx="10739907" cy="6107762"/>
          </a:xfrm>
        </p:spPr>
        <p:txBody>
          <a:bodyPr/>
          <a:lstStyle/>
          <a:p>
            <a:r>
              <a:rPr lang="en-US" dirty="0">
                <a:solidFill>
                  <a:srgbClr val="7030A0"/>
                </a:solidFill>
              </a:rPr>
              <a:t>How computer hardware access large memory structure?</a:t>
            </a:r>
          </a:p>
          <a:p>
            <a:pPr marL="0" indent="0">
              <a:buNone/>
            </a:pPr>
            <a:r>
              <a:rPr lang="en-US" dirty="0"/>
              <a:t>             --- Data structures (array and structures) are used.</a:t>
            </a:r>
          </a:p>
          <a:p>
            <a:pPr marL="0" indent="0">
              <a:buNone/>
            </a:pPr>
            <a:r>
              <a:rPr lang="en-US" dirty="0"/>
              <a:t>Data transfer instruction:</a:t>
            </a:r>
          </a:p>
          <a:p>
            <a:pPr marL="0" indent="0">
              <a:buNone/>
            </a:pPr>
            <a:r>
              <a:rPr lang="en-US" dirty="0"/>
              <a:t>A command that moves data between memory and register</a:t>
            </a:r>
          </a:p>
          <a:p>
            <a:pPr marL="0" indent="0">
              <a:buNone/>
            </a:pPr>
            <a:r>
              <a:rPr lang="en-US" dirty="0"/>
              <a:t>Memory to register = load</a:t>
            </a:r>
          </a:p>
          <a:p>
            <a:pPr marL="0" indent="0">
              <a:buNone/>
            </a:pPr>
            <a:r>
              <a:rPr lang="en-US" dirty="0"/>
              <a:t>Register to memory = store</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63" y="3439648"/>
            <a:ext cx="3854095" cy="29904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849" y="4330541"/>
            <a:ext cx="6272011" cy="1208643"/>
          </a:xfrm>
          <a:prstGeom prst="rect">
            <a:avLst/>
          </a:prstGeom>
        </p:spPr>
      </p:pic>
    </p:spTree>
    <p:extLst>
      <p:ext uri="{BB962C8B-B14F-4D97-AF65-F5344CB8AC3E}">
        <p14:creationId xmlns:p14="http://schemas.microsoft.com/office/powerpoint/2010/main" val="178960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60" y="305921"/>
            <a:ext cx="10515600" cy="5837305"/>
          </a:xfrm>
        </p:spPr>
        <p:txBody>
          <a:bodyPr/>
          <a:lstStyle/>
          <a:p>
            <a:endParaRPr lang="en-US" dirty="0"/>
          </a:p>
          <a:p>
            <a:endParaRPr lang="en-US" dirty="0"/>
          </a:p>
          <a:p>
            <a:endParaRPr lang="en-US" dirty="0"/>
          </a:p>
          <a:p>
            <a:pPr marL="0" indent="0" algn="ctr">
              <a:buNone/>
            </a:pPr>
            <a:r>
              <a:rPr lang="en-US" dirty="0"/>
              <a:t> g=h + A[8]</a:t>
            </a:r>
          </a:p>
          <a:p>
            <a:pPr marL="0" indent="0">
              <a:buNone/>
            </a:pPr>
            <a:r>
              <a:rPr lang="en-US" dirty="0"/>
              <a:t>Answer:</a:t>
            </a:r>
          </a:p>
          <a:p>
            <a:pPr marL="0" indent="0">
              <a:buNone/>
            </a:pPr>
            <a:r>
              <a:rPr lang="en-US" dirty="0"/>
              <a:t>  </a:t>
            </a:r>
            <a:r>
              <a:rPr lang="en-US" dirty="0" err="1"/>
              <a:t>lw</a:t>
            </a:r>
            <a:r>
              <a:rPr lang="en-US" dirty="0"/>
              <a:t> $t0, 8($s3)                                    offset </a:t>
            </a:r>
          </a:p>
          <a:p>
            <a:pPr marL="0" indent="0">
              <a:buNone/>
            </a:pPr>
            <a:r>
              <a:rPr lang="en-US" dirty="0"/>
              <a:t>                                                            </a:t>
            </a:r>
          </a:p>
          <a:p>
            <a:pPr marL="0" indent="0">
              <a:buNone/>
            </a:pPr>
            <a:r>
              <a:rPr lang="en-US" dirty="0"/>
              <a:t>                                                              base register</a:t>
            </a:r>
          </a:p>
          <a:p>
            <a:pPr marL="0" indent="0">
              <a:buNone/>
            </a:pPr>
            <a:r>
              <a:rPr lang="en-US" dirty="0"/>
              <a:t>  add $s1, $s2, $t0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63" y="488937"/>
            <a:ext cx="8717839" cy="128835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999" y="4947560"/>
            <a:ext cx="8946725" cy="803021"/>
          </a:xfrm>
          <a:prstGeom prst="rect">
            <a:avLst/>
          </a:prstGeom>
        </p:spPr>
      </p:pic>
      <p:cxnSp>
        <p:nvCxnSpPr>
          <p:cNvPr id="16" name="Elbow Connector 15"/>
          <p:cNvCxnSpPr/>
          <p:nvPr/>
        </p:nvCxnSpPr>
        <p:spPr>
          <a:xfrm flipV="1">
            <a:off x="1777287" y="3116687"/>
            <a:ext cx="3593205" cy="90152"/>
          </a:xfrm>
          <a:prstGeom prst="bentConnector3">
            <a:avLst>
              <a:gd name="adj1" fmla="val 80824"/>
            </a:avLst>
          </a:prstGeom>
          <a:ln>
            <a:tailEnd type="triangle"/>
          </a:ln>
        </p:spPr>
        <p:style>
          <a:lnRef idx="1">
            <a:schemeClr val="dk1"/>
          </a:lnRef>
          <a:fillRef idx="0">
            <a:schemeClr val="dk1"/>
          </a:fillRef>
          <a:effectRef idx="0">
            <a:schemeClr val="dk1"/>
          </a:effectRef>
          <a:fontRef idx="minor">
            <a:schemeClr val="tx1"/>
          </a:fontRef>
        </p:style>
      </p:cxnSp>
      <p:cxnSp>
        <p:nvCxnSpPr>
          <p:cNvPr id="19" name="Elbow Connector 18"/>
          <p:cNvCxnSpPr/>
          <p:nvPr/>
        </p:nvCxnSpPr>
        <p:spPr>
          <a:xfrm>
            <a:off x="2163652" y="3224569"/>
            <a:ext cx="2987899" cy="883792"/>
          </a:xfrm>
          <a:prstGeom prst="bentConnector3">
            <a:avLst>
              <a:gd name="adj1" fmla="val 1293"/>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6053070" y="2138052"/>
            <a:ext cx="154547" cy="714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036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Computer </a:t>
            </a:r>
            <a:r>
              <a:rPr lang="en-US" dirty="0" smtClean="0"/>
              <a:t>Languages</a:t>
            </a:r>
            <a:endParaRPr lang="en-US" dirty="0"/>
          </a:p>
        </p:txBody>
      </p:sp>
      <p:pic>
        <p:nvPicPr>
          <p:cNvPr id="1026" name="Picture 2" descr="Hierarchy of Computer Langu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436" y="1451305"/>
            <a:ext cx="7857395" cy="526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799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288" y="537741"/>
            <a:ext cx="10515600" cy="5927457"/>
          </a:xfrm>
        </p:spPr>
        <p:txBody>
          <a:bodyPr/>
          <a:lstStyle/>
          <a:p>
            <a:r>
              <a:rPr lang="en-US" dirty="0">
                <a:solidFill>
                  <a:srgbClr val="7030A0"/>
                </a:solidFill>
              </a:rPr>
              <a:t>Alignment register:</a:t>
            </a:r>
          </a:p>
          <a:p>
            <a:pPr marL="0" indent="0">
              <a:buNone/>
            </a:pPr>
            <a:r>
              <a:rPr lang="en-US" dirty="0"/>
              <a:t>Words must start at address that are multiples of 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7030A0"/>
                </a:solidFill>
              </a:rPr>
              <a:t>Spilling register:</a:t>
            </a:r>
          </a:p>
          <a:p>
            <a:pPr marL="0" indent="0">
              <a:buNone/>
            </a:pPr>
            <a:r>
              <a:rPr lang="en-US" dirty="0"/>
              <a:t>Process of putting less commonly used variable in a memory is called spilling register.</a:t>
            </a:r>
          </a:p>
          <a:p>
            <a:pPr marL="0" indent="0">
              <a:buNone/>
            </a:pPr>
            <a:endParaRPr lang="en-US" dirty="0"/>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81" y="1509407"/>
            <a:ext cx="3707047" cy="25731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4272" y="2105151"/>
            <a:ext cx="2942897" cy="1797148"/>
          </a:xfrm>
          <a:prstGeom prst="rect">
            <a:avLst/>
          </a:prstGeom>
        </p:spPr>
      </p:pic>
    </p:spTree>
    <p:extLst>
      <p:ext uri="{BB962C8B-B14F-4D97-AF65-F5344CB8AC3E}">
        <p14:creationId xmlns:p14="http://schemas.microsoft.com/office/powerpoint/2010/main" val="41614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660" y="531298"/>
            <a:ext cx="7003672" cy="5637685"/>
          </a:xfrm>
          <a:prstGeom prst="rect">
            <a:avLst/>
          </a:prstGeom>
        </p:spPr>
      </p:pic>
    </p:spTree>
    <p:extLst>
      <p:ext uri="{BB962C8B-B14F-4D97-AF65-F5344CB8AC3E}">
        <p14:creationId xmlns:p14="http://schemas.microsoft.com/office/powerpoint/2010/main" val="2631698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57" y="4"/>
            <a:ext cx="10515600" cy="1325563"/>
          </a:xfrm>
        </p:spPr>
        <p:txBody>
          <a:bodyPr/>
          <a:lstStyle/>
          <a:p>
            <a:r>
              <a:rPr lang="en-US" sz="3600" dirty="0"/>
              <a:t>Representing Instructions in the computer: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57" y="1623275"/>
            <a:ext cx="10227967" cy="3914643"/>
          </a:xfrm>
        </p:spPr>
      </p:pic>
    </p:spTree>
    <p:extLst>
      <p:ext uri="{BB962C8B-B14F-4D97-AF65-F5344CB8AC3E}">
        <p14:creationId xmlns:p14="http://schemas.microsoft.com/office/powerpoint/2010/main" val="1848452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79" y="331676"/>
            <a:ext cx="11538397" cy="6094882"/>
          </a:xfrm>
        </p:spPr>
        <p:txBody>
          <a:bodyPr/>
          <a:lstStyle/>
          <a:p>
            <a:r>
              <a:rPr lang="en-US" dirty="0">
                <a:solidFill>
                  <a:srgbClr val="7030A0"/>
                </a:solidFill>
              </a:rPr>
              <a:t>R-type: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56" y="1082425"/>
            <a:ext cx="9775184" cy="5086555"/>
          </a:xfrm>
          <a:prstGeom prst="rect">
            <a:avLst/>
          </a:prstGeom>
        </p:spPr>
      </p:pic>
    </p:spTree>
    <p:extLst>
      <p:ext uri="{BB962C8B-B14F-4D97-AF65-F5344CB8AC3E}">
        <p14:creationId xmlns:p14="http://schemas.microsoft.com/office/powerpoint/2010/main" val="1808787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683" y="267281"/>
            <a:ext cx="10515600" cy="5875942"/>
          </a:xfrm>
        </p:spPr>
        <p:txBody>
          <a:bodyPr/>
          <a:lstStyle/>
          <a:p>
            <a:pPr marL="0" indent="0">
              <a:buNone/>
            </a:pPr>
            <a:r>
              <a:rPr lang="en-US" dirty="0"/>
              <a:t>Example:</a:t>
            </a:r>
          </a:p>
          <a:p>
            <a:pPr marL="0" indent="0">
              <a:buNone/>
            </a:pPr>
            <a:r>
              <a:rPr lang="en-US" dirty="0"/>
              <a:t> add $t0, $s1, $s2</a:t>
            </a:r>
          </a:p>
          <a:p>
            <a:pPr marL="0" indent="0">
              <a:buNone/>
            </a:pPr>
            <a:r>
              <a:rPr lang="en-US" dirty="0"/>
              <a:t> op = 0</a:t>
            </a:r>
          </a:p>
          <a:p>
            <a:pPr marL="0" indent="0">
              <a:buNone/>
            </a:pPr>
            <a:r>
              <a:rPr lang="en-US" dirty="0"/>
              <a:t> </a:t>
            </a:r>
            <a:r>
              <a:rPr lang="en-US" dirty="0" err="1"/>
              <a:t>rd</a:t>
            </a:r>
            <a:r>
              <a:rPr lang="en-US" dirty="0"/>
              <a:t>= $t0 = 8</a:t>
            </a:r>
          </a:p>
          <a:p>
            <a:pPr marL="0" indent="0">
              <a:buNone/>
            </a:pPr>
            <a:r>
              <a:rPr lang="en-US" dirty="0"/>
              <a:t> </a:t>
            </a:r>
            <a:r>
              <a:rPr lang="en-US" dirty="0" err="1"/>
              <a:t>rs</a:t>
            </a:r>
            <a:r>
              <a:rPr lang="en-US" dirty="0"/>
              <a:t>= $s1 = 17</a:t>
            </a:r>
          </a:p>
          <a:p>
            <a:pPr marL="0" indent="0">
              <a:buNone/>
            </a:pPr>
            <a:r>
              <a:rPr lang="en-US" dirty="0"/>
              <a:t> </a:t>
            </a:r>
            <a:r>
              <a:rPr lang="en-US" dirty="0" err="1"/>
              <a:t>rt</a:t>
            </a:r>
            <a:r>
              <a:rPr lang="en-US" dirty="0"/>
              <a:t>= $s2 = 18</a:t>
            </a:r>
          </a:p>
          <a:p>
            <a:pPr marL="0" indent="0">
              <a:buNone/>
            </a:pPr>
            <a:r>
              <a:rPr lang="en-US" dirty="0" err="1"/>
              <a:t>Shmt</a:t>
            </a:r>
            <a:r>
              <a:rPr lang="en-US" dirty="0"/>
              <a:t> = 0</a:t>
            </a:r>
          </a:p>
          <a:p>
            <a:pPr marL="0" indent="0">
              <a:buNone/>
            </a:pPr>
            <a:r>
              <a:rPr lang="en-US" dirty="0" err="1"/>
              <a:t>Funct</a:t>
            </a:r>
            <a:r>
              <a:rPr lang="en-US" dirty="0"/>
              <a:t> = 32 </a:t>
            </a:r>
          </a:p>
        </p:txBody>
      </p:sp>
      <p:graphicFrame>
        <p:nvGraphicFramePr>
          <p:cNvPr id="4" name="Table 3"/>
          <p:cNvGraphicFramePr>
            <a:graphicFrameLocks noGrp="1"/>
          </p:cNvGraphicFramePr>
          <p:nvPr>
            <p:extLst>
              <p:ext uri="{D42A27DB-BD31-4B8C-83A1-F6EECF244321}">
                <p14:modId xmlns:p14="http://schemas.microsoft.com/office/powerpoint/2010/main" val="653826473"/>
              </p:ext>
            </p:extLst>
          </p:nvPr>
        </p:nvGraphicFramePr>
        <p:xfrm>
          <a:off x="3577463" y="2228050"/>
          <a:ext cx="6210486" cy="734095"/>
        </p:xfrm>
        <a:graphic>
          <a:graphicData uri="http://schemas.openxmlformats.org/drawingml/2006/table">
            <a:tbl>
              <a:tblPr firstRow="1" bandRow="1">
                <a:tableStyleId>{5C22544A-7EE6-4342-B048-85BDC9FD1C3A}</a:tableStyleId>
              </a:tblPr>
              <a:tblGrid>
                <a:gridCol w="1035081">
                  <a:extLst>
                    <a:ext uri="{9D8B030D-6E8A-4147-A177-3AD203B41FA5}">
                      <a16:colId xmlns:a16="http://schemas.microsoft.com/office/drawing/2014/main" xmlns="" val="20000"/>
                    </a:ext>
                  </a:extLst>
                </a:gridCol>
                <a:gridCol w="1035081">
                  <a:extLst>
                    <a:ext uri="{9D8B030D-6E8A-4147-A177-3AD203B41FA5}">
                      <a16:colId xmlns:a16="http://schemas.microsoft.com/office/drawing/2014/main" xmlns="" val="20001"/>
                    </a:ext>
                  </a:extLst>
                </a:gridCol>
                <a:gridCol w="1035081">
                  <a:extLst>
                    <a:ext uri="{9D8B030D-6E8A-4147-A177-3AD203B41FA5}">
                      <a16:colId xmlns:a16="http://schemas.microsoft.com/office/drawing/2014/main" xmlns="" val="20002"/>
                    </a:ext>
                  </a:extLst>
                </a:gridCol>
                <a:gridCol w="1035081">
                  <a:extLst>
                    <a:ext uri="{9D8B030D-6E8A-4147-A177-3AD203B41FA5}">
                      <a16:colId xmlns:a16="http://schemas.microsoft.com/office/drawing/2014/main" xmlns="" val="20003"/>
                    </a:ext>
                  </a:extLst>
                </a:gridCol>
                <a:gridCol w="1035081">
                  <a:extLst>
                    <a:ext uri="{9D8B030D-6E8A-4147-A177-3AD203B41FA5}">
                      <a16:colId xmlns:a16="http://schemas.microsoft.com/office/drawing/2014/main" xmlns="" val="20004"/>
                    </a:ext>
                  </a:extLst>
                </a:gridCol>
                <a:gridCol w="1035081">
                  <a:extLst>
                    <a:ext uri="{9D8B030D-6E8A-4147-A177-3AD203B41FA5}">
                      <a16:colId xmlns:a16="http://schemas.microsoft.com/office/drawing/2014/main" xmlns="" val="20005"/>
                    </a:ext>
                  </a:extLst>
                </a:gridCol>
              </a:tblGrid>
              <a:tr h="734095">
                <a:tc>
                  <a:txBody>
                    <a:bodyPr/>
                    <a:lstStyle/>
                    <a:p>
                      <a:pPr algn="ctr"/>
                      <a:r>
                        <a:rPr lang="en-US" dirty="0"/>
                        <a:t> 0</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8</a:t>
                      </a:r>
                    </a:p>
                  </a:txBody>
                  <a:tcPr/>
                </a:tc>
                <a:tc>
                  <a:txBody>
                    <a:bodyPr/>
                    <a:lstStyle/>
                    <a:p>
                      <a:pPr algn="ctr"/>
                      <a:r>
                        <a:rPr lang="en-US" dirty="0"/>
                        <a:t>0</a:t>
                      </a:r>
                    </a:p>
                  </a:txBody>
                  <a:tcPr/>
                </a:tc>
                <a:tc>
                  <a:txBody>
                    <a:bodyPr/>
                    <a:lstStyle/>
                    <a:p>
                      <a:pPr algn="ctr"/>
                      <a:r>
                        <a:rPr lang="en-US" dirty="0"/>
                        <a:t>32</a:t>
                      </a:r>
                    </a:p>
                  </a:txBody>
                  <a:tcPr/>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01675356"/>
              </p:ext>
            </p:extLst>
          </p:nvPr>
        </p:nvGraphicFramePr>
        <p:xfrm>
          <a:off x="3062309" y="3514382"/>
          <a:ext cx="6725634" cy="370840"/>
        </p:xfrm>
        <a:graphic>
          <a:graphicData uri="http://schemas.openxmlformats.org/drawingml/2006/table">
            <a:tbl>
              <a:tblPr firstRow="1" bandRow="1">
                <a:tableStyleId>{5C22544A-7EE6-4342-B048-85BDC9FD1C3A}</a:tableStyleId>
              </a:tblPr>
              <a:tblGrid>
                <a:gridCol w="1120939">
                  <a:extLst>
                    <a:ext uri="{9D8B030D-6E8A-4147-A177-3AD203B41FA5}">
                      <a16:colId xmlns:a16="http://schemas.microsoft.com/office/drawing/2014/main" xmlns="" val="20000"/>
                    </a:ext>
                  </a:extLst>
                </a:gridCol>
                <a:gridCol w="1120939">
                  <a:extLst>
                    <a:ext uri="{9D8B030D-6E8A-4147-A177-3AD203B41FA5}">
                      <a16:colId xmlns:a16="http://schemas.microsoft.com/office/drawing/2014/main" xmlns="" val="20001"/>
                    </a:ext>
                  </a:extLst>
                </a:gridCol>
                <a:gridCol w="1120939">
                  <a:extLst>
                    <a:ext uri="{9D8B030D-6E8A-4147-A177-3AD203B41FA5}">
                      <a16:colId xmlns:a16="http://schemas.microsoft.com/office/drawing/2014/main" xmlns="" val="20002"/>
                    </a:ext>
                  </a:extLst>
                </a:gridCol>
                <a:gridCol w="1120939">
                  <a:extLst>
                    <a:ext uri="{9D8B030D-6E8A-4147-A177-3AD203B41FA5}">
                      <a16:colId xmlns:a16="http://schemas.microsoft.com/office/drawing/2014/main" xmlns="" val="20003"/>
                    </a:ext>
                  </a:extLst>
                </a:gridCol>
                <a:gridCol w="1120939">
                  <a:extLst>
                    <a:ext uri="{9D8B030D-6E8A-4147-A177-3AD203B41FA5}">
                      <a16:colId xmlns:a16="http://schemas.microsoft.com/office/drawing/2014/main" xmlns="" val="20004"/>
                    </a:ext>
                  </a:extLst>
                </a:gridCol>
                <a:gridCol w="1120939">
                  <a:extLst>
                    <a:ext uri="{9D8B030D-6E8A-4147-A177-3AD203B41FA5}">
                      <a16:colId xmlns:a16="http://schemas.microsoft.com/office/drawing/2014/main" xmlns="" val="20005"/>
                    </a:ext>
                  </a:extLst>
                </a:gridCol>
              </a:tblGrid>
              <a:tr h="370840">
                <a:tc>
                  <a:txBody>
                    <a:bodyPr/>
                    <a:lstStyle/>
                    <a:p>
                      <a:pPr algn="ctr"/>
                      <a:r>
                        <a:rPr lang="en-US" dirty="0"/>
                        <a:t>000000</a:t>
                      </a:r>
                    </a:p>
                  </a:txBody>
                  <a:tcPr/>
                </a:tc>
                <a:tc>
                  <a:txBody>
                    <a:bodyPr/>
                    <a:lstStyle/>
                    <a:p>
                      <a:pPr algn="ctr"/>
                      <a:r>
                        <a:rPr lang="en-US" dirty="0"/>
                        <a:t>10001</a:t>
                      </a:r>
                    </a:p>
                  </a:txBody>
                  <a:tcPr/>
                </a:tc>
                <a:tc>
                  <a:txBody>
                    <a:bodyPr/>
                    <a:lstStyle/>
                    <a:p>
                      <a:pPr algn="ctr"/>
                      <a:r>
                        <a:rPr lang="en-US" dirty="0"/>
                        <a:t>10010</a:t>
                      </a:r>
                    </a:p>
                  </a:txBody>
                  <a:tcPr/>
                </a:tc>
                <a:tc>
                  <a:txBody>
                    <a:bodyPr/>
                    <a:lstStyle/>
                    <a:p>
                      <a:pPr algn="ctr"/>
                      <a:r>
                        <a:rPr lang="en-US" dirty="0"/>
                        <a:t>0100</a:t>
                      </a:r>
                    </a:p>
                  </a:txBody>
                  <a:tcPr/>
                </a:tc>
                <a:tc>
                  <a:txBody>
                    <a:bodyPr/>
                    <a:lstStyle/>
                    <a:p>
                      <a:pPr algn="ctr"/>
                      <a:r>
                        <a:rPr lang="en-US" dirty="0"/>
                        <a:t>000000</a:t>
                      </a:r>
                    </a:p>
                  </a:txBody>
                  <a:tcPr/>
                </a:tc>
                <a:tc>
                  <a:txBody>
                    <a:bodyPr/>
                    <a:lstStyle/>
                    <a:p>
                      <a:pPr algn="ctr"/>
                      <a:r>
                        <a:rPr lang="en-US" dirty="0"/>
                        <a:t>100000</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0921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167" y="383195"/>
            <a:ext cx="10515600" cy="6056245"/>
          </a:xfrm>
        </p:spPr>
        <p:txBody>
          <a:bodyPr>
            <a:normAutofit lnSpcReduction="10000"/>
          </a:bodyPr>
          <a:lstStyle/>
          <a:p>
            <a:r>
              <a:rPr lang="en-US" dirty="0">
                <a:solidFill>
                  <a:srgbClr val="7030A0"/>
                </a:solidFill>
              </a:rPr>
              <a:t>I – format :</a:t>
            </a:r>
          </a:p>
          <a:p>
            <a:endParaRPr lang="en-US" dirty="0"/>
          </a:p>
          <a:p>
            <a:endParaRPr lang="en-US" dirty="0"/>
          </a:p>
          <a:p>
            <a:endParaRPr lang="en-US" dirty="0"/>
          </a:p>
          <a:p>
            <a:r>
              <a:rPr lang="en-US" dirty="0"/>
              <a:t>Example:</a:t>
            </a:r>
          </a:p>
          <a:p>
            <a:pPr marL="0" indent="0">
              <a:buNone/>
            </a:pPr>
            <a:r>
              <a:rPr lang="en-US" dirty="0"/>
              <a:t> </a:t>
            </a:r>
            <a:r>
              <a:rPr lang="en-US" dirty="0" err="1"/>
              <a:t>lw</a:t>
            </a:r>
            <a:r>
              <a:rPr lang="en-US" dirty="0"/>
              <a:t> $t0, 32($s1)</a:t>
            </a:r>
          </a:p>
          <a:p>
            <a:pPr marL="0" indent="0">
              <a:buNone/>
            </a:pPr>
            <a:endParaRPr lang="en-US" dirty="0"/>
          </a:p>
          <a:p>
            <a:pPr marL="0" indent="0">
              <a:buNone/>
            </a:pPr>
            <a:endParaRPr lang="en-US" dirty="0"/>
          </a:p>
          <a:p>
            <a:r>
              <a:rPr lang="en-US" dirty="0"/>
              <a:t>j- type:</a:t>
            </a:r>
          </a:p>
          <a:p>
            <a:endParaRPr lang="en-US" dirty="0"/>
          </a:p>
          <a:p>
            <a:endParaRPr lang="en-US" dirty="0"/>
          </a:p>
          <a:p>
            <a:r>
              <a:rPr lang="en-US" dirty="0"/>
              <a:t>Opcode=2</a:t>
            </a:r>
          </a:p>
          <a:p>
            <a:r>
              <a:rPr lang="en-US" dirty="0"/>
              <a:t>Address=</a:t>
            </a:r>
            <a:r>
              <a:rPr lang="en-US"/>
              <a:t>given address/4;</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12" y="1171863"/>
            <a:ext cx="8444905" cy="90163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38229361"/>
              </p:ext>
            </p:extLst>
          </p:nvPr>
        </p:nvGraphicFramePr>
        <p:xfrm>
          <a:off x="522796" y="3243580"/>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pPr algn="ctr"/>
                      <a:r>
                        <a:rPr lang="en-US" dirty="0"/>
                        <a:t>35</a:t>
                      </a:r>
                    </a:p>
                  </a:txBody>
                  <a:tcPr/>
                </a:tc>
                <a:tc>
                  <a:txBody>
                    <a:bodyPr/>
                    <a:lstStyle/>
                    <a:p>
                      <a:pPr algn="ctr"/>
                      <a:r>
                        <a:rPr lang="en-US" dirty="0"/>
                        <a:t>17</a:t>
                      </a:r>
                    </a:p>
                  </a:txBody>
                  <a:tcPr/>
                </a:tc>
                <a:tc>
                  <a:txBody>
                    <a:bodyPr/>
                    <a:lstStyle/>
                    <a:p>
                      <a:pPr algn="ctr"/>
                      <a:r>
                        <a:rPr lang="en-US" dirty="0"/>
                        <a:t>8</a:t>
                      </a:r>
                    </a:p>
                  </a:txBody>
                  <a:tcPr/>
                </a:tc>
                <a:tc>
                  <a:txBody>
                    <a:bodyPr/>
                    <a:lstStyle/>
                    <a:p>
                      <a:pPr algn="ctr"/>
                      <a:r>
                        <a:rPr lang="en-US" dirty="0"/>
                        <a:t>32</a:t>
                      </a:r>
                    </a:p>
                  </a:txBody>
                  <a:tcPr/>
                </a:tc>
                <a:extLst>
                  <a:ext uri="{0D108BD9-81ED-4DB2-BD59-A6C34878D82A}">
                    <a16:rowId xmlns:a16="http://schemas.microsoft.com/office/drawing/2014/main" xmlns="" val="10000"/>
                  </a:ext>
                </a:extLst>
              </a:tr>
            </a:tbl>
          </a:graphicData>
        </a:graphic>
      </p:graphicFrame>
      <p:pic>
        <p:nvPicPr>
          <p:cNvPr id="2" name="Picture 1">
            <a:extLst>
              <a:ext uri="{FF2B5EF4-FFF2-40B4-BE49-F238E27FC236}">
                <a16:creationId xmlns:a16="http://schemas.microsoft.com/office/drawing/2014/main" xmlns="" id="{3788718C-F332-45F6-BDCD-F74F6F105F63}"/>
              </a:ext>
            </a:extLst>
          </p:cNvPr>
          <p:cNvPicPr>
            <a:picLocks noChangeAspect="1"/>
          </p:cNvPicPr>
          <p:nvPr/>
        </p:nvPicPr>
        <p:blipFill>
          <a:blip r:embed="rId3"/>
          <a:stretch>
            <a:fillRect/>
          </a:stretch>
        </p:blipFill>
        <p:spPr>
          <a:xfrm>
            <a:off x="522798" y="4686982"/>
            <a:ext cx="8169348" cy="493819"/>
          </a:xfrm>
          <a:prstGeom prst="rect">
            <a:avLst/>
          </a:prstGeom>
        </p:spPr>
      </p:pic>
    </p:spTree>
    <p:extLst>
      <p:ext uri="{BB962C8B-B14F-4D97-AF65-F5344CB8AC3E}">
        <p14:creationId xmlns:p14="http://schemas.microsoft.com/office/powerpoint/2010/main" val="3495055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28" y="167425"/>
            <a:ext cx="8128649" cy="35729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15" y="4153078"/>
            <a:ext cx="8764568" cy="2041663"/>
          </a:xfrm>
          <a:prstGeom prst="rect">
            <a:avLst/>
          </a:prstGeom>
        </p:spPr>
      </p:pic>
    </p:spTree>
    <p:extLst>
      <p:ext uri="{BB962C8B-B14F-4D97-AF65-F5344CB8AC3E}">
        <p14:creationId xmlns:p14="http://schemas.microsoft.com/office/powerpoint/2010/main" val="255249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7" y="146185"/>
            <a:ext cx="10515600" cy="897004"/>
          </a:xfrm>
        </p:spPr>
        <p:txBody>
          <a:bodyPr>
            <a:normAutofit/>
          </a:bodyPr>
          <a:lstStyle/>
          <a:p>
            <a:r>
              <a:rPr lang="en-US" sz="3200" dirty="0">
                <a:solidFill>
                  <a:srgbClr val="7030A0"/>
                </a:solidFill>
              </a:rPr>
              <a:t>Decision making statement: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299" y="1844642"/>
            <a:ext cx="9093996" cy="3306908"/>
          </a:xfrm>
        </p:spPr>
      </p:pic>
    </p:spTree>
    <p:extLst>
      <p:ext uri="{BB962C8B-B14F-4D97-AF65-F5344CB8AC3E}">
        <p14:creationId xmlns:p14="http://schemas.microsoft.com/office/powerpoint/2010/main" val="2447794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713" y="627893"/>
            <a:ext cx="10515600" cy="5309271"/>
          </a:xfrm>
        </p:spPr>
        <p:txBody>
          <a:bodyPr>
            <a:normAutofit fontScale="92500" lnSpcReduction="20000"/>
          </a:bodyPr>
          <a:lstStyle/>
          <a:p>
            <a:pPr marL="0" indent="0">
              <a:buNone/>
            </a:pPr>
            <a:r>
              <a:rPr lang="en-US" dirty="0">
                <a:solidFill>
                  <a:srgbClr val="7030A0"/>
                </a:solidFill>
              </a:rPr>
              <a:t> if ( </a:t>
            </a:r>
            <a:r>
              <a:rPr lang="en-US" dirty="0" err="1">
                <a:solidFill>
                  <a:srgbClr val="7030A0"/>
                </a:solidFill>
              </a:rPr>
              <a:t>i</a:t>
            </a:r>
            <a:r>
              <a:rPr lang="en-US" dirty="0">
                <a:solidFill>
                  <a:srgbClr val="7030A0"/>
                </a:solidFill>
              </a:rPr>
              <a:t>==j) go to L1;</a:t>
            </a:r>
          </a:p>
          <a:p>
            <a:pPr marL="0" indent="0">
              <a:buNone/>
            </a:pPr>
            <a:r>
              <a:rPr lang="en-US" dirty="0">
                <a:solidFill>
                  <a:srgbClr val="7030A0"/>
                </a:solidFill>
              </a:rPr>
              <a:t> f = </a:t>
            </a:r>
            <a:r>
              <a:rPr lang="en-US" dirty="0" err="1">
                <a:solidFill>
                  <a:srgbClr val="7030A0"/>
                </a:solidFill>
              </a:rPr>
              <a:t>g+h</a:t>
            </a:r>
            <a:r>
              <a:rPr lang="en-US" dirty="0">
                <a:solidFill>
                  <a:srgbClr val="7030A0"/>
                </a:solidFill>
              </a:rPr>
              <a:t>;</a:t>
            </a:r>
          </a:p>
          <a:p>
            <a:pPr marL="0" indent="0">
              <a:buNone/>
            </a:pPr>
            <a:r>
              <a:rPr lang="en-US" dirty="0">
                <a:solidFill>
                  <a:srgbClr val="7030A0"/>
                </a:solidFill>
              </a:rPr>
              <a:t> L1: f=f-</a:t>
            </a:r>
            <a:r>
              <a:rPr lang="en-US" dirty="0" err="1">
                <a:solidFill>
                  <a:srgbClr val="7030A0"/>
                </a:solidFill>
              </a:rPr>
              <a:t>i</a:t>
            </a:r>
            <a:r>
              <a:rPr lang="en-US" dirty="0">
                <a:solidFill>
                  <a:srgbClr val="7030A0"/>
                </a:solidFill>
              </a:rPr>
              <a:t>;</a:t>
            </a:r>
          </a:p>
          <a:p>
            <a:pPr marL="0" indent="0">
              <a:buNone/>
            </a:pPr>
            <a:r>
              <a:rPr lang="en-US" dirty="0">
                <a:solidFill>
                  <a:srgbClr val="7030A0"/>
                </a:solidFill>
              </a:rPr>
              <a:t>Convert this into MIPS assembly code.</a:t>
            </a:r>
          </a:p>
          <a:p>
            <a:pPr marL="0" indent="0">
              <a:buNone/>
            </a:pPr>
            <a:r>
              <a:rPr lang="en-US" dirty="0">
                <a:solidFill>
                  <a:srgbClr val="7030A0"/>
                </a:solidFill>
              </a:rPr>
              <a:t>Answer : </a:t>
            </a:r>
          </a:p>
          <a:p>
            <a:pPr marL="0" indent="0">
              <a:buNone/>
            </a:pPr>
            <a:r>
              <a:rPr lang="en-US" dirty="0"/>
              <a:t> f= $s0, g= $s1, h= $s2, </a:t>
            </a:r>
            <a:r>
              <a:rPr lang="en-US" dirty="0" err="1"/>
              <a:t>i</a:t>
            </a:r>
            <a:r>
              <a:rPr lang="en-US" dirty="0"/>
              <a:t>= $s3, j= $s4</a:t>
            </a:r>
          </a:p>
          <a:p>
            <a:pPr marL="0" indent="0">
              <a:buNone/>
            </a:pPr>
            <a:r>
              <a:rPr lang="en-US" dirty="0"/>
              <a:t> </a:t>
            </a:r>
          </a:p>
          <a:p>
            <a:pPr marL="0" indent="0">
              <a:buNone/>
            </a:pPr>
            <a:r>
              <a:rPr lang="en-US" dirty="0"/>
              <a:t> </a:t>
            </a:r>
            <a:r>
              <a:rPr lang="en-US" dirty="0" err="1"/>
              <a:t>beq</a:t>
            </a:r>
            <a:r>
              <a:rPr lang="en-US" dirty="0"/>
              <a:t> $s3, $s4, L1</a:t>
            </a:r>
          </a:p>
          <a:p>
            <a:pPr marL="0" indent="0">
              <a:buNone/>
            </a:pPr>
            <a:endParaRPr lang="en-US" dirty="0"/>
          </a:p>
          <a:p>
            <a:pPr marL="0" indent="0">
              <a:buNone/>
            </a:pPr>
            <a:r>
              <a:rPr lang="en-US" dirty="0"/>
              <a:t> add $s0, $s1, $s2</a:t>
            </a:r>
          </a:p>
          <a:p>
            <a:pPr marL="0" indent="0">
              <a:buNone/>
            </a:pPr>
            <a:endParaRPr lang="en-US" dirty="0"/>
          </a:p>
          <a:p>
            <a:pPr marL="0" indent="0">
              <a:buNone/>
            </a:pPr>
            <a:r>
              <a:rPr lang="en-US" dirty="0"/>
              <a:t> L1: sub $s0, $s0, $s3</a:t>
            </a:r>
          </a:p>
          <a:p>
            <a:pPr marL="0" indent="0">
              <a:buNone/>
            </a:pPr>
            <a:r>
              <a:rPr lang="en-US" dirty="0"/>
              <a:t> </a:t>
            </a:r>
          </a:p>
        </p:txBody>
      </p:sp>
    </p:spTree>
    <p:extLst>
      <p:ext uri="{BB962C8B-B14F-4D97-AF65-F5344CB8AC3E}">
        <p14:creationId xmlns:p14="http://schemas.microsoft.com/office/powerpoint/2010/main" val="3200796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197" y="396069"/>
            <a:ext cx="10515600" cy="6082004"/>
          </a:xfrm>
        </p:spPr>
        <p:txBody>
          <a:bodyPr>
            <a:normAutofit lnSpcReduction="10000"/>
          </a:bodyPr>
          <a:lstStyle/>
          <a:p>
            <a:endParaRPr lang="en-US" dirty="0"/>
          </a:p>
          <a:p>
            <a:endParaRPr lang="en-US" dirty="0"/>
          </a:p>
          <a:p>
            <a:endParaRPr lang="en-US" dirty="0"/>
          </a:p>
          <a:p>
            <a:pPr marL="0" indent="0">
              <a:buNone/>
            </a:pPr>
            <a:endParaRPr lang="en-US" dirty="0"/>
          </a:p>
          <a:p>
            <a:pPr marL="0" indent="0">
              <a:buNone/>
            </a:pPr>
            <a:r>
              <a:rPr lang="en-US" dirty="0">
                <a:solidFill>
                  <a:srgbClr val="7030A0"/>
                </a:solidFill>
              </a:rPr>
              <a:t>Answer:</a:t>
            </a:r>
          </a:p>
          <a:p>
            <a:pPr marL="0" indent="0">
              <a:buNone/>
            </a:pPr>
            <a:r>
              <a:rPr lang="en-US" dirty="0"/>
              <a:t> </a:t>
            </a:r>
            <a:r>
              <a:rPr lang="en-US" dirty="0" err="1"/>
              <a:t>bnq</a:t>
            </a:r>
            <a:r>
              <a:rPr lang="en-US" dirty="0"/>
              <a:t> $s3, $s4, ELSE</a:t>
            </a:r>
          </a:p>
          <a:p>
            <a:pPr marL="0" indent="0">
              <a:buNone/>
            </a:pPr>
            <a:r>
              <a:rPr lang="en-US" dirty="0"/>
              <a:t> add $s0, $s1, $s2</a:t>
            </a:r>
          </a:p>
          <a:p>
            <a:pPr marL="0" indent="0">
              <a:buNone/>
            </a:pPr>
            <a:r>
              <a:rPr lang="en-US" dirty="0"/>
              <a:t> j EXIT</a:t>
            </a:r>
          </a:p>
          <a:p>
            <a:pPr marL="0" indent="0">
              <a:buNone/>
            </a:pPr>
            <a:r>
              <a:rPr lang="en-US" dirty="0"/>
              <a:t> ELSE:</a:t>
            </a:r>
          </a:p>
          <a:p>
            <a:pPr marL="0" indent="0">
              <a:buNone/>
            </a:pPr>
            <a:r>
              <a:rPr lang="en-US" dirty="0"/>
              <a:t> sub $s0, $s1, $s2</a:t>
            </a:r>
          </a:p>
          <a:p>
            <a:pPr marL="0" indent="0">
              <a:buNone/>
            </a:pPr>
            <a:r>
              <a:rPr lang="en-US" dirty="0"/>
              <a:t> EXIT</a:t>
            </a:r>
          </a:p>
          <a:p>
            <a:pPr marL="0" indent="0">
              <a:buNone/>
            </a:pPr>
            <a:endParaRPr lang="en-US" dirty="0"/>
          </a:p>
          <a:p>
            <a:pPr marL="0" indent="0">
              <a:buNone/>
            </a:pPr>
            <a:r>
              <a:rPr lang="en-US" b="1" dirty="0"/>
              <a:t>N.B: </a:t>
            </a:r>
            <a:r>
              <a:rPr lang="en-US" dirty="0"/>
              <a:t>use jump in case of if… else</a:t>
            </a:r>
            <a:endParaRPr lang="en-US" b="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97" y="396073"/>
            <a:ext cx="8700560" cy="1698349"/>
          </a:xfrm>
          <a:prstGeom prst="rect">
            <a:avLst/>
          </a:prstGeom>
        </p:spPr>
      </p:pic>
    </p:spTree>
    <p:extLst>
      <p:ext uri="{BB962C8B-B14F-4D97-AF65-F5344CB8AC3E}">
        <p14:creationId xmlns:p14="http://schemas.microsoft.com/office/powerpoint/2010/main" val="81103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52B9E28B-E353-40AB-9A56-23F925322859}"/>
              </a:ext>
            </a:extLst>
          </p:cNvPr>
          <p:cNvSpPr>
            <a:spLocks noGrp="1"/>
          </p:cNvSpPr>
          <p:nvPr>
            <p:ph type="title"/>
          </p:nvPr>
        </p:nvSpPr>
        <p:spPr/>
        <p:txBody>
          <a:bodyPr>
            <a:normAutofit/>
          </a:bodyPr>
          <a:lstStyle/>
          <a:p>
            <a:r>
              <a:rPr lang="en-US" dirty="0"/>
              <a:t>Instruction Codes</a:t>
            </a:r>
            <a:endParaRPr lang="en-IN" b="0" dirty="0"/>
          </a:p>
        </p:txBody>
      </p:sp>
      <p:sp>
        <p:nvSpPr>
          <p:cNvPr id="4" name="Content Placeholder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15702315-4038-4026-910A-1175338F665D}"/>
              </a:ext>
            </a:extLst>
          </p:cNvPr>
          <p:cNvSpPr>
            <a:spLocks noGrp="1"/>
          </p:cNvSpPr>
          <p:nvPr>
            <p:ph idx="1"/>
          </p:nvPr>
        </p:nvSpPr>
        <p:spPr>
          <a:xfrm>
            <a:off x="131181" y="704423"/>
            <a:ext cx="11933000" cy="5635677"/>
          </a:xfrm>
        </p:spPr>
        <p:txBody>
          <a:bodyPr/>
          <a:lstStyle/>
          <a:p>
            <a:pPr algn="just"/>
            <a:r>
              <a:rPr lang="en-US" dirty="0"/>
              <a:t>Program</a:t>
            </a:r>
          </a:p>
          <a:p>
            <a:pPr lvl="1"/>
            <a:r>
              <a:rPr lang="en-US" dirty="0"/>
              <a:t>A program is a set of instructions that specify the operations, operands and the sequence by which processing has to occur.</a:t>
            </a:r>
          </a:p>
          <a:p>
            <a:pPr algn="just"/>
            <a:r>
              <a:rPr lang="en-US" dirty="0"/>
              <a:t>Computer Instruction</a:t>
            </a:r>
          </a:p>
          <a:p>
            <a:pPr lvl="1"/>
            <a:r>
              <a:rPr lang="en-US" dirty="0"/>
              <a:t>A computer instruction is a binary code that specifies a sequence of micro-operations for the computer.</a:t>
            </a:r>
          </a:p>
          <a:p>
            <a:pPr lvl="1"/>
            <a:r>
              <a:rPr lang="en-US" dirty="0"/>
              <a:t>The computer reads each instruction from memory and places it in a control register.</a:t>
            </a:r>
          </a:p>
          <a:p>
            <a:pPr lvl="1"/>
            <a:r>
              <a:rPr lang="en-US" dirty="0"/>
              <a:t>The control then interprets the binary code of the instruction and proceeds to execute it by issuing a sequence of micro-operations.</a:t>
            </a:r>
          </a:p>
          <a:p>
            <a:pPr algn="just"/>
            <a:r>
              <a:rPr lang="en-US" dirty="0"/>
              <a:t>Instruction Code</a:t>
            </a:r>
          </a:p>
          <a:p>
            <a:pPr lvl="1"/>
            <a:r>
              <a:rPr lang="en-US" dirty="0"/>
              <a:t>An instruction code is a group of bits that instruct the computer to perform a specific operation.</a:t>
            </a:r>
          </a:p>
          <a:p>
            <a:pPr lvl="1"/>
            <a:r>
              <a:rPr lang="en-US" dirty="0"/>
              <a:t>Example</a:t>
            </a:r>
          </a:p>
          <a:p>
            <a:pPr algn="just"/>
            <a:r>
              <a:rPr lang="en-US" dirty="0"/>
              <a:t>Operation Code (</a:t>
            </a:r>
            <a:r>
              <a:rPr lang="en-US" dirty="0" err="1"/>
              <a:t>Opcode</a:t>
            </a:r>
            <a:r>
              <a:rPr lang="en-US" dirty="0"/>
              <a:t>)</a:t>
            </a:r>
          </a:p>
          <a:p>
            <a:pPr lvl="1"/>
            <a:r>
              <a:rPr lang="en-US" dirty="0"/>
              <a:t>The operation code of an instruction is a group of bits that define such operations as add, subtract, multiply, shift, and complement.</a:t>
            </a:r>
          </a:p>
          <a:p>
            <a:pPr lvl="1"/>
            <a:r>
              <a:rPr lang="en-US" dirty="0"/>
              <a:t>The number of bits required for the operation code of an instruction depends on the total number of operations available in the computer.</a:t>
            </a:r>
          </a:p>
          <a:p>
            <a:pPr lvl="1"/>
            <a:r>
              <a:rPr lang="en-US" dirty="0"/>
              <a:t>The operation code must consist of at least n bits for a given 2</a:t>
            </a:r>
            <a:r>
              <a:rPr lang="en-US" baseline="30000" dirty="0"/>
              <a:t>n</a:t>
            </a:r>
            <a:r>
              <a:rPr lang="en-US" dirty="0"/>
              <a:t> (or less) distinct operations.</a:t>
            </a:r>
          </a:p>
          <a:p>
            <a:endParaRPr lang="en-IN" dirty="0"/>
          </a:p>
        </p:txBody>
      </p:sp>
      <p:sp>
        <p:nvSpPr>
          <p:cNvPr id="11" name="Rectangle 1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B702978-FE7C-4586-9AFF-61C17C05BBBE}"/>
              </a:ext>
            </a:extLst>
          </p:cNvPr>
          <p:cNvSpPr/>
          <p:nvPr/>
        </p:nvSpPr>
        <p:spPr>
          <a:xfrm>
            <a:off x="4393241" y="4385660"/>
            <a:ext cx="1088011" cy="34288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ysClr val="windowText" lastClr="000000"/>
                </a:solidFill>
              </a:rPr>
              <a:t>ADD 1547</a:t>
            </a:r>
          </a:p>
        </p:txBody>
      </p:sp>
      <p:grpSp>
        <p:nvGrpSpPr>
          <p:cNvPr id="14" name="Group 1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7AEB770-EB44-4E96-A39E-B2B59B478B24}"/>
              </a:ext>
            </a:extLst>
          </p:cNvPr>
          <p:cNvGrpSpPr/>
          <p:nvPr/>
        </p:nvGrpSpPr>
        <p:grpSpPr>
          <a:xfrm>
            <a:off x="3548271" y="4671391"/>
            <a:ext cx="1420016" cy="159026"/>
            <a:chOff x="3078778" y="2961861"/>
            <a:chExt cx="1420016" cy="159026"/>
          </a:xfrm>
        </p:grpSpPr>
        <p:cxnSp>
          <p:nvCxnSpPr>
            <p:cNvPr id="15" name="Straight Connector 1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7EA29A9-94F8-41AF-BF8F-1771B93995E8}"/>
                </a:ext>
              </a:extLst>
            </p:cNvPr>
            <p:cNvCxnSpPr/>
            <p:nvPr/>
          </p:nvCxnSpPr>
          <p:spPr>
            <a:xfrm>
              <a:off x="3875339" y="2961861"/>
              <a:ext cx="62345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F88B2F3-ED86-449F-B36E-98403F090010}"/>
                </a:ext>
              </a:extLst>
            </p:cNvPr>
            <p:cNvCxnSpPr/>
            <p:nvPr/>
          </p:nvCxnSpPr>
          <p:spPr>
            <a:xfrm flipH="1">
              <a:off x="3078778" y="2961861"/>
              <a:ext cx="1045963" cy="159026"/>
            </a:xfrm>
            <a:prstGeom prst="straightConnector1">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023BD12-D747-4DB7-A2BD-DD7EE073469C}"/>
              </a:ext>
            </a:extLst>
          </p:cNvPr>
          <p:cNvGrpSpPr/>
          <p:nvPr/>
        </p:nvGrpSpPr>
        <p:grpSpPr>
          <a:xfrm>
            <a:off x="4713501" y="4189697"/>
            <a:ext cx="4688019" cy="923637"/>
            <a:chOff x="4244009" y="2480163"/>
            <a:chExt cx="4688018" cy="923637"/>
          </a:xfrm>
        </p:grpSpPr>
        <p:grpSp>
          <p:nvGrpSpPr>
            <p:cNvPr id="18" name="Group 1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0C0A4482-EF34-4E73-95DE-3CC9E151E681}"/>
                </a:ext>
              </a:extLst>
            </p:cNvPr>
            <p:cNvGrpSpPr/>
            <p:nvPr/>
          </p:nvGrpSpPr>
          <p:grpSpPr>
            <a:xfrm>
              <a:off x="4244009" y="2480163"/>
              <a:ext cx="2384018" cy="491637"/>
              <a:chOff x="4244009" y="2480163"/>
              <a:chExt cx="2384018" cy="491637"/>
            </a:xfrm>
          </p:grpSpPr>
          <p:cxnSp>
            <p:nvCxnSpPr>
              <p:cNvPr id="20" name="Straight Connector 1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4BD443C-574F-426D-AC45-9F241F4A6581}"/>
                  </a:ext>
                </a:extLst>
              </p:cNvPr>
              <p:cNvCxnSpPr/>
              <p:nvPr/>
            </p:nvCxnSpPr>
            <p:spPr>
              <a:xfrm flipH="1">
                <a:off x="4244009" y="2480163"/>
                <a:ext cx="0" cy="216000"/>
              </a:xfrm>
              <a:prstGeom prst="line">
                <a:avLst/>
              </a:prstGeom>
              <a:ln w="25400">
                <a:solidFill>
                  <a:schemeClr val="accent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D1E1AB6-BEBE-4110-B723-3389C5B92A18}"/>
                  </a:ext>
                </a:extLst>
              </p:cNvPr>
              <p:cNvCxnSpPr>
                <a:endCxn id="19" idx="2"/>
              </p:cNvCxnSpPr>
              <p:nvPr/>
            </p:nvCxnSpPr>
            <p:spPr>
              <a:xfrm>
                <a:off x="4259061" y="2494748"/>
                <a:ext cx="2368966" cy="47705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0084B8A-45B5-4204-99D6-A1439CEB1749}"/>
                </a:ext>
              </a:extLst>
            </p:cNvPr>
            <p:cNvSpPr/>
            <p:nvPr/>
          </p:nvSpPr>
          <p:spPr>
            <a:xfrm>
              <a:off x="6628027" y="2539800"/>
              <a:ext cx="2304000" cy="864000"/>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solidFill>
                    <a:schemeClr val="tx2"/>
                  </a:solidFill>
                </a:rPr>
                <a:t>Unique Binary code is assigned to every Opcode</a:t>
              </a:r>
            </a:p>
          </p:txBody>
        </p:sp>
      </p:grpSp>
    </p:spTree>
    <p:extLst>
      <p:ext uri="{BB962C8B-B14F-4D97-AF65-F5344CB8AC3E}">
        <p14:creationId xmlns:p14="http://schemas.microsoft.com/office/powerpoint/2010/main" val="28857496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dur="50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10" presetClass="entr" presetSubtype="0" dur="50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dur="50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dur="50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dur="50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nodeType="clickPar">
                      <p:stCondLst>
                        <p:cond delay="indefinite"/>
                      </p:stCondLst>
                      <p:childTnLst>
                        <p:par>
                          <p:cTn id="26" fill="hold">
                            <p:stCondLst>
                              <p:cond delay="0"/>
                            </p:stCondLst>
                            <p:childTnLst>
                              <p:par>
                                <p:cTn id="27" presetID="10" presetClass="entr" presetSubtype="0" dur="50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dur="500" fill="hold" grpId="0"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dur="50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10" presetClass="entr" presetSubtype="0" dur="50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nodeType="clickPar">
                      <p:stCondLst>
                        <p:cond delay="indefinite"/>
                      </p:stCondLst>
                      <p:childTnLst>
                        <p:par>
                          <p:cTn id="42" fill="hold">
                            <p:stCondLst>
                              <p:cond delay="0"/>
                            </p:stCondLst>
                            <p:childTnLst>
                              <p:par>
                                <p:cTn id="43" presetID="10" presetClass="entr" presetSubtype="0" dur="50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nodeType="clickPar">
                      <p:stCondLst>
                        <p:cond delay="indefinite"/>
                      </p:stCondLst>
                      <p:childTnLst>
                        <p:par>
                          <p:cTn id="47" fill="hold">
                            <p:stCondLst>
                              <p:cond delay="0"/>
                            </p:stCondLst>
                            <p:childTnLst>
                              <p:par>
                                <p:cTn id="48" presetID="10" presetClass="entr" presetSubtype="0" dur="50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nodeType="clickPar">
                      <p:stCondLst>
                        <p:cond delay="indefinite"/>
                      </p:stCondLst>
                      <p:childTnLst>
                        <p:par>
                          <p:cTn id="52" fill="hold">
                            <p:stCondLst>
                              <p:cond delay="0"/>
                            </p:stCondLst>
                            <p:childTnLst>
                              <p:par>
                                <p:cTn id="53" presetID="10" presetClass="entr" presetSubtype="0" dur="50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Effect transition="in" filter="fade">
                                      <p:cBhvr>
                                        <p:cTn id="55" dur="500"/>
                                        <p:tgtEl>
                                          <p:spTgt spid="4">
                                            <p:txEl>
                                              <p:pRg st="9" end="9"/>
                                            </p:txEl>
                                          </p:spTgt>
                                        </p:tgtEl>
                                      </p:cBhvr>
                                    </p:animEffect>
                                  </p:childTnLst>
                                </p:cTn>
                              </p:par>
                              <p:par>
                                <p:cTn id="56" presetID="10" presetClass="entr" presetSubtype="0" dur="500" fill="hold" grpId="0" nodeType="with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fade">
                                      <p:cBhvr>
                                        <p:cTn id="58" dur="500"/>
                                        <p:tgtEl>
                                          <p:spTgt spid="4">
                                            <p:txEl>
                                              <p:pRg st="10" end="10"/>
                                            </p:txEl>
                                          </p:spTgt>
                                        </p:tgtEl>
                                      </p:cBhvr>
                                    </p:animEffect>
                                  </p:childTnLst>
                                </p:cTn>
                              </p:par>
                              <p:par>
                                <p:cTn id="59" presetID="10" presetClass="entr" presetSubtype="0" dur="500" fill="hold" grpId="0" nodeType="with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Effect transition="in" filter="fade">
                                      <p:cBhvr>
                                        <p:cTn id="61" dur="500"/>
                                        <p:tgtEl>
                                          <p:spTgt spid="4">
                                            <p:txEl>
                                              <p:pRg st="11" end="11"/>
                                            </p:txEl>
                                          </p:spTgt>
                                        </p:tgtEl>
                                      </p:cBhvr>
                                    </p:animEffect>
                                  </p:childTnLst>
                                </p:cTn>
                              </p:par>
                              <p:par>
                                <p:cTn id="62" presetID="10" presetClass="entr" presetSubtype="0" dur="500" fill="hold" grpId="0" nodeType="withEffect">
                                  <p:stCondLst>
                                    <p:cond delay="0"/>
                                  </p:stCondLst>
                                  <p:childTnLst>
                                    <p:set>
                                      <p:cBhvr>
                                        <p:cTn id="63" dur="1" fill="hold">
                                          <p:stCondLst>
                                            <p:cond delay="0"/>
                                          </p:stCondLst>
                                        </p:cTn>
                                        <p:tgtEl>
                                          <p:spTgt spid="4">
                                            <p:txEl>
                                              <p:pRg st="12" end="12"/>
                                            </p:txEl>
                                          </p:spTgt>
                                        </p:tgtEl>
                                        <p:attrNameLst>
                                          <p:attrName>style.visibility</p:attrName>
                                        </p:attrNameLst>
                                      </p:cBhvr>
                                      <p:to>
                                        <p:strVal val="visible"/>
                                      </p:to>
                                    </p:set>
                                    <p:animEffect transition="in" filter="fade">
                                      <p:cBhvr>
                                        <p:cTn id="64"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77" y="241523"/>
            <a:ext cx="11577035" cy="6352460"/>
          </a:xfrm>
        </p:spPr>
        <p:txBody>
          <a:bodyPr>
            <a:normAutofit fontScale="85000" lnSpcReduction="20000"/>
          </a:bodyPr>
          <a:lstStyle/>
          <a:p>
            <a:r>
              <a:rPr lang="en-US" dirty="0">
                <a:solidFill>
                  <a:srgbClr val="7030A0"/>
                </a:solidFill>
              </a:rPr>
              <a:t>Loop: g= g + A[</a:t>
            </a:r>
            <a:r>
              <a:rPr lang="en-US" dirty="0" err="1">
                <a:solidFill>
                  <a:srgbClr val="7030A0"/>
                </a:solidFill>
              </a:rPr>
              <a:t>i</a:t>
            </a:r>
            <a:r>
              <a:rPr lang="en-US" dirty="0">
                <a:solidFill>
                  <a:srgbClr val="7030A0"/>
                </a:solidFill>
              </a:rPr>
              <a:t>]</a:t>
            </a:r>
          </a:p>
          <a:p>
            <a:pPr marL="0" indent="0">
              <a:buNone/>
            </a:pPr>
            <a:r>
              <a:rPr lang="en-US" dirty="0">
                <a:solidFill>
                  <a:srgbClr val="7030A0"/>
                </a:solidFill>
              </a:rPr>
              <a:t>             </a:t>
            </a:r>
            <a:r>
              <a:rPr lang="en-US" dirty="0" err="1">
                <a:solidFill>
                  <a:srgbClr val="7030A0"/>
                </a:solidFill>
              </a:rPr>
              <a:t>i</a:t>
            </a:r>
            <a:r>
              <a:rPr lang="en-US" dirty="0">
                <a:solidFill>
                  <a:srgbClr val="7030A0"/>
                </a:solidFill>
              </a:rPr>
              <a:t>=</a:t>
            </a:r>
            <a:r>
              <a:rPr lang="en-US" dirty="0" err="1">
                <a:solidFill>
                  <a:srgbClr val="7030A0"/>
                </a:solidFill>
              </a:rPr>
              <a:t>i+j</a:t>
            </a:r>
            <a:endParaRPr lang="en-US" dirty="0">
              <a:solidFill>
                <a:srgbClr val="7030A0"/>
              </a:solidFill>
            </a:endParaRPr>
          </a:p>
          <a:p>
            <a:pPr marL="0" indent="0">
              <a:buNone/>
            </a:pPr>
            <a:r>
              <a:rPr lang="en-US" dirty="0">
                <a:solidFill>
                  <a:srgbClr val="7030A0"/>
                </a:solidFill>
              </a:rPr>
              <a:t>   If (</a:t>
            </a:r>
            <a:r>
              <a:rPr lang="en-US" dirty="0" err="1">
                <a:solidFill>
                  <a:srgbClr val="7030A0"/>
                </a:solidFill>
              </a:rPr>
              <a:t>i</a:t>
            </a:r>
            <a:r>
              <a:rPr lang="en-US" dirty="0">
                <a:solidFill>
                  <a:srgbClr val="7030A0"/>
                </a:solidFill>
              </a:rPr>
              <a:t>!=h) go to LOOP.</a:t>
            </a:r>
          </a:p>
          <a:p>
            <a:pPr marL="0" indent="0">
              <a:buNone/>
            </a:pPr>
            <a:r>
              <a:rPr lang="en-US" dirty="0"/>
              <a:t>What will be the MIPS assemble code?</a:t>
            </a:r>
          </a:p>
          <a:p>
            <a:pPr marL="0" indent="0">
              <a:buNone/>
            </a:pPr>
            <a:endParaRPr lang="en-US" dirty="0"/>
          </a:p>
          <a:p>
            <a:pPr marL="0" indent="0">
              <a:buNone/>
            </a:pPr>
            <a:r>
              <a:rPr lang="en-US" dirty="0"/>
              <a:t>Answer:</a:t>
            </a:r>
          </a:p>
          <a:p>
            <a:pPr marL="0" indent="0">
              <a:buNone/>
            </a:pPr>
            <a:r>
              <a:rPr lang="en-US" dirty="0"/>
              <a:t> g=$s1, h=$s2, </a:t>
            </a:r>
            <a:r>
              <a:rPr lang="en-US" dirty="0" err="1"/>
              <a:t>i</a:t>
            </a:r>
            <a:r>
              <a:rPr lang="en-US" dirty="0"/>
              <a:t>=$s3, j=$s4, A=$s5</a:t>
            </a:r>
          </a:p>
          <a:p>
            <a:pPr marL="0" indent="0">
              <a:buNone/>
            </a:pPr>
            <a:r>
              <a:rPr lang="en-US" dirty="0"/>
              <a:t>Loop:</a:t>
            </a:r>
          </a:p>
          <a:p>
            <a:pPr marL="0" indent="0">
              <a:buNone/>
            </a:pPr>
            <a:r>
              <a:rPr lang="en-US" dirty="0">
                <a:solidFill>
                  <a:srgbClr val="00B050"/>
                </a:solidFill>
              </a:rPr>
              <a:t> add $t1, $s3, $s3</a:t>
            </a:r>
          </a:p>
          <a:p>
            <a:pPr marL="0" indent="0">
              <a:buNone/>
            </a:pPr>
            <a:r>
              <a:rPr lang="en-US" dirty="0">
                <a:solidFill>
                  <a:srgbClr val="00B050"/>
                </a:solidFill>
              </a:rPr>
              <a:t> add $t1, $t1, $t1</a:t>
            </a:r>
          </a:p>
          <a:p>
            <a:pPr marL="0" indent="0">
              <a:buNone/>
            </a:pPr>
            <a:r>
              <a:rPr lang="en-US" dirty="0">
                <a:solidFill>
                  <a:srgbClr val="00B050"/>
                </a:solidFill>
              </a:rPr>
              <a:t> add $t1, $t1, $s5  // $t1= address of A[</a:t>
            </a:r>
            <a:r>
              <a:rPr lang="en-US" dirty="0" err="1">
                <a:solidFill>
                  <a:srgbClr val="00B050"/>
                </a:solidFill>
              </a:rPr>
              <a:t>i</a:t>
            </a:r>
            <a:r>
              <a:rPr lang="en-US" dirty="0">
                <a:solidFill>
                  <a:srgbClr val="00B050"/>
                </a:solidFill>
              </a:rPr>
              <a:t>] (4*</a:t>
            </a:r>
            <a:r>
              <a:rPr lang="en-US" dirty="0" err="1">
                <a:solidFill>
                  <a:srgbClr val="00B050"/>
                </a:solidFill>
              </a:rPr>
              <a:t>i</a:t>
            </a:r>
            <a:r>
              <a:rPr lang="en-US" dirty="0">
                <a:solidFill>
                  <a:srgbClr val="00B050"/>
                </a:solidFill>
              </a:rPr>
              <a:t> + $s3)</a:t>
            </a:r>
          </a:p>
          <a:p>
            <a:pPr marL="0" indent="0">
              <a:buNone/>
            </a:pPr>
            <a:r>
              <a:rPr lang="en-US" dirty="0">
                <a:solidFill>
                  <a:srgbClr val="00B050"/>
                </a:solidFill>
              </a:rPr>
              <a:t> </a:t>
            </a:r>
            <a:r>
              <a:rPr lang="en-US" dirty="0" err="1">
                <a:solidFill>
                  <a:srgbClr val="00B050"/>
                </a:solidFill>
              </a:rPr>
              <a:t>lw</a:t>
            </a:r>
            <a:r>
              <a:rPr lang="en-US" dirty="0">
                <a:solidFill>
                  <a:srgbClr val="00B050"/>
                </a:solidFill>
              </a:rPr>
              <a:t> $t0, 0($t1)       // used that address to load A[</a:t>
            </a:r>
            <a:r>
              <a:rPr lang="en-US" dirty="0" err="1">
                <a:solidFill>
                  <a:srgbClr val="00B050"/>
                </a:solidFill>
              </a:rPr>
              <a:t>i</a:t>
            </a:r>
            <a:r>
              <a:rPr lang="en-US" dirty="0">
                <a:solidFill>
                  <a:srgbClr val="00B050"/>
                </a:solidFill>
              </a:rPr>
              <a:t>] into a temporary register </a:t>
            </a:r>
          </a:p>
          <a:p>
            <a:pPr marL="0" indent="0">
              <a:buNone/>
            </a:pPr>
            <a:r>
              <a:rPr lang="en-US" dirty="0"/>
              <a:t> add $s1, $s1, $s4</a:t>
            </a:r>
          </a:p>
          <a:p>
            <a:pPr marL="0" indent="0">
              <a:buNone/>
            </a:pPr>
            <a:r>
              <a:rPr lang="en-US" dirty="0"/>
              <a:t> add $s3, $s3, $s4</a:t>
            </a:r>
          </a:p>
          <a:p>
            <a:pPr marL="0" indent="0">
              <a:buNone/>
            </a:pPr>
            <a:r>
              <a:rPr lang="en-US" dirty="0"/>
              <a:t> </a:t>
            </a:r>
            <a:r>
              <a:rPr lang="en-US" dirty="0" err="1">
                <a:solidFill>
                  <a:srgbClr val="00B050"/>
                </a:solidFill>
              </a:rPr>
              <a:t>bne</a:t>
            </a:r>
            <a:r>
              <a:rPr lang="en-US" dirty="0">
                <a:solidFill>
                  <a:srgbClr val="00B050"/>
                </a:solidFill>
              </a:rPr>
              <a:t> $s3, $s4, LOOP </a:t>
            </a:r>
          </a:p>
          <a:p>
            <a:pPr marL="0" indent="0">
              <a:buNone/>
            </a:pPr>
            <a:r>
              <a:rPr lang="en-US" dirty="0"/>
              <a:t> </a:t>
            </a:r>
          </a:p>
        </p:txBody>
      </p:sp>
      <p:sp>
        <p:nvSpPr>
          <p:cNvPr id="4" name="Rectangle 3"/>
          <p:cNvSpPr/>
          <p:nvPr/>
        </p:nvSpPr>
        <p:spPr>
          <a:xfrm>
            <a:off x="5872769" y="2421230"/>
            <a:ext cx="3284113" cy="12106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Rule for getting address of an array:</a:t>
            </a:r>
          </a:p>
          <a:p>
            <a:pPr algn="ctr"/>
            <a:r>
              <a:rPr lang="en-US" dirty="0"/>
              <a:t>1.Multiply the index I by 4</a:t>
            </a:r>
          </a:p>
          <a:p>
            <a:pPr algn="ctr"/>
            <a:r>
              <a:rPr lang="en-US" dirty="0"/>
              <a:t>2. Add with the base of array</a:t>
            </a:r>
          </a:p>
        </p:txBody>
      </p:sp>
    </p:spTree>
    <p:extLst>
      <p:ext uri="{BB962C8B-B14F-4D97-AF65-F5344CB8AC3E}">
        <p14:creationId xmlns:p14="http://schemas.microsoft.com/office/powerpoint/2010/main" val="163721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955" y="460468"/>
            <a:ext cx="10515600" cy="5824425"/>
          </a:xfrm>
        </p:spPr>
        <p:txBody>
          <a:bodyPr>
            <a:normAutofit fontScale="92500" lnSpcReduction="20000"/>
          </a:bodyPr>
          <a:lstStyle/>
          <a:p>
            <a:pPr marL="0" indent="0">
              <a:buNone/>
            </a:pPr>
            <a:r>
              <a:rPr lang="en-US" dirty="0">
                <a:solidFill>
                  <a:srgbClr val="7030A0"/>
                </a:solidFill>
              </a:rPr>
              <a:t> while (save [</a:t>
            </a:r>
            <a:r>
              <a:rPr lang="en-US" dirty="0" err="1">
                <a:solidFill>
                  <a:srgbClr val="7030A0"/>
                </a:solidFill>
              </a:rPr>
              <a:t>i</a:t>
            </a:r>
            <a:r>
              <a:rPr lang="en-US" dirty="0">
                <a:solidFill>
                  <a:srgbClr val="7030A0"/>
                </a:solidFill>
              </a:rPr>
              <a:t>] = k )</a:t>
            </a:r>
          </a:p>
          <a:p>
            <a:pPr marL="0" indent="0">
              <a:buNone/>
            </a:pPr>
            <a:r>
              <a:rPr lang="en-US" dirty="0">
                <a:solidFill>
                  <a:srgbClr val="7030A0"/>
                </a:solidFill>
              </a:rPr>
              <a:t>  </a:t>
            </a:r>
            <a:r>
              <a:rPr lang="en-US" dirty="0" err="1">
                <a:solidFill>
                  <a:srgbClr val="7030A0"/>
                </a:solidFill>
              </a:rPr>
              <a:t>i</a:t>
            </a:r>
            <a:r>
              <a:rPr lang="en-US" dirty="0">
                <a:solidFill>
                  <a:srgbClr val="7030A0"/>
                </a:solidFill>
              </a:rPr>
              <a:t>= </a:t>
            </a:r>
            <a:r>
              <a:rPr lang="en-US" dirty="0" err="1">
                <a:solidFill>
                  <a:srgbClr val="7030A0"/>
                </a:solidFill>
              </a:rPr>
              <a:t>i+j</a:t>
            </a:r>
            <a:endParaRPr lang="en-US" dirty="0">
              <a:solidFill>
                <a:srgbClr val="7030A0"/>
              </a:solidFill>
            </a:endParaRPr>
          </a:p>
          <a:p>
            <a:pPr marL="0" indent="0">
              <a:buNone/>
            </a:pPr>
            <a:r>
              <a:rPr lang="en-US" dirty="0">
                <a:solidFill>
                  <a:srgbClr val="7030A0"/>
                </a:solidFill>
              </a:rPr>
              <a:t>  what will be the MIPS assembly code for this?</a:t>
            </a:r>
          </a:p>
          <a:p>
            <a:pPr marL="0" indent="0">
              <a:buNone/>
            </a:pPr>
            <a:r>
              <a:rPr lang="en-US" dirty="0"/>
              <a:t> Answer:</a:t>
            </a:r>
          </a:p>
          <a:p>
            <a:pPr marL="0" indent="0">
              <a:buNone/>
            </a:pPr>
            <a:r>
              <a:rPr lang="en-US" dirty="0"/>
              <a:t> </a:t>
            </a:r>
            <a:r>
              <a:rPr lang="en-US" dirty="0" err="1"/>
              <a:t>i</a:t>
            </a:r>
            <a:r>
              <a:rPr lang="en-US" dirty="0"/>
              <a:t>=$s3, j=$s4, k=$s5, save = $s6</a:t>
            </a:r>
          </a:p>
          <a:p>
            <a:pPr marL="0" indent="0">
              <a:buNone/>
            </a:pPr>
            <a:r>
              <a:rPr lang="en-US" dirty="0"/>
              <a:t> LOOP: </a:t>
            </a:r>
          </a:p>
          <a:p>
            <a:pPr marL="0" indent="0">
              <a:buNone/>
            </a:pPr>
            <a:r>
              <a:rPr lang="en-US" dirty="0">
                <a:solidFill>
                  <a:srgbClr val="00B050"/>
                </a:solidFill>
              </a:rPr>
              <a:t> add $t1, $s3, $s3</a:t>
            </a:r>
          </a:p>
          <a:p>
            <a:pPr marL="0" indent="0">
              <a:buNone/>
            </a:pPr>
            <a:r>
              <a:rPr lang="en-US" dirty="0">
                <a:solidFill>
                  <a:srgbClr val="00B050"/>
                </a:solidFill>
              </a:rPr>
              <a:t> add $t1, $t1, $t1</a:t>
            </a:r>
          </a:p>
          <a:p>
            <a:pPr marL="0" indent="0">
              <a:buNone/>
            </a:pPr>
            <a:r>
              <a:rPr lang="en-US" dirty="0">
                <a:solidFill>
                  <a:srgbClr val="00B050"/>
                </a:solidFill>
              </a:rPr>
              <a:t> add $t1, $t1, $s6</a:t>
            </a:r>
          </a:p>
          <a:p>
            <a:pPr marL="0" indent="0">
              <a:buNone/>
            </a:pPr>
            <a:r>
              <a:rPr lang="en-US" dirty="0">
                <a:solidFill>
                  <a:srgbClr val="00B050"/>
                </a:solidFill>
              </a:rPr>
              <a:t> </a:t>
            </a:r>
            <a:r>
              <a:rPr lang="en-US" dirty="0" err="1">
                <a:solidFill>
                  <a:srgbClr val="00B050"/>
                </a:solidFill>
              </a:rPr>
              <a:t>lw</a:t>
            </a:r>
            <a:r>
              <a:rPr lang="en-US" dirty="0">
                <a:solidFill>
                  <a:srgbClr val="00B050"/>
                </a:solidFill>
              </a:rPr>
              <a:t> $t0, 0($t1)</a:t>
            </a:r>
          </a:p>
          <a:p>
            <a:pPr marL="0" indent="0">
              <a:buNone/>
            </a:pPr>
            <a:r>
              <a:rPr lang="en-US" dirty="0"/>
              <a:t> </a:t>
            </a:r>
            <a:r>
              <a:rPr lang="en-US" dirty="0" err="1"/>
              <a:t>bne</a:t>
            </a:r>
            <a:r>
              <a:rPr lang="en-US" dirty="0"/>
              <a:t> $t0, $s5, EXIT</a:t>
            </a:r>
          </a:p>
          <a:p>
            <a:pPr marL="0" indent="0">
              <a:buNone/>
            </a:pPr>
            <a:r>
              <a:rPr lang="en-US" dirty="0"/>
              <a:t> add $s3, $s3, $s4</a:t>
            </a:r>
          </a:p>
          <a:p>
            <a:pPr marL="0" indent="0">
              <a:buNone/>
            </a:pPr>
            <a:r>
              <a:rPr lang="en-US" dirty="0"/>
              <a:t> j LOOP</a:t>
            </a:r>
          </a:p>
          <a:p>
            <a:pPr marL="0" indent="0">
              <a:buNone/>
            </a:pPr>
            <a:r>
              <a:rPr lang="en-US" dirty="0"/>
              <a:t>EXIT</a:t>
            </a:r>
          </a:p>
        </p:txBody>
      </p:sp>
    </p:spTree>
    <p:extLst>
      <p:ext uri="{BB962C8B-B14F-4D97-AF65-F5344CB8AC3E}">
        <p14:creationId xmlns:p14="http://schemas.microsoft.com/office/powerpoint/2010/main" val="3472249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151" y="213609"/>
            <a:ext cx="11732640" cy="5723555"/>
          </a:xfrm>
        </p:spPr>
      </p:pic>
    </p:spTree>
    <p:extLst>
      <p:ext uri="{BB962C8B-B14F-4D97-AF65-F5344CB8AC3E}">
        <p14:creationId xmlns:p14="http://schemas.microsoft.com/office/powerpoint/2010/main" val="3692000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99" y="1143050"/>
            <a:ext cx="9773991" cy="4497901"/>
          </a:xfrm>
        </p:spPr>
        <p:txBody>
          <a:bodyPr/>
          <a:lstStyle/>
          <a:p>
            <a:r>
              <a:rPr lang="en-US" dirty="0"/>
              <a:t>What is the code to test if variable a (=$s0) is less than variable b (=$s1) and then branch to label LESS if the condition holds?</a:t>
            </a:r>
          </a:p>
          <a:p>
            <a:pPr marL="0" indent="0">
              <a:buNone/>
            </a:pPr>
            <a:r>
              <a:rPr lang="en-US" dirty="0">
                <a:solidFill>
                  <a:srgbClr val="00B050"/>
                </a:solidFill>
              </a:rPr>
              <a:t>Answer:</a:t>
            </a:r>
          </a:p>
          <a:p>
            <a:pPr marL="0" indent="0">
              <a:buNone/>
            </a:pPr>
            <a:r>
              <a:rPr lang="en-US" dirty="0"/>
              <a:t>    </a:t>
            </a:r>
          </a:p>
          <a:p>
            <a:pPr marL="0" indent="0">
              <a:buNone/>
            </a:pPr>
            <a:r>
              <a:rPr lang="en-US" dirty="0"/>
              <a:t>   </a:t>
            </a:r>
            <a:r>
              <a:rPr lang="en-US" dirty="0" err="1"/>
              <a:t>slt</a:t>
            </a:r>
            <a:r>
              <a:rPr lang="en-US" dirty="0"/>
              <a:t> $t0, $s0, $s1</a:t>
            </a:r>
          </a:p>
          <a:p>
            <a:pPr marL="0" indent="0">
              <a:buNone/>
            </a:pPr>
            <a:r>
              <a:rPr lang="en-US" dirty="0"/>
              <a:t>   </a:t>
            </a:r>
            <a:r>
              <a:rPr lang="en-US" dirty="0" err="1"/>
              <a:t>bne</a:t>
            </a:r>
            <a:r>
              <a:rPr lang="en-US" dirty="0"/>
              <a:t> $t0, $zero, LESS </a:t>
            </a:r>
          </a:p>
        </p:txBody>
      </p:sp>
      <p:sp>
        <p:nvSpPr>
          <p:cNvPr id="4" name="Rectangle 3"/>
          <p:cNvSpPr/>
          <p:nvPr/>
        </p:nvSpPr>
        <p:spPr>
          <a:xfrm>
            <a:off x="4353059" y="2730322"/>
            <a:ext cx="2859111" cy="16613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If $s0 &lt; $s1</a:t>
            </a:r>
          </a:p>
          <a:p>
            <a:pPr algn="ctr"/>
            <a:r>
              <a:rPr lang="en-US" sz="2400" dirty="0"/>
              <a:t>$t0=1</a:t>
            </a:r>
          </a:p>
          <a:p>
            <a:pPr algn="ctr"/>
            <a:r>
              <a:rPr lang="en-US" sz="2400" dirty="0"/>
              <a:t>If $s0 &gt; $s1</a:t>
            </a:r>
          </a:p>
          <a:p>
            <a:pPr algn="ctr"/>
            <a:r>
              <a:rPr lang="en-US" sz="2400" dirty="0"/>
              <a:t>$t0=0</a:t>
            </a:r>
          </a:p>
        </p:txBody>
      </p:sp>
    </p:spTree>
    <p:extLst>
      <p:ext uri="{BB962C8B-B14F-4D97-AF65-F5344CB8AC3E}">
        <p14:creationId xmlns:p14="http://schemas.microsoft.com/office/powerpoint/2010/main" val="3157309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364" y="742838"/>
            <a:ext cx="9072611" cy="5503416"/>
          </a:xfrm>
        </p:spPr>
      </p:pic>
    </p:spTree>
    <p:extLst>
      <p:ext uri="{BB962C8B-B14F-4D97-AF65-F5344CB8AC3E}">
        <p14:creationId xmlns:p14="http://schemas.microsoft.com/office/powerpoint/2010/main" val="19737888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245" y="655371"/>
            <a:ext cx="7623803" cy="5397700"/>
          </a:xfrm>
        </p:spPr>
      </p:pic>
    </p:spTree>
    <p:extLst>
      <p:ext uri="{BB962C8B-B14F-4D97-AF65-F5344CB8AC3E}">
        <p14:creationId xmlns:p14="http://schemas.microsoft.com/office/powerpoint/2010/main" val="20289281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98267" y="301170"/>
            <a:ext cx="9914143" cy="5854935"/>
          </a:xfrm>
          <a:prstGeom prst="rect">
            <a:avLst/>
          </a:prstGeom>
        </p:spPr>
      </p:pic>
    </p:spTree>
    <p:extLst>
      <p:ext uri="{BB962C8B-B14F-4D97-AF65-F5344CB8AC3E}">
        <p14:creationId xmlns:p14="http://schemas.microsoft.com/office/powerpoint/2010/main" val="10473493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107" y="331675"/>
            <a:ext cx="5680271" cy="6069124"/>
          </a:xfrm>
        </p:spPr>
      </p:pic>
      <p:pic>
        <p:nvPicPr>
          <p:cNvPr id="5" name="Picture 4"/>
          <p:cNvPicPr>
            <a:picLocks noChangeAspect="1"/>
          </p:cNvPicPr>
          <p:nvPr/>
        </p:nvPicPr>
        <p:blipFill>
          <a:blip r:embed="rId3"/>
          <a:stretch>
            <a:fillRect/>
          </a:stretch>
        </p:blipFill>
        <p:spPr>
          <a:xfrm>
            <a:off x="5473523" y="499101"/>
            <a:ext cx="6548775" cy="1741824"/>
          </a:xfrm>
          <a:prstGeom prst="rect">
            <a:avLst/>
          </a:prstGeom>
        </p:spPr>
      </p:pic>
      <p:sp>
        <p:nvSpPr>
          <p:cNvPr id="9" name="Rectangle 8"/>
          <p:cNvSpPr/>
          <p:nvPr/>
        </p:nvSpPr>
        <p:spPr>
          <a:xfrm>
            <a:off x="1107583" y="2653048"/>
            <a:ext cx="1828800" cy="1803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Elbow Connector 10"/>
          <p:cNvCxnSpPr/>
          <p:nvPr/>
        </p:nvCxnSpPr>
        <p:spPr>
          <a:xfrm rot="16200000" flipH="1">
            <a:off x="2530702" y="2543580"/>
            <a:ext cx="373487" cy="20606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1107585" y="4069724"/>
            <a:ext cx="1944711" cy="2060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Elbow Connector 13"/>
          <p:cNvCxnSpPr/>
          <p:nvPr/>
        </p:nvCxnSpPr>
        <p:spPr>
          <a:xfrm rot="16200000" flipH="1">
            <a:off x="2524261" y="4031088"/>
            <a:ext cx="334851" cy="15454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97669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684" y="357433"/>
            <a:ext cx="11216425" cy="6094882"/>
          </a:xfrm>
        </p:spPr>
        <p:txBody>
          <a:bodyPr>
            <a:normAutofit fontScale="85000" lnSpcReduction="20000"/>
          </a:bodyPr>
          <a:lstStyle/>
          <a:p>
            <a:pPr algn="just"/>
            <a:r>
              <a:rPr lang="en-US" b="1" dirty="0">
                <a:solidFill>
                  <a:srgbClr val="7030A0"/>
                </a:solidFill>
              </a:rPr>
              <a:t>Register Addressing:</a:t>
            </a:r>
          </a:p>
          <a:p>
            <a:pPr algn="just"/>
            <a:r>
              <a:rPr lang="en-GB" dirty="0"/>
              <a:t>Register Addressing is a source or destination operand is specified as content of one of the registers.</a:t>
            </a:r>
          </a:p>
          <a:p>
            <a:pPr algn="just"/>
            <a:r>
              <a:rPr lang="en-GB" b="1" dirty="0"/>
              <a:t>Register Addressing</a:t>
            </a:r>
            <a:r>
              <a:rPr lang="en-GB" dirty="0"/>
              <a:t> is considered the simplest addressing mode. This is because both operands are in a register. </a:t>
            </a:r>
          </a:p>
          <a:p>
            <a:pPr algn="just"/>
            <a:r>
              <a:rPr lang="en-GB" dirty="0"/>
              <a:t>Which allow instructions to be executed much more faster in comparison with other addressing modes because they does not involves with memory access.</a:t>
            </a:r>
          </a:p>
          <a:p>
            <a:pPr algn="just"/>
            <a:r>
              <a:rPr lang="en-GB" dirty="0"/>
              <a:t>The number of registers is limited since only a few bits are reserved to select a register.</a:t>
            </a:r>
          </a:p>
          <a:p>
            <a:pPr algn="just"/>
            <a:r>
              <a:rPr lang="en-GB" dirty="0"/>
              <a:t>Register Addressing is a form of direct addressing , this is because we are only interested in the number in the register , rather than using that number as a memory address.</a:t>
            </a:r>
          </a:p>
          <a:p>
            <a:r>
              <a:rPr lang="en-GB" dirty="0"/>
              <a:t>Here's an example of Register Addressing :</a:t>
            </a:r>
            <a:br>
              <a:rPr lang="en-GB" dirty="0"/>
            </a:br>
            <a:r>
              <a:rPr lang="en-GB" dirty="0"/>
              <a:t>add $s1 , $s2 , $s3 also means that $s1 ←$s2 + $s3</a:t>
            </a:r>
          </a:p>
          <a:p>
            <a:pPr marL="0" indent="0">
              <a:buNone/>
            </a:pPr>
            <a:endParaRPr lang="en-GB" dirty="0"/>
          </a:p>
          <a:p>
            <a:pPr marL="0" indent="0">
              <a:buNone/>
            </a:pPr>
            <a:r>
              <a:rPr lang="en-GB" dirty="0"/>
              <a:t>where ; $s1 = </a:t>
            </a:r>
            <a:r>
              <a:rPr lang="en-GB" dirty="0" err="1"/>
              <a:t>rd</a:t>
            </a:r>
            <a:r>
              <a:rPr lang="en-GB" dirty="0"/>
              <a:t> </a:t>
            </a:r>
          </a:p>
          <a:p>
            <a:pPr marL="0" indent="0">
              <a:buNone/>
            </a:pPr>
            <a:r>
              <a:rPr lang="en-GB" dirty="0"/>
              <a:t>            $s2 = </a:t>
            </a:r>
            <a:r>
              <a:rPr lang="en-GB" dirty="0" err="1"/>
              <a:t>rs</a:t>
            </a:r>
            <a:endParaRPr lang="en-GB" dirty="0"/>
          </a:p>
          <a:p>
            <a:pPr marL="0" indent="0">
              <a:buNone/>
            </a:pPr>
            <a:r>
              <a:rPr lang="en-GB" dirty="0"/>
              <a:t>          $s3 = </a:t>
            </a:r>
            <a:r>
              <a:rPr lang="en-GB" dirty="0" err="1"/>
              <a:t>rt</a:t>
            </a:r>
            <a:endParaRPr lang="en-GB" dirty="0"/>
          </a:p>
          <a:p>
            <a:pPr marL="0" indent="0">
              <a:buNone/>
            </a:pPr>
            <a:endParaRPr lang="en-US" dirty="0"/>
          </a:p>
        </p:txBody>
      </p:sp>
    </p:spTree>
    <p:extLst>
      <p:ext uri="{BB962C8B-B14F-4D97-AF65-F5344CB8AC3E}">
        <p14:creationId xmlns:p14="http://schemas.microsoft.com/office/powerpoint/2010/main" val="23290401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289" y="434709"/>
            <a:ext cx="10791423" cy="6423293"/>
          </a:xfrm>
        </p:spPr>
        <p:txBody>
          <a:bodyPr>
            <a:normAutofit fontScale="70000" lnSpcReduction="20000"/>
          </a:bodyPr>
          <a:lstStyle/>
          <a:p>
            <a:pPr algn="just"/>
            <a:r>
              <a:rPr lang="en-US" sz="4500" b="1" dirty="0">
                <a:solidFill>
                  <a:srgbClr val="7030A0"/>
                </a:solidFill>
              </a:rPr>
              <a:t>Immediate Addressing:</a:t>
            </a:r>
          </a:p>
          <a:p>
            <a:pPr algn="just"/>
            <a:r>
              <a:rPr lang="en-GB" b="1" dirty="0"/>
              <a:t>Immediate Addressing</a:t>
            </a:r>
            <a:r>
              <a:rPr lang="en-GB" dirty="0"/>
              <a:t> is a numeric value embedded in the instruction in the actual operand.</a:t>
            </a:r>
          </a:p>
          <a:p>
            <a:pPr algn="just"/>
            <a:r>
              <a:rPr lang="en-GB" dirty="0"/>
              <a:t>In </a:t>
            </a:r>
            <a:r>
              <a:rPr lang="en-GB" b="1" dirty="0"/>
              <a:t>immediate addressing</a:t>
            </a:r>
            <a:r>
              <a:rPr lang="en-GB" dirty="0"/>
              <a:t> , the operand is a constant within the encoded instruction.</a:t>
            </a:r>
          </a:p>
          <a:p>
            <a:pPr algn="just"/>
            <a:r>
              <a:rPr lang="en-GB" b="1" dirty="0"/>
              <a:t>Immediate addressing</a:t>
            </a:r>
            <a:r>
              <a:rPr lang="en-GB" dirty="0"/>
              <a:t> has the advantage of not requiring an extra memory access to fetch the operand , hence will be executed faster. However , the size of operand is limited to 16 bits.</a:t>
            </a:r>
          </a:p>
          <a:p>
            <a:pPr algn="just"/>
            <a:r>
              <a:rPr lang="en-GB" dirty="0"/>
              <a:t>The jump instruction format also falls under </a:t>
            </a:r>
            <a:r>
              <a:rPr lang="en-GB" b="1" dirty="0"/>
              <a:t>immediate addressing</a:t>
            </a:r>
            <a:r>
              <a:rPr lang="en-GB" dirty="0"/>
              <a:t> , where the destination is held in the instruction.</a:t>
            </a:r>
          </a:p>
          <a:p>
            <a:pPr algn="just"/>
            <a:r>
              <a:rPr lang="en-GB" dirty="0"/>
              <a:t>Now an example of </a:t>
            </a:r>
            <a:r>
              <a:rPr lang="en-GB" b="1" dirty="0"/>
              <a:t>Immediate Addressing</a:t>
            </a:r>
            <a:r>
              <a:rPr lang="en-GB" dirty="0"/>
              <a:t> :</a:t>
            </a:r>
          </a:p>
          <a:p>
            <a:pPr marL="0" indent="0" algn="just">
              <a:buNone/>
            </a:pPr>
            <a:r>
              <a:rPr lang="en-GB" dirty="0"/>
              <a:t/>
            </a:r>
            <a:br>
              <a:rPr lang="en-GB" dirty="0"/>
            </a:br>
            <a:r>
              <a:rPr lang="en-GB" dirty="0" err="1"/>
              <a:t>addi</a:t>
            </a:r>
            <a:r>
              <a:rPr lang="en-GB" dirty="0"/>
              <a:t> $t1 , $zero , 1 means $t1 ← 0 + 1</a:t>
            </a:r>
          </a:p>
          <a:p>
            <a:pPr marL="0" indent="0" algn="just">
              <a:buNone/>
            </a:pPr>
            <a:r>
              <a:rPr lang="en-GB" dirty="0"/>
              <a:t/>
            </a:r>
            <a:br>
              <a:rPr lang="en-GB" dirty="0"/>
            </a:br>
            <a:endParaRPr lang="en-GB" dirty="0"/>
          </a:p>
          <a:p>
            <a:pPr marL="0" indent="0" algn="just">
              <a:buNone/>
            </a:pPr>
            <a:r>
              <a:rPr lang="en-GB" dirty="0"/>
              <a:t>(add immediate , uses the I-type format)</a:t>
            </a:r>
          </a:p>
          <a:p>
            <a:pPr marL="0" indent="0" algn="just">
              <a:buNone/>
            </a:pPr>
            <a:r>
              <a:rPr lang="en-GB" dirty="0"/>
              <a:t/>
            </a:r>
            <a:br>
              <a:rPr lang="en-GB" dirty="0"/>
            </a:br>
            <a:r>
              <a:rPr lang="en-GB" dirty="0"/>
              <a:t>where ; $t1 = </a:t>
            </a:r>
            <a:r>
              <a:rPr lang="en-GB" dirty="0" err="1"/>
              <a:t>rd</a:t>
            </a:r>
            <a:endParaRPr lang="en-GB" dirty="0"/>
          </a:p>
          <a:p>
            <a:pPr marL="0" indent="0" algn="just">
              <a:buNone/>
            </a:pPr>
            <a:r>
              <a:rPr lang="en-GB" dirty="0"/>
              <a:t>            $zero = r1</a:t>
            </a:r>
          </a:p>
          <a:p>
            <a:pPr marL="0" indent="0" algn="just">
              <a:buNone/>
            </a:pPr>
            <a:r>
              <a:rPr lang="en-GB" dirty="0"/>
              <a:t>              1 = immediate value</a:t>
            </a:r>
          </a:p>
          <a:p>
            <a:pPr marL="0" indent="0">
              <a:buNone/>
            </a:pPr>
            <a:r>
              <a:rPr lang="en-US" dirty="0"/>
              <a:t> </a:t>
            </a:r>
          </a:p>
        </p:txBody>
      </p:sp>
    </p:spTree>
    <p:extLst>
      <p:ext uri="{BB962C8B-B14F-4D97-AF65-F5344CB8AC3E}">
        <p14:creationId xmlns:p14="http://schemas.microsoft.com/office/powerpoint/2010/main" val="2284873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C75D02BE-4C16-4145-84C9-E30CAA2A5346}"/>
              </a:ext>
            </a:extLst>
          </p:cNvPr>
          <p:cNvSpPr>
            <a:spLocks noGrp="1"/>
          </p:cNvSpPr>
          <p:nvPr>
            <p:ph type="title"/>
          </p:nvPr>
        </p:nvSpPr>
        <p:spPr>
          <a:xfrm>
            <a:off x="0" y="1"/>
            <a:ext cx="12192000" cy="711200"/>
          </a:xfrm>
        </p:spPr>
        <p:txBody>
          <a:bodyPr/>
          <a:lstStyle/>
          <a:p>
            <a:r>
              <a:rPr lang="en-IN"/>
              <a:t>Stored Program Organization</a:t>
            </a:r>
          </a:p>
        </p:txBody>
      </p:sp>
      <p:grpSp>
        <p:nvGrpSpPr>
          <p:cNvPr id="4" name="Group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26C3010-46BA-42BC-B19D-8B9B640F5A7A}"/>
              </a:ext>
            </a:extLst>
          </p:cNvPr>
          <p:cNvGrpSpPr/>
          <p:nvPr/>
        </p:nvGrpSpPr>
        <p:grpSpPr>
          <a:xfrm>
            <a:off x="7150432" y="1757685"/>
            <a:ext cx="2286000" cy="3047999"/>
            <a:chOff x="5943600" y="1828801"/>
            <a:chExt cx="2286000" cy="3047999"/>
          </a:xfrm>
        </p:grpSpPr>
        <p:sp>
          <p:nvSpPr>
            <p:cNvPr id="5" name="Flowchart: Document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AD9B757F-AB90-4EBC-848B-038753E18ECD}"/>
                </a:ext>
              </a:extLst>
            </p:cNvPr>
            <p:cNvSpPr/>
            <p:nvPr/>
          </p:nvSpPr>
          <p:spPr>
            <a:xfrm>
              <a:off x="5943600" y="3352800"/>
              <a:ext cx="22860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a:t>Operand</a:t>
              </a:r>
            </a:p>
            <a:p>
              <a:pPr algn="ctr"/>
              <a:r>
                <a:rPr lang="en-US" sz="2400"/>
                <a:t>(data)</a:t>
              </a:r>
            </a:p>
          </p:txBody>
        </p:sp>
        <p:grpSp>
          <p:nvGrpSpPr>
            <p:cNvPr id="6" name="Group 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6225A705-C8D6-4610-923C-6DC1EE3F0686}"/>
                </a:ext>
              </a:extLst>
            </p:cNvPr>
            <p:cNvGrpSpPr/>
            <p:nvPr/>
          </p:nvGrpSpPr>
          <p:grpSpPr>
            <a:xfrm>
              <a:off x="5943600" y="1828801"/>
              <a:ext cx="2286000" cy="1524000"/>
              <a:chOff x="5562600" y="1828800"/>
              <a:chExt cx="1828800" cy="1524000"/>
            </a:xfrm>
          </p:grpSpPr>
          <p:sp>
            <p:nvSpPr>
              <p:cNvPr id="7" name="Flowchart: Document 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9263B996-7931-4DD4-94B5-E0B2FD885335}"/>
                  </a:ext>
                </a:extLst>
              </p:cNvPr>
              <p:cNvSpPr/>
              <p:nvPr/>
            </p:nvSpPr>
            <p:spPr>
              <a:xfrm rot="10800000">
                <a:off x="5562600" y="1828800"/>
                <a:ext cx="18288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0"/>
                  </a:camera>
                  <a:lightRig rig="threePt" dir="t"/>
                </a:scene3d>
              </a:bodyPr>
              <a:lstStyle/>
              <a:p>
                <a:pPr algn="ctr"/>
                <a:endParaRPr lang="en-US"/>
              </a:p>
            </p:txBody>
          </p:sp>
          <p:sp>
            <p:nvSpPr>
              <p:cNvPr id="8" name="TextBox 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BCCF1BD9-527F-4FE3-95F7-286C2BD3CB7D}"/>
                  </a:ext>
                </a:extLst>
              </p:cNvPr>
              <p:cNvSpPr txBox="1"/>
              <p:nvPr/>
            </p:nvSpPr>
            <p:spPr>
              <a:xfrm>
                <a:off x="5813334" y="2267635"/>
                <a:ext cx="1327338" cy="830997"/>
              </a:xfrm>
              <a:prstGeom prst="rect">
                <a:avLst/>
              </a:prstGeom>
              <a:noFill/>
            </p:spPr>
            <p:txBody>
              <a:bodyPr wrap="none" rtlCol="0">
                <a:spAutoFit/>
              </a:bodyPr>
              <a:lstStyle/>
              <a:p>
                <a:pPr algn="ctr"/>
                <a:r>
                  <a:rPr lang="en-US" sz="2400">
                    <a:solidFill>
                      <a:schemeClr val="bg1"/>
                    </a:solidFill>
                  </a:rPr>
                  <a:t>Instructions</a:t>
                </a:r>
              </a:p>
              <a:p>
                <a:pPr algn="ctr"/>
                <a:r>
                  <a:rPr lang="en-US" sz="2400">
                    <a:solidFill>
                      <a:schemeClr val="bg1"/>
                    </a:solidFill>
                  </a:rPr>
                  <a:t>(program)</a:t>
                </a:r>
              </a:p>
            </p:txBody>
          </p:sp>
        </p:grpSp>
      </p:grpSp>
      <p:sp>
        <p:nvSpPr>
          <p:cNvPr id="9" name="TextBox 8">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B0FD4291-CDEE-4A69-AA21-E4706BCECF58}"/>
              </a:ext>
            </a:extLst>
          </p:cNvPr>
          <p:cNvSpPr txBox="1"/>
          <p:nvPr/>
        </p:nvSpPr>
        <p:spPr>
          <a:xfrm>
            <a:off x="7150436" y="1071881"/>
            <a:ext cx="2285999" cy="707886"/>
          </a:xfrm>
          <a:prstGeom prst="rect">
            <a:avLst/>
          </a:prstGeom>
          <a:noFill/>
        </p:spPr>
        <p:txBody>
          <a:bodyPr wrap="square" rtlCol="0">
            <a:spAutoFit/>
          </a:bodyPr>
          <a:lstStyle/>
          <a:p>
            <a:pPr algn="ctr"/>
            <a:r>
              <a:rPr lang="en-US" sz="2000"/>
              <a:t>Memory</a:t>
            </a:r>
          </a:p>
          <a:p>
            <a:pPr algn="ctr"/>
            <a:r>
              <a:rPr lang="en-US" sz="2000"/>
              <a:t>4096 x 16</a:t>
            </a:r>
          </a:p>
        </p:txBody>
      </p:sp>
      <p:sp>
        <p:nvSpPr>
          <p:cNvPr id="10" name="Rectangle 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9A4F98B-A722-4FD5-95CE-2A5B4A0EBD28}"/>
              </a:ext>
            </a:extLst>
          </p:cNvPr>
          <p:cNvSpPr/>
          <p:nvPr/>
        </p:nvSpPr>
        <p:spPr>
          <a:xfrm>
            <a:off x="7150432" y="5244521"/>
            <a:ext cx="2286000" cy="62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t>Processor Register (accumulator or AC)</a:t>
            </a:r>
          </a:p>
        </p:txBody>
      </p:sp>
      <p:grpSp>
        <p:nvGrpSpPr>
          <p:cNvPr id="11" name="Group 1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7E77FA2-FF69-4602-87C3-D6C0933B350B}"/>
              </a:ext>
            </a:extLst>
          </p:cNvPr>
          <p:cNvGrpSpPr/>
          <p:nvPr/>
        </p:nvGrpSpPr>
        <p:grpSpPr>
          <a:xfrm>
            <a:off x="1783095" y="2308557"/>
            <a:ext cx="4572000" cy="551767"/>
            <a:chOff x="195262" y="1850885"/>
            <a:chExt cx="4572000" cy="551766"/>
          </a:xfrm>
        </p:grpSpPr>
        <p:sp>
          <p:nvSpPr>
            <p:cNvPr id="12" name="Rectangle 1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F992CDF-0261-4741-8FF1-771129D083B8}"/>
                </a:ext>
              </a:extLst>
            </p:cNvPr>
            <p:cNvSpPr/>
            <p:nvPr/>
          </p:nvSpPr>
          <p:spPr>
            <a:xfrm>
              <a:off x="195262" y="1850886"/>
              <a:ext cx="14906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t>Opcode</a:t>
              </a:r>
            </a:p>
          </p:txBody>
        </p:sp>
        <p:sp>
          <p:nvSpPr>
            <p:cNvPr id="13" name="Rectangle 1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FD4FC41-9BF0-4C6B-BECF-FC8D3495050F}"/>
                </a:ext>
              </a:extLst>
            </p:cNvPr>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t>Address</a:t>
              </a:r>
            </a:p>
          </p:txBody>
        </p:sp>
      </p:grpSp>
      <p:sp>
        <p:nvSpPr>
          <p:cNvPr id="14" name="TextBox 1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36A171D-F470-4A04-8DBD-E83580E833D8}"/>
              </a:ext>
            </a:extLst>
          </p:cNvPr>
          <p:cNvSpPr txBox="1"/>
          <p:nvPr/>
        </p:nvSpPr>
        <p:spPr>
          <a:xfrm>
            <a:off x="6083637" y="1930797"/>
            <a:ext cx="271463" cy="400110"/>
          </a:xfrm>
          <a:prstGeom prst="rect">
            <a:avLst/>
          </a:prstGeom>
          <a:noFill/>
        </p:spPr>
        <p:txBody>
          <a:bodyPr wrap="square" rtlCol="0">
            <a:spAutoFit/>
          </a:bodyPr>
          <a:lstStyle/>
          <a:p>
            <a:pPr algn="ctr"/>
            <a:r>
              <a:rPr lang="en-US" sz="2000"/>
              <a:t>0</a:t>
            </a:r>
          </a:p>
        </p:txBody>
      </p:sp>
      <p:sp>
        <p:nvSpPr>
          <p:cNvPr id="15" name="TextBox 1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D39095A-217B-49C0-9256-7790E06781EC}"/>
              </a:ext>
            </a:extLst>
          </p:cNvPr>
          <p:cNvSpPr txBox="1"/>
          <p:nvPr/>
        </p:nvSpPr>
        <p:spPr>
          <a:xfrm>
            <a:off x="3198303" y="1930030"/>
            <a:ext cx="457200" cy="400110"/>
          </a:xfrm>
          <a:prstGeom prst="rect">
            <a:avLst/>
          </a:prstGeom>
          <a:noFill/>
        </p:spPr>
        <p:txBody>
          <a:bodyPr wrap="square" rtlCol="0">
            <a:spAutoFit/>
          </a:bodyPr>
          <a:lstStyle/>
          <a:p>
            <a:pPr algn="ctr"/>
            <a:r>
              <a:rPr lang="en-US" sz="2000"/>
              <a:t>11</a:t>
            </a:r>
          </a:p>
        </p:txBody>
      </p:sp>
      <p:sp>
        <p:nvSpPr>
          <p:cNvPr id="16" name="TextBox 15">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3CF68B36-9EFD-4080-8A64-01BA63FDE20C}"/>
              </a:ext>
            </a:extLst>
          </p:cNvPr>
          <p:cNvSpPr txBox="1"/>
          <p:nvPr/>
        </p:nvSpPr>
        <p:spPr>
          <a:xfrm>
            <a:off x="2834861" y="1930797"/>
            <a:ext cx="495299" cy="400110"/>
          </a:xfrm>
          <a:prstGeom prst="rect">
            <a:avLst/>
          </a:prstGeom>
          <a:noFill/>
        </p:spPr>
        <p:txBody>
          <a:bodyPr wrap="square" rtlCol="0">
            <a:spAutoFit/>
          </a:bodyPr>
          <a:lstStyle/>
          <a:p>
            <a:pPr algn="ctr"/>
            <a:r>
              <a:rPr lang="en-US" sz="2000"/>
              <a:t>12</a:t>
            </a:r>
          </a:p>
        </p:txBody>
      </p:sp>
      <p:sp>
        <p:nvSpPr>
          <p:cNvPr id="17" name="TextBox 16">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809E4A54-600C-43B8-B614-3CD8167AE2B4}"/>
              </a:ext>
            </a:extLst>
          </p:cNvPr>
          <p:cNvSpPr txBox="1"/>
          <p:nvPr/>
        </p:nvSpPr>
        <p:spPr>
          <a:xfrm>
            <a:off x="1673556" y="1919620"/>
            <a:ext cx="457200" cy="400110"/>
          </a:xfrm>
          <a:prstGeom prst="rect">
            <a:avLst/>
          </a:prstGeom>
          <a:noFill/>
        </p:spPr>
        <p:txBody>
          <a:bodyPr wrap="square" rtlCol="0">
            <a:spAutoFit/>
          </a:bodyPr>
          <a:lstStyle/>
          <a:p>
            <a:pPr algn="ctr"/>
            <a:r>
              <a:rPr lang="en-US" sz="2000"/>
              <a:t>15</a:t>
            </a:r>
          </a:p>
        </p:txBody>
      </p:sp>
      <p:sp>
        <p:nvSpPr>
          <p:cNvPr id="18" name="TextBox 17">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2124DE02-CFA7-41F6-8E5D-D380529DB49C}"/>
              </a:ext>
            </a:extLst>
          </p:cNvPr>
          <p:cNvSpPr txBox="1"/>
          <p:nvPr/>
        </p:nvSpPr>
        <p:spPr>
          <a:xfrm>
            <a:off x="2830844" y="2881571"/>
            <a:ext cx="2414589" cy="400110"/>
          </a:xfrm>
          <a:prstGeom prst="rect">
            <a:avLst/>
          </a:prstGeom>
          <a:noFill/>
        </p:spPr>
        <p:txBody>
          <a:bodyPr wrap="square" rtlCol="0">
            <a:spAutoFit/>
          </a:bodyPr>
          <a:lstStyle/>
          <a:p>
            <a:pPr algn="ctr"/>
            <a:r>
              <a:rPr lang="en-US" sz="2000"/>
              <a:t>Instruction Format</a:t>
            </a:r>
          </a:p>
        </p:txBody>
      </p:sp>
      <p:sp>
        <p:nvSpPr>
          <p:cNvPr id="19" name="Rectangle 18">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EAE46B56-684A-4382-B3BF-0BD63BA5B094}"/>
              </a:ext>
            </a:extLst>
          </p:cNvPr>
          <p:cNvSpPr/>
          <p:nvPr/>
        </p:nvSpPr>
        <p:spPr>
          <a:xfrm>
            <a:off x="1778333" y="3891284"/>
            <a:ext cx="45767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a:t>Binary Operand</a:t>
            </a:r>
          </a:p>
        </p:txBody>
      </p:sp>
      <p:sp>
        <p:nvSpPr>
          <p:cNvPr id="20" name="TextBox 19">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FA4E27AF-127A-4439-A94E-3EF3B743271A}"/>
              </a:ext>
            </a:extLst>
          </p:cNvPr>
          <p:cNvSpPr txBox="1"/>
          <p:nvPr/>
        </p:nvSpPr>
        <p:spPr>
          <a:xfrm>
            <a:off x="6116971" y="3521457"/>
            <a:ext cx="271463" cy="400110"/>
          </a:xfrm>
          <a:prstGeom prst="rect">
            <a:avLst/>
          </a:prstGeom>
          <a:noFill/>
        </p:spPr>
        <p:txBody>
          <a:bodyPr wrap="square" rtlCol="0">
            <a:spAutoFit/>
          </a:bodyPr>
          <a:lstStyle/>
          <a:p>
            <a:pPr algn="ctr"/>
            <a:r>
              <a:rPr lang="en-US" sz="2000"/>
              <a:t>0</a:t>
            </a:r>
          </a:p>
        </p:txBody>
      </p:sp>
      <p:sp>
        <p:nvSpPr>
          <p:cNvPr id="21" name="TextBox 20">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BA2839B7-8552-403D-AD87-977120BAB7C4}"/>
              </a:ext>
            </a:extLst>
          </p:cNvPr>
          <p:cNvSpPr txBox="1"/>
          <p:nvPr/>
        </p:nvSpPr>
        <p:spPr>
          <a:xfrm>
            <a:off x="1664032" y="3510280"/>
            <a:ext cx="457200" cy="400110"/>
          </a:xfrm>
          <a:prstGeom prst="rect">
            <a:avLst/>
          </a:prstGeom>
          <a:noFill/>
        </p:spPr>
        <p:txBody>
          <a:bodyPr wrap="square" rtlCol="0">
            <a:spAutoFit/>
          </a:bodyPr>
          <a:lstStyle/>
          <a:p>
            <a:pPr algn="ctr"/>
            <a:r>
              <a:rPr lang="en-US" sz="2000"/>
              <a:t>15</a:t>
            </a:r>
          </a:p>
        </p:txBody>
      </p:sp>
      <p:cxnSp>
        <p:nvCxnSpPr>
          <p:cNvPr id="22" name="Straight Arrow Connector 21">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4FCC4225-4ABD-4DF2-8188-6AF11E1BF6F8}"/>
              </a:ext>
            </a:extLst>
          </p:cNvPr>
          <p:cNvCxnSpPr>
            <a:stCxn id="7" idx="3"/>
            <a:endCxn id="13" idx="3"/>
          </p:cNvCxnSpPr>
          <p:nvPr/>
        </p:nvCxnSpPr>
        <p:spPr>
          <a:xfrm flipH="1">
            <a:off x="6355098" y="2519685"/>
            <a:ext cx="795337" cy="64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0902A0A-348F-4D48-8727-DEAA4056B8E5}"/>
              </a:ext>
            </a:extLst>
          </p:cNvPr>
          <p:cNvCxnSpPr>
            <a:stCxn id="5" idx="1"/>
            <a:endCxn id="19" idx="3"/>
          </p:cNvCxnSpPr>
          <p:nvPr/>
        </p:nvCxnSpPr>
        <p:spPr>
          <a:xfrm flipH="1">
            <a:off x="6355098" y="4043683"/>
            <a:ext cx="795337" cy="1234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45936" y="4690362"/>
            <a:ext cx="5568447" cy="369332"/>
          </a:xfrm>
          <a:prstGeom prst="rect">
            <a:avLst/>
          </a:prstGeom>
        </p:spPr>
        <p:txBody>
          <a:bodyPr wrap="none">
            <a:spAutoFit/>
          </a:bodyPr>
          <a:lstStyle/>
          <a:p>
            <a:r>
              <a:rPr lang="en-US" b="1" dirty="0" err="1"/>
              <a:t>Opcode</a:t>
            </a:r>
            <a:r>
              <a:rPr lang="en-US" dirty="0"/>
              <a:t>: Specifies the type of operation to be performed.</a:t>
            </a:r>
          </a:p>
        </p:txBody>
      </p:sp>
      <p:sp>
        <p:nvSpPr>
          <p:cNvPr id="24" name="Rectangle 23"/>
          <p:cNvSpPr/>
          <p:nvPr/>
        </p:nvSpPr>
        <p:spPr>
          <a:xfrm>
            <a:off x="543711" y="5080958"/>
            <a:ext cx="6096000" cy="646331"/>
          </a:xfrm>
          <a:prstGeom prst="rect">
            <a:avLst/>
          </a:prstGeom>
        </p:spPr>
        <p:txBody>
          <a:bodyPr>
            <a:spAutoFit/>
          </a:bodyPr>
          <a:lstStyle/>
          <a:p>
            <a:r>
              <a:rPr lang="en-US" b="1" dirty="0"/>
              <a:t>Operand</a:t>
            </a:r>
            <a:r>
              <a:rPr lang="en-US" dirty="0"/>
              <a:t>: Provides information on the data needed for the instruction execution.</a:t>
            </a:r>
          </a:p>
        </p:txBody>
      </p:sp>
    </p:spTree>
    <p:extLst>
      <p:ext uri="{BB962C8B-B14F-4D97-AF65-F5344CB8AC3E}">
        <p14:creationId xmlns:p14="http://schemas.microsoft.com/office/powerpoint/2010/main" val="11367565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dur="50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10" presetClass="entr" presetSubtype="0" dur="50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10" presetClass="entr" presetSubtype="0" dur="50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10" presetClass="entr" presetSubtype="0" dur="50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10" presetClass="entr" presetSubtype="0" dur="50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nodeType="clickPar">
                      <p:stCondLst>
                        <p:cond delay="indefinite"/>
                      </p:stCondLst>
                      <p:childTnLst>
                        <p:par>
                          <p:cTn id="32" fill="hold">
                            <p:stCondLst>
                              <p:cond delay="0"/>
                            </p:stCondLst>
                            <p:childTnLst>
                              <p:par>
                                <p:cTn id="33" presetID="10" presetClass="entr" presetSubtype="0" dur="50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dur="5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nodeType="clickPar">
                      <p:stCondLst>
                        <p:cond delay="indefinite"/>
                      </p:stCondLst>
                      <p:childTnLst>
                        <p:par>
                          <p:cTn id="40" fill="hold">
                            <p:stCondLst>
                              <p:cond delay="0"/>
                            </p:stCondLst>
                            <p:childTnLst>
                              <p:par>
                                <p:cTn id="41" presetID="10" presetClass="entr" presetSubtype="0" dur="50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dur="50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nodeType="clickPar">
                      <p:stCondLst>
                        <p:cond delay="indefinite"/>
                      </p:stCondLst>
                      <p:childTnLst>
                        <p:par>
                          <p:cTn id="48" fill="hold">
                            <p:stCondLst>
                              <p:cond delay="0"/>
                            </p:stCondLst>
                            <p:childTnLst>
                              <p:par>
                                <p:cTn id="49" presetID="10" presetClass="entr" presetSubtype="0" dur="50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childTnLst>
                    </p:cTn>
                  </p:par>
                  <p:par>
                    <p:cTn id="52" fill="hold" nodeType="clickPar">
                      <p:stCondLst>
                        <p:cond delay="indefinite"/>
                      </p:stCondLst>
                      <p:childTnLst>
                        <p:par>
                          <p:cTn id="53" fill="hold">
                            <p:stCondLst>
                              <p:cond delay="0"/>
                            </p:stCondLst>
                            <p:childTnLst>
                              <p:par>
                                <p:cTn id="54" presetID="10" presetClass="entr" presetSubtype="0" dur="50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dur="50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dur="50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4" grpId="0"/>
      <p:bldP spid="15" grpId="0"/>
      <p:bldP spid="16" grpId="0"/>
      <p:bldP spid="17" grpId="0"/>
      <p:bldP spid="18" grpId="0"/>
      <p:bldP spid="19" grpId="0" animBg="1"/>
      <p:bldP spid="20"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047" y="293039"/>
            <a:ext cx="11370972" cy="6120640"/>
          </a:xfrm>
        </p:spPr>
        <p:txBody>
          <a:bodyPr>
            <a:normAutofit fontScale="55000" lnSpcReduction="20000"/>
          </a:bodyPr>
          <a:lstStyle/>
          <a:p>
            <a:r>
              <a:rPr lang="en-US" sz="5100" b="1" dirty="0">
                <a:solidFill>
                  <a:srgbClr val="7030A0"/>
                </a:solidFill>
              </a:rPr>
              <a:t>Base Addressing:</a:t>
            </a:r>
          </a:p>
          <a:p>
            <a:pPr algn="just"/>
            <a:r>
              <a:rPr lang="en-GB" sz="3600" b="1" dirty="0"/>
              <a:t>Base Addressing</a:t>
            </a:r>
            <a:r>
              <a:rPr lang="en-GB" sz="3600" dirty="0"/>
              <a:t> is a data or instruction memory location is specified as a signed offset from a register.</a:t>
            </a:r>
          </a:p>
          <a:p>
            <a:pPr marL="0" indent="0" algn="just">
              <a:buNone/>
            </a:pPr>
            <a:endParaRPr lang="en-GB" sz="3600" dirty="0"/>
          </a:p>
          <a:p>
            <a:pPr algn="just"/>
            <a:r>
              <a:rPr lang="en-GB" sz="3600" b="1" dirty="0"/>
              <a:t>Base addressing</a:t>
            </a:r>
            <a:r>
              <a:rPr lang="en-GB" sz="3600" dirty="0"/>
              <a:t> is also known as </a:t>
            </a:r>
            <a:r>
              <a:rPr lang="en-GB" sz="3600" b="1" dirty="0">
                <a:solidFill>
                  <a:srgbClr val="FF0000"/>
                </a:solidFill>
              </a:rPr>
              <a:t>indirect addressing </a:t>
            </a:r>
            <a:r>
              <a:rPr lang="en-GB" sz="3600" dirty="0"/>
              <a:t>, where a register act as a pointer to an operand located at the memory location whose address is in the register.</a:t>
            </a:r>
          </a:p>
          <a:p>
            <a:pPr algn="just"/>
            <a:r>
              <a:rPr lang="en-GB" sz="3600" dirty="0"/>
              <a:t>The register is called base that may point to a structure or some other collection of data and immediate value is loaded at a constant offset from the beginning of the structure. The offset specifies how far the location of the operand data from the memory location pointed by the base.</a:t>
            </a:r>
          </a:p>
          <a:p>
            <a:pPr algn="just"/>
            <a:r>
              <a:rPr lang="en-GB" sz="3600" b="1" dirty="0"/>
              <a:t>The address of the operand is the sum of the offset value and the base value(</a:t>
            </a:r>
            <a:r>
              <a:rPr lang="en-GB" sz="3600" b="1" dirty="0" err="1"/>
              <a:t>rs</a:t>
            </a:r>
            <a:r>
              <a:rPr lang="en-GB" sz="3600" dirty="0" err="1"/>
              <a:t>Here's</a:t>
            </a:r>
            <a:r>
              <a:rPr lang="en-GB" sz="3600" dirty="0"/>
              <a:t> an example for </a:t>
            </a:r>
            <a:r>
              <a:rPr lang="en-GB" sz="3600" b="1" dirty="0"/>
              <a:t>Base Addressing</a:t>
            </a:r>
            <a:r>
              <a:rPr lang="en-GB" sz="3600" dirty="0"/>
              <a:t> :</a:t>
            </a:r>
          </a:p>
          <a:p>
            <a:pPr marL="0" indent="0" algn="just">
              <a:buNone/>
            </a:pPr>
            <a:r>
              <a:rPr lang="en-GB" sz="3600" dirty="0"/>
              <a:t>Instruction : </a:t>
            </a:r>
            <a:r>
              <a:rPr lang="en-GB" sz="3600" dirty="0" err="1"/>
              <a:t>lw</a:t>
            </a:r>
            <a:r>
              <a:rPr lang="en-GB" sz="3600" dirty="0"/>
              <a:t> $t1 , 4 ($t2)</a:t>
            </a:r>
          </a:p>
          <a:p>
            <a:pPr marL="0" indent="0" algn="just">
              <a:buNone/>
            </a:pPr>
            <a:r>
              <a:rPr lang="en-GB" sz="3600" dirty="0"/>
              <a:t/>
            </a:r>
            <a:br>
              <a:rPr lang="en-GB" sz="3600" dirty="0"/>
            </a:br>
            <a:endParaRPr lang="en-GB" sz="3600" dirty="0"/>
          </a:p>
          <a:p>
            <a:pPr marL="0" indent="0" algn="just">
              <a:buNone/>
            </a:pPr>
            <a:r>
              <a:rPr lang="en-GB" sz="3600" dirty="0"/>
              <a:t>where $t1 = </a:t>
            </a:r>
            <a:r>
              <a:rPr lang="en-GB" sz="3600" dirty="0" err="1"/>
              <a:t>rs</a:t>
            </a:r>
            <a:endParaRPr lang="en-GB" sz="3600" dirty="0"/>
          </a:p>
          <a:p>
            <a:pPr marL="0" indent="0" algn="just">
              <a:buNone/>
            </a:pPr>
            <a:r>
              <a:rPr lang="en-GB" sz="3600" dirty="0"/>
              <a:t>     $t2 = base (memory address)</a:t>
            </a:r>
          </a:p>
          <a:p>
            <a:pPr marL="0" indent="0" algn="just">
              <a:buNone/>
            </a:pPr>
            <a:r>
              <a:rPr lang="en-GB" sz="3600" dirty="0"/>
              <a:t>      4 = offset value</a:t>
            </a:r>
          </a:p>
          <a:p>
            <a:pPr marL="0" indent="0" algn="just">
              <a:buNone/>
            </a:pPr>
            <a:r>
              <a:rPr lang="en-GB" sz="3600" dirty="0"/>
              <a:t>      Thus ; $t1 = Memory [$t2 +4]</a:t>
            </a:r>
          </a:p>
          <a:p>
            <a:pPr algn="just"/>
            <a:r>
              <a:rPr lang="en-GB" dirty="0"/>
              <a:t/>
            </a:r>
            <a:br>
              <a:rPr lang="en-GB" dirty="0"/>
            </a:br>
            <a:endParaRPr lang="en-US" dirty="0"/>
          </a:p>
        </p:txBody>
      </p:sp>
    </p:spTree>
    <p:extLst>
      <p:ext uri="{BB962C8B-B14F-4D97-AF65-F5344CB8AC3E}">
        <p14:creationId xmlns:p14="http://schemas.microsoft.com/office/powerpoint/2010/main" val="1314177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168" y="254402"/>
            <a:ext cx="11036120" cy="6300944"/>
          </a:xfrm>
        </p:spPr>
        <p:txBody>
          <a:bodyPr>
            <a:normAutofit fontScale="32500" lnSpcReduction="20000"/>
          </a:bodyPr>
          <a:lstStyle/>
          <a:p>
            <a:pPr algn="just"/>
            <a:r>
              <a:rPr lang="en-US" sz="6200" dirty="0"/>
              <a:t> </a:t>
            </a:r>
            <a:r>
              <a:rPr lang="en-US" sz="9600" b="1" dirty="0">
                <a:solidFill>
                  <a:srgbClr val="7030A0"/>
                </a:solidFill>
              </a:rPr>
              <a:t>PC-Relative Addressing:</a:t>
            </a:r>
          </a:p>
          <a:p>
            <a:pPr algn="just"/>
            <a:r>
              <a:rPr lang="en-GB" sz="7200" b="1" dirty="0"/>
              <a:t>PC-Relative Addressing</a:t>
            </a:r>
            <a:r>
              <a:rPr lang="en-GB" sz="7200" dirty="0"/>
              <a:t> also known as </a:t>
            </a:r>
            <a:r>
              <a:rPr lang="en-GB" sz="7200" b="1" dirty="0"/>
              <a:t>Program Counter Addressing</a:t>
            </a:r>
            <a:r>
              <a:rPr lang="en-GB" sz="7200" dirty="0"/>
              <a:t> is a </a:t>
            </a:r>
            <a:r>
              <a:rPr lang="en-GB" sz="7200" dirty="0">
                <a:solidFill>
                  <a:srgbClr val="7030A0"/>
                </a:solidFill>
              </a:rPr>
              <a:t>data or instruction memory location </a:t>
            </a:r>
            <a:r>
              <a:rPr lang="en-GB" sz="7200" dirty="0"/>
              <a:t>is specified as an offset relative to the incremented PC.</a:t>
            </a:r>
          </a:p>
          <a:p>
            <a:pPr marL="0" indent="0" algn="just">
              <a:buNone/>
            </a:pPr>
            <a:endParaRPr lang="en-GB" sz="7200" dirty="0"/>
          </a:p>
          <a:p>
            <a:pPr algn="just"/>
            <a:r>
              <a:rPr lang="en-GB" sz="7200" b="1" dirty="0"/>
              <a:t>PC-relative addressing</a:t>
            </a:r>
            <a:r>
              <a:rPr lang="en-GB" sz="7200" dirty="0"/>
              <a:t> is usually used </a:t>
            </a:r>
            <a:r>
              <a:rPr lang="en-GB" sz="7200" dirty="0">
                <a:solidFill>
                  <a:srgbClr val="7030A0"/>
                </a:solidFill>
              </a:rPr>
              <a:t>in conditional branches</a:t>
            </a:r>
            <a:r>
              <a:rPr lang="en-GB" sz="7200" dirty="0"/>
              <a:t>. PC refers to special purpose register , Program Counter that stores the address of next instruction to be fetched.</a:t>
            </a:r>
          </a:p>
          <a:p>
            <a:pPr algn="just"/>
            <a:r>
              <a:rPr lang="en-GB" sz="7200" dirty="0">
                <a:solidFill>
                  <a:srgbClr val="FF0000"/>
                </a:solidFill>
              </a:rPr>
              <a:t>The effective address is the sum of the </a:t>
            </a:r>
            <a:r>
              <a:rPr lang="en-GB" sz="7200" b="1" dirty="0">
                <a:solidFill>
                  <a:srgbClr val="FF0000"/>
                </a:solidFill>
              </a:rPr>
              <a:t>Program Counter </a:t>
            </a:r>
            <a:r>
              <a:rPr lang="en-GB" sz="7200" dirty="0">
                <a:solidFill>
                  <a:srgbClr val="FF0000"/>
                </a:solidFill>
              </a:rPr>
              <a:t>and </a:t>
            </a:r>
            <a:r>
              <a:rPr lang="en-GB" sz="7200" b="1" dirty="0">
                <a:solidFill>
                  <a:srgbClr val="FF0000"/>
                </a:solidFill>
              </a:rPr>
              <a:t>offset value in the instruction</a:t>
            </a:r>
            <a:r>
              <a:rPr lang="en-GB" sz="7200" dirty="0">
                <a:solidFill>
                  <a:srgbClr val="FF0000"/>
                </a:solidFill>
              </a:rPr>
              <a:t>. The effective address determines the branch target.</a:t>
            </a:r>
          </a:p>
          <a:p>
            <a:pPr algn="just"/>
            <a:r>
              <a:rPr lang="en-GB" sz="7200" dirty="0"/>
              <a:t>In </a:t>
            </a:r>
            <a:r>
              <a:rPr lang="en-GB" sz="7200" b="1" dirty="0"/>
              <a:t>PC-relative addressing</a:t>
            </a:r>
            <a:r>
              <a:rPr lang="en-GB" sz="7200" dirty="0"/>
              <a:t> , the offset value can be an immediate value or an interpreted label value.</a:t>
            </a:r>
          </a:p>
          <a:p>
            <a:pPr algn="just"/>
            <a:r>
              <a:rPr lang="en-GB" sz="7200" dirty="0"/>
              <a:t>Another word of saying to explain </a:t>
            </a:r>
            <a:r>
              <a:rPr lang="en-GB" sz="7200" b="1" dirty="0"/>
              <a:t>PC-Relative Addressing</a:t>
            </a:r>
            <a:r>
              <a:rPr lang="en-GB" sz="7200" dirty="0"/>
              <a:t> : </a:t>
            </a:r>
          </a:p>
          <a:p>
            <a:pPr marL="0" indent="0" algn="just">
              <a:buNone/>
            </a:pPr>
            <a:r>
              <a:rPr lang="en-GB" sz="7200" dirty="0"/>
              <a:t>The operand address = PC + an offset</a:t>
            </a:r>
          </a:p>
          <a:p>
            <a:pPr algn="just"/>
            <a:r>
              <a:rPr lang="en-GB" sz="7200" dirty="0"/>
              <a:t/>
            </a:r>
            <a:br>
              <a:rPr lang="en-GB" sz="7200" dirty="0"/>
            </a:br>
            <a:endParaRPr lang="en-US" sz="7200" dirty="0"/>
          </a:p>
        </p:txBody>
      </p:sp>
    </p:spTree>
    <p:extLst>
      <p:ext uri="{BB962C8B-B14F-4D97-AF65-F5344CB8AC3E}">
        <p14:creationId xmlns:p14="http://schemas.microsoft.com/office/powerpoint/2010/main" val="35374930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772" y="344557"/>
            <a:ext cx="10515600" cy="5966093"/>
          </a:xfrm>
        </p:spPr>
        <p:txBody>
          <a:bodyPr>
            <a:normAutofit/>
          </a:bodyPr>
          <a:lstStyle/>
          <a:p>
            <a:r>
              <a:rPr lang="en-US" sz="3000" b="1" dirty="0">
                <a:solidFill>
                  <a:srgbClr val="7030A0"/>
                </a:solidFill>
              </a:rPr>
              <a:t>Pseudo-direct Addressing:</a:t>
            </a:r>
          </a:p>
          <a:p>
            <a:pPr algn="just"/>
            <a:r>
              <a:rPr lang="en-GB" sz="2600" b="1" dirty="0"/>
              <a:t>Pseudo-direct Addressing</a:t>
            </a:r>
            <a:r>
              <a:rPr lang="en-GB" sz="2600" dirty="0"/>
              <a:t> is the memory address which (mostly) embedded in the instructions.</a:t>
            </a:r>
          </a:p>
          <a:p>
            <a:pPr algn="just"/>
            <a:r>
              <a:rPr lang="en-GB" sz="2600" b="1" dirty="0"/>
              <a:t>Pseudo-Direct</a:t>
            </a:r>
            <a:r>
              <a:rPr lang="en-GB" sz="2600" dirty="0"/>
              <a:t> addressing is specifically used for </a:t>
            </a:r>
            <a:r>
              <a:rPr lang="en-GB" sz="2600" dirty="0">
                <a:solidFill>
                  <a:srgbClr val="FF0000"/>
                </a:solidFill>
              </a:rPr>
              <a:t>J-type instructions. The instruction format is 6 bits of </a:t>
            </a:r>
            <a:r>
              <a:rPr lang="en-GB" sz="2600" dirty="0" err="1">
                <a:solidFill>
                  <a:srgbClr val="FF0000"/>
                </a:solidFill>
              </a:rPr>
              <a:t>opcode</a:t>
            </a:r>
            <a:r>
              <a:rPr lang="en-GB" sz="2600" dirty="0">
                <a:solidFill>
                  <a:srgbClr val="FF0000"/>
                </a:solidFill>
              </a:rPr>
              <a:t> and 26 bits for the immediate value (target).</a:t>
            </a:r>
          </a:p>
          <a:p>
            <a:pPr algn="just"/>
            <a:r>
              <a:rPr lang="en-GB" sz="2600" dirty="0"/>
              <a:t>In </a:t>
            </a:r>
            <a:r>
              <a:rPr lang="en-GB" sz="2600" b="1" dirty="0"/>
              <a:t>Pseudo-Direct</a:t>
            </a:r>
            <a:r>
              <a:rPr lang="en-GB" sz="2600" dirty="0"/>
              <a:t> addressing , the </a:t>
            </a:r>
            <a:r>
              <a:rPr lang="en-GB" sz="2600" b="1" dirty="0"/>
              <a:t>effective address </a:t>
            </a:r>
            <a:r>
              <a:rPr lang="en-GB" sz="2600" dirty="0"/>
              <a:t>is calculated by taking the </a:t>
            </a:r>
            <a:r>
              <a:rPr lang="en-GB" sz="2600" dirty="0">
                <a:solidFill>
                  <a:srgbClr val="FF0000"/>
                </a:solidFill>
              </a:rPr>
              <a:t>upper 4 bits of the Program Counter(PC) , concatenated to the 26 bit immediate value , and the lower two bits are 00.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038" y="4214484"/>
            <a:ext cx="6295612" cy="1748434"/>
          </a:xfrm>
          <a:prstGeom prst="rect">
            <a:avLst/>
          </a:prstGeom>
        </p:spPr>
      </p:pic>
    </p:spTree>
    <p:extLst>
      <p:ext uri="{BB962C8B-B14F-4D97-AF65-F5344CB8AC3E}">
        <p14:creationId xmlns:p14="http://schemas.microsoft.com/office/powerpoint/2010/main" val="239453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7E851BEC-D654-4644-BC33-9221D24734B0}"/>
              </a:ext>
            </a:extLst>
          </p:cNvPr>
          <p:cNvSpPr>
            <a:spLocks noGrp="1"/>
          </p:cNvSpPr>
          <p:nvPr>
            <p:ph type="title"/>
          </p:nvPr>
        </p:nvSpPr>
        <p:spPr/>
        <p:txBody>
          <a:bodyPr/>
          <a:lstStyle/>
          <a:p>
            <a:r>
              <a:rPr lang="en-IN"/>
              <a:t>Stored Program Organization</a:t>
            </a:r>
          </a:p>
        </p:txBody>
      </p:sp>
      <p:sp>
        <p:nvSpPr>
          <p:cNvPr id="5" name="Content Placeholder 4">
            <a:extLst>
              <a:ext uri="{FF2B5EF4-FFF2-40B4-BE49-F238E27FC236}">
                <a16:creationId xmlns=""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id="{D8642213-121B-4748-AA9E-29E685F8217E}"/>
              </a:ext>
            </a:extLst>
          </p:cNvPr>
          <p:cNvSpPr>
            <a:spLocks noGrp="1"/>
          </p:cNvSpPr>
          <p:nvPr>
            <p:ph idx="1"/>
          </p:nvPr>
        </p:nvSpPr>
        <p:spPr/>
        <p:txBody>
          <a:bodyPr/>
          <a:lstStyle/>
          <a:p>
            <a:pPr algn="just"/>
            <a:r>
              <a:rPr lang="en-US"/>
              <a:t>The simplest way to organize a computer is to have one processor register(AC) and an instruction code format with two parts. </a:t>
            </a:r>
          </a:p>
          <a:p>
            <a:pPr lvl="1"/>
            <a:r>
              <a:rPr lang="en-US"/>
              <a:t>The first part specifies the operation </a:t>
            </a:r>
            <a:r>
              <a:rPr lang="en-US">
                <a:solidFill>
                  <a:schemeClr val="tx2"/>
                </a:solidFill>
              </a:rPr>
              <a:t>(opcode)</a:t>
            </a:r>
            <a:r>
              <a:rPr lang="en-US"/>
              <a:t> to be performed and the second specifies an address </a:t>
            </a:r>
            <a:r>
              <a:rPr lang="en-US">
                <a:solidFill>
                  <a:schemeClr val="tx2"/>
                </a:solidFill>
              </a:rPr>
              <a:t>(operand)</a:t>
            </a:r>
            <a:r>
              <a:rPr lang="en-US"/>
              <a:t>.</a:t>
            </a:r>
          </a:p>
          <a:p>
            <a:pPr algn="just"/>
            <a:r>
              <a:rPr lang="en-US"/>
              <a:t>The memory address tells the control where to find an operand in memory. </a:t>
            </a:r>
          </a:p>
          <a:p>
            <a:pPr algn="just"/>
            <a:r>
              <a:rPr lang="en-US"/>
              <a:t>This operand is read from memory and used as the data to be operated on together with the data stored in the processor register.</a:t>
            </a:r>
          </a:p>
          <a:p>
            <a:pPr algn="just"/>
            <a:r>
              <a:rPr lang="en-US"/>
              <a:t>Instructions are stored in one section of memory and data in another.</a:t>
            </a:r>
          </a:p>
          <a:p>
            <a:pPr algn="just"/>
            <a:r>
              <a:rPr lang="en-US"/>
              <a:t>For a memory unit with 4096 words, we need 12 bits to specify an address since 2</a:t>
            </a:r>
            <a:r>
              <a:rPr lang="en-US" baseline="30000"/>
              <a:t>12</a:t>
            </a:r>
            <a:r>
              <a:rPr lang="en-US"/>
              <a:t> = 4096.</a:t>
            </a:r>
          </a:p>
          <a:p>
            <a:pPr lvl="0" algn="just"/>
            <a:r>
              <a:rPr lang="en-US"/>
              <a:t>If we store each instruction code in one 16-bit memory word, we have available four bits for operation code (opcode) to specify one out of 16 possible operations, and 12 bits to specify the address of an operand. </a:t>
            </a:r>
          </a:p>
          <a:p>
            <a:pPr lvl="0" algn="just"/>
            <a:r>
              <a:rPr lang="en-US"/>
              <a:t>The control reads a 16-bit instruction from the program portion of memory. </a:t>
            </a:r>
          </a:p>
          <a:p>
            <a:pPr algn="just"/>
            <a:r>
              <a:rPr lang="en-US"/>
              <a:t>It then executes the operation specified by the operation code.</a:t>
            </a:r>
          </a:p>
          <a:p>
            <a:endParaRPr lang="en-IN"/>
          </a:p>
          <a:p>
            <a:pPr marL="0" indent="0">
              <a:buNone/>
            </a:pPr>
            <a:endParaRPr lang="en-IN"/>
          </a:p>
        </p:txBody>
      </p:sp>
    </p:spTree>
    <p:extLst>
      <p:ext uri="{BB962C8B-B14F-4D97-AF65-F5344CB8AC3E}">
        <p14:creationId xmlns:p14="http://schemas.microsoft.com/office/powerpoint/2010/main" val="647923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dur="50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dur="50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10" presetClass="entr" presetSubtype="0" dur="50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10" presetClass="entr" presetSubtype="0" dur="50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10" presetClass="entr" presetSubtype="0" dur="50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10" presetClass="entr" presetSubtype="0" dur="50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par>
                    <p:cTn id="31" fill="hold" nodeType="clickPar">
                      <p:stCondLst>
                        <p:cond delay="indefinite"/>
                      </p:stCondLst>
                      <p:childTnLst>
                        <p:par>
                          <p:cTn id="32" fill="hold">
                            <p:stCondLst>
                              <p:cond delay="0"/>
                            </p:stCondLst>
                            <p:childTnLst>
                              <p:par>
                                <p:cTn id="33" presetID="10" presetClass="entr" presetSubtype="0" dur="50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10" presetClass="entr" presetSubtype="0" dur="500"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fade">
                                      <p:cBhvr>
                                        <p:cTn id="40" dur="500"/>
                                        <p:tgtEl>
                                          <p:spTgt spid="5">
                                            <p:txEl>
                                              <p:pRg st="7" end="7"/>
                                            </p:txEl>
                                          </p:spTgt>
                                        </p:tgtEl>
                                      </p:cBhvr>
                                    </p:animEffect>
                                  </p:childTnLst>
                                </p:cTn>
                              </p:par>
                            </p:childTnLst>
                          </p:cTn>
                        </p:par>
                      </p:childTnLst>
                    </p:cTn>
                  </p:par>
                  <p:par>
                    <p:cTn id="41" fill="hold" nodeType="clickPar">
                      <p:stCondLst>
                        <p:cond delay="indefinite"/>
                      </p:stCondLst>
                      <p:childTnLst>
                        <p:par>
                          <p:cTn id="42" fill="hold">
                            <p:stCondLst>
                              <p:cond delay="0"/>
                            </p:stCondLst>
                            <p:childTnLst>
                              <p:par>
                                <p:cTn id="43" presetID="10" presetClass="entr" presetSubtype="0" dur="500"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fade">
                                      <p:cBhvr>
                                        <p:cTn id="4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653" y="1027135"/>
            <a:ext cx="10095963" cy="5244876"/>
          </a:xfrm>
        </p:spPr>
        <p:txBody>
          <a:bodyPr/>
          <a:lstStyle/>
          <a:p>
            <a:pPr algn="just"/>
            <a:r>
              <a:rPr lang="en-US" dirty="0">
                <a:solidFill>
                  <a:srgbClr val="7030A0"/>
                </a:solidFill>
              </a:rPr>
              <a:t>Instruction: </a:t>
            </a:r>
            <a:r>
              <a:rPr lang="en-US" dirty="0"/>
              <a:t>The words of a computer language is called instruction</a:t>
            </a:r>
          </a:p>
          <a:p>
            <a:pPr marL="0" indent="0" algn="just">
              <a:buNone/>
            </a:pPr>
            <a:endParaRPr lang="en-US" dirty="0"/>
          </a:p>
          <a:p>
            <a:pPr algn="just"/>
            <a:r>
              <a:rPr lang="en-US" dirty="0">
                <a:solidFill>
                  <a:srgbClr val="7030A0"/>
                </a:solidFill>
              </a:rPr>
              <a:t>Instruction set : </a:t>
            </a:r>
            <a:r>
              <a:rPr lang="en-US" dirty="0"/>
              <a:t>The vocabulary of computer language is called instruction set.</a:t>
            </a:r>
          </a:p>
          <a:p>
            <a:pPr algn="just"/>
            <a:endParaRPr lang="en-US" dirty="0"/>
          </a:p>
          <a:p>
            <a:pPr marL="0" indent="0" algn="just">
              <a:buNone/>
            </a:pPr>
            <a:r>
              <a:rPr lang="en-US" dirty="0">
                <a:solidFill>
                  <a:srgbClr val="7030A0"/>
                </a:solidFill>
              </a:rPr>
              <a:t>Goal of the computer designer:</a:t>
            </a:r>
          </a:p>
          <a:p>
            <a:pPr marL="0" indent="0" algn="just">
              <a:buNone/>
            </a:pPr>
            <a:r>
              <a:rPr lang="en-US" dirty="0"/>
              <a:t>      To find a language that makes it easy to build the hardware and compiler while </a:t>
            </a:r>
            <a:r>
              <a:rPr lang="en-US" dirty="0">
                <a:solidFill>
                  <a:srgbClr val="FF0000"/>
                </a:solidFill>
              </a:rPr>
              <a:t>maximizing performance </a:t>
            </a:r>
            <a:r>
              <a:rPr lang="en-US" dirty="0"/>
              <a:t>and </a:t>
            </a:r>
            <a:r>
              <a:rPr lang="en-US" dirty="0">
                <a:solidFill>
                  <a:srgbClr val="FF0000"/>
                </a:solidFill>
              </a:rPr>
              <a:t>minimizing cost</a:t>
            </a:r>
            <a:r>
              <a:rPr lang="en-US" dirty="0"/>
              <a:t>.</a:t>
            </a:r>
          </a:p>
        </p:txBody>
      </p:sp>
    </p:spTree>
    <p:extLst>
      <p:ext uri="{BB962C8B-B14F-4D97-AF65-F5344CB8AC3E}">
        <p14:creationId xmlns:p14="http://schemas.microsoft.com/office/powerpoint/2010/main" val="427586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Instruction </a:t>
            </a:r>
            <a:r>
              <a:rPr lang="en-US" b="1" dirty="0" smtClean="0"/>
              <a:t>Set Classification</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407" y="1360968"/>
            <a:ext cx="7880260" cy="528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35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486405"/>
            <a:ext cx="4097079" cy="1323439"/>
          </a:xfrm>
          <a:prstGeom prst="rect">
            <a:avLst/>
          </a:prstGeom>
        </p:spPr>
        <p:txBody>
          <a:bodyPr wrap="square">
            <a:spAutoFit/>
          </a:bodyPr>
          <a:lstStyle/>
          <a:p>
            <a:pPr algn="just"/>
            <a:r>
              <a:rPr lang="en-US" sz="2000" b="1" dirty="0"/>
              <a:t>Data Movement Instructions</a:t>
            </a:r>
            <a:r>
              <a:rPr lang="en-US" sz="2000" dirty="0"/>
              <a:t>: These support movement of data between registers, registers to memory, memory to register.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548" y="1764559"/>
            <a:ext cx="3667899" cy="19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429693" y="556736"/>
            <a:ext cx="4132521" cy="2246769"/>
          </a:xfrm>
          <a:prstGeom prst="rect">
            <a:avLst/>
          </a:prstGeom>
        </p:spPr>
        <p:txBody>
          <a:bodyPr wrap="square">
            <a:spAutoFit/>
          </a:bodyPr>
          <a:lstStyle/>
          <a:p>
            <a:pPr algn="just"/>
            <a:r>
              <a:rPr lang="en-US" sz="2000" b="1" dirty="0"/>
              <a:t>Arithmetic and Logical Instructions</a:t>
            </a:r>
            <a:r>
              <a:rPr lang="en-US" sz="2000" dirty="0"/>
              <a:t>: This category of instructions carry out calculations. The minimum in this category is ADD, SUB, AND, OR, XOR, SHIFT. Multiply and Divide can always be emulated using successive addition or subtraction.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406" y="2803505"/>
            <a:ext cx="3274828" cy="166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16689" y="4630498"/>
            <a:ext cx="6096000" cy="1938992"/>
          </a:xfrm>
          <a:prstGeom prst="rect">
            <a:avLst/>
          </a:prstGeom>
        </p:spPr>
        <p:txBody>
          <a:bodyPr>
            <a:spAutoFit/>
          </a:bodyPr>
          <a:lstStyle/>
          <a:p>
            <a:r>
              <a:rPr lang="en-US" sz="2000" b="1" dirty="0"/>
              <a:t>Transfer or Control Instructions</a:t>
            </a:r>
            <a:r>
              <a:rPr lang="en-US" sz="2000" dirty="0"/>
              <a:t>: This category of instructions facilitate change in program flow described by the control structures in the high-level language. BRANCH or JMP instructions along with Condition Code flags achieve the requirement. Subroutine CALLS, RETURNS are categorized here.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750" y="4768150"/>
            <a:ext cx="5038725" cy="154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67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6549" y="575287"/>
            <a:ext cx="3289004" cy="1015663"/>
          </a:xfrm>
          <a:prstGeom prst="rect">
            <a:avLst/>
          </a:prstGeom>
        </p:spPr>
        <p:txBody>
          <a:bodyPr wrap="square">
            <a:spAutoFit/>
          </a:bodyPr>
          <a:lstStyle/>
          <a:p>
            <a:r>
              <a:rPr lang="en-US" sz="2000" b="1" dirty="0" err="1"/>
              <a:t>Input/Output</a:t>
            </a:r>
            <a:r>
              <a:rPr lang="en-US" sz="2000" b="1" dirty="0"/>
              <a:t> Instructions</a:t>
            </a:r>
            <a:r>
              <a:rPr lang="en-US" sz="2000" dirty="0"/>
              <a:t>: There are two ways of doing </a:t>
            </a:r>
            <a:r>
              <a:rPr lang="en-US" sz="2000" dirty="0" err="1"/>
              <a:t>Input/Output</a:t>
            </a:r>
            <a:r>
              <a:rPr lang="en-US" sz="2000" dirty="0"/>
              <a:t> operations.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98" y="1712222"/>
            <a:ext cx="2754940" cy="11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79851" y="688701"/>
            <a:ext cx="3048000" cy="1477328"/>
          </a:xfrm>
          <a:prstGeom prst="rect">
            <a:avLst/>
          </a:prstGeom>
        </p:spPr>
        <p:txBody>
          <a:bodyPr wrap="square">
            <a:spAutoFit/>
          </a:bodyPr>
          <a:lstStyle/>
          <a:p>
            <a:r>
              <a:rPr lang="en-US" b="1" dirty="0"/>
              <a:t>Miscellaneous Instructions</a:t>
            </a:r>
            <a:r>
              <a:rPr lang="en-US" dirty="0"/>
              <a:t>: NOP (No Operation) is a famous dummy instruction but a very useful one in this category.</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542" y="2155960"/>
            <a:ext cx="943197" cy="1286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946066" y="742726"/>
            <a:ext cx="3097619" cy="1938992"/>
          </a:xfrm>
          <a:prstGeom prst="rect">
            <a:avLst/>
          </a:prstGeom>
        </p:spPr>
        <p:txBody>
          <a:bodyPr wrap="square">
            <a:spAutoFit/>
          </a:bodyPr>
          <a:lstStyle/>
          <a:p>
            <a:r>
              <a:rPr lang="en-US" sz="2000" b="1" dirty="0"/>
              <a:t>Floating Point Instructions</a:t>
            </a:r>
            <a:r>
              <a:rPr lang="en-US" sz="2000" dirty="0"/>
              <a:t>: We had seen in the previous chapter that </a:t>
            </a:r>
            <a:r>
              <a:rPr lang="en-US" sz="2000" dirty="0" err="1"/>
              <a:t>specialised</a:t>
            </a:r>
            <a:r>
              <a:rPr lang="en-US" sz="2000" dirty="0"/>
              <a:t> hardware is required for efficient Floating-point operations. </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064" y="2681718"/>
            <a:ext cx="2512379" cy="1758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93135" y="3555904"/>
            <a:ext cx="6096000" cy="1200329"/>
          </a:xfrm>
          <a:prstGeom prst="rect">
            <a:avLst/>
          </a:prstGeom>
        </p:spPr>
        <p:txBody>
          <a:bodyPr>
            <a:spAutoFit/>
          </a:bodyPr>
          <a:lstStyle/>
          <a:p>
            <a:r>
              <a:rPr lang="en-US" sz="2400" b="1" dirty="0"/>
              <a:t>Binary Coded Decimal Instructions</a:t>
            </a:r>
            <a:r>
              <a:rPr lang="en-US" sz="2400" dirty="0"/>
              <a:t>: Decimal Number system hardware speeds up decimal calculations.</a:t>
            </a:r>
          </a:p>
        </p:txBody>
      </p:sp>
    </p:spTree>
    <p:extLst>
      <p:ext uri="{BB962C8B-B14F-4D97-AF65-F5344CB8AC3E}">
        <p14:creationId xmlns:p14="http://schemas.microsoft.com/office/powerpoint/2010/main" val="256222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1158</TotalTime>
  <Words>1796</Words>
  <Application>Microsoft Office PowerPoint</Application>
  <PresentationFormat>Custom</PresentationFormat>
  <Paragraphs>293</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Computer Architecture</vt:lpstr>
      <vt:lpstr>Hierarchy of Computer Languages</vt:lpstr>
      <vt:lpstr>Instruction Codes</vt:lpstr>
      <vt:lpstr>Stored Program Organization</vt:lpstr>
      <vt:lpstr>Stored Program Organization</vt:lpstr>
      <vt:lpstr>PowerPoint Presentation</vt:lpstr>
      <vt:lpstr>Instruction Set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Representing Instructions in the computer:</vt:lpstr>
      <vt:lpstr>PowerPoint Presentation</vt:lpstr>
      <vt:lpstr>PowerPoint Presentation</vt:lpstr>
      <vt:lpstr>PowerPoint Presentation</vt:lpstr>
      <vt:lpstr>PowerPoint Presentation</vt:lpstr>
      <vt:lpstr>Decision making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fahim</dc:creator>
  <cp:lastModifiedBy>Windows User</cp:lastModifiedBy>
  <cp:revision>97</cp:revision>
  <dcterms:created xsi:type="dcterms:W3CDTF">2015-03-07T15:49:53Z</dcterms:created>
  <dcterms:modified xsi:type="dcterms:W3CDTF">2022-11-09T06:10:52Z</dcterms:modified>
</cp:coreProperties>
</file>