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324" r:id="rId4"/>
    <p:sldId id="258" r:id="rId5"/>
    <p:sldId id="260" r:id="rId6"/>
    <p:sldId id="261" r:id="rId7"/>
    <p:sldId id="262" r:id="rId8"/>
    <p:sldId id="264" r:id="rId9"/>
    <p:sldId id="265" r:id="rId10"/>
    <p:sldId id="266" r:id="rId11"/>
    <p:sldId id="267" r:id="rId12"/>
    <p:sldId id="269" r:id="rId13"/>
    <p:sldId id="323" r:id="rId14"/>
    <p:sldId id="272" r:id="rId15"/>
    <p:sldId id="298" r:id="rId16"/>
    <p:sldId id="274" r:id="rId17"/>
    <p:sldId id="299" r:id="rId18"/>
    <p:sldId id="277" r:id="rId19"/>
    <p:sldId id="300" r:id="rId20"/>
    <p:sldId id="281" r:id="rId21"/>
    <p:sldId id="312" r:id="rId22"/>
    <p:sldId id="313" r:id="rId23"/>
    <p:sldId id="314" r:id="rId24"/>
    <p:sldId id="315" r:id="rId25"/>
    <p:sldId id="316" r:id="rId26"/>
    <p:sldId id="317" r:id="rId27"/>
    <p:sldId id="318" r:id="rId28"/>
    <p:sldId id="319" r:id="rId29"/>
    <p:sldId id="320" r:id="rId30"/>
    <p:sldId id="321" r:id="rId31"/>
    <p:sldId id="290" r:id="rId32"/>
    <p:sldId id="283" r:id="rId33"/>
    <p:sldId id="285" r:id="rId34"/>
    <p:sldId id="286" r:id="rId35"/>
    <p:sldId id="304" r:id="rId36"/>
    <p:sldId id="294" r:id="rId37"/>
    <p:sldId id="296" r:id="rId38"/>
    <p:sldId id="305" r:id="rId39"/>
    <p:sldId id="306" r:id="rId40"/>
    <p:sldId id="307" r:id="rId41"/>
    <p:sldId id="309" r:id="rId42"/>
    <p:sldId id="308" r:id="rId43"/>
    <p:sldId id="295" r:id="rId44"/>
    <p:sldId id="297" r:id="rId45"/>
    <p:sldId id="288" r:id="rId46"/>
    <p:sldId id="289" r:id="rId47"/>
    <p:sldId id="325" r:id="rId48"/>
    <p:sldId id="326" r:id="rId49"/>
    <p:sldId id="327" r:id="rId50"/>
    <p:sldId id="329" r:id="rId51"/>
    <p:sldId id="32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8" autoAdjust="0"/>
    <p:restoredTop sz="94660"/>
  </p:normalViewPr>
  <p:slideViewPr>
    <p:cSldViewPr snapToGrid="0">
      <p:cViewPr varScale="1">
        <p:scale>
          <a:sx n="82" d="100"/>
          <a:sy n="82"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jokiaa Ritu" userId="f74311fc61c8a6e8" providerId="LiveId" clId="{C6AB0AE4-1F16-49E4-A61F-EC7262EE4B05}"/>
    <pc:docChg chg="undo custSel delSld modSld modMainMaster">
      <pc:chgData name="Raajokiaa Ritu" userId="f74311fc61c8a6e8" providerId="LiveId" clId="{C6AB0AE4-1F16-49E4-A61F-EC7262EE4B05}" dt="2024-11-09T08:04:17.927" v="269"/>
      <pc:docMkLst>
        <pc:docMk/>
      </pc:docMkLst>
      <pc:sldChg chg="setBg">
        <pc:chgData name="Raajokiaa Ritu" userId="f74311fc61c8a6e8" providerId="LiveId" clId="{C6AB0AE4-1F16-49E4-A61F-EC7262EE4B05}" dt="2024-11-09T08:04:17.927" v="269"/>
        <pc:sldMkLst>
          <pc:docMk/>
          <pc:sldMk cId="4194988369" sldId="256"/>
        </pc:sldMkLst>
      </pc:sldChg>
      <pc:sldChg chg="addSp delSp modSp mod">
        <pc:chgData name="Raajokiaa Ritu" userId="f74311fc61c8a6e8" providerId="LiveId" clId="{C6AB0AE4-1F16-49E4-A61F-EC7262EE4B05}" dt="2024-11-09T07:44:34.368" v="36" actId="1076"/>
        <pc:sldMkLst>
          <pc:docMk/>
          <pc:sldMk cId="3006456100" sldId="258"/>
        </pc:sldMkLst>
        <pc:spChg chg="del mod">
          <ac:chgData name="Raajokiaa Ritu" userId="f74311fc61c8a6e8" providerId="LiveId" clId="{C6AB0AE4-1F16-49E4-A61F-EC7262EE4B05}" dt="2024-11-09T07:42:45.761" v="10" actId="478"/>
          <ac:spMkLst>
            <pc:docMk/>
            <pc:sldMk cId="3006456100" sldId="258"/>
            <ac:spMk id="3" creationId="{F9ABD884-70AC-41A0-4E01-481BD0B50744}"/>
          </ac:spMkLst>
        </pc:spChg>
        <pc:spChg chg="add mod">
          <ac:chgData name="Raajokiaa Ritu" userId="f74311fc61c8a6e8" providerId="LiveId" clId="{C6AB0AE4-1F16-49E4-A61F-EC7262EE4B05}" dt="2024-11-09T07:44:34.368" v="36" actId="1076"/>
          <ac:spMkLst>
            <pc:docMk/>
            <pc:sldMk cId="3006456100" sldId="258"/>
            <ac:spMk id="5" creationId="{4086BA31-36F3-0B3B-1450-0F8DAB9B4EEC}"/>
          </ac:spMkLst>
        </pc:spChg>
      </pc:sldChg>
      <pc:sldChg chg="addSp delSp modSp mod">
        <pc:chgData name="Raajokiaa Ritu" userId="f74311fc61c8a6e8" providerId="LiveId" clId="{C6AB0AE4-1F16-49E4-A61F-EC7262EE4B05}" dt="2024-11-09T07:48:00.577" v="92" actId="12"/>
        <pc:sldMkLst>
          <pc:docMk/>
          <pc:sldMk cId="3135549056" sldId="267"/>
        </pc:sldMkLst>
        <pc:spChg chg="add mod">
          <ac:chgData name="Raajokiaa Ritu" userId="f74311fc61c8a6e8" providerId="LiveId" clId="{C6AB0AE4-1F16-49E4-A61F-EC7262EE4B05}" dt="2024-11-09T07:47:43.052" v="89" actId="1076"/>
          <ac:spMkLst>
            <pc:docMk/>
            <pc:sldMk cId="3135549056" sldId="267"/>
            <ac:spMk id="2" creationId="{B6518456-CDF5-7E3C-A5A3-00F2C41A6014}"/>
          </ac:spMkLst>
        </pc:spChg>
        <pc:spChg chg="del">
          <ac:chgData name="Raajokiaa Ritu" userId="f74311fc61c8a6e8" providerId="LiveId" clId="{C6AB0AE4-1F16-49E4-A61F-EC7262EE4B05}" dt="2024-11-09T07:45:23.434" v="37" actId="478"/>
          <ac:spMkLst>
            <pc:docMk/>
            <pc:sldMk cId="3135549056" sldId="267"/>
            <ac:spMk id="5" creationId="{035BF573-DA24-F60D-A3F8-CA3DB144DB4D}"/>
          </ac:spMkLst>
        </pc:spChg>
        <pc:spChg chg="add mod">
          <ac:chgData name="Raajokiaa Ritu" userId="f74311fc61c8a6e8" providerId="LiveId" clId="{C6AB0AE4-1F16-49E4-A61F-EC7262EE4B05}" dt="2024-11-09T07:47:49.001" v="90" actId="1076"/>
          <ac:spMkLst>
            <pc:docMk/>
            <pc:sldMk cId="3135549056" sldId="267"/>
            <ac:spMk id="6" creationId="{22D7014C-0409-C872-FE54-541773B482A4}"/>
          </ac:spMkLst>
        </pc:spChg>
        <pc:spChg chg="mod">
          <ac:chgData name="Raajokiaa Ritu" userId="f74311fc61c8a6e8" providerId="LiveId" clId="{C6AB0AE4-1F16-49E4-A61F-EC7262EE4B05}" dt="2024-11-09T07:48:00.577" v="92" actId="12"/>
          <ac:spMkLst>
            <pc:docMk/>
            <pc:sldMk cId="3135549056" sldId="267"/>
            <ac:spMk id="7" creationId="{F09DA0D2-01D6-556D-F900-6228C25769D6}"/>
          </ac:spMkLst>
        </pc:spChg>
        <pc:spChg chg="add mod">
          <ac:chgData name="Raajokiaa Ritu" userId="f74311fc61c8a6e8" providerId="LiveId" clId="{C6AB0AE4-1F16-49E4-A61F-EC7262EE4B05}" dt="2024-11-09T07:47:51.297" v="91" actId="1076"/>
          <ac:spMkLst>
            <pc:docMk/>
            <pc:sldMk cId="3135549056" sldId="267"/>
            <ac:spMk id="8" creationId="{BCAF5CB9-0E2A-177C-F3FB-613105B728E9}"/>
          </ac:spMkLst>
        </pc:spChg>
      </pc:sldChg>
      <pc:sldChg chg="addSp modSp mod">
        <pc:chgData name="Raajokiaa Ritu" userId="f74311fc61c8a6e8" providerId="LiveId" clId="{C6AB0AE4-1F16-49E4-A61F-EC7262EE4B05}" dt="2024-11-09T07:50:27.354" v="137" actId="1076"/>
        <pc:sldMkLst>
          <pc:docMk/>
          <pc:sldMk cId="2800480185" sldId="274"/>
        </pc:sldMkLst>
        <pc:spChg chg="add mod">
          <ac:chgData name="Raajokiaa Ritu" userId="f74311fc61c8a6e8" providerId="LiveId" clId="{C6AB0AE4-1F16-49E4-A61F-EC7262EE4B05}" dt="2024-11-09T07:49:49.627" v="125" actId="12"/>
          <ac:spMkLst>
            <pc:docMk/>
            <pc:sldMk cId="2800480185" sldId="274"/>
            <ac:spMk id="2" creationId="{88F02913-795D-83A4-804F-EADDBB816D52}"/>
          </ac:spMkLst>
        </pc:spChg>
        <pc:spChg chg="add mod">
          <ac:chgData name="Raajokiaa Ritu" userId="f74311fc61c8a6e8" providerId="LiveId" clId="{C6AB0AE4-1F16-49E4-A61F-EC7262EE4B05}" dt="2024-11-09T07:49:44.803" v="124" actId="12"/>
          <ac:spMkLst>
            <pc:docMk/>
            <pc:sldMk cId="2800480185" sldId="274"/>
            <ac:spMk id="3" creationId="{9B9DCD5E-15F7-A3D4-80EA-2F6FEB1791D6}"/>
          </ac:spMkLst>
        </pc:spChg>
        <pc:spChg chg="mod">
          <ac:chgData name="Raajokiaa Ritu" userId="f74311fc61c8a6e8" providerId="LiveId" clId="{C6AB0AE4-1F16-49E4-A61F-EC7262EE4B05}" dt="2024-11-09T07:50:24.556" v="136" actId="255"/>
          <ac:spMkLst>
            <pc:docMk/>
            <pc:sldMk cId="2800480185" sldId="274"/>
            <ac:spMk id="5" creationId="{E0A44232-4FB9-2066-8255-1B4CD34B9279}"/>
          </ac:spMkLst>
        </pc:spChg>
        <pc:spChg chg="mod">
          <ac:chgData name="Raajokiaa Ritu" userId="f74311fc61c8a6e8" providerId="LiveId" clId="{C6AB0AE4-1F16-49E4-A61F-EC7262EE4B05}" dt="2024-11-09T07:50:27.354" v="137" actId="1076"/>
          <ac:spMkLst>
            <pc:docMk/>
            <pc:sldMk cId="2800480185" sldId="274"/>
            <ac:spMk id="7" creationId="{A897A42D-6B6B-53A6-8C04-9CF9C45D632B}"/>
          </ac:spMkLst>
        </pc:spChg>
      </pc:sldChg>
      <pc:sldChg chg="addSp modSp mod">
        <pc:chgData name="Raajokiaa Ritu" userId="f74311fc61c8a6e8" providerId="LiveId" clId="{C6AB0AE4-1F16-49E4-A61F-EC7262EE4B05}" dt="2024-11-09T07:51:44.644" v="152" actId="1076"/>
        <pc:sldMkLst>
          <pc:docMk/>
          <pc:sldMk cId="3258940142" sldId="277"/>
        </pc:sldMkLst>
        <pc:spChg chg="mod">
          <ac:chgData name="Raajokiaa Ritu" userId="f74311fc61c8a6e8" providerId="LiveId" clId="{C6AB0AE4-1F16-49E4-A61F-EC7262EE4B05}" dt="2024-11-09T07:51:35.598" v="147" actId="20577"/>
          <ac:spMkLst>
            <pc:docMk/>
            <pc:sldMk cId="3258940142" sldId="277"/>
            <ac:spMk id="5" creationId="{AFDA25BA-8150-8150-80A1-B31D75D2FEC2}"/>
          </ac:spMkLst>
        </pc:spChg>
        <pc:picChg chg="mod">
          <ac:chgData name="Raajokiaa Ritu" userId="f74311fc61c8a6e8" providerId="LiveId" clId="{C6AB0AE4-1F16-49E4-A61F-EC7262EE4B05}" dt="2024-11-09T07:51:44.644" v="152" actId="1076"/>
          <ac:picMkLst>
            <pc:docMk/>
            <pc:sldMk cId="3258940142" sldId="277"/>
            <ac:picMk id="3" creationId="{F648B63A-1429-A0E1-0378-750C9420BFEF}"/>
          </ac:picMkLst>
        </pc:picChg>
        <pc:picChg chg="add mod">
          <ac:chgData name="Raajokiaa Ritu" userId="f74311fc61c8a6e8" providerId="LiveId" clId="{C6AB0AE4-1F16-49E4-A61F-EC7262EE4B05}" dt="2024-11-09T07:51:41.259" v="151" actId="1076"/>
          <ac:picMkLst>
            <pc:docMk/>
            <pc:sldMk cId="3258940142" sldId="277"/>
            <ac:picMk id="6" creationId="{FF0AE156-273C-4631-F3F1-696B83751205}"/>
          </ac:picMkLst>
        </pc:picChg>
      </pc:sldChg>
      <pc:sldChg chg="delSp modSp del mod">
        <pc:chgData name="Raajokiaa Ritu" userId="f74311fc61c8a6e8" providerId="LiveId" clId="{C6AB0AE4-1F16-49E4-A61F-EC7262EE4B05}" dt="2024-11-09T07:58:09.420" v="203" actId="47"/>
        <pc:sldMkLst>
          <pc:docMk/>
          <pc:sldMk cId="1768578948" sldId="282"/>
        </pc:sldMkLst>
        <pc:spChg chg="del mod">
          <ac:chgData name="Raajokiaa Ritu" userId="f74311fc61c8a6e8" providerId="LiveId" clId="{C6AB0AE4-1F16-49E4-A61F-EC7262EE4B05}" dt="2024-11-09T07:57:06.648" v="179" actId="478"/>
          <ac:spMkLst>
            <pc:docMk/>
            <pc:sldMk cId="1768578948" sldId="282"/>
            <ac:spMk id="2" creationId="{CA0349B8-9D51-0400-9203-1EC1103F8F2F}"/>
          </ac:spMkLst>
        </pc:spChg>
        <pc:spChg chg="del mod">
          <ac:chgData name="Raajokiaa Ritu" userId="f74311fc61c8a6e8" providerId="LiveId" clId="{C6AB0AE4-1F16-49E4-A61F-EC7262EE4B05}" dt="2024-11-09T07:56:52.535" v="174" actId="21"/>
          <ac:spMkLst>
            <pc:docMk/>
            <pc:sldMk cId="1768578948" sldId="282"/>
            <ac:spMk id="5" creationId="{FE124921-29EB-8285-D5AE-3FD1D7F6BE9E}"/>
          </ac:spMkLst>
        </pc:spChg>
        <pc:spChg chg="del mod">
          <ac:chgData name="Raajokiaa Ritu" userId="f74311fc61c8a6e8" providerId="LiveId" clId="{C6AB0AE4-1F16-49E4-A61F-EC7262EE4B05}" dt="2024-11-09T07:57:49.466" v="195" actId="478"/>
          <ac:spMkLst>
            <pc:docMk/>
            <pc:sldMk cId="1768578948" sldId="282"/>
            <ac:spMk id="7" creationId="{B8758458-7F32-D62C-7F8C-E07455FC8A14}"/>
          </ac:spMkLst>
        </pc:spChg>
      </pc:sldChg>
      <pc:sldChg chg="addSp delSp modSp mod">
        <pc:chgData name="Raajokiaa Ritu" userId="f74311fc61c8a6e8" providerId="LiveId" clId="{C6AB0AE4-1F16-49E4-A61F-EC7262EE4B05}" dt="2024-11-09T07:59:30.579" v="229" actId="1076"/>
        <pc:sldMkLst>
          <pc:docMk/>
          <pc:sldMk cId="2370309524" sldId="283"/>
        </pc:sldMkLst>
        <pc:spChg chg="add mod">
          <ac:chgData name="Raajokiaa Ritu" userId="f74311fc61c8a6e8" providerId="LiveId" clId="{C6AB0AE4-1F16-49E4-A61F-EC7262EE4B05}" dt="2024-11-09T07:59:25.077" v="228" actId="2085"/>
          <ac:spMkLst>
            <pc:docMk/>
            <pc:sldMk cId="2370309524" sldId="283"/>
            <ac:spMk id="2" creationId="{19D0F1AE-3E27-AB4D-3DCA-48D488150942}"/>
          </ac:spMkLst>
        </pc:spChg>
        <pc:spChg chg="mod">
          <ac:chgData name="Raajokiaa Ritu" userId="f74311fc61c8a6e8" providerId="LiveId" clId="{C6AB0AE4-1F16-49E4-A61F-EC7262EE4B05}" dt="2024-11-09T07:59:30.579" v="229" actId="1076"/>
          <ac:spMkLst>
            <pc:docMk/>
            <pc:sldMk cId="2370309524" sldId="283"/>
            <ac:spMk id="7" creationId="{4CD24DD5-CA05-0697-5A20-93990319DBD1}"/>
          </ac:spMkLst>
        </pc:spChg>
        <pc:picChg chg="del mod">
          <ac:chgData name="Raajokiaa Ritu" userId="f74311fc61c8a6e8" providerId="LiveId" clId="{C6AB0AE4-1F16-49E4-A61F-EC7262EE4B05}" dt="2024-11-09T07:59:15.327" v="225" actId="21"/>
          <ac:picMkLst>
            <pc:docMk/>
            <pc:sldMk cId="2370309524" sldId="283"/>
            <ac:picMk id="3" creationId="{F0706AE6-82FC-FCE3-A7C0-97C3F4F34714}"/>
          </ac:picMkLst>
        </pc:picChg>
        <pc:picChg chg="add mod">
          <ac:chgData name="Raajokiaa Ritu" userId="f74311fc61c8a6e8" providerId="LiveId" clId="{C6AB0AE4-1F16-49E4-A61F-EC7262EE4B05}" dt="2024-11-09T07:59:19.424" v="227" actId="1076"/>
          <ac:picMkLst>
            <pc:docMk/>
            <pc:sldMk cId="2370309524" sldId="283"/>
            <ac:picMk id="4" creationId="{F0706AE6-82FC-FCE3-A7C0-97C3F4F34714}"/>
          </ac:picMkLst>
        </pc:picChg>
      </pc:sldChg>
      <pc:sldChg chg="addSp delSp modSp mod">
        <pc:chgData name="Raajokiaa Ritu" userId="f74311fc61c8a6e8" providerId="LiveId" clId="{C6AB0AE4-1F16-49E4-A61F-EC7262EE4B05}" dt="2024-11-09T08:00:00.593" v="243" actId="1076"/>
        <pc:sldMkLst>
          <pc:docMk/>
          <pc:sldMk cId="338509170" sldId="285"/>
        </pc:sldMkLst>
        <pc:spChg chg="add mod">
          <ac:chgData name="Raajokiaa Ritu" userId="f74311fc61c8a6e8" providerId="LiveId" clId="{C6AB0AE4-1F16-49E4-A61F-EC7262EE4B05}" dt="2024-11-09T07:59:58.858" v="242" actId="1076"/>
          <ac:spMkLst>
            <pc:docMk/>
            <pc:sldMk cId="338509170" sldId="285"/>
            <ac:spMk id="2" creationId="{DFF43003-4045-10D0-5F70-7106F5ACA035}"/>
          </ac:spMkLst>
        </pc:spChg>
        <pc:spChg chg="mod">
          <ac:chgData name="Raajokiaa Ritu" userId="f74311fc61c8a6e8" providerId="LiveId" clId="{C6AB0AE4-1F16-49E4-A61F-EC7262EE4B05}" dt="2024-11-09T08:00:00.593" v="243" actId="1076"/>
          <ac:spMkLst>
            <pc:docMk/>
            <pc:sldMk cId="338509170" sldId="285"/>
            <ac:spMk id="3" creationId="{D642E9CC-6D0F-9DEC-3247-37338E73FFF6}"/>
          </ac:spMkLst>
        </pc:spChg>
        <pc:spChg chg="del">
          <ac:chgData name="Raajokiaa Ritu" userId="f74311fc61c8a6e8" providerId="LiveId" clId="{C6AB0AE4-1F16-49E4-A61F-EC7262EE4B05}" dt="2024-11-09T07:58:42.828" v="210" actId="21"/>
          <ac:spMkLst>
            <pc:docMk/>
            <pc:sldMk cId="338509170" sldId="285"/>
            <ac:spMk id="7" creationId="{19D0F1AE-3E27-AB4D-3DCA-48D488150942}"/>
          </ac:spMkLst>
        </pc:spChg>
      </pc:sldChg>
      <pc:sldChg chg="addSp delSp modSp mod">
        <pc:chgData name="Raajokiaa Ritu" userId="f74311fc61c8a6e8" providerId="LiveId" clId="{C6AB0AE4-1F16-49E4-A61F-EC7262EE4B05}" dt="2024-11-09T08:00:52.340" v="266" actId="1076"/>
        <pc:sldMkLst>
          <pc:docMk/>
          <pc:sldMk cId="3995991958" sldId="286"/>
        </pc:sldMkLst>
        <pc:spChg chg="add mod">
          <ac:chgData name="Raajokiaa Ritu" userId="f74311fc61c8a6e8" providerId="LiveId" clId="{C6AB0AE4-1F16-49E4-A61F-EC7262EE4B05}" dt="2024-11-09T08:00:45.826" v="263" actId="14100"/>
          <ac:spMkLst>
            <pc:docMk/>
            <pc:sldMk cId="3995991958" sldId="286"/>
            <ac:spMk id="2" creationId="{B0980DCF-D19A-8B30-4C18-0CEA06CCFF7A}"/>
          </ac:spMkLst>
        </pc:spChg>
        <pc:spChg chg="mod">
          <ac:chgData name="Raajokiaa Ritu" userId="f74311fc61c8a6e8" providerId="LiveId" clId="{C6AB0AE4-1F16-49E4-A61F-EC7262EE4B05}" dt="2024-11-09T08:00:41.114" v="262" actId="14100"/>
          <ac:spMkLst>
            <pc:docMk/>
            <pc:sldMk cId="3995991958" sldId="286"/>
            <ac:spMk id="3" creationId="{5AD1083B-F1AF-E87E-CE46-108B2793C7AD}"/>
          </ac:spMkLst>
        </pc:spChg>
        <pc:spChg chg="del">
          <ac:chgData name="Raajokiaa Ritu" userId="f74311fc61c8a6e8" providerId="LiveId" clId="{C6AB0AE4-1F16-49E4-A61F-EC7262EE4B05}" dt="2024-11-09T07:59:47.878" v="235" actId="21"/>
          <ac:spMkLst>
            <pc:docMk/>
            <pc:sldMk cId="3995991958" sldId="286"/>
            <ac:spMk id="7" creationId="{DFF43003-4045-10D0-5F70-7106F5ACA035}"/>
          </ac:spMkLst>
        </pc:spChg>
        <pc:picChg chg="add mod">
          <ac:chgData name="Raajokiaa Ritu" userId="f74311fc61c8a6e8" providerId="LiveId" clId="{C6AB0AE4-1F16-49E4-A61F-EC7262EE4B05}" dt="2024-11-09T08:00:52.340" v="266" actId="1076"/>
          <ac:picMkLst>
            <pc:docMk/>
            <pc:sldMk cId="3995991958" sldId="286"/>
            <ac:picMk id="1026" creationId="{53865AED-2446-2980-B35B-C8C9E0197A69}"/>
          </ac:picMkLst>
        </pc:picChg>
        <pc:picChg chg="add mod">
          <ac:chgData name="Raajokiaa Ritu" userId="f74311fc61c8a6e8" providerId="LiveId" clId="{C6AB0AE4-1F16-49E4-A61F-EC7262EE4B05}" dt="2024-11-09T08:00:52.340" v="266" actId="1076"/>
          <ac:picMkLst>
            <pc:docMk/>
            <pc:sldMk cId="3995991958" sldId="286"/>
            <ac:picMk id="1030" creationId="{5C0F74D5-28D5-329E-F3B5-3F7912F34B85}"/>
          </ac:picMkLst>
        </pc:picChg>
      </pc:sldChg>
      <pc:sldChg chg="addSp modSp mod">
        <pc:chgData name="Raajokiaa Ritu" userId="f74311fc61c8a6e8" providerId="LiveId" clId="{C6AB0AE4-1F16-49E4-A61F-EC7262EE4B05}" dt="2024-11-09T07:58:05.498" v="202" actId="404"/>
        <pc:sldMkLst>
          <pc:docMk/>
          <pc:sldMk cId="3713190064" sldId="290"/>
        </pc:sldMkLst>
        <pc:spChg chg="mod">
          <ac:chgData name="Raajokiaa Ritu" userId="f74311fc61c8a6e8" providerId="LiveId" clId="{C6AB0AE4-1F16-49E4-A61F-EC7262EE4B05}" dt="2024-11-09T07:52:31.281" v="158" actId="12"/>
          <ac:spMkLst>
            <pc:docMk/>
            <pc:sldMk cId="3713190064" sldId="290"/>
            <ac:spMk id="2" creationId="{6920E85D-3415-7BDC-BA82-A67BB409E5F7}"/>
          </ac:spMkLst>
        </pc:spChg>
        <pc:spChg chg="add mod">
          <ac:chgData name="Raajokiaa Ritu" userId="f74311fc61c8a6e8" providerId="LiveId" clId="{C6AB0AE4-1F16-49E4-A61F-EC7262EE4B05}" dt="2024-11-09T07:57:45.626" v="194" actId="14100"/>
          <ac:spMkLst>
            <pc:docMk/>
            <pc:sldMk cId="3713190064" sldId="290"/>
            <ac:spMk id="3" creationId="{FE124921-29EB-8285-D5AE-3FD1D7F6BE9E}"/>
          </ac:spMkLst>
        </pc:spChg>
        <pc:spChg chg="mod">
          <ac:chgData name="Raajokiaa Ritu" userId="f74311fc61c8a6e8" providerId="LiveId" clId="{C6AB0AE4-1F16-49E4-A61F-EC7262EE4B05}" dt="2024-11-09T07:57:42.173" v="192" actId="6549"/>
          <ac:spMkLst>
            <pc:docMk/>
            <pc:sldMk cId="3713190064" sldId="290"/>
            <ac:spMk id="5" creationId="{297CC1C1-5904-624B-4BA5-59D212AB24CD}"/>
          </ac:spMkLst>
        </pc:spChg>
        <pc:spChg chg="add mod">
          <ac:chgData name="Raajokiaa Ritu" userId="f74311fc61c8a6e8" providerId="LiveId" clId="{C6AB0AE4-1F16-49E4-A61F-EC7262EE4B05}" dt="2024-11-09T07:58:05.498" v="202" actId="404"/>
          <ac:spMkLst>
            <pc:docMk/>
            <pc:sldMk cId="3713190064" sldId="290"/>
            <ac:spMk id="6" creationId="{33A11978-8FCF-BE40-2C60-E23FD40B110A}"/>
          </ac:spMkLst>
        </pc:spChg>
      </pc:sldChg>
      <pc:sldChg chg="addSp delSp modSp del mod">
        <pc:chgData name="Raajokiaa Ritu" userId="f74311fc61c8a6e8" providerId="LiveId" clId="{C6AB0AE4-1F16-49E4-A61F-EC7262EE4B05}" dt="2024-11-09T08:00:55.078" v="267" actId="47"/>
        <pc:sldMkLst>
          <pc:docMk/>
          <pc:sldMk cId="620032315" sldId="293"/>
        </pc:sldMkLst>
        <pc:spChg chg="del">
          <ac:chgData name="Raajokiaa Ritu" userId="f74311fc61c8a6e8" providerId="LiveId" clId="{C6AB0AE4-1F16-49E4-A61F-EC7262EE4B05}" dt="2024-11-09T08:00:12.998" v="250" actId="21"/>
          <ac:spMkLst>
            <pc:docMk/>
            <pc:sldMk cId="620032315" sldId="293"/>
            <ac:spMk id="3" creationId="{B0980DCF-D19A-8B30-4C18-0CEA06CCFF7A}"/>
          </ac:spMkLst>
        </pc:spChg>
        <pc:picChg chg="del">
          <ac:chgData name="Raajokiaa Ritu" userId="f74311fc61c8a6e8" providerId="LiveId" clId="{C6AB0AE4-1F16-49E4-A61F-EC7262EE4B05}" dt="2024-11-09T07:56:32.294" v="164" actId="478"/>
          <ac:picMkLst>
            <pc:docMk/>
            <pc:sldMk cId="620032315" sldId="293"/>
            <ac:picMk id="5" creationId="{16953B4B-9FD1-318F-60DA-B14733DEDC71}"/>
          </ac:picMkLst>
        </pc:picChg>
        <pc:picChg chg="add del mod">
          <ac:chgData name="Raajokiaa Ritu" userId="f74311fc61c8a6e8" providerId="LiveId" clId="{C6AB0AE4-1F16-49E4-A61F-EC7262EE4B05}" dt="2024-11-09T08:00:49.468" v="264" actId="21"/>
          <ac:picMkLst>
            <pc:docMk/>
            <pc:sldMk cId="620032315" sldId="293"/>
            <ac:picMk id="1026" creationId="{53865AED-2446-2980-B35B-C8C9E0197A69}"/>
          </ac:picMkLst>
        </pc:picChg>
        <pc:picChg chg="add del mod">
          <ac:chgData name="Raajokiaa Ritu" userId="f74311fc61c8a6e8" providerId="LiveId" clId="{C6AB0AE4-1F16-49E4-A61F-EC7262EE4B05}" dt="2024-11-09T07:56:05.994" v="163" actId="478"/>
          <ac:picMkLst>
            <pc:docMk/>
            <pc:sldMk cId="620032315" sldId="293"/>
            <ac:picMk id="1028" creationId="{B3FC120B-8870-DA27-DAB7-10A2E75F4C56}"/>
          </ac:picMkLst>
        </pc:picChg>
        <pc:picChg chg="add del mod">
          <ac:chgData name="Raajokiaa Ritu" userId="f74311fc61c8a6e8" providerId="LiveId" clId="{C6AB0AE4-1F16-49E4-A61F-EC7262EE4B05}" dt="2024-11-09T08:00:49.468" v="264" actId="21"/>
          <ac:picMkLst>
            <pc:docMk/>
            <pc:sldMk cId="620032315" sldId="293"/>
            <ac:picMk id="1030" creationId="{5C0F74D5-28D5-329E-F3B5-3F7912F34B85}"/>
          </ac:picMkLst>
        </pc:picChg>
      </pc:sldChg>
      <pc:sldChg chg="delSp modSp del mod">
        <pc:chgData name="Raajokiaa Ritu" userId="f74311fc61c8a6e8" providerId="LiveId" clId="{C6AB0AE4-1F16-49E4-A61F-EC7262EE4B05}" dt="2024-11-09T07:51:47.176" v="153" actId="47"/>
        <pc:sldMkLst>
          <pc:docMk/>
          <pc:sldMk cId="1071448450" sldId="301"/>
        </pc:sldMkLst>
        <pc:picChg chg="del mod">
          <ac:chgData name="Raajokiaa Ritu" userId="f74311fc61c8a6e8" providerId="LiveId" clId="{C6AB0AE4-1F16-49E4-A61F-EC7262EE4B05}" dt="2024-11-09T07:51:16.718" v="143" actId="21"/>
          <ac:picMkLst>
            <pc:docMk/>
            <pc:sldMk cId="1071448450" sldId="301"/>
            <ac:picMk id="6" creationId="{FF0AE156-273C-4631-F3F1-696B83751205}"/>
          </ac:picMkLst>
        </pc:picChg>
      </pc:sldChg>
      <pc:sldChg chg="delSp modSp del mod">
        <pc:chgData name="Raajokiaa Ritu" userId="f74311fc61c8a6e8" providerId="LiveId" clId="{C6AB0AE4-1F16-49E4-A61F-EC7262EE4B05}" dt="2024-11-09T07:50:30.412" v="138" actId="47"/>
        <pc:sldMkLst>
          <pc:docMk/>
          <pc:sldMk cId="2863152745" sldId="303"/>
        </pc:sldMkLst>
        <pc:spChg chg="del mod">
          <ac:chgData name="Raajokiaa Ritu" userId="f74311fc61c8a6e8" providerId="LiveId" clId="{C6AB0AE4-1F16-49E4-A61F-EC7262EE4B05}" dt="2024-11-09T07:49:05.398" v="111" actId="21"/>
          <ac:spMkLst>
            <pc:docMk/>
            <pc:sldMk cId="2863152745" sldId="303"/>
            <ac:spMk id="5" creationId="{88F02913-795D-83A4-804F-EADDBB816D52}"/>
          </ac:spMkLst>
        </pc:spChg>
        <pc:spChg chg="del mod">
          <ac:chgData name="Raajokiaa Ritu" userId="f74311fc61c8a6e8" providerId="LiveId" clId="{C6AB0AE4-1F16-49E4-A61F-EC7262EE4B05}" dt="2024-11-09T07:49:05.398" v="111" actId="21"/>
          <ac:spMkLst>
            <pc:docMk/>
            <pc:sldMk cId="2863152745" sldId="303"/>
            <ac:spMk id="7" creationId="{9B9DCD5E-15F7-A3D4-80EA-2F6FEB1791D6}"/>
          </ac:spMkLst>
        </pc:spChg>
      </pc:sldChg>
      <pc:sldChg chg="modSp mod">
        <pc:chgData name="Raajokiaa Ritu" userId="f74311fc61c8a6e8" providerId="LiveId" clId="{C6AB0AE4-1F16-49E4-A61F-EC7262EE4B05}" dt="2024-11-09T07:52:21.434" v="157" actId="12385"/>
        <pc:sldMkLst>
          <pc:docMk/>
          <pc:sldMk cId="3452085674" sldId="315"/>
        </pc:sldMkLst>
        <pc:graphicFrameChg chg="modGraphic">
          <ac:chgData name="Raajokiaa Ritu" userId="f74311fc61c8a6e8" providerId="LiveId" clId="{C6AB0AE4-1F16-49E4-A61F-EC7262EE4B05}" dt="2024-11-09T07:52:21.434" v="157" actId="12385"/>
          <ac:graphicFrameMkLst>
            <pc:docMk/>
            <pc:sldMk cId="3452085674" sldId="315"/>
            <ac:graphicFrameMk id="4" creationId="{353D4099-A330-BC94-F0AD-F64D81C1881C}"/>
          </ac:graphicFrameMkLst>
        </pc:graphicFrameChg>
      </pc:sldChg>
      <pc:sldChg chg="delSp modSp del mod">
        <pc:chgData name="Raajokiaa Ritu" userId="f74311fc61c8a6e8" providerId="LiveId" clId="{C6AB0AE4-1F16-49E4-A61F-EC7262EE4B05}" dt="2024-11-09T07:48:03.675" v="93" actId="47"/>
        <pc:sldMkLst>
          <pc:docMk/>
          <pc:sldMk cId="3046870774" sldId="322"/>
        </pc:sldMkLst>
        <pc:spChg chg="del mod">
          <ac:chgData name="Raajokiaa Ritu" userId="f74311fc61c8a6e8" providerId="LiveId" clId="{C6AB0AE4-1F16-49E4-A61F-EC7262EE4B05}" dt="2024-11-09T07:45:47.244" v="52" actId="21"/>
          <ac:spMkLst>
            <pc:docMk/>
            <pc:sldMk cId="3046870774" sldId="322"/>
            <ac:spMk id="5" creationId="{B6518456-CDF5-7E3C-A5A3-00F2C41A6014}"/>
          </ac:spMkLst>
        </pc:spChg>
        <pc:spChg chg="del mod">
          <ac:chgData name="Raajokiaa Ritu" userId="f74311fc61c8a6e8" providerId="LiveId" clId="{C6AB0AE4-1F16-49E4-A61F-EC7262EE4B05}" dt="2024-11-09T07:45:47.244" v="52" actId="21"/>
          <ac:spMkLst>
            <pc:docMk/>
            <pc:sldMk cId="3046870774" sldId="322"/>
            <ac:spMk id="6" creationId="{22D7014C-0409-C872-FE54-541773B482A4}"/>
          </ac:spMkLst>
        </pc:spChg>
        <pc:spChg chg="del mod">
          <ac:chgData name="Raajokiaa Ritu" userId="f74311fc61c8a6e8" providerId="LiveId" clId="{C6AB0AE4-1F16-49E4-A61F-EC7262EE4B05}" dt="2024-11-09T07:45:47.244" v="52" actId="21"/>
          <ac:spMkLst>
            <pc:docMk/>
            <pc:sldMk cId="3046870774" sldId="322"/>
            <ac:spMk id="8" creationId="{BCAF5CB9-0E2A-177C-F3FB-613105B728E9}"/>
          </ac:spMkLst>
        </pc:spChg>
      </pc:sldChg>
      <pc:sldMasterChg chg="modSldLayout">
        <pc:chgData name="Raajokiaa Ritu" userId="f74311fc61c8a6e8" providerId="LiveId" clId="{C6AB0AE4-1F16-49E4-A61F-EC7262EE4B05}" dt="2024-11-09T07:41:02.695" v="0"/>
        <pc:sldMasterMkLst>
          <pc:docMk/>
          <pc:sldMasterMk cId="3180828627" sldId="2147483660"/>
        </pc:sldMasterMkLst>
        <pc:sldLayoutChg chg="setBg">
          <pc:chgData name="Raajokiaa Ritu" userId="f74311fc61c8a6e8" providerId="LiveId" clId="{C6AB0AE4-1F16-49E4-A61F-EC7262EE4B05}" dt="2024-11-09T07:41:02.695" v="0"/>
          <pc:sldLayoutMkLst>
            <pc:docMk/>
            <pc:sldMasterMk cId="3180828627" sldId="2147483660"/>
            <pc:sldLayoutMk cId="280767031"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8F52B-2F88-433D-B927-D380D313CEEF}" type="datetimeFigureOut">
              <a:rPr lang="en-SG" smtClean="0"/>
              <a:t>19/4/2025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FFB63-ED15-4CE3-9C7C-257551BA4CC6}" type="slidenum">
              <a:rPr lang="en-SG" smtClean="0"/>
              <a:t>‹#›</a:t>
            </a:fld>
            <a:endParaRPr lang="en-SG"/>
          </a:p>
        </p:txBody>
      </p:sp>
    </p:spTree>
    <p:extLst>
      <p:ext uri="{BB962C8B-B14F-4D97-AF65-F5344CB8AC3E}">
        <p14:creationId xmlns:p14="http://schemas.microsoft.com/office/powerpoint/2010/main" val="55450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AFFB63-ED15-4CE3-9C7C-257551BA4CC6}" type="slidenum">
              <a:rPr lang="en-SG" smtClean="0"/>
              <a:t>34</a:t>
            </a:fld>
            <a:endParaRPr lang="en-SG"/>
          </a:p>
        </p:txBody>
      </p:sp>
    </p:spTree>
    <p:extLst>
      <p:ext uri="{BB962C8B-B14F-4D97-AF65-F5344CB8AC3E}">
        <p14:creationId xmlns:p14="http://schemas.microsoft.com/office/powerpoint/2010/main" val="125013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9D5277A-7634-4938-B401-BC75A20EBB8D}" type="datetimeFigureOut">
              <a:rPr lang="en-SG" smtClean="0"/>
              <a:t>19/4/2025</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2752618-ACC3-4B31-9276-67A5E5703F48}"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767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5277A-7634-4938-B401-BC75A20EBB8D}" type="datetimeFigureOut">
              <a:rPr lang="en-SG" smtClean="0"/>
              <a:t>19/4/2025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155010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5277A-7634-4938-B401-BC75A20EBB8D}" type="datetimeFigureOut">
              <a:rPr lang="en-SG" smtClean="0"/>
              <a:t>19/4/2025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99204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5277A-7634-4938-B401-BC75A20EBB8D}" type="datetimeFigureOut">
              <a:rPr lang="en-SG" smtClean="0"/>
              <a:t>19/4/2025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42477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5277A-7634-4938-B401-BC75A20EBB8D}" type="datetimeFigureOut">
              <a:rPr lang="en-SG" smtClean="0"/>
              <a:t>19/4/2025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0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5277A-7634-4938-B401-BC75A20EBB8D}" type="datetimeFigureOut">
              <a:rPr lang="en-SG" smtClean="0"/>
              <a:t>19/4/2025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300219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5277A-7634-4938-B401-BC75A20EBB8D}" type="datetimeFigureOut">
              <a:rPr lang="en-SG" smtClean="0"/>
              <a:t>19/4/2025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227607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5277A-7634-4938-B401-BC75A20EBB8D}" type="datetimeFigureOut">
              <a:rPr lang="en-SG" smtClean="0"/>
              <a:t>19/4/2025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343412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5277A-7634-4938-B401-BC75A20EBB8D}" type="datetimeFigureOut">
              <a:rPr lang="en-SG" smtClean="0"/>
              <a:t>19/4/2025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25026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5277A-7634-4938-B401-BC75A20EBB8D}" type="datetimeFigureOut">
              <a:rPr lang="en-SG" smtClean="0"/>
              <a:t>19/4/2025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8046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5277A-7634-4938-B401-BC75A20EBB8D}" type="datetimeFigureOut">
              <a:rPr lang="en-SG" smtClean="0"/>
              <a:t>19/4/2025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227294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9D5277A-7634-4938-B401-BC75A20EBB8D}" type="datetimeFigureOut">
              <a:rPr lang="en-SG" smtClean="0"/>
              <a:t>19/4/2025</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2752618-ACC3-4B31-9276-67A5E5703F48}" type="slidenum">
              <a:rPr lang="en-SG" smtClean="0"/>
              <a:t>‹#›</a:t>
            </a:fld>
            <a:endParaRPr lang="en-SG"/>
          </a:p>
        </p:txBody>
      </p:sp>
    </p:spTree>
    <p:extLst>
      <p:ext uri="{BB962C8B-B14F-4D97-AF65-F5344CB8AC3E}">
        <p14:creationId xmlns:p14="http://schemas.microsoft.com/office/powerpoint/2010/main" val="3180828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EBE6-8671-B386-EAD3-FAD05F30C874}"/>
              </a:ext>
            </a:extLst>
          </p:cNvPr>
          <p:cNvSpPr>
            <a:spLocks noGrp="1"/>
          </p:cNvSpPr>
          <p:nvPr>
            <p:ph type="ctrTitle"/>
          </p:nvPr>
        </p:nvSpPr>
        <p:spPr>
          <a:xfrm>
            <a:off x="638827" y="0"/>
            <a:ext cx="11370293" cy="4421687"/>
          </a:xfrm>
        </p:spPr>
        <p:txBody>
          <a:bodyPr>
            <a:normAutofit/>
          </a:bodyPr>
          <a:lstStyle/>
          <a:p>
            <a:pPr algn="ctr">
              <a:lnSpc>
                <a:spcPct val="107000"/>
              </a:lnSpc>
              <a:spcAft>
                <a:spcPts val="800"/>
              </a:spcAft>
            </a:pPr>
            <a:r>
              <a:rPr lang="en-US" sz="8000" b="1" kern="0" dirty="0">
                <a:solidFill>
                  <a:srgbClr val="FFC000"/>
                </a:solidFill>
                <a:effectLst/>
                <a:latin typeface="Berlin Sans FB Demi" panose="020E0802020502020306" pitchFamily="34" charset="0"/>
                <a:ea typeface="Times New Roman" panose="02020603050405020304" pitchFamily="18" charset="0"/>
                <a:cs typeface="Vrinda" panose="020B0502040204020203" pitchFamily="34" charset="0"/>
              </a:rPr>
              <a:t>Coordinate conversion </a:t>
            </a:r>
            <a:br>
              <a:rPr lang="en-US" sz="8000" b="1" kern="0" dirty="0">
                <a:solidFill>
                  <a:srgbClr val="FFC000"/>
                </a:solidFill>
                <a:effectLst/>
                <a:latin typeface="Berlin Sans FB Demi" panose="020E0802020502020306" pitchFamily="34" charset="0"/>
                <a:ea typeface="Times New Roman" panose="02020603050405020304" pitchFamily="18" charset="0"/>
                <a:cs typeface="Vrinda" panose="020B0502040204020203" pitchFamily="34" charset="0"/>
              </a:rPr>
            </a:br>
            <a:r>
              <a:rPr lang="en-US" sz="8000" b="1" kern="0" dirty="0">
                <a:solidFill>
                  <a:srgbClr val="FFC000"/>
                </a:solidFill>
                <a:effectLst/>
                <a:latin typeface="Berlin Sans FB Demi" panose="020E0802020502020306" pitchFamily="34" charset="0"/>
                <a:ea typeface="Times New Roman" panose="02020603050405020304" pitchFamily="18" charset="0"/>
                <a:cs typeface="Vrinda" panose="020B0502040204020203" pitchFamily="34" charset="0"/>
              </a:rPr>
              <a:t>&amp; </a:t>
            </a:r>
            <a:r>
              <a:rPr lang="en-SG" sz="8000" kern="100" dirty="0">
                <a:solidFill>
                  <a:srgbClr val="FFC000"/>
                </a:solidFill>
                <a:effectLst/>
                <a:latin typeface="Berlin Sans FB Demi" panose="020E0802020502020306" pitchFamily="34" charset="0"/>
                <a:ea typeface="Calibri" panose="020F0502020204030204" pitchFamily="34" charset="0"/>
                <a:cs typeface="Vrinda" panose="020B0502040204020203" pitchFamily="34" charset="0"/>
              </a:rPr>
              <a:t/>
            </a:r>
            <a:br>
              <a:rPr lang="en-SG" sz="8000" kern="100" dirty="0">
                <a:solidFill>
                  <a:srgbClr val="FFC000"/>
                </a:solidFill>
                <a:effectLst/>
                <a:latin typeface="Berlin Sans FB Demi" panose="020E0802020502020306" pitchFamily="34" charset="0"/>
                <a:ea typeface="Calibri" panose="020F0502020204030204" pitchFamily="34" charset="0"/>
                <a:cs typeface="Vrinda" panose="020B0502040204020203" pitchFamily="34" charset="0"/>
              </a:rPr>
            </a:br>
            <a:r>
              <a:rPr lang="en-US" sz="8000" b="1" kern="0" dirty="0">
                <a:solidFill>
                  <a:srgbClr val="FFC000"/>
                </a:solidFill>
                <a:effectLst/>
                <a:latin typeface="Berlin Sans FB Demi" panose="020E0802020502020306" pitchFamily="34" charset="0"/>
                <a:ea typeface="Times New Roman" panose="02020603050405020304" pitchFamily="18" charset="0"/>
                <a:cs typeface="Vrinda" panose="020B0502040204020203" pitchFamily="34" charset="0"/>
              </a:rPr>
              <a:t>Scan conversion of line </a:t>
            </a:r>
            <a:endParaRPr lang="en-SG" sz="8000" dirty="0">
              <a:solidFill>
                <a:srgbClr val="FFC000"/>
              </a:solidFill>
              <a:latin typeface="Berlin Sans FB Demi" panose="020E0802020502020306" pitchFamily="34" charset="0"/>
            </a:endParaRPr>
          </a:p>
        </p:txBody>
      </p:sp>
      <p:sp>
        <p:nvSpPr>
          <p:cNvPr id="4" name="Subtitle 2">
            <a:extLst>
              <a:ext uri="{FF2B5EF4-FFF2-40B4-BE49-F238E27FC236}">
                <a16:creationId xmlns:a16="http://schemas.microsoft.com/office/drawing/2014/main" id="{F959AAAB-53F7-4A05-BA37-91276FBE351F}"/>
              </a:ext>
            </a:extLst>
          </p:cNvPr>
          <p:cNvSpPr>
            <a:spLocks noGrp="1"/>
          </p:cNvSpPr>
          <p:nvPr>
            <p:ph type="subTitle" idx="1"/>
          </p:nvPr>
        </p:nvSpPr>
        <p:spPr>
          <a:xfrm>
            <a:off x="1" y="4687479"/>
            <a:ext cx="12192000" cy="1449370"/>
          </a:xfrm>
          <a:solidFill>
            <a:schemeClr val="accent6">
              <a:lumMod val="50000"/>
            </a:schemeClr>
          </a:solidFill>
        </p:spPr>
        <p:txBody>
          <a:bodyPr/>
          <a:lstStyle/>
          <a:p>
            <a:pPr lvl="3" algn="l"/>
            <a:endParaRPr lang="en-SG" dirty="0">
              <a:solidFill>
                <a:schemeClr val="tx1">
                  <a:lumMod val="95000"/>
                </a:schemeClr>
              </a:solidFill>
              <a:latin typeface="Aharoni" panose="02010803020104030203" pitchFamily="2" charset="-79"/>
              <a:cs typeface="Aharoni" panose="02010803020104030203" pitchFamily="2" charset="-79"/>
            </a:endParaRPr>
          </a:p>
          <a:p>
            <a:pPr lvl="3" algn="l"/>
            <a:r>
              <a:rPr lang="en-SG" dirty="0">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dirty="0">
                <a:solidFill>
                  <a:schemeClr val="tx1">
                    <a:lumMod val="95000"/>
                  </a:schemeClr>
                </a:solidFill>
                <a:latin typeface="Aharoni" panose="02010803020104030203" pitchFamily="2" charset="-79"/>
                <a:cs typeface="Aharoni" panose="02010803020104030203" pitchFamily="2" charset="-79"/>
              </a:rPr>
              <a:t>Course Code: CSE - 413</a:t>
            </a:r>
          </a:p>
        </p:txBody>
      </p:sp>
    </p:spTree>
    <p:extLst>
      <p:ext uri="{BB962C8B-B14F-4D97-AF65-F5344CB8AC3E}">
        <p14:creationId xmlns:p14="http://schemas.microsoft.com/office/powerpoint/2010/main" val="419498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2B9CD5-9066-724A-86B3-81393C2D3DAA}"/>
              </a:ext>
            </a:extLst>
          </p:cNvPr>
          <p:cNvSpPr txBox="1"/>
          <p:nvPr/>
        </p:nvSpPr>
        <p:spPr>
          <a:xfrm>
            <a:off x="252248" y="136322"/>
            <a:ext cx="7506012" cy="2462213"/>
          </a:xfrm>
          <a:prstGeom prst="rect">
            <a:avLst/>
          </a:prstGeom>
          <a:noFill/>
        </p:spPr>
        <p:txBody>
          <a:bodyPr wrap="square">
            <a:spAutoFit/>
          </a:bodyPr>
          <a:lstStyle/>
          <a:p>
            <a:pPr algn="just"/>
            <a:r>
              <a:rPr lang="en-US" sz="2800" b="1" dirty="0">
                <a:latin typeface="Aptos" panose="020B0004020202020204" pitchFamily="34" charset="0"/>
              </a:rPr>
              <a:t>Properties of Good Line Drawing Algorithm: </a:t>
            </a:r>
          </a:p>
          <a:p>
            <a:pPr algn="just"/>
            <a:r>
              <a:rPr lang="en-US" b="1" dirty="0">
                <a:latin typeface="Aptos" panose="020B0004020202020204" pitchFamily="34" charset="0"/>
              </a:rPr>
              <a:t>1. Line should appear Straight: </a:t>
            </a:r>
            <a:r>
              <a:rPr lang="en-US" dirty="0">
                <a:latin typeface="Aptos" panose="020B0004020202020204" pitchFamily="34" charset="0"/>
              </a:rPr>
              <a:t>We must appropriate the line by choosing addressable points close to it. If we choose well, the line will appear straight, if not, we shall produce crossed lines. </a:t>
            </a:r>
          </a:p>
          <a:p>
            <a:pPr algn="just"/>
            <a:r>
              <a:rPr lang="en-US" sz="1800" dirty="0">
                <a:latin typeface="Aptos" panose="020B0004020202020204" pitchFamily="34" charset="0"/>
              </a:rPr>
              <a:t>The lines must be generated parallel or at 45° to the x and y-axes. Other lines cause a problem: a line segment through it starts and finishes at addressable points, may happen to pass through no another addressable points in between.</a:t>
            </a:r>
            <a:endParaRPr lang="en-SG" sz="1800" dirty="0">
              <a:latin typeface="Aptos" panose="020B0004020202020204" pitchFamily="34" charset="0"/>
            </a:endParaRPr>
          </a:p>
        </p:txBody>
      </p:sp>
      <p:pic>
        <p:nvPicPr>
          <p:cNvPr id="7" name="Picture 6">
            <a:extLst>
              <a:ext uri="{FF2B5EF4-FFF2-40B4-BE49-F238E27FC236}">
                <a16:creationId xmlns:a16="http://schemas.microsoft.com/office/drawing/2014/main" id="{DCF2B9C0-191C-90B3-3529-6326BCFC61FC}"/>
              </a:ext>
            </a:extLst>
          </p:cNvPr>
          <p:cNvPicPr>
            <a:picLocks noChangeAspect="1"/>
          </p:cNvPicPr>
          <p:nvPr/>
        </p:nvPicPr>
        <p:blipFill>
          <a:blip r:embed="rId2"/>
          <a:stretch>
            <a:fillRect/>
          </a:stretch>
        </p:blipFill>
        <p:spPr>
          <a:xfrm>
            <a:off x="8671255" y="0"/>
            <a:ext cx="3520745" cy="1524132"/>
          </a:xfrm>
          <a:prstGeom prst="rect">
            <a:avLst/>
          </a:prstGeom>
        </p:spPr>
      </p:pic>
      <p:pic>
        <p:nvPicPr>
          <p:cNvPr id="11" name="Picture 10">
            <a:extLst>
              <a:ext uri="{FF2B5EF4-FFF2-40B4-BE49-F238E27FC236}">
                <a16:creationId xmlns:a16="http://schemas.microsoft.com/office/drawing/2014/main" id="{4F6165B1-4C49-C9B3-0448-F618CC0C1A9D}"/>
              </a:ext>
            </a:extLst>
          </p:cNvPr>
          <p:cNvPicPr>
            <a:picLocks noChangeAspect="1"/>
          </p:cNvPicPr>
          <p:nvPr/>
        </p:nvPicPr>
        <p:blipFill>
          <a:blip r:embed="rId3"/>
          <a:stretch>
            <a:fillRect/>
          </a:stretch>
        </p:blipFill>
        <p:spPr>
          <a:xfrm>
            <a:off x="7858205" y="1516745"/>
            <a:ext cx="4333795" cy="2163579"/>
          </a:xfrm>
          <a:prstGeom prst="rect">
            <a:avLst/>
          </a:prstGeom>
        </p:spPr>
      </p:pic>
      <p:sp>
        <p:nvSpPr>
          <p:cNvPr id="13" name="TextBox 12">
            <a:extLst>
              <a:ext uri="{FF2B5EF4-FFF2-40B4-BE49-F238E27FC236}">
                <a16:creationId xmlns:a16="http://schemas.microsoft.com/office/drawing/2014/main" id="{5C0B73E2-6856-12B4-0EBD-B8E13FD75674}"/>
              </a:ext>
            </a:extLst>
          </p:cNvPr>
          <p:cNvSpPr txBox="1"/>
          <p:nvPr/>
        </p:nvSpPr>
        <p:spPr>
          <a:xfrm>
            <a:off x="252247" y="2716435"/>
            <a:ext cx="6963461" cy="646331"/>
          </a:xfrm>
          <a:prstGeom prst="rect">
            <a:avLst/>
          </a:prstGeom>
          <a:noFill/>
        </p:spPr>
        <p:txBody>
          <a:bodyPr wrap="square">
            <a:spAutoFit/>
          </a:bodyPr>
          <a:lstStyle/>
          <a:p>
            <a:pPr algn="just"/>
            <a:r>
              <a:rPr lang="en-US" b="1" dirty="0">
                <a:latin typeface="Aptos" panose="020B0004020202020204" pitchFamily="34" charset="0"/>
              </a:rPr>
              <a:t>2. Lines should terminate accurately: </a:t>
            </a:r>
            <a:r>
              <a:rPr lang="en-US" dirty="0">
                <a:latin typeface="Aptos" panose="020B0004020202020204" pitchFamily="34" charset="0"/>
              </a:rPr>
              <a:t>Unless lines are plotted accurately, they may terminate at the wrong place. </a:t>
            </a:r>
            <a:endParaRPr lang="en-SG" dirty="0">
              <a:latin typeface="Aptos" panose="020B0004020202020204" pitchFamily="34" charset="0"/>
            </a:endParaRPr>
          </a:p>
        </p:txBody>
      </p:sp>
      <p:pic>
        <p:nvPicPr>
          <p:cNvPr id="15" name="Picture 14">
            <a:extLst>
              <a:ext uri="{FF2B5EF4-FFF2-40B4-BE49-F238E27FC236}">
                <a16:creationId xmlns:a16="http://schemas.microsoft.com/office/drawing/2014/main" id="{CB75A805-D6D7-83E6-1C8B-5BC895097CA5}"/>
              </a:ext>
            </a:extLst>
          </p:cNvPr>
          <p:cNvPicPr>
            <a:picLocks noChangeAspect="1"/>
          </p:cNvPicPr>
          <p:nvPr/>
        </p:nvPicPr>
        <p:blipFill>
          <a:blip r:embed="rId4"/>
          <a:stretch>
            <a:fillRect/>
          </a:stretch>
        </p:blipFill>
        <p:spPr>
          <a:xfrm>
            <a:off x="8367386" y="3680324"/>
            <a:ext cx="3824614" cy="1586977"/>
          </a:xfrm>
          <a:prstGeom prst="rect">
            <a:avLst/>
          </a:prstGeom>
        </p:spPr>
      </p:pic>
      <p:sp>
        <p:nvSpPr>
          <p:cNvPr id="3" name="TextBox 2">
            <a:extLst>
              <a:ext uri="{FF2B5EF4-FFF2-40B4-BE49-F238E27FC236}">
                <a16:creationId xmlns:a16="http://schemas.microsoft.com/office/drawing/2014/main" id="{8E3FA996-F081-1297-AE20-5C11FECAB852}"/>
              </a:ext>
            </a:extLst>
          </p:cNvPr>
          <p:cNvSpPr txBox="1"/>
          <p:nvPr/>
        </p:nvSpPr>
        <p:spPr>
          <a:xfrm>
            <a:off x="252247" y="3495235"/>
            <a:ext cx="6725527" cy="2862322"/>
          </a:xfrm>
          <a:prstGeom prst="rect">
            <a:avLst/>
          </a:prstGeom>
          <a:noFill/>
        </p:spPr>
        <p:txBody>
          <a:bodyPr wrap="square">
            <a:spAutoFit/>
          </a:bodyPr>
          <a:lstStyle/>
          <a:p>
            <a:pPr algn="just"/>
            <a:r>
              <a:rPr lang="en-SG" b="1" dirty="0">
                <a:latin typeface="Aptos" panose="020B0004020202020204" pitchFamily="34" charset="0"/>
              </a:rPr>
              <a:t>3. Lines should have constant density: </a:t>
            </a:r>
            <a:r>
              <a:rPr lang="en-SG" dirty="0">
                <a:latin typeface="Aptos" panose="020B0004020202020204" pitchFamily="34" charset="0"/>
              </a:rPr>
              <a:t>Line density is proportional to the no. of dots displayed divided by the length of the line. To maintain constant density, dots should be equally spaced.</a:t>
            </a:r>
          </a:p>
          <a:p>
            <a:pPr algn="just"/>
            <a:r>
              <a:rPr lang="en-SG" dirty="0">
                <a:latin typeface="Aptos" panose="020B0004020202020204" pitchFamily="34" charset="0"/>
              </a:rPr>
              <a:t>4. Line </a:t>
            </a:r>
            <a:r>
              <a:rPr lang="en-SG" b="1" dirty="0">
                <a:latin typeface="Aptos" panose="020B0004020202020204" pitchFamily="34" charset="0"/>
              </a:rPr>
              <a:t>density should be independent </a:t>
            </a:r>
            <a:r>
              <a:rPr lang="en-SG" dirty="0">
                <a:latin typeface="Aptos" panose="020B0004020202020204" pitchFamily="34" charset="0"/>
              </a:rPr>
              <a:t>of line length and angle: This can be done by computing an approximating line length estimate and to use a line-generation algorithm that keeps line density constant to within the accuracy of this estimate.</a:t>
            </a:r>
          </a:p>
          <a:p>
            <a:pPr algn="just"/>
            <a:r>
              <a:rPr lang="en-SG" dirty="0">
                <a:latin typeface="Aptos" panose="020B0004020202020204" pitchFamily="34" charset="0"/>
              </a:rPr>
              <a:t>5. Line should be </a:t>
            </a:r>
            <a:r>
              <a:rPr lang="en-SG" b="1" dirty="0">
                <a:latin typeface="Aptos" panose="020B0004020202020204" pitchFamily="34" charset="0"/>
              </a:rPr>
              <a:t>drawn rapidly: </a:t>
            </a:r>
            <a:r>
              <a:rPr lang="en-SG" dirty="0">
                <a:latin typeface="Aptos" panose="020B0004020202020204" pitchFamily="34" charset="0"/>
              </a:rPr>
              <a:t>This computation should be performed by special-purpose hardware.</a:t>
            </a:r>
          </a:p>
        </p:txBody>
      </p:sp>
    </p:spTree>
    <p:extLst>
      <p:ext uri="{BB962C8B-B14F-4D97-AF65-F5344CB8AC3E}">
        <p14:creationId xmlns:p14="http://schemas.microsoft.com/office/powerpoint/2010/main" val="426099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9DA0D2-01D6-556D-F900-6228C25769D6}"/>
              </a:ext>
            </a:extLst>
          </p:cNvPr>
          <p:cNvSpPr txBox="1"/>
          <p:nvPr/>
        </p:nvSpPr>
        <p:spPr>
          <a:xfrm>
            <a:off x="124607" y="0"/>
            <a:ext cx="11942785" cy="1631216"/>
          </a:xfrm>
          <a:prstGeom prst="rect">
            <a:avLst/>
          </a:prstGeom>
          <a:solidFill>
            <a:schemeClr val="bg1"/>
          </a:solidFill>
        </p:spPr>
        <p:txBody>
          <a:bodyPr wrap="square">
            <a:spAutoFit/>
          </a:bodyPr>
          <a:lstStyle/>
          <a:p>
            <a:pPr marL="457200" indent="-457200">
              <a:buFont typeface="Wingdings" panose="05000000000000000000" pitchFamily="2" charset="2"/>
              <a:buChar char="q"/>
            </a:pPr>
            <a:r>
              <a:rPr lang="en-SG" sz="2800" b="1" dirty="0">
                <a:latin typeface="Aptos" panose="020B0004020202020204" pitchFamily="34" charset="0"/>
              </a:rPr>
              <a:t>Direct use of Line Equation</a:t>
            </a:r>
          </a:p>
          <a:p>
            <a:r>
              <a:rPr lang="en-SG" dirty="0">
                <a:latin typeface="Aptos" panose="020B0004020202020204" pitchFamily="34" charset="0"/>
              </a:rPr>
              <a:t>It is the simplest form of conversion. First of all, scan P1 and P2 points.  P1 has co-ordinates (x1', y1') and (x2', y2') respectively. Then m = (y2'- y1')/ (x2'- x1') and b = y1’ -m x1’</a:t>
            </a:r>
          </a:p>
          <a:p>
            <a:r>
              <a:rPr lang="en-SG" dirty="0">
                <a:latin typeface="Aptos" panose="020B0004020202020204" pitchFamily="34" charset="0"/>
              </a:rPr>
              <a:t>If value of |m|≤1 for each integer value of x but excluding x1' and x2'</a:t>
            </a:r>
          </a:p>
          <a:p>
            <a:r>
              <a:rPr lang="en-SG" dirty="0">
                <a:latin typeface="Aptos" panose="020B0004020202020204" pitchFamily="34" charset="0"/>
              </a:rPr>
              <a:t>If value of |m|&gt;1 for each integer value of y but excluding y1' and y2'</a:t>
            </a:r>
          </a:p>
        </p:txBody>
      </p:sp>
      <p:sp>
        <p:nvSpPr>
          <p:cNvPr id="2" name="TextBox 1">
            <a:extLst>
              <a:ext uri="{FF2B5EF4-FFF2-40B4-BE49-F238E27FC236}">
                <a16:creationId xmlns:a16="http://schemas.microsoft.com/office/drawing/2014/main" id="{B6518456-CDF5-7E3C-A5A3-00F2C41A6014}"/>
              </a:ext>
            </a:extLst>
          </p:cNvPr>
          <p:cNvSpPr txBox="1"/>
          <p:nvPr/>
        </p:nvSpPr>
        <p:spPr>
          <a:xfrm>
            <a:off x="217206" y="1771854"/>
            <a:ext cx="10934701" cy="4801314"/>
          </a:xfrm>
          <a:prstGeom prst="rect">
            <a:avLst/>
          </a:prstGeom>
          <a:solidFill>
            <a:schemeClr val="accent6">
              <a:lumMod val="20000"/>
              <a:lumOff val="80000"/>
            </a:schemeClr>
          </a:solidFill>
        </p:spPr>
        <p:txBody>
          <a:bodyPr wrap="square">
            <a:spAutoFit/>
          </a:bodyPr>
          <a:lstStyle/>
          <a:p>
            <a:r>
              <a:rPr lang="en-SG" b="1" dirty="0">
                <a:latin typeface="Aptos" panose="020B0004020202020204" pitchFamily="34" charset="0"/>
              </a:rPr>
              <a:t>Algorithm for direct line drawing method:</a:t>
            </a:r>
            <a:endParaRPr lang="en-SG" dirty="0">
              <a:latin typeface="Aptos" panose="020B0004020202020204" pitchFamily="34" charset="0"/>
            </a:endParaRPr>
          </a:p>
          <a:p>
            <a:r>
              <a:rPr lang="en-SG" b="1" dirty="0">
                <a:latin typeface="Aptos" panose="020B0004020202020204" pitchFamily="34" charset="0"/>
              </a:rPr>
              <a:t>Step-1:-  </a:t>
            </a:r>
            <a:r>
              <a:rPr lang="en-SG" dirty="0">
                <a:latin typeface="Aptos" panose="020B0004020202020204" pitchFamily="34" charset="0"/>
              </a:rPr>
              <a:t>accept start point(x1, y1) and end point(x2, y2) coordinate.</a:t>
            </a:r>
          </a:p>
          <a:p>
            <a:r>
              <a:rPr lang="en-SG" b="1" dirty="0">
                <a:latin typeface="Aptos" panose="020B0004020202020204" pitchFamily="34" charset="0"/>
              </a:rPr>
              <a:t>Step-2:- </a:t>
            </a:r>
            <a:r>
              <a:rPr lang="en-SG" dirty="0">
                <a:latin typeface="Aptos" panose="020B0004020202020204" pitchFamily="34" charset="0"/>
              </a:rPr>
              <a:t>calculate dx = x2- x1</a:t>
            </a:r>
          </a:p>
          <a:p>
            <a:r>
              <a:rPr lang="en-SG" dirty="0">
                <a:latin typeface="Aptos" panose="020B0004020202020204" pitchFamily="34" charset="0"/>
              </a:rPr>
              <a:t>		     			   </a:t>
            </a:r>
            <a:r>
              <a:rPr lang="en-SG" dirty="0" err="1">
                <a:latin typeface="Aptos" panose="020B0004020202020204" pitchFamily="34" charset="0"/>
              </a:rPr>
              <a:t>dy</a:t>
            </a:r>
            <a:r>
              <a:rPr lang="en-SG" dirty="0">
                <a:latin typeface="Aptos" panose="020B0004020202020204" pitchFamily="34" charset="0"/>
              </a:rPr>
              <a:t> = y2- y1</a:t>
            </a:r>
          </a:p>
          <a:p>
            <a:r>
              <a:rPr lang="en-SG" b="1" dirty="0">
                <a:latin typeface="Aptos" panose="020B0004020202020204" pitchFamily="34" charset="0"/>
              </a:rPr>
              <a:t>Step-3:- </a:t>
            </a:r>
            <a:r>
              <a:rPr lang="en-SG" dirty="0">
                <a:latin typeface="Aptos" panose="020B0004020202020204" pitchFamily="34" charset="0"/>
              </a:rPr>
              <a:t>calculate m = </a:t>
            </a:r>
            <a:r>
              <a:rPr lang="en-SG" dirty="0" err="1">
                <a:latin typeface="Aptos" panose="020B0004020202020204" pitchFamily="34" charset="0"/>
              </a:rPr>
              <a:t>dy</a:t>
            </a:r>
            <a:r>
              <a:rPr lang="en-SG" dirty="0">
                <a:latin typeface="Aptos" panose="020B0004020202020204" pitchFamily="34" charset="0"/>
              </a:rPr>
              <a:t>/dx 	</a:t>
            </a:r>
          </a:p>
          <a:p>
            <a:r>
              <a:rPr lang="en-SG" dirty="0">
                <a:latin typeface="Aptos" panose="020B0004020202020204" pitchFamily="34" charset="0"/>
              </a:rPr>
              <a:t>		    			    b = y1 - m*x1</a:t>
            </a:r>
          </a:p>
          <a:p>
            <a:r>
              <a:rPr lang="en-SG" b="1" dirty="0">
                <a:latin typeface="Aptos" panose="020B0004020202020204" pitchFamily="34" charset="0"/>
              </a:rPr>
              <a:t>Step-4:-  </a:t>
            </a:r>
            <a:r>
              <a:rPr lang="en-SG" dirty="0">
                <a:latin typeface="Aptos" panose="020B0004020202020204" pitchFamily="34" charset="0"/>
              </a:rPr>
              <a:t>Set (x, y) equal to starting point (i.e., lowest point) and </a:t>
            </a:r>
            <a:r>
              <a:rPr lang="en-SG" dirty="0" err="1">
                <a:latin typeface="Aptos" panose="020B0004020202020204" pitchFamily="34" charset="0"/>
              </a:rPr>
              <a:t>xend</a:t>
            </a:r>
            <a:r>
              <a:rPr lang="en-SG" dirty="0">
                <a:latin typeface="Aptos" panose="020B0004020202020204" pitchFamily="34" charset="0"/>
              </a:rPr>
              <a:t> equal to largest value.</a:t>
            </a:r>
          </a:p>
          <a:p>
            <a:r>
              <a:rPr lang="en-SG" b="1" dirty="0">
                <a:latin typeface="Aptos" panose="020B0004020202020204" pitchFamily="34" charset="0"/>
              </a:rPr>
              <a:t>Step-5:-</a:t>
            </a:r>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r>
              <a:rPr lang="en-SG" b="1" dirty="0">
                <a:latin typeface="Aptos" panose="020B0004020202020204" pitchFamily="34" charset="0"/>
              </a:rPr>
              <a:t>Step-6:- </a:t>
            </a:r>
            <a:r>
              <a:rPr lang="en-SG" dirty="0">
                <a:latin typeface="Aptos" panose="020B0004020202020204" pitchFamily="34" charset="0"/>
              </a:rPr>
              <a:t>plot(x, y)</a:t>
            </a:r>
          </a:p>
          <a:p>
            <a:r>
              <a:rPr lang="en-SG" b="1" dirty="0">
                <a:latin typeface="Aptos" panose="020B0004020202020204" pitchFamily="34" charset="0"/>
              </a:rPr>
              <a:t>Step-7:-</a:t>
            </a:r>
            <a:r>
              <a:rPr lang="en-SG" dirty="0">
                <a:latin typeface="Aptos" panose="020B0004020202020204" pitchFamily="34" charset="0"/>
              </a:rPr>
              <a:t> increment, x =  x+1</a:t>
            </a:r>
          </a:p>
          <a:p>
            <a:r>
              <a:rPr lang="en-SG" dirty="0">
                <a:latin typeface="Aptos" panose="020B0004020202020204" pitchFamily="34" charset="0"/>
              </a:rPr>
              <a:t>			y = m*x + b</a:t>
            </a:r>
          </a:p>
          <a:p>
            <a:r>
              <a:rPr lang="en-SG" dirty="0">
                <a:latin typeface="Aptos" panose="020B0004020202020204" pitchFamily="34" charset="0"/>
              </a:rPr>
              <a:t>			until x&lt;= </a:t>
            </a:r>
            <a:r>
              <a:rPr lang="en-SG" dirty="0" err="1">
                <a:latin typeface="Aptos" panose="020B0004020202020204" pitchFamily="34" charset="0"/>
              </a:rPr>
              <a:t>x</a:t>
            </a:r>
            <a:r>
              <a:rPr lang="en-SG" baseline="-25000" dirty="0" err="1">
                <a:latin typeface="Aptos" panose="020B0004020202020204" pitchFamily="34" charset="0"/>
              </a:rPr>
              <a:t>end</a:t>
            </a:r>
            <a:endParaRPr lang="en-SG" baseline="-25000" dirty="0">
              <a:latin typeface="Aptos" panose="020B0004020202020204" pitchFamily="34" charset="0"/>
            </a:endParaRPr>
          </a:p>
        </p:txBody>
      </p:sp>
      <p:sp>
        <p:nvSpPr>
          <p:cNvPr id="6" name="TextBox 5">
            <a:extLst>
              <a:ext uri="{FF2B5EF4-FFF2-40B4-BE49-F238E27FC236}">
                <a16:creationId xmlns:a16="http://schemas.microsoft.com/office/drawing/2014/main" id="{22D7014C-0409-C872-FE54-541773B482A4}"/>
              </a:ext>
            </a:extLst>
          </p:cNvPr>
          <p:cNvSpPr txBox="1"/>
          <p:nvPr/>
        </p:nvSpPr>
        <p:spPr>
          <a:xfrm>
            <a:off x="1305806" y="3869572"/>
            <a:ext cx="270058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SG" dirty="0">
                <a:latin typeface="Aptos" panose="020B0004020202020204" pitchFamily="34" charset="0"/>
              </a:rPr>
              <a:t>if dx&lt;0 then</a:t>
            </a:r>
          </a:p>
          <a:p>
            <a:r>
              <a:rPr lang="en-SG" dirty="0">
                <a:latin typeface="Aptos" panose="020B0004020202020204" pitchFamily="34" charset="0"/>
              </a:rPr>
              <a:t>x = x2</a:t>
            </a:r>
          </a:p>
          <a:p>
            <a:r>
              <a:rPr lang="en-SG" dirty="0">
                <a:latin typeface="Aptos" panose="020B0004020202020204" pitchFamily="34" charset="0"/>
              </a:rPr>
              <a:t>y = y2</a:t>
            </a:r>
          </a:p>
          <a:p>
            <a:r>
              <a:rPr lang="en-SG" dirty="0" err="1">
                <a:latin typeface="Aptos" panose="020B0004020202020204" pitchFamily="34" charset="0"/>
              </a:rPr>
              <a:t>x</a:t>
            </a:r>
            <a:r>
              <a:rPr lang="en-SG" baseline="-25000" dirty="0" err="1">
                <a:latin typeface="Aptos" panose="020B0004020202020204" pitchFamily="34" charset="0"/>
              </a:rPr>
              <a:t>end</a:t>
            </a:r>
            <a:r>
              <a:rPr lang="en-SG" dirty="0">
                <a:latin typeface="Aptos" panose="020B0004020202020204" pitchFamily="34" charset="0"/>
              </a:rPr>
              <a:t> = x1</a:t>
            </a:r>
          </a:p>
        </p:txBody>
      </p:sp>
      <p:sp>
        <p:nvSpPr>
          <p:cNvPr id="8" name="TextBox 7">
            <a:extLst>
              <a:ext uri="{FF2B5EF4-FFF2-40B4-BE49-F238E27FC236}">
                <a16:creationId xmlns:a16="http://schemas.microsoft.com/office/drawing/2014/main" id="{BCAF5CB9-0E2A-177C-F3FB-613105B728E9}"/>
              </a:ext>
            </a:extLst>
          </p:cNvPr>
          <p:cNvSpPr txBox="1"/>
          <p:nvPr/>
        </p:nvSpPr>
        <p:spPr>
          <a:xfrm>
            <a:off x="4334263" y="3869571"/>
            <a:ext cx="2700585" cy="1200329"/>
          </a:xfrm>
          <a:prstGeom prst="rect">
            <a:avLst/>
          </a:prstGeom>
          <a:solidFill>
            <a:schemeClr val="accent4">
              <a:lumMod val="20000"/>
              <a:lumOff val="80000"/>
            </a:schemeClr>
          </a:solidFill>
          <a:ln>
            <a:solidFill>
              <a:schemeClr val="accent1"/>
            </a:solidFill>
          </a:ln>
        </p:spPr>
        <p:txBody>
          <a:bodyPr wrap="square">
            <a:spAutoFit/>
          </a:bodyPr>
          <a:lstStyle/>
          <a:p>
            <a:r>
              <a:rPr lang="en-SG" dirty="0">
                <a:latin typeface="Aptos" panose="020B0004020202020204" pitchFamily="34" charset="0"/>
              </a:rPr>
              <a:t>if dx&gt;0 then </a:t>
            </a:r>
          </a:p>
          <a:p>
            <a:r>
              <a:rPr lang="en-SG" dirty="0">
                <a:latin typeface="Aptos" panose="020B0004020202020204" pitchFamily="34" charset="0"/>
              </a:rPr>
              <a:t>x = x1</a:t>
            </a:r>
          </a:p>
          <a:p>
            <a:r>
              <a:rPr lang="en-SG" dirty="0">
                <a:latin typeface="Aptos" panose="020B0004020202020204" pitchFamily="34" charset="0"/>
              </a:rPr>
              <a:t>y = y1</a:t>
            </a:r>
          </a:p>
          <a:p>
            <a:r>
              <a:rPr lang="en-SG" dirty="0" err="1">
                <a:latin typeface="Aptos" panose="020B0004020202020204" pitchFamily="34" charset="0"/>
              </a:rPr>
              <a:t>x</a:t>
            </a:r>
            <a:r>
              <a:rPr lang="en-SG" baseline="-25000" dirty="0" err="1">
                <a:latin typeface="Aptos" panose="020B0004020202020204" pitchFamily="34" charset="0"/>
              </a:rPr>
              <a:t>end</a:t>
            </a:r>
            <a:r>
              <a:rPr lang="en-SG" baseline="-25000" dirty="0">
                <a:latin typeface="Aptos" panose="020B0004020202020204" pitchFamily="34" charset="0"/>
              </a:rPr>
              <a:t> </a:t>
            </a:r>
            <a:r>
              <a:rPr lang="en-SG" dirty="0">
                <a:latin typeface="Aptos" panose="020B0004020202020204" pitchFamily="34" charset="0"/>
              </a:rPr>
              <a:t>= x2</a:t>
            </a:r>
          </a:p>
        </p:txBody>
      </p:sp>
    </p:spTree>
    <p:extLst>
      <p:ext uri="{BB962C8B-B14F-4D97-AF65-F5344CB8AC3E}">
        <p14:creationId xmlns:p14="http://schemas.microsoft.com/office/powerpoint/2010/main" val="313554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F348F-9858-9579-1941-1DDEA21F4398}"/>
              </a:ext>
            </a:extLst>
          </p:cNvPr>
          <p:cNvSpPr txBox="1"/>
          <p:nvPr/>
        </p:nvSpPr>
        <p:spPr>
          <a:xfrm>
            <a:off x="82728" y="73830"/>
            <a:ext cx="12109272" cy="1754326"/>
          </a:xfrm>
          <a:prstGeom prst="rect">
            <a:avLst/>
          </a:prstGeom>
          <a:solidFill>
            <a:schemeClr val="bg1"/>
          </a:solidFill>
          <a:ln>
            <a:solidFill>
              <a:schemeClr val="bg1"/>
            </a:solidFill>
          </a:ln>
        </p:spPr>
        <p:txBody>
          <a:bodyPr wrap="square">
            <a:spAutoFit/>
          </a:bodyPr>
          <a:lstStyle/>
          <a:p>
            <a:pPr algn="just"/>
            <a:r>
              <a:rPr lang="en-SG" b="1" dirty="0">
                <a:latin typeface="Aptos" panose="020B0004020202020204" pitchFamily="34" charset="0"/>
              </a:rPr>
              <a:t>Example 01: </a:t>
            </a:r>
            <a:r>
              <a:rPr lang="en-SG" dirty="0">
                <a:latin typeface="Aptos" panose="020B0004020202020204" pitchFamily="34" charset="0"/>
              </a:rPr>
              <a:t>A line with starting point as (0, 0) and ending point (6, 18) is given. Calculate value of intermediate points and slope of line.</a:t>
            </a:r>
          </a:p>
          <a:p>
            <a:pPr algn="just"/>
            <a:r>
              <a:rPr lang="en-SG" b="1" dirty="0">
                <a:latin typeface="Aptos" panose="020B0004020202020204" pitchFamily="34" charset="0"/>
              </a:rPr>
              <a:t>Solution: </a:t>
            </a:r>
            <a:r>
              <a:rPr lang="en-SG" dirty="0">
                <a:latin typeface="Aptos" panose="020B0004020202020204" pitchFamily="34" charset="0"/>
              </a:rPr>
              <a:t>P1 (0,0) and P2 (6,18)</a:t>
            </a:r>
          </a:p>
          <a:p>
            <a:pPr algn="just"/>
            <a:endParaRPr lang="en-SG" dirty="0">
              <a:latin typeface="Aptos" panose="020B0004020202020204" pitchFamily="34" charset="0"/>
            </a:endParaRPr>
          </a:p>
          <a:p>
            <a:pPr algn="just"/>
            <a:r>
              <a:rPr lang="en-SG" dirty="0">
                <a:latin typeface="Aptos" panose="020B0004020202020204" pitchFamily="34" charset="0"/>
              </a:rPr>
              <a:t>x1=0	x2=6</a:t>
            </a:r>
          </a:p>
          <a:p>
            <a:pPr algn="just"/>
            <a:r>
              <a:rPr lang="en-SG" dirty="0">
                <a:latin typeface="Aptos" panose="020B0004020202020204" pitchFamily="34" charset="0"/>
              </a:rPr>
              <a:t>y1=0	y2=18</a:t>
            </a:r>
          </a:p>
        </p:txBody>
      </p:sp>
      <p:pic>
        <p:nvPicPr>
          <p:cNvPr id="2" name="Picture 1">
            <a:extLst>
              <a:ext uri="{FF2B5EF4-FFF2-40B4-BE49-F238E27FC236}">
                <a16:creationId xmlns:a16="http://schemas.microsoft.com/office/drawing/2014/main" id="{8FBDA6DD-10CB-6440-C082-16E0D2799438}"/>
              </a:ext>
            </a:extLst>
          </p:cNvPr>
          <p:cNvPicPr>
            <a:picLocks noChangeAspect="1"/>
          </p:cNvPicPr>
          <p:nvPr/>
        </p:nvPicPr>
        <p:blipFill>
          <a:blip r:embed="rId2"/>
          <a:stretch>
            <a:fillRect/>
          </a:stretch>
        </p:blipFill>
        <p:spPr>
          <a:xfrm>
            <a:off x="0" y="2685595"/>
            <a:ext cx="8987453" cy="3800890"/>
          </a:xfrm>
          <a:prstGeom prst="rect">
            <a:avLst/>
          </a:prstGeom>
        </p:spPr>
      </p:pic>
      <p:pic>
        <p:nvPicPr>
          <p:cNvPr id="7" name="Picture 6">
            <a:extLst>
              <a:ext uri="{FF2B5EF4-FFF2-40B4-BE49-F238E27FC236}">
                <a16:creationId xmlns:a16="http://schemas.microsoft.com/office/drawing/2014/main" id="{FA5D2ADE-AE05-EE71-5CC2-30AC622B4B9D}"/>
              </a:ext>
            </a:extLst>
          </p:cNvPr>
          <p:cNvPicPr>
            <a:picLocks noChangeAspect="1"/>
          </p:cNvPicPr>
          <p:nvPr/>
        </p:nvPicPr>
        <p:blipFill>
          <a:blip r:embed="rId3"/>
          <a:stretch>
            <a:fillRect/>
          </a:stretch>
        </p:blipFill>
        <p:spPr>
          <a:xfrm>
            <a:off x="8902340" y="2715766"/>
            <a:ext cx="3289660" cy="2582098"/>
          </a:xfrm>
          <a:prstGeom prst="rect">
            <a:avLst/>
          </a:prstGeom>
        </p:spPr>
      </p:pic>
      <p:sp>
        <p:nvSpPr>
          <p:cNvPr id="3" name="TextBox 2">
            <a:extLst>
              <a:ext uri="{FF2B5EF4-FFF2-40B4-BE49-F238E27FC236}">
                <a16:creationId xmlns:a16="http://schemas.microsoft.com/office/drawing/2014/main" id="{FE1A99A8-2BDB-C190-B8B7-93093FFC817A}"/>
              </a:ext>
            </a:extLst>
          </p:cNvPr>
          <p:cNvSpPr txBox="1"/>
          <p:nvPr/>
        </p:nvSpPr>
        <p:spPr>
          <a:xfrm>
            <a:off x="2007910" y="1181825"/>
            <a:ext cx="2677212" cy="646331"/>
          </a:xfrm>
          <a:prstGeom prst="rect">
            <a:avLst/>
          </a:prstGeom>
          <a:solidFill>
            <a:schemeClr val="accent3">
              <a:lumMod val="20000"/>
              <a:lumOff val="80000"/>
            </a:schemeClr>
          </a:solidFill>
          <a:ln>
            <a:solidFill>
              <a:schemeClr val="accent4">
                <a:lumMod val="20000"/>
                <a:lumOff val="80000"/>
              </a:schemeClr>
            </a:solidFill>
          </a:ln>
        </p:spPr>
        <p:txBody>
          <a:bodyPr wrap="square" rtlCol="0">
            <a:spAutoFit/>
          </a:bodyPr>
          <a:lstStyle/>
          <a:p>
            <a:r>
              <a:rPr lang="en-SG" dirty="0">
                <a:latin typeface="Aptos" panose="020B0004020202020204" pitchFamily="34" charset="0"/>
              </a:rPr>
              <a:t>dx = x2 – x1 = 6 – 0 =6</a:t>
            </a:r>
          </a:p>
          <a:p>
            <a:r>
              <a:rPr lang="en-SG" dirty="0" err="1">
                <a:latin typeface="Aptos" panose="020B0004020202020204" pitchFamily="34" charset="0"/>
              </a:rPr>
              <a:t>dy</a:t>
            </a:r>
            <a:r>
              <a:rPr lang="en-SG" dirty="0">
                <a:latin typeface="Aptos" panose="020B0004020202020204" pitchFamily="34" charset="0"/>
              </a:rPr>
              <a:t> = y2 – y1 = 18 – 0 = 18</a:t>
            </a:r>
          </a:p>
        </p:txBody>
      </p:sp>
      <p:sp>
        <p:nvSpPr>
          <p:cNvPr id="4" name="TextBox 3">
            <a:extLst>
              <a:ext uri="{FF2B5EF4-FFF2-40B4-BE49-F238E27FC236}">
                <a16:creationId xmlns:a16="http://schemas.microsoft.com/office/drawing/2014/main" id="{9FEFBDF2-77DC-6015-B5B6-371087682869}"/>
              </a:ext>
            </a:extLst>
          </p:cNvPr>
          <p:cNvSpPr txBox="1"/>
          <p:nvPr/>
        </p:nvSpPr>
        <p:spPr>
          <a:xfrm>
            <a:off x="4886228" y="1181825"/>
            <a:ext cx="3026004"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m = </a:t>
            </a:r>
            <a:r>
              <a:rPr lang="en-SG" dirty="0" err="1">
                <a:latin typeface="Aptos" panose="020B0004020202020204" pitchFamily="34" charset="0"/>
              </a:rPr>
              <a:t>dy</a:t>
            </a:r>
            <a:r>
              <a:rPr lang="en-SG" dirty="0">
                <a:latin typeface="Aptos" panose="020B0004020202020204" pitchFamily="34" charset="0"/>
              </a:rPr>
              <a:t> / dx = 18/6 = 3</a:t>
            </a:r>
          </a:p>
          <a:p>
            <a:r>
              <a:rPr lang="en-SG" dirty="0">
                <a:latin typeface="Aptos" panose="020B0004020202020204" pitchFamily="34" charset="0"/>
              </a:rPr>
              <a:t>b = y1 – m * x1 = 0  - 3*0 = 0</a:t>
            </a:r>
          </a:p>
        </p:txBody>
      </p:sp>
      <p:sp>
        <p:nvSpPr>
          <p:cNvPr id="6" name="TextBox 5">
            <a:extLst>
              <a:ext uri="{FF2B5EF4-FFF2-40B4-BE49-F238E27FC236}">
                <a16:creationId xmlns:a16="http://schemas.microsoft.com/office/drawing/2014/main" id="{6000A3E9-4442-57EE-2723-0F4B186AFD9A}"/>
              </a:ext>
            </a:extLst>
          </p:cNvPr>
          <p:cNvSpPr txBox="1"/>
          <p:nvPr/>
        </p:nvSpPr>
        <p:spPr>
          <a:xfrm>
            <a:off x="8155757" y="517635"/>
            <a:ext cx="3792718" cy="1754326"/>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set starting point (x, y )</a:t>
            </a:r>
          </a:p>
          <a:p>
            <a:r>
              <a:rPr lang="en-SG" dirty="0">
                <a:latin typeface="Aptos" panose="020B0004020202020204" pitchFamily="34" charset="0"/>
              </a:rPr>
              <a:t>here </a:t>
            </a:r>
            <a:r>
              <a:rPr lang="en-SG" b="1" dirty="0">
                <a:latin typeface="Aptos" panose="020B0004020202020204" pitchFamily="34" charset="0"/>
              </a:rPr>
              <a:t>dx &gt; 0</a:t>
            </a:r>
          </a:p>
          <a:p>
            <a:r>
              <a:rPr lang="en-SG" dirty="0">
                <a:latin typeface="Aptos" panose="020B0004020202020204" pitchFamily="34" charset="0"/>
              </a:rPr>
              <a:t>x = x1 = 0</a:t>
            </a:r>
          </a:p>
          <a:p>
            <a:r>
              <a:rPr lang="en-SG" dirty="0">
                <a:latin typeface="Aptos" panose="020B0004020202020204" pitchFamily="34" charset="0"/>
              </a:rPr>
              <a:t>y = y1 = 0</a:t>
            </a:r>
          </a:p>
          <a:p>
            <a:r>
              <a:rPr lang="en-SG" dirty="0" err="1">
                <a:latin typeface="Aptos" panose="020B0004020202020204" pitchFamily="34" charset="0"/>
              </a:rPr>
              <a:t>x</a:t>
            </a:r>
            <a:r>
              <a:rPr lang="en-SG" baseline="-25000" dirty="0" err="1">
                <a:latin typeface="Aptos" panose="020B0004020202020204" pitchFamily="34" charset="0"/>
              </a:rPr>
              <a:t>end</a:t>
            </a:r>
            <a:r>
              <a:rPr lang="en-SG" dirty="0">
                <a:latin typeface="Aptos" panose="020B0004020202020204" pitchFamily="34" charset="0"/>
              </a:rPr>
              <a:t> =x2 = 6</a:t>
            </a:r>
          </a:p>
          <a:p>
            <a:r>
              <a:rPr lang="en-SG" dirty="0">
                <a:latin typeface="Aptos" panose="020B0004020202020204" pitchFamily="34" charset="0"/>
              </a:rPr>
              <a:t>plot (</a:t>
            </a:r>
            <a:r>
              <a:rPr lang="en-SG" dirty="0" err="1">
                <a:latin typeface="Aptos" panose="020B0004020202020204" pitchFamily="34" charset="0"/>
              </a:rPr>
              <a:t>x,y</a:t>
            </a:r>
            <a:r>
              <a:rPr lang="en-SG" dirty="0">
                <a:latin typeface="Aptos" panose="020B0004020202020204" pitchFamily="34" charset="0"/>
              </a:rPr>
              <a:t>) = (0,0)</a:t>
            </a:r>
          </a:p>
        </p:txBody>
      </p:sp>
      <p:sp>
        <p:nvSpPr>
          <p:cNvPr id="9" name="TextBox 8">
            <a:extLst>
              <a:ext uri="{FF2B5EF4-FFF2-40B4-BE49-F238E27FC236}">
                <a16:creationId xmlns:a16="http://schemas.microsoft.com/office/drawing/2014/main" id="{7672E37A-0AD5-4656-1D84-F2AB87CD286F}"/>
              </a:ext>
            </a:extLst>
          </p:cNvPr>
          <p:cNvSpPr txBox="1"/>
          <p:nvPr/>
        </p:nvSpPr>
        <p:spPr>
          <a:xfrm>
            <a:off x="260807" y="1925820"/>
            <a:ext cx="4424315"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x = x +1 --------(</a:t>
            </a:r>
            <a:r>
              <a:rPr lang="en-SG" dirty="0" err="1">
                <a:latin typeface="Aptos" panose="020B0004020202020204" pitchFamily="34" charset="0"/>
              </a:rPr>
              <a:t>i</a:t>
            </a:r>
            <a:r>
              <a:rPr lang="en-SG" dirty="0">
                <a:latin typeface="Aptos" panose="020B0004020202020204" pitchFamily="34" charset="0"/>
              </a:rPr>
              <a:t>) </a:t>
            </a:r>
          </a:p>
          <a:p>
            <a:r>
              <a:rPr lang="en-SG" dirty="0">
                <a:latin typeface="Aptos" panose="020B0004020202020204" pitchFamily="34" charset="0"/>
              </a:rPr>
              <a:t>y = mx + b  = 3x + 0 = 3x ---------(ii)</a:t>
            </a:r>
          </a:p>
        </p:txBody>
      </p:sp>
    </p:spTree>
    <p:extLst>
      <p:ext uri="{BB962C8B-B14F-4D97-AF65-F5344CB8AC3E}">
        <p14:creationId xmlns:p14="http://schemas.microsoft.com/office/powerpoint/2010/main" val="363211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F348F-9858-9579-1941-1DDEA21F4398}"/>
              </a:ext>
            </a:extLst>
          </p:cNvPr>
          <p:cNvSpPr txBox="1"/>
          <p:nvPr/>
        </p:nvSpPr>
        <p:spPr>
          <a:xfrm>
            <a:off x="82728" y="73830"/>
            <a:ext cx="12109272" cy="1754326"/>
          </a:xfrm>
          <a:prstGeom prst="rect">
            <a:avLst/>
          </a:prstGeom>
          <a:solidFill>
            <a:schemeClr val="bg1"/>
          </a:solidFill>
          <a:ln>
            <a:solidFill>
              <a:schemeClr val="bg1"/>
            </a:solidFill>
          </a:ln>
        </p:spPr>
        <p:txBody>
          <a:bodyPr wrap="square">
            <a:spAutoFit/>
          </a:bodyPr>
          <a:lstStyle/>
          <a:p>
            <a:pPr algn="just"/>
            <a:r>
              <a:rPr lang="en-SG" b="1" dirty="0">
                <a:latin typeface="Aptos" panose="020B0004020202020204" pitchFamily="34" charset="0"/>
              </a:rPr>
              <a:t>Example 02: </a:t>
            </a:r>
            <a:r>
              <a:rPr lang="en-SG" dirty="0">
                <a:latin typeface="Aptos" panose="020B0004020202020204" pitchFamily="34" charset="0"/>
              </a:rPr>
              <a:t>A line with starting point as (5, 5) and ending point (1, 1) is given. Calculate value of intermediate points and slope of line.</a:t>
            </a:r>
          </a:p>
          <a:p>
            <a:pPr algn="just"/>
            <a:r>
              <a:rPr lang="en-SG" b="1" dirty="0">
                <a:latin typeface="Aptos" panose="020B0004020202020204" pitchFamily="34" charset="0"/>
              </a:rPr>
              <a:t>Solution: </a:t>
            </a:r>
            <a:r>
              <a:rPr lang="en-SG" dirty="0">
                <a:latin typeface="Aptos" panose="020B0004020202020204" pitchFamily="34" charset="0"/>
              </a:rPr>
              <a:t>P1 (5,5) and P2 (1,1)</a:t>
            </a:r>
          </a:p>
          <a:p>
            <a:pPr algn="just"/>
            <a:endParaRPr lang="en-SG" dirty="0">
              <a:latin typeface="Aptos" panose="020B0004020202020204" pitchFamily="34" charset="0"/>
            </a:endParaRPr>
          </a:p>
          <a:p>
            <a:pPr algn="just"/>
            <a:r>
              <a:rPr lang="en-SG" dirty="0">
                <a:latin typeface="Aptos" panose="020B0004020202020204" pitchFamily="34" charset="0"/>
              </a:rPr>
              <a:t>x1=5	x2=1</a:t>
            </a:r>
          </a:p>
          <a:p>
            <a:pPr algn="just"/>
            <a:r>
              <a:rPr lang="en-SG" dirty="0">
                <a:latin typeface="Aptos" panose="020B0004020202020204" pitchFamily="34" charset="0"/>
              </a:rPr>
              <a:t>y1=5	y2=1</a:t>
            </a:r>
          </a:p>
        </p:txBody>
      </p:sp>
      <p:pic>
        <p:nvPicPr>
          <p:cNvPr id="7" name="Picture 6">
            <a:extLst>
              <a:ext uri="{FF2B5EF4-FFF2-40B4-BE49-F238E27FC236}">
                <a16:creationId xmlns:a16="http://schemas.microsoft.com/office/drawing/2014/main" id="{FA5D2ADE-AE05-EE71-5CC2-30AC622B4B9D}"/>
              </a:ext>
            </a:extLst>
          </p:cNvPr>
          <p:cNvPicPr>
            <a:picLocks noChangeAspect="1"/>
          </p:cNvPicPr>
          <p:nvPr/>
        </p:nvPicPr>
        <p:blipFill>
          <a:blip r:embed="rId2"/>
          <a:stretch>
            <a:fillRect/>
          </a:stretch>
        </p:blipFill>
        <p:spPr>
          <a:xfrm>
            <a:off x="8407286" y="2836183"/>
            <a:ext cx="3664684" cy="2876459"/>
          </a:xfrm>
          <a:prstGeom prst="rect">
            <a:avLst/>
          </a:prstGeom>
        </p:spPr>
      </p:pic>
      <p:sp>
        <p:nvSpPr>
          <p:cNvPr id="3" name="TextBox 2">
            <a:extLst>
              <a:ext uri="{FF2B5EF4-FFF2-40B4-BE49-F238E27FC236}">
                <a16:creationId xmlns:a16="http://schemas.microsoft.com/office/drawing/2014/main" id="{FE1A99A8-2BDB-C190-B8B7-93093FFC817A}"/>
              </a:ext>
            </a:extLst>
          </p:cNvPr>
          <p:cNvSpPr txBox="1"/>
          <p:nvPr/>
        </p:nvSpPr>
        <p:spPr>
          <a:xfrm>
            <a:off x="2007910" y="1181825"/>
            <a:ext cx="2677212"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dx = x2 – x1 = 1 – 5 = - 4</a:t>
            </a:r>
          </a:p>
          <a:p>
            <a:r>
              <a:rPr lang="en-SG" dirty="0" err="1">
                <a:latin typeface="Aptos" panose="020B0004020202020204" pitchFamily="34" charset="0"/>
              </a:rPr>
              <a:t>dy</a:t>
            </a:r>
            <a:r>
              <a:rPr lang="en-SG" dirty="0">
                <a:latin typeface="Aptos" panose="020B0004020202020204" pitchFamily="34" charset="0"/>
              </a:rPr>
              <a:t> = y2 – y1 = 1 – 5 = - 4 </a:t>
            </a:r>
          </a:p>
        </p:txBody>
      </p:sp>
      <p:sp>
        <p:nvSpPr>
          <p:cNvPr id="4" name="TextBox 3">
            <a:extLst>
              <a:ext uri="{FF2B5EF4-FFF2-40B4-BE49-F238E27FC236}">
                <a16:creationId xmlns:a16="http://schemas.microsoft.com/office/drawing/2014/main" id="{9FEFBDF2-77DC-6015-B5B6-371087682869}"/>
              </a:ext>
            </a:extLst>
          </p:cNvPr>
          <p:cNvSpPr txBox="1"/>
          <p:nvPr/>
        </p:nvSpPr>
        <p:spPr>
          <a:xfrm>
            <a:off x="4886228" y="1181825"/>
            <a:ext cx="3026004"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m = </a:t>
            </a:r>
            <a:r>
              <a:rPr lang="en-SG" dirty="0" err="1">
                <a:latin typeface="Aptos" panose="020B0004020202020204" pitchFamily="34" charset="0"/>
              </a:rPr>
              <a:t>dy</a:t>
            </a:r>
            <a:r>
              <a:rPr lang="en-SG" dirty="0">
                <a:latin typeface="Aptos" panose="020B0004020202020204" pitchFamily="34" charset="0"/>
              </a:rPr>
              <a:t> / dx = -4 / -4 = 1</a:t>
            </a:r>
          </a:p>
          <a:p>
            <a:r>
              <a:rPr lang="en-SG" dirty="0">
                <a:latin typeface="Aptos" panose="020B0004020202020204" pitchFamily="34" charset="0"/>
              </a:rPr>
              <a:t>b = y1 – m * x1 = 5  - 1*5 = 0</a:t>
            </a:r>
          </a:p>
        </p:txBody>
      </p:sp>
      <p:sp>
        <p:nvSpPr>
          <p:cNvPr id="6" name="TextBox 5">
            <a:extLst>
              <a:ext uri="{FF2B5EF4-FFF2-40B4-BE49-F238E27FC236}">
                <a16:creationId xmlns:a16="http://schemas.microsoft.com/office/drawing/2014/main" id="{6000A3E9-4442-57EE-2723-0F4B186AFD9A}"/>
              </a:ext>
            </a:extLst>
          </p:cNvPr>
          <p:cNvSpPr txBox="1"/>
          <p:nvPr/>
        </p:nvSpPr>
        <p:spPr>
          <a:xfrm>
            <a:off x="8155757" y="517635"/>
            <a:ext cx="3792718" cy="1754326"/>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set starting point (x, y )</a:t>
            </a:r>
          </a:p>
          <a:p>
            <a:r>
              <a:rPr lang="en-SG" dirty="0">
                <a:latin typeface="Aptos" panose="020B0004020202020204" pitchFamily="34" charset="0"/>
              </a:rPr>
              <a:t>here </a:t>
            </a:r>
            <a:r>
              <a:rPr lang="en-SG" b="1" dirty="0">
                <a:latin typeface="Aptos" panose="020B0004020202020204" pitchFamily="34" charset="0"/>
              </a:rPr>
              <a:t>dx &lt; 0</a:t>
            </a:r>
          </a:p>
          <a:p>
            <a:r>
              <a:rPr lang="en-SG" dirty="0">
                <a:latin typeface="Aptos" panose="020B0004020202020204" pitchFamily="34" charset="0"/>
              </a:rPr>
              <a:t>x = x2 = 1</a:t>
            </a:r>
          </a:p>
          <a:p>
            <a:r>
              <a:rPr lang="en-SG" dirty="0">
                <a:latin typeface="Aptos" panose="020B0004020202020204" pitchFamily="34" charset="0"/>
              </a:rPr>
              <a:t>y = y2 = 1</a:t>
            </a:r>
          </a:p>
          <a:p>
            <a:r>
              <a:rPr lang="en-SG" dirty="0" err="1">
                <a:latin typeface="Aptos" panose="020B0004020202020204" pitchFamily="34" charset="0"/>
              </a:rPr>
              <a:t>x</a:t>
            </a:r>
            <a:r>
              <a:rPr lang="en-SG" baseline="-25000" dirty="0" err="1">
                <a:latin typeface="Aptos" panose="020B0004020202020204" pitchFamily="34" charset="0"/>
              </a:rPr>
              <a:t>end</a:t>
            </a:r>
            <a:r>
              <a:rPr lang="en-SG" dirty="0">
                <a:latin typeface="Aptos" panose="020B0004020202020204" pitchFamily="34" charset="0"/>
              </a:rPr>
              <a:t> =x1 = 5</a:t>
            </a:r>
          </a:p>
          <a:p>
            <a:r>
              <a:rPr lang="en-SG" dirty="0">
                <a:latin typeface="Aptos" panose="020B0004020202020204" pitchFamily="34" charset="0"/>
              </a:rPr>
              <a:t>plot (</a:t>
            </a:r>
            <a:r>
              <a:rPr lang="en-SG" dirty="0" err="1">
                <a:latin typeface="Aptos" panose="020B0004020202020204" pitchFamily="34" charset="0"/>
              </a:rPr>
              <a:t>x,y</a:t>
            </a:r>
            <a:r>
              <a:rPr lang="en-SG" dirty="0">
                <a:latin typeface="Aptos" panose="020B0004020202020204" pitchFamily="34" charset="0"/>
              </a:rPr>
              <a:t>) = (1,1)</a:t>
            </a:r>
          </a:p>
        </p:txBody>
      </p:sp>
      <p:sp>
        <p:nvSpPr>
          <p:cNvPr id="9" name="TextBox 8">
            <a:extLst>
              <a:ext uri="{FF2B5EF4-FFF2-40B4-BE49-F238E27FC236}">
                <a16:creationId xmlns:a16="http://schemas.microsoft.com/office/drawing/2014/main" id="{7672E37A-0AD5-4656-1D84-F2AB87CD286F}"/>
              </a:ext>
            </a:extLst>
          </p:cNvPr>
          <p:cNvSpPr txBox="1"/>
          <p:nvPr/>
        </p:nvSpPr>
        <p:spPr>
          <a:xfrm>
            <a:off x="260807" y="1925820"/>
            <a:ext cx="4424315"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x = x +1 --------(</a:t>
            </a:r>
            <a:r>
              <a:rPr lang="en-SG" dirty="0" err="1">
                <a:latin typeface="Aptos" panose="020B0004020202020204" pitchFamily="34" charset="0"/>
              </a:rPr>
              <a:t>i</a:t>
            </a:r>
            <a:r>
              <a:rPr lang="en-SG" dirty="0">
                <a:latin typeface="Aptos" panose="020B0004020202020204" pitchFamily="34" charset="0"/>
              </a:rPr>
              <a:t>) </a:t>
            </a:r>
          </a:p>
          <a:p>
            <a:r>
              <a:rPr lang="en-SG" dirty="0">
                <a:latin typeface="Aptos" panose="020B0004020202020204" pitchFamily="34" charset="0"/>
              </a:rPr>
              <a:t>y = mx + b  = 1*x + 0 = x ---------(ii)</a:t>
            </a:r>
          </a:p>
        </p:txBody>
      </p:sp>
      <p:graphicFrame>
        <p:nvGraphicFramePr>
          <p:cNvPr id="8" name="Table 7">
            <a:extLst>
              <a:ext uri="{FF2B5EF4-FFF2-40B4-BE49-F238E27FC236}">
                <a16:creationId xmlns:a16="http://schemas.microsoft.com/office/drawing/2014/main" id="{A14C931A-A34B-34EB-CAAC-F371EC75574D}"/>
              </a:ext>
            </a:extLst>
          </p:cNvPr>
          <p:cNvGraphicFramePr>
            <a:graphicFrameLocks noGrp="1"/>
          </p:cNvGraphicFramePr>
          <p:nvPr>
            <p:extLst>
              <p:ext uri="{D42A27DB-BD31-4B8C-83A1-F6EECF244321}">
                <p14:modId xmlns:p14="http://schemas.microsoft.com/office/powerpoint/2010/main" val="3176438024"/>
              </p:ext>
            </p:extLst>
          </p:nvPr>
        </p:nvGraphicFramePr>
        <p:xfrm>
          <a:off x="191395" y="2836184"/>
          <a:ext cx="8128000" cy="27736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94156341"/>
                    </a:ext>
                  </a:extLst>
                </a:gridCol>
                <a:gridCol w="1625600">
                  <a:extLst>
                    <a:ext uri="{9D8B030D-6E8A-4147-A177-3AD203B41FA5}">
                      <a16:colId xmlns:a16="http://schemas.microsoft.com/office/drawing/2014/main" val="2723763057"/>
                    </a:ext>
                  </a:extLst>
                </a:gridCol>
                <a:gridCol w="1625600">
                  <a:extLst>
                    <a:ext uri="{9D8B030D-6E8A-4147-A177-3AD203B41FA5}">
                      <a16:colId xmlns:a16="http://schemas.microsoft.com/office/drawing/2014/main" val="2834679067"/>
                    </a:ext>
                  </a:extLst>
                </a:gridCol>
                <a:gridCol w="1625600">
                  <a:extLst>
                    <a:ext uri="{9D8B030D-6E8A-4147-A177-3AD203B41FA5}">
                      <a16:colId xmlns:a16="http://schemas.microsoft.com/office/drawing/2014/main" val="1492416215"/>
                    </a:ext>
                  </a:extLst>
                </a:gridCol>
                <a:gridCol w="1625600">
                  <a:extLst>
                    <a:ext uri="{9D8B030D-6E8A-4147-A177-3AD203B41FA5}">
                      <a16:colId xmlns:a16="http://schemas.microsoft.com/office/drawing/2014/main" val="1972400157"/>
                    </a:ext>
                  </a:extLst>
                </a:gridCol>
              </a:tblGrid>
              <a:tr h="370840">
                <a:tc>
                  <a:txBody>
                    <a:bodyPr/>
                    <a:lstStyle/>
                    <a:p>
                      <a:r>
                        <a:rPr lang="en-SG" sz="2000" dirty="0">
                          <a:latin typeface="Aptos" panose="020B0004020202020204" pitchFamily="34" charset="0"/>
                        </a:rPr>
                        <a:t>X</a:t>
                      </a:r>
                    </a:p>
                  </a:txBody>
                  <a:tcPr/>
                </a:tc>
                <a:tc>
                  <a:txBody>
                    <a:bodyPr/>
                    <a:lstStyle/>
                    <a:p>
                      <a:r>
                        <a:rPr lang="en-SG" sz="2000" dirty="0">
                          <a:latin typeface="Aptos" panose="020B0004020202020204" pitchFamily="34" charset="0"/>
                        </a:rPr>
                        <a:t>Y</a:t>
                      </a:r>
                    </a:p>
                  </a:txBody>
                  <a:tcPr/>
                </a:tc>
                <a:tc>
                  <a:txBody>
                    <a:bodyPr/>
                    <a:lstStyle/>
                    <a:p>
                      <a:r>
                        <a:rPr lang="en-SG" sz="2000" dirty="0">
                          <a:latin typeface="Aptos" panose="020B0004020202020204" pitchFamily="34" charset="0"/>
                        </a:rPr>
                        <a:t>Plot(</a:t>
                      </a:r>
                      <a:r>
                        <a:rPr lang="en-SG" sz="2000" dirty="0" err="1">
                          <a:latin typeface="Aptos" panose="020B0004020202020204" pitchFamily="34" charset="0"/>
                        </a:rPr>
                        <a:t>x,y</a:t>
                      </a:r>
                      <a:r>
                        <a:rPr lang="en-SG" sz="2000" dirty="0">
                          <a:latin typeface="Aptos" panose="020B0004020202020204" pitchFamily="34" charset="0"/>
                        </a:rPr>
                        <a:t>)</a:t>
                      </a:r>
                    </a:p>
                  </a:txBody>
                  <a:tcPr/>
                </a:tc>
                <a:tc>
                  <a:txBody>
                    <a:bodyPr/>
                    <a:lstStyle/>
                    <a:p>
                      <a:r>
                        <a:rPr lang="en-SG" sz="2000" dirty="0">
                          <a:latin typeface="Aptos" panose="020B0004020202020204" pitchFamily="34" charset="0"/>
                        </a:rPr>
                        <a:t>X=x+1</a:t>
                      </a:r>
                    </a:p>
                  </a:txBody>
                  <a:tcPr/>
                </a:tc>
                <a:tc>
                  <a:txBody>
                    <a:bodyPr/>
                    <a:lstStyle/>
                    <a:p>
                      <a:r>
                        <a:rPr lang="en-SG" sz="2000" dirty="0">
                          <a:latin typeface="Aptos" panose="020B0004020202020204" pitchFamily="34" charset="0"/>
                        </a:rPr>
                        <a:t>Y=</a:t>
                      </a:r>
                      <a:r>
                        <a:rPr lang="en-SG" sz="2000" dirty="0" err="1">
                          <a:latin typeface="Aptos" panose="020B0004020202020204" pitchFamily="34" charset="0"/>
                        </a:rPr>
                        <a:t>mx+b</a:t>
                      </a:r>
                      <a:r>
                        <a:rPr lang="en-SG" sz="2000" dirty="0">
                          <a:latin typeface="Aptos" panose="020B0004020202020204" pitchFamily="34" charset="0"/>
                        </a:rPr>
                        <a:t> = x</a:t>
                      </a:r>
                    </a:p>
                  </a:txBody>
                  <a:tcPr/>
                </a:tc>
                <a:extLst>
                  <a:ext uri="{0D108BD9-81ED-4DB2-BD59-A6C34878D82A}">
                    <a16:rowId xmlns:a16="http://schemas.microsoft.com/office/drawing/2014/main" val="975910585"/>
                  </a:ext>
                </a:extLst>
              </a:tr>
              <a:tr h="370840">
                <a:tc>
                  <a:txBody>
                    <a:bodyPr/>
                    <a:lstStyle/>
                    <a:p>
                      <a:r>
                        <a:rPr lang="en-SG" sz="2000" dirty="0">
                          <a:latin typeface="Aptos" panose="020B0004020202020204" pitchFamily="34" charset="0"/>
                        </a:rPr>
                        <a:t>1</a:t>
                      </a:r>
                    </a:p>
                  </a:txBody>
                  <a:tcPr/>
                </a:tc>
                <a:tc>
                  <a:txBody>
                    <a:bodyPr/>
                    <a:lstStyle/>
                    <a:p>
                      <a:r>
                        <a:rPr lang="en-SG" sz="2000" dirty="0">
                          <a:latin typeface="Aptos" panose="020B0004020202020204" pitchFamily="34" charset="0"/>
                        </a:rPr>
                        <a:t>1</a:t>
                      </a:r>
                    </a:p>
                  </a:txBody>
                  <a:tcPr/>
                </a:tc>
                <a:tc>
                  <a:txBody>
                    <a:bodyPr/>
                    <a:lstStyle/>
                    <a:p>
                      <a:r>
                        <a:rPr lang="en-SG" sz="2000" dirty="0">
                          <a:latin typeface="Aptos" panose="020B0004020202020204" pitchFamily="34" charset="0"/>
                        </a:rPr>
                        <a:t>(1,1)</a:t>
                      </a:r>
                    </a:p>
                  </a:txBody>
                  <a:tcPr/>
                </a:tc>
                <a:tc>
                  <a:txBody>
                    <a:bodyPr/>
                    <a:lstStyle/>
                    <a:p>
                      <a:r>
                        <a:rPr lang="en-SG" sz="2000" dirty="0">
                          <a:latin typeface="Aptos" panose="020B0004020202020204" pitchFamily="34" charset="0"/>
                        </a:rPr>
                        <a:t>1+1=2</a:t>
                      </a:r>
                    </a:p>
                  </a:txBody>
                  <a:tcPr/>
                </a:tc>
                <a:tc>
                  <a:txBody>
                    <a:bodyPr/>
                    <a:lstStyle/>
                    <a:p>
                      <a:r>
                        <a:rPr lang="en-SG" sz="2000" dirty="0">
                          <a:latin typeface="Aptos" panose="020B0004020202020204" pitchFamily="34" charset="0"/>
                        </a:rPr>
                        <a:t>2</a:t>
                      </a:r>
                    </a:p>
                  </a:txBody>
                  <a:tcPr/>
                </a:tc>
                <a:extLst>
                  <a:ext uri="{0D108BD9-81ED-4DB2-BD59-A6C34878D82A}">
                    <a16:rowId xmlns:a16="http://schemas.microsoft.com/office/drawing/2014/main" val="1808171637"/>
                  </a:ext>
                </a:extLst>
              </a:tr>
              <a:tr h="370840">
                <a:tc>
                  <a:txBody>
                    <a:bodyPr/>
                    <a:lstStyle/>
                    <a:p>
                      <a:r>
                        <a:rPr lang="en-SG" sz="2000" dirty="0">
                          <a:latin typeface="Aptos" panose="020B0004020202020204" pitchFamily="34" charset="0"/>
                        </a:rPr>
                        <a:t>2</a:t>
                      </a:r>
                    </a:p>
                  </a:txBody>
                  <a:tcPr/>
                </a:tc>
                <a:tc>
                  <a:txBody>
                    <a:bodyPr/>
                    <a:lstStyle/>
                    <a:p>
                      <a:r>
                        <a:rPr lang="en-SG" sz="2000" dirty="0">
                          <a:latin typeface="Aptos" panose="020B0004020202020204" pitchFamily="34" charset="0"/>
                        </a:rPr>
                        <a:t>2</a:t>
                      </a:r>
                    </a:p>
                  </a:txBody>
                  <a:tcPr/>
                </a:tc>
                <a:tc>
                  <a:txBody>
                    <a:bodyPr/>
                    <a:lstStyle/>
                    <a:p>
                      <a:r>
                        <a:rPr lang="en-SG" sz="2000" dirty="0">
                          <a:latin typeface="Aptos" panose="020B0004020202020204" pitchFamily="34" charset="0"/>
                        </a:rPr>
                        <a:t>(2,2)</a:t>
                      </a:r>
                    </a:p>
                  </a:txBody>
                  <a:tcPr/>
                </a:tc>
                <a:tc>
                  <a:txBody>
                    <a:bodyPr/>
                    <a:lstStyle/>
                    <a:p>
                      <a:r>
                        <a:rPr lang="en-SG" sz="2000" dirty="0">
                          <a:latin typeface="Aptos" panose="020B0004020202020204" pitchFamily="34" charset="0"/>
                        </a:rPr>
                        <a:t>2+1=3</a:t>
                      </a:r>
                    </a:p>
                  </a:txBody>
                  <a:tcPr/>
                </a:tc>
                <a:tc>
                  <a:txBody>
                    <a:bodyPr/>
                    <a:lstStyle/>
                    <a:p>
                      <a:r>
                        <a:rPr lang="en-SG" sz="2000" dirty="0">
                          <a:latin typeface="Aptos" panose="020B0004020202020204" pitchFamily="34" charset="0"/>
                        </a:rPr>
                        <a:t>3</a:t>
                      </a:r>
                    </a:p>
                  </a:txBody>
                  <a:tcPr/>
                </a:tc>
                <a:extLst>
                  <a:ext uri="{0D108BD9-81ED-4DB2-BD59-A6C34878D82A}">
                    <a16:rowId xmlns:a16="http://schemas.microsoft.com/office/drawing/2014/main" val="1463597978"/>
                  </a:ext>
                </a:extLst>
              </a:tr>
              <a:tr h="370840">
                <a:tc>
                  <a:txBody>
                    <a:bodyPr/>
                    <a:lstStyle/>
                    <a:p>
                      <a:r>
                        <a:rPr lang="en-SG" sz="2000" dirty="0">
                          <a:latin typeface="Aptos" panose="020B0004020202020204" pitchFamily="34" charset="0"/>
                        </a:rPr>
                        <a:t>3</a:t>
                      </a:r>
                    </a:p>
                  </a:txBody>
                  <a:tcPr/>
                </a:tc>
                <a:tc>
                  <a:txBody>
                    <a:bodyPr/>
                    <a:lstStyle/>
                    <a:p>
                      <a:r>
                        <a:rPr lang="en-SG" sz="2000" dirty="0">
                          <a:latin typeface="Aptos" panose="020B0004020202020204" pitchFamily="34" charset="0"/>
                        </a:rPr>
                        <a:t>3</a:t>
                      </a:r>
                    </a:p>
                  </a:txBody>
                  <a:tcPr/>
                </a:tc>
                <a:tc>
                  <a:txBody>
                    <a:bodyPr/>
                    <a:lstStyle/>
                    <a:p>
                      <a:r>
                        <a:rPr lang="en-SG" sz="2000" dirty="0">
                          <a:latin typeface="Aptos" panose="020B0004020202020204" pitchFamily="34" charset="0"/>
                        </a:rPr>
                        <a:t>(3,3)</a:t>
                      </a:r>
                    </a:p>
                  </a:txBody>
                  <a:tcPr/>
                </a:tc>
                <a:tc>
                  <a:txBody>
                    <a:bodyPr/>
                    <a:lstStyle/>
                    <a:p>
                      <a:r>
                        <a:rPr lang="en-SG" sz="2000" dirty="0">
                          <a:latin typeface="Aptos" panose="020B0004020202020204" pitchFamily="34" charset="0"/>
                        </a:rPr>
                        <a:t>3+1=4</a:t>
                      </a:r>
                    </a:p>
                  </a:txBody>
                  <a:tcPr/>
                </a:tc>
                <a:tc>
                  <a:txBody>
                    <a:bodyPr/>
                    <a:lstStyle/>
                    <a:p>
                      <a:r>
                        <a:rPr lang="en-SG" sz="2000" dirty="0">
                          <a:latin typeface="Aptos" panose="020B0004020202020204" pitchFamily="34" charset="0"/>
                        </a:rPr>
                        <a:t>4</a:t>
                      </a:r>
                    </a:p>
                  </a:txBody>
                  <a:tcPr/>
                </a:tc>
                <a:extLst>
                  <a:ext uri="{0D108BD9-81ED-4DB2-BD59-A6C34878D82A}">
                    <a16:rowId xmlns:a16="http://schemas.microsoft.com/office/drawing/2014/main" val="3628371081"/>
                  </a:ext>
                </a:extLst>
              </a:tr>
              <a:tr h="370840">
                <a:tc>
                  <a:txBody>
                    <a:bodyPr/>
                    <a:lstStyle/>
                    <a:p>
                      <a:r>
                        <a:rPr lang="en-SG" sz="2000" dirty="0">
                          <a:latin typeface="Aptos" panose="020B0004020202020204" pitchFamily="34" charset="0"/>
                        </a:rPr>
                        <a:t>4</a:t>
                      </a:r>
                    </a:p>
                  </a:txBody>
                  <a:tcPr/>
                </a:tc>
                <a:tc>
                  <a:txBody>
                    <a:bodyPr/>
                    <a:lstStyle/>
                    <a:p>
                      <a:r>
                        <a:rPr lang="en-SG" sz="2000" dirty="0">
                          <a:latin typeface="Aptos" panose="020B0004020202020204" pitchFamily="34" charset="0"/>
                        </a:rPr>
                        <a:t>4</a:t>
                      </a:r>
                    </a:p>
                  </a:txBody>
                  <a:tcPr/>
                </a:tc>
                <a:tc>
                  <a:txBody>
                    <a:bodyPr/>
                    <a:lstStyle/>
                    <a:p>
                      <a:r>
                        <a:rPr lang="en-SG" sz="2000" dirty="0">
                          <a:latin typeface="Aptos" panose="020B0004020202020204" pitchFamily="34" charset="0"/>
                        </a:rPr>
                        <a:t>(4,4)</a:t>
                      </a:r>
                    </a:p>
                  </a:txBody>
                  <a:tcPr/>
                </a:tc>
                <a:tc>
                  <a:txBody>
                    <a:bodyPr/>
                    <a:lstStyle/>
                    <a:p>
                      <a:r>
                        <a:rPr lang="en-SG" sz="2000" dirty="0">
                          <a:latin typeface="Aptos" panose="020B0004020202020204" pitchFamily="34" charset="0"/>
                        </a:rPr>
                        <a:t>4+1=5</a:t>
                      </a:r>
                    </a:p>
                  </a:txBody>
                  <a:tcPr/>
                </a:tc>
                <a:tc>
                  <a:txBody>
                    <a:bodyPr/>
                    <a:lstStyle/>
                    <a:p>
                      <a:r>
                        <a:rPr lang="en-SG" sz="2000" dirty="0">
                          <a:latin typeface="Aptos" panose="020B0004020202020204" pitchFamily="34" charset="0"/>
                        </a:rPr>
                        <a:t>5</a:t>
                      </a:r>
                    </a:p>
                  </a:txBody>
                  <a:tcPr/>
                </a:tc>
                <a:extLst>
                  <a:ext uri="{0D108BD9-81ED-4DB2-BD59-A6C34878D82A}">
                    <a16:rowId xmlns:a16="http://schemas.microsoft.com/office/drawing/2014/main" val="3080484510"/>
                  </a:ext>
                </a:extLst>
              </a:tr>
              <a:tr h="370840">
                <a:tc>
                  <a:txBody>
                    <a:bodyPr/>
                    <a:lstStyle/>
                    <a:p>
                      <a:r>
                        <a:rPr lang="en-SG" sz="2000" dirty="0">
                          <a:latin typeface="Aptos" panose="020B0004020202020204" pitchFamily="34" charset="0"/>
                        </a:rPr>
                        <a:t>5</a:t>
                      </a:r>
                    </a:p>
                  </a:txBody>
                  <a:tcPr/>
                </a:tc>
                <a:tc>
                  <a:txBody>
                    <a:bodyPr/>
                    <a:lstStyle/>
                    <a:p>
                      <a:r>
                        <a:rPr lang="en-SG" sz="2000" dirty="0">
                          <a:latin typeface="Aptos" panose="020B0004020202020204" pitchFamily="34" charset="0"/>
                        </a:rPr>
                        <a:t>5</a:t>
                      </a:r>
                    </a:p>
                  </a:txBody>
                  <a:tcPr/>
                </a:tc>
                <a:tc>
                  <a:txBody>
                    <a:bodyPr/>
                    <a:lstStyle/>
                    <a:p>
                      <a:r>
                        <a:rPr lang="en-SG" sz="2000" dirty="0">
                          <a:latin typeface="Aptos" panose="020B0004020202020204" pitchFamily="34" charset="0"/>
                        </a:rPr>
                        <a:t>(5,5) </a:t>
                      </a:r>
                      <a:r>
                        <a:rPr lang="en-SG" sz="1600" dirty="0">
                          <a:latin typeface="Aptos" panose="020B0004020202020204" pitchFamily="34" charset="0"/>
                        </a:rPr>
                        <a:t>[x ==</a:t>
                      </a:r>
                      <a:r>
                        <a:rPr lang="en-SG" sz="1600" dirty="0" err="1">
                          <a:latin typeface="Aptos" panose="020B0004020202020204" pitchFamily="34" charset="0"/>
                        </a:rPr>
                        <a:t>x</a:t>
                      </a:r>
                      <a:r>
                        <a:rPr lang="en-SG" sz="1600" baseline="-25000" dirty="0" err="1">
                          <a:latin typeface="Aptos" panose="020B0004020202020204" pitchFamily="34" charset="0"/>
                        </a:rPr>
                        <a:t>end</a:t>
                      </a:r>
                      <a:r>
                        <a:rPr lang="en-SG" sz="1600" dirty="0">
                          <a:latin typeface="Aptos" panose="020B0004020202020204" pitchFamily="34" charset="0"/>
                        </a:rPr>
                        <a:t>]</a:t>
                      </a:r>
                      <a:endParaRPr lang="en-SG" sz="2000" dirty="0">
                        <a:latin typeface="Aptos" panose="020B0004020202020204" pitchFamily="34" charset="0"/>
                      </a:endParaRPr>
                    </a:p>
                  </a:txBody>
                  <a:tcPr/>
                </a:tc>
                <a:tc>
                  <a:txBody>
                    <a:bodyPr/>
                    <a:lstStyle/>
                    <a:p>
                      <a:endParaRPr lang="en-SG" sz="2000" dirty="0">
                        <a:latin typeface="Aptos" panose="020B0004020202020204" pitchFamily="34" charset="0"/>
                      </a:endParaRPr>
                    </a:p>
                  </a:txBody>
                  <a:tcPr/>
                </a:tc>
                <a:tc>
                  <a:txBody>
                    <a:bodyPr/>
                    <a:lstStyle/>
                    <a:p>
                      <a:endParaRPr lang="en-SG" sz="2000" dirty="0">
                        <a:latin typeface="Aptos" panose="020B0004020202020204" pitchFamily="34" charset="0"/>
                      </a:endParaRPr>
                    </a:p>
                  </a:txBody>
                  <a:tcPr/>
                </a:tc>
                <a:extLst>
                  <a:ext uri="{0D108BD9-81ED-4DB2-BD59-A6C34878D82A}">
                    <a16:rowId xmlns:a16="http://schemas.microsoft.com/office/drawing/2014/main" val="4035597541"/>
                  </a:ext>
                </a:extLst>
              </a:tr>
              <a:tr h="370840">
                <a:tc gridSpan="5">
                  <a:txBody>
                    <a:bodyPr/>
                    <a:lstStyle/>
                    <a:p>
                      <a:r>
                        <a:rPr lang="en-SG" sz="2000" dirty="0">
                          <a:latin typeface="Aptos" panose="020B0004020202020204" pitchFamily="34" charset="0"/>
                        </a:rPr>
                        <a:t>Here, x &lt;=</a:t>
                      </a:r>
                      <a:r>
                        <a:rPr lang="en-SG" sz="2000" dirty="0" err="1">
                          <a:latin typeface="Aptos" panose="020B0004020202020204" pitchFamily="34" charset="0"/>
                        </a:rPr>
                        <a:t>x</a:t>
                      </a:r>
                      <a:r>
                        <a:rPr lang="en-SG" sz="2000" baseline="-25000" dirty="0" err="1">
                          <a:latin typeface="Aptos" panose="020B0004020202020204" pitchFamily="34" charset="0"/>
                        </a:rPr>
                        <a:t>end</a:t>
                      </a:r>
                      <a:r>
                        <a:rPr lang="en-SG" sz="2000" baseline="-25000" dirty="0">
                          <a:latin typeface="Aptos" panose="020B0004020202020204" pitchFamily="34" charset="0"/>
                        </a:rPr>
                        <a:t>, </a:t>
                      </a:r>
                      <a:r>
                        <a:rPr lang="en-SG" sz="2000" dirty="0">
                          <a:latin typeface="Aptos" panose="020B0004020202020204" pitchFamily="34" charset="0"/>
                        </a:rPr>
                        <a:t> so it stops further executions.                </a:t>
                      </a:r>
                      <a:endParaRPr lang="en-SG" sz="2000" baseline="-25000" dirty="0">
                        <a:latin typeface="Aptos" panose="020B0004020202020204" pitchFamily="34" charset="0"/>
                      </a:endParaRPr>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916395772"/>
                  </a:ext>
                </a:extLst>
              </a:tr>
            </a:tbl>
          </a:graphicData>
        </a:graphic>
      </p:graphicFrame>
    </p:spTree>
    <p:extLst>
      <p:ext uri="{BB962C8B-B14F-4D97-AF65-F5344CB8AC3E}">
        <p14:creationId xmlns:p14="http://schemas.microsoft.com/office/powerpoint/2010/main" val="372972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C1FC-E4C2-6E31-4343-280210F3F5DB}"/>
              </a:ext>
            </a:extLst>
          </p:cNvPr>
          <p:cNvSpPr>
            <a:spLocks noGrp="1"/>
          </p:cNvSpPr>
          <p:nvPr>
            <p:ph type="title"/>
          </p:nvPr>
        </p:nvSpPr>
        <p:spPr>
          <a:xfrm>
            <a:off x="-1" y="18865"/>
            <a:ext cx="12192001" cy="528962"/>
          </a:xfrm>
          <a:solidFill>
            <a:schemeClr val="accent2"/>
          </a:solidFill>
        </p:spPr>
        <p:txBody>
          <a:bodyPr>
            <a:normAutofit fontScale="90000"/>
          </a:bodyPr>
          <a:lstStyle/>
          <a:p>
            <a:r>
              <a:rPr lang="en-SG" sz="3600" dirty="0">
                <a:latin typeface="Berlin Sans FB Demi" panose="020E0802020502020306" pitchFamily="34" charset="0"/>
              </a:rPr>
              <a:t>DDA Algorithm</a:t>
            </a:r>
          </a:p>
        </p:txBody>
      </p:sp>
      <p:sp>
        <p:nvSpPr>
          <p:cNvPr id="5" name="TextBox 4">
            <a:extLst>
              <a:ext uri="{FF2B5EF4-FFF2-40B4-BE49-F238E27FC236}">
                <a16:creationId xmlns:a16="http://schemas.microsoft.com/office/drawing/2014/main" id="{04441ABC-06B2-3318-B5F2-7AA14CB48CC2}"/>
              </a:ext>
            </a:extLst>
          </p:cNvPr>
          <p:cNvSpPr txBox="1"/>
          <p:nvPr/>
        </p:nvSpPr>
        <p:spPr>
          <a:xfrm>
            <a:off x="277765" y="796948"/>
            <a:ext cx="11034400" cy="4893647"/>
          </a:xfrm>
          <a:prstGeom prst="rect">
            <a:avLst/>
          </a:prstGeom>
          <a:solidFill>
            <a:schemeClr val="bg1"/>
          </a:solidFill>
        </p:spPr>
        <p:txBody>
          <a:bodyPr wrap="square">
            <a:spAutoFit/>
          </a:bodyPr>
          <a:lstStyle/>
          <a:p>
            <a:pPr algn="just"/>
            <a:r>
              <a:rPr lang="en-SG" sz="2400" dirty="0">
                <a:latin typeface="Aptos" panose="020B0004020202020204" pitchFamily="34" charset="0"/>
              </a:rPr>
              <a:t>A DDA (Digital Differential Analyzer) algorithms is a scan-conversion method for drawing a line which follows an incremental approach. In this algorithm to draw a line the difference in the pixel points is analyzed then according to that the line is drawn.  The method is said to be incremental because it performs computations at each step and uses the outcome of the previous step. </a:t>
            </a:r>
          </a:p>
          <a:p>
            <a:pPr algn="just"/>
            <a:endParaRPr lang="en-SG" sz="2400" dirty="0">
              <a:latin typeface="Aptos" panose="020B0004020202020204" pitchFamily="34" charset="0"/>
            </a:endParaRPr>
          </a:p>
          <a:p>
            <a:pPr algn="just"/>
            <a:r>
              <a:rPr lang="en-SG" sz="2400" dirty="0">
                <a:latin typeface="Aptos" panose="020B0004020202020204" pitchFamily="34" charset="0"/>
              </a:rPr>
              <a:t>Before understanding DDA algorithm, we must understand what is a line and how it is defined? When two points in a plane connected by a line segment and falls under the line equation is known as a line. </a:t>
            </a:r>
          </a:p>
          <a:p>
            <a:pPr algn="just"/>
            <a:endParaRPr lang="en-SG" sz="2400" dirty="0">
              <a:latin typeface="Aptos" panose="020B0004020202020204" pitchFamily="34" charset="0"/>
            </a:endParaRPr>
          </a:p>
          <a:p>
            <a:pPr algn="just"/>
            <a:r>
              <a:rPr lang="en-SG" sz="2400" dirty="0">
                <a:latin typeface="Aptos" panose="020B0004020202020204" pitchFamily="34" charset="0"/>
              </a:rPr>
              <a:t>The line equation mentioned above is </a:t>
            </a:r>
          </a:p>
          <a:p>
            <a:pPr algn="just"/>
            <a:r>
              <a:rPr lang="en-SG" sz="2400" dirty="0">
                <a:latin typeface="Aptos" panose="020B0004020202020204" pitchFamily="34" charset="0"/>
              </a:rPr>
              <a:t>	y=</a:t>
            </a:r>
            <a:r>
              <a:rPr lang="en-SG" sz="2400" dirty="0" err="1">
                <a:latin typeface="Aptos" panose="020B0004020202020204" pitchFamily="34" charset="0"/>
              </a:rPr>
              <a:t>mx+b</a:t>
            </a:r>
            <a:r>
              <a:rPr lang="en-SG" sz="2400" dirty="0">
                <a:latin typeface="Aptos" panose="020B0004020202020204" pitchFamily="34" charset="0"/>
              </a:rPr>
              <a:t> where m is the slope (i.e., m = </a:t>
            </a:r>
            <a:r>
              <a:rPr lang="en-SG" sz="2400" dirty="0" err="1">
                <a:latin typeface="Aptos" panose="020B0004020202020204" pitchFamily="34" charset="0"/>
              </a:rPr>
              <a:t>Δy</a:t>
            </a:r>
            <a:r>
              <a:rPr lang="en-SG" sz="2400" dirty="0">
                <a:latin typeface="Aptos" panose="020B0004020202020204" pitchFamily="34" charset="0"/>
              </a:rPr>
              <a:t>/</a:t>
            </a:r>
            <a:r>
              <a:rPr lang="en-SG" sz="2400" dirty="0" err="1">
                <a:latin typeface="Aptos" panose="020B0004020202020204" pitchFamily="34" charset="0"/>
              </a:rPr>
              <a:t>Δx</a:t>
            </a:r>
            <a:r>
              <a:rPr lang="en-SG" sz="2400" dirty="0">
                <a:latin typeface="Aptos" panose="020B0004020202020204" pitchFamily="34" charset="0"/>
              </a:rPr>
              <a:t>) and </a:t>
            </a:r>
          </a:p>
          <a:p>
            <a:pPr algn="just"/>
            <a:r>
              <a:rPr lang="en-SG" sz="2400" dirty="0">
                <a:latin typeface="Aptos" panose="020B0004020202020204" pitchFamily="34" charset="0"/>
              </a:rPr>
              <a:t>	y is the intercept of the line (the value of y at the points of the line).</a:t>
            </a:r>
          </a:p>
        </p:txBody>
      </p:sp>
    </p:spTree>
    <p:extLst>
      <p:ext uri="{BB962C8B-B14F-4D97-AF65-F5344CB8AC3E}">
        <p14:creationId xmlns:p14="http://schemas.microsoft.com/office/powerpoint/2010/main" val="263343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D747D9-8A04-E04A-E248-11F3788EE2BF}"/>
              </a:ext>
            </a:extLst>
          </p:cNvPr>
          <p:cNvSpPr txBox="1"/>
          <p:nvPr/>
        </p:nvSpPr>
        <p:spPr>
          <a:xfrm>
            <a:off x="232366" y="138315"/>
            <a:ext cx="11029800" cy="5078313"/>
          </a:xfrm>
          <a:prstGeom prst="rect">
            <a:avLst/>
          </a:prstGeom>
          <a:solidFill>
            <a:schemeClr val="bg1"/>
          </a:solidFill>
        </p:spPr>
        <p:txBody>
          <a:bodyPr wrap="square">
            <a:spAutoFit/>
          </a:bodyPr>
          <a:lstStyle/>
          <a:p>
            <a:pPr algn="just"/>
            <a:r>
              <a:rPr lang="en-SG" b="1" dirty="0">
                <a:latin typeface="Aptos" panose="020B0004020202020204" pitchFamily="34" charset="0"/>
              </a:rPr>
              <a:t>Now for DDA, </a:t>
            </a:r>
          </a:p>
          <a:p>
            <a:pPr algn="just"/>
            <a:r>
              <a:rPr lang="en-SG" dirty="0">
                <a:latin typeface="Aptos" panose="020B0004020202020204" pitchFamily="34" charset="0"/>
              </a:rPr>
              <a:t>let us assume at </a:t>
            </a:r>
            <a:r>
              <a:rPr lang="en-SG" dirty="0" err="1">
                <a:latin typeface="Aptos" panose="020B0004020202020204" pitchFamily="34" charset="0"/>
              </a:rPr>
              <a:t>i</a:t>
            </a:r>
            <a:r>
              <a:rPr lang="en-SG" dirty="0">
                <a:latin typeface="Aptos" panose="020B0004020202020204" pitchFamily="34" charset="0"/>
              </a:rPr>
              <a:t> we have computed (x</a:t>
            </a:r>
            <a:r>
              <a:rPr lang="en-SG" baseline="-25000" dirty="0">
                <a:latin typeface="Aptos" panose="020B0004020202020204" pitchFamily="34" charset="0"/>
              </a:rPr>
              <a:t>i</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 to be a point on the line as the next point (x</a:t>
            </a:r>
            <a:r>
              <a:rPr lang="en-SG" baseline="-25000" dirty="0">
                <a:latin typeface="Aptos" panose="020B0004020202020204" pitchFamily="34" charset="0"/>
              </a:rPr>
              <a:t>i</a:t>
            </a:r>
            <a:r>
              <a:rPr lang="en-SG" dirty="0">
                <a:latin typeface="Aptos" panose="020B0004020202020204" pitchFamily="34" charset="0"/>
              </a:rPr>
              <a:t>+1, y</a:t>
            </a:r>
            <a:r>
              <a:rPr lang="en-SG" baseline="-25000" dirty="0">
                <a:latin typeface="Aptos" panose="020B0004020202020204" pitchFamily="34" charset="0"/>
              </a:rPr>
              <a:t>i</a:t>
            </a:r>
            <a:r>
              <a:rPr lang="en-SG" dirty="0">
                <a:latin typeface="Aptos" panose="020B0004020202020204" pitchFamily="34" charset="0"/>
              </a:rPr>
              <a:t>+1) </a:t>
            </a:r>
          </a:p>
          <a:p>
            <a:pPr algn="just"/>
            <a:r>
              <a:rPr lang="en-SG" dirty="0">
                <a:latin typeface="Aptos" panose="020B0004020202020204" pitchFamily="34" charset="0"/>
              </a:rPr>
              <a:t>should </a:t>
            </a:r>
            <a:r>
              <a:rPr lang="en-SG" dirty="0" err="1">
                <a:latin typeface="Aptos" panose="020B0004020202020204" pitchFamily="34" charset="0"/>
              </a:rPr>
              <a:t>Δy</a:t>
            </a:r>
            <a:r>
              <a:rPr lang="en-SG" dirty="0">
                <a:latin typeface="Aptos" panose="020B0004020202020204" pitchFamily="34" charset="0"/>
              </a:rPr>
              <a:t>/</a:t>
            </a:r>
            <a:r>
              <a:rPr lang="en-SG" dirty="0" err="1">
                <a:latin typeface="Aptos" panose="020B0004020202020204" pitchFamily="34" charset="0"/>
              </a:rPr>
              <a:t>Δx</a:t>
            </a:r>
            <a:r>
              <a:rPr lang="en-SG" dirty="0">
                <a:latin typeface="Aptos" panose="020B0004020202020204" pitchFamily="34" charset="0"/>
              </a:rPr>
              <a:t> = m 	where </a:t>
            </a:r>
            <a:r>
              <a:rPr lang="en-SG" dirty="0" err="1">
                <a:latin typeface="Aptos" panose="020B0004020202020204" pitchFamily="34" charset="0"/>
              </a:rPr>
              <a:t>Δy</a:t>
            </a:r>
            <a:r>
              <a:rPr lang="en-SG" dirty="0">
                <a:latin typeface="Aptos" panose="020B0004020202020204" pitchFamily="34" charset="0"/>
              </a:rPr>
              <a:t> = (y</a:t>
            </a:r>
            <a:r>
              <a:rPr lang="en-SG" baseline="-25000" dirty="0">
                <a:latin typeface="Aptos" panose="020B0004020202020204" pitchFamily="34" charset="0"/>
              </a:rPr>
              <a:t>i</a:t>
            </a:r>
            <a:r>
              <a:rPr lang="en-SG" dirty="0">
                <a:latin typeface="Aptos" panose="020B0004020202020204" pitchFamily="34" charset="0"/>
              </a:rPr>
              <a:t>+1) – </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 and </a:t>
            </a:r>
          </a:p>
          <a:p>
            <a:pPr algn="just"/>
            <a:r>
              <a:rPr lang="en-SG" dirty="0">
                <a:latin typeface="Aptos" panose="020B0004020202020204" pitchFamily="34" charset="0"/>
              </a:rPr>
              <a:t>		    			    </a:t>
            </a:r>
            <a:r>
              <a:rPr lang="en-SG" dirty="0" err="1">
                <a:latin typeface="Aptos" panose="020B0004020202020204" pitchFamily="34" charset="0"/>
              </a:rPr>
              <a:t>Δx</a:t>
            </a:r>
            <a:r>
              <a:rPr lang="en-SG" dirty="0">
                <a:latin typeface="Aptos" panose="020B0004020202020204" pitchFamily="34" charset="0"/>
              </a:rPr>
              <a:t> = (x</a:t>
            </a:r>
            <a:r>
              <a:rPr lang="en-SG" baseline="-25000" dirty="0">
                <a:latin typeface="Aptos" panose="020B0004020202020204" pitchFamily="34" charset="0"/>
              </a:rPr>
              <a:t>i</a:t>
            </a:r>
            <a:r>
              <a:rPr lang="en-SG" dirty="0">
                <a:latin typeface="Aptos" panose="020B0004020202020204" pitchFamily="34" charset="0"/>
              </a:rPr>
              <a:t>+1) – x</a:t>
            </a:r>
            <a:r>
              <a:rPr lang="en-SG" baseline="-25000" dirty="0">
                <a:latin typeface="Aptos" panose="020B0004020202020204" pitchFamily="34" charset="0"/>
              </a:rPr>
              <a:t>i</a:t>
            </a:r>
          </a:p>
          <a:p>
            <a:pPr algn="just"/>
            <a:endParaRPr lang="en-SG" dirty="0">
              <a:latin typeface="Aptos" panose="020B0004020202020204" pitchFamily="34" charset="0"/>
            </a:endParaRPr>
          </a:p>
          <a:p>
            <a:pPr algn="just"/>
            <a:r>
              <a:rPr lang="en-SG" dirty="0">
                <a:latin typeface="Aptos" panose="020B0004020202020204" pitchFamily="34" charset="0"/>
              </a:rPr>
              <a:t>The line of equation for step </a:t>
            </a:r>
            <a:r>
              <a:rPr lang="en-SG" dirty="0" err="1">
                <a:latin typeface="Aptos" panose="020B0004020202020204" pitchFamily="34" charset="0"/>
              </a:rPr>
              <a:t>i</a:t>
            </a:r>
            <a:endParaRPr lang="en-SG" dirty="0">
              <a:latin typeface="Aptos" panose="020B0004020202020204" pitchFamily="34" charset="0"/>
            </a:endParaRPr>
          </a:p>
          <a:p>
            <a:pPr algn="just"/>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a:t>
            </a:r>
            <a:r>
              <a:rPr lang="en-SG" dirty="0" err="1">
                <a:latin typeface="Aptos" panose="020B0004020202020204" pitchFamily="34" charset="0"/>
              </a:rPr>
              <a:t>mx</a:t>
            </a:r>
            <a:r>
              <a:rPr lang="en-SG" baseline="-25000" dirty="0" err="1">
                <a:latin typeface="Aptos" panose="020B0004020202020204" pitchFamily="34" charset="0"/>
              </a:rPr>
              <a:t>i</a:t>
            </a:r>
            <a:r>
              <a:rPr lang="en-SG" dirty="0" err="1">
                <a:latin typeface="Aptos" panose="020B0004020202020204" pitchFamily="34" charset="0"/>
              </a:rPr>
              <a:t>+b</a:t>
            </a:r>
            <a:r>
              <a:rPr lang="en-SG" dirty="0">
                <a:latin typeface="Aptos" panose="020B0004020202020204" pitchFamily="34" charset="0"/>
              </a:rPr>
              <a:t>......................(1)</a:t>
            </a:r>
          </a:p>
          <a:p>
            <a:pPr algn="just"/>
            <a:endParaRPr lang="en-SG" dirty="0">
              <a:latin typeface="Aptos" panose="020B0004020202020204" pitchFamily="34" charset="0"/>
            </a:endParaRPr>
          </a:p>
          <a:p>
            <a:pPr algn="just"/>
            <a:r>
              <a:rPr lang="en-SG" dirty="0">
                <a:latin typeface="Aptos" panose="020B0004020202020204" pitchFamily="34" charset="0"/>
              </a:rPr>
              <a:t>Next value will be</a:t>
            </a:r>
          </a:p>
          <a:p>
            <a:pPr algn="just"/>
            <a:r>
              <a:rPr lang="en-SG" dirty="0">
                <a:latin typeface="Aptos" panose="020B0004020202020204" pitchFamily="34" charset="0"/>
              </a:rPr>
              <a:t>	y</a:t>
            </a:r>
            <a:r>
              <a:rPr lang="en-SG" baseline="-25000" dirty="0">
                <a:latin typeface="Aptos" panose="020B0004020202020204" pitchFamily="34" charset="0"/>
              </a:rPr>
              <a:t>i</a:t>
            </a:r>
            <a:r>
              <a:rPr lang="en-SG" dirty="0">
                <a:latin typeface="Aptos" panose="020B0004020202020204" pitchFamily="34" charset="0"/>
              </a:rPr>
              <a:t>+1=mx</a:t>
            </a:r>
            <a:r>
              <a:rPr lang="en-SG" baseline="-25000" dirty="0">
                <a:latin typeface="Aptos" panose="020B0004020202020204" pitchFamily="34" charset="0"/>
              </a:rPr>
              <a:t>i</a:t>
            </a:r>
            <a:r>
              <a:rPr lang="en-SG" dirty="0">
                <a:latin typeface="Aptos" panose="020B0004020202020204" pitchFamily="34" charset="0"/>
              </a:rPr>
              <a:t>+1+b.................(2)</a:t>
            </a:r>
          </a:p>
          <a:p>
            <a:pPr algn="just"/>
            <a:r>
              <a:rPr lang="en-SG" dirty="0">
                <a:latin typeface="Aptos" panose="020B0004020202020204" pitchFamily="34" charset="0"/>
              </a:rPr>
              <a:t>Now we get, </a:t>
            </a:r>
          </a:p>
          <a:p>
            <a:pPr lvl="1" algn="just"/>
            <a:r>
              <a:rPr lang="en-SG" dirty="0">
                <a:latin typeface="Aptos" panose="020B0004020202020204" pitchFamily="34" charset="0"/>
              </a:rPr>
              <a:t>y</a:t>
            </a:r>
            <a:r>
              <a:rPr lang="en-SG" baseline="-25000" dirty="0">
                <a:latin typeface="Aptos" panose="020B0004020202020204" pitchFamily="34" charset="0"/>
              </a:rPr>
              <a:t>i</a:t>
            </a:r>
            <a:r>
              <a:rPr lang="en-SG" dirty="0">
                <a:latin typeface="Aptos" panose="020B0004020202020204" pitchFamily="34" charset="0"/>
              </a:rPr>
              <a:t>+1=</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+∆y</a:t>
            </a:r>
          </a:p>
          <a:p>
            <a:pPr lvl="1" algn="just"/>
            <a:r>
              <a:rPr lang="en-SG" dirty="0">
                <a:latin typeface="Aptos" panose="020B0004020202020204" pitchFamily="34" charset="0"/>
              </a:rPr>
              <a:t>and ∆y=</a:t>
            </a:r>
            <a:r>
              <a:rPr lang="en-SG" dirty="0" err="1">
                <a:latin typeface="Aptos" panose="020B0004020202020204" pitchFamily="34" charset="0"/>
              </a:rPr>
              <a:t>m∆x</a:t>
            </a:r>
            <a:endParaRPr lang="en-SG" dirty="0">
              <a:latin typeface="Aptos" panose="020B0004020202020204" pitchFamily="34" charset="0"/>
            </a:endParaRPr>
          </a:p>
          <a:p>
            <a:pPr lvl="1" algn="just"/>
            <a:r>
              <a:rPr lang="en-SG" dirty="0">
                <a:latin typeface="Aptos" panose="020B0004020202020204" pitchFamily="34" charset="0"/>
              </a:rPr>
              <a:t>So, we can write y</a:t>
            </a:r>
            <a:r>
              <a:rPr lang="en-SG" baseline="-25000" dirty="0">
                <a:latin typeface="Aptos" panose="020B0004020202020204" pitchFamily="34" charset="0"/>
              </a:rPr>
              <a:t>i</a:t>
            </a:r>
            <a:r>
              <a:rPr lang="en-SG" dirty="0">
                <a:latin typeface="Aptos" panose="020B0004020202020204" pitchFamily="34" charset="0"/>
              </a:rPr>
              <a:t>+1=</a:t>
            </a:r>
            <a:r>
              <a:rPr lang="en-SG" dirty="0" err="1">
                <a:latin typeface="Aptos" panose="020B0004020202020204" pitchFamily="34" charset="0"/>
              </a:rPr>
              <a:t>y</a:t>
            </a:r>
            <a:r>
              <a:rPr lang="en-SG" baseline="-25000" dirty="0" err="1">
                <a:latin typeface="Aptos" panose="020B0004020202020204" pitchFamily="34" charset="0"/>
              </a:rPr>
              <a:t>i</a:t>
            </a:r>
            <a:r>
              <a:rPr lang="en-SG" dirty="0" err="1">
                <a:latin typeface="Aptos" panose="020B0004020202020204" pitchFamily="34" charset="0"/>
              </a:rPr>
              <a:t>+m∆x</a:t>
            </a:r>
            <a:r>
              <a:rPr lang="en-SG" dirty="0">
                <a:latin typeface="Aptos" panose="020B0004020202020204" pitchFamily="34" charset="0"/>
              </a:rPr>
              <a:t>…………(3)</a:t>
            </a:r>
          </a:p>
          <a:p>
            <a:pPr lvl="1" algn="just"/>
            <a:endParaRPr lang="en-SG" dirty="0">
              <a:latin typeface="Aptos" panose="020B0004020202020204" pitchFamily="34" charset="0"/>
            </a:endParaRPr>
          </a:p>
          <a:p>
            <a:pPr algn="just"/>
            <a:r>
              <a:rPr lang="en-SG" dirty="0">
                <a:latin typeface="Aptos" panose="020B0004020202020204" pitchFamily="34" charset="0"/>
              </a:rPr>
              <a:t>Again, we get ∆x=∆y/m</a:t>
            </a:r>
          </a:p>
          <a:p>
            <a:pPr lvl="1" algn="just"/>
            <a:r>
              <a:rPr lang="en-SG" dirty="0">
                <a:latin typeface="Aptos" panose="020B0004020202020204" pitchFamily="34" charset="0"/>
              </a:rPr>
              <a:t>   and x</a:t>
            </a:r>
            <a:r>
              <a:rPr lang="en-SG" baseline="-25000" dirty="0">
                <a:latin typeface="Aptos" panose="020B0004020202020204" pitchFamily="34" charset="0"/>
              </a:rPr>
              <a:t>i</a:t>
            </a:r>
            <a:r>
              <a:rPr lang="en-SG" dirty="0">
                <a:latin typeface="Aptos" panose="020B0004020202020204" pitchFamily="34" charset="0"/>
              </a:rPr>
              <a:t>+1=x</a:t>
            </a:r>
            <a:r>
              <a:rPr lang="en-SG" baseline="-25000" dirty="0">
                <a:latin typeface="Aptos" panose="020B0004020202020204" pitchFamily="34" charset="0"/>
              </a:rPr>
              <a:t>i</a:t>
            </a:r>
            <a:r>
              <a:rPr lang="en-SG" dirty="0">
                <a:latin typeface="Aptos" panose="020B0004020202020204" pitchFamily="34" charset="0"/>
              </a:rPr>
              <a:t>+∆x</a:t>
            </a:r>
          </a:p>
          <a:p>
            <a:pPr lvl="1" algn="just"/>
            <a:r>
              <a:rPr lang="en-SG" dirty="0">
                <a:latin typeface="Aptos" panose="020B0004020202020204" pitchFamily="34" charset="0"/>
              </a:rPr>
              <a:t>   So, we can write x</a:t>
            </a:r>
            <a:r>
              <a:rPr lang="en-SG" baseline="-25000" dirty="0">
                <a:latin typeface="Aptos" panose="020B0004020202020204" pitchFamily="34" charset="0"/>
              </a:rPr>
              <a:t>i</a:t>
            </a:r>
            <a:r>
              <a:rPr lang="en-SG" dirty="0">
                <a:latin typeface="Aptos" panose="020B0004020202020204" pitchFamily="34" charset="0"/>
              </a:rPr>
              <a:t>+1=x</a:t>
            </a:r>
            <a:r>
              <a:rPr lang="en-SG" baseline="-25000" dirty="0">
                <a:latin typeface="Aptos" panose="020B0004020202020204" pitchFamily="34" charset="0"/>
              </a:rPr>
              <a:t>i</a:t>
            </a:r>
            <a:r>
              <a:rPr lang="en-SG" dirty="0">
                <a:latin typeface="Aptos" panose="020B0004020202020204" pitchFamily="34" charset="0"/>
              </a:rPr>
              <a:t>+∆y/m…………….(4)</a:t>
            </a:r>
          </a:p>
        </p:txBody>
      </p:sp>
      <p:pic>
        <p:nvPicPr>
          <p:cNvPr id="6" name="Picture 5">
            <a:extLst>
              <a:ext uri="{FF2B5EF4-FFF2-40B4-BE49-F238E27FC236}">
                <a16:creationId xmlns:a16="http://schemas.microsoft.com/office/drawing/2014/main" id="{1F2C2CE5-6BF4-2CF5-F864-D9CB73DCBE37}"/>
              </a:ext>
            </a:extLst>
          </p:cNvPr>
          <p:cNvPicPr>
            <a:picLocks noChangeAspect="1"/>
          </p:cNvPicPr>
          <p:nvPr/>
        </p:nvPicPr>
        <p:blipFill>
          <a:blip r:embed="rId2"/>
          <a:stretch>
            <a:fillRect/>
          </a:stretch>
        </p:blipFill>
        <p:spPr>
          <a:xfrm>
            <a:off x="5718747" y="936791"/>
            <a:ext cx="6473253" cy="4279837"/>
          </a:xfrm>
          <a:prstGeom prst="rect">
            <a:avLst/>
          </a:prstGeom>
        </p:spPr>
      </p:pic>
      <p:sp>
        <p:nvSpPr>
          <p:cNvPr id="9" name="TextBox 8">
            <a:extLst>
              <a:ext uri="{FF2B5EF4-FFF2-40B4-BE49-F238E27FC236}">
                <a16:creationId xmlns:a16="http://schemas.microsoft.com/office/drawing/2014/main" id="{3A8660AD-4A81-EFE2-889F-389492AE1ED3}"/>
              </a:ext>
            </a:extLst>
          </p:cNvPr>
          <p:cNvSpPr txBox="1"/>
          <p:nvPr/>
        </p:nvSpPr>
        <p:spPr>
          <a:xfrm>
            <a:off x="410748" y="5505441"/>
            <a:ext cx="5577097" cy="1200329"/>
          </a:xfrm>
          <a:prstGeom prst="rect">
            <a:avLst/>
          </a:prstGeom>
          <a:solidFill>
            <a:schemeClr val="accent4">
              <a:lumMod val="20000"/>
              <a:lumOff val="80000"/>
            </a:schemeClr>
          </a:solidFill>
        </p:spPr>
        <p:txBody>
          <a:bodyPr wrap="square">
            <a:spAutoFit/>
          </a:bodyPr>
          <a:lstStyle/>
          <a:p>
            <a:r>
              <a:rPr lang="en-SG" b="1" dirty="0">
                <a:latin typeface="Aptos" panose="020B0004020202020204" pitchFamily="34" charset="0"/>
              </a:rPr>
              <a:t>Case1: </a:t>
            </a:r>
            <a:r>
              <a:rPr lang="en-SG" dirty="0">
                <a:latin typeface="Aptos" panose="020B0004020202020204" pitchFamily="34" charset="0"/>
              </a:rPr>
              <a:t>When |M|&lt;1 then (assume that x12)</a:t>
            </a:r>
          </a:p>
          <a:p>
            <a:r>
              <a:rPr lang="en-SG" dirty="0">
                <a:latin typeface="Aptos" panose="020B0004020202020204" pitchFamily="34" charset="0"/>
              </a:rPr>
              <a:t>              x= x1,                 y=y1 set ∆x=1</a:t>
            </a:r>
          </a:p>
          <a:p>
            <a:r>
              <a:rPr lang="en-SG" dirty="0">
                <a:latin typeface="Aptos" panose="020B0004020202020204" pitchFamily="34" charset="0"/>
              </a:rPr>
              <a:t>              yi+1=y1+m,     x=x+1</a:t>
            </a:r>
          </a:p>
          <a:p>
            <a:r>
              <a:rPr lang="en-SG" dirty="0">
                <a:latin typeface="Aptos" panose="020B0004020202020204" pitchFamily="34" charset="0"/>
              </a:rPr>
              <a:t>              Until x = x2</a:t>
            </a:r>
          </a:p>
        </p:txBody>
      </p:sp>
      <p:sp>
        <p:nvSpPr>
          <p:cNvPr id="11" name="TextBox 10">
            <a:extLst>
              <a:ext uri="{FF2B5EF4-FFF2-40B4-BE49-F238E27FC236}">
                <a16:creationId xmlns:a16="http://schemas.microsoft.com/office/drawing/2014/main" id="{E03A7E68-5AF7-6B75-D8F7-66C513544AE7}"/>
              </a:ext>
            </a:extLst>
          </p:cNvPr>
          <p:cNvSpPr txBox="1"/>
          <p:nvPr/>
        </p:nvSpPr>
        <p:spPr>
          <a:xfrm>
            <a:off x="6096000" y="5530184"/>
            <a:ext cx="5166165" cy="1200329"/>
          </a:xfrm>
          <a:prstGeom prst="rect">
            <a:avLst/>
          </a:prstGeom>
          <a:solidFill>
            <a:schemeClr val="accent4">
              <a:lumMod val="20000"/>
              <a:lumOff val="80000"/>
            </a:schemeClr>
          </a:solidFill>
        </p:spPr>
        <p:txBody>
          <a:bodyPr wrap="square">
            <a:spAutoFit/>
          </a:bodyPr>
          <a:lstStyle/>
          <a:p>
            <a:r>
              <a:rPr lang="en-SG" b="1" dirty="0">
                <a:latin typeface="Aptos" panose="020B0004020202020204" pitchFamily="34" charset="0"/>
              </a:rPr>
              <a:t>Case2: </a:t>
            </a:r>
            <a:r>
              <a:rPr lang="en-SG" dirty="0">
                <a:latin typeface="Aptos" panose="020B0004020202020204" pitchFamily="34" charset="0"/>
              </a:rPr>
              <a:t>When |M|&lt;1 then (assume that y12)</a:t>
            </a:r>
          </a:p>
          <a:p>
            <a:r>
              <a:rPr lang="en-SG" dirty="0">
                <a:latin typeface="Aptos" panose="020B0004020202020204" pitchFamily="34" charset="0"/>
              </a:rPr>
              <a:t>              x= x1,               y=y1 set ∆y=1</a:t>
            </a:r>
          </a:p>
          <a:p>
            <a:r>
              <a:rPr lang="en-SG" dirty="0">
                <a:latin typeface="Aptos" panose="020B0004020202020204" pitchFamily="34" charset="0"/>
              </a:rPr>
              <a:t>              xi+1= 1/m,     y=y+1</a:t>
            </a:r>
          </a:p>
          <a:p>
            <a:r>
              <a:rPr lang="en-SG" dirty="0">
                <a:latin typeface="Aptos" panose="020B0004020202020204" pitchFamily="34" charset="0"/>
              </a:rPr>
              <a:t>              Until y → y2</a:t>
            </a:r>
          </a:p>
        </p:txBody>
      </p:sp>
    </p:spTree>
    <p:extLst>
      <p:ext uri="{BB962C8B-B14F-4D97-AF65-F5344CB8AC3E}">
        <p14:creationId xmlns:p14="http://schemas.microsoft.com/office/powerpoint/2010/main" val="202102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A44232-4FB9-2066-8255-1B4CD34B9279}"/>
              </a:ext>
            </a:extLst>
          </p:cNvPr>
          <p:cNvSpPr txBox="1"/>
          <p:nvPr/>
        </p:nvSpPr>
        <p:spPr>
          <a:xfrm>
            <a:off x="145763" y="122548"/>
            <a:ext cx="5698855" cy="2400657"/>
          </a:xfrm>
          <a:prstGeom prst="rect">
            <a:avLst/>
          </a:prstGeom>
          <a:solidFill>
            <a:schemeClr val="bg1"/>
          </a:solidFill>
        </p:spPr>
        <p:txBody>
          <a:bodyPr wrap="square">
            <a:spAutoFit/>
          </a:bodyPr>
          <a:lstStyle/>
          <a:p>
            <a:pPr marL="285750" indent="-285750" algn="just">
              <a:buFont typeface="Wingdings" panose="05000000000000000000" pitchFamily="2" charset="2"/>
              <a:buChar char="q"/>
            </a:pPr>
            <a:r>
              <a:rPr lang="en-SG" sz="1500" b="1" dirty="0">
                <a:latin typeface="Aptos" panose="020B0004020202020204" pitchFamily="34" charset="0"/>
              </a:rPr>
              <a:t>Criticism on DDA Line Drawing Algorithm:</a:t>
            </a:r>
          </a:p>
          <a:p>
            <a:pPr algn="just"/>
            <a:r>
              <a:rPr lang="en-SG" sz="1500" dirty="0">
                <a:latin typeface="Aptos" panose="020B0004020202020204" pitchFamily="34" charset="0"/>
              </a:rPr>
              <a:t>There is serious criticism on the algorithm that is use of floating-point calculation. They say that when we have to draw points that should have integers as coordinates then why to use floating point calculation, which requires more space as well as they have more computational cost. Therefore, there is need to develop an algorithm which would be based on integer type calculations. Therefore, work is done and finally we will come up with an algorithm “Bresenham Line Drawing algorithm” which will be discussed next.</a:t>
            </a:r>
          </a:p>
        </p:txBody>
      </p:sp>
      <p:sp>
        <p:nvSpPr>
          <p:cNvPr id="7" name="TextBox 6">
            <a:extLst>
              <a:ext uri="{FF2B5EF4-FFF2-40B4-BE49-F238E27FC236}">
                <a16:creationId xmlns:a16="http://schemas.microsoft.com/office/drawing/2014/main" id="{A897A42D-6B6B-53A6-8C04-9CF9C45D632B}"/>
              </a:ext>
            </a:extLst>
          </p:cNvPr>
          <p:cNvSpPr txBox="1"/>
          <p:nvPr/>
        </p:nvSpPr>
        <p:spPr>
          <a:xfrm>
            <a:off x="145763" y="2718968"/>
            <a:ext cx="5698855" cy="4016484"/>
          </a:xfrm>
          <a:prstGeom prst="rect">
            <a:avLst/>
          </a:prstGeom>
          <a:solidFill>
            <a:schemeClr val="bg1"/>
          </a:solidFill>
        </p:spPr>
        <p:txBody>
          <a:bodyPr wrap="square">
            <a:spAutoFit/>
          </a:bodyPr>
          <a:lstStyle/>
          <a:p>
            <a:pPr marL="285750" indent="-285750" algn="just">
              <a:buFont typeface="Wingdings" panose="05000000000000000000" pitchFamily="2" charset="2"/>
              <a:buChar char="q"/>
            </a:pPr>
            <a:r>
              <a:rPr lang="en-SG" sz="1500" b="1" dirty="0">
                <a:latin typeface="Aptos" panose="020B0004020202020204" pitchFamily="34" charset="0"/>
              </a:rPr>
              <a:t>Advantage:</a:t>
            </a:r>
          </a:p>
          <a:p>
            <a:pPr algn="just"/>
            <a:r>
              <a:rPr lang="en-SG" sz="1500" dirty="0">
                <a:latin typeface="Aptos" panose="020B0004020202020204" pitchFamily="34" charset="0"/>
              </a:rPr>
              <a:t>1. It is a faster method than method of using direct use of line equation.</a:t>
            </a:r>
          </a:p>
          <a:p>
            <a:pPr algn="just"/>
            <a:r>
              <a:rPr lang="en-SG" sz="1500" dirty="0">
                <a:latin typeface="Aptos" panose="020B0004020202020204" pitchFamily="34" charset="0"/>
              </a:rPr>
              <a:t>2. This method does not use multiplication theorem.</a:t>
            </a:r>
          </a:p>
          <a:p>
            <a:pPr algn="just"/>
            <a:r>
              <a:rPr lang="en-SG" sz="1500" dirty="0">
                <a:latin typeface="Aptos" panose="020B0004020202020204" pitchFamily="34" charset="0"/>
              </a:rPr>
              <a:t>3. It allows us to detect the change in the value of x and y, so plotting of same point twice is not possible.</a:t>
            </a:r>
          </a:p>
          <a:p>
            <a:pPr algn="just"/>
            <a:r>
              <a:rPr lang="en-SG" sz="1500" dirty="0">
                <a:latin typeface="Aptos" panose="020B0004020202020204" pitchFamily="34" charset="0"/>
              </a:rPr>
              <a:t>4. This method gives overflow indication when a point is repositioned.</a:t>
            </a:r>
          </a:p>
          <a:p>
            <a:pPr algn="just"/>
            <a:r>
              <a:rPr lang="en-SG" sz="1500" dirty="0">
                <a:latin typeface="Aptos" panose="020B0004020202020204" pitchFamily="34" charset="0"/>
              </a:rPr>
              <a:t>5. It is an easy method because each step involves just two additions.</a:t>
            </a:r>
          </a:p>
          <a:p>
            <a:pPr marL="285750" indent="-285750" algn="just">
              <a:buFont typeface="Wingdings" panose="05000000000000000000" pitchFamily="2" charset="2"/>
              <a:buChar char="q"/>
            </a:pPr>
            <a:r>
              <a:rPr lang="en-SG" sz="1500" b="1" dirty="0">
                <a:latin typeface="Aptos" panose="020B0004020202020204" pitchFamily="34" charset="0"/>
              </a:rPr>
              <a:t>Disadvantage:</a:t>
            </a:r>
          </a:p>
          <a:p>
            <a:pPr algn="just"/>
            <a:r>
              <a:rPr lang="en-SG" sz="1500" dirty="0">
                <a:latin typeface="Aptos" panose="020B0004020202020204" pitchFamily="34" charset="0"/>
              </a:rPr>
              <a:t>1. It involves floating point additions rounding off is done. Accumulations of round off error cause accumulation of error.</a:t>
            </a:r>
          </a:p>
          <a:p>
            <a:pPr algn="just"/>
            <a:r>
              <a:rPr lang="en-SG" sz="1500" dirty="0">
                <a:latin typeface="Aptos" panose="020B0004020202020204" pitchFamily="34" charset="0"/>
              </a:rPr>
              <a:t>2. Rounding off operations and floating-point operations consumes a lot of time.</a:t>
            </a:r>
          </a:p>
          <a:p>
            <a:pPr algn="just"/>
            <a:r>
              <a:rPr lang="en-SG" sz="1500" dirty="0">
                <a:latin typeface="Aptos" panose="020B0004020202020204" pitchFamily="34" charset="0"/>
              </a:rPr>
              <a:t>3. It is more suitable for generating line using the software. But it is less suited for hardware implementation.</a:t>
            </a:r>
          </a:p>
        </p:txBody>
      </p:sp>
      <p:sp>
        <p:nvSpPr>
          <p:cNvPr id="2" name="TextBox 1">
            <a:extLst>
              <a:ext uri="{FF2B5EF4-FFF2-40B4-BE49-F238E27FC236}">
                <a16:creationId xmlns:a16="http://schemas.microsoft.com/office/drawing/2014/main" id="{88F02913-795D-83A4-804F-EADDBB816D52}"/>
              </a:ext>
            </a:extLst>
          </p:cNvPr>
          <p:cNvSpPr txBox="1"/>
          <p:nvPr/>
        </p:nvSpPr>
        <p:spPr>
          <a:xfrm>
            <a:off x="6096000" y="122548"/>
            <a:ext cx="6045723" cy="3600986"/>
          </a:xfrm>
          <a:prstGeom prst="rect">
            <a:avLst/>
          </a:prstGeom>
          <a:solidFill>
            <a:schemeClr val="bg1"/>
          </a:solidFill>
        </p:spPr>
        <p:txBody>
          <a:bodyPr wrap="square">
            <a:spAutoFit/>
          </a:bodyPr>
          <a:lstStyle/>
          <a:p>
            <a:pPr marL="285750" indent="-285750" algn="just" fontAlgn="base">
              <a:buFont typeface="Wingdings" panose="05000000000000000000" pitchFamily="2" charset="2"/>
              <a:buChar char="q"/>
            </a:pPr>
            <a:r>
              <a:rPr lang="en-US" b="1" i="0" dirty="0">
                <a:effectLst/>
                <a:highlight>
                  <a:srgbClr val="FFFFFF"/>
                </a:highlight>
                <a:latin typeface="Aptos" panose="020B0004020202020204" pitchFamily="34" charset="0"/>
              </a:rPr>
              <a:t>Uses of DDA Algorithm: </a:t>
            </a:r>
          </a:p>
          <a:p>
            <a:pPr algn="just" fontAlgn="base"/>
            <a:r>
              <a:rPr lang="en-US" sz="1400" b="0" i="0" dirty="0">
                <a:effectLst/>
                <a:highlight>
                  <a:srgbClr val="FFFFFF"/>
                </a:highlight>
                <a:latin typeface="Aptos" panose="020B0004020202020204" pitchFamily="34" charset="0"/>
              </a:rPr>
              <a:t>DDA (Digital Differential Analyzer) algorithm is commonly used in computer graphics for line drawing. It has a wide range of applications, including:</a:t>
            </a:r>
          </a:p>
          <a:p>
            <a:pPr algn="just" fontAlgn="base">
              <a:buFont typeface="+mj-lt"/>
              <a:buAutoNum type="arabicPeriod"/>
            </a:pPr>
            <a:r>
              <a:rPr lang="en-US" sz="1400" b="0" i="0" dirty="0">
                <a:effectLst/>
                <a:highlight>
                  <a:srgbClr val="FFFFFF"/>
                </a:highlight>
                <a:latin typeface="Aptos" panose="020B0004020202020204" pitchFamily="34" charset="0"/>
              </a:rPr>
              <a:t>Creating basic graphics primitives: DDA algorithm can be used to draw simple shapes such as lines, polygons, and rectangles. By using a series of line segments generated using DDA, more complex shapes can also be created.</a:t>
            </a:r>
          </a:p>
          <a:p>
            <a:pPr algn="just" fontAlgn="base">
              <a:buFont typeface="+mj-lt"/>
              <a:buAutoNum type="arabicPeriod"/>
            </a:pPr>
            <a:r>
              <a:rPr lang="en-US" sz="1400" b="0" i="0" dirty="0">
                <a:effectLst/>
                <a:highlight>
                  <a:srgbClr val="FFFFFF"/>
                </a:highlight>
                <a:latin typeface="Aptos" panose="020B0004020202020204" pitchFamily="34" charset="0"/>
              </a:rPr>
              <a:t>Computer-aided design (CAD): In CAD software, DDA algorithm is used to draw lines between two points, which are used to create 2D and 3D models.</a:t>
            </a:r>
          </a:p>
          <a:p>
            <a:pPr algn="just" fontAlgn="base">
              <a:buFont typeface="+mj-lt"/>
              <a:buAutoNum type="arabicPeriod"/>
            </a:pPr>
            <a:r>
              <a:rPr lang="en-US" sz="1400" b="0" i="0" dirty="0">
                <a:effectLst/>
                <a:highlight>
                  <a:srgbClr val="FFFFFF"/>
                </a:highlight>
                <a:latin typeface="Aptos" panose="020B0004020202020204" pitchFamily="34" charset="0"/>
              </a:rPr>
              <a:t>Image processing: DDA algorithm can be used in image processing for tasks such as edge detection and image segmentation.</a:t>
            </a:r>
          </a:p>
          <a:p>
            <a:pPr algn="just" fontAlgn="base">
              <a:buFont typeface="+mj-lt"/>
              <a:buAutoNum type="arabicPeriod"/>
            </a:pPr>
            <a:r>
              <a:rPr lang="en-US" sz="1400" b="0" i="0" dirty="0">
                <a:effectLst/>
                <a:highlight>
                  <a:srgbClr val="FFFFFF"/>
                </a:highlight>
                <a:latin typeface="Aptos" panose="020B0004020202020204" pitchFamily="34" charset="0"/>
              </a:rPr>
              <a:t>Video game development: DDA algorithm is used for rendering lines and polygons in real-time graphics rendering for video games.</a:t>
            </a:r>
          </a:p>
          <a:p>
            <a:pPr algn="just" fontAlgn="base">
              <a:buFont typeface="+mj-lt"/>
              <a:buAutoNum type="arabicPeriod"/>
            </a:pPr>
            <a:r>
              <a:rPr lang="en-US" sz="1400" b="0" i="0" dirty="0">
                <a:effectLst/>
                <a:highlight>
                  <a:srgbClr val="FFFFFF"/>
                </a:highlight>
                <a:latin typeface="Aptos" panose="020B0004020202020204" pitchFamily="34" charset="0"/>
              </a:rPr>
              <a:t>Simulation and modeling: DDA algorithm is used to simulate physical phenomena such as ray tracing, which is used in computer graphics to create realistic images of 3D objects.</a:t>
            </a:r>
          </a:p>
        </p:txBody>
      </p:sp>
      <p:sp>
        <p:nvSpPr>
          <p:cNvPr id="3" name="TextBox 2">
            <a:extLst>
              <a:ext uri="{FF2B5EF4-FFF2-40B4-BE49-F238E27FC236}">
                <a16:creationId xmlns:a16="http://schemas.microsoft.com/office/drawing/2014/main" id="{9B9DCD5E-15F7-A3D4-80EA-2F6FEB1791D6}"/>
              </a:ext>
            </a:extLst>
          </p:cNvPr>
          <p:cNvSpPr txBox="1"/>
          <p:nvPr/>
        </p:nvSpPr>
        <p:spPr>
          <a:xfrm>
            <a:off x="6095999" y="3799792"/>
            <a:ext cx="6045723" cy="2739211"/>
          </a:xfrm>
          <a:prstGeom prst="rect">
            <a:avLst/>
          </a:prstGeom>
          <a:solidFill>
            <a:schemeClr val="bg1"/>
          </a:solidFill>
        </p:spPr>
        <p:txBody>
          <a:bodyPr wrap="square">
            <a:spAutoFit/>
          </a:bodyPr>
          <a:lstStyle/>
          <a:p>
            <a:pPr marL="285750" indent="-285750" algn="just" fontAlgn="base">
              <a:buFont typeface="Wingdings" panose="05000000000000000000" pitchFamily="2" charset="2"/>
              <a:buChar char="q"/>
            </a:pPr>
            <a:r>
              <a:rPr lang="en-US" sz="1600" b="1" i="0" dirty="0">
                <a:effectLst/>
                <a:highlight>
                  <a:srgbClr val="FFFFFF"/>
                </a:highlight>
                <a:latin typeface="Aptos" panose="020B0004020202020204" pitchFamily="34" charset="0"/>
              </a:rPr>
              <a:t>Issues in DDA Algorithm: </a:t>
            </a:r>
          </a:p>
          <a:p>
            <a:pPr algn="just" fontAlgn="base"/>
            <a:r>
              <a:rPr lang="en-US" sz="1200" b="0" i="0" dirty="0">
                <a:effectLst/>
                <a:highlight>
                  <a:srgbClr val="FFFFFF"/>
                </a:highlight>
                <a:latin typeface="Aptos" panose="020B0004020202020204" pitchFamily="34" charset="0"/>
              </a:rPr>
              <a:t>some limitations and issues, which are:</a:t>
            </a:r>
          </a:p>
          <a:p>
            <a:pPr algn="just" fontAlgn="base">
              <a:buFont typeface="+mj-lt"/>
              <a:buAutoNum type="arabicPeriod"/>
            </a:pPr>
            <a:r>
              <a:rPr lang="en-US" sz="1200" b="1" i="0" dirty="0">
                <a:effectLst/>
                <a:highlight>
                  <a:srgbClr val="FFFFFF"/>
                </a:highlight>
                <a:latin typeface="Aptos" panose="020B0004020202020204" pitchFamily="34" charset="0"/>
              </a:rPr>
              <a:t>Floating point arithmetic:</a:t>
            </a:r>
            <a:r>
              <a:rPr lang="en-US" sz="1200" b="0" i="0" dirty="0">
                <a:effectLst/>
                <a:highlight>
                  <a:srgbClr val="FFFFFF"/>
                </a:highlight>
                <a:latin typeface="Aptos" panose="020B0004020202020204" pitchFamily="34" charset="0"/>
              </a:rPr>
              <a:t> The DDA algorithm requires floating-point arithmetic, which can be slow on some systems. This can be a problem when dealing with large datasets.</a:t>
            </a:r>
          </a:p>
          <a:p>
            <a:pPr algn="just" fontAlgn="base">
              <a:buFont typeface="+mj-lt"/>
              <a:buAutoNum type="arabicPeriod"/>
            </a:pPr>
            <a:r>
              <a:rPr lang="en-US" sz="1200" b="1" i="0" dirty="0">
                <a:effectLst/>
                <a:highlight>
                  <a:srgbClr val="FFFFFF"/>
                </a:highlight>
                <a:latin typeface="Aptos" panose="020B0004020202020204" pitchFamily="34" charset="0"/>
              </a:rPr>
              <a:t>Limited precision:</a:t>
            </a:r>
            <a:r>
              <a:rPr lang="en-US" sz="1200" b="0" i="0" dirty="0">
                <a:effectLst/>
                <a:highlight>
                  <a:srgbClr val="FFFFFF"/>
                </a:highlight>
                <a:latin typeface="Aptos" panose="020B0004020202020204" pitchFamily="34" charset="0"/>
              </a:rPr>
              <a:t> The use of floating-point arithmetic can lead to limited precision in some cases, especially when the slope of the line is very steep or shallow.</a:t>
            </a:r>
          </a:p>
          <a:p>
            <a:pPr algn="just" fontAlgn="base">
              <a:buFont typeface="+mj-lt"/>
              <a:buAutoNum type="arabicPeriod"/>
            </a:pPr>
            <a:r>
              <a:rPr lang="en-US" sz="1200" b="1" i="0" dirty="0">
                <a:effectLst/>
                <a:highlight>
                  <a:srgbClr val="FFFFFF"/>
                </a:highlight>
                <a:latin typeface="Aptos" panose="020B0004020202020204" pitchFamily="34" charset="0"/>
              </a:rPr>
              <a:t>Round-off errors: </a:t>
            </a:r>
            <a:r>
              <a:rPr lang="en-US" sz="1200" b="0" i="0" dirty="0">
                <a:effectLst/>
                <a:highlight>
                  <a:srgbClr val="FFFFFF"/>
                </a:highlight>
                <a:latin typeface="Aptos" panose="020B0004020202020204" pitchFamily="34" charset="0"/>
              </a:rPr>
              <a:t>Round-off errors can occur during calculations, which can lead to inaccuracies in the generated line. This is particularly true when the slope of the line is close to 1.</a:t>
            </a:r>
          </a:p>
          <a:p>
            <a:pPr algn="just" fontAlgn="base">
              <a:buFont typeface="+mj-lt"/>
              <a:buAutoNum type="arabicPeriod"/>
            </a:pPr>
            <a:r>
              <a:rPr lang="en-US" sz="1200" b="1" i="0" dirty="0">
                <a:effectLst/>
                <a:highlight>
                  <a:srgbClr val="FFFFFF"/>
                </a:highlight>
                <a:latin typeface="Aptos" panose="020B0004020202020204" pitchFamily="34" charset="0"/>
              </a:rPr>
              <a:t>Inability to handle vertical lines</a:t>
            </a:r>
          </a:p>
          <a:p>
            <a:pPr algn="just" fontAlgn="base">
              <a:buFont typeface="+mj-lt"/>
              <a:buAutoNum type="arabicPeriod"/>
            </a:pPr>
            <a:r>
              <a:rPr lang="en-US" sz="1200" b="1" i="0" dirty="0">
                <a:effectLst/>
                <a:highlight>
                  <a:srgbClr val="FFFFFF"/>
                </a:highlight>
                <a:latin typeface="Aptos" panose="020B0004020202020204" pitchFamily="34" charset="0"/>
              </a:rPr>
              <a:t>Slow for complex curves</a:t>
            </a:r>
            <a:endParaRPr lang="en-US" sz="1200" b="1" dirty="0">
              <a:highlight>
                <a:srgbClr val="FFFFFF"/>
              </a:highlight>
              <a:latin typeface="Aptos" panose="020B0004020202020204" pitchFamily="34" charset="0"/>
            </a:endParaRPr>
          </a:p>
          <a:p>
            <a:pPr algn="just" fontAlgn="base">
              <a:buFont typeface="+mj-lt"/>
              <a:buAutoNum type="arabicPeriod"/>
            </a:pPr>
            <a:r>
              <a:rPr lang="en-US" sz="1200" b="1" i="0" dirty="0">
                <a:effectLst/>
                <a:highlight>
                  <a:srgbClr val="FFFFFF"/>
                </a:highlight>
                <a:latin typeface="Aptos" panose="020B0004020202020204" pitchFamily="34" charset="0"/>
              </a:rPr>
              <a:t>Aliasing: </a:t>
            </a:r>
            <a:r>
              <a:rPr lang="en-US" sz="1200" b="0" i="0" dirty="0">
                <a:effectLst/>
                <a:highlight>
                  <a:srgbClr val="FFFFFF"/>
                </a:highlight>
                <a:latin typeface="Aptos" panose="020B0004020202020204" pitchFamily="34" charset="0"/>
              </a:rPr>
              <a:t>Aliasing occurs when the line segments generated using the DDA algorithm do not accurately represent the line being drawn, resulting in a jagged appearance.</a:t>
            </a:r>
          </a:p>
          <a:p>
            <a:pPr algn="just" fontAlgn="base">
              <a:buFont typeface="+mj-lt"/>
              <a:buAutoNum type="arabicPeriod"/>
            </a:pPr>
            <a:r>
              <a:rPr lang="en-US" sz="1200" b="1" i="0" dirty="0">
                <a:effectLst/>
                <a:highlight>
                  <a:srgbClr val="FFFFFF"/>
                </a:highlight>
                <a:latin typeface="Aptos" panose="020B0004020202020204" pitchFamily="34" charset="0"/>
              </a:rPr>
              <a:t>Not suitable for thick lines</a:t>
            </a:r>
            <a:endParaRPr lang="en-US" sz="1200" b="0" i="0" dirty="0">
              <a:effectLst/>
              <a:highlight>
                <a:srgbClr val="FFFFFF"/>
              </a:highlight>
              <a:latin typeface="Aptos" panose="020B0004020202020204" pitchFamily="34" charset="0"/>
            </a:endParaRPr>
          </a:p>
        </p:txBody>
      </p:sp>
    </p:spTree>
    <p:extLst>
      <p:ext uri="{BB962C8B-B14F-4D97-AF65-F5344CB8AC3E}">
        <p14:creationId xmlns:p14="http://schemas.microsoft.com/office/powerpoint/2010/main" val="280048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A9E9-C93D-F9C1-EE14-5CFC9D683739}"/>
              </a:ext>
            </a:extLst>
          </p:cNvPr>
          <p:cNvSpPr>
            <a:spLocks noGrp="1"/>
          </p:cNvSpPr>
          <p:nvPr>
            <p:ph type="title"/>
          </p:nvPr>
        </p:nvSpPr>
        <p:spPr>
          <a:xfrm>
            <a:off x="0" y="1"/>
            <a:ext cx="12191999" cy="518474"/>
          </a:xfrm>
          <a:solidFill>
            <a:schemeClr val="accent6">
              <a:lumMod val="40000"/>
              <a:lumOff val="60000"/>
            </a:schemeClr>
          </a:solidFill>
        </p:spPr>
        <p:txBody>
          <a:bodyPr>
            <a:normAutofit fontScale="90000"/>
          </a:bodyPr>
          <a:lstStyle/>
          <a:p>
            <a:r>
              <a:rPr lang="en-SG" sz="3200" dirty="0">
                <a:latin typeface="Berlin Sans FB Demi" panose="020E0802020502020306" pitchFamily="34" charset="0"/>
              </a:rPr>
              <a:t>DDA(Digital Differential Analyzer) algorithm</a:t>
            </a:r>
          </a:p>
        </p:txBody>
      </p:sp>
      <p:sp>
        <p:nvSpPr>
          <p:cNvPr id="4" name="TextBox 3">
            <a:extLst>
              <a:ext uri="{FF2B5EF4-FFF2-40B4-BE49-F238E27FC236}">
                <a16:creationId xmlns:a16="http://schemas.microsoft.com/office/drawing/2014/main" id="{6FBAD7D7-3760-9EC6-9781-6633041ED837}"/>
              </a:ext>
            </a:extLst>
          </p:cNvPr>
          <p:cNvSpPr txBox="1"/>
          <p:nvPr/>
        </p:nvSpPr>
        <p:spPr>
          <a:xfrm>
            <a:off x="301658" y="684040"/>
            <a:ext cx="10378912" cy="5262979"/>
          </a:xfrm>
          <a:prstGeom prst="rect">
            <a:avLst/>
          </a:prstGeom>
          <a:solidFill>
            <a:schemeClr val="accent3">
              <a:lumMod val="20000"/>
              <a:lumOff val="80000"/>
            </a:schemeClr>
          </a:solidFill>
        </p:spPr>
        <p:txBody>
          <a:bodyPr wrap="square" rtlCol="0">
            <a:spAutoFit/>
          </a:bodyPr>
          <a:lstStyle/>
          <a:p>
            <a:r>
              <a:rPr lang="en-SG" sz="2400" b="1" dirty="0">
                <a:latin typeface="Aptos" panose="020B0004020202020204" pitchFamily="34" charset="0"/>
              </a:rPr>
              <a:t>Step-1: </a:t>
            </a:r>
            <a:r>
              <a:rPr lang="en-SG" sz="2400" dirty="0">
                <a:latin typeface="Aptos" panose="020B0004020202020204" pitchFamily="34" charset="0"/>
              </a:rPr>
              <a:t>Accept start point(x1, y1) and end point(x2, y2) coordinate</a:t>
            </a:r>
          </a:p>
          <a:p>
            <a:r>
              <a:rPr lang="en-SG" sz="2400" b="1" dirty="0">
                <a:latin typeface="Aptos" panose="020B0004020202020204" pitchFamily="34" charset="0"/>
              </a:rPr>
              <a:t>Step-2: </a:t>
            </a:r>
            <a:r>
              <a:rPr lang="en-SG" sz="2400" dirty="0">
                <a:latin typeface="Aptos" panose="020B0004020202020204" pitchFamily="34" charset="0"/>
              </a:rPr>
              <a:t>calculate dx = x2 - x1 and</a:t>
            </a:r>
          </a:p>
          <a:p>
            <a:r>
              <a:rPr lang="en-SG" sz="2400" dirty="0">
                <a:latin typeface="Aptos" panose="020B0004020202020204" pitchFamily="34" charset="0"/>
              </a:rPr>
              <a:t>					 </a:t>
            </a:r>
            <a:r>
              <a:rPr lang="en-SG" sz="2400" dirty="0" err="1">
                <a:latin typeface="Aptos" panose="020B0004020202020204" pitchFamily="34" charset="0"/>
              </a:rPr>
              <a:t>dy</a:t>
            </a:r>
            <a:r>
              <a:rPr lang="en-SG" sz="2400" dirty="0">
                <a:latin typeface="Aptos" panose="020B0004020202020204" pitchFamily="34" charset="0"/>
              </a:rPr>
              <a:t> = y2 - y1</a:t>
            </a:r>
          </a:p>
          <a:p>
            <a:r>
              <a:rPr lang="en-SG" sz="2400" b="1" dirty="0">
                <a:latin typeface="Aptos" panose="020B0004020202020204" pitchFamily="34" charset="0"/>
              </a:rPr>
              <a:t>Step-3: </a:t>
            </a:r>
            <a:r>
              <a:rPr lang="en-SG" sz="2400" dirty="0">
                <a:latin typeface="Aptos" panose="020B0004020202020204" pitchFamily="34" charset="0"/>
              </a:rPr>
              <a:t>calculate m = </a:t>
            </a:r>
            <a:r>
              <a:rPr lang="en-SG" sz="2400" dirty="0" err="1">
                <a:latin typeface="Aptos" panose="020B0004020202020204" pitchFamily="34" charset="0"/>
              </a:rPr>
              <a:t>dy</a:t>
            </a:r>
            <a:r>
              <a:rPr lang="en-SG" sz="2400" dirty="0">
                <a:latin typeface="Aptos" panose="020B0004020202020204" pitchFamily="34" charset="0"/>
              </a:rPr>
              <a:t>/dx</a:t>
            </a:r>
          </a:p>
          <a:p>
            <a:r>
              <a:rPr lang="en-SG" sz="2400" b="1" dirty="0">
                <a:latin typeface="Aptos" panose="020B0004020202020204" pitchFamily="34" charset="0"/>
              </a:rPr>
              <a:t>Step-4: </a:t>
            </a:r>
            <a:r>
              <a:rPr lang="en-SG" sz="2400" dirty="0">
                <a:latin typeface="Aptos" panose="020B0004020202020204" pitchFamily="34" charset="0"/>
              </a:rPr>
              <a:t>if m  &lt;= 1</a:t>
            </a:r>
          </a:p>
          <a:p>
            <a:r>
              <a:rPr lang="en-SG" sz="2400" dirty="0">
                <a:latin typeface="Aptos" panose="020B0004020202020204" pitchFamily="34" charset="0"/>
              </a:rPr>
              <a:t>		  x</a:t>
            </a:r>
            <a:r>
              <a:rPr lang="en-SG" sz="2400" baseline="-25000" dirty="0">
                <a:latin typeface="Aptos" panose="020B0004020202020204" pitchFamily="34" charset="0"/>
              </a:rPr>
              <a:t>i+1  </a:t>
            </a:r>
            <a:r>
              <a:rPr lang="en-SG" sz="2400" dirty="0">
                <a:latin typeface="Aptos" panose="020B0004020202020204" pitchFamily="34" charset="0"/>
              </a:rPr>
              <a:t>= x</a:t>
            </a:r>
            <a:r>
              <a:rPr lang="en-SG" sz="2400" baseline="-25000" dirty="0">
                <a:latin typeface="Aptos" panose="020B0004020202020204" pitchFamily="34" charset="0"/>
              </a:rPr>
              <a:t>i </a:t>
            </a:r>
            <a:r>
              <a:rPr lang="en-SG" sz="2400" dirty="0">
                <a:latin typeface="Aptos" panose="020B0004020202020204" pitchFamily="34" charset="0"/>
              </a:rPr>
              <a:t>+ 1</a:t>
            </a:r>
          </a:p>
          <a:p>
            <a:r>
              <a:rPr lang="en-SG" sz="2400" dirty="0">
                <a:latin typeface="Aptos" panose="020B0004020202020204" pitchFamily="34" charset="0"/>
              </a:rPr>
              <a:t>		  y</a:t>
            </a:r>
            <a:r>
              <a:rPr lang="en-SG" sz="2400" baseline="-25000" dirty="0">
                <a:latin typeface="Aptos" panose="020B0004020202020204" pitchFamily="34" charset="0"/>
              </a:rPr>
              <a:t>i+1  </a:t>
            </a:r>
            <a:r>
              <a:rPr lang="en-SG" sz="2400" dirty="0">
                <a:latin typeface="Aptos" panose="020B0004020202020204" pitchFamily="34" charset="0"/>
              </a:rPr>
              <a:t>= </a:t>
            </a:r>
            <a:r>
              <a:rPr lang="en-SG" sz="2400" dirty="0" err="1">
                <a:latin typeface="Aptos" panose="020B0004020202020204" pitchFamily="34" charset="0"/>
              </a:rPr>
              <a:t>y</a:t>
            </a:r>
            <a:r>
              <a:rPr lang="en-SG" sz="2400" baseline="-25000" dirty="0" err="1">
                <a:latin typeface="Aptos" panose="020B0004020202020204" pitchFamily="34" charset="0"/>
              </a:rPr>
              <a:t>i</a:t>
            </a:r>
            <a:r>
              <a:rPr lang="en-SG" sz="2400" dirty="0">
                <a:latin typeface="Aptos" panose="020B0004020202020204" pitchFamily="34" charset="0"/>
              </a:rPr>
              <a:t> + m</a:t>
            </a:r>
          </a:p>
          <a:p>
            <a:r>
              <a:rPr lang="en-SG" sz="2400" dirty="0">
                <a:latin typeface="Aptos" panose="020B0004020202020204" pitchFamily="34" charset="0"/>
              </a:rPr>
              <a:t>		until  x</a:t>
            </a:r>
            <a:r>
              <a:rPr lang="en-SG" sz="2400" baseline="-25000" dirty="0">
                <a:latin typeface="Aptos" panose="020B0004020202020204" pitchFamily="34" charset="0"/>
              </a:rPr>
              <a:t>i+1 </a:t>
            </a:r>
            <a:r>
              <a:rPr lang="en-SG" sz="2400" dirty="0">
                <a:latin typeface="Aptos" panose="020B0004020202020204" pitchFamily="34" charset="0"/>
              </a:rPr>
              <a:t>&lt;= x2</a:t>
            </a:r>
          </a:p>
          <a:p>
            <a:r>
              <a:rPr lang="en-SG" sz="2400" b="1" dirty="0">
                <a:latin typeface="Aptos" panose="020B0004020202020204" pitchFamily="34" charset="0"/>
              </a:rPr>
              <a:t>Step-5: </a:t>
            </a:r>
            <a:r>
              <a:rPr lang="en-SG" sz="2400" dirty="0">
                <a:latin typeface="Aptos" panose="020B0004020202020204" pitchFamily="34" charset="0"/>
              </a:rPr>
              <a:t>else if m &gt; 1</a:t>
            </a:r>
          </a:p>
          <a:p>
            <a:r>
              <a:rPr lang="en-SG" sz="2400" dirty="0">
                <a:latin typeface="Aptos" panose="020B0004020202020204" pitchFamily="34" charset="0"/>
              </a:rPr>
              <a:t>		  x</a:t>
            </a:r>
            <a:r>
              <a:rPr lang="en-SG" sz="2400" baseline="-25000" dirty="0">
                <a:latin typeface="Aptos" panose="020B0004020202020204" pitchFamily="34" charset="0"/>
              </a:rPr>
              <a:t>i+1  </a:t>
            </a:r>
            <a:r>
              <a:rPr lang="en-SG" sz="2400" dirty="0">
                <a:latin typeface="Aptos" panose="020B0004020202020204" pitchFamily="34" charset="0"/>
              </a:rPr>
              <a:t>= x</a:t>
            </a:r>
            <a:r>
              <a:rPr lang="en-SG" sz="2400" baseline="-25000" dirty="0">
                <a:latin typeface="Aptos" panose="020B0004020202020204" pitchFamily="34" charset="0"/>
              </a:rPr>
              <a:t>i </a:t>
            </a:r>
            <a:r>
              <a:rPr lang="en-SG" sz="2400" dirty="0">
                <a:latin typeface="Aptos" panose="020B0004020202020204" pitchFamily="34" charset="0"/>
              </a:rPr>
              <a:t>+ 1/m</a:t>
            </a:r>
          </a:p>
          <a:p>
            <a:r>
              <a:rPr lang="en-SG" sz="2400" dirty="0">
                <a:latin typeface="Aptos" panose="020B0004020202020204" pitchFamily="34" charset="0"/>
              </a:rPr>
              <a:t>		  y</a:t>
            </a:r>
            <a:r>
              <a:rPr lang="en-SG" sz="2400" baseline="-25000" dirty="0">
                <a:latin typeface="Aptos" panose="020B0004020202020204" pitchFamily="34" charset="0"/>
              </a:rPr>
              <a:t>i+1  </a:t>
            </a:r>
            <a:r>
              <a:rPr lang="en-SG" sz="2400" dirty="0">
                <a:latin typeface="Aptos" panose="020B0004020202020204" pitchFamily="34" charset="0"/>
              </a:rPr>
              <a:t>= </a:t>
            </a:r>
            <a:r>
              <a:rPr lang="en-SG" sz="2400" dirty="0" err="1">
                <a:latin typeface="Aptos" panose="020B0004020202020204" pitchFamily="34" charset="0"/>
              </a:rPr>
              <a:t>y</a:t>
            </a:r>
            <a:r>
              <a:rPr lang="en-SG" sz="2400" baseline="-25000" dirty="0" err="1">
                <a:latin typeface="Aptos" panose="020B0004020202020204" pitchFamily="34" charset="0"/>
              </a:rPr>
              <a:t>i</a:t>
            </a:r>
            <a:r>
              <a:rPr lang="en-SG" sz="2400" dirty="0">
                <a:latin typeface="Aptos" panose="020B0004020202020204" pitchFamily="34" charset="0"/>
              </a:rPr>
              <a:t> + 1</a:t>
            </a:r>
          </a:p>
          <a:p>
            <a:r>
              <a:rPr lang="en-SG" sz="2400" dirty="0">
                <a:latin typeface="Aptos" panose="020B0004020202020204" pitchFamily="34" charset="0"/>
              </a:rPr>
              <a:t>		until  y</a:t>
            </a:r>
            <a:r>
              <a:rPr lang="en-SG" sz="2400" baseline="-25000" dirty="0">
                <a:latin typeface="Aptos" panose="020B0004020202020204" pitchFamily="34" charset="0"/>
              </a:rPr>
              <a:t>i+1 </a:t>
            </a:r>
            <a:r>
              <a:rPr lang="en-SG" sz="2400" dirty="0">
                <a:latin typeface="Aptos" panose="020B0004020202020204" pitchFamily="34" charset="0"/>
              </a:rPr>
              <a:t>&lt;= y2</a:t>
            </a:r>
          </a:p>
          <a:p>
            <a:r>
              <a:rPr lang="en-SG" sz="2400" dirty="0">
                <a:latin typeface="Aptos" panose="020B0004020202020204" pitchFamily="34" charset="0"/>
              </a:rPr>
              <a:t>		</a:t>
            </a:r>
          </a:p>
          <a:p>
            <a:r>
              <a:rPr lang="en-SG" sz="2400" b="1" dirty="0">
                <a:latin typeface="Aptos" panose="020B0004020202020204" pitchFamily="34" charset="0"/>
              </a:rPr>
              <a:t>Step-6: </a:t>
            </a:r>
            <a:r>
              <a:rPr lang="en-SG" sz="2400" dirty="0">
                <a:latin typeface="Aptos" panose="020B0004020202020204" pitchFamily="34" charset="0"/>
              </a:rPr>
              <a:t>plot pixel (x</a:t>
            </a:r>
            <a:r>
              <a:rPr lang="en-SG" sz="2400" baseline="-25000" dirty="0">
                <a:latin typeface="Aptos" panose="020B0004020202020204" pitchFamily="34" charset="0"/>
              </a:rPr>
              <a:t>i+1, </a:t>
            </a:r>
            <a:r>
              <a:rPr lang="en-SG" sz="2400" dirty="0">
                <a:latin typeface="Aptos" panose="020B0004020202020204" pitchFamily="34" charset="0"/>
              </a:rPr>
              <a:t>y</a:t>
            </a:r>
            <a:r>
              <a:rPr lang="en-SG" sz="2400" baseline="-25000" dirty="0">
                <a:latin typeface="Aptos" panose="020B0004020202020204" pitchFamily="34" charset="0"/>
              </a:rPr>
              <a:t>i+1</a:t>
            </a:r>
            <a:r>
              <a:rPr lang="en-SG" sz="2400" dirty="0">
                <a:latin typeface="Aptos" panose="020B0004020202020204" pitchFamily="34" charset="0"/>
              </a:rPr>
              <a:t>) as the rounded.</a:t>
            </a:r>
          </a:p>
        </p:txBody>
      </p:sp>
    </p:spTree>
    <p:extLst>
      <p:ext uri="{BB962C8B-B14F-4D97-AF65-F5344CB8AC3E}">
        <p14:creationId xmlns:p14="http://schemas.microsoft.com/office/powerpoint/2010/main" val="834544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DA25BA-8150-8150-80A1-B31D75D2FEC2}"/>
              </a:ext>
            </a:extLst>
          </p:cNvPr>
          <p:cNvSpPr txBox="1"/>
          <p:nvPr/>
        </p:nvSpPr>
        <p:spPr>
          <a:xfrm>
            <a:off x="114300" y="96272"/>
            <a:ext cx="11963399" cy="3877985"/>
          </a:xfrm>
          <a:prstGeom prst="rect">
            <a:avLst/>
          </a:prstGeom>
          <a:solidFill>
            <a:schemeClr val="bg1"/>
          </a:solidFill>
        </p:spPr>
        <p:txBody>
          <a:bodyPr wrap="square">
            <a:spAutoFit/>
          </a:bodyPr>
          <a:lstStyle/>
          <a:p>
            <a:r>
              <a:rPr lang="en-US" b="1" dirty="0">
                <a:latin typeface="Aptos" panose="020B0004020202020204" pitchFamily="34" charset="0"/>
              </a:rPr>
              <a:t>Example 01: If a line is drawn from (2, 3) to (6, 15) with use of DDA. How many points will be needed to generate such line? </a:t>
            </a:r>
          </a:p>
          <a:p>
            <a:r>
              <a:rPr lang="en-US" b="1" dirty="0">
                <a:latin typeface="Aptos" panose="020B0004020202020204" pitchFamily="34" charset="0"/>
              </a:rPr>
              <a:t>Solution: </a:t>
            </a:r>
          </a:p>
          <a:p>
            <a:r>
              <a:rPr lang="en-US" sz="1200" dirty="0">
                <a:latin typeface="Aptos" panose="020B0004020202020204" pitchFamily="34" charset="0"/>
              </a:rPr>
              <a:t>Given (2,3) and (6,15) </a:t>
            </a:r>
          </a:p>
          <a:p>
            <a:r>
              <a:rPr lang="en-US" sz="1200" dirty="0">
                <a:latin typeface="Aptos" panose="020B0004020202020204" pitchFamily="34" charset="0"/>
              </a:rPr>
              <a:t>x1=2 	 x2= 6 </a:t>
            </a:r>
          </a:p>
          <a:p>
            <a:r>
              <a:rPr lang="en-US" sz="1200" dirty="0">
                <a:latin typeface="Aptos" panose="020B0004020202020204" pitchFamily="34" charset="0"/>
              </a:rPr>
              <a:t>y1=3	 y2=15 </a:t>
            </a:r>
          </a:p>
          <a:p>
            <a:r>
              <a:rPr lang="en-US" sz="1200" dirty="0">
                <a:latin typeface="Aptos" panose="020B0004020202020204" pitchFamily="34" charset="0"/>
              </a:rPr>
              <a:t>	</a:t>
            </a:r>
          </a:p>
          <a:p>
            <a:r>
              <a:rPr lang="en-US" sz="1200" dirty="0">
                <a:latin typeface="Aptos" panose="020B0004020202020204" pitchFamily="34" charset="0"/>
              </a:rPr>
              <a:t>dx = x2 - x1</a:t>
            </a:r>
          </a:p>
          <a:p>
            <a:r>
              <a:rPr lang="en-US" sz="1200" dirty="0">
                <a:latin typeface="Aptos" panose="020B0004020202020204" pitchFamily="34" charset="0"/>
              </a:rPr>
              <a:t>      = 6 - 2 = 4 </a:t>
            </a:r>
          </a:p>
          <a:p>
            <a:r>
              <a:rPr lang="en-US" sz="1200" dirty="0" err="1">
                <a:latin typeface="Aptos" panose="020B0004020202020204" pitchFamily="34" charset="0"/>
              </a:rPr>
              <a:t>dy</a:t>
            </a:r>
            <a:r>
              <a:rPr lang="en-US" sz="1200" dirty="0">
                <a:latin typeface="Aptos" panose="020B0004020202020204" pitchFamily="34" charset="0"/>
              </a:rPr>
              <a:t> = y2 – y1</a:t>
            </a:r>
          </a:p>
          <a:p>
            <a:r>
              <a:rPr lang="en-US" sz="1200" dirty="0">
                <a:latin typeface="Aptos" panose="020B0004020202020204" pitchFamily="34" charset="0"/>
              </a:rPr>
              <a:t>      = 15 - 3 = 12</a:t>
            </a:r>
          </a:p>
          <a:p>
            <a:r>
              <a:rPr lang="en-US" sz="1200" dirty="0">
                <a:latin typeface="Aptos" panose="020B0004020202020204" pitchFamily="34" charset="0"/>
              </a:rPr>
              <a:t>m = </a:t>
            </a:r>
            <a:r>
              <a:rPr lang="en-US" sz="1200" dirty="0" err="1">
                <a:latin typeface="Aptos" panose="020B0004020202020204" pitchFamily="34" charset="0"/>
              </a:rPr>
              <a:t>dy</a:t>
            </a:r>
            <a:r>
              <a:rPr lang="en-US" sz="1200" dirty="0">
                <a:latin typeface="Aptos" panose="020B0004020202020204" pitchFamily="34" charset="0"/>
              </a:rPr>
              <a:t> / dx  =   12 / 4 = 3 </a:t>
            </a:r>
          </a:p>
          <a:p>
            <a:endParaRPr lang="en-US" sz="1200" dirty="0">
              <a:latin typeface="Aptos" panose="020B0004020202020204" pitchFamily="34" charset="0"/>
            </a:endParaRPr>
          </a:p>
          <a:p>
            <a:r>
              <a:rPr lang="en-US" sz="1200" dirty="0">
                <a:latin typeface="Aptos" panose="020B0004020202020204" pitchFamily="34" charset="0"/>
              </a:rPr>
              <a:t>Here slope (m) is greater than 1 (m&gt;1)</a:t>
            </a:r>
          </a:p>
          <a:p>
            <a:r>
              <a:rPr lang="en-US" sz="1200" dirty="0">
                <a:latin typeface="Aptos" panose="020B0004020202020204" pitchFamily="34" charset="0"/>
              </a:rPr>
              <a:t>Then new points will be:- </a:t>
            </a:r>
          </a:p>
          <a:p>
            <a:r>
              <a:rPr lang="en-SG" sz="1200" dirty="0">
                <a:latin typeface="Aptos" panose="020B0004020202020204" pitchFamily="34" charset="0"/>
              </a:rPr>
              <a:t>		  x</a:t>
            </a:r>
            <a:r>
              <a:rPr lang="en-SG" sz="1200" baseline="-25000" dirty="0">
                <a:latin typeface="Aptos" panose="020B0004020202020204" pitchFamily="34" charset="0"/>
              </a:rPr>
              <a:t>i+1  </a:t>
            </a:r>
            <a:r>
              <a:rPr lang="en-SG" sz="1200" dirty="0">
                <a:latin typeface="Aptos" panose="020B0004020202020204" pitchFamily="34" charset="0"/>
              </a:rPr>
              <a:t>= x</a:t>
            </a:r>
            <a:r>
              <a:rPr lang="en-SG" sz="1200" baseline="-25000" dirty="0">
                <a:latin typeface="Aptos" panose="020B0004020202020204" pitchFamily="34" charset="0"/>
              </a:rPr>
              <a:t>i </a:t>
            </a:r>
            <a:r>
              <a:rPr lang="en-SG" sz="1200" dirty="0">
                <a:latin typeface="Aptos" panose="020B0004020202020204" pitchFamily="34" charset="0"/>
              </a:rPr>
              <a:t>+ 1/3</a:t>
            </a:r>
          </a:p>
          <a:p>
            <a:r>
              <a:rPr lang="en-SG" sz="1200" dirty="0">
                <a:latin typeface="Aptos" panose="020B0004020202020204" pitchFamily="34" charset="0"/>
              </a:rPr>
              <a:t>		  y</a:t>
            </a:r>
            <a:r>
              <a:rPr lang="en-SG" sz="1200" baseline="-25000" dirty="0">
                <a:latin typeface="Aptos" panose="020B0004020202020204" pitchFamily="34" charset="0"/>
              </a:rPr>
              <a:t>i+1  </a:t>
            </a:r>
            <a:r>
              <a:rPr lang="en-SG" sz="1200" dirty="0">
                <a:latin typeface="Aptos" panose="020B0004020202020204" pitchFamily="34" charset="0"/>
              </a:rPr>
              <a:t>= </a:t>
            </a:r>
            <a:r>
              <a:rPr lang="en-SG" sz="1200" dirty="0" err="1">
                <a:latin typeface="Aptos" panose="020B0004020202020204" pitchFamily="34" charset="0"/>
              </a:rPr>
              <a:t>y</a:t>
            </a:r>
            <a:r>
              <a:rPr lang="en-SG" sz="1200" baseline="-25000" dirty="0" err="1">
                <a:latin typeface="Aptos" panose="020B0004020202020204" pitchFamily="34" charset="0"/>
              </a:rPr>
              <a:t>i</a:t>
            </a:r>
            <a:r>
              <a:rPr lang="en-SG" sz="1200" dirty="0">
                <a:latin typeface="Aptos" panose="020B0004020202020204" pitchFamily="34" charset="0"/>
              </a:rPr>
              <a:t> + 1</a:t>
            </a:r>
          </a:p>
          <a:p>
            <a:r>
              <a:rPr lang="en-SG" sz="1200" dirty="0">
                <a:latin typeface="Aptos" panose="020B0004020202020204" pitchFamily="34" charset="0"/>
              </a:rPr>
              <a:t>		until  y</a:t>
            </a:r>
            <a:r>
              <a:rPr lang="en-SG" sz="1200" baseline="-25000" dirty="0">
                <a:latin typeface="Aptos" panose="020B0004020202020204" pitchFamily="34" charset="0"/>
              </a:rPr>
              <a:t>i+1 </a:t>
            </a:r>
            <a:r>
              <a:rPr lang="en-SG" sz="1200" dirty="0">
                <a:latin typeface="Aptos" panose="020B0004020202020204" pitchFamily="34" charset="0"/>
              </a:rPr>
              <a:t>&lt;= y2 is reached</a:t>
            </a:r>
          </a:p>
          <a:p>
            <a:r>
              <a:rPr lang="en-US" sz="1200" dirty="0">
                <a:latin typeface="Aptos" panose="020B0004020202020204" pitchFamily="34" charset="0"/>
              </a:rPr>
              <a:t>and plot pixels rounded</a:t>
            </a:r>
            <a:endParaRPr lang="en-SG" sz="1200" dirty="0">
              <a:latin typeface="Aptos" panose="020B0004020202020204" pitchFamily="34" charset="0"/>
            </a:endParaRPr>
          </a:p>
        </p:txBody>
      </p:sp>
      <p:pic>
        <p:nvPicPr>
          <p:cNvPr id="3" name="Picture 2">
            <a:extLst>
              <a:ext uri="{FF2B5EF4-FFF2-40B4-BE49-F238E27FC236}">
                <a16:creationId xmlns:a16="http://schemas.microsoft.com/office/drawing/2014/main" id="{F648B63A-1429-A0E1-0378-750C9420BFEF}"/>
              </a:ext>
            </a:extLst>
          </p:cNvPr>
          <p:cNvPicPr>
            <a:picLocks noChangeAspect="1"/>
          </p:cNvPicPr>
          <p:nvPr/>
        </p:nvPicPr>
        <p:blipFill>
          <a:blip r:embed="rId2"/>
          <a:stretch>
            <a:fillRect/>
          </a:stretch>
        </p:blipFill>
        <p:spPr>
          <a:xfrm>
            <a:off x="3856450" y="561573"/>
            <a:ext cx="8221249" cy="5195564"/>
          </a:xfrm>
          <a:prstGeom prst="rect">
            <a:avLst/>
          </a:prstGeom>
        </p:spPr>
      </p:pic>
      <p:pic>
        <p:nvPicPr>
          <p:cNvPr id="6" name="Picture 5">
            <a:extLst>
              <a:ext uri="{FF2B5EF4-FFF2-40B4-BE49-F238E27FC236}">
                <a16:creationId xmlns:a16="http://schemas.microsoft.com/office/drawing/2014/main" id="{FF0AE156-273C-4631-F3F1-696B83751205}"/>
              </a:ext>
            </a:extLst>
          </p:cNvPr>
          <p:cNvPicPr>
            <a:picLocks noChangeAspect="1"/>
          </p:cNvPicPr>
          <p:nvPr/>
        </p:nvPicPr>
        <p:blipFill>
          <a:blip r:embed="rId3"/>
          <a:stretch>
            <a:fillRect/>
          </a:stretch>
        </p:blipFill>
        <p:spPr>
          <a:xfrm>
            <a:off x="114300" y="3974257"/>
            <a:ext cx="2911704" cy="2875820"/>
          </a:xfrm>
          <a:prstGeom prst="rect">
            <a:avLst/>
          </a:prstGeom>
        </p:spPr>
      </p:pic>
    </p:spTree>
    <p:extLst>
      <p:ext uri="{BB962C8B-B14F-4D97-AF65-F5344CB8AC3E}">
        <p14:creationId xmlns:p14="http://schemas.microsoft.com/office/powerpoint/2010/main" val="325894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3AECA9-918F-1823-0BB4-4A2447F6743B}"/>
              </a:ext>
            </a:extLst>
          </p:cNvPr>
          <p:cNvSpPr txBox="1"/>
          <p:nvPr/>
        </p:nvSpPr>
        <p:spPr>
          <a:xfrm>
            <a:off x="193643" y="98163"/>
            <a:ext cx="10722596" cy="2308324"/>
          </a:xfrm>
          <a:prstGeom prst="rect">
            <a:avLst/>
          </a:prstGeom>
          <a:noFill/>
        </p:spPr>
        <p:txBody>
          <a:bodyPr wrap="square">
            <a:spAutoFit/>
          </a:bodyPr>
          <a:lstStyle/>
          <a:p>
            <a:r>
              <a:rPr lang="en-SG" b="1" dirty="0">
                <a:latin typeface="Aptos" panose="020B0004020202020204" pitchFamily="34" charset="0"/>
              </a:rPr>
              <a:t>Example- 02: Draw a line from (1,1) to (8,7) using DDA algorithm.</a:t>
            </a:r>
          </a:p>
          <a:p>
            <a:r>
              <a:rPr lang="en-SG" b="1" dirty="0">
                <a:latin typeface="Aptos" panose="020B0004020202020204" pitchFamily="34" charset="0"/>
              </a:rPr>
              <a:t>Solution: </a:t>
            </a:r>
            <a:r>
              <a:rPr lang="en-SG" dirty="0">
                <a:latin typeface="Aptos" panose="020B0004020202020204" pitchFamily="34" charset="0"/>
              </a:rPr>
              <a:t>Given (1,1) and (8,7)</a:t>
            </a:r>
          </a:p>
          <a:p>
            <a:r>
              <a:rPr lang="en-SG" dirty="0">
                <a:latin typeface="Aptos" panose="020B0004020202020204" pitchFamily="34" charset="0"/>
              </a:rPr>
              <a:t>x1=1	x2= 8</a:t>
            </a:r>
          </a:p>
          <a:p>
            <a:r>
              <a:rPr lang="en-SG" dirty="0">
                <a:latin typeface="Aptos" panose="020B0004020202020204" pitchFamily="34" charset="0"/>
              </a:rPr>
              <a:t>y1=1	y2=7</a:t>
            </a:r>
          </a:p>
          <a:p>
            <a:endParaRPr lang="en-SG" dirty="0">
              <a:latin typeface="Aptos" panose="020B0004020202020204" pitchFamily="34" charset="0"/>
            </a:endParaRPr>
          </a:p>
          <a:p>
            <a:r>
              <a:rPr lang="en-SG" dirty="0">
                <a:latin typeface="Aptos" panose="020B0004020202020204" pitchFamily="34" charset="0"/>
              </a:rPr>
              <a:t>dx  = x2 – x1 = 8 - 1 = 7</a:t>
            </a:r>
          </a:p>
          <a:p>
            <a:r>
              <a:rPr lang="en-SG" dirty="0" err="1">
                <a:latin typeface="Aptos" panose="020B0004020202020204" pitchFamily="34" charset="0"/>
              </a:rPr>
              <a:t>dy</a:t>
            </a:r>
            <a:r>
              <a:rPr lang="en-SG" dirty="0">
                <a:latin typeface="Aptos" panose="020B0004020202020204" pitchFamily="34" charset="0"/>
              </a:rPr>
              <a:t>  = y2 – y1 = 7 – 1 = 6</a:t>
            </a:r>
          </a:p>
          <a:p>
            <a:endParaRPr lang="en-SG" dirty="0">
              <a:latin typeface="Aptos" panose="020B0004020202020204" pitchFamily="34" charset="0"/>
            </a:endParaRPr>
          </a:p>
        </p:txBody>
      </p:sp>
      <p:pic>
        <p:nvPicPr>
          <p:cNvPr id="7" name="Picture 6">
            <a:extLst>
              <a:ext uri="{FF2B5EF4-FFF2-40B4-BE49-F238E27FC236}">
                <a16:creationId xmlns:a16="http://schemas.microsoft.com/office/drawing/2014/main" id="{3F4C46FA-367E-4518-B5A9-643EDAB3C241}"/>
              </a:ext>
            </a:extLst>
          </p:cNvPr>
          <p:cNvPicPr>
            <a:picLocks noChangeAspect="1"/>
          </p:cNvPicPr>
          <p:nvPr/>
        </p:nvPicPr>
        <p:blipFill>
          <a:blip r:embed="rId2"/>
          <a:stretch>
            <a:fillRect/>
          </a:stretch>
        </p:blipFill>
        <p:spPr>
          <a:xfrm>
            <a:off x="80750" y="2345347"/>
            <a:ext cx="8846913" cy="3792406"/>
          </a:xfrm>
          <a:prstGeom prst="rect">
            <a:avLst/>
          </a:prstGeom>
        </p:spPr>
      </p:pic>
      <p:sp>
        <p:nvSpPr>
          <p:cNvPr id="9" name="TextBox 8">
            <a:extLst>
              <a:ext uri="{FF2B5EF4-FFF2-40B4-BE49-F238E27FC236}">
                <a16:creationId xmlns:a16="http://schemas.microsoft.com/office/drawing/2014/main" id="{DA8F330F-E545-A95C-0724-A049C66A62C2}"/>
              </a:ext>
            </a:extLst>
          </p:cNvPr>
          <p:cNvSpPr txBox="1"/>
          <p:nvPr/>
        </p:nvSpPr>
        <p:spPr>
          <a:xfrm>
            <a:off x="4812385" y="467731"/>
            <a:ext cx="6103854" cy="1754326"/>
          </a:xfrm>
          <a:prstGeom prst="rect">
            <a:avLst/>
          </a:prstGeom>
          <a:solidFill>
            <a:schemeClr val="accent3">
              <a:lumMod val="20000"/>
              <a:lumOff val="80000"/>
            </a:schemeClr>
          </a:solidFill>
        </p:spPr>
        <p:txBody>
          <a:bodyPr wrap="square">
            <a:spAutoFit/>
          </a:bodyPr>
          <a:lstStyle/>
          <a:p>
            <a:r>
              <a:rPr lang="en-SG" dirty="0">
                <a:latin typeface="Aptos" panose="020B0004020202020204" pitchFamily="34" charset="0"/>
              </a:rPr>
              <a:t>m = </a:t>
            </a:r>
            <a:r>
              <a:rPr lang="en-SG" dirty="0" err="1">
                <a:latin typeface="Aptos" panose="020B0004020202020204" pitchFamily="34" charset="0"/>
              </a:rPr>
              <a:t>dy</a:t>
            </a:r>
            <a:r>
              <a:rPr lang="en-SG" dirty="0">
                <a:latin typeface="Aptos" panose="020B0004020202020204" pitchFamily="34" charset="0"/>
              </a:rPr>
              <a:t>/dx=6/7 = 0.86</a:t>
            </a:r>
          </a:p>
          <a:p>
            <a:r>
              <a:rPr lang="en-SG" dirty="0">
                <a:latin typeface="Aptos" panose="020B0004020202020204" pitchFamily="34" charset="0"/>
              </a:rPr>
              <a:t>Here slope (m) is lesser than 1 (m&lt;1) </a:t>
            </a:r>
          </a:p>
          <a:p>
            <a:r>
              <a:rPr lang="en-SG" sz="1800" dirty="0">
                <a:latin typeface="Aptos" panose="020B0004020202020204" pitchFamily="34" charset="0"/>
              </a:rPr>
              <a:t>		  x</a:t>
            </a:r>
            <a:r>
              <a:rPr lang="en-SG" sz="1800" baseline="-25000" dirty="0">
                <a:latin typeface="Aptos" panose="020B0004020202020204" pitchFamily="34" charset="0"/>
              </a:rPr>
              <a:t>i+1  </a:t>
            </a:r>
            <a:r>
              <a:rPr lang="en-SG" sz="1800" dirty="0">
                <a:latin typeface="Aptos" panose="020B0004020202020204" pitchFamily="34" charset="0"/>
              </a:rPr>
              <a:t>= x</a:t>
            </a:r>
            <a:r>
              <a:rPr lang="en-SG" sz="1800" baseline="-25000" dirty="0">
                <a:latin typeface="Aptos" panose="020B0004020202020204" pitchFamily="34" charset="0"/>
              </a:rPr>
              <a:t>i </a:t>
            </a:r>
            <a:r>
              <a:rPr lang="en-SG" sz="1800" dirty="0">
                <a:latin typeface="Aptos" panose="020B0004020202020204" pitchFamily="34" charset="0"/>
              </a:rPr>
              <a:t>+ 1</a:t>
            </a:r>
          </a:p>
          <a:p>
            <a:r>
              <a:rPr lang="en-SG" sz="1800" dirty="0">
                <a:latin typeface="Aptos" panose="020B0004020202020204" pitchFamily="34" charset="0"/>
              </a:rPr>
              <a:t>		  y</a:t>
            </a:r>
            <a:r>
              <a:rPr lang="en-SG" sz="1800" baseline="-25000" dirty="0">
                <a:latin typeface="Aptos" panose="020B0004020202020204" pitchFamily="34" charset="0"/>
              </a:rPr>
              <a:t>i+1  </a:t>
            </a:r>
            <a:r>
              <a:rPr lang="en-SG" sz="1800" dirty="0">
                <a:latin typeface="Aptos" panose="020B0004020202020204" pitchFamily="34" charset="0"/>
              </a:rPr>
              <a:t>= </a:t>
            </a:r>
            <a:r>
              <a:rPr lang="en-SG" sz="1800" dirty="0" err="1">
                <a:latin typeface="Aptos" panose="020B0004020202020204" pitchFamily="34" charset="0"/>
              </a:rPr>
              <a:t>y</a:t>
            </a:r>
            <a:r>
              <a:rPr lang="en-SG" sz="1800" baseline="-25000" dirty="0" err="1">
                <a:latin typeface="Aptos" panose="020B0004020202020204" pitchFamily="34" charset="0"/>
              </a:rPr>
              <a:t>i</a:t>
            </a:r>
            <a:r>
              <a:rPr lang="en-SG" sz="1800" dirty="0">
                <a:latin typeface="Aptos" panose="020B0004020202020204" pitchFamily="34" charset="0"/>
              </a:rPr>
              <a:t> + 0.86</a:t>
            </a:r>
          </a:p>
          <a:p>
            <a:r>
              <a:rPr lang="en-SG" sz="1800" dirty="0">
                <a:latin typeface="Aptos" panose="020B0004020202020204" pitchFamily="34" charset="0"/>
              </a:rPr>
              <a:t>		until  x</a:t>
            </a:r>
            <a:r>
              <a:rPr lang="en-SG" sz="1800" baseline="-25000" dirty="0">
                <a:latin typeface="Aptos" panose="020B0004020202020204" pitchFamily="34" charset="0"/>
              </a:rPr>
              <a:t>i+1 </a:t>
            </a:r>
            <a:r>
              <a:rPr lang="en-SG" sz="1800" dirty="0">
                <a:latin typeface="Aptos" panose="020B0004020202020204" pitchFamily="34" charset="0"/>
              </a:rPr>
              <a:t>&lt;= x2 is reached</a:t>
            </a:r>
          </a:p>
          <a:p>
            <a:r>
              <a:rPr lang="en-SG" dirty="0">
                <a:latin typeface="Aptos" panose="020B0004020202020204" pitchFamily="34" charset="0"/>
              </a:rPr>
              <a:t>And Plot the pixels rounded</a:t>
            </a:r>
            <a:endParaRPr lang="en-SG" sz="1800" dirty="0">
              <a:latin typeface="Aptos" panose="020B0004020202020204" pitchFamily="34" charset="0"/>
            </a:endParaRPr>
          </a:p>
        </p:txBody>
      </p:sp>
      <p:pic>
        <p:nvPicPr>
          <p:cNvPr id="6" name="Picture 5">
            <a:extLst>
              <a:ext uri="{FF2B5EF4-FFF2-40B4-BE49-F238E27FC236}">
                <a16:creationId xmlns:a16="http://schemas.microsoft.com/office/drawing/2014/main" id="{FF0AE156-273C-4631-F3F1-696B83751205}"/>
              </a:ext>
            </a:extLst>
          </p:cNvPr>
          <p:cNvPicPr>
            <a:picLocks noChangeAspect="1"/>
          </p:cNvPicPr>
          <p:nvPr/>
        </p:nvPicPr>
        <p:blipFill>
          <a:blip r:embed="rId3"/>
          <a:stretch>
            <a:fillRect/>
          </a:stretch>
        </p:blipFill>
        <p:spPr>
          <a:xfrm>
            <a:off x="8981162" y="2345347"/>
            <a:ext cx="3210838" cy="3171267"/>
          </a:xfrm>
          <a:prstGeom prst="rect">
            <a:avLst/>
          </a:prstGeom>
        </p:spPr>
      </p:pic>
    </p:spTree>
    <p:extLst>
      <p:ext uri="{BB962C8B-B14F-4D97-AF65-F5344CB8AC3E}">
        <p14:creationId xmlns:p14="http://schemas.microsoft.com/office/powerpoint/2010/main" val="365915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DFEC-888C-43EC-5178-512D0F06B3BE}"/>
              </a:ext>
            </a:extLst>
          </p:cNvPr>
          <p:cNvSpPr>
            <a:spLocks noGrp="1"/>
          </p:cNvSpPr>
          <p:nvPr>
            <p:ph type="title"/>
          </p:nvPr>
        </p:nvSpPr>
        <p:spPr>
          <a:xfrm>
            <a:off x="0" y="0"/>
            <a:ext cx="12192000" cy="833330"/>
          </a:xfrm>
          <a:solidFill>
            <a:schemeClr val="accent6">
              <a:lumMod val="40000"/>
              <a:lumOff val="60000"/>
            </a:schemeClr>
          </a:solidFill>
        </p:spPr>
        <p:txBody>
          <a:bodyPr>
            <a:normAutofit/>
          </a:bodyPr>
          <a:lstStyle/>
          <a:p>
            <a:r>
              <a:rPr lang="en-SG" dirty="0">
                <a:latin typeface="Berlin Sans FB Demi" panose="020E0802020502020306" pitchFamily="34" charset="0"/>
              </a:rPr>
              <a:t>   Outlines </a:t>
            </a:r>
          </a:p>
        </p:txBody>
      </p:sp>
      <p:sp>
        <p:nvSpPr>
          <p:cNvPr id="3" name="Content Placeholder 2">
            <a:extLst>
              <a:ext uri="{FF2B5EF4-FFF2-40B4-BE49-F238E27FC236}">
                <a16:creationId xmlns:a16="http://schemas.microsoft.com/office/drawing/2014/main" id="{268ABA16-7238-7732-2C34-E1A7BA3EEA12}"/>
              </a:ext>
            </a:extLst>
          </p:cNvPr>
          <p:cNvSpPr>
            <a:spLocks noGrp="1"/>
          </p:cNvSpPr>
          <p:nvPr>
            <p:ph idx="1"/>
          </p:nvPr>
        </p:nvSpPr>
        <p:spPr>
          <a:xfrm>
            <a:off x="498299" y="1002341"/>
            <a:ext cx="10417939" cy="5750350"/>
          </a:xfrm>
        </p:spPr>
        <p:txBody>
          <a:bodyPr>
            <a:normAutofit/>
          </a:bodyPr>
          <a:lstStyle/>
          <a:p>
            <a:r>
              <a:rPr lang="en-SG" sz="4000" dirty="0">
                <a:latin typeface="Aptos" panose="020B0004020202020204" pitchFamily="34" charset="0"/>
              </a:rPr>
              <a:t>Scan converting a point</a:t>
            </a:r>
          </a:p>
          <a:p>
            <a:r>
              <a:rPr lang="en-SG" sz="4000" dirty="0">
                <a:latin typeface="Aptos" panose="020B0004020202020204" pitchFamily="34" charset="0"/>
              </a:rPr>
              <a:t>Scan converting a line</a:t>
            </a:r>
          </a:p>
          <a:p>
            <a:pPr lvl="1"/>
            <a:r>
              <a:rPr lang="en-SG" sz="4000" dirty="0">
                <a:latin typeface="Aptos" panose="020B0004020202020204" pitchFamily="34" charset="0"/>
              </a:rPr>
              <a:t>Direct line draw method</a:t>
            </a:r>
          </a:p>
          <a:p>
            <a:pPr lvl="1"/>
            <a:r>
              <a:rPr lang="en-SG" sz="4000" dirty="0">
                <a:latin typeface="Aptos" panose="020B0004020202020204" pitchFamily="34" charset="0"/>
              </a:rPr>
              <a:t>DDA line draw method </a:t>
            </a:r>
          </a:p>
          <a:p>
            <a:pPr lvl="1"/>
            <a:r>
              <a:rPr lang="en-SG" sz="4000" dirty="0">
                <a:latin typeface="Aptos" panose="020B0004020202020204" pitchFamily="34" charset="0"/>
              </a:rPr>
              <a:t>Bresenham line draw method</a:t>
            </a:r>
          </a:p>
          <a:p>
            <a:pPr lvl="1"/>
            <a:endParaRPr lang="en-SG" sz="4000" dirty="0">
              <a:latin typeface="Aptos" panose="020B0004020202020204" pitchFamily="34" charset="0"/>
            </a:endParaRPr>
          </a:p>
        </p:txBody>
      </p:sp>
    </p:spTree>
    <p:extLst>
      <p:ext uri="{BB962C8B-B14F-4D97-AF65-F5344CB8AC3E}">
        <p14:creationId xmlns:p14="http://schemas.microsoft.com/office/powerpoint/2010/main" val="222678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35160D-64AD-C8BE-2E9A-61984109DF43}"/>
              </a:ext>
            </a:extLst>
          </p:cNvPr>
          <p:cNvSpPr txBox="1"/>
          <p:nvPr/>
        </p:nvSpPr>
        <p:spPr>
          <a:xfrm>
            <a:off x="329937" y="232958"/>
            <a:ext cx="11730087" cy="5361532"/>
          </a:xfrm>
          <a:prstGeom prst="rect">
            <a:avLst/>
          </a:prstGeom>
          <a:solidFill>
            <a:schemeClr val="accent6">
              <a:lumMod val="20000"/>
              <a:lumOff val="80000"/>
            </a:schemeClr>
          </a:solidFill>
        </p:spPr>
        <p:txBody>
          <a:bodyPr wrap="square">
            <a:spAutoFit/>
          </a:bodyPr>
          <a:lstStyle/>
          <a:p>
            <a:pPr algn="just">
              <a:lnSpc>
                <a:spcPct val="150000"/>
              </a:lnSpc>
            </a:pPr>
            <a:r>
              <a:rPr lang="en-SG" sz="3200" b="1" dirty="0">
                <a:latin typeface="Aptos" panose="020B0004020202020204" pitchFamily="34" charset="0"/>
              </a:rPr>
              <a:t>Assignment</a:t>
            </a:r>
          </a:p>
          <a:p>
            <a:pPr algn="just">
              <a:lnSpc>
                <a:spcPct val="150000"/>
              </a:lnSpc>
            </a:pPr>
            <a:r>
              <a:rPr lang="en-SG" dirty="0">
                <a:latin typeface="Aptos" panose="020B0004020202020204" pitchFamily="34" charset="0"/>
              </a:rPr>
              <a:t>01. Draw a line using DDA Algorithm from (0,0) to (4,6).</a:t>
            </a:r>
          </a:p>
          <a:p>
            <a:pPr algn="just">
              <a:lnSpc>
                <a:spcPct val="150000"/>
              </a:lnSpc>
            </a:pPr>
            <a:r>
              <a:rPr lang="en-SG" dirty="0">
                <a:latin typeface="Aptos" panose="020B0004020202020204" pitchFamily="34" charset="0"/>
              </a:rPr>
              <a:t>02.Draw a line from (0,0) to (7,7) using DDA algorithm.</a:t>
            </a:r>
          </a:p>
          <a:p>
            <a:pPr algn="just">
              <a:lnSpc>
                <a:spcPct val="150000"/>
              </a:lnSpc>
            </a:pPr>
            <a:r>
              <a:rPr lang="en-SG" dirty="0">
                <a:latin typeface="Aptos" panose="020B0004020202020204" pitchFamily="34" charset="0"/>
              </a:rPr>
              <a:t>03.Use DDA Algorithm to draw a line from (2,3) to (9,8).</a:t>
            </a:r>
          </a:p>
          <a:p>
            <a:pPr algn="just">
              <a:lnSpc>
                <a:spcPct val="150000"/>
              </a:lnSpc>
            </a:pPr>
            <a:r>
              <a:rPr lang="en-SG" b="1" dirty="0">
                <a:solidFill>
                  <a:srgbClr val="C00000"/>
                </a:solidFill>
                <a:latin typeface="Aptos" panose="020B0004020202020204" pitchFamily="34" charset="0"/>
              </a:rPr>
              <a:t>04.Calculate the points between the starting point (5, 6) and ending point (8, 12) by using DDA algorithm.</a:t>
            </a:r>
          </a:p>
          <a:p>
            <a:pPr algn="just">
              <a:lnSpc>
                <a:spcPct val="150000"/>
              </a:lnSpc>
            </a:pPr>
            <a:r>
              <a:rPr lang="en-SG" dirty="0">
                <a:latin typeface="Aptos" panose="020B0004020202020204" pitchFamily="34" charset="0"/>
              </a:rPr>
              <a:t>05.Calculate the points between the starting point (5, 6) and ending point (13, 10) by using DDA algorithm.</a:t>
            </a:r>
          </a:p>
          <a:p>
            <a:pPr algn="just">
              <a:lnSpc>
                <a:spcPct val="150000"/>
              </a:lnSpc>
            </a:pPr>
            <a:r>
              <a:rPr lang="en-SG" dirty="0">
                <a:latin typeface="Aptos" panose="020B0004020202020204" pitchFamily="34" charset="0"/>
              </a:rPr>
              <a:t>06.Calculate the points between the starting point (1, 7) and ending point (11, 17) by using DDA algorithm.</a:t>
            </a:r>
          </a:p>
          <a:p>
            <a:pPr algn="just">
              <a:lnSpc>
                <a:spcPct val="150000"/>
              </a:lnSpc>
            </a:pPr>
            <a:r>
              <a:rPr lang="en-SG" b="1" dirty="0">
                <a:solidFill>
                  <a:srgbClr val="C00000"/>
                </a:solidFill>
                <a:latin typeface="Aptos" panose="020B0004020202020204" pitchFamily="34" charset="0"/>
              </a:rPr>
              <a:t>07.Indicate which raster locations would be chosen by DDA algorithm when scan converting a line from pixel coordinate (1,1) to pixel coordinate (8,5).</a:t>
            </a:r>
          </a:p>
          <a:p>
            <a:pPr algn="just">
              <a:lnSpc>
                <a:spcPct val="150000"/>
              </a:lnSpc>
            </a:pPr>
            <a:r>
              <a:rPr lang="en-SG" dirty="0">
                <a:latin typeface="Aptos" panose="020B0004020202020204" pitchFamily="34" charset="0"/>
              </a:rPr>
              <a:t>08.A line has a starting point (9,18) and ending point (14,22). Apply the DDA Line Drawing algorithm to plot a line.</a:t>
            </a:r>
          </a:p>
          <a:p>
            <a:pPr algn="just">
              <a:lnSpc>
                <a:spcPct val="150000"/>
              </a:lnSpc>
            </a:pPr>
            <a:r>
              <a:rPr lang="en-SG" dirty="0">
                <a:latin typeface="Aptos" panose="020B0004020202020204" pitchFamily="34" charset="0"/>
              </a:rPr>
              <a:t>09.A line has a starting point (20,10) and ending point (30,18). Apply the DDA Line Drawing algorithm to plot a line.</a:t>
            </a:r>
          </a:p>
          <a:p>
            <a:pPr algn="just">
              <a:lnSpc>
                <a:spcPct val="150000"/>
              </a:lnSpc>
            </a:pPr>
            <a:r>
              <a:rPr lang="en-SG" dirty="0">
                <a:latin typeface="Aptos" panose="020B0004020202020204" pitchFamily="34" charset="0"/>
              </a:rPr>
              <a:t>10.Draw a line from A (2, 2) to B (5, 5) using the DDA algorithm.</a:t>
            </a:r>
          </a:p>
        </p:txBody>
      </p:sp>
    </p:spTree>
    <p:extLst>
      <p:ext uri="{BB962C8B-B14F-4D97-AF65-F5344CB8AC3E}">
        <p14:creationId xmlns:p14="http://schemas.microsoft.com/office/powerpoint/2010/main" val="183853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0C414-2364-D9D8-1D48-9A7EBCA659CC}"/>
              </a:ext>
            </a:extLst>
          </p:cNvPr>
          <p:cNvSpPr txBox="1"/>
          <p:nvPr/>
        </p:nvSpPr>
        <p:spPr>
          <a:xfrm>
            <a:off x="219960" y="131976"/>
            <a:ext cx="11972040" cy="2821285"/>
          </a:xfrm>
          <a:prstGeom prst="rect">
            <a:avLst/>
          </a:prstGeom>
          <a:noFill/>
        </p:spPr>
        <p:txBody>
          <a:bodyPr wrap="square">
            <a:spAutoFit/>
          </a:bodyPr>
          <a:lstStyle/>
          <a:p>
            <a:pPr>
              <a:spcBef>
                <a:spcPts val="455"/>
              </a:spcBef>
            </a:pPr>
            <a:r>
              <a:rPr lang="en-US" sz="1600" b="1" dirty="0">
                <a:effectLst/>
                <a:latin typeface="Arial" panose="020B0604020202020204" pitchFamily="34" charset="0"/>
                <a:ea typeface="Arial" panose="020B0604020202020204" pitchFamily="34" charset="0"/>
              </a:rPr>
              <a:t>1. Draw a line using DDA Algorithm from (0,0) to (4,6). </a:t>
            </a:r>
          </a:p>
          <a:p>
            <a:pPr>
              <a:spcBef>
                <a:spcPts val="455"/>
              </a:spcBef>
            </a:pPr>
            <a:r>
              <a:rPr lang="en-US" sz="1600" b="1" dirty="0">
                <a:effectLst/>
                <a:latin typeface="Arial" panose="020B0604020202020204" pitchFamily="34" charset="0"/>
                <a:ea typeface="Arial" panose="020B0604020202020204" pitchFamily="34" charset="0"/>
              </a:rPr>
              <a:t>Solution:</a:t>
            </a:r>
          </a:p>
          <a:p>
            <a:pPr>
              <a:spcBef>
                <a:spcPts val="455"/>
              </a:spcBef>
            </a:pPr>
            <a:r>
              <a:rPr lang="en-US" sz="1600" dirty="0">
                <a:effectLst/>
                <a:latin typeface="Arial" panose="020B0604020202020204" pitchFamily="34" charset="0"/>
                <a:ea typeface="Arial" panose="020B0604020202020204" pitchFamily="34" charset="0"/>
              </a:rPr>
              <a:t>Given coordinates: (0,0) and (4,6)</a:t>
            </a:r>
          </a:p>
          <a:p>
            <a:pPr>
              <a:spcBef>
                <a:spcPts val="455"/>
              </a:spcBef>
            </a:pPr>
            <a:r>
              <a:rPr lang="en-US" sz="1600" dirty="0">
                <a:effectLst/>
                <a:latin typeface="Arial" panose="020B0604020202020204" pitchFamily="34" charset="0"/>
                <a:ea typeface="Arial" panose="020B0604020202020204" pitchFamily="34" charset="0"/>
              </a:rPr>
              <a:t>x1 = 0    x2 = 4</a:t>
            </a:r>
          </a:p>
          <a:p>
            <a:pPr>
              <a:spcBef>
                <a:spcPts val="455"/>
              </a:spcBef>
            </a:pPr>
            <a:r>
              <a:rPr lang="en-US" sz="1600" dirty="0">
                <a:effectLst/>
                <a:latin typeface="Arial" panose="020B0604020202020204" pitchFamily="34" charset="0"/>
                <a:ea typeface="Arial" panose="020B0604020202020204" pitchFamily="34" charset="0"/>
              </a:rPr>
              <a:t>y1 = 0    y2 = 6</a:t>
            </a:r>
          </a:p>
          <a:p>
            <a:pPr>
              <a:spcBef>
                <a:spcPts val="455"/>
              </a:spcBef>
            </a:pPr>
            <a:r>
              <a:rPr lang="en-US" sz="1600" dirty="0">
                <a:effectLst/>
                <a:latin typeface="Arial" panose="020B0604020202020204" pitchFamily="34" charset="0"/>
                <a:ea typeface="Arial" panose="020B0604020202020204" pitchFamily="34" charset="0"/>
              </a:rPr>
              <a:t>Slope(m) = (y2-y1) / (x2-x1) = (6-0) / (4-0) = 1.5 (where m&gt;1)</a:t>
            </a:r>
          </a:p>
          <a:p>
            <a:pPr>
              <a:spcBef>
                <a:spcPts val="455"/>
              </a:spcBef>
            </a:pPr>
            <a:r>
              <a:rPr lang="en-US" sz="1600" dirty="0">
                <a:effectLst/>
                <a:latin typeface="Arial" panose="020B0604020202020204" pitchFamily="34" charset="0"/>
                <a:ea typeface="Arial" panose="020B0604020202020204" pitchFamily="34" charset="0"/>
              </a:rPr>
              <a:t>Set initial position (x, y) = (0,0)</a:t>
            </a:r>
          </a:p>
          <a:p>
            <a:pPr>
              <a:spcBef>
                <a:spcPts val="455"/>
              </a:spcBef>
            </a:pPr>
            <a:r>
              <a:rPr lang="en-US" sz="1600" dirty="0">
                <a:effectLst/>
                <a:latin typeface="Arial" panose="020B0604020202020204" pitchFamily="34" charset="0"/>
                <a:ea typeface="Arial" panose="020B0604020202020204" pitchFamily="34" charset="0"/>
              </a:rPr>
              <a:t>So, the formula to calculate next coordinates: xi+1 = xi + (1/m) = xi + (1/1.5) = xi + 0.67 yi+1 = </a:t>
            </a:r>
            <a:r>
              <a:rPr lang="en-US" sz="1600" dirty="0" err="1">
                <a:effectLst/>
                <a:latin typeface="Arial" panose="020B0604020202020204" pitchFamily="34" charset="0"/>
                <a:ea typeface="Arial" panose="020B0604020202020204" pitchFamily="34" charset="0"/>
              </a:rPr>
              <a:t>yi</a:t>
            </a:r>
            <a:r>
              <a:rPr lang="en-US" sz="1600" dirty="0">
                <a:effectLst/>
                <a:latin typeface="Arial" panose="020B0604020202020204" pitchFamily="34" charset="0"/>
                <a:ea typeface="Arial" panose="020B0604020202020204" pitchFamily="34" charset="0"/>
              </a:rPr>
              <a:t> + 1  (Until y1 &lt;= y2)</a:t>
            </a:r>
          </a:p>
          <a:p>
            <a:pPr>
              <a:spcBef>
                <a:spcPts val="455"/>
              </a:spcBef>
            </a:pPr>
            <a:r>
              <a:rPr lang="en-US" sz="1600" dirty="0">
                <a:effectLst/>
                <a:latin typeface="Arial" panose="020B0604020202020204" pitchFamily="34" charset="0"/>
                <a:ea typeface="Arial" panose="020B0604020202020204" pitchFamily="34" charset="0"/>
              </a:rPr>
              <a:t>Plot positions(round(xi+1), round(yi+1))</a:t>
            </a:r>
            <a:endParaRPr lang="en-SG" sz="1200" spc="0" dirty="0">
              <a:effectLst/>
              <a:latin typeface="Arial" panose="020B0604020202020204" pitchFamily="34" charset="0"/>
              <a:ea typeface="Wingdings" panose="05000000000000000000" pitchFamily="2" charset="2"/>
              <a:cs typeface="Wingdings" panose="05000000000000000000" pitchFamily="2" charset="2"/>
            </a:endParaRPr>
          </a:p>
        </p:txBody>
      </p:sp>
      <p:graphicFrame>
        <p:nvGraphicFramePr>
          <p:cNvPr id="6" name="Table 5">
            <a:extLst>
              <a:ext uri="{FF2B5EF4-FFF2-40B4-BE49-F238E27FC236}">
                <a16:creationId xmlns:a16="http://schemas.microsoft.com/office/drawing/2014/main" id="{64AA4C94-3F71-D634-4AA4-6A7F28147F75}"/>
              </a:ext>
            </a:extLst>
          </p:cNvPr>
          <p:cNvGraphicFramePr>
            <a:graphicFrameLocks noGrp="1"/>
          </p:cNvGraphicFramePr>
          <p:nvPr>
            <p:extLst>
              <p:ext uri="{D42A27DB-BD31-4B8C-83A1-F6EECF244321}">
                <p14:modId xmlns:p14="http://schemas.microsoft.com/office/powerpoint/2010/main" val="762252419"/>
              </p:ext>
            </p:extLst>
          </p:nvPr>
        </p:nvGraphicFramePr>
        <p:xfrm>
          <a:off x="219960" y="3358297"/>
          <a:ext cx="7038678" cy="3367727"/>
        </p:xfrm>
        <a:graphic>
          <a:graphicData uri="http://schemas.openxmlformats.org/drawingml/2006/table">
            <a:tbl>
              <a:tblPr firstRow="1" firstCol="1" lastRow="1" lastCol="1" bandRow="1" bandCol="1">
                <a:tableStyleId>{5940675A-B579-460E-94D1-54222C63F5DA}</a:tableStyleId>
              </a:tblPr>
              <a:tblGrid>
                <a:gridCol w="716645">
                  <a:extLst>
                    <a:ext uri="{9D8B030D-6E8A-4147-A177-3AD203B41FA5}">
                      <a16:colId xmlns:a16="http://schemas.microsoft.com/office/drawing/2014/main" val="3576207222"/>
                    </a:ext>
                  </a:extLst>
                </a:gridCol>
                <a:gridCol w="716645">
                  <a:extLst>
                    <a:ext uri="{9D8B030D-6E8A-4147-A177-3AD203B41FA5}">
                      <a16:colId xmlns:a16="http://schemas.microsoft.com/office/drawing/2014/main" val="2697491468"/>
                    </a:ext>
                  </a:extLst>
                </a:gridCol>
                <a:gridCol w="410404">
                  <a:extLst>
                    <a:ext uri="{9D8B030D-6E8A-4147-A177-3AD203B41FA5}">
                      <a16:colId xmlns:a16="http://schemas.microsoft.com/office/drawing/2014/main" val="2382662282"/>
                    </a:ext>
                  </a:extLst>
                </a:gridCol>
                <a:gridCol w="1741615">
                  <a:extLst>
                    <a:ext uri="{9D8B030D-6E8A-4147-A177-3AD203B41FA5}">
                      <a16:colId xmlns:a16="http://schemas.microsoft.com/office/drawing/2014/main" val="713401921"/>
                    </a:ext>
                  </a:extLst>
                </a:gridCol>
                <a:gridCol w="1022886">
                  <a:extLst>
                    <a:ext uri="{9D8B030D-6E8A-4147-A177-3AD203B41FA5}">
                      <a16:colId xmlns:a16="http://schemas.microsoft.com/office/drawing/2014/main" val="2224901314"/>
                    </a:ext>
                  </a:extLst>
                </a:gridCol>
                <a:gridCol w="1331905">
                  <a:extLst>
                    <a:ext uri="{9D8B030D-6E8A-4147-A177-3AD203B41FA5}">
                      <a16:colId xmlns:a16="http://schemas.microsoft.com/office/drawing/2014/main" val="2979378901"/>
                    </a:ext>
                  </a:extLst>
                </a:gridCol>
                <a:gridCol w="1098578">
                  <a:extLst>
                    <a:ext uri="{9D8B030D-6E8A-4147-A177-3AD203B41FA5}">
                      <a16:colId xmlns:a16="http://schemas.microsoft.com/office/drawing/2014/main" val="1727636518"/>
                    </a:ext>
                  </a:extLst>
                </a:gridCol>
              </a:tblGrid>
              <a:tr h="677361">
                <a:tc>
                  <a:txBody>
                    <a:bodyPr/>
                    <a:lstStyle/>
                    <a:p>
                      <a:pPr marL="12065" marR="5080" algn="ctr">
                        <a:lnSpc>
                          <a:spcPts val="1280"/>
                        </a:lnSpc>
                        <a:spcBef>
                          <a:spcPts val="85"/>
                        </a:spcBef>
                        <a:spcAft>
                          <a:spcPts val="0"/>
                        </a:spcAft>
                      </a:pPr>
                      <a:r>
                        <a:rPr lang="en-US" sz="1400" spc="-10">
                          <a:effectLst/>
                          <a:latin typeface="Aptos" panose="020B0004020202020204" pitchFamily="34" charset="0"/>
                        </a:rPr>
                        <a:t>Steps</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2540" algn="ctr">
                        <a:lnSpc>
                          <a:spcPts val="1280"/>
                        </a:lnSpc>
                        <a:spcBef>
                          <a:spcPts val="80"/>
                        </a:spcBef>
                        <a:spcAft>
                          <a:spcPts val="0"/>
                        </a:spcAft>
                      </a:pPr>
                      <a:r>
                        <a:rPr lang="en-US" sz="1400" spc="-25">
                          <a:effectLst/>
                          <a:latin typeface="Aptos" panose="020B0004020202020204" pitchFamily="34" charset="0"/>
                        </a:rPr>
                        <a:t>x</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16510" algn="ctr">
                        <a:lnSpc>
                          <a:spcPts val="1280"/>
                        </a:lnSpc>
                        <a:spcBef>
                          <a:spcPts val="80"/>
                        </a:spcBef>
                        <a:spcAft>
                          <a:spcPts val="0"/>
                        </a:spcAft>
                      </a:pPr>
                      <a:r>
                        <a:rPr lang="en-US" sz="1400" spc="-25">
                          <a:effectLst/>
                          <a:latin typeface="Aptos" panose="020B0004020202020204" pitchFamily="34" charset="0"/>
                        </a:rPr>
                        <a:t>y</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48615" algn="ct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x</a:t>
                      </a:r>
                      <a:r>
                        <a:rPr lang="en-US" sz="900" spc="-10">
                          <a:effectLst/>
                          <a:latin typeface="Aptos" panose="020B0004020202020204" pitchFamily="34" charset="0"/>
                        </a:rPr>
                        <a:t>i</a:t>
                      </a:r>
                      <a:r>
                        <a:rPr lang="en-US" sz="900" spc="-35">
                          <a:effectLst/>
                          <a:latin typeface="Aptos" panose="020B0004020202020204" pitchFamily="34" charset="0"/>
                        </a:rPr>
                        <a:t> </a:t>
                      </a:r>
                      <a:r>
                        <a:rPr lang="en-US" sz="1400" spc="-10">
                          <a:effectLst/>
                          <a:latin typeface="Aptos" panose="020B0004020202020204" pitchFamily="34" charset="0"/>
                        </a:rPr>
                        <a:t>+0.67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spcBef>
                          <a:spcPts val="80"/>
                        </a:spcBef>
                        <a:spcAft>
                          <a:spcPts val="0"/>
                        </a:spcAft>
                      </a:pPr>
                      <a:r>
                        <a:rPr lang="en-US" sz="1400" spc="-10">
                          <a:effectLst/>
                          <a:latin typeface="Aptos" panose="020B0004020202020204" pitchFamily="34" charset="0"/>
                        </a:rPr>
                        <a:t>y</a:t>
                      </a:r>
                      <a:r>
                        <a:rPr lang="en-US" sz="900" spc="-10">
                          <a:effectLst/>
                          <a:latin typeface="Aptos" panose="020B0004020202020204" pitchFamily="34" charset="0"/>
                        </a:rPr>
                        <a:t>i+1</a:t>
                      </a:r>
                      <a:r>
                        <a:rPr lang="en-US" sz="9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a:t>
                      </a:r>
                      <a:r>
                        <a:rPr lang="en-US" sz="900" spc="-45">
                          <a:effectLst/>
                          <a:latin typeface="Aptos" panose="020B0004020202020204" pitchFamily="34" charset="0"/>
                        </a:rPr>
                        <a:t> </a:t>
                      </a:r>
                      <a:r>
                        <a:rPr lang="en-US" sz="1400" spc="-25">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2420" algn="ct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15">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i+1</a:t>
                      </a:r>
                      <a:r>
                        <a:rPr lang="en-US" sz="1400" spc="-10">
                          <a:effectLst/>
                          <a:latin typeface="Aptos" panose="020B0004020202020204" pitchFamily="34" charset="0"/>
                        </a:rPr>
                        <a:t>)</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47015" indent="-123825" algn="ctr">
                        <a:lnSpc>
                          <a:spcPts val="1350"/>
                        </a:lnSpc>
                      </a:pPr>
                      <a:r>
                        <a:rPr lang="en-US" sz="1400">
                          <a:effectLst/>
                          <a:latin typeface="Aptos" panose="020B0004020202020204" pitchFamily="34" charset="0"/>
                        </a:rPr>
                        <a:t>Pixel</a:t>
                      </a:r>
                      <a:r>
                        <a:rPr lang="en-US" sz="1400" spc="-85">
                          <a:effectLst/>
                          <a:latin typeface="Aptos" panose="020B0004020202020204" pitchFamily="34" charset="0"/>
                        </a:rPr>
                        <a:t> </a:t>
                      </a:r>
                      <a:r>
                        <a:rPr lang="en-US" sz="1400">
                          <a:effectLst/>
                          <a:latin typeface="Aptos" panose="020B0004020202020204" pitchFamily="34" charset="0"/>
                        </a:rPr>
                        <a:t>to</a:t>
                      </a:r>
                      <a:r>
                        <a:rPr lang="en-US" sz="1400" spc="-85">
                          <a:effectLst/>
                          <a:latin typeface="Aptos" panose="020B0004020202020204" pitchFamily="34" charset="0"/>
                        </a:rPr>
                        <a:t> </a:t>
                      </a:r>
                      <a:r>
                        <a:rPr lang="en-US" sz="1400">
                          <a:effectLst/>
                          <a:latin typeface="Aptos" panose="020B0004020202020204" pitchFamily="34" charset="0"/>
                        </a:rPr>
                        <a:t>be </a:t>
                      </a:r>
                      <a:r>
                        <a:rPr lang="en-US" sz="1400" spc="-10">
                          <a:effectLst/>
                          <a:latin typeface="Aptos" panose="020B0004020202020204" pitchFamily="34" charset="0"/>
                        </a:rPr>
                        <a:t>Plotted</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217875125"/>
                  </a:ext>
                </a:extLst>
              </a:tr>
              <a:tr h="368494">
                <a:tc>
                  <a:txBody>
                    <a:bodyPr/>
                    <a:lstStyle/>
                    <a:p>
                      <a:pPr marL="12065" algn="ctr">
                        <a:lnSpc>
                          <a:spcPts val="1355"/>
                        </a:lnSpc>
                      </a:pPr>
                      <a:r>
                        <a:rPr lang="en-US" sz="1400" spc="-25">
                          <a:effectLst/>
                          <a:latin typeface="Aptos" panose="020B0004020202020204" pitchFamily="34" charset="0"/>
                        </a:rPr>
                        <a:t>01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355"/>
                        </a:lnSpc>
                        <a:spcAft>
                          <a:spcPts val="0"/>
                        </a:spcAft>
                      </a:pPr>
                      <a:r>
                        <a:rPr lang="en-US" sz="1400" spc="-50">
                          <a:effectLst/>
                          <a:latin typeface="Aptos" panose="020B0004020202020204" pitchFamily="34" charset="0"/>
                        </a:rPr>
                        <a:t>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55"/>
                        </a:lnSpc>
                        <a:tabLst>
                          <a:tab pos="811530" algn="l"/>
                        </a:tabLst>
                      </a:pPr>
                      <a:r>
                        <a:rPr lang="en-US" sz="1400" spc="-10">
                          <a:effectLst/>
                          <a:latin typeface="Aptos" panose="020B0004020202020204" pitchFamily="34" charset="0"/>
                        </a:rPr>
                        <a:t>0+0.67</a:t>
                      </a:r>
                      <a:r>
                        <a:rPr lang="en-US" sz="1400">
                          <a:effectLst/>
                          <a:latin typeface="Aptos" panose="020B0004020202020204" pitchFamily="34" charset="0"/>
                        </a:rPr>
                        <a:t>	=</a:t>
                      </a:r>
                      <a:r>
                        <a:rPr lang="en-US" sz="1400" spc="-15">
                          <a:effectLst/>
                          <a:latin typeface="Aptos" panose="020B0004020202020204" pitchFamily="34" charset="0"/>
                        </a:rPr>
                        <a:t> </a:t>
                      </a:r>
                      <a:r>
                        <a:rPr lang="en-US" sz="1400" spc="-20">
                          <a:effectLst/>
                          <a:latin typeface="Aptos" panose="020B0004020202020204" pitchFamily="34" charset="0"/>
                        </a:rPr>
                        <a:t>0.67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0+1=1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55"/>
                        </a:lnSpc>
                      </a:pPr>
                      <a:r>
                        <a:rPr lang="en-US" sz="1400">
                          <a:effectLst/>
                          <a:latin typeface="Aptos" panose="020B0004020202020204" pitchFamily="34" charset="0"/>
                        </a:rPr>
                        <a:t>(0.67,</a:t>
                      </a:r>
                      <a:r>
                        <a:rPr lang="en-US" sz="1400" spc="-35">
                          <a:effectLst/>
                          <a:latin typeface="Aptos" panose="020B0004020202020204" pitchFamily="34" charset="0"/>
                        </a:rPr>
                        <a:t> </a:t>
                      </a:r>
                      <a:r>
                        <a:rPr lang="en-US" sz="1400" spc="-25">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spc="-10">
                          <a:effectLst/>
                          <a:latin typeface="Aptos" panose="020B0004020202020204" pitchFamily="34" charset="0"/>
                        </a:rPr>
                        <a:t>(1,1)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957439444"/>
                  </a:ext>
                </a:extLst>
              </a:tr>
              <a:tr h="368494">
                <a:tc>
                  <a:txBody>
                    <a:bodyPr/>
                    <a:lstStyle/>
                    <a:p>
                      <a:pPr marL="12065" algn="ctr">
                        <a:lnSpc>
                          <a:spcPts val="1355"/>
                        </a:lnSpc>
                      </a:pPr>
                      <a:r>
                        <a:rPr lang="en-US" sz="1400" spc="-25">
                          <a:effectLst/>
                          <a:latin typeface="Aptos" panose="020B0004020202020204" pitchFamily="34" charset="0"/>
                        </a:rPr>
                        <a:t>02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55"/>
                        </a:lnSpc>
                        <a:spcAft>
                          <a:spcPts val="0"/>
                        </a:spcAft>
                      </a:pPr>
                      <a:r>
                        <a:rPr lang="en-US" sz="1400" spc="-20">
                          <a:effectLst/>
                          <a:latin typeface="Aptos" panose="020B0004020202020204" pitchFamily="34" charset="0"/>
                        </a:rPr>
                        <a:t>0.67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55"/>
                        </a:lnSpc>
                      </a:pPr>
                      <a:r>
                        <a:rPr lang="en-US" sz="1400">
                          <a:effectLst/>
                          <a:latin typeface="Aptos" panose="020B0004020202020204" pitchFamily="34" charset="0"/>
                        </a:rPr>
                        <a:t>0.67+0.67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15">
                          <a:effectLst/>
                          <a:latin typeface="Aptos" panose="020B0004020202020204" pitchFamily="34" charset="0"/>
                        </a:rPr>
                        <a:t> </a:t>
                      </a:r>
                      <a:r>
                        <a:rPr lang="en-US" sz="1400" spc="-20">
                          <a:effectLst/>
                          <a:latin typeface="Aptos" panose="020B0004020202020204" pitchFamily="34" charset="0"/>
                        </a:rPr>
                        <a:t>1.34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1+1=2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55"/>
                        </a:lnSpc>
                      </a:pPr>
                      <a:r>
                        <a:rPr lang="en-US" sz="1400">
                          <a:effectLst/>
                          <a:latin typeface="Aptos" panose="020B0004020202020204" pitchFamily="34" charset="0"/>
                        </a:rPr>
                        <a:t>(1.34,</a:t>
                      </a:r>
                      <a:r>
                        <a:rPr lang="en-US" sz="1400" spc="-35">
                          <a:effectLst/>
                          <a:latin typeface="Aptos" panose="020B0004020202020204" pitchFamily="34" charset="0"/>
                        </a:rPr>
                        <a:t> </a:t>
                      </a:r>
                      <a:r>
                        <a:rPr lang="en-US" sz="1400" spc="-25">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a:effectLst/>
                          <a:latin typeface="Aptos" panose="020B0004020202020204" pitchFamily="34" charset="0"/>
                        </a:rPr>
                        <a:t>(1,</a:t>
                      </a:r>
                      <a:r>
                        <a:rPr lang="en-US" sz="1400" spc="5">
                          <a:effectLst/>
                          <a:latin typeface="Aptos" panose="020B0004020202020204" pitchFamily="34" charset="0"/>
                        </a:rPr>
                        <a:t> </a:t>
                      </a:r>
                      <a:r>
                        <a:rPr lang="en-US" sz="1400" spc="-25">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229832287"/>
                  </a:ext>
                </a:extLst>
              </a:tr>
              <a:tr h="370880">
                <a:tc>
                  <a:txBody>
                    <a:bodyPr/>
                    <a:lstStyle/>
                    <a:p>
                      <a:pPr marL="12065" algn="ctr">
                        <a:lnSpc>
                          <a:spcPts val="1355"/>
                        </a:lnSpc>
                      </a:pPr>
                      <a:r>
                        <a:rPr lang="en-US" sz="1400" spc="-25">
                          <a:effectLst/>
                          <a:latin typeface="Aptos" panose="020B0004020202020204" pitchFamily="34" charset="0"/>
                        </a:rPr>
                        <a:t>03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55"/>
                        </a:lnSpc>
                        <a:spcAft>
                          <a:spcPts val="0"/>
                        </a:spcAft>
                      </a:pPr>
                      <a:r>
                        <a:rPr lang="en-US" sz="1400" spc="-20">
                          <a:effectLst/>
                          <a:latin typeface="Aptos" panose="020B0004020202020204" pitchFamily="34" charset="0"/>
                        </a:rPr>
                        <a:t>1.34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5085" algn="ctr">
                        <a:lnSpc>
                          <a:spcPts val="1355"/>
                        </a:lnSpc>
                      </a:pPr>
                      <a:r>
                        <a:rPr lang="en-US" sz="1400">
                          <a:effectLst/>
                          <a:latin typeface="Aptos" panose="020B0004020202020204" pitchFamily="34" charset="0"/>
                        </a:rPr>
                        <a:t>1.34+0.67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20">
                          <a:effectLst/>
                          <a:latin typeface="Aptos" panose="020B0004020202020204" pitchFamily="34" charset="0"/>
                        </a:rPr>
                        <a:t> </a:t>
                      </a:r>
                      <a:r>
                        <a:rPr lang="en-US" sz="1400" spc="-50">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2+1=3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20065" algn="ctr">
                        <a:lnSpc>
                          <a:spcPts val="1355"/>
                        </a:lnSpc>
                      </a:pPr>
                      <a:r>
                        <a:rPr lang="en-US" sz="1400">
                          <a:effectLst/>
                          <a:latin typeface="Aptos" panose="020B0004020202020204" pitchFamily="34" charset="0"/>
                        </a:rPr>
                        <a:t>(2,</a:t>
                      </a:r>
                      <a:r>
                        <a:rPr lang="en-US" sz="1400" spc="-10">
                          <a:effectLst/>
                          <a:latin typeface="Aptos" panose="020B0004020202020204" pitchFamily="34" charset="0"/>
                        </a:rPr>
                        <a:t> </a:t>
                      </a:r>
                      <a:r>
                        <a:rPr lang="en-US" sz="1400" spc="-25">
                          <a:effectLst/>
                          <a:latin typeface="Aptos" panose="020B0004020202020204" pitchFamily="34" charset="0"/>
                        </a:rPr>
                        <a:t>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a:effectLst/>
                          <a:latin typeface="Aptos" panose="020B0004020202020204" pitchFamily="34" charset="0"/>
                        </a:rPr>
                        <a:t>(2,</a:t>
                      </a:r>
                      <a:r>
                        <a:rPr lang="en-US" sz="1400" spc="5">
                          <a:effectLst/>
                          <a:latin typeface="Aptos" panose="020B0004020202020204" pitchFamily="34" charset="0"/>
                        </a:rPr>
                        <a:t> </a:t>
                      </a:r>
                      <a:r>
                        <a:rPr lang="en-US" sz="1400" spc="-25">
                          <a:effectLst/>
                          <a:latin typeface="Aptos" panose="020B0004020202020204" pitchFamily="34" charset="0"/>
                        </a:rPr>
                        <a:t>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976990829"/>
                  </a:ext>
                </a:extLst>
              </a:tr>
              <a:tr h="368494">
                <a:tc>
                  <a:txBody>
                    <a:bodyPr/>
                    <a:lstStyle/>
                    <a:p>
                      <a:pPr marL="12065" algn="ctr">
                        <a:lnSpc>
                          <a:spcPts val="1360"/>
                        </a:lnSpc>
                      </a:pPr>
                      <a:r>
                        <a:rPr lang="en-US" sz="1400" spc="-25">
                          <a:effectLst/>
                          <a:latin typeface="Aptos" panose="020B0004020202020204" pitchFamily="34" charset="0"/>
                        </a:rPr>
                        <a:t>04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360"/>
                        </a:lnSpc>
                        <a:spcAft>
                          <a:spcPts val="0"/>
                        </a:spcAft>
                      </a:pPr>
                      <a:r>
                        <a:rPr lang="en-US" sz="1400" spc="-50">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60"/>
                        </a:lnSpc>
                        <a:spcAft>
                          <a:spcPts val="0"/>
                        </a:spcAft>
                      </a:pPr>
                      <a:r>
                        <a:rPr lang="en-US" sz="1400" spc="-50">
                          <a:effectLst/>
                          <a:latin typeface="Aptos" panose="020B0004020202020204" pitchFamily="34" charset="0"/>
                        </a:rPr>
                        <a:t>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60"/>
                        </a:lnSpc>
                        <a:tabLst>
                          <a:tab pos="811530" algn="l"/>
                        </a:tabLst>
                      </a:pPr>
                      <a:r>
                        <a:rPr lang="en-US" sz="1400" spc="-10">
                          <a:effectLst/>
                          <a:latin typeface="Aptos" panose="020B0004020202020204" pitchFamily="34" charset="0"/>
                        </a:rPr>
                        <a:t>2+0.67</a:t>
                      </a:r>
                      <a:r>
                        <a:rPr lang="en-US" sz="1400">
                          <a:effectLst/>
                          <a:latin typeface="Aptos" panose="020B0004020202020204" pitchFamily="34" charset="0"/>
                        </a:rPr>
                        <a:t>	=</a:t>
                      </a:r>
                      <a:r>
                        <a:rPr lang="en-US" sz="1400" spc="-15">
                          <a:effectLst/>
                          <a:latin typeface="Aptos" panose="020B0004020202020204" pitchFamily="34" charset="0"/>
                        </a:rPr>
                        <a:t> </a:t>
                      </a:r>
                      <a:r>
                        <a:rPr lang="en-US" sz="1400" spc="-20">
                          <a:effectLst/>
                          <a:latin typeface="Aptos" panose="020B0004020202020204" pitchFamily="34" charset="0"/>
                        </a:rPr>
                        <a:t>2.67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60"/>
                        </a:lnSpc>
                        <a:spcAft>
                          <a:spcPts val="0"/>
                        </a:spcAft>
                      </a:pPr>
                      <a:r>
                        <a:rPr lang="en-US" sz="1400" spc="-10">
                          <a:effectLst/>
                          <a:latin typeface="Aptos" panose="020B0004020202020204" pitchFamily="34" charset="0"/>
                        </a:rPr>
                        <a:t>3+1=4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60"/>
                        </a:lnSpc>
                      </a:pPr>
                      <a:r>
                        <a:rPr lang="en-US" sz="1400">
                          <a:effectLst/>
                          <a:latin typeface="Aptos" panose="020B0004020202020204" pitchFamily="34" charset="0"/>
                        </a:rPr>
                        <a:t>(2.67,</a:t>
                      </a:r>
                      <a:r>
                        <a:rPr lang="en-US" sz="1400" spc="-35">
                          <a:effectLst/>
                          <a:latin typeface="Aptos" panose="020B0004020202020204" pitchFamily="34" charset="0"/>
                        </a:rPr>
                        <a:t> </a:t>
                      </a:r>
                      <a:r>
                        <a:rPr lang="en-US" sz="1400" spc="-25">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60"/>
                        </a:lnSpc>
                      </a:pPr>
                      <a:r>
                        <a:rPr lang="en-US" sz="1400">
                          <a:effectLst/>
                          <a:latin typeface="Aptos" panose="020B0004020202020204" pitchFamily="34" charset="0"/>
                        </a:rPr>
                        <a:t>(3,</a:t>
                      </a:r>
                      <a:r>
                        <a:rPr lang="en-US" sz="1400" spc="5">
                          <a:effectLst/>
                          <a:latin typeface="Aptos" panose="020B0004020202020204" pitchFamily="34" charset="0"/>
                        </a:rPr>
                        <a:t> </a:t>
                      </a:r>
                      <a:r>
                        <a:rPr lang="en-US" sz="1400" spc="-25">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94752715"/>
                  </a:ext>
                </a:extLst>
              </a:tr>
              <a:tr h="368494">
                <a:tc>
                  <a:txBody>
                    <a:bodyPr/>
                    <a:lstStyle/>
                    <a:p>
                      <a:pPr marL="12065" algn="ctr">
                        <a:lnSpc>
                          <a:spcPts val="1345"/>
                        </a:lnSpc>
                      </a:pPr>
                      <a:r>
                        <a:rPr lang="en-US" sz="1400" spc="-25">
                          <a:effectLst/>
                          <a:latin typeface="Aptos" panose="020B0004020202020204" pitchFamily="34" charset="0"/>
                        </a:rPr>
                        <a:t>05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45"/>
                        </a:lnSpc>
                        <a:spcAft>
                          <a:spcPts val="0"/>
                        </a:spcAft>
                      </a:pPr>
                      <a:r>
                        <a:rPr lang="en-US" sz="1400" spc="-20">
                          <a:effectLst/>
                          <a:latin typeface="Aptos" panose="020B0004020202020204" pitchFamily="34" charset="0"/>
                        </a:rPr>
                        <a:t>2.67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45"/>
                        </a:lnSpc>
                        <a:spcAft>
                          <a:spcPts val="0"/>
                        </a:spcAft>
                      </a:pPr>
                      <a:r>
                        <a:rPr lang="en-US" sz="1400" spc="-50">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45"/>
                        </a:lnSpc>
                      </a:pPr>
                      <a:r>
                        <a:rPr lang="en-US" sz="1400">
                          <a:effectLst/>
                          <a:latin typeface="Aptos" panose="020B0004020202020204" pitchFamily="34" charset="0"/>
                        </a:rPr>
                        <a:t>2.67+0.67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15">
                          <a:effectLst/>
                          <a:latin typeface="Aptos" panose="020B0004020202020204" pitchFamily="34" charset="0"/>
                        </a:rPr>
                        <a:t> </a:t>
                      </a:r>
                      <a:r>
                        <a:rPr lang="en-US" sz="1400" spc="-20">
                          <a:effectLst/>
                          <a:latin typeface="Aptos" panose="020B0004020202020204" pitchFamily="34" charset="0"/>
                        </a:rPr>
                        <a:t>3.34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45"/>
                        </a:lnSpc>
                        <a:spcAft>
                          <a:spcPts val="0"/>
                        </a:spcAft>
                      </a:pPr>
                      <a:r>
                        <a:rPr lang="en-US" sz="1400" spc="-10">
                          <a:effectLst/>
                          <a:latin typeface="Aptos" panose="020B0004020202020204" pitchFamily="34" charset="0"/>
                        </a:rPr>
                        <a:t>4+1=5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45"/>
                        </a:lnSpc>
                      </a:pPr>
                      <a:r>
                        <a:rPr lang="en-US" sz="1400">
                          <a:effectLst/>
                          <a:latin typeface="Aptos" panose="020B0004020202020204" pitchFamily="34" charset="0"/>
                        </a:rPr>
                        <a:t>(3.34,</a:t>
                      </a:r>
                      <a:r>
                        <a:rPr lang="en-US" sz="1400" spc="-35">
                          <a:effectLst/>
                          <a:latin typeface="Aptos" panose="020B0004020202020204" pitchFamily="34" charset="0"/>
                        </a:rPr>
                        <a:t> </a:t>
                      </a:r>
                      <a:r>
                        <a:rPr lang="en-US" sz="1400" spc="-25">
                          <a:effectLst/>
                          <a:latin typeface="Aptos" panose="020B0004020202020204" pitchFamily="34" charset="0"/>
                        </a:rPr>
                        <a:t>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45"/>
                        </a:lnSpc>
                      </a:pPr>
                      <a:r>
                        <a:rPr lang="en-US" sz="1400">
                          <a:effectLst/>
                          <a:latin typeface="Aptos" panose="020B0004020202020204" pitchFamily="34" charset="0"/>
                        </a:rPr>
                        <a:t>(3,</a:t>
                      </a:r>
                      <a:r>
                        <a:rPr lang="en-US" sz="1400" spc="5">
                          <a:effectLst/>
                          <a:latin typeface="Aptos" panose="020B0004020202020204" pitchFamily="34" charset="0"/>
                        </a:rPr>
                        <a:t> </a:t>
                      </a:r>
                      <a:r>
                        <a:rPr lang="en-US" sz="1400" spc="-25">
                          <a:effectLst/>
                          <a:latin typeface="Aptos" panose="020B0004020202020204" pitchFamily="34" charset="0"/>
                        </a:rPr>
                        <a:t>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97828515"/>
                  </a:ext>
                </a:extLst>
              </a:tr>
              <a:tr h="370880">
                <a:tc>
                  <a:txBody>
                    <a:bodyPr/>
                    <a:lstStyle/>
                    <a:p>
                      <a:pPr marL="12065" algn="ctr">
                        <a:lnSpc>
                          <a:spcPts val="1355"/>
                        </a:lnSpc>
                      </a:pPr>
                      <a:r>
                        <a:rPr lang="en-US" sz="1400" spc="-25">
                          <a:effectLst/>
                          <a:latin typeface="Aptos" panose="020B0004020202020204" pitchFamily="34" charset="0"/>
                        </a:rPr>
                        <a:t>06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55"/>
                        </a:lnSpc>
                        <a:spcAft>
                          <a:spcPts val="0"/>
                        </a:spcAft>
                      </a:pPr>
                      <a:r>
                        <a:rPr lang="en-US" sz="1400" spc="-20">
                          <a:effectLst/>
                          <a:latin typeface="Aptos" panose="020B0004020202020204" pitchFamily="34" charset="0"/>
                        </a:rPr>
                        <a:t>3.34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55"/>
                        </a:lnSpc>
                      </a:pPr>
                      <a:r>
                        <a:rPr lang="en-US" sz="1400">
                          <a:effectLst/>
                          <a:latin typeface="Aptos" panose="020B0004020202020204" pitchFamily="34" charset="0"/>
                        </a:rPr>
                        <a:t>3.34+0.67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15">
                          <a:effectLst/>
                          <a:latin typeface="Aptos" panose="020B0004020202020204" pitchFamily="34" charset="0"/>
                        </a:rPr>
                        <a:t> </a:t>
                      </a:r>
                      <a:r>
                        <a:rPr lang="en-US" sz="1400" spc="-50">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5+1=6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20065" algn="ctr">
                        <a:lnSpc>
                          <a:spcPts val="1355"/>
                        </a:lnSpc>
                      </a:pPr>
                      <a:r>
                        <a:rPr lang="en-US" sz="1400">
                          <a:effectLst/>
                          <a:latin typeface="Aptos" panose="020B0004020202020204" pitchFamily="34" charset="0"/>
                        </a:rPr>
                        <a:t>(4,</a:t>
                      </a:r>
                      <a:r>
                        <a:rPr lang="en-US" sz="1400" spc="-10">
                          <a:effectLst/>
                          <a:latin typeface="Aptos" panose="020B0004020202020204" pitchFamily="34" charset="0"/>
                        </a:rPr>
                        <a:t> </a:t>
                      </a:r>
                      <a:r>
                        <a:rPr lang="en-US" sz="1400" spc="-25">
                          <a:effectLst/>
                          <a:latin typeface="Aptos" panose="020B0004020202020204" pitchFamily="34" charset="0"/>
                        </a:rPr>
                        <a:t>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a:effectLst/>
                          <a:latin typeface="Aptos" panose="020B0004020202020204" pitchFamily="34" charset="0"/>
                        </a:rPr>
                        <a:t>(4,</a:t>
                      </a:r>
                      <a:r>
                        <a:rPr lang="en-US" sz="1400" spc="5">
                          <a:effectLst/>
                          <a:latin typeface="Aptos" panose="020B0004020202020204" pitchFamily="34" charset="0"/>
                        </a:rPr>
                        <a:t> </a:t>
                      </a:r>
                      <a:r>
                        <a:rPr lang="en-US" sz="1400" spc="-25">
                          <a:effectLst/>
                          <a:latin typeface="Aptos" panose="020B0004020202020204" pitchFamily="34" charset="0"/>
                        </a:rPr>
                        <a:t>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27478606"/>
                  </a:ext>
                </a:extLst>
              </a:tr>
              <a:tr h="474630">
                <a:tc gridSpan="7">
                  <a:txBody>
                    <a:bodyPr/>
                    <a:lstStyle/>
                    <a:p>
                      <a:pPr marL="71120" algn="ctr">
                        <a:lnSpc>
                          <a:spcPts val="1290"/>
                        </a:lnSpc>
                        <a:spcBef>
                          <a:spcPts val="600"/>
                        </a:spcBef>
                        <a:spcAft>
                          <a:spcPts val="0"/>
                        </a:spcAft>
                      </a:pPr>
                      <a:r>
                        <a:rPr lang="en-US" sz="1400" dirty="0">
                          <a:effectLst/>
                          <a:latin typeface="Aptos" panose="020B0004020202020204" pitchFamily="34" charset="0"/>
                        </a:rPr>
                        <a:t>At</a:t>
                      </a:r>
                      <a:r>
                        <a:rPr lang="en-US" sz="1400" spc="-15" dirty="0">
                          <a:effectLst/>
                          <a:latin typeface="Aptos" panose="020B0004020202020204" pitchFamily="34" charset="0"/>
                        </a:rPr>
                        <a:t> </a:t>
                      </a:r>
                      <a:r>
                        <a:rPr lang="en-US" sz="1400" dirty="0">
                          <a:effectLst/>
                          <a:latin typeface="Aptos" panose="020B0004020202020204" pitchFamily="34" charset="0"/>
                        </a:rPr>
                        <a:t>step</a:t>
                      </a:r>
                      <a:r>
                        <a:rPr lang="en-US" sz="1400" spc="-10" dirty="0">
                          <a:effectLst/>
                          <a:latin typeface="Aptos" panose="020B0004020202020204" pitchFamily="34" charset="0"/>
                        </a:rPr>
                        <a:t> </a:t>
                      </a:r>
                      <a:r>
                        <a:rPr lang="en-US" sz="1400" dirty="0">
                          <a:effectLst/>
                          <a:latin typeface="Aptos" panose="020B0004020202020204" pitchFamily="34" charset="0"/>
                        </a:rPr>
                        <a:t>6,</a:t>
                      </a:r>
                      <a:r>
                        <a:rPr lang="en-US" sz="1400" spc="-10" dirty="0">
                          <a:effectLst/>
                          <a:latin typeface="Aptos" panose="020B0004020202020204" pitchFamily="34" charset="0"/>
                        </a:rPr>
                        <a:t> </a:t>
                      </a:r>
                      <a:r>
                        <a:rPr lang="en-US" sz="1400" dirty="0">
                          <a:effectLst/>
                          <a:latin typeface="Aptos" panose="020B0004020202020204" pitchFamily="34" charset="0"/>
                        </a:rPr>
                        <a:t>x</a:t>
                      </a:r>
                      <a:r>
                        <a:rPr lang="en-US" sz="1400" spc="-10" dirty="0">
                          <a:effectLst/>
                          <a:latin typeface="Aptos" panose="020B0004020202020204" pitchFamily="34" charset="0"/>
                        </a:rPr>
                        <a:t> </a:t>
                      </a:r>
                      <a:r>
                        <a:rPr lang="en-US" sz="1400" dirty="0">
                          <a:effectLst/>
                          <a:latin typeface="Aptos" panose="020B0004020202020204" pitchFamily="34" charset="0"/>
                        </a:rPr>
                        <a:t>reaches</a:t>
                      </a:r>
                      <a:r>
                        <a:rPr lang="en-US" sz="1400" spc="-10" dirty="0">
                          <a:effectLst/>
                          <a:latin typeface="Aptos" panose="020B0004020202020204" pitchFamily="34" charset="0"/>
                        </a:rPr>
                        <a:t> </a:t>
                      </a:r>
                      <a:r>
                        <a:rPr lang="en-US" sz="1400" dirty="0">
                          <a:effectLst/>
                          <a:latin typeface="Aptos" panose="020B0004020202020204" pitchFamily="34" charset="0"/>
                        </a:rPr>
                        <a:t>x=x2</a:t>
                      </a:r>
                      <a:r>
                        <a:rPr lang="en-US" sz="1400" spc="-10" dirty="0">
                          <a:effectLst/>
                          <a:latin typeface="Aptos" panose="020B0004020202020204" pitchFamily="34" charset="0"/>
                        </a:rPr>
                        <a:t> </a:t>
                      </a:r>
                      <a:r>
                        <a:rPr lang="en-US" sz="1400" dirty="0">
                          <a:effectLst/>
                          <a:latin typeface="Aptos" panose="020B0004020202020204" pitchFamily="34" charset="0"/>
                        </a:rPr>
                        <a:t>and</a:t>
                      </a:r>
                      <a:r>
                        <a:rPr lang="en-US" sz="1400" spc="-10" dirty="0">
                          <a:effectLst/>
                          <a:latin typeface="Aptos" panose="020B0004020202020204" pitchFamily="34" charset="0"/>
                        </a:rPr>
                        <a:t> </a:t>
                      </a:r>
                      <a:r>
                        <a:rPr lang="en-US" sz="1400" dirty="0">
                          <a:effectLst/>
                          <a:latin typeface="Aptos" panose="020B0004020202020204" pitchFamily="34" charset="0"/>
                        </a:rPr>
                        <a:t>we</a:t>
                      </a:r>
                      <a:r>
                        <a:rPr lang="en-US" sz="1400" spc="-20" dirty="0">
                          <a:effectLst/>
                          <a:latin typeface="Aptos" panose="020B0004020202020204" pitchFamily="34" charset="0"/>
                        </a:rPr>
                        <a:t> </a:t>
                      </a:r>
                      <a:r>
                        <a:rPr lang="en-US" sz="1400" dirty="0">
                          <a:effectLst/>
                          <a:latin typeface="Aptos" panose="020B0004020202020204" pitchFamily="34" charset="0"/>
                        </a:rPr>
                        <a:t>get</a:t>
                      </a:r>
                      <a:r>
                        <a:rPr lang="en-US" sz="1400" spc="-20" dirty="0">
                          <a:effectLst/>
                          <a:latin typeface="Aptos" panose="020B0004020202020204" pitchFamily="34" charset="0"/>
                        </a:rPr>
                        <a:t> </a:t>
                      </a:r>
                      <a:r>
                        <a:rPr lang="en-US" sz="1400" dirty="0">
                          <a:effectLst/>
                          <a:latin typeface="Aptos" panose="020B0004020202020204" pitchFamily="34" charset="0"/>
                        </a:rPr>
                        <a:t>the</a:t>
                      </a:r>
                      <a:r>
                        <a:rPr lang="en-US" sz="1400" spc="-20" dirty="0">
                          <a:effectLst/>
                          <a:latin typeface="Aptos" panose="020B0004020202020204" pitchFamily="34" charset="0"/>
                        </a:rPr>
                        <a:t> </a:t>
                      </a:r>
                      <a:r>
                        <a:rPr lang="en-US" sz="1400" dirty="0">
                          <a:effectLst/>
                          <a:latin typeface="Aptos" panose="020B0004020202020204" pitchFamily="34" charset="0"/>
                        </a:rPr>
                        <a:t>coordinate</a:t>
                      </a:r>
                      <a:r>
                        <a:rPr lang="en-US" sz="1400" spc="-10" dirty="0">
                          <a:effectLst/>
                          <a:latin typeface="Aptos" panose="020B0004020202020204" pitchFamily="34" charset="0"/>
                        </a:rPr>
                        <a:t> </a:t>
                      </a:r>
                      <a:r>
                        <a:rPr lang="en-US" sz="1400" dirty="0">
                          <a:effectLst/>
                          <a:latin typeface="Aptos" panose="020B0004020202020204" pitchFamily="34" charset="0"/>
                        </a:rPr>
                        <a:t>(4,</a:t>
                      </a:r>
                      <a:r>
                        <a:rPr lang="en-US" sz="1400" spc="-20" dirty="0">
                          <a:effectLst/>
                          <a:latin typeface="Aptos" panose="020B0004020202020204" pitchFamily="34" charset="0"/>
                        </a:rPr>
                        <a:t> </a:t>
                      </a:r>
                      <a:r>
                        <a:rPr lang="en-US" sz="1400" dirty="0">
                          <a:effectLst/>
                          <a:latin typeface="Aptos" panose="020B0004020202020204" pitchFamily="34" charset="0"/>
                        </a:rPr>
                        <a:t>6);</a:t>
                      </a:r>
                      <a:r>
                        <a:rPr lang="en-US" sz="1400" spc="-10" dirty="0">
                          <a:effectLst/>
                          <a:latin typeface="Aptos" panose="020B0004020202020204" pitchFamily="34" charset="0"/>
                        </a:rPr>
                        <a:t> </a:t>
                      </a:r>
                      <a:r>
                        <a:rPr lang="en-US" sz="1400" dirty="0">
                          <a:effectLst/>
                          <a:latin typeface="Aptos" panose="020B0004020202020204" pitchFamily="34" charset="0"/>
                        </a:rPr>
                        <a:t>Hence</a:t>
                      </a:r>
                      <a:r>
                        <a:rPr lang="en-US" sz="1400" spc="-10" dirty="0">
                          <a:effectLst/>
                          <a:latin typeface="Aptos" panose="020B0004020202020204" pitchFamily="34" charset="0"/>
                        </a:rPr>
                        <a:t> </a:t>
                      </a:r>
                      <a:r>
                        <a:rPr lang="en-US" sz="1400" dirty="0">
                          <a:effectLst/>
                          <a:latin typeface="Aptos" panose="020B0004020202020204" pitchFamily="34" charset="0"/>
                        </a:rPr>
                        <a:t>it</a:t>
                      </a:r>
                      <a:r>
                        <a:rPr lang="en-US" sz="1400" spc="-20" dirty="0">
                          <a:effectLst/>
                          <a:latin typeface="Aptos" panose="020B0004020202020204" pitchFamily="34" charset="0"/>
                        </a:rPr>
                        <a:t> </a:t>
                      </a:r>
                      <a:r>
                        <a:rPr lang="en-US" sz="1400" dirty="0">
                          <a:effectLst/>
                          <a:latin typeface="Aptos" panose="020B0004020202020204" pitchFamily="34" charset="0"/>
                        </a:rPr>
                        <a:t>stops</a:t>
                      </a:r>
                      <a:r>
                        <a:rPr lang="en-US" sz="1400" spc="-20" dirty="0">
                          <a:effectLst/>
                          <a:latin typeface="Aptos" panose="020B0004020202020204" pitchFamily="34" charset="0"/>
                        </a:rPr>
                        <a:t> </a:t>
                      </a:r>
                      <a:r>
                        <a:rPr lang="en-US" sz="1400" spc="-10" dirty="0">
                          <a:effectLst/>
                          <a:latin typeface="Aptos" panose="020B0004020202020204" pitchFamily="34" charset="0"/>
                        </a:rPr>
                        <a:t>here.</a:t>
                      </a:r>
                      <a:endParaRPr lang="en-SG" sz="12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130363981"/>
                  </a:ext>
                </a:extLst>
              </a:tr>
            </a:tbl>
          </a:graphicData>
        </a:graphic>
      </p:graphicFrame>
      <p:pic>
        <p:nvPicPr>
          <p:cNvPr id="7" name="Image 51" descr="IMAGE OF LINE CHART: To save this image to your hard drive, right-click on the image and select Save Picture As...">
            <a:extLst>
              <a:ext uri="{FF2B5EF4-FFF2-40B4-BE49-F238E27FC236}">
                <a16:creationId xmlns:a16="http://schemas.microsoft.com/office/drawing/2014/main" id="{C2FAF763-954A-61C3-8730-9DF15942F37E}"/>
              </a:ext>
            </a:extLst>
          </p:cNvPr>
          <p:cNvPicPr>
            <a:picLocks/>
          </p:cNvPicPr>
          <p:nvPr/>
        </p:nvPicPr>
        <p:blipFill>
          <a:blip r:embed="rId2" cstate="print"/>
          <a:stretch>
            <a:fillRect/>
          </a:stretch>
        </p:blipFill>
        <p:spPr>
          <a:xfrm>
            <a:off x="7357110" y="3052545"/>
            <a:ext cx="4834890" cy="2899410"/>
          </a:xfrm>
          <a:prstGeom prst="rect">
            <a:avLst/>
          </a:prstGeom>
        </p:spPr>
      </p:pic>
    </p:spTree>
    <p:extLst>
      <p:ext uri="{BB962C8B-B14F-4D97-AF65-F5344CB8AC3E}">
        <p14:creationId xmlns:p14="http://schemas.microsoft.com/office/powerpoint/2010/main" val="248054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698DB9-FB58-16C7-8664-F73CAE65C45B}"/>
              </a:ext>
            </a:extLst>
          </p:cNvPr>
          <p:cNvGraphicFramePr>
            <a:graphicFrameLocks noGrp="1"/>
          </p:cNvGraphicFramePr>
          <p:nvPr>
            <p:extLst>
              <p:ext uri="{D42A27DB-BD31-4B8C-83A1-F6EECF244321}">
                <p14:modId xmlns:p14="http://schemas.microsoft.com/office/powerpoint/2010/main" val="1781697235"/>
              </p:ext>
            </p:extLst>
          </p:nvPr>
        </p:nvGraphicFramePr>
        <p:xfrm>
          <a:off x="340446" y="2948232"/>
          <a:ext cx="7177971" cy="3198046"/>
        </p:xfrm>
        <a:graphic>
          <a:graphicData uri="http://schemas.openxmlformats.org/drawingml/2006/table">
            <a:tbl>
              <a:tblPr firstRow="1" firstCol="1" lastRow="1" lastCol="1" bandRow="1" bandCol="1">
                <a:tableStyleId>{5940675A-B579-460E-94D1-54222C63F5DA}</a:tableStyleId>
              </a:tblPr>
              <a:tblGrid>
                <a:gridCol w="606236">
                  <a:extLst>
                    <a:ext uri="{9D8B030D-6E8A-4147-A177-3AD203B41FA5}">
                      <a16:colId xmlns:a16="http://schemas.microsoft.com/office/drawing/2014/main" val="3253184951"/>
                    </a:ext>
                  </a:extLst>
                </a:gridCol>
                <a:gridCol w="618432">
                  <a:extLst>
                    <a:ext uri="{9D8B030D-6E8A-4147-A177-3AD203B41FA5}">
                      <a16:colId xmlns:a16="http://schemas.microsoft.com/office/drawing/2014/main" val="656030164"/>
                    </a:ext>
                  </a:extLst>
                </a:gridCol>
                <a:gridCol w="412528">
                  <a:extLst>
                    <a:ext uri="{9D8B030D-6E8A-4147-A177-3AD203B41FA5}">
                      <a16:colId xmlns:a16="http://schemas.microsoft.com/office/drawing/2014/main" val="1119596502"/>
                    </a:ext>
                  </a:extLst>
                </a:gridCol>
                <a:gridCol w="1447073">
                  <a:extLst>
                    <a:ext uri="{9D8B030D-6E8A-4147-A177-3AD203B41FA5}">
                      <a16:colId xmlns:a16="http://schemas.microsoft.com/office/drawing/2014/main" val="4026269226"/>
                    </a:ext>
                  </a:extLst>
                </a:gridCol>
                <a:gridCol w="1030959">
                  <a:extLst>
                    <a:ext uri="{9D8B030D-6E8A-4147-A177-3AD203B41FA5}">
                      <a16:colId xmlns:a16="http://schemas.microsoft.com/office/drawing/2014/main" val="365236941"/>
                    </a:ext>
                  </a:extLst>
                </a:gridCol>
                <a:gridCol w="1361698">
                  <a:extLst>
                    <a:ext uri="{9D8B030D-6E8A-4147-A177-3AD203B41FA5}">
                      <a16:colId xmlns:a16="http://schemas.microsoft.com/office/drawing/2014/main" val="1449399315"/>
                    </a:ext>
                  </a:extLst>
                </a:gridCol>
                <a:gridCol w="1701045">
                  <a:extLst>
                    <a:ext uri="{9D8B030D-6E8A-4147-A177-3AD203B41FA5}">
                      <a16:colId xmlns:a16="http://schemas.microsoft.com/office/drawing/2014/main" val="3247911488"/>
                    </a:ext>
                  </a:extLst>
                </a:gridCol>
              </a:tblGrid>
              <a:tr h="559201">
                <a:tc>
                  <a:txBody>
                    <a:bodyPr/>
                    <a:lstStyle/>
                    <a:p>
                      <a:pPr marL="12065" marR="5080" algn="ctr">
                        <a:lnSpc>
                          <a:spcPts val="1290"/>
                        </a:lnSpc>
                        <a:spcBef>
                          <a:spcPts val="85"/>
                        </a:spcBef>
                        <a:spcAft>
                          <a:spcPts val="0"/>
                        </a:spcAft>
                      </a:pPr>
                      <a:r>
                        <a:rPr lang="en-US" sz="1600" spc="-10" dirty="0">
                          <a:effectLst/>
                          <a:latin typeface="Aptos" panose="020B0004020202020204" pitchFamily="34" charset="0"/>
                        </a:rPr>
                        <a:t>Steps</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95"/>
                        </a:lnSpc>
                        <a:spcBef>
                          <a:spcPts val="80"/>
                        </a:spcBef>
                        <a:spcAft>
                          <a:spcPts val="0"/>
                        </a:spcAft>
                      </a:pPr>
                      <a:r>
                        <a:rPr lang="en-US" sz="1600" spc="-25">
                          <a:effectLst/>
                          <a:latin typeface="Aptos" panose="020B0004020202020204" pitchFamily="34" charset="0"/>
                        </a:rPr>
                        <a:t>xi</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6985" algn="ctr">
                        <a:lnSpc>
                          <a:spcPts val="1295"/>
                        </a:lnSpc>
                        <a:spcBef>
                          <a:spcPts val="80"/>
                        </a:spcBef>
                        <a:spcAft>
                          <a:spcPts val="0"/>
                        </a:spcAft>
                      </a:pPr>
                      <a:r>
                        <a:rPr lang="en-US" sz="1600" spc="-25">
                          <a:effectLst/>
                          <a:latin typeface="Aptos" panose="020B0004020202020204" pitchFamily="34" charset="0"/>
                        </a:rPr>
                        <a:t>yi</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95"/>
                        </a:lnSpc>
                        <a:spcBef>
                          <a:spcPts val="80"/>
                        </a:spcBef>
                        <a:spcAft>
                          <a:spcPts val="0"/>
                        </a:spcAft>
                      </a:pPr>
                      <a:r>
                        <a:rPr lang="en-US" sz="1600" spc="-10" dirty="0">
                          <a:effectLst/>
                          <a:latin typeface="Aptos" panose="020B0004020202020204" pitchFamily="34" charset="0"/>
                        </a:rPr>
                        <a:t>xi+1</a:t>
                      </a:r>
                      <a:r>
                        <a:rPr lang="en-US" sz="1600" spc="-50" dirty="0">
                          <a:effectLst/>
                          <a:latin typeface="Aptos" panose="020B0004020202020204" pitchFamily="34" charset="0"/>
                        </a:rPr>
                        <a:t> </a:t>
                      </a:r>
                      <a:r>
                        <a:rPr lang="en-US" sz="1600" spc="-10" dirty="0">
                          <a:effectLst/>
                          <a:latin typeface="Aptos" panose="020B0004020202020204" pitchFamily="34" charset="0"/>
                        </a:rPr>
                        <a:t>=</a:t>
                      </a:r>
                      <a:r>
                        <a:rPr lang="en-US" sz="1600" spc="-70" dirty="0">
                          <a:effectLst/>
                          <a:latin typeface="Aptos" panose="020B0004020202020204" pitchFamily="34" charset="0"/>
                        </a:rPr>
                        <a:t> </a:t>
                      </a:r>
                      <a:r>
                        <a:rPr lang="en-US" sz="1600" spc="-10" dirty="0">
                          <a:effectLst/>
                          <a:latin typeface="Aptos" panose="020B0004020202020204" pitchFamily="34" charset="0"/>
                        </a:rPr>
                        <a:t>xi</a:t>
                      </a:r>
                      <a:r>
                        <a:rPr lang="en-US" sz="1600" spc="-35" dirty="0">
                          <a:effectLst/>
                          <a:latin typeface="Aptos" panose="020B0004020202020204" pitchFamily="34" charset="0"/>
                        </a:rPr>
                        <a:t> </a:t>
                      </a:r>
                      <a:r>
                        <a:rPr lang="en-US" sz="1600" spc="-25" dirty="0">
                          <a:effectLst/>
                          <a:latin typeface="Aptos" panose="020B0004020202020204" pitchFamily="34" charset="0"/>
                        </a:rPr>
                        <a:t>+1</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95"/>
                        </a:lnSpc>
                        <a:spcBef>
                          <a:spcPts val="80"/>
                        </a:spcBef>
                        <a:spcAft>
                          <a:spcPts val="0"/>
                        </a:spcAft>
                      </a:pPr>
                      <a:r>
                        <a:rPr lang="en-US" sz="1600" spc="-10" dirty="0">
                          <a:effectLst/>
                          <a:latin typeface="Aptos" panose="020B0004020202020204" pitchFamily="34" charset="0"/>
                        </a:rPr>
                        <a:t>yi+1</a:t>
                      </a:r>
                      <a:r>
                        <a:rPr lang="en-US" sz="1600" spc="-50" dirty="0">
                          <a:effectLst/>
                          <a:latin typeface="Aptos" panose="020B0004020202020204" pitchFamily="34" charset="0"/>
                        </a:rPr>
                        <a:t> </a:t>
                      </a:r>
                      <a:r>
                        <a:rPr lang="en-US" sz="1600" spc="-10" dirty="0">
                          <a:effectLst/>
                          <a:latin typeface="Aptos" panose="020B0004020202020204" pitchFamily="34" charset="0"/>
                        </a:rPr>
                        <a:t>=</a:t>
                      </a:r>
                      <a:r>
                        <a:rPr lang="en-US" sz="1600" spc="-70" dirty="0">
                          <a:effectLst/>
                          <a:latin typeface="Aptos" panose="020B0004020202020204" pitchFamily="34" charset="0"/>
                        </a:rPr>
                        <a:t> </a:t>
                      </a:r>
                      <a:r>
                        <a:rPr lang="en-US" sz="1600" spc="-10" dirty="0" err="1">
                          <a:effectLst/>
                          <a:latin typeface="Aptos" panose="020B0004020202020204" pitchFamily="34" charset="0"/>
                        </a:rPr>
                        <a:t>yi</a:t>
                      </a:r>
                      <a:r>
                        <a:rPr lang="en-US" sz="1600" spc="-45" dirty="0">
                          <a:effectLst/>
                          <a:latin typeface="Aptos" panose="020B0004020202020204" pitchFamily="34" charset="0"/>
                        </a:rPr>
                        <a:t> </a:t>
                      </a:r>
                      <a:r>
                        <a:rPr lang="en-US" sz="1600" spc="-25" dirty="0">
                          <a:effectLst/>
                          <a:latin typeface="Aptos" panose="020B0004020202020204" pitchFamily="34" charset="0"/>
                        </a:rPr>
                        <a:t>+1</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2540" algn="ctr">
                        <a:lnSpc>
                          <a:spcPts val="1295"/>
                        </a:lnSpc>
                        <a:spcBef>
                          <a:spcPts val="80"/>
                        </a:spcBef>
                        <a:spcAft>
                          <a:spcPts val="0"/>
                        </a:spcAft>
                      </a:pPr>
                      <a:r>
                        <a:rPr lang="en-US" sz="1600" spc="-10">
                          <a:effectLst/>
                          <a:latin typeface="Aptos" panose="020B0004020202020204" pitchFamily="34" charset="0"/>
                        </a:rPr>
                        <a:t>(xi+1,</a:t>
                      </a:r>
                      <a:r>
                        <a:rPr lang="en-US" sz="1600" spc="-20">
                          <a:effectLst/>
                          <a:latin typeface="Aptos" panose="020B0004020202020204" pitchFamily="34" charset="0"/>
                        </a:rPr>
                        <a:t> </a:t>
                      </a:r>
                      <a:r>
                        <a:rPr lang="en-US" sz="1600" spc="-10">
                          <a:effectLst/>
                          <a:latin typeface="Aptos" panose="020B0004020202020204" pitchFamily="34" charset="0"/>
                        </a:rPr>
                        <a:t>yi+1)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marR="2540" algn="ctr">
                        <a:lnSpc>
                          <a:spcPts val="1290"/>
                        </a:lnSpc>
                        <a:spcBef>
                          <a:spcPts val="85"/>
                        </a:spcBef>
                        <a:spcAft>
                          <a:spcPts val="0"/>
                        </a:spcAft>
                      </a:pPr>
                      <a:r>
                        <a:rPr lang="en-US" sz="1600">
                          <a:effectLst/>
                          <a:latin typeface="Aptos" panose="020B0004020202020204" pitchFamily="34" charset="0"/>
                        </a:rPr>
                        <a:t>Pixel</a:t>
                      </a:r>
                      <a:r>
                        <a:rPr lang="en-US" sz="1600" spc="-15">
                          <a:effectLst/>
                          <a:latin typeface="Aptos" panose="020B0004020202020204" pitchFamily="34" charset="0"/>
                        </a:rPr>
                        <a:t> </a:t>
                      </a:r>
                      <a:r>
                        <a:rPr lang="en-US" sz="1600">
                          <a:effectLst/>
                          <a:latin typeface="Aptos" panose="020B0004020202020204" pitchFamily="34" charset="0"/>
                        </a:rPr>
                        <a:t>to be </a:t>
                      </a:r>
                      <a:r>
                        <a:rPr lang="en-US" sz="1600" spc="-10">
                          <a:effectLst/>
                          <a:latin typeface="Aptos" panose="020B0004020202020204" pitchFamily="34" charset="0"/>
                        </a:rPr>
                        <a:t>Plotted</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66955635"/>
                  </a:ext>
                </a:extLst>
              </a:tr>
              <a:tr h="297092">
                <a:tc>
                  <a:txBody>
                    <a:bodyPr/>
                    <a:lstStyle/>
                    <a:p>
                      <a:pPr marL="12065" algn="ctr">
                        <a:lnSpc>
                          <a:spcPts val="1280"/>
                        </a:lnSpc>
                      </a:pPr>
                      <a:r>
                        <a:rPr lang="en-US" sz="1600" spc="-25">
                          <a:effectLst/>
                          <a:latin typeface="Aptos" panose="020B0004020202020204" pitchFamily="34" charset="0"/>
                        </a:rPr>
                        <a:t>01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905" algn="ctr">
                        <a:lnSpc>
                          <a:spcPts val="1280"/>
                        </a:lnSpc>
                        <a:spcAft>
                          <a:spcPts val="0"/>
                        </a:spcAft>
                      </a:pPr>
                      <a:r>
                        <a:rPr lang="en-US" sz="1600" spc="-50">
                          <a:effectLst/>
                          <a:latin typeface="Aptos" panose="020B0004020202020204" pitchFamily="34" charset="0"/>
                        </a:rPr>
                        <a:t>0</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0</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algn="ctr">
                        <a:lnSpc>
                          <a:spcPts val="1280"/>
                        </a:lnSpc>
                      </a:pPr>
                      <a:r>
                        <a:rPr lang="en-US" sz="1600">
                          <a:effectLst/>
                          <a:latin typeface="Aptos" panose="020B0004020202020204" pitchFamily="34" charset="0"/>
                        </a:rPr>
                        <a:t>0+1=</a:t>
                      </a:r>
                      <a:r>
                        <a:rPr lang="en-US" sz="1600" spc="-25">
                          <a:effectLst/>
                          <a:latin typeface="Aptos" panose="020B0004020202020204" pitchFamily="34" charset="0"/>
                        </a:rPr>
                        <a:t> </a:t>
                      </a:r>
                      <a:r>
                        <a:rPr lang="en-US" sz="1600" spc="-50">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0+1=1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(1,</a:t>
                      </a:r>
                      <a:r>
                        <a:rPr lang="en-US" sz="1600" spc="5">
                          <a:effectLst/>
                          <a:latin typeface="Aptos" panose="020B0004020202020204" pitchFamily="34" charset="0"/>
                        </a:rPr>
                        <a:t> </a:t>
                      </a:r>
                      <a:r>
                        <a:rPr lang="en-US" sz="1600" spc="-25">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spc="-10">
                          <a:effectLst/>
                          <a:latin typeface="Aptos" panose="020B0004020202020204" pitchFamily="34" charset="0"/>
                        </a:rPr>
                        <a:t>(1,1)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37200731"/>
                  </a:ext>
                </a:extLst>
              </a:tr>
              <a:tr h="297092">
                <a:tc>
                  <a:txBody>
                    <a:bodyPr/>
                    <a:lstStyle/>
                    <a:p>
                      <a:pPr marL="12065" algn="ctr">
                        <a:lnSpc>
                          <a:spcPts val="1280"/>
                        </a:lnSpc>
                      </a:pPr>
                      <a:r>
                        <a:rPr lang="en-US" sz="1600" spc="-25">
                          <a:effectLst/>
                          <a:latin typeface="Aptos" panose="020B0004020202020204" pitchFamily="34" charset="0"/>
                        </a:rPr>
                        <a:t>02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80"/>
                        </a:lnSpc>
                        <a:spcAft>
                          <a:spcPts val="0"/>
                        </a:spcAft>
                      </a:pPr>
                      <a:r>
                        <a:rPr lang="en-US" sz="1600" spc="-50">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1+1=2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1+1=2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(2,</a:t>
                      </a:r>
                      <a:r>
                        <a:rPr lang="en-US" sz="1600" spc="5">
                          <a:effectLst/>
                          <a:latin typeface="Aptos" panose="020B0004020202020204" pitchFamily="34" charset="0"/>
                        </a:rPr>
                        <a:t> </a:t>
                      </a:r>
                      <a:r>
                        <a:rPr lang="en-US" sz="1600" spc="-25">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(2,</a:t>
                      </a:r>
                      <a:r>
                        <a:rPr lang="en-US" sz="1600" spc="5">
                          <a:effectLst/>
                          <a:latin typeface="Aptos" panose="020B0004020202020204" pitchFamily="34" charset="0"/>
                        </a:rPr>
                        <a:t> </a:t>
                      </a:r>
                      <a:r>
                        <a:rPr lang="en-US" sz="1600" spc="-25">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52496318"/>
                  </a:ext>
                </a:extLst>
              </a:tr>
              <a:tr h="297092">
                <a:tc>
                  <a:txBody>
                    <a:bodyPr/>
                    <a:lstStyle/>
                    <a:p>
                      <a:pPr marL="12065" algn="ctr">
                        <a:lnSpc>
                          <a:spcPts val="1265"/>
                        </a:lnSpc>
                      </a:pPr>
                      <a:r>
                        <a:rPr lang="en-US" sz="1600" spc="-25">
                          <a:effectLst/>
                          <a:latin typeface="Aptos" panose="020B0004020202020204" pitchFamily="34" charset="0"/>
                        </a:rPr>
                        <a:t>03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65"/>
                        </a:lnSpc>
                        <a:spcAft>
                          <a:spcPts val="0"/>
                        </a:spcAft>
                      </a:pPr>
                      <a:r>
                        <a:rPr lang="en-US" sz="1600" spc="-50">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65"/>
                        </a:lnSpc>
                        <a:spcAft>
                          <a:spcPts val="0"/>
                        </a:spcAft>
                      </a:pPr>
                      <a:r>
                        <a:rPr lang="en-US" sz="1600" spc="-50">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algn="ctr">
                        <a:lnSpc>
                          <a:spcPts val="1265"/>
                        </a:lnSpc>
                      </a:pPr>
                      <a:r>
                        <a:rPr lang="en-US" sz="1600">
                          <a:effectLst/>
                          <a:latin typeface="Aptos" panose="020B0004020202020204" pitchFamily="34" charset="0"/>
                        </a:rPr>
                        <a:t>2+1=</a:t>
                      </a:r>
                      <a:r>
                        <a:rPr lang="en-US" sz="1600" spc="-25">
                          <a:effectLst/>
                          <a:latin typeface="Aptos" panose="020B0004020202020204" pitchFamily="34" charset="0"/>
                        </a:rPr>
                        <a:t> </a:t>
                      </a:r>
                      <a:r>
                        <a:rPr lang="en-US" sz="1600" spc="-50">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65"/>
                        </a:lnSpc>
                        <a:spcAft>
                          <a:spcPts val="0"/>
                        </a:spcAft>
                      </a:pPr>
                      <a:r>
                        <a:rPr lang="en-US" sz="1600" spc="-10">
                          <a:effectLst/>
                          <a:latin typeface="Aptos" panose="020B0004020202020204" pitchFamily="34" charset="0"/>
                        </a:rPr>
                        <a:t>2+1=3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algn="ctr">
                        <a:lnSpc>
                          <a:spcPts val="1265"/>
                        </a:lnSpc>
                      </a:pPr>
                      <a:r>
                        <a:rPr lang="en-US" sz="1600">
                          <a:effectLst/>
                          <a:latin typeface="Aptos" panose="020B0004020202020204" pitchFamily="34" charset="0"/>
                        </a:rPr>
                        <a:t>(3,</a:t>
                      </a:r>
                      <a:r>
                        <a:rPr lang="en-US" sz="1600" spc="5">
                          <a:effectLst/>
                          <a:latin typeface="Aptos" panose="020B0004020202020204" pitchFamily="34" charset="0"/>
                        </a:rPr>
                        <a:t> </a:t>
                      </a:r>
                      <a:r>
                        <a:rPr lang="en-US" sz="1600" spc="-25">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65"/>
                        </a:lnSpc>
                      </a:pPr>
                      <a:r>
                        <a:rPr lang="en-US" sz="1600" dirty="0">
                          <a:effectLst/>
                          <a:latin typeface="Aptos" panose="020B0004020202020204" pitchFamily="34" charset="0"/>
                        </a:rPr>
                        <a:t>(3,</a:t>
                      </a:r>
                      <a:r>
                        <a:rPr lang="en-US" sz="1600" spc="5" dirty="0">
                          <a:effectLst/>
                          <a:latin typeface="Aptos" panose="020B0004020202020204" pitchFamily="34" charset="0"/>
                        </a:rPr>
                        <a:t> </a:t>
                      </a:r>
                      <a:r>
                        <a:rPr lang="en-US" sz="1600" spc="-25" dirty="0">
                          <a:effectLst/>
                          <a:latin typeface="Aptos" panose="020B0004020202020204" pitchFamily="34" charset="0"/>
                        </a:rPr>
                        <a:t>3)</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205438175"/>
                  </a:ext>
                </a:extLst>
              </a:tr>
              <a:tr h="297092">
                <a:tc>
                  <a:txBody>
                    <a:bodyPr/>
                    <a:lstStyle/>
                    <a:p>
                      <a:pPr marL="12065" algn="ctr">
                        <a:lnSpc>
                          <a:spcPts val="1280"/>
                        </a:lnSpc>
                      </a:pPr>
                      <a:r>
                        <a:rPr lang="en-US" sz="1600" spc="-25">
                          <a:effectLst/>
                          <a:latin typeface="Aptos" panose="020B0004020202020204" pitchFamily="34" charset="0"/>
                        </a:rPr>
                        <a:t>04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905" algn="ctr">
                        <a:lnSpc>
                          <a:spcPts val="1280"/>
                        </a:lnSpc>
                        <a:spcAft>
                          <a:spcPts val="0"/>
                        </a:spcAft>
                      </a:pPr>
                      <a:r>
                        <a:rPr lang="en-US" sz="1600" spc="-50">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3+1=4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3+1=4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87640789"/>
                  </a:ext>
                </a:extLst>
              </a:tr>
              <a:tr h="297092">
                <a:tc>
                  <a:txBody>
                    <a:bodyPr/>
                    <a:lstStyle/>
                    <a:p>
                      <a:pPr marL="12065" algn="ctr">
                        <a:lnSpc>
                          <a:spcPts val="1280"/>
                        </a:lnSpc>
                      </a:pPr>
                      <a:r>
                        <a:rPr lang="en-US" sz="1600" spc="-25">
                          <a:effectLst/>
                          <a:latin typeface="Aptos" panose="020B0004020202020204" pitchFamily="34" charset="0"/>
                        </a:rPr>
                        <a:t>05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80"/>
                        </a:lnSpc>
                        <a:spcAft>
                          <a:spcPts val="0"/>
                        </a:spcAft>
                      </a:pPr>
                      <a:r>
                        <a:rPr lang="en-US" sz="1600" spc="-50">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4+1=5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4+1=5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89851211"/>
                  </a:ext>
                </a:extLst>
              </a:tr>
              <a:tr h="297092">
                <a:tc>
                  <a:txBody>
                    <a:bodyPr/>
                    <a:lstStyle/>
                    <a:p>
                      <a:pPr marL="12065" algn="ctr">
                        <a:lnSpc>
                          <a:spcPts val="1280"/>
                        </a:lnSpc>
                      </a:pPr>
                      <a:r>
                        <a:rPr lang="en-US" sz="1600" spc="-25">
                          <a:effectLst/>
                          <a:latin typeface="Aptos" panose="020B0004020202020204" pitchFamily="34" charset="0"/>
                        </a:rPr>
                        <a:t>06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80"/>
                        </a:lnSpc>
                        <a:spcAft>
                          <a:spcPts val="0"/>
                        </a:spcAft>
                      </a:pPr>
                      <a:r>
                        <a:rPr lang="en-US" sz="1600" spc="-50">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5+1=6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5+1=6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algn="ctr">
                        <a:lnSpc>
                          <a:spcPts val="1280"/>
                        </a:lnSpc>
                      </a:pPr>
                      <a:r>
                        <a:rPr lang="en-US" sz="1600">
                          <a:effectLst/>
                          <a:latin typeface="Aptos" panose="020B0004020202020204" pitchFamily="34" charset="0"/>
                        </a:rPr>
                        <a:t>(6,</a:t>
                      </a:r>
                      <a:r>
                        <a:rPr lang="en-US" sz="1600" spc="5">
                          <a:effectLst/>
                          <a:latin typeface="Aptos" panose="020B0004020202020204" pitchFamily="34" charset="0"/>
                        </a:rPr>
                        <a:t> </a:t>
                      </a:r>
                      <a:r>
                        <a:rPr lang="en-US" sz="1600" spc="-25">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(6,</a:t>
                      </a:r>
                      <a:r>
                        <a:rPr lang="en-US" sz="1600" spc="5">
                          <a:effectLst/>
                          <a:latin typeface="Aptos" panose="020B0004020202020204" pitchFamily="34" charset="0"/>
                        </a:rPr>
                        <a:t> </a:t>
                      </a:r>
                      <a:r>
                        <a:rPr lang="en-US" sz="1600" spc="-25">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014332660"/>
                  </a:ext>
                </a:extLst>
              </a:tr>
              <a:tr h="297092">
                <a:tc>
                  <a:txBody>
                    <a:bodyPr/>
                    <a:lstStyle/>
                    <a:p>
                      <a:pPr marL="12065" algn="ctr">
                        <a:lnSpc>
                          <a:spcPts val="1265"/>
                        </a:lnSpc>
                      </a:pPr>
                      <a:r>
                        <a:rPr lang="en-US" sz="1600" spc="-25">
                          <a:effectLst/>
                          <a:latin typeface="Aptos" panose="020B0004020202020204" pitchFamily="34" charset="0"/>
                        </a:rPr>
                        <a:t>07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65"/>
                        </a:lnSpc>
                        <a:spcAft>
                          <a:spcPts val="0"/>
                        </a:spcAft>
                      </a:pPr>
                      <a:r>
                        <a:rPr lang="en-US" sz="1600" spc="-50">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65"/>
                        </a:lnSpc>
                        <a:spcAft>
                          <a:spcPts val="0"/>
                        </a:spcAft>
                      </a:pPr>
                      <a:r>
                        <a:rPr lang="en-US" sz="1600" spc="-50">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65"/>
                        </a:lnSpc>
                        <a:spcAft>
                          <a:spcPts val="0"/>
                        </a:spcAft>
                      </a:pPr>
                      <a:r>
                        <a:rPr lang="en-US" sz="1600" spc="-10">
                          <a:effectLst/>
                          <a:latin typeface="Aptos" panose="020B0004020202020204" pitchFamily="34" charset="0"/>
                        </a:rPr>
                        <a:t>5+1=7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65"/>
                        </a:lnSpc>
                        <a:spcAft>
                          <a:spcPts val="0"/>
                        </a:spcAft>
                      </a:pPr>
                      <a:r>
                        <a:rPr lang="en-US" sz="1600" spc="-10">
                          <a:effectLst/>
                          <a:latin typeface="Aptos" panose="020B0004020202020204" pitchFamily="34" charset="0"/>
                        </a:rPr>
                        <a:t>6+1=7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algn="ctr">
                        <a:lnSpc>
                          <a:spcPts val="1265"/>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65"/>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89140135"/>
                  </a:ext>
                </a:extLst>
              </a:tr>
              <a:tr h="559201">
                <a:tc gridSpan="7">
                  <a:txBody>
                    <a:bodyPr/>
                    <a:lstStyle/>
                    <a:p>
                      <a:pPr marL="71120" algn="l">
                        <a:lnSpc>
                          <a:spcPts val="1275"/>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7,</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0"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(7,</a:t>
                      </a:r>
                      <a:r>
                        <a:rPr lang="en-US" sz="1600" spc="-20" dirty="0">
                          <a:effectLst/>
                          <a:latin typeface="Aptos" panose="020B0004020202020204" pitchFamily="34" charset="0"/>
                        </a:rPr>
                        <a:t> </a:t>
                      </a:r>
                      <a:r>
                        <a:rPr lang="en-US" sz="1600" dirty="0">
                          <a:effectLst/>
                          <a:latin typeface="Aptos" panose="020B0004020202020204" pitchFamily="34" charset="0"/>
                        </a:rPr>
                        <a:t>7);</a:t>
                      </a:r>
                      <a:r>
                        <a:rPr lang="en-US" sz="1600" spc="-10" dirty="0">
                          <a:effectLst/>
                          <a:latin typeface="Aptos" panose="020B0004020202020204" pitchFamily="34" charset="0"/>
                        </a:rPr>
                        <a:t> </a:t>
                      </a:r>
                      <a:r>
                        <a:rPr lang="en-US" sz="1600" dirty="0">
                          <a:effectLst/>
                          <a:latin typeface="Aptos" panose="020B0004020202020204" pitchFamily="34" charset="0"/>
                        </a:rPr>
                        <a:t>Hence</a:t>
                      </a:r>
                      <a:r>
                        <a:rPr lang="en-US" sz="1600" spc="-10" dirty="0">
                          <a:effectLst/>
                          <a:latin typeface="Aptos" panose="020B0004020202020204" pitchFamily="34" charset="0"/>
                        </a:rPr>
                        <a:t> </a:t>
                      </a:r>
                      <a:r>
                        <a:rPr lang="en-US" sz="1600" dirty="0">
                          <a:effectLst/>
                          <a:latin typeface="Aptos" panose="020B0004020202020204" pitchFamily="34" charset="0"/>
                        </a:rPr>
                        <a:t>it</a:t>
                      </a:r>
                      <a:r>
                        <a:rPr lang="en-US" sz="1600" spc="-20" dirty="0">
                          <a:effectLst/>
                          <a:latin typeface="Aptos" panose="020B0004020202020204" pitchFamily="34" charset="0"/>
                        </a:rPr>
                        <a:t> </a:t>
                      </a:r>
                      <a:r>
                        <a:rPr lang="en-US" sz="1600" dirty="0">
                          <a:effectLst/>
                          <a:latin typeface="Aptos" panose="020B0004020202020204" pitchFamily="34" charset="0"/>
                        </a:rPr>
                        <a:t>stops</a:t>
                      </a:r>
                      <a:r>
                        <a:rPr lang="en-US" sz="1600" spc="-20" dirty="0">
                          <a:effectLst/>
                          <a:latin typeface="Aptos" panose="020B0004020202020204" pitchFamily="34" charset="0"/>
                        </a:rPr>
                        <a:t> </a:t>
                      </a:r>
                      <a:r>
                        <a:rPr lang="en-US" sz="1600" spc="-10" dirty="0">
                          <a:effectLst/>
                          <a:latin typeface="Aptos" panose="020B0004020202020204" pitchFamily="34" charset="0"/>
                        </a:rPr>
                        <a:t>here.</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62323975"/>
                  </a:ext>
                </a:extLst>
              </a:tr>
            </a:tbl>
          </a:graphicData>
        </a:graphic>
      </p:graphicFrame>
      <p:pic>
        <p:nvPicPr>
          <p:cNvPr id="7" name="Image 54" descr="IMAGE OF LINE CHART: To save this image to your hard drive, right-click on the image and select Save Picture As...">
            <a:extLst>
              <a:ext uri="{FF2B5EF4-FFF2-40B4-BE49-F238E27FC236}">
                <a16:creationId xmlns:a16="http://schemas.microsoft.com/office/drawing/2014/main" id="{EDC7BFC1-7031-0720-055B-A8C863517A32}"/>
              </a:ext>
            </a:extLst>
          </p:cNvPr>
          <p:cNvPicPr>
            <a:picLocks/>
          </p:cNvPicPr>
          <p:nvPr/>
        </p:nvPicPr>
        <p:blipFill>
          <a:blip r:embed="rId2" cstate="print"/>
          <a:stretch>
            <a:fillRect/>
          </a:stretch>
        </p:blipFill>
        <p:spPr>
          <a:xfrm>
            <a:off x="7651190" y="2948232"/>
            <a:ext cx="4450715" cy="3018155"/>
          </a:xfrm>
          <a:prstGeom prst="rect">
            <a:avLst/>
          </a:prstGeom>
        </p:spPr>
      </p:pic>
      <p:sp>
        <p:nvSpPr>
          <p:cNvPr id="9" name="TextBox 8">
            <a:extLst>
              <a:ext uri="{FF2B5EF4-FFF2-40B4-BE49-F238E27FC236}">
                <a16:creationId xmlns:a16="http://schemas.microsoft.com/office/drawing/2014/main" id="{1F50C64E-58F5-6CB1-F794-1F8FDCCBFBDF}"/>
              </a:ext>
            </a:extLst>
          </p:cNvPr>
          <p:cNvSpPr txBox="1"/>
          <p:nvPr/>
        </p:nvSpPr>
        <p:spPr>
          <a:xfrm>
            <a:off x="278631" y="103695"/>
            <a:ext cx="11598059" cy="2585323"/>
          </a:xfrm>
          <a:prstGeom prst="rect">
            <a:avLst/>
          </a:prstGeom>
          <a:noFill/>
        </p:spPr>
        <p:txBody>
          <a:bodyPr wrap="square">
            <a:spAutoFit/>
          </a:bodyPr>
          <a:lstStyle/>
          <a:p>
            <a:r>
              <a:rPr lang="en-SG" b="1" dirty="0">
                <a:latin typeface="Aptos" panose="020B0004020202020204" pitchFamily="34" charset="0"/>
              </a:rPr>
              <a:t>02.	Draw a line using DDA Algorithm from (0,0) to (7,7). </a:t>
            </a:r>
          </a:p>
          <a:p>
            <a:r>
              <a:rPr lang="en-SG" b="1" dirty="0">
                <a:latin typeface="Aptos" panose="020B0004020202020204" pitchFamily="34" charset="0"/>
              </a:rPr>
              <a:t>Solution:</a:t>
            </a:r>
          </a:p>
          <a:p>
            <a:r>
              <a:rPr lang="en-SG" dirty="0">
                <a:latin typeface="Aptos" panose="020B0004020202020204" pitchFamily="34" charset="0"/>
              </a:rPr>
              <a:t>Given coordinates: (0,0) and (7,7)</a:t>
            </a:r>
          </a:p>
          <a:p>
            <a:r>
              <a:rPr lang="en-SG" dirty="0">
                <a:latin typeface="Aptos" panose="020B0004020202020204" pitchFamily="34" charset="0"/>
              </a:rPr>
              <a:t>x1 = 0	x2 = 7</a:t>
            </a:r>
          </a:p>
          <a:p>
            <a:r>
              <a:rPr lang="en-SG" dirty="0">
                <a:latin typeface="Aptos" panose="020B0004020202020204" pitchFamily="34" charset="0"/>
              </a:rPr>
              <a:t>y1 = 0	y2 = 7</a:t>
            </a:r>
          </a:p>
          <a:p>
            <a:r>
              <a:rPr lang="en-SG" dirty="0">
                <a:latin typeface="Aptos" panose="020B0004020202020204" pitchFamily="34" charset="0"/>
              </a:rPr>
              <a:t>Slope(m) = (y2-y1) / (x2-x1) = (7-0) / (7-0) = 1 (where m=1)</a:t>
            </a:r>
          </a:p>
          <a:p>
            <a:r>
              <a:rPr lang="en-SG" dirty="0">
                <a:latin typeface="Aptos" panose="020B0004020202020204" pitchFamily="34" charset="0"/>
              </a:rPr>
              <a:t>Set initial position (x, y) = (0,0)</a:t>
            </a:r>
          </a:p>
          <a:p>
            <a:r>
              <a:rPr lang="en-SG" dirty="0">
                <a:latin typeface="Aptos" panose="020B0004020202020204" pitchFamily="34" charset="0"/>
              </a:rPr>
              <a:t>So, the formula to calculate next coordinates: xi+1 = xi + 1  ,  yi+1 = </a:t>
            </a:r>
            <a:r>
              <a:rPr lang="en-SG" dirty="0" err="1">
                <a:latin typeface="Aptos" panose="020B0004020202020204" pitchFamily="34" charset="0"/>
              </a:rPr>
              <a:t>yi</a:t>
            </a:r>
            <a:r>
              <a:rPr lang="en-SG" dirty="0">
                <a:latin typeface="Aptos" panose="020B0004020202020204" pitchFamily="34" charset="0"/>
              </a:rPr>
              <a:t> + 1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97148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6280B81-6FE7-CB0C-23F4-7371B6C8128E}"/>
              </a:ext>
            </a:extLst>
          </p:cNvPr>
          <p:cNvGraphicFramePr>
            <a:graphicFrameLocks noGrp="1"/>
          </p:cNvGraphicFramePr>
          <p:nvPr>
            <p:extLst>
              <p:ext uri="{D42A27DB-BD31-4B8C-83A1-F6EECF244321}">
                <p14:modId xmlns:p14="http://schemas.microsoft.com/office/powerpoint/2010/main" val="324021914"/>
              </p:ext>
            </p:extLst>
          </p:nvPr>
        </p:nvGraphicFramePr>
        <p:xfrm>
          <a:off x="261592" y="3217516"/>
          <a:ext cx="7798326" cy="2693091"/>
        </p:xfrm>
        <a:graphic>
          <a:graphicData uri="http://schemas.openxmlformats.org/drawingml/2006/table">
            <a:tbl>
              <a:tblPr firstRow="1" firstCol="1" lastRow="1" lastCol="1" bandRow="1" bandCol="1">
                <a:tableStyleId>{5940675A-B579-460E-94D1-54222C63F5DA}</a:tableStyleId>
              </a:tblPr>
              <a:tblGrid>
                <a:gridCol w="607235">
                  <a:extLst>
                    <a:ext uri="{9D8B030D-6E8A-4147-A177-3AD203B41FA5}">
                      <a16:colId xmlns:a16="http://schemas.microsoft.com/office/drawing/2014/main" val="3289639679"/>
                    </a:ext>
                  </a:extLst>
                </a:gridCol>
                <a:gridCol w="404347">
                  <a:extLst>
                    <a:ext uri="{9D8B030D-6E8A-4147-A177-3AD203B41FA5}">
                      <a16:colId xmlns:a16="http://schemas.microsoft.com/office/drawing/2014/main" val="1797080261"/>
                    </a:ext>
                  </a:extLst>
                </a:gridCol>
                <a:gridCol w="608664">
                  <a:extLst>
                    <a:ext uri="{9D8B030D-6E8A-4147-A177-3AD203B41FA5}">
                      <a16:colId xmlns:a16="http://schemas.microsoft.com/office/drawing/2014/main" val="2224453141"/>
                    </a:ext>
                  </a:extLst>
                </a:gridCol>
                <a:gridCol w="1317343">
                  <a:extLst>
                    <a:ext uri="{9D8B030D-6E8A-4147-A177-3AD203B41FA5}">
                      <a16:colId xmlns:a16="http://schemas.microsoft.com/office/drawing/2014/main" val="151049198"/>
                    </a:ext>
                  </a:extLst>
                </a:gridCol>
                <a:gridCol w="1555236">
                  <a:extLst>
                    <a:ext uri="{9D8B030D-6E8A-4147-A177-3AD203B41FA5}">
                      <a16:colId xmlns:a16="http://schemas.microsoft.com/office/drawing/2014/main" val="2291919483"/>
                    </a:ext>
                  </a:extLst>
                </a:gridCol>
                <a:gridCol w="1380209">
                  <a:extLst>
                    <a:ext uri="{9D8B030D-6E8A-4147-A177-3AD203B41FA5}">
                      <a16:colId xmlns:a16="http://schemas.microsoft.com/office/drawing/2014/main" val="3973130115"/>
                    </a:ext>
                  </a:extLst>
                </a:gridCol>
                <a:gridCol w="1925292">
                  <a:extLst>
                    <a:ext uri="{9D8B030D-6E8A-4147-A177-3AD203B41FA5}">
                      <a16:colId xmlns:a16="http://schemas.microsoft.com/office/drawing/2014/main" val="3928608964"/>
                    </a:ext>
                  </a:extLst>
                </a:gridCol>
              </a:tblGrid>
              <a:tr h="302477">
                <a:tc>
                  <a:txBody>
                    <a:bodyPr/>
                    <a:lstStyle/>
                    <a:p>
                      <a:pPr marL="11430" marR="3175" algn="ctr">
                        <a:lnSpc>
                          <a:spcPts val="1280"/>
                        </a:lnSpc>
                        <a:spcBef>
                          <a:spcPts val="80"/>
                        </a:spcBef>
                        <a:spcAft>
                          <a:spcPts val="0"/>
                        </a:spcAft>
                      </a:pPr>
                      <a:r>
                        <a:rPr lang="en-US" sz="14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marR="635" algn="ctr">
                        <a:lnSpc>
                          <a:spcPts val="1270"/>
                        </a:lnSpc>
                        <a:spcBef>
                          <a:spcPts val="80"/>
                        </a:spcBef>
                        <a:spcAft>
                          <a:spcPts val="0"/>
                        </a:spcAft>
                      </a:pPr>
                      <a:r>
                        <a:rPr lang="en-US" sz="1400" spc="-25">
                          <a:effectLst/>
                          <a:latin typeface="Aptos" panose="020B0004020202020204" pitchFamily="34" charset="0"/>
                        </a:rPr>
                        <a:t>xi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70"/>
                        </a:lnSpc>
                        <a:spcBef>
                          <a:spcPts val="80"/>
                        </a:spcBef>
                        <a:spcAft>
                          <a:spcPts val="0"/>
                        </a:spcAft>
                      </a:pPr>
                      <a:r>
                        <a:rPr lang="en-US" sz="1400" spc="-25">
                          <a:effectLst/>
                          <a:latin typeface="Aptos" panose="020B0004020202020204" pitchFamily="34" charset="0"/>
                        </a:rPr>
                        <a:t>yi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70"/>
                        </a:lnSpc>
                        <a:spcBef>
                          <a:spcPts val="80"/>
                        </a:spcBef>
                        <a:spcAft>
                          <a:spcPts val="0"/>
                        </a:spcAft>
                      </a:pPr>
                      <a:r>
                        <a:rPr lang="en-US" sz="1400">
                          <a:effectLst/>
                          <a:latin typeface="Aptos" panose="020B0004020202020204" pitchFamily="34" charset="0"/>
                        </a:rPr>
                        <a:t>xi+1</a:t>
                      </a:r>
                      <a:r>
                        <a:rPr lang="en-US" sz="1400" spc="-80">
                          <a:effectLst/>
                          <a:latin typeface="Aptos" panose="020B0004020202020204" pitchFamily="34" charset="0"/>
                        </a:rPr>
                        <a:t> </a:t>
                      </a:r>
                      <a:r>
                        <a:rPr lang="en-US" sz="1400">
                          <a:effectLst/>
                          <a:latin typeface="Aptos" panose="020B0004020202020204" pitchFamily="34" charset="0"/>
                        </a:rPr>
                        <a:t>=</a:t>
                      </a:r>
                      <a:r>
                        <a:rPr lang="en-US" sz="1400" spc="-75">
                          <a:effectLst/>
                          <a:latin typeface="Aptos" panose="020B0004020202020204" pitchFamily="34" charset="0"/>
                        </a:rPr>
                        <a:t> </a:t>
                      </a:r>
                      <a:r>
                        <a:rPr lang="en-US" sz="1400">
                          <a:effectLst/>
                          <a:latin typeface="Aptos" panose="020B0004020202020204" pitchFamily="34" charset="0"/>
                        </a:rPr>
                        <a:t>xi</a:t>
                      </a:r>
                      <a:r>
                        <a:rPr lang="en-US" sz="1400" spc="-70">
                          <a:effectLst/>
                          <a:latin typeface="Aptos" panose="020B0004020202020204" pitchFamily="34" charset="0"/>
                        </a:rPr>
                        <a:t> </a:t>
                      </a:r>
                      <a:r>
                        <a:rPr lang="en-US" sz="14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algn="ctr">
                        <a:lnSpc>
                          <a:spcPts val="1270"/>
                        </a:lnSpc>
                        <a:spcBef>
                          <a:spcPts val="80"/>
                        </a:spcBef>
                        <a:spcAft>
                          <a:spcPts val="0"/>
                        </a:spcAft>
                      </a:pPr>
                      <a:r>
                        <a:rPr lang="en-US" sz="1400" spc="-10">
                          <a:effectLst/>
                          <a:latin typeface="Aptos" panose="020B0004020202020204" pitchFamily="34" charset="0"/>
                        </a:rPr>
                        <a:t>yi+1</a:t>
                      </a:r>
                      <a:r>
                        <a:rPr lang="en-US" sz="1400" spc="-65">
                          <a:effectLst/>
                          <a:latin typeface="Aptos" panose="020B0004020202020204" pitchFamily="34" charset="0"/>
                        </a:rPr>
                        <a:t> </a:t>
                      </a:r>
                      <a:r>
                        <a:rPr lang="en-US" sz="1400" spc="-10">
                          <a:effectLst/>
                          <a:latin typeface="Aptos" panose="020B0004020202020204" pitchFamily="34" charset="0"/>
                        </a:rPr>
                        <a:t>=</a:t>
                      </a:r>
                      <a:r>
                        <a:rPr lang="en-US" sz="1400" spc="-65">
                          <a:effectLst/>
                          <a:latin typeface="Aptos" panose="020B0004020202020204" pitchFamily="34" charset="0"/>
                        </a:rPr>
                        <a:t> </a:t>
                      </a:r>
                      <a:r>
                        <a:rPr lang="en-US" sz="1400" spc="-10">
                          <a:effectLst/>
                          <a:latin typeface="Aptos" panose="020B0004020202020204" pitchFamily="34" charset="0"/>
                        </a:rPr>
                        <a:t>yi</a:t>
                      </a:r>
                      <a:r>
                        <a:rPr lang="en-US" sz="1400" spc="-45">
                          <a:effectLst/>
                          <a:latin typeface="Aptos" panose="020B0004020202020204" pitchFamily="34" charset="0"/>
                        </a:rPr>
                        <a:t> </a:t>
                      </a:r>
                      <a:r>
                        <a:rPr lang="en-US" sz="1400" spc="-10">
                          <a:effectLst/>
                          <a:latin typeface="Aptos" panose="020B0004020202020204" pitchFamily="34" charset="0"/>
                        </a:rPr>
                        <a:t>+0.71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1270" algn="ctr">
                        <a:lnSpc>
                          <a:spcPts val="1270"/>
                        </a:lnSpc>
                        <a:spcBef>
                          <a:spcPts val="80"/>
                        </a:spcBef>
                        <a:spcAft>
                          <a:spcPts val="0"/>
                        </a:spcAft>
                      </a:pPr>
                      <a:r>
                        <a:rPr lang="en-US" sz="1400" spc="-10">
                          <a:effectLst/>
                          <a:latin typeface="Aptos" panose="020B0004020202020204" pitchFamily="34" charset="0"/>
                        </a:rPr>
                        <a:t>(xi+1,</a:t>
                      </a:r>
                      <a:r>
                        <a:rPr lang="en-US" sz="1400" spc="-40">
                          <a:effectLst/>
                          <a:latin typeface="Aptos" panose="020B0004020202020204" pitchFamily="34" charset="0"/>
                        </a:rPr>
                        <a:t> </a:t>
                      </a:r>
                      <a:r>
                        <a:rPr lang="en-US" sz="1400" spc="-10">
                          <a:effectLst/>
                          <a:latin typeface="Aptos" panose="020B0004020202020204" pitchFamily="34" charset="0"/>
                        </a:rPr>
                        <a:t>yi+1)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1270" algn="ctr">
                        <a:lnSpc>
                          <a:spcPts val="1280"/>
                        </a:lnSpc>
                        <a:spcBef>
                          <a:spcPts val="80"/>
                        </a:spcBef>
                        <a:spcAft>
                          <a:spcPts val="0"/>
                        </a:spcAft>
                      </a:pPr>
                      <a:r>
                        <a:rPr lang="en-US" sz="1400">
                          <a:effectLst/>
                          <a:latin typeface="Aptos" panose="020B0004020202020204" pitchFamily="34" charset="0"/>
                        </a:rPr>
                        <a:t>Pixel</a:t>
                      </a:r>
                      <a:r>
                        <a:rPr lang="en-US" sz="1400" spc="-15">
                          <a:effectLst/>
                          <a:latin typeface="Aptos" panose="020B0004020202020204" pitchFamily="34" charset="0"/>
                        </a:rPr>
                        <a:t> </a:t>
                      </a:r>
                      <a:r>
                        <a:rPr lang="en-US" sz="1400">
                          <a:effectLst/>
                          <a:latin typeface="Aptos" panose="020B0004020202020204" pitchFamily="34" charset="0"/>
                        </a:rPr>
                        <a:t>to</a:t>
                      </a:r>
                      <a:r>
                        <a:rPr lang="en-US" sz="1400" spc="-5">
                          <a:effectLst/>
                          <a:latin typeface="Aptos" panose="020B0004020202020204" pitchFamily="34" charset="0"/>
                        </a:rPr>
                        <a:t> </a:t>
                      </a:r>
                      <a:r>
                        <a:rPr lang="en-US" sz="1400">
                          <a:effectLst/>
                          <a:latin typeface="Aptos" panose="020B0004020202020204" pitchFamily="34" charset="0"/>
                        </a:rPr>
                        <a:t>be</a:t>
                      </a:r>
                      <a:r>
                        <a:rPr lang="en-US" sz="1400" spc="-15">
                          <a:effectLst/>
                          <a:latin typeface="Aptos" panose="020B0004020202020204" pitchFamily="34" charset="0"/>
                        </a:rPr>
                        <a:t> </a:t>
                      </a:r>
                      <a:r>
                        <a:rPr lang="en-US" sz="14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629925506"/>
                  </a:ext>
                </a:extLst>
              </a:tr>
              <a:tr h="284746">
                <a:tc>
                  <a:txBody>
                    <a:bodyPr/>
                    <a:lstStyle/>
                    <a:p>
                      <a:pPr marL="11430" algn="ctr">
                        <a:lnSpc>
                          <a:spcPts val="1205"/>
                        </a:lnSpc>
                        <a:spcBef>
                          <a:spcPts val="60"/>
                        </a:spcBef>
                        <a:spcAft>
                          <a:spcPts val="0"/>
                        </a:spcAft>
                      </a:pPr>
                      <a:r>
                        <a:rPr lang="en-US" sz="14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60"/>
                        </a:spcBef>
                        <a:spcAft>
                          <a:spcPts val="0"/>
                        </a:spcAft>
                      </a:pPr>
                      <a:r>
                        <a:rPr lang="en-US" sz="14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60"/>
                        </a:spcBef>
                        <a:spcAft>
                          <a:spcPts val="0"/>
                        </a:spcAft>
                      </a:pPr>
                      <a:r>
                        <a:rPr lang="en-US" sz="14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05"/>
                        </a:lnSpc>
                        <a:spcBef>
                          <a:spcPts val="60"/>
                        </a:spcBef>
                        <a:spcAft>
                          <a:spcPts val="0"/>
                        </a:spcAft>
                      </a:pPr>
                      <a:r>
                        <a:rPr lang="en-US" sz="1400">
                          <a:effectLst/>
                          <a:latin typeface="Aptos" panose="020B0004020202020204" pitchFamily="34" charset="0"/>
                        </a:rPr>
                        <a:t>2+1=</a:t>
                      </a:r>
                      <a:r>
                        <a:rPr lang="en-US" sz="1400" spc="-5">
                          <a:effectLst/>
                          <a:latin typeface="Aptos" panose="020B0004020202020204" pitchFamily="34" charset="0"/>
                        </a:rPr>
                        <a:t> </a:t>
                      </a:r>
                      <a:r>
                        <a:rPr lang="en-US" sz="14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175" algn="ctr">
                        <a:lnSpc>
                          <a:spcPts val="1205"/>
                        </a:lnSpc>
                        <a:spcBef>
                          <a:spcPts val="60"/>
                        </a:spcBef>
                        <a:spcAft>
                          <a:spcPts val="0"/>
                        </a:spcAft>
                      </a:pPr>
                      <a:r>
                        <a:rPr lang="en-US" sz="1400" spc="-10">
                          <a:effectLst/>
                          <a:latin typeface="Aptos" panose="020B0004020202020204" pitchFamily="34" charset="0"/>
                        </a:rPr>
                        <a:t>3+0.71=3.71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60"/>
                        </a:spcBef>
                        <a:spcAft>
                          <a:spcPts val="0"/>
                        </a:spcAft>
                      </a:pPr>
                      <a:r>
                        <a:rPr lang="en-US" sz="1400">
                          <a:effectLst/>
                          <a:latin typeface="Aptos" panose="020B0004020202020204" pitchFamily="34" charset="0"/>
                        </a:rPr>
                        <a:t>(3,</a:t>
                      </a:r>
                      <a:r>
                        <a:rPr lang="en-US" sz="1400" spc="-5">
                          <a:effectLst/>
                          <a:latin typeface="Aptos" panose="020B0004020202020204" pitchFamily="34" charset="0"/>
                        </a:rPr>
                        <a:t> </a:t>
                      </a:r>
                      <a:r>
                        <a:rPr lang="en-US" sz="1400" spc="-10">
                          <a:effectLst/>
                          <a:latin typeface="Aptos" panose="020B0004020202020204" pitchFamily="34" charset="0"/>
                        </a:rPr>
                        <a:t>3.71)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60"/>
                        </a:spcBef>
                        <a:spcAft>
                          <a:spcPts val="0"/>
                        </a:spcAft>
                      </a:pPr>
                      <a:r>
                        <a:rPr lang="en-US" sz="1400" spc="-10">
                          <a:effectLst/>
                          <a:latin typeface="Aptos" panose="020B0004020202020204" pitchFamily="34" charset="0"/>
                        </a:rPr>
                        <a:t>(3,4)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290141715"/>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3.71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05"/>
                        </a:lnSpc>
                        <a:spcBef>
                          <a:spcPts val="70"/>
                        </a:spcBef>
                        <a:spcAft>
                          <a:spcPts val="0"/>
                        </a:spcAft>
                      </a:pPr>
                      <a:r>
                        <a:rPr lang="en-US" sz="14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3.71+0.71=4.42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70"/>
                        </a:spcBef>
                        <a:spcAft>
                          <a:spcPts val="0"/>
                        </a:spcAft>
                      </a:pPr>
                      <a:r>
                        <a:rPr lang="en-US" sz="1400">
                          <a:effectLst/>
                          <a:latin typeface="Aptos" panose="020B0004020202020204" pitchFamily="34" charset="0"/>
                        </a:rPr>
                        <a:t>(4,</a:t>
                      </a:r>
                      <a:r>
                        <a:rPr lang="en-US" sz="1400" spc="-5">
                          <a:effectLst/>
                          <a:latin typeface="Aptos" panose="020B0004020202020204" pitchFamily="34" charset="0"/>
                        </a:rPr>
                        <a:t> </a:t>
                      </a:r>
                      <a:r>
                        <a:rPr lang="en-US" sz="1400" spc="-1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(4,</a:t>
                      </a:r>
                      <a:r>
                        <a:rPr lang="en-US" sz="1400" spc="-5">
                          <a:effectLst/>
                          <a:latin typeface="Aptos" panose="020B0004020202020204" pitchFamily="34" charset="0"/>
                        </a:rPr>
                        <a:t> </a:t>
                      </a:r>
                      <a:r>
                        <a:rPr lang="en-US" sz="14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089150361"/>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05"/>
                        </a:lnSpc>
                        <a:spcBef>
                          <a:spcPts val="70"/>
                        </a:spcBef>
                        <a:spcAft>
                          <a:spcPts val="0"/>
                        </a:spcAft>
                      </a:pPr>
                      <a:r>
                        <a:rPr lang="en-US" sz="14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4.42+0.71=5.13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algn="ctr">
                        <a:lnSpc>
                          <a:spcPts val="1205"/>
                        </a:lnSpc>
                        <a:spcBef>
                          <a:spcPts val="70"/>
                        </a:spcBef>
                        <a:spcAft>
                          <a:spcPts val="0"/>
                        </a:spcAft>
                      </a:pPr>
                      <a:r>
                        <a:rPr lang="en-US" sz="1400">
                          <a:effectLst/>
                          <a:latin typeface="Aptos" panose="020B0004020202020204" pitchFamily="34" charset="0"/>
                        </a:rPr>
                        <a:t>(5,</a:t>
                      </a:r>
                      <a:r>
                        <a:rPr lang="en-US" sz="1400" spc="-5">
                          <a:effectLst/>
                          <a:latin typeface="Aptos" panose="020B0004020202020204" pitchFamily="34" charset="0"/>
                        </a:rPr>
                        <a:t> </a:t>
                      </a:r>
                      <a:r>
                        <a:rPr lang="en-US" sz="1400" spc="-10">
                          <a:effectLst/>
                          <a:latin typeface="Aptos" panose="020B0004020202020204" pitchFamily="34" charset="0"/>
                        </a:rPr>
                        <a:t>5.13)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(5,</a:t>
                      </a:r>
                      <a:r>
                        <a:rPr lang="en-US" sz="1400" spc="-5">
                          <a:effectLst/>
                          <a:latin typeface="Aptos" panose="020B0004020202020204" pitchFamily="34" charset="0"/>
                        </a:rPr>
                        <a:t> </a:t>
                      </a:r>
                      <a:r>
                        <a:rPr lang="en-US" sz="1400" spc="-25">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49962621"/>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5.13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05"/>
                        </a:lnSpc>
                        <a:spcBef>
                          <a:spcPts val="70"/>
                        </a:spcBef>
                        <a:spcAft>
                          <a:spcPts val="0"/>
                        </a:spcAft>
                      </a:pPr>
                      <a:r>
                        <a:rPr lang="en-US" sz="1400" spc="-10">
                          <a:effectLst/>
                          <a:latin typeface="Aptos" panose="020B0004020202020204" pitchFamily="34" charset="0"/>
                        </a:rPr>
                        <a:t>5+1=6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5.13+0.71=5.84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70"/>
                        </a:spcBef>
                        <a:spcAft>
                          <a:spcPts val="0"/>
                        </a:spcAft>
                      </a:pPr>
                      <a:r>
                        <a:rPr lang="en-US" sz="1400">
                          <a:effectLst/>
                          <a:latin typeface="Aptos" panose="020B0004020202020204" pitchFamily="34" charset="0"/>
                        </a:rPr>
                        <a:t>(6,</a:t>
                      </a:r>
                      <a:r>
                        <a:rPr lang="en-US" sz="1400" spc="-5">
                          <a:effectLst/>
                          <a:latin typeface="Aptos" panose="020B0004020202020204" pitchFamily="34" charset="0"/>
                        </a:rPr>
                        <a:t> </a:t>
                      </a:r>
                      <a:r>
                        <a:rPr lang="en-US" sz="1400" spc="-10">
                          <a:effectLst/>
                          <a:latin typeface="Aptos" panose="020B0004020202020204" pitchFamily="34" charset="0"/>
                        </a:rPr>
                        <a:t>5.84)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(6,</a:t>
                      </a:r>
                      <a:r>
                        <a:rPr lang="en-US" sz="1400" spc="-5">
                          <a:effectLst/>
                          <a:latin typeface="Aptos" panose="020B0004020202020204" pitchFamily="34" charset="0"/>
                        </a:rPr>
                        <a:t> </a:t>
                      </a:r>
                      <a:r>
                        <a:rPr lang="en-US" sz="1400" spc="-25">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826414241"/>
                  </a:ext>
                </a:extLst>
              </a:tr>
              <a:tr h="284746">
                <a:tc>
                  <a:txBody>
                    <a:bodyPr/>
                    <a:lstStyle/>
                    <a:p>
                      <a:pPr marL="11430" algn="ctr">
                        <a:lnSpc>
                          <a:spcPts val="1205"/>
                        </a:lnSpc>
                        <a:spcBef>
                          <a:spcPts val="60"/>
                        </a:spcBef>
                        <a:spcAft>
                          <a:spcPts val="0"/>
                        </a:spcAft>
                      </a:pPr>
                      <a:r>
                        <a:rPr lang="en-US" sz="14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60"/>
                        </a:spcBef>
                        <a:spcAft>
                          <a:spcPts val="0"/>
                        </a:spcAft>
                      </a:pPr>
                      <a:r>
                        <a:rPr lang="en-US" sz="14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60"/>
                        </a:spcBef>
                        <a:spcAft>
                          <a:spcPts val="0"/>
                        </a:spcAft>
                      </a:pPr>
                      <a:r>
                        <a:rPr lang="en-US" sz="1400" spc="-20">
                          <a:effectLst/>
                          <a:latin typeface="Aptos" panose="020B0004020202020204" pitchFamily="34" charset="0"/>
                        </a:rPr>
                        <a:t>5.84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05"/>
                        </a:lnSpc>
                        <a:spcBef>
                          <a:spcPts val="60"/>
                        </a:spcBef>
                        <a:spcAft>
                          <a:spcPts val="0"/>
                        </a:spcAft>
                      </a:pPr>
                      <a:r>
                        <a:rPr lang="en-US" sz="14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60"/>
                        </a:spcBef>
                        <a:spcAft>
                          <a:spcPts val="0"/>
                        </a:spcAft>
                      </a:pPr>
                      <a:r>
                        <a:rPr lang="en-US" sz="1400" spc="-10">
                          <a:effectLst/>
                          <a:latin typeface="Aptos" panose="020B0004020202020204" pitchFamily="34" charset="0"/>
                        </a:rPr>
                        <a:t>5.84+0.71=6.55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60"/>
                        </a:spcBef>
                        <a:spcAft>
                          <a:spcPts val="0"/>
                        </a:spcAft>
                      </a:pPr>
                      <a:r>
                        <a:rPr lang="en-US" sz="1400">
                          <a:effectLst/>
                          <a:latin typeface="Aptos" panose="020B0004020202020204" pitchFamily="34" charset="0"/>
                        </a:rPr>
                        <a:t>(7,</a:t>
                      </a:r>
                      <a:r>
                        <a:rPr lang="en-US" sz="1400" spc="-5">
                          <a:effectLst/>
                          <a:latin typeface="Aptos" panose="020B0004020202020204" pitchFamily="34" charset="0"/>
                        </a:rPr>
                        <a:t> </a:t>
                      </a:r>
                      <a:r>
                        <a:rPr lang="en-US" sz="1400" spc="-10">
                          <a:effectLst/>
                          <a:latin typeface="Aptos" panose="020B0004020202020204" pitchFamily="34" charset="0"/>
                        </a:rPr>
                        <a:t>6.55)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60"/>
                        </a:spcBef>
                        <a:spcAft>
                          <a:spcPts val="0"/>
                        </a:spcAft>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198698240"/>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6.55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05"/>
                        </a:lnSpc>
                        <a:spcBef>
                          <a:spcPts val="70"/>
                        </a:spcBef>
                        <a:spcAft>
                          <a:spcPts val="0"/>
                        </a:spcAft>
                      </a:pPr>
                      <a:r>
                        <a:rPr lang="en-US" sz="14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6.55+0.71=7.26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algn="ctr">
                        <a:lnSpc>
                          <a:spcPts val="1205"/>
                        </a:lnSpc>
                        <a:spcBef>
                          <a:spcPts val="70"/>
                        </a:spcBef>
                        <a:spcAft>
                          <a:spcPts val="0"/>
                        </a:spcAft>
                      </a:pPr>
                      <a:r>
                        <a:rPr lang="en-US" sz="1400">
                          <a:effectLst/>
                          <a:latin typeface="Aptos" panose="020B0004020202020204" pitchFamily="34" charset="0"/>
                        </a:rPr>
                        <a:t>(8,</a:t>
                      </a:r>
                      <a:r>
                        <a:rPr lang="en-US" sz="1400" spc="-5">
                          <a:effectLst/>
                          <a:latin typeface="Aptos" panose="020B0004020202020204" pitchFamily="34" charset="0"/>
                        </a:rPr>
                        <a:t> </a:t>
                      </a:r>
                      <a:r>
                        <a:rPr lang="en-US" sz="1400" spc="-10">
                          <a:effectLst/>
                          <a:latin typeface="Aptos" panose="020B0004020202020204" pitchFamily="34" charset="0"/>
                        </a:rPr>
                        <a:t>7.26)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89241428"/>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7.26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05"/>
                        </a:lnSpc>
                        <a:spcBef>
                          <a:spcPts val="70"/>
                        </a:spcBef>
                        <a:spcAft>
                          <a:spcPts val="0"/>
                        </a:spcAft>
                      </a:pPr>
                      <a:r>
                        <a:rPr lang="en-US" sz="1400">
                          <a:effectLst/>
                          <a:latin typeface="Aptos" panose="020B0004020202020204" pitchFamily="34" charset="0"/>
                        </a:rPr>
                        <a:t>8+1-</a:t>
                      </a:r>
                      <a:r>
                        <a:rPr lang="en-US" sz="14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7.26+0.71=7.97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algn="ctr">
                        <a:lnSpc>
                          <a:spcPts val="1205"/>
                        </a:lnSpc>
                        <a:spcBef>
                          <a:spcPts val="70"/>
                        </a:spcBef>
                        <a:spcAft>
                          <a:spcPts val="0"/>
                        </a:spcAft>
                      </a:pPr>
                      <a:r>
                        <a:rPr lang="en-US" sz="1400">
                          <a:effectLst/>
                          <a:latin typeface="Aptos" panose="020B0004020202020204" pitchFamily="34" charset="0"/>
                        </a:rPr>
                        <a:t>(9,</a:t>
                      </a:r>
                      <a:r>
                        <a:rPr lang="en-US" sz="1400" spc="-5">
                          <a:effectLst/>
                          <a:latin typeface="Aptos" panose="020B0004020202020204" pitchFamily="34" charset="0"/>
                        </a:rPr>
                        <a:t> </a:t>
                      </a:r>
                      <a:r>
                        <a:rPr lang="en-US" sz="1400" spc="-10">
                          <a:effectLst/>
                          <a:latin typeface="Aptos" panose="020B0004020202020204" pitchFamily="34" charset="0"/>
                        </a:rPr>
                        <a:t>7.97)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(9,</a:t>
                      </a:r>
                      <a:r>
                        <a:rPr lang="en-US" sz="1400" spc="-5">
                          <a:effectLst/>
                          <a:latin typeface="Aptos" panose="020B0004020202020204" pitchFamily="34" charset="0"/>
                        </a:rPr>
                        <a:t> </a:t>
                      </a:r>
                      <a:r>
                        <a:rPr lang="en-US" sz="14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32179624"/>
                  </a:ext>
                </a:extLst>
              </a:tr>
              <a:tr h="386962">
                <a:tc gridSpan="7">
                  <a:txBody>
                    <a:bodyPr/>
                    <a:lstStyle/>
                    <a:p>
                      <a:pPr marL="71120" algn="l">
                        <a:lnSpc>
                          <a:spcPts val="1160"/>
                        </a:lnSpc>
                        <a:spcBef>
                          <a:spcPts val="600"/>
                        </a:spcBef>
                        <a:spcAft>
                          <a:spcPts val="0"/>
                        </a:spcAft>
                      </a:pPr>
                      <a:r>
                        <a:rPr lang="en-US" sz="1400" dirty="0">
                          <a:effectLst/>
                          <a:latin typeface="Aptos" panose="020B0004020202020204" pitchFamily="34" charset="0"/>
                        </a:rPr>
                        <a:t>At</a:t>
                      </a:r>
                      <a:r>
                        <a:rPr lang="en-US" sz="1400" spc="-20" dirty="0">
                          <a:effectLst/>
                          <a:latin typeface="Aptos" panose="020B0004020202020204" pitchFamily="34" charset="0"/>
                        </a:rPr>
                        <a:t> </a:t>
                      </a:r>
                      <a:r>
                        <a:rPr lang="en-US" sz="1400" dirty="0">
                          <a:effectLst/>
                          <a:latin typeface="Aptos" panose="020B0004020202020204" pitchFamily="34" charset="0"/>
                        </a:rPr>
                        <a:t>step</a:t>
                      </a:r>
                      <a:r>
                        <a:rPr lang="en-US" sz="1400" spc="-20" dirty="0">
                          <a:effectLst/>
                          <a:latin typeface="Aptos" panose="020B0004020202020204" pitchFamily="34" charset="0"/>
                        </a:rPr>
                        <a:t> </a:t>
                      </a:r>
                      <a:r>
                        <a:rPr lang="en-US" sz="1400" dirty="0">
                          <a:effectLst/>
                          <a:latin typeface="Aptos" panose="020B0004020202020204" pitchFamily="34" charset="0"/>
                        </a:rPr>
                        <a:t>7,</a:t>
                      </a:r>
                      <a:r>
                        <a:rPr lang="en-US" sz="1400" spc="-10" dirty="0">
                          <a:effectLst/>
                          <a:latin typeface="Aptos" panose="020B0004020202020204" pitchFamily="34" charset="0"/>
                        </a:rPr>
                        <a:t> </a:t>
                      </a:r>
                      <a:r>
                        <a:rPr lang="en-US" sz="1400" dirty="0">
                          <a:effectLst/>
                          <a:latin typeface="Aptos" panose="020B0004020202020204" pitchFamily="34" charset="0"/>
                        </a:rPr>
                        <a:t>x</a:t>
                      </a:r>
                      <a:r>
                        <a:rPr lang="en-US" sz="1400" spc="-30" dirty="0">
                          <a:effectLst/>
                          <a:latin typeface="Aptos" panose="020B0004020202020204" pitchFamily="34" charset="0"/>
                        </a:rPr>
                        <a:t> </a:t>
                      </a:r>
                      <a:r>
                        <a:rPr lang="en-US" sz="1400" dirty="0">
                          <a:effectLst/>
                          <a:latin typeface="Aptos" panose="020B0004020202020204" pitchFamily="34" charset="0"/>
                        </a:rPr>
                        <a:t>reaches</a:t>
                      </a:r>
                      <a:r>
                        <a:rPr lang="en-US" sz="1400" spc="-15" dirty="0">
                          <a:effectLst/>
                          <a:latin typeface="Aptos" panose="020B0004020202020204" pitchFamily="34" charset="0"/>
                        </a:rPr>
                        <a:t> </a:t>
                      </a:r>
                      <a:r>
                        <a:rPr lang="en-US" sz="1400" dirty="0">
                          <a:effectLst/>
                          <a:latin typeface="Aptos" panose="020B0004020202020204" pitchFamily="34" charset="0"/>
                        </a:rPr>
                        <a:t>x=x2</a:t>
                      </a:r>
                      <a:r>
                        <a:rPr lang="en-US" sz="1400" spc="-20" dirty="0">
                          <a:effectLst/>
                          <a:latin typeface="Aptos" panose="020B0004020202020204" pitchFamily="34" charset="0"/>
                        </a:rPr>
                        <a:t> </a:t>
                      </a:r>
                      <a:r>
                        <a:rPr lang="en-US" sz="1400" dirty="0">
                          <a:effectLst/>
                          <a:latin typeface="Aptos" panose="020B0004020202020204" pitchFamily="34" charset="0"/>
                        </a:rPr>
                        <a:t>and</a:t>
                      </a:r>
                      <a:r>
                        <a:rPr lang="en-US" sz="1400" spc="-15" dirty="0">
                          <a:effectLst/>
                          <a:latin typeface="Aptos" panose="020B0004020202020204" pitchFamily="34" charset="0"/>
                        </a:rPr>
                        <a:t> </a:t>
                      </a:r>
                      <a:r>
                        <a:rPr lang="en-US" sz="1400" dirty="0">
                          <a:effectLst/>
                          <a:latin typeface="Aptos" panose="020B0004020202020204" pitchFamily="34" charset="0"/>
                        </a:rPr>
                        <a:t>we</a:t>
                      </a:r>
                      <a:r>
                        <a:rPr lang="en-US" sz="1400" spc="-20" dirty="0">
                          <a:effectLst/>
                          <a:latin typeface="Aptos" panose="020B0004020202020204" pitchFamily="34" charset="0"/>
                        </a:rPr>
                        <a:t> </a:t>
                      </a:r>
                      <a:r>
                        <a:rPr lang="en-US" sz="1400" dirty="0">
                          <a:effectLst/>
                          <a:latin typeface="Aptos" panose="020B0004020202020204" pitchFamily="34" charset="0"/>
                        </a:rPr>
                        <a:t>get</a:t>
                      </a:r>
                      <a:r>
                        <a:rPr lang="en-US" sz="1400" spc="-25" dirty="0">
                          <a:effectLst/>
                          <a:latin typeface="Aptos" panose="020B0004020202020204" pitchFamily="34" charset="0"/>
                        </a:rPr>
                        <a:t> </a:t>
                      </a:r>
                      <a:r>
                        <a:rPr lang="en-US" sz="1400" dirty="0">
                          <a:effectLst/>
                          <a:latin typeface="Aptos" panose="020B0004020202020204" pitchFamily="34" charset="0"/>
                        </a:rPr>
                        <a:t>the</a:t>
                      </a:r>
                      <a:r>
                        <a:rPr lang="en-US" sz="1400" spc="-30" dirty="0">
                          <a:effectLst/>
                          <a:latin typeface="Aptos" panose="020B0004020202020204" pitchFamily="34" charset="0"/>
                        </a:rPr>
                        <a:t> </a:t>
                      </a:r>
                      <a:r>
                        <a:rPr lang="en-US" sz="1400" dirty="0">
                          <a:effectLst/>
                          <a:latin typeface="Aptos" panose="020B0004020202020204" pitchFamily="34" charset="0"/>
                        </a:rPr>
                        <a:t>coordinate</a:t>
                      </a:r>
                      <a:r>
                        <a:rPr lang="en-US" sz="1400" spc="-20" dirty="0">
                          <a:effectLst/>
                          <a:latin typeface="Aptos" panose="020B0004020202020204" pitchFamily="34" charset="0"/>
                        </a:rPr>
                        <a:t> </a:t>
                      </a:r>
                      <a:r>
                        <a:rPr lang="en-US" sz="1400" dirty="0">
                          <a:effectLst/>
                          <a:latin typeface="Aptos" panose="020B0004020202020204" pitchFamily="34" charset="0"/>
                        </a:rPr>
                        <a:t>(9,10);</a:t>
                      </a:r>
                      <a:r>
                        <a:rPr lang="en-US" sz="1400" spc="-25" dirty="0">
                          <a:effectLst/>
                          <a:latin typeface="Aptos" panose="020B0004020202020204" pitchFamily="34" charset="0"/>
                        </a:rPr>
                        <a:t> </a:t>
                      </a:r>
                      <a:r>
                        <a:rPr lang="en-US" sz="1400" dirty="0">
                          <a:effectLst/>
                          <a:latin typeface="Aptos" panose="020B0004020202020204" pitchFamily="34" charset="0"/>
                        </a:rPr>
                        <a:t>Hence</a:t>
                      </a:r>
                      <a:r>
                        <a:rPr lang="en-US" sz="1400" spc="-20" dirty="0">
                          <a:effectLst/>
                          <a:latin typeface="Aptos" panose="020B0004020202020204" pitchFamily="34" charset="0"/>
                        </a:rPr>
                        <a:t> </a:t>
                      </a:r>
                      <a:r>
                        <a:rPr lang="en-US" sz="1400" dirty="0">
                          <a:effectLst/>
                          <a:latin typeface="Aptos" panose="020B0004020202020204" pitchFamily="34" charset="0"/>
                        </a:rPr>
                        <a:t>it</a:t>
                      </a:r>
                      <a:r>
                        <a:rPr lang="en-US" sz="1400" spc="-25" dirty="0">
                          <a:effectLst/>
                          <a:latin typeface="Aptos" panose="020B0004020202020204" pitchFamily="34" charset="0"/>
                        </a:rPr>
                        <a:t> </a:t>
                      </a:r>
                      <a:r>
                        <a:rPr lang="en-US" sz="1400" dirty="0">
                          <a:effectLst/>
                          <a:latin typeface="Aptos" panose="020B0004020202020204" pitchFamily="34" charset="0"/>
                        </a:rPr>
                        <a:t>stops</a:t>
                      </a:r>
                      <a:r>
                        <a:rPr lang="en-US" sz="1400" spc="-10" dirty="0">
                          <a:effectLst/>
                          <a:latin typeface="Aptos" panose="020B0004020202020204" pitchFamily="34" charset="0"/>
                        </a:rPr>
                        <a:t> 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496534891"/>
                  </a:ext>
                </a:extLst>
              </a:tr>
            </a:tbl>
          </a:graphicData>
        </a:graphic>
      </p:graphicFrame>
      <p:pic>
        <p:nvPicPr>
          <p:cNvPr id="7" name="Image 55" descr="IMAGE OF LINE CHART: To save this image to your hard drive, right-click on the image and select Save Picture As...">
            <a:extLst>
              <a:ext uri="{FF2B5EF4-FFF2-40B4-BE49-F238E27FC236}">
                <a16:creationId xmlns:a16="http://schemas.microsoft.com/office/drawing/2014/main" id="{2F94DF24-00C0-DF14-7E23-FB28A15B924F}"/>
              </a:ext>
            </a:extLst>
          </p:cNvPr>
          <p:cNvPicPr>
            <a:picLocks/>
          </p:cNvPicPr>
          <p:nvPr/>
        </p:nvPicPr>
        <p:blipFill>
          <a:blip r:embed="rId2" cstate="print"/>
          <a:stretch>
            <a:fillRect/>
          </a:stretch>
        </p:blipFill>
        <p:spPr>
          <a:xfrm>
            <a:off x="8154186" y="3429000"/>
            <a:ext cx="4037814" cy="2481606"/>
          </a:xfrm>
          <a:prstGeom prst="rect">
            <a:avLst/>
          </a:prstGeom>
        </p:spPr>
      </p:pic>
      <p:sp>
        <p:nvSpPr>
          <p:cNvPr id="9" name="TextBox 8">
            <a:extLst>
              <a:ext uri="{FF2B5EF4-FFF2-40B4-BE49-F238E27FC236}">
                <a16:creationId xmlns:a16="http://schemas.microsoft.com/office/drawing/2014/main" id="{C7E0ED36-0CCC-39BF-2C66-F65DBB433F85}"/>
              </a:ext>
            </a:extLst>
          </p:cNvPr>
          <p:cNvSpPr txBox="1"/>
          <p:nvPr/>
        </p:nvSpPr>
        <p:spPr>
          <a:xfrm>
            <a:off x="261593" y="95474"/>
            <a:ext cx="11333375" cy="2585323"/>
          </a:xfrm>
          <a:prstGeom prst="rect">
            <a:avLst/>
          </a:prstGeom>
          <a:noFill/>
        </p:spPr>
        <p:txBody>
          <a:bodyPr wrap="square">
            <a:spAutoFit/>
          </a:bodyPr>
          <a:lstStyle/>
          <a:p>
            <a:r>
              <a:rPr lang="en-SG" b="1" dirty="0">
                <a:latin typeface="Aptos" panose="020B0004020202020204" pitchFamily="34" charset="0"/>
              </a:rPr>
              <a:t>03.	Draw a line using DDA Algorithm from (2,3) to (9,8). </a:t>
            </a:r>
          </a:p>
          <a:p>
            <a:r>
              <a:rPr lang="en-SG" b="1" dirty="0">
                <a:latin typeface="Aptos" panose="020B0004020202020204" pitchFamily="34" charset="0"/>
              </a:rPr>
              <a:t>Solution:</a:t>
            </a:r>
          </a:p>
          <a:p>
            <a:r>
              <a:rPr lang="en-SG" dirty="0">
                <a:latin typeface="Aptos" panose="020B0004020202020204" pitchFamily="34" charset="0"/>
              </a:rPr>
              <a:t>Given coordinates: (2,3) and (9,8)</a:t>
            </a:r>
          </a:p>
          <a:p>
            <a:r>
              <a:rPr lang="en-SG" dirty="0">
                <a:latin typeface="Aptos" panose="020B0004020202020204" pitchFamily="34" charset="0"/>
              </a:rPr>
              <a:t>x1 = 2	x2 = 9</a:t>
            </a:r>
          </a:p>
          <a:p>
            <a:r>
              <a:rPr lang="en-SG" dirty="0">
                <a:latin typeface="Aptos" panose="020B0004020202020204" pitchFamily="34" charset="0"/>
              </a:rPr>
              <a:t>y1 = 3	y2 = 8</a:t>
            </a:r>
          </a:p>
          <a:p>
            <a:r>
              <a:rPr lang="en-SG" dirty="0">
                <a:latin typeface="Aptos" panose="020B0004020202020204" pitchFamily="34" charset="0"/>
              </a:rPr>
              <a:t>Slope(m) = (y2-y1) / (x2-x1) = (8-3) / (9-2) = 0.71 (where m&lt;1)</a:t>
            </a:r>
          </a:p>
          <a:p>
            <a:r>
              <a:rPr lang="en-SG" dirty="0">
                <a:latin typeface="Aptos" panose="020B0004020202020204" pitchFamily="34" charset="0"/>
              </a:rPr>
              <a:t>Set initial position (x, y) = (2,3)</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+ 0.71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233379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53D4099-A330-BC94-F0AD-F64D81C1881C}"/>
              </a:ext>
            </a:extLst>
          </p:cNvPr>
          <p:cNvGraphicFramePr>
            <a:graphicFrameLocks noGrp="1"/>
          </p:cNvGraphicFramePr>
          <p:nvPr>
            <p:extLst>
              <p:ext uri="{D42A27DB-BD31-4B8C-83A1-F6EECF244321}">
                <p14:modId xmlns:p14="http://schemas.microsoft.com/office/powerpoint/2010/main" val="464437101"/>
              </p:ext>
            </p:extLst>
          </p:nvPr>
        </p:nvGraphicFramePr>
        <p:xfrm>
          <a:off x="334001" y="3273222"/>
          <a:ext cx="6732914" cy="2656237"/>
        </p:xfrm>
        <a:graphic>
          <a:graphicData uri="http://schemas.openxmlformats.org/drawingml/2006/table">
            <a:tbl>
              <a:tblPr firstRow="1" firstCol="1" lastRow="1" lastCol="1" bandRow="1" bandCol="1">
                <a:tableStyleId>{5940675A-B579-460E-94D1-54222C63F5DA}</a:tableStyleId>
              </a:tblPr>
              <a:tblGrid>
                <a:gridCol w="569355">
                  <a:extLst>
                    <a:ext uri="{9D8B030D-6E8A-4147-A177-3AD203B41FA5}">
                      <a16:colId xmlns:a16="http://schemas.microsoft.com/office/drawing/2014/main" val="1028355736"/>
                    </a:ext>
                  </a:extLst>
                </a:gridCol>
                <a:gridCol w="578688">
                  <a:extLst>
                    <a:ext uri="{9D8B030D-6E8A-4147-A177-3AD203B41FA5}">
                      <a16:colId xmlns:a16="http://schemas.microsoft.com/office/drawing/2014/main" val="15341341"/>
                    </a:ext>
                  </a:extLst>
                </a:gridCol>
                <a:gridCol w="387347">
                  <a:extLst>
                    <a:ext uri="{9D8B030D-6E8A-4147-A177-3AD203B41FA5}">
                      <a16:colId xmlns:a16="http://schemas.microsoft.com/office/drawing/2014/main" val="3188087368"/>
                    </a:ext>
                  </a:extLst>
                </a:gridCol>
                <a:gridCol w="1354716">
                  <a:extLst>
                    <a:ext uri="{9D8B030D-6E8A-4147-A177-3AD203B41FA5}">
                      <a16:colId xmlns:a16="http://schemas.microsoft.com/office/drawing/2014/main" val="3646760612"/>
                    </a:ext>
                  </a:extLst>
                </a:gridCol>
                <a:gridCol w="968035">
                  <a:extLst>
                    <a:ext uri="{9D8B030D-6E8A-4147-A177-3AD203B41FA5}">
                      <a16:colId xmlns:a16="http://schemas.microsoft.com/office/drawing/2014/main" val="3825542206"/>
                    </a:ext>
                  </a:extLst>
                </a:gridCol>
                <a:gridCol w="1276714">
                  <a:extLst>
                    <a:ext uri="{9D8B030D-6E8A-4147-A177-3AD203B41FA5}">
                      <a16:colId xmlns:a16="http://schemas.microsoft.com/office/drawing/2014/main" val="2464945398"/>
                    </a:ext>
                  </a:extLst>
                </a:gridCol>
                <a:gridCol w="1598059">
                  <a:extLst>
                    <a:ext uri="{9D8B030D-6E8A-4147-A177-3AD203B41FA5}">
                      <a16:colId xmlns:a16="http://schemas.microsoft.com/office/drawing/2014/main" val="1738618512"/>
                    </a:ext>
                  </a:extLst>
                </a:gridCol>
              </a:tblGrid>
              <a:tr h="334304">
                <a:tc>
                  <a:txBody>
                    <a:bodyPr/>
                    <a:lstStyle/>
                    <a:p>
                      <a:pPr marL="12065" marR="4445" algn="ctr">
                        <a:lnSpc>
                          <a:spcPts val="1290"/>
                        </a:lnSpc>
                        <a:spcBef>
                          <a:spcPts val="85"/>
                        </a:spcBef>
                        <a:spcAft>
                          <a:spcPts val="0"/>
                        </a:spcAft>
                      </a:pPr>
                      <a:r>
                        <a:rPr lang="en-US" sz="14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295"/>
                        </a:lnSpc>
                        <a:spcBef>
                          <a:spcPts val="80"/>
                        </a:spcBef>
                        <a:spcAft>
                          <a:spcPts val="0"/>
                        </a:spcAft>
                      </a:pPr>
                      <a:r>
                        <a:rPr lang="en-US" sz="1400" spc="-25">
                          <a:effectLst/>
                          <a:latin typeface="Aptos" panose="020B0004020202020204" pitchFamily="34" charset="0"/>
                        </a:rPr>
                        <a:t>xi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9380" algn="l">
                        <a:lnSpc>
                          <a:spcPts val="1295"/>
                        </a:lnSpc>
                        <a:spcBef>
                          <a:spcPts val="80"/>
                        </a:spcBef>
                        <a:spcAft>
                          <a:spcPts val="0"/>
                        </a:spcAft>
                      </a:pPr>
                      <a:r>
                        <a:rPr lang="en-US" sz="1400" spc="-25">
                          <a:effectLst/>
                          <a:latin typeface="Aptos" panose="020B0004020202020204" pitchFamily="34" charset="0"/>
                        </a:rPr>
                        <a:t>yi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1270" algn="ctr">
                        <a:lnSpc>
                          <a:spcPts val="1295"/>
                        </a:lnSpc>
                        <a:spcBef>
                          <a:spcPts val="80"/>
                        </a:spcBef>
                        <a:spcAft>
                          <a:spcPts val="0"/>
                        </a:spcAft>
                      </a:pPr>
                      <a:r>
                        <a:rPr lang="en-US" sz="1400" spc="-10">
                          <a:effectLst/>
                          <a:latin typeface="Aptos" panose="020B0004020202020204" pitchFamily="34" charset="0"/>
                        </a:rPr>
                        <a:t>xi+1</a:t>
                      </a:r>
                      <a:r>
                        <a:rPr lang="en-US" sz="14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xi</a:t>
                      </a:r>
                      <a:r>
                        <a:rPr lang="en-US" sz="1400" spc="-35">
                          <a:effectLst/>
                          <a:latin typeface="Aptos" panose="020B0004020202020204" pitchFamily="34" charset="0"/>
                        </a:rPr>
                        <a:t> </a:t>
                      </a:r>
                      <a:r>
                        <a:rPr lang="en-US" sz="1400" spc="-20">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95"/>
                        </a:lnSpc>
                        <a:spcBef>
                          <a:spcPts val="80"/>
                        </a:spcBef>
                        <a:spcAft>
                          <a:spcPts val="0"/>
                        </a:spcAft>
                      </a:pPr>
                      <a:r>
                        <a:rPr lang="en-US" sz="1400" spc="-10">
                          <a:effectLst/>
                          <a:latin typeface="Aptos" panose="020B0004020202020204" pitchFamily="34" charset="0"/>
                        </a:rPr>
                        <a:t>yi+1</a:t>
                      </a:r>
                      <a:r>
                        <a:rPr lang="en-US" sz="14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yi</a:t>
                      </a:r>
                      <a:r>
                        <a:rPr lang="en-US" sz="1400" spc="-45">
                          <a:effectLst/>
                          <a:latin typeface="Aptos" panose="020B0004020202020204" pitchFamily="34" charset="0"/>
                        </a:rPr>
                        <a:t> </a:t>
                      </a:r>
                      <a:r>
                        <a:rPr lang="en-US" sz="14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2540" algn="ctr">
                        <a:lnSpc>
                          <a:spcPts val="1295"/>
                        </a:lnSpc>
                        <a:spcBef>
                          <a:spcPts val="80"/>
                        </a:spcBef>
                        <a:spcAft>
                          <a:spcPts val="0"/>
                        </a:spcAft>
                      </a:pPr>
                      <a:r>
                        <a:rPr lang="en-US" sz="1400" spc="-10">
                          <a:effectLst/>
                          <a:latin typeface="Aptos" panose="020B0004020202020204" pitchFamily="34" charset="0"/>
                        </a:rPr>
                        <a:t>(xi+1,</a:t>
                      </a:r>
                      <a:r>
                        <a:rPr lang="en-US" sz="1400" spc="-20">
                          <a:effectLst/>
                          <a:latin typeface="Aptos" panose="020B0004020202020204" pitchFamily="34" charset="0"/>
                        </a:rPr>
                        <a:t> </a:t>
                      </a:r>
                      <a:r>
                        <a:rPr lang="en-US" sz="1400" spc="-10">
                          <a:effectLst/>
                          <a:latin typeface="Aptos" panose="020B0004020202020204" pitchFamily="34" charset="0"/>
                        </a:rPr>
                        <a:t>yi+1)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90"/>
                        </a:lnSpc>
                        <a:spcBef>
                          <a:spcPts val="85"/>
                        </a:spcBef>
                        <a:spcAft>
                          <a:spcPts val="0"/>
                        </a:spcAft>
                      </a:pPr>
                      <a:r>
                        <a:rPr lang="en-US" sz="1400">
                          <a:effectLst/>
                          <a:latin typeface="Aptos" panose="020B0004020202020204" pitchFamily="34" charset="0"/>
                        </a:rPr>
                        <a:t>Pixel</a:t>
                      </a:r>
                      <a:r>
                        <a:rPr lang="en-US" sz="1400" spc="-15">
                          <a:effectLst/>
                          <a:latin typeface="Aptos" panose="020B0004020202020204" pitchFamily="34" charset="0"/>
                        </a:rPr>
                        <a:t> </a:t>
                      </a:r>
                      <a:r>
                        <a:rPr lang="en-US" sz="1400">
                          <a:effectLst/>
                          <a:latin typeface="Aptos" panose="020B0004020202020204" pitchFamily="34" charset="0"/>
                        </a:rPr>
                        <a:t>to be </a:t>
                      </a:r>
                      <a:r>
                        <a:rPr lang="en-US" sz="14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113853872"/>
                  </a:ext>
                </a:extLst>
              </a:tr>
              <a:tr h="312699">
                <a:tc>
                  <a:txBody>
                    <a:bodyPr/>
                    <a:lstStyle/>
                    <a:p>
                      <a:pPr marL="12065" algn="ctr">
                        <a:lnSpc>
                          <a:spcPts val="1280"/>
                        </a:lnSpc>
                      </a:pPr>
                      <a:r>
                        <a:rPr lang="en-US" sz="14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pPr>
                      <a:r>
                        <a:rPr lang="en-US" sz="14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50" dirty="0">
                          <a:effectLst/>
                          <a:latin typeface="Aptos" panose="020B0004020202020204" pitchFamily="34" charset="0"/>
                        </a:rPr>
                        <a:t>6</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80"/>
                        </a:lnSpc>
                      </a:pPr>
                      <a:r>
                        <a:rPr lang="en-US" sz="1400">
                          <a:effectLst/>
                          <a:latin typeface="Aptos" panose="020B0004020202020204" pitchFamily="34" charset="0"/>
                        </a:rPr>
                        <a:t>5+0.5=</a:t>
                      </a:r>
                      <a:r>
                        <a:rPr lang="en-US" sz="1400" spc="-20">
                          <a:effectLst/>
                          <a:latin typeface="Aptos" panose="020B0004020202020204" pitchFamily="34" charset="0"/>
                        </a:rPr>
                        <a:t> </a:t>
                      </a:r>
                      <a:r>
                        <a:rPr lang="en-US" sz="1400" spc="-25">
                          <a:effectLst/>
                          <a:latin typeface="Aptos" panose="020B0004020202020204" pitchFamily="34" charset="0"/>
                        </a:rPr>
                        <a:t>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175" algn="ctr">
                        <a:lnSpc>
                          <a:spcPts val="1280"/>
                        </a:lnSpc>
                        <a:spcAft>
                          <a:spcPts val="0"/>
                        </a:spcAft>
                      </a:pPr>
                      <a:r>
                        <a:rPr lang="en-US" sz="14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3175" algn="ctr">
                        <a:lnSpc>
                          <a:spcPts val="1280"/>
                        </a:lnSpc>
                        <a:spcAft>
                          <a:spcPts val="0"/>
                        </a:spcAft>
                      </a:pPr>
                      <a:r>
                        <a:rPr lang="en-US" sz="1400">
                          <a:effectLst/>
                          <a:latin typeface="Aptos" panose="020B0004020202020204" pitchFamily="34" charset="0"/>
                        </a:rPr>
                        <a:t>(5.5,</a:t>
                      </a:r>
                      <a:r>
                        <a:rPr lang="en-US" sz="1400" spc="-20">
                          <a:effectLst/>
                          <a:latin typeface="Aptos" panose="020B0004020202020204" pitchFamily="34" charset="0"/>
                        </a:rPr>
                        <a:t> </a:t>
                      </a:r>
                      <a:r>
                        <a:rPr lang="en-US" sz="14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3175" algn="ctr">
                        <a:lnSpc>
                          <a:spcPts val="1280"/>
                        </a:lnSpc>
                        <a:spcAft>
                          <a:spcPts val="0"/>
                        </a:spcAft>
                      </a:pPr>
                      <a:r>
                        <a:rPr lang="en-US" sz="1400" spc="-10">
                          <a:effectLst/>
                          <a:latin typeface="Aptos" panose="020B0004020202020204" pitchFamily="34" charset="0"/>
                        </a:rPr>
                        <a:t>(6,7)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069470893"/>
                  </a:ext>
                </a:extLst>
              </a:tr>
              <a:tr h="312699">
                <a:tc>
                  <a:txBody>
                    <a:bodyPr/>
                    <a:lstStyle/>
                    <a:p>
                      <a:pPr marL="12065" algn="ctr">
                        <a:lnSpc>
                          <a:spcPts val="1280"/>
                        </a:lnSpc>
                      </a:pPr>
                      <a:r>
                        <a:rPr lang="en-US" sz="14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400" spc="-25">
                          <a:effectLst/>
                          <a:latin typeface="Aptos" panose="020B0004020202020204" pitchFamily="34" charset="0"/>
                        </a:rPr>
                        <a:t>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80"/>
                        </a:lnSpc>
                      </a:pPr>
                      <a:r>
                        <a:rPr lang="en-US" sz="1400" spc="-10">
                          <a:effectLst/>
                          <a:latin typeface="Aptos" panose="020B0004020202020204" pitchFamily="34" charset="0"/>
                        </a:rPr>
                        <a:t>5.5+0.5=6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175" algn="ctr">
                        <a:lnSpc>
                          <a:spcPts val="1280"/>
                        </a:lnSpc>
                        <a:spcAft>
                          <a:spcPts val="0"/>
                        </a:spcAft>
                      </a:pPr>
                      <a:r>
                        <a:rPr lang="en-US" sz="14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3175" algn="ctr">
                        <a:lnSpc>
                          <a:spcPts val="1280"/>
                        </a:lnSpc>
                        <a:spcAft>
                          <a:spcPts val="0"/>
                        </a:spcAft>
                      </a:pPr>
                      <a:r>
                        <a:rPr lang="en-US" sz="1400">
                          <a:effectLst/>
                          <a:latin typeface="Aptos" panose="020B0004020202020204" pitchFamily="34" charset="0"/>
                        </a:rPr>
                        <a:t>(6,</a:t>
                      </a:r>
                      <a:r>
                        <a:rPr lang="en-US" sz="1400" spc="5">
                          <a:effectLst/>
                          <a:latin typeface="Aptos" panose="020B0004020202020204" pitchFamily="34" charset="0"/>
                        </a:rPr>
                        <a:t> </a:t>
                      </a:r>
                      <a:r>
                        <a:rPr lang="en-US" sz="14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(6,</a:t>
                      </a:r>
                      <a:r>
                        <a:rPr lang="en-US" sz="1400" spc="5">
                          <a:effectLst/>
                          <a:latin typeface="Aptos" panose="020B0004020202020204" pitchFamily="34" charset="0"/>
                        </a:rPr>
                        <a:t> </a:t>
                      </a:r>
                      <a:r>
                        <a:rPr lang="en-US" sz="14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973202874"/>
                  </a:ext>
                </a:extLst>
              </a:tr>
              <a:tr h="310425">
                <a:tc>
                  <a:txBody>
                    <a:bodyPr/>
                    <a:lstStyle/>
                    <a:p>
                      <a:pPr marL="12065" algn="ctr">
                        <a:lnSpc>
                          <a:spcPts val="1265"/>
                        </a:lnSpc>
                      </a:pPr>
                      <a:r>
                        <a:rPr lang="en-US" sz="14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65"/>
                        </a:lnSpc>
                        <a:spcAft>
                          <a:spcPts val="0"/>
                        </a:spcAft>
                      </a:pPr>
                      <a:r>
                        <a:rPr lang="en-US" sz="14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65"/>
                        </a:lnSpc>
                      </a:pPr>
                      <a:r>
                        <a:rPr lang="en-US" sz="14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65"/>
                        </a:lnSpc>
                      </a:pPr>
                      <a:r>
                        <a:rPr lang="en-US" sz="1400">
                          <a:effectLst/>
                          <a:latin typeface="Aptos" panose="020B0004020202020204" pitchFamily="34" charset="0"/>
                        </a:rPr>
                        <a:t>6+0.5=</a:t>
                      </a:r>
                      <a:r>
                        <a:rPr lang="en-US" sz="1400" spc="-20">
                          <a:effectLst/>
                          <a:latin typeface="Aptos" panose="020B0004020202020204" pitchFamily="34" charset="0"/>
                        </a:rPr>
                        <a:t> </a:t>
                      </a:r>
                      <a:r>
                        <a:rPr lang="en-US" sz="1400" spc="-25">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175" algn="ctr">
                        <a:lnSpc>
                          <a:spcPts val="1265"/>
                        </a:lnSpc>
                        <a:spcAft>
                          <a:spcPts val="0"/>
                        </a:spcAft>
                      </a:pPr>
                      <a:r>
                        <a:rPr lang="en-US" sz="14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algn="ctr">
                        <a:lnSpc>
                          <a:spcPts val="1265"/>
                        </a:lnSpc>
                      </a:pPr>
                      <a:r>
                        <a:rPr lang="en-US" sz="1400">
                          <a:effectLst/>
                          <a:latin typeface="Aptos" panose="020B0004020202020204" pitchFamily="34" charset="0"/>
                        </a:rPr>
                        <a:t>(6.5,</a:t>
                      </a:r>
                      <a:r>
                        <a:rPr lang="en-US" sz="1400" spc="-20">
                          <a:effectLst/>
                          <a:latin typeface="Aptos" panose="020B0004020202020204" pitchFamily="34" charset="0"/>
                        </a:rPr>
                        <a:t> </a:t>
                      </a:r>
                      <a:r>
                        <a:rPr lang="en-US" sz="14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65"/>
                        </a:lnSpc>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69292492"/>
                  </a:ext>
                </a:extLst>
              </a:tr>
              <a:tr h="312699">
                <a:tc>
                  <a:txBody>
                    <a:bodyPr/>
                    <a:lstStyle/>
                    <a:p>
                      <a:pPr marL="12065" algn="ctr">
                        <a:lnSpc>
                          <a:spcPts val="1280"/>
                        </a:lnSpc>
                      </a:pPr>
                      <a:r>
                        <a:rPr lang="en-US" sz="14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400" spc="-25">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2540" algn="ctr">
                        <a:lnSpc>
                          <a:spcPts val="1280"/>
                        </a:lnSpc>
                        <a:spcAft>
                          <a:spcPts val="0"/>
                        </a:spcAft>
                      </a:pPr>
                      <a:r>
                        <a:rPr lang="en-US" sz="1400" spc="-10">
                          <a:effectLst/>
                          <a:latin typeface="Aptos" panose="020B0004020202020204" pitchFamily="34" charset="0"/>
                        </a:rPr>
                        <a:t>6.5+0.5=7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810" algn="ctr">
                        <a:lnSpc>
                          <a:spcPts val="1280"/>
                        </a:lnSpc>
                        <a:spcAft>
                          <a:spcPts val="0"/>
                        </a:spcAft>
                      </a:pPr>
                      <a:r>
                        <a:rPr lang="en-US" sz="14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3175" algn="ctr">
                        <a:lnSpc>
                          <a:spcPts val="1280"/>
                        </a:lnSpc>
                        <a:spcAft>
                          <a:spcPts val="0"/>
                        </a:spcAft>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910785586"/>
                  </a:ext>
                </a:extLst>
              </a:tr>
              <a:tr h="313836">
                <a:tc>
                  <a:txBody>
                    <a:bodyPr/>
                    <a:lstStyle/>
                    <a:p>
                      <a:pPr marL="12065" algn="ctr">
                        <a:lnSpc>
                          <a:spcPts val="1280"/>
                        </a:lnSpc>
                      </a:pPr>
                      <a:r>
                        <a:rPr lang="en-US" sz="14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4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80"/>
                        </a:lnSpc>
                      </a:pPr>
                      <a:r>
                        <a:rPr lang="en-US" sz="1400" spc="-10">
                          <a:effectLst/>
                          <a:latin typeface="Aptos" panose="020B0004020202020204" pitchFamily="34" charset="0"/>
                        </a:rPr>
                        <a:t>7+0.5=7.5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810" algn="ctr">
                        <a:lnSpc>
                          <a:spcPts val="1280"/>
                        </a:lnSpc>
                        <a:spcAft>
                          <a:spcPts val="0"/>
                        </a:spcAft>
                      </a:pPr>
                      <a:r>
                        <a:rPr lang="en-US" sz="14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4445" algn="ctr">
                        <a:lnSpc>
                          <a:spcPts val="1280"/>
                        </a:lnSpc>
                        <a:spcAft>
                          <a:spcPts val="0"/>
                        </a:spcAft>
                      </a:pPr>
                      <a:r>
                        <a:rPr lang="en-US" sz="1400">
                          <a:effectLst/>
                          <a:latin typeface="Aptos" panose="020B0004020202020204" pitchFamily="34" charset="0"/>
                        </a:rPr>
                        <a:t>(7.5,</a:t>
                      </a:r>
                      <a:r>
                        <a:rPr lang="en-US" sz="1400" spc="-20">
                          <a:effectLst/>
                          <a:latin typeface="Aptos" panose="020B0004020202020204" pitchFamily="34" charset="0"/>
                        </a:rPr>
                        <a:t> </a:t>
                      </a:r>
                      <a:r>
                        <a:rPr lang="en-US" sz="14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47175998"/>
                  </a:ext>
                </a:extLst>
              </a:tr>
              <a:tr h="312699">
                <a:tc>
                  <a:txBody>
                    <a:bodyPr/>
                    <a:lstStyle/>
                    <a:p>
                      <a:pPr marL="12065" algn="ctr">
                        <a:lnSpc>
                          <a:spcPts val="1280"/>
                        </a:lnSpc>
                      </a:pPr>
                      <a:r>
                        <a:rPr lang="en-US" sz="14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400" spc="-25">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2540" algn="ctr">
                        <a:lnSpc>
                          <a:spcPts val="1280"/>
                        </a:lnSpc>
                        <a:spcAft>
                          <a:spcPts val="0"/>
                        </a:spcAft>
                      </a:pPr>
                      <a:r>
                        <a:rPr lang="en-US" sz="1400" spc="-10">
                          <a:effectLst/>
                          <a:latin typeface="Aptos" panose="020B0004020202020204" pitchFamily="34" charset="0"/>
                        </a:rPr>
                        <a:t>7.5+0.5=8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810" algn="ctr">
                        <a:lnSpc>
                          <a:spcPts val="1280"/>
                        </a:lnSpc>
                        <a:spcAft>
                          <a:spcPts val="0"/>
                        </a:spcAft>
                      </a:pPr>
                      <a:r>
                        <a:rPr lang="en-US" sz="14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algn="ctr">
                        <a:lnSpc>
                          <a:spcPts val="1280"/>
                        </a:lnSpc>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39075359"/>
                  </a:ext>
                </a:extLst>
              </a:tr>
              <a:tr h="446876">
                <a:tc gridSpan="7">
                  <a:txBody>
                    <a:bodyPr/>
                    <a:lstStyle/>
                    <a:p>
                      <a:pPr marL="71120" algn="l">
                        <a:lnSpc>
                          <a:spcPts val="1275"/>
                        </a:lnSpc>
                        <a:spcBef>
                          <a:spcPts val="590"/>
                        </a:spcBef>
                        <a:spcAft>
                          <a:spcPts val="0"/>
                        </a:spcAft>
                      </a:pPr>
                      <a:r>
                        <a:rPr lang="en-US" sz="1400" dirty="0">
                          <a:effectLst/>
                          <a:latin typeface="Aptos" panose="020B0004020202020204" pitchFamily="34" charset="0"/>
                        </a:rPr>
                        <a:t>At</a:t>
                      </a:r>
                      <a:r>
                        <a:rPr lang="en-US" sz="1400" spc="-15" dirty="0">
                          <a:effectLst/>
                          <a:latin typeface="Aptos" panose="020B0004020202020204" pitchFamily="34" charset="0"/>
                        </a:rPr>
                        <a:t> </a:t>
                      </a:r>
                      <a:r>
                        <a:rPr lang="en-US" sz="1400" dirty="0">
                          <a:effectLst/>
                          <a:latin typeface="Aptos" panose="020B0004020202020204" pitchFamily="34" charset="0"/>
                        </a:rPr>
                        <a:t>step</a:t>
                      </a:r>
                      <a:r>
                        <a:rPr lang="en-US" sz="1400" spc="-10" dirty="0">
                          <a:effectLst/>
                          <a:latin typeface="Aptos" panose="020B0004020202020204" pitchFamily="34" charset="0"/>
                        </a:rPr>
                        <a:t> </a:t>
                      </a:r>
                      <a:r>
                        <a:rPr lang="en-US" sz="1400" dirty="0">
                          <a:effectLst/>
                          <a:latin typeface="Aptos" panose="020B0004020202020204" pitchFamily="34" charset="0"/>
                        </a:rPr>
                        <a:t>6,</a:t>
                      </a:r>
                      <a:r>
                        <a:rPr lang="en-US" sz="1400" spc="-10" dirty="0">
                          <a:effectLst/>
                          <a:latin typeface="Aptos" panose="020B0004020202020204" pitchFamily="34" charset="0"/>
                        </a:rPr>
                        <a:t> </a:t>
                      </a:r>
                      <a:r>
                        <a:rPr lang="en-US" sz="1400" dirty="0">
                          <a:effectLst/>
                          <a:latin typeface="Aptos" panose="020B0004020202020204" pitchFamily="34" charset="0"/>
                        </a:rPr>
                        <a:t>x</a:t>
                      </a:r>
                      <a:r>
                        <a:rPr lang="en-US" sz="1400" spc="-10" dirty="0">
                          <a:effectLst/>
                          <a:latin typeface="Aptos" panose="020B0004020202020204" pitchFamily="34" charset="0"/>
                        </a:rPr>
                        <a:t> </a:t>
                      </a:r>
                      <a:r>
                        <a:rPr lang="en-US" sz="1400" dirty="0">
                          <a:effectLst/>
                          <a:latin typeface="Aptos" panose="020B0004020202020204" pitchFamily="34" charset="0"/>
                        </a:rPr>
                        <a:t>reaches</a:t>
                      </a:r>
                      <a:r>
                        <a:rPr lang="en-US" sz="1400" spc="-15" dirty="0">
                          <a:effectLst/>
                          <a:latin typeface="Aptos" panose="020B0004020202020204" pitchFamily="34" charset="0"/>
                        </a:rPr>
                        <a:t> </a:t>
                      </a:r>
                      <a:r>
                        <a:rPr lang="en-US" sz="1400" dirty="0">
                          <a:effectLst/>
                          <a:latin typeface="Aptos" panose="020B0004020202020204" pitchFamily="34" charset="0"/>
                        </a:rPr>
                        <a:t>x=x2</a:t>
                      </a:r>
                      <a:r>
                        <a:rPr lang="en-US" sz="1400" spc="-10" dirty="0">
                          <a:effectLst/>
                          <a:latin typeface="Aptos" panose="020B0004020202020204" pitchFamily="34" charset="0"/>
                        </a:rPr>
                        <a:t> </a:t>
                      </a:r>
                      <a:r>
                        <a:rPr lang="en-US" sz="1400" dirty="0">
                          <a:effectLst/>
                          <a:latin typeface="Aptos" panose="020B0004020202020204" pitchFamily="34" charset="0"/>
                        </a:rPr>
                        <a:t>and</a:t>
                      </a:r>
                      <a:r>
                        <a:rPr lang="en-US" sz="1400" spc="-10" dirty="0">
                          <a:effectLst/>
                          <a:latin typeface="Aptos" panose="020B0004020202020204" pitchFamily="34" charset="0"/>
                        </a:rPr>
                        <a:t> </a:t>
                      </a:r>
                      <a:r>
                        <a:rPr lang="en-US" sz="1400" dirty="0">
                          <a:effectLst/>
                          <a:latin typeface="Aptos" panose="020B0004020202020204" pitchFamily="34" charset="0"/>
                        </a:rPr>
                        <a:t>we</a:t>
                      </a:r>
                      <a:r>
                        <a:rPr lang="en-US" sz="1400" spc="-20" dirty="0">
                          <a:effectLst/>
                          <a:latin typeface="Aptos" panose="020B0004020202020204" pitchFamily="34" charset="0"/>
                        </a:rPr>
                        <a:t> </a:t>
                      </a:r>
                      <a:r>
                        <a:rPr lang="en-US" sz="1400" dirty="0">
                          <a:effectLst/>
                          <a:latin typeface="Aptos" panose="020B0004020202020204" pitchFamily="34" charset="0"/>
                        </a:rPr>
                        <a:t>get</a:t>
                      </a:r>
                      <a:r>
                        <a:rPr lang="en-US" sz="1400" spc="-20" dirty="0">
                          <a:effectLst/>
                          <a:latin typeface="Aptos" panose="020B0004020202020204" pitchFamily="34" charset="0"/>
                        </a:rPr>
                        <a:t> </a:t>
                      </a:r>
                      <a:r>
                        <a:rPr lang="en-US" sz="1400" dirty="0">
                          <a:effectLst/>
                          <a:latin typeface="Aptos" panose="020B0004020202020204" pitchFamily="34" charset="0"/>
                        </a:rPr>
                        <a:t>the coordinate</a:t>
                      </a:r>
                      <a:r>
                        <a:rPr lang="en-US" sz="1400" spc="-10" dirty="0">
                          <a:effectLst/>
                          <a:latin typeface="Aptos" panose="020B0004020202020204" pitchFamily="34" charset="0"/>
                        </a:rPr>
                        <a:t> </a:t>
                      </a:r>
                      <a:r>
                        <a:rPr lang="en-US" sz="1400" dirty="0">
                          <a:effectLst/>
                          <a:latin typeface="Aptos" panose="020B0004020202020204" pitchFamily="34" charset="0"/>
                        </a:rPr>
                        <a:t>(11,</a:t>
                      </a:r>
                      <a:r>
                        <a:rPr lang="en-US" sz="1400" spc="-20" dirty="0">
                          <a:effectLst/>
                          <a:latin typeface="Aptos" panose="020B0004020202020204" pitchFamily="34" charset="0"/>
                        </a:rPr>
                        <a:t> </a:t>
                      </a:r>
                      <a:r>
                        <a:rPr lang="en-US" sz="1400" dirty="0">
                          <a:effectLst/>
                          <a:latin typeface="Aptos" panose="020B0004020202020204" pitchFamily="34" charset="0"/>
                        </a:rPr>
                        <a:t>12);</a:t>
                      </a:r>
                      <a:r>
                        <a:rPr lang="en-US" sz="1400" spc="-25" dirty="0">
                          <a:effectLst/>
                          <a:latin typeface="Aptos" panose="020B0004020202020204" pitchFamily="34" charset="0"/>
                        </a:rPr>
                        <a:t> </a:t>
                      </a:r>
                      <a:r>
                        <a:rPr lang="en-US" sz="1400" dirty="0">
                          <a:effectLst/>
                          <a:latin typeface="Aptos" panose="020B0004020202020204" pitchFamily="34" charset="0"/>
                        </a:rPr>
                        <a:t>Hence</a:t>
                      </a:r>
                      <a:r>
                        <a:rPr lang="en-US" sz="1400" spc="-30" dirty="0">
                          <a:effectLst/>
                          <a:latin typeface="Aptos" panose="020B0004020202020204" pitchFamily="34" charset="0"/>
                        </a:rPr>
                        <a:t> </a:t>
                      </a:r>
                      <a:r>
                        <a:rPr lang="en-US" sz="1400" dirty="0">
                          <a:effectLst/>
                          <a:latin typeface="Aptos" panose="020B0004020202020204" pitchFamily="34" charset="0"/>
                        </a:rPr>
                        <a:t>it</a:t>
                      </a:r>
                      <a:r>
                        <a:rPr lang="en-US" sz="1400" spc="-10" dirty="0">
                          <a:effectLst/>
                          <a:latin typeface="Aptos" panose="020B0004020202020204" pitchFamily="34" charset="0"/>
                        </a:rPr>
                        <a:t> </a:t>
                      </a:r>
                      <a:r>
                        <a:rPr lang="en-US" sz="1400" dirty="0">
                          <a:effectLst/>
                          <a:latin typeface="Aptos" panose="020B0004020202020204" pitchFamily="34" charset="0"/>
                        </a:rPr>
                        <a:t>stops</a:t>
                      </a:r>
                      <a:r>
                        <a:rPr lang="en-US" sz="1400" spc="-25" dirty="0">
                          <a:effectLst/>
                          <a:latin typeface="Aptos" panose="020B0004020202020204" pitchFamily="34" charset="0"/>
                        </a:rPr>
                        <a:t> </a:t>
                      </a:r>
                      <a:r>
                        <a:rPr lang="en-US" sz="14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516419287"/>
                  </a:ext>
                </a:extLst>
              </a:tr>
            </a:tbl>
          </a:graphicData>
        </a:graphic>
      </p:graphicFrame>
      <p:pic>
        <p:nvPicPr>
          <p:cNvPr id="5" name="Image 56" descr="IMAGE OF LINE CHART: To save this image to your hard drive, right-click on the image and select Save Picture As...">
            <a:extLst>
              <a:ext uri="{FF2B5EF4-FFF2-40B4-BE49-F238E27FC236}">
                <a16:creationId xmlns:a16="http://schemas.microsoft.com/office/drawing/2014/main" id="{DCD246C1-4C58-CE43-E13F-A4B9D3AE578B}"/>
              </a:ext>
            </a:extLst>
          </p:cNvPr>
          <p:cNvPicPr>
            <a:picLocks/>
          </p:cNvPicPr>
          <p:nvPr/>
        </p:nvPicPr>
        <p:blipFill>
          <a:blip r:embed="rId2" cstate="print"/>
          <a:stretch>
            <a:fillRect/>
          </a:stretch>
        </p:blipFill>
        <p:spPr>
          <a:xfrm>
            <a:off x="7066915" y="3090076"/>
            <a:ext cx="5125085" cy="3018155"/>
          </a:xfrm>
          <a:prstGeom prst="rect">
            <a:avLst/>
          </a:prstGeom>
        </p:spPr>
      </p:pic>
      <p:sp>
        <p:nvSpPr>
          <p:cNvPr id="7" name="TextBox 6">
            <a:extLst>
              <a:ext uri="{FF2B5EF4-FFF2-40B4-BE49-F238E27FC236}">
                <a16:creationId xmlns:a16="http://schemas.microsoft.com/office/drawing/2014/main" id="{1554F490-7D8D-DD5A-E582-3A576A9666D9}"/>
              </a:ext>
            </a:extLst>
          </p:cNvPr>
          <p:cNvSpPr txBox="1"/>
          <p:nvPr/>
        </p:nvSpPr>
        <p:spPr>
          <a:xfrm>
            <a:off x="268014" y="257776"/>
            <a:ext cx="11742656" cy="2585323"/>
          </a:xfrm>
          <a:prstGeom prst="rect">
            <a:avLst/>
          </a:prstGeom>
          <a:solidFill>
            <a:schemeClr val="bg1"/>
          </a:solidFill>
        </p:spPr>
        <p:txBody>
          <a:bodyPr wrap="square">
            <a:spAutoFit/>
          </a:bodyPr>
          <a:lstStyle/>
          <a:p>
            <a:r>
              <a:rPr lang="en-SG" b="1" dirty="0">
                <a:latin typeface="Aptos" panose="020B0004020202020204" pitchFamily="34" charset="0"/>
              </a:rPr>
              <a:t>4.Draw a line using DDA Algorithm from (5,6) to (8,12). </a:t>
            </a:r>
          </a:p>
          <a:p>
            <a:r>
              <a:rPr lang="en-SG" b="1" dirty="0">
                <a:latin typeface="Aptos" panose="020B0004020202020204" pitchFamily="34" charset="0"/>
              </a:rPr>
              <a:t>Solution:</a:t>
            </a:r>
          </a:p>
          <a:p>
            <a:r>
              <a:rPr lang="en-SG" dirty="0">
                <a:latin typeface="Aptos" panose="020B0004020202020204" pitchFamily="34" charset="0"/>
              </a:rPr>
              <a:t>Given coordinates: (5,6) and (8,12)</a:t>
            </a:r>
          </a:p>
          <a:p>
            <a:r>
              <a:rPr lang="en-SG" dirty="0">
                <a:latin typeface="Aptos" panose="020B0004020202020204" pitchFamily="34" charset="0"/>
              </a:rPr>
              <a:t>x1 = 5	x2 = 8</a:t>
            </a:r>
          </a:p>
          <a:p>
            <a:r>
              <a:rPr lang="en-SG" dirty="0">
                <a:latin typeface="Aptos" panose="020B0004020202020204" pitchFamily="34" charset="0"/>
              </a:rPr>
              <a:t>y1 = 6	y2 = 12</a:t>
            </a:r>
          </a:p>
          <a:p>
            <a:r>
              <a:rPr lang="en-SG" dirty="0">
                <a:latin typeface="Aptos" panose="020B0004020202020204" pitchFamily="34" charset="0"/>
              </a:rPr>
              <a:t>Slope(m) = (y2-y1) / (x2-x1) = (12-6) / (8-5) = 2 (where m&gt;1)</a:t>
            </a:r>
          </a:p>
          <a:p>
            <a:r>
              <a:rPr lang="en-SG" dirty="0">
                <a:latin typeface="Aptos" panose="020B0004020202020204" pitchFamily="34" charset="0"/>
              </a:rPr>
              <a:t>Set initial position (x, y) = (5,6)</a:t>
            </a:r>
          </a:p>
          <a:p>
            <a:r>
              <a:rPr lang="en-SG" dirty="0">
                <a:latin typeface="Aptos" panose="020B0004020202020204" pitchFamily="34" charset="0"/>
              </a:rPr>
              <a:t>So, the formula to calculate next coordinates: xi+1 = xi + (1/m) = xi + (1/2) = xi + 0.5 ,   yi+1 = </a:t>
            </a:r>
            <a:r>
              <a:rPr lang="en-SG" dirty="0" err="1">
                <a:latin typeface="Aptos" panose="020B0004020202020204" pitchFamily="34" charset="0"/>
              </a:rPr>
              <a:t>yi</a:t>
            </a:r>
            <a:r>
              <a:rPr lang="en-SG" dirty="0">
                <a:latin typeface="Aptos" panose="020B0004020202020204" pitchFamily="34" charset="0"/>
              </a:rPr>
              <a:t> + 1 (Until y1 &lt;= y2)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452085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9002A8B-C941-0AB6-B850-284649299FF0}"/>
              </a:ext>
            </a:extLst>
          </p:cNvPr>
          <p:cNvGraphicFramePr>
            <a:graphicFrameLocks noGrp="1"/>
          </p:cNvGraphicFramePr>
          <p:nvPr>
            <p:extLst>
              <p:ext uri="{D42A27DB-BD31-4B8C-83A1-F6EECF244321}">
                <p14:modId xmlns:p14="http://schemas.microsoft.com/office/powerpoint/2010/main" val="884408185"/>
              </p:ext>
            </p:extLst>
          </p:nvPr>
        </p:nvGraphicFramePr>
        <p:xfrm>
          <a:off x="237133" y="3289866"/>
          <a:ext cx="7445713" cy="1832610"/>
        </p:xfrm>
        <a:graphic>
          <a:graphicData uri="http://schemas.openxmlformats.org/drawingml/2006/table">
            <a:tbl>
              <a:tblPr firstRow="1" firstCol="1" lastRow="1" lastCol="1" bandRow="1" bandCol="1">
                <a:tableStyleId>{5940675A-B579-460E-94D1-54222C63F5DA}</a:tableStyleId>
              </a:tblPr>
              <a:tblGrid>
                <a:gridCol w="598204">
                  <a:extLst>
                    <a:ext uri="{9D8B030D-6E8A-4147-A177-3AD203B41FA5}">
                      <a16:colId xmlns:a16="http://schemas.microsoft.com/office/drawing/2014/main" val="4088989571"/>
                    </a:ext>
                  </a:extLst>
                </a:gridCol>
                <a:gridCol w="594705">
                  <a:extLst>
                    <a:ext uri="{9D8B030D-6E8A-4147-A177-3AD203B41FA5}">
                      <a16:colId xmlns:a16="http://schemas.microsoft.com/office/drawing/2014/main" val="3916741340"/>
                    </a:ext>
                  </a:extLst>
                </a:gridCol>
                <a:gridCol w="701053">
                  <a:extLst>
                    <a:ext uri="{9D8B030D-6E8A-4147-A177-3AD203B41FA5}">
                      <a16:colId xmlns:a16="http://schemas.microsoft.com/office/drawing/2014/main" val="1198093935"/>
                    </a:ext>
                  </a:extLst>
                </a:gridCol>
                <a:gridCol w="1337038">
                  <a:extLst>
                    <a:ext uri="{9D8B030D-6E8A-4147-A177-3AD203B41FA5}">
                      <a16:colId xmlns:a16="http://schemas.microsoft.com/office/drawing/2014/main" val="2768727136"/>
                    </a:ext>
                  </a:extLst>
                </a:gridCol>
                <a:gridCol w="1219496">
                  <a:extLst>
                    <a:ext uri="{9D8B030D-6E8A-4147-A177-3AD203B41FA5}">
                      <a16:colId xmlns:a16="http://schemas.microsoft.com/office/drawing/2014/main" val="3847937369"/>
                    </a:ext>
                  </a:extLst>
                </a:gridCol>
                <a:gridCol w="1276868">
                  <a:extLst>
                    <a:ext uri="{9D8B030D-6E8A-4147-A177-3AD203B41FA5}">
                      <a16:colId xmlns:a16="http://schemas.microsoft.com/office/drawing/2014/main" val="2441021259"/>
                    </a:ext>
                  </a:extLst>
                </a:gridCol>
                <a:gridCol w="1718349">
                  <a:extLst>
                    <a:ext uri="{9D8B030D-6E8A-4147-A177-3AD203B41FA5}">
                      <a16:colId xmlns:a16="http://schemas.microsoft.com/office/drawing/2014/main" val="4121441106"/>
                    </a:ext>
                  </a:extLst>
                </a:gridCol>
              </a:tblGrid>
              <a:tr h="186690">
                <a:tc>
                  <a:txBody>
                    <a:bodyPr/>
                    <a:lstStyle/>
                    <a:p>
                      <a:pPr marL="15240" marR="5080" algn="ctr">
                        <a:lnSpc>
                          <a:spcPts val="129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1905" algn="ctr">
                        <a:lnSpc>
                          <a:spcPts val="1295"/>
                        </a:lnSpc>
                        <a:spcBef>
                          <a:spcPts val="8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110" algn="l">
                        <a:lnSpc>
                          <a:spcPts val="1295"/>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95"/>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50">
                          <a:effectLst/>
                          <a:latin typeface="Aptos" panose="020B0004020202020204" pitchFamily="34" charset="0"/>
                        </a:rPr>
                        <a:t> </a:t>
                      </a:r>
                      <a:r>
                        <a:rPr lang="en-US" sz="1600" spc="-10">
                          <a:effectLst/>
                          <a:latin typeface="Aptos" panose="020B0004020202020204" pitchFamily="34" charset="0"/>
                        </a:rPr>
                        <a:t>=</a:t>
                      </a:r>
                      <a:r>
                        <a:rPr lang="en-US" sz="1600" spc="-70">
                          <a:effectLst/>
                          <a:latin typeface="Aptos" panose="020B0004020202020204" pitchFamily="34" charset="0"/>
                        </a:rPr>
                        <a:t> </a:t>
                      </a:r>
                      <a:r>
                        <a:rPr lang="en-US" sz="1600" spc="-10">
                          <a:effectLst/>
                          <a:latin typeface="Aptos" panose="020B0004020202020204" pitchFamily="34" charset="0"/>
                        </a:rPr>
                        <a:t>x</a:t>
                      </a:r>
                      <a:r>
                        <a:rPr lang="en-US" sz="1000" spc="-10">
                          <a:effectLst/>
                          <a:latin typeface="Aptos" panose="020B0004020202020204" pitchFamily="34" charset="0"/>
                        </a:rPr>
                        <a:t>i</a:t>
                      </a:r>
                      <a:r>
                        <a:rPr lang="en-US" sz="1000" spc="-35">
                          <a:effectLst/>
                          <a:latin typeface="Aptos" panose="020B0004020202020204" pitchFamily="34" charset="0"/>
                        </a:rPr>
                        <a:t> </a:t>
                      </a: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95"/>
                        </a:lnSpc>
                        <a:spcBef>
                          <a:spcPts val="8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1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95"/>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2540" algn="ctr">
                        <a:lnSpc>
                          <a:spcPts val="1290"/>
                        </a:lnSpc>
                        <a:spcBef>
                          <a:spcPts val="85"/>
                        </a:spcBef>
                        <a:spcAft>
                          <a:spcPts val="0"/>
                        </a:spcAft>
                      </a:pPr>
                      <a:r>
                        <a:rPr lang="en-US" sz="1600">
                          <a:effectLst/>
                          <a:latin typeface="Aptos" panose="020B0004020202020204" pitchFamily="34" charset="0"/>
                        </a:rPr>
                        <a:t>Pixel</a:t>
                      </a:r>
                      <a:r>
                        <a:rPr lang="en-US" sz="1600" spc="-15">
                          <a:effectLst/>
                          <a:latin typeface="Aptos" panose="020B0004020202020204" pitchFamily="34" charset="0"/>
                        </a:rPr>
                        <a:t> </a:t>
                      </a:r>
                      <a:r>
                        <a:rPr lang="en-US" sz="1600">
                          <a:effectLst/>
                          <a:latin typeface="Aptos" panose="020B0004020202020204" pitchFamily="34" charset="0"/>
                        </a:rPr>
                        <a:t>to 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25896463"/>
                  </a:ext>
                </a:extLst>
              </a:tr>
              <a:tr h="174625">
                <a:tc>
                  <a:txBody>
                    <a:bodyPr/>
                    <a:lstStyle/>
                    <a:p>
                      <a:pPr marL="15240" algn="ctr">
                        <a:lnSpc>
                          <a:spcPts val="1280"/>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635" algn="ctr">
                        <a:lnSpc>
                          <a:spcPts val="1280"/>
                        </a:lnSpc>
                        <a:spcAft>
                          <a:spcPts val="0"/>
                        </a:spcAft>
                      </a:pPr>
                      <a:r>
                        <a:rPr lang="en-US" sz="16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80"/>
                        </a:lnSpc>
                        <a:spcAft>
                          <a:spcPts val="0"/>
                        </a:spcAft>
                      </a:pPr>
                      <a:r>
                        <a:rPr lang="en-US" sz="1600" spc="-10">
                          <a:effectLst/>
                          <a:latin typeface="Aptos" panose="020B0004020202020204" pitchFamily="34" charset="0"/>
                        </a:rPr>
                        <a:t>5+1=6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pPr>
                      <a:r>
                        <a:rPr lang="en-US" sz="1600">
                          <a:effectLst/>
                          <a:latin typeface="Aptos" panose="020B0004020202020204" pitchFamily="34" charset="0"/>
                        </a:rPr>
                        <a:t>6+0.5</a:t>
                      </a:r>
                      <a:r>
                        <a:rPr lang="en-US" sz="1600" spc="-15">
                          <a:effectLst/>
                          <a:latin typeface="Aptos" panose="020B0004020202020204" pitchFamily="34" charset="0"/>
                        </a:rPr>
                        <a:t> </a:t>
                      </a:r>
                      <a:r>
                        <a:rPr lang="en-US" sz="1600" spc="-20">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600">
                          <a:effectLst/>
                          <a:latin typeface="Aptos" panose="020B0004020202020204" pitchFamily="34" charset="0"/>
                        </a:rPr>
                        <a:t>(6,</a:t>
                      </a:r>
                      <a:r>
                        <a:rPr lang="en-US" sz="1600" spc="5">
                          <a:effectLst/>
                          <a:latin typeface="Aptos" panose="020B0004020202020204" pitchFamily="34" charset="0"/>
                        </a:rPr>
                        <a:t> </a:t>
                      </a:r>
                      <a:r>
                        <a:rPr lang="en-US" sz="1600" spc="-20">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spc="-10">
                          <a:effectLst/>
                          <a:latin typeface="Aptos" panose="020B0004020202020204" pitchFamily="34" charset="0"/>
                        </a:rPr>
                        <a:t>(6,7)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504618898"/>
                  </a:ext>
                </a:extLst>
              </a:tr>
              <a:tr h="174625">
                <a:tc>
                  <a:txBody>
                    <a:bodyPr/>
                    <a:lstStyle/>
                    <a:p>
                      <a:pPr marL="15240" algn="ctr">
                        <a:lnSpc>
                          <a:spcPts val="128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810" algn="ctr">
                        <a:lnSpc>
                          <a:spcPts val="1280"/>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80"/>
                        </a:lnSpc>
                        <a:spcAft>
                          <a:spcPts val="0"/>
                        </a:spcAft>
                      </a:pPr>
                      <a:r>
                        <a:rPr lang="en-US" sz="16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pPr>
                      <a:r>
                        <a:rPr lang="en-US" sz="1600" spc="-10" dirty="0">
                          <a:effectLst/>
                          <a:latin typeface="Aptos" panose="020B0004020202020204" pitchFamily="34" charset="0"/>
                        </a:rPr>
                        <a:t>6.5+0.5=7</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99978040"/>
                  </a:ext>
                </a:extLst>
              </a:tr>
              <a:tr h="173355">
                <a:tc>
                  <a:txBody>
                    <a:bodyPr/>
                    <a:lstStyle/>
                    <a:p>
                      <a:pPr marL="15240" algn="ctr">
                        <a:lnSpc>
                          <a:spcPts val="1265"/>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810" algn="ctr">
                        <a:lnSpc>
                          <a:spcPts val="1265"/>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65"/>
                        </a:lnSpc>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65"/>
                        </a:lnSpc>
                        <a:spcAft>
                          <a:spcPts val="0"/>
                        </a:spcAft>
                      </a:pPr>
                      <a:r>
                        <a:rPr lang="en-US" sz="16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65"/>
                        </a:lnSpc>
                      </a:pPr>
                      <a:r>
                        <a:rPr lang="en-US" sz="1600">
                          <a:effectLst/>
                          <a:latin typeface="Aptos" panose="020B0004020202020204" pitchFamily="34" charset="0"/>
                        </a:rPr>
                        <a:t>7+0.5=</a:t>
                      </a:r>
                      <a:r>
                        <a:rPr lang="en-US" sz="1600" spc="-20">
                          <a:effectLst/>
                          <a:latin typeface="Aptos" panose="020B0004020202020204" pitchFamily="34" charset="0"/>
                        </a:rPr>
                        <a:t> </a:t>
                      </a:r>
                      <a:r>
                        <a:rPr lang="en-US" sz="1600" spc="-25">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65"/>
                        </a:lnSpc>
                      </a:pPr>
                      <a:r>
                        <a:rPr lang="en-US" sz="1600">
                          <a:effectLst/>
                          <a:latin typeface="Aptos" panose="020B0004020202020204" pitchFamily="34" charset="0"/>
                        </a:rPr>
                        <a:t>(8,</a:t>
                      </a:r>
                      <a:r>
                        <a:rPr lang="en-US" sz="1600" spc="5">
                          <a:effectLst/>
                          <a:latin typeface="Aptos" panose="020B0004020202020204" pitchFamily="34" charset="0"/>
                        </a:rPr>
                        <a:t> </a:t>
                      </a:r>
                      <a:r>
                        <a:rPr lang="en-US" sz="1600" spc="-20">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65"/>
                        </a:lnSpc>
                      </a:pPr>
                      <a:r>
                        <a:rPr lang="en-US" sz="1600" dirty="0">
                          <a:effectLst/>
                          <a:latin typeface="Aptos" panose="020B0004020202020204" pitchFamily="34" charset="0"/>
                        </a:rPr>
                        <a:t>(8,</a:t>
                      </a:r>
                      <a:r>
                        <a:rPr lang="en-US" sz="1600" spc="5" dirty="0">
                          <a:effectLst/>
                          <a:latin typeface="Aptos" panose="020B0004020202020204" pitchFamily="34" charset="0"/>
                        </a:rPr>
                        <a:t> </a:t>
                      </a:r>
                      <a:r>
                        <a:rPr lang="en-US" sz="1600" spc="-25" dirty="0">
                          <a:effectLst/>
                          <a:latin typeface="Aptos" panose="020B0004020202020204" pitchFamily="34" charset="0"/>
                        </a:rPr>
                        <a:t>8)</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208191217"/>
                  </a:ext>
                </a:extLst>
              </a:tr>
              <a:tr h="174625">
                <a:tc>
                  <a:txBody>
                    <a:bodyPr/>
                    <a:lstStyle/>
                    <a:p>
                      <a:pPr marL="15240"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635" algn="ctr">
                        <a:lnSpc>
                          <a:spcPts val="1280"/>
                        </a:lnSpc>
                        <a:spcAft>
                          <a:spcPts val="0"/>
                        </a:spcAft>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80"/>
                        </a:lnSpc>
                        <a:spcAft>
                          <a:spcPts val="0"/>
                        </a:spcAft>
                      </a:pPr>
                      <a:r>
                        <a:rPr lang="en-US" sz="16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80"/>
                        </a:lnSpc>
                        <a:spcAft>
                          <a:spcPts val="0"/>
                        </a:spcAft>
                      </a:pPr>
                      <a:r>
                        <a:rPr lang="en-US" sz="1600" spc="-10">
                          <a:effectLst/>
                          <a:latin typeface="Aptos" panose="020B0004020202020204" pitchFamily="34" charset="0"/>
                        </a:rPr>
                        <a:t>7.5+0.5=8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600">
                          <a:effectLst/>
                          <a:latin typeface="Aptos" panose="020B0004020202020204" pitchFamily="34" charset="0"/>
                        </a:rPr>
                        <a:t>(9,</a:t>
                      </a:r>
                      <a:r>
                        <a:rPr lang="en-US" sz="1600" spc="5">
                          <a:effectLst/>
                          <a:latin typeface="Aptos" panose="020B0004020202020204" pitchFamily="34" charset="0"/>
                        </a:rPr>
                        <a:t>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(9,</a:t>
                      </a:r>
                      <a:r>
                        <a:rPr lang="en-US" sz="1600" spc="5">
                          <a:effectLst/>
                          <a:latin typeface="Aptos" panose="020B0004020202020204" pitchFamily="34" charset="0"/>
                        </a:rPr>
                        <a:t>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02598024"/>
                  </a:ext>
                </a:extLst>
              </a:tr>
              <a:tr h="175260">
                <a:tc>
                  <a:txBody>
                    <a:bodyPr/>
                    <a:lstStyle/>
                    <a:p>
                      <a:pPr marL="15240" algn="ctr">
                        <a:lnSpc>
                          <a:spcPts val="1280"/>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810" algn="ctr">
                        <a:lnSpc>
                          <a:spcPts val="1280"/>
                        </a:lnSpc>
                        <a:spcAft>
                          <a:spcPts val="0"/>
                        </a:spcAft>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80"/>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pPr>
                      <a:r>
                        <a:rPr lang="en-US" sz="1600" spc="-10">
                          <a:effectLst/>
                          <a:latin typeface="Aptos" panose="020B0004020202020204" pitchFamily="34" charset="0"/>
                        </a:rPr>
                        <a:t>8+0.5=8.5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905" algn="ctr">
                        <a:lnSpc>
                          <a:spcPts val="1280"/>
                        </a:lnSpc>
                        <a:spcAft>
                          <a:spcPts val="0"/>
                        </a:spcAft>
                      </a:pPr>
                      <a:r>
                        <a:rPr lang="en-US" sz="1600">
                          <a:effectLst/>
                          <a:latin typeface="Aptos" panose="020B0004020202020204" pitchFamily="34" charset="0"/>
                        </a:rPr>
                        <a:t>(10,</a:t>
                      </a:r>
                      <a:r>
                        <a:rPr lang="en-US" sz="1600" spc="-20">
                          <a:effectLst/>
                          <a:latin typeface="Aptos" panose="020B0004020202020204" pitchFamily="34" charset="0"/>
                        </a:rPr>
                        <a:t> 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(10,</a:t>
                      </a:r>
                      <a:r>
                        <a:rPr lang="en-US" sz="1600" spc="-20">
                          <a:effectLst/>
                          <a:latin typeface="Aptos" panose="020B0004020202020204" pitchFamily="34" charset="0"/>
                        </a:rPr>
                        <a:t>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57082048"/>
                  </a:ext>
                </a:extLst>
              </a:tr>
              <a:tr h="174625">
                <a:tc>
                  <a:txBody>
                    <a:bodyPr/>
                    <a:lstStyle/>
                    <a:p>
                      <a:pPr marL="15240" algn="ctr">
                        <a:lnSpc>
                          <a:spcPts val="1280"/>
                        </a:lnSpc>
                      </a:pPr>
                      <a:r>
                        <a:rPr lang="en-US" sz="16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80"/>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80"/>
                        </a:lnSpc>
                        <a:spcAft>
                          <a:spcPts val="0"/>
                        </a:spcAft>
                      </a:pPr>
                      <a:r>
                        <a:rPr lang="en-US" sz="1600" spc="-10">
                          <a:effectLst/>
                          <a:latin typeface="Aptos" panose="020B0004020202020204" pitchFamily="34" charset="0"/>
                        </a:rPr>
                        <a:t>8.5+0.5=9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89875503"/>
                  </a:ext>
                </a:extLst>
              </a:tr>
              <a:tr h="173355">
                <a:tc>
                  <a:txBody>
                    <a:bodyPr/>
                    <a:lstStyle/>
                    <a:p>
                      <a:pPr marL="15240" algn="ctr">
                        <a:lnSpc>
                          <a:spcPts val="1265"/>
                        </a:lnSpc>
                      </a:pPr>
                      <a:r>
                        <a:rPr lang="en-US" sz="16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65"/>
                        </a:lnSpc>
                      </a:pP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65"/>
                        </a:lnSpc>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65"/>
                        </a:lnSpc>
                        <a:spcAft>
                          <a:spcPts val="0"/>
                        </a:spcAft>
                      </a:pPr>
                      <a:r>
                        <a:rPr lang="en-US" sz="16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65"/>
                        </a:lnSpc>
                        <a:spcAft>
                          <a:spcPts val="0"/>
                        </a:spcAft>
                      </a:pPr>
                      <a:r>
                        <a:rPr lang="en-US" sz="1600" spc="-10">
                          <a:effectLst/>
                          <a:latin typeface="Aptos" panose="020B0004020202020204" pitchFamily="34" charset="0"/>
                        </a:rPr>
                        <a:t>9+0.5=9.5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905" algn="ctr">
                        <a:lnSpc>
                          <a:spcPts val="1265"/>
                        </a:lnSpc>
                        <a:spcAft>
                          <a:spcPts val="0"/>
                        </a:spcAft>
                      </a:pPr>
                      <a:r>
                        <a:rPr lang="en-US" sz="1600" spc="-10">
                          <a:effectLst/>
                          <a:latin typeface="Aptos" panose="020B0004020202020204" pitchFamily="34" charset="0"/>
                        </a:rPr>
                        <a:t>(12,9.5)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65"/>
                        </a:lnSpc>
                      </a:pPr>
                      <a:r>
                        <a:rPr lang="en-US" sz="1600" spc="-10">
                          <a:effectLst/>
                          <a:latin typeface="Aptos" panose="020B0004020202020204" pitchFamily="34" charset="0"/>
                        </a:rPr>
                        <a:t>(12,10)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223082089"/>
                  </a:ext>
                </a:extLst>
              </a:tr>
              <a:tr h="174625">
                <a:tc>
                  <a:txBody>
                    <a:bodyPr/>
                    <a:lstStyle/>
                    <a:p>
                      <a:pPr marL="15240" algn="ctr">
                        <a:lnSpc>
                          <a:spcPts val="1280"/>
                        </a:lnSpc>
                      </a:pPr>
                      <a:r>
                        <a:rPr lang="en-US" sz="1600" spc="-25">
                          <a:effectLst/>
                          <a:latin typeface="Aptos" panose="020B0004020202020204" pitchFamily="34" charset="0"/>
                        </a:rPr>
                        <a:t>08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9.5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80"/>
                        </a:lnSpc>
                        <a:spcAft>
                          <a:spcPts val="0"/>
                        </a:spcAft>
                      </a:pPr>
                      <a:r>
                        <a:rPr lang="en-US" sz="1600" spc="-10">
                          <a:effectLst/>
                          <a:latin typeface="Aptos" panose="020B0004020202020204" pitchFamily="34" charset="0"/>
                        </a:rPr>
                        <a:t>12+1=13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80"/>
                        </a:lnSpc>
                        <a:spcAft>
                          <a:spcPts val="0"/>
                        </a:spcAft>
                      </a:pPr>
                      <a:r>
                        <a:rPr lang="en-US" sz="1600" spc="-10">
                          <a:effectLst/>
                          <a:latin typeface="Aptos" panose="020B0004020202020204" pitchFamily="34" charset="0"/>
                        </a:rPr>
                        <a:t>9.5+0.5=10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pPr>
                      <a:r>
                        <a:rPr lang="en-US" sz="1600" spc="-10">
                          <a:effectLst/>
                          <a:latin typeface="Aptos" panose="020B0004020202020204" pitchFamily="34" charset="0"/>
                        </a:rPr>
                        <a:t>(13,10)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spc="-10">
                          <a:effectLst/>
                          <a:latin typeface="Aptos" panose="020B0004020202020204" pitchFamily="34" charset="0"/>
                        </a:rPr>
                        <a:t>(13,10)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370991278"/>
                  </a:ext>
                </a:extLst>
              </a:tr>
              <a:tr h="250825">
                <a:tc gridSpan="7">
                  <a:txBody>
                    <a:bodyPr/>
                    <a:lstStyle/>
                    <a:p>
                      <a:pPr marL="73025" algn="l">
                        <a:lnSpc>
                          <a:spcPts val="1275"/>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8,</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5"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0"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(13,</a:t>
                      </a:r>
                      <a:r>
                        <a:rPr lang="en-US" sz="1600" spc="-20" dirty="0">
                          <a:effectLst/>
                          <a:latin typeface="Aptos" panose="020B0004020202020204" pitchFamily="34" charset="0"/>
                        </a:rPr>
                        <a:t> </a:t>
                      </a:r>
                      <a:r>
                        <a:rPr lang="en-US" sz="1600" dirty="0">
                          <a:effectLst/>
                          <a:latin typeface="Aptos" panose="020B0004020202020204" pitchFamily="34" charset="0"/>
                        </a:rPr>
                        <a:t>14);</a:t>
                      </a:r>
                      <a:r>
                        <a:rPr lang="en-US" sz="1600" spc="-25" dirty="0">
                          <a:effectLst/>
                          <a:latin typeface="Aptos" panose="020B0004020202020204" pitchFamily="34" charset="0"/>
                        </a:rPr>
                        <a:t> </a:t>
                      </a:r>
                      <a:r>
                        <a:rPr lang="en-US" sz="1600" dirty="0">
                          <a:effectLst/>
                          <a:latin typeface="Aptos" panose="020B0004020202020204" pitchFamily="34" charset="0"/>
                        </a:rPr>
                        <a:t>Hence</a:t>
                      </a:r>
                      <a:r>
                        <a:rPr lang="en-US" sz="1600" spc="-30" dirty="0">
                          <a:effectLst/>
                          <a:latin typeface="Aptos" panose="020B0004020202020204" pitchFamily="34" charset="0"/>
                        </a:rPr>
                        <a:t> </a:t>
                      </a:r>
                      <a:r>
                        <a:rPr lang="en-US" sz="1600" dirty="0">
                          <a:effectLst/>
                          <a:latin typeface="Aptos" panose="020B0004020202020204" pitchFamily="34" charset="0"/>
                        </a:rPr>
                        <a:t>it</a:t>
                      </a:r>
                      <a:r>
                        <a:rPr lang="en-US" sz="1600" spc="-10" dirty="0">
                          <a:effectLst/>
                          <a:latin typeface="Aptos" panose="020B0004020202020204" pitchFamily="34" charset="0"/>
                        </a:rPr>
                        <a:t> </a:t>
                      </a:r>
                      <a:r>
                        <a:rPr lang="en-US" sz="1600" dirty="0">
                          <a:effectLst/>
                          <a:latin typeface="Aptos" panose="020B0004020202020204" pitchFamily="34" charset="0"/>
                        </a:rPr>
                        <a:t>stops</a:t>
                      </a:r>
                      <a:r>
                        <a:rPr lang="en-US" sz="1600" spc="-25"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277272269"/>
                  </a:ext>
                </a:extLst>
              </a:tr>
            </a:tbl>
          </a:graphicData>
        </a:graphic>
      </p:graphicFrame>
      <p:pic>
        <p:nvPicPr>
          <p:cNvPr id="7" name="Image 57" descr="IMAGE OF LINE CHART: To save this image to your hard drive, right-click on the image and select Save Picture As...">
            <a:extLst>
              <a:ext uri="{FF2B5EF4-FFF2-40B4-BE49-F238E27FC236}">
                <a16:creationId xmlns:a16="http://schemas.microsoft.com/office/drawing/2014/main" id="{124E9F27-D4E7-99A8-C25F-814A3567CDD3}"/>
              </a:ext>
            </a:extLst>
          </p:cNvPr>
          <p:cNvPicPr>
            <a:picLocks/>
          </p:cNvPicPr>
          <p:nvPr/>
        </p:nvPicPr>
        <p:blipFill>
          <a:blip r:embed="rId2" cstate="print"/>
          <a:stretch>
            <a:fillRect/>
          </a:stretch>
        </p:blipFill>
        <p:spPr>
          <a:xfrm>
            <a:off x="7749186" y="3289866"/>
            <a:ext cx="4442813" cy="2545326"/>
          </a:xfrm>
          <a:prstGeom prst="rect">
            <a:avLst/>
          </a:prstGeom>
        </p:spPr>
      </p:pic>
      <p:sp>
        <p:nvSpPr>
          <p:cNvPr id="9" name="TextBox 8">
            <a:extLst>
              <a:ext uri="{FF2B5EF4-FFF2-40B4-BE49-F238E27FC236}">
                <a16:creationId xmlns:a16="http://schemas.microsoft.com/office/drawing/2014/main" id="{34EDAB9F-299B-9E84-8583-0183B6A8458B}"/>
              </a:ext>
            </a:extLst>
          </p:cNvPr>
          <p:cNvSpPr txBox="1"/>
          <p:nvPr/>
        </p:nvSpPr>
        <p:spPr>
          <a:xfrm>
            <a:off x="167490" y="138695"/>
            <a:ext cx="11984986" cy="2585323"/>
          </a:xfrm>
          <a:prstGeom prst="rect">
            <a:avLst/>
          </a:prstGeom>
          <a:solidFill>
            <a:schemeClr val="bg1"/>
          </a:solidFill>
        </p:spPr>
        <p:txBody>
          <a:bodyPr wrap="square">
            <a:spAutoFit/>
          </a:bodyPr>
          <a:lstStyle/>
          <a:p>
            <a:r>
              <a:rPr lang="en-SG" b="1" dirty="0">
                <a:latin typeface="Aptos" panose="020B0004020202020204" pitchFamily="34" charset="0"/>
              </a:rPr>
              <a:t>05.	Draw a line using DDA Algorithm from (5,6) to (13,10). </a:t>
            </a:r>
          </a:p>
          <a:p>
            <a:r>
              <a:rPr lang="en-SG" b="1" dirty="0">
                <a:latin typeface="Aptos" panose="020B0004020202020204" pitchFamily="34" charset="0"/>
              </a:rPr>
              <a:t>Solution:</a:t>
            </a:r>
          </a:p>
          <a:p>
            <a:r>
              <a:rPr lang="en-SG" dirty="0">
                <a:latin typeface="Aptos" panose="020B0004020202020204" pitchFamily="34" charset="0"/>
              </a:rPr>
              <a:t>Given coordinates: (5,6) and (13,10)</a:t>
            </a:r>
          </a:p>
          <a:p>
            <a:r>
              <a:rPr lang="en-SG" dirty="0">
                <a:latin typeface="Aptos" panose="020B0004020202020204" pitchFamily="34" charset="0"/>
              </a:rPr>
              <a:t>x1 = 5	x2 = 13</a:t>
            </a:r>
          </a:p>
          <a:p>
            <a:r>
              <a:rPr lang="en-SG" dirty="0">
                <a:latin typeface="Aptos" panose="020B0004020202020204" pitchFamily="34" charset="0"/>
              </a:rPr>
              <a:t>y1 = 6	y2 = 10</a:t>
            </a:r>
          </a:p>
          <a:p>
            <a:r>
              <a:rPr lang="en-SG" dirty="0">
                <a:latin typeface="Aptos" panose="020B0004020202020204" pitchFamily="34" charset="0"/>
              </a:rPr>
              <a:t>Slope(m) = (y2-y1) / (x2-x1) = (10-6) / (13-5) = 0.5 (where m&lt;1)</a:t>
            </a:r>
          </a:p>
          <a:p>
            <a:r>
              <a:rPr lang="en-SG" dirty="0">
                <a:latin typeface="Aptos" panose="020B0004020202020204" pitchFamily="34" charset="0"/>
              </a:rPr>
              <a:t>Set initial position (x, y) = (5,6)</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+ 0.5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4265447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3DFA685-400D-9272-BE07-7E2FA7D56E62}"/>
              </a:ext>
            </a:extLst>
          </p:cNvPr>
          <p:cNvGraphicFramePr>
            <a:graphicFrameLocks noGrp="1"/>
          </p:cNvGraphicFramePr>
          <p:nvPr>
            <p:extLst>
              <p:ext uri="{D42A27DB-BD31-4B8C-83A1-F6EECF244321}">
                <p14:modId xmlns:p14="http://schemas.microsoft.com/office/powerpoint/2010/main" val="2786050769"/>
              </p:ext>
            </p:extLst>
          </p:nvPr>
        </p:nvGraphicFramePr>
        <p:xfrm>
          <a:off x="198361" y="3026756"/>
          <a:ext cx="6861918" cy="2915935"/>
        </p:xfrm>
        <a:graphic>
          <a:graphicData uri="http://schemas.openxmlformats.org/drawingml/2006/table">
            <a:tbl>
              <a:tblPr firstRow="1" firstCol="1" lastRow="1" lastCol="1" bandRow="1" bandCol="1">
                <a:tableStyleId>{5940675A-B579-460E-94D1-54222C63F5DA}</a:tableStyleId>
              </a:tblPr>
              <a:tblGrid>
                <a:gridCol w="578307">
                  <a:extLst>
                    <a:ext uri="{9D8B030D-6E8A-4147-A177-3AD203B41FA5}">
                      <a16:colId xmlns:a16="http://schemas.microsoft.com/office/drawing/2014/main" val="1150949320"/>
                    </a:ext>
                  </a:extLst>
                </a:gridCol>
                <a:gridCol w="588205">
                  <a:extLst>
                    <a:ext uri="{9D8B030D-6E8A-4147-A177-3AD203B41FA5}">
                      <a16:colId xmlns:a16="http://schemas.microsoft.com/office/drawing/2014/main" val="2106478805"/>
                    </a:ext>
                  </a:extLst>
                </a:gridCol>
                <a:gridCol w="391665">
                  <a:extLst>
                    <a:ext uri="{9D8B030D-6E8A-4147-A177-3AD203B41FA5}">
                      <a16:colId xmlns:a16="http://schemas.microsoft.com/office/drawing/2014/main" val="2674440829"/>
                    </a:ext>
                  </a:extLst>
                </a:gridCol>
                <a:gridCol w="1380726">
                  <a:extLst>
                    <a:ext uri="{9D8B030D-6E8A-4147-A177-3AD203B41FA5}">
                      <a16:colId xmlns:a16="http://schemas.microsoft.com/office/drawing/2014/main" val="2633463951"/>
                    </a:ext>
                  </a:extLst>
                </a:gridCol>
                <a:gridCol w="1259126">
                  <a:extLst>
                    <a:ext uri="{9D8B030D-6E8A-4147-A177-3AD203B41FA5}">
                      <a16:colId xmlns:a16="http://schemas.microsoft.com/office/drawing/2014/main" val="3870324673"/>
                    </a:ext>
                  </a:extLst>
                </a:gridCol>
                <a:gridCol w="1318512">
                  <a:extLst>
                    <a:ext uri="{9D8B030D-6E8A-4147-A177-3AD203B41FA5}">
                      <a16:colId xmlns:a16="http://schemas.microsoft.com/office/drawing/2014/main" val="1353724890"/>
                    </a:ext>
                  </a:extLst>
                </a:gridCol>
                <a:gridCol w="1345377">
                  <a:extLst>
                    <a:ext uri="{9D8B030D-6E8A-4147-A177-3AD203B41FA5}">
                      <a16:colId xmlns:a16="http://schemas.microsoft.com/office/drawing/2014/main" val="4027733586"/>
                    </a:ext>
                  </a:extLst>
                </a:gridCol>
              </a:tblGrid>
              <a:tr h="443045">
                <a:tc>
                  <a:txBody>
                    <a:bodyPr/>
                    <a:lstStyle/>
                    <a:p>
                      <a:pPr marL="10795" marR="5080" algn="ctr">
                        <a:lnSpc>
                          <a:spcPts val="128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spcBef>
                          <a:spcPts val="80"/>
                        </a:spcBef>
                        <a:spcAft>
                          <a:spcPts val="0"/>
                        </a:spcAft>
                      </a:pPr>
                      <a:r>
                        <a:rPr lang="en-US" sz="1600" spc="-25" dirty="0">
                          <a:effectLst/>
                          <a:latin typeface="Aptos" panose="020B0004020202020204" pitchFamily="34" charset="0"/>
                        </a:rPr>
                        <a:t>x</a:t>
                      </a:r>
                      <a:r>
                        <a:rPr lang="en-US" sz="1000" spc="-25" dirty="0">
                          <a:effectLst/>
                          <a:latin typeface="Aptos" panose="020B0004020202020204" pitchFamily="34" charset="0"/>
                        </a:rPr>
                        <a:t>i</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6985" algn="ctr">
                        <a:lnSpc>
                          <a:spcPts val="1280"/>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280"/>
                        </a:lnSpc>
                        <a:spcBef>
                          <a:spcPts val="80"/>
                        </a:spcBef>
                        <a:spcAft>
                          <a:spcPts val="0"/>
                        </a:spcAft>
                      </a:pPr>
                      <a:r>
                        <a:rPr lang="en-US" sz="1600" spc="-10" dirty="0">
                          <a:effectLst/>
                          <a:latin typeface="Aptos" panose="020B0004020202020204" pitchFamily="34" charset="0"/>
                        </a:rPr>
                        <a:t>x</a:t>
                      </a:r>
                      <a:r>
                        <a:rPr lang="en-US" sz="1000" spc="-10" dirty="0">
                          <a:effectLst/>
                          <a:latin typeface="Aptos" panose="020B0004020202020204" pitchFamily="34" charset="0"/>
                        </a:rPr>
                        <a:t>i+1</a:t>
                      </a:r>
                      <a:r>
                        <a:rPr lang="en-US" sz="1000" spc="-50" dirty="0">
                          <a:effectLst/>
                          <a:latin typeface="Aptos" panose="020B0004020202020204" pitchFamily="34" charset="0"/>
                        </a:rPr>
                        <a:t> </a:t>
                      </a:r>
                      <a:r>
                        <a:rPr lang="en-US" sz="1600" spc="-10" dirty="0">
                          <a:effectLst/>
                          <a:latin typeface="Aptos" panose="020B0004020202020204" pitchFamily="34" charset="0"/>
                        </a:rPr>
                        <a:t>=</a:t>
                      </a:r>
                      <a:r>
                        <a:rPr lang="en-US" sz="1600" spc="-70" dirty="0">
                          <a:effectLst/>
                          <a:latin typeface="Aptos" panose="020B0004020202020204" pitchFamily="34" charset="0"/>
                        </a:rPr>
                        <a:t> </a:t>
                      </a:r>
                      <a:r>
                        <a:rPr lang="en-US" sz="1600" spc="-10" dirty="0">
                          <a:effectLst/>
                          <a:latin typeface="Aptos" panose="020B0004020202020204" pitchFamily="34" charset="0"/>
                        </a:rPr>
                        <a:t>x</a:t>
                      </a:r>
                      <a:r>
                        <a:rPr lang="en-US" sz="1000" spc="-10" dirty="0">
                          <a:effectLst/>
                          <a:latin typeface="Aptos" panose="020B0004020202020204" pitchFamily="34" charset="0"/>
                        </a:rPr>
                        <a:t>i</a:t>
                      </a:r>
                      <a:r>
                        <a:rPr lang="en-US" sz="1000" spc="-35" dirty="0">
                          <a:effectLst/>
                          <a:latin typeface="Aptos" panose="020B0004020202020204" pitchFamily="34" charset="0"/>
                        </a:rPr>
                        <a:t> </a:t>
                      </a:r>
                      <a:r>
                        <a:rPr lang="en-US" sz="1600" spc="-25" dirty="0">
                          <a:effectLst/>
                          <a:latin typeface="Aptos" panose="020B0004020202020204" pitchFamily="34" charset="0"/>
                        </a:rPr>
                        <a:t>+1</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spcBef>
                          <a:spcPts val="8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5">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50520" indent="-123825" algn="l">
                        <a:lnSpc>
                          <a:spcPts val="1350"/>
                        </a:lnSpc>
                      </a:pPr>
                      <a:r>
                        <a:rPr lang="en-US" sz="1600">
                          <a:effectLst/>
                          <a:latin typeface="Aptos" panose="020B0004020202020204" pitchFamily="34" charset="0"/>
                        </a:rPr>
                        <a:t>Pixel</a:t>
                      </a:r>
                      <a:r>
                        <a:rPr lang="en-US" sz="1600" spc="-85">
                          <a:effectLst/>
                          <a:latin typeface="Aptos" panose="020B0004020202020204" pitchFamily="34" charset="0"/>
                        </a:rPr>
                        <a:t> </a:t>
                      </a:r>
                      <a:r>
                        <a:rPr lang="en-US" sz="1600">
                          <a:effectLst/>
                          <a:latin typeface="Aptos" panose="020B0004020202020204" pitchFamily="34" charset="0"/>
                        </a:rPr>
                        <a:t>to</a:t>
                      </a:r>
                      <a:r>
                        <a:rPr lang="en-US" sz="1600" spc="-85">
                          <a:effectLst/>
                          <a:latin typeface="Aptos" panose="020B0004020202020204" pitchFamily="34" charset="0"/>
                        </a:rPr>
                        <a:t> </a:t>
                      </a:r>
                      <a:r>
                        <a:rPr lang="en-US" sz="1600">
                          <a:effectLst/>
                          <a:latin typeface="Aptos" panose="020B0004020202020204" pitchFamily="34" charset="0"/>
                        </a:rPr>
                        <a:t>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543435154"/>
                  </a:ext>
                </a:extLst>
              </a:tr>
              <a:tr h="214503">
                <a:tc>
                  <a:txBody>
                    <a:bodyPr/>
                    <a:lstStyle/>
                    <a:p>
                      <a:pPr marL="10795" algn="ctr">
                        <a:lnSpc>
                          <a:spcPts val="1280"/>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75" algn="ctr">
                        <a:lnSpc>
                          <a:spcPts val="1280"/>
                        </a:lnSpc>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5715" algn="ctr">
                        <a:lnSpc>
                          <a:spcPts val="1280"/>
                        </a:lnSpc>
                        <a:spcAft>
                          <a:spcPts val="0"/>
                        </a:spcAft>
                      </a:pPr>
                      <a:r>
                        <a:rPr lang="en-US" sz="1600">
                          <a:effectLst/>
                          <a:latin typeface="Aptos" panose="020B0004020202020204" pitchFamily="34" charset="0"/>
                        </a:rPr>
                        <a:t>(2,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80"/>
                        </a:lnSpc>
                        <a:spcAft>
                          <a:spcPts val="0"/>
                        </a:spcAft>
                      </a:pPr>
                      <a:r>
                        <a:rPr lang="en-US" sz="1600">
                          <a:effectLst/>
                          <a:latin typeface="Aptos" panose="020B0004020202020204" pitchFamily="34" charset="0"/>
                        </a:rPr>
                        <a:t>(2,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85865319"/>
                  </a:ext>
                </a:extLst>
              </a:tr>
              <a:tr h="214503">
                <a:tc>
                  <a:txBody>
                    <a:bodyPr/>
                    <a:lstStyle/>
                    <a:p>
                      <a:pPr marL="10795" algn="ctr">
                        <a:lnSpc>
                          <a:spcPts val="128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75" algn="ctr">
                        <a:lnSpc>
                          <a:spcPts val="1280"/>
                        </a:lnSpc>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2+1=3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5715" algn="ctr">
                        <a:lnSpc>
                          <a:spcPts val="1280"/>
                        </a:lnSpc>
                        <a:spcAft>
                          <a:spcPts val="0"/>
                        </a:spcAft>
                      </a:pPr>
                      <a:r>
                        <a:rPr lang="en-US" sz="1600">
                          <a:effectLst/>
                          <a:latin typeface="Aptos" panose="020B0004020202020204" pitchFamily="34" charset="0"/>
                        </a:rPr>
                        <a:t>(3,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80"/>
                        </a:lnSpc>
                        <a:spcAft>
                          <a:spcPts val="0"/>
                        </a:spcAft>
                      </a:pPr>
                      <a:r>
                        <a:rPr lang="en-US" sz="1600">
                          <a:effectLst/>
                          <a:latin typeface="Aptos" panose="020B0004020202020204" pitchFamily="34" charset="0"/>
                        </a:rPr>
                        <a:t>(3,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36134057"/>
                  </a:ext>
                </a:extLst>
              </a:tr>
              <a:tr h="212943">
                <a:tc>
                  <a:txBody>
                    <a:bodyPr/>
                    <a:lstStyle/>
                    <a:p>
                      <a:pPr marL="10795" algn="ctr">
                        <a:lnSpc>
                          <a:spcPts val="1265"/>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65"/>
                        </a:lnSpc>
                        <a:spcAft>
                          <a:spcPts val="0"/>
                        </a:spcAft>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75" algn="ctr">
                        <a:lnSpc>
                          <a:spcPts val="1265"/>
                        </a:lnSpc>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65"/>
                        </a:lnSpc>
                        <a:spcAft>
                          <a:spcPts val="0"/>
                        </a:spcAft>
                      </a:pPr>
                      <a:r>
                        <a:rPr lang="en-US" sz="16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65"/>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3175" algn="ctr">
                        <a:lnSpc>
                          <a:spcPts val="1265"/>
                        </a:lnSpc>
                        <a:spcAft>
                          <a:spcPts val="0"/>
                        </a:spcAft>
                      </a:pPr>
                      <a:r>
                        <a:rPr lang="en-US" sz="1600">
                          <a:effectLst/>
                          <a:latin typeface="Aptos" panose="020B0004020202020204" pitchFamily="34" charset="0"/>
                        </a:rPr>
                        <a:t>(4, </a:t>
                      </a: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65"/>
                        </a:lnSpc>
                      </a:pPr>
                      <a:r>
                        <a:rPr lang="en-US" sz="1600">
                          <a:effectLst/>
                          <a:latin typeface="Aptos" panose="020B0004020202020204" pitchFamily="34" charset="0"/>
                        </a:rPr>
                        <a:t>(4, </a:t>
                      </a: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04378864"/>
                  </a:ext>
                </a:extLst>
              </a:tr>
              <a:tr h="215283">
                <a:tc>
                  <a:txBody>
                    <a:bodyPr/>
                    <a:lstStyle/>
                    <a:p>
                      <a:pPr marL="10795"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6350" algn="ctr">
                        <a:lnSpc>
                          <a:spcPts val="1280"/>
                        </a:lnSpc>
                        <a:spcAft>
                          <a:spcPts val="0"/>
                        </a:spcAft>
                      </a:pPr>
                      <a:r>
                        <a:rPr lang="en-US" sz="1600">
                          <a:effectLst/>
                          <a:latin typeface="Aptos" panose="020B0004020202020204" pitchFamily="34" charset="0"/>
                        </a:rPr>
                        <a:t>(5, </a:t>
                      </a: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3175" algn="ctr">
                        <a:lnSpc>
                          <a:spcPts val="1280"/>
                        </a:lnSpc>
                        <a:spcAft>
                          <a:spcPts val="0"/>
                        </a:spcAft>
                      </a:pPr>
                      <a:r>
                        <a:rPr lang="en-US" sz="1600">
                          <a:effectLst/>
                          <a:latin typeface="Aptos" panose="020B0004020202020204" pitchFamily="34" charset="0"/>
                        </a:rPr>
                        <a:t>(5, </a:t>
                      </a: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66467303"/>
                  </a:ext>
                </a:extLst>
              </a:tr>
              <a:tr h="214503">
                <a:tc>
                  <a:txBody>
                    <a:bodyPr/>
                    <a:lstStyle/>
                    <a:p>
                      <a:pPr marL="10795" algn="ctr">
                        <a:lnSpc>
                          <a:spcPts val="1280"/>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5+1=6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6350" algn="ctr">
                        <a:lnSpc>
                          <a:spcPts val="1280"/>
                        </a:lnSpc>
                        <a:spcAft>
                          <a:spcPts val="0"/>
                        </a:spcAft>
                      </a:pPr>
                      <a:r>
                        <a:rPr lang="en-US" sz="1600">
                          <a:effectLst/>
                          <a:latin typeface="Aptos" panose="020B0004020202020204" pitchFamily="34" charset="0"/>
                        </a:rPr>
                        <a:t>(6, </a:t>
                      </a: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3175" algn="ctr">
                        <a:lnSpc>
                          <a:spcPts val="1280"/>
                        </a:lnSpc>
                        <a:spcAft>
                          <a:spcPts val="0"/>
                        </a:spcAft>
                      </a:pPr>
                      <a:r>
                        <a:rPr lang="en-US" sz="1600">
                          <a:effectLst/>
                          <a:latin typeface="Aptos" panose="020B0004020202020204" pitchFamily="34" charset="0"/>
                        </a:rPr>
                        <a:t>(6, </a:t>
                      </a: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65863391"/>
                  </a:ext>
                </a:extLst>
              </a:tr>
              <a:tr h="214503">
                <a:tc>
                  <a:txBody>
                    <a:bodyPr/>
                    <a:lstStyle/>
                    <a:p>
                      <a:pPr marL="10795" algn="ctr">
                        <a:lnSpc>
                          <a:spcPts val="1280"/>
                        </a:lnSpc>
                      </a:pPr>
                      <a:r>
                        <a:rPr lang="en-US" sz="16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12+1=13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3175" algn="ctr">
                        <a:lnSpc>
                          <a:spcPts val="1280"/>
                        </a:lnSpc>
                        <a:spcAft>
                          <a:spcPts val="0"/>
                        </a:spcAft>
                      </a:pPr>
                      <a:r>
                        <a:rPr lang="en-US" sz="1600">
                          <a:effectLst/>
                          <a:latin typeface="Aptos" panose="020B0004020202020204" pitchFamily="34" charset="0"/>
                        </a:rPr>
                        <a:t>(7, </a:t>
                      </a:r>
                      <a:r>
                        <a:rPr lang="en-US" sz="1600" spc="-25">
                          <a:effectLst/>
                          <a:latin typeface="Aptos" panose="020B0004020202020204" pitchFamily="34" charset="0"/>
                        </a:rPr>
                        <a:t>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600">
                          <a:effectLst/>
                          <a:latin typeface="Aptos" panose="020B0004020202020204" pitchFamily="34" charset="0"/>
                        </a:rPr>
                        <a:t>(7, </a:t>
                      </a:r>
                      <a:r>
                        <a:rPr lang="en-US" sz="1600" spc="-25">
                          <a:effectLst/>
                          <a:latin typeface="Aptos" panose="020B0004020202020204" pitchFamily="34" charset="0"/>
                        </a:rPr>
                        <a:t>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336870171"/>
                  </a:ext>
                </a:extLst>
              </a:tr>
              <a:tr h="212943">
                <a:tc>
                  <a:txBody>
                    <a:bodyPr/>
                    <a:lstStyle/>
                    <a:p>
                      <a:pPr marL="10795" algn="ctr">
                        <a:lnSpc>
                          <a:spcPts val="1265"/>
                        </a:lnSpc>
                      </a:pPr>
                      <a:r>
                        <a:rPr lang="en-US" sz="16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65"/>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65"/>
                        </a:lnSpc>
                      </a:pPr>
                      <a:r>
                        <a:rPr lang="en-US" sz="1600" spc="-25">
                          <a:effectLst/>
                          <a:latin typeface="Aptos" panose="020B0004020202020204" pitchFamily="34" charset="0"/>
                        </a:rPr>
                        <a:t>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65"/>
                        </a:lnSpc>
                        <a:spcAft>
                          <a:spcPts val="0"/>
                        </a:spcAft>
                      </a:pPr>
                      <a:r>
                        <a:rPr lang="en-US" sz="16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65"/>
                        </a:lnSpc>
                        <a:spcAft>
                          <a:spcPts val="0"/>
                        </a:spcAft>
                      </a:pPr>
                      <a:r>
                        <a:rPr lang="en-US" sz="1600" spc="-10">
                          <a:effectLst/>
                          <a:latin typeface="Aptos" panose="020B0004020202020204" pitchFamily="34" charset="0"/>
                        </a:rPr>
                        <a:t>13+1=14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65"/>
                        </a:lnSpc>
                        <a:spcAft>
                          <a:spcPts val="0"/>
                        </a:spcAft>
                      </a:pPr>
                      <a:r>
                        <a:rPr lang="en-US" sz="1600" spc="-10">
                          <a:effectLst/>
                          <a:latin typeface="Aptos" panose="020B0004020202020204" pitchFamily="34" charset="0"/>
                        </a:rPr>
                        <a:t>(8,14)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65"/>
                        </a:lnSpc>
                        <a:spcAft>
                          <a:spcPts val="0"/>
                        </a:spcAft>
                      </a:pPr>
                      <a:r>
                        <a:rPr lang="en-US" sz="1600" spc="-10">
                          <a:effectLst/>
                          <a:latin typeface="Aptos" panose="020B0004020202020204" pitchFamily="34" charset="0"/>
                        </a:rPr>
                        <a:t>(8,14)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843653531"/>
                  </a:ext>
                </a:extLst>
              </a:tr>
              <a:tr h="214503">
                <a:tc>
                  <a:txBody>
                    <a:bodyPr/>
                    <a:lstStyle/>
                    <a:p>
                      <a:pPr marL="10795" algn="ctr">
                        <a:lnSpc>
                          <a:spcPts val="1280"/>
                        </a:lnSpc>
                      </a:pPr>
                      <a:r>
                        <a:rPr lang="en-US" sz="1600" spc="-25">
                          <a:effectLst/>
                          <a:latin typeface="Aptos" panose="020B0004020202020204" pitchFamily="34" charset="0"/>
                        </a:rPr>
                        <a:t>08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14+1=15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80"/>
                        </a:lnSpc>
                        <a:spcAft>
                          <a:spcPts val="0"/>
                        </a:spcAft>
                      </a:pPr>
                      <a:r>
                        <a:rPr lang="en-US" sz="1600" spc="-10">
                          <a:effectLst/>
                          <a:latin typeface="Aptos" panose="020B0004020202020204" pitchFamily="34" charset="0"/>
                        </a:rPr>
                        <a:t>(9,15)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600" spc="-10">
                          <a:effectLst/>
                          <a:latin typeface="Aptos" panose="020B0004020202020204" pitchFamily="34" charset="0"/>
                        </a:rPr>
                        <a:t>(9,15)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71692375"/>
                  </a:ext>
                </a:extLst>
              </a:tr>
              <a:tr h="214503">
                <a:tc>
                  <a:txBody>
                    <a:bodyPr/>
                    <a:lstStyle/>
                    <a:p>
                      <a:pPr marL="10795" algn="ctr">
                        <a:lnSpc>
                          <a:spcPts val="1280"/>
                        </a:lnSpc>
                      </a:pPr>
                      <a:r>
                        <a:rPr lang="en-US" sz="1600" spc="-25">
                          <a:effectLst/>
                          <a:latin typeface="Aptos" panose="020B0004020202020204" pitchFamily="34" charset="0"/>
                        </a:rPr>
                        <a:t>09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15+1=16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80"/>
                        </a:lnSpc>
                        <a:spcAft>
                          <a:spcPts val="0"/>
                        </a:spcAft>
                      </a:pPr>
                      <a:r>
                        <a:rPr lang="en-US" sz="1600" spc="-10">
                          <a:effectLst/>
                          <a:latin typeface="Aptos" panose="020B0004020202020204" pitchFamily="34" charset="0"/>
                        </a:rPr>
                        <a:t>(10,16)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600" spc="-10">
                          <a:effectLst/>
                          <a:latin typeface="Aptos" panose="020B0004020202020204" pitchFamily="34" charset="0"/>
                        </a:rPr>
                        <a:t>(10,16)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489056554"/>
                  </a:ext>
                </a:extLst>
              </a:tr>
              <a:tr h="214503">
                <a:tc>
                  <a:txBody>
                    <a:bodyPr/>
                    <a:lstStyle/>
                    <a:p>
                      <a:pPr marL="10795" algn="ctr">
                        <a:lnSpc>
                          <a:spcPts val="1280"/>
                        </a:lnSpc>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16+1=17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80"/>
                        </a:lnSpc>
                        <a:spcAft>
                          <a:spcPts val="0"/>
                        </a:spcAft>
                      </a:pPr>
                      <a:r>
                        <a:rPr lang="en-US" sz="1600" spc="-10">
                          <a:effectLst/>
                          <a:latin typeface="Aptos" panose="020B0004020202020204" pitchFamily="34" charset="0"/>
                        </a:rPr>
                        <a:t>(11,17)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600" spc="-10">
                          <a:effectLst/>
                          <a:latin typeface="Aptos" panose="020B0004020202020204" pitchFamily="34" charset="0"/>
                        </a:rPr>
                        <a:t>(11,17)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74270149"/>
                  </a:ext>
                </a:extLst>
              </a:tr>
              <a:tr h="308104">
                <a:tc gridSpan="7">
                  <a:txBody>
                    <a:bodyPr/>
                    <a:lstStyle/>
                    <a:p>
                      <a:pPr marL="71120" algn="l">
                        <a:lnSpc>
                          <a:spcPts val="1295"/>
                        </a:lnSpc>
                        <a:spcBef>
                          <a:spcPts val="58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 10,</a:t>
                      </a:r>
                      <a:r>
                        <a:rPr lang="en-US" sz="1600" spc="-5" dirty="0">
                          <a:effectLst/>
                          <a:latin typeface="Aptos" panose="020B0004020202020204" pitchFamily="34" charset="0"/>
                        </a:rPr>
                        <a:t> </a:t>
                      </a:r>
                      <a:r>
                        <a:rPr lang="en-US" sz="1600" dirty="0">
                          <a:effectLst/>
                          <a:latin typeface="Aptos" panose="020B0004020202020204" pitchFamily="34" charset="0"/>
                        </a:rPr>
                        <a:t>x reaches</a:t>
                      </a:r>
                      <a:r>
                        <a:rPr lang="en-US" sz="1600" spc="-5" dirty="0">
                          <a:effectLst/>
                          <a:latin typeface="Aptos" panose="020B0004020202020204" pitchFamily="34" charset="0"/>
                        </a:rPr>
                        <a:t> </a:t>
                      </a:r>
                      <a:r>
                        <a:rPr lang="en-US" sz="1600" dirty="0">
                          <a:effectLst/>
                          <a:latin typeface="Aptos" panose="020B0004020202020204" pitchFamily="34" charset="0"/>
                        </a:rPr>
                        <a:t>x=x2 and</a:t>
                      </a:r>
                      <a:r>
                        <a:rPr lang="en-US" sz="1600" spc="-5" dirty="0">
                          <a:effectLst/>
                          <a:latin typeface="Aptos" panose="020B0004020202020204" pitchFamily="34" charset="0"/>
                        </a:rPr>
                        <a:t> </a:t>
                      </a:r>
                      <a:r>
                        <a:rPr lang="en-US" sz="1600" dirty="0">
                          <a:effectLst/>
                          <a:latin typeface="Aptos" panose="020B0004020202020204" pitchFamily="34" charset="0"/>
                        </a:rPr>
                        <a:t>we</a:t>
                      </a:r>
                      <a:r>
                        <a:rPr lang="en-US" sz="1600" spc="-10" dirty="0">
                          <a:effectLst/>
                          <a:latin typeface="Aptos" panose="020B0004020202020204" pitchFamily="34" charset="0"/>
                        </a:rPr>
                        <a:t> </a:t>
                      </a:r>
                      <a:r>
                        <a:rPr lang="en-US" sz="1600" dirty="0">
                          <a:effectLst/>
                          <a:latin typeface="Aptos" panose="020B0004020202020204" pitchFamily="34" charset="0"/>
                        </a:rPr>
                        <a:t>get the coordinate (11,</a:t>
                      </a:r>
                      <a:r>
                        <a:rPr lang="en-US" sz="1600" spc="-5" dirty="0">
                          <a:effectLst/>
                          <a:latin typeface="Aptos" panose="020B0004020202020204" pitchFamily="34" charset="0"/>
                        </a:rPr>
                        <a:t> </a:t>
                      </a:r>
                      <a:r>
                        <a:rPr lang="en-US" sz="1600" dirty="0">
                          <a:effectLst/>
                          <a:latin typeface="Aptos" panose="020B0004020202020204" pitchFamily="34" charset="0"/>
                        </a:rPr>
                        <a:t>17); Hence</a:t>
                      </a:r>
                      <a:r>
                        <a:rPr lang="en-US" sz="1600" spc="-10" dirty="0">
                          <a:effectLst/>
                          <a:latin typeface="Aptos" panose="020B0004020202020204" pitchFamily="34" charset="0"/>
                        </a:rPr>
                        <a:t> </a:t>
                      </a:r>
                      <a:r>
                        <a:rPr lang="en-US" sz="1600" dirty="0">
                          <a:effectLst/>
                          <a:latin typeface="Aptos" panose="020B0004020202020204" pitchFamily="34" charset="0"/>
                        </a:rPr>
                        <a:t>it stops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599663133"/>
                  </a:ext>
                </a:extLst>
              </a:tr>
            </a:tbl>
          </a:graphicData>
        </a:graphic>
      </p:graphicFrame>
      <p:pic>
        <p:nvPicPr>
          <p:cNvPr id="7" name="Image 58" descr="IMAGE OF LINE CHART: To save this image to your hard drive, right-click on the image and select Save Picture As...">
            <a:extLst>
              <a:ext uri="{FF2B5EF4-FFF2-40B4-BE49-F238E27FC236}">
                <a16:creationId xmlns:a16="http://schemas.microsoft.com/office/drawing/2014/main" id="{9DB3F4D8-208E-BE7A-042E-F07A409C77DE}"/>
              </a:ext>
            </a:extLst>
          </p:cNvPr>
          <p:cNvPicPr>
            <a:picLocks/>
          </p:cNvPicPr>
          <p:nvPr/>
        </p:nvPicPr>
        <p:blipFill>
          <a:blip r:embed="rId2" cstate="print"/>
          <a:stretch>
            <a:fillRect/>
          </a:stretch>
        </p:blipFill>
        <p:spPr>
          <a:xfrm>
            <a:off x="7258639" y="2860753"/>
            <a:ext cx="4933361" cy="3096988"/>
          </a:xfrm>
          <a:prstGeom prst="rect">
            <a:avLst/>
          </a:prstGeom>
        </p:spPr>
      </p:pic>
      <p:sp>
        <p:nvSpPr>
          <p:cNvPr id="9" name="TextBox 8">
            <a:extLst>
              <a:ext uri="{FF2B5EF4-FFF2-40B4-BE49-F238E27FC236}">
                <a16:creationId xmlns:a16="http://schemas.microsoft.com/office/drawing/2014/main" id="{5F516009-DC40-FBEF-A34C-7B7D7EC52B2C}"/>
              </a:ext>
            </a:extLst>
          </p:cNvPr>
          <p:cNvSpPr txBox="1"/>
          <p:nvPr/>
        </p:nvSpPr>
        <p:spPr>
          <a:xfrm>
            <a:off x="198361" y="129292"/>
            <a:ext cx="11795278" cy="2585323"/>
          </a:xfrm>
          <a:prstGeom prst="rect">
            <a:avLst/>
          </a:prstGeom>
          <a:solidFill>
            <a:schemeClr val="bg1"/>
          </a:solidFill>
        </p:spPr>
        <p:txBody>
          <a:bodyPr wrap="square">
            <a:spAutoFit/>
          </a:bodyPr>
          <a:lstStyle/>
          <a:p>
            <a:pPr marL="342900" indent="-342900">
              <a:buAutoNum type="arabicPeriod" startAt="6"/>
            </a:pPr>
            <a:r>
              <a:rPr lang="en-SG" b="1" dirty="0">
                <a:latin typeface="Aptos" panose="020B0004020202020204" pitchFamily="34" charset="0"/>
              </a:rPr>
              <a:t>Draw a line using DDA Algorithm from (1,7) to (11,17). </a:t>
            </a:r>
          </a:p>
          <a:p>
            <a:r>
              <a:rPr lang="en-SG" b="1" dirty="0">
                <a:latin typeface="Aptos" panose="020B0004020202020204" pitchFamily="34" charset="0"/>
              </a:rPr>
              <a:t>Solution:</a:t>
            </a:r>
          </a:p>
          <a:p>
            <a:r>
              <a:rPr lang="en-SG" dirty="0">
                <a:latin typeface="Aptos" panose="020B0004020202020204" pitchFamily="34" charset="0"/>
              </a:rPr>
              <a:t>Given coordinates: (1,7) and (11,17)</a:t>
            </a:r>
          </a:p>
          <a:p>
            <a:r>
              <a:rPr lang="en-SG" dirty="0">
                <a:latin typeface="Aptos" panose="020B0004020202020204" pitchFamily="34" charset="0"/>
              </a:rPr>
              <a:t>x1 = 1	x2 = 11</a:t>
            </a:r>
          </a:p>
          <a:p>
            <a:r>
              <a:rPr lang="en-SG" dirty="0">
                <a:latin typeface="Aptos" panose="020B0004020202020204" pitchFamily="34" charset="0"/>
              </a:rPr>
              <a:t>y1 = 7	y2 = 17</a:t>
            </a:r>
          </a:p>
          <a:p>
            <a:r>
              <a:rPr lang="en-SG" dirty="0">
                <a:latin typeface="Aptos" panose="020B0004020202020204" pitchFamily="34" charset="0"/>
              </a:rPr>
              <a:t>Slope(m) = (y2-y1) / (x2-x1) = (17-7) / (11-1) = 1 (where m=1)</a:t>
            </a:r>
          </a:p>
          <a:p>
            <a:r>
              <a:rPr lang="en-SG" dirty="0">
                <a:latin typeface="Aptos" panose="020B0004020202020204" pitchFamily="34" charset="0"/>
              </a:rPr>
              <a:t>Set initial position (x, y) = (1,7)</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162472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BB9F561-C6E4-5A1B-AA8B-6397B98F58FE}"/>
              </a:ext>
            </a:extLst>
          </p:cNvPr>
          <p:cNvGraphicFramePr>
            <a:graphicFrameLocks noGrp="1"/>
          </p:cNvGraphicFramePr>
          <p:nvPr>
            <p:extLst>
              <p:ext uri="{D42A27DB-BD31-4B8C-83A1-F6EECF244321}">
                <p14:modId xmlns:p14="http://schemas.microsoft.com/office/powerpoint/2010/main" val="1413271702"/>
              </p:ext>
            </p:extLst>
          </p:nvPr>
        </p:nvGraphicFramePr>
        <p:xfrm>
          <a:off x="200034" y="3308420"/>
          <a:ext cx="6914090" cy="2862322"/>
        </p:xfrm>
        <a:graphic>
          <a:graphicData uri="http://schemas.openxmlformats.org/drawingml/2006/table">
            <a:tbl>
              <a:tblPr firstRow="1" firstCol="1" lastRow="1" lastCol="1" bandRow="1" bandCol="1">
                <a:tableStyleId>{5940675A-B579-460E-94D1-54222C63F5DA}</a:tableStyleId>
              </a:tblPr>
              <a:tblGrid>
                <a:gridCol w="585102">
                  <a:extLst>
                    <a:ext uri="{9D8B030D-6E8A-4147-A177-3AD203B41FA5}">
                      <a16:colId xmlns:a16="http://schemas.microsoft.com/office/drawing/2014/main" val="116908373"/>
                    </a:ext>
                  </a:extLst>
                </a:gridCol>
                <a:gridCol w="594716">
                  <a:extLst>
                    <a:ext uri="{9D8B030D-6E8A-4147-A177-3AD203B41FA5}">
                      <a16:colId xmlns:a16="http://schemas.microsoft.com/office/drawing/2014/main" val="1303921920"/>
                    </a:ext>
                  </a:extLst>
                </a:gridCol>
                <a:gridCol w="529476">
                  <a:extLst>
                    <a:ext uri="{9D8B030D-6E8A-4147-A177-3AD203B41FA5}">
                      <a16:colId xmlns:a16="http://schemas.microsoft.com/office/drawing/2014/main" val="457868248"/>
                    </a:ext>
                  </a:extLst>
                </a:gridCol>
                <a:gridCol w="931218">
                  <a:extLst>
                    <a:ext uri="{9D8B030D-6E8A-4147-A177-3AD203B41FA5}">
                      <a16:colId xmlns:a16="http://schemas.microsoft.com/office/drawing/2014/main" val="1433132550"/>
                    </a:ext>
                  </a:extLst>
                </a:gridCol>
                <a:gridCol w="1531428">
                  <a:extLst>
                    <a:ext uri="{9D8B030D-6E8A-4147-A177-3AD203B41FA5}">
                      <a16:colId xmlns:a16="http://schemas.microsoft.com/office/drawing/2014/main" val="854160978"/>
                    </a:ext>
                  </a:extLst>
                </a:gridCol>
                <a:gridCol w="1398201">
                  <a:extLst>
                    <a:ext uri="{9D8B030D-6E8A-4147-A177-3AD203B41FA5}">
                      <a16:colId xmlns:a16="http://schemas.microsoft.com/office/drawing/2014/main" val="2719788726"/>
                    </a:ext>
                  </a:extLst>
                </a:gridCol>
                <a:gridCol w="1343949">
                  <a:extLst>
                    <a:ext uri="{9D8B030D-6E8A-4147-A177-3AD203B41FA5}">
                      <a16:colId xmlns:a16="http://schemas.microsoft.com/office/drawing/2014/main" val="525437482"/>
                    </a:ext>
                  </a:extLst>
                </a:gridCol>
              </a:tblGrid>
              <a:tr h="565323">
                <a:tc>
                  <a:txBody>
                    <a:bodyPr/>
                    <a:lstStyle/>
                    <a:p>
                      <a:pPr marL="13335" marR="7620" algn="ctr">
                        <a:lnSpc>
                          <a:spcPts val="128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905" algn="ctr">
                        <a:lnSpc>
                          <a:spcPts val="1280"/>
                        </a:lnSpc>
                        <a:spcBef>
                          <a:spcPts val="8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80"/>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Bef>
                          <a:spcPts val="80"/>
                        </a:spcBef>
                        <a:spcAft>
                          <a:spcPts val="0"/>
                        </a:spcAft>
                      </a:pPr>
                      <a:r>
                        <a:rPr lang="en-US" sz="1600" spc="-20">
                          <a:effectLst/>
                          <a:latin typeface="Aptos" panose="020B0004020202020204" pitchFamily="34" charset="0"/>
                        </a:rPr>
                        <a:t>x</a:t>
                      </a:r>
                      <a:r>
                        <a:rPr lang="en-US" sz="1000" spc="-20">
                          <a:effectLst/>
                          <a:latin typeface="Aptos" panose="020B0004020202020204" pitchFamily="34" charset="0"/>
                        </a:rPr>
                        <a:t>i+1</a:t>
                      </a:r>
                      <a:r>
                        <a:rPr lang="en-US" sz="1000" spc="-30">
                          <a:effectLst/>
                          <a:latin typeface="Aptos" panose="020B0004020202020204" pitchFamily="34" charset="0"/>
                        </a:rPr>
                        <a:t> </a:t>
                      </a:r>
                      <a:r>
                        <a:rPr lang="en-US" sz="1600" spc="-20">
                          <a:effectLst/>
                          <a:latin typeface="Aptos" panose="020B0004020202020204" pitchFamily="34" charset="0"/>
                        </a:rPr>
                        <a:t>=</a:t>
                      </a:r>
                      <a:r>
                        <a:rPr lang="en-US" sz="1600" spc="-40">
                          <a:effectLst/>
                          <a:latin typeface="Aptos" panose="020B0004020202020204" pitchFamily="34" charset="0"/>
                        </a:rPr>
                        <a:t> </a:t>
                      </a: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ndParaRPr>
                    </a:p>
                    <a:p>
                      <a:pPr marL="13335" algn="ctr">
                        <a:lnSpc>
                          <a:spcPts val="1275"/>
                        </a:lnSpc>
                      </a:pP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635" algn="ctr">
                        <a:lnSpc>
                          <a:spcPts val="1280"/>
                        </a:lnSpc>
                        <a:spcBef>
                          <a:spcPts val="80"/>
                        </a:spcBef>
                        <a:spcAft>
                          <a:spcPts val="0"/>
                        </a:spcAft>
                      </a:pPr>
                      <a:r>
                        <a:rPr lang="en-US" sz="1600" dirty="0">
                          <a:effectLst/>
                          <a:latin typeface="Aptos" panose="020B0004020202020204" pitchFamily="34" charset="0"/>
                        </a:rPr>
                        <a:t>y</a:t>
                      </a:r>
                      <a:r>
                        <a:rPr lang="en-US" sz="1000" dirty="0">
                          <a:effectLst/>
                          <a:latin typeface="Aptos" panose="020B0004020202020204" pitchFamily="34" charset="0"/>
                        </a:rPr>
                        <a:t>i+1</a:t>
                      </a:r>
                      <a:r>
                        <a:rPr lang="en-US" sz="1000" spc="10" dirty="0">
                          <a:effectLst/>
                          <a:latin typeface="Aptos" panose="020B0004020202020204" pitchFamily="34" charset="0"/>
                        </a:rPr>
                        <a:t> </a:t>
                      </a:r>
                      <a:r>
                        <a:rPr lang="en-US" sz="1600" spc="-10" dirty="0">
                          <a:effectLst/>
                          <a:latin typeface="Aptos" panose="020B0004020202020204" pitchFamily="34" charset="0"/>
                        </a:rPr>
                        <a:t>=y</a:t>
                      </a:r>
                      <a:r>
                        <a:rPr lang="en-US" sz="1000" spc="-10" dirty="0">
                          <a:effectLst/>
                          <a:latin typeface="Aptos" panose="020B0004020202020204" pitchFamily="34" charset="0"/>
                        </a:rPr>
                        <a:t>i</a:t>
                      </a:r>
                      <a:r>
                        <a:rPr lang="en-US" sz="1600" spc="-10" dirty="0">
                          <a:effectLst/>
                          <a:latin typeface="Aptos" panose="020B0004020202020204" pitchFamily="34" charset="0"/>
                        </a:rPr>
                        <a:t>+0.57</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65125" indent="-123825" algn="l">
                        <a:lnSpc>
                          <a:spcPts val="1350"/>
                        </a:lnSpc>
                      </a:pPr>
                      <a:r>
                        <a:rPr lang="en-US" sz="1600">
                          <a:effectLst/>
                          <a:latin typeface="Aptos" panose="020B0004020202020204" pitchFamily="34" charset="0"/>
                        </a:rPr>
                        <a:t>Pixel</a:t>
                      </a:r>
                      <a:r>
                        <a:rPr lang="en-US" sz="1600" spc="-85">
                          <a:effectLst/>
                          <a:latin typeface="Aptos" panose="020B0004020202020204" pitchFamily="34" charset="0"/>
                        </a:rPr>
                        <a:t> </a:t>
                      </a:r>
                      <a:r>
                        <a:rPr lang="en-US" sz="1600">
                          <a:effectLst/>
                          <a:latin typeface="Aptos" panose="020B0004020202020204" pitchFamily="34" charset="0"/>
                        </a:rPr>
                        <a:t>to</a:t>
                      </a:r>
                      <a:r>
                        <a:rPr lang="en-US" sz="1600" spc="-85">
                          <a:effectLst/>
                          <a:latin typeface="Aptos" panose="020B0004020202020204" pitchFamily="34" charset="0"/>
                        </a:rPr>
                        <a:t> </a:t>
                      </a:r>
                      <a:r>
                        <a:rPr lang="en-US" sz="1600">
                          <a:effectLst/>
                          <a:latin typeface="Aptos" panose="020B0004020202020204" pitchFamily="34" charset="0"/>
                        </a:rPr>
                        <a:t>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456832897"/>
                  </a:ext>
                </a:extLst>
              </a:tr>
              <a:tr h="270760">
                <a:tc>
                  <a:txBody>
                    <a:bodyPr/>
                    <a:lstStyle/>
                    <a:p>
                      <a:pPr marL="13335" algn="ctr">
                        <a:lnSpc>
                          <a:spcPts val="1265"/>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spc="-5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600" spc="-5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65"/>
                        </a:lnSpc>
                        <a:spcAft>
                          <a:spcPts val="0"/>
                        </a:spcAft>
                      </a:pPr>
                      <a:r>
                        <a:rPr lang="en-US" sz="1600" spc="-10">
                          <a:effectLst/>
                          <a:latin typeface="Aptos" panose="020B0004020202020204" pitchFamily="34" charset="0"/>
                        </a:rPr>
                        <a:t>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65"/>
                        </a:lnSpc>
                      </a:pPr>
                      <a:r>
                        <a:rPr lang="en-US" sz="1600">
                          <a:effectLst/>
                          <a:latin typeface="Aptos" panose="020B0004020202020204" pitchFamily="34" charset="0"/>
                        </a:rPr>
                        <a:t>1+0.57</a:t>
                      </a:r>
                      <a:r>
                        <a:rPr lang="en-US" sz="1600" spc="-40">
                          <a:effectLst/>
                          <a:latin typeface="Aptos" panose="020B0004020202020204" pitchFamily="34" charset="0"/>
                        </a:rPr>
                        <a:t> </a:t>
                      </a:r>
                      <a:r>
                        <a:rPr lang="en-US" sz="1600" spc="-10">
                          <a:effectLst/>
                          <a:latin typeface="Aptos" panose="020B0004020202020204" pitchFamily="34" charset="0"/>
                        </a:rPr>
                        <a:t>=1.57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a:effectLst/>
                          <a:latin typeface="Aptos" panose="020B0004020202020204" pitchFamily="34" charset="0"/>
                        </a:rPr>
                        <a:t>(2,</a:t>
                      </a:r>
                      <a:r>
                        <a:rPr lang="en-US" sz="1600" spc="5">
                          <a:effectLst/>
                          <a:latin typeface="Aptos" panose="020B0004020202020204" pitchFamily="34" charset="0"/>
                        </a:rPr>
                        <a:t> </a:t>
                      </a:r>
                      <a:r>
                        <a:rPr lang="en-US" sz="1600" spc="-10">
                          <a:effectLst/>
                          <a:latin typeface="Aptos" panose="020B0004020202020204" pitchFamily="34" charset="0"/>
                        </a:rPr>
                        <a:t>1.57)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65"/>
                        </a:lnSpc>
                      </a:pPr>
                      <a:r>
                        <a:rPr lang="en-US" sz="1600" spc="-10">
                          <a:effectLst/>
                          <a:latin typeface="Aptos" panose="020B0004020202020204" pitchFamily="34" charset="0"/>
                        </a:rPr>
                        <a:t>(2,2)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76627951"/>
                  </a:ext>
                </a:extLst>
              </a:tr>
              <a:tr h="272744">
                <a:tc>
                  <a:txBody>
                    <a:bodyPr/>
                    <a:lstStyle/>
                    <a:p>
                      <a:pPr marL="13335" algn="ctr">
                        <a:lnSpc>
                          <a:spcPts val="128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1.57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2+1=7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80"/>
                        </a:lnSpc>
                      </a:pPr>
                      <a:r>
                        <a:rPr lang="en-US" sz="1600" spc="-10">
                          <a:effectLst/>
                          <a:latin typeface="Aptos" panose="020B0004020202020204" pitchFamily="34" charset="0"/>
                        </a:rPr>
                        <a:t>1.57+0.57=2.14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a:effectLst/>
                          <a:latin typeface="Aptos" panose="020B0004020202020204" pitchFamily="34" charset="0"/>
                        </a:rPr>
                        <a:t>(3,</a:t>
                      </a:r>
                      <a:r>
                        <a:rPr lang="en-US" sz="1600" spc="5">
                          <a:effectLst/>
                          <a:latin typeface="Aptos" panose="020B0004020202020204" pitchFamily="34" charset="0"/>
                        </a:rPr>
                        <a:t> </a:t>
                      </a:r>
                      <a:r>
                        <a:rPr lang="en-US" sz="1600" spc="-10">
                          <a:effectLst/>
                          <a:latin typeface="Aptos" panose="020B0004020202020204" pitchFamily="34" charset="0"/>
                        </a:rPr>
                        <a:t>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(3,</a:t>
                      </a:r>
                      <a:r>
                        <a:rPr lang="en-US" sz="1600" spc="5">
                          <a:effectLst/>
                          <a:latin typeface="Aptos" panose="020B0004020202020204" pitchFamily="34" charset="0"/>
                        </a:rPr>
                        <a:t> </a:t>
                      </a:r>
                      <a:r>
                        <a:rPr lang="en-US" sz="1600" spc="-25">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374309971"/>
                  </a:ext>
                </a:extLst>
              </a:tr>
              <a:tr h="272744">
                <a:tc>
                  <a:txBody>
                    <a:bodyPr/>
                    <a:lstStyle/>
                    <a:p>
                      <a:pPr marL="13335" algn="ctr">
                        <a:lnSpc>
                          <a:spcPts val="1280"/>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3+1=8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80"/>
                        </a:lnSpc>
                      </a:pPr>
                      <a:r>
                        <a:rPr lang="en-US" sz="1600">
                          <a:effectLst/>
                          <a:latin typeface="Aptos" panose="020B0004020202020204" pitchFamily="34" charset="0"/>
                        </a:rPr>
                        <a:t>2.14+0.57=</a:t>
                      </a:r>
                      <a:r>
                        <a:rPr lang="en-US" sz="1600" spc="-50">
                          <a:effectLst/>
                          <a:latin typeface="Aptos" panose="020B0004020202020204" pitchFamily="34" charset="0"/>
                        </a:rPr>
                        <a:t> </a:t>
                      </a:r>
                      <a:r>
                        <a:rPr lang="en-US" sz="1600" spc="-20">
                          <a:effectLst/>
                          <a:latin typeface="Aptos" panose="020B0004020202020204" pitchFamily="34" charset="0"/>
                        </a:rPr>
                        <a:t>2.71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10">
                          <a:effectLst/>
                          <a:latin typeface="Aptos" panose="020B0004020202020204" pitchFamily="34" charset="0"/>
                        </a:rPr>
                        <a:t>2.71)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866514737"/>
                  </a:ext>
                </a:extLst>
              </a:tr>
              <a:tr h="272744">
                <a:tc>
                  <a:txBody>
                    <a:bodyPr/>
                    <a:lstStyle/>
                    <a:p>
                      <a:pPr marL="13335"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4+1=9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3175" algn="ctr">
                        <a:lnSpc>
                          <a:spcPts val="1280"/>
                        </a:lnSpc>
                        <a:spcAft>
                          <a:spcPts val="0"/>
                        </a:spcAft>
                      </a:pPr>
                      <a:r>
                        <a:rPr lang="en-US" sz="1600" spc="-10">
                          <a:effectLst/>
                          <a:latin typeface="Aptos" panose="020B0004020202020204" pitchFamily="34" charset="0"/>
                        </a:rPr>
                        <a:t>2.71+0.57=3.28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a:effectLst/>
                          <a:latin typeface="Aptos" panose="020B0004020202020204" pitchFamily="34" charset="0"/>
                        </a:rPr>
                        <a:t>(5,</a:t>
                      </a:r>
                      <a:r>
                        <a:rPr lang="en-US" sz="1600" spc="5">
                          <a:effectLst/>
                          <a:latin typeface="Aptos" panose="020B0004020202020204" pitchFamily="34" charset="0"/>
                        </a:rPr>
                        <a:t> </a:t>
                      </a:r>
                      <a:r>
                        <a:rPr lang="en-US" sz="1600" spc="-10">
                          <a:effectLst/>
                          <a:latin typeface="Aptos" panose="020B0004020202020204" pitchFamily="34" charset="0"/>
                        </a:rPr>
                        <a:t>3.28)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706775385"/>
                  </a:ext>
                </a:extLst>
              </a:tr>
              <a:tr h="270760">
                <a:tc>
                  <a:txBody>
                    <a:bodyPr/>
                    <a:lstStyle/>
                    <a:p>
                      <a:pPr marL="13335" algn="ctr">
                        <a:lnSpc>
                          <a:spcPts val="1265"/>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600" spc="-20">
                          <a:effectLst/>
                          <a:latin typeface="Aptos" panose="020B0004020202020204" pitchFamily="34" charset="0"/>
                        </a:rPr>
                        <a:t>3.28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65"/>
                        </a:lnSpc>
                        <a:spcAft>
                          <a:spcPts val="0"/>
                        </a:spcAft>
                      </a:pPr>
                      <a:r>
                        <a:rPr lang="en-US" sz="1600" spc="-10">
                          <a:effectLst/>
                          <a:latin typeface="Aptos" panose="020B0004020202020204" pitchFamily="34" charset="0"/>
                        </a:rPr>
                        <a:t>5+1=10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65"/>
                        </a:lnSpc>
                      </a:pPr>
                      <a:r>
                        <a:rPr lang="en-US" sz="1600" spc="-10">
                          <a:effectLst/>
                          <a:latin typeface="Aptos" panose="020B0004020202020204" pitchFamily="34" charset="0"/>
                        </a:rPr>
                        <a:t>3.28+0.57=3.85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a:effectLst/>
                          <a:latin typeface="Aptos" panose="020B0004020202020204" pitchFamily="34" charset="0"/>
                        </a:rPr>
                        <a:t>(6,</a:t>
                      </a:r>
                      <a:r>
                        <a:rPr lang="en-US" sz="1600" spc="5">
                          <a:effectLst/>
                          <a:latin typeface="Aptos" panose="020B0004020202020204" pitchFamily="34" charset="0"/>
                        </a:rPr>
                        <a:t> </a:t>
                      </a:r>
                      <a:r>
                        <a:rPr lang="en-US" sz="1600" spc="-10">
                          <a:effectLst/>
                          <a:latin typeface="Aptos" panose="020B0004020202020204" pitchFamily="34" charset="0"/>
                        </a:rPr>
                        <a:t>3.85)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65"/>
                        </a:lnSpc>
                      </a:pPr>
                      <a:r>
                        <a:rPr lang="en-US" sz="1600">
                          <a:effectLst/>
                          <a:latin typeface="Aptos" panose="020B0004020202020204" pitchFamily="34" charset="0"/>
                        </a:rPr>
                        <a:t>(6,</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843801102"/>
                  </a:ext>
                </a:extLst>
              </a:tr>
              <a:tr h="272744">
                <a:tc>
                  <a:txBody>
                    <a:bodyPr/>
                    <a:lstStyle/>
                    <a:p>
                      <a:pPr marL="13335" algn="ctr">
                        <a:lnSpc>
                          <a:spcPts val="1280"/>
                        </a:lnSpc>
                      </a:pPr>
                      <a:r>
                        <a:rPr lang="en-US" sz="16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3.85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6+1=11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3175" algn="ctr">
                        <a:lnSpc>
                          <a:spcPts val="1280"/>
                        </a:lnSpc>
                        <a:spcAft>
                          <a:spcPts val="0"/>
                        </a:spcAft>
                      </a:pPr>
                      <a:r>
                        <a:rPr lang="en-US" sz="1600" spc="-10">
                          <a:effectLst/>
                          <a:latin typeface="Aptos" panose="020B0004020202020204" pitchFamily="34" charset="0"/>
                        </a:rPr>
                        <a:t>3.85+0.57=4.42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1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201289674"/>
                  </a:ext>
                </a:extLst>
              </a:tr>
              <a:tr h="272744">
                <a:tc>
                  <a:txBody>
                    <a:bodyPr/>
                    <a:lstStyle/>
                    <a:p>
                      <a:pPr marL="13335" algn="ctr">
                        <a:lnSpc>
                          <a:spcPts val="1280"/>
                        </a:lnSpc>
                      </a:pPr>
                      <a:r>
                        <a:rPr lang="en-US" sz="16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7+1=12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1270" algn="ctr">
                        <a:lnSpc>
                          <a:spcPts val="1280"/>
                        </a:lnSpc>
                        <a:spcAft>
                          <a:spcPts val="0"/>
                        </a:spcAft>
                      </a:pPr>
                      <a:r>
                        <a:rPr lang="en-US" sz="1600" spc="-10">
                          <a:effectLst/>
                          <a:latin typeface="Aptos" panose="020B0004020202020204" pitchFamily="34" charset="0"/>
                        </a:rPr>
                        <a:t>4.42+0.57=5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spc="-10">
                          <a:effectLst/>
                          <a:latin typeface="Aptos" panose="020B0004020202020204" pitchFamily="34" charset="0"/>
                        </a:rPr>
                        <a:t>(8,5)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25500867"/>
                  </a:ext>
                </a:extLst>
              </a:tr>
              <a:tr h="391759">
                <a:tc gridSpan="7">
                  <a:txBody>
                    <a:bodyPr/>
                    <a:lstStyle/>
                    <a:p>
                      <a:pPr marL="71120" algn="l">
                        <a:lnSpc>
                          <a:spcPts val="1275"/>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7,</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5" dirty="0">
                          <a:effectLst/>
                          <a:latin typeface="Aptos" panose="020B0004020202020204" pitchFamily="34" charset="0"/>
                        </a:rPr>
                        <a:t> </a:t>
                      </a:r>
                      <a:r>
                        <a:rPr lang="en-US" sz="1600" dirty="0">
                          <a:effectLst/>
                          <a:latin typeface="Aptos" panose="020B0004020202020204" pitchFamily="34" charset="0"/>
                        </a:rPr>
                        <a:t>coordinate</a:t>
                      </a:r>
                      <a:r>
                        <a:rPr lang="en-US" sz="1600" spc="-15" dirty="0">
                          <a:effectLst/>
                          <a:latin typeface="Aptos" panose="020B0004020202020204" pitchFamily="34" charset="0"/>
                        </a:rPr>
                        <a:t> </a:t>
                      </a:r>
                      <a:r>
                        <a:rPr lang="en-US" sz="1600" dirty="0">
                          <a:effectLst/>
                          <a:latin typeface="Aptos" panose="020B0004020202020204" pitchFamily="34" charset="0"/>
                        </a:rPr>
                        <a:t>(8,</a:t>
                      </a:r>
                      <a:r>
                        <a:rPr lang="en-US" sz="1600" spc="-20" dirty="0">
                          <a:effectLst/>
                          <a:latin typeface="Aptos" panose="020B0004020202020204" pitchFamily="34" charset="0"/>
                        </a:rPr>
                        <a:t> </a:t>
                      </a:r>
                      <a:r>
                        <a:rPr lang="en-US" sz="1600" dirty="0">
                          <a:effectLst/>
                          <a:latin typeface="Aptos" panose="020B0004020202020204" pitchFamily="34" charset="0"/>
                        </a:rPr>
                        <a:t>5);</a:t>
                      </a:r>
                      <a:r>
                        <a:rPr lang="en-US" sz="1600" spc="-10" dirty="0">
                          <a:effectLst/>
                          <a:latin typeface="Aptos" panose="020B0004020202020204" pitchFamily="34" charset="0"/>
                        </a:rPr>
                        <a:t> </a:t>
                      </a:r>
                      <a:r>
                        <a:rPr lang="en-US" sz="1600" dirty="0">
                          <a:effectLst/>
                          <a:latin typeface="Aptos" panose="020B0004020202020204" pitchFamily="34" charset="0"/>
                        </a:rPr>
                        <a:t>Hence</a:t>
                      </a:r>
                      <a:r>
                        <a:rPr lang="en-US" sz="1600" spc="-10" dirty="0">
                          <a:effectLst/>
                          <a:latin typeface="Aptos" panose="020B0004020202020204" pitchFamily="34" charset="0"/>
                        </a:rPr>
                        <a:t> </a:t>
                      </a:r>
                      <a:r>
                        <a:rPr lang="en-US" sz="1600" dirty="0">
                          <a:effectLst/>
                          <a:latin typeface="Aptos" panose="020B0004020202020204" pitchFamily="34" charset="0"/>
                        </a:rPr>
                        <a:t>it</a:t>
                      </a:r>
                      <a:r>
                        <a:rPr lang="en-US" sz="1600" spc="-20" dirty="0">
                          <a:effectLst/>
                          <a:latin typeface="Aptos" panose="020B0004020202020204" pitchFamily="34" charset="0"/>
                        </a:rPr>
                        <a:t> </a:t>
                      </a:r>
                      <a:r>
                        <a:rPr lang="en-US" sz="1600" dirty="0">
                          <a:effectLst/>
                          <a:latin typeface="Aptos" panose="020B0004020202020204" pitchFamily="34" charset="0"/>
                        </a:rPr>
                        <a:t>stops</a:t>
                      </a:r>
                      <a:r>
                        <a:rPr lang="en-US" sz="1600" spc="-20"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446326247"/>
                  </a:ext>
                </a:extLst>
              </a:tr>
            </a:tbl>
          </a:graphicData>
        </a:graphic>
      </p:graphicFrame>
      <p:pic>
        <p:nvPicPr>
          <p:cNvPr id="7" name="Image 59" descr="IMAGE OF LINE CHART: To save this image to your hard drive, right-click on the image and select Save Picture As...">
            <a:extLst>
              <a:ext uri="{FF2B5EF4-FFF2-40B4-BE49-F238E27FC236}">
                <a16:creationId xmlns:a16="http://schemas.microsoft.com/office/drawing/2014/main" id="{EA98F4DB-13CE-A891-80B9-2C9D7285716C}"/>
              </a:ext>
            </a:extLst>
          </p:cNvPr>
          <p:cNvPicPr>
            <a:picLocks/>
          </p:cNvPicPr>
          <p:nvPr/>
        </p:nvPicPr>
        <p:blipFill>
          <a:blip r:embed="rId2" cstate="print"/>
          <a:stretch>
            <a:fillRect/>
          </a:stretch>
        </p:blipFill>
        <p:spPr>
          <a:xfrm>
            <a:off x="7296346" y="3308420"/>
            <a:ext cx="4895654" cy="2862321"/>
          </a:xfrm>
          <a:prstGeom prst="rect">
            <a:avLst/>
          </a:prstGeom>
        </p:spPr>
      </p:pic>
      <p:sp>
        <p:nvSpPr>
          <p:cNvPr id="9" name="TextBox 8">
            <a:extLst>
              <a:ext uri="{FF2B5EF4-FFF2-40B4-BE49-F238E27FC236}">
                <a16:creationId xmlns:a16="http://schemas.microsoft.com/office/drawing/2014/main" id="{E77AB9AA-4701-7B4C-FBDE-F157D3063C62}"/>
              </a:ext>
            </a:extLst>
          </p:cNvPr>
          <p:cNvSpPr txBox="1"/>
          <p:nvPr/>
        </p:nvSpPr>
        <p:spPr>
          <a:xfrm>
            <a:off x="133010" y="171144"/>
            <a:ext cx="12058990" cy="2862322"/>
          </a:xfrm>
          <a:prstGeom prst="rect">
            <a:avLst/>
          </a:prstGeom>
          <a:solidFill>
            <a:schemeClr val="bg1"/>
          </a:solidFill>
        </p:spPr>
        <p:txBody>
          <a:bodyPr wrap="square">
            <a:spAutoFit/>
          </a:bodyPr>
          <a:lstStyle/>
          <a:p>
            <a:r>
              <a:rPr lang="en-SG" b="1" dirty="0">
                <a:latin typeface="Aptos" panose="020B0004020202020204" pitchFamily="34" charset="0"/>
              </a:rPr>
              <a:t>07.	Indicate which raster locations would be chosen by DDA algorithm when scan converting a line from pixel coordinate(1,1) to pixel coordinate (8,5).</a:t>
            </a:r>
          </a:p>
          <a:p>
            <a:r>
              <a:rPr lang="en-SG" b="1" dirty="0">
                <a:latin typeface="Aptos" panose="020B0004020202020204" pitchFamily="34" charset="0"/>
              </a:rPr>
              <a:t>Solution:</a:t>
            </a:r>
          </a:p>
          <a:p>
            <a:r>
              <a:rPr lang="en-SG" dirty="0">
                <a:latin typeface="Aptos" panose="020B0004020202020204" pitchFamily="34" charset="0"/>
              </a:rPr>
              <a:t>Given coordinates: (1,1) and (8,5)</a:t>
            </a:r>
          </a:p>
          <a:p>
            <a:r>
              <a:rPr lang="en-SG" dirty="0">
                <a:latin typeface="Aptos" panose="020B0004020202020204" pitchFamily="34" charset="0"/>
              </a:rPr>
              <a:t>x1 = 1	x2 = 8</a:t>
            </a:r>
          </a:p>
          <a:p>
            <a:r>
              <a:rPr lang="en-SG" dirty="0">
                <a:latin typeface="Aptos" panose="020B0004020202020204" pitchFamily="34" charset="0"/>
              </a:rPr>
              <a:t>y1 = 1	y2 = 5</a:t>
            </a:r>
          </a:p>
          <a:p>
            <a:r>
              <a:rPr lang="en-SG" dirty="0">
                <a:latin typeface="Aptos" panose="020B0004020202020204" pitchFamily="34" charset="0"/>
              </a:rPr>
              <a:t>Slope(m) = (y2-y1) / (x2-x1) = (5-1) / (8-1) = 0.57 (where m&lt;1)</a:t>
            </a:r>
          </a:p>
          <a:p>
            <a:r>
              <a:rPr lang="en-SG" dirty="0">
                <a:latin typeface="Aptos" panose="020B0004020202020204" pitchFamily="34" charset="0"/>
              </a:rPr>
              <a:t>Set initial position (x, y) = (1,1)</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+ 0.57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08060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667CD68-F967-AF9D-2734-30AB33830D84}"/>
              </a:ext>
            </a:extLst>
          </p:cNvPr>
          <p:cNvGraphicFramePr>
            <a:graphicFrameLocks noGrp="1"/>
          </p:cNvGraphicFramePr>
          <p:nvPr>
            <p:extLst>
              <p:ext uri="{D42A27DB-BD31-4B8C-83A1-F6EECF244321}">
                <p14:modId xmlns:p14="http://schemas.microsoft.com/office/powerpoint/2010/main" val="311075292"/>
              </p:ext>
            </p:extLst>
          </p:nvPr>
        </p:nvGraphicFramePr>
        <p:xfrm>
          <a:off x="243400" y="2919692"/>
          <a:ext cx="6968105" cy="3236012"/>
        </p:xfrm>
        <a:graphic>
          <a:graphicData uri="http://schemas.openxmlformats.org/drawingml/2006/table">
            <a:tbl>
              <a:tblPr firstRow="1" firstCol="1" lastRow="1" lastCol="1" bandRow="1" bandCol="1">
                <a:tableStyleId>{5940675A-B579-460E-94D1-54222C63F5DA}</a:tableStyleId>
              </a:tblPr>
              <a:tblGrid>
                <a:gridCol w="588962">
                  <a:extLst>
                    <a:ext uri="{9D8B030D-6E8A-4147-A177-3AD203B41FA5}">
                      <a16:colId xmlns:a16="http://schemas.microsoft.com/office/drawing/2014/main" val="511550789"/>
                    </a:ext>
                  </a:extLst>
                </a:gridCol>
                <a:gridCol w="463798">
                  <a:extLst>
                    <a:ext uri="{9D8B030D-6E8A-4147-A177-3AD203B41FA5}">
                      <a16:colId xmlns:a16="http://schemas.microsoft.com/office/drawing/2014/main" val="3768866035"/>
                    </a:ext>
                  </a:extLst>
                </a:gridCol>
                <a:gridCol w="536115">
                  <a:extLst>
                    <a:ext uri="{9D8B030D-6E8A-4147-A177-3AD203B41FA5}">
                      <a16:colId xmlns:a16="http://schemas.microsoft.com/office/drawing/2014/main" val="52101450"/>
                    </a:ext>
                  </a:extLst>
                </a:gridCol>
                <a:gridCol w="1189745">
                  <a:extLst>
                    <a:ext uri="{9D8B030D-6E8A-4147-A177-3AD203B41FA5}">
                      <a16:colId xmlns:a16="http://schemas.microsoft.com/office/drawing/2014/main" val="805654"/>
                    </a:ext>
                  </a:extLst>
                </a:gridCol>
                <a:gridCol w="1627120">
                  <a:extLst>
                    <a:ext uri="{9D8B030D-6E8A-4147-A177-3AD203B41FA5}">
                      <a16:colId xmlns:a16="http://schemas.microsoft.com/office/drawing/2014/main" val="436599693"/>
                    </a:ext>
                  </a:extLst>
                </a:gridCol>
                <a:gridCol w="1342025">
                  <a:extLst>
                    <a:ext uri="{9D8B030D-6E8A-4147-A177-3AD203B41FA5}">
                      <a16:colId xmlns:a16="http://schemas.microsoft.com/office/drawing/2014/main" val="2156844325"/>
                    </a:ext>
                  </a:extLst>
                </a:gridCol>
                <a:gridCol w="1220340">
                  <a:extLst>
                    <a:ext uri="{9D8B030D-6E8A-4147-A177-3AD203B41FA5}">
                      <a16:colId xmlns:a16="http://schemas.microsoft.com/office/drawing/2014/main" val="2354067176"/>
                    </a:ext>
                  </a:extLst>
                </a:gridCol>
              </a:tblGrid>
              <a:tr h="786502">
                <a:tc>
                  <a:txBody>
                    <a:bodyPr/>
                    <a:lstStyle/>
                    <a:p>
                      <a:pPr marL="13335" marR="7620" algn="ctr">
                        <a:lnSpc>
                          <a:spcPts val="128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1270" algn="ctr">
                        <a:lnSpc>
                          <a:spcPts val="1280"/>
                        </a:lnSpc>
                        <a:spcBef>
                          <a:spcPts val="8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80"/>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50">
                          <a:effectLst/>
                          <a:latin typeface="Aptos" panose="020B0004020202020204" pitchFamily="34" charset="0"/>
                        </a:rPr>
                        <a:t> </a:t>
                      </a:r>
                      <a:r>
                        <a:rPr lang="en-US" sz="1600" spc="-10">
                          <a:effectLst/>
                          <a:latin typeface="Aptos" panose="020B0004020202020204" pitchFamily="34" charset="0"/>
                        </a:rPr>
                        <a:t>=</a:t>
                      </a:r>
                      <a:r>
                        <a:rPr lang="en-US" sz="1600" spc="-70">
                          <a:effectLst/>
                          <a:latin typeface="Aptos" panose="020B0004020202020204" pitchFamily="34" charset="0"/>
                        </a:rPr>
                        <a:t> </a:t>
                      </a:r>
                      <a:r>
                        <a:rPr lang="en-US" sz="1600" spc="-10">
                          <a:effectLst/>
                          <a:latin typeface="Aptos" panose="020B0004020202020204" pitchFamily="34" charset="0"/>
                        </a:rPr>
                        <a:t>x</a:t>
                      </a:r>
                      <a:r>
                        <a:rPr lang="en-US" sz="1000" spc="-10">
                          <a:effectLst/>
                          <a:latin typeface="Aptos" panose="020B0004020202020204" pitchFamily="34" charset="0"/>
                        </a:rPr>
                        <a:t>i</a:t>
                      </a:r>
                      <a:r>
                        <a:rPr lang="en-US" sz="1000" spc="-35">
                          <a:effectLst/>
                          <a:latin typeface="Aptos" panose="020B0004020202020204" pitchFamily="34" charset="0"/>
                        </a:rPr>
                        <a:t> </a:t>
                      </a: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3810" algn="ctr">
                        <a:lnSpc>
                          <a:spcPts val="1280"/>
                        </a:lnSpc>
                        <a:spcBef>
                          <a:spcPts val="8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5">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+0.8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635"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15">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02260" indent="-123825" algn="l">
                        <a:lnSpc>
                          <a:spcPts val="1350"/>
                        </a:lnSpc>
                      </a:pPr>
                      <a:r>
                        <a:rPr lang="en-US" sz="1600">
                          <a:effectLst/>
                          <a:latin typeface="Aptos" panose="020B0004020202020204" pitchFamily="34" charset="0"/>
                        </a:rPr>
                        <a:t>Pixel</a:t>
                      </a:r>
                      <a:r>
                        <a:rPr lang="en-US" sz="1600" spc="-85">
                          <a:effectLst/>
                          <a:latin typeface="Aptos" panose="020B0004020202020204" pitchFamily="34" charset="0"/>
                        </a:rPr>
                        <a:t> </a:t>
                      </a:r>
                      <a:r>
                        <a:rPr lang="en-US" sz="1600">
                          <a:effectLst/>
                          <a:latin typeface="Aptos" panose="020B0004020202020204" pitchFamily="34" charset="0"/>
                        </a:rPr>
                        <a:t>to</a:t>
                      </a:r>
                      <a:r>
                        <a:rPr lang="en-US" sz="1600" spc="-85">
                          <a:effectLst/>
                          <a:latin typeface="Aptos" panose="020B0004020202020204" pitchFamily="34" charset="0"/>
                        </a:rPr>
                        <a:t> </a:t>
                      </a:r>
                      <a:r>
                        <a:rPr lang="en-US" sz="1600">
                          <a:effectLst/>
                          <a:latin typeface="Aptos" panose="020B0004020202020204" pitchFamily="34" charset="0"/>
                        </a:rPr>
                        <a:t>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439552764"/>
                  </a:ext>
                </a:extLst>
              </a:tr>
              <a:tr h="380789">
                <a:tc>
                  <a:txBody>
                    <a:bodyPr/>
                    <a:lstStyle/>
                    <a:p>
                      <a:pPr marL="13335" algn="ctr">
                        <a:lnSpc>
                          <a:spcPts val="1280"/>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5">
                          <a:effectLst/>
                          <a:latin typeface="Aptos" panose="020B0004020202020204" pitchFamily="34" charset="0"/>
                        </a:rPr>
                        <a:t>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a:effectLst/>
                          <a:latin typeface="Aptos" panose="020B0004020202020204" pitchFamily="34" charset="0"/>
                        </a:rPr>
                        <a:t>18+0.8</a:t>
                      </a:r>
                      <a:r>
                        <a:rPr lang="en-US" sz="1600" spc="-40">
                          <a:effectLst/>
                          <a:latin typeface="Aptos" panose="020B0004020202020204" pitchFamily="34" charset="0"/>
                        </a:rPr>
                        <a:t> </a:t>
                      </a:r>
                      <a:r>
                        <a:rPr lang="en-US" sz="1600" spc="-10">
                          <a:effectLst/>
                          <a:latin typeface="Aptos" panose="020B0004020202020204" pitchFamily="34" charset="0"/>
                        </a:rPr>
                        <a:t>=18.8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2540" algn="ctr">
                        <a:lnSpc>
                          <a:spcPts val="1280"/>
                        </a:lnSpc>
                        <a:spcAft>
                          <a:spcPts val="0"/>
                        </a:spcAft>
                      </a:pPr>
                      <a:r>
                        <a:rPr lang="en-US" sz="1600">
                          <a:effectLst/>
                          <a:latin typeface="Aptos" panose="020B0004020202020204" pitchFamily="34" charset="0"/>
                        </a:rPr>
                        <a:t>(10,</a:t>
                      </a:r>
                      <a:r>
                        <a:rPr lang="en-US" sz="1600" spc="-20">
                          <a:effectLst/>
                          <a:latin typeface="Aptos" panose="020B0004020202020204" pitchFamily="34" charset="0"/>
                        </a:rPr>
                        <a:t> </a:t>
                      </a:r>
                      <a:r>
                        <a:rPr lang="en-US" sz="1600" spc="-10">
                          <a:effectLst/>
                          <a:latin typeface="Aptos" panose="020B0004020202020204" pitchFamily="34" charset="0"/>
                        </a:rPr>
                        <a:t>18.8)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280"/>
                        </a:lnSpc>
                      </a:pPr>
                      <a:r>
                        <a:rPr lang="en-US" sz="1600" spc="-10">
                          <a:effectLst/>
                          <a:latin typeface="Aptos" panose="020B0004020202020204" pitchFamily="34" charset="0"/>
                        </a:rPr>
                        <a:t>(10,19)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66181050"/>
                  </a:ext>
                </a:extLst>
              </a:tr>
              <a:tr h="378019">
                <a:tc>
                  <a:txBody>
                    <a:bodyPr/>
                    <a:lstStyle/>
                    <a:p>
                      <a:pPr marL="13335" algn="ctr">
                        <a:lnSpc>
                          <a:spcPts val="1265"/>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175" algn="ctr">
                        <a:lnSpc>
                          <a:spcPts val="1265"/>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600" spc="-20">
                          <a:effectLst/>
                          <a:latin typeface="Aptos" panose="020B0004020202020204" pitchFamily="34" charset="0"/>
                        </a:rPr>
                        <a:t>18.8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65"/>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65"/>
                        </a:lnSpc>
                        <a:spcAft>
                          <a:spcPts val="0"/>
                        </a:spcAft>
                      </a:pPr>
                      <a:r>
                        <a:rPr lang="en-US" sz="1600" spc="-10">
                          <a:effectLst/>
                          <a:latin typeface="Aptos" panose="020B0004020202020204" pitchFamily="34" charset="0"/>
                        </a:rPr>
                        <a:t>18.8+0.8=19.6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2540" algn="ctr">
                        <a:lnSpc>
                          <a:spcPts val="1265"/>
                        </a:lnSpc>
                        <a:spcAft>
                          <a:spcPts val="0"/>
                        </a:spcAft>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10">
                          <a:effectLst/>
                          <a:latin typeface="Aptos" panose="020B0004020202020204" pitchFamily="34" charset="0"/>
                        </a:rPr>
                        <a:t>19.6)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65"/>
                        </a:lnSpc>
                        <a:spcAft>
                          <a:spcPts val="0"/>
                        </a:spcAft>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25">
                          <a:effectLst/>
                          <a:latin typeface="Aptos" panose="020B0004020202020204" pitchFamily="34" charset="0"/>
                        </a:rPr>
                        <a:t>20)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15284050"/>
                  </a:ext>
                </a:extLst>
              </a:tr>
              <a:tr h="382173">
                <a:tc>
                  <a:txBody>
                    <a:bodyPr/>
                    <a:lstStyle/>
                    <a:p>
                      <a:pPr marL="13335" algn="ctr">
                        <a:lnSpc>
                          <a:spcPts val="1280"/>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175" algn="ctr">
                        <a:lnSpc>
                          <a:spcPts val="1280"/>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19.6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a:effectLst/>
                          <a:latin typeface="Aptos" panose="020B0004020202020204" pitchFamily="34" charset="0"/>
                        </a:rPr>
                        <a:t>19.6+0.8=</a:t>
                      </a:r>
                      <a:r>
                        <a:rPr lang="en-US" sz="1600" spc="-40">
                          <a:effectLst/>
                          <a:latin typeface="Aptos" panose="020B0004020202020204" pitchFamily="34" charset="0"/>
                        </a:rPr>
                        <a:t> </a:t>
                      </a:r>
                      <a:r>
                        <a:rPr lang="en-US" sz="1600" spc="-20">
                          <a:effectLst/>
                          <a:latin typeface="Aptos" panose="020B0004020202020204" pitchFamily="34" charset="0"/>
                        </a:rPr>
                        <a:t>20.4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600">
                          <a:effectLst/>
                          <a:latin typeface="Aptos" panose="020B0004020202020204" pitchFamily="34" charset="0"/>
                        </a:rPr>
                        <a:t>(12,</a:t>
                      </a:r>
                      <a:r>
                        <a:rPr lang="en-US" sz="1600" spc="-20">
                          <a:effectLst/>
                          <a:latin typeface="Aptos" panose="020B0004020202020204" pitchFamily="34" charset="0"/>
                        </a:rPr>
                        <a:t> </a:t>
                      </a:r>
                      <a:r>
                        <a:rPr lang="en-US" sz="1600" spc="-10">
                          <a:effectLst/>
                          <a:latin typeface="Aptos" panose="020B0004020202020204" pitchFamily="34" charset="0"/>
                        </a:rPr>
                        <a:t>20.4)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80"/>
                        </a:lnSpc>
                        <a:spcAft>
                          <a:spcPts val="0"/>
                        </a:spcAft>
                      </a:pPr>
                      <a:r>
                        <a:rPr lang="en-US" sz="1600" dirty="0">
                          <a:effectLst/>
                          <a:latin typeface="Aptos" panose="020B0004020202020204" pitchFamily="34" charset="0"/>
                        </a:rPr>
                        <a:t>(12,</a:t>
                      </a:r>
                      <a:r>
                        <a:rPr lang="en-US" sz="1600" spc="-20" dirty="0">
                          <a:effectLst/>
                          <a:latin typeface="Aptos" panose="020B0004020202020204" pitchFamily="34" charset="0"/>
                        </a:rPr>
                        <a:t> </a:t>
                      </a:r>
                      <a:r>
                        <a:rPr lang="en-US" sz="1600" spc="-25" dirty="0">
                          <a:effectLst/>
                          <a:latin typeface="Aptos" panose="020B0004020202020204" pitchFamily="34" charset="0"/>
                        </a:rPr>
                        <a:t>20)</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87385218"/>
                  </a:ext>
                </a:extLst>
              </a:tr>
              <a:tr h="380789">
                <a:tc>
                  <a:txBody>
                    <a:bodyPr/>
                    <a:lstStyle/>
                    <a:p>
                      <a:pPr marL="13335"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12+1=13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spc="-10">
                          <a:effectLst/>
                          <a:latin typeface="Aptos" panose="020B0004020202020204" pitchFamily="34" charset="0"/>
                        </a:rPr>
                        <a:t>20.4+0.8=21.2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2540" algn="ctr">
                        <a:lnSpc>
                          <a:spcPts val="1280"/>
                        </a:lnSpc>
                        <a:spcAft>
                          <a:spcPts val="0"/>
                        </a:spcAft>
                      </a:pPr>
                      <a:r>
                        <a:rPr lang="en-US" sz="1600">
                          <a:effectLst/>
                          <a:latin typeface="Aptos" panose="020B0004020202020204" pitchFamily="34" charset="0"/>
                        </a:rPr>
                        <a:t>(13,</a:t>
                      </a:r>
                      <a:r>
                        <a:rPr lang="en-US" sz="1600" spc="-20">
                          <a:effectLst/>
                          <a:latin typeface="Aptos" panose="020B0004020202020204" pitchFamily="34" charset="0"/>
                        </a:rPr>
                        <a:t> </a:t>
                      </a:r>
                      <a:r>
                        <a:rPr lang="en-US" sz="1600" spc="-10">
                          <a:effectLst/>
                          <a:latin typeface="Aptos" panose="020B0004020202020204" pitchFamily="34" charset="0"/>
                        </a:rPr>
                        <a:t>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80"/>
                        </a:lnSpc>
                        <a:spcAft>
                          <a:spcPts val="0"/>
                        </a:spcAft>
                      </a:pPr>
                      <a:r>
                        <a:rPr lang="en-US" sz="1600" dirty="0">
                          <a:effectLst/>
                          <a:latin typeface="Aptos" panose="020B0004020202020204" pitchFamily="34" charset="0"/>
                        </a:rPr>
                        <a:t>(13,</a:t>
                      </a:r>
                      <a:r>
                        <a:rPr lang="en-US" sz="1600" spc="-20" dirty="0">
                          <a:effectLst/>
                          <a:latin typeface="Aptos" panose="020B0004020202020204" pitchFamily="34" charset="0"/>
                        </a:rPr>
                        <a:t> </a:t>
                      </a:r>
                      <a:r>
                        <a:rPr lang="en-US" sz="1600" spc="-25" dirty="0">
                          <a:effectLst/>
                          <a:latin typeface="Aptos" panose="020B0004020202020204" pitchFamily="34" charset="0"/>
                        </a:rPr>
                        <a:t>21)</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773386779"/>
                  </a:ext>
                </a:extLst>
              </a:tr>
              <a:tr h="380789">
                <a:tc>
                  <a:txBody>
                    <a:bodyPr/>
                    <a:lstStyle/>
                    <a:p>
                      <a:pPr marL="13335" algn="ctr">
                        <a:lnSpc>
                          <a:spcPts val="1280"/>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175" algn="ctr">
                        <a:lnSpc>
                          <a:spcPts val="1280"/>
                        </a:lnSpc>
                        <a:spcAft>
                          <a:spcPts val="0"/>
                        </a:spcAft>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13+1=14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600" spc="-10">
                          <a:effectLst/>
                          <a:latin typeface="Aptos" panose="020B0004020202020204" pitchFamily="34" charset="0"/>
                        </a:rPr>
                        <a:t>21.2+0.8=22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spc="-10">
                          <a:effectLst/>
                          <a:latin typeface="Aptos" panose="020B0004020202020204" pitchFamily="34" charset="0"/>
                        </a:rPr>
                        <a:t>(14,22)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80"/>
                        </a:lnSpc>
                        <a:spcAft>
                          <a:spcPts val="0"/>
                        </a:spcAft>
                      </a:pPr>
                      <a:r>
                        <a:rPr lang="en-US" sz="1600">
                          <a:effectLst/>
                          <a:latin typeface="Aptos" panose="020B0004020202020204" pitchFamily="34" charset="0"/>
                        </a:rPr>
                        <a:t>(14,</a:t>
                      </a:r>
                      <a:r>
                        <a:rPr lang="en-US" sz="1600" spc="-20">
                          <a:effectLst/>
                          <a:latin typeface="Aptos" panose="020B0004020202020204" pitchFamily="34" charset="0"/>
                        </a:rPr>
                        <a:t> </a:t>
                      </a:r>
                      <a:r>
                        <a:rPr lang="en-US" sz="1600" spc="-25">
                          <a:effectLst/>
                          <a:latin typeface="Aptos" panose="020B0004020202020204" pitchFamily="34" charset="0"/>
                        </a:rPr>
                        <a:t>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869111542"/>
                  </a:ext>
                </a:extLst>
              </a:tr>
              <a:tr h="546951">
                <a:tc gridSpan="7">
                  <a:txBody>
                    <a:bodyPr/>
                    <a:lstStyle/>
                    <a:p>
                      <a:pPr marL="71120" algn="l">
                        <a:lnSpc>
                          <a:spcPts val="1290"/>
                        </a:lnSpc>
                        <a:spcBef>
                          <a:spcPts val="59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5,</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5"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0"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(14,</a:t>
                      </a:r>
                      <a:r>
                        <a:rPr lang="en-US" sz="1600" spc="-25" dirty="0">
                          <a:effectLst/>
                          <a:latin typeface="Aptos" panose="020B0004020202020204" pitchFamily="34" charset="0"/>
                        </a:rPr>
                        <a:t> </a:t>
                      </a:r>
                      <a:r>
                        <a:rPr lang="en-US" sz="1600" dirty="0">
                          <a:effectLst/>
                          <a:latin typeface="Aptos" panose="020B0004020202020204" pitchFamily="34" charset="0"/>
                        </a:rPr>
                        <a:t>2);</a:t>
                      </a:r>
                      <a:r>
                        <a:rPr lang="en-US" sz="1600" spc="-10" dirty="0">
                          <a:effectLst/>
                          <a:latin typeface="Aptos" panose="020B0004020202020204" pitchFamily="34" charset="0"/>
                        </a:rPr>
                        <a:t> </a:t>
                      </a:r>
                      <a:r>
                        <a:rPr lang="en-US" sz="1600" dirty="0">
                          <a:effectLst/>
                          <a:latin typeface="Aptos" panose="020B0004020202020204" pitchFamily="34" charset="0"/>
                        </a:rPr>
                        <a:t>Hence</a:t>
                      </a:r>
                      <a:r>
                        <a:rPr lang="en-US" sz="1600" spc="-10" dirty="0">
                          <a:effectLst/>
                          <a:latin typeface="Aptos" panose="020B0004020202020204" pitchFamily="34" charset="0"/>
                        </a:rPr>
                        <a:t> </a:t>
                      </a:r>
                      <a:r>
                        <a:rPr lang="en-US" sz="1600" dirty="0">
                          <a:effectLst/>
                          <a:latin typeface="Aptos" panose="020B0004020202020204" pitchFamily="34" charset="0"/>
                        </a:rPr>
                        <a:t>it</a:t>
                      </a:r>
                      <a:r>
                        <a:rPr lang="en-US" sz="1600" spc="-20" dirty="0">
                          <a:effectLst/>
                          <a:latin typeface="Aptos" panose="020B0004020202020204" pitchFamily="34" charset="0"/>
                        </a:rPr>
                        <a:t> </a:t>
                      </a:r>
                      <a:r>
                        <a:rPr lang="en-US" sz="1600" dirty="0">
                          <a:effectLst/>
                          <a:latin typeface="Aptos" panose="020B0004020202020204" pitchFamily="34" charset="0"/>
                        </a:rPr>
                        <a:t>stops</a:t>
                      </a:r>
                      <a:r>
                        <a:rPr lang="en-US" sz="1600" spc="-20"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974431231"/>
                  </a:ext>
                </a:extLst>
              </a:tr>
            </a:tbl>
          </a:graphicData>
        </a:graphic>
      </p:graphicFrame>
      <p:pic>
        <p:nvPicPr>
          <p:cNvPr id="7" name="Image 60" descr="IMAGE OF LINE CHART: To save this image to your hard drive, right-click on the image and select Save Picture As...">
            <a:extLst>
              <a:ext uri="{FF2B5EF4-FFF2-40B4-BE49-F238E27FC236}">
                <a16:creationId xmlns:a16="http://schemas.microsoft.com/office/drawing/2014/main" id="{38B13F7B-01A3-A36C-3A42-EEDA2708651A}"/>
              </a:ext>
            </a:extLst>
          </p:cNvPr>
          <p:cNvPicPr>
            <a:picLocks/>
          </p:cNvPicPr>
          <p:nvPr/>
        </p:nvPicPr>
        <p:blipFill>
          <a:blip r:embed="rId2" cstate="print"/>
          <a:stretch>
            <a:fillRect/>
          </a:stretch>
        </p:blipFill>
        <p:spPr>
          <a:xfrm>
            <a:off x="7343480" y="2690012"/>
            <a:ext cx="4848520" cy="2834104"/>
          </a:xfrm>
          <a:prstGeom prst="rect">
            <a:avLst/>
          </a:prstGeom>
        </p:spPr>
      </p:pic>
      <p:sp>
        <p:nvSpPr>
          <p:cNvPr id="9" name="TextBox 8">
            <a:extLst>
              <a:ext uri="{FF2B5EF4-FFF2-40B4-BE49-F238E27FC236}">
                <a16:creationId xmlns:a16="http://schemas.microsoft.com/office/drawing/2014/main" id="{1D96621A-E99C-CACB-F228-CEEF7CC934C4}"/>
              </a:ext>
            </a:extLst>
          </p:cNvPr>
          <p:cNvSpPr txBox="1"/>
          <p:nvPr/>
        </p:nvSpPr>
        <p:spPr>
          <a:xfrm>
            <a:off x="164120" y="104689"/>
            <a:ext cx="12027880" cy="2585323"/>
          </a:xfrm>
          <a:prstGeom prst="rect">
            <a:avLst/>
          </a:prstGeom>
          <a:solidFill>
            <a:schemeClr val="bg1"/>
          </a:solidFill>
        </p:spPr>
        <p:txBody>
          <a:bodyPr wrap="square">
            <a:spAutoFit/>
          </a:bodyPr>
          <a:lstStyle/>
          <a:p>
            <a:r>
              <a:rPr lang="en-SG" b="1" dirty="0">
                <a:latin typeface="Aptos" panose="020B0004020202020204" pitchFamily="34" charset="0"/>
              </a:rPr>
              <a:t>08.	A line has a starting point (9,18) and ending point (14,22). Apply DDA line drawing algorithm to plot a line.</a:t>
            </a:r>
          </a:p>
          <a:p>
            <a:r>
              <a:rPr lang="en-SG" b="1" dirty="0">
                <a:latin typeface="Aptos" panose="020B0004020202020204" pitchFamily="34" charset="0"/>
              </a:rPr>
              <a:t>Solution:</a:t>
            </a:r>
          </a:p>
          <a:p>
            <a:r>
              <a:rPr lang="en-SG" dirty="0">
                <a:latin typeface="Aptos" panose="020B0004020202020204" pitchFamily="34" charset="0"/>
              </a:rPr>
              <a:t>Given coordinates: (9,18) and (14,22)</a:t>
            </a:r>
          </a:p>
          <a:p>
            <a:r>
              <a:rPr lang="en-SG" dirty="0">
                <a:latin typeface="Aptos" panose="020B0004020202020204" pitchFamily="34" charset="0"/>
              </a:rPr>
              <a:t>x1 = 9	x2 = 14</a:t>
            </a:r>
          </a:p>
          <a:p>
            <a:r>
              <a:rPr lang="en-SG" dirty="0">
                <a:latin typeface="Aptos" panose="020B0004020202020204" pitchFamily="34" charset="0"/>
              </a:rPr>
              <a:t>y1 = 18	y2 = 22</a:t>
            </a:r>
          </a:p>
          <a:p>
            <a:r>
              <a:rPr lang="en-SG" dirty="0">
                <a:latin typeface="Aptos" panose="020B0004020202020204" pitchFamily="34" charset="0"/>
              </a:rPr>
              <a:t>Slope(m) = (y2-y1) / (x2-x1) = (22-18) / (14-9) = 0.8 (where m&lt;1)</a:t>
            </a:r>
          </a:p>
          <a:p>
            <a:r>
              <a:rPr lang="en-SG" dirty="0">
                <a:latin typeface="Aptos" panose="020B0004020202020204" pitchFamily="34" charset="0"/>
              </a:rPr>
              <a:t>Set initial position (x, y) = (9,8)</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+ 0.8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379263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6B34AD-F07E-63B2-90BA-A523A5289DB6}"/>
              </a:ext>
            </a:extLst>
          </p:cNvPr>
          <p:cNvGraphicFramePr>
            <a:graphicFrameLocks noGrp="1"/>
          </p:cNvGraphicFramePr>
          <p:nvPr>
            <p:extLst>
              <p:ext uri="{D42A27DB-BD31-4B8C-83A1-F6EECF244321}">
                <p14:modId xmlns:p14="http://schemas.microsoft.com/office/powerpoint/2010/main" val="2440532268"/>
              </p:ext>
            </p:extLst>
          </p:nvPr>
        </p:nvGraphicFramePr>
        <p:xfrm>
          <a:off x="245582" y="2911540"/>
          <a:ext cx="6720825" cy="3715503"/>
        </p:xfrm>
        <a:graphic>
          <a:graphicData uri="http://schemas.openxmlformats.org/drawingml/2006/table">
            <a:tbl>
              <a:tblPr firstRow="1" firstCol="1" lastRow="1" lastCol="1" bandRow="1" bandCol="1">
                <a:tableStyleId>{5940675A-B579-460E-94D1-54222C63F5DA}</a:tableStyleId>
              </a:tblPr>
              <a:tblGrid>
                <a:gridCol w="568747">
                  <a:extLst>
                    <a:ext uri="{9D8B030D-6E8A-4147-A177-3AD203B41FA5}">
                      <a16:colId xmlns:a16="http://schemas.microsoft.com/office/drawing/2014/main" val="4223485097"/>
                    </a:ext>
                  </a:extLst>
                </a:gridCol>
                <a:gridCol w="578092">
                  <a:extLst>
                    <a:ext uri="{9D8B030D-6E8A-4147-A177-3AD203B41FA5}">
                      <a16:colId xmlns:a16="http://schemas.microsoft.com/office/drawing/2014/main" val="1438212037"/>
                    </a:ext>
                  </a:extLst>
                </a:gridCol>
                <a:gridCol w="516011">
                  <a:extLst>
                    <a:ext uri="{9D8B030D-6E8A-4147-A177-3AD203B41FA5}">
                      <a16:colId xmlns:a16="http://schemas.microsoft.com/office/drawing/2014/main" val="45860454"/>
                    </a:ext>
                  </a:extLst>
                </a:gridCol>
                <a:gridCol w="1223607">
                  <a:extLst>
                    <a:ext uri="{9D8B030D-6E8A-4147-A177-3AD203B41FA5}">
                      <a16:colId xmlns:a16="http://schemas.microsoft.com/office/drawing/2014/main" val="4208650280"/>
                    </a:ext>
                  </a:extLst>
                </a:gridCol>
                <a:gridCol w="1365126">
                  <a:extLst>
                    <a:ext uri="{9D8B030D-6E8A-4147-A177-3AD203B41FA5}">
                      <a16:colId xmlns:a16="http://schemas.microsoft.com/office/drawing/2014/main" val="2778603878"/>
                    </a:ext>
                  </a:extLst>
                </a:gridCol>
                <a:gridCol w="1293031">
                  <a:extLst>
                    <a:ext uri="{9D8B030D-6E8A-4147-A177-3AD203B41FA5}">
                      <a16:colId xmlns:a16="http://schemas.microsoft.com/office/drawing/2014/main" val="3430441958"/>
                    </a:ext>
                  </a:extLst>
                </a:gridCol>
                <a:gridCol w="1176211">
                  <a:extLst>
                    <a:ext uri="{9D8B030D-6E8A-4147-A177-3AD203B41FA5}">
                      <a16:colId xmlns:a16="http://schemas.microsoft.com/office/drawing/2014/main" val="1935185773"/>
                    </a:ext>
                  </a:extLst>
                </a:gridCol>
              </a:tblGrid>
              <a:tr h="546371">
                <a:tc>
                  <a:txBody>
                    <a:bodyPr/>
                    <a:lstStyle/>
                    <a:p>
                      <a:pPr marL="13335" marR="7620" algn="ctr">
                        <a:lnSpc>
                          <a:spcPts val="1280"/>
                        </a:lnSpc>
                        <a:spcBef>
                          <a:spcPts val="85"/>
                        </a:spcBef>
                        <a:spcAft>
                          <a:spcPts val="0"/>
                        </a:spcAft>
                      </a:pPr>
                      <a:r>
                        <a:rPr lang="en-US" sz="1400" spc="-10">
                          <a:effectLst/>
                          <a:latin typeface="Aptos" panose="020B0004020202020204" pitchFamily="34" charset="0"/>
                        </a:rPr>
                        <a:t>Steps</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905" algn="ctr">
                        <a:lnSpc>
                          <a:spcPts val="1280"/>
                        </a:lnSpc>
                        <a:spcBef>
                          <a:spcPts val="80"/>
                        </a:spcBef>
                        <a:spcAft>
                          <a:spcPts val="0"/>
                        </a:spcAft>
                      </a:pPr>
                      <a:r>
                        <a:rPr lang="en-US" sz="1400" spc="-25">
                          <a:effectLst/>
                          <a:latin typeface="Aptos" panose="020B0004020202020204" pitchFamily="34" charset="0"/>
                        </a:rPr>
                        <a:t>x</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80"/>
                        </a:lnSpc>
                        <a:spcBef>
                          <a:spcPts val="80"/>
                        </a:spcBef>
                        <a:spcAft>
                          <a:spcPts val="0"/>
                        </a:spcAft>
                      </a:pPr>
                      <a:r>
                        <a:rPr lang="en-US" sz="1400" spc="-25">
                          <a:effectLst/>
                          <a:latin typeface="Aptos" panose="020B0004020202020204" pitchFamily="34" charset="0"/>
                        </a:rPr>
                        <a:t>y</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27965" algn="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x</a:t>
                      </a:r>
                      <a:r>
                        <a:rPr lang="en-US" sz="900" spc="-10">
                          <a:effectLst/>
                          <a:latin typeface="Aptos" panose="020B0004020202020204" pitchFamily="34" charset="0"/>
                        </a:rPr>
                        <a:t>i</a:t>
                      </a:r>
                      <a:r>
                        <a:rPr lang="en-US" sz="900" spc="-35">
                          <a:effectLst/>
                          <a:latin typeface="Aptos" panose="020B0004020202020204" pitchFamily="34" charset="0"/>
                        </a:rPr>
                        <a:t> </a:t>
                      </a:r>
                      <a:r>
                        <a:rPr lang="en-US" sz="1400" spc="-25">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810" algn="ctr">
                        <a:lnSpc>
                          <a:spcPts val="1280"/>
                        </a:lnSpc>
                        <a:spcBef>
                          <a:spcPts val="80"/>
                        </a:spcBef>
                        <a:spcAft>
                          <a:spcPts val="0"/>
                        </a:spcAft>
                      </a:pPr>
                      <a:r>
                        <a:rPr lang="en-US" sz="1400">
                          <a:effectLst/>
                          <a:latin typeface="Aptos" panose="020B0004020202020204" pitchFamily="34" charset="0"/>
                        </a:rPr>
                        <a:t>y</a:t>
                      </a:r>
                      <a:r>
                        <a:rPr lang="en-US" sz="900">
                          <a:effectLst/>
                          <a:latin typeface="Aptos" panose="020B0004020202020204" pitchFamily="34" charset="0"/>
                        </a:rPr>
                        <a:t>i+1</a:t>
                      </a:r>
                      <a:r>
                        <a:rPr lang="en-US" sz="900" spc="5">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a:t>
                      </a:r>
                      <a:r>
                        <a:rPr lang="en-US" sz="1400" spc="-10">
                          <a:effectLst/>
                          <a:latin typeface="Aptos" panose="020B0004020202020204" pitchFamily="34" charset="0"/>
                        </a:rPr>
                        <a:t>+0.8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15">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i+1</a:t>
                      </a:r>
                      <a:r>
                        <a:rPr lang="en-US" sz="1400" spc="-10">
                          <a:effectLst/>
                          <a:latin typeface="Aptos" panose="020B0004020202020204" pitchFamily="34" charset="0"/>
                        </a:rPr>
                        <a:t>)</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04165" indent="-123825" algn="l">
                        <a:lnSpc>
                          <a:spcPts val="1400"/>
                        </a:lnSpc>
                      </a:pPr>
                      <a:r>
                        <a:rPr lang="en-US" sz="1400">
                          <a:effectLst/>
                          <a:latin typeface="Aptos" panose="020B0004020202020204" pitchFamily="34" charset="0"/>
                        </a:rPr>
                        <a:t>Pixel</a:t>
                      </a:r>
                      <a:r>
                        <a:rPr lang="en-US" sz="1400" spc="-85">
                          <a:effectLst/>
                          <a:latin typeface="Aptos" panose="020B0004020202020204" pitchFamily="34" charset="0"/>
                        </a:rPr>
                        <a:t> </a:t>
                      </a:r>
                      <a:r>
                        <a:rPr lang="en-US" sz="1400">
                          <a:effectLst/>
                          <a:latin typeface="Aptos" panose="020B0004020202020204" pitchFamily="34" charset="0"/>
                        </a:rPr>
                        <a:t>to</a:t>
                      </a:r>
                      <a:r>
                        <a:rPr lang="en-US" sz="1400" spc="-85">
                          <a:effectLst/>
                          <a:latin typeface="Aptos" panose="020B0004020202020204" pitchFamily="34" charset="0"/>
                        </a:rPr>
                        <a:t> </a:t>
                      </a:r>
                      <a:r>
                        <a:rPr lang="en-US" sz="1400">
                          <a:effectLst/>
                          <a:latin typeface="Aptos" panose="020B0004020202020204" pitchFamily="34" charset="0"/>
                        </a:rPr>
                        <a:t>be </a:t>
                      </a:r>
                      <a:r>
                        <a:rPr lang="en-US" sz="1400" spc="-10">
                          <a:effectLst/>
                          <a:latin typeface="Aptos" panose="020B0004020202020204" pitchFamily="34" charset="0"/>
                        </a:rPr>
                        <a:t>Plotted</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434773392"/>
                  </a:ext>
                </a:extLst>
              </a:tr>
              <a:tr h="261683">
                <a:tc>
                  <a:txBody>
                    <a:bodyPr/>
                    <a:lstStyle/>
                    <a:p>
                      <a:pPr marL="13335" algn="ctr">
                        <a:lnSpc>
                          <a:spcPts val="1265"/>
                        </a:lnSpc>
                      </a:pPr>
                      <a:r>
                        <a:rPr lang="en-US" sz="1400" spc="-25">
                          <a:effectLst/>
                          <a:latin typeface="Aptos" panose="020B0004020202020204" pitchFamily="34" charset="0"/>
                        </a:rPr>
                        <a:t>01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65"/>
                        </a:lnSpc>
                      </a:pPr>
                      <a:r>
                        <a:rPr lang="en-US" sz="1400" spc="-25">
                          <a:effectLst/>
                          <a:latin typeface="Aptos" panose="020B0004020202020204" pitchFamily="34" charset="0"/>
                        </a:rPr>
                        <a:t>20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400" spc="-25">
                          <a:effectLst/>
                          <a:latin typeface="Aptos" panose="020B0004020202020204" pitchFamily="34" charset="0"/>
                        </a:rPr>
                        <a:t>10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65"/>
                        </a:lnSpc>
                        <a:spcAft>
                          <a:spcPts val="0"/>
                        </a:spcAft>
                      </a:pPr>
                      <a:r>
                        <a:rPr lang="en-US" sz="1400" spc="-10">
                          <a:effectLst/>
                          <a:latin typeface="Aptos" panose="020B0004020202020204" pitchFamily="34" charset="0"/>
                        </a:rPr>
                        <a:t>20+1=21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1905" algn="ctr">
                        <a:lnSpc>
                          <a:spcPts val="1265"/>
                        </a:lnSpc>
                        <a:spcAft>
                          <a:spcPts val="0"/>
                        </a:spcAft>
                      </a:pPr>
                      <a:r>
                        <a:rPr lang="en-US" sz="1400">
                          <a:effectLst/>
                          <a:latin typeface="Aptos" panose="020B0004020202020204" pitchFamily="34" charset="0"/>
                        </a:rPr>
                        <a:t>10+0.8</a:t>
                      </a:r>
                      <a:r>
                        <a:rPr lang="en-US" sz="1400" spc="-40">
                          <a:effectLst/>
                          <a:latin typeface="Aptos" panose="020B0004020202020204" pitchFamily="34" charset="0"/>
                        </a:rPr>
                        <a:t> </a:t>
                      </a:r>
                      <a:r>
                        <a:rPr lang="en-US" sz="1400" spc="-10">
                          <a:effectLst/>
                          <a:latin typeface="Aptos" panose="020B0004020202020204" pitchFamily="34" charset="0"/>
                        </a:rPr>
                        <a:t>=10.8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5080" algn="ctr">
                        <a:lnSpc>
                          <a:spcPts val="1265"/>
                        </a:lnSpc>
                        <a:spcAft>
                          <a:spcPts val="0"/>
                        </a:spcAft>
                      </a:pPr>
                      <a:r>
                        <a:rPr lang="en-US" sz="1400">
                          <a:effectLst/>
                          <a:latin typeface="Aptos" panose="020B0004020202020204" pitchFamily="34" charset="0"/>
                        </a:rPr>
                        <a:t>(21,</a:t>
                      </a:r>
                      <a:r>
                        <a:rPr lang="en-US" sz="1400" spc="-20">
                          <a:effectLst/>
                          <a:latin typeface="Aptos" panose="020B0004020202020204" pitchFamily="34" charset="0"/>
                        </a:rPr>
                        <a:t> </a:t>
                      </a:r>
                      <a:r>
                        <a:rPr lang="en-US" sz="1400" spc="-10">
                          <a:effectLst/>
                          <a:latin typeface="Aptos" panose="020B0004020202020204" pitchFamily="34" charset="0"/>
                        </a:rPr>
                        <a:t>10.8)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65"/>
                        </a:lnSpc>
                      </a:pPr>
                      <a:r>
                        <a:rPr lang="en-US" sz="1400" spc="-10">
                          <a:effectLst/>
                          <a:latin typeface="Aptos" panose="020B0004020202020204" pitchFamily="34" charset="0"/>
                        </a:rPr>
                        <a:t>(21,11)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43340117"/>
                  </a:ext>
                </a:extLst>
              </a:tr>
              <a:tr h="263600">
                <a:tc>
                  <a:txBody>
                    <a:bodyPr/>
                    <a:lstStyle/>
                    <a:p>
                      <a:pPr marL="13335" algn="ctr">
                        <a:lnSpc>
                          <a:spcPts val="1280"/>
                        </a:lnSpc>
                      </a:pPr>
                      <a:r>
                        <a:rPr lang="en-US" sz="1400" spc="-25">
                          <a:effectLst/>
                          <a:latin typeface="Aptos" panose="020B0004020202020204" pitchFamily="34" charset="0"/>
                        </a:rPr>
                        <a:t>02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21+1=22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10.8+0.8=11.6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5080" algn="ctr">
                        <a:lnSpc>
                          <a:spcPts val="1280"/>
                        </a:lnSpc>
                        <a:spcAft>
                          <a:spcPts val="0"/>
                        </a:spcAft>
                      </a:pPr>
                      <a:r>
                        <a:rPr lang="en-US" sz="1400">
                          <a:effectLst/>
                          <a:latin typeface="Aptos" panose="020B0004020202020204" pitchFamily="34" charset="0"/>
                        </a:rPr>
                        <a:t>(22,</a:t>
                      </a:r>
                      <a:r>
                        <a:rPr lang="en-US" sz="1400" spc="-20">
                          <a:effectLst/>
                          <a:latin typeface="Aptos" panose="020B0004020202020204" pitchFamily="34" charset="0"/>
                        </a:rPr>
                        <a:t> </a:t>
                      </a:r>
                      <a:r>
                        <a:rPr lang="en-US" sz="1400" spc="-10">
                          <a:effectLst/>
                          <a:latin typeface="Aptos" panose="020B0004020202020204" pitchFamily="34" charset="0"/>
                        </a:rPr>
                        <a:t>11.6)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(22,</a:t>
                      </a:r>
                      <a:r>
                        <a:rPr lang="en-US" sz="1400" spc="-20">
                          <a:effectLst/>
                          <a:latin typeface="Aptos" panose="020B0004020202020204" pitchFamily="34" charset="0"/>
                        </a:rPr>
                        <a:t> </a:t>
                      </a:r>
                      <a:r>
                        <a:rPr lang="en-US" sz="1400" spc="-25">
                          <a:effectLst/>
                          <a:latin typeface="Aptos" panose="020B0004020202020204" pitchFamily="34" charset="0"/>
                        </a:rPr>
                        <a:t>12)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94558740"/>
                  </a:ext>
                </a:extLst>
              </a:tr>
              <a:tr h="263600">
                <a:tc>
                  <a:txBody>
                    <a:bodyPr/>
                    <a:lstStyle/>
                    <a:p>
                      <a:pPr marL="13335" algn="ctr">
                        <a:lnSpc>
                          <a:spcPts val="1280"/>
                        </a:lnSpc>
                      </a:pPr>
                      <a:r>
                        <a:rPr lang="en-US" sz="1400" spc="-25">
                          <a:effectLst/>
                          <a:latin typeface="Aptos" panose="020B0004020202020204" pitchFamily="34" charset="0"/>
                        </a:rPr>
                        <a:t>03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22+1=23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a:effectLst/>
                          <a:latin typeface="Aptos" panose="020B0004020202020204" pitchFamily="34" charset="0"/>
                        </a:rPr>
                        <a:t>11.6+0.8=</a:t>
                      </a:r>
                      <a:r>
                        <a:rPr lang="en-US" sz="1400" spc="-40">
                          <a:effectLst/>
                          <a:latin typeface="Aptos" panose="020B0004020202020204" pitchFamily="34" charset="0"/>
                        </a:rPr>
                        <a:t> </a:t>
                      </a:r>
                      <a:r>
                        <a:rPr lang="en-US" sz="1400" spc="-20">
                          <a:effectLst/>
                          <a:latin typeface="Aptos" panose="020B0004020202020204" pitchFamily="34" charset="0"/>
                        </a:rPr>
                        <a:t>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a:effectLst/>
                          <a:latin typeface="Aptos" panose="020B0004020202020204" pitchFamily="34" charset="0"/>
                        </a:rPr>
                        <a:t>(23,</a:t>
                      </a:r>
                      <a:r>
                        <a:rPr lang="en-US" sz="1400" spc="-20">
                          <a:effectLst/>
                          <a:latin typeface="Aptos" panose="020B0004020202020204" pitchFamily="34" charset="0"/>
                        </a:rPr>
                        <a:t> </a:t>
                      </a:r>
                      <a:r>
                        <a:rPr lang="en-US" sz="1400" spc="-10">
                          <a:effectLst/>
                          <a:latin typeface="Aptos" panose="020B0004020202020204" pitchFamily="34" charset="0"/>
                        </a:rPr>
                        <a:t>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(23,</a:t>
                      </a:r>
                      <a:r>
                        <a:rPr lang="en-US" sz="1400" spc="-20">
                          <a:effectLst/>
                          <a:latin typeface="Aptos" panose="020B0004020202020204" pitchFamily="34" charset="0"/>
                        </a:rPr>
                        <a:t> </a:t>
                      </a:r>
                      <a:r>
                        <a:rPr lang="en-US" sz="1400" spc="-25">
                          <a:effectLst/>
                          <a:latin typeface="Aptos" panose="020B0004020202020204" pitchFamily="34" charset="0"/>
                        </a:rPr>
                        <a:t>12)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419598370"/>
                  </a:ext>
                </a:extLst>
              </a:tr>
              <a:tr h="263600">
                <a:tc>
                  <a:txBody>
                    <a:bodyPr/>
                    <a:lstStyle/>
                    <a:p>
                      <a:pPr marL="13335" algn="ctr">
                        <a:lnSpc>
                          <a:spcPts val="1280"/>
                        </a:lnSpc>
                      </a:pPr>
                      <a:r>
                        <a:rPr lang="en-US" sz="1400" spc="-25">
                          <a:effectLst/>
                          <a:latin typeface="Aptos" panose="020B0004020202020204" pitchFamily="34" charset="0"/>
                        </a:rPr>
                        <a:t>04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400" spc="-25">
                          <a:effectLst/>
                          <a:latin typeface="Aptos" panose="020B0004020202020204" pitchFamily="34" charset="0"/>
                        </a:rPr>
                        <a:t>23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23+1=24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12.4+0.8=13.2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5080" algn="ctr">
                        <a:lnSpc>
                          <a:spcPts val="1280"/>
                        </a:lnSpc>
                        <a:spcAft>
                          <a:spcPts val="0"/>
                        </a:spcAft>
                      </a:pPr>
                      <a:r>
                        <a:rPr lang="en-US" sz="1400">
                          <a:effectLst/>
                          <a:latin typeface="Aptos" panose="020B0004020202020204" pitchFamily="34" charset="0"/>
                        </a:rPr>
                        <a:t>(24,</a:t>
                      </a:r>
                      <a:r>
                        <a:rPr lang="en-US" sz="1400" spc="-20">
                          <a:effectLst/>
                          <a:latin typeface="Aptos" panose="020B0004020202020204" pitchFamily="34" charset="0"/>
                        </a:rPr>
                        <a:t> </a:t>
                      </a:r>
                      <a:r>
                        <a:rPr lang="en-US" sz="1400" spc="-10">
                          <a:effectLst/>
                          <a:latin typeface="Aptos" panose="020B0004020202020204" pitchFamily="34" charset="0"/>
                        </a:rPr>
                        <a:t>13.2)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(24,</a:t>
                      </a:r>
                      <a:r>
                        <a:rPr lang="en-US" sz="1400" spc="-20">
                          <a:effectLst/>
                          <a:latin typeface="Aptos" panose="020B0004020202020204" pitchFamily="34" charset="0"/>
                        </a:rPr>
                        <a:t> </a:t>
                      </a:r>
                      <a:r>
                        <a:rPr lang="en-US" sz="1400" spc="-25">
                          <a:effectLst/>
                          <a:latin typeface="Aptos" panose="020B0004020202020204" pitchFamily="34" charset="0"/>
                        </a:rPr>
                        <a:t>13)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89742020"/>
                  </a:ext>
                </a:extLst>
              </a:tr>
              <a:tr h="261683">
                <a:tc>
                  <a:txBody>
                    <a:bodyPr/>
                    <a:lstStyle/>
                    <a:p>
                      <a:pPr marL="13335" algn="ctr">
                        <a:lnSpc>
                          <a:spcPts val="1270"/>
                        </a:lnSpc>
                      </a:pPr>
                      <a:r>
                        <a:rPr lang="en-US" sz="1400" spc="-25">
                          <a:effectLst/>
                          <a:latin typeface="Aptos" panose="020B0004020202020204" pitchFamily="34" charset="0"/>
                        </a:rPr>
                        <a:t>05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70"/>
                        </a:lnSpc>
                        <a:spcAft>
                          <a:spcPts val="0"/>
                        </a:spcAft>
                      </a:pPr>
                      <a:r>
                        <a:rPr lang="en-US" sz="1400" spc="-25">
                          <a:effectLst/>
                          <a:latin typeface="Aptos" panose="020B0004020202020204" pitchFamily="34" charset="0"/>
                        </a:rPr>
                        <a:t>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70"/>
                        </a:lnSpc>
                      </a:pPr>
                      <a:r>
                        <a:rPr lang="en-US" sz="1400" spc="-20">
                          <a:effectLst/>
                          <a:latin typeface="Aptos" panose="020B0004020202020204" pitchFamily="34" charset="0"/>
                        </a:rPr>
                        <a:t>13.2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70"/>
                        </a:lnSpc>
                        <a:spcAft>
                          <a:spcPts val="0"/>
                        </a:spcAft>
                      </a:pPr>
                      <a:r>
                        <a:rPr lang="en-US" sz="1400" spc="-10">
                          <a:effectLst/>
                          <a:latin typeface="Aptos" panose="020B0004020202020204" pitchFamily="34" charset="0"/>
                        </a:rPr>
                        <a:t>24+1=25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algn="ctr">
                        <a:lnSpc>
                          <a:spcPts val="1270"/>
                        </a:lnSpc>
                      </a:pPr>
                      <a:r>
                        <a:rPr lang="en-US" sz="1400" spc="-10">
                          <a:effectLst/>
                          <a:latin typeface="Aptos" panose="020B0004020202020204" pitchFamily="34" charset="0"/>
                        </a:rPr>
                        <a:t>13.2+0.8=14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4445" algn="ctr">
                        <a:lnSpc>
                          <a:spcPts val="1270"/>
                        </a:lnSpc>
                        <a:spcAft>
                          <a:spcPts val="0"/>
                        </a:spcAft>
                      </a:pPr>
                      <a:r>
                        <a:rPr lang="en-US" sz="1400">
                          <a:effectLst/>
                          <a:latin typeface="Aptos" panose="020B0004020202020204" pitchFamily="34" charset="0"/>
                        </a:rPr>
                        <a:t>(25,</a:t>
                      </a:r>
                      <a:r>
                        <a:rPr lang="en-US" sz="1400" spc="-20">
                          <a:effectLst/>
                          <a:latin typeface="Aptos" panose="020B0004020202020204" pitchFamily="34" charset="0"/>
                        </a:rPr>
                        <a:t> </a:t>
                      </a:r>
                      <a:r>
                        <a:rPr lang="en-US" sz="1400" spc="-25">
                          <a:effectLst/>
                          <a:latin typeface="Aptos" panose="020B0004020202020204" pitchFamily="34" charset="0"/>
                        </a:rPr>
                        <a:t>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70"/>
                        </a:lnSpc>
                        <a:spcAft>
                          <a:spcPts val="0"/>
                        </a:spcAft>
                      </a:pPr>
                      <a:r>
                        <a:rPr lang="en-US" sz="1400">
                          <a:effectLst/>
                          <a:latin typeface="Aptos" panose="020B0004020202020204" pitchFamily="34" charset="0"/>
                        </a:rPr>
                        <a:t>(25,</a:t>
                      </a:r>
                      <a:r>
                        <a:rPr lang="en-US" sz="1400" spc="-20">
                          <a:effectLst/>
                          <a:latin typeface="Aptos" panose="020B0004020202020204" pitchFamily="34" charset="0"/>
                        </a:rPr>
                        <a:t> </a:t>
                      </a:r>
                      <a:r>
                        <a:rPr lang="en-US" sz="1400" spc="-25">
                          <a:effectLst/>
                          <a:latin typeface="Aptos" panose="020B0004020202020204" pitchFamily="34" charset="0"/>
                        </a:rPr>
                        <a:t>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702828479"/>
                  </a:ext>
                </a:extLst>
              </a:tr>
              <a:tr h="263600">
                <a:tc>
                  <a:txBody>
                    <a:bodyPr/>
                    <a:lstStyle/>
                    <a:p>
                      <a:pPr marL="13335" algn="ctr">
                        <a:lnSpc>
                          <a:spcPts val="1280"/>
                        </a:lnSpc>
                      </a:pPr>
                      <a:r>
                        <a:rPr lang="en-US" sz="1400" spc="-25">
                          <a:effectLst/>
                          <a:latin typeface="Aptos" panose="020B0004020202020204" pitchFamily="34" charset="0"/>
                        </a:rPr>
                        <a:t>06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5">
                          <a:effectLst/>
                          <a:latin typeface="Aptos" panose="020B0004020202020204" pitchFamily="34" charset="0"/>
                        </a:rPr>
                        <a:t>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25+1=26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175" algn="ctr">
                        <a:lnSpc>
                          <a:spcPts val="1280"/>
                        </a:lnSpc>
                        <a:spcAft>
                          <a:spcPts val="0"/>
                        </a:spcAft>
                      </a:pPr>
                      <a:r>
                        <a:rPr lang="en-US" sz="1400" spc="-10">
                          <a:effectLst/>
                          <a:latin typeface="Aptos" panose="020B0004020202020204" pitchFamily="34" charset="0"/>
                        </a:rPr>
                        <a:t>14+0.8=14.8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a:effectLst/>
                          <a:latin typeface="Aptos" panose="020B0004020202020204" pitchFamily="34" charset="0"/>
                        </a:rPr>
                        <a:t>(26,</a:t>
                      </a:r>
                      <a:r>
                        <a:rPr lang="en-US" sz="1400" spc="-20">
                          <a:effectLst/>
                          <a:latin typeface="Aptos" panose="020B0004020202020204" pitchFamily="34" charset="0"/>
                        </a:rPr>
                        <a:t> </a:t>
                      </a:r>
                      <a:r>
                        <a:rPr lang="en-US" sz="1400" spc="-10">
                          <a:effectLst/>
                          <a:latin typeface="Aptos" panose="020B0004020202020204" pitchFamily="34" charset="0"/>
                        </a:rPr>
                        <a:t>14.8)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(26,</a:t>
                      </a:r>
                      <a:r>
                        <a:rPr lang="en-US" sz="1400" spc="-20">
                          <a:effectLst/>
                          <a:latin typeface="Aptos" panose="020B0004020202020204" pitchFamily="34" charset="0"/>
                        </a:rPr>
                        <a:t> </a:t>
                      </a:r>
                      <a:r>
                        <a:rPr lang="en-US" sz="1400" spc="-25">
                          <a:effectLst/>
                          <a:latin typeface="Aptos" panose="020B0004020202020204" pitchFamily="34" charset="0"/>
                        </a:rPr>
                        <a:t>15)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75855553"/>
                  </a:ext>
                </a:extLst>
              </a:tr>
              <a:tr h="263600">
                <a:tc>
                  <a:txBody>
                    <a:bodyPr/>
                    <a:lstStyle/>
                    <a:p>
                      <a:pPr marL="13335" algn="ctr">
                        <a:lnSpc>
                          <a:spcPts val="1280"/>
                        </a:lnSpc>
                      </a:pPr>
                      <a:r>
                        <a:rPr lang="en-US" sz="1400" spc="-25">
                          <a:effectLst/>
                          <a:latin typeface="Aptos" panose="020B0004020202020204" pitchFamily="34" charset="0"/>
                        </a:rPr>
                        <a:t>07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14.8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26+1=27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14.8+0.8=15.6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spc="-10">
                          <a:effectLst/>
                          <a:latin typeface="Aptos" panose="020B0004020202020204" pitchFamily="34" charset="0"/>
                        </a:rPr>
                        <a:t>(27,15.6)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400" spc="-10">
                          <a:effectLst/>
                          <a:latin typeface="Aptos" panose="020B0004020202020204" pitchFamily="34" charset="0"/>
                        </a:rPr>
                        <a:t>(27,16)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73614907"/>
                  </a:ext>
                </a:extLst>
              </a:tr>
              <a:tr h="263600">
                <a:tc>
                  <a:txBody>
                    <a:bodyPr/>
                    <a:lstStyle/>
                    <a:p>
                      <a:pPr marL="13335" algn="ctr">
                        <a:lnSpc>
                          <a:spcPts val="1280"/>
                        </a:lnSpc>
                      </a:pPr>
                      <a:r>
                        <a:rPr lang="en-US" sz="1400" spc="-25">
                          <a:effectLst/>
                          <a:latin typeface="Aptos" panose="020B0004020202020204" pitchFamily="34" charset="0"/>
                        </a:rPr>
                        <a:t>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15.6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27+1=28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15.6+0.8=16.4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spc="-10">
                          <a:effectLst/>
                          <a:latin typeface="Aptos" panose="020B0004020202020204" pitchFamily="34" charset="0"/>
                        </a:rPr>
                        <a:t>(28,16.4)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400" spc="-10">
                          <a:effectLst/>
                          <a:latin typeface="Aptos" panose="020B0004020202020204" pitchFamily="34" charset="0"/>
                        </a:rPr>
                        <a:t>(28,16)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927112324"/>
                  </a:ext>
                </a:extLst>
              </a:tr>
              <a:tr h="261683">
                <a:tc>
                  <a:txBody>
                    <a:bodyPr/>
                    <a:lstStyle/>
                    <a:p>
                      <a:pPr marL="13335" algn="ctr">
                        <a:lnSpc>
                          <a:spcPts val="1265"/>
                        </a:lnSpc>
                      </a:pPr>
                      <a:r>
                        <a:rPr lang="en-US" sz="1400" spc="-25">
                          <a:effectLst/>
                          <a:latin typeface="Aptos" panose="020B0004020202020204" pitchFamily="34" charset="0"/>
                        </a:rPr>
                        <a:t>09</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65"/>
                        </a:lnSpc>
                        <a:spcAft>
                          <a:spcPts val="0"/>
                        </a:spcAft>
                      </a:pPr>
                      <a:r>
                        <a:rPr lang="en-US" sz="1400" spc="-25">
                          <a:effectLst/>
                          <a:latin typeface="Aptos" panose="020B0004020202020204" pitchFamily="34" charset="0"/>
                        </a:rPr>
                        <a:t>28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400" spc="-20">
                          <a:effectLst/>
                          <a:latin typeface="Aptos" panose="020B0004020202020204" pitchFamily="34" charset="0"/>
                        </a:rPr>
                        <a:t>16.4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65"/>
                        </a:lnSpc>
                        <a:spcAft>
                          <a:spcPts val="0"/>
                        </a:spcAft>
                      </a:pPr>
                      <a:r>
                        <a:rPr lang="en-US" sz="1400" spc="-10">
                          <a:effectLst/>
                          <a:latin typeface="Aptos" panose="020B0004020202020204" pitchFamily="34" charset="0"/>
                        </a:rPr>
                        <a:t>28+1=29</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65"/>
                        </a:lnSpc>
                        <a:spcAft>
                          <a:spcPts val="0"/>
                        </a:spcAft>
                      </a:pPr>
                      <a:r>
                        <a:rPr lang="en-US" sz="1400" spc="-10">
                          <a:effectLst/>
                          <a:latin typeface="Aptos" panose="020B0004020202020204" pitchFamily="34" charset="0"/>
                        </a:rPr>
                        <a:t>16.4+0.8=17.2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65"/>
                        </a:lnSpc>
                        <a:spcAft>
                          <a:spcPts val="0"/>
                        </a:spcAft>
                      </a:pPr>
                      <a:r>
                        <a:rPr lang="en-US" sz="1400" spc="-10">
                          <a:effectLst/>
                          <a:latin typeface="Aptos" panose="020B0004020202020204" pitchFamily="34" charset="0"/>
                        </a:rPr>
                        <a:t>(29,17.2)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65"/>
                        </a:lnSpc>
                      </a:pPr>
                      <a:r>
                        <a:rPr lang="en-US" sz="1400" spc="-10">
                          <a:effectLst/>
                          <a:latin typeface="Aptos" panose="020B0004020202020204" pitchFamily="34" charset="0"/>
                        </a:rPr>
                        <a:t>(29,17)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302403913"/>
                  </a:ext>
                </a:extLst>
              </a:tr>
              <a:tr h="263600">
                <a:tc>
                  <a:txBody>
                    <a:bodyPr/>
                    <a:lstStyle/>
                    <a:p>
                      <a:pPr marL="13335" algn="ctr">
                        <a:lnSpc>
                          <a:spcPts val="1280"/>
                        </a:lnSpc>
                      </a:pPr>
                      <a:r>
                        <a:rPr lang="en-US" sz="1400" spc="-25">
                          <a:effectLst/>
                          <a:latin typeface="Aptos" panose="020B0004020202020204" pitchFamily="34" charset="0"/>
                        </a:rPr>
                        <a:t>10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29</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17.2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29+1=30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175" algn="ctr">
                        <a:lnSpc>
                          <a:spcPts val="1280"/>
                        </a:lnSpc>
                        <a:spcAft>
                          <a:spcPts val="0"/>
                        </a:spcAft>
                      </a:pPr>
                      <a:r>
                        <a:rPr lang="en-US" sz="1400" spc="-10">
                          <a:effectLst/>
                          <a:latin typeface="Aptos" panose="020B0004020202020204" pitchFamily="34" charset="0"/>
                        </a:rPr>
                        <a:t>17.2+0.8=18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spc="-10">
                          <a:effectLst/>
                          <a:latin typeface="Aptos" panose="020B0004020202020204" pitchFamily="34" charset="0"/>
                        </a:rPr>
                        <a:t>(30,18)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400" spc="-10" dirty="0">
                          <a:effectLst/>
                          <a:latin typeface="Aptos" panose="020B0004020202020204" pitchFamily="34" charset="0"/>
                        </a:rPr>
                        <a:t>(30,18)</a:t>
                      </a:r>
                      <a:endParaRPr lang="en-SG" sz="12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49349447"/>
                  </a:ext>
                </a:extLst>
              </a:tr>
              <a:tr h="538883">
                <a:tc gridSpan="7">
                  <a:txBody>
                    <a:bodyPr/>
                    <a:lstStyle/>
                    <a:p>
                      <a:pPr marL="71120" algn="l">
                        <a:lnSpc>
                          <a:spcPts val="1275"/>
                        </a:lnSpc>
                        <a:spcBef>
                          <a:spcPts val="600"/>
                        </a:spcBef>
                        <a:spcAft>
                          <a:spcPts val="0"/>
                        </a:spcAft>
                      </a:pPr>
                      <a:r>
                        <a:rPr lang="en-US" sz="1400" dirty="0">
                          <a:effectLst/>
                          <a:latin typeface="Aptos" panose="020B0004020202020204" pitchFamily="34" charset="0"/>
                        </a:rPr>
                        <a:t>At</a:t>
                      </a:r>
                      <a:r>
                        <a:rPr lang="en-US" sz="1400" spc="-15" dirty="0">
                          <a:effectLst/>
                          <a:latin typeface="Aptos" panose="020B0004020202020204" pitchFamily="34" charset="0"/>
                        </a:rPr>
                        <a:t> </a:t>
                      </a:r>
                      <a:r>
                        <a:rPr lang="en-US" sz="1400" dirty="0">
                          <a:effectLst/>
                          <a:latin typeface="Aptos" panose="020B0004020202020204" pitchFamily="34" charset="0"/>
                        </a:rPr>
                        <a:t>step</a:t>
                      </a:r>
                      <a:r>
                        <a:rPr lang="en-US" sz="1400" spc="-15" dirty="0">
                          <a:effectLst/>
                          <a:latin typeface="Aptos" panose="020B0004020202020204" pitchFamily="34" charset="0"/>
                        </a:rPr>
                        <a:t> </a:t>
                      </a:r>
                      <a:r>
                        <a:rPr lang="en-US" sz="1400" dirty="0">
                          <a:effectLst/>
                          <a:latin typeface="Aptos" panose="020B0004020202020204" pitchFamily="34" charset="0"/>
                        </a:rPr>
                        <a:t>10,</a:t>
                      </a:r>
                      <a:r>
                        <a:rPr lang="en-US" sz="1400" spc="-15" dirty="0">
                          <a:effectLst/>
                          <a:latin typeface="Aptos" panose="020B0004020202020204" pitchFamily="34" charset="0"/>
                        </a:rPr>
                        <a:t> </a:t>
                      </a:r>
                      <a:r>
                        <a:rPr lang="en-US" sz="1400" dirty="0">
                          <a:effectLst/>
                          <a:latin typeface="Aptos" panose="020B0004020202020204" pitchFamily="34" charset="0"/>
                        </a:rPr>
                        <a:t>x</a:t>
                      </a:r>
                      <a:r>
                        <a:rPr lang="en-US" sz="1400" spc="-15" dirty="0">
                          <a:effectLst/>
                          <a:latin typeface="Aptos" panose="020B0004020202020204" pitchFamily="34" charset="0"/>
                        </a:rPr>
                        <a:t> </a:t>
                      </a:r>
                      <a:r>
                        <a:rPr lang="en-US" sz="1400" dirty="0">
                          <a:effectLst/>
                          <a:latin typeface="Aptos" panose="020B0004020202020204" pitchFamily="34" charset="0"/>
                        </a:rPr>
                        <a:t>reaches</a:t>
                      </a:r>
                      <a:r>
                        <a:rPr lang="en-US" sz="1400" spc="-15" dirty="0">
                          <a:effectLst/>
                          <a:latin typeface="Aptos" panose="020B0004020202020204" pitchFamily="34" charset="0"/>
                        </a:rPr>
                        <a:t> </a:t>
                      </a:r>
                      <a:r>
                        <a:rPr lang="en-US" sz="1400" dirty="0">
                          <a:effectLst/>
                          <a:latin typeface="Aptos" panose="020B0004020202020204" pitchFamily="34" charset="0"/>
                        </a:rPr>
                        <a:t>x=x2</a:t>
                      </a:r>
                      <a:r>
                        <a:rPr lang="en-US" sz="1400" spc="-15" dirty="0">
                          <a:effectLst/>
                          <a:latin typeface="Aptos" panose="020B0004020202020204" pitchFamily="34" charset="0"/>
                        </a:rPr>
                        <a:t> </a:t>
                      </a:r>
                      <a:r>
                        <a:rPr lang="en-US" sz="1400" dirty="0">
                          <a:effectLst/>
                          <a:latin typeface="Aptos" panose="020B0004020202020204" pitchFamily="34" charset="0"/>
                        </a:rPr>
                        <a:t>and</a:t>
                      </a:r>
                      <a:r>
                        <a:rPr lang="en-US" sz="1400" spc="-20" dirty="0">
                          <a:effectLst/>
                          <a:latin typeface="Aptos" panose="020B0004020202020204" pitchFamily="34" charset="0"/>
                        </a:rPr>
                        <a:t> </a:t>
                      </a:r>
                      <a:r>
                        <a:rPr lang="en-US" sz="1400" dirty="0">
                          <a:effectLst/>
                          <a:latin typeface="Aptos" panose="020B0004020202020204" pitchFamily="34" charset="0"/>
                        </a:rPr>
                        <a:t>we</a:t>
                      </a:r>
                      <a:r>
                        <a:rPr lang="en-US" sz="1400" spc="-15" dirty="0">
                          <a:effectLst/>
                          <a:latin typeface="Aptos" panose="020B0004020202020204" pitchFamily="34" charset="0"/>
                        </a:rPr>
                        <a:t> </a:t>
                      </a:r>
                      <a:r>
                        <a:rPr lang="en-US" sz="1400" dirty="0">
                          <a:effectLst/>
                          <a:latin typeface="Aptos" panose="020B0004020202020204" pitchFamily="34" charset="0"/>
                        </a:rPr>
                        <a:t>get</a:t>
                      </a:r>
                      <a:r>
                        <a:rPr lang="en-US" sz="1400" spc="-15" dirty="0">
                          <a:effectLst/>
                          <a:latin typeface="Aptos" panose="020B0004020202020204" pitchFamily="34" charset="0"/>
                        </a:rPr>
                        <a:t> </a:t>
                      </a:r>
                      <a:r>
                        <a:rPr lang="en-US" sz="1400" dirty="0">
                          <a:effectLst/>
                          <a:latin typeface="Aptos" panose="020B0004020202020204" pitchFamily="34" charset="0"/>
                        </a:rPr>
                        <a:t>the</a:t>
                      </a:r>
                      <a:r>
                        <a:rPr lang="en-US" sz="1400" spc="-15" dirty="0">
                          <a:effectLst/>
                          <a:latin typeface="Aptos" panose="020B0004020202020204" pitchFamily="34" charset="0"/>
                        </a:rPr>
                        <a:t> </a:t>
                      </a:r>
                      <a:r>
                        <a:rPr lang="en-US" sz="1400" dirty="0">
                          <a:effectLst/>
                          <a:latin typeface="Aptos" panose="020B0004020202020204" pitchFamily="34" charset="0"/>
                        </a:rPr>
                        <a:t>coordinate</a:t>
                      </a:r>
                      <a:r>
                        <a:rPr lang="en-US" sz="1400" spc="-15" dirty="0">
                          <a:effectLst/>
                          <a:latin typeface="Aptos" panose="020B0004020202020204" pitchFamily="34" charset="0"/>
                        </a:rPr>
                        <a:t> </a:t>
                      </a:r>
                      <a:r>
                        <a:rPr lang="en-US" sz="1400" dirty="0">
                          <a:effectLst/>
                          <a:latin typeface="Aptos" panose="020B0004020202020204" pitchFamily="34" charset="0"/>
                        </a:rPr>
                        <a:t>(30,</a:t>
                      </a:r>
                      <a:r>
                        <a:rPr lang="en-US" sz="1400" spc="-25" dirty="0">
                          <a:effectLst/>
                          <a:latin typeface="Aptos" panose="020B0004020202020204" pitchFamily="34" charset="0"/>
                        </a:rPr>
                        <a:t> </a:t>
                      </a:r>
                      <a:r>
                        <a:rPr lang="en-US" sz="1400" dirty="0">
                          <a:effectLst/>
                          <a:latin typeface="Aptos" panose="020B0004020202020204" pitchFamily="34" charset="0"/>
                        </a:rPr>
                        <a:t>18);</a:t>
                      </a:r>
                      <a:r>
                        <a:rPr lang="en-US" sz="1400" spc="-25" dirty="0">
                          <a:effectLst/>
                          <a:latin typeface="Aptos" panose="020B0004020202020204" pitchFamily="34" charset="0"/>
                        </a:rPr>
                        <a:t> </a:t>
                      </a:r>
                      <a:r>
                        <a:rPr lang="en-US" sz="1400" dirty="0">
                          <a:effectLst/>
                          <a:latin typeface="Aptos" panose="020B0004020202020204" pitchFamily="34" charset="0"/>
                        </a:rPr>
                        <a:t>Hence</a:t>
                      </a:r>
                      <a:r>
                        <a:rPr lang="en-US" sz="1400" spc="-15" dirty="0">
                          <a:effectLst/>
                          <a:latin typeface="Aptos" panose="020B0004020202020204" pitchFamily="34" charset="0"/>
                        </a:rPr>
                        <a:t> </a:t>
                      </a:r>
                      <a:r>
                        <a:rPr lang="en-US" sz="1400" dirty="0">
                          <a:effectLst/>
                          <a:latin typeface="Aptos" panose="020B0004020202020204" pitchFamily="34" charset="0"/>
                        </a:rPr>
                        <a:t>it</a:t>
                      </a:r>
                      <a:r>
                        <a:rPr lang="en-US" sz="1400" spc="-15" dirty="0">
                          <a:effectLst/>
                          <a:latin typeface="Aptos" panose="020B0004020202020204" pitchFamily="34" charset="0"/>
                        </a:rPr>
                        <a:t> </a:t>
                      </a:r>
                      <a:r>
                        <a:rPr lang="en-US" sz="1400" dirty="0">
                          <a:effectLst/>
                          <a:latin typeface="Aptos" panose="020B0004020202020204" pitchFamily="34" charset="0"/>
                        </a:rPr>
                        <a:t>stops</a:t>
                      </a:r>
                      <a:r>
                        <a:rPr lang="en-US" sz="1400" spc="-15" dirty="0">
                          <a:effectLst/>
                          <a:latin typeface="Aptos" panose="020B0004020202020204" pitchFamily="34" charset="0"/>
                        </a:rPr>
                        <a:t> </a:t>
                      </a:r>
                      <a:r>
                        <a:rPr lang="en-US" sz="1400" spc="-10" dirty="0">
                          <a:effectLst/>
                          <a:latin typeface="Aptos" panose="020B0004020202020204" pitchFamily="34" charset="0"/>
                        </a:rPr>
                        <a:t>here.</a:t>
                      </a:r>
                      <a:endParaRPr lang="en-SG" sz="12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898402899"/>
                  </a:ext>
                </a:extLst>
              </a:tr>
            </a:tbl>
          </a:graphicData>
        </a:graphic>
      </p:graphicFrame>
      <p:pic>
        <p:nvPicPr>
          <p:cNvPr id="5" name="Image 61" descr="IMAGE OF LINE CHART: To save this image to your hard drive, right-click on the image and select Save Picture As...">
            <a:extLst>
              <a:ext uri="{FF2B5EF4-FFF2-40B4-BE49-F238E27FC236}">
                <a16:creationId xmlns:a16="http://schemas.microsoft.com/office/drawing/2014/main" id="{8065E02A-01FD-BB9A-5501-0939440AE2D0}"/>
              </a:ext>
            </a:extLst>
          </p:cNvPr>
          <p:cNvPicPr>
            <a:picLocks/>
          </p:cNvPicPr>
          <p:nvPr/>
        </p:nvPicPr>
        <p:blipFill>
          <a:blip r:embed="rId2" cstate="print"/>
          <a:stretch>
            <a:fillRect/>
          </a:stretch>
        </p:blipFill>
        <p:spPr>
          <a:xfrm>
            <a:off x="6966407" y="2911540"/>
            <a:ext cx="5177790" cy="2382520"/>
          </a:xfrm>
          <a:prstGeom prst="rect">
            <a:avLst/>
          </a:prstGeom>
        </p:spPr>
      </p:pic>
      <p:sp>
        <p:nvSpPr>
          <p:cNvPr id="7" name="TextBox 6">
            <a:extLst>
              <a:ext uri="{FF2B5EF4-FFF2-40B4-BE49-F238E27FC236}">
                <a16:creationId xmlns:a16="http://schemas.microsoft.com/office/drawing/2014/main" id="{DD39ADAD-AEC2-0454-61C1-F3B9809EC60D}"/>
              </a:ext>
            </a:extLst>
          </p:cNvPr>
          <p:cNvSpPr txBox="1"/>
          <p:nvPr/>
        </p:nvSpPr>
        <p:spPr>
          <a:xfrm>
            <a:off x="141888" y="104689"/>
            <a:ext cx="12146006" cy="2585323"/>
          </a:xfrm>
          <a:prstGeom prst="rect">
            <a:avLst/>
          </a:prstGeom>
          <a:solidFill>
            <a:schemeClr val="bg1"/>
          </a:solidFill>
        </p:spPr>
        <p:txBody>
          <a:bodyPr wrap="square">
            <a:spAutoFit/>
          </a:bodyPr>
          <a:lstStyle/>
          <a:p>
            <a:r>
              <a:rPr lang="en-SG" b="1" dirty="0">
                <a:latin typeface="Aptos" panose="020B0004020202020204" pitchFamily="34" charset="0"/>
              </a:rPr>
              <a:t>9. A line has a starting point (20,10) and ending point (30,18). Apply DDA line drawing algorithm to plot a line.</a:t>
            </a:r>
          </a:p>
          <a:p>
            <a:r>
              <a:rPr lang="en-SG" b="1" dirty="0">
                <a:latin typeface="Aptos" panose="020B0004020202020204" pitchFamily="34" charset="0"/>
              </a:rPr>
              <a:t>Solution:</a:t>
            </a:r>
          </a:p>
          <a:p>
            <a:r>
              <a:rPr lang="en-SG" dirty="0">
                <a:latin typeface="Aptos" panose="020B0004020202020204" pitchFamily="34" charset="0"/>
              </a:rPr>
              <a:t>Given coordinates: (20,10) and (30,18)</a:t>
            </a:r>
          </a:p>
          <a:p>
            <a:r>
              <a:rPr lang="en-SG" dirty="0">
                <a:latin typeface="Aptos" panose="020B0004020202020204" pitchFamily="34" charset="0"/>
              </a:rPr>
              <a:t>x1 = 20	x2 = 30</a:t>
            </a:r>
          </a:p>
          <a:p>
            <a:r>
              <a:rPr lang="en-SG" dirty="0">
                <a:latin typeface="Aptos" panose="020B0004020202020204" pitchFamily="34" charset="0"/>
              </a:rPr>
              <a:t>y1 = 10	y2 = 18</a:t>
            </a:r>
          </a:p>
          <a:p>
            <a:r>
              <a:rPr lang="en-SG" dirty="0">
                <a:latin typeface="Aptos" panose="020B0004020202020204" pitchFamily="34" charset="0"/>
              </a:rPr>
              <a:t>Slope(m) = (y2-y1) / (x2-x1) = (18-10) / (30-20) = 0.8 (where m&lt;1)</a:t>
            </a:r>
          </a:p>
          <a:p>
            <a:r>
              <a:rPr lang="en-SG" dirty="0">
                <a:latin typeface="Aptos" panose="020B0004020202020204" pitchFamily="34" charset="0"/>
              </a:rPr>
              <a:t>Set initial position (x, y) = (20,10)</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+ 0.8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91063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B8A5-BF6B-C034-0F31-9E3594FF7B61}"/>
              </a:ext>
            </a:extLst>
          </p:cNvPr>
          <p:cNvSpPr>
            <a:spLocks noGrp="1"/>
          </p:cNvSpPr>
          <p:nvPr>
            <p:ph type="title"/>
          </p:nvPr>
        </p:nvSpPr>
        <p:spPr>
          <a:xfrm>
            <a:off x="0" y="0"/>
            <a:ext cx="12192000" cy="737176"/>
          </a:xfrm>
          <a:solidFill>
            <a:schemeClr val="accent2"/>
          </a:solidFill>
        </p:spPr>
        <p:txBody>
          <a:bodyPr>
            <a:normAutofit/>
          </a:bodyPr>
          <a:lstStyle/>
          <a:p>
            <a:r>
              <a:rPr lang="en-SG" sz="4000" dirty="0">
                <a:latin typeface="Berlin Sans FB Demi" panose="020E0802020502020306" pitchFamily="34" charset="0"/>
              </a:rPr>
              <a:t>Must Read Questions From This Slide</a:t>
            </a:r>
          </a:p>
        </p:txBody>
      </p:sp>
      <p:sp>
        <p:nvSpPr>
          <p:cNvPr id="3" name="Content Placeholder 2">
            <a:extLst>
              <a:ext uri="{FF2B5EF4-FFF2-40B4-BE49-F238E27FC236}">
                <a16:creationId xmlns:a16="http://schemas.microsoft.com/office/drawing/2014/main" id="{2925F473-D9E1-05BB-A0B2-77409DA57513}"/>
              </a:ext>
            </a:extLst>
          </p:cNvPr>
          <p:cNvSpPr>
            <a:spLocks noGrp="1"/>
          </p:cNvSpPr>
          <p:nvPr>
            <p:ph idx="1"/>
          </p:nvPr>
        </p:nvSpPr>
        <p:spPr>
          <a:xfrm>
            <a:off x="284842" y="1081243"/>
            <a:ext cx="10850796" cy="5444818"/>
          </a:xfrm>
        </p:spPr>
        <p:txBody>
          <a:bodyPr>
            <a:normAutofit/>
          </a:bodyPr>
          <a:lstStyle/>
          <a:p>
            <a:r>
              <a:rPr lang="en-SG" sz="2800" b="1" dirty="0">
                <a:latin typeface="Aptos" panose="020B0004020202020204" pitchFamily="34" charset="0"/>
              </a:rPr>
              <a:t>Properties</a:t>
            </a:r>
            <a:r>
              <a:rPr lang="en-SG" sz="2800" dirty="0">
                <a:latin typeface="Aptos" panose="020B0004020202020204" pitchFamily="34" charset="0"/>
              </a:rPr>
              <a:t> Of Good Line Drawing Algorithm</a:t>
            </a:r>
          </a:p>
          <a:p>
            <a:r>
              <a:rPr lang="en-SG" sz="2800" dirty="0">
                <a:latin typeface="Aptos" panose="020B0004020202020204" pitchFamily="34" charset="0"/>
              </a:rPr>
              <a:t>Direct Line Drawing Method : Ex-1,2</a:t>
            </a:r>
          </a:p>
          <a:p>
            <a:r>
              <a:rPr lang="en-SG" sz="2800" dirty="0">
                <a:latin typeface="Aptos" panose="020B0004020202020204" pitchFamily="34" charset="0"/>
              </a:rPr>
              <a:t>Write Down The DDA </a:t>
            </a:r>
            <a:r>
              <a:rPr lang="en-SG" sz="2800" b="1" dirty="0">
                <a:latin typeface="Aptos" panose="020B0004020202020204" pitchFamily="34" charset="0"/>
              </a:rPr>
              <a:t>Algorithm</a:t>
            </a:r>
          </a:p>
          <a:p>
            <a:r>
              <a:rPr lang="en-SG" sz="2800" dirty="0">
                <a:latin typeface="Aptos" panose="020B0004020202020204" pitchFamily="34" charset="0"/>
              </a:rPr>
              <a:t>DDA Algorithm Math: Ex-1,2, Assignment-4, 7</a:t>
            </a:r>
          </a:p>
          <a:p>
            <a:r>
              <a:rPr lang="en-SG" sz="2800" b="1" dirty="0">
                <a:latin typeface="Aptos" panose="020B0004020202020204" pitchFamily="34" charset="0"/>
              </a:rPr>
              <a:t>Uses &amp; Issues </a:t>
            </a:r>
            <a:r>
              <a:rPr lang="en-SG" sz="2800" dirty="0">
                <a:latin typeface="Aptos" panose="020B0004020202020204" pitchFamily="34" charset="0"/>
              </a:rPr>
              <a:t>Of DDA Line Drawing Algorithm</a:t>
            </a:r>
          </a:p>
          <a:p>
            <a:r>
              <a:rPr lang="en-SG" sz="2800" dirty="0">
                <a:latin typeface="Aptos" panose="020B0004020202020204" pitchFamily="34" charset="0"/>
              </a:rPr>
              <a:t>Bresenham Line Draw Algorithm math: Ex-1,2 Assignment-3,4</a:t>
            </a:r>
          </a:p>
          <a:p>
            <a:r>
              <a:rPr lang="en-SG" sz="2800" dirty="0">
                <a:latin typeface="Aptos" panose="020B0004020202020204" pitchFamily="34" charset="0"/>
              </a:rPr>
              <a:t>DDA Vs Bresenham </a:t>
            </a:r>
            <a:r>
              <a:rPr lang="en-SG" sz="2800" b="1" dirty="0">
                <a:latin typeface="Aptos" panose="020B0004020202020204" pitchFamily="34" charset="0"/>
              </a:rPr>
              <a:t>Difference</a:t>
            </a:r>
          </a:p>
        </p:txBody>
      </p:sp>
    </p:spTree>
    <p:extLst>
      <p:ext uri="{BB962C8B-B14F-4D97-AF65-F5344CB8AC3E}">
        <p14:creationId xmlns:p14="http://schemas.microsoft.com/office/powerpoint/2010/main" val="3946667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DF2479A-93A7-621E-CF1E-4899578A6F8A}"/>
              </a:ext>
            </a:extLst>
          </p:cNvPr>
          <p:cNvGraphicFramePr>
            <a:graphicFrameLocks noGrp="1"/>
          </p:cNvGraphicFramePr>
          <p:nvPr>
            <p:extLst>
              <p:ext uri="{D42A27DB-BD31-4B8C-83A1-F6EECF244321}">
                <p14:modId xmlns:p14="http://schemas.microsoft.com/office/powerpoint/2010/main" val="3494136576"/>
              </p:ext>
            </p:extLst>
          </p:nvPr>
        </p:nvGraphicFramePr>
        <p:xfrm>
          <a:off x="268013" y="2948233"/>
          <a:ext cx="7113175" cy="2414702"/>
        </p:xfrm>
        <a:graphic>
          <a:graphicData uri="http://schemas.openxmlformats.org/drawingml/2006/table">
            <a:tbl>
              <a:tblPr firstRow="1" firstCol="1" lastRow="1" lastCol="1" bandRow="1" bandCol="1">
                <a:tableStyleId>{5940675A-B579-460E-94D1-54222C63F5DA}</a:tableStyleId>
              </a:tblPr>
              <a:tblGrid>
                <a:gridCol w="574099">
                  <a:extLst>
                    <a:ext uri="{9D8B030D-6E8A-4147-A177-3AD203B41FA5}">
                      <a16:colId xmlns:a16="http://schemas.microsoft.com/office/drawing/2014/main" val="2393830122"/>
                    </a:ext>
                  </a:extLst>
                </a:gridCol>
                <a:gridCol w="582798">
                  <a:extLst>
                    <a:ext uri="{9D8B030D-6E8A-4147-A177-3AD203B41FA5}">
                      <a16:colId xmlns:a16="http://schemas.microsoft.com/office/drawing/2014/main" val="2616352656"/>
                    </a:ext>
                  </a:extLst>
                </a:gridCol>
                <a:gridCol w="389981">
                  <a:extLst>
                    <a:ext uri="{9D8B030D-6E8A-4147-A177-3AD203B41FA5}">
                      <a16:colId xmlns:a16="http://schemas.microsoft.com/office/drawing/2014/main" val="3841056810"/>
                    </a:ext>
                  </a:extLst>
                </a:gridCol>
                <a:gridCol w="1366385">
                  <a:extLst>
                    <a:ext uri="{9D8B030D-6E8A-4147-A177-3AD203B41FA5}">
                      <a16:colId xmlns:a16="http://schemas.microsoft.com/office/drawing/2014/main" val="2307905462"/>
                    </a:ext>
                  </a:extLst>
                </a:gridCol>
                <a:gridCol w="1246056">
                  <a:extLst>
                    <a:ext uri="{9D8B030D-6E8A-4147-A177-3AD203B41FA5}">
                      <a16:colId xmlns:a16="http://schemas.microsoft.com/office/drawing/2014/main" val="1940099147"/>
                    </a:ext>
                  </a:extLst>
                </a:gridCol>
                <a:gridCol w="1305496">
                  <a:extLst>
                    <a:ext uri="{9D8B030D-6E8A-4147-A177-3AD203B41FA5}">
                      <a16:colId xmlns:a16="http://schemas.microsoft.com/office/drawing/2014/main" val="2909514747"/>
                    </a:ext>
                  </a:extLst>
                </a:gridCol>
                <a:gridCol w="1648360">
                  <a:extLst>
                    <a:ext uri="{9D8B030D-6E8A-4147-A177-3AD203B41FA5}">
                      <a16:colId xmlns:a16="http://schemas.microsoft.com/office/drawing/2014/main" val="2236835532"/>
                    </a:ext>
                  </a:extLst>
                </a:gridCol>
              </a:tblGrid>
              <a:tr h="489246">
                <a:tc>
                  <a:txBody>
                    <a:bodyPr/>
                    <a:lstStyle/>
                    <a:p>
                      <a:pPr marL="12065" marR="5080" algn="ctr">
                        <a:lnSpc>
                          <a:spcPts val="1280"/>
                        </a:lnSpc>
                        <a:spcBef>
                          <a:spcPts val="9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1270" algn="ctr">
                        <a:lnSpc>
                          <a:spcPts val="1280"/>
                        </a:lnSpc>
                        <a:spcBef>
                          <a:spcPts val="9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marR="5080" algn="ctr">
                        <a:lnSpc>
                          <a:spcPts val="1280"/>
                        </a:lnSpc>
                        <a:spcBef>
                          <a:spcPts val="9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spcBef>
                          <a:spcPts val="9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50">
                          <a:effectLst/>
                          <a:latin typeface="Aptos" panose="020B0004020202020204" pitchFamily="34" charset="0"/>
                        </a:rPr>
                        <a:t> </a:t>
                      </a:r>
                      <a:r>
                        <a:rPr lang="en-US" sz="1600" spc="-10">
                          <a:effectLst/>
                          <a:latin typeface="Aptos" panose="020B0004020202020204" pitchFamily="34" charset="0"/>
                        </a:rPr>
                        <a:t>=</a:t>
                      </a:r>
                      <a:r>
                        <a:rPr lang="en-US" sz="1600" spc="-70">
                          <a:effectLst/>
                          <a:latin typeface="Aptos" panose="020B0004020202020204" pitchFamily="34" charset="0"/>
                        </a:rPr>
                        <a:t> </a:t>
                      </a:r>
                      <a:r>
                        <a:rPr lang="en-US" sz="1600" spc="-10">
                          <a:effectLst/>
                          <a:latin typeface="Aptos" panose="020B0004020202020204" pitchFamily="34" charset="0"/>
                        </a:rPr>
                        <a:t>x</a:t>
                      </a:r>
                      <a:r>
                        <a:rPr lang="en-US" sz="1000" spc="-10">
                          <a:effectLst/>
                          <a:latin typeface="Aptos" panose="020B0004020202020204" pitchFamily="34" charset="0"/>
                        </a:rPr>
                        <a:t>i</a:t>
                      </a:r>
                      <a:r>
                        <a:rPr lang="en-US" sz="1000" spc="-35">
                          <a:effectLst/>
                          <a:latin typeface="Aptos" panose="020B0004020202020204" pitchFamily="34" charset="0"/>
                        </a:rPr>
                        <a:t> </a:t>
                      </a: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spcBef>
                          <a:spcPts val="9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1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Bef>
                          <a:spcPts val="9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marR="2540" algn="ctr">
                        <a:lnSpc>
                          <a:spcPts val="1280"/>
                        </a:lnSpc>
                        <a:spcBef>
                          <a:spcPts val="95"/>
                        </a:spcBef>
                        <a:spcAft>
                          <a:spcPts val="0"/>
                        </a:spcAft>
                      </a:pPr>
                      <a:r>
                        <a:rPr lang="en-US" sz="1600">
                          <a:effectLst/>
                          <a:latin typeface="Aptos" panose="020B0004020202020204" pitchFamily="34" charset="0"/>
                        </a:rPr>
                        <a:t>Pixel</a:t>
                      </a:r>
                      <a:r>
                        <a:rPr lang="en-US" sz="1600" spc="-15">
                          <a:effectLst/>
                          <a:latin typeface="Aptos" panose="020B0004020202020204" pitchFamily="34" charset="0"/>
                        </a:rPr>
                        <a:t> </a:t>
                      </a:r>
                      <a:r>
                        <a:rPr lang="en-US" sz="1600">
                          <a:effectLst/>
                          <a:latin typeface="Aptos" panose="020B0004020202020204" pitchFamily="34" charset="0"/>
                        </a:rPr>
                        <a:t>to 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350799571"/>
                  </a:ext>
                </a:extLst>
              </a:tr>
              <a:tr h="447932">
                <a:tc>
                  <a:txBody>
                    <a:bodyPr/>
                    <a:lstStyle/>
                    <a:p>
                      <a:pPr marL="12065" algn="ctr">
                        <a:lnSpc>
                          <a:spcPts val="1355"/>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355"/>
                        </a:lnSpc>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algn="ctr">
                        <a:lnSpc>
                          <a:spcPts val="1355"/>
                        </a:lnSpc>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355"/>
                        </a:lnSpc>
                        <a:spcAft>
                          <a:spcPts val="0"/>
                        </a:spcAft>
                      </a:pPr>
                      <a:r>
                        <a:rPr lang="en-US" sz="1600" spc="-10">
                          <a:effectLst/>
                          <a:latin typeface="Aptos" panose="020B0004020202020204" pitchFamily="34" charset="0"/>
                        </a:rPr>
                        <a:t>2+1=3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355"/>
                        </a:lnSpc>
                        <a:spcAft>
                          <a:spcPts val="0"/>
                        </a:spcAft>
                      </a:pPr>
                      <a:r>
                        <a:rPr lang="en-US" sz="1600" spc="-10">
                          <a:effectLst/>
                          <a:latin typeface="Aptos" panose="020B0004020202020204" pitchFamily="34" charset="0"/>
                        </a:rPr>
                        <a:t>2+1=3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0" algn="ctr">
                        <a:lnSpc>
                          <a:spcPts val="1355"/>
                        </a:lnSpc>
                        <a:spcAft>
                          <a:spcPts val="0"/>
                        </a:spcAft>
                      </a:pPr>
                      <a:r>
                        <a:rPr lang="en-US" sz="1600">
                          <a:effectLst/>
                          <a:latin typeface="Aptos" panose="020B0004020202020204" pitchFamily="34" charset="0"/>
                        </a:rPr>
                        <a:t>(3</a:t>
                      </a:r>
                      <a:r>
                        <a:rPr lang="en-US" sz="1600" spc="-15">
                          <a:effectLst/>
                          <a:latin typeface="Aptos" panose="020B0004020202020204" pitchFamily="34" charset="0"/>
                        </a:rPr>
                        <a:t> </a:t>
                      </a:r>
                      <a:r>
                        <a:rPr lang="en-US" sz="1600" spc="-25">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355"/>
                        </a:lnSpc>
                      </a:pPr>
                      <a:r>
                        <a:rPr lang="en-US" sz="1600" spc="-10">
                          <a:effectLst/>
                          <a:latin typeface="Aptos" panose="020B0004020202020204" pitchFamily="34" charset="0"/>
                        </a:rPr>
                        <a:t>(3,3)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53418242"/>
                  </a:ext>
                </a:extLst>
              </a:tr>
              <a:tr h="451194">
                <a:tc>
                  <a:txBody>
                    <a:bodyPr/>
                    <a:lstStyle/>
                    <a:p>
                      <a:pPr marL="12065" algn="ctr">
                        <a:lnSpc>
                          <a:spcPts val="136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3175" algn="ctr">
                        <a:lnSpc>
                          <a:spcPts val="1360"/>
                        </a:lnSpc>
                        <a:spcAft>
                          <a:spcPts val="0"/>
                        </a:spcAft>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algn="ctr">
                        <a:lnSpc>
                          <a:spcPts val="1360"/>
                        </a:lnSpc>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360"/>
                        </a:lnSpc>
                        <a:spcAft>
                          <a:spcPts val="0"/>
                        </a:spcAft>
                      </a:pPr>
                      <a:r>
                        <a:rPr lang="en-US" sz="16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360"/>
                        </a:lnSpc>
                        <a:spcAft>
                          <a:spcPts val="0"/>
                        </a:spcAft>
                      </a:pPr>
                      <a:r>
                        <a:rPr lang="en-US" sz="16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360"/>
                        </a:lnSpc>
                        <a:spcAft>
                          <a:spcPts val="0"/>
                        </a:spcAft>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36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812122772"/>
                  </a:ext>
                </a:extLst>
              </a:tr>
              <a:tr h="447932">
                <a:tc>
                  <a:txBody>
                    <a:bodyPr/>
                    <a:lstStyle/>
                    <a:p>
                      <a:pPr marL="12065" algn="ctr">
                        <a:lnSpc>
                          <a:spcPts val="1345"/>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3175" algn="ctr">
                        <a:lnSpc>
                          <a:spcPts val="1345"/>
                        </a:lnSpc>
                        <a:spcAft>
                          <a:spcPts val="0"/>
                        </a:spcAft>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algn="ctr">
                        <a:lnSpc>
                          <a:spcPts val="1345"/>
                        </a:lnSpc>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345"/>
                        </a:lnSpc>
                        <a:spcAft>
                          <a:spcPts val="0"/>
                        </a:spcAft>
                      </a:pPr>
                      <a:r>
                        <a:rPr lang="en-US" sz="16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345"/>
                        </a:lnSpc>
                        <a:spcAft>
                          <a:spcPts val="0"/>
                        </a:spcAft>
                      </a:pPr>
                      <a:r>
                        <a:rPr lang="en-US" sz="16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345"/>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345"/>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25857931"/>
                  </a:ext>
                </a:extLst>
              </a:tr>
              <a:tr h="578398">
                <a:tc gridSpan="7">
                  <a:txBody>
                    <a:bodyPr/>
                    <a:lstStyle/>
                    <a:p>
                      <a:pPr marL="71120" algn="l">
                        <a:lnSpc>
                          <a:spcPts val="1280"/>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3,</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5"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5"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(5,5);</a:t>
                      </a:r>
                      <a:r>
                        <a:rPr lang="en-US" sz="1600" spc="-25" dirty="0">
                          <a:effectLst/>
                          <a:latin typeface="Aptos" panose="020B0004020202020204" pitchFamily="34" charset="0"/>
                        </a:rPr>
                        <a:t> </a:t>
                      </a:r>
                      <a:r>
                        <a:rPr lang="en-US" sz="1600" dirty="0">
                          <a:effectLst/>
                          <a:latin typeface="Aptos" panose="020B0004020202020204" pitchFamily="34" charset="0"/>
                        </a:rPr>
                        <a:t>Hence</a:t>
                      </a:r>
                      <a:r>
                        <a:rPr lang="en-US" sz="1600" spc="-20" dirty="0">
                          <a:effectLst/>
                          <a:latin typeface="Aptos" panose="020B0004020202020204" pitchFamily="34" charset="0"/>
                        </a:rPr>
                        <a:t> </a:t>
                      </a:r>
                      <a:r>
                        <a:rPr lang="en-US" sz="1600" dirty="0">
                          <a:effectLst/>
                          <a:latin typeface="Aptos" panose="020B0004020202020204" pitchFamily="34" charset="0"/>
                        </a:rPr>
                        <a:t>it</a:t>
                      </a:r>
                      <a:r>
                        <a:rPr lang="en-US" sz="1600" spc="-10" dirty="0">
                          <a:effectLst/>
                          <a:latin typeface="Aptos" panose="020B0004020202020204" pitchFamily="34" charset="0"/>
                        </a:rPr>
                        <a:t> </a:t>
                      </a:r>
                      <a:r>
                        <a:rPr lang="en-US" sz="1600" dirty="0">
                          <a:effectLst/>
                          <a:latin typeface="Aptos" panose="020B0004020202020204" pitchFamily="34" charset="0"/>
                        </a:rPr>
                        <a:t>stops</a:t>
                      </a:r>
                      <a:r>
                        <a:rPr lang="en-US" sz="1600" spc="-25"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401617889"/>
                  </a:ext>
                </a:extLst>
              </a:tr>
            </a:tbl>
          </a:graphicData>
        </a:graphic>
      </p:graphicFrame>
      <p:pic>
        <p:nvPicPr>
          <p:cNvPr id="7" name="Image 62" descr="IMAGE OF LINE CHART: To save this image to your hard drive, right-click on the image and select Save Picture As...">
            <a:extLst>
              <a:ext uri="{FF2B5EF4-FFF2-40B4-BE49-F238E27FC236}">
                <a16:creationId xmlns:a16="http://schemas.microsoft.com/office/drawing/2014/main" id="{BF555E49-1768-42FE-E240-2FC362D35BDE}"/>
              </a:ext>
            </a:extLst>
          </p:cNvPr>
          <p:cNvPicPr>
            <a:picLocks/>
          </p:cNvPicPr>
          <p:nvPr/>
        </p:nvPicPr>
        <p:blipFill>
          <a:blip r:embed="rId2" cstate="print"/>
          <a:stretch>
            <a:fillRect/>
          </a:stretch>
        </p:blipFill>
        <p:spPr>
          <a:xfrm>
            <a:off x="7715188" y="2609333"/>
            <a:ext cx="4476812" cy="2753602"/>
          </a:xfrm>
          <a:prstGeom prst="rect">
            <a:avLst/>
          </a:prstGeom>
        </p:spPr>
      </p:pic>
      <p:sp>
        <p:nvSpPr>
          <p:cNvPr id="9" name="TextBox 8">
            <a:extLst>
              <a:ext uri="{FF2B5EF4-FFF2-40B4-BE49-F238E27FC236}">
                <a16:creationId xmlns:a16="http://schemas.microsoft.com/office/drawing/2014/main" id="{74460054-8A22-274A-62D7-1F5C68A08D8A}"/>
              </a:ext>
            </a:extLst>
          </p:cNvPr>
          <p:cNvSpPr txBox="1"/>
          <p:nvPr/>
        </p:nvSpPr>
        <p:spPr>
          <a:xfrm>
            <a:off x="186180" y="97296"/>
            <a:ext cx="12005820" cy="2585323"/>
          </a:xfrm>
          <a:prstGeom prst="rect">
            <a:avLst/>
          </a:prstGeom>
          <a:solidFill>
            <a:schemeClr val="bg1"/>
          </a:solidFill>
        </p:spPr>
        <p:txBody>
          <a:bodyPr wrap="square">
            <a:spAutoFit/>
          </a:bodyPr>
          <a:lstStyle/>
          <a:p>
            <a:pPr marL="342900" indent="-342900">
              <a:buAutoNum type="arabicPeriod" startAt="10"/>
            </a:pPr>
            <a:r>
              <a:rPr lang="en-SG" b="1" dirty="0">
                <a:latin typeface="Aptos" panose="020B0004020202020204" pitchFamily="34" charset="0"/>
              </a:rPr>
              <a:t>Draw a line from A(2,2) to B(5,5) using the DDA algorithm. </a:t>
            </a:r>
          </a:p>
          <a:p>
            <a:r>
              <a:rPr lang="en-SG" b="1" dirty="0">
                <a:latin typeface="Aptos" panose="020B0004020202020204" pitchFamily="34" charset="0"/>
              </a:rPr>
              <a:t>Solution:</a:t>
            </a:r>
          </a:p>
          <a:p>
            <a:r>
              <a:rPr lang="en-SG" dirty="0">
                <a:latin typeface="Aptos" panose="020B0004020202020204" pitchFamily="34" charset="0"/>
              </a:rPr>
              <a:t>Given coordinates: (2,2) and (5,5)</a:t>
            </a:r>
          </a:p>
          <a:p>
            <a:r>
              <a:rPr lang="en-SG" dirty="0">
                <a:latin typeface="Aptos" panose="020B0004020202020204" pitchFamily="34" charset="0"/>
              </a:rPr>
              <a:t>x1 = 2	x2 = 5</a:t>
            </a:r>
          </a:p>
          <a:p>
            <a:r>
              <a:rPr lang="en-SG" dirty="0">
                <a:latin typeface="Aptos" panose="020B0004020202020204" pitchFamily="34" charset="0"/>
              </a:rPr>
              <a:t>y1 = 2	y2 = 5</a:t>
            </a:r>
          </a:p>
          <a:p>
            <a:r>
              <a:rPr lang="en-SG" dirty="0">
                <a:latin typeface="Aptos" panose="020B0004020202020204" pitchFamily="34" charset="0"/>
              </a:rPr>
              <a:t>Slope(m) = (y2-y1) / (x2-x1) = (5-2) / (5-2) = 1 (where m=1)</a:t>
            </a:r>
          </a:p>
          <a:p>
            <a:r>
              <a:rPr lang="en-SG" dirty="0">
                <a:latin typeface="Aptos" panose="020B0004020202020204" pitchFamily="34" charset="0"/>
              </a:rPr>
              <a:t>Set initial position (x, y) = (2,2)</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127766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E85D-3415-7BDC-BA82-A67BB409E5F7}"/>
              </a:ext>
            </a:extLst>
          </p:cNvPr>
          <p:cNvSpPr>
            <a:spLocks noGrp="1"/>
          </p:cNvSpPr>
          <p:nvPr>
            <p:ph type="title"/>
          </p:nvPr>
        </p:nvSpPr>
        <p:spPr>
          <a:xfrm>
            <a:off x="0" y="0"/>
            <a:ext cx="12192000" cy="588233"/>
          </a:xfrm>
          <a:solidFill>
            <a:schemeClr val="accent2">
              <a:lumMod val="20000"/>
              <a:lumOff val="80000"/>
            </a:schemeClr>
          </a:solidFill>
        </p:spPr>
        <p:txBody>
          <a:bodyPr>
            <a:normAutofit/>
          </a:bodyPr>
          <a:lstStyle/>
          <a:p>
            <a:pPr marL="571500" indent="-571500">
              <a:buFont typeface="Wingdings" panose="05000000000000000000" pitchFamily="2" charset="2"/>
              <a:buChar char="q"/>
            </a:pPr>
            <a:r>
              <a:rPr lang="en-US" sz="3600" dirty="0">
                <a:latin typeface="Berlin Sans FB Demi" panose="020E0802020502020306" pitchFamily="34" charset="0"/>
              </a:rPr>
              <a:t> Scan Conversion (Bresenham’s Line Drawing Algorithm)</a:t>
            </a:r>
            <a:endParaRPr lang="en-SG" sz="3600" dirty="0">
              <a:latin typeface="Berlin Sans FB Demi" panose="020E0802020502020306" pitchFamily="34" charset="0"/>
            </a:endParaRPr>
          </a:p>
        </p:txBody>
      </p:sp>
      <p:sp>
        <p:nvSpPr>
          <p:cNvPr id="5" name="TextBox 4">
            <a:extLst>
              <a:ext uri="{FF2B5EF4-FFF2-40B4-BE49-F238E27FC236}">
                <a16:creationId xmlns:a16="http://schemas.microsoft.com/office/drawing/2014/main" id="{297CC1C1-5904-624B-4BA5-59D212AB24CD}"/>
              </a:ext>
            </a:extLst>
          </p:cNvPr>
          <p:cNvSpPr txBox="1"/>
          <p:nvPr/>
        </p:nvSpPr>
        <p:spPr>
          <a:xfrm>
            <a:off x="150070" y="588233"/>
            <a:ext cx="12041930" cy="2677656"/>
          </a:xfrm>
          <a:prstGeom prst="rect">
            <a:avLst/>
          </a:prstGeom>
          <a:solidFill>
            <a:schemeClr val="bg1"/>
          </a:solidFill>
        </p:spPr>
        <p:txBody>
          <a:bodyPr wrap="square">
            <a:spAutoFit/>
          </a:bodyPr>
          <a:lstStyle/>
          <a:p>
            <a:pPr algn="just"/>
            <a:r>
              <a:rPr lang="en-SG" sz="1400" dirty="0">
                <a:latin typeface="Aptos" panose="020B0004020202020204" pitchFamily="34" charset="0"/>
              </a:rPr>
              <a:t>This algorithm was introduced by “Jack Elton Bresenham” in 1962. This algorithm helps us to perform scan conversion of a line. It is a powerful, useful, and accurate method. It is also an incremental method for creating a line i.e., we use incremental integer calculations to draw a line. It is an efficient method because it involves only integer addition, subtractions, and multiplication operations. These operations can be performed very rapidly so lines can be generated quickly.</a:t>
            </a:r>
          </a:p>
          <a:p>
            <a:pPr algn="just"/>
            <a:r>
              <a:rPr lang="en-SG" sz="1400" dirty="0">
                <a:latin typeface="Aptos" panose="020B0004020202020204" pitchFamily="34" charset="0"/>
              </a:rPr>
              <a:t>Working of the Bresenham's Algorithm Bresenham's algorithm finds the closest integer coordinates to the actual line, using only integer math. </a:t>
            </a:r>
          </a:p>
          <a:p>
            <a:pPr algn="just"/>
            <a:r>
              <a:rPr lang="en-SG" sz="1400" dirty="0">
                <a:latin typeface="Aptos" panose="020B0004020202020204" pitchFamily="34" charset="0"/>
              </a:rPr>
              <a:t>Suppose we have to draw a line PQ with coordinates P (x1, y1) and Q (x2, y2).</a:t>
            </a:r>
          </a:p>
          <a:p>
            <a:pPr algn="just"/>
            <a:r>
              <a:rPr lang="en-SG" sz="1400" dirty="0">
                <a:latin typeface="Aptos" panose="020B0004020202020204" pitchFamily="34" charset="0"/>
              </a:rPr>
              <a:t>To draw the line using Bresenham's line drawing algorithm, first of all, calculate the slope of the line from the given coordinates by using,</a:t>
            </a:r>
          </a:p>
          <a:p>
            <a:pPr algn="just"/>
            <a:r>
              <a:rPr lang="en-SG" sz="1400" dirty="0">
                <a:latin typeface="Aptos" panose="020B0004020202020204" pitchFamily="34" charset="0"/>
              </a:rPr>
              <a:t> 		m = </a:t>
            </a:r>
            <a:r>
              <a:rPr lang="en-SG" sz="1400" dirty="0" err="1">
                <a:latin typeface="Aptos" panose="020B0004020202020204" pitchFamily="34" charset="0"/>
              </a:rPr>
              <a:t>dy</a:t>
            </a:r>
            <a:r>
              <a:rPr lang="en-SG" sz="1400" dirty="0">
                <a:latin typeface="Aptos" panose="020B0004020202020204" pitchFamily="34" charset="0"/>
              </a:rPr>
              <a:t>/dx 		Where, </a:t>
            </a:r>
            <a:r>
              <a:rPr lang="en-SG" sz="1400" dirty="0" err="1">
                <a:latin typeface="Aptos" panose="020B0004020202020204" pitchFamily="34" charset="0"/>
              </a:rPr>
              <a:t>dy</a:t>
            </a:r>
            <a:r>
              <a:rPr lang="en-SG" sz="1400" dirty="0">
                <a:latin typeface="Aptos" panose="020B0004020202020204" pitchFamily="34" charset="0"/>
              </a:rPr>
              <a:t> = x2 - x1 and dx = y2 - y1</a:t>
            </a:r>
          </a:p>
          <a:p>
            <a:pPr algn="just"/>
            <a:r>
              <a:rPr lang="en-SG" sz="1400" dirty="0">
                <a:latin typeface="Aptos" panose="020B0004020202020204" pitchFamily="34" charset="0"/>
              </a:rPr>
              <a:t>There can be three values of slope (m) i.e.,</a:t>
            </a:r>
          </a:p>
          <a:p>
            <a:pPr marL="457200" indent="-457200" algn="just">
              <a:buAutoNum type="arabicPeriod"/>
            </a:pPr>
            <a:r>
              <a:rPr lang="en-SG" sz="1400" dirty="0">
                <a:latin typeface="Aptos" panose="020B0004020202020204" pitchFamily="34" charset="0"/>
              </a:rPr>
              <a:t>m &lt; 1 (slope is positive but less than 1 or 0</a:t>
            </a:r>
            <a:r>
              <a:rPr lang="en-SG" sz="1400" baseline="30000" dirty="0">
                <a:latin typeface="Aptos" panose="020B0004020202020204" pitchFamily="34" charset="0"/>
              </a:rPr>
              <a:t>0   </a:t>
            </a:r>
            <a:r>
              <a:rPr lang="en-SG" sz="1400" dirty="0">
                <a:latin typeface="Aptos" panose="020B0004020202020204" pitchFamily="34" charset="0"/>
              </a:rPr>
              <a:t>to 45</a:t>
            </a:r>
            <a:r>
              <a:rPr lang="en-SG" sz="1400" baseline="30000" dirty="0">
                <a:latin typeface="Aptos" panose="020B0004020202020204" pitchFamily="34" charset="0"/>
              </a:rPr>
              <a:t>0</a:t>
            </a:r>
            <a:r>
              <a:rPr lang="en-SG" sz="1400" dirty="0">
                <a:latin typeface="Aptos" panose="020B0004020202020204" pitchFamily="34" charset="0"/>
              </a:rPr>
              <a:t>) </a:t>
            </a:r>
          </a:p>
          <a:p>
            <a:pPr marL="457200" indent="-457200" algn="just">
              <a:buAutoNum type="arabicPeriod"/>
            </a:pPr>
            <a:r>
              <a:rPr lang="en-SG" sz="1400" dirty="0">
                <a:latin typeface="Aptos" panose="020B0004020202020204" pitchFamily="34" charset="0"/>
              </a:rPr>
              <a:t>m&gt;1 (slope&gt;45</a:t>
            </a:r>
            <a:r>
              <a:rPr lang="en-SG" sz="1400" baseline="30000" dirty="0">
                <a:latin typeface="Aptos" panose="020B0004020202020204" pitchFamily="34" charset="0"/>
              </a:rPr>
              <a:t>0</a:t>
            </a:r>
            <a:r>
              <a:rPr lang="en-SG" sz="1400" dirty="0">
                <a:latin typeface="Aptos" panose="020B0004020202020204" pitchFamily="34" charset="0"/>
              </a:rPr>
              <a:t>) &amp; </a:t>
            </a:r>
          </a:p>
          <a:p>
            <a:pPr marL="457200" indent="-457200" algn="just">
              <a:buAutoNum type="arabicPeriod"/>
            </a:pPr>
            <a:r>
              <a:rPr lang="en-SG" sz="1400" dirty="0">
                <a:latin typeface="Aptos" panose="020B0004020202020204" pitchFamily="34" charset="0"/>
              </a:rPr>
              <a:t>m=1 (slope=45</a:t>
            </a:r>
            <a:r>
              <a:rPr lang="en-SG" sz="1400" baseline="30000" dirty="0">
                <a:latin typeface="Aptos" panose="020B0004020202020204" pitchFamily="34" charset="0"/>
              </a:rPr>
              <a:t>0</a:t>
            </a:r>
            <a:r>
              <a:rPr lang="en-SG" sz="1400" dirty="0">
                <a:latin typeface="Aptos" panose="020B0004020202020204" pitchFamily="34" charset="0"/>
              </a:rPr>
              <a:t>)</a:t>
            </a:r>
          </a:p>
        </p:txBody>
      </p:sp>
      <p:sp>
        <p:nvSpPr>
          <p:cNvPr id="3" name="TextBox 2">
            <a:extLst>
              <a:ext uri="{FF2B5EF4-FFF2-40B4-BE49-F238E27FC236}">
                <a16:creationId xmlns:a16="http://schemas.microsoft.com/office/drawing/2014/main" id="{FE124921-29EB-8285-D5AE-3FD1D7F6BE9E}"/>
              </a:ext>
            </a:extLst>
          </p:cNvPr>
          <p:cNvSpPr txBox="1"/>
          <p:nvPr/>
        </p:nvSpPr>
        <p:spPr>
          <a:xfrm>
            <a:off x="150071" y="3429000"/>
            <a:ext cx="6043340" cy="3323987"/>
          </a:xfrm>
          <a:prstGeom prst="rect">
            <a:avLst/>
          </a:prstGeom>
          <a:solidFill>
            <a:schemeClr val="bg1"/>
          </a:solidFill>
        </p:spPr>
        <p:txBody>
          <a:bodyPr wrap="square">
            <a:spAutoFit/>
          </a:bodyPr>
          <a:lstStyle/>
          <a:p>
            <a:pPr algn="just"/>
            <a:r>
              <a:rPr lang="en-SG" sz="1400" dirty="0">
                <a:latin typeface="Aptos" panose="020B0004020202020204" pitchFamily="34" charset="0"/>
              </a:rPr>
              <a:t>On the basis of the value of the slope, the decision parameter is calculated which gives the  decision about the selection of the next pixel point which has the least distance from the true  line.</a:t>
            </a:r>
          </a:p>
          <a:p>
            <a:pPr algn="just"/>
            <a:r>
              <a:rPr lang="en-SG" sz="1400" dirty="0">
                <a:latin typeface="Aptos" panose="020B0004020202020204" pitchFamily="34" charset="0"/>
              </a:rPr>
              <a:t>We can calculate the decision parameter by the following way with two cases:</a:t>
            </a:r>
          </a:p>
          <a:p>
            <a:pPr algn="just"/>
            <a:r>
              <a:rPr lang="en-SG" sz="1400" dirty="0">
                <a:latin typeface="Aptos" panose="020B0004020202020204" pitchFamily="34" charset="0"/>
              </a:rPr>
              <a:t>Case I: slope (m) &lt; 1 (slope is positive but less than 1 or 0</a:t>
            </a:r>
            <a:r>
              <a:rPr lang="en-SG" sz="1400" baseline="30000" dirty="0">
                <a:latin typeface="Aptos" panose="020B0004020202020204" pitchFamily="34" charset="0"/>
              </a:rPr>
              <a:t>0   </a:t>
            </a:r>
            <a:r>
              <a:rPr lang="en-SG" sz="1400" dirty="0">
                <a:latin typeface="Aptos" panose="020B0004020202020204" pitchFamily="34" charset="0"/>
              </a:rPr>
              <a:t>to 45</a:t>
            </a:r>
            <a:r>
              <a:rPr lang="en-SG" sz="1400" baseline="30000" dirty="0">
                <a:latin typeface="Aptos" panose="020B0004020202020204" pitchFamily="34" charset="0"/>
              </a:rPr>
              <a:t>0 </a:t>
            </a:r>
            <a:r>
              <a:rPr lang="en-SG" sz="1400" dirty="0">
                <a:latin typeface="Aptos" panose="020B0004020202020204" pitchFamily="34" charset="0"/>
              </a:rPr>
              <a:t>) or slope (m) &lt;=1</a:t>
            </a:r>
          </a:p>
          <a:p>
            <a:pPr algn="just"/>
            <a:r>
              <a:rPr lang="en-SG" sz="1400" dirty="0">
                <a:latin typeface="Aptos" panose="020B0004020202020204" pitchFamily="34" charset="0"/>
              </a:rPr>
              <a:t>Case II: slope(m) &gt;= 1 or slope(m) &gt; 1</a:t>
            </a:r>
          </a:p>
          <a:p>
            <a:pPr algn="just"/>
            <a:r>
              <a:rPr lang="en-SG" sz="1400" dirty="0">
                <a:latin typeface="Aptos" panose="020B0004020202020204" pitchFamily="34" charset="0"/>
              </a:rPr>
              <a:t>Here we will derive the decision parameter for both Case I and II and at the end of the</a:t>
            </a:r>
          </a:p>
          <a:p>
            <a:pPr algn="just"/>
            <a:r>
              <a:rPr lang="en-SG" sz="1400" dirty="0">
                <a:latin typeface="Aptos" panose="020B0004020202020204" pitchFamily="34" charset="0"/>
              </a:rPr>
              <a:t>derivation we will look Bresenham’s algorithm for</a:t>
            </a:r>
          </a:p>
          <a:p>
            <a:pPr marL="400050" indent="-400050" algn="just">
              <a:buAutoNum type="romanLcParenR"/>
            </a:pPr>
            <a:r>
              <a:rPr lang="en-SG" sz="1400" dirty="0">
                <a:latin typeface="Aptos" panose="020B0004020202020204" pitchFamily="34" charset="0"/>
              </a:rPr>
              <a:t>slope (m) &lt; 1 or slope (m) &lt;= 1 </a:t>
            </a:r>
          </a:p>
          <a:p>
            <a:pPr marL="400050" indent="-400050" algn="just">
              <a:buAutoNum type="romanLcParenR"/>
            </a:pPr>
            <a:r>
              <a:rPr lang="en-SG" sz="1400" dirty="0">
                <a:latin typeface="Aptos" panose="020B0004020202020204" pitchFamily="34" charset="0"/>
              </a:rPr>
              <a:t>slope(m) &gt;1 or slope(m) &gt;= 1</a:t>
            </a:r>
          </a:p>
          <a:p>
            <a:pPr algn="just"/>
            <a:r>
              <a:rPr lang="en-SG" sz="1400" dirty="0">
                <a:latin typeface="Aptos" panose="020B0004020202020204" pitchFamily="34" charset="0"/>
              </a:rPr>
              <a:t>iii)    slope (m) &lt; 1 &amp; slope(m) &gt;= 1 and </a:t>
            </a:r>
          </a:p>
          <a:p>
            <a:pPr algn="just"/>
            <a:r>
              <a:rPr lang="en-SG" sz="1400" dirty="0">
                <a:latin typeface="Aptos" panose="020B0004020202020204" pitchFamily="34" charset="0"/>
              </a:rPr>
              <a:t>iv)    slope (m) &lt;= 1 &amp; slope(m) &gt;1</a:t>
            </a:r>
          </a:p>
        </p:txBody>
      </p:sp>
      <p:sp>
        <p:nvSpPr>
          <p:cNvPr id="6" name="TextBox 5">
            <a:extLst>
              <a:ext uri="{FF2B5EF4-FFF2-40B4-BE49-F238E27FC236}">
                <a16:creationId xmlns:a16="http://schemas.microsoft.com/office/drawing/2014/main" id="{33A11978-8FCF-BE40-2C60-E23FD40B110A}"/>
              </a:ext>
            </a:extLst>
          </p:cNvPr>
          <p:cNvSpPr txBox="1"/>
          <p:nvPr/>
        </p:nvSpPr>
        <p:spPr>
          <a:xfrm>
            <a:off x="6655323" y="3429000"/>
            <a:ext cx="5386605" cy="1600438"/>
          </a:xfrm>
          <a:prstGeom prst="rect">
            <a:avLst/>
          </a:prstGeom>
          <a:noFill/>
        </p:spPr>
        <p:txBody>
          <a:bodyPr wrap="square">
            <a:spAutoFit/>
          </a:bodyPr>
          <a:lstStyle/>
          <a:p>
            <a:pPr algn="just"/>
            <a:r>
              <a:rPr lang="en-SG" sz="1400" dirty="0">
                <a:latin typeface="Aptos" panose="020B0004020202020204" pitchFamily="34" charset="0"/>
              </a:rPr>
              <a:t>The next pixel to the line will be either to its top or to its bottom. If the current point is (x</a:t>
            </a:r>
            <a:r>
              <a:rPr lang="en-SG" sz="1400" baseline="-25000" dirty="0">
                <a:latin typeface="Aptos" panose="020B0004020202020204" pitchFamily="34" charset="0"/>
              </a:rPr>
              <a:t>i</a:t>
            </a:r>
            <a:r>
              <a:rPr lang="en-SG" sz="1400" dirty="0">
                <a:latin typeface="Aptos" panose="020B0004020202020204" pitchFamily="34" charset="0"/>
              </a:rPr>
              <a:t>, </a:t>
            </a:r>
            <a:r>
              <a:rPr lang="en-SG" sz="1400" dirty="0" err="1">
                <a:latin typeface="Aptos" panose="020B0004020202020204" pitchFamily="34" charset="0"/>
              </a:rPr>
              <a:t>y</a:t>
            </a:r>
            <a:r>
              <a:rPr lang="en-SG" sz="1400" baseline="-25000" dirty="0" err="1">
                <a:latin typeface="Aptos" panose="020B0004020202020204" pitchFamily="34" charset="0"/>
              </a:rPr>
              <a:t>i</a:t>
            </a:r>
            <a:r>
              <a:rPr lang="en-SG" sz="1400" baseline="-25000" dirty="0">
                <a:latin typeface="Aptos" panose="020B0004020202020204" pitchFamily="34" charset="0"/>
              </a:rPr>
              <a:t> </a:t>
            </a:r>
            <a:r>
              <a:rPr lang="en-SG" sz="1400" dirty="0">
                <a:latin typeface="Aptos" panose="020B0004020202020204" pitchFamily="34" charset="0"/>
              </a:rPr>
              <a:t>), </a:t>
            </a:r>
          </a:p>
          <a:p>
            <a:pPr algn="just"/>
            <a:r>
              <a:rPr lang="en-SG" sz="1400" dirty="0">
                <a:latin typeface="Aptos" panose="020B0004020202020204" pitchFamily="34" charset="0"/>
              </a:rPr>
              <a:t>the next point can be either (x</a:t>
            </a:r>
            <a:r>
              <a:rPr lang="en-SG" sz="1400" baseline="-25000" dirty="0">
                <a:latin typeface="Aptos" panose="020B0004020202020204" pitchFamily="34" charset="0"/>
              </a:rPr>
              <a:t>i+1</a:t>
            </a:r>
            <a:r>
              <a:rPr lang="en-SG" sz="1400" dirty="0">
                <a:latin typeface="Aptos" panose="020B0004020202020204" pitchFamily="34" charset="0"/>
              </a:rPr>
              <a:t>, </a:t>
            </a:r>
            <a:r>
              <a:rPr lang="en-SG" sz="1400" dirty="0" err="1">
                <a:latin typeface="Aptos" panose="020B0004020202020204" pitchFamily="34" charset="0"/>
              </a:rPr>
              <a:t>y</a:t>
            </a:r>
            <a:r>
              <a:rPr lang="en-SG" sz="1400" baseline="-25000" dirty="0" err="1">
                <a:latin typeface="Aptos" panose="020B0004020202020204" pitchFamily="34" charset="0"/>
              </a:rPr>
              <a:t>i</a:t>
            </a:r>
            <a:r>
              <a:rPr lang="en-SG" sz="1400" baseline="-25000" dirty="0">
                <a:latin typeface="Aptos" panose="020B0004020202020204" pitchFamily="34" charset="0"/>
              </a:rPr>
              <a:t> </a:t>
            </a:r>
            <a:r>
              <a:rPr lang="en-SG" sz="1400" dirty="0">
                <a:latin typeface="Aptos" panose="020B0004020202020204" pitchFamily="34" charset="0"/>
              </a:rPr>
              <a:t>) or (x</a:t>
            </a:r>
            <a:r>
              <a:rPr lang="en-SG" sz="1400" baseline="-25000" dirty="0">
                <a:latin typeface="Aptos" panose="020B0004020202020204" pitchFamily="34" charset="0"/>
              </a:rPr>
              <a:t>i+1</a:t>
            </a:r>
            <a:r>
              <a:rPr lang="en-SG" sz="1400" dirty="0">
                <a:latin typeface="Aptos" panose="020B0004020202020204" pitchFamily="34" charset="0"/>
              </a:rPr>
              <a:t>, </a:t>
            </a:r>
            <a:r>
              <a:rPr lang="en-SG" sz="1400" dirty="0" err="1">
                <a:latin typeface="Aptos" panose="020B0004020202020204" pitchFamily="34" charset="0"/>
              </a:rPr>
              <a:t>y</a:t>
            </a:r>
            <a:r>
              <a:rPr lang="en-SG" sz="1400" baseline="-25000" dirty="0" err="1">
                <a:latin typeface="Aptos" panose="020B0004020202020204" pitchFamily="34" charset="0"/>
              </a:rPr>
              <a:t>i</a:t>
            </a:r>
            <a:r>
              <a:rPr lang="en-SG" sz="1400" baseline="-25000" dirty="0">
                <a:latin typeface="Aptos" panose="020B0004020202020204" pitchFamily="34" charset="0"/>
              </a:rPr>
              <a:t> +1</a:t>
            </a:r>
            <a:r>
              <a:rPr lang="en-SG" sz="1400" dirty="0">
                <a:latin typeface="Aptos" panose="020B0004020202020204" pitchFamily="34" charset="0"/>
              </a:rPr>
              <a:t> ) . </a:t>
            </a:r>
          </a:p>
          <a:p>
            <a:pPr algn="just"/>
            <a:r>
              <a:rPr lang="en-SG" sz="1400" dirty="0">
                <a:latin typeface="Aptos" panose="020B0004020202020204" pitchFamily="34" charset="0"/>
              </a:rPr>
              <a:t>If we choose the top pixel, the points will become,</a:t>
            </a:r>
          </a:p>
          <a:p>
            <a:pPr algn="just"/>
            <a:r>
              <a:rPr lang="en-SG" sz="1400" dirty="0" err="1">
                <a:latin typeface="Aptos" panose="020B0004020202020204" pitchFamily="34" charset="0"/>
              </a:rPr>
              <a:t>x</a:t>
            </a:r>
            <a:r>
              <a:rPr lang="en-SG" sz="1400" baseline="-25000" dirty="0" err="1">
                <a:latin typeface="Aptos" panose="020B0004020202020204" pitchFamily="34" charset="0"/>
              </a:rPr>
              <a:t>next</a:t>
            </a:r>
            <a:r>
              <a:rPr lang="en-SG" sz="1400" dirty="0">
                <a:latin typeface="Aptos" panose="020B0004020202020204" pitchFamily="34" charset="0"/>
              </a:rPr>
              <a:t> or x</a:t>
            </a:r>
            <a:r>
              <a:rPr lang="en-SG" sz="1400" baseline="-25000" dirty="0">
                <a:latin typeface="Aptos" panose="020B0004020202020204" pitchFamily="34" charset="0"/>
              </a:rPr>
              <a:t>i+1</a:t>
            </a:r>
            <a:r>
              <a:rPr lang="en-SG" sz="1400" dirty="0">
                <a:latin typeface="Aptos" panose="020B0004020202020204" pitchFamily="34" charset="0"/>
              </a:rPr>
              <a:t>= x</a:t>
            </a:r>
            <a:r>
              <a:rPr lang="en-SG" sz="1400" baseline="-25000" dirty="0">
                <a:latin typeface="Aptos" panose="020B0004020202020204" pitchFamily="34" charset="0"/>
              </a:rPr>
              <a:t>i</a:t>
            </a:r>
            <a:r>
              <a:rPr lang="en-SG" sz="1400" dirty="0">
                <a:latin typeface="Aptos" panose="020B0004020202020204" pitchFamily="34" charset="0"/>
              </a:rPr>
              <a:t>+1 and </a:t>
            </a:r>
            <a:r>
              <a:rPr lang="en-SG" sz="1400" dirty="0" err="1">
                <a:latin typeface="Aptos" panose="020B0004020202020204" pitchFamily="34" charset="0"/>
              </a:rPr>
              <a:t>y</a:t>
            </a:r>
            <a:r>
              <a:rPr lang="en-SG" sz="1400" baseline="-25000" dirty="0" err="1">
                <a:latin typeface="Aptos" panose="020B0004020202020204" pitchFamily="34" charset="0"/>
              </a:rPr>
              <a:t>next</a:t>
            </a:r>
            <a:r>
              <a:rPr lang="en-SG" sz="1400" baseline="-25000" dirty="0">
                <a:latin typeface="Aptos" panose="020B0004020202020204" pitchFamily="34" charset="0"/>
              </a:rPr>
              <a:t> </a:t>
            </a:r>
            <a:r>
              <a:rPr lang="en-SG" sz="1400" dirty="0">
                <a:latin typeface="Aptos" panose="020B0004020202020204" pitchFamily="34" charset="0"/>
              </a:rPr>
              <a:t>or y</a:t>
            </a:r>
            <a:r>
              <a:rPr lang="en-SG" sz="1400" baseline="-25000" dirty="0">
                <a:latin typeface="Aptos" panose="020B0004020202020204" pitchFamily="34" charset="0"/>
              </a:rPr>
              <a:t>i+1 </a:t>
            </a:r>
            <a:r>
              <a:rPr lang="en-SG" sz="1400" dirty="0">
                <a:latin typeface="Aptos" panose="020B0004020202020204" pitchFamily="34" charset="0"/>
              </a:rPr>
              <a:t>= </a:t>
            </a:r>
            <a:r>
              <a:rPr lang="en-SG" sz="1400" dirty="0" err="1">
                <a:latin typeface="Aptos" panose="020B0004020202020204" pitchFamily="34" charset="0"/>
              </a:rPr>
              <a:t>y</a:t>
            </a:r>
            <a:r>
              <a:rPr lang="en-SG" sz="1400" baseline="-25000" dirty="0" err="1">
                <a:latin typeface="Aptos" panose="020B0004020202020204" pitchFamily="34" charset="0"/>
              </a:rPr>
              <a:t>i</a:t>
            </a:r>
            <a:r>
              <a:rPr lang="en-SG" sz="1400" baseline="-25000" dirty="0">
                <a:latin typeface="Aptos" panose="020B0004020202020204" pitchFamily="34" charset="0"/>
              </a:rPr>
              <a:t> </a:t>
            </a:r>
            <a:r>
              <a:rPr lang="en-SG" sz="1400" dirty="0">
                <a:latin typeface="Aptos" panose="020B0004020202020204" pitchFamily="34" charset="0"/>
              </a:rPr>
              <a:t>+ 1 </a:t>
            </a:r>
          </a:p>
          <a:p>
            <a:pPr algn="just"/>
            <a:r>
              <a:rPr lang="en-SG" sz="1400" dirty="0">
                <a:latin typeface="Aptos" panose="020B0004020202020204" pitchFamily="34" charset="0"/>
              </a:rPr>
              <a:t>If we choose bottom pixel, the points will become,</a:t>
            </a:r>
          </a:p>
          <a:p>
            <a:pPr algn="just"/>
            <a:r>
              <a:rPr lang="en-SG" sz="1400" dirty="0" err="1">
                <a:latin typeface="Aptos" panose="020B0004020202020204" pitchFamily="34" charset="0"/>
              </a:rPr>
              <a:t>x</a:t>
            </a:r>
            <a:r>
              <a:rPr lang="en-SG" sz="1400" baseline="-25000" dirty="0" err="1">
                <a:latin typeface="Aptos" panose="020B0004020202020204" pitchFamily="34" charset="0"/>
              </a:rPr>
              <a:t>next</a:t>
            </a:r>
            <a:r>
              <a:rPr lang="en-SG" sz="1400" dirty="0">
                <a:latin typeface="Aptos" panose="020B0004020202020204" pitchFamily="34" charset="0"/>
              </a:rPr>
              <a:t> or x</a:t>
            </a:r>
            <a:r>
              <a:rPr lang="en-SG" sz="1400" baseline="-25000" dirty="0">
                <a:latin typeface="Aptos" panose="020B0004020202020204" pitchFamily="34" charset="0"/>
              </a:rPr>
              <a:t>i+1</a:t>
            </a:r>
            <a:r>
              <a:rPr lang="en-SG" sz="1400" dirty="0">
                <a:latin typeface="Aptos" panose="020B0004020202020204" pitchFamily="34" charset="0"/>
              </a:rPr>
              <a:t>= x</a:t>
            </a:r>
            <a:r>
              <a:rPr lang="en-SG" sz="1400" baseline="-25000" dirty="0">
                <a:latin typeface="Aptos" panose="020B0004020202020204" pitchFamily="34" charset="0"/>
              </a:rPr>
              <a:t>i</a:t>
            </a:r>
            <a:r>
              <a:rPr lang="en-SG" sz="1400" dirty="0">
                <a:latin typeface="Aptos" panose="020B0004020202020204" pitchFamily="34" charset="0"/>
              </a:rPr>
              <a:t>+1 and </a:t>
            </a:r>
            <a:r>
              <a:rPr lang="en-SG" sz="1400" dirty="0" err="1">
                <a:latin typeface="Aptos" panose="020B0004020202020204" pitchFamily="34" charset="0"/>
              </a:rPr>
              <a:t>y</a:t>
            </a:r>
            <a:r>
              <a:rPr lang="en-SG" sz="1400" baseline="-25000" dirty="0" err="1">
                <a:latin typeface="Aptos" panose="020B0004020202020204" pitchFamily="34" charset="0"/>
              </a:rPr>
              <a:t>next</a:t>
            </a:r>
            <a:r>
              <a:rPr lang="en-SG" sz="1400" dirty="0">
                <a:latin typeface="Aptos" panose="020B0004020202020204" pitchFamily="34" charset="0"/>
              </a:rPr>
              <a:t> or y</a:t>
            </a:r>
            <a:r>
              <a:rPr lang="en-SG" sz="1400" baseline="-25000" dirty="0">
                <a:latin typeface="Aptos" panose="020B0004020202020204" pitchFamily="34" charset="0"/>
              </a:rPr>
              <a:t>i+1 </a:t>
            </a:r>
            <a:r>
              <a:rPr lang="en-SG" sz="1400" dirty="0">
                <a:latin typeface="Aptos" panose="020B0004020202020204" pitchFamily="34" charset="0"/>
              </a:rPr>
              <a:t>= </a:t>
            </a:r>
            <a:r>
              <a:rPr lang="en-SG" sz="1400" dirty="0" err="1">
                <a:latin typeface="Aptos" panose="020B0004020202020204" pitchFamily="34" charset="0"/>
              </a:rPr>
              <a:t>y</a:t>
            </a:r>
            <a:r>
              <a:rPr lang="en-SG" sz="1400" baseline="-25000" dirty="0" err="1">
                <a:latin typeface="Aptos" panose="020B0004020202020204" pitchFamily="34" charset="0"/>
              </a:rPr>
              <a:t>i</a:t>
            </a:r>
            <a:endParaRPr lang="en-SG" sz="1400" baseline="-25000" dirty="0">
              <a:latin typeface="Aptos" panose="020B0004020202020204" pitchFamily="34" charset="0"/>
            </a:endParaRPr>
          </a:p>
        </p:txBody>
      </p:sp>
    </p:spTree>
    <p:extLst>
      <p:ext uri="{BB962C8B-B14F-4D97-AF65-F5344CB8AC3E}">
        <p14:creationId xmlns:p14="http://schemas.microsoft.com/office/powerpoint/2010/main" val="3713190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D24DD5-CA05-0697-5A20-93990319DBD1}"/>
              </a:ext>
            </a:extLst>
          </p:cNvPr>
          <p:cNvSpPr txBox="1"/>
          <p:nvPr/>
        </p:nvSpPr>
        <p:spPr>
          <a:xfrm>
            <a:off x="144629" y="71527"/>
            <a:ext cx="12047371" cy="3647152"/>
          </a:xfrm>
          <a:prstGeom prst="rect">
            <a:avLst/>
          </a:prstGeom>
          <a:solidFill>
            <a:schemeClr val="bg1"/>
          </a:solidFill>
        </p:spPr>
        <p:txBody>
          <a:bodyPr wrap="square">
            <a:spAutoFit/>
          </a:bodyPr>
          <a:lstStyle/>
          <a:p>
            <a:r>
              <a:rPr lang="en-SG" sz="1100" dirty="0">
                <a:latin typeface="Aptos" panose="020B0004020202020204" pitchFamily="34" charset="0"/>
              </a:rPr>
              <a:t>Since Bresenham's algorithm depends upon the distance. So, calculating the distance between the true point, and the two alternative pixel positions available gives:</a:t>
            </a:r>
          </a:p>
          <a:p>
            <a:r>
              <a:rPr lang="en-SG" sz="1100" dirty="0">
                <a:latin typeface="Aptos" panose="020B0004020202020204" pitchFamily="34" charset="0"/>
              </a:rPr>
              <a:t>d1 = y – </a:t>
            </a:r>
            <a:r>
              <a:rPr lang="en-SG" sz="1100" dirty="0" err="1">
                <a:latin typeface="Aptos" panose="020B0004020202020204" pitchFamily="34" charset="0"/>
              </a:rPr>
              <a:t>y</a:t>
            </a:r>
            <a:r>
              <a:rPr lang="en-SG" sz="1100" baseline="-25000" dirty="0" err="1">
                <a:latin typeface="Aptos" panose="020B0004020202020204" pitchFamily="34" charset="0"/>
              </a:rPr>
              <a:t>i</a:t>
            </a:r>
            <a:endParaRPr lang="en-SG" sz="1100" dirty="0">
              <a:latin typeface="Aptos" panose="020B0004020202020204" pitchFamily="34" charset="0"/>
            </a:endParaRPr>
          </a:p>
          <a:p>
            <a:r>
              <a:rPr lang="en-SG" sz="1100" dirty="0">
                <a:latin typeface="Aptos" panose="020B0004020202020204" pitchFamily="34" charset="0"/>
              </a:rPr>
              <a:t>= m * (x</a:t>
            </a:r>
            <a:r>
              <a:rPr lang="en-SG" sz="1100" baseline="-25000" dirty="0">
                <a:latin typeface="Aptos" panose="020B0004020202020204" pitchFamily="34" charset="0"/>
              </a:rPr>
              <a:t>i</a:t>
            </a:r>
            <a:r>
              <a:rPr lang="en-SG" sz="1100" dirty="0">
                <a:latin typeface="Aptos" panose="020B0004020202020204" pitchFamily="34" charset="0"/>
              </a:rPr>
              <a:t> +1)+b- </a:t>
            </a:r>
            <a:r>
              <a:rPr lang="en-SG" sz="1100" dirty="0" err="1">
                <a:latin typeface="Aptos" panose="020B0004020202020204" pitchFamily="34" charset="0"/>
              </a:rPr>
              <a:t>y</a:t>
            </a:r>
            <a:r>
              <a:rPr lang="en-SG" sz="1100" baseline="-25000" dirty="0" err="1">
                <a:latin typeface="Aptos" panose="020B0004020202020204" pitchFamily="34" charset="0"/>
              </a:rPr>
              <a:t>i</a:t>
            </a:r>
            <a:endParaRPr lang="en-SG" sz="1100" dirty="0">
              <a:latin typeface="Aptos" panose="020B0004020202020204" pitchFamily="34" charset="0"/>
            </a:endParaRPr>
          </a:p>
          <a:p>
            <a:r>
              <a:rPr lang="en-SG" sz="1100" dirty="0">
                <a:latin typeface="Aptos" panose="020B0004020202020204" pitchFamily="34" charset="0"/>
              </a:rPr>
              <a:t>d2 = </a:t>
            </a:r>
            <a:r>
              <a:rPr lang="en-SG" sz="1100" dirty="0" err="1">
                <a:latin typeface="Aptos" panose="020B0004020202020204" pitchFamily="34" charset="0"/>
              </a:rPr>
              <a:t>y</a:t>
            </a:r>
            <a:r>
              <a:rPr lang="en-SG" sz="1100" baseline="-25000" dirty="0" err="1">
                <a:latin typeface="Aptos" panose="020B0004020202020204" pitchFamily="34" charset="0"/>
              </a:rPr>
              <a:t>i</a:t>
            </a:r>
            <a:r>
              <a:rPr lang="en-SG" sz="1100" dirty="0">
                <a:latin typeface="Aptos" panose="020B0004020202020204" pitchFamily="34" charset="0"/>
              </a:rPr>
              <a:t> + 1 - y</a:t>
            </a:r>
          </a:p>
          <a:p>
            <a:r>
              <a:rPr lang="en-SG" sz="1100" dirty="0">
                <a:latin typeface="Aptos" panose="020B0004020202020204" pitchFamily="34" charset="0"/>
              </a:rPr>
              <a:t>= </a:t>
            </a:r>
            <a:r>
              <a:rPr lang="en-SG" sz="1100" dirty="0" err="1">
                <a:latin typeface="Aptos" panose="020B0004020202020204" pitchFamily="34" charset="0"/>
              </a:rPr>
              <a:t>y</a:t>
            </a:r>
            <a:r>
              <a:rPr lang="en-SG" sz="1100" baseline="-25000" dirty="0" err="1">
                <a:latin typeface="Aptos" panose="020B0004020202020204" pitchFamily="34" charset="0"/>
              </a:rPr>
              <a:t>i</a:t>
            </a:r>
            <a:r>
              <a:rPr lang="en-SG" sz="1100" dirty="0">
                <a:latin typeface="Aptos" panose="020B0004020202020204" pitchFamily="34" charset="0"/>
              </a:rPr>
              <a:t> + 1 – m (xi + 1) – b</a:t>
            </a:r>
          </a:p>
          <a:p>
            <a:r>
              <a:rPr lang="en-SG" sz="1100" dirty="0">
                <a:latin typeface="Aptos" panose="020B0004020202020204" pitchFamily="34" charset="0"/>
              </a:rPr>
              <a:t>If d1 - d2&lt;0, then the closest pixel will be the bottom pixel and </a:t>
            </a:r>
            <a:r>
              <a:rPr lang="en-SG" sz="1100" dirty="0" err="1">
                <a:latin typeface="Aptos" panose="020B0004020202020204" pitchFamily="34" charset="0"/>
              </a:rPr>
              <a:t>y</a:t>
            </a:r>
            <a:r>
              <a:rPr lang="en-SG" sz="1100" baseline="-25000" dirty="0" err="1">
                <a:latin typeface="Aptos" panose="020B0004020202020204" pitchFamily="34" charset="0"/>
              </a:rPr>
              <a:t>next</a:t>
            </a:r>
            <a:r>
              <a:rPr lang="en-SG" sz="1100" dirty="0">
                <a:latin typeface="Aptos" panose="020B0004020202020204" pitchFamily="34" charset="0"/>
              </a:rPr>
              <a:t> or </a:t>
            </a:r>
            <a:r>
              <a:rPr lang="en-SG" sz="1100" dirty="0" err="1">
                <a:latin typeface="Aptos" panose="020B0004020202020204" pitchFamily="34" charset="0"/>
              </a:rPr>
              <a:t>y</a:t>
            </a:r>
            <a:r>
              <a:rPr lang="en-SG" sz="1100" baseline="-25000" dirty="0" err="1">
                <a:latin typeface="Aptos" panose="020B0004020202020204" pitchFamily="34" charset="0"/>
              </a:rPr>
              <a:t>i</a:t>
            </a:r>
            <a:r>
              <a:rPr lang="en-SG" sz="1100" baseline="-25000" dirty="0">
                <a:latin typeface="Aptos" panose="020B0004020202020204" pitchFamily="34" charset="0"/>
              </a:rPr>
              <a:t> + 1</a:t>
            </a:r>
            <a:r>
              <a:rPr lang="en-SG" sz="1100" dirty="0">
                <a:latin typeface="Aptos" panose="020B0004020202020204" pitchFamily="34" charset="0"/>
              </a:rPr>
              <a:t> = </a:t>
            </a:r>
            <a:r>
              <a:rPr lang="en-SG" sz="1100" dirty="0" err="1">
                <a:latin typeface="Aptos" panose="020B0004020202020204" pitchFamily="34" charset="0"/>
              </a:rPr>
              <a:t>y</a:t>
            </a:r>
            <a:r>
              <a:rPr lang="en-SG" sz="1100" baseline="-25000" dirty="0" err="1">
                <a:latin typeface="Aptos" panose="020B0004020202020204" pitchFamily="34" charset="0"/>
              </a:rPr>
              <a:t>i</a:t>
            </a:r>
            <a:endParaRPr lang="en-SG" sz="1100" dirty="0">
              <a:latin typeface="Aptos" panose="020B0004020202020204" pitchFamily="34" charset="0"/>
            </a:endParaRPr>
          </a:p>
          <a:p>
            <a:r>
              <a:rPr lang="en-SG" sz="1100" dirty="0">
                <a:latin typeface="Aptos" panose="020B0004020202020204" pitchFamily="34" charset="0"/>
              </a:rPr>
              <a:t>if d1 - d2&gt;0, then the closest pixel will be the top pixel </a:t>
            </a:r>
            <a:r>
              <a:rPr lang="en-SG" sz="1100" dirty="0" err="1">
                <a:latin typeface="Aptos" panose="020B0004020202020204" pitchFamily="34" charset="0"/>
              </a:rPr>
              <a:t>y</a:t>
            </a:r>
            <a:r>
              <a:rPr lang="en-SG" sz="1100" baseline="-25000" dirty="0" err="1">
                <a:latin typeface="Aptos" panose="020B0004020202020204" pitchFamily="34" charset="0"/>
              </a:rPr>
              <a:t>next</a:t>
            </a:r>
            <a:r>
              <a:rPr lang="en-SG" sz="1100" dirty="0">
                <a:latin typeface="Aptos" panose="020B0004020202020204" pitchFamily="34" charset="0"/>
              </a:rPr>
              <a:t> or </a:t>
            </a:r>
            <a:r>
              <a:rPr lang="en-SG" sz="1100" dirty="0" err="1">
                <a:latin typeface="Aptos" panose="020B0004020202020204" pitchFamily="34" charset="0"/>
              </a:rPr>
              <a:t>y</a:t>
            </a:r>
            <a:r>
              <a:rPr lang="en-SG" sz="1100" baseline="-25000" dirty="0" err="1">
                <a:latin typeface="Aptos" panose="020B0004020202020204" pitchFamily="34" charset="0"/>
              </a:rPr>
              <a:t>i</a:t>
            </a:r>
            <a:r>
              <a:rPr lang="en-SG" sz="1100" baseline="-25000" dirty="0">
                <a:latin typeface="Aptos" panose="020B0004020202020204" pitchFamily="34" charset="0"/>
              </a:rPr>
              <a:t> + 1</a:t>
            </a:r>
            <a:r>
              <a:rPr lang="en-SG" sz="1100" dirty="0">
                <a:latin typeface="Aptos" panose="020B0004020202020204" pitchFamily="34" charset="0"/>
              </a:rPr>
              <a:t> = </a:t>
            </a:r>
            <a:r>
              <a:rPr lang="en-SG" sz="1100" dirty="0" err="1">
                <a:latin typeface="Aptos" panose="020B0004020202020204" pitchFamily="34" charset="0"/>
              </a:rPr>
              <a:t>y</a:t>
            </a:r>
            <a:r>
              <a:rPr lang="en-SG" sz="1100" baseline="-25000" dirty="0" err="1">
                <a:latin typeface="Aptos" panose="020B0004020202020204" pitchFamily="34" charset="0"/>
              </a:rPr>
              <a:t>i</a:t>
            </a:r>
            <a:r>
              <a:rPr lang="en-SG" sz="1100" baseline="-25000" dirty="0">
                <a:latin typeface="Aptos" panose="020B0004020202020204" pitchFamily="34" charset="0"/>
              </a:rPr>
              <a:t>  </a:t>
            </a:r>
            <a:r>
              <a:rPr lang="en-SG" sz="1100" dirty="0">
                <a:latin typeface="Aptos" panose="020B0004020202020204" pitchFamily="34" charset="0"/>
              </a:rPr>
              <a:t>+ 1</a:t>
            </a:r>
          </a:p>
          <a:p>
            <a:r>
              <a:rPr lang="en-SG" sz="1100" dirty="0">
                <a:latin typeface="Aptos" panose="020B0004020202020204" pitchFamily="34" charset="0"/>
              </a:rPr>
              <a:t>Let us magically define a decision function p, to determine which distance is closer to the true point. By taking the difference between the distances, the decision function will be positive if d1 is larger, and negative otherwise. A positive scaling factor is added to ensure that no division is necessary, and only integer math need be used.</a:t>
            </a:r>
          </a:p>
          <a:p>
            <a:r>
              <a:rPr lang="en-SG" sz="1100" dirty="0">
                <a:latin typeface="Aptos" panose="020B0004020202020204" pitchFamily="34" charset="0"/>
              </a:rPr>
              <a:t>Pi = dx (d1 - d2)</a:t>
            </a:r>
          </a:p>
          <a:p>
            <a:r>
              <a:rPr lang="en-SG" sz="1100" dirty="0">
                <a:latin typeface="Aptos" panose="020B0004020202020204" pitchFamily="34" charset="0"/>
              </a:rPr>
              <a:t> = dx [m * (xi +1)+b-</a:t>
            </a:r>
            <a:r>
              <a:rPr lang="en-SG" sz="1100" dirty="0" err="1">
                <a:latin typeface="Aptos" panose="020B0004020202020204" pitchFamily="34" charset="0"/>
              </a:rPr>
              <a:t>yi</a:t>
            </a:r>
            <a:r>
              <a:rPr lang="en-SG" sz="1100" dirty="0">
                <a:latin typeface="Aptos" panose="020B0004020202020204" pitchFamily="34" charset="0"/>
              </a:rPr>
              <a:t> ]- [</a:t>
            </a:r>
            <a:r>
              <a:rPr lang="en-SG" sz="1100" dirty="0" err="1">
                <a:latin typeface="Aptos" panose="020B0004020202020204" pitchFamily="34" charset="0"/>
              </a:rPr>
              <a:t>yi</a:t>
            </a:r>
            <a:r>
              <a:rPr lang="en-SG" sz="1100" dirty="0">
                <a:latin typeface="Aptos" panose="020B0004020202020204" pitchFamily="34" charset="0"/>
              </a:rPr>
              <a:t> + 1 – m (xi + 1) – b]</a:t>
            </a:r>
          </a:p>
          <a:p>
            <a:r>
              <a:rPr lang="en-SG" sz="1100" dirty="0">
                <a:latin typeface="Aptos" panose="020B0004020202020204" pitchFamily="34" charset="0"/>
              </a:rPr>
              <a:t> = dx (2m * (xi+1) + 2b – 2yi-1)</a:t>
            </a:r>
          </a:p>
          <a:p>
            <a:r>
              <a:rPr lang="en-SG" sz="1100" dirty="0">
                <a:latin typeface="Aptos" panose="020B0004020202020204" pitchFamily="34" charset="0"/>
              </a:rPr>
              <a:t> = dx [2 (</a:t>
            </a:r>
            <a:r>
              <a:rPr lang="en-SG" sz="1100" dirty="0" err="1">
                <a:latin typeface="Aptos" panose="020B0004020202020204" pitchFamily="34" charset="0"/>
              </a:rPr>
              <a:t>dy</a:t>
            </a:r>
            <a:r>
              <a:rPr lang="en-SG" sz="1100" dirty="0">
                <a:latin typeface="Aptos" panose="020B0004020202020204" pitchFamily="34" charset="0"/>
              </a:rPr>
              <a:t>/dx) * (xi+1) + 2b – 2yi-1]</a:t>
            </a:r>
          </a:p>
          <a:p>
            <a:r>
              <a:rPr lang="en-SG" sz="1100" dirty="0">
                <a:latin typeface="Aptos" panose="020B0004020202020204" pitchFamily="34" charset="0"/>
              </a:rPr>
              <a:t> = 2 </a:t>
            </a:r>
            <a:r>
              <a:rPr lang="en-SG" sz="1100" dirty="0" err="1">
                <a:latin typeface="Aptos" panose="020B0004020202020204" pitchFamily="34" charset="0"/>
              </a:rPr>
              <a:t>dy</a:t>
            </a:r>
            <a:r>
              <a:rPr lang="en-SG" sz="1100" dirty="0">
                <a:latin typeface="Aptos" panose="020B0004020202020204" pitchFamily="34" charset="0"/>
              </a:rPr>
              <a:t> (xi+1) –2 dx </a:t>
            </a:r>
            <a:r>
              <a:rPr lang="en-SG" sz="1100" dirty="0" err="1">
                <a:latin typeface="Aptos" panose="020B0004020202020204" pitchFamily="34" charset="0"/>
              </a:rPr>
              <a:t>yi</a:t>
            </a:r>
            <a:r>
              <a:rPr lang="en-SG" sz="1100" dirty="0">
                <a:latin typeface="Aptos" panose="020B0004020202020204" pitchFamily="34" charset="0"/>
              </a:rPr>
              <a:t> + dx (2b-1)………………….(</a:t>
            </a:r>
            <a:r>
              <a:rPr lang="en-SG" sz="1100" dirty="0" err="1">
                <a:latin typeface="Aptos" panose="020B0004020202020204" pitchFamily="34" charset="0"/>
              </a:rPr>
              <a:t>i</a:t>
            </a:r>
            <a:r>
              <a:rPr lang="en-SG" sz="1100" dirty="0">
                <a:latin typeface="Aptos" panose="020B0004020202020204" pitchFamily="34" charset="0"/>
              </a:rPr>
              <a:t>)</a:t>
            </a:r>
          </a:p>
          <a:p>
            <a:r>
              <a:rPr lang="en-SG" sz="1100" dirty="0">
                <a:latin typeface="Aptos" panose="020B0004020202020204" pitchFamily="34" charset="0"/>
              </a:rPr>
              <a:t> = 2 </a:t>
            </a:r>
            <a:r>
              <a:rPr lang="en-SG" sz="1100" dirty="0" err="1">
                <a:latin typeface="Aptos" panose="020B0004020202020204" pitchFamily="34" charset="0"/>
              </a:rPr>
              <a:t>dy</a:t>
            </a:r>
            <a:r>
              <a:rPr lang="en-SG" sz="1100" dirty="0">
                <a:latin typeface="Aptos" panose="020B0004020202020204" pitchFamily="34" charset="0"/>
              </a:rPr>
              <a:t> xi – 2 dx </a:t>
            </a:r>
            <a:r>
              <a:rPr lang="en-SG" sz="1100" dirty="0" err="1">
                <a:latin typeface="Aptos" panose="020B0004020202020204" pitchFamily="34" charset="0"/>
              </a:rPr>
              <a:t>yi</a:t>
            </a:r>
            <a:r>
              <a:rPr lang="en-SG" sz="1100" dirty="0">
                <a:latin typeface="Aptos" panose="020B0004020202020204" pitchFamily="34" charset="0"/>
              </a:rPr>
              <a:t> + k ……………………………. .(ii)</a:t>
            </a:r>
          </a:p>
          <a:p>
            <a:r>
              <a:rPr lang="en-SG" sz="1100" dirty="0">
                <a:latin typeface="Aptos" panose="020B0004020202020204" pitchFamily="34" charset="0"/>
              </a:rPr>
              <a:t>where k=2 </a:t>
            </a:r>
            <a:r>
              <a:rPr lang="en-SG" sz="1100" dirty="0" err="1">
                <a:latin typeface="Aptos" panose="020B0004020202020204" pitchFamily="34" charset="0"/>
              </a:rPr>
              <a:t>dy</a:t>
            </a:r>
            <a:r>
              <a:rPr lang="en-SG" sz="1100" dirty="0">
                <a:latin typeface="Aptos" panose="020B0004020202020204" pitchFamily="34" charset="0"/>
              </a:rPr>
              <a:t> + dx (2b-1)</a:t>
            </a:r>
          </a:p>
          <a:p>
            <a:r>
              <a:rPr lang="en-SG" sz="1100" dirty="0">
                <a:latin typeface="Aptos" panose="020B0004020202020204" pitchFamily="34" charset="0"/>
              </a:rPr>
              <a:t>Then we can calculate Pi+1 or </a:t>
            </a:r>
            <a:r>
              <a:rPr lang="en-SG" sz="1100" dirty="0" err="1">
                <a:latin typeface="Aptos" panose="020B0004020202020204" pitchFamily="34" charset="0"/>
              </a:rPr>
              <a:t>Pnext</a:t>
            </a:r>
            <a:r>
              <a:rPr lang="en-SG" sz="1100" dirty="0">
                <a:latin typeface="Aptos" panose="020B0004020202020204" pitchFamily="34" charset="0"/>
              </a:rPr>
              <a:t> in terms of pi without any xi , </a:t>
            </a:r>
            <a:r>
              <a:rPr lang="en-SG" sz="1100" dirty="0" err="1">
                <a:latin typeface="Aptos" panose="020B0004020202020204" pitchFamily="34" charset="0"/>
              </a:rPr>
              <a:t>yi</a:t>
            </a:r>
            <a:r>
              <a:rPr lang="en-SG" sz="1100" dirty="0">
                <a:latin typeface="Aptos" panose="020B0004020202020204" pitchFamily="34" charset="0"/>
              </a:rPr>
              <a:t> or k .</a:t>
            </a:r>
          </a:p>
          <a:p>
            <a:r>
              <a:rPr lang="en-SG" sz="1100" dirty="0" err="1">
                <a:latin typeface="Aptos" panose="020B0004020202020204" pitchFamily="34" charset="0"/>
              </a:rPr>
              <a:t>Pnext</a:t>
            </a:r>
            <a:r>
              <a:rPr lang="en-SG" sz="1100" dirty="0">
                <a:latin typeface="Aptos" panose="020B0004020202020204" pitchFamily="34" charset="0"/>
              </a:rPr>
              <a:t> or Pi+1 = 2 </a:t>
            </a:r>
            <a:r>
              <a:rPr lang="en-SG" sz="1100" dirty="0" err="1">
                <a:latin typeface="Aptos" panose="020B0004020202020204" pitchFamily="34" charset="0"/>
              </a:rPr>
              <a:t>dy</a:t>
            </a:r>
            <a:r>
              <a:rPr lang="en-SG" sz="1100" dirty="0">
                <a:latin typeface="Aptos" panose="020B0004020202020204" pitchFamily="34" charset="0"/>
              </a:rPr>
              <a:t> </a:t>
            </a:r>
            <a:r>
              <a:rPr lang="en-SG" sz="1100" dirty="0" err="1">
                <a:latin typeface="Aptos" panose="020B0004020202020204" pitchFamily="34" charset="0"/>
              </a:rPr>
              <a:t>xnext</a:t>
            </a:r>
            <a:r>
              <a:rPr lang="en-SG" sz="1100" dirty="0">
                <a:latin typeface="Aptos" panose="020B0004020202020204" pitchFamily="34" charset="0"/>
              </a:rPr>
              <a:t> – 2 dx </a:t>
            </a:r>
            <a:r>
              <a:rPr lang="en-SG" sz="1100" dirty="0" err="1">
                <a:latin typeface="Aptos" panose="020B0004020202020204" pitchFamily="34" charset="0"/>
              </a:rPr>
              <a:t>ynext</a:t>
            </a:r>
            <a:r>
              <a:rPr lang="en-SG" sz="1100" dirty="0">
                <a:latin typeface="Aptos" panose="020B0004020202020204" pitchFamily="34" charset="0"/>
              </a:rPr>
              <a:t> + k</a:t>
            </a:r>
          </a:p>
          <a:p>
            <a:r>
              <a:rPr lang="en-SG" sz="1100" dirty="0">
                <a:latin typeface="Aptos" panose="020B0004020202020204" pitchFamily="34" charset="0"/>
              </a:rPr>
              <a:t> = 2 </a:t>
            </a:r>
            <a:r>
              <a:rPr lang="en-SG" sz="1100" dirty="0" err="1">
                <a:latin typeface="Aptos" panose="020B0004020202020204" pitchFamily="34" charset="0"/>
              </a:rPr>
              <a:t>dy</a:t>
            </a:r>
            <a:r>
              <a:rPr lang="en-SG" sz="1100" dirty="0">
                <a:latin typeface="Aptos" panose="020B0004020202020204" pitchFamily="34" charset="0"/>
              </a:rPr>
              <a:t> xi+1 – 2 dx yi+1 + k </a:t>
            </a:r>
          </a:p>
          <a:p>
            <a:r>
              <a:rPr lang="en-SG" sz="1100" dirty="0">
                <a:latin typeface="Aptos" panose="020B0004020202020204" pitchFamily="34" charset="0"/>
              </a:rPr>
              <a:t> = 2 </a:t>
            </a:r>
            <a:r>
              <a:rPr lang="en-SG" sz="1100" dirty="0" err="1">
                <a:latin typeface="Aptos" panose="020B0004020202020204" pitchFamily="34" charset="0"/>
              </a:rPr>
              <a:t>dy</a:t>
            </a:r>
            <a:r>
              <a:rPr lang="en-SG" sz="1100" dirty="0">
                <a:latin typeface="Aptos" panose="020B0004020202020204" pitchFamily="34" charset="0"/>
              </a:rPr>
              <a:t> (xi + 1) - 2 dx yi+1 + k [ since xi+1= xi + 1]</a:t>
            </a:r>
          </a:p>
          <a:p>
            <a:r>
              <a:rPr lang="en-SG" sz="1100" dirty="0">
                <a:latin typeface="Aptos" panose="020B0004020202020204" pitchFamily="34" charset="0"/>
              </a:rPr>
              <a:t> = 2 </a:t>
            </a:r>
            <a:r>
              <a:rPr lang="en-SG" sz="1100" dirty="0" err="1">
                <a:latin typeface="Aptos" panose="020B0004020202020204" pitchFamily="34" charset="0"/>
              </a:rPr>
              <a:t>dy</a:t>
            </a:r>
            <a:r>
              <a:rPr lang="en-SG" sz="1100" dirty="0">
                <a:latin typeface="Aptos" panose="020B0004020202020204" pitchFamily="34" charset="0"/>
              </a:rPr>
              <a:t> xi + 2 </a:t>
            </a:r>
            <a:r>
              <a:rPr lang="en-SG" sz="1100" dirty="0" err="1">
                <a:latin typeface="Aptos" panose="020B0004020202020204" pitchFamily="34" charset="0"/>
              </a:rPr>
              <a:t>dy</a:t>
            </a:r>
            <a:r>
              <a:rPr lang="en-SG" sz="1100" dirty="0">
                <a:latin typeface="Aptos" panose="020B0004020202020204" pitchFamily="34" charset="0"/>
              </a:rPr>
              <a:t>- 2 dx yi+1 + k ……………………….(iii)</a:t>
            </a:r>
          </a:p>
        </p:txBody>
      </p:sp>
      <p:sp>
        <p:nvSpPr>
          <p:cNvPr id="2" name="TextBox 1">
            <a:extLst>
              <a:ext uri="{FF2B5EF4-FFF2-40B4-BE49-F238E27FC236}">
                <a16:creationId xmlns:a16="http://schemas.microsoft.com/office/drawing/2014/main" id="{19D0F1AE-3E27-AB4D-3DCA-48D488150942}"/>
              </a:ext>
            </a:extLst>
          </p:cNvPr>
          <p:cNvSpPr txBox="1"/>
          <p:nvPr/>
        </p:nvSpPr>
        <p:spPr>
          <a:xfrm>
            <a:off x="144629" y="3718679"/>
            <a:ext cx="11822069" cy="3139321"/>
          </a:xfrm>
          <a:prstGeom prst="rect">
            <a:avLst/>
          </a:prstGeom>
          <a:solidFill>
            <a:schemeClr val="bg1"/>
          </a:solidFill>
          <a:ln>
            <a:noFill/>
          </a:ln>
        </p:spPr>
        <p:txBody>
          <a:bodyPr wrap="square">
            <a:spAutoFit/>
          </a:bodyPr>
          <a:lstStyle/>
          <a:p>
            <a:pPr algn="just"/>
            <a:r>
              <a:rPr lang="en-SG" sz="1100" dirty="0">
                <a:latin typeface="Aptos" panose="020B0004020202020204" pitchFamily="34" charset="0"/>
              </a:rPr>
              <a:t>Now subtracting (ii) from (iii), we get</a:t>
            </a:r>
          </a:p>
          <a:p>
            <a:pPr algn="just"/>
            <a:r>
              <a:rPr lang="en-SG" sz="1100" dirty="0">
                <a:latin typeface="Aptos" panose="020B0004020202020204" pitchFamily="34" charset="0"/>
              </a:rPr>
              <a:t>Pi+1 - Pi = 2 </a:t>
            </a:r>
            <a:r>
              <a:rPr lang="en-SG" sz="1100" dirty="0" err="1">
                <a:latin typeface="Aptos" panose="020B0004020202020204" pitchFamily="34" charset="0"/>
              </a:rPr>
              <a:t>dy</a:t>
            </a:r>
            <a:r>
              <a:rPr lang="en-SG" sz="1100" dirty="0">
                <a:latin typeface="Aptos" panose="020B0004020202020204" pitchFamily="34" charset="0"/>
              </a:rPr>
              <a:t> - 2 dx (yi+1 - </a:t>
            </a:r>
            <a:r>
              <a:rPr lang="en-SG" sz="1100" dirty="0" err="1">
                <a:latin typeface="Aptos" panose="020B0004020202020204" pitchFamily="34" charset="0"/>
              </a:rPr>
              <a:t>yi</a:t>
            </a:r>
            <a:r>
              <a:rPr lang="en-SG" sz="1100" dirty="0">
                <a:latin typeface="Aptos" panose="020B0004020202020204" pitchFamily="34" charset="0"/>
              </a:rPr>
              <a:t> )</a:t>
            </a:r>
          </a:p>
          <a:p>
            <a:pPr algn="just"/>
            <a:r>
              <a:rPr lang="en-SG" sz="1100" dirty="0">
                <a:latin typeface="Aptos" panose="020B0004020202020204" pitchFamily="34" charset="0"/>
              </a:rPr>
              <a:t> =&gt; Pi+1 = Pi+ 2 </a:t>
            </a:r>
            <a:r>
              <a:rPr lang="en-SG" sz="1100" dirty="0" err="1">
                <a:latin typeface="Aptos" panose="020B0004020202020204" pitchFamily="34" charset="0"/>
              </a:rPr>
              <a:t>dy</a:t>
            </a:r>
            <a:r>
              <a:rPr lang="en-SG" sz="1100" dirty="0">
                <a:latin typeface="Aptos" panose="020B0004020202020204" pitchFamily="34" charset="0"/>
              </a:rPr>
              <a:t> - 2 dx (yi+1 - </a:t>
            </a:r>
            <a:r>
              <a:rPr lang="en-SG" sz="1100" dirty="0" err="1">
                <a:latin typeface="Aptos" panose="020B0004020202020204" pitchFamily="34" charset="0"/>
              </a:rPr>
              <a:t>yi</a:t>
            </a:r>
            <a:r>
              <a:rPr lang="en-SG" sz="1100" dirty="0">
                <a:latin typeface="Aptos" panose="020B0004020202020204" pitchFamily="34" charset="0"/>
              </a:rPr>
              <a:t> ) ………………(iv)</a:t>
            </a:r>
          </a:p>
          <a:p>
            <a:pPr algn="just"/>
            <a:r>
              <a:rPr lang="en-SG" sz="1100" dirty="0">
                <a:latin typeface="Aptos" panose="020B0004020202020204" pitchFamily="34" charset="0"/>
              </a:rPr>
              <a:t>Case I: If the next point is: (xi+1, </a:t>
            </a:r>
            <a:r>
              <a:rPr lang="en-SG" sz="1100" dirty="0" err="1">
                <a:latin typeface="Aptos" panose="020B0004020202020204" pitchFamily="34" charset="0"/>
              </a:rPr>
              <a:t>yi</a:t>
            </a:r>
            <a:r>
              <a:rPr lang="en-SG" sz="1100" dirty="0">
                <a:latin typeface="Aptos" panose="020B0004020202020204" pitchFamily="34" charset="0"/>
              </a:rPr>
              <a:t>) i.e., if chosen pixel is at the bottom pixel (i.e., d1-d2&lt;0) ⟹</a:t>
            </a:r>
          </a:p>
          <a:p>
            <a:pPr algn="just"/>
            <a:r>
              <a:rPr lang="en-SG" sz="1100" dirty="0">
                <a:latin typeface="Aptos" panose="020B0004020202020204" pitchFamily="34" charset="0"/>
              </a:rPr>
              <a:t>yi+1=</a:t>
            </a:r>
            <a:r>
              <a:rPr lang="en-SG" sz="1100" dirty="0" err="1">
                <a:latin typeface="Aptos" panose="020B0004020202020204" pitchFamily="34" charset="0"/>
              </a:rPr>
              <a:t>yi</a:t>
            </a:r>
            <a:r>
              <a:rPr lang="en-SG" sz="1100" dirty="0">
                <a:latin typeface="Aptos" panose="020B0004020202020204" pitchFamily="34" charset="0"/>
              </a:rPr>
              <a:t> then we get from (iv)</a:t>
            </a:r>
          </a:p>
          <a:p>
            <a:pPr algn="just"/>
            <a:r>
              <a:rPr lang="en-SG" sz="1100" dirty="0">
                <a:latin typeface="Aptos" panose="020B0004020202020204" pitchFamily="34" charset="0"/>
              </a:rPr>
              <a:t> Pi+1 = Pi+ 2 </a:t>
            </a:r>
            <a:r>
              <a:rPr lang="en-SG" sz="1100" dirty="0" err="1">
                <a:latin typeface="Aptos" panose="020B0004020202020204" pitchFamily="34" charset="0"/>
              </a:rPr>
              <a:t>dy</a:t>
            </a:r>
            <a:r>
              <a:rPr lang="en-SG" sz="1100" dirty="0">
                <a:latin typeface="Aptos" panose="020B0004020202020204" pitchFamily="34" charset="0"/>
              </a:rPr>
              <a:t> - 2 dx (yi+1 - </a:t>
            </a:r>
            <a:r>
              <a:rPr lang="en-SG" sz="1100" dirty="0" err="1">
                <a:latin typeface="Aptos" panose="020B0004020202020204" pitchFamily="34" charset="0"/>
              </a:rPr>
              <a:t>yi</a:t>
            </a:r>
            <a:r>
              <a:rPr lang="en-SG" sz="1100" dirty="0">
                <a:latin typeface="Aptos" panose="020B0004020202020204" pitchFamily="34" charset="0"/>
              </a:rPr>
              <a:t>)</a:t>
            </a:r>
          </a:p>
          <a:p>
            <a:pPr algn="just"/>
            <a:r>
              <a:rPr lang="en-SG" sz="1100" dirty="0">
                <a:latin typeface="Aptos" panose="020B0004020202020204" pitchFamily="34" charset="0"/>
              </a:rPr>
              <a:t> = Pi+ 2 </a:t>
            </a:r>
            <a:r>
              <a:rPr lang="en-SG" sz="1100" dirty="0" err="1">
                <a:latin typeface="Aptos" panose="020B0004020202020204" pitchFamily="34" charset="0"/>
              </a:rPr>
              <a:t>dy</a:t>
            </a:r>
            <a:r>
              <a:rPr lang="en-SG" sz="1100" dirty="0">
                <a:latin typeface="Aptos" panose="020B0004020202020204" pitchFamily="34" charset="0"/>
              </a:rPr>
              <a:t> - 2 dx (</a:t>
            </a:r>
            <a:r>
              <a:rPr lang="en-SG" sz="1100" dirty="0" err="1">
                <a:latin typeface="Aptos" panose="020B0004020202020204" pitchFamily="34" charset="0"/>
              </a:rPr>
              <a:t>yi</a:t>
            </a:r>
            <a:r>
              <a:rPr lang="en-SG" sz="1100" dirty="0">
                <a:latin typeface="Aptos" panose="020B0004020202020204" pitchFamily="34" charset="0"/>
              </a:rPr>
              <a:t> - </a:t>
            </a:r>
            <a:r>
              <a:rPr lang="en-SG" sz="1100" dirty="0" err="1">
                <a:latin typeface="Aptos" panose="020B0004020202020204" pitchFamily="34" charset="0"/>
              </a:rPr>
              <a:t>yi</a:t>
            </a:r>
            <a:r>
              <a:rPr lang="en-SG" sz="1100" dirty="0">
                <a:latin typeface="Aptos" panose="020B0004020202020204" pitchFamily="34" charset="0"/>
              </a:rPr>
              <a:t>)</a:t>
            </a:r>
          </a:p>
          <a:p>
            <a:pPr algn="just"/>
            <a:r>
              <a:rPr lang="en-SG" sz="1100" dirty="0">
                <a:latin typeface="Aptos" panose="020B0004020202020204" pitchFamily="34" charset="0"/>
              </a:rPr>
              <a:t> = Pi+ 2 </a:t>
            </a:r>
            <a:r>
              <a:rPr lang="en-SG" sz="1100" dirty="0" err="1">
                <a:latin typeface="Aptos" panose="020B0004020202020204" pitchFamily="34" charset="0"/>
              </a:rPr>
              <a:t>dy</a:t>
            </a:r>
            <a:r>
              <a:rPr lang="en-SG" sz="1100" dirty="0">
                <a:latin typeface="Aptos" panose="020B0004020202020204" pitchFamily="34" charset="0"/>
              </a:rPr>
              <a:t> </a:t>
            </a:r>
          </a:p>
          <a:p>
            <a:pPr algn="just"/>
            <a:r>
              <a:rPr lang="en-SG" sz="1100" dirty="0">
                <a:latin typeface="Aptos" panose="020B0004020202020204" pitchFamily="34" charset="0"/>
              </a:rPr>
              <a:t>Case II: If the next point is: (xi+1, yi+1) i.e., if chosen pixel is at the top pixel (i.e., d1-d2&gt;0) ⟹</a:t>
            </a:r>
          </a:p>
          <a:p>
            <a:pPr algn="just"/>
            <a:r>
              <a:rPr lang="en-SG" sz="1100" dirty="0">
                <a:latin typeface="Aptos" panose="020B0004020202020204" pitchFamily="34" charset="0"/>
              </a:rPr>
              <a:t>yi+1= </a:t>
            </a:r>
            <a:r>
              <a:rPr lang="en-SG" sz="1100" dirty="0" err="1">
                <a:latin typeface="Aptos" panose="020B0004020202020204" pitchFamily="34" charset="0"/>
              </a:rPr>
              <a:t>yi</a:t>
            </a:r>
            <a:r>
              <a:rPr lang="en-SG" sz="1100" dirty="0">
                <a:latin typeface="Aptos" panose="020B0004020202020204" pitchFamily="34" charset="0"/>
              </a:rPr>
              <a:t> + 1 then we get from (iv)</a:t>
            </a:r>
          </a:p>
          <a:p>
            <a:pPr algn="just"/>
            <a:r>
              <a:rPr lang="en-SG" sz="1100" dirty="0">
                <a:latin typeface="Aptos" panose="020B0004020202020204" pitchFamily="34" charset="0"/>
              </a:rPr>
              <a:t>Pi+1 = Pi+ 2 </a:t>
            </a:r>
            <a:r>
              <a:rPr lang="en-SG" sz="1100" dirty="0" err="1">
                <a:latin typeface="Aptos" panose="020B0004020202020204" pitchFamily="34" charset="0"/>
              </a:rPr>
              <a:t>dy</a:t>
            </a:r>
            <a:r>
              <a:rPr lang="en-SG" sz="1100" dirty="0">
                <a:latin typeface="Aptos" panose="020B0004020202020204" pitchFamily="34" charset="0"/>
              </a:rPr>
              <a:t> - 2 dx (yi+1 - </a:t>
            </a:r>
            <a:r>
              <a:rPr lang="en-SG" sz="1100" dirty="0" err="1">
                <a:latin typeface="Aptos" panose="020B0004020202020204" pitchFamily="34" charset="0"/>
              </a:rPr>
              <a:t>yi</a:t>
            </a:r>
            <a:r>
              <a:rPr lang="en-SG" sz="1100" dirty="0">
                <a:latin typeface="Aptos" panose="020B0004020202020204" pitchFamily="34" charset="0"/>
              </a:rPr>
              <a:t> )</a:t>
            </a:r>
          </a:p>
          <a:p>
            <a:pPr algn="just"/>
            <a:r>
              <a:rPr lang="en-SG" sz="1100" dirty="0">
                <a:latin typeface="Aptos" panose="020B0004020202020204" pitchFamily="34" charset="0"/>
              </a:rPr>
              <a:t> = Pi+ 2 </a:t>
            </a:r>
            <a:r>
              <a:rPr lang="en-SG" sz="1100" dirty="0" err="1">
                <a:latin typeface="Aptos" panose="020B0004020202020204" pitchFamily="34" charset="0"/>
              </a:rPr>
              <a:t>dy</a:t>
            </a:r>
            <a:r>
              <a:rPr lang="en-SG" sz="1100" dirty="0">
                <a:latin typeface="Aptos" panose="020B0004020202020204" pitchFamily="34" charset="0"/>
              </a:rPr>
              <a:t> - 2 dx (</a:t>
            </a:r>
            <a:r>
              <a:rPr lang="en-SG" sz="1100" dirty="0" err="1">
                <a:latin typeface="Aptos" panose="020B0004020202020204" pitchFamily="34" charset="0"/>
              </a:rPr>
              <a:t>yi</a:t>
            </a:r>
            <a:r>
              <a:rPr lang="en-SG" sz="1100" dirty="0">
                <a:latin typeface="Aptos" panose="020B0004020202020204" pitchFamily="34" charset="0"/>
              </a:rPr>
              <a:t> + 1 - </a:t>
            </a:r>
            <a:r>
              <a:rPr lang="en-SG" sz="1100" dirty="0" err="1">
                <a:latin typeface="Aptos" panose="020B0004020202020204" pitchFamily="34" charset="0"/>
              </a:rPr>
              <a:t>yi</a:t>
            </a:r>
            <a:r>
              <a:rPr lang="en-SG" sz="1100" dirty="0">
                <a:latin typeface="Aptos" panose="020B0004020202020204" pitchFamily="34" charset="0"/>
              </a:rPr>
              <a:t> )</a:t>
            </a:r>
          </a:p>
          <a:p>
            <a:pPr algn="just"/>
            <a:r>
              <a:rPr lang="en-SG" sz="1100" dirty="0">
                <a:latin typeface="Aptos" panose="020B0004020202020204" pitchFamily="34" charset="0"/>
              </a:rPr>
              <a:t> = Pi+ 2 </a:t>
            </a:r>
            <a:r>
              <a:rPr lang="en-SG" sz="1100" dirty="0" err="1">
                <a:latin typeface="Aptos" panose="020B0004020202020204" pitchFamily="34" charset="0"/>
              </a:rPr>
              <a:t>dy</a:t>
            </a:r>
            <a:r>
              <a:rPr lang="en-SG" sz="1100" dirty="0">
                <a:latin typeface="Aptos" panose="020B0004020202020204" pitchFamily="34" charset="0"/>
              </a:rPr>
              <a:t> - 2 dx</a:t>
            </a:r>
          </a:p>
          <a:p>
            <a:pPr algn="just"/>
            <a:r>
              <a:rPr lang="en-SG" sz="1100" dirty="0">
                <a:latin typeface="Aptos" panose="020B0004020202020204" pitchFamily="34" charset="0"/>
              </a:rPr>
              <a:t> = Pi+ 2 (</a:t>
            </a:r>
            <a:r>
              <a:rPr lang="en-SG" sz="1100" dirty="0" err="1">
                <a:latin typeface="Aptos" panose="020B0004020202020204" pitchFamily="34" charset="0"/>
              </a:rPr>
              <a:t>dy</a:t>
            </a:r>
            <a:r>
              <a:rPr lang="en-SG" sz="1100" dirty="0">
                <a:latin typeface="Aptos" panose="020B0004020202020204" pitchFamily="34" charset="0"/>
              </a:rPr>
              <a:t> - dx)</a:t>
            </a:r>
          </a:p>
          <a:p>
            <a:pPr algn="just"/>
            <a:r>
              <a:rPr lang="en-SG" sz="1100" dirty="0">
                <a:latin typeface="Aptos" panose="020B0004020202020204" pitchFamily="34" charset="0"/>
              </a:rPr>
              <a:t>The Pi is our decision variable, and calculated using integer arithmetic from pre-computed constants and its previous value. Now a question is remaining how to calculate initial value of p1. For that use equation (</a:t>
            </a:r>
            <a:r>
              <a:rPr lang="en-SG" sz="1100" dirty="0" err="1">
                <a:latin typeface="Aptos" panose="020B0004020202020204" pitchFamily="34" charset="0"/>
              </a:rPr>
              <a:t>i</a:t>
            </a:r>
            <a:r>
              <a:rPr lang="en-SG" sz="1100" dirty="0">
                <a:latin typeface="Aptos" panose="020B0004020202020204" pitchFamily="34" charset="0"/>
              </a:rPr>
              <a:t>) and put values (x1, y1)</a:t>
            </a:r>
          </a:p>
          <a:p>
            <a:pPr algn="just"/>
            <a:r>
              <a:rPr lang="en-SG" sz="1100" dirty="0">
                <a:latin typeface="Aptos" panose="020B0004020202020204" pitchFamily="34" charset="0"/>
              </a:rPr>
              <a:t>Pi = 2 </a:t>
            </a:r>
            <a:r>
              <a:rPr lang="en-SG" sz="1100" dirty="0" err="1">
                <a:latin typeface="Aptos" panose="020B0004020202020204" pitchFamily="34" charset="0"/>
              </a:rPr>
              <a:t>dy</a:t>
            </a:r>
            <a:r>
              <a:rPr lang="en-SG" sz="1100" dirty="0">
                <a:latin typeface="Aptos" panose="020B0004020202020204" pitchFamily="34" charset="0"/>
              </a:rPr>
              <a:t> (xi+1) –2 dx </a:t>
            </a:r>
            <a:r>
              <a:rPr lang="en-SG" sz="1100" dirty="0" err="1">
                <a:latin typeface="Aptos" panose="020B0004020202020204" pitchFamily="34" charset="0"/>
              </a:rPr>
              <a:t>yi</a:t>
            </a:r>
            <a:r>
              <a:rPr lang="en-SG" sz="1100" dirty="0">
                <a:latin typeface="Aptos" panose="020B0004020202020204" pitchFamily="34" charset="0"/>
              </a:rPr>
              <a:t> + dx (2b-1)</a:t>
            </a:r>
          </a:p>
          <a:p>
            <a:pPr algn="just"/>
            <a:r>
              <a:rPr lang="en-SG" sz="1100" dirty="0">
                <a:latin typeface="Aptos" panose="020B0004020202020204" pitchFamily="34" charset="0"/>
              </a:rPr>
              <a:t>where b = y – mx implies that b = y1 – mx1 for (x1, y1)</a:t>
            </a:r>
          </a:p>
        </p:txBody>
      </p:sp>
      <p:pic>
        <p:nvPicPr>
          <p:cNvPr id="4" name="Picture 3">
            <a:extLst>
              <a:ext uri="{FF2B5EF4-FFF2-40B4-BE49-F238E27FC236}">
                <a16:creationId xmlns:a16="http://schemas.microsoft.com/office/drawing/2014/main" id="{F0706AE6-82FC-FCE3-A7C0-97C3F4F34714}"/>
              </a:ext>
            </a:extLst>
          </p:cNvPr>
          <p:cNvPicPr>
            <a:picLocks noChangeAspect="1"/>
          </p:cNvPicPr>
          <p:nvPr/>
        </p:nvPicPr>
        <p:blipFill>
          <a:blip r:embed="rId2"/>
          <a:stretch>
            <a:fillRect/>
          </a:stretch>
        </p:blipFill>
        <p:spPr>
          <a:xfrm>
            <a:off x="8375674" y="1823576"/>
            <a:ext cx="3459552" cy="2198100"/>
          </a:xfrm>
          <a:prstGeom prst="rect">
            <a:avLst/>
          </a:prstGeom>
        </p:spPr>
      </p:pic>
    </p:spTree>
    <p:extLst>
      <p:ext uri="{BB962C8B-B14F-4D97-AF65-F5344CB8AC3E}">
        <p14:creationId xmlns:p14="http://schemas.microsoft.com/office/powerpoint/2010/main" val="237030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42E9CC-6D0F-9DEC-3247-37338E73FFF6}"/>
              </a:ext>
            </a:extLst>
          </p:cNvPr>
          <p:cNvSpPr txBox="1"/>
          <p:nvPr/>
        </p:nvSpPr>
        <p:spPr>
          <a:xfrm>
            <a:off x="131976" y="144020"/>
            <a:ext cx="12060024" cy="3308598"/>
          </a:xfrm>
          <a:prstGeom prst="rect">
            <a:avLst/>
          </a:prstGeom>
          <a:solidFill>
            <a:schemeClr val="bg1"/>
          </a:solidFill>
          <a:ln>
            <a:solidFill>
              <a:schemeClr val="accent1"/>
            </a:solidFill>
          </a:ln>
        </p:spPr>
        <p:txBody>
          <a:bodyPr wrap="square">
            <a:spAutoFit/>
          </a:bodyPr>
          <a:lstStyle/>
          <a:p>
            <a:r>
              <a:rPr lang="en-SG" sz="1100" dirty="0">
                <a:latin typeface="Aptos" panose="020B0004020202020204" pitchFamily="34" charset="0"/>
              </a:rPr>
              <a:t>p1 = 2 </a:t>
            </a:r>
            <a:r>
              <a:rPr lang="en-SG" sz="1100" dirty="0" err="1">
                <a:latin typeface="Aptos" panose="020B0004020202020204" pitchFamily="34" charset="0"/>
              </a:rPr>
              <a:t>dy</a:t>
            </a:r>
            <a:r>
              <a:rPr lang="en-SG" sz="1100" dirty="0">
                <a:latin typeface="Aptos" panose="020B0004020202020204" pitchFamily="34" charset="0"/>
              </a:rPr>
              <a:t> x1 +2 </a:t>
            </a:r>
            <a:r>
              <a:rPr lang="en-SG" sz="1100" dirty="0" err="1">
                <a:latin typeface="Aptos" panose="020B0004020202020204" pitchFamily="34" charset="0"/>
              </a:rPr>
              <a:t>dy</a:t>
            </a:r>
            <a:r>
              <a:rPr lang="en-SG" sz="1100" dirty="0">
                <a:latin typeface="Aptos" panose="020B0004020202020204" pitchFamily="34" charset="0"/>
              </a:rPr>
              <a:t> – 2 dx y1 + dx (2 (y1 – mx1) -1)</a:t>
            </a:r>
          </a:p>
          <a:p>
            <a:r>
              <a:rPr lang="en-SG" sz="1100" dirty="0">
                <a:latin typeface="Aptos" panose="020B0004020202020204" pitchFamily="34" charset="0"/>
              </a:rPr>
              <a:t>p1 = 2 </a:t>
            </a:r>
            <a:r>
              <a:rPr lang="en-SG" sz="1100" dirty="0" err="1">
                <a:latin typeface="Aptos" panose="020B0004020202020204" pitchFamily="34" charset="0"/>
              </a:rPr>
              <a:t>dy</a:t>
            </a:r>
            <a:r>
              <a:rPr lang="en-SG" sz="1100" dirty="0">
                <a:latin typeface="Aptos" panose="020B0004020202020204" pitchFamily="34" charset="0"/>
              </a:rPr>
              <a:t> x1 +2 </a:t>
            </a:r>
            <a:r>
              <a:rPr lang="en-SG" sz="1100" dirty="0" err="1">
                <a:latin typeface="Aptos" panose="020B0004020202020204" pitchFamily="34" charset="0"/>
              </a:rPr>
              <a:t>dy</a:t>
            </a:r>
            <a:r>
              <a:rPr lang="en-SG" sz="1100" dirty="0">
                <a:latin typeface="Aptos" panose="020B0004020202020204" pitchFamily="34" charset="0"/>
              </a:rPr>
              <a:t> – 2 dx y1+ 2 dx y1 – 2 </a:t>
            </a:r>
            <a:r>
              <a:rPr lang="en-SG" sz="1100" dirty="0" err="1">
                <a:latin typeface="Aptos" panose="020B0004020202020204" pitchFamily="34" charset="0"/>
              </a:rPr>
              <a:t>dy</a:t>
            </a:r>
            <a:r>
              <a:rPr lang="en-SG" sz="1100" dirty="0">
                <a:latin typeface="Aptos" panose="020B0004020202020204" pitchFamily="34" charset="0"/>
              </a:rPr>
              <a:t> x1 – dx</a:t>
            </a:r>
          </a:p>
          <a:p>
            <a:r>
              <a:rPr lang="en-SG" sz="1100" dirty="0">
                <a:latin typeface="Aptos" panose="020B0004020202020204" pitchFamily="34" charset="0"/>
              </a:rPr>
              <a:t>p1 = 2 </a:t>
            </a:r>
            <a:r>
              <a:rPr lang="en-SG" sz="1100" dirty="0" err="1">
                <a:latin typeface="Aptos" panose="020B0004020202020204" pitchFamily="34" charset="0"/>
              </a:rPr>
              <a:t>dy</a:t>
            </a:r>
            <a:r>
              <a:rPr lang="en-SG" sz="1100" dirty="0">
                <a:latin typeface="Aptos" panose="020B0004020202020204" pitchFamily="34" charset="0"/>
              </a:rPr>
              <a:t> – dx</a:t>
            </a:r>
          </a:p>
          <a:p>
            <a:r>
              <a:rPr lang="en-SG" sz="1100" dirty="0">
                <a:latin typeface="Aptos" panose="020B0004020202020204" pitchFamily="34" charset="0"/>
              </a:rPr>
              <a:t>Derivation of the decision parameter Pi for slope(m) &gt; 1 &amp; slope(m) = 1</a:t>
            </a:r>
          </a:p>
          <a:p>
            <a:r>
              <a:rPr lang="en-SG" sz="1100" dirty="0">
                <a:latin typeface="Aptos" panose="020B0004020202020204" pitchFamily="34" charset="0"/>
              </a:rPr>
              <a:t>Let us consider a straight line passing through a point (x, yi+1)</a:t>
            </a:r>
          </a:p>
          <a:p>
            <a:r>
              <a:rPr lang="en-SG" sz="1100" dirty="0">
                <a:latin typeface="Aptos" panose="020B0004020202020204" pitchFamily="34" charset="0"/>
              </a:rPr>
              <a:t>Where </a:t>
            </a:r>
            <a:r>
              <a:rPr lang="en-SG" sz="1100" dirty="0" err="1">
                <a:latin typeface="Aptos" panose="020B0004020202020204" pitchFamily="34" charset="0"/>
              </a:rPr>
              <a:t>ynext</a:t>
            </a:r>
            <a:r>
              <a:rPr lang="en-SG" sz="1100" dirty="0">
                <a:latin typeface="Aptos" panose="020B0004020202020204" pitchFamily="34" charset="0"/>
              </a:rPr>
              <a:t> or yi+1= yi+1</a:t>
            </a:r>
          </a:p>
          <a:p>
            <a:r>
              <a:rPr lang="en-SG" sz="1100" dirty="0">
                <a:latin typeface="Aptos" panose="020B0004020202020204" pitchFamily="34" charset="0"/>
              </a:rPr>
              <a:t>and x satisfies the equation of the line i.e., </a:t>
            </a:r>
          </a:p>
          <a:p>
            <a:r>
              <a:rPr lang="en-SG" sz="1100" dirty="0">
                <a:latin typeface="Aptos" panose="020B0004020202020204" pitchFamily="34" charset="0"/>
              </a:rPr>
              <a:t>yi+1= </a:t>
            </a:r>
            <a:r>
              <a:rPr lang="en-SG" sz="1100" dirty="0" err="1">
                <a:latin typeface="Aptos" panose="020B0004020202020204" pitchFamily="34" charset="0"/>
              </a:rPr>
              <a:t>mx+b</a:t>
            </a:r>
            <a:r>
              <a:rPr lang="en-SG" sz="1100" dirty="0">
                <a:latin typeface="Aptos" panose="020B0004020202020204" pitchFamily="34" charset="0"/>
              </a:rPr>
              <a:t> (floating value)</a:t>
            </a:r>
          </a:p>
          <a:p>
            <a:r>
              <a:rPr lang="en-SG" sz="1100" dirty="0">
                <a:latin typeface="Aptos" panose="020B0004020202020204" pitchFamily="34" charset="0"/>
              </a:rPr>
              <a:t>=&gt; </a:t>
            </a:r>
            <a:r>
              <a:rPr lang="en-SG" sz="1100" dirty="0" err="1">
                <a:latin typeface="Aptos" panose="020B0004020202020204" pitchFamily="34" charset="0"/>
              </a:rPr>
              <a:t>mx+b</a:t>
            </a:r>
            <a:r>
              <a:rPr lang="en-SG" sz="1100" dirty="0">
                <a:latin typeface="Aptos" panose="020B0004020202020204" pitchFamily="34" charset="0"/>
              </a:rPr>
              <a:t>= yi+1</a:t>
            </a:r>
          </a:p>
          <a:p>
            <a:r>
              <a:rPr lang="en-SG" sz="1100" dirty="0">
                <a:latin typeface="Aptos" panose="020B0004020202020204" pitchFamily="34" charset="0"/>
              </a:rPr>
              <a:t>=&gt; mx= yi+1-b</a:t>
            </a:r>
          </a:p>
          <a:p>
            <a:pPr marL="285750" indent="-285750">
              <a:buFont typeface="Symbol" panose="05050102010706020507" pitchFamily="18" charset="2"/>
              <a:buChar char="Þ"/>
            </a:pPr>
            <a:r>
              <a:rPr lang="en-SG" sz="1100" dirty="0">
                <a:latin typeface="Aptos" panose="020B0004020202020204" pitchFamily="34" charset="0"/>
              </a:rPr>
              <a:t>x=1/m(yi+1-b)</a:t>
            </a:r>
          </a:p>
          <a:p>
            <a:r>
              <a:rPr lang="en-SG" sz="1100" dirty="0">
                <a:latin typeface="Aptos" panose="020B0004020202020204" pitchFamily="34" charset="0"/>
              </a:rPr>
              <a:t>The next pixel to the line will be either to its right or to its left. If the current point is (</a:t>
            </a:r>
            <a:r>
              <a:rPr lang="en-SG" sz="1100" dirty="0" err="1">
                <a:latin typeface="Aptos" panose="020B0004020202020204" pitchFamily="34" charset="0"/>
              </a:rPr>
              <a:t>xi,yi</a:t>
            </a:r>
            <a:r>
              <a:rPr lang="en-SG" sz="1100" dirty="0">
                <a:latin typeface="Aptos" panose="020B0004020202020204" pitchFamily="34" charset="0"/>
              </a:rPr>
              <a:t>), </a:t>
            </a:r>
          </a:p>
          <a:p>
            <a:r>
              <a:rPr lang="en-SG" sz="1100" dirty="0">
                <a:latin typeface="Aptos" panose="020B0004020202020204" pitchFamily="34" charset="0"/>
              </a:rPr>
              <a:t>the next point can be either (xi, yi+1) or (xi+1,yi+1) . </a:t>
            </a:r>
          </a:p>
          <a:p>
            <a:r>
              <a:rPr lang="en-SG" sz="1100" dirty="0">
                <a:latin typeface="Aptos" panose="020B0004020202020204" pitchFamily="34" charset="0"/>
              </a:rPr>
              <a:t>If we choose the right pixel, the points will become,</a:t>
            </a:r>
          </a:p>
          <a:p>
            <a:r>
              <a:rPr lang="en-SG" sz="1100" dirty="0" err="1">
                <a:latin typeface="Aptos" panose="020B0004020202020204" pitchFamily="34" charset="0"/>
              </a:rPr>
              <a:t>xnext</a:t>
            </a:r>
            <a:r>
              <a:rPr lang="en-SG" sz="1100" dirty="0">
                <a:latin typeface="Aptos" panose="020B0004020202020204" pitchFamily="34" charset="0"/>
              </a:rPr>
              <a:t> or xi+1= xi+1 and </a:t>
            </a:r>
            <a:r>
              <a:rPr lang="en-SG" sz="1100" dirty="0" err="1">
                <a:latin typeface="Aptos" panose="020B0004020202020204" pitchFamily="34" charset="0"/>
              </a:rPr>
              <a:t>ynext</a:t>
            </a:r>
            <a:r>
              <a:rPr lang="en-SG" sz="1100" dirty="0">
                <a:latin typeface="Aptos" panose="020B0004020202020204" pitchFamily="34" charset="0"/>
              </a:rPr>
              <a:t> or yi+1 = </a:t>
            </a:r>
            <a:r>
              <a:rPr lang="en-SG" sz="1100" dirty="0" err="1">
                <a:latin typeface="Aptos" panose="020B0004020202020204" pitchFamily="34" charset="0"/>
              </a:rPr>
              <a:t>yi</a:t>
            </a:r>
            <a:r>
              <a:rPr lang="en-SG" sz="1100" dirty="0">
                <a:latin typeface="Aptos" panose="020B0004020202020204" pitchFamily="34" charset="0"/>
              </a:rPr>
              <a:t> + 1 </a:t>
            </a:r>
          </a:p>
          <a:p>
            <a:r>
              <a:rPr lang="en-SG" sz="1100" dirty="0">
                <a:latin typeface="Aptos" panose="020B0004020202020204" pitchFamily="34" charset="0"/>
              </a:rPr>
              <a:t>If we choose left pixel, the points will become,</a:t>
            </a:r>
          </a:p>
          <a:p>
            <a:r>
              <a:rPr lang="en-SG" sz="1100" dirty="0" err="1">
                <a:latin typeface="Aptos" panose="020B0004020202020204" pitchFamily="34" charset="0"/>
              </a:rPr>
              <a:t>xnext</a:t>
            </a:r>
            <a:r>
              <a:rPr lang="en-SG" sz="1100" dirty="0">
                <a:latin typeface="Aptos" panose="020B0004020202020204" pitchFamily="34" charset="0"/>
              </a:rPr>
              <a:t> or xi+1= xi and </a:t>
            </a:r>
            <a:r>
              <a:rPr lang="en-SG" sz="1100" dirty="0" err="1">
                <a:latin typeface="Aptos" panose="020B0004020202020204" pitchFamily="34" charset="0"/>
              </a:rPr>
              <a:t>ynext</a:t>
            </a:r>
            <a:r>
              <a:rPr lang="en-SG" sz="1100" dirty="0">
                <a:latin typeface="Aptos" panose="020B0004020202020204" pitchFamily="34" charset="0"/>
              </a:rPr>
              <a:t> or yi+1 = </a:t>
            </a:r>
            <a:r>
              <a:rPr lang="en-SG" sz="1100" dirty="0" err="1">
                <a:latin typeface="Aptos" panose="020B0004020202020204" pitchFamily="34" charset="0"/>
              </a:rPr>
              <a:t>yi</a:t>
            </a:r>
            <a:r>
              <a:rPr lang="en-SG" sz="1100" dirty="0">
                <a:latin typeface="Aptos" panose="020B0004020202020204" pitchFamily="34" charset="0"/>
              </a:rPr>
              <a:t> + 1</a:t>
            </a:r>
          </a:p>
          <a:p>
            <a:r>
              <a:rPr lang="en-SG" sz="1100" dirty="0">
                <a:latin typeface="Aptos" panose="020B0004020202020204" pitchFamily="34" charset="0"/>
              </a:rPr>
              <a:t>Since Bresenham's algorithm depends upon the distance. So, calculating the distance between </a:t>
            </a:r>
          </a:p>
          <a:p>
            <a:pPr algn="just"/>
            <a:r>
              <a:rPr lang="en-SG" sz="1100" dirty="0">
                <a:latin typeface="Aptos" panose="020B0004020202020204" pitchFamily="34" charset="0"/>
              </a:rPr>
              <a:t>the true point, and the two alternative pixel positions available gives:</a:t>
            </a:r>
          </a:p>
        </p:txBody>
      </p:sp>
      <p:sp>
        <p:nvSpPr>
          <p:cNvPr id="2" name="TextBox 1">
            <a:extLst>
              <a:ext uri="{FF2B5EF4-FFF2-40B4-BE49-F238E27FC236}">
                <a16:creationId xmlns:a16="http://schemas.microsoft.com/office/drawing/2014/main" id="{DFF43003-4045-10D0-5F70-7106F5ACA035}"/>
              </a:ext>
            </a:extLst>
          </p:cNvPr>
          <p:cNvSpPr txBox="1"/>
          <p:nvPr/>
        </p:nvSpPr>
        <p:spPr>
          <a:xfrm>
            <a:off x="146901" y="3506877"/>
            <a:ext cx="11898197" cy="3231654"/>
          </a:xfrm>
          <a:prstGeom prst="rect">
            <a:avLst/>
          </a:prstGeom>
          <a:solidFill>
            <a:schemeClr val="bg1"/>
          </a:solidFill>
          <a:ln>
            <a:solidFill>
              <a:schemeClr val="accent1"/>
            </a:solidFill>
          </a:ln>
        </p:spPr>
        <p:txBody>
          <a:bodyPr wrap="square">
            <a:spAutoFit/>
          </a:bodyPr>
          <a:lstStyle/>
          <a:p>
            <a:pPr algn="just"/>
            <a:r>
              <a:rPr lang="en-SG" sz="1200" dirty="0">
                <a:latin typeface="Aptos" panose="020B0004020202020204" pitchFamily="34" charset="0"/>
              </a:rPr>
              <a:t>d1 = x – xi</a:t>
            </a:r>
          </a:p>
          <a:p>
            <a:pPr algn="just"/>
            <a:r>
              <a:rPr lang="en-SG" sz="1200" dirty="0">
                <a:latin typeface="Aptos" panose="020B0004020202020204" pitchFamily="34" charset="0"/>
              </a:rPr>
              <a:t>= 1/m(yi+1-b)-xi</a:t>
            </a:r>
          </a:p>
          <a:p>
            <a:pPr algn="just"/>
            <a:r>
              <a:rPr lang="en-SG" sz="1200" dirty="0">
                <a:latin typeface="Aptos" panose="020B0004020202020204" pitchFamily="34" charset="0"/>
              </a:rPr>
              <a:t>=dx/</a:t>
            </a:r>
            <a:r>
              <a:rPr lang="en-SG" sz="1200" dirty="0" err="1">
                <a:latin typeface="Aptos" panose="020B0004020202020204" pitchFamily="34" charset="0"/>
              </a:rPr>
              <a:t>dy</a:t>
            </a:r>
            <a:r>
              <a:rPr lang="en-SG" sz="1200" dirty="0">
                <a:latin typeface="Aptos" panose="020B0004020202020204" pitchFamily="34" charset="0"/>
              </a:rPr>
              <a:t>(yi+1-b)-xi</a:t>
            </a:r>
          </a:p>
          <a:p>
            <a:pPr algn="just"/>
            <a:r>
              <a:rPr lang="en-SG" sz="1200" dirty="0">
                <a:latin typeface="Aptos" panose="020B0004020202020204" pitchFamily="34" charset="0"/>
              </a:rPr>
              <a:t>d2 = xi + 1 - x</a:t>
            </a:r>
          </a:p>
          <a:p>
            <a:pPr algn="just"/>
            <a:r>
              <a:rPr lang="en-SG" sz="1200" dirty="0">
                <a:latin typeface="Aptos" panose="020B0004020202020204" pitchFamily="34" charset="0"/>
              </a:rPr>
              <a:t>=xi + 1 – 1/m(yi+1-b)</a:t>
            </a:r>
          </a:p>
          <a:p>
            <a:pPr algn="just"/>
            <a:r>
              <a:rPr lang="en-SG" sz="1200" dirty="0">
                <a:latin typeface="Aptos" panose="020B0004020202020204" pitchFamily="34" charset="0"/>
              </a:rPr>
              <a:t>= xi + 1 – dx/</a:t>
            </a:r>
            <a:r>
              <a:rPr lang="en-SG" sz="1200" dirty="0" err="1">
                <a:latin typeface="Aptos" panose="020B0004020202020204" pitchFamily="34" charset="0"/>
              </a:rPr>
              <a:t>dy</a:t>
            </a:r>
            <a:r>
              <a:rPr lang="en-SG" sz="1200" dirty="0">
                <a:latin typeface="Aptos" panose="020B0004020202020204" pitchFamily="34" charset="0"/>
              </a:rPr>
              <a:t>(yi+1-b)</a:t>
            </a:r>
          </a:p>
          <a:p>
            <a:pPr algn="just"/>
            <a:r>
              <a:rPr lang="en-SG" sz="1200" dirty="0">
                <a:latin typeface="Aptos" panose="020B0004020202020204" pitchFamily="34" charset="0"/>
              </a:rPr>
              <a:t>If d1 - d2&lt;0, then the closest pixel will be the left pixel and </a:t>
            </a:r>
            <a:r>
              <a:rPr lang="en-SG" sz="1200" dirty="0" err="1">
                <a:latin typeface="Aptos" panose="020B0004020202020204" pitchFamily="34" charset="0"/>
              </a:rPr>
              <a:t>xnext</a:t>
            </a:r>
            <a:r>
              <a:rPr lang="en-SG" sz="1200" dirty="0">
                <a:latin typeface="Aptos" panose="020B0004020202020204" pitchFamily="34" charset="0"/>
              </a:rPr>
              <a:t> or xi+1 = xi</a:t>
            </a:r>
          </a:p>
          <a:p>
            <a:pPr algn="just"/>
            <a:r>
              <a:rPr lang="en-SG" sz="1200" dirty="0">
                <a:latin typeface="Aptos" panose="020B0004020202020204" pitchFamily="34" charset="0"/>
              </a:rPr>
              <a:t>if d1 - d2&gt;0, then the closest pixel will be the right pixel </a:t>
            </a:r>
            <a:r>
              <a:rPr lang="en-SG" sz="1200" dirty="0" err="1">
                <a:latin typeface="Aptos" panose="020B0004020202020204" pitchFamily="34" charset="0"/>
              </a:rPr>
              <a:t>xnext</a:t>
            </a:r>
            <a:r>
              <a:rPr lang="en-SG" sz="1200" dirty="0">
                <a:latin typeface="Aptos" panose="020B0004020202020204" pitchFamily="34" charset="0"/>
              </a:rPr>
              <a:t> or xi+1 = xi + 1</a:t>
            </a:r>
          </a:p>
          <a:p>
            <a:pPr algn="just"/>
            <a:r>
              <a:rPr lang="en-SG" sz="1200" dirty="0">
                <a:latin typeface="Aptos" panose="020B0004020202020204" pitchFamily="34" charset="0"/>
              </a:rPr>
              <a:t>Let us magically define a decision function p, to determine which distance is closer to the true point. By taking the difference between the distances, the decision function will be positive if d1 is larger, and negative otherwise. A positive scaling factor is added to ensure that no division is necessary, and only integer math need be used.</a:t>
            </a:r>
          </a:p>
          <a:p>
            <a:pPr algn="just"/>
            <a:r>
              <a:rPr lang="en-SG" sz="1200" dirty="0">
                <a:latin typeface="Aptos" panose="020B0004020202020204" pitchFamily="34" charset="0"/>
              </a:rPr>
              <a:t>Pi = </a:t>
            </a:r>
            <a:r>
              <a:rPr lang="en-SG" sz="1200" dirty="0" err="1">
                <a:latin typeface="Aptos" panose="020B0004020202020204" pitchFamily="34" charset="0"/>
              </a:rPr>
              <a:t>dy</a:t>
            </a:r>
            <a:r>
              <a:rPr lang="en-SG" sz="1200" dirty="0">
                <a:latin typeface="Aptos" panose="020B0004020202020204" pitchFamily="34" charset="0"/>
              </a:rPr>
              <a:t> (d1 - d2)</a:t>
            </a:r>
          </a:p>
          <a:p>
            <a:pPr algn="just"/>
            <a:r>
              <a:rPr lang="en-SG" sz="1200" dirty="0">
                <a:latin typeface="Aptos" panose="020B0004020202020204" pitchFamily="34" charset="0"/>
              </a:rPr>
              <a:t> = dyd1 – dyd2</a:t>
            </a:r>
          </a:p>
          <a:p>
            <a:pPr algn="just"/>
            <a:r>
              <a:rPr lang="en-SG" sz="1200" dirty="0">
                <a:latin typeface="Aptos" panose="020B0004020202020204" pitchFamily="34" charset="0"/>
              </a:rPr>
              <a:t> = </a:t>
            </a:r>
            <a:r>
              <a:rPr lang="en-SG" sz="1200" dirty="0" err="1">
                <a:latin typeface="Aptos" panose="020B0004020202020204" pitchFamily="34" charset="0"/>
              </a:rPr>
              <a:t>dy</a:t>
            </a:r>
            <a:r>
              <a:rPr lang="en-SG" sz="1200" dirty="0">
                <a:latin typeface="Aptos" panose="020B0004020202020204" pitchFamily="34" charset="0"/>
              </a:rPr>
              <a:t> [dx/</a:t>
            </a:r>
            <a:r>
              <a:rPr lang="en-SG" sz="1200" dirty="0" err="1">
                <a:latin typeface="Aptos" panose="020B0004020202020204" pitchFamily="34" charset="0"/>
              </a:rPr>
              <a:t>dy</a:t>
            </a:r>
            <a:r>
              <a:rPr lang="en-SG" sz="1200" dirty="0">
                <a:latin typeface="Aptos" panose="020B0004020202020204" pitchFamily="34" charset="0"/>
              </a:rPr>
              <a:t>(yi+1-b)-xi]- </a:t>
            </a:r>
            <a:r>
              <a:rPr lang="en-SG" sz="1200" dirty="0" err="1">
                <a:latin typeface="Aptos" panose="020B0004020202020204" pitchFamily="34" charset="0"/>
              </a:rPr>
              <a:t>dy</a:t>
            </a:r>
            <a:r>
              <a:rPr lang="en-SG" sz="1200" dirty="0">
                <a:latin typeface="Aptos" panose="020B0004020202020204" pitchFamily="34" charset="0"/>
              </a:rPr>
              <a:t>[xi + 1 – dx/</a:t>
            </a:r>
            <a:r>
              <a:rPr lang="en-SG" sz="1200" dirty="0" err="1">
                <a:latin typeface="Aptos" panose="020B0004020202020204" pitchFamily="34" charset="0"/>
              </a:rPr>
              <a:t>dy</a:t>
            </a:r>
            <a:r>
              <a:rPr lang="en-SG" sz="1200" dirty="0">
                <a:latin typeface="Aptos" panose="020B0004020202020204" pitchFamily="34" charset="0"/>
              </a:rPr>
              <a:t>(yi+1-b)]</a:t>
            </a:r>
          </a:p>
          <a:p>
            <a:pPr algn="just"/>
            <a:r>
              <a:rPr lang="en-SG" sz="1200" dirty="0">
                <a:latin typeface="Aptos" panose="020B0004020202020204" pitchFamily="34" charset="0"/>
              </a:rPr>
              <a:t> = dx(yi+1-b)-</a:t>
            </a:r>
            <a:r>
              <a:rPr lang="en-SG" sz="1200" dirty="0" err="1">
                <a:latin typeface="Aptos" panose="020B0004020202020204" pitchFamily="34" charset="0"/>
              </a:rPr>
              <a:t>dyxi</a:t>
            </a:r>
            <a:r>
              <a:rPr lang="en-SG" sz="1200" dirty="0">
                <a:latin typeface="Aptos" panose="020B0004020202020204" pitchFamily="34" charset="0"/>
              </a:rPr>
              <a:t>- </a:t>
            </a:r>
            <a:r>
              <a:rPr lang="en-SG" sz="1200" dirty="0" err="1">
                <a:latin typeface="Aptos" panose="020B0004020202020204" pitchFamily="34" charset="0"/>
              </a:rPr>
              <a:t>dy</a:t>
            </a:r>
            <a:r>
              <a:rPr lang="en-SG" sz="1200" dirty="0">
                <a:latin typeface="Aptos" panose="020B0004020202020204" pitchFamily="34" charset="0"/>
              </a:rPr>
              <a:t>(xi + 1) + dx(yi+1-b)</a:t>
            </a:r>
          </a:p>
          <a:p>
            <a:pPr algn="just"/>
            <a:r>
              <a:rPr lang="en-SG" sz="1200" dirty="0">
                <a:latin typeface="Aptos" panose="020B0004020202020204" pitchFamily="34" charset="0"/>
              </a:rPr>
              <a:t> = dx(yi+1)-</a:t>
            </a:r>
            <a:r>
              <a:rPr lang="en-SG" sz="1200" dirty="0" err="1">
                <a:latin typeface="Aptos" panose="020B0004020202020204" pitchFamily="34" charset="0"/>
              </a:rPr>
              <a:t>dxb-dyxi</a:t>
            </a:r>
            <a:r>
              <a:rPr lang="en-SG" sz="1200" dirty="0">
                <a:latin typeface="Aptos" panose="020B0004020202020204" pitchFamily="34" charset="0"/>
              </a:rPr>
              <a:t>- </a:t>
            </a:r>
            <a:r>
              <a:rPr lang="en-SG" sz="1200" dirty="0" err="1">
                <a:latin typeface="Aptos" panose="020B0004020202020204" pitchFamily="34" charset="0"/>
              </a:rPr>
              <a:t>dyxi</a:t>
            </a:r>
            <a:r>
              <a:rPr lang="en-SG" sz="1200" dirty="0">
                <a:latin typeface="Aptos" panose="020B0004020202020204" pitchFamily="34" charset="0"/>
              </a:rPr>
              <a:t> -</a:t>
            </a:r>
            <a:r>
              <a:rPr lang="en-SG" sz="1200" dirty="0" err="1">
                <a:latin typeface="Aptos" panose="020B0004020202020204" pitchFamily="34" charset="0"/>
              </a:rPr>
              <a:t>dy</a:t>
            </a:r>
            <a:r>
              <a:rPr lang="en-SG" sz="1200" dirty="0">
                <a:latin typeface="Aptos" panose="020B0004020202020204" pitchFamily="34" charset="0"/>
              </a:rPr>
              <a:t> + dx(yi+1)-dx b</a:t>
            </a:r>
          </a:p>
          <a:p>
            <a:pPr algn="just"/>
            <a:r>
              <a:rPr lang="en-SG" sz="1200" dirty="0">
                <a:latin typeface="Aptos" panose="020B0004020202020204" pitchFamily="34" charset="0"/>
              </a:rPr>
              <a:t> = 2dx(yi+1) –2dyxi - 2dx b – </a:t>
            </a:r>
            <a:r>
              <a:rPr lang="en-SG" sz="1200" dirty="0" err="1">
                <a:latin typeface="Aptos" panose="020B0004020202020204" pitchFamily="34" charset="0"/>
              </a:rPr>
              <a:t>dy</a:t>
            </a:r>
            <a:r>
              <a:rPr lang="en-SG" sz="1200" dirty="0">
                <a:latin typeface="Aptos" panose="020B0004020202020204" pitchFamily="34" charset="0"/>
              </a:rPr>
              <a:t> </a:t>
            </a:r>
          </a:p>
          <a:p>
            <a:pPr algn="just"/>
            <a:r>
              <a:rPr lang="en-SG" sz="1200" dirty="0">
                <a:latin typeface="Aptos" panose="020B0004020202020204" pitchFamily="34" charset="0"/>
              </a:rPr>
              <a:t> = 2dx </a:t>
            </a:r>
            <a:r>
              <a:rPr lang="en-SG" sz="1200" dirty="0" err="1">
                <a:latin typeface="Aptos" panose="020B0004020202020204" pitchFamily="34" charset="0"/>
              </a:rPr>
              <a:t>yi</a:t>
            </a:r>
            <a:r>
              <a:rPr lang="en-SG" sz="1200" dirty="0">
                <a:latin typeface="Aptos" panose="020B0004020202020204" pitchFamily="34" charset="0"/>
              </a:rPr>
              <a:t> –2dy xi + (2dx - 2dx b – </a:t>
            </a:r>
            <a:r>
              <a:rPr lang="en-SG" sz="1200" dirty="0" err="1">
                <a:latin typeface="Aptos" panose="020B0004020202020204" pitchFamily="34" charset="0"/>
              </a:rPr>
              <a:t>dy</a:t>
            </a:r>
            <a:r>
              <a:rPr lang="en-SG" sz="1200" dirty="0">
                <a:latin typeface="Aptos" panose="020B0004020202020204" pitchFamily="34" charset="0"/>
              </a:rPr>
              <a:t>) ………………….(</a:t>
            </a:r>
            <a:r>
              <a:rPr lang="en-SG" sz="1200" dirty="0" err="1">
                <a:latin typeface="Aptos" panose="020B0004020202020204" pitchFamily="34" charset="0"/>
              </a:rPr>
              <a:t>i</a:t>
            </a:r>
            <a:r>
              <a:rPr lang="en-SG" sz="1200" dirty="0">
                <a:latin typeface="Aptos" panose="020B0004020202020204" pitchFamily="34" charset="0"/>
              </a:rPr>
              <a:t>)</a:t>
            </a:r>
          </a:p>
        </p:txBody>
      </p:sp>
    </p:spTree>
    <p:extLst>
      <p:ext uri="{BB962C8B-B14F-4D97-AF65-F5344CB8AC3E}">
        <p14:creationId xmlns:p14="http://schemas.microsoft.com/office/powerpoint/2010/main" val="338509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1083B-F1AF-E87E-CE46-108B2793C7AD}"/>
              </a:ext>
            </a:extLst>
          </p:cNvPr>
          <p:cNvSpPr txBox="1"/>
          <p:nvPr/>
        </p:nvSpPr>
        <p:spPr>
          <a:xfrm>
            <a:off x="150829" y="179109"/>
            <a:ext cx="5882323" cy="3816429"/>
          </a:xfrm>
          <a:prstGeom prst="rect">
            <a:avLst/>
          </a:prstGeom>
          <a:solidFill>
            <a:schemeClr val="bg1"/>
          </a:solidFill>
          <a:ln>
            <a:noFill/>
          </a:ln>
        </p:spPr>
        <p:txBody>
          <a:bodyPr wrap="square">
            <a:spAutoFit/>
          </a:bodyPr>
          <a:lstStyle/>
          <a:p>
            <a:pPr algn="just"/>
            <a:r>
              <a:rPr lang="en-SG" sz="1100" dirty="0">
                <a:latin typeface="Aptos" panose="020B0004020202020204" pitchFamily="34" charset="0"/>
              </a:rPr>
              <a:t>= 2dx </a:t>
            </a:r>
            <a:r>
              <a:rPr lang="en-SG" sz="1100" dirty="0" err="1">
                <a:latin typeface="Aptos" panose="020B0004020202020204" pitchFamily="34" charset="0"/>
              </a:rPr>
              <a:t>yi</a:t>
            </a:r>
            <a:r>
              <a:rPr lang="en-SG" sz="1100" dirty="0">
                <a:latin typeface="Aptos" panose="020B0004020202020204" pitchFamily="34" charset="0"/>
              </a:rPr>
              <a:t> –2dy xi + k ………………………………………….(ii)</a:t>
            </a:r>
          </a:p>
          <a:p>
            <a:pPr algn="just"/>
            <a:r>
              <a:rPr lang="en-SG" sz="1100" dirty="0">
                <a:latin typeface="Aptos" panose="020B0004020202020204" pitchFamily="34" charset="0"/>
              </a:rPr>
              <a:t>where k=2dx - 2dx b – </a:t>
            </a:r>
            <a:r>
              <a:rPr lang="en-SG" sz="1100" dirty="0" err="1">
                <a:latin typeface="Aptos" panose="020B0004020202020204" pitchFamily="34" charset="0"/>
              </a:rPr>
              <a:t>dy</a:t>
            </a:r>
            <a:endParaRPr lang="en-SG" sz="1100" dirty="0">
              <a:latin typeface="Aptos" panose="020B0004020202020204" pitchFamily="34" charset="0"/>
            </a:endParaRPr>
          </a:p>
          <a:p>
            <a:pPr algn="just"/>
            <a:r>
              <a:rPr lang="en-SG" sz="1100" dirty="0">
                <a:latin typeface="Aptos" panose="020B0004020202020204" pitchFamily="34" charset="0"/>
              </a:rPr>
              <a:t>Then we can calculate Pi+1 or </a:t>
            </a:r>
            <a:r>
              <a:rPr lang="en-SG" sz="1100" dirty="0" err="1">
                <a:latin typeface="Aptos" panose="020B0004020202020204" pitchFamily="34" charset="0"/>
              </a:rPr>
              <a:t>Pnext</a:t>
            </a:r>
            <a:r>
              <a:rPr lang="en-SG" sz="1100" dirty="0">
                <a:latin typeface="Aptos" panose="020B0004020202020204" pitchFamily="34" charset="0"/>
              </a:rPr>
              <a:t> in terms of Pi without any xi , </a:t>
            </a:r>
            <a:r>
              <a:rPr lang="en-SG" sz="1100" dirty="0" err="1">
                <a:latin typeface="Aptos" panose="020B0004020202020204" pitchFamily="34" charset="0"/>
              </a:rPr>
              <a:t>yi</a:t>
            </a:r>
            <a:r>
              <a:rPr lang="en-SG" sz="1100" dirty="0">
                <a:latin typeface="Aptos" panose="020B0004020202020204" pitchFamily="34" charset="0"/>
              </a:rPr>
              <a:t> or k .</a:t>
            </a:r>
          </a:p>
          <a:p>
            <a:pPr algn="just"/>
            <a:r>
              <a:rPr lang="en-SG" sz="1100" dirty="0" err="1">
                <a:latin typeface="Aptos" panose="020B0004020202020204" pitchFamily="34" charset="0"/>
              </a:rPr>
              <a:t>Pnext</a:t>
            </a:r>
            <a:r>
              <a:rPr lang="en-SG" sz="1100" dirty="0">
                <a:latin typeface="Aptos" panose="020B0004020202020204" pitchFamily="34" charset="0"/>
              </a:rPr>
              <a:t> or Pi+1 = 2dx </a:t>
            </a:r>
            <a:r>
              <a:rPr lang="en-SG" sz="1100" dirty="0" err="1">
                <a:latin typeface="Aptos" panose="020B0004020202020204" pitchFamily="34" charset="0"/>
              </a:rPr>
              <a:t>ynext</a:t>
            </a:r>
            <a:r>
              <a:rPr lang="en-SG" sz="1100" dirty="0">
                <a:latin typeface="Aptos" panose="020B0004020202020204" pitchFamily="34" charset="0"/>
              </a:rPr>
              <a:t> –2dy </a:t>
            </a:r>
            <a:r>
              <a:rPr lang="en-SG" sz="1100" dirty="0" err="1">
                <a:latin typeface="Aptos" panose="020B0004020202020204" pitchFamily="34" charset="0"/>
              </a:rPr>
              <a:t>xnext</a:t>
            </a:r>
            <a:r>
              <a:rPr lang="en-SG" sz="1100" dirty="0">
                <a:latin typeface="Aptos" panose="020B0004020202020204" pitchFamily="34" charset="0"/>
              </a:rPr>
              <a:t> + k</a:t>
            </a:r>
          </a:p>
          <a:p>
            <a:pPr algn="just"/>
            <a:r>
              <a:rPr lang="en-SG" sz="1100" dirty="0">
                <a:latin typeface="Aptos" panose="020B0004020202020204" pitchFamily="34" charset="0"/>
              </a:rPr>
              <a:t> = 2 dx yi+1 – 2 </a:t>
            </a:r>
            <a:r>
              <a:rPr lang="en-SG" sz="1100" dirty="0" err="1">
                <a:latin typeface="Aptos" panose="020B0004020202020204" pitchFamily="34" charset="0"/>
              </a:rPr>
              <a:t>dy</a:t>
            </a:r>
            <a:r>
              <a:rPr lang="en-SG" sz="1100" dirty="0">
                <a:latin typeface="Aptos" panose="020B0004020202020204" pitchFamily="34" charset="0"/>
              </a:rPr>
              <a:t> xi+1 + k </a:t>
            </a:r>
          </a:p>
          <a:p>
            <a:pPr algn="just"/>
            <a:r>
              <a:rPr lang="en-SG" sz="1100" dirty="0">
                <a:latin typeface="Aptos" panose="020B0004020202020204" pitchFamily="34" charset="0"/>
              </a:rPr>
              <a:t> = 2 dx (</a:t>
            </a:r>
            <a:r>
              <a:rPr lang="en-SG" sz="1100" dirty="0" err="1">
                <a:latin typeface="Aptos" panose="020B0004020202020204" pitchFamily="34" charset="0"/>
              </a:rPr>
              <a:t>yi</a:t>
            </a:r>
            <a:r>
              <a:rPr lang="en-SG" sz="1100" dirty="0">
                <a:latin typeface="Aptos" panose="020B0004020202020204" pitchFamily="34" charset="0"/>
              </a:rPr>
              <a:t> + 1) - 2 </a:t>
            </a:r>
            <a:r>
              <a:rPr lang="en-SG" sz="1100" dirty="0" err="1">
                <a:latin typeface="Aptos" panose="020B0004020202020204" pitchFamily="34" charset="0"/>
              </a:rPr>
              <a:t>dy</a:t>
            </a:r>
            <a:r>
              <a:rPr lang="en-SG" sz="1100" dirty="0">
                <a:latin typeface="Aptos" panose="020B0004020202020204" pitchFamily="34" charset="0"/>
              </a:rPr>
              <a:t> xi+1 + k [ since yi+1= </a:t>
            </a:r>
            <a:r>
              <a:rPr lang="en-SG" sz="1100" dirty="0" err="1">
                <a:latin typeface="Aptos" panose="020B0004020202020204" pitchFamily="34" charset="0"/>
              </a:rPr>
              <a:t>yi</a:t>
            </a:r>
            <a:r>
              <a:rPr lang="en-SG" sz="1100" dirty="0">
                <a:latin typeface="Aptos" panose="020B0004020202020204" pitchFamily="34" charset="0"/>
              </a:rPr>
              <a:t> + 1]</a:t>
            </a:r>
          </a:p>
          <a:p>
            <a:pPr algn="just"/>
            <a:r>
              <a:rPr lang="en-SG" sz="1100" dirty="0">
                <a:latin typeface="Aptos" panose="020B0004020202020204" pitchFamily="34" charset="0"/>
              </a:rPr>
              <a:t> = 2 dx </a:t>
            </a:r>
            <a:r>
              <a:rPr lang="en-SG" sz="1100" dirty="0" err="1">
                <a:latin typeface="Aptos" panose="020B0004020202020204" pitchFamily="34" charset="0"/>
              </a:rPr>
              <a:t>yi</a:t>
            </a:r>
            <a:r>
              <a:rPr lang="en-SG" sz="1100" dirty="0">
                <a:latin typeface="Aptos" panose="020B0004020202020204" pitchFamily="34" charset="0"/>
              </a:rPr>
              <a:t> + 2 dx- 2 </a:t>
            </a:r>
            <a:r>
              <a:rPr lang="en-SG" sz="1100" dirty="0" err="1">
                <a:latin typeface="Aptos" panose="020B0004020202020204" pitchFamily="34" charset="0"/>
              </a:rPr>
              <a:t>dy</a:t>
            </a:r>
            <a:r>
              <a:rPr lang="en-SG" sz="1100" dirty="0">
                <a:latin typeface="Aptos" panose="020B0004020202020204" pitchFamily="34" charset="0"/>
              </a:rPr>
              <a:t> xi+1 + k ……………………….(iii)</a:t>
            </a:r>
          </a:p>
          <a:p>
            <a:pPr algn="just"/>
            <a:r>
              <a:rPr lang="en-SG" sz="1100" dirty="0">
                <a:latin typeface="Aptos" panose="020B0004020202020204" pitchFamily="34" charset="0"/>
              </a:rPr>
              <a:t>Now subtracting (ii) from (iii), we get</a:t>
            </a:r>
          </a:p>
          <a:p>
            <a:pPr algn="just"/>
            <a:r>
              <a:rPr lang="en-SG" sz="1100" dirty="0">
                <a:latin typeface="Aptos" panose="020B0004020202020204" pitchFamily="34" charset="0"/>
              </a:rPr>
              <a:t>Pi+1 - Pi = 2 dx - 2 </a:t>
            </a:r>
            <a:r>
              <a:rPr lang="en-SG" sz="1100" dirty="0" err="1">
                <a:latin typeface="Aptos" panose="020B0004020202020204" pitchFamily="34" charset="0"/>
              </a:rPr>
              <a:t>dy</a:t>
            </a:r>
            <a:r>
              <a:rPr lang="en-SG" sz="1100" dirty="0">
                <a:latin typeface="Aptos" panose="020B0004020202020204" pitchFamily="34" charset="0"/>
              </a:rPr>
              <a:t> (xi+1 - xi )</a:t>
            </a:r>
          </a:p>
          <a:p>
            <a:pPr algn="just"/>
            <a:r>
              <a:rPr lang="en-SG" sz="1100" dirty="0">
                <a:latin typeface="Aptos" panose="020B0004020202020204" pitchFamily="34" charset="0"/>
              </a:rPr>
              <a:t> =&gt; Pi+1 = Pi+ 2 dx - 2 </a:t>
            </a:r>
            <a:r>
              <a:rPr lang="en-SG" sz="1100" dirty="0" err="1">
                <a:latin typeface="Aptos" panose="020B0004020202020204" pitchFamily="34" charset="0"/>
              </a:rPr>
              <a:t>dy</a:t>
            </a:r>
            <a:r>
              <a:rPr lang="en-SG" sz="1100" dirty="0">
                <a:latin typeface="Aptos" panose="020B0004020202020204" pitchFamily="34" charset="0"/>
              </a:rPr>
              <a:t> (xi+1 - xi ) ………………(iv)</a:t>
            </a:r>
          </a:p>
          <a:p>
            <a:pPr algn="just"/>
            <a:r>
              <a:rPr lang="en-SG" sz="1100" dirty="0">
                <a:latin typeface="Aptos" panose="020B0004020202020204" pitchFamily="34" charset="0"/>
              </a:rPr>
              <a:t>Case I: If the next point is: (xi, yi+1) i.e., if chosen pixel is at the left pixel, then xi+1=xi and we get </a:t>
            </a:r>
          </a:p>
          <a:p>
            <a:pPr algn="just"/>
            <a:r>
              <a:rPr lang="en-SG" sz="1100" dirty="0">
                <a:latin typeface="Aptos" panose="020B0004020202020204" pitchFamily="34" charset="0"/>
              </a:rPr>
              <a:t>from (iv)</a:t>
            </a:r>
          </a:p>
          <a:p>
            <a:pPr algn="just"/>
            <a:r>
              <a:rPr lang="en-SG" sz="1100" dirty="0">
                <a:latin typeface="Aptos" panose="020B0004020202020204" pitchFamily="34" charset="0"/>
              </a:rPr>
              <a:t>Pi+1 = Pi+ 2 dx - 2 </a:t>
            </a:r>
            <a:r>
              <a:rPr lang="en-SG" sz="1100" dirty="0" err="1">
                <a:latin typeface="Aptos" panose="020B0004020202020204" pitchFamily="34" charset="0"/>
              </a:rPr>
              <a:t>dy</a:t>
            </a:r>
            <a:r>
              <a:rPr lang="en-SG" sz="1100" dirty="0">
                <a:latin typeface="Aptos" panose="020B0004020202020204" pitchFamily="34" charset="0"/>
              </a:rPr>
              <a:t> (xi+1 - xi ) </a:t>
            </a:r>
          </a:p>
          <a:p>
            <a:pPr algn="just"/>
            <a:r>
              <a:rPr lang="en-SG" sz="1100" dirty="0">
                <a:latin typeface="Aptos" panose="020B0004020202020204" pitchFamily="34" charset="0"/>
              </a:rPr>
              <a:t> = Pi+ 2 dx - 2 </a:t>
            </a:r>
            <a:r>
              <a:rPr lang="en-SG" sz="1100" dirty="0" err="1">
                <a:latin typeface="Aptos" panose="020B0004020202020204" pitchFamily="34" charset="0"/>
              </a:rPr>
              <a:t>dy</a:t>
            </a:r>
            <a:r>
              <a:rPr lang="en-SG" sz="1100" dirty="0">
                <a:latin typeface="Aptos" panose="020B0004020202020204" pitchFamily="34" charset="0"/>
              </a:rPr>
              <a:t> (xi - xi)</a:t>
            </a:r>
          </a:p>
          <a:p>
            <a:pPr algn="just"/>
            <a:r>
              <a:rPr lang="en-SG" sz="1100" dirty="0">
                <a:latin typeface="Aptos" panose="020B0004020202020204" pitchFamily="34" charset="0"/>
              </a:rPr>
              <a:t> = Pi+ 2 dx </a:t>
            </a:r>
          </a:p>
          <a:p>
            <a:pPr algn="just"/>
            <a:r>
              <a:rPr lang="en-SG" sz="1100" dirty="0">
                <a:latin typeface="Aptos" panose="020B0004020202020204" pitchFamily="34" charset="0"/>
              </a:rPr>
              <a:t>Case II: If the next point is: (xi+1, yi+1) i.e., if chosen pixel is at the right pixel, then xi+1= xi + 1</a:t>
            </a:r>
          </a:p>
          <a:p>
            <a:pPr algn="just"/>
            <a:r>
              <a:rPr lang="en-SG" sz="1100" dirty="0">
                <a:latin typeface="Aptos" panose="020B0004020202020204" pitchFamily="34" charset="0"/>
              </a:rPr>
              <a:t>and we get from (v)</a:t>
            </a:r>
          </a:p>
          <a:p>
            <a:pPr algn="just"/>
            <a:r>
              <a:rPr lang="en-SG" sz="1100" dirty="0">
                <a:latin typeface="Aptos" panose="020B0004020202020204" pitchFamily="34" charset="0"/>
              </a:rPr>
              <a:t> Pi+1 = Pi+ 2 dx - 2 </a:t>
            </a:r>
            <a:r>
              <a:rPr lang="en-SG" sz="1100" dirty="0" err="1">
                <a:latin typeface="Aptos" panose="020B0004020202020204" pitchFamily="34" charset="0"/>
              </a:rPr>
              <a:t>dy</a:t>
            </a:r>
            <a:r>
              <a:rPr lang="en-SG" sz="1100" dirty="0">
                <a:latin typeface="Aptos" panose="020B0004020202020204" pitchFamily="34" charset="0"/>
              </a:rPr>
              <a:t> (xi+1 - xi ) </a:t>
            </a:r>
          </a:p>
          <a:p>
            <a:pPr algn="just"/>
            <a:r>
              <a:rPr lang="en-SG" sz="1100" dirty="0">
                <a:latin typeface="Aptos" panose="020B0004020202020204" pitchFamily="34" charset="0"/>
              </a:rPr>
              <a:t> = Pi+ 2 dx - 2 </a:t>
            </a:r>
            <a:r>
              <a:rPr lang="en-SG" sz="1100" dirty="0" err="1">
                <a:latin typeface="Aptos" panose="020B0004020202020204" pitchFamily="34" charset="0"/>
              </a:rPr>
              <a:t>dy</a:t>
            </a:r>
            <a:r>
              <a:rPr lang="en-SG" sz="1100" dirty="0">
                <a:latin typeface="Aptos" panose="020B0004020202020204" pitchFamily="34" charset="0"/>
              </a:rPr>
              <a:t> (xi + 1 - xi )</a:t>
            </a:r>
          </a:p>
          <a:p>
            <a:pPr algn="just"/>
            <a:r>
              <a:rPr lang="en-SG" sz="1100" dirty="0">
                <a:latin typeface="Aptos" panose="020B0004020202020204" pitchFamily="34" charset="0"/>
              </a:rPr>
              <a:t> = Pi+ 2 dx - 2 </a:t>
            </a:r>
            <a:r>
              <a:rPr lang="en-SG" sz="1100" dirty="0" err="1">
                <a:latin typeface="Aptos" panose="020B0004020202020204" pitchFamily="34" charset="0"/>
              </a:rPr>
              <a:t>dy</a:t>
            </a:r>
            <a:endParaRPr lang="en-SG" sz="1100" dirty="0">
              <a:latin typeface="Aptos" panose="020B0004020202020204" pitchFamily="34" charset="0"/>
            </a:endParaRPr>
          </a:p>
          <a:p>
            <a:pPr algn="just"/>
            <a:r>
              <a:rPr lang="en-SG" sz="1100" dirty="0">
                <a:latin typeface="Aptos" panose="020B0004020202020204" pitchFamily="34" charset="0"/>
              </a:rPr>
              <a:t> = Pi+ 2 (dx – </a:t>
            </a:r>
            <a:r>
              <a:rPr lang="en-SG" sz="1100" dirty="0" err="1">
                <a:latin typeface="Aptos" panose="020B0004020202020204" pitchFamily="34" charset="0"/>
              </a:rPr>
              <a:t>dy</a:t>
            </a:r>
            <a:r>
              <a:rPr lang="en-SG" sz="1100" dirty="0">
                <a:latin typeface="Aptos" panose="020B0004020202020204" pitchFamily="34" charset="0"/>
              </a:rPr>
              <a:t>)</a:t>
            </a:r>
          </a:p>
        </p:txBody>
      </p:sp>
      <p:sp>
        <p:nvSpPr>
          <p:cNvPr id="2" name="TextBox 1">
            <a:extLst>
              <a:ext uri="{FF2B5EF4-FFF2-40B4-BE49-F238E27FC236}">
                <a16:creationId xmlns:a16="http://schemas.microsoft.com/office/drawing/2014/main" id="{B0980DCF-D19A-8B30-4C18-0CEA06CCFF7A}"/>
              </a:ext>
            </a:extLst>
          </p:cNvPr>
          <p:cNvSpPr txBox="1"/>
          <p:nvPr/>
        </p:nvSpPr>
        <p:spPr>
          <a:xfrm>
            <a:off x="6278252" y="179109"/>
            <a:ext cx="5700072" cy="2677656"/>
          </a:xfrm>
          <a:prstGeom prst="rect">
            <a:avLst/>
          </a:prstGeom>
          <a:solidFill>
            <a:schemeClr val="bg1"/>
          </a:solidFill>
        </p:spPr>
        <p:txBody>
          <a:bodyPr wrap="square">
            <a:spAutoFit/>
          </a:bodyPr>
          <a:lstStyle/>
          <a:p>
            <a:pPr algn="just"/>
            <a:r>
              <a:rPr lang="en-SG" sz="1400" dirty="0">
                <a:latin typeface="Aptos" panose="020B0004020202020204" pitchFamily="34" charset="0"/>
              </a:rPr>
              <a:t>The Pi is our decision variable, and calculated using integer arithmetic from pre-computed constants and its previous value. Now a question is remaining how to calculate initial value  of p1. For that use equation (</a:t>
            </a:r>
            <a:r>
              <a:rPr lang="en-SG" sz="1400" dirty="0" err="1">
                <a:latin typeface="Aptos" panose="020B0004020202020204" pitchFamily="34" charset="0"/>
              </a:rPr>
              <a:t>i</a:t>
            </a:r>
            <a:r>
              <a:rPr lang="en-SG" sz="1400" dirty="0">
                <a:latin typeface="Aptos" panose="020B0004020202020204" pitchFamily="34" charset="0"/>
              </a:rPr>
              <a:t>) and put values (x1, y1)</a:t>
            </a:r>
          </a:p>
          <a:p>
            <a:pPr algn="just"/>
            <a:r>
              <a:rPr lang="en-SG" sz="1400" dirty="0">
                <a:latin typeface="Aptos" panose="020B0004020202020204" pitchFamily="34" charset="0"/>
              </a:rPr>
              <a:t>Pi = 2dx </a:t>
            </a:r>
            <a:r>
              <a:rPr lang="en-SG" sz="1400" dirty="0" err="1">
                <a:latin typeface="Aptos" panose="020B0004020202020204" pitchFamily="34" charset="0"/>
              </a:rPr>
              <a:t>yi</a:t>
            </a:r>
            <a:r>
              <a:rPr lang="en-SG" sz="1400" dirty="0">
                <a:latin typeface="Aptos" panose="020B0004020202020204" pitchFamily="34" charset="0"/>
              </a:rPr>
              <a:t> –2dy xi + (2dx - 2dx b – </a:t>
            </a:r>
            <a:r>
              <a:rPr lang="en-SG" sz="1400" dirty="0" err="1">
                <a:latin typeface="Aptos" panose="020B0004020202020204" pitchFamily="34" charset="0"/>
              </a:rPr>
              <a:t>dy</a:t>
            </a:r>
            <a:r>
              <a:rPr lang="en-SG" sz="1400" dirty="0">
                <a:latin typeface="Aptos" panose="020B0004020202020204" pitchFamily="34" charset="0"/>
              </a:rPr>
              <a:t>) </a:t>
            </a:r>
          </a:p>
          <a:p>
            <a:pPr algn="just"/>
            <a:r>
              <a:rPr lang="en-SG" sz="1400" dirty="0">
                <a:latin typeface="Aptos" panose="020B0004020202020204" pitchFamily="34" charset="0"/>
              </a:rPr>
              <a:t>Pi = 2dx </a:t>
            </a:r>
            <a:r>
              <a:rPr lang="en-SG" sz="1400" dirty="0" err="1">
                <a:latin typeface="Aptos" panose="020B0004020202020204" pitchFamily="34" charset="0"/>
              </a:rPr>
              <a:t>yi</a:t>
            </a:r>
            <a:r>
              <a:rPr lang="en-SG" sz="1400" dirty="0">
                <a:latin typeface="Aptos" panose="020B0004020202020204" pitchFamily="34" charset="0"/>
              </a:rPr>
              <a:t> –2dy xi + 2dx – 2dx b – </a:t>
            </a:r>
            <a:r>
              <a:rPr lang="en-SG" sz="1400" dirty="0" err="1">
                <a:latin typeface="Aptos" panose="020B0004020202020204" pitchFamily="34" charset="0"/>
              </a:rPr>
              <a:t>dy</a:t>
            </a:r>
            <a:endParaRPr lang="en-SG" sz="1400" dirty="0">
              <a:latin typeface="Aptos" panose="020B0004020202020204" pitchFamily="34" charset="0"/>
            </a:endParaRPr>
          </a:p>
          <a:p>
            <a:pPr algn="just"/>
            <a:r>
              <a:rPr lang="en-SG" sz="1400" dirty="0">
                <a:latin typeface="Aptos" panose="020B0004020202020204" pitchFamily="34" charset="0"/>
              </a:rPr>
              <a:t>where b = y – mx implies that b = y1 – mx1 for (x1, y1)</a:t>
            </a:r>
          </a:p>
          <a:p>
            <a:pPr algn="just"/>
            <a:r>
              <a:rPr lang="en-SG" sz="1400" dirty="0">
                <a:latin typeface="Aptos" panose="020B0004020202020204" pitchFamily="34" charset="0"/>
              </a:rPr>
              <a:t>p1 = 2 dx y1 +2 dx – 2 </a:t>
            </a:r>
            <a:r>
              <a:rPr lang="en-SG" sz="1400" dirty="0" err="1">
                <a:latin typeface="Aptos" panose="020B0004020202020204" pitchFamily="34" charset="0"/>
              </a:rPr>
              <a:t>dy</a:t>
            </a:r>
            <a:r>
              <a:rPr lang="en-SG" sz="1400" dirty="0">
                <a:latin typeface="Aptos" panose="020B0004020202020204" pitchFamily="34" charset="0"/>
              </a:rPr>
              <a:t> x1 – 2 dx (y1 – mx1) -</a:t>
            </a:r>
            <a:r>
              <a:rPr lang="en-SG" sz="1400" dirty="0" err="1">
                <a:latin typeface="Aptos" panose="020B0004020202020204" pitchFamily="34" charset="0"/>
              </a:rPr>
              <a:t>dy</a:t>
            </a:r>
            <a:endParaRPr lang="en-SG" sz="1400" dirty="0">
              <a:latin typeface="Aptos" panose="020B0004020202020204" pitchFamily="34" charset="0"/>
            </a:endParaRPr>
          </a:p>
          <a:p>
            <a:pPr algn="just"/>
            <a:r>
              <a:rPr lang="en-SG" sz="1400" dirty="0">
                <a:latin typeface="Aptos" panose="020B0004020202020204" pitchFamily="34" charset="0"/>
              </a:rPr>
              <a:t>p1 = 2 dx y1 +2 dx – 2 </a:t>
            </a:r>
            <a:r>
              <a:rPr lang="en-SG" sz="1400" dirty="0" err="1">
                <a:latin typeface="Aptos" panose="020B0004020202020204" pitchFamily="34" charset="0"/>
              </a:rPr>
              <a:t>dy</a:t>
            </a:r>
            <a:r>
              <a:rPr lang="en-SG" sz="1400" dirty="0">
                <a:latin typeface="Aptos" panose="020B0004020202020204" pitchFamily="34" charset="0"/>
              </a:rPr>
              <a:t> x1 – 2 dx y1 +2dx mx1 -</a:t>
            </a:r>
            <a:r>
              <a:rPr lang="en-SG" sz="1400" dirty="0" err="1">
                <a:latin typeface="Aptos" panose="020B0004020202020204" pitchFamily="34" charset="0"/>
              </a:rPr>
              <a:t>dy</a:t>
            </a:r>
            <a:endParaRPr lang="en-SG" sz="1400" dirty="0">
              <a:latin typeface="Aptos" panose="020B0004020202020204" pitchFamily="34" charset="0"/>
            </a:endParaRPr>
          </a:p>
          <a:p>
            <a:pPr algn="just"/>
            <a:r>
              <a:rPr lang="en-SG" sz="1400" dirty="0">
                <a:latin typeface="Aptos" panose="020B0004020202020204" pitchFamily="34" charset="0"/>
              </a:rPr>
              <a:t>p1 = 2 dx – 2 </a:t>
            </a:r>
            <a:r>
              <a:rPr lang="en-SG" sz="1400" dirty="0" err="1">
                <a:latin typeface="Aptos" panose="020B0004020202020204" pitchFamily="34" charset="0"/>
              </a:rPr>
              <a:t>dy</a:t>
            </a:r>
            <a:r>
              <a:rPr lang="en-SG" sz="1400" dirty="0">
                <a:latin typeface="Aptos" panose="020B0004020202020204" pitchFamily="34" charset="0"/>
              </a:rPr>
              <a:t> x1 +2dx (</a:t>
            </a:r>
            <a:r>
              <a:rPr lang="en-SG" sz="1400" dirty="0" err="1">
                <a:latin typeface="Aptos" panose="020B0004020202020204" pitchFamily="34" charset="0"/>
              </a:rPr>
              <a:t>dy</a:t>
            </a:r>
            <a:r>
              <a:rPr lang="en-SG" sz="1400" dirty="0">
                <a:latin typeface="Aptos" panose="020B0004020202020204" pitchFamily="34" charset="0"/>
              </a:rPr>
              <a:t>/dx) x1 -</a:t>
            </a:r>
            <a:r>
              <a:rPr lang="en-SG" sz="1400" dirty="0" err="1">
                <a:latin typeface="Aptos" panose="020B0004020202020204" pitchFamily="34" charset="0"/>
              </a:rPr>
              <a:t>dy</a:t>
            </a:r>
            <a:endParaRPr lang="en-SG" sz="1400" dirty="0">
              <a:latin typeface="Aptos" panose="020B0004020202020204" pitchFamily="34" charset="0"/>
            </a:endParaRPr>
          </a:p>
          <a:p>
            <a:pPr algn="just"/>
            <a:r>
              <a:rPr lang="en-SG" sz="1400" dirty="0">
                <a:latin typeface="Aptos" panose="020B0004020202020204" pitchFamily="34" charset="0"/>
              </a:rPr>
              <a:t>p1 = 2 dx – 2 </a:t>
            </a:r>
            <a:r>
              <a:rPr lang="en-SG" sz="1400" dirty="0" err="1">
                <a:latin typeface="Aptos" panose="020B0004020202020204" pitchFamily="34" charset="0"/>
              </a:rPr>
              <a:t>dy</a:t>
            </a:r>
            <a:r>
              <a:rPr lang="en-SG" sz="1400" dirty="0">
                <a:latin typeface="Aptos" panose="020B0004020202020204" pitchFamily="34" charset="0"/>
              </a:rPr>
              <a:t> x1 +2dy x1 -</a:t>
            </a:r>
            <a:r>
              <a:rPr lang="en-SG" sz="1400" dirty="0" err="1">
                <a:latin typeface="Aptos" panose="020B0004020202020204" pitchFamily="34" charset="0"/>
              </a:rPr>
              <a:t>dy</a:t>
            </a:r>
            <a:endParaRPr lang="en-SG" sz="1400" dirty="0">
              <a:latin typeface="Aptos" panose="020B0004020202020204" pitchFamily="34" charset="0"/>
            </a:endParaRPr>
          </a:p>
          <a:p>
            <a:pPr algn="just"/>
            <a:r>
              <a:rPr lang="en-SG" sz="1400" dirty="0">
                <a:latin typeface="Aptos" panose="020B0004020202020204" pitchFamily="34" charset="0"/>
              </a:rPr>
              <a:t>p1 = 2 dx – </a:t>
            </a:r>
            <a:r>
              <a:rPr lang="en-SG" sz="1400" dirty="0" err="1">
                <a:latin typeface="Aptos" panose="020B0004020202020204" pitchFamily="34" charset="0"/>
              </a:rPr>
              <a:t>dy</a:t>
            </a:r>
            <a:endParaRPr lang="en-SG" sz="1400" dirty="0">
              <a:latin typeface="Aptos" panose="020B0004020202020204" pitchFamily="34" charset="0"/>
            </a:endParaRPr>
          </a:p>
        </p:txBody>
      </p:sp>
      <p:pic>
        <p:nvPicPr>
          <p:cNvPr id="1026" name="Picture 2" descr="Difference between DDA and Bresenham line drawing algorithm (with  Comparison Chart) - Tech Differences">
            <a:extLst>
              <a:ext uri="{FF2B5EF4-FFF2-40B4-BE49-F238E27FC236}">
                <a16:creationId xmlns:a16="http://schemas.microsoft.com/office/drawing/2014/main" id="{53865AED-2446-2980-B35B-C8C9E0197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209" y="4029812"/>
            <a:ext cx="24765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s between DDA and Bresenham Line Drawing algorithm - GeeksforGeeks">
            <a:extLst>
              <a:ext uri="{FF2B5EF4-FFF2-40B4-BE49-F238E27FC236}">
                <a16:creationId xmlns:a16="http://schemas.microsoft.com/office/drawing/2014/main" id="{5C0F74D5-28D5-329E-F3B5-3F7912F34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491" y="3564216"/>
            <a:ext cx="41052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91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C1E9-FD98-A735-FE07-C50E7B49D618}"/>
              </a:ext>
            </a:extLst>
          </p:cNvPr>
          <p:cNvSpPr txBox="1"/>
          <p:nvPr/>
        </p:nvSpPr>
        <p:spPr>
          <a:xfrm>
            <a:off x="534970" y="214162"/>
            <a:ext cx="10409548" cy="6278642"/>
          </a:xfrm>
          <a:prstGeom prst="rect">
            <a:avLst/>
          </a:prstGeom>
          <a:noFill/>
        </p:spPr>
        <p:txBody>
          <a:bodyPr wrap="square">
            <a:spAutoFit/>
          </a:bodyPr>
          <a:lstStyle/>
          <a:p>
            <a:r>
              <a:rPr lang="en-SG" sz="2400" b="1" u="sng" dirty="0">
                <a:latin typeface="Aptos" panose="020B0004020202020204" pitchFamily="34" charset="0"/>
              </a:rPr>
              <a:t>Bresenham line drawing algorithm</a:t>
            </a:r>
          </a:p>
          <a:p>
            <a:r>
              <a:rPr lang="en-SG" b="1" dirty="0">
                <a:latin typeface="Aptos" panose="020B0004020202020204" pitchFamily="34" charset="0"/>
              </a:rPr>
              <a:t>Step-1:  </a:t>
            </a:r>
            <a:r>
              <a:rPr lang="en-SG" dirty="0">
                <a:latin typeface="Aptos" panose="020B0004020202020204" pitchFamily="34" charset="0"/>
              </a:rPr>
              <a:t>accept start point(x1, y1) and end point (x2, y2) coordinate </a:t>
            </a:r>
          </a:p>
          <a:p>
            <a:r>
              <a:rPr lang="en-SG" b="1" dirty="0">
                <a:latin typeface="Aptos" panose="020B0004020202020204" pitchFamily="34" charset="0"/>
              </a:rPr>
              <a:t>Step-2: </a:t>
            </a:r>
            <a:r>
              <a:rPr lang="en-SG" dirty="0">
                <a:latin typeface="Aptos" panose="020B0004020202020204" pitchFamily="34" charset="0"/>
              </a:rPr>
              <a:t>calculate  dx = x2 - x1 and</a:t>
            </a:r>
          </a:p>
          <a:p>
            <a:r>
              <a:rPr lang="en-SG" dirty="0">
                <a:latin typeface="Aptos" panose="020B0004020202020204" pitchFamily="34" charset="0"/>
              </a:rPr>
              <a:t>			         </a:t>
            </a:r>
            <a:r>
              <a:rPr lang="en-SG" dirty="0" err="1">
                <a:latin typeface="Aptos" panose="020B0004020202020204" pitchFamily="34" charset="0"/>
              </a:rPr>
              <a:t>dy</a:t>
            </a:r>
            <a:r>
              <a:rPr lang="en-SG" dirty="0">
                <a:latin typeface="Aptos" panose="020B0004020202020204" pitchFamily="34" charset="0"/>
              </a:rPr>
              <a:t> = y2 - y1</a:t>
            </a:r>
          </a:p>
          <a:p>
            <a:r>
              <a:rPr lang="en-SG" b="1" dirty="0">
                <a:latin typeface="Aptos" panose="020B0004020202020204" pitchFamily="34" charset="0"/>
              </a:rPr>
              <a:t>Step-3: </a:t>
            </a:r>
            <a:r>
              <a:rPr lang="en-SG" dirty="0">
                <a:latin typeface="Aptos" panose="020B0004020202020204" pitchFamily="34" charset="0"/>
              </a:rPr>
              <a:t>calculate m = </a:t>
            </a:r>
            <a:r>
              <a:rPr lang="en-SG" dirty="0" err="1">
                <a:latin typeface="Aptos" panose="020B0004020202020204" pitchFamily="34" charset="0"/>
              </a:rPr>
              <a:t>dy</a:t>
            </a:r>
            <a:r>
              <a:rPr lang="en-SG" dirty="0">
                <a:latin typeface="Aptos" panose="020B0004020202020204" pitchFamily="34" charset="0"/>
              </a:rPr>
              <a:t>/dx</a:t>
            </a:r>
          </a:p>
          <a:p>
            <a:r>
              <a:rPr lang="en-SG" b="1" dirty="0">
                <a:latin typeface="Aptos" panose="020B0004020202020204" pitchFamily="34" charset="0"/>
              </a:rPr>
              <a:t>Step-4: </a:t>
            </a:r>
            <a:r>
              <a:rPr lang="en-SG" dirty="0">
                <a:latin typeface="Aptos" panose="020B0004020202020204" pitchFamily="34" charset="0"/>
              </a:rPr>
              <a:t>calculate Initial decision parameter(P)</a:t>
            </a: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r>
              <a:rPr lang="en-SG" b="1" dirty="0">
                <a:latin typeface="Aptos" panose="020B0004020202020204" pitchFamily="34" charset="0"/>
              </a:rPr>
              <a:t>Step-5: </a:t>
            </a:r>
            <a:r>
              <a:rPr lang="en-SG" dirty="0">
                <a:latin typeface="Aptos" panose="020B0004020202020204" pitchFamily="34" charset="0"/>
              </a:rPr>
              <a:t>update new points (x</a:t>
            </a:r>
            <a:r>
              <a:rPr lang="en-SG" baseline="-25000" dirty="0">
                <a:latin typeface="Aptos" panose="020B0004020202020204" pitchFamily="34" charset="0"/>
              </a:rPr>
              <a:t>i+1 , </a:t>
            </a:r>
            <a:r>
              <a:rPr lang="en-SG" dirty="0">
                <a:latin typeface="Aptos" panose="020B0004020202020204" pitchFamily="34" charset="0"/>
              </a:rPr>
              <a:t>y</a:t>
            </a:r>
            <a:r>
              <a:rPr lang="en-SG" baseline="-25000" dirty="0">
                <a:latin typeface="Aptos" panose="020B0004020202020204" pitchFamily="34" charset="0"/>
              </a:rPr>
              <a:t>i+1 </a:t>
            </a:r>
            <a:r>
              <a:rPr lang="en-SG" dirty="0">
                <a:latin typeface="Aptos" panose="020B0004020202020204" pitchFamily="34" charset="0"/>
              </a:rPr>
              <a:t>) and new decision parameter(P)</a:t>
            </a:r>
          </a:p>
          <a:p>
            <a:r>
              <a:rPr lang="en-SG" b="1" dirty="0">
                <a:latin typeface="Aptos" panose="020B0004020202020204" pitchFamily="34" charset="0"/>
              </a:rPr>
              <a:t>Step-6: </a:t>
            </a:r>
            <a:r>
              <a:rPr lang="en-SG" dirty="0">
                <a:latin typeface="Aptos" panose="020B0004020202020204" pitchFamily="34" charset="0"/>
              </a:rPr>
              <a:t>plot pixel points (x</a:t>
            </a:r>
            <a:r>
              <a:rPr lang="en-SG" baseline="-25000" dirty="0">
                <a:latin typeface="Aptos" panose="020B0004020202020204" pitchFamily="34" charset="0"/>
              </a:rPr>
              <a:t>i+1 , </a:t>
            </a:r>
            <a:r>
              <a:rPr lang="en-SG" dirty="0">
                <a:latin typeface="Aptos" panose="020B0004020202020204" pitchFamily="34" charset="0"/>
              </a:rPr>
              <a:t>y</a:t>
            </a:r>
            <a:r>
              <a:rPr lang="en-SG" baseline="-25000" dirty="0">
                <a:latin typeface="Aptos" panose="020B0004020202020204" pitchFamily="34" charset="0"/>
              </a:rPr>
              <a:t>i+1 </a:t>
            </a:r>
            <a:r>
              <a:rPr lang="en-SG" dirty="0">
                <a:latin typeface="Aptos" panose="020B0004020202020204" pitchFamily="34" charset="0"/>
              </a:rPr>
              <a:t>) </a:t>
            </a:r>
          </a:p>
        </p:txBody>
      </p:sp>
      <p:sp>
        <p:nvSpPr>
          <p:cNvPr id="6" name="TextBox 5">
            <a:extLst>
              <a:ext uri="{FF2B5EF4-FFF2-40B4-BE49-F238E27FC236}">
                <a16:creationId xmlns:a16="http://schemas.microsoft.com/office/drawing/2014/main" id="{03007171-DBFB-A2D1-B98D-9241D65E5E87}"/>
              </a:ext>
            </a:extLst>
          </p:cNvPr>
          <p:cNvSpPr txBox="1"/>
          <p:nvPr/>
        </p:nvSpPr>
        <p:spPr>
          <a:xfrm>
            <a:off x="629239" y="2207122"/>
            <a:ext cx="4912936" cy="646331"/>
          </a:xfrm>
          <a:prstGeom prst="rect">
            <a:avLst/>
          </a:prstGeom>
          <a:solidFill>
            <a:schemeClr val="accent6">
              <a:lumMod val="20000"/>
              <a:lumOff val="80000"/>
            </a:schemeClr>
          </a:solidFill>
          <a:ln>
            <a:solidFill>
              <a:schemeClr val="accent1"/>
            </a:solidFill>
          </a:ln>
        </p:spPr>
        <p:txBody>
          <a:bodyPr wrap="square" rtlCol="0">
            <a:spAutoFit/>
          </a:bodyPr>
          <a:lstStyle/>
          <a:p>
            <a:r>
              <a:rPr lang="en-SG" dirty="0"/>
              <a:t>If m &lt; 1</a:t>
            </a:r>
          </a:p>
          <a:p>
            <a:r>
              <a:rPr lang="en-SG" dirty="0"/>
              <a:t>Initial </a:t>
            </a:r>
            <a:r>
              <a:rPr lang="en-SG" dirty="0">
                <a:latin typeface="Aptos" panose="020B0004020202020204" pitchFamily="34" charset="0"/>
              </a:rPr>
              <a:t>decision</a:t>
            </a:r>
            <a:r>
              <a:rPr lang="en-SG" dirty="0"/>
              <a:t> parameter(P) = 2dy – dx</a:t>
            </a:r>
          </a:p>
        </p:txBody>
      </p:sp>
      <p:sp>
        <p:nvSpPr>
          <p:cNvPr id="7" name="TextBox 6">
            <a:extLst>
              <a:ext uri="{FF2B5EF4-FFF2-40B4-BE49-F238E27FC236}">
                <a16:creationId xmlns:a16="http://schemas.microsoft.com/office/drawing/2014/main" id="{57807187-80C3-D6FF-8D14-2BABDA3F301E}"/>
              </a:ext>
            </a:extLst>
          </p:cNvPr>
          <p:cNvSpPr txBox="1"/>
          <p:nvPr/>
        </p:nvSpPr>
        <p:spPr>
          <a:xfrm>
            <a:off x="629239" y="3661016"/>
            <a:ext cx="2168950" cy="1754326"/>
          </a:xfrm>
          <a:prstGeom prst="rect">
            <a:avLst/>
          </a:prstGeom>
          <a:solidFill>
            <a:schemeClr val="accent6">
              <a:lumMod val="20000"/>
              <a:lumOff val="80000"/>
            </a:schemeClr>
          </a:solidFill>
          <a:ln>
            <a:solidFill>
              <a:schemeClr val="accent1"/>
            </a:solidFill>
          </a:ln>
        </p:spPr>
        <p:txBody>
          <a:bodyPr wrap="square" rtlCol="0">
            <a:spAutoFit/>
          </a:bodyPr>
          <a:lstStyle/>
          <a:p>
            <a:r>
              <a:rPr lang="en-SG" dirty="0"/>
              <a:t>If P &lt; 0</a:t>
            </a:r>
          </a:p>
          <a:p>
            <a:endParaRPr lang="en-SG" dirty="0"/>
          </a:p>
          <a:p>
            <a:r>
              <a:rPr lang="en-SG" dirty="0"/>
              <a:t>x</a:t>
            </a:r>
            <a:r>
              <a:rPr lang="en-SG" baseline="-25000" dirty="0"/>
              <a:t>i+1 </a:t>
            </a:r>
            <a:r>
              <a:rPr lang="en-SG" dirty="0"/>
              <a:t>= x</a:t>
            </a:r>
            <a:r>
              <a:rPr lang="en-SG" baseline="-25000" dirty="0"/>
              <a:t>i</a:t>
            </a:r>
            <a:r>
              <a:rPr lang="en-SG" dirty="0"/>
              <a:t> + 1</a:t>
            </a:r>
          </a:p>
          <a:p>
            <a:r>
              <a:rPr lang="en-SG" dirty="0"/>
              <a:t>y</a:t>
            </a:r>
            <a:r>
              <a:rPr lang="en-SG" baseline="-25000" dirty="0"/>
              <a:t>i+1 </a:t>
            </a:r>
            <a:r>
              <a:rPr lang="en-SG" dirty="0"/>
              <a:t>= </a:t>
            </a:r>
            <a:r>
              <a:rPr lang="en-SG" dirty="0" err="1"/>
              <a:t>y</a:t>
            </a:r>
            <a:r>
              <a:rPr lang="en-SG" baseline="-25000" dirty="0" err="1"/>
              <a:t>i</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+ 2dy</a:t>
            </a:r>
          </a:p>
        </p:txBody>
      </p:sp>
      <p:sp>
        <p:nvSpPr>
          <p:cNvPr id="8" name="TextBox 7">
            <a:extLst>
              <a:ext uri="{FF2B5EF4-FFF2-40B4-BE49-F238E27FC236}">
                <a16:creationId xmlns:a16="http://schemas.microsoft.com/office/drawing/2014/main" id="{68652169-3D16-5F22-17A3-65AF13F20DFD}"/>
              </a:ext>
            </a:extLst>
          </p:cNvPr>
          <p:cNvSpPr txBox="1"/>
          <p:nvPr/>
        </p:nvSpPr>
        <p:spPr>
          <a:xfrm>
            <a:off x="6313600" y="2213270"/>
            <a:ext cx="4912936" cy="646331"/>
          </a:xfrm>
          <a:prstGeom prst="rect">
            <a:avLst/>
          </a:prstGeom>
          <a:solidFill>
            <a:schemeClr val="accent2">
              <a:lumMod val="40000"/>
              <a:lumOff val="60000"/>
            </a:schemeClr>
          </a:solidFill>
          <a:ln>
            <a:solidFill>
              <a:schemeClr val="accent1"/>
            </a:solidFill>
          </a:ln>
        </p:spPr>
        <p:txBody>
          <a:bodyPr wrap="square" rtlCol="0">
            <a:spAutoFit/>
          </a:bodyPr>
          <a:lstStyle/>
          <a:p>
            <a:r>
              <a:rPr lang="en-SG" dirty="0"/>
              <a:t>If m &gt;= 1</a:t>
            </a:r>
          </a:p>
          <a:p>
            <a:r>
              <a:rPr lang="en-SG" dirty="0"/>
              <a:t>Initial </a:t>
            </a:r>
            <a:r>
              <a:rPr lang="en-SG" dirty="0">
                <a:latin typeface="Aptos" panose="020B0004020202020204" pitchFamily="34" charset="0"/>
              </a:rPr>
              <a:t>decision</a:t>
            </a:r>
            <a:r>
              <a:rPr lang="en-SG" dirty="0"/>
              <a:t> parameter(P) = 2dx – </a:t>
            </a:r>
            <a:r>
              <a:rPr lang="en-SG" dirty="0" err="1"/>
              <a:t>dy</a:t>
            </a:r>
            <a:endParaRPr lang="en-SG" dirty="0"/>
          </a:p>
        </p:txBody>
      </p:sp>
      <p:sp>
        <p:nvSpPr>
          <p:cNvPr id="11" name="TextBox 10">
            <a:extLst>
              <a:ext uri="{FF2B5EF4-FFF2-40B4-BE49-F238E27FC236}">
                <a16:creationId xmlns:a16="http://schemas.microsoft.com/office/drawing/2014/main" id="{97774058-2203-404D-9428-748E281CB881}"/>
              </a:ext>
            </a:extLst>
          </p:cNvPr>
          <p:cNvSpPr txBox="1"/>
          <p:nvPr/>
        </p:nvSpPr>
        <p:spPr>
          <a:xfrm>
            <a:off x="3373225" y="3661016"/>
            <a:ext cx="2168950" cy="1754326"/>
          </a:xfrm>
          <a:prstGeom prst="rect">
            <a:avLst/>
          </a:prstGeom>
          <a:solidFill>
            <a:schemeClr val="accent6">
              <a:lumMod val="20000"/>
              <a:lumOff val="80000"/>
            </a:schemeClr>
          </a:solidFill>
          <a:ln>
            <a:solidFill>
              <a:schemeClr val="accent1"/>
            </a:solidFill>
          </a:ln>
        </p:spPr>
        <p:txBody>
          <a:bodyPr wrap="square" rtlCol="0">
            <a:spAutoFit/>
          </a:bodyPr>
          <a:lstStyle/>
          <a:p>
            <a:r>
              <a:rPr lang="en-SG" dirty="0"/>
              <a:t>If P &gt;= 0</a:t>
            </a:r>
          </a:p>
          <a:p>
            <a:endParaRPr lang="en-SG" dirty="0"/>
          </a:p>
          <a:p>
            <a:r>
              <a:rPr lang="en-SG" dirty="0"/>
              <a:t>x</a:t>
            </a:r>
            <a:r>
              <a:rPr lang="en-SG" baseline="-25000" dirty="0"/>
              <a:t>i+1 </a:t>
            </a:r>
            <a:r>
              <a:rPr lang="en-SG" dirty="0"/>
              <a:t>= x</a:t>
            </a:r>
            <a:r>
              <a:rPr lang="en-SG" baseline="-25000" dirty="0"/>
              <a:t>i</a:t>
            </a:r>
            <a:r>
              <a:rPr lang="en-SG" dirty="0"/>
              <a:t> + 1</a:t>
            </a:r>
          </a:p>
          <a:p>
            <a:r>
              <a:rPr lang="en-SG" dirty="0"/>
              <a:t>y</a:t>
            </a:r>
            <a:r>
              <a:rPr lang="en-SG" baseline="-25000" dirty="0"/>
              <a:t>i+1 </a:t>
            </a:r>
            <a:r>
              <a:rPr lang="en-SG" dirty="0"/>
              <a:t>= </a:t>
            </a:r>
            <a:r>
              <a:rPr lang="en-SG" dirty="0" err="1"/>
              <a:t>y</a:t>
            </a:r>
            <a:r>
              <a:rPr lang="en-SG" baseline="-25000" dirty="0" err="1"/>
              <a:t>i</a:t>
            </a:r>
            <a:r>
              <a:rPr lang="en-SG" baseline="-25000" dirty="0"/>
              <a:t> </a:t>
            </a:r>
            <a:r>
              <a:rPr lang="en-SG" dirty="0"/>
              <a:t>+ 1</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+ 2dy-2dx</a:t>
            </a:r>
          </a:p>
        </p:txBody>
      </p:sp>
      <p:sp>
        <p:nvSpPr>
          <p:cNvPr id="12" name="TextBox 11">
            <a:extLst>
              <a:ext uri="{FF2B5EF4-FFF2-40B4-BE49-F238E27FC236}">
                <a16:creationId xmlns:a16="http://schemas.microsoft.com/office/drawing/2014/main" id="{9E7CA089-08FB-2DE3-058E-B3EB5677BA6A}"/>
              </a:ext>
            </a:extLst>
          </p:cNvPr>
          <p:cNvSpPr txBox="1"/>
          <p:nvPr/>
        </p:nvSpPr>
        <p:spPr>
          <a:xfrm>
            <a:off x="6313600" y="3668556"/>
            <a:ext cx="2168949" cy="1754326"/>
          </a:xfrm>
          <a:prstGeom prst="rect">
            <a:avLst/>
          </a:prstGeom>
          <a:solidFill>
            <a:schemeClr val="accent2">
              <a:lumMod val="40000"/>
              <a:lumOff val="60000"/>
            </a:schemeClr>
          </a:solidFill>
          <a:ln>
            <a:solidFill>
              <a:schemeClr val="accent1"/>
            </a:solidFill>
          </a:ln>
        </p:spPr>
        <p:txBody>
          <a:bodyPr wrap="square" rtlCol="0">
            <a:spAutoFit/>
          </a:bodyPr>
          <a:lstStyle/>
          <a:p>
            <a:r>
              <a:rPr lang="en-SG" dirty="0"/>
              <a:t>If P &lt; 0</a:t>
            </a:r>
          </a:p>
          <a:p>
            <a:endParaRPr lang="en-SG" dirty="0"/>
          </a:p>
          <a:p>
            <a:r>
              <a:rPr lang="en-SG" dirty="0"/>
              <a:t>x</a:t>
            </a:r>
            <a:r>
              <a:rPr lang="en-SG" baseline="-25000" dirty="0"/>
              <a:t>i+1 </a:t>
            </a:r>
            <a:r>
              <a:rPr lang="en-SG" dirty="0"/>
              <a:t>= x</a:t>
            </a:r>
            <a:r>
              <a:rPr lang="en-SG" baseline="-25000" dirty="0"/>
              <a:t>i</a:t>
            </a:r>
            <a:r>
              <a:rPr lang="en-SG" dirty="0"/>
              <a:t> </a:t>
            </a:r>
          </a:p>
          <a:p>
            <a:r>
              <a:rPr lang="en-SG" dirty="0"/>
              <a:t>y</a:t>
            </a:r>
            <a:r>
              <a:rPr lang="en-SG" baseline="-25000" dirty="0"/>
              <a:t>i+1 </a:t>
            </a:r>
            <a:r>
              <a:rPr lang="en-SG" dirty="0"/>
              <a:t>= </a:t>
            </a:r>
            <a:r>
              <a:rPr lang="en-SG" dirty="0" err="1"/>
              <a:t>y</a:t>
            </a:r>
            <a:r>
              <a:rPr lang="en-SG" baseline="-25000" dirty="0" err="1"/>
              <a:t>i</a:t>
            </a:r>
            <a:r>
              <a:rPr lang="en-SG" dirty="0"/>
              <a:t>+ 1</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+ 2dx</a:t>
            </a:r>
          </a:p>
        </p:txBody>
      </p:sp>
      <p:sp>
        <p:nvSpPr>
          <p:cNvPr id="13" name="TextBox 12">
            <a:extLst>
              <a:ext uri="{FF2B5EF4-FFF2-40B4-BE49-F238E27FC236}">
                <a16:creationId xmlns:a16="http://schemas.microsoft.com/office/drawing/2014/main" id="{BC8CFDAC-A214-BB57-9B56-493DD5F5003A}"/>
              </a:ext>
            </a:extLst>
          </p:cNvPr>
          <p:cNvSpPr txBox="1"/>
          <p:nvPr/>
        </p:nvSpPr>
        <p:spPr>
          <a:xfrm>
            <a:off x="9013988" y="3661016"/>
            <a:ext cx="2214514" cy="1754326"/>
          </a:xfrm>
          <a:prstGeom prst="rect">
            <a:avLst/>
          </a:prstGeom>
          <a:solidFill>
            <a:schemeClr val="accent2">
              <a:lumMod val="40000"/>
              <a:lumOff val="60000"/>
            </a:schemeClr>
          </a:solidFill>
          <a:ln>
            <a:solidFill>
              <a:schemeClr val="accent1"/>
            </a:solidFill>
          </a:ln>
        </p:spPr>
        <p:txBody>
          <a:bodyPr wrap="square" rtlCol="0">
            <a:spAutoFit/>
          </a:bodyPr>
          <a:lstStyle/>
          <a:p>
            <a:r>
              <a:rPr lang="en-SG" dirty="0"/>
              <a:t>If P &gt;= 0</a:t>
            </a:r>
          </a:p>
          <a:p>
            <a:endParaRPr lang="en-SG" dirty="0"/>
          </a:p>
          <a:p>
            <a:r>
              <a:rPr lang="en-SG" dirty="0"/>
              <a:t>x</a:t>
            </a:r>
            <a:r>
              <a:rPr lang="en-SG" baseline="-25000" dirty="0"/>
              <a:t>i+1 </a:t>
            </a:r>
            <a:r>
              <a:rPr lang="en-SG" dirty="0"/>
              <a:t>= x</a:t>
            </a:r>
            <a:r>
              <a:rPr lang="en-SG" baseline="-25000" dirty="0"/>
              <a:t>i</a:t>
            </a:r>
            <a:r>
              <a:rPr lang="en-SG" dirty="0"/>
              <a:t> + 1</a:t>
            </a:r>
          </a:p>
          <a:p>
            <a:r>
              <a:rPr lang="en-SG" dirty="0"/>
              <a:t>y</a:t>
            </a:r>
            <a:r>
              <a:rPr lang="en-SG" baseline="-25000" dirty="0"/>
              <a:t>i+1 </a:t>
            </a:r>
            <a:r>
              <a:rPr lang="en-SG" dirty="0"/>
              <a:t>= </a:t>
            </a:r>
            <a:r>
              <a:rPr lang="en-SG" dirty="0" err="1"/>
              <a:t>y</a:t>
            </a:r>
            <a:r>
              <a:rPr lang="en-SG" baseline="-25000" dirty="0" err="1"/>
              <a:t>i</a:t>
            </a:r>
            <a:r>
              <a:rPr lang="en-SG" baseline="-25000" dirty="0"/>
              <a:t> </a:t>
            </a:r>
            <a:r>
              <a:rPr lang="en-SG" dirty="0"/>
              <a:t>+ 1</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+ 2dx-2dy</a:t>
            </a:r>
          </a:p>
        </p:txBody>
      </p:sp>
      <p:sp>
        <p:nvSpPr>
          <p:cNvPr id="14" name="Arrow: Down 13">
            <a:extLst>
              <a:ext uri="{FF2B5EF4-FFF2-40B4-BE49-F238E27FC236}">
                <a16:creationId xmlns:a16="http://schemas.microsoft.com/office/drawing/2014/main" id="{961AF99B-4CF2-BC03-8391-239C3852F900}"/>
              </a:ext>
            </a:extLst>
          </p:cNvPr>
          <p:cNvSpPr/>
          <p:nvPr/>
        </p:nvSpPr>
        <p:spPr>
          <a:xfrm rot="2209484">
            <a:off x="1800846" y="2911868"/>
            <a:ext cx="166749" cy="69073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
        <p:nvSpPr>
          <p:cNvPr id="15" name="Arrow: Down 14">
            <a:extLst>
              <a:ext uri="{FF2B5EF4-FFF2-40B4-BE49-F238E27FC236}">
                <a16:creationId xmlns:a16="http://schemas.microsoft.com/office/drawing/2014/main" id="{AF79E94A-FF3F-A322-6315-C18B69A50C2E}"/>
              </a:ext>
            </a:extLst>
          </p:cNvPr>
          <p:cNvSpPr/>
          <p:nvPr/>
        </p:nvSpPr>
        <p:spPr>
          <a:xfrm rot="2209484">
            <a:off x="7439646" y="2918712"/>
            <a:ext cx="166749" cy="69073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
        <p:nvSpPr>
          <p:cNvPr id="16" name="Arrow: Down 15">
            <a:extLst>
              <a:ext uri="{FF2B5EF4-FFF2-40B4-BE49-F238E27FC236}">
                <a16:creationId xmlns:a16="http://schemas.microsoft.com/office/drawing/2014/main" id="{3E4779BB-8602-81F0-9488-3AA15A54EF44}"/>
              </a:ext>
            </a:extLst>
          </p:cNvPr>
          <p:cNvSpPr/>
          <p:nvPr/>
        </p:nvSpPr>
        <p:spPr>
          <a:xfrm rot="19914301">
            <a:off x="4300366" y="2894361"/>
            <a:ext cx="166749" cy="69073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
        <p:nvSpPr>
          <p:cNvPr id="17" name="Arrow: Down 16">
            <a:extLst>
              <a:ext uri="{FF2B5EF4-FFF2-40B4-BE49-F238E27FC236}">
                <a16:creationId xmlns:a16="http://schemas.microsoft.com/office/drawing/2014/main" id="{8CF91417-6BD6-3DBE-ACB1-65DEFF3292DD}"/>
              </a:ext>
            </a:extLst>
          </p:cNvPr>
          <p:cNvSpPr/>
          <p:nvPr/>
        </p:nvSpPr>
        <p:spPr>
          <a:xfrm rot="19914301">
            <a:off x="10154471" y="2894361"/>
            <a:ext cx="166749" cy="69073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88641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3F15F-54D0-6460-BAC9-E351E5F29481}"/>
              </a:ext>
            </a:extLst>
          </p:cNvPr>
          <p:cNvSpPr txBox="1"/>
          <p:nvPr/>
        </p:nvSpPr>
        <p:spPr>
          <a:xfrm>
            <a:off x="368813" y="365509"/>
            <a:ext cx="10892085" cy="4524315"/>
          </a:xfrm>
          <a:prstGeom prst="rect">
            <a:avLst/>
          </a:prstGeom>
          <a:solidFill>
            <a:schemeClr val="bg1"/>
          </a:solidFill>
        </p:spPr>
        <p:txBody>
          <a:bodyPr wrap="square">
            <a:spAutoFit/>
          </a:bodyPr>
          <a:lstStyle/>
          <a:p>
            <a:pPr algn="just"/>
            <a:r>
              <a:rPr lang="en-SG" sz="2400" b="1" dirty="0">
                <a:latin typeface="Aptos" panose="020B0004020202020204" pitchFamily="34" charset="0"/>
              </a:rPr>
              <a:t>Advantage:</a:t>
            </a:r>
          </a:p>
          <a:p>
            <a:pPr algn="just"/>
            <a:r>
              <a:rPr lang="en-SG" sz="2400" dirty="0">
                <a:latin typeface="Aptos" panose="020B0004020202020204" pitchFamily="34" charset="0"/>
              </a:rPr>
              <a:t>1. It involves only integer arithmetic, so it is simple.</a:t>
            </a:r>
          </a:p>
          <a:p>
            <a:pPr algn="just"/>
            <a:r>
              <a:rPr lang="en-SG" sz="2400" dirty="0">
                <a:latin typeface="Aptos" panose="020B0004020202020204" pitchFamily="34" charset="0"/>
              </a:rPr>
              <a:t>2. It avoids the generation of duplicate points.</a:t>
            </a:r>
          </a:p>
          <a:p>
            <a:pPr algn="just"/>
            <a:r>
              <a:rPr lang="en-SG" sz="2400" dirty="0">
                <a:latin typeface="Aptos" panose="020B0004020202020204" pitchFamily="34" charset="0"/>
              </a:rPr>
              <a:t>3. It can be implemented using hardware because it does not use multiplication and division.</a:t>
            </a:r>
          </a:p>
          <a:p>
            <a:pPr algn="just"/>
            <a:r>
              <a:rPr lang="en-SG" sz="2400" dirty="0">
                <a:latin typeface="Aptos" panose="020B0004020202020204" pitchFamily="34" charset="0"/>
              </a:rPr>
              <a:t>4. It is faster as compared to DDA (Digital Differential Analyzer) because it does not involve floating point calculations like DDA Algorithm.</a:t>
            </a:r>
          </a:p>
          <a:p>
            <a:pPr algn="just"/>
            <a:endParaRPr lang="en-SG" sz="2400" dirty="0">
              <a:latin typeface="Aptos" panose="020B0004020202020204" pitchFamily="34" charset="0"/>
            </a:endParaRPr>
          </a:p>
          <a:p>
            <a:pPr algn="just"/>
            <a:r>
              <a:rPr lang="en-SG" sz="2400" b="1" dirty="0">
                <a:latin typeface="Aptos" panose="020B0004020202020204" pitchFamily="34" charset="0"/>
              </a:rPr>
              <a:t>Disadvantage: </a:t>
            </a:r>
          </a:p>
          <a:p>
            <a:pPr algn="just"/>
            <a:r>
              <a:rPr lang="en-US" sz="2400" b="0" i="0" dirty="0">
                <a:solidFill>
                  <a:srgbClr val="333333"/>
                </a:solidFill>
                <a:effectLst/>
                <a:highlight>
                  <a:srgbClr val="FFFFFF"/>
                </a:highlight>
                <a:latin typeface="inter-regular"/>
              </a:rPr>
              <a:t>This algorithm is meant for basic line drawing only Initializing is not a part of Bresenham's line algorithm. So to draw smooth lines, you should want to look into a different algorithm.</a:t>
            </a:r>
            <a:endParaRPr lang="en-SG" sz="2400" dirty="0">
              <a:latin typeface="Aptos" panose="020B0004020202020204" pitchFamily="34" charset="0"/>
            </a:endParaRPr>
          </a:p>
        </p:txBody>
      </p:sp>
    </p:spTree>
    <p:extLst>
      <p:ext uri="{BB962C8B-B14F-4D97-AF65-F5344CB8AC3E}">
        <p14:creationId xmlns:p14="http://schemas.microsoft.com/office/powerpoint/2010/main" val="1555685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6EE987E-A8D1-6D75-6F26-D8DE24A25B5E}"/>
              </a:ext>
            </a:extLst>
          </p:cNvPr>
          <p:cNvGraphicFramePr>
            <a:graphicFrameLocks noGrp="1"/>
          </p:cNvGraphicFramePr>
          <p:nvPr>
            <p:extLst>
              <p:ext uri="{D42A27DB-BD31-4B8C-83A1-F6EECF244321}">
                <p14:modId xmlns:p14="http://schemas.microsoft.com/office/powerpoint/2010/main" val="4281560788"/>
              </p:ext>
            </p:extLst>
          </p:nvPr>
        </p:nvGraphicFramePr>
        <p:xfrm>
          <a:off x="82888" y="88905"/>
          <a:ext cx="12109112" cy="6609259"/>
        </p:xfrm>
        <a:graphic>
          <a:graphicData uri="http://schemas.openxmlformats.org/drawingml/2006/table">
            <a:tbl>
              <a:tblPr/>
              <a:tblGrid>
                <a:gridCol w="6054556">
                  <a:extLst>
                    <a:ext uri="{9D8B030D-6E8A-4147-A177-3AD203B41FA5}">
                      <a16:colId xmlns:a16="http://schemas.microsoft.com/office/drawing/2014/main" val="2334114799"/>
                    </a:ext>
                  </a:extLst>
                </a:gridCol>
                <a:gridCol w="6054556">
                  <a:extLst>
                    <a:ext uri="{9D8B030D-6E8A-4147-A177-3AD203B41FA5}">
                      <a16:colId xmlns:a16="http://schemas.microsoft.com/office/drawing/2014/main" val="1238972142"/>
                    </a:ext>
                  </a:extLst>
                </a:gridCol>
              </a:tblGrid>
              <a:tr h="301322">
                <a:tc>
                  <a:txBody>
                    <a:bodyPr/>
                    <a:lstStyle/>
                    <a:p>
                      <a:pPr algn="just" fontAlgn="t"/>
                      <a:r>
                        <a:rPr lang="en-SG" sz="2000" b="1" dirty="0">
                          <a:solidFill>
                            <a:srgbClr val="000000"/>
                          </a:solidFill>
                          <a:effectLst/>
                          <a:highlight>
                            <a:srgbClr val="C7CCBE"/>
                          </a:highlight>
                          <a:latin typeface="Calibri" panose="020F0502020204030204" pitchFamily="34" charset="0"/>
                          <a:ea typeface="Calibri" panose="020F0502020204030204" pitchFamily="34" charset="0"/>
                          <a:cs typeface="Calibri" panose="020F0502020204030204" pitchFamily="34" charset="0"/>
                        </a:rPr>
                        <a:t>DDA Algorithm</a:t>
                      </a:r>
                    </a:p>
                  </a:txBody>
                  <a:tcPr marL="66264" marR="66264" marT="66264" marB="662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just" fontAlgn="t"/>
                      <a:r>
                        <a:rPr lang="en-SG" sz="2000" b="1" dirty="0">
                          <a:solidFill>
                            <a:srgbClr val="000000"/>
                          </a:solidFill>
                          <a:effectLst/>
                          <a:highlight>
                            <a:srgbClr val="C7CCBE"/>
                          </a:highlight>
                          <a:latin typeface="Calibri" panose="020F0502020204030204" pitchFamily="34" charset="0"/>
                          <a:ea typeface="Calibri" panose="020F0502020204030204" pitchFamily="34" charset="0"/>
                          <a:cs typeface="Calibri" panose="020F0502020204030204" pitchFamily="34" charset="0"/>
                        </a:rPr>
                        <a:t>Bresenham's Line Algorithm</a:t>
                      </a:r>
                    </a:p>
                  </a:txBody>
                  <a:tcPr marL="66264" marR="66264" marT="66264" marB="662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2734156617"/>
                  </a:ext>
                </a:extLst>
              </a:tr>
              <a:tr h="52441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1. DDA Algorithm use floating point, i.e., Real Arithmetic.</a:t>
                      </a:r>
                      <a:r>
                        <a:rPr lang="en-SG" sz="2000" dirty="0">
                          <a:latin typeface="Calibri" panose="020F0502020204030204" pitchFamily="34" charset="0"/>
                          <a:ea typeface="Calibri" panose="020F0502020204030204" pitchFamily="34" charset="0"/>
                          <a:cs typeface="Calibri" panose="020F0502020204030204" pitchFamily="34" charset="0"/>
                        </a:rPr>
                        <a:t> This is the major reason that made the computations in DDA  difficult than the </a:t>
                      </a:r>
                      <a:r>
                        <a:rPr lang="en-SG" sz="2000" dirty="0" err="1">
                          <a:latin typeface="Calibri" panose="020F0502020204030204" pitchFamily="34" charset="0"/>
                          <a:ea typeface="Calibri" panose="020F0502020204030204" pitchFamily="34" charset="0"/>
                          <a:cs typeface="Calibri" panose="020F0502020204030204" pitchFamily="34" charset="0"/>
                        </a:rPr>
                        <a:t>bresenham</a:t>
                      </a:r>
                      <a:r>
                        <a:rPr lang="en-SG" sz="2000" dirty="0">
                          <a:latin typeface="Calibri" panose="020F0502020204030204" pitchFamily="34" charset="0"/>
                          <a:ea typeface="Calibri" panose="020F0502020204030204" pitchFamily="34" charset="0"/>
                          <a:cs typeface="Calibri" panose="020F0502020204030204" pitchFamily="34" charset="0"/>
                        </a:rPr>
                        <a:t> algorithm.</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1. Bresenham's Line Algorithm use fixed point, i.e., Integer Arithmetic</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2968538"/>
                  </a:ext>
                </a:extLst>
              </a:tr>
              <a:tr h="524417">
                <a:tc>
                  <a:txBody>
                    <a:bodyPr/>
                    <a:lstStyle/>
                    <a:p>
                      <a:pPr algn="just" fontAlgn="t"/>
                      <a:r>
                        <a:rPr lang="en-SG"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2. DDA Algorithms uses multiplication &amp; division its operation</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2.Bresenham's Line Algorithm uses only subtraction and addition its operation</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576699311"/>
                  </a:ext>
                </a:extLst>
              </a:tr>
              <a:tr h="82891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3. DDA Algorithm is slowly than Bresenham's Line Algorithm in line drawing because it uses real arithmetic (Floating Point operation)</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3. Bresenham's Algorithm is faster than DDA Algorithm in line because it involves only addition &amp; subtraction in its calculation and uses only integer arithmetic.</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050223"/>
                  </a:ext>
                </a:extLst>
              </a:tr>
              <a:tr h="524417">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4. DDA Algorithm is not accurate and efficient as Bresenham's Line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4. Bresenham's Line Algorithm is more accurate and efficient at DDA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882252517"/>
                  </a:ext>
                </a:extLst>
              </a:tr>
              <a:tr h="67666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5.DDA Algorithm can draw circle and curves but are not accurate as Bresenham's Line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5. Bresenham's Line Algorithm can draw circle and curves with more accurate than DDA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59585173"/>
                  </a:ext>
                </a:extLst>
              </a:tr>
              <a:tr h="676667">
                <a:tc>
                  <a:txBody>
                    <a:bodyPr/>
                    <a:lstStyle/>
                    <a:p>
                      <a:pPr algn="just" fontAlgn="t"/>
                      <a:r>
                        <a:rPr lang="en-SG" sz="2000" dirty="0">
                          <a:latin typeface="Calibri" panose="020F0502020204030204" pitchFamily="34" charset="0"/>
                          <a:ea typeface="Calibri" panose="020F0502020204030204" pitchFamily="34" charset="0"/>
                          <a:cs typeface="Calibri" panose="020F0502020204030204" pitchFamily="34" charset="0"/>
                        </a:rPr>
                        <a:t>DDA is not optimized and less expensive.</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SG" sz="2000" dirty="0">
                          <a:latin typeface="Calibri" panose="020F0502020204030204" pitchFamily="34" charset="0"/>
                          <a:ea typeface="Calibri" panose="020F0502020204030204" pitchFamily="34" charset="0"/>
                          <a:cs typeface="Calibri" panose="020F0502020204030204" pitchFamily="34" charset="0"/>
                        </a:rPr>
                        <a:t>Bresenham algorithm is optimized</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99671756"/>
                  </a:ext>
                </a:extLst>
              </a:tr>
              <a:tr h="501058">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SG" sz="2000" dirty="0">
                          <a:latin typeface="Calibri" panose="020F0502020204030204" pitchFamily="34" charset="0"/>
                          <a:ea typeface="Calibri" panose="020F0502020204030204" pitchFamily="34" charset="0"/>
                          <a:cs typeface="Calibri" panose="020F0502020204030204" pitchFamily="34" charset="0"/>
                        </a:rPr>
                        <a:t>DDA rounds off the value to the  closest integer value.</a:t>
                      </a:r>
                    </a:p>
                    <a:p>
                      <a:pPr algn="just" fontAlgn="t"/>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SG" sz="2000" dirty="0">
                          <a:latin typeface="Calibri" panose="020F0502020204030204" pitchFamily="34" charset="0"/>
                          <a:ea typeface="Calibri" panose="020F0502020204030204" pitchFamily="34" charset="0"/>
                          <a:cs typeface="Calibri" panose="020F0502020204030204" pitchFamily="34" charset="0"/>
                        </a:rPr>
                        <a:t>The values in Bresenham  never rounded off. </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6634173"/>
                  </a:ext>
                </a:extLst>
              </a:tr>
              <a:tr h="67666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DDA output lines is not smooth</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SG" sz="2000" dirty="0">
                          <a:latin typeface="Calibri" panose="020F0502020204030204" pitchFamily="34" charset="0"/>
                          <a:ea typeface="Calibri" panose="020F0502020204030204" pitchFamily="34" charset="0"/>
                          <a:cs typeface="Calibri" panose="020F0502020204030204" pitchFamily="34" charset="0"/>
                        </a:rPr>
                        <a:t>Bresenham</a:t>
                      </a:r>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output lines is smooth</a:t>
                      </a:r>
                    </a:p>
                    <a:p>
                      <a:pPr algn="just" fontAlgn="t"/>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36010652"/>
                  </a:ext>
                </a:extLst>
              </a:tr>
            </a:tbl>
          </a:graphicData>
        </a:graphic>
      </p:graphicFrame>
    </p:spTree>
    <p:extLst>
      <p:ext uri="{BB962C8B-B14F-4D97-AF65-F5344CB8AC3E}">
        <p14:creationId xmlns:p14="http://schemas.microsoft.com/office/powerpoint/2010/main" val="2978746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32E950-3D38-A1D7-AC45-5A60BE0711BB}"/>
              </a:ext>
            </a:extLst>
          </p:cNvPr>
          <p:cNvSpPr txBox="1"/>
          <p:nvPr/>
        </p:nvSpPr>
        <p:spPr>
          <a:xfrm>
            <a:off x="83662" y="94516"/>
            <a:ext cx="12024676" cy="646331"/>
          </a:xfrm>
          <a:prstGeom prst="rect">
            <a:avLst/>
          </a:prstGeom>
          <a:solidFill>
            <a:schemeClr val="bg1"/>
          </a:solidFill>
        </p:spPr>
        <p:txBody>
          <a:bodyPr wrap="square">
            <a:spAutoFit/>
          </a:bodyPr>
          <a:lstStyle/>
          <a:p>
            <a:r>
              <a:rPr lang="en-US" b="1" dirty="0">
                <a:latin typeface="Aptos" panose="020B0004020202020204" pitchFamily="34" charset="0"/>
              </a:rPr>
              <a:t>Example-01: </a:t>
            </a:r>
            <a:r>
              <a:rPr lang="en-US" dirty="0">
                <a:latin typeface="Aptos" panose="020B0004020202020204" pitchFamily="34" charset="0"/>
              </a:rPr>
              <a:t>If a line is drawn from (2, 3) to (6, 15) with use of Bresenham’s Line Drawing algorithm. How many points will be needed to generate such line? Solution:</a:t>
            </a:r>
          </a:p>
        </p:txBody>
      </p:sp>
      <p:sp>
        <p:nvSpPr>
          <p:cNvPr id="7" name="TextBox 6">
            <a:extLst>
              <a:ext uri="{FF2B5EF4-FFF2-40B4-BE49-F238E27FC236}">
                <a16:creationId xmlns:a16="http://schemas.microsoft.com/office/drawing/2014/main" id="{06CB159D-C9E3-E37E-3078-5F526FA5187E}"/>
              </a:ext>
            </a:extLst>
          </p:cNvPr>
          <p:cNvSpPr txBox="1"/>
          <p:nvPr/>
        </p:nvSpPr>
        <p:spPr>
          <a:xfrm>
            <a:off x="2435652" y="833179"/>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6 -2  = 4</a:t>
            </a:r>
          </a:p>
          <a:p>
            <a:r>
              <a:rPr lang="en-US" dirty="0" err="1">
                <a:latin typeface="Aptos" panose="020B0004020202020204" pitchFamily="34" charset="0"/>
              </a:rPr>
              <a:t>dy</a:t>
            </a:r>
            <a:r>
              <a:rPr lang="en-US" dirty="0">
                <a:latin typeface="Aptos" panose="020B0004020202020204" pitchFamily="34" charset="0"/>
              </a:rPr>
              <a:t> = y2- y1  = 15 – 3 = 12</a:t>
            </a:r>
          </a:p>
        </p:txBody>
      </p:sp>
      <p:sp>
        <p:nvSpPr>
          <p:cNvPr id="9" name="TextBox 8">
            <a:extLst>
              <a:ext uri="{FF2B5EF4-FFF2-40B4-BE49-F238E27FC236}">
                <a16:creationId xmlns:a16="http://schemas.microsoft.com/office/drawing/2014/main" id="{59364998-AE01-FACE-44C7-06B0224E4308}"/>
              </a:ext>
            </a:extLst>
          </p:cNvPr>
          <p:cNvSpPr txBox="1"/>
          <p:nvPr/>
        </p:nvSpPr>
        <p:spPr>
          <a:xfrm>
            <a:off x="5288442" y="833180"/>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12 / 4 = 3</a:t>
            </a:r>
          </a:p>
          <a:p>
            <a:r>
              <a:rPr lang="en-SG" dirty="0">
                <a:latin typeface="Aptos" panose="020B0004020202020204" pitchFamily="34" charset="0"/>
              </a:rPr>
              <a:t>Here, m &gt;= 1</a:t>
            </a:r>
          </a:p>
        </p:txBody>
      </p:sp>
      <p:sp>
        <p:nvSpPr>
          <p:cNvPr id="11" name="TextBox 10">
            <a:extLst>
              <a:ext uri="{FF2B5EF4-FFF2-40B4-BE49-F238E27FC236}">
                <a16:creationId xmlns:a16="http://schemas.microsoft.com/office/drawing/2014/main" id="{35F32D29-5E19-5DC1-A8A5-A67811F7D1B8}"/>
              </a:ext>
            </a:extLst>
          </p:cNvPr>
          <p:cNvSpPr txBox="1"/>
          <p:nvPr/>
        </p:nvSpPr>
        <p:spPr>
          <a:xfrm>
            <a:off x="186178" y="833178"/>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2	x2=6</a:t>
            </a:r>
          </a:p>
          <a:p>
            <a:r>
              <a:rPr lang="en-US" dirty="0">
                <a:latin typeface="Aptos" panose="020B0004020202020204" pitchFamily="34" charset="0"/>
              </a:rPr>
              <a:t>y1 = 3	y2=15</a:t>
            </a:r>
          </a:p>
        </p:txBody>
      </p:sp>
      <p:sp>
        <p:nvSpPr>
          <p:cNvPr id="13" name="TextBox 12">
            <a:extLst>
              <a:ext uri="{FF2B5EF4-FFF2-40B4-BE49-F238E27FC236}">
                <a16:creationId xmlns:a16="http://schemas.microsoft.com/office/drawing/2014/main" id="{184903DE-7759-F1F3-0853-57E6B5F13535}"/>
              </a:ext>
            </a:extLst>
          </p:cNvPr>
          <p:cNvSpPr txBox="1"/>
          <p:nvPr/>
        </p:nvSpPr>
        <p:spPr>
          <a:xfrm>
            <a:off x="7937369" y="556181"/>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2dx – </a:t>
            </a:r>
            <a:r>
              <a:rPr lang="en-SG" dirty="0" err="1">
                <a:latin typeface="Aptos" panose="020B0004020202020204" pitchFamily="34" charset="0"/>
              </a:rPr>
              <a:t>dy</a:t>
            </a:r>
            <a:r>
              <a:rPr lang="en-SG" dirty="0">
                <a:latin typeface="Aptos" panose="020B0004020202020204" pitchFamily="34" charset="0"/>
              </a:rPr>
              <a:t> </a:t>
            </a:r>
          </a:p>
          <a:p>
            <a:r>
              <a:rPr lang="en-SG" dirty="0">
                <a:latin typeface="Aptos" panose="020B0004020202020204" pitchFamily="34" charset="0"/>
              </a:rPr>
              <a:t>						 = (2*4 – 12)</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- 4</a:t>
            </a:r>
          </a:p>
        </p:txBody>
      </p:sp>
      <p:graphicFrame>
        <p:nvGraphicFramePr>
          <p:cNvPr id="14" name="Table 13">
            <a:extLst>
              <a:ext uri="{FF2B5EF4-FFF2-40B4-BE49-F238E27FC236}">
                <a16:creationId xmlns:a16="http://schemas.microsoft.com/office/drawing/2014/main" id="{017B0208-B8C6-FDCC-FA38-C9A6E9491275}"/>
              </a:ext>
            </a:extLst>
          </p:cNvPr>
          <p:cNvGraphicFramePr>
            <a:graphicFrameLocks noGrp="1"/>
          </p:cNvGraphicFramePr>
          <p:nvPr>
            <p:extLst>
              <p:ext uri="{D42A27DB-BD31-4B8C-83A1-F6EECF244321}">
                <p14:modId xmlns:p14="http://schemas.microsoft.com/office/powerpoint/2010/main" val="4066353217"/>
              </p:ext>
            </p:extLst>
          </p:nvPr>
        </p:nvGraphicFramePr>
        <p:xfrm>
          <a:off x="242411" y="1571840"/>
          <a:ext cx="11865924" cy="4513162"/>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+ 2dx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+ 2*4 = P</a:t>
                      </a:r>
                      <a:r>
                        <a:rPr lang="en-SG" sz="1600" b="0" baseline="-25000" dirty="0">
                          <a:latin typeface="Aptos" panose="020B0004020202020204" pitchFamily="34" charset="0"/>
                        </a:rPr>
                        <a:t> </a:t>
                      </a:r>
                      <a:r>
                        <a:rPr lang="en-SG" sz="1600" b="0" dirty="0">
                          <a:latin typeface="Aptos" panose="020B0004020202020204" pitchFamily="34" charset="0"/>
                        </a:rPr>
                        <a:t>+ 8 </a:t>
                      </a:r>
                    </a:p>
                    <a:p>
                      <a:r>
                        <a:rPr lang="en-SG" sz="1600" b="0" dirty="0">
                          <a:latin typeface="Aptos" panose="020B0004020202020204" pitchFamily="34" charset="0"/>
                        </a:rPr>
                        <a:t>P&gt;=0 : P  = P + 2dx – 2dy </a:t>
                      </a:r>
                    </a:p>
                    <a:p>
                      <a:r>
                        <a:rPr lang="en-SG" sz="1600" b="0" dirty="0">
                          <a:latin typeface="Aptos" panose="020B0004020202020204" pitchFamily="34" charset="0"/>
                        </a:rPr>
                        <a:t>                   = P + (2*4) – (2*12) = P - 16</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=(2, 3)</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- 4</a:t>
                      </a:r>
                    </a:p>
                    <a:p>
                      <a:pPr marL="0" indent="0">
                        <a:buFont typeface="Arial" panose="020B0604020202020204" pitchFamily="34" charset="0"/>
                        <a:buNone/>
                      </a:pPr>
                      <a:r>
                        <a:rPr lang="en-SG" sz="1600" b="0" dirty="0">
                          <a:latin typeface="Aptos" panose="020B0004020202020204" pitchFamily="34" charset="0"/>
                        </a:rPr>
                        <a:t>X = 2</a:t>
                      </a:r>
                    </a:p>
                    <a:p>
                      <a:pPr marL="0" indent="0">
                        <a:buFont typeface="Arial" panose="020B0604020202020204" pitchFamily="34" charset="0"/>
                        <a:buNone/>
                      </a:pPr>
                      <a:r>
                        <a:rPr lang="en-SG" sz="1600" b="0" dirty="0">
                          <a:latin typeface="Aptos" panose="020B0004020202020204" pitchFamily="34" charset="0"/>
                        </a:rPr>
                        <a:t>Y = 3+1=4</a:t>
                      </a:r>
                    </a:p>
                    <a:p>
                      <a:pPr marL="0" indent="0">
                        <a:buFont typeface="Arial" panose="020B0604020202020204" pitchFamily="34" charset="0"/>
                        <a:buNone/>
                      </a:pPr>
                      <a:r>
                        <a:rPr lang="en-SG" sz="1600" b="0" dirty="0">
                          <a:latin typeface="Aptos" panose="020B0004020202020204" pitchFamily="34" charset="0"/>
                        </a:rPr>
                        <a:t>New points = (2, 4)</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(2, 4)</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- 4</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P+8 = -4 + 8 = 4</a:t>
                      </a:r>
                    </a:p>
                    <a:p>
                      <a:pPr marL="0" indent="0">
                        <a:buFont typeface="Arial" panose="020B0604020202020204" pitchFamily="34" charset="0"/>
                        <a:buNone/>
                      </a:pPr>
                      <a:r>
                        <a:rPr lang="en-SG" sz="1600" b="0" dirty="0">
                          <a:latin typeface="Aptos" panose="020B0004020202020204" pitchFamily="34" charset="0"/>
                        </a:rPr>
                        <a:t>X = 2+1 = 3</a:t>
                      </a:r>
                    </a:p>
                    <a:p>
                      <a:pPr marL="0" indent="0">
                        <a:buFont typeface="Arial" panose="020B0604020202020204" pitchFamily="34" charset="0"/>
                        <a:buNone/>
                      </a:pPr>
                      <a:r>
                        <a:rPr lang="en-SG" sz="1600" b="0" dirty="0">
                          <a:latin typeface="Aptos" panose="020B0004020202020204" pitchFamily="34" charset="0"/>
                        </a:rPr>
                        <a:t>Y = 4+1 = 5</a:t>
                      </a:r>
                    </a:p>
                    <a:p>
                      <a:pPr marL="0" indent="0">
                        <a:buFont typeface="Arial" panose="020B0604020202020204" pitchFamily="34" charset="0"/>
                        <a:buNone/>
                      </a:pPr>
                      <a:r>
                        <a:rPr lang="en-SG" sz="1600" b="0" dirty="0">
                          <a:latin typeface="Aptos" panose="020B0004020202020204" pitchFamily="34" charset="0"/>
                        </a:rPr>
                        <a:t>New points = (3, 5)</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b="0" dirty="0">
                          <a:latin typeface="Aptos" panose="020B0004020202020204" pitchFamily="34" charset="0"/>
                        </a:rPr>
                        <a:t>= (3, 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16 = 4 – 16 = -12</a:t>
                      </a:r>
                    </a:p>
                    <a:p>
                      <a:pPr marL="0" indent="0">
                        <a:buFont typeface="Arial" panose="020B0604020202020204" pitchFamily="34" charset="0"/>
                        <a:buNone/>
                      </a:pPr>
                      <a:r>
                        <a:rPr lang="en-SG" sz="1600" b="0" dirty="0">
                          <a:latin typeface="Aptos" panose="020B0004020202020204" pitchFamily="34" charset="0"/>
                        </a:rPr>
                        <a:t>X = 3</a:t>
                      </a:r>
                    </a:p>
                    <a:p>
                      <a:pPr marL="0" indent="0">
                        <a:buFont typeface="Arial" panose="020B0604020202020204" pitchFamily="34" charset="0"/>
                        <a:buNone/>
                      </a:pPr>
                      <a:r>
                        <a:rPr lang="en-SG" sz="1600" b="0" dirty="0">
                          <a:latin typeface="Aptos" panose="020B0004020202020204" pitchFamily="34" charset="0"/>
                        </a:rPr>
                        <a:t>Y =5 +1 = 6</a:t>
                      </a:r>
                    </a:p>
                    <a:p>
                      <a:pPr marL="0" indent="0">
                        <a:buFont typeface="Arial" panose="020B0604020202020204" pitchFamily="34" charset="0"/>
                        <a:buNone/>
                      </a:pPr>
                      <a:r>
                        <a:rPr lang="en-SG" sz="1600" b="0" dirty="0">
                          <a:latin typeface="Aptos" panose="020B0004020202020204" pitchFamily="34" charset="0"/>
                        </a:rPr>
                        <a:t>New points = (3,6)</a:t>
                      </a:r>
                    </a:p>
                  </a:txBody>
                  <a:tcPr>
                    <a:solidFill>
                      <a:schemeClr val="accent2">
                        <a:lumMod val="20000"/>
                        <a:lumOff val="80000"/>
                      </a:schemeClr>
                    </a:solidFill>
                  </a:tcPr>
                </a:tc>
                <a:extLst>
                  <a:ext uri="{0D108BD9-81ED-4DB2-BD59-A6C34878D82A}">
                    <a16:rowId xmlns:a16="http://schemas.microsoft.com/office/drawing/2014/main" val="1163871359"/>
                  </a:ext>
                </a:extLst>
              </a:tr>
            </a:tbl>
          </a:graphicData>
        </a:graphic>
      </p:graphicFrame>
      <p:sp>
        <p:nvSpPr>
          <p:cNvPr id="19" name="TextBox 18">
            <a:extLst>
              <a:ext uri="{FF2B5EF4-FFF2-40B4-BE49-F238E27FC236}">
                <a16:creationId xmlns:a16="http://schemas.microsoft.com/office/drawing/2014/main" id="{9E40EC2E-28AA-9245-B569-AA8126D50B25}"/>
              </a:ext>
            </a:extLst>
          </p:cNvPr>
          <p:cNvSpPr txBox="1"/>
          <p:nvPr/>
        </p:nvSpPr>
        <p:spPr>
          <a:xfrm>
            <a:off x="9871821" y="247235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21" name="TextBox 20">
            <a:extLst>
              <a:ext uri="{FF2B5EF4-FFF2-40B4-BE49-F238E27FC236}">
                <a16:creationId xmlns:a16="http://schemas.microsoft.com/office/drawing/2014/main" id="{06ECB14F-EB81-06BC-84F4-A5E073C55BED}"/>
              </a:ext>
            </a:extLst>
          </p:cNvPr>
          <p:cNvSpPr txBox="1"/>
          <p:nvPr/>
        </p:nvSpPr>
        <p:spPr>
          <a:xfrm>
            <a:off x="9871821" y="185186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spTree>
    <p:extLst>
      <p:ext uri="{BB962C8B-B14F-4D97-AF65-F5344CB8AC3E}">
        <p14:creationId xmlns:p14="http://schemas.microsoft.com/office/powerpoint/2010/main" val="2313851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67C0597-5F8E-0106-E781-F70D255FC305}"/>
              </a:ext>
            </a:extLst>
          </p:cNvPr>
          <p:cNvGraphicFramePr>
            <a:graphicFrameLocks noGrp="1"/>
          </p:cNvGraphicFramePr>
          <p:nvPr>
            <p:extLst>
              <p:ext uri="{D42A27DB-BD31-4B8C-83A1-F6EECF244321}">
                <p14:modId xmlns:p14="http://schemas.microsoft.com/office/powerpoint/2010/main" val="1490493961"/>
              </p:ext>
            </p:extLst>
          </p:nvPr>
        </p:nvGraphicFramePr>
        <p:xfrm>
          <a:off x="163038" y="0"/>
          <a:ext cx="11865924" cy="6644640"/>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0326">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+ 2dx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+ 2*4 = P</a:t>
                      </a:r>
                      <a:r>
                        <a:rPr lang="en-SG" sz="1600" b="0" baseline="-25000" dirty="0">
                          <a:latin typeface="Aptos" panose="020B0004020202020204" pitchFamily="34" charset="0"/>
                        </a:rPr>
                        <a:t> </a:t>
                      </a:r>
                      <a:r>
                        <a:rPr lang="en-SG" sz="1600" b="0" dirty="0">
                          <a:latin typeface="Aptos" panose="020B0004020202020204" pitchFamily="34" charset="0"/>
                        </a:rPr>
                        <a:t>+ 8 </a:t>
                      </a:r>
                    </a:p>
                    <a:p>
                      <a:r>
                        <a:rPr lang="en-SG" sz="1600" b="0" dirty="0">
                          <a:latin typeface="Aptos" panose="020B0004020202020204" pitchFamily="34" charset="0"/>
                        </a:rPr>
                        <a:t>P&gt;=0 : P  = P + 2dx – 2dy </a:t>
                      </a:r>
                    </a:p>
                    <a:p>
                      <a:r>
                        <a:rPr lang="en-SG" sz="1600" b="0" dirty="0">
                          <a:latin typeface="Aptos" panose="020B0004020202020204" pitchFamily="34" charset="0"/>
                        </a:rPr>
                        <a:t>                   = P + (2*4) – (2*12) = P - 16</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(3,6)</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b="0" dirty="0">
                          <a:latin typeface="Aptos" panose="020B0004020202020204" pitchFamily="34" charset="0"/>
                        </a:rPr>
                        <a:t>-12</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-12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3</a:t>
                      </a:r>
                    </a:p>
                    <a:p>
                      <a:pPr marL="0" indent="0">
                        <a:buFont typeface="Arial" panose="020B0604020202020204" pitchFamily="34" charset="0"/>
                        <a:buNone/>
                      </a:pPr>
                      <a:r>
                        <a:rPr lang="en-SG" sz="1600" b="0" dirty="0">
                          <a:latin typeface="Aptos" panose="020B0004020202020204" pitchFamily="34" charset="0"/>
                        </a:rPr>
                        <a:t>Y = 6+1 = 7</a:t>
                      </a:r>
                    </a:p>
                    <a:p>
                      <a:pPr marL="0" indent="0">
                        <a:buFont typeface="Arial" panose="020B0604020202020204" pitchFamily="34" charset="0"/>
                        <a:buNone/>
                      </a:pPr>
                      <a:r>
                        <a:rPr lang="en-SG" sz="1600" b="0" dirty="0">
                          <a:latin typeface="Aptos" panose="020B0004020202020204" pitchFamily="34" charset="0"/>
                        </a:rPr>
                        <a:t>New points = (3,7)</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b="0" dirty="0">
                          <a:latin typeface="Aptos" panose="020B0004020202020204" pitchFamily="34" charset="0"/>
                        </a:rPr>
                        <a:t>=(3,7)</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-4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3 + 1 = 4</a:t>
                      </a:r>
                    </a:p>
                    <a:p>
                      <a:pPr marL="0" indent="0">
                        <a:buFont typeface="Arial" panose="020B0604020202020204" pitchFamily="34" charset="0"/>
                        <a:buNone/>
                      </a:pPr>
                      <a:r>
                        <a:rPr lang="en-SG" sz="1600" b="0" dirty="0">
                          <a:latin typeface="Aptos" panose="020B0004020202020204" pitchFamily="34" charset="0"/>
                        </a:rPr>
                        <a:t>Y = 7 + 1 = 8</a:t>
                      </a:r>
                    </a:p>
                    <a:p>
                      <a:pPr marL="0" indent="0">
                        <a:buFont typeface="Arial" panose="020B0604020202020204" pitchFamily="34" charset="0"/>
                        <a:buNone/>
                      </a:pPr>
                      <a:r>
                        <a:rPr lang="en-SG" sz="1600" b="0" dirty="0">
                          <a:latin typeface="Aptos" panose="020B0004020202020204" pitchFamily="34" charset="0"/>
                        </a:rPr>
                        <a:t>New points = (4,8)</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b="0" dirty="0">
                          <a:latin typeface="Aptos" panose="020B0004020202020204" pitchFamily="34" charset="0"/>
                        </a:rPr>
                        <a:t>= (4,8)</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16 = 4 – 16 = -12</a:t>
                      </a:r>
                    </a:p>
                    <a:p>
                      <a:pPr marL="0" indent="0">
                        <a:buFont typeface="Arial" panose="020B0604020202020204" pitchFamily="34" charset="0"/>
                        <a:buNone/>
                      </a:pPr>
                      <a:r>
                        <a:rPr lang="en-SG" sz="1600" b="0" dirty="0">
                          <a:latin typeface="Aptos" panose="020B0004020202020204" pitchFamily="34" charset="0"/>
                        </a:rPr>
                        <a:t>X = 4</a:t>
                      </a:r>
                    </a:p>
                    <a:p>
                      <a:pPr marL="0" indent="0">
                        <a:buFont typeface="Arial" panose="020B0604020202020204" pitchFamily="34" charset="0"/>
                        <a:buNone/>
                      </a:pPr>
                      <a:r>
                        <a:rPr lang="en-SG" sz="1600" b="0" dirty="0">
                          <a:latin typeface="Aptos" panose="020B0004020202020204" pitchFamily="34" charset="0"/>
                        </a:rPr>
                        <a:t>Y = 8+1 = 9</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(4,9)</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r>
                        <a:rPr lang="en-SG" sz="1600" b="0" dirty="0">
                          <a:latin typeface="Aptos" panose="020B0004020202020204" pitchFamily="34" charset="0"/>
                        </a:rPr>
                        <a:t>= (4,9)</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-12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4</a:t>
                      </a:r>
                    </a:p>
                    <a:p>
                      <a:pPr marL="0" indent="0">
                        <a:buFont typeface="Arial" panose="020B0604020202020204" pitchFamily="34" charset="0"/>
                        <a:buNone/>
                      </a:pPr>
                      <a:r>
                        <a:rPr lang="en-SG" sz="1600" b="0" dirty="0">
                          <a:latin typeface="Aptos" panose="020B0004020202020204" pitchFamily="34" charset="0"/>
                        </a:rPr>
                        <a:t>Y = 9+1 =10</a:t>
                      </a:r>
                    </a:p>
                    <a:p>
                      <a:pPr marL="0" indent="0">
                        <a:buFont typeface="Arial" panose="020B0604020202020204" pitchFamily="34" charset="0"/>
                        <a:buNone/>
                      </a:pPr>
                      <a:r>
                        <a:rPr lang="en-SG" sz="1600" b="0" dirty="0">
                          <a:latin typeface="Aptos" panose="020B0004020202020204" pitchFamily="34" charset="0"/>
                        </a:rPr>
                        <a:t>New points = (4, 10)</a:t>
                      </a:r>
                    </a:p>
                  </a:txBody>
                  <a:tcPr>
                    <a:solidFill>
                      <a:schemeClr val="accent2">
                        <a:lumMod val="20000"/>
                        <a:lumOff val="80000"/>
                      </a:schemeClr>
                    </a:solidFill>
                  </a:tcPr>
                </a:tc>
                <a:extLst>
                  <a:ext uri="{0D108BD9-81ED-4DB2-BD59-A6C34878D82A}">
                    <a16:rowId xmlns:a16="http://schemas.microsoft.com/office/drawing/2014/main" val="1063995938"/>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10</a:t>
                      </a:r>
                    </a:p>
                  </a:txBody>
                  <a:tcPr>
                    <a:solidFill>
                      <a:schemeClr val="accent2">
                        <a:lumMod val="20000"/>
                        <a:lumOff val="80000"/>
                      </a:schemeClr>
                    </a:solidFill>
                  </a:tcPr>
                </a:tc>
                <a:tc>
                  <a:txBody>
                    <a:bodyPr/>
                    <a:lstStyle/>
                    <a:p>
                      <a:r>
                        <a:rPr lang="en-SG" sz="1600" b="0" dirty="0">
                          <a:latin typeface="Aptos" panose="020B0004020202020204" pitchFamily="34" charset="0"/>
                        </a:rPr>
                        <a:t>= (4, 10)</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 </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-4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4+1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10 +1 =11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(5, 11)</a:t>
                      </a:r>
                    </a:p>
                  </a:txBody>
                  <a:tcPr>
                    <a:solidFill>
                      <a:schemeClr val="accent2">
                        <a:lumMod val="20000"/>
                        <a:lumOff val="80000"/>
                      </a:schemeClr>
                    </a:solidFill>
                  </a:tcPr>
                </a:tc>
                <a:extLst>
                  <a:ext uri="{0D108BD9-81ED-4DB2-BD59-A6C34878D82A}">
                    <a16:rowId xmlns:a16="http://schemas.microsoft.com/office/drawing/2014/main" val="2521974228"/>
                  </a:ext>
                </a:extLst>
              </a:tr>
            </a:tbl>
          </a:graphicData>
        </a:graphic>
      </p:graphicFrame>
      <p:sp>
        <p:nvSpPr>
          <p:cNvPr id="10" name="TextBox 9">
            <a:extLst>
              <a:ext uri="{FF2B5EF4-FFF2-40B4-BE49-F238E27FC236}">
                <a16:creationId xmlns:a16="http://schemas.microsoft.com/office/drawing/2014/main" id="{D4EA13A6-81EF-1F43-1E4A-7E034EE2A1D0}"/>
              </a:ext>
            </a:extLst>
          </p:cNvPr>
          <p:cNvSpPr txBox="1"/>
          <p:nvPr/>
        </p:nvSpPr>
        <p:spPr>
          <a:xfrm>
            <a:off x="9758699" y="90750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11" name="TextBox 10">
            <a:extLst>
              <a:ext uri="{FF2B5EF4-FFF2-40B4-BE49-F238E27FC236}">
                <a16:creationId xmlns:a16="http://schemas.microsoft.com/office/drawing/2014/main" id="{E4040522-6C52-BDB0-00FE-05616DE0665A}"/>
              </a:ext>
            </a:extLst>
          </p:cNvPr>
          <p:cNvSpPr txBox="1"/>
          <p:nvPr/>
        </p:nvSpPr>
        <p:spPr>
          <a:xfrm>
            <a:off x="9758699" y="28701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spTree>
    <p:extLst>
      <p:ext uri="{BB962C8B-B14F-4D97-AF65-F5344CB8AC3E}">
        <p14:creationId xmlns:p14="http://schemas.microsoft.com/office/powerpoint/2010/main" val="270059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03-6732-86D4-CDB7-B8541304EB27}"/>
              </a:ext>
            </a:extLst>
          </p:cNvPr>
          <p:cNvSpPr>
            <a:spLocks noGrp="1"/>
          </p:cNvSpPr>
          <p:nvPr>
            <p:ph type="title"/>
          </p:nvPr>
        </p:nvSpPr>
        <p:spPr>
          <a:xfrm>
            <a:off x="-1" y="0"/>
            <a:ext cx="12192001" cy="677863"/>
          </a:xfrm>
          <a:solidFill>
            <a:schemeClr val="accent2"/>
          </a:solidFill>
        </p:spPr>
        <p:txBody>
          <a:bodyPr>
            <a:normAutofit/>
          </a:bodyPr>
          <a:lstStyle/>
          <a:p>
            <a:r>
              <a:rPr lang="en-SG" sz="3600" dirty="0">
                <a:latin typeface="Berlin Sans FB Demi" panose="020E0802020502020306" pitchFamily="34" charset="0"/>
              </a:rPr>
              <a:t>  Scan Conversion</a:t>
            </a:r>
          </a:p>
        </p:txBody>
      </p:sp>
      <p:sp>
        <p:nvSpPr>
          <p:cNvPr id="5" name="TextBox 4">
            <a:extLst>
              <a:ext uri="{FF2B5EF4-FFF2-40B4-BE49-F238E27FC236}">
                <a16:creationId xmlns:a16="http://schemas.microsoft.com/office/drawing/2014/main" id="{4086BA31-36F3-0B3B-1450-0F8DAB9B4EEC}"/>
              </a:ext>
            </a:extLst>
          </p:cNvPr>
          <p:cNvSpPr txBox="1"/>
          <p:nvPr/>
        </p:nvSpPr>
        <p:spPr>
          <a:xfrm>
            <a:off x="213673" y="749387"/>
            <a:ext cx="11764651" cy="5909310"/>
          </a:xfrm>
          <a:prstGeom prst="rect">
            <a:avLst/>
          </a:prstGeom>
          <a:noFill/>
        </p:spPr>
        <p:txBody>
          <a:bodyPr wrap="square">
            <a:spAutoFit/>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We know, the graphics objects are continuous and the pixels are discrete. The process of representing continuous graphics object as a collection of discrete pixels is known as scan conversion. The circuitry of the video display device of the computer is capable of converting binary values (0, 1) into a pixel on and pixel off information. 0 is represented by pixel off. 1 is represented using pixel on. Using this ability graphics computer represent picture having discrete dots. Any model of graphics can be reproduced with a dense matrix of dots or points. Most human beings think graphics objects as points, lines, circles, ellipses. For generating graphical object, many algorithms have been developed. The job of conversion of every primitive object represented on the graphics screen into a set of pixels that is its basic form is termed as scan conversion or rasterization. The conversion of the graphic screen lines and objects depicted in pixels is scan conversion. </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Need of scan conversion algorithms </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This helps in accelerating the process of scan conversion and can generate graphic objects at a faster rate comparatively. Using these algorithms memory is also used efficiently and the production quality of the objects on the screen is also improved. We can use a random scan system for this process. It uses a beam of electrons that are accelerated through the potential difference and operates like a pencil on the screen of the cathode ray tube thus producing objects on the screen. These are constructed through a particular sequence of lines drawn. The Scan Converting rate is a technique that is used in video processing. In this technique, we can change the horizontal and vertical frequencies for different purposes.</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Examples of objects which can be scan converted :-  1. Point 2. Line </a:t>
            </a:r>
            <a:r>
              <a:rPr lang="en-SG" dirty="0">
                <a:latin typeface="Calibri" panose="020F0502020204030204" pitchFamily="34" charset="0"/>
                <a:ea typeface="Calibri" panose="020F0502020204030204" pitchFamily="34" charset="0"/>
                <a:cs typeface="Calibri" panose="020F0502020204030204" pitchFamily="34" charset="0"/>
              </a:rPr>
              <a:t>3. Circle 4. Sector 5. Arc 6. Ellipse 7. Rectangle 8. Polygon 9. Characters 10. Filled Regions </a:t>
            </a:r>
          </a:p>
          <a:p>
            <a:pPr marL="0" indent="0" algn="just">
              <a:buNone/>
            </a:pPr>
            <a:r>
              <a:rPr lang="en-SG" dirty="0">
                <a:latin typeface="Calibri" panose="020F0502020204030204" pitchFamily="34" charset="0"/>
                <a:ea typeface="Calibri" panose="020F0502020204030204" pitchFamily="34" charset="0"/>
                <a:cs typeface="Calibri" panose="020F0502020204030204" pitchFamily="34" charset="0"/>
              </a:rPr>
              <a:t>The algorithms implementation varies from one computer system to another computer system. Some algorithms are implemented using the software. Some are performed using hardware or firmware. Some are performed using various combinations of hardware, firmware, and software.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6456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ECABEBC-440C-F475-61A2-C54E713B88A9}"/>
              </a:ext>
            </a:extLst>
          </p:cNvPr>
          <p:cNvGraphicFramePr>
            <a:graphicFrameLocks noGrp="1"/>
          </p:cNvGraphicFramePr>
          <p:nvPr>
            <p:extLst>
              <p:ext uri="{D42A27DB-BD31-4B8C-83A1-F6EECF244321}">
                <p14:modId xmlns:p14="http://schemas.microsoft.com/office/powerpoint/2010/main" val="2638704846"/>
              </p:ext>
            </p:extLst>
          </p:nvPr>
        </p:nvGraphicFramePr>
        <p:xfrm>
          <a:off x="163038" y="0"/>
          <a:ext cx="11865924" cy="6238290"/>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00899">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+ 2dx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+ 2*4 = P</a:t>
                      </a:r>
                      <a:r>
                        <a:rPr lang="en-SG" sz="1600" b="0" baseline="-25000" dirty="0">
                          <a:latin typeface="Aptos" panose="020B0004020202020204" pitchFamily="34" charset="0"/>
                        </a:rPr>
                        <a:t> </a:t>
                      </a:r>
                      <a:r>
                        <a:rPr lang="en-SG" sz="1600" b="0" dirty="0">
                          <a:latin typeface="Aptos" panose="020B0004020202020204" pitchFamily="34" charset="0"/>
                        </a:rPr>
                        <a:t>+ 8 </a:t>
                      </a:r>
                    </a:p>
                    <a:p>
                      <a:r>
                        <a:rPr lang="en-SG" sz="1600" b="0" dirty="0">
                          <a:latin typeface="Aptos" panose="020B0004020202020204" pitchFamily="34" charset="0"/>
                        </a:rPr>
                        <a:t>P&gt;=0 : P  = P + 2dx – 2dy </a:t>
                      </a:r>
                    </a:p>
                    <a:p>
                      <a:r>
                        <a:rPr lang="en-SG" sz="1600" b="0" dirty="0">
                          <a:latin typeface="Aptos" panose="020B0004020202020204" pitchFamily="34" charset="0"/>
                        </a:rPr>
                        <a:t>                   = P + (2*4) – (2*12) = P - 16</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11</a:t>
                      </a:r>
                    </a:p>
                  </a:txBody>
                  <a:tcPr>
                    <a:solidFill>
                      <a:schemeClr val="accent2">
                        <a:lumMod val="20000"/>
                        <a:lumOff val="80000"/>
                      </a:schemeClr>
                    </a:solidFill>
                  </a:tcPr>
                </a:tc>
                <a:tc>
                  <a:txBody>
                    <a:bodyPr/>
                    <a:lstStyle/>
                    <a:p>
                      <a:r>
                        <a:rPr lang="en-SG" sz="1600" b="0" dirty="0">
                          <a:latin typeface="Aptos" panose="020B0004020202020204" pitchFamily="34" charset="0"/>
                        </a:rPr>
                        <a:t>= (5, 11)</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 – 16 = 4 – 16 = -12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11+1=12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(5, 12)</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r>
                        <a:rPr lang="en-SG" sz="1600" b="0" dirty="0">
                          <a:latin typeface="Aptos" panose="020B0004020202020204" pitchFamily="34" charset="0"/>
                        </a:rPr>
                        <a:t>= (5, 12)</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-12 </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-12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12+1=13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(5, 13)</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13</a:t>
                      </a:r>
                    </a:p>
                  </a:txBody>
                  <a:tcPr>
                    <a:solidFill>
                      <a:schemeClr val="accent2">
                        <a:lumMod val="20000"/>
                        <a:lumOff val="80000"/>
                      </a:schemeClr>
                    </a:solidFill>
                  </a:tcPr>
                </a:tc>
                <a:tc>
                  <a:txBody>
                    <a:bodyPr/>
                    <a:lstStyle/>
                    <a:p>
                      <a:r>
                        <a:rPr lang="en-SG" sz="1600" b="0" dirty="0">
                          <a:latin typeface="Aptos" panose="020B0004020202020204" pitchFamily="34" charset="0"/>
                        </a:rPr>
                        <a:t>= (5, 13)</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-4 + 8 = 4</a:t>
                      </a:r>
                    </a:p>
                    <a:p>
                      <a:pPr marL="0" indent="0">
                        <a:buFont typeface="Arial" panose="020B0604020202020204" pitchFamily="34" charset="0"/>
                        <a:buNone/>
                      </a:pPr>
                      <a:r>
                        <a:rPr lang="en-SG" sz="1600" b="0" dirty="0">
                          <a:latin typeface="Aptos" panose="020B0004020202020204" pitchFamily="34" charset="0"/>
                        </a:rPr>
                        <a:t>X = 5 +1 =6</a:t>
                      </a:r>
                    </a:p>
                    <a:p>
                      <a:pPr marL="0" indent="0">
                        <a:buFont typeface="Arial" panose="020B0604020202020204" pitchFamily="34" charset="0"/>
                        <a:buNone/>
                      </a:pPr>
                      <a:r>
                        <a:rPr lang="en-SG" sz="1600" b="0" dirty="0">
                          <a:latin typeface="Aptos" panose="020B0004020202020204" pitchFamily="34" charset="0"/>
                        </a:rPr>
                        <a:t>Y = 13+1 = 14</a:t>
                      </a:r>
                    </a:p>
                    <a:p>
                      <a:pPr marL="0" indent="0">
                        <a:buFont typeface="Arial" panose="020B0604020202020204" pitchFamily="34" charset="0"/>
                        <a:buNone/>
                      </a:pPr>
                      <a:r>
                        <a:rPr lang="en-SG" sz="1600" b="0" dirty="0">
                          <a:latin typeface="Aptos" panose="020B0004020202020204" pitchFamily="34" charset="0"/>
                        </a:rPr>
                        <a:t>New points = (6,14)</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14</a:t>
                      </a:r>
                    </a:p>
                  </a:txBody>
                  <a:tcPr>
                    <a:solidFill>
                      <a:schemeClr val="accent2">
                        <a:lumMod val="20000"/>
                        <a:lumOff val="80000"/>
                      </a:schemeClr>
                    </a:solidFill>
                  </a:tcPr>
                </a:tc>
                <a:tc>
                  <a:txBody>
                    <a:bodyPr/>
                    <a:lstStyle/>
                    <a:p>
                      <a:r>
                        <a:rPr lang="en-SG" sz="1600" b="0" dirty="0">
                          <a:latin typeface="Aptos" panose="020B0004020202020204" pitchFamily="34" charset="0"/>
                        </a:rPr>
                        <a:t>= (6,14)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 – 16 = 4 – 16 = -12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14 + 1 = 15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(6,15)</a:t>
                      </a:r>
                    </a:p>
                  </a:txBody>
                  <a:tcPr>
                    <a:solidFill>
                      <a:schemeClr val="accent2">
                        <a:lumMod val="20000"/>
                        <a:lumOff val="80000"/>
                      </a:schemeClr>
                    </a:solidFill>
                  </a:tcPr>
                </a:tc>
                <a:extLst>
                  <a:ext uri="{0D108BD9-81ED-4DB2-BD59-A6C34878D82A}">
                    <a16:rowId xmlns:a16="http://schemas.microsoft.com/office/drawing/2014/main" val="1063995938"/>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15</a:t>
                      </a:r>
                    </a:p>
                  </a:txBody>
                  <a:tcPr>
                    <a:solidFill>
                      <a:schemeClr val="accent2">
                        <a:lumMod val="20000"/>
                        <a:lumOff val="80000"/>
                      </a:schemeClr>
                    </a:solidFill>
                  </a:tcPr>
                </a:tc>
                <a:tc>
                  <a:txBody>
                    <a:bodyPr/>
                    <a:lstStyle/>
                    <a:p>
                      <a:r>
                        <a:rPr lang="en-SG" sz="1600" b="0" dirty="0">
                          <a:latin typeface="Aptos" panose="020B0004020202020204" pitchFamily="34" charset="0"/>
                        </a:rPr>
                        <a:t>= (6,15)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1" dirty="0">
                          <a:latin typeface="Aptos" panose="020B0004020202020204" pitchFamily="34" charset="0"/>
                        </a:rPr>
                        <a:t>Since  x = x2 and y = y2, so it will stop further execution.</a:t>
                      </a:r>
                    </a:p>
                  </a:txBody>
                  <a:tcPr>
                    <a:solidFill>
                      <a:schemeClr val="accent2">
                        <a:lumMod val="20000"/>
                        <a:lumOff val="80000"/>
                      </a:schemeClr>
                    </a:solidFill>
                  </a:tcPr>
                </a:tc>
                <a:extLst>
                  <a:ext uri="{0D108BD9-81ED-4DB2-BD59-A6C34878D82A}">
                    <a16:rowId xmlns:a16="http://schemas.microsoft.com/office/drawing/2014/main" val="2521974228"/>
                  </a:ext>
                </a:extLst>
              </a:tr>
            </a:tbl>
          </a:graphicData>
        </a:graphic>
      </p:graphicFrame>
      <p:sp>
        <p:nvSpPr>
          <p:cNvPr id="5" name="TextBox 4">
            <a:extLst>
              <a:ext uri="{FF2B5EF4-FFF2-40B4-BE49-F238E27FC236}">
                <a16:creationId xmlns:a16="http://schemas.microsoft.com/office/drawing/2014/main" id="{3A8E71F1-7B90-6CDD-D10B-2CA88F2D2A17}"/>
              </a:ext>
            </a:extLst>
          </p:cNvPr>
          <p:cNvSpPr txBox="1"/>
          <p:nvPr/>
        </p:nvSpPr>
        <p:spPr>
          <a:xfrm>
            <a:off x="9664432" y="833845"/>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6" name="TextBox 5">
            <a:extLst>
              <a:ext uri="{FF2B5EF4-FFF2-40B4-BE49-F238E27FC236}">
                <a16:creationId xmlns:a16="http://schemas.microsoft.com/office/drawing/2014/main" id="{E63B14BD-0894-CDD9-9FBC-D39E31707007}"/>
              </a:ext>
            </a:extLst>
          </p:cNvPr>
          <p:cNvSpPr txBox="1"/>
          <p:nvPr/>
        </p:nvSpPr>
        <p:spPr>
          <a:xfrm>
            <a:off x="9664432" y="213360"/>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pic>
        <p:nvPicPr>
          <p:cNvPr id="2" name="Picture 1">
            <a:extLst>
              <a:ext uri="{FF2B5EF4-FFF2-40B4-BE49-F238E27FC236}">
                <a16:creationId xmlns:a16="http://schemas.microsoft.com/office/drawing/2014/main" id="{ED9915C0-182F-285B-A09C-47342D342988}"/>
              </a:ext>
            </a:extLst>
          </p:cNvPr>
          <p:cNvPicPr>
            <a:picLocks noChangeAspect="1"/>
          </p:cNvPicPr>
          <p:nvPr/>
        </p:nvPicPr>
        <p:blipFill>
          <a:blip r:embed="rId2"/>
          <a:stretch>
            <a:fillRect/>
          </a:stretch>
        </p:blipFill>
        <p:spPr>
          <a:xfrm>
            <a:off x="8470900" y="1584815"/>
            <a:ext cx="3721100" cy="3675241"/>
          </a:xfrm>
          <a:prstGeom prst="rect">
            <a:avLst/>
          </a:prstGeom>
        </p:spPr>
      </p:pic>
    </p:spTree>
    <p:extLst>
      <p:ext uri="{BB962C8B-B14F-4D97-AF65-F5344CB8AC3E}">
        <p14:creationId xmlns:p14="http://schemas.microsoft.com/office/powerpoint/2010/main" val="195802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32E950-3D38-A1D7-AC45-5A60BE0711BB}"/>
              </a:ext>
            </a:extLst>
          </p:cNvPr>
          <p:cNvSpPr txBox="1"/>
          <p:nvPr/>
        </p:nvSpPr>
        <p:spPr>
          <a:xfrm>
            <a:off x="83662" y="94516"/>
            <a:ext cx="12024676" cy="646331"/>
          </a:xfrm>
          <a:prstGeom prst="rect">
            <a:avLst/>
          </a:prstGeom>
          <a:solidFill>
            <a:schemeClr val="bg1"/>
          </a:solidFill>
        </p:spPr>
        <p:txBody>
          <a:bodyPr wrap="square">
            <a:spAutoFit/>
          </a:bodyPr>
          <a:lstStyle/>
          <a:p>
            <a:r>
              <a:rPr lang="en-US" b="1" dirty="0">
                <a:latin typeface="Aptos" panose="020B0004020202020204" pitchFamily="34" charset="0"/>
              </a:rPr>
              <a:t>Example-02: </a:t>
            </a:r>
            <a:r>
              <a:rPr lang="en-US" dirty="0">
                <a:latin typeface="Aptos" panose="020B0004020202020204" pitchFamily="34" charset="0"/>
              </a:rPr>
              <a:t>If a line is drawn from </a:t>
            </a:r>
            <a:r>
              <a:rPr lang="en-SG" dirty="0">
                <a:latin typeface="Aptos" panose="020B0004020202020204" pitchFamily="34" charset="0"/>
              </a:rPr>
              <a:t>(1,1) </a:t>
            </a:r>
            <a:r>
              <a:rPr lang="en-US" dirty="0">
                <a:latin typeface="Aptos" panose="020B0004020202020204" pitchFamily="34" charset="0"/>
              </a:rPr>
              <a:t>to </a:t>
            </a:r>
            <a:r>
              <a:rPr lang="en-SG" dirty="0">
                <a:latin typeface="Aptos" panose="020B0004020202020204" pitchFamily="34" charset="0"/>
              </a:rPr>
              <a:t>(8,7) </a:t>
            </a:r>
            <a:r>
              <a:rPr lang="en-US" dirty="0">
                <a:latin typeface="Aptos" panose="020B0004020202020204" pitchFamily="34" charset="0"/>
              </a:rPr>
              <a:t>with use of Bresenham’s Line Drawing algorithm. How many points will be needed to generate such line? Solution:</a:t>
            </a:r>
          </a:p>
        </p:txBody>
      </p:sp>
      <p:sp>
        <p:nvSpPr>
          <p:cNvPr id="7" name="TextBox 6">
            <a:extLst>
              <a:ext uri="{FF2B5EF4-FFF2-40B4-BE49-F238E27FC236}">
                <a16:creationId xmlns:a16="http://schemas.microsoft.com/office/drawing/2014/main" id="{06CB159D-C9E3-E37E-3078-5F526FA5187E}"/>
              </a:ext>
            </a:extLst>
          </p:cNvPr>
          <p:cNvSpPr txBox="1"/>
          <p:nvPr/>
        </p:nvSpPr>
        <p:spPr>
          <a:xfrm>
            <a:off x="2435652" y="833179"/>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8 - 1  = 7</a:t>
            </a:r>
          </a:p>
          <a:p>
            <a:r>
              <a:rPr lang="en-US" dirty="0" err="1">
                <a:latin typeface="Aptos" panose="020B0004020202020204" pitchFamily="34" charset="0"/>
              </a:rPr>
              <a:t>dy</a:t>
            </a:r>
            <a:r>
              <a:rPr lang="en-US" dirty="0">
                <a:latin typeface="Aptos" panose="020B0004020202020204" pitchFamily="34" charset="0"/>
              </a:rPr>
              <a:t> = y2- y1  = 7 – 1  = 6</a:t>
            </a:r>
          </a:p>
        </p:txBody>
      </p:sp>
      <p:sp>
        <p:nvSpPr>
          <p:cNvPr id="9" name="TextBox 8">
            <a:extLst>
              <a:ext uri="{FF2B5EF4-FFF2-40B4-BE49-F238E27FC236}">
                <a16:creationId xmlns:a16="http://schemas.microsoft.com/office/drawing/2014/main" id="{59364998-AE01-FACE-44C7-06B0224E4308}"/>
              </a:ext>
            </a:extLst>
          </p:cNvPr>
          <p:cNvSpPr txBox="1"/>
          <p:nvPr/>
        </p:nvSpPr>
        <p:spPr>
          <a:xfrm>
            <a:off x="5288442" y="833180"/>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6 / 7 = 0.86</a:t>
            </a:r>
          </a:p>
          <a:p>
            <a:r>
              <a:rPr lang="en-SG" dirty="0">
                <a:latin typeface="Aptos" panose="020B0004020202020204" pitchFamily="34" charset="0"/>
              </a:rPr>
              <a:t>Here, m &lt; 1</a:t>
            </a:r>
          </a:p>
        </p:txBody>
      </p:sp>
      <p:sp>
        <p:nvSpPr>
          <p:cNvPr id="11" name="TextBox 10">
            <a:extLst>
              <a:ext uri="{FF2B5EF4-FFF2-40B4-BE49-F238E27FC236}">
                <a16:creationId xmlns:a16="http://schemas.microsoft.com/office/drawing/2014/main" id="{35F32D29-5E19-5DC1-A8A5-A67811F7D1B8}"/>
              </a:ext>
            </a:extLst>
          </p:cNvPr>
          <p:cNvSpPr txBox="1"/>
          <p:nvPr/>
        </p:nvSpPr>
        <p:spPr>
          <a:xfrm>
            <a:off x="186178" y="833178"/>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1	x2=8</a:t>
            </a:r>
          </a:p>
          <a:p>
            <a:r>
              <a:rPr lang="en-US" dirty="0">
                <a:latin typeface="Aptos" panose="020B0004020202020204" pitchFamily="34" charset="0"/>
              </a:rPr>
              <a:t>y1 = 1	y2=7</a:t>
            </a:r>
          </a:p>
        </p:txBody>
      </p:sp>
      <p:sp>
        <p:nvSpPr>
          <p:cNvPr id="13" name="TextBox 12">
            <a:extLst>
              <a:ext uri="{FF2B5EF4-FFF2-40B4-BE49-F238E27FC236}">
                <a16:creationId xmlns:a16="http://schemas.microsoft.com/office/drawing/2014/main" id="{184903DE-7759-F1F3-0853-57E6B5F13535}"/>
              </a:ext>
            </a:extLst>
          </p:cNvPr>
          <p:cNvSpPr txBox="1"/>
          <p:nvPr/>
        </p:nvSpPr>
        <p:spPr>
          <a:xfrm>
            <a:off x="7937369" y="556181"/>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2dy - dx </a:t>
            </a:r>
          </a:p>
          <a:p>
            <a:r>
              <a:rPr lang="en-SG" dirty="0">
                <a:latin typeface="Aptos" panose="020B0004020202020204" pitchFamily="34" charset="0"/>
              </a:rPr>
              <a:t>						 = (2 * 6) - 7</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5</a:t>
            </a:r>
          </a:p>
        </p:txBody>
      </p:sp>
      <p:graphicFrame>
        <p:nvGraphicFramePr>
          <p:cNvPr id="14" name="Table 13">
            <a:extLst>
              <a:ext uri="{FF2B5EF4-FFF2-40B4-BE49-F238E27FC236}">
                <a16:creationId xmlns:a16="http://schemas.microsoft.com/office/drawing/2014/main" id="{017B0208-B8C6-FDCC-FA38-C9A6E9491275}"/>
              </a:ext>
            </a:extLst>
          </p:cNvPr>
          <p:cNvGraphicFramePr>
            <a:graphicFrameLocks noGrp="1"/>
          </p:cNvGraphicFramePr>
          <p:nvPr>
            <p:extLst>
              <p:ext uri="{D42A27DB-BD31-4B8C-83A1-F6EECF244321}">
                <p14:modId xmlns:p14="http://schemas.microsoft.com/office/powerpoint/2010/main" val="1447370303"/>
              </p:ext>
            </p:extLst>
          </p:nvPr>
        </p:nvGraphicFramePr>
        <p:xfrm>
          <a:off x="242411" y="1571840"/>
          <a:ext cx="11865924" cy="4513162"/>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+ 2dy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+ 2*6 = P</a:t>
                      </a:r>
                      <a:r>
                        <a:rPr lang="en-SG" sz="1600" b="0" baseline="-25000" dirty="0">
                          <a:latin typeface="Aptos" panose="020B0004020202020204" pitchFamily="34" charset="0"/>
                        </a:rPr>
                        <a:t> </a:t>
                      </a:r>
                      <a:r>
                        <a:rPr lang="en-SG" sz="1600" b="0" dirty="0">
                          <a:latin typeface="Aptos" panose="020B0004020202020204" pitchFamily="34" charset="0"/>
                        </a:rPr>
                        <a:t>+ 12 </a:t>
                      </a:r>
                    </a:p>
                    <a:p>
                      <a:r>
                        <a:rPr lang="en-SG" sz="1600" b="0" dirty="0">
                          <a:latin typeface="Aptos" panose="020B0004020202020204" pitchFamily="34" charset="0"/>
                        </a:rPr>
                        <a:t>P&gt;=0 : P  = P + 2dy – 2dx</a:t>
                      </a:r>
                    </a:p>
                    <a:p>
                      <a:r>
                        <a:rPr lang="en-SG" sz="1600" b="0" dirty="0">
                          <a:latin typeface="Aptos" panose="020B0004020202020204" pitchFamily="34" charset="0"/>
                        </a:rPr>
                        <a:t>                   = P + (2*6) – (2*7) = P – 2</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=(1,1) </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5</a:t>
                      </a:r>
                    </a:p>
                    <a:p>
                      <a:pPr marL="0" indent="0">
                        <a:buFont typeface="Arial" panose="020B0604020202020204" pitchFamily="34" charset="0"/>
                        <a:buNone/>
                      </a:pPr>
                      <a:r>
                        <a:rPr lang="en-SG" sz="1600" b="0" dirty="0">
                          <a:latin typeface="Aptos" panose="020B0004020202020204" pitchFamily="34" charset="0"/>
                        </a:rPr>
                        <a:t>X = 1 + 1 = 2</a:t>
                      </a:r>
                    </a:p>
                    <a:p>
                      <a:pPr marL="0" indent="0">
                        <a:buFont typeface="Arial" panose="020B0604020202020204" pitchFamily="34" charset="0"/>
                        <a:buNone/>
                      </a:pPr>
                      <a:r>
                        <a:rPr lang="en-SG" sz="1600" b="0" dirty="0">
                          <a:latin typeface="Aptos" panose="020B0004020202020204" pitchFamily="34" charset="0"/>
                        </a:rPr>
                        <a:t>Y = 1 + 1 = 2</a:t>
                      </a:r>
                    </a:p>
                    <a:p>
                      <a:pPr marL="0" indent="0">
                        <a:buFont typeface="Arial" panose="020B0604020202020204" pitchFamily="34" charset="0"/>
                        <a:buNone/>
                      </a:pPr>
                      <a:r>
                        <a:rPr lang="en-SG" sz="1600" b="0" dirty="0">
                          <a:latin typeface="Aptos" panose="020B0004020202020204" pitchFamily="34" charset="0"/>
                        </a:rPr>
                        <a:t>New points = (2, 2)</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b="0" dirty="0">
                          <a:latin typeface="Aptos" panose="020B0004020202020204" pitchFamily="34" charset="0"/>
                        </a:rPr>
                        <a:t>= (2, 2)</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5</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5 – 2 = 3</a:t>
                      </a:r>
                    </a:p>
                    <a:p>
                      <a:pPr marL="0" indent="0">
                        <a:buFont typeface="Arial" panose="020B0604020202020204" pitchFamily="34" charset="0"/>
                        <a:buNone/>
                      </a:pPr>
                      <a:r>
                        <a:rPr lang="en-SG" sz="1600" b="0" dirty="0">
                          <a:latin typeface="Aptos" panose="020B0004020202020204" pitchFamily="34" charset="0"/>
                        </a:rPr>
                        <a:t>X = 2 + 1= 3</a:t>
                      </a:r>
                    </a:p>
                    <a:p>
                      <a:pPr marL="0" indent="0">
                        <a:buFont typeface="Arial" panose="020B0604020202020204" pitchFamily="34" charset="0"/>
                        <a:buNone/>
                      </a:pPr>
                      <a:r>
                        <a:rPr lang="en-SG" sz="1600" b="0" dirty="0">
                          <a:latin typeface="Aptos" panose="020B0004020202020204" pitchFamily="34" charset="0"/>
                        </a:rPr>
                        <a:t>Y = 2 + 1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(3, 3)</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b="0" dirty="0">
                          <a:latin typeface="Aptos" panose="020B0004020202020204" pitchFamily="34" charset="0"/>
                        </a:rPr>
                        <a:t>= (3, 3)</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3 -2 = 1</a:t>
                      </a:r>
                    </a:p>
                    <a:p>
                      <a:pPr marL="0" indent="0">
                        <a:buFont typeface="Arial" panose="020B0604020202020204" pitchFamily="34" charset="0"/>
                        <a:buNone/>
                      </a:pPr>
                      <a:r>
                        <a:rPr lang="en-SG" sz="1600" b="0" dirty="0">
                          <a:latin typeface="Aptos" panose="020B0004020202020204" pitchFamily="34" charset="0"/>
                        </a:rPr>
                        <a:t>X = 3 + 1 =4</a:t>
                      </a:r>
                    </a:p>
                    <a:p>
                      <a:pPr marL="0" indent="0">
                        <a:buFont typeface="Arial" panose="020B0604020202020204" pitchFamily="34" charset="0"/>
                        <a:buNone/>
                      </a:pPr>
                      <a:r>
                        <a:rPr lang="en-SG" sz="1600" b="0" dirty="0">
                          <a:latin typeface="Aptos" panose="020B0004020202020204" pitchFamily="34" charset="0"/>
                        </a:rPr>
                        <a:t>Y = 3 + 1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(4, 4)</a:t>
                      </a:r>
                    </a:p>
                  </a:txBody>
                  <a:tcPr>
                    <a:solidFill>
                      <a:schemeClr val="accent2">
                        <a:lumMod val="20000"/>
                        <a:lumOff val="80000"/>
                      </a:schemeClr>
                    </a:solidFill>
                  </a:tcPr>
                </a:tc>
                <a:extLst>
                  <a:ext uri="{0D108BD9-81ED-4DB2-BD59-A6C34878D82A}">
                    <a16:rowId xmlns:a16="http://schemas.microsoft.com/office/drawing/2014/main" val="1163871359"/>
                  </a:ext>
                </a:extLst>
              </a:tr>
            </a:tbl>
          </a:graphicData>
        </a:graphic>
      </p:graphicFrame>
      <p:sp>
        <p:nvSpPr>
          <p:cNvPr id="19" name="TextBox 18">
            <a:extLst>
              <a:ext uri="{FF2B5EF4-FFF2-40B4-BE49-F238E27FC236}">
                <a16:creationId xmlns:a16="http://schemas.microsoft.com/office/drawing/2014/main" id="{9E40EC2E-28AA-9245-B569-AA8126D50B25}"/>
              </a:ext>
            </a:extLst>
          </p:cNvPr>
          <p:cNvSpPr txBox="1"/>
          <p:nvPr/>
        </p:nvSpPr>
        <p:spPr>
          <a:xfrm>
            <a:off x="9871821" y="247235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21" name="TextBox 20">
            <a:extLst>
              <a:ext uri="{FF2B5EF4-FFF2-40B4-BE49-F238E27FC236}">
                <a16:creationId xmlns:a16="http://schemas.microsoft.com/office/drawing/2014/main" id="{06ECB14F-EB81-06BC-84F4-A5E073C55BED}"/>
              </a:ext>
            </a:extLst>
          </p:cNvPr>
          <p:cNvSpPr txBox="1"/>
          <p:nvPr/>
        </p:nvSpPr>
        <p:spPr>
          <a:xfrm>
            <a:off x="9871821" y="185186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x+1  , y = y</a:t>
            </a:r>
            <a:endParaRPr lang="en-SG" dirty="0"/>
          </a:p>
        </p:txBody>
      </p:sp>
    </p:spTree>
    <p:extLst>
      <p:ext uri="{BB962C8B-B14F-4D97-AF65-F5344CB8AC3E}">
        <p14:creationId xmlns:p14="http://schemas.microsoft.com/office/powerpoint/2010/main" val="115114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35CCFA-DEAE-2C88-D7F7-79E63038E474}"/>
              </a:ext>
            </a:extLst>
          </p:cNvPr>
          <p:cNvGraphicFramePr>
            <a:graphicFrameLocks noGrp="1"/>
          </p:cNvGraphicFramePr>
          <p:nvPr>
            <p:extLst>
              <p:ext uri="{D42A27DB-BD31-4B8C-83A1-F6EECF244321}">
                <p14:modId xmlns:p14="http://schemas.microsoft.com/office/powerpoint/2010/main" val="2431418270"/>
              </p:ext>
            </p:extLst>
          </p:nvPr>
        </p:nvGraphicFramePr>
        <p:xfrm>
          <a:off x="163038" y="110685"/>
          <a:ext cx="11865924" cy="6240412"/>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+ 2dy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+ 2*6 = P</a:t>
                      </a:r>
                      <a:r>
                        <a:rPr lang="en-SG" sz="1600" b="0" baseline="-25000" dirty="0">
                          <a:latin typeface="Aptos" panose="020B0004020202020204" pitchFamily="34" charset="0"/>
                        </a:rPr>
                        <a:t> </a:t>
                      </a:r>
                      <a:r>
                        <a:rPr lang="en-SG" sz="1600" b="0" dirty="0">
                          <a:latin typeface="Aptos" panose="020B0004020202020204" pitchFamily="34" charset="0"/>
                        </a:rPr>
                        <a:t>+ 12 </a:t>
                      </a:r>
                    </a:p>
                    <a:p>
                      <a:r>
                        <a:rPr lang="en-SG" sz="1600" b="0" dirty="0">
                          <a:latin typeface="Aptos" panose="020B0004020202020204" pitchFamily="34" charset="0"/>
                        </a:rPr>
                        <a:t>P&gt;=0 : P  = P + 2dy – 2dx</a:t>
                      </a:r>
                    </a:p>
                    <a:p>
                      <a:r>
                        <a:rPr lang="en-SG" sz="1600" b="0" dirty="0">
                          <a:latin typeface="Aptos" panose="020B0004020202020204" pitchFamily="34" charset="0"/>
                        </a:rPr>
                        <a:t>                   = P + (2*6) – (2*7) = P – 2</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(4, 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1 – 2 = -1</a:t>
                      </a:r>
                    </a:p>
                    <a:p>
                      <a:pPr marL="0" indent="0">
                        <a:buFont typeface="Arial" panose="020B0604020202020204" pitchFamily="34" charset="0"/>
                        <a:buNone/>
                      </a:pPr>
                      <a:r>
                        <a:rPr lang="en-SG" sz="1600" b="0" dirty="0">
                          <a:latin typeface="Aptos" panose="020B0004020202020204" pitchFamily="34" charset="0"/>
                        </a:rPr>
                        <a:t>X = 4 + 1 = 5</a:t>
                      </a:r>
                    </a:p>
                    <a:p>
                      <a:pPr marL="0" indent="0">
                        <a:buFont typeface="Arial" panose="020B0604020202020204" pitchFamily="34" charset="0"/>
                        <a:buNone/>
                      </a:pPr>
                      <a:r>
                        <a:rPr lang="en-SG" sz="1600" b="0" dirty="0">
                          <a:latin typeface="Aptos" panose="020B0004020202020204" pitchFamily="34" charset="0"/>
                        </a:rPr>
                        <a:t>Y = 4</a:t>
                      </a:r>
                    </a:p>
                    <a:p>
                      <a:pPr marL="0" indent="0">
                        <a:buFont typeface="Arial" panose="020B0604020202020204" pitchFamily="34" charset="0"/>
                        <a:buNone/>
                      </a:pPr>
                      <a:r>
                        <a:rPr lang="en-SG" sz="1600" b="0" dirty="0">
                          <a:latin typeface="Aptos" panose="020B0004020202020204" pitchFamily="34" charset="0"/>
                        </a:rPr>
                        <a:t>New points = (5, 4)</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 (5, 4)</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-1</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+ 12 = -1 + 12 = 11</a:t>
                      </a:r>
                    </a:p>
                    <a:p>
                      <a:pPr marL="0" indent="0">
                        <a:buFont typeface="Arial" panose="020B0604020202020204" pitchFamily="34" charset="0"/>
                        <a:buNone/>
                      </a:pPr>
                      <a:r>
                        <a:rPr lang="en-SG" sz="1600" b="0" dirty="0">
                          <a:latin typeface="Aptos" panose="020B0004020202020204" pitchFamily="34" charset="0"/>
                        </a:rPr>
                        <a:t>X = 5 + 1 =6</a:t>
                      </a:r>
                    </a:p>
                    <a:p>
                      <a:pPr marL="0" indent="0">
                        <a:buFont typeface="Arial" panose="020B0604020202020204" pitchFamily="34" charset="0"/>
                        <a:buNone/>
                      </a:pPr>
                      <a:r>
                        <a:rPr lang="en-SG" sz="1600" b="0" dirty="0">
                          <a:latin typeface="Aptos" panose="020B0004020202020204" pitchFamily="34" charset="0"/>
                        </a:rPr>
                        <a:t>Y = 4 + 1 = 5</a:t>
                      </a:r>
                    </a:p>
                    <a:p>
                      <a:pPr marL="0" indent="0">
                        <a:buFont typeface="Arial" panose="020B0604020202020204" pitchFamily="34" charset="0"/>
                        <a:buNone/>
                      </a:pPr>
                      <a:r>
                        <a:rPr lang="en-SG" sz="1600" b="0" dirty="0">
                          <a:latin typeface="Aptos" panose="020B0004020202020204" pitchFamily="34" charset="0"/>
                        </a:rPr>
                        <a:t>New points = (6,5)</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b="0" dirty="0">
                          <a:latin typeface="Aptos" panose="020B0004020202020204" pitchFamily="34" charset="0"/>
                        </a:rPr>
                        <a:t>= (6,5)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11</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11 – 2 = 9</a:t>
                      </a:r>
                    </a:p>
                    <a:p>
                      <a:pPr marL="0" indent="0">
                        <a:buFont typeface="Arial" panose="020B0604020202020204" pitchFamily="34" charset="0"/>
                        <a:buNone/>
                      </a:pPr>
                      <a:r>
                        <a:rPr lang="en-SG" sz="1600" b="0" dirty="0">
                          <a:latin typeface="Aptos" panose="020B0004020202020204" pitchFamily="34" charset="0"/>
                        </a:rPr>
                        <a:t>X = 6 + 1 = 7</a:t>
                      </a:r>
                    </a:p>
                    <a:p>
                      <a:pPr marL="0" indent="0">
                        <a:buFont typeface="Arial" panose="020B0604020202020204" pitchFamily="34" charset="0"/>
                        <a:buNone/>
                      </a:pPr>
                      <a:r>
                        <a:rPr lang="en-SG" sz="1600" b="0" dirty="0">
                          <a:latin typeface="Aptos" panose="020B0004020202020204" pitchFamily="34" charset="0"/>
                        </a:rPr>
                        <a:t>Y = 5 + 1 = 6</a:t>
                      </a:r>
                    </a:p>
                    <a:p>
                      <a:pPr marL="0" indent="0">
                        <a:buFont typeface="Arial" panose="020B0604020202020204" pitchFamily="34" charset="0"/>
                        <a:buNone/>
                      </a:pPr>
                      <a:r>
                        <a:rPr lang="en-SG" sz="1600" b="0" dirty="0">
                          <a:latin typeface="Aptos" panose="020B0004020202020204" pitchFamily="34" charset="0"/>
                        </a:rPr>
                        <a:t>New points = (7, 6)</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(7, 6)</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9 – 2 = 7</a:t>
                      </a:r>
                    </a:p>
                    <a:p>
                      <a:pPr marL="0" indent="0">
                        <a:buFont typeface="Arial" panose="020B0604020202020204" pitchFamily="34" charset="0"/>
                        <a:buNone/>
                      </a:pPr>
                      <a:r>
                        <a:rPr lang="en-SG" sz="1600" b="0" dirty="0">
                          <a:latin typeface="Aptos" panose="020B0004020202020204" pitchFamily="34" charset="0"/>
                        </a:rPr>
                        <a:t>X = 7 + 1 = 8</a:t>
                      </a:r>
                    </a:p>
                    <a:p>
                      <a:pPr marL="0" indent="0">
                        <a:buFont typeface="Arial" panose="020B0604020202020204" pitchFamily="34" charset="0"/>
                        <a:buNone/>
                      </a:pPr>
                      <a:r>
                        <a:rPr lang="en-SG" sz="1600" b="0" dirty="0">
                          <a:latin typeface="Aptos" panose="020B0004020202020204" pitchFamily="34" charset="0"/>
                        </a:rPr>
                        <a:t>Y = 6 + 1 = 7</a:t>
                      </a:r>
                    </a:p>
                    <a:p>
                      <a:pPr marL="0" indent="0">
                        <a:buFont typeface="Arial" panose="020B0604020202020204" pitchFamily="34" charset="0"/>
                        <a:buNone/>
                      </a:pPr>
                      <a:r>
                        <a:rPr lang="en-SG" sz="1600" b="0" dirty="0">
                          <a:latin typeface="Aptos" panose="020B0004020202020204" pitchFamily="34" charset="0"/>
                        </a:rPr>
                        <a:t>New points = (8, 7)</a:t>
                      </a:r>
                    </a:p>
                  </a:txBody>
                  <a:tcPr>
                    <a:solidFill>
                      <a:schemeClr val="accent2">
                        <a:lumMod val="20000"/>
                        <a:lumOff val="80000"/>
                      </a:schemeClr>
                    </a:solidFill>
                  </a:tcPr>
                </a:tc>
                <a:extLst>
                  <a:ext uri="{0D108BD9-81ED-4DB2-BD59-A6C34878D82A}">
                    <a16:rowId xmlns:a16="http://schemas.microsoft.com/office/drawing/2014/main" val="194260459"/>
                  </a:ext>
                </a:extLst>
              </a:tr>
              <a:tr h="660450">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b="0" dirty="0">
                          <a:latin typeface="Aptos" panose="020B0004020202020204" pitchFamily="34" charset="0"/>
                        </a:rPr>
                        <a:t>= (8, 7)</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Since x=x2 and y=y2</a:t>
                      </a:r>
                    </a:p>
                    <a:p>
                      <a:pPr marL="0" indent="0">
                        <a:buFont typeface="Arial" panose="020B0604020202020204" pitchFamily="34" charset="0"/>
                        <a:buNone/>
                      </a:pPr>
                      <a:r>
                        <a:rPr lang="en-SG" sz="1600" b="0" dirty="0">
                          <a:latin typeface="Aptos" panose="020B0004020202020204" pitchFamily="34" charset="0"/>
                        </a:rPr>
                        <a:t>So it stops further execution</a:t>
                      </a:r>
                    </a:p>
                  </a:txBody>
                  <a:tcPr>
                    <a:solidFill>
                      <a:schemeClr val="accent2">
                        <a:lumMod val="20000"/>
                        <a:lumOff val="80000"/>
                      </a:schemeClr>
                    </a:solidFill>
                  </a:tcPr>
                </a:tc>
                <a:extLst>
                  <a:ext uri="{0D108BD9-81ED-4DB2-BD59-A6C34878D82A}">
                    <a16:rowId xmlns:a16="http://schemas.microsoft.com/office/drawing/2014/main" val="1535336195"/>
                  </a:ext>
                </a:extLst>
              </a:tr>
            </a:tbl>
          </a:graphicData>
        </a:graphic>
      </p:graphicFrame>
      <p:sp>
        <p:nvSpPr>
          <p:cNvPr id="5" name="TextBox 4">
            <a:extLst>
              <a:ext uri="{FF2B5EF4-FFF2-40B4-BE49-F238E27FC236}">
                <a16:creationId xmlns:a16="http://schemas.microsoft.com/office/drawing/2014/main" id="{4D577518-26EB-8766-E1EE-AA03C2FF1883}"/>
              </a:ext>
            </a:extLst>
          </p:cNvPr>
          <p:cNvSpPr txBox="1"/>
          <p:nvPr/>
        </p:nvSpPr>
        <p:spPr>
          <a:xfrm>
            <a:off x="9664431" y="964065"/>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6" name="TextBox 5">
            <a:extLst>
              <a:ext uri="{FF2B5EF4-FFF2-40B4-BE49-F238E27FC236}">
                <a16:creationId xmlns:a16="http://schemas.microsoft.com/office/drawing/2014/main" id="{BE4146B5-CCF4-5962-27E7-8BE6F94050E7}"/>
              </a:ext>
            </a:extLst>
          </p:cNvPr>
          <p:cNvSpPr txBox="1"/>
          <p:nvPr/>
        </p:nvSpPr>
        <p:spPr>
          <a:xfrm>
            <a:off x="9664431" y="343580"/>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x+1  , y = y</a:t>
            </a:r>
            <a:endParaRPr lang="en-SG" dirty="0"/>
          </a:p>
        </p:txBody>
      </p:sp>
      <p:pic>
        <p:nvPicPr>
          <p:cNvPr id="2" name="Picture 1">
            <a:extLst>
              <a:ext uri="{FF2B5EF4-FFF2-40B4-BE49-F238E27FC236}">
                <a16:creationId xmlns:a16="http://schemas.microsoft.com/office/drawing/2014/main" id="{ED9915C0-182F-285B-A09C-47342D342988}"/>
              </a:ext>
            </a:extLst>
          </p:cNvPr>
          <p:cNvPicPr>
            <a:picLocks noChangeAspect="1"/>
          </p:cNvPicPr>
          <p:nvPr/>
        </p:nvPicPr>
        <p:blipFill>
          <a:blip r:embed="rId2"/>
          <a:stretch>
            <a:fillRect/>
          </a:stretch>
        </p:blipFill>
        <p:spPr>
          <a:xfrm>
            <a:off x="8659338" y="2192295"/>
            <a:ext cx="3532662" cy="3489125"/>
          </a:xfrm>
          <a:prstGeom prst="rect">
            <a:avLst/>
          </a:prstGeom>
        </p:spPr>
      </p:pic>
    </p:spTree>
    <p:extLst>
      <p:ext uri="{BB962C8B-B14F-4D97-AF65-F5344CB8AC3E}">
        <p14:creationId xmlns:p14="http://schemas.microsoft.com/office/powerpoint/2010/main" val="1403125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1E3EF6-C991-D667-8899-6A6914EEC911}"/>
              </a:ext>
            </a:extLst>
          </p:cNvPr>
          <p:cNvSpPr txBox="1"/>
          <p:nvPr/>
        </p:nvSpPr>
        <p:spPr>
          <a:xfrm>
            <a:off x="292231" y="275722"/>
            <a:ext cx="10963373" cy="2800767"/>
          </a:xfrm>
          <a:prstGeom prst="rect">
            <a:avLst/>
          </a:prstGeom>
          <a:solidFill>
            <a:schemeClr val="bg1"/>
          </a:solidFill>
        </p:spPr>
        <p:txBody>
          <a:bodyPr wrap="square">
            <a:spAutoFit/>
          </a:bodyPr>
          <a:lstStyle/>
          <a:p>
            <a:pPr algn="just"/>
            <a:r>
              <a:rPr lang="en-SG" sz="3600" b="1" dirty="0">
                <a:latin typeface="Aptos" panose="020B0004020202020204" pitchFamily="34" charset="0"/>
              </a:rPr>
              <a:t>Assignment</a:t>
            </a:r>
          </a:p>
          <a:p>
            <a:pPr algn="just"/>
            <a:r>
              <a:rPr lang="en-SG" sz="2800" dirty="0">
                <a:latin typeface="Aptos" panose="020B0004020202020204" pitchFamily="34" charset="0"/>
              </a:rPr>
              <a:t>01. Draw a line using Bresenham’s Algorithm from (0,0) to (4,6).</a:t>
            </a:r>
          </a:p>
          <a:p>
            <a:pPr algn="just"/>
            <a:r>
              <a:rPr lang="en-SG" sz="2800" dirty="0">
                <a:latin typeface="Aptos" panose="020B0004020202020204" pitchFamily="34" charset="0"/>
              </a:rPr>
              <a:t>02. Draw a line from (0,0) to (7,7) using Bresenham’s algorithm.</a:t>
            </a:r>
          </a:p>
          <a:p>
            <a:pPr algn="just"/>
            <a:r>
              <a:rPr lang="en-SG" sz="2800" dirty="0">
                <a:latin typeface="Aptos" panose="020B0004020202020204" pitchFamily="34" charset="0"/>
              </a:rPr>
              <a:t>03. Use Bresenham’s Algorithm to draw a line from (2,3) to (9,8).</a:t>
            </a:r>
          </a:p>
          <a:p>
            <a:pPr algn="just"/>
            <a:r>
              <a:rPr lang="en-SG" sz="2800" dirty="0">
                <a:latin typeface="Aptos" panose="020B0004020202020204" pitchFamily="34" charset="0"/>
              </a:rPr>
              <a:t>04. Calculate the points between the starting point (5, 6) and ending point (8, 12) by using Bresenham’s algorithm.</a:t>
            </a:r>
          </a:p>
        </p:txBody>
      </p:sp>
    </p:spTree>
    <p:extLst>
      <p:ext uri="{BB962C8B-B14F-4D97-AF65-F5344CB8AC3E}">
        <p14:creationId xmlns:p14="http://schemas.microsoft.com/office/powerpoint/2010/main" val="3851144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50F95-88BB-8B48-FB00-89448274F5F4}"/>
              </a:ext>
            </a:extLst>
          </p:cNvPr>
          <p:cNvSpPr txBox="1"/>
          <p:nvPr/>
        </p:nvSpPr>
        <p:spPr>
          <a:xfrm>
            <a:off x="163038" y="108469"/>
            <a:ext cx="12028962" cy="830997"/>
          </a:xfrm>
          <a:prstGeom prst="rect">
            <a:avLst/>
          </a:prstGeom>
          <a:solidFill>
            <a:schemeClr val="bg1"/>
          </a:solidFill>
        </p:spPr>
        <p:txBody>
          <a:bodyPr wrap="square">
            <a:spAutoFit/>
          </a:bodyPr>
          <a:lstStyle/>
          <a:p>
            <a:pPr marL="457200" indent="-457200">
              <a:buAutoNum type="arabicPeriod"/>
            </a:pPr>
            <a:r>
              <a:rPr lang="en-US" sz="2400" b="1" dirty="0">
                <a:latin typeface="Aptos" panose="020B0004020202020204" pitchFamily="34" charset="0"/>
              </a:rPr>
              <a:t>Draw a line using Bresenham’s Algorithm from (0,0) to (4,6). </a:t>
            </a:r>
          </a:p>
          <a:p>
            <a:r>
              <a:rPr lang="en-US" sz="2400" b="1" dirty="0">
                <a:latin typeface="Aptos" panose="020B0004020202020204" pitchFamily="34" charset="0"/>
              </a:rPr>
              <a:t>Solution: </a:t>
            </a:r>
            <a:endParaRPr lang="en-SG" sz="2400" b="1" dirty="0">
              <a:latin typeface="Aptos" panose="020B0004020202020204" pitchFamily="34" charset="0"/>
            </a:endParaRPr>
          </a:p>
        </p:txBody>
      </p:sp>
      <p:sp>
        <p:nvSpPr>
          <p:cNvPr id="14" name="TextBox 13">
            <a:extLst>
              <a:ext uri="{FF2B5EF4-FFF2-40B4-BE49-F238E27FC236}">
                <a16:creationId xmlns:a16="http://schemas.microsoft.com/office/drawing/2014/main" id="{82BF0AA3-5E47-D1B6-BBCB-5C9AF6774542}"/>
              </a:ext>
            </a:extLst>
          </p:cNvPr>
          <p:cNvSpPr txBox="1"/>
          <p:nvPr/>
        </p:nvSpPr>
        <p:spPr>
          <a:xfrm>
            <a:off x="2455950" y="1342043"/>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4 - 0  = 4</a:t>
            </a:r>
          </a:p>
          <a:p>
            <a:r>
              <a:rPr lang="en-US" dirty="0" err="1">
                <a:latin typeface="Aptos" panose="020B0004020202020204" pitchFamily="34" charset="0"/>
              </a:rPr>
              <a:t>dy</a:t>
            </a:r>
            <a:r>
              <a:rPr lang="en-US" dirty="0">
                <a:latin typeface="Aptos" panose="020B0004020202020204" pitchFamily="34" charset="0"/>
              </a:rPr>
              <a:t> = y2- y1  = 6 - 0  = 6</a:t>
            </a:r>
          </a:p>
        </p:txBody>
      </p:sp>
      <p:sp>
        <p:nvSpPr>
          <p:cNvPr id="15" name="TextBox 14">
            <a:extLst>
              <a:ext uri="{FF2B5EF4-FFF2-40B4-BE49-F238E27FC236}">
                <a16:creationId xmlns:a16="http://schemas.microsoft.com/office/drawing/2014/main" id="{981979C5-A321-1FB0-21E7-63E6B304210A}"/>
              </a:ext>
            </a:extLst>
          </p:cNvPr>
          <p:cNvSpPr txBox="1"/>
          <p:nvPr/>
        </p:nvSpPr>
        <p:spPr>
          <a:xfrm>
            <a:off x="5308740" y="1342044"/>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6 / 4 = 1.5</a:t>
            </a:r>
          </a:p>
          <a:p>
            <a:r>
              <a:rPr lang="en-SG" dirty="0">
                <a:latin typeface="Aptos" panose="020B0004020202020204" pitchFamily="34" charset="0"/>
              </a:rPr>
              <a:t>Here, m &gt;= 1</a:t>
            </a:r>
          </a:p>
        </p:txBody>
      </p:sp>
      <p:sp>
        <p:nvSpPr>
          <p:cNvPr id="16" name="TextBox 15">
            <a:extLst>
              <a:ext uri="{FF2B5EF4-FFF2-40B4-BE49-F238E27FC236}">
                <a16:creationId xmlns:a16="http://schemas.microsoft.com/office/drawing/2014/main" id="{CC0E3385-1207-7E6C-5167-B0F3AFDDA944}"/>
              </a:ext>
            </a:extLst>
          </p:cNvPr>
          <p:cNvSpPr txBox="1"/>
          <p:nvPr/>
        </p:nvSpPr>
        <p:spPr>
          <a:xfrm>
            <a:off x="206476" y="1342042"/>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0	x2=4</a:t>
            </a:r>
          </a:p>
          <a:p>
            <a:r>
              <a:rPr lang="en-US" dirty="0">
                <a:latin typeface="Aptos" panose="020B0004020202020204" pitchFamily="34" charset="0"/>
              </a:rPr>
              <a:t>y1 = 0	y2=6</a:t>
            </a:r>
          </a:p>
        </p:txBody>
      </p:sp>
      <p:sp>
        <p:nvSpPr>
          <p:cNvPr id="18" name="TextBox 17">
            <a:extLst>
              <a:ext uri="{FF2B5EF4-FFF2-40B4-BE49-F238E27FC236}">
                <a16:creationId xmlns:a16="http://schemas.microsoft.com/office/drawing/2014/main" id="{ADA818FD-7FA2-2330-DCC1-FE07FEB07F34}"/>
              </a:ext>
            </a:extLst>
          </p:cNvPr>
          <p:cNvSpPr txBox="1"/>
          <p:nvPr/>
        </p:nvSpPr>
        <p:spPr>
          <a:xfrm>
            <a:off x="8021032" y="1065043"/>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2dx – </a:t>
            </a:r>
            <a:r>
              <a:rPr lang="en-SG" dirty="0" err="1">
                <a:latin typeface="Aptos" panose="020B0004020202020204" pitchFamily="34" charset="0"/>
              </a:rPr>
              <a:t>dy</a:t>
            </a:r>
            <a:r>
              <a:rPr lang="en-SG" dirty="0">
                <a:latin typeface="Aptos" panose="020B0004020202020204" pitchFamily="34" charset="0"/>
              </a:rPr>
              <a:t> </a:t>
            </a:r>
          </a:p>
          <a:p>
            <a:r>
              <a:rPr lang="en-SG" dirty="0">
                <a:latin typeface="Aptos" panose="020B0004020202020204" pitchFamily="34" charset="0"/>
              </a:rPr>
              <a:t>						 = (2*4 – 6)</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2</a:t>
            </a:r>
          </a:p>
        </p:txBody>
      </p:sp>
      <p:graphicFrame>
        <p:nvGraphicFramePr>
          <p:cNvPr id="19" name="Table 18">
            <a:extLst>
              <a:ext uri="{FF2B5EF4-FFF2-40B4-BE49-F238E27FC236}">
                <a16:creationId xmlns:a16="http://schemas.microsoft.com/office/drawing/2014/main" id="{9A680CB4-BA96-9605-B9A3-22FA4D9C7F13}"/>
              </a:ext>
            </a:extLst>
          </p:cNvPr>
          <p:cNvGraphicFramePr>
            <a:graphicFrameLocks noGrp="1"/>
          </p:cNvGraphicFramePr>
          <p:nvPr>
            <p:extLst>
              <p:ext uri="{D42A27DB-BD31-4B8C-83A1-F6EECF244321}">
                <p14:modId xmlns:p14="http://schemas.microsoft.com/office/powerpoint/2010/main" val="3564627874"/>
              </p:ext>
            </p:extLst>
          </p:nvPr>
        </p:nvGraphicFramePr>
        <p:xfrm>
          <a:off x="163038" y="2227160"/>
          <a:ext cx="11865924" cy="4572000"/>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2000" dirty="0">
                          <a:latin typeface="Aptos" panose="020B0004020202020204" pitchFamily="34" charset="0"/>
                        </a:rPr>
                        <a:t>x</a:t>
                      </a:r>
                      <a:endParaRPr lang="en-SG" sz="2000" baseline="-25000" dirty="0">
                        <a:latin typeface="Aptos" panose="020B0004020202020204" pitchFamily="34" charset="0"/>
                      </a:endParaRPr>
                    </a:p>
                  </a:txBody>
                  <a:tcPr>
                    <a:solidFill>
                      <a:schemeClr val="accent2">
                        <a:lumMod val="20000"/>
                        <a:lumOff val="80000"/>
                      </a:schemeClr>
                    </a:solidFill>
                  </a:tcPr>
                </a:tc>
                <a:tc>
                  <a:txBody>
                    <a:bodyPr/>
                    <a:lstStyle/>
                    <a:p>
                      <a:r>
                        <a:rPr lang="en-SG" sz="2000" dirty="0">
                          <a:latin typeface="Aptos" panose="020B0004020202020204" pitchFamily="34" charset="0"/>
                        </a:rPr>
                        <a:t>y</a:t>
                      </a:r>
                      <a:endParaRPr lang="en-SG" sz="20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latin typeface="Aptos" panose="020B0004020202020204" pitchFamily="34" charset="0"/>
                        </a:rPr>
                        <a:t>(x</a:t>
                      </a:r>
                      <a:r>
                        <a:rPr lang="en-SG" sz="2000" baseline="-25000" dirty="0">
                          <a:latin typeface="Aptos" panose="020B0004020202020204" pitchFamily="34" charset="0"/>
                        </a:rPr>
                        <a:t>, </a:t>
                      </a:r>
                      <a:r>
                        <a:rPr lang="en-SG" sz="2000" dirty="0">
                          <a:latin typeface="Aptos" panose="020B0004020202020204" pitchFamily="34" charset="0"/>
                        </a:rPr>
                        <a:t>y)</a:t>
                      </a:r>
                    </a:p>
                  </a:txBody>
                  <a:tcPr>
                    <a:solidFill>
                      <a:schemeClr val="accent2">
                        <a:lumMod val="20000"/>
                        <a:lumOff val="80000"/>
                      </a:schemeClr>
                    </a:solidFill>
                  </a:tcPr>
                </a:tc>
                <a:tc>
                  <a:txBody>
                    <a:bodyPr/>
                    <a:lstStyle/>
                    <a:p>
                      <a:r>
                        <a:rPr lang="en-SG" sz="20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2000" b="0" dirty="0">
                          <a:latin typeface="Aptos" panose="020B0004020202020204" pitchFamily="34" charset="0"/>
                        </a:rPr>
                        <a:t>Next decision parameter(P) </a:t>
                      </a:r>
                    </a:p>
                    <a:p>
                      <a:r>
                        <a:rPr lang="en-SG" sz="2000" b="0" dirty="0">
                          <a:latin typeface="Aptos" panose="020B0004020202020204" pitchFamily="34" charset="0"/>
                        </a:rPr>
                        <a:t>P&lt;0   : P  = P + 2dx </a:t>
                      </a:r>
                    </a:p>
                    <a:p>
                      <a:r>
                        <a:rPr lang="en-SG" sz="2000" b="0" dirty="0">
                          <a:latin typeface="Aptos" panose="020B0004020202020204" pitchFamily="34" charset="0"/>
                        </a:rPr>
                        <a:t>                   = P</a:t>
                      </a:r>
                      <a:r>
                        <a:rPr lang="en-SG" sz="2000" b="0" baseline="-25000" dirty="0">
                          <a:latin typeface="Aptos" panose="020B0004020202020204" pitchFamily="34" charset="0"/>
                        </a:rPr>
                        <a:t> </a:t>
                      </a:r>
                      <a:r>
                        <a:rPr lang="en-SG" sz="2000" b="0" dirty="0">
                          <a:latin typeface="Aptos" panose="020B0004020202020204" pitchFamily="34" charset="0"/>
                        </a:rPr>
                        <a:t>+ 2*4 = P</a:t>
                      </a:r>
                      <a:r>
                        <a:rPr lang="en-SG" sz="2000" b="0" baseline="-25000" dirty="0">
                          <a:latin typeface="Aptos" panose="020B0004020202020204" pitchFamily="34" charset="0"/>
                        </a:rPr>
                        <a:t> </a:t>
                      </a:r>
                      <a:r>
                        <a:rPr lang="en-SG" sz="2000" b="0" dirty="0">
                          <a:latin typeface="Aptos" panose="020B0004020202020204" pitchFamily="34" charset="0"/>
                        </a:rPr>
                        <a:t>+ 8 </a:t>
                      </a:r>
                    </a:p>
                    <a:p>
                      <a:r>
                        <a:rPr lang="en-SG" sz="2000" b="0" dirty="0">
                          <a:latin typeface="Aptos" panose="020B0004020202020204" pitchFamily="34" charset="0"/>
                        </a:rPr>
                        <a:t>P&gt;=0 : P  = P + 2dx – 2dy </a:t>
                      </a:r>
                    </a:p>
                    <a:p>
                      <a:r>
                        <a:rPr lang="en-SG" sz="2000" b="0" dirty="0">
                          <a:latin typeface="Aptos" panose="020B0004020202020204" pitchFamily="34" charset="0"/>
                        </a:rPr>
                        <a:t>                   = P + (2*4) – (2*6) = P - 4</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0</a:t>
                      </a:r>
                    </a:p>
                  </a:txBody>
                  <a:tcPr>
                    <a:solidFill>
                      <a:schemeClr val="accent2">
                        <a:lumMod val="20000"/>
                        <a:lumOff val="80000"/>
                      </a:schemeClr>
                    </a:solidFill>
                  </a:tcPr>
                </a:tc>
                <a:tc>
                  <a:txBody>
                    <a:bodyPr/>
                    <a:lstStyle/>
                    <a:p>
                      <a:r>
                        <a:rPr lang="en-SG" sz="1600" dirty="0">
                          <a:latin typeface="Aptos" panose="020B0004020202020204" pitchFamily="34" charset="0"/>
                        </a:rPr>
                        <a:t>0</a:t>
                      </a:r>
                    </a:p>
                  </a:txBody>
                  <a:tcPr>
                    <a:solidFill>
                      <a:schemeClr val="accent2">
                        <a:lumMod val="20000"/>
                        <a:lumOff val="80000"/>
                      </a:schemeClr>
                    </a:solidFill>
                  </a:tcPr>
                </a:tc>
                <a:tc>
                  <a:txBody>
                    <a:bodyPr/>
                    <a:lstStyle/>
                    <a:p>
                      <a:r>
                        <a:rPr lang="en-SG" sz="1600" dirty="0">
                          <a:latin typeface="Aptos" panose="020B0004020202020204" pitchFamily="34" charset="0"/>
                        </a:rPr>
                        <a:t>= (0,0)</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2</a:t>
                      </a:r>
                    </a:p>
                    <a:p>
                      <a:pPr marL="0" indent="0">
                        <a:buFont typeface="Arial" panose="020B0604020202020204" pitchFamily="34" charset="0"/>
                        <a:buNone/>
                      </a:pPr>
                      <a:r>
                        <a:rPr lang="en-SG" sz="1600" b="0" dirty="0">
                          <a:latin typeface="Aptos" panose="020B0004020202020204" pitchFamily="34" charset="0"/>
                        </a:rPr>
                        <a:t>X = x + 1 = 0 + 1 = 1</a:t>
                      </a:r>
                    </a:p>
                    <a:p>
                      <a:pPr marL="0" indent="0">
                        <a:buFont typeface="Arial" panose="020B0604020202020204" pitchFamily="34" charset="0"/>
                        <a:buNone/>
                      </a:pPr>
                      <a:r>
                        <a:rPr lang="en-SG" sz="1600" b="0" dirty="0">
                          <a:latin typeface="Aptos" panose="020B0004020202020204" pitchFamily="34" charset="0"/>
                        </a:rPr>
                        <a:t>Y =  y + 1 = 0 + 1 = 1</a:t>
                      </a:r>
                    </a:p>
                    <a:p>
                      <a:pPr marL="0" indent="0">
                        <a:buFont typeface="Arial" panose="020B0604020202020204" pitchFamily="34" charset="0"/>
                        <a:buNone/>
                      </a:pPr>
                      <a:r>
                        <a:rPr lang="en-SG" sz="1600" b="0" dirty="0">
                          <a:latin typeface="Aptos" panose="020B0004020202020204" pitchFamily="34" charset="0"/>
                        </a:rPr>
                        <a:t>New points = (1, 1)</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b="0" dirty="0">
                          <a:latin typeface="Aptos" panose="020B0004020202020204" pitchFamily="34" charset="0"/>
                        </a:rPr>
                        <a:t>= (1, 1)</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2</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2 – 4 = -2 </a:t>
                      </a:r>
                    </a:p>
                    <a:p>
                      <a:pPr marL="0" indent="0">
                        <a:buFont typeface="Arial" panose="020B0604020202020204" pitchFamily="34" charset="0"/>
                        <a:buNone/>
                      </a:pPr>
                      <a:r>
                        <a:rPr lang="en-SG" sz="1600" b="0" dirty="0">
                          <a:latin typeface="Aptos" panose="020B0004020202020204" pitchFamily="34" charset="0"/>
                        </a:rPr>
                        <a:t>X = 1</a:t>
                      </a:r>
                    </a:p>
                    <a:p>
                      <a:pPr marL="0" indent="0">
                        <a:buFont typeface="Arial" panose="020B0604020202020204" pitchFamily="34" charset="0"/>
                        <a:buNone/>
                      </a:pPr>
                      <a:r>
                        <a:rPr lang="en-SG" sz="1600" b="0" dirty="0">
                          <a:latin typeface="Aptos" panose="020B0004020202020204" pitchFamily="34" charset="0"/>
                        </a:rPr>
                        <a:t>Y = 1+1 = 2</a:t>
                      </a:r>
                    </a:p>
                    <a:p>
                      <a:pPr marL="0" indent="0">
                        <a:buFont typeface="Arial" panose="020B0604020202020204" pitchFamily="34" charset="0"/>
                        <a:buNone/>
                      </a:pPr>
                      <a:r>
                        <a:rPr lang="en-SG" sz="1600" b="0" dirty="0">
                          <a:latin typeface="Aptos" panose="020B0004020202020204" pitchFamily="34" charset="0"/>
                        </a:rPr>
                        <a:t>New points = (2, 2)</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b="0" dirty="0">
                          <a:latin typeface="Aptos" panose="020B0004020202020204" pitchFamily="34" charset="0"/>
                        </a:rPr>
                        <a:t>= (1, 2)</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-2 </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+ 8 = - 2 + 8 = 6</a:t>
                      </a:r>
                    </a:p>
                    <a:p>
                      <a:pPr marL="0" indent="0">
                        <a:buFont typeface="Arial" panose="020B0604020202020204" pitchFamily="34" charset="0"/>
                        <a:buNone/>
                      </a:pPr>
                      <a:r>
                        <a:rPr lang="en-SG" sz="1600" b="0" dirty="0">
                          <a:latin typeface="Aptos" panose="020B0004020202020204" pitchFamily="34" charset="0"/>
                        </a:rPr>
                        <a:t>X = x+1 = 1+1 =2</a:t>
                      </a:r>
                    </a:p>
                    <a:p>
                      <a:pPr marL="0" indent="0">
                        <a:buFont typeface="Arial" panose="020B0604020202020204" pitchFamily="34" charset="0"/>
                        <a:buNone/>
                      </a:pPr>
                      <a:r>
                        <a:rPr lang="en-SG" sz="1600" b="0" dirty="0">
                          <a:latin typeface="Aptos" panose="020B0004020202020204" pitchFamily="34" charset="0"/>
                        </a:rPr>
                        <a:t>Y =y+1 = 2 +1 =3      New points = (2, 3)</a:t>
                      </a:r>
                    </a:p>
                  </a:txBody>
                  <a:tcPr>
                    <a:solidFill>
                      <a:schemeClr val="accent2">
                        <a:lumMod val="20000"/>
                        <a:lumOff val="80000"/>
                      </a:schemeClr>
                    </a:solidFill>
                  </a:tcPr>
                </a:tc>
                <a:extLst>
                  <a:ext uri="{0D108BD9-81ED-4DB2-BD59-A6C34878D82A}">
                    <a16:rowId xmlns:a16="http://schemas.microsoft.com/office/drawing/2014/main" val="1163871359"/>
                  </a:ext>
                </a:extLst>
              </a:tr>
            </a:tbl>
          </a:graphicData>
        </a:graphic>
      </p:graphicFrame>
      <p:sp>
        <p:nvSpPr>
          <p:cNvPr id="20" name="TextBox 19">
            <a:extLst>
              <a:ext uri="{FF2B5EF4-FFF2-40B4-BE49-F238E27FC236}">
                <a16:creationId xmlns:a16="http://schemas.microsoft.com/office/drawing/2014/main" id="{8C846741-41E8-ECC1-861F-7EC39C2DFEB2}"/>
              </a:ext>
            </a:extLst>
          </p:cNvPr>
          <p:cNvSpPr txBox="1"/>
          <p:nvPr/>
        </p:nvSpPr>
        <p:spPr>
          <a:xfrm>
            <a:off x="9963261" y="3244334"/>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21" name="TextBox 20">
            <a:extLst>
              <a:ext uri="{FF2B5EF4-FFF2-40B4-BE49-F238E27FC236}">
                <a16:creationId xmlns:a16="http://schemas.microsoft.com/office/drawing/2014/main" id="{A431BB9A-7292-0950-6B57-AF04DF755DBF}"/>
              </a:ext>
            </a:extLst>
          </p:cNvPr>
          <p:cNvSpPr txBox="1"/>
          <p:nvPr/>
        </p:nvSpPr>
        <p:spPr>
          <a:xfrm>
            <a:off x="9963261" y="257094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spTree>
    <p:extLst>
      <p:ext uri="{BB962C8B-B14F-4D97-AF65-F5344CB8AC3E}">
        <p14:creationId xmlns:p14="http://schemas.microsoft.com/office/powerpoint/2010/main" val="1091272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CC3FB2-C239-8A8E-1625-14DAC9BFD0CF}"/>
              </a:ext>
            </a:extLst>
          </p:cNvPr>
          <p:cNvGraphicFramePr>
            <a:graphicFrameLocks noGrp="1"/>
          </p:cNvGraphicFramePr>
          <p:nvPr>
            <p:extLst>
              <p:ext uri="{D42A27DB-BD31-4B8C-83A1-F6EECF244321}">
                <p14:modId xmlns:p14="http://schemas.microsoft.com/office/powerpoint/2010/main" val="3307838048"/>
              </p:ext>
            </p:extLst>
          </p:nvPr>
        </p:nvGraphicFramePr>
        <p:xfrm>
          <a:off x="163038" y="105619"/>
          <a:ext cx="12028962" cy="4693920"/>
        </p:xfrm>
        <a:graphic>
          <a:graphicData uri="http://schemas.openxmlformats.org/drawingml/2006/table">
            <a:tbl>
              <a:tblPr firstRow="1" bandRow="1">
                <a:tableStyleId>{5940675A-B579-460E-94D1-54222C63F5DA}</a:tableStyleId>
              </a:tblPr>
              <a:tblGrid>
                <a:gridCol w="1168595">
                  <a:extLst>
                    <a:ext uri="{9D8B030D-6E8A-4147-A177-3AD203B41FA5}">
                      <a16:colId xmlns:a16="http://schemas.microsoft.com/office/drawing/2014/main" val="907722544"/>
                    </a:ext>
                  </a:extLst>
                </a:gridCol>
                <a:gridCol w="1041640">
                  <a:extLst>
                    <a:ext uri="{9D8B030D-6E8A-4147-A177-3AD203B41FA5}">
                      <a16:colId xmlns:a16="http://schemas.microsoft.com/office/drawing/2014/main" val="2524437398"/>
                    </a:ext>
                  </a:extLst>
                </a:gridCol>
                <a:gridCol w="1634132">
                  <a:extLst>
                    <a:ext uri="{9D8B030D-6E8A-4147-A177-3AD203B41FA5}">
                      <a16:colId xmlns:a16="http://schemas.microsoft.com/office/drawing/2014/main" val="666228691"/>
                    </a:ext>
                  </a:extLst>
                </a:gridCol>
                <a:gridCol w="2188399">
                  <a:extLst>
                    <a:ext uri="{9D8B030D-6E8A-4147-A177-3AD203B41FA5}">
                      <a16:colId xmlns:a16="http://schemas.microsoft.com/office/drawing/2014/main" val="3098352767"/>
                    </a:ext>
                  </a:extLst>
                </a:gridCol>
                <a:gridCol w="5996196">
                  <a:extLst>
                    <a:ext uri="{9D8B030D-6E8A-4147-A177-3AD203B41FA5}">
                      <a16:colId xmlns:a16="http://schemas.microsoft.com/office/drawing/2014/main" val="3875785686"/>
                    </a:ext>
                  </a:extLst>
                </a:gridCol>
              </a:tblGrid>
              <a:tr h="1242461">
                <a:tc>
                  <a:txBody>
                    <a:bodyPr/>
                    <a:lstStyle/>
                    <a:p>
                      <a:r>
                        <a:rPr lang="en-SG" sz="2000" dirty="0">
                          <a:latin typeface="Aptos" panose="020B0004020202020204" pitchFamily="34" charset="0"/>
                        </a:rPr>
                        <a:t>x</a:t>
                      </a:r>
                      <a:endParaRPr lang="en-SG" sz="2000" baseline="-25000" dirty="0">
                        <a:latin typeface="Aptos" panose="020B0004020202020204" pitchFamily="34" charset="0"/>
                      </a:endParaRPr>
                    </a:p>
                  </a:txBody>
                  <a:tcPr>
                    <a:solidFill>
                      <a:schemeClr val="accent2">
                        <a:lumMod val="20000"/>
                        <a:lumOff val="80000"/>
                      </a:schemeClr>
                    </a:solidFill>
                  </a:tcPr>
                </a:tc>
                <a:tc>
                  <a:txBody>
                    <a:bodyPr/>
                    <a:lstStyle/>
                    <a:p>
                      <a:r>
                        <a:rPr lang="en-SG" sz="2000" dirty="0">
                          <a:latin typeface="Aptos" panose="020B0004020202020204" pitchFamily="34" charset="0"/>
                        </a:rPr>
                        <a:t>y</a:t>
                      </a:r>
                      <a:endParaRPr lang="en-SG" sz="20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latin typeface="Aptos" panose="020B0004020202020204" pitchFamily="34" charset="0"/>
                        </a:rPr>
                        <a:t>(x</a:t>
                      </a:r>
                      <a:r>
                        <a:rPr lang="en-SG" sz="2000" baseline="-25000" dirty="0">
                          <a:latin typeface="Aptos" panose="020B0004020202020204" pitchFamily="34" charset="0"/>
                        </a:rPr>
                        <a:t>, </a:t>
                      </a:r>
                      <a:r>
                        <a:rPr lang="en-SG" sz="2000" dirty="0">
                          <a:latin typeface="Aptos" panose="020B0004020202020204" pitchFamily="34" charset="0"/>
                        </a:rPr>
                        <a:t>y)</a:t>
                      </a:r>
                    </a:p>
                  </a:txBody>
                  <a:tcPr>
                    <a:solidFill>
                      <a:schemeClr val="accent2">
                        <a:lumMod val="20000"/>
                        <a:lumOff val="80000"/>
                      </a:schemeClr>
                    </a:solidFill>
                  </a:tcPr>
                </a:tc>
                <a:tc>
                  <a:txBody>
                    <a:bodyPr/>
                    <a:lstStyle/>
                    <a:p>
                      <a:r>
                        <a:rPr lang="en-SG" sz="20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2000" b="0" dirty="0">
                          <a:latin typeface="Aptos" panose="020B0004020202020204" pitchFamily="34" charset="0"/>
                        </a:rPr>
                        <a:t>Next decision parameter(P) </a:t>
                      </a:r>
                    </a:p>
                    <a:p>
                      <a:r>
                        <a:rPr lang="en-SG" sz="2000" b="0" dirty="0">
                          <a:latin typeface="Aptos" panose="020B0004020202020204" pitchFamily="34" charset="0"/>
                        </a:rPr>
                        <a:t>P&lt;0   : P  = P + 2dx </a:t>
                      </a:r>
                    </a:p>
                    <a:p>
                      <a:r>
                        <a:rPr lang="en-SG" sz="2000" b="0" dirty="0">
                          <a:latin typeface="Aptos" panose="020B0004020202020204" pitchFamily="34" charset="0"/>
                        </a:rPr>
                        <a:t>                   = P</a:t>
                      </a:r>
                      <a:r>
                        <a:rPr lang="en-SG" sz="2000" b="0" baseline="-25000" dirty="0">
                          <a:latin typeface="Aptos" panose="020B0004020202020204" pitchFamily="34" charset="0"/>
                        </a:rPr>
                        <a:t> </a:t>
                      </a:r>
                      <a:r>
                        <a:rPr lang="en-SG" sz="2000" b="0" dirty="0">
                          <a:latin typeface="Aptos" panose="020B0004020202020204" pitchFamily="34" charset="0"/>
                        </a:rPr>
                        <a:t>+ 2*4 = P</a:t>
                      </a:r>
                      <a:r>
                        <a:rPr lang="en-SG" sz="2000" b="0" baseline="-25000" dirty="0">
                          <a:latin typeface="Aptos" panose="020B0004020202020204" pitchFamily="34" charset="0"/>
                        </a:rPr>
                        <a:t> </a:t>
                      </a:r>
                      <a:r>
                        <a:rPr lang="en-SG" sz="2000" b="0" dirty="0">
                          <a:latin typeface="Aptos" panose="020B0004020202020204" pitchFamily="34" charset="0"/>
                        </a:rPr>
                        <a:t>+ 8 </a:t>
                      </a:r>
                    </a:p>
                    <a:p>
                      <a:r>
                        <a:rPr lang="en-SG" sz="2000" b="0" dirty="0">
                          <a:latin typeface="Aptos" panose="020B0004020202020204" pitchFamily="34" charset="0"/>
                        </a:rPr>
                        <a:t>P&gt;=0 : P  = P + 2dx – 2dy </a:t>
                      </a:r>
                    </a:p>
                    <a:p>
                      <a:r>
                        <a:rPr lang="en-SG" sz="2000" b="0" dirty="0">
                          <a:latin typeface="Aptos" panose="020B0004020202020204" pitchFamily="34" charset="0"/>
                        </a:rPr>
                        <a:t>                   = P + (2*4) – (2*6) = P - 4</a:t>
                      </a:r>
                    </a:p>
                  </a:txBody>
                  <a:tcPr>
                    <a:solidFill>
                      <a:schemeClr val="accent2">
                        <a:lumMod val="20000"/>
                        <a:lumOff val="80000"/>
                      </a:schemeClr>
                    </a:solidFill>
                  </a:tcPr>
                </a:tc>
                <a:extLst>
                  <a:ext uri="{0D108BD9-81ED-4DB2-BD59-A6C34878D82A}">
                    <a16:rowId xmlns:a16="http://schemas.microsoft.com/office/drawing/2014/main" val="644587571"/>
                  </a:ext>
                </a:extLst>
              </a:tr>
              <a:tr h="763061">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=(4,4)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6 – 4 = 2 </a:t>
                      </a:r>
                    </a:p>
                    <a:p>
                      <a:pPr marL="0" indent="0">
                        <a:buFont typeface="Arial" panose="020B0604020202020204" pitchFamily="34" charset="0"/>
                        <a:buNone/>
                      </a:pPr>
                      <a:r>
                        <a:rPr lang="en-SG" sz="1600" b="0" dirty="0">
                          <a:latin typeface="Aptos" panose="020B0004020202020204" pitchFamily="34" charset="0"/>
                        </a:rPr>
                        <a:t>X = x+1 = 2+1= 3</a:t>
                      </a:r>
                    </a:p>
                    <a:p>
                      <a:pPr marL="0" indent="0">
                        <a:buFont typeface="Arial" panose="020B0604020202020204" pitchFamily="34" charset="0"/>
                        <a:buNone/>
                      </a:pPr>
                      <a:r>
                        <a:rPr lang="en-SG" sz="1600" b="0" dirty="0">
                          <a:latin typeface="Aptos" panose="020B0004020202020204" pitchFamily="34" charset="0"/>
                        </a:rPr>
                        <a:t>Y = y+1 = 3+1= 4                     New points = (3, 4)</a:t>
                      </a:r>
                    </a:p>
                  </a:txBody>
                  <a:tcPr>
                    <a:solidFill>
                      <a:schemeClr val="accent2">
                        <a:lumMod val="20000"/>
                        <a:lumOff val="80000"/>
                      </a:schemeClr>
                    </a:solidFill>
                  </a:tcPr>
                </a:tc>
                <a:extLst>
                  <a:ext uri="{0D108BD9-81ED-4DB2-BD59-A6C34878D82A}">
                    <a16:rowId xmlns:a16="http://schemas.microsoft.com/office/drawing/2014/main" val="4200701642"/>
                  </a:ext>
                </a:extLst>
              </a:tr>
              <a:tr h="671621">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(3,4)</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2 – 4= - 2</a:t>
                      </a:r>
                    </a:p>
                    <a:p>
                      <a:pPr marL="0" indent="0">
                        <a:buFont typeface="Arial" panose="020B0604020202020204" pitchFamily="34" charset="0"/>
                        <a:buNone/>
                      </a:pPr>
                      <a:r>
                        <a:rPr lang="en-SG" sz="1600" b="0" dirty="0">
                          <a:latin typeface="Aptos" panose="020B0004020202020204" pitchFamily="34" charset="0"/>
                        </a:rPr>
                        <a:t>X = 3</a:t>
                      </a:r>
                    </a:p>
                    <a:p>
                      <a:pPr marL="0" indent="0">
                        <a:buFont typeface="Arial" panose="020B0604020202020204" pitchFamily="34" charset="0"/>
                        <a:buNone/>
                      </a:pPr>
                      <a:r>
                        <a:rPr lang="en-SG" sz="1600" b="0" dirty="0">
                          <a:latin typeface="Aptos" panose="020B0004020202020204" pitchFamily="34" charset="0"/>
                        </a:rPr>
                        <a:t>Y = y+1 = 4 + 1 = 5                 New points = (3, 5)</a:t>
                      </a:r>
                    </a:p>
                  </a:txBody>
                  <a:tcPr>
                    <a:solidFill>
                      <a:schemeClr val="accent2">
                        <a:lumMod val="20000"/>
                        <a:lumOff val="80000"/>
                      </a:schemeClr>
                    </a:solidFill>
                  </a:tcPr>
                </a:tc>
                <a:extLst>
                  <a:ext uri="{0D108BD9-81ED-4DB2-BD59-A6C34878D82A}">
                    <a16:rowId xmlns:a16="http://schemas.microsoft.com/office/drawing/2014/main" val="1334572260"/>
                  </a:ext>
                </a:extLst>
              </a:tr>
              <a:tr h="1011305">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b="0" dirty="0">
                          <a:latin typeface="Aptos" panose="020B0004020202020204" pitchFamily="34" charset="0"/>
                        </a:rPr>
                        <a:t>= (3, 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+ 8 = -2+8 = 6</a:t>
                      </a:r>
                    </a:p>
                    <a:p>
                      <a:pPr marL="0" indent="0">
                        <a:buFont typeface="Arial" panose="020B0604020202020204" pitchFamily="34" charset="0"/>
                        <a:buNone/>
                      </a:pPr>
                      <a:r>
                        <a:rPr lang="en-SG" sz="1600" b="0" dirty="0">
                          <a:latin typeface="Aptos" panose="020B0004020202020204" pitchFamily="34" charset="0"/>
                        </a:rPr>
                        <a:t>X = x+1=3+1=4</a:t>
                      </a:r>
                    </a:p>
                    <a:p>
                      <a:pPr marL="0" indent="0">
                        <a:buFont typeface="Arial" panose="020B0604020202020204" pitchFamily="34" charset="0"/>
                        <a:buNone/>
                      </a:pPr>
                      <a:r>
                        <a:rPr lang="en-SG" sz="1600" b="0" dirty="0">
                          <a:latin typeface="Aptos" panose="020B0004020202020204" pitchFamily="34" charset="0"/>
                        </a:rPr>
                        <a:t>Y = y+1=5+1=6</a:t>
                      </a:r>
                    </a:p>
                    <a:p>
                      <a:pPr marL="0" indent="0">
                        <a:buFont typeface="Arial" panose="020B0604020202020204" pitchFamily="34" charset="0"/>
                        <a:buNone/>
                      </a:pPr>
                      <a:r>
                        <a:rPr lang="en-SG" sz="1600" b="0" dirty="0">
                          <a:latin typeface="Aptos" panose="020B0004020202020204" pitchFamily="34" charset="0"/>
                        </a:rPr>
                        <a:t>New points = (4, 6)</a:t>
                      </a:r>
                    </a:p>
                  </a:txBody>
                  <a:tcPr>
                    <a:solidFill>
                      <a:schemeClr val="accent2">
                        <a:lumMod val="20000"/>
                        <a:lumOff val="80000"/>
                      </a:schemeClr>
                    </a:solidFill>
                  </a:tcPr>
                </a:tc>
                <a:extLst>
                  <a:ext uri="{0D108BD9-81ED-4DB2-BD59-A6C34878D82A}">
                    <a16:rowId xmlns:a16="http://schemas.microsoft.com/office/drawing/2014/main" val="1163871359"/>
                  </a:ext>
                </a:extLst>
              </a:tr>
              <a:tr h="272841">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(4, 6)</a:t>
                      </a:r>
                      <a:endParaRPr lang="en-SG" sz="1600" dirty="0">
                        <a:latin typeface="Aptos" panose="020B0004020202020204" pitchFamily="34" charset="0"/>
                      </a:endParaRPr>
                    </a:p>
                  </a:txBody>
                  <a:tcPr>
                    <a:solidFill>
                      <a:schemeClr val="accent2">
                        <a:lumMod val="20000"/>
                        <a:lumOff val="80000"/>
                      </a:schemeClr>
                    </a:solidFill>
                  </a:tcPr>
                </a:tc>
                <a:tc gridSpan="2">
                  <a:txBody>
                    <a:bodyPr/>
                    <a:lstStyle/>
                    <a:p>
                      <a:r>
                        <a:rPr lang="en-US" sz="1800" dirty="0">
                          <a:latin typeface="Aptos" panose="020B0004020202020204" pitchFamily="34" charset="0"/>
                        </a:rPr>
                        <a:t>x = </a:t>
                      </a:r>
                      <a:r>
                        <a:rPr lang="en-US" sz="1800" dirty="0" err="1">
                          <a:latin typeface="Aptos" panose="020B0004020202020204" pitchFamily="34" charset="0"/>
                        </a:rPr>
                        <a:t>x</a:t>
                      </a:r>
                      <a:r>
                        <a:rPr lang="en-US" sz="1800" baseline="-25000" dirty="0" err="1">
                          <a:latin typeface="Aptos" panose="020B0004020202020204" pitchFamily="34" charset="0"/>
                        </a:rPr>
                        <a:t>end</a:t>
                      </a:r>
                      <a:r>
                        <a:rPr lang="en-US" sz="1800" dirty="0">
                          <a:latin typeface="Aptos" panose="020B0004020202020204" pitchFamily="34" charset="0"/>
                        </a:rPr>
                        <a:t> , So the process is stopped</a:t>
                      </a:r>
                      <a:endParaRPr lang="en-SG" sz="1800" b="0" dirty="0">
                        <a:latin typeface="Aptos" panose="020B0004020202020204" pitchFamily="34" charset="0"/>
                      </a:endParaRPr>
                    </a:p>
                  </a:txBody>
                  <a:tcPr>
                    <a:solidFill>
                      <a:schemeClr val="accent2">
                        <a:lumMod val="20000"/>
                        <a:lumOff val="80000"/>
                      </a:schemeClr>
                    </a:solidFill>
                  </a:tcPr>
                </a:tc>
                <a:tc hMerge="1">
                  <a:txBody>
                    <a:bodyPr/>
                    <a:lstStyle/>
                    <a:p>
                      <a:endParaRPr dirty="0"/>
                    </a:p>
                  </a:txBody>
                  <a:tcPr>
                    <a:solidFill>
                      <a:schemeClr val="accent2">
                        <a:lumMod val="20000"/>
                        <a:lumOff val="80000"/>
                      </a:schemeClr>
                    </a:solidFill>
                  </a:tcPr>
                </a:tc>
                <a:extLst>
                  <a:ext uri="{0D108BD9-81ED-4DB2-BD59-A6C34878D82A}">
                    <a16:rowId xmlns:a16="http://schemas.microsoft.com/office/drawing/2014/main" val="3755267956"/>
                  </a:ext>
                </a:extLst>
              </a:tr>
            </a:tbl>
          </a:graphicData>
        </a:graphic>
      </p:graphicFrame>
      <p:sp>
        <p:nvSpPr>
          <p:cNvPr id="3" name="TextBox 2">
            <a:extLst>
              <a:ext uri="{FF2B5EF4-FFF2-40B4-BE49-F238E27FC236}">
                <a16:creationId xmlns:a16="http://schemas.microsoft.com/office/drawing/2014/main" id="{AC737998-4871-B845-F587-EEC144CFC27C}"/>
              </a:ext>
            </a:extLst>
          </p:cNvPr>
          <p:cNvSpPr txBox="1"/>
          <p:nvPr/>
        </p:nvSpPr>
        <p:spPr>
          <a:xfrm>
            <a:off x="10109201" y="124862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4" name="TextBox 3">
            <a:extLst>
              <a:ext uri="{FF2B5EF4-FFF2-40B4-BE49-F238E27FC236}">
                <a16:creationId xmlns:a16="http://schemas.microsoft.com/office/drawing/2014/main" id="{988309E1-01C6-F5EA-137A-B8F0C8CD7670}"/>
              </a:ext>
            </a:extLst>
          </p:cNvPr>
          <p:cNvSpPr txBox="1"/>
          <p:nvPr/>
        </p:nvSpPr>
        <p:spPr>
          <a:xfrm>
            <a:off x="10109201" y="492455"/>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pic>
        <p:nvPicPr>
          <p:cNvPr id="7" name="Picture 6">
            <a:extLst>
              <a:ext uri="{FF2B5EF4-FFF2-40B4-BE49-F238E27FC236}">
                <a16:creationId xmlns:a16="http://schemas.microsoft.com/office/drawing/2014/main" id="{4DE5E4B5-9272-9BAE-8111-E247030409B0}"/>
              </a:ext>
            </a:extLst>
          </p:cNvPr>
          <p:cNvPicPr>
            <a:picLocks noChangeAspect="1"/>
          </p:cNvPicPr>
          <p:nvPr/>
        </p:nvPicPr>
        <p:blipFill rotWithShape="1">
          <a:blip r:embed="rId2"/>
          <a:srcRect l="1824" t="5957" r="4428" b="2986"/>
          <a:stretch/>
        </p:blipFill>
        <p:spPr>
          <a:xfrm>
            <a:off x="8026401" y="3499623"/>
            <a:ext cx="4165600" cy="2963893"/>
          </a:xfrm>
          <a:prstGeom prst="rect">
            <a:avLst/>
          </a:prstGeom>
          <a:ln>
            <a:solidFill>
              <a:schemeClr val="accent1"/>
            </a:solidFill>
          </a:ln>
        </p:spPr>
      </p:pic>
    </p:spTree>
    <p:extLst>
      <p:ext uri="{BB962C8B-B14F-4D97-AF65-F5344CB8AC3E}">
        <p14:creationId xmlns:p14="http://schemas.microsoft.com/office/powerpoint/2010/main" val="3702835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12512-9B4C-19DB-9895-AB5069D7513A}"/>
              </a:ext>
            </a:extLst>
          </p:cNvPr>
          <p:cNvSpPr txBox="1"/>
          <p:nvPr/>
        </p:nvSpPr>
        <p:spPr>
          <a:xfrm>
            <a:off x="163038" y="45359"/>
            <a:ext cx="11874500" cy="830997"/>
          </a:xfrm>
          <a:prstGeom prst="rect">
            <a:avLst/>
          </a:prstGeom>
          <a:solidFill>
            <a:schemeClr val="bg1"/>
          </a:solidFill>
        </p:spPr>
        <p:txBody>
          <a:bodyPr wrap="square">
            <a:spAutoFit/>
          </a:bodyPr>
          <a:lstStyle/>
          <a:p>
            <a:r>
              <a:rPr lang="en-US" sz="2400" b="1" dirty="0">
                <a:latin typeface="Aptos" panose="020B0004020202020204" pitchFamily="34" charset="0"/>
              </a:rPr>
              <a:t>02. Draw a line from (0,0) to (7,7) using Bresenham’s Algorithm. </a:t>
            </a:r>
          </a:p>
          <a:p>
            <a:r>
              <a:rPr lang="en-US" sz="2400" b="1" dirty="0">
                <a:latin typeface="Aptos" panose="020B0004020202020204" pitchFamily="34" charset="0"/>
              </a:rPr>
              <a:t>Solution: </a:t>
            </a:r>
            <a:endParaRPr lang="en-SG" sz="2400" b="1" dirty="0">
              <a:latin typeface="Aptos" panose="020B0004020202020204" pitchFamily="34" charset="0"/>
            </a:endParaRPr>
          </a:p>
        </p:txBody>
      </p:sp>
      <p:sp>
        <p:nvSpPr>
          <p:cNvPr id="6" name="TextBox 5">
            <a:extLst>
              <a:ext uri="{FF2B5EF4-FFF2-40B4-BE49-F238E27FC236}">
                <a16:creationId xmlns:a16="http://schemas.microsoft.com/office/drawing/2014/main" id="{8D6D1D04-6205-845A-AAA3-ABEDC1422976}"/>
              </a:ext>
            </a:extLst>
          </p:cNvPr>
          <p:cNvSpPr txBox="1"/>
          <p:nvPr/>
        </p:nvSpPr>
        <p:spPr>
          <a:xfrm>
            <a:off x="2412512" y="916103"/>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7 - 0  = 7</a:t>
            </a:r>
          </a:p>
          <a:p>
            <a:r>
              <a:rPr lang="en-US" dirty="0" err="1">
                <a:latin typeface="Aptos" panose="020B0004020202020204" pitchFamily="34" charset="0"/>
              </a:rPr>
              <a:t>dy</a:t>
            </a:r>
            <a:r>
              <a:rPr lang="en-US" dirty="0">
                <a:latin typeface="Aptos" panose="020B0004020202020204" pitchFamily="34" charset="0"/>
              </a:rPr>
              <a:t> = y2- y1  = 7 - 0  = 7</a:t>
            </a:r>
          </a:p>
        </p:txBody>
      </p:sp>
      <p:sp>
        <p:nvSpPr>
          <p:cNvPr id="7" name="TextBox 6">
            <a:extLst>
              <a:ext uri="{FF2B5EF4-FFF2-40B4-BE49-F238E27FC236}">
                <a16:creationId xmlns:a16="http://schemas.microsoft.com/office/drawing/2014/main" id="{838A7291-7832-4083-8323-E879B367953F}"/>
              </a:ext>
            </a:extLst>
          </p:cNvPr>
          <p:cNvSpPr txBox="1"/>
          <p:nvPr/>
        </p:nvSpPr>
        <p:spPr>
          <a:xfrm>
            <a:off x="5265302" y="939631"/>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7 / 7 = 1</a:t>
            </a:r>
          </a:p>
          <a:p>
            <a:r>
              <a:rPr lang="en-SG" dirty="0">
                <a:latin typeface="Aptos" panose="020B0004020202020204" pitchFamily="34" charset="0"/>
              </a:rPr>
              <a:t>Here, m &gt;= 1</a:t>
            </a:r>
          </a:p>
        </p:txBody>
      </p:sp>
      <p:sp>
        <p:nvSpPr>
          <p:cNvPr id="8" name="TextBox 7">
            <a:extLst>
              <a:ext uri="{FF2B5EF4-FFF2-40B4-BE49-F238E27FC236}">
                <a16:creationId xmlns:a16="http://schemas.microsoft.com/office/drawing/2014/main" id="{E41F67C2-C007-E476-ED77-1C6F56689409}"/>
              </a:ext>
            </a:extLst>
          </p:cNvPr>
          <p:cNvSpPr txBox="1"/>
          <p:nvPr/>
        </p:nvSpPr>
        <p:spPr>
          <a:xfrm>
            <a:off x="163038" y="939632"/>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0	x2=7</a:t>
            </a:r>
          </a:p>
          <a:p>
            <a:r>
              <a:rPr lang="en-US" dirty="0">
                <a:latin typeface="Aptos" panose="020B0004020202020204" pitchFamily="34" charset="0"/>
              </a:rPr>
              <a:t>y1 = 0	y2=7</a:t>
            </a:r>
          </a:p>
        </p:txBody>
      </p:sp>
      <p:sp>
        <p:nvSpPr>
          <p:cNvPr id="9" name="TextBox 8">
            <a:extLst>
              <a:ext uri="{FF2B5EF4-FFF2-40B4-BE49-F238E27FC236}">
                <a16:creationId xmlns:a16="http://schemas.microsoft.com/office/drawing/2014/main" id="{CA935A8D-5F1E-3A65-A806-0EABF3569CC9}"/>
              </a:ext>
            </a:extLst>
          </p:cNvPr>
          <p:cNvSpPr txBox="1"/>
          <p:nvPr/>
        </p:nvSpPr>
        <p:spPr>
          <a:xfrm>
            <a:off x="8002769" y="639104"/>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2dx – </a:t>
            </a:r>
            <a:r>
              <a:rPr lang="en-SG" dirty="0" err="1">
                <a:latin typeface="Aptos" panose="020B0004020202020204" pitchFamily="34" charset="0"/>
              </a:rPr>
              <a:t>dy</a:t>
            </a:r>
            <a:r>
              <a:rPr lang="en-SG" dirty="0">
                <a:latin typeface="Aptos" panose="020B0004020202020204" pitchFamily="34" charset="0"/>
              </a:rPr>
              <a:t> </a:t>
            </a:r>
          </a:p>
          <a:p>
            <a:r>
              <a:rPr lang="en-SG" dirty="0">
                <a:latin typeface="Aptos" panose="020B0004020202020204" pitchFamily="34" charset="0"/>
              </a:rPr>
              <a:t>						 = (2*7 – 7)</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7</a:t>
            </a:r>
          </a:p>
        </p:txBody>
      </p:sp>
      <p:graphicFrame>
        <p:nvGraphicFramePr>
          <p:cNvPr id="10" name="Table 9">
            <a:extLst>
              <a:ext uri="{FF2B5EF4-FFF2-40B4-BE49-F238E27FC236}">
                <a16:creationId xmlns:a16="http://schemas.microsoft.com/office/drawing/2014/main" id="{E17D460E-5BCA-8ED0-1FF0-2E44A8E17B74}"/>
              </a:ext>
            </a:extLst>
          </p:cNvPr>
          <p:cNvGraphicFramePr>
            <a:graphicFrameLocks noGrp="1"/>
          </p:cNvGraphicFramePr>
          <p:nvPr>
            <p:extLst>
              <p:ext uri="{D42A27DB-BD31-4B8C-83A1-F6EECF244321}">
                <p14:modId xmlns:p14="http://schemas.microsoft.com/office/powerpoint/2010/main" val="1588884207"/>
              </p:ext>
            </p:extLst>
          </p:nvPr>
        </p:nvGraphicFramePr>
        <p:xfrm>
          <a:off x="163037" y="1649237"/>
          <a:ext cx="12010700" cy="5059680"/>
        </p:xfrm>
        <a:graphic>
          <a:graphicData uri="http://schemas.openxmlformats.org/drawingml/2006/table">
            <a:tbl>
              <a:tblPr firstRow="1" bandRow="1">
                <a:tableStyleId>{5940675A-B579-460E-94D1-54222C63F5DA}</a:tableStyleId>
              </a:tblPr>
              <a:tblGrid>
                <a:gridCol w="1166821">
                  <a:extLst>
                    <a:ext uri="{9D8B030D-6E8A-4147-A177-3AD203B41FA5}">
                      <a16:colId xmlns:a16="http://schemas.microsoft.com/office/drawing/2014/main" val="907722544"/>
                    </a:ext>
                  </a:extLst>
                </a:gridCol>
                <a:gridCol w="1040059">
                  <a:extLst>
                    <a:ext uri="{9D8B030D-6E8A-4147-A177-3AD203B41FA5}">
                      <a16:colId xmlns:a16="http://schemas.microsoft.com/office/drawing/2014/main" val="2524437398"/>
                    </a:ext>
                  </a:extLst>
                </a:gridCol>
                <a:gridCol w="1631651">
                  <a:extLst>
                    <a:ext uri="{9D8B030D-6E8A-4147-A177-3AD203B41FA5}">
                      <a16:colId xmlns:a16="http://schemas.microsoft.com/office/drawing/2014/main" val="666228691"/>
                    </a:ext>
                  </a:extLst>
                </a:gridCol>
                <a:gridCol w="2185077">
                  <a:extLst>
                    <a:ext uri="{9D8B030D-6E8A-4147-A177-3AD203B41FA5}">
                      <a16:colId xmlns:a16="http://schemas.microsoft.com/office/drawing/2014/main" val="3098352767"/>
                    </a:ext>
                  </a:extLst>
                </a:gridCol>
                <a:gridCol w="5987092">
                  <a:extLst>
                    <a:ext uri="{9D8B030D-6E8A-4147-A177-3AD203B41FA5}">
                      <a16:colId xmlns:a16="http://schemas.microsoft.com/office/drawing/2014/main" val="3875785686"/>
                    </a:ext>
                  </a:extLst>
                </a:gridCol>
              </a:tblGrid>
              <a:tr h="1312762">
                <a:tc>
                  <a:txBody>
                    <a:bodyPr/>
                    <a:lstStyle/>
                    <a:p>
                      <a:r>
                        <a:rPr lang="en-SG" sz="2200" dirty="0">
                          <a:latin typeface="Aptos" panose="020B0004020202020204" pitchFamily="34" charset="0"/>
                        </a:rPr>
                        <a:t>x</a:t>
                      </a:r>
                      <a:endParaRPr lang="en-SG" sz="2200" baseline="-25000" dirty="0">
                        <a:latin typeface="Aptos" panose="020B0004020202020204" pitchFamily="34" charset="0"/>
                      </a:endParaRPr>
                    </a:p>
                  </a:txBody>
                  <a:tcPr>
                    <a:solidFill>
                      <a:schemeClr val="accent2">
                        <a:lumMod val="20000"/>
                        <a:lumOff val="80000"/>
                      </a:schemeClr>
                    </a:solidFill>
                  </a:tcPr>
                </a:tc>
                <a:tc>
                  <a:txBody>
                    <a:bodyPr/>
                    <a:lstStyle/>
                    <a:p>
                      <a:r>
                        <a:rPr lang="en-SG" sz="2200" dirty="0">
                          <a:latin typeface="Aptos" panose="020B0004020202020204" pitchFamily="34" charset="0"/>
                        </a:rPr>
                        <a:t>y</a:t>
                      </a:r>
                      <a:endParaRPr lang="en-SG" sz="22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2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200" dirty="0">
                          <a:latin typeface="Aptos" panose="020B0004020202020204" pitchFamily="34" charset="0"/>
                        </a:rPr>
                        <a:t>(x</a:t>
                      </a:r>
                      <a:r>
                        <a:rPr lang="en-SG" sz="2200" baseline="-25000" dirty="0">
                          <a:latin typeface="Aptos" panose="020B0004020202020204" pitchFamily="34" charset="0"/>
                        </a:rPr>
                        <a:t>, </a:t>
                      </a:r>
                      <a:r>
                        <a:rPr lang="en-SG" sz="2200" dirty="0">
                          <a:latin typeface="Aptos" panose="020B0004020202020204" pitchFamily="34" charset="0"/>
                        </a:rPr>
                        <a:t>y)</a:t>
                      </a:r>
                    </a:p>
                  </a:txBody>
                  <a:tcPr>
                    <a:solidFill>
                      <a:schemeClr val="accent2">
                        <a:lumMod val="20000"/>
                        <a:lumOff val="80000"/>
                      </a:schemeClr>
                    </a:solidFill>
                  </a:tcPr>
                </a:tc>
                <a:tc>
                  <a:txBody>
                    <a:bodyPr/>
                    <a:lstStyle/>
                    <a:p>
                      <a:r>
                        <a:rPr lang="en-SG" sz="22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2200" b="0" dirty="0">
                          <a:latin typeface="Aptos" panose="020B0004020202020204" pitchFamily="34" charset="0"/>
                        </a:rPr>
                        <a:t>Next decision parameter(P) </a:t>
                      </a:r>
                    </a:p>
                    <a:p>
                      <a:r>
                        <a:rPr lang="en-SG" sz="2200" b="0" dirty="0">
                          <a:latin typeface="Aptos" panose="020B0004020202020204" pitchFamily="34" charset="0"/>
                        </a:rPr>
                        <a:t>P&lt;0   : P  = P + 2dx </a:t>
                      </a:r>
                    </a:p>
                    <a:p>
                      <a:r>
                        <a:rPr lang="en-SG" sz="2200" b="0" dirty="0">
                          <a:latin typeface="Aptos" panose="020B0004020202020204" pitchFamily="34" charset="0"/>
                        </a:rPr>
                        <a:t>                   = P</a:t>
                      </a:r>
                      <a:r>
                        <a:rPr lang="en-SG" sz="2200" b="0" baseline="-25000" dirty="0">
                          <a:latin typeface="Aptos" panose="020B0004020202020204" pitchFamily="34" charset="0"/>
                        </a:rPr>
                        <a:t> </a:t>
                      </a:r>
                      <a:r>
                        <a:rPr lang="en-SG" sz="2200" b="0" dirty="0">
                          <a:latin typeface="Aptos" panose="020B0004020202020204" pitchFamily="34" charset="0"/>
                        </a:rPr>
                        <a:t>+ 2*7 = P</a:t>
                      </a:r>
                      <a:r>
                        <a:rPr lang="en-SG" sz="2200" b="0" baseline="-25000" dirty="0">
                          <a:latin typeface="Aptos" panose="020B0004020202020204" pitchFamily="34" charset="0"/>
                        </a:rPr>
                        <a:t> </a:t>
                      </a:r>
                      <a:r>
                        <a:rPr lang="en-SG" sz="2200" b="0" dirty="0">
                          <a:latin typeface="Aptos" panose="020B0004020202020204" pitchFamily="34" charset="0"/>
                        </a:rPr>
                        <a:t>+ 14</a:t>
                      </a:r>
                    </a:p>
                    <a:p>
                      <a:r>
                        <a:rPr lang="en-SG" sz="2200" b="0" dirty="0">
                          <a:latin typeface="Aptos" panose="020B0004020202020204" pitchFamily="34" charset="0"/>
                        </a:rPr>
                        <a:t>P&gt;=0 : P  = P + 2dx – 2dy </a:t>
                      </a:r>
                    </a:p>
                    <a:p>
                      <a:r>
                        <a:rPr lang="en-SG" sz="2200" b="0" dirty="0">
                          <a:latin typeface="Aptos" panose="020B0004020202020204" pitchFamily="34" charset="0"/>
                        </a:rPr>
                        <a:t>                   = P + (2*7) – (2*7) = P </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0</a:t>
                      </a:r>
                    </a:p>
                  </a:txBody>
                  <a:tcPr>
                    <a:solidFill>
                      <a:schemeClr val="accent2">
                        <a:lumMod val="20000"/>
                        <a:lumOff val="80000"/>
                      </a:schemeClr>
                    </a:solidFill>
                  </a:tcPr>
                </a:tc>
                <a:tc>
                  <a:txBody>
                    <a:bodyPr/>
                    <a:lstStyle/>
                    <a:p>
                      <a:r>
                        <a:rPr lang="en-SG" sz="1600" dirty="0">
                          <a:latin typeface="Aptos" panose="020B0004020202020204" pitchFamily="34" charset="0"/>
                        </a:rPr>
                        <a:t>0</a:t>
                      </a:r>
                    </a:p>
                  </a:txBody>
                  <a:tcPr>
                    <a:solidFill>
                      <a:schemeClr val="accent2">
                        <a:lumMod val="20000"/>
                        <a:lumOff val="80000"/>
                      </a:schemeClr>
                    </a:solidFill>
                  </a:tcPr>
                </a:tc>
                <a:tc>
                  <a:txBody>
                    <a:bodyPr/>
                    <a:lstStyle/>
                    <a:p>
                      <a:r>
                        <a:rPr lang="en-SG" sz="1600" dirty="0">
                          <a:latin typeface="Aptos" panose="020B0004020202020204" pitchFamily="34" charset="0"/>
                        </a:rPr>
                        <a:t>= (0,0)</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7</a:t>
                      </a:r>
                    </a:p>
                    <a:p>
                      <a:pPr marL="0" indent="0">
                        <a:buFont typeface="Arial" panose="020B0604020202020204" pitchFamily="34" charset="0"/>
                        <a:buNone/>
                      </a:pPr>
                      <a:r>
                        <a:rPr lang="en-SG" sz="1600" b="0" dirty="0">
                          <a:latin typeface="Aptos" panose="020B0004020202020204" pitchFamily="34" charset="0"/>
                        </a:rPr>
                        <a:t>X = x + 1 = 0 + 1 = 1</a:t>
                      </a:r>
                    </a:p>
                    <a:p>
                      <a:pPr marL="0" indent="0">
                        <a:buFont typeface="Arial" panose="020B0604020202020204" pitchFamily="34" charset="0"/>
                        <a:buNone/>
                      </a:pPr>
                      <a:r>
                        <a:rPr lang="en-SG" sz="1600" b="0" dirty="0">
                          <a:latin typeface="Aptos" panose="020B0004020202020204" pitchFamily="34" charset="0"/>
                        </a:rPr>
                        <a:t>Y =  y + 1 = 0 + 1 = 1            New points = (1, 1)</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b="0" dirty="0">
                          <a:latin typeface="Aptos" panose="020B0004020202020204" pitchFamily="34" charset="0"/>
                        </a:rPr>
                        <a:t>= (1, 1)</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7</a:t>
                      </a:r>
                    </a:p>
                    <a:p>
                      <a:pPr marL="0" indent="0">
                        <a:buFont typeface="Arial" panose="020B0604020202020204" pitchFamily="34" charset="0"/>
                        <a:buNone/>
                      </a:pPr>
                      <a:r>
                        <a:rPr lang="en-SG" sz="1600" b="0" dirty="0">
                          <a:latin typeface="Aptos" panose="020B0004020202020204" pitchFamily="34" charset="0"/>
                        </a:rPr>
                        <a:t>X = 1+1 = 2</a:t>
                      </a:r>
                    </a:p>
                    <a:p>
                      <a:pPr marL="0" indent="0">
                        <a:buFont typeface="Arial" panose="020B0604020202020204" pitchFamily="34" charset="0"/>
                        <a:buNone/>
                      </a:pPr>
                      <a:r>
                        <a:rPr lang="en-SG" sz="1600" b="0" dirty="0">
                          <a:latin typeface="Aptos" panose="020B0004020202020204" pitchFamily="34" charset="0"/>
                        </a:rPr>
                        <a:t>Y = 1+1 = 2                             New points = (2, 2)</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b="0" dirty="0">
                          <a:latin typeface="Aptos" panose="020B0004020202020204" pitchFamily="34" charset="0"/>
                        </a:rPr>
                        <a:t>= (2, 2)</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7</a:t>
                      </a:r>
                    </a:p>
                    <a:p>
                      <a:pPr marL="0" indent="0">
                        <a:buFont typeface="Arial" panose="020B0604020202020204" pitchFamily="34" charset="0"/>
                        <a:buNone/>
                      </a:pPr>
                      <a:r>
                        <a:rPr lang="en-SG" sz="1600" b="0" dirty="0">
                          <a:latin typeface="Aptos" panose="020B0004020202020204" pitchFamily="34" charset="0"/>
                        </a:rPr>
                        <a:t>X = x+1 = 2+1 = 3</a:t>
                      </a:r>
                    </a:p>
                    <a:p>
                      <a:pPr marL="0" indent="0">
                        <a:buFont typeface="Arial" panose="020B0604020202020204" pitchFamily="34" charset="0"/>
                        <a:buNone/>
                      </a:pPr>
                      <a:r>
                        <a:rPr lang="en-SG" sz="1600" b="0" dirty="0">
                          <a:latin typeface="Aptos" panose="020B0004020202020204" pitchFamily="34" charset="0"/>
                        </a:rPr>
                        <a:t>Y = y+1 = 2 +1 =3                New points = (3, 3)</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b="0" dirty="0">
                          <a:latin typeface="Aptos" panose="020B0004020202020204" pitchFamily="34" charset="0"/>
                        </a:rPr>
                        <a:t>= (3, 3)</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7</a:t>
                      </a:r>
                    </a:p>
                    <a:p>
                      <a:pPr marL="0" indent="0">
                        <a:buFont typeface="Arial" panose="020B0604020202020204" pitchFamily="34" charset="0"/>
                        <a:buNone/>
                      </a:pPr>
                      <a:r>
                        <a:rPr lang="en-SG" sz="1600" b="0" dirty="0">
                          <a:latin typeface="Aptos" panose="020B0004020202020204" pitchFamily="34" charset="0"/>
                        </a:rPr>
                        <a:t>X = x+1 = 3+1 = 4</a:t>
                      </a:r>
                    </a:p>
                    <a:p>
                      <a:pPr marL="0" indent="0">
                        <a:buFont typeface="Arial" panose="020B0604020202020204" pitchFamily="34" charset="0"/>
                        <a:buNone/>
                      </a:pPr>
                      <a:r>
                        <a:rPr lang="en-SG" sz="1600" b="0" dirty="0">
                          <a:latin typeface="Aptos" panose="020B0004020202020204" pitchFamily="34" charset="0"/>
                        </a:rPr>
                        <a:t>Y = y+1 = 3 +1 =4               New points = (4, 4)</a:t>
                      </a:r>
                    </a:p>
                  </a:txBody>
                  <a:tcPr>
                    <a:solidFill>
                      <a:schemeClr val="accent2">
                        <a:lumMod val="20000"/>
                        <a:lumOff val="80000"/>
                      </a:schemeClr>
                    </a:solidFill>
                  </a:tcPr>
                </a:tc>
                <a:extLst>
                  <a:ext uri="{0D108BD9-81ED-4DB2-BD59-A6C34878D82A}">
                    <a16:rowId xmlns:a16="http://schemas.microsoft.com/office/drawing/2014/main" val="964657653"/>
                  </a:ext>
                </a:extLst>
              </a:tr>
            </a:tbl>
          </a:graphicData>
        </a:graphic>
      </p:graphicFrame>
      <p:sp>
        <p:nvSpPr>
          <p:cNvPr id="11" name="TextBox 10">
            <a:extLst>
              <a:ext uri="{FF2B5EF4-FFF2-40B4-BE49-F238E27FC236}">
                <a16:creationId xmlns:a16="http://schemas.microsoft.com/office/drawing/2014/main" id="{F59138D8-F0C3-20FE-4C5F-95A5C05E1B55}"/>
              </a:ext>
            </a:extLst>
          </p:cNvPr>
          <p:cNvSpPr txBox="1"/>
          <p:nvPr/>
        </p:nvSpPr>
        <p:spPr>
          <a:xfrm>
            <a:off x="10088253" y="294820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+ 1</a:t>
            </a:r>
            <a:endParaRPr lang="en-SG" dirty="0"/>
          </a:p>
        </p:txBody>
      </p:sp>
      <p:sp>
        <p:nvSpPr>
          <p:cNvPr id="12" name="TextBox 11">
            <a:extLst>
              <a:ext uri="{FF2B5EF4-FFF2-40B4-BE49-F238E27FC236}">
                <a16:creationId xmlns:a16="http://schemas.microsoft.com/office/drawing/2014/main" id="{F589485E-1D7F-DB1A-7A9F-F6EE5B022098}"/>
              </a:ext>
            </a:extLst>
          </p:cNvPr>
          <p:cNvSpPr txBox="1"/>
          <p:nvPr/>
        </p:nvSpPr>
        <p:spPr>
          <a:xfrm>
            <a:off x="10088253" y="196598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+ 1</a:t>
            </a:r>
            <a:endParaRPr lang="en-SG" dirty="0"/>
          </a:p>
        </p:txBody>
      </p:sp>
    </p:spTree>
    <p:extLst>
      <p:ext uri="{BB962C8B-B14F-4D97-AF65-F5344CB8AC3E}">
        <p14:creationId xmlns:p14="http://schemas.microsoft.com/office/powerpoint/2010/main" val="4139584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054E73-DE00-C11D-3564-FF462F742A53}"/>
              </a:ext>
            </a:extLst>
          </p:cNvPr>
          <p:cNvGraphicFramePr>
            <a:graphicFrameLocks noGrp="1"/>
          </p:cNvGraphicFramePr>
          <p:nvPr>
            <p:extLst>
              <p:ext uri="{D42A27DB-BD31-4B8C-83A1-F6EECF244321}">
                <p14:modId xmlns:p14="http://schemas.microsoft.com/office/powerpoint/2010/main" val="789683140"/>
              </p:ext>
            </p:extLst>
          </p:nvPr>
        </p:nvGraphicFramePr>
        <p:xfrm>
          <a:off x="163038" y="0"/>
          <a:ext cx="12028962" cy="5029200"/>
        </p:xfrm>
        <a:graphic>
          <a:graphicData uri="http://schemas.openxmlformats.org/drawingml/2006/table">
            <a:tbl>
              <a:tblPr firstRow="1" bandRow="1">
                <a:tableStyleId>{5940675A-B579-460E-94D1-54222C63F5DA}</a:tableStyleId>
              </a:tblPr>
              <a:tblGrid>
                <a:gridCol w="1168595">
                  <a:extLst>
                    <a:ext uri="{9D8B030D-6E8A-4147-A177-3AD203B41FA5}">
                      <a16:colId xmlns:a16="http://schemas.microsoft.com/office/drawing/2014/main" val="907722544"/>
                    </a:ext>
                  </a:extLst>
                </a:gridCol>
                <a:gridCol w="1041640">
                  <a:extLst>
                    <a:ext uri="{9D8B030D-6E8A-4147-A177-3AD203B41FA5}">
                      <a16:colId xmlns:a16="http://schemas.microsoft.com/office/drawing/2014/main" val="2524437398"/>
                    </a:ext>
                  </a:extLst>
                </a:gridCol>
                <a:gridCol w="1634132">
                  <a:extLst>
                    <a:ext uri="{9D8B030D-6E8A-4147-A177-3AD203B41FA5}">
                      <a16:colId xmlns:a16="http://schemas.microsoft.com/office/drawing/2014/main" val="666228691"/>
                    </a:ext>
                  </a:extLst>
                </a:gridCol>
                <a:gridCol w="2188399">
                  <a:extLst>
                    <a:ext uri="{9D8B030D-6E8A-4147-A177-3AD203B41FA5}">
                      <a16:colId xmlns:a16="http://schemas.microsoft.com/office/drawing/2014/main" val="3098352767"/>
                    </a:ext>
                  </a:extLst>
                </a:gridCol>
                <a:gridCol w="5996196">
                  <a:extLst>
                    <a:ext uri="{9D8B030D-6E8A-4147-A177-3AD203B41FA5}">
                      <a16:colId xmlns:a16="http://schemas.microsoft.com/office/drawing/2014/main" val="3875785686"/>
                    </a:ext>
                  </a:extLst>
                </a:gridCol>
              </a:tblGrid>
              <a:tr h="1566694">
                <a:tc>
                  <a:txBody>
                    <a:bodyPr/>
                    <a:lstStyle/>
                    <a:p>
                      <a:r>
                        <a:rPr lang="en-SG" sz="2000" dirty="0">
                          <a:latin typeface="Aptos" panose="020B0004020202020204" pitchFamily="34" charset="0"/>
                        </a:rPr>
                        <a:t>x</a:t>
                      </a:r>
                      <a:endParaRPr lang="en-SG" sz="2000" baseline="-25000" dirty="0">
                        <a:latin typeface="Aptos" panose="020B0004020202020204" pitchFamily="34" charset="0"/>
                      </a:endParaRPr>
                    </a:p>
                  </a:txBody>
                  <a:tcPr>
                    <a:solidFill>
                      <a:schemeClr val="accent2">
                        <a:lumMod val="20000"/>
                        <a:lumOff val="80000"/>
                      </a:schemeClr>
                    </a:solidFill>
                  </a:tcPr>
                </a:tc>
                <a:tc>
                  <a:txBody>
                    <a:bodyPr/>
                    <a:lstStyle/>
                    <a:p>
                      <a:r>
                        <a:rPr lang="en-SG" sz="2000" dirty="0">
                          <a:latin typeface="Aptos" panose="020B0004020202020204" pitchFamily="34" charset="0"/>
                        </a:rPr>
                        <a:t>y</a:t>
                      </a:r>
                      <a:endParaRPr lang="en-SG" sz="20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000" dirty="0">
                          <a:latin typeface="Aptos" panose="020B0004020202020204" pitchFamily="34" charset="0"/>
                        </a:rPr>
                        <a:t>(x</a:t>
                      </a:r>
                      <a:r>
                        <a:rPr lang="en-SG" sz="2000" baseline="-25000" dirty="0">
                          <a:latin typeface="Aptos" panose="020B0004020202020204" pitchFamily="34" charset="0"/>
                        </a:rPr>
                        <a:t>, </a:t>
                      </a:r>
                      <a:r>
                        <a:rPr lang="en-SG" sz="2000" dirty="0">
                          <a:latin typeface="Aptos" panose="020B0004020202020204" pitchFamily="34" charset="0"/>
                        </a:rPr>
                        <a:t>y)</a:t>
                      </a:r>
                    </a:p>
                  </a:txBody>
                  <a:tcPr>
                    <a:solidFill>
                      <a:schemeClr val="accent2">
                        <a:lumMod val="20000"/>
                        <a:lumOff val="80000"/>
                      </a:schemeClr>
                    </a:solidFill>
                  </a:tcPr>
                </a:tc>
                <a:tc>
                  <a:txBody>
                    <a:bodyPr/>
                    <a:lstStyle/>
                    <a:p>
                      <a:r>
                        <a:rPr lang="en-SG" sz="20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2000" b="0" dirty="0">
                          <a:latin typeface="Aptos" panose="020B0004020202020204" pitchFamily="34" charset="0"/>
                        </a:rPr>
                        <a:t>Next decision parameter(P) </a:t>
                      </a:r>
                    </a:p>
                    <a:p>
                      <a:r>
                        <a:rPr lang="en-SG" sz="2000" b="0" dirty="0">
                          <a:latin typeface="Aptos" panose="020B0004020202020204" pitchFamily="34" charset="0"/>
                        </a:rPr>
                        <a:t>P&lt;0   : P  = P + 2dx </a:t>
                      </a:r>
                    </a:p>
                    <a:p>
                      <a:r>
                        <a:rPr lang="en-SG" sz="2000" b="0" dirty="0">
                          <a:latin typeface="Aptos" panose="020B0004020202020204" pitchFamily="34" charset="0"/>
                        </a:rPr>
                        <a:t>                   = P</a:t>
                      </a:r>
                      <a:r>
                        <a:rPr lang="en-SG" sz="2000" b="0" baseline="-25000" dirty="0">
                          <a:latin typeface="Aptos" panose="020B0004020202020204" pitchFamily="34" charset="0"/>
                        </a:rPr>
                        <a:t> </a:t>
                      </a:r>
                      <a:r>
                        <a:rPr lang="en-SG" sz="2000" b="0" dirty="0">
                          <a:latin typeface="Aptos" panose="020B0004020202020204" pitchFamily="34" charset="0"/>
                        </a:rPr>
                        <a:t>+ 2*7 = P</a:t>
                      </a:r>
                      <a:r>
                        <a:rPr lang="en-SG" sz="2000" b="0" baseline="-25000" dirty="0">
                          <a:latin typeface="Aptos" panose="020B0004020202020204" pitchFamily="34" charset="0"/>
                        </a:rPr>
                        <a:t> </a:t>
                      </a:r>
                      <a:r>
                        <a:rPr lang="en-SG" sz="2000" b="0" dirty="0">
                          <a:latin typeface="Aptos" panose="020B0004020202020204" pitchFamily="34" charset="0"/>
                        </a:rPr>
                        <a:t>+ 14</a:t>
                      </a:r>
                    </a:p>
                    <a:p>
                      <a:r>
                        <a:rPr lang="en-SG" sz="2000" b="0" dirty="0">
                          <a:latin typeface="Aptos" panose="020B0004020202020204" pitchFamily="34" charset="0"/>
                        </a:rPr>
                        <a:t>P&gt;=0 : P  = P + 2dx – 2dy </a:t>
                      </a:r>
                    </a:p>
                    <a:p>
                      <a:r>
                        <a:rPr lang="en-SG" sz="2000" b="0" dirty="0">
                          <a:latin typeface="Aptos" panose="020B0004020202020204" pitchFamily="34" charset="0"/>
                        </a:rPr>
                        <a:t>                   = P + (2*7) – (2*7) = P </a:t>
                      </a:r>
                    </a:p>
                  </a:txBody>
                  <a:tcPr>
                    <a:solidFill>
                      <a:schemeClr val="accent2">
                        <a:lumMod val="20000"/>
                        <a:lumOff val="80000"/>
                      </a:schemeClr>
                    </a:solidFill>
                  </a:tcPr>
                </a:tc>
                <a:extLst>
                  <a:ext uri="{0D108BD9-81ED-4DB2-BD59-A6C34878D82A}">
                    <a16:rowId xmlns:a16="http://schemas.microsoft.com/office/drawing/2014/main" val="644587571"/>
                  </a:ext>
                </a:extLst>
              </a:tr>
              <a:tr h="975489">
                <a:tc>
                  <a:txBody>
                    <a:bodyPr/>
                    <a:lstStyle/>
                    <a:p>
                      <a:r>
                        <a:rPr lang="en-SG" sz="2000" dirty="0">
                          <a:latin typeface="Aptos" panose="020B0004020202020204" pitchFamily="34" charset="0"/>
                        </a:rPr>
                        <a:t>4</a:t>
                      </a:r>
                    </a:p>
                  </a:txBody>
                  <a:tcPr>
                    <a:solidFill>
                      <a:schemeClr val="accent2">
                        <a:lumMod val="20000"/>
                        <a:lumOff val="80000"/>
                      </a:schemeClr>
                    </a:solidFill>
                  </a:tcPr>
                </a:tc>
                <a:tc>
                  <a:txBody>
                    <a:bodyPr/>
                    <a:lstStyle/>
                    <a:p>
                      <a:r>
                        <a:rPr lang="en-SG" sz="2000" dirty="0">
                          <a:latin typeface="Aptos" panose="020B0004020202020204" pitchFamily="34" charset="0"/>
                        </a:rPr>
                        <a:t>4</a:t>
                      </a:r>
                    </a:p>
                  </a:txBody>
                  <a:tcPr>
                    <a:solidFill>
                      <a:schemeClr val="accent2">
                        <a:lumMod val="20000"/>
                        <a:lumOff val="80000"/>
                      </a:schemeClr>
                    </a:solidFill>
                  </a:tcPr>
                </a:tc>
                <a:tc>
                  <a:txBody>
                    <a:bodyPr/>
                    <a:lstStyle/>
                    <a:p>
                      <a:r>
                        <a:rPr lang="en-SG" sz="2000" dirty="0">
                          <a:latin typeface="Aptos" panose="020B0004020202020204" pitchFamily="34" charset="0"/>
                        </a:rPr>
                        <a:t>= (4, 4)</a:t>
                      </a:r>
                    </a:p>
                  </a:txBody>
                  <a:tcPr>
                    <a:solidFill>
                      <a:schemeClr val="accent2">
                        <a:lumMod val="20000"/>
                        <a:lumOff val="80000"/>
                      </a:schemeClr>
                    </a:solidFill>
                  </a:tcPr>
                </a:tc>
                <a:tc>
                  <a:txBody>
                    <a:bodyPr/>
                    <a:lstStyle/>
                    <a:p>
                      <a:r>
                        <a:rPr lang="en-SG" sz="20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2000" b="0" dirty="0">
                          <a:latin typeface="Aptos" panose="020B0004020202020204" pitchFamily="34" charset="0"/>
                        </a:rPr>
                        <a:t>P = 7</a:t>
                      </a:r>
                    </a:p>
                    <a:p>
                      <a:pPr marL="0" indent="0">
                        <a:buFont typeface="Arial" panose="020B0604020202020204" pitchFamily="34" charset="0"/>
                        <a:buNone/>
                      </a:pPr>
                      <a:r>
                        <a:rPr lang="en-SG" sz="2000" b="0" dirty="0">
                          <a:latin typeface="Aptos" panose="020B0004020202020204" pitchFamily="34" charset="0"/>
                        </a:rPr>
                        <a:t>X = x+1 = 4+1 = 5</a:t>
                      </a:r>
                    </a:p>
                    <a:p>
                      <a:pPr marL="0" indent="0">
                        <a:buFont typeface="Arial" panose="020B0604020202020204" pitchFamily="34" charset="0"/>
                        <a:buNone/>
                      </a:pPr>
                      <a:r>
                        <a:rPr lang="en-SG" sz="2000" b="0" dirty="0">
                          <a:latin typeface="Aptos" panose="020B0004020202020204" pitchFamily="34" charset="0"/>
                        </a:rPr>
                        <a:t>Y = y+1 = 4 +1 = 5               New points = (5, 5)</a:t>
                      </a:r>
                    </a:p>
                  </a:txBody>
                  <a:tcPr>
                    <a:solidFill>
                      <a:schemeClr val="accent2">
                        <a:lumMod val="20000"/>
                        <a:lumOff val="80000"/>
                      </a:schemeClr>
                    </a:solidFill>
                  </a:tcPr>
                </a:tc>
                <a:extLst>
                  <a:ext uri="{0D108BD9-81ED-4DB2-BD59-A6C34878D82A}">
                    <a16:rowId xmlns:a16="http://schemas.microsoft.com/office/drawing/2014/main" val="4200701642"/>
                  </a:ext>
                </a:extLst>
              </a:tr>
              <a:tr h="975489">
                <a:tc>
                  <a:txBody>
                    <a:bodyPr/>
                    <a:lstStyle/>
                    <a:p>
                      <a:r>
                        <a:rPr lang="en-SG" sz="2000" dirty="0">
                          <a:latin typeface="Aptos" panose="020B0004020202020204" pitchFamily="34" charset="0"/>
                        </a:rPr>
                        <a:t>5</a:t>
                      </a:r>
                    </a:p>
                  </a:txBody>
                  <a:tcPr>
                    <a:solidFill>
                      <a:schemeClr val="accent2">
                        <a:lumMod val="20000"/>
                        <a:lumOff val="80000"/>
                      </a:schemeClr>
                    </a:solidFill>
                  </a:tcPr>
                </a:tc>
                <a:tc>
                  <a:txBody>
                    <a:bodyPr/>
                    <a:lstStyle/>
                    <a:p>
                      <a:r>
                        <a:rPr lang="en-SG" sz="2000" dirty="0">
                          <a:latin typeface="Aptos" panose="020B0004020202020204" pitchFamily="34" charset="0"/>
                        </a:rPr>
                        <a:t>5</a:t>
                      </a:r>
                    </a:p>
                  </a:txBody>
                  <a:tcPr>
                    <a:solidFill>
                      <a:schemeClr val="accent2">
                        <a:lumMod val="20000"/>
                        <a:lumOff val="80000"/>
                      </a:schemeClr>
                    </a:solidFill>
                  </a:tcPr>
                </a:tc>
                <a:tc>
                  <a:txBody>
                    <a:bodyPr/>
                    <a:lstStyle/>
                    <a:p>
                      <a:r>
                        <a:rPr lang="en-SG" sz="2000" b="0" dirty="0">
                          <a:latin typeface="Aptos" panose="020B0004020202020204" pitchFamily="34" charset="0"/>
                        </a:rPr>
                        <a:t>= (5, 5)</a:t>
                      </a:r>
                      <a:endParaRPr lang="en-SG" sz="20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20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2000" b="0" dirty="0">
                          <a:latin typeface="Aptos" panose="020B0004020202020204" pitchFamily="34" charset="0"/>
                        </a:rPr>
                        <a:t>P = 7</a:t>
                      </a:r>
                    </a:p>
                    <a:p>
                      <a:pPr marL="0" indent="0">
                        <a:buFont typeface="Arial" panose="020B0604020202020204" pitchFamily="34" charset="0"/>
                        <a:buNone/>
                      </a:pPr>
                      <a:r>
                        <a:rPr lang="en-SG" sz="2000" b="0" dirty="0">
                          <a:latin typeface="Aptos" panose="020B0004020202020204" pitchFamily="34" charset="0"/>
                        </a:rPr>
                        <a:t>X = 5+1 = 6</a:t>
                      </a:r>
                    </a:p>
                    <a:p>
                      <a:pPr marL="0" indent="0">
                        <a:buFont typeface="Arial" panose="020B0604020202020204" pitchFamily="34" charset="0"/>
                        <a:buNone/>
                      </a:pPr>
                      <a:r>
                        <a:rPr lang="en-SG" sz="2000" b="0" dirty="0">
                          <a:latin typeface="Aptos" panose="020B0004020202020204" pitchFamily="34" charset="0"/>
                        </a:rPr>
                        <a:t>Y = 5+1 = 6                             New points = (6, 6)</a:t>
                      </a:r>
                    </a:p>
                  </a:txBody>
                  <a:tcPr>
                    <a:solidFill>
                      <a:schemeClr val="accent2">
                        <a:lumMod val="20000"/>
                        <a:lumOff val="80000"/>
                      </a:schemeClr>
                    </a:solidFill>
                  </a:tcPr>
                </a:tc>
                <a:extLst>
                  <a:ext uri="{0D108BD9-81ED-4DB2-BD59-A6C34878D82A}">
                    <a16:rowId xmlns:a16="http://schemas.microsoft.com/office/drawing/2014/main" val="1334572260"/>
                  </a:ext>
                </a:extLst>
              </a:tr>
              <a:tr h="975489">
                <a:tc>
                  <a:txBody>
                    <a:bodyPr/>
                    <a:lstStyle/>
                    <a:p>
                      <a:r>
                        <a:rPr lang="en-SG" sz="2000" dirty="0">
                          <a:latin typeface="Aptos" panose="020B0004020202020204" pitchFamily="34" charset="0"/>
                        </a:rPr>
                        <a:t>6</a:t>
                      </a:r>
                    </a:p>
                  </a:txBody>
                  <a:tcPr>
                    <a:solidFill>
                      <a:schemeClr val="accent2">
                        <a:lumMod val="20000"/>
                        <a:lumOff val="80000"/>
                      </a:schemeClr>
                    </a:solidFill>
                  </a:tcPr>
                </a:tc>
                <a:tc>
                  <a:txBody>
                    <a:bodyPr/>
                    <a:lstStyle/>
                    <a:p>
                      <a:r>
                        <a:rPr lang="en-SG" sz="2000" dirty="0">
                          <a:latin typeface="Aptos" panose="020B0004020202020204" pitchFamily="34" charset="0"/>
                        </a:rPr>
                        <a:t>6</a:t>
                      </a:r>
                    </a:p>
                  </a:txBody>
                  <a:tcPr>
                    <a:solidFill>
                      <a:schemeClr val="accent2">
                        <a:lumMod val="20000"/>
                        <a:lumOff val="80000"/>
                      </a:schemeClr>
                    </a:solidFill>
                  </a:tcPr>
                </a:tc>
                <a:tc>
                  <a:txBody>
                    <a:bodyPr/>
                    <a:lstStyle/>
                    <a:p>
                      <a:r>
                        <a:rPr lang="en-SG" sz="2000" b="0" dirty="0">
                          <a:latin typeface="Aptos" panose="020B0004020202020204" pitchFamily="34" charset="0"/>
                        </a:rPr>
                        <a:t>= (6, 6)</a:t>
                      </a:r>
                      <a:endParaRPr lang="en-SG" sz="2000" dirty="0">
                        <a:latin typeface="Aptos" panose="020B0004020202020204" pitchFamily="34" charset="0"/>
                      </a:endParaRPr>
                    </a:p>
                  </a:txBody>
                  <a:tcPr>
                    <a:solidFill>
                      <a:schemeClr val="accent2">
                        <a:lumMod val="20000"/>
                        <a:lumOff val="80000"/>
                      </a:schemeClr>
                    </a:solidFill>
                  </a:tcPr>
                </a:tc>
                <a:tc>
                  <a:txBody>
                    <a:bodyPr/>
                    <a:lstStyle/>
                    <a:p>
                      <a:r>
                        <a:rPr lang="en-SG" sz="20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2000" b="0" dirty="0">
                          <a:latin typeface="Aptos" panose="020B0004020202020204" pitchFamily="34" charset="0"/>
                        </a:rPr>
                        <a:t>P = 7</a:t>
                      </a:r>
                    </a:p>
                    <a:p>
                      <a:pPr marL="0" indent="0">
                        <a:buFont typeface="Arial" panose="020B0604020202020204" pitchFamily="34" charset="0"/>
                        <a:buNone/>
                      </a:pPr>
                      <a:r>
                        <a:rPr lang="en-SG" sz="2000" b="0" dirty="0">
                          <a:latin typeface="Aptos" panose="020B0004020202020204" pitchFamily="34" charset="0"/>
                        </a:rPr>
                        <a:t>X = x+1 = 6+1 = 7</a:t>
                      </a:r>
                    </a:p>
                    <a:p>
                      <a:pPr marL="0" indent="0">
                        <a:buFont typeface="Arial" panose="020B0604020202020204" pitchFamily="34" charset="0"/>
                        <a:buNone/>
                      </a:pPr>
                      <a:r>
                        <a:rPr lang="en-SG" sz="2000" b="0" dirty="0">
                          <a:latin typeface="Aptos" panose="020B0004020202020204" pitchFamily="34" charset="0"/>
                        </a:rPr>
                        <a:t>Y = y+1 = 6 +1 =7                 New points = (7, 7)</a:t>
                      </a:r>
                    </a:p>
                  </a:txBody>
                  <a:tcPr>
                    <a:solidFill>
                      <a:schemeClr val="accent2">
                        <a:lumMod val="20000"/>
                        <a:lumOff val="80000"/>
                      </a:schemeClr>
                    </a:solidFill>
                  </a:tcPr>
                </a:tc>
                <a:extLst>
                  <a:ext uri="{0D108BD9-81ED-4DB2-BD59-A6C34878D82A}">
                    <a16:rowId xmlns:a16="http://schemas.microsoft.com/office/drawing/2014/main" val="1163871359"/>
                  </a:ext>
                </a:extLst>
              </a:tr>
              <a:tr h="350520">
                <a:tc>
                  <a:txBody>
                    <a:bodyPr/>
                    <a:lstStyle/>
                    <a:p>
                      <a:r>
                        <a:rPr lang="en-SG" sz="2000" dirty="0">
                          <a:latin typeface="Aptos" panose="020B0004020202020204" pitchFamily="34" charset="0"/>
                        </a:rPr>
                        <a:t>7</a:t>
                      </a:r>
                    </a:p>
                  </a:txBody>
                  <a:tcPr>
                    <a:solidFill>
                      <a:schemeClr val="accent2">
                        <a:lumMod val="20000"/>
                        <a:lumOff val="80000"/>
                      </a:schemeClr>
                    </a:solidFill>
                  </a:tcPr>
                </a:tc>
                <a:tc>
                  <a:txBody>
                    <a:bodyPr/>
                    <a:lstStyle/>
                    <a:p>
                      <a:r>
                        <a:rPr lang="en-SG" sz="2000" dirty="0">
                          <a:latin typeface="Aptos" panose="020B0004020202020204" pitchFamily="34" charset="0"/>
                        </a:rPr>
                        <a:t>7</a:t>
                      </a:r>
                    </a:p>
                  </a:txBody>
                  <a:tcPr>
                    <a:solidFill>
                      <a:schemeClr val="accent2">
                        <a:lumMod val="20000"/>
                        <a:lumOff val="80000"/>
                      </a:schemeClr>
                    </a:solidFill>
                  </a:tcPr>
                </a:tc>
                <a:tc>
                  <a:txBody>
                    <a:bodyPr/>
                    <a:lstStyle/>
                    <a:p>
                      <a:r>
                        <a:rPr lang="en-SG" sz="2000" b="0" dirty="0">
                          <a:latin typeface="Aptos" panose="020B0004020202020204" pitchFamily="34" charset="0"/>
                        </a:rPr>
                        <a:t>= (7, 7)</a:t>
                      </a:r>
                      <a:endParaRPr lang="en-SG" sz="2000" dirty="0">
                        <a:latin typeface="Aptos" panose="020B0004020202020204" pitchFamily="34" charset="0"/>
                      </a:endParaRPr>
                    </a:p>
                  </a:txBody>
                  <a:tcPr>
                    <a:solidFill>
                      <a:schemeClr val="accent2">
                        <a:lumMod val="20000"/>
                        <a:lumOff val="80000"/>
                      </a:schemeClr>
                    </a:solidFill>
                  </a:tcPr>
                </a:tc>
                <a:tc gridSpan="2">
                  <a:txBody>
                    <a:bodyPr/>
                    <a:lstStyle/>
                    <a:p>
                      <a:r>
                        <a:rPr lang="en-SG" sz="2000" dirty="0">
                          <a:latin typeface="Aptos" panose="020B0004020202020204" pitchFamily="34" charset="0"/>
                        </a:rPr>
                        <a:t>Here, x = </a:t>
                      </a:r>
                      <a:r>
                        <a:rPr lang="en-SG" sz="2000" dirty="0" err="1">
                          <a:latin typeface="Aptos" panose="020B0004020202020204" pitchFamily="34" charset="0"/>
                        </a:rPr>
                        <a:t>x</a:t>
                      </a:r>
                      <a:r>
                        <a:rPr lang="en-SG" sz="2000" baseline="-25000" dirty="0" err="1">
                          <a:latin typeface="Aptos" panose="020B0004020202020204" pitchFamily="34" charset="0"/>
                        </a:rPr>
                        <a:t>end</a:t>
                      </a:r>
                      <a:r>
                        <a:rPr lang="en-SG" sz="2000" baseline="-25000" dirty="0">
                          <a:latin typeface="Aptos" panose="020B0004020202020204" pitchFamily="34" charset="0"/>
                        </a:rPr>
                        <a:t>, </a:t>
                      </a:r>
                      <a:r>
                        <a:rPr lang="en-SG" sz="2000" dirty="0">
                          <a:latin typeface="Aptos" panose="020B0004020202020204" pitchFamily="34" charset="0"/>
                        </a:rPr>
                        <a:t>So it stops further execution</a:t>
                      </a:r>
                    </a:p>
                  </a:txBody>
                  <a:tcPr>
                    <a:solidFill>
                      <a:schemeClr val="accent2">
                        <a:lumMod val="20000"/>
                        <a:lumOff val="80000"/>
                      </a:schemeClr>
                    </a:solidFill>
                  </a:tcPr>
                </a:tc>
                <a:tc hMerge="1">
                  <a:txBody>
                    <a:bodyPr/>
                    <a:lstStyle/>
                    <a:p>
                      <a:pPr marL="0" indent="0">
                        <a:buFont typeface="Arial" panose="020B0604020202020204" pitchFamily="34" charset="0"/>
                        <a:buNone/>
                      </a:pPr>
                      <a:endParaRPr lang="en-SG" sz="1600" b="0" dirty="0">
                        <a:latin typeface="Aptos" panose="020B0004020202020204" pitchFamily="34" charset="0"/>
                      </a:endParaRPr>
                    </a:p>
                  </a:txBody>
                  <a:tcPr>
                    <a:solidFill>
                      <a:schemeClr val="accent2">
                        <a:lumMod val="20000"/>
                        <a:lumOff val="80000"/>
                      </a:schemeClr>
                    </a:solidFill>
                  </a:tcPr>
                </a:tc>
                <a:extLst>
                  <a:ext uri="{0D108BD9-81ED-4DB2-BD59-A6C34878D82A}">
                    <a16:rowId xmlns:a16="http://schemas.microsoft.com/office/drawing/2014/main" val="4212285777"/>
                  </a:ext>
                </a:extLst>
              </a:tr>
            </a:tbl>
          </a:graphicData>
        </a:graphic>
      </p:graphicFrame>
      <p:sp>
        <p:nvSpPr>
          <p:cNvPr id="3" name="TextBox 2">
            <a:extLst>
              <a:ext uri="{FF2B5EF4-FFF2-40B4-BE49-F238E27FC236}">
                <a16:creationId xmlns:a16="http://schemas.microsoft.com/office/drawing/2014/main" id="{FBF28438-94F9-3713-8619-5DCF6CF656F9}"/>
              </a:ext>
            </a:extLst>
          </p:cNvPr>
          <p:cNvSpPr txBox="1"/>
          <p:nvPr/>
        </p:nvSpPr>
        <p:spPr>
          <a:xfrm>
            <a:off x="10308596" y="103274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+ 1</a:t>
            </a:r>
            <a:endParaRPr lang="en-SG" dirty="0"/>
          </a:p>
        </p:txBody>
      </p:sp>
      <p:sp>
        <p:nvSpPr>
          <p:cNvPr id="4" name="TextBox 3">
            <a:extLst>
              <a:ext uri="{FF2B5EF4-FFF2-40B4-BE49-F238E27FC236}">
                <a16:creationId xmlns:a16="http://schemas.microsoft.com/office/drawing/2014/main" id="{A7F4A043-2958-8084-60B8-8E600DE9D880}"/>
              </a:ext>
            </a:extLst>
          </p:cNvPr>
          <p:cNvSpPr txBox="1"/>
          <p:nvPr/>
        </p:nvSpPr>
        <p:spPr>
          <a:xfrm>
            <a:off x="10308596" y="244316"/>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+ 1</a:t>
            </a:r>
            <a:endParaRPr lang="en-SG" dirty="0"/>
          </a:p>
        </p:txBody>
      </p:sp>
      <p:pic>
        <p:nvPicPr>
          <p:cNvPr id="6" name="Picture 5">
            <a:extLst>
              <a:ext uri="{FF2B5EF4-FFF2-40B4-BE49-F238E27FC236}">
                <a16:creationId xmlns:a16="http://schemas.microsoft.com/office/drawing/2014/main" id="{5A724358-D935-DDD1-832C-617AE45899C5}"/>
              </a:ext>
            </a:extLst>
          </p:cNvPr>
          <p:cNvPicPr>
            <a:picLocks noChangeAspect="1"/>
          </p:cNvPicPr>
          <p:nvPr/>
        </p:nvPicPr>
        <p:blipFill>
          <a:blip r:embed="rId2"/>
          <a:stretch>
            <a:fillRect/>
          </a:stretch>
        </p:blipFill>
        <p:spPr>
          <a:xfrm>
            <a:off x="9144000" y="4624492"/>
            <a:ext cx="3048000" cy="2218267"/>
          </a:xfrm>
          <a:prstGeom prst="rect">
            <a:avLst/>
          </a:prstGeom>
        </p:spPr>
      </p:pic>
    </p:spTree>
    <p:extLst>
      <p:ext uri="{BB962C8B-B14F-4D97-AF65-F5344CB8AC3E}">
        <p14:creationId xmlns:p14="http://schemas.microsoft.com/office/powerpoint/2010/main" val="2719479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2DDE2-FA27-F1B3-4168-00507508A6C6}"/>
              </a:ext>
            </a:extLst>
          </p:cNvPr>
          <p:cNvSpPr txBox="1"/>
          <p:nvPr/>
        </p:nvSpPr>
        <p:spPr>
          <a:xfrm>
            <a:off x="215265" y="179755"/>
            <a:ext cx="11761470" cy="830997"/>
          </a:xfrm>
          <a:prstGeom prst="rect">
            <a:avLst/>
          </a:prstGeom>
          <a:solidFill>
            <a:schemeClr val="bg1"/>
          </a:solidFill>
        </p:spPr>
        <p:txBody>
          <a:bodyPr wrap="square">
            <a:spAutoFit/>
          </a:bodyPr>
          <a:lstStyle/>
          <a:p>
            <a:r>
              <a:rPr lang="en-US" sz="2400" b="1" dirty="0">
                <a:latin typeface="Aptos" panose="020B0004020202020204" pitchFamily="34" charset="0"/>
              </a:rPr>
              <a:t>03.Use Bresenham’s Algorithm to Draw a line from (2,3) to (9,8) . </a:t>
            </a:r>
          </a:p>
          <a:p>
            <a:r>
              <a:rPr lang="en-US" sz="2400" b="1" dirty="0">
                <a:latin typeface="Aptos" panose="020B0004020202020204" pitchFamily="34" charset="0"/>
              </a:rPr>
              <a:t>Solution: </a:t>
            </a:r>
            <a:endParaRPr lang="en-SG" sz="2400" b="1" dirty="0">
              <a:latin typeface="Aptos" panose="020B0004020202020204" pitchFamily="34" charset="0"/>
            </a:endParaRPr>
          </a:p>
        </p:txBody>
      </p:sp>
      <p:sp>
        <p:nvSpPr>
          <p:cNvPr id="4" name="TextBox 3">
            <a:extLst>
              <a:ext uri="{FF2B5EF4-FFF2-40B4-BE49-F238E27FC236}">
                <a16:creationId xmlns:a16="http://schemas.microsoft.com/office/drawing/2014/main" id="{E7521239-D9A0-FD04-0A19-1CE4F4EF1038}"/>
              </a:ext>
            </a:extLst>
          </p:cNvPr>
          <p:cNvSpPr txBox="1"/>
          <p:nvPr/>
        </p:nvSpPr>
        <p:spPr>
          <a:xfrm>
            <a:off x="2412512" y="916103"/>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9 - 2  = 7</a:t>
            </a:r>
          </a:p>
          <a:p>
            <a:r>
              <a:rPr lang="en-US" dirty="0" err="1">
                <a:latin typeface="Aptos" panose="020B0004020202020204" pitchFamily="34" charset="0"/>
              </a:rPr>
              <a:t>dy</a:t>
            </a:r>
            <a:r>
              <a:rPr lang="en-US" dirty="0">
                <a:latin typeface="Aptos" panose="020B0004020202020204" pitchFamily="34" charset="0"/>
              </a:rPr>
              <a:t> = y2 -  y1 = 8 - 3  = 5</a:t>
            </a:r>
          </a:p>
        </p:txBody>
      </p:sp>
      <p:sp>
        <p:nvSpPr>
          <p:cNvPr id="5" name="TextBox 4">
            <a:extLst>
              <a:ext uri="{FF2B5EF4-FFF2-40B4-BE49-F238E27FC236}">
                <a16:creationId xmlns:a16="http://schemas.microsoft.com/office/drawing/2014/main" id="{1BD54C6C-711E-ED1E-4B8A-839134753F06}"/>
              </a:ext>
            </a:extLst>
          </p:cNvPr>
          <p:cNvSpPr txBox="1"/>
          <p:nvPr/>
        </p:nvSpPr>
        <p:spPr>
          <a:xfrm>
            <a:off x="5265302" y="939631"/>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5 / 7 = </a:t>
            </a:r>
            <a:r>
              <a:rPr lang="en-SG" dirty="0">
                <a:latin typeface="Aptos" panose="020B0004020202020204" pitchFamily="34" charset="0"/>
              </a:rPr>
              <a:t>0.71 </a:t>
            </a:r>
            <a:endParaRPr lang="en-US" dirty="0">
              <a:latin typeface="Aptos" panose="020B0004020202020204" pitchFamily="34" charset="0"/>
            </a:endParaRPr>
          </a:p>
          <a:p>
            <a:r>
              <a:rPr lang="en-SG" dirty="0">
                <a:latin typeface="Aptos" panose="020B0004020202020204" pitchFamily="34" charset="0"/>
              </a:rPr>
              <a:t>Here, m  &lt; 1</a:t>
            </a:r>
          </a:p>
        </p:txBody>
      </p:sp>
      <p:sp>
        <p:nvSpPr>
          <p:cNvPr id="6" name="TextBox 5">
            <a:extLst>
              <a:ext uri="{FF2B5EF4-FFF2-40B4-BE49-F238E27FC236}">
                <a16:creationId xmlns:a16="http://schemas.microsoft.com/office/drawing/2014/main" id="{CD7C38EF-14B7-E0E7-FF68-6DCDC9D1FFFB}"/>
              </a:ext>
            </a:extLst>
          </p:cNvPr>
          <p:cNvSpPr txBox="1"/>
          <p:nvPr/>
        </p:nvSpPr>
        <p:spPr>
          <a:xfrm>
            <a:off x="163038" y="939632"/>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2	x2=9</a:t>
            </a:r>
          </a:p>
          <a:p>
            <a:r>
              <a:rPr lang="en-US" dirty="0">
                <a:latin typeface="Aptos" panose="020B0004020202020204" pitchFamily="34" charset="0"/>
              </a:rPr>
              <a:t>y1 = 3	y2=8</a:t>
            </a:r>
          </a:p>
        </p:txBody>
      </p:sp>
      <p:sp>
        <p:nvSpPr>
          <p:cNvPr id="8" name="TextBox 7">
            <a:extLst>
              <a:ext uri="{FF2B5EF4-FFF2-40B4-BE49-F238E27FC236}">
                <a16:creationId xmlns:a16="http://schemas.microsoft.com/office/drawing/2014/main" id="{05372885-CD41-1506-FB53-7EECD4DEECF1}"/>
              </a:ext>
            </a:extLst>
          </p:cNvPr>
          <p:cNvSpPr txBox="1"/>
          <p:nvPr/>
        </p:nvSpPr>
        <p:spPr>
          <a:xfrm>
            <a:off x="7997841" y="662632"/>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2dy - dx </a:t>
            </a:r>
          </a:p>
          <a:p>
            <a:r>
              <a:rPr lang="en-SG" dirty="0">
                <a:latin typeface="Aptos" panose="020B0004020202020204" pitchFamily="34" charset="0"/>
              </a:rPr>
              <a:t>						 = (2 * 5) - 7</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3</a:t>
            </a:r>
          </a:p>
        </p:txBody>
      </p:sp>
      <p:graphicFrame>
        <p:nvGraphicFramePr>
          <p:cNvPr id="2" name="Table 1">
            <a:extLst>
              <a:ext uri="{FF2B5EF4-FFF2-40B4-BE49-F238E27FC236}">
                <a16:creationId xmlns:a16="http://schemas.microsoft.com/office/drawing/2014/main" id="{23D23F87-3A0F-D7D1-436A-B153970954B5}"/>
              </a:ext>
            </a:extLst>
          </p:cNvPr>
          <p:cNvGraphicFramePr>
            <a:graphicFrameLocks noGrp="1"/>
          </p:cNvGraphicFramePr>
          <p:nvPr>
            <p:extLst>
              <p:ext uri="{D42A27DB-BD31-4B8C-83A1-F6EECF244321}">
                <p14:modId xmlns:p14="http://schemas.microsoft.com/office/powerpoint/2010/main" val="1501768156"/>
              </p:ext>
            </p:extLst>
          </p:nvPr>
        </p:nvGraphicFramePr>
        <p:xfrm>
          <a:off x="215265" y="1770628"/>
          <a:ext cx="11953543" cy="4604602"/>
        </p:xfrm>
        <a:graphic>
          <a:graphicData uri="http://schemas.openxmlformats.org/drawingml/2006/table">
            <a:tbl>
              <a:tblPr firstRow="1" bandRow="1">
                <a:tableStyleId>{5940675A-B579-460E-94D1-54222C63F5DA}</a:tableStyleId>
              </a:tblPr>
              <a:tblGrid>
                <a:gridCol w="1161268">
                  <a:extLst>
                    <a:ext uri="{9D8B030D-6E8A-4147-A177-3AD203B41FA5}">
                      <a16:colId xmlns:a16="http://schemas.microsoft.com/office/drawing/2014/main" val="188099240"/>
                    </a:ext>
                  </a:extLst>
                </a:gridCol>
                <a:gridCol w="1035109">
                  <a:extLst>
                    <a:ext uri="{9D8B030D-6E8A-4147-A177-3AD203B41FA5}">
                      <a16:colId xmlns:a16="http://schemas.microsoft.com/office/drawing/2014/main" val="2062256152"/>
                    </a:ext>
                  </a:extLst>
                </a:gridCol>
                <a:gridCol w="1623886">
                  <a:extLst>
                    <a:ext uri="{9D8B030D-6E8A-4147-A177-3AD203B41FA5}">
                      <a16:colId xmlns:a16="http://schemas.microsoft.com/office/drawing/2014/main" val="3568442968"/>
                    </a:ext>
                  </a:extLst>
                </a:gridCol>
                <a:gridCol w="2174678">
                  <a:extLst>
                    <a:ext uri="{9D8B030D-6E8A-4147-A177-3AD203B41FA5}">
                      <a16:colId xmlns:a16="http://schemas.microsoft.com/office/drawing/2014/main" val="1837191641"/>
                    </a:ext>
                  </a:extLst>
                </a:gridCol>
                <a:gridCol w="5958602">
                  <a:extLst>
                    <a:ext uri="{9D8B030D-6E8A-4147-A177-3AD203B41FA5}">
                      <a16:colId xmlns:a16="http://schemas.microsoft.com/office/drawing/2014/main" val="3251466178"/>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+ 2dy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+ 2*5= P</a:t>
                      </a:r>
                      <a:r>
                        <a:rPr lang="en-SG" sz="1600" b="0" baseline="-25000" dirty="0">
                          <a:latin typeface="Aptos" panose="020B0004020202020204" pitchFamily="34" charset="0"/>
                        </a:rPr>
                        <a:t> </a:t>
                      </a:r>
                      <a:r>
                        <a:rPr lang="en-SG" sz="1600" b="0" dirty="0">
                          <a:latin typeface="Aptos" panose="020B0004020202020204" pitchFamily="34" charset="0"/>
                        </a:rPr>
                        <a:t>+ 10</a:t>
                      </a:r>
                    </a:p>
                    <a:p>
                      <a:r>
                        <a:rPr lang="en-SG" sz="1600" b="0" dirty="0">
                          <a:latin typeface="Aptos" panose="020B0004020202020204" pitchFamily="34" charset="0"/>
                        </a:rPr>
                        <a:t>P&gt;=0 : P  = P + 2dy – 2dx</a:t>
                      </a:r>
                    </a:p>
                    <a:p>
                      <a:r>
                        <a:rPr lang="en-SG" sz="1600" b="0" dirty="0">
                          <a:latin typeface="Aptos" panose="020B0004020202020204" pitchFamily="34" charset="0"/>
                        </a:rPr>
                        <a:t>                   = P + (2*5) – (2*7) = P – 4</a:t>
                      </a:r>
                    </a:p>
                  </a:txBody>
                  <a:tcPr>
                    <a:solidFill>
                      <a:schemeClr val="accent2">
                        <a:lumMod val="20000"/>
                        <a:lumOff val="80000"/>
                      </a:schemeClr>
                    </a:solidFill>
                  </a:tcPr>
                </a:tc>
                <a:extLst>
                  <a:ext uri="{0D108BD9-81ED-4DB2-BD59-A6C34878D82A}">
                    <a16:rowId xmlns:a16="http://schemas.microsoft.com/office/drawing/2014/main" val="1787194575"/>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=(2, 3)</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3</a:t>
                      </a:r>
                    </a:p>
                    <a:p>
                      <a:pPr marL="0" indent="0">
                        <a:buFont typeface="Arial" panose="020B0604020202020204" pitchFamily="34" charset="0"/>
                        <a:buNone/>
                      </a:pPr>
                      <a:r>
                        <a:rPr lang="en-SG" sz="1600" b="0" dirty="0">
                          <a:latin typeface="Aptos" panose="020B0004020202020204" pitchFamily="34" charset="0"/>
                        </a:rPr>
                        <a:t>X = 2 + 1 = 3</a:t>
                      </a:r>
                    </a:p>
                    <a:p>
                      <a:pPr marL="0" indent="0">
                        <a:buFont typeface="Arial" panose="020B0604020202020204" pitchFamily="34" charset="0"/>
                        <a:buNone/>
                      </a:pPr>
                      <a:r>
                        <a:rPr lang="en-SG" sz="1600" b="0" dirty="0">
                          <a:latin typeface="Aptos" panose="020B0004020202020204" pitchFamily="34" charset="0"/>
                        </a:rPr>
                        <a:t>Y = 3 + 1 = 4                               New points = (3, 4)</a:t>
                      </a:r>
                    </a:p>
                  </a:txBody>
                  <a:tcPr>
                    <a:solidFill>
                      <a:schemeClr val="accent2">
                        <a:lumMod val="20000"/>
                        <a:lumOff val="80000"/>
                      </a:schemeClr>
                    </a:solidFill>
                  </a:tcPr>
                </a:tc>
                <a:extLst>
                  <a:ext uri="{0D108BD9-81ED-4DB2-BD59-A6C34878D82A}">
                    <a16:rowId xmlns:a16="http://schemas.microsoft.com/office/drawing/2014/main" val="4284693474"/>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(3, 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3 – 4 = -1 </a:t>
                      </a:r>
                    </a:p>
                    <a:p>
                      <a:pPr marL="0" indent="0">
                        <a:buFont typeface="Arial" panose="020B0604020202020204" pitchFamily="34" charset="0"/>
                        <a:buNone/>
                      </a:pPr>
                      <a:r>
                        <a:rPr lang="en-SG" sz="1600" b="0" dirty="0">
                          <a:latin typeface="Aptos" panose="020B0004020202020204" pitchFamily="34" charset="0"/>
                        </a:rPr>
                        <a:t>X = x+1 = 3+1 = 4</a:t>
                      </a:r>
                    </a:p>
                    <a:p>
                      <a:pPr marL="0" indent="0">
                        <a:buFont typeface="Arial" panose="020B0604020202020204" pitchFamily="34" charset="0"/>
                        <a:buNone/>
                      </a:pPr>
                      <a:r>
                        <a:rPr lang="en-SG" sz="1600" b="0" dirty="0">
                          <a:latin typeface="Aptos" panose="020B0004020202020204" pitchFamily="34" charset="0"/>
                        </a:rPr>
                        <a:t>Y = 4                                            New points = (4, 4)</a:t>
                      </a:r>
                    </a:p>
                  </a:txBody>
                  <a:tcPr>
                    <a:solidFill>
                      <a:schemeClr val="accent2">
                        <a:lumMod val="20000"/>
                        <a:lumOff val="80000"/>
                      </a:schemeClr>
                    </a:solidFill>
                  </a:tcPr>
                </a:tc>
                <a:extLst>
                  <a:ext uri="{0D108BD9-81ED-4DB2-BD59-A6C34878D82A}">
                    <a16:rowId xmlns:a16="http://schemas.microsoft.com/office/drawing/2014/main" val="2671807261"/>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(4, 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 </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+ 10 = -1 + 10 = 9</a:t>
                      </a:r>
                    </a:p>
                    <a:p>
                      <a:pPr marL="0" indent="0">
                        <a:buFont typeface="Arial" panose="020B0604020202020204" pitchFamily="34" charset="0"/>
                        <a:buNone/>
                      </a:pPr>
                      <a:r>
                        <a:rPr lang="en-SG" sz="1600" b="0" dirty="0">
                          <a:latin typeface="Aptos" panose="020B0004020202020204" pitchFamily="34" charset="0"/>
                        </a:rPr>
                        <a:t>X = x+1 = 4+1 = 5</a:t>
                      </a:r>
                    </a:p>
                    <a:p>
                      <a:pPr marL="0" indent="0">
                        <a:buFont typeface="Arial" panose="020B0604020202020204" pitchFamily="34" charset="0"/>
                        <a:buNone/>
                      </a:pPr>
                      <a:r>
                        <a:rPr lang="en-SG" sz="1600" b="0" dirty="0">
                          <a:latin typeface="Aptos" panose="020B0004020202020204" pitchFamily="34" charset="0"/>
                        </a:rPr>
                        <a:t>Y = y+1 = 4+1 = 5                    New points = (5, 5)</a:t>
                      </a:r>
                    </a:p>
                  </a:txBody>
                  <a:tcPr>
                    <a:solidFill>
                      <a:schemeClr val="accent2">
                        <a:lumMod val="20000"/>
                        <a:lumOff val="80000"/>
                      </a:schemeClr>
                    </a:solidFill>
                  </a:tcPr>
                </a:tc>
                <a:extLst>
                  <a:ext uri="{0D108BD9-81ED-4DB2-BD59-A6C34878D82A}">
                    <a16:rowId xmlns:a16="http://schemas.microsoft.com/office/drawing/2014/main" val="3944288522"/>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b="0" dirty="0">
                          <a:latin typeface="Aptos" panose="020B0004020202020204" pitchFamily="34" charset="0"/>
                        </a:rPr>
                        <a:t>= (5, 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9- 4=5</a:t>
                      </a:r>
                    </a:p>
                    <a:p>
                      <a:pPr marL="0" indent="0">
                        <a:buFont typeface="Arial" panose="020B0604020202020204" pitchFamily="34" charset="0"/>
                        <a:buNone/>
                      </a:pPr>
                      <a:r>
                        <a:rPr lang="en-SG" sz="1600" b="0" dirty="0">
                          <a:latin typeface="Aptos" panose="020B0004020202020204" pitchFamily="34" charset="0"/>
                        </a:rPr>
                        <a:t>X = x+1 =  5 + 1 = 6</a:t>
                      </a:r>
                    </a:p>
                    <a:p>
                      <a:pPr marL="0" indent="0">
                        <a:buFont typeface="Arial" panose="020B0604020202020204" pitchFamily="34" charset="0"/>
                        <a:buNone/>
                      </a:pPr>
                      <a:r>
                        <a:rPr lang="en-SG" sz="1600" b="0" dirty="0">
                          <a:latin typeface="Aptos" panose="020B0004020202020204" pitchFamily="34" charset="0"/>
                        </a:rPr>
                        <a:t>Y = y+1 =  5 + 1 = 6                  New points = (6, 6)</a:t>
                      </a:r>
                    </a:p>
                  </a:txBody>
                  <a:tcPr>
                    <a:solidFill>
                      <a:schemeClr val="accent2">
                        <a:lumMod val="20000"/>
                        <a:lumOff val="80000"/>
                      </a:schemeClr>
                    </a:solidFill>
                  </a:tcPr>
                </a:tc>
                <a:extLst>
                  <a:ext uri="{0D108BD9-81ED-4DB2-BD59-A6C34878D82A}">
                    <a16:rowId xmlns:a16="http://schemas.microsoft.com/office/drawing/2014/main" val="3561710778"/>
                  </a:ext>
                </a:extLst>
              </a:tr>
            </a:tbl>
          </a:graphicData>
        </a:graphic>
      </p:graphicFrame>
      <p:sp>
        <p:nvSpPr>
          <p:cNvPr id="7" name="TextBox 6">
            <a:extLst>
              <a:ext uri="{FF2B5EF4-FFF2-40B4-BE49-F238E27FC236}">
                <a16:creationId xmlns:a16="http://schemas.microsoft.com/office/drawing/2014/main" id="{B990D734-AE72-7F66-27ED-C8F5EB587FCD}"/>
              </a:ext>
            </a:extLst>
          </p:cNvPr>
          <p:cNvSpPr txBox="1"/>
          <p:nvPr/>
        </p:nvSpPr>
        <p:spPr>
          <a:xfrm>
            <a:off x="9871821" y="2631697"/>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9" name="TextBox 8">
            <a:extLst>
              <a:ext uri="{FF2B5EF4-FFF2-40B4-BE49-F238E27FC236}">
                <a16:creationId xmlns:a16="http://schemas.microsoft.com/office/drawing/2014/main" id="{B72A3CC0-9F81-115A-C0B0-01AE129B9D83}"/>
              </a:ext>
            </a:extLst>
          </p:cNvPr>
          <p:cNvSpPr txBox="1"/>
          <p:nvPr/>
        </p:nvSpPr>
        <p:spPr>
          <a:xfrm>
            <a:off x="9871821" y="185186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x+1  , y = y</a:t>
            </a:r>
            <a:endParaRPr lang="en-SG" dirty="0"/>
          </a:p>
        </p:txBody>
      </p:sp>
    </p:spTree>
    <p:extLst>
      <p:ext uri="{BB962C8B-B14F-4D97-AF65-F5344CB8AC3E}">
        <p14:creationId xmlns:p14="http://schemas.microsoft.com/office/powerpoint/2010/main" val="2746006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B648F4-5D23-D4F2-D265-A4F828F96C5E}"/>
              </a:ext>
            </a:extLst>
          </p:cNvPr>
          <p:cNvGraphicFramePr>
            <a:graphicFrameLocks noGrp="1"/>
          </p:cNvGraphicFramePr>
          <p:nvPr>
            <p:extLst>
              <p:ext uri="{D42A27DB-BD31-4B8C-83A1-F6EECF244321}">
                <p14:modId xmlns:p14="http://schemas.microsoft.com/office/powerpoint/2010/main" val="3003591523"/>
              </p:ext>
            </p:extLst>
          </p:nvPr>
        </p:nvGraphicFramePr>
        <p:xfrm>
          <a:off x="119228" y="139948"/>
          <a:ext cx="11953543" cy="4152652"/>
        </p:xfrm>
        <a:graphic>
          <a:graphicData uri="http://schemas.openxmlformats.org/drawingml/2006/table">
            <a:tbl>
              <a:tblPr firstRow="1" bandRow="1">
                <a:tableStyleId>{5940675A-B579-460E-94D1-54222C63F5DA}</a:tableStyleId>
              </a:tblPr>
              <a:tblGrid>
                <a:gridCol w="1161268">
                  <a:extLst>
                    <a:ext uri="{9D8B030D-6E8A-4147-A177-3AD203B41FA5}">
                      <a16:colId xmlns:a16="http://schemas.microsoft.com/office/drawing/2014/main" val="188099240"/>
                    </a:ext>
                  </a:extLst>
                </a:gridCol>
                <a:gridCol w="1035109">
                  <a:extLst>
                    <a:ext uri="{9D8B030D-6E8A-4147-A177-3AD203B41FA5}">
                      <a16:colId xmlns:a16="http://schemas.microsoft.com/office/drawing/2014/main" val="2062256152"/>
                    </a:ext>
                  </a:extLst>
                </a:gridCol>
                <a:gridCol w="1623886">
                  <a:extLst>
                    <a:ext uri="{9D8B030D-6E8A-4147-A177-3AD203B41FA5}">
                      <a16:colId xmlns:a16="http://schemas.microsoft.com/office/drawing/2014/main" val="3568442968"/>
                    </a:ext>
                  </a:extLst>
                </a:gridCol>
                <a:gridCol w="2174678">
                  <a:extLst>
                    <a:ext uri="{9D8B030D-6E8A-4147-A177-3AD203B41FA5}">
                      <a16:colId xmlns:a16="http://schemas.microsoft.com/office/drawing/2014/main" val="1837191641"/>
                    </a:ext>
                  </a:extLst>
                </a:gridCol>
                <a:gridCol w="5958602">
                  <a:extLst>
                    <a:ext uri="{9D8B030D-6E8A-4147-A177-3AD203B41FA5}">
                      <a16:colId xmlns:a16="http://schemas.microsoft.com/office/drawing/2014/main" val="3251466178"/>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+ 2dy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+ 2*5= P</a:t>
                      </a:r>
                      <a:r>
                        <a:rPr lang="en-SG" sz="1600" b="0" baseline="-25000" dirty="0">
                          <a:latin typeface="Aptos" panose="020B0004020202020204" pitchFamily="34" charset="0"/>
                        </a:rPr>
                        <a:t> </a:t>
                      </a:r>
                      <a:r>
                        <a:rPr lang="en-SG" sz="1600" b="0" dirty="0">
                          <a:latin typeface="Aptos" panose="020B0004020202020204" pitchFamily="34" charset="0"/>
                        </a:rPr>
                        <a:t>+ 10</a:t>
                      </a:r>
                    </a:p>
                    <a:p>
                      <a:r>
                        <a:rPr lang="en-SG" sz="1600" b="0" dirty="0">
                          <a:latin typeface="Aptos" panose="020B0004020202020204" pitchFamily="34" charset="0"/>
                        </a:rPr>
                        <a:t>P&gt;=0 : P  = P + 2dy – 2dx</a:t>
                      </a:r>
                    </a:p>
                    <a:p>
                      <a:r>
                        <a:rPr lang="en-SG" sz="1600" b="0" dirty="0">
                          <a:latin typeface="Aptos" panose="020B0004020202020204" pitchFamily="34" charset="0"/>
                        </a:rPr>
                        <a:t>                   = P + (2*5) – (2*7) = P – 4</a:t>
                      </a:r>
                    </a:p>
                  </a:txBody>
                  <a:tcPr>
                    <a:solidFill>
                      <a:schemeClr val="accent2">
                        <a:lumMod val="20000"/>
                        <a:lumOff val="80000"/>
                      </a:schemeClr>
                    </a:solidFill>
                  </a:tcPr>
                </a:tc>
                <a:extLst>
                  <a:ext uri="{0D108BD9-81ED-4DB2-BD59-A6C34878D82A}">
                    <a16:rowId xmlns:a16="http://schemas.microsoft.com/office/drawing/2014/main" val="1787194575"/>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(6, 6)</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1 – 4 = -3</a:t>
                      </a:r>
                    </a:p>
                    <a:p>
                      <a:pPr marL="0" indent="0">
                        <a:buFont typeface="Arial" panose="020B0604020202020204" pitchFamily="34" charset="0"/>
                        <a:buNone/>
                      </a:pPr>
                      <a:r>
                        <a:rPr lang="en-SG" sz="1600" b="0" dirty="0">
                          <a:latin typeface="Aptos" panose="020B0004020202020204" pitchFamily="34" charset="0"/>
                        </a:rPr>
                        <a:t>X = x+1 = 6+1 = 7</a:t>
                      </a:r>
                    </a:p>
                    <a:p>
                      <a:pPr marL="0" indent="0">
                        <a:buFont typeface="Arial" panose="020B0604020202020204" pitchFamily="34" charset="0"/>
                        <a:buNone/>
                      </a:pPr>
                      <a:r>
                        <a:rPr lang="en-SG" sz="1600" b="0" dirty="0">
                          <a:latin typeface="Aptos" panose="020B0004020202020204" pitchFamily="34" charset="0"/>
                        </a:rPr>
                        <a:t>Y=6                                           New points = (7, 6)    </a:t>
                      </a:r>
                    </a:p>
                  </a:txBody>
                  <a:tcPr>
                    <a:solidFill>
                      <a:schemeClr val="accent2">
                        <a:lumMod val="20000"/>
                        <a:lumOff val="80000"/>
                      </a:schemeClr>
                    </a:solidFill>
                  </a:tcPr>
                </a:tc>
                <a:extLst>
                  <a:ext uri="{0D108BD9-81ED-4DB2-BD59-A6C34878D82A}">
                    <a16:rowId xmlns:a16="http://schemas.microsoft.com/office/drawing/2014/main" val="4284693474"/>
                  </a:ext>
                </a:extLst>
              </a:tr>
              <a:tr h="660450">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(7, 6) </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-3 </a:t>
                      </a:r>
                    </a:p>
                  </a:txBody>
                  <a:tcPr>
                    <a:solidFill>
                      <a:schemeClr val="accent2">
                        <a:lumMod val="20000"/>
                        <a:lumOff val="80000"/>
                      </a:schemeClr>
                    </a:solidFill>
                  </a:tcPr>
                </a:tc>
                <a:tc>
                  <a:txBody>
                    <a:bodyPr/>
                    <a:lstStyle/>
                    <a:p>
                      <a:r>
                        <a:rPr lang="en-SG" sz="1600" dirty="0">
                          <a:latin typeface="Aptos" panose="020B0004020202020204" pitchFamily="34" charset="0"/>
                        </a:rPr>
                        <a:t>P = P + 10 = -3 + 10 = 7</a:t>
                      </a:r>
                    </a:p>
                    <a:p>
                      <a:r>
                        <a:rPr lang="en-SG" sz="1600" dirty="0">
                          <a:latin typeface="Aptos" panose="020B0004020202020204" pitchFamily="34" charset="0"/>
                        </a:rPr>
                        <a:t>X = x+1 = 7 + 1 = 8</a:t>
                      </a:r>
                    </a:p>
                    <a:p>
                      <a:r>
                        <a:rPr lang="en-SG" sz="1600" dirty="0">
                          <a:latin typeface="Aptos" panose="020B0004020202020204" pitchFamily="34" charset="0"/>
                        </a:rPr>
                        <a:t>Y = y+1 = 6 + 1 = 7               </a:t>
                      </a:r>
                      <a:r>
                        <a:rPr lang="en-SG" sz="1600" b="0" dirty="0">
                          <a:latin typeface="Aptos" panose="020B0004020202020204" pitchFamily="34" charset="0"/>
                        </a:rPr>
                        <a:t>New points = (8, 7) </a:t>
                      </a:r>
                      <a:endParaRPr lang="en-SG" sz="1600" dirty="0">
                        <a:latin typeface="Aptos" panose="020B0004020202020204" pitchFamily="34" charset="0"/>
                      </a:endParaRPr>
                    </a:p>
                  </a:txBody>
                  <a:tcPr>
                    <a:solidFill>
                      <a:schemeClr val="accent2">
                        <a:lumMod val="20000"/>
                        <a:lumOff val="80000"/>
                      </a:schemeClr>
                    </a:solidFill>
                  </a:tcPr>
                </a:tc>
                <a:extLst>
                  <a:ext uri="{0D108BD9-81ED-4DB2-BD59-A6C34878D82A}">
                    <a16:rowId xmlns:a16="http://schemas.microsoft.com/office/drawing/2014/main" val="2671807261"/>
                  </a:ext>
                </a:extLst>
              </a:tr>
              <a:tr h="660450">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b="0" dirty="0">
                          <a:latin typeface="Aptos" panose="020B0004020202020204" pitchFamily="34" charset="0"/>
                        </a:rPr>
                        <a:t>= (8, 7) </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4 = 7 – 4 =3</a:t>
                      </a:r>
                    </a:p>
                    <a:p>
                      <a:r>
                        <a:rPr lang="en-SG" sz="1600" dirty="0">
                          <a:latin typeface="Aptos" panose="020B0004020202020204" pitchFamily="34" charset="0"/>
                        </a:rPr>
                        <a:t>X = x+1 = 8 + 1 = 9</a:t>
                      </a:r>
                    </a:p>
                    <a:p>
                      <a:r>
                        <a:rPr lang="en-SG" sz="1600" dirty="0">
                          <a:latin typeface="Aptos" panose="020B0004020202020204" pitchFamily="34" charset="0"/>
                        </a:rPr>
                        <a:t>Y = y+1 = 7 + 1 = 8             </a:t>
                      </a:r>
                      <a:r>
                        <a:rPr lang="en-SG" sz="1600" b="0" dirty="0">
                          <a:latin typeface="Aptos" panose="020B0004020202020204" pitchFamily="34" charset="0"/>
                        </a:rPr>
                        <a:t>New points = (9, 8) </a:t>
                      </a:r>
                      <a:endParaRPr lang="en-SG" sz="1600" dirty="0">
                        <a:latin typeface="Aptos" panose="020B0004020202020204" pitchFamily="34" charset="0"/>
                      </a:endParaRPr>
                    </a:p>
                  </a:txBody>
                  <a:tcPr>
                    <a:solidFill>
                      <a:schemeClr val="accent2">
                        <a:lumMod val="20000"/>
                        <a:lumOff val="80000"/>
                      </a:schemeClr>
                    </a:solidFill>
                  </a:tcPr>
                </a:tc>
                <a:extLst>
                  <a:ext uri="{0D108BD9-81ED-4DB2-BD59-A6C34878D82A}">
                    <a16:rowId xmlns:a16="http://schemas.microsoft.com/office/drawing/2014/main" val="3944288522"/>
                  </a:ext>
                </a:extLst>
              </a:tr>
              <a:tr h="371010">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b="0" dirty="0">
                          <a:latin typeface="Aptos" panose="020B0004020202020204" pitchFamily="34" charset="0"/>
                        </a:rPr>
                        <a:t> = (9, 8) </a:t>
                      </a:r>
                      <a:endParaRPr lang="en-SG" sz="1600" dirty="0">
                        <a:latin typeface="Aptos" panose="020B0004020202020204" pitchFamily="34" charset="0"/>
                      </a:endParaRPr>
                    </a:p>
                  </a:txBody>
                  <a:tcPr>
                    <a:solidFill>
                      <a:schemeClr val="accent2">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Here, x = </a:t>
                      </a:r>
                      <a:r>
                        <a:rPr lang="en-SG" sz="1600" dirty="0" err="1">
                          <a:latin typeface="Aptos" panose="020B0004020202020204" pitchFamily="34" charset="0"/>
                        </a:rPr>
                        <a:t>x</a:t>
                      </a:r>
                      <a:r>
                        <a:rPr lang="en-SG" sz="1600" baseline="-25000" dirty="0" err="1">
                          <a:latin typeface="Aptos" panose="020B0004020202020204" pitchFamily="34" charset="0"/>
                        </a:rPr>
                        <a:t>end</a:t>
                      </a:r>
                      <a:r>
                        <a:rPr lang="en-SG" sz="1600" baseline="-25000" dirty="0">
                          <a:latin typeface="Aptos" panose="020B0004020202020204" pitchFamily="34" charset="0"/>
                        </a:rPr>
                        <a:t>, </a:t>
                      </a:r>
                      <a:r>
                        <a:rPr lang="en-SG" sz="1600" dirty="0">
                          <a:latin typeface="Aptos" panose="020B0004020202020204" pitchFamily="34" charset="0"/>
                        </a:rPr>
                        <a:t>So it stops further execution</a:t>
                      </a:r>
                    </a:p>
                  </a:txBody>
                  <a:tcPr>
                    <a:solidFill>
                      <a:schemeClr val="accent2">
                        <a:lumMod val="20000"/>
                        <a:lumOff val="80000"/>
                      </a:schemeClr>
                    </a:solidFill>
                  </a:tcPr>
                </a:tc>
                <a:tc hMerge="1">
                  <a:txBody>
                    <a:bodyPr/>
                    <a:lstStyle/>
                    <a:p>
                      <a:pPr marL="0" indent="0">
                        <a:buFont typeface="Arial" panose="020B0604020202020204" pitchFamily="34" charset="0"/>
                        <a:buNone/>
                      </a:pPr>
                      <a:endParaRPr lang="en-SG" sz="1600" b="0" dirty="0">
                        <a:latin typeface="Aptos" panose="020B0004020202020204" pitchFamily="34" charset="0"/>
                      </a:endParaRPr>
                    </a:p>
                  </a:txBody>
                  <a:tcPr>
                    <a:solidFill>
                      <a:schemeClr val="accent2">
                        <a:lumMod val="20000"/>
                        <a:lumOff val="80000"/>
                      </a:schemeClr>
                    </a:solidFill>
                  </a:tcPr>
                </a:tc>
                <a:extLst>
                  <a:ext uri="{0D108BD9-81ED-4DB2-BD59-A6C34878D82A}">
                    <a16:rowId xmlns:a16="http://schemas.microsoft.com/office/drawing/2014/main" val="3561710778"/>
                  </a:ext>
                </a:extLst>
              </a:tr>
            </a:tbl>
          </a:graphicData>
        </a:graphic>
      </p:graphicFrame>
      <p:sp>
        <p:nvSpPr>
          <p:cNvPr id="3" name="TextBox 2">
            <a:extLst>
              <a:ext uri="{FF2B5EF4-FFF2-40B4-BE49-F238E27FC236}">
                <a16:creationId xmlns:a16="http://schemas.microsoft.com/office/drawing/2014/main" id="{BA077D2B-7670-D6B0-F981-F6F7C08830F3}"/>
              </a:ext>
            </a:extLst>
          </p:cNvPr>
          <p:cNvSpPr txBox="1"/>
          <p:nvPr/>
        </p:nvSpPr>
        <p:spPr>
          <a:xfrm>
            <a:off x="9795621" y="919777"/>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4" name="TextBox 3">
            <a:extLst>
              <a:ext uri="{FF2B5EF4-FFF2-40B4-BE49-F238E27FC236}">
                <a16:creationId xmlns:a16="http://schemas.microsoft.com/office/drawing/2014/main" id="{9572B3E2-4CBC-AC0A-BA9F-3F3D9DBAD0F3}"/>
              </a:ext>
            </a:extLst>
          </p:cNvPr>
          <p:cNvSpPr txBox="1"/>
          <p:nvPr/>
        </p:nvSpPr>
        <p:spPr>
          <a:xfrm>
            <a:off x="9795621" y="345197"/>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x+1  , y = y</a:t>
            </a:r>
            <a:endParaRPr lang="en-SG" dirty="0"/>
          </a:p>
        </p:txBody>
      </p:sp>
      <p:pic>
        <p:nvPicPr>
          <p:cNvPr id="6" name="Picture 5">
            <a:extLst>
              <a:ext uri="{FF2B5EF4-FFF2-40B4-BE49-F238E27FC236}">
                <a16:creationId xmlns:a16="http://schemas.microsoft.com/office/drawing/2014/main" id="{CE053A0A-B3EB-EB86-8B77-B67C58815B73}"/>
              </a:ext>
            </a:extLst>
          </p:cNvPr>
          <p:cNvPicPr>
            <a:picLocks noChangeAspect="1"/>
          </p:cNvPicPr>
          <p:nvPr/>
        </p:nvPicPr>
        <p:blipFill>
          <a:blip r:embed="rId2"/>
          <a:stretch>
            <a:fillRect/>
          </a:stretch>
        </p:blipFill>
        <p:spPr>
          <a:xfrm>
            <a:off x="3568700" y="4394035"/>
            <a:ext cx="3924300" cy="2463965"/>
          </a:xfrm>
          <a:prstGeom prst="rect">
            <a:avLst/>
          </a:prstGeom>
        </p:spPr>
      </p:pic>
    </p:spTree>
    <p:extLst>
      <p:ext uri="{BB962C8B-B14F-4D97-AF65-F5344CB8AC3E}">
        <p14:creationId xmlns:p14="http://schemas.microsoft.com/office/powerpoint/2010/main" val="13734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95824-8FE8-066A-FEE0-B60C04592ED7}"/>
              </a:ext>
            </a:extLst>
          </p:cNvPr>
          <p:cNvSpPr>
            <a:spLocks noGrp="1"/>
          </p:cNvSpPr>
          <p:nvPr>
            <p:ph idx="1"/>
          </p:nvPr>
        </p:nvSpPr>
        <p:spPr>
          <a:xfrm>
            <a:off x="281483" y="358218"/>
            <a:ext cx="11040109" cy="6033155"/>
          </a:xfrm>
          <a:solidFill>
            <a:schemeClr val="bg1"/>
          </a:solidFill>
        </p:spPr>
        <p:txBody>
          <a:bodyPr>
            <a:normAutofit/>
          </a:bodyPr>
          <a:lstStyle/>
          <a:p>
            <a:pPr marL="0" indent="0" algn="just">
              <a:buNone/>
            </a:pPr>
            <a:r>
              <a:rPr lang="en-US" sz="2400" b="1" dirty="0">
                <a:latin typeface="Aptos" panose="020B0004020202020204" pitchFamily="34" charset="0"/>
              </a:rPr>
              <a:t>Advantages of Scan Conversion </a:t>
            </a:r>
          </a:p>
          <a:p>
            <a:pPr marL="0" indent="0" algn="just">
              <a:buNone/>
            </a:pPr>
            <a:r>
              <a:rPr lang="en-US" sz="2400" dirty="0">
                <a:latin typeface="Aptos" panose="020B0004020202020204" pitchFamily="34" charset="0"/>
              </a:rPr>
              <a:t>• This scan conversion methodology is used for many purposes including TV, the card used to capture a video, LCD monitor, projectors used for video display any more. </a:t>
            </a:r>
          </a:p>
          <a:p>
            <a:pPr marL="0" indent="0" algn="just">
              <a:buNone/>
            </a:pPr>
            <a:r>
              <a:rPr lang="en-US" sz="2400" dirty="0">
                <a:latin typeface="Aptos" panose="020B0004020202020204" pitchFamily="34" charset="0"/>
              </a:rPr>
              <a:t>• This conversion technique has large and many applications in daily life. </a:t>
            </a:r>
          </a:p>
          <a:p>
            <a:pPr marL="0" indent="0" algn="just">
              <a:buNone/>
            </a:pPr>
            <a:r>
              <a:rPr lang="en-US" sz="2400" dirty="0">
                <a:latin typeface="Aptos" panose="020B0004020202020204" pitchFamily="34" charset="0"/>
              </a:rPr>
              <a:t>• One can efficiently perform this scan conversion using high and good speed circuits that are integrated. </a:t>
            </a:r>
          </a:p>
          <a:p>
            <a:pPr marL="0" indent="0" algn="just">
              <a:buNone/>
            </a:pPr>
            <a:endParaRPr lang="en-US" sz="2400" dirty="0">
              <a:latin typeface="Aptos" panose="020B0004020202020204" pitchFamily="34" charset="0"/>
            </a:endParaRPr>
          </a:p>
          <a:p>
            <a:pPr marL="0" indent="0" algn="just">
              <a:buNone/>
            </a:pPr>
            <a:r>
              <a:rPr lang="en-US" sz="2400" b="1" dirty="0">
                <a:latin typeface="Aptos" panose="020B0004020202020204" pitchFamily="34" charset="0"/>
              </a:rPr>
              <a:t>Disadvantages of Scan Conversion</a:t>
            </a:r>
          </a:p>
          <a:p>
            <a:pPr marL="0" indent="0" algn="just">
              <a:buNone/>
            </a:pPr>
            <a:r>
              <a:rPr lang="en-US" sz="2400" dirty="0">
                <a:latin typeface="Aptos" panose="020B0004020202020204" pitchFamily="34" charset="0"/>
              </a:rPr>
              <a:t> • While digital scan conversion, the analog video signal gets converted into digital signals of data. </a:t>
            </a:r>
          </a:p>
          <a:p>
            <a:pPr marL="0" indent="0" algn="just">
              <a:buNone/>
            </a:pPr>
            <a:r>
              <a:rPr lang="en-US" sz="2400" dirty="0">
                <a:latin typeface="Aptos" panose="020B0004020202020204" pitchFamily="34" charset="0"/>
              </a:rPr>
              <a:t>• We can apply scan conversion with only LSI (Large Scale Integration) and VLSI (Very Large Scale Integration) integrated circuits. </a:t>
            </a:r>
            <a:endParaRPr lang="en-SG" sz="2400" dirty="0">
              <a:latin typeface="Aptos" panose="020B0004020202020204" pitchFamily="34" charset="0"/>
            </a:endParaRPr>
          </a:p>
        </p:txBody>
      </p:sp>
    </p:spTree>
    <p:extLst>
      <p:ext uri="{BB962C8B-B14F-4D97-AF65-F5344CB8AC3E}">
        <p14:creationId xmlns:p14="http://schemas.microsoft.com/office/powerpoint/2010/main" val="2062036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65E2D0-B50F-0C6F-DFFE-84851951109A}"/>
              </a:ext>
            </a:extLst>
          </p:cNvPr>
          <p:cNvSpPr txBox="1"/>
          <p:nvPr/>
        </p:nvSpPr>
        <p:spPr>
          <a:xfrm>
            <a:off x="139700" y="147935"/>
            <a:ext cx="12052300" cy="646331"/>
          </a:xfrm>
          <a:prstGeom prst="rect">
            <a:avLst/>
          </a:prstGeom>
          <a:solidFill>
            <a:schemeClr val="bg1"/>
          </a:solidFill>
        </p:spPr>
        <p:txBody>
          <a:bodyPr wrap="square">
            <a:spAutoFit/>
          </a:bodyPr>
          <a:lstStyle/>
          <a:p>
            <a:r>
              <a:rPr lang="en-US" b="1" dirty="0">
                <a:latin typeface="Aptos" panose="020B0004020202020204" pitchFamily="34" charset="0"/>
              </a:rPr>
              <a:t>04. Calculate the points between the starting point (5,6) and ending point (8,12) by using Bresenham’s Algorithm. Solution:</a:t>
            </a:r>
            <a:endParaRPr lang="en-SG" b="1" dirty="0">
              <a:latin typeface="Aptos" panose="020B0004020202020204" pitchFamily="34" charset="0"/>
            </a:endParaRPr>
          </a:p>
        </p:txBody>
      </p:sp>
      <p:sp>
        <p:nvSpPr>
          <p:cNvPr id="4" name="TextBox 3">
            <a:extLst>
              <a:ext uri="{FF2B5EF4-FFF2-40B4-BE49-F238E27FC236}">
                <a16:creationId xmlns:a16="http://schemas.microsoft.com/office/drawing/2014/main" id="{E180928D-B5BB-EF2D-64CB-8E17E2C3F32C}"/>
              </a:ext>
            </a:extLst>
          </p:cNvPr>
          <p:cNvSpPr txBox="1"/>
          <p:nvPr/>
        </p:nvSpPr>
        <p:spPr>
          <a:xfrm>
            <a:off x="2412512" y="916103"/>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8 - 5  = 3</a:t>
            </a:r>
          </a:p>
          <a:p>
            <a:r>
              <a:rPr lang="en-US" dirty="0" err="1">
                <a:latin typeface="Aptos" panose="020B0004020202020204" pitchFamily="34" charset="0"/>
              </a:rPr>
              <a:t>dy</a:t>
            </a:r>
            <a:r>
              <a:rPr lang="en-US" dirty="0">
                <a:latin typeface="Aptos" panose="020B0004020202020204" pitchFamily="34" charset="0"/>
              </a:rPr>
              <a:t> = y2- y1  = 12 - 6  = 6</a:t>
            </a:r>
          </a:p>
        </p:txBody>
      </p:sp>
      <p:sp>
        <p:nvSpPr>
          <p:cNvPr id="5" name="TextBox 4">
            <a:extLst>
              <a:ext uri="{FF2B5EF4-FFF2-40B4-BE49-F238E27FC236}">
                <a16:creationId xmlns:a16="http://schemas.microsoft.com/office/drawing/2014/main" id="{9235CF76-6623-5276-1F6D-290478B6E086}"/>
              </a:ext>
            </a:extLst>
          </p:cNvPr>
          <p:cNvSpPr txBox="1"/>
          <p:nvPr/>
        </p:nvSpPr>
        <p:spPr>
          <a:xfrm>
            <a:off x="5265302" y="939631"/>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6/ 3 = 2</a:t>
            </a:r>
          </a:p>
          <a:p>
            <a:r>
              <a:rPr lang="en-SG" dirty="0">
                <a:latin typeface="Aptos" panose="020B0004020202020204" pitchFamily="34" charset="0"/>
              </a:rPr>
              <a:t>Here, m &gt;= 1</a:t>
            </a:r>
          </a:p>
        </p:txBody>
      </p:sp>
      <p:sp>
        <p:nvSpPr>
          <p:cNvPr id="6" name="TextBox 5">
            <a:extLst>
              <a:ext uri="{FF2B5EF4-FFF2-40B4-BE49-F238E27FC236}">
                <a16:creationId xmlns:a16="http://schemas.microsoft.com/office/drawing/2014/main" id="{C13C453A-4EF0-0933-A746-7F208F344AE2}"/>
              </a:ext>
            </a:extLst>
          </p:cNvPr>
          <p:cNvSpPr txBox="1"/>
          <p:nvPr/>
        </p:nvSpPr>
        <p:spPr>
          <a:xfrm>
            <a:off x="163038" y="939632"/>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5	x2=8</a:t>
            </a:r>
          </a:p>
          <a:p>
            <a:r>
              <a:rPr lang="en-US" dirty="0">
                <a:latin typeface="Aptos" panose="020B0004020202020204" pitchFamily="34" charset="0"/>
              </a:rPr>
              <a:t>y1 = 6	y2=12</a:t>
            </a:r>
          </a:p>
        </p:txBody>
      </p:sp>
      <p:sp>
        <p:nvSpPr>
          <p:cNvPr id="7" name="TextBox 6">
            <a:extLst>
              <a:ext uri="{FF2B5EF4-FFF2-40B4-BE49-F238E27FC236}">
                <a16:creationId xmlns:a16="http://schemas.microsoft.com/office/drawing/2014/main" id="{011704D1-4520-ED76-3344-AD67C2514335}"/>
              </a:ext>
            </a:extLst>
          </p:cNvPr>
          <p:cNvSpPr txBox="1"/>
          <p:nvPr/>
        </p:nvSpPr>
        <p:spPr>
          <a:xfrm>
            <a:off x="8002769" y="639104"/>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2dx – </a:t>
            </a:r>
            <a:r>
              <a:rPr lang="en-SG" dirty="0" err="1">
                <a:latin typeface="Aptos" panose="020B0004020202020204" pitchFamily="34" charset="0"/>
              </a:rPr>
              <a:t>dy</a:t>
            </a:r>
            <a:r>
              <a:rPr lang="en-SG" dirty="0">
                <a:latin typeface="Aptos" panose="020B0004020202020204" pitchFamily="34" charset="0"/>
              </a:rPr>
              <a:t> </a:t>
            </a:r>
          </a:p>
          <a:p>
            <a:r>
              <a:rPr lang="en-SG" dirty="0">
                <a:latin typeface="Aptos" panose="020B0004020202020204" pitchFamily="34" charset="0"/>
              </a:rPr>
              <a:t>						 = (2*3 – 6)</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0</a:t>
            </a:r>
          </a:p>
        </p:txBody>
      </p:sp>
      <p:graphicFrame>
        <p:nvGraphicFramePr>
          <p:cNvPr id="8" name="Table 7">
            <a:extLst>
              <a:ext uri="{FF2B5EF4-FFF2-40B4-BE49-F238E27FC236}">
                <a16:creationId xmlns:a16="http://schemas.microsoft.com/office/drawing/2014/main" id="{EFE24955-EA53-4F70-65E0-51E4A6F4DD9A}"/>
              </a:ext>
            </a:extLst>
          </p:cNvPr>
          <p:cNvGraphicFramePr>
            <a:graphicFrameLocks noGrp="1"/>
          </p:cNvGraphicFramePr>
          <p:nvPr>
            <p:extLst>
              <p:ext uri="{D42A27DB-BD31-4B8C-83A1-F6EECF244321}">
                <p14:modId xmlns:p14="http://schemas.microsoft.com/office/powerpoint/2010/main" val="2754538892"/>
              </p:ext>
            </p:extLst>
          </p:nvPr>
        </p:nvGraphicFramePr>
        <p:xfrm>
          <a:off x="163037" y="1649237"/>
          <a:ext cx="12010700" cy="5059680"/>
        </p:xfrm>
        <a:graphic>
          <a:graphicData uri="http://schemas.openxmlformats.org/drawingml/2006/table">
            <a:tbl>
              <a:tblPr firstRow="1" bandRow="1">
                <a:tableStyleId>{5940675A-B579-460E-94D1-54222C63F5DA}</a:tableStyleId>
              </a:tblPr>
              <a:tblGrid>
                <a:gridCol w="1166821">
                  <a:extLst>
                    <a:ext uri="{9D8B030D-6E8A-4147-A177-3AD203B41FA5}">
                      <a16:colId xmlns:a16="http://schemas.microsoft.com/office/drawing/2014/main" val="907722544"/>
                    </a:ext>
                  </a:extLst>
                </a:gridCol>
                <a:gridCol w="1040059">
                  <a:extLst>
                    <a:ext uri="{9D8B030D-6E8A-4147-A177-3AD203B41FA5}">
                      <a16:colId xmlns:a16="http://schemas.microsoft.com/office/drawing/2014/main" val="2524437398"/>
                    </a:ext>
                  </a:extLst>
                </a:gridCol>
                <a:gridCol w="1631651">
                  <a:extLst>
                    <a:ext uri="{9D8B030D-6E8A-4147-A177-3AD203B41FA5}">
                      <a16:colId xmlns:a16="http://schemas.microsoft.com/office/drawing/2014/main" val="666228691"/>
                    </a:ext>
                  </a:extLst>
                </a:gridCol>
                <a:gridCol w="2185077">
                  <a:extLst>
                    <a:ext uri="{9D8B030D-6E8A-4147-A177-3AD203B41FA5}">
                      <a16:colId xmlns:a16="http://schemas.microsoft.com/office/drawing/2014/main" val="3098352767"/>
                    </a:ext>
                  </a:extLst>
                </a:gridCol>
                <a:gridCol w="5987092">
                  <a:extLst>
                    <a:ext uri="{9D8B030D-6E8A-4147-A177-3AD203B41FA5}">
                      <a16:colId xmlns:a16="http://schemas.microsoft.com/office/drawing/2014/main" val="3875785686"/>
                    </a:ext>
                  </a:extLst>
                </a:gridCol>
              </a:tblGrid>
              <a:tr h="1312762">
                <a:tc>
                  <a:txBody>
                    <a:bodyPr/>
                    <a:lstStyle/>
                    <a:p>
                      <a:r>
                        <a:rPr lang="en-SG" sz="2200" dirty="0">
                          <a:latin typeface="Aptos" panose="020B0004020202020204" pitchFamily="34" charset="0"/>
                        </a:rPr>
                        <a:t>x</a:t>
                      </a:r>
                      <a:endParaRPr lang="en-SG" sz="2200" baseline="-25000" dirty="0">
                        <a:latin typeface="Aptos" panose="020B0004020202020204" pitchFamily="34" charset="0"/>
                      </a:endParaRPr>
                    </a:p>
                  </a:txBody>
                  <a:tcPr>
                    <a:solidFill>
                      <a:schemeClr val="accent2">
                        <a:lumMod val="20000"/>
                        <a:lumOff val="80000"/>
                      </a:schemeClr>
                    </a:solidFill>
                  </a:tcPr>
                </a:tc>
                <a:tc>
                  <a:txBody>
                    <a:bodyPr/>
                    <a:lstStyle/>
                    <a:p>
                      <a:r>
                        <a:rPr lang="en-SG" sz="2200" dirty="0">
                          <a:latin typeface="Aptos" panose="020B0004020202020204" pitchFamily="34" charset="0"/>
                        </a:rPr>
                        <a:t>y</a:t>
                      </a:r>
                      <a:endParaRPr lang="en-SG" sz="22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2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200" dirty="0">
                          <a:latin typeface="Aptos" panose="020B0004020202020204" pitchFamily="34" charset="0"/>
                        </a:rPr>
                        <a:t>(x</a:t>
                      </a:r>
                      <a:r>
                        <a:rPr lang="en-SG" sz="2200" baseline="-25000" dirty="0">
                          <a:latin typeface="Aptos" panose="020B0004020202020204" pitchFamily="34" charset="0"/>
                        </a:rPr>
                        <a:t>, </a:t>
                      </a:r>
                      <a:r>
                        <a:rPr lang="en-SG" sz="2200" dirty="0">
                          <a:latin typeface="Aptos" panose="020B0004020202020204" pitchFamily="34" charset="0"/>
                        </a:rPr>
                        <a:t>y)</a:t>
                      </a:r>
                    </a:p>
                  </a:txBody>
                  <a:tcPr>
                    <a:solidFill>
                      <a:schemeClr val="accent2">
                        <a:lumMod val="20000"/>
                        <a:lumOff val="80000"/>
                      </a:schemeClr>
                    </a:solidFill>
                  </a:tcPr>
                </a:tc>
                <a:tc>
                  <a:txBody>
                    <a:bodyPr/>
                    <a:lstStyle/>
                    <a:p>
                      <a:r>
                        <a:rPr lang="en-SG" sz="22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2200" b="0" dirty="0">
                          <a:latin typeface="Aptos" panose="020B0004020202020204" pitchFamily="34" charset="0"/>
                        </a:rPr>
                        <a:t>Next decision parameter(P) </a:t>
                      </a:r>
                    </a:p>
                    <a:p>
                      <a:r>
                        <a:rPr lang="en-SG" sz="2200" b="0" dirty="0">
                          <a:latin typeface="Aptos" panose="020B0004020202020204" pitchFamily="34" charset="0"/>
                        </a:rPr>
                        <a:t>P&lt;0   : P  = P + 2dx </a:t>
                      </a:r>
                    </a:p>
                    <a:p>
                      <a:r>
                        <a:rPr lang="en-SG" sz="2200" b="0" dirty="0">
                          <a:latin typeface="Aptos" panose="020B0004020202020204" pitchFamily="34" charset="0"/>
                        </a:rPr>
                        <a:t>                   = P</a:t>
                      </a:r>
                      <a:r>
                        <a:rPr lang="en-SG" sz="2200" b="0" baseline="-25000" dirty="0">
                          <a:latin typeface="Aptos" panose="020B0004020202020204" pitchFamily="34" charset="0"/>
                        </a:rPr>
                        <a:t> </a:t>
                      </a:r>
                      <a:r>
                        <a:rPr lang="en-SG" sz="2200" b="0" dirty="0">
                          <a:latin typeface="Aptos" panose="020B0004020202020204" pitchFamily="34" charset="0"/>
                        </a:rPr>
                        <a:t>+ 2*3 = P</a:t>
                      </a:r>
                      <a:r>
                        <a:rPr lang="en-SG" sz="2200" b="0" baseline="-25000" dirty="0">
                          <a:latin typeface="Aptos" panose="020B0004020202020204" pitchFamily="34" charset="0"/>
                        </a:rPr>
                        <a:t> </a:t>
                      </a:r>
                      <a:r>
                        <a:rPr lang="en-SG" sz="2200" b="0" dirty="0">
                          <a:latin typeface="Aptos" panose="020B0004020202020204" pitchFamily="34" charset="0"/>
                        </a:rPr>
                        <a:t>+ 6</a:t>
                      </a:r>
                    </a:p>
                    <a:p>
                      <a:r>
                        <a:rPr lang="en-SG" sz="2200" b="0" dirty="0">
                          <a:latin typeface="Aptos" panose="020B0004020202020204" pitchFamily="34" charset="0"/>
                        </a:rPr>
                        <a:t>P&gt;=0 : P  = P + 2dx – 2dy </a:t>
                      </a:r>
                    </a:p>
                    <a:p>
                      <a:r>
                        <a:rPr lang="en-SG" sz="2200" b="0" dirty="0">
                          <a:latin typeface="Aptos" panose="020B0004020202020204" pitchFamily="34" charset="0"/>
                        </a:rPr>
                        <a:t>                   = P + (2*3) – (2*6) = P - 6 </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=(5, 6)</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0</a:t>
                      </a:r>
                    </a:p>
                    <a:p>
                      <a:pPr marL="0" indent="0">
                        <a:buFont typeface="Arial" panose="020B0604020202020204" pitchFamily="34" charset="0"/>
                        <a:buNone/>
                      </a:pPr>
                      <a:r>
                        <a:rPr lang="en-SG" sz="1600" b="0" dirty="0">
                          <a:latin typeface="Aptos" panose="020B0004020202020204" pitchFamily="34" charset="0"/>
                        </a:rPr>
                        <a:t>X =  x + 1 = 5 + 1 = 6</a:t>
                      </a:r>
                    </a:p>
                    <a:p>
                      <a:pPr marL="0" indent="0">
                        <a:buFont typeface="Arial" panose="020B0604020202020204" pitchFamily="34" charset="0"/>
                        <a:buNone/>
                      </a:pPr>
                      <a:r>
                        <a:rPr lang="en-SG" sz="1600" b="0" dirty="0">
                          <a:latin typeface="Aptos" panose="020B0004020202020204" pitchFamily="34" charset="0"/>
                        </a:rPr>
                        <a:t>Y =  y + 1 = 6 + 1 = 7            New points = (6, 7)</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b="0" dirty="0">
                          <a:latin typeface="Aptos" panose="020B0004020202020204" pitchFamily="34" charset="0"/>
                        </a:rPr>
                        <a:t>= (6, 7)</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0</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6 = 0 – 6 = -6 </a:t>
                      </a:r>
                    </a:p>
                    <a:p>
                      <a:pPr marL="0" indent="0">
                        <a:buFont typeface="Arial" panose="020B0604020202020204" pitchFamily="34" charset="0"/>
                        <a:buNone/>
                      </a:pPr>
                      <a:r>
                        <a:rPr lang="en-SG" sz="1600" b="0" dirty="0">
                          <a:latin typeface="Aptos" panose="020B0004020202020204" pitchFamily="34" charset="0"/>
                        </a:rPr>
                        <a:t>X = 6</a:t>
                      </a:r>
                    </a:p>
                    <a:p>
                      <a:pPr marL="0" indent="0">
                        <a:buFont typeface="Arial" panose="020B0604020202020204" pitchFamily="34" charset="0"/>
                        <a:buNone/>
                      </a:pPr>
                      <a:r>
                        <a:rPr lang="en-SG" sz="1600" b="0" dirty="0">
                          <a:latin typeface="Aptos" panose="020B0004020202020204" pitchFamily="34" charset="0"/>
                        </a:rPr>
                        <a:t>Y = 7+1 = 8                             New points = (6, 8)</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b="0" dirty="0">
                          <a:latin typeface="Aptos" panose="020B0004020202020204" pitchFamily="34" charset="0"/>
                        </a:rPr>
                        <a:t>= (6, 8)</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-6 </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+ 6 = -6 + 6 = 0</a:t>
                      </a:r>
                    </a:p>
                    <a:p>
                      <a:pPr marL="0" indent="0">
                        <a:buFont typeface="Arial" panose="020B0604020202020204" pitchFamily="34" charset="0"/>
                        <a:buNone/>
                      </a:pPr>
                      <a:r>
                        <a:rPr lang="en-SG" sz="1600" b="0" dirty="0">
                          <a:latin typeface="Aptos" panose="020B0004020202020204" pitchFamily="34" charset="0"/>
                        </a:rPr>
                        <a:t>X =  x + 1 = 6 + 1 = 7</a:t>
                      </a:r>
                    </a:p>
                    <a:p>
                      <a:pPr marL="0" indent="0">
                        <a:buFont typeface="Arial" panose="020B0604020202020204" pitchFamily="34" charset="0"/>
                        <a:buNone/>
                      </a:pPr>
                      <a:r>
                        <a:rPr lang="en-SG" sz="1600" b="0" dirty="0">
                          <a:latin typeface="Aptos" panose="020B0004020202020204" pitchFamily="34" charset="0"/>
                        </a:rPr>
                        <a:t>Y =  y + 1 = 8 + 1 = 9            New points = (7, 9)</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r>
                        <a:rPr lang="en-SG" sz="1600" b="0" dirty="0">
                          <a:latin typeface="Aptos" panose="020B0004020202020204" pitchFamily="34" charset="0"/>
                        </a:rPr>
                        <a:t>= (7, 9)</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0</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6 = 0 – 6 = -6</a:t>
                      </a:r>
                    </a:p>
                    <a:p>
                      <a:pPr marL="0" indent="0">
                        <a:buFont typeface="Arial" panose="020B0604020202020204" pitchFamily="34" charset="0"/>
                        <a:buNone/>
                      </a:pPr>
                      <a:r>
                        <a:rPr lang="en-SG" sz="1600" b="0" dirty="0">
                          <a:latin typeface="Aptos" panose="020B0004020202020204" pitchFamily="34" charset="0"/>
                        </a:rPr>
                        <a:t>X = 7</a:t>
                      </a:r>
                    </a:p>
                    <a:p>
                      <a:pPr marL="0" indent="0">
                        <a:buFont typeface="Arial" panose="020B0604020202020204" pitchFamily="34" charset="0"/>
                        <a:buNone/>
                      </a:pPr>
                      <a:r>
                        <a:rPr lang="en-SG" sz="1600" b="0" dirty="0">
                          <a:latin typeface="Aptos" panose="020B0004020202020204" pitchFamily="34" charset="0"/>
                        </a:rPr>
                        <a:t>Y = 9+1 = 10                             New points = (7, 10)</a:t>
                      </a:r>
                    </a:p>
                  </a:txBody>
                  <a:tcPr>
                    <a:solidFill>
                      <a:schemeClr val="accent2">
                        <a:lumMod val="20000"/>
                        <a:lumOff val="80000"/>
                      </a:schemeClr>
                    </a:solidFill>
                  </a:tcPr>
                </a:tc>
                <a:extLst>
                  <a:ext uri="{0D108BD9-81ED-4DB2-BD59-A6C34878D82A}">
                    <a16:rowId xmlns:a16="http://schemas.microsoft.com/office/drawing/2014/main" val="964657653"/>
                  </a:ext>
                </a:extLst>
              </a:tr>
            </a:tbl>
          </a:graphicData>
        </a:graphic>
      </p:graphicFrame>
      <p:sp>
        <p:nvSpPr>
          <p:cNvPr id="9" name="TextBox 8">
            <a:extLst>
              <a:ext uri="{FF2B5EF4-FFF2-40B4-BE49-F238E27FC236}">
                <a16:creationId xmlns:a16="http://schemas.microsoft.com/office/drawing/2014/main" id="{C9AB567E-E620-F625-08B5-392C5B2815BF}"/>
              </a:ext>
            </a:extLst>
          </p:cNvPr>
          <p:cNvSpPr txBox="1"/>
          <p:nvPr/>
        </p:nvSpPr>
        <p:spPr>
          <a:xfrm>
            <a:off x="10088253" y="2652061"/>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+ 1</a:t>
            </a:r>
            <a:endParaRPr lang="en-SG" dirty="0"/>
          </a:p>
        </p:txBody>
      </p:sp>
      <p:sp>
        <p:nvSpPr>
          <p:cNvPr id="10" name="TextBox 9">
            <a:extLst>
              <a:ext uri="{FF2B5EF4-FFF2-40B4-BE49-F238E27FC236}">
                <a16:creationId xmlns:a16="http://schemas.microsoft.com/office/drawing/2014/main" id="{98F6875F-1870-9922-847B-3956DCC42F4F}"/>
              </a:ext>
            </a:extLst>
          </p:cNvPr>
          <p:cNvSpPr txBox="1"/>
          <p:nvPr/>
        </p:nvSpPr>
        <p:spPr>
          <a:xfrm>
            <a:off x="10088253" y="196598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+ 1</a:t>
            </a:r>
            <a:endParaRPr lang="en-SG" dirty="0"/>
          </a:p>
        </p:txBody>
      </p:sp>
    </p:spTree>
    <p:extLst>
      <p:ext uri="{BB962C8B-B14F-4D97-AF65-F5344CB8AC3E}">
        <p14:creationId xmlns:p14="http://schemas.microsoft.com/office/powerpoint/2010/main" val="1097710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AAF8E0-83F9-E07B-689B-8AFEA83220F3}"/>
              </a:ext>
            </a:extLst>
          </p:cNvPr>
          <p:cNvGraphicFramePr>
            <a:graphicFrameLocks noGrp="1"/>
          </p:cNvGraphicFramePr>
          <p:nvPr>
            <p:extLst>
              <p:ext uri="{D42A27DB-BD31-4B8C-83A1-F6EECF244321}">
                <p14:modId xmlns:p14="http://schemas.microsoft.com/office/powerpoint/2010/main" val="3672855590"/>
              </p:ext>
            </p:extLst>
          </p:nvPr>
        </p:nvGraphicFramePr>
        <p:xfrm>
          <a:off x="90650" y="125237"/>
          <a:ext cx="12010700" cy="3786363"/>
        </p:xfrm>
        <a:graphic>
          <a:graphicData uri="http://schemas.openxmlformats.org/drawingml/2006/table">
            <a:tbl>
              <a:tblPr firstRow="1" bandRow="1">
                <a:tableStyleId>{5940675A-B579-460E-94D1-54222C63F5DA}</a:tableStyleId>
              </a:tblPr>
              <a:tblGrid>
                <a:gridCol w="1166821">
                  <a:extLst>
                    <a:ext uri="{9D8B030D-6E8A-4147-A177-3AD203B41FA5}">
                      <a16:colId xmlns:a16="http://schemas.microsoft.com/office/drawing/2014/main" val="907722544"/>
                    </a:ext>
                  </a:extLst>
                </a:gridCol>
                <a:gridCol w="1040059">
                  <a:extLst>
                    <a:ext uri="{9D8B030D-6E8A-4147-A177-3AD203B41FA5}">
                      <a16:colId xmlns:a16="http://schemas.microsoft.com/office/drawing/2014/main" val="2524437398"/>
                    </a:ext>
                  </a:extLst>
                </a:gridCol>
                <a:gridCol w="1631651">
                  <a:extLst>
                    <a:ext uri="{9D8B030D-6E8A-4147-A177-3AD203B41FA5}">
                      <a16:colId xmlns:a16="http://schemas.microsoft.com/office/drawing/2014/main" val="666228691"/>
                    </a:ext>
                  </a:extLst>
                </a:gridCol>
                <a:gridCol w="2185077">
                  <a:extLst>
                    <a:ext uri="{9D8B030D-6E8A-4147-A177-3AD203B41FA5}">
                      <a16:colId xmlns:a16="http://schemas.microsoft.com/office/drawing/2014/main" val="3098352767"/>
                    </a:ext>
                  </a:extLst>
                </a:gridCol>
                <a:gridCol w="5987092">
                  <a:extLst>
                    <a:ext uri="{9D8B030D-6E8A-4147-A177-3AD203B41FA5}">
                      <a16:colId xmlns:a16="http://schemas.microsoft.com/office/drawing/2014/main" val="3875785686"/>
                    </a:ext>
                  </a:extLst>
                </a:gridCol>
              </a:tblGrid>
              <a:tr h="1312762">
                <a:tc>
                  <a:txBody>
                    <a:bodyPr/>
                    <a:lstStyle/>
                    <a:p>
                      <a:r>
                        <a:rPr lang="en-SG" sz="2200" dirty="0">
                          <a:latin typeface="Aptos" panose="020B0004020202020204" pitchFamily="34" charset="0"/>
                        </a:rPr>
                        <a:t>x</a:t>
                      </a:r>
                      <a:endParaRPr lang="en-SG" sz="2200" baseline="-25000" dirty="0">
                        <a:latin typeface="Aptos" panose="020B0004020202020204" pitchFamily="34" charset="0"/>
                      </a:endParaRPr>
                    </a:p>
                  </a:txBody>
                  <a:tcPr>
                    <a:solidFill>
                      <a:schemeClr val="accent2">
                        <a:lumMod val="20000"/>
                        <a:lumOff val="80000"/>
                      </a:schemeClr>
                    </a:solidFill>
                  </a:tcPr>
                </a:tc>
                <a:tc>
                  <a:txBody>
                    <a:bodyPr/>
                    <a:lstStyle/>
                    <a:p>
                      <a:r>
                        <a:rPr lang="en-SG" sz="2200" dirty="0">
                          <a:latin typeface="Aptos" panose="020B0004020202020204" pitchFamily="34" charset="0"/>
                        </a:rPr>
                        <a:t>y</a:t>
                      </a:r>
                      <a:endParaRPr lang="en-SG" sz="22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2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200" dirty="0">
                          <a:latin typeface="Aptos" panose="020B0004020202020204" pitchFamily="34" charset="0"/>
                        </a:rPr>
                        <a:t>(x</a:t>
                      </a:r>
                      <a:r>
                        <a:rPr lang="en-SG" sz="2200" baseline="-25000" dirty="0">
                          <a:latin typeface="Aptos" panose="020B0004020202020204" pitchFamily="34" charset="0"/>
                        </a:rPr>
                        <a:t>, </a:t>
                      </a:r>
                      <a:r>
                        <a:rPr lang="en-SG" sz="2200" dirty="0">
                          <a:latin typeface="Aptos" panose="020B0004020202020204" pitchFamily="34" charset="0"/>
                        </a:rPr>
                        <a:t>y)</a:t>
                      </a:r>
                    </a:p>
                  </a:txBody>
                  <a:tcPr>
                    <a:solidFill>
                      <a:schemeClr val="accent2">
                        <a:lumMod val="20000"/>
                        <a:lumOff val="80000"/>
                      </a:schemeClr>
                    </a:solidFill>
                  </a:tcPr>
                </a:tc>
                <a:tc>
                  <a:txBody>
                    <a:bodyPr/>
                    <a:lstStyle/>
                    <a:p>
                      <a:r>
                        <a:rPr lang="en-SG" sz="22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2200" b="0" dirty="0">
                          <a:latin typeface="Aptos" panose="020B0004020202020204" pitchFamily="34" charset="0"/>
                        </a:rPr>
                        <a:t>Next decision parameter(P) </a:t>
                      </a:r>
                    </a:p>
                    <a:p>
                      <a:r>
                        <a:rPr lang="en-SG" sz="2200" b="0" dirty="0">
                          <a:latin typeface="Aptos" panose="020B0004020202020204" pitchFamily="34" charset="0"/>
                        </a:rPr>
                        <a:t>P&lt;0   : P  = P + 2dx </a:t>
                      </a:r>
                    </a:p>
                    <a:p>
                      <a:r>
                        <a:rPr lang="en-SG" sz="2200" b="0" dirty="0">
                          <a:latin typeface="Aptos" panose="020B0004020202020204" pitchFamily="34" charset="0"/>
                        </a:rPr>
                        <a:t>                   = P</a:t>
                      </a:r>
                      <a:r>
                        <a:rPr lang="en-SG" sz="2200" b="0" baseline="-25000" dirty="0">
                          <a:latin typeface="Aptos" panose="020B0004020202020204" pitchFamily="34" charset="0"/>
                        </a:rPr>
                        <a:t> </a:t>
                      </a:r>
                      <a:r>
                        <a:rPr lang="en-SG" sz="2200" b="0" dirty="0">
                          <a:latin typeface="Aptos" panose="020B0004020202020204" pitchFamily="34" charset="0"/>
                        </a:rPr>
                        <a:t>+ 2*3 = P</a:t>
                      </a:r>
                      <a:r>
                        <a:rPr lang="en-SG" sz="2200" b="0" baseline="-25000" dirty="0">
                          <a:latin typeface="Aptos" panose="020B0004020202020204" pitchFamily="34" charset="0"/>
                        </a:rPr>
                        <a:t> </a:t>
                      </a:r>
                      <a:r>
                        <a:rPr lang="en-SG" sz="2200" b="0" dirty="0">
                          <a:latin typeface="Aptos" panose="020B0004020202020204" pitchFamily="34" charset="0"/>
                        </a:rPr>
                        <a:t>+ 6</a:t>
                      </a:r>
                    </a:p>
                    <a:p>
                      <a:r>
                        <a:rPr lang="en-SG" sz="2200" b="0" dirty="0">
                          <a:latin typeface="Aptos" panose="020B0004020202020204" pitchFamily="34" charset="0"/>
                        </a:rPr>
                        <a:t>P&gt;=0 : P  = P + 2dx – 2dy </a:t>
                      </a:r>
                    </a:p>
                    <a:p>
                      <a:r>
                        <a:rPr lang="en-SG" sz="2200" b="0" dirty="0">
                          <a:latin typeface="Aptos" panose="020B0004020202020204" pitchFamily="34" charset="0"/>
                        </a:rPr>
                        <a:t>                   = P + (2*3) – (2*6) = P - 6 </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dirty="0">
                          <a:latin typeface="Aptos" panose="020B0004020202020204" pitchFamily="34" charset="0"/>
                        </a:rPr>
                        <a:t>10</a:t>
                      </a:r>
                    </a:p>
                  </a:txBody>
                  <a:tcPr>
                    <a:solidFill>
                      <a:schemeClr val="accent2">
                        <a:lumMod val="20000"/>
                        <a:lumOff val="80000"/>
                      </a:schemeClr>
                    </a:solidFill>
                  </a:tcPr>
                </a:tc>
                <a:tc>
                  <a:txBody>
                    <a:bodyPr/>
                    <a:lstStyle/>
                    <a:p>
                      <a:r>
                        <a:rPr lang="en-SG" sz="1600" b="0" dirty="0">
                          <a:latin typeface="Aptos" panose="020B0004020202020204" pitchFamily="34" charset="0"/>
                        </a:rPr>
                        <a:t>= (7, 10)</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+ 6 = -6 + 6 = 0</a:t>
                      </a:r>
                    </a:p>
                    <a:p>
                      <a:pPr marL="0" indent="0">
                        <a:buFont typeface="Arial" panose="020B0604020202020204" pitchFamily="34" charset="0"/>
                        <a:buNone/>
                      </a:pPr>
                      <a:r>
                        <a:rPr lang="en-SG" sz="1600" b="0" dirty="0">
                          <a:latin typeface="Aptos" panose="020B0004020202020204" pitchFamily="34" charset="0"/>
                        </a:rPr>
                        <a:t>X =  x + 1 = 7 + 1 = 8</a:t>
                      </a:r>
                    </a:p>
                    <a:p>
                      <a:pPr marL="0" indent="0">
                        <a:buFont typeface="Arial" panose="020B0604020202020204" pitchFamily="34" charset="0"/>
                        <a:buNone/>
                      </a:pPr>
                      <a:r>
                        <a:rPr lang="en-SG" sz="1600" b="0" dirty="0">
                          <a:latin typeface="Aptos" panose="020B0004020202020204" pitchFamily="34" charset="0"/>
                        </a:rPr>
                        <a:t>Y =  y + 1 = 10 + 1 = 11            New points = (8, 11)</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dirty="0">
                          <a:latin typeface="Aptos" panose="020B0004020202020204" pitchFamily="34" charset="0"/>
                        </a:rPr>
                        <a:t>11</a:t>
                      </a:r>
                    </a:p>
                  </a:txBody>
                  <a:tcPr>
                    <a:solidFill>
                      <a:schemeClr val="accent2">
                        <a:lumMod val="20000"/>
                        <a:lumOff val="80000"/>
                      </a:schemeClr>
                    </a:solidFill>
                  </a:tcPr>
                </a:tc>
                <a:tc>
                  <a:txBody>
                    <a:bodyPr/>
                    <a:lstStyle/>
                    <a:p>
                      <a:r>
                        <a:rPr lang="en-SG" sz="1600" b="0" dirty="0">
                          <a:latin typeface="Aptos" panose="020B0004020202020204" pitchFamily="34" charset="0"/>
                        </a:rPr>
                        <a:t>= (8, 11)</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0</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6 = 0 – 6 = -6</a:t>
                      </a:r>
                    </a:p>
                    <a:p>
                      <a:pPr marL="0" indent="0">
                        <a:buFont typeface="Arial" panose="020B0604020202020204" pitchFamily="34" charset="0"/>
                        <a:buNone/>
                      </a:pPr>
                      <a:r>
                        <a:rPr lang="en-SG" sz="1600" b="0" dirty="0">
                          <a:latin typeface="Aptos" panose="020B0004020202020204" pitchFamily="34" charset="0"/>
                        </a:rPr>
                        <a:t>X = 8</a:t>
                      </a:r>
                    </a:p>
                    <a:p>
                      <a:pPr marL="0" indent="0">
                        <a:buFont typeface="Arial" panose="020B0604020202020204" pitchFamily="34" charset="0"/>
                        <a:buNone/>
                      </a:pPr>
                      <a:r>
                        <a:rPr lang="en-SG" sz="1600" b="0" dirty="0">
                          <a:latin typeface="Aptos" panose="020B0004020202020204" pitchFamily="34" charset="0"/>
                        </a:rPr>
                        <a:t>Y = 11+1 = 12                             New points = (8, 12)</a:t>
                      </a:r>
                    </a:p>
                  </a:txBody>
                  <a:tcPr>
                    <a:solidFill>
                      <a:schemeClr val="accent2">
                        <a:lumMod val="20000"/>
                        <a:lumOff val="80000"/>
                      </a:schemeClr>
                    </a:solidFill>
                  </a:tcPr>
                </a:tc>
                <a:extLst>
                  <a:ext uri="{0D108BD9-81ED-4DB2-BD59-A6C34878D82A}">
                    <a16:rowId xmlns:a16="http://schemas.microsoft.com/office/drawing/2014/main" val="1334572260"/>
                  </a:ext>
                </a:extLst>
              </a:tr>
              <a:tr h="372603">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r>
                        <a:rPr lang="en-SG" sz="1600" b="0" dirty="0">
                          <a:latin typeface="Aptos" panose="020B0004020202020204" pitchFamily="34" charset="0"/>
                        </a:rPr>
                        <a:t>= (8, 12)</a:t>
                      </a:r>
                      <a:endParaRPr lang="en-SG" sz="1600" dirty="0">
                        <a:latin typeface="Aptos" panose="020B0004020202020204" pitchFamily="34" charset="0"/>
                      </a:endParaRPr>
                    </a:p>
                  </a:txBody>
                  <a:tcPr>
                    <a:solidFill>
                      <a:schemeClr val="accent2">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latin typeface="Aptos" panose="020B0004020202020204" pitchFamily="34" charset="0"/>
                        </a:rPr>
                        <a:t>Here, x = </a:t>
                      </a:r>
                      <a:r>
                        <a:rPr lang="en-SG" sz="1800" dirty="0" err="1">
                          <a:latin typeface="Aptos" panose="020B0004020202020204" pitchFamily="34" charset="0"/>
                        </a:rPr>
                        <a:t>x</a:t>
                      </a:r>
                      <a:r>
                        <a:rPr lang="en-SG" sz="1800" baseline="-25000" dirty="0" err="1">
                          <a:latin typeface="Aptos" panose="020B0004020202020204" pitchFamily="34" charset="0"/>
                        </a:rPr>
                        <a:t>end</a:t>
                      </a:r>
                      <a:r>
                        <a:rPr lang="en-SG" sz="1800" baseline="-25000" dirty="0">
                          <a:latin typeface="Aptos" panose="020B0004020202020204" pitchFamily="34" charset="0"/>
                        </a:rPr>
                        <a:t>, </a:t>
                      </a:r>
                      <a:r>
                        <a:rPr lang="en-SG" sz="1800" dirty="0">
                          <a:latin typeface="Aptos" panose="020B0004020202020204" pitchFamily="34" charset="0"/>
                        </a:rPr>
                        <a:t>So it stops further execution</a:t>
                      </a:r>
                    </a:p>
                  </a:txBody>
                  <a:tcPr>
                    <a:solidFill>
                      <a:schemeClr val="accent2">
                        <a:lumMod val="20000"/>
                        <a:lumOff val="80000"/>
                      </a:schemeClr>
                    </a:solidFill>
                  </a:tcPr>
                </a:tc>
                <a:tc hMerge="1">
                  <a:txBody>
                    <a:bodyPr/>
                    <a:lstStyle/>
                    <a:p>
                      <a:pPr marL="0" indent="0">
                        <a:buFont typeface="Arial" panose="020B0604020202020204" pitchFamily="34" charset="0"/>
                        <a:buNone/>
                      </a:pPr>
                      <a:endParaRPr lang="en-SG" sz="1600" b="0" dirty="0">
                        <a:latin typeface="Aptos" panose="020B0004020202020204" pitchFamily="34" charset="0"/>
                      </a:endParaRPr>
                    </a:p>
                  </a:txBody>
                  <a:tcPr>
                    <a:solidFill>
                      <a:schemeClr val="accent2">
                        <a:lumMod val="20000"/>
                        <a:lumOff val="80000"/>
                      </a:schemeClr>
                    </a:solidFill>
                  </a:tcPr>
                </a:tc>
                <a:extLst>
                  <a:ext uri="{0D108BD9-81ED-4DB2-BD59-A6C34878D82A}">
                    <a16:rowId xmlns:a16="http://schemas.microsoft.com/office/drawing/2014/main" val="1163871359"/>
                  </a:ext>
                </a:extLst>
              </a:tr>
            </a:tbl>
          </a:graphicData>
        </a:graphic>
      </p:graphicFrame>
      <p:sp>
        <p:nvSpPr>
          <p:cNvPr id="3" name="TextBox 2">
            <a:extLst>
              <a:ext uri="{FF2B5EF4-FFF2-40B4-BE49-F238E27FC236}">
                <a16:creationId xmlns:a16="http://schemas.microsoft.com/office/drawing/2014/main" id="{D2DFB43D-90BF-51F0-FD7F-E4D822E472EB}"/>
              </a:ext>
            </a:extLst>
          </p:cNvPr>
          <p:cNvSpPr txBox="1"/>
          <p:nvPr/>
        </p:nvSpPr>
        <p:spPr>
          <a:xfrm>
            <a:off x="10217946" y="1082341"/>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+ 1</a:t>
            </a:r>
            <a:endParaRPr lang="en-SG" dirty="0"/>
          </a:p>
        </p:txBody>
      </p:sp>
      <p:sp>
        <p:nvSpPr>
          <p:cNvPr id="4" name="TextBox 3">
            <a:extLst>
              <a:ext uri="{FF2B5EF4-FFF2-40B4-BE49-F238E27FC236}">
                <a16:creationId xmlns:a16="http://schemas.microsoft.com/office/drawing/2014/main" id="{A40A7389-CB71-B38A-5205-FE7815667AC2}"/>
              </a:ext>
            </a:extLst>
          </p:cNvPr>
          <p:cNvSpPr txBox="1"/>
          <p:nvPr/>
        </p:nvSpPr>
        <p:spPr>
          <a:xfrm>
            <a:off x="10217946" y="39626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+ 1</a:t>
            </a:r>
            <a:endParaRPr lang="en-SG" dirty="0"/>
          </a:p>
        </p:txBody>
      </p:sp>
      <p:pic>
        <p:nvPicPr>
          <p:cNvPr id="6" name="Picture 5">
            <a:extLst>
              <a:ext uri="{FF2B5EF4-FFF2-40B4-BE49-F238E27FC236}">
                <a16:creationId xmlns:a16="http://schemas.microsoft.com/office/drawing/2014/main" id="{D02844EB-F57B-7E3B-2D72-373053461E6D}"/>
              </a:ext>
            </a:extLst>
          </p:cNvPr>
          <p:cNvPicPr>
            <a:picLocks noChangeAspect="1"/>
          </p:cNvPicPr>
          <p:nvPr/>
        </p:nvPicPr>
        <p:blipFill>
          <a:blip r:embed="rId2"/>
          <a:stretch>
            <a:fillRect/>
          </a:stretch>
        </p:blipFill>
        <p:spPr>
          <a:xfrm>
            <a:off x="3602874" y="4080757"/>
            <a:ext cx="4986252" cy="2777243"/>
          </a:xfrm>
          <a:prstGeom prst="rect">
            <a:avLst/>
          </a:prstGeom>
        </p:spPr>
      </p:pic>
    </p:spTree>
    <p:extLst>
      <p:ext uri="{BB962C8B-B14F-4D97-AF65-F5344CB8AC3E}">
        <p14:creationId xmlns:p14="http://schemas.microsoft.com/office/powerpoint/2010/main" val="206693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8A723-AF59-0685-D963-3E5A4C9A5D6F}"/>
              </a:ext>
            </a:extLst>
          </p:cNvPr>
          <p:cNvSpPr>
            <a:spLocks noGrp="1"/>
          </p:cNvSpPr>
          <p:nvPr>
            <p:ph idx="1"/>
          </p:nvPr>
        </p:nvSpPr>
        <p:spPr>
          <a:xfrm>
            <a:off x="236483" y="126124"/>
            <a:ext cx="11713779" cy="1992403"/>
          </a:xfrm>
          <a:solidFill>
            <a:schemeClr val="bg1"/>
          </a:solidFill>
        </p:spPr>
        <p:txBody>
          <a:bodyPr>
            <a:normAutofit lnSpcReduction="10000"/>
          </a:bodyPr>
          <a:lstStyle/>
          <a:p>
            <a:pPr marL="0" indent="0" algn="just">
              <a:buNone/>
            </a:pPr>
            <a:r>
              <a:rPr lang="en-US" sz="3200" b="1" dirty="0">
                <a:latin typeface="Aptos" panose="020B0004020202020204" pitchFamily="34" charset="0"/>
              </a:rPr>
              <a:t>Scan Converting a Point </a:t>
            </a:r>
          </a:p>
          <a:p>
            <a:pPr marL="0" indent="0" algn="just">
              <a:buNone/>
            </a:pPr>
            <a:r>
              <a:rPr lang="en-US" sz="2400" dirty="0">
                <a:latin typeface="Aptos" panose="020B0004020202020204" pitchFamily="34" charset="0"/>
              </a:rPr>
              <a:t>Each pixel on the graphics display does not represent a mathematical point. Instead, it means a region which theoretically can contain an infinite number of points. </a:t>
            </a:r>
          </a:p>
          <a:p>
            <a:pPr marL="0" indent="0" algn="just">
              <a:buNone/>
            </a:pPr>
            <a:r>
              <a:rPr lang="en-US" sz="2400" dirty="0">
                <a:latin typeface="Aptos" panose="020B0004020202020204" pitchFamily="34" charset="0"/>
              </a:rPr>
              <a:t>Scan-Converting a point involves illuminating the pixel that contains the point.</a:t>
            </a:r>
            <a:endParaRPr lang="en-SG" sz="2400" dirty="0">
              <a:latin typeface="Aptos" panose="020B0004020202020204" pitchFamily="34" charset="0"/>
            </a:endParaRPr>
          </a:p>
        </p:txBody>
      </p:sp>
      <p:pic>
        <p:nvPicPr>
          <p:cNvPr id="5" name="Picture 4">
            <a:extLst>
              <a:ext uri="{FF2B5EF4-FFF2-40B4-BE49-F238E27FC236}">
                <a16:creationId xmlns:a16="http://schemas.microsoft.com/office/drawing/2014/main" id="{E690AF62-9415-2BBD-FFBC-05BA8E62046C}"/>
              </a:ext>
            </a:extLst>
          </p:cNvPr>
          <p:cNvPicPr>
            <a:picLocks noChangeAspect="1"/>
          </p:cNvPicPr>
          <p:nvPr/>
        </p:nvPicPr>
        <p:blipFill>
          <a:blip r:embed="rId2"/>
          <a:stretch>
            <a:fillRect/>
          </a:stretch>
        </p:blipFill>
        <p:spPr>
          <a:xfrm>
            <a:off x="534670" y="2118528"/>
            <a:ext cx="11415592" cy="4739472"/>
          </a:xfrm>
          <a:prstGeom prst="rect">
            <a:avLst/>
          </a:prstGeom>
        </p:spPr>
      </p:pic>
    </p:spTree>
    <p:extLst>
      <p:ext uri="{BB962C8B-B14F-4D97-AF65-F5344CB8AC3E}">
        <p14:creationId xmlns:p14="http://schemas.microsoft.com/office/powerpoint/2010/main" val="42095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EE05C-D402-32D3-2174-34E38948AD3C}"/>
              </a:ext>
            </a:extLst>
          </p:cNvPr>
          <p:cNvSpPr txBox="1"/>
          <p:nvPr/>
        </p:nvSpPr>
        <p:spPr>
          <a:xfrm>
            <a:off x="152399" y="109090"/>
            <a:ext cx="11887200" cy="3477875"/>
          </a:xfrm>
          <a:prstGeom prst="rect">
            <a:avLst/>
          </a:prstGeom>
          <a:solidFill>
            <a:schemeClr val="bg1"/>
          </a:solidFill>
        </p:spPr>
        <p:txBody>
          <a:bodyPr wrap="square">
            <a:spAutoFit/>
          </a:bodyPr>
          <a:lstStyle/>
          <a:p>
            <a:pPr algn="just"/>
            <a:r>
              <a:rPr lang="en-SG" sz="2000" b="1" dirty="0">
                <a:latin typeface="Aptos" panose="020B0004020202020204" pitchFamily="34" charset="0"/>
              </a:rPr>
              <a:t>Approach</a:t>
            </a:r>
          </a:p>
          <a:p>
            <a:pPr algn="just"/>
            <a:r>
              <a:rPr lang="en-SG" sz="2000" dirty="0">
                <a:latin typeface="Aptos" panose="020B0004020202020204" pitchFamily="34" charset="0"/>
              </a:rPr>
              <a:t>1. A mathematical point (x, y) where x and y are real numbers within an image area, needs to be scan converted to a pixel at location (x’, y’).</a:t>
            </a:r>
          </a:p>
          <a:p>
            <a:pPr algn="just"/>
            <a:r>
              <a:rPr lang="en-SG" sz="2000" dirty="0">
                <a:latin typeface="Aptos" panose="020B0004020202020204" pitchFamily="34" charset="0"/>
              </a:rPr>
              <a:t>2. This may be done by making x’ to be the integer part of x, and y’ to be the integer part of y.</a:t>
            </a:r>
          </a:p>
          <a:p>
            <a:pPr algn="just"/>
            <a:r>
              <a:rPr lang="en-SG" sz="2000" dirty="0">
                <a:latin typeface="Aptos" panose="020B0004020202020204" pitchFamily="34" charset="0"/>
              </a:rPr>
              <a:t>3. In other words, x’ = floor(x) and y’ = floor(y), where function floor returns the largest integer that is less than or equal to the arguments.</a:t>
            </a:r>
          </a:p>
          <a:p>
            <a:pPr algn="just"/>
            <a:r>
              <a:rPr lang="en-SG" sz="2000" dirty="0">
                <a:latin typeface="Aptos" panose="020B0004020202020204" pitchFamily="34" charset="0"/>
              </a:rPr>
              <a:t>4. Doing so in essence places the origin of a continuous coordinate system for (x, y) at the lower left corner of the pixel grid in the image space.</a:t>
            </a:r>
          </a:p>
          <a:p>
            <a:pPr algn="just"/>
            <a:r>
              <a:rPr lang="en-SG" sz="2000" dirty="0">
                <a:latin typeface="Aptos" panose="020B0004020202020204" pitchFamily="34" charset="0"/>
              </a:rPr>
              <a:t>5. All the points that satisfy x’&lt;= x &lt; x’ + 1 and y’&lt;= y &lt; y’ + 1 are mapped to pixel (x’, y’).</a:t>
            </a:r>
          </a:p>
          <a:p>
            <a:pPr algn="just"/>
            <a:r>
              <a:rPr lang="en-SG" sz="2000" dirty="0">
                <a:latin typeface="Aptos" panose="020B0004020202020204" pitchFamily="34" charset="0"/>
              </a:rPr>
              <a:t>6. For example, a point P1(1.7, 0.8) is represented by pixel (1, 0). Points P2 (2.2, 1.3) and P3(2.8, 1.9) are both represented by pixel (2, 1).</a:t>
            </a:r>
          </a:p>
        </p:txBody>
      </p:sp>
      <p:pic>
        <p:nvPicPr>
          <p:cNvPr id="7" name="Picture 6">
            <a:extLst>
              <a:ext uri="{FF2B5EF4-FFF2-40B4-BE49-F238E27FC236}">
                <a16:creationId xmlns:a16="http://schemas.microsoft.com/office/drawing/2014/main" id="{33157659-873D-95FD-5AFA-5F929EEEF3EB}"/>
              </a:ext>
            </a:extLst>
          </p:cNvPr>
          <p:cNvPicPr>
            <a:picLocks noChangeAspect="1"/>
          </p:cNvPicPr>
          <p:nvPr/>
        </p:nvPicPr>
        <p:blipFill>
          <a:blip r:embed="rId2"/>
          <a:stretch>
            <a:fillRect/>
          </a:stretch>
        </p:blipFill>
        <p:spPr>
          <a:xfrm>
            <a:off x="3082564" y="3821103"/>
            <a:ext cx="5714675" cy="3036897"/>
          </a:xfrm>
          <a:prstGeom prst="rect">
            <a:avLst/>
          </a:prstGeom>
        </p:spPr>
      </p:pic>
    </p:spTree>
    <p:extLst>
      <p:ext uri="{BB962C8B-B14F-4D97-AF65-F5344CB8AC3E}">
        <p14:creationId xmlns:p14="http://schemas.microsoft.com/office/powerpoint/2010/main" val="425513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25DB56-A25B-9AC8-068C-C970B3EBB04D}"/>
              </a:ext>
            </a:extLst>
          </p:cNvPr>
          <p:cNvSpPr txBox="1"/>
          <p:nvPr/>
        </p:nvSpPr>
        <p:spPr>
          <a:xfrm>
            <a:off x="141889" y="83719"/>
            <a:ext cx="11908221" cy="3508653"/>
          </a:xfrm>
          <a:prstGeom prst="rect">
            <a:avLst/>
          </a:prstGeom>
          <a:solidFill>
            <a:schemeClr val="bg1"/>
          </a:solidFill>
        </p:spPr>
        <p:txBody>
          <a:bodyPr wrap="square">
            <a:spAutoFit/>
          </a:bodyPr>
          <a:lstStyle/>
          <a:p>
            <a:pPr algn="just"/>
            <a:r>
              <a:rPr lang="en-SG" sz="2400" b="1" dirty="0">
                <a:latin typeface="Aptos" panose="020B0004020202020204" pitchFamily="34" charset="0"/>
              </a:rPr>
              <a:t>Scan Converting a Straight Line</a:t>
            </a:r>
          </a:p>
          <a:p>
            <a:pPr algn="just"/>
            <a:r>
              <a:rPr lang="en-SG" dirty="0">
                <a:latin typeface="Aptos" panose="020B0004020202020204" pitchFamily="34" charset="0"/>
              </a:rPr>
              <a:t>For the scan conversion of a straight line, we need the two endpoints. In normal life, if we want to draw a line, we simply draw it by using a scale or ruler. But we can't draw a line on the computer by using a ruler. We have to do some programming for it. The computer draws  a line by finding the intermediate points between the two endpoints of a line. The line is drawn on the screen when the computer has endpoints and then the computer fills the pixel of the </a:t>
            </a:r>
          </a:p>
          <a:p>
            <a:pPr algn="just"/>
            <a:r>
              <a:rPr lang="en-SG" dirty="0">
                <a:latin typeface="Aptos" panose="020B0004020202020204" pitchFamily="34" charset="0"/>
              </a:rPr>
              <a:t>intermediate point's value. The computer can't take the intermediate points in fraction value. For example, after using any of the algorithms if the intermediate point was found (5.1, 7.8) then the computer will round off the point values which are (5,8). The computer takes the nearest integer from that fraction value. This happens because the computer fills the pixels in the screen and pixels are present at the integer values. Either the pixel will be filled or it will not be filled. A pixel can't be partially filled. That is why the line is drawn in the computer is not always a straight line. In the following figure, the two endpoints are described by (x1,y1) and (x2,y2). The equation of the line is used to determine the x, y coordinates of all the points that lie between these two endpoints.</a:t>
            </a:r>
          </a:p>
        </p:txBody>
      </p:sp>
      <p:pic>
        <p:nvPicPr>
          <p:cNvPr id="7" name="Picture 6">
            <a:extLst>
              <a:ext uri="{FF2B5EF4-FFF2-40B4-BE49-F238E27FC236}">
                <a16:creationId xmlns:a16="http://schemas.microsoft.com/office/drawing/2014/main" id="{D8E59B6E-20B7-A4AD-57AB-8053CD979261}"/>
              </a:ext>
            </a:extLst>
          </p:cNvPr>
          <p:cNvPicPr>
            <a:picLocks noChangeAspect="1"/>
          </p:cNvPicPr>
          <p:nvPr/>
        </p:nvPicPr>
        <p:blipFill>
          <a:blip r:embed="rId2"/>
          <a:stretch>
            <a:fillRect/>
          </a:stretch>
        </p:blipFill>
        <p:spPr>
          <a:xfrm>
            <a:off x="2604074" y="3592372"/>
            <a:ext cx="6530500" cy="3104664"/>
          </a:xfrm>
          <a:prstGeom prst="rect">
            <a:avLst/>
          </a:prstGeom>
        </p:spPr>
      </p:pic>
    </p:spTree>
    <p:extLst>
      <p:ext uri="{BB962C8B-B14F-4D97-AF65-F5344CB8AC3E}">
        <p14:creationId xmlns:p14="http://schemas.microsoft.com/office/powerpoint/2010/main" val="111179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D7474C-DDEB-D489-D801-11B1955B522C}"/>
              </a:ext>
            </a:extLst>
          </p:cNvPr>
          <p:cNvSpPr txBox="1"/>
          <p:nvPr/>
        </p:nvSpPr>
        <p:spPr>
          <a:xfrm>
            <a:off x="195755" y="196324"/>
            <a:ext cx="11800489" cy="2862322"/>
          </a:xfrm>
          <a:prstGeom prst="rect">
            <a:avLst/>
          </a:prstGeom>
          <a:solidFill>
            <a:schemeClr val="bg1"/>
          </a:solidFill>
        </p:spPr>
        <p:txBody>
          <a:bodyPr wrap="square">
            <a:spAutoFit/>
          </a:bodyPr>
          <a:lstStyle/>
          <a:p>
            <a:pPr algn="just"/>
            <a:r>
              <a:rPr lang="en-SG" sz="2000" dirty="0">
                <a:latin typeface="Aptos" panose="020B0004020202020204" pitchFamily="34" charset="0"/>
              </a:rPr>
              <a:t>Using the equation of a straight line, y = mx + b where m = &amp; b = the y interrupt, we can find values of y by incrementing x from x =x1, to x = x2. By scan-converting these calculated x, y values, we represent the line as a sequence of pixels.</a:t>
            </a:r>
          </a:p>
          <a:p>
            <a:pPr algn="just"/>
            <a:r>
              <a:rPr lang="en-SG" sz="2000" dirty="0">
                <a:latin typeface="Aptos" panose="020B0004020202020204" pitchFamily="34" charset="0"/>
              </a:rPr>
              <a:t>A line may have three forms with respect to slope i.e., it may have slope = 1(slope=45</a:t>
            </a:r>
            <a:r>
              <a:rPr lang="en-SG" sz="2000" baseline="30000" dirty="0">
                <a:latin typeface="Aptos" panose="020B0004020202020204" pitchFamily="34" charset="0"/>
              </a:rPr>
              <a:t>0</a:t>
            </a:r>
            <a:r>
              <a:rPr lang="en-SG" sz="2000" dirty="0">
                <a:latin typeface="Aptos" panose="020B0004020202020204" pitchFamily="34" charset="0"/>
              </a:rPr>
              <a:t>) as shown in following figure (a), or may have slope &lt; 1 (slope&lt;45</a:t>
            </a:r>
            <a:r>
              <a:rPr lang="en-SG" sz="2000" baseline="30000" dirty="0">
                <a:latin typeface="Aptos" panose="020B0004020202020204" pitchFamily="34" charset="0"/>
              </a:rPr>
              <a:t>0</a:t>
            </a:r>
            <a:r>
              <a:rPr lang="en-SG" sz="2000" dirty="0">
                <a:latin typeface="Aptos" panose="020B0004020202020204" pitchFamily="34" charset="0"/>
              </a:rPr>
              <a:t>) as shown in figure (b) or it may have slope &gt; 1 ((slope&gt;45</a:t>
            </a:r>
            <a:r>
              <a:rPr lang="en-SG" sz="2000" baseline="30000" dirty="0">
                <a:latin typeface="Aptos" panose="020B0004020202020204" pitchFamily="34" charset="0"/>
              </a:rPr>
              <a:t>0</a:t>
            </a:r>
            <a:r>
              <a:rPr lang="en-SG" sz="2000" dirty="0">
                <a:latin typeface="Aptos" panose="020B0004020202020204" pitchFamily="34" charset="0"/>
              </a:rPr>
              <a:t>) as shown in figure (c). </a:t>
            </a:r>
          </a:p>
          <a:p>
            <a:pPr algn="just"/>
            <a:r>
              <a:rPr lang="en-SG" sz="2000" dirty="0">
                <a:latin typeface="Aptos" panose="020B0004020202020204" pitchFamily="34" charset="0"/>
              </a:rPr>
              <a:t>Now if a line has slope = 1 it is very easy to draw the line by simply starting form one point and go on incrementing the x and y coordinates till they reach the second point. So that is a simple case but if slope &lt; 1 or is &gt; 1 then there will be some problem.</a:t>
            </a:r>
          </a:p>
        </p:txBody>
      </p:sp>
      <p:pic>
        <p:nvPicPr>
          <p:cNvPr id="7" name="Picture 6">
            <a:extLst>
              <a:ext uri="{FF2B5EF4-FFF2-40B4-BE49-F238E27FC236}">
                <a16:creationId xmlns:a16="http://schemas.microsoft.com/office/drawing/2014/main" id="{84FA730C-66A4-CBE0-8C99-1BE449828030}"/>
              </a:ext>
            </a:extLst>
          </p:cNvPr>
          <p:cNvPicPr>
            <a:picLocks noChangeAspect="1"/>
          </p:cNvPicPr>
          <p:nvPr/>
        </p:nvPicPr>
        <p:blipFill rotWithShape="1">
          <a:blip r:embed="rId2"/>
          <a:srcRect l="4251" t="15823" r="3835" b="11756"/>
          <a:stretch/>
        </p:blipFill>
        <p:spPr>
          <a:xfrm>
            <a:off x="797296" y="3720249"/>
            <a:ext cx="9600469" cy="2521455"/>
          </a:xfrm>
          <a:prstGeom prst="rect">
            <a:avLst/>
          </a:prstGeom>
        </p:spPr>
      </p:pic>
    </p:spTree>
    <p:extLst>
      <p:ext uri="{BB962C8B-B14F-4D97-AF65-F5344CB8AC3E}">
        <p14:creationId xmlns:p14="http://schemas.microsoft.com/office/powerpoint/2010/main" val="35426310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1006</TotalTime>
  <Words>10385</Words>
  <Application>Microsoft Office PowerPoint</Application>
  <PresentationFormat>Widescreen</PresentationFormat>
  <Paragraphs>1708</Paragraphs>
  <Slides>51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Aharoni</vt:lpstr>
      <vt:lpstr>Aptos</vt:lpstr>
      <vt:lpstr>Arial</vt:lpstr>
      <vt:lpstr>Berlin Sans FB Demi</vt:lpstr>
      <vt:lpstr>Calibri</vt:lpstr>
      <vt:lpstr>Century Schoolbook</vt:lpstr>
      <vt:lpstr>inter-regular</vt:lpstr>
      <vt:lpstr>Symbol</vt:lpstr>
      <vt:lpstr>Times New Roman</vt:lpstr>
      <vt:lpstr>Vrinda</vt:lpstr>
      <vt:lpstr>Wingdings</vt:lpstr>
      <vt:lpstr>Wingdings 2</vt:lpstr>
      <vt:lpstr>View</vt:lpstr>
      <vt:lpstr>Coordinate conversion  &amp;  Scan conversion of line </vt:lpstr>
      <vt:lpstr>   Outlines </vt:lpstr>
      <vt:lpstr>Must Read Questions From This Slide</vt:lpstr>
      <vt:lpstr>  Scan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DDA Algorithm</vt:lpstr>
      <vt:lpstr>PowerPoint Presentation</vt:lpstr>
      <vt:lpstr>PowerPoint Presentation</vt:lpstr>
      <vt:lpstr>DDA(Digital Differential Analyzer)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Scan Conversion (Bresenham’s Line Drawing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Coordinate convention;  Scan conversion;</dc:title>
  <dc:creator>Raajokiaa Ritu</dc:creator>
  <cp:lastModifiedBy>Syed Shakil</cp:lastModifiedBy>
  <cp:revision>300</cp:revision>
  <dcterms:created xsi:type="dcterms:W3CDTF">2024-04-29T15:53:40Z</dcterms:created>
  <dcterms:modified xsi:type="dcterms:W3CDTF">2025-04-19T17:50:13Z</dcterms:modified>
</cp:coreProperties>
</file>