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9390" y="65721"/>
            <a:ext cx="7865218" cy="1376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450" y="1552525"/>
            <a:ext cx="7985759" cy="442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304" y="1907857"/>
            <a:ext cx="6730096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5370" marR="5080" indent="-1043305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Basic</a:t>
            </a:r>
            <a:r>
              <a:rPr sz="6000" spc="-165" dirty="0"/>
              <a:t> </a:t>
            </a:r>
            <a:r>
              <a:rPr sz="6000" dirty="0"/>
              <a:t>Concepts</a:t>
            </a:r>
            <a:r>
              <a:rPr sz="6000" spc="-170" dirty="0"/>
              <a:t> </a:t>
            </a:r>
            <a:r>
              <a:rPr sz="6000" spc="-25" dirty="0"/>
              <a:t>of </a:t>
            </a:r>
            <a:r>
              <a:rPr sz="6000" spc="-10" dirty="0"/>
              <a:t>Interfacing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1995805" marR="5080" indent="-187452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Comparison</a:t>
            </a:r>
            <a:r>
              <a:rPr sz="3950" spc="-30" dirty="0"/>
              <a:t> </a:t>
            </a:r>
            <a:r>
              <a:rPr sz="3950" dirty="0"/>
              <a:t>of</a:t>
            </a:r>
            <a:r>
              <a:rPr sz="3950" spc="-30" dirty="0"/>
              <a:t> </a:t>
            </a:r>
            <a:r>
              <a:rPr sz="3950" dirty="0"/>
              <a:t>Memory</a:t>
            </a:r>
            <a:r>
              <a:rPr sz="3950" spc="-25" dirty="0"/>
              <a:t> </a:t>
            </a:r>
            <a:r>
              <a:rPr sz="3950" dirty="0"/>
              <a:t>Mapped</a:t>
            </a:r>
            <a:r>
              <a:rPr sz="3950" spc="-30" dirty="0"/>
              <a:t> </a:t>
            </a:r>
            <a:r>
              <a:rPr sz="3950" spc="-25" dirty="0"/>
              <a:t>I/O </a:t>
            </a:r>
            <a:r>
              <a:rPr sz="3950" dirty="0"/>
              <a:t>and</a:t>
            </a:r>
            <a:r>
              <a:rPr sz="3950" spc="-35" dirty="0"/>
              <a:t> </a:t>
            </a:r>
            <a:r>
              <a:rPr sz="3950" dirty="0"/>
              <a:t>Peripheral</a:t>
            </a:r>
            <a:r>
              <a:rPr sz="3950" spc="-30" dirty="0"/>
              <a:t> </a:t>
            </a:r>
            <a:r>
              <a:rPr sz="3950" spc="-25" dirty="0"/>
              <a:t>I/O</a:t>
            </a:r>
            <a:endParaRPr sz="3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1" y="1966908"/>
          <a:ext cx="8306433" cy="3153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445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Characteristics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Mapped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Peripheral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bit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bit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signals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MEMR/MEMW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IOR/IOW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Instructions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STA,LDA,STAX,LDAX,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MOV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M,R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ADDM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etc.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IN,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transfer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676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register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4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accumulator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890" y="345924"/>
            <a:ext cx="1851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1" y="1414444"/>
          <a:ext cx="8229600" cy="4614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Characteristics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Mapped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Peripheral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85090" marR="1924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Maximum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possible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64K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shared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system memory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19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256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256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devices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speed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states(STA,LDA)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T-states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(MOV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M,R)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T-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states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85090" marR="458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Hardware Requirements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39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needed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decode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19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required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decode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features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714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logical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operations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be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performed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data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Available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33" t="1235" r="5833" b="6172"/>
          <a:stretch/>
        </p:blipFill>
        <p:spPr>
          <a:xfrm>
            <a:off x="304800" y="304800"/>
            <a:ext cx="8534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5721"/>
            <a:ext cx="90678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Interfacing</a:t>
            </a:r>
            <a:r>
              <a:rPr spc="-4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External</a:t>
            </a:r>
            <a:r>
              <a:rPr spc="-35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473" y="1555619"/>
            <a:ext cx="7922895" cy="4382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09880" marR="320040" indent="-297815">
              <a:lnSpc>
                <a:spcPct val="79800"/>
              </a:lnSpc>
              <a:spcBef>
                <a:spcPts val="695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An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external</a:t>
            </a:r>
            <a:r>
              <a:rPr sz="2350" b="1" spc="-10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memory</a:t>
            </a:r>
            <a:r>
              <a:rPr sz="2350" b="1" spc="-5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interface</a:t>
            </a:r>
            <a:r>
              <a:rPr sz="2350" b="1" spc="2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bus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protocol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for </a:t>
            </a:r>
            <a:r>
              <a:rPr sz="2350" dirty="0">
                <a:latin typeface="Carlito"/>
                <a:cs typeface="Carlito"/>
              </a:rPr>
              <a:t>communication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from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integrated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circuit,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such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as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spc="-50" dirty="0">
                <a:latin typeface="Carlito"/>
                <a:cs typeface="Carlito"/>
              </a:rPr>
              <a:t>a </a:t>
            </a:r>
            <a:r>
              <a:rPr sz="2350" dirty="0">
                <a:latin typeface="Carlito"/>
                <a:cs typeface="Carlito"/>
              </a:rPr>
              <a:t>microprocessor,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to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device located on </a:t>
            </a:r>
            <a:r>
              <a:rPr sz="2350" spc="-50" dirty="0">
                <a:latin typeface="Carlito"/>
                <a:cs typeface="Carlito"/>
              </a:rPr>
              <a:t>a </a:t>
            </a:r>
            <a:r>
              <a:rPr sz="2350" dirty="0">
                <a:latin typeface="Carlito"/>
                <a:cs typeface="Carlito"/>
              </a:rPr>
              <a:t>circuit</a:t>
            </a:r>
            <a:r>
              <a:rPr sz="2350" spc="20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board.</a:t>
            </a:r>
            <a:endParaRPr sz="2350" dirty="0">
              <a:latin typeface="Carlito"/>
              <a:cs typeface="Carlito"/>
            </a:endParaRPr>
          </a:p>
          <a:p>
            <a:pPr marL="309880" marR="5080" indent="-297815">
              <a:lnSpc>
                <a:spcPct val="80700"/>
              </a:lnSpc>
              <a:spcBef>
                <a:spcPts val="445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 is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referred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to as</a:t>
            </a:r>
            <a:r>
              <a:rPr sz="2350" spc="25" dirty="0">
                <a:latin typeface="Carlito"/>
                <a:cs typeface="Carlito"/>
              </a:rPr>
              <a:t> </a:t>
            </a:r>
            <a:r>
              <a:rPr sz="2350" i="1" dirty="0">
                <a:latin typeface="Carlito"/>
                <a:cs typeface="Carlito"/>
              </a:rPr>
              <a:t>external</a:t>
            </a:r>
            <a:r>
              <a:rPr sz="2350" i="1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because it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not </a:t>
            </a:r>
            <a:r>
              <a:rPr sz="2350" dirty="0">
                <a:latin typeface="Carlito"/>
                <a:cs typeface="Carlito"/>
              </a:rPr>
              <a:t>contained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within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internal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circuitry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of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integrated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circuit </a:t>
            </a:r>
            <a:r>
              <a:rPr sz="2350" dirty="0">
                <a:latin typeface="Carlito"/>
                <a:cs typeface="Carlito"/>
              </a:rPr>
              <a:t>and thus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externally located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on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board.</a:t>
            </a:r>
            <a:endParaRPr sz="2350" dirty="0">
              <a:latin typeface="Carlito"/>
              <a:cs typeface="Carlito"/>
            </a:endParaRPr>
          </a:p>
          <a:p>
            <a:pPr marL="309880" marR="491490" indent="-297815">
              <a:lnSpc>
                <a:spcPct val="80700"/>
              </a:lnSpc>
              <a:spcBef>
                <a:spcPts val="450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The</a:t>
            </a:r>
            <a:r>
              <a:rPr sz="2350" spc="-2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interface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enables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processor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to </a:t>
            </a:r>
            <a:r>
              <a:rPr sz="2350" dirty="0">
                <a:latin typeface="Carlito"/>
                <a:cs typeface="Carlito"/>
              </a:rPr>
              <a:t>interface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with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third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level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caches,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peripherals,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and</a:t>
            </a:r>
            <a:r>
              <a:rPr sz="2350" spc="-10" dirty="0">
                <a:latin typeface="Carlito"/>
                <a:cs typeface="Carlito"/>
              </a:rPr>
              <a:t> external memory.</a:t>
            </a:r>
            <a:endParaRPr sz="2350" dirty="0">
              <a:latin typeface="Carlito"/>
              <a:cs typeface="Carlito"/>
            </a:endParaRPr>
          </a:p>
          <a:p>
            <a:pPr marL="309880" indent="-297180">
              <a:lnSpc>
                <a:spcPts val="2705"/>
              </a:lnSpc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Some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common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interfaces</a:t>
            </a:r>
            <a:r>
              <a:rPr sz="2350" spc="20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include:</a:t>
            </a:r>
            <a:endParaRPr sz="2350" dirty="0">
              <a:latin typeface="Carlito"/>
              <a:cs typeface="Carlito"/>
            </a:endParaRPr>
          </a:p>
          <a:p>
            <a:pPr marL="709930" lvl="1" indent="-300990">
              <a:lnSpc>
                <a:spcPts val="2480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5" dirty="0">
                <a:latin typeface="Carlito"/>
                <a:cs typeface="Carlito"/>
              </a:rPr>
              <a:t>DDR</a:t>
            </a:r>
            <a:endParaRPr sz="2100" dirty="0">
              <a:latin typeface="Carlito"/>
              <a:cs typeface="Carlito"/>
            </a:endParaRPr>
          </a:p>
          <a:p>
            <a:pPr marL="709930" lvl="1" indent="-300990">
              <a:lnSpc>
                <a:spcPts val="2475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0" dirty="0">
                <a:latin typeface="Carlito"/>
                <a:cs typeface="Carlito"/>
              </a:rPr>
              <a:t>DDR2</a:t>
            </a:r>
            <a:endParaRPr sz="2100" dirty="0">
              <a:latin typeface="Carlito"/>
              <a:cs typeface="Carlito"/>
            </a:endParaRPr>
          </a:p>
          <a:p>
            <a:pPr marL="709930" lvl="1" indent="-300990">
              <a:lnSpc>
                <a:spcPts val="2495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0" dirty="0">
                <a:latin typeface="Carlito"/>
                <a:cs typeface="Carlito"/>
              </a:rPr>
              <a:t>GDDR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287" y="2497008"/>
            <a:ext cx="5337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dirty="0"/>
              <a:t>Transfer</a:t>
            </a:r>
            <a:r>
              <a:rPr spc="-75" dirty="0"/>
              <a:t> </a:t>
            </a:r>
            <a:r>
              <a:rPr spc="-10" dirty="0"/>
              <a:t>Schemes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65721"/>
            <a:ext cx="88392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Transfer</a:t>
            </a:r>
            <a:r>
              <a:rPr spc="-45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967" y="1171665"/>
            <a:ext cx="7987665" cy="47263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3530" marR="115570" indent="-291465">
              <a:lnSpc>
                <a:spcPts val="2920"/>
              </a:lnSpc>
              <a:spcBef>
                <a:spcPts val="48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A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wide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variety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IO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devices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having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wide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range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of </a:t>
            </a:r>
            <a:r>
              <a:rPr sz="2700" dirty="0">
                <a:latin typeface="Carlito"/>
                <a:cs typeface="Carlito"/>
              </a:rPr>
              <a:t>speed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different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characteristics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available</a:t>
            </a:r>
            <a:endParaRPr sz="2700" dirty="0">
              <a:latin typeface="Carlito"/>
              <a:cs typeface="Carlito"/>
            </a:endParaRPr>
          </a:p>
          <a:p>
            <a:pPr marL="303530">
              <a:lnSpc>
                <a:spcPts val="2885"/>
              </a:lnSpc>
            </a:pPr>
            <a:r>
              <a:rPr sz="2700" spc="-50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  <a:p>
            <a:pPr marL="302260" marR="721360" indent="-290195" algn="just">
              <a:lnSpc>
                <a:spcPct val="90000"/>
              </a:lnSpc>
              <a:spcBef>
                <a:spcPts val="555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A slow responding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IO device cannot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transfer </a:t>
            </a:r>
            <a:r>
              <a:rPr sz="2700" spc="-20" dirty="0">
                <a:latin typeface="Carlito"/>
                <a:cs typeface="Carlito"/>
              </a:rPr>
              <a:t>data 	</a:t>
            </a:r>
            <a:r>
              <a:rPr sz="2700" dirty="0">
                <a:latin typeface="Carlito"/>
                <a:cs typeface="Carlito"/>
              </a:rPr>
              <a:t>when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issues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instruction for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it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it 	</a:t>
            </a:r>
            <a:r>
              <a:rPr sz="2700" dirty="0">
                <a:latin typeface="Carlito"/>
                <a:cs typeface="Carlito"/>
              </a:rPr>
              <a:t>takes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some time to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get </a:t>
            </a:r>
            <a:r>
              <a:rPr sz="2700" spc="-10" dirty="0">
                <a:latin typeface="Carlito"/>
                <a:cs typeface="Carlito"/>
              </a:rPr>
              <a:t>ready.</a:t>
            </a:r>
            <a:endParaRPr sz="2700" dirty="0">
              <a:latin typeface="Carlito"/>
              <a:cs typeface="Carlito"/>
            </a:endParaRPr>
          </a:p>
          <a:p>
            <a:pPr marL="303530" marR="473075" indent="-291465">
              <a:lnSpc>
                <a:spcPts val="2910"/>
              </a:lnSpc>
              <a:spcBef>
                <a:spcPts val="60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Transfers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rates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usually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slower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than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transfer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rates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CPU.</a:t>
            </a:r>
            <a:endParaRPr sz="2700" dirty="0">
              <a:latin typeface="Carlito"/>
              <a:cs typeface="Carlito"/>
            </a:endParaRPr>
          </a:p>
          <a:p>
            <a:pPr marL="303530" marR="5080" indent="-291465">
              <a:lnSpc>
                <a:spcPct val="90100"/>
              </a:lnSpc>
              <a:spcBef>
                <a:spcPts val="505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Operating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modes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different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from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each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each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must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controlled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as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not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disturb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operation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each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peripherals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connected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CPU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74485"/>
            <a:ext cx="8763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Transfer</a:t>
            </a:r>
            <a:r>
              <a:rPr spc="-45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620" y="1224039"/>
            <a:ext cx="7566659" cy="47936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508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Different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types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techniques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are </a:t>
            </a:r>
            <a:r>
              <a:rPr sz="2950" dirty="0">
                <a:latin typeface="Carlito"/>
                <a:cs typeface="Carlito"/>
              </a:rPr>
              <a:t>available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which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can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broadly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divided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into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two </a:t>
            </a:r>
            <a:r>
              <a:rPr sz="2950" spc="-10" dirty="0">
                <a:latin typeface="Carlito"/>
                <a:cs typeface="Carlito"/>
              </a:rPr>
              <a:t>categories:-</a:t>
            </a:r>
            <a:endParaRPr sz="2950">
              <a:latin typeface="Carlito"/>
              <a:cs typeface="Carlito"/>
            </a:endParaRPr>
          </a:p>
          <a:p>
            <a:pPr marL="927735" lvl="1" indent="-600075">
              <a:lnSpc>
                <a:spcPts val="2735"/>
              </a:lnSpc>
              <a:buAutoNum type="arabicPeriod"/>
              <a:tabLst>
                <a:tab pos="927735" algn="l"/>
              </a:tabLst>
            </a:pP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MICROPROCESSOR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CONTROLLED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none" dirty="0">
                <a:latin typeface="Carlito"/>
                <a:cs typeface="Carlito"/>
              </a:rPr>
              <a:t>HERE</a:t>
            </a:r>
            <a:r>
              <a:rPr sz="2550" u="none" spc="70" dirty="0">
                <a:latin typeface="Carlito"/>
                <a:cs typeface="Carlito"/>
              </a:rPr>
              <a:t> </a:t>
            </a:r>
            <a:r>
              <a:rPr sz="2550" u="none" spc="-20" dirty="0">
                <a:latin typeface="Carlito"/>
                <a:cs typeface="Carlito"/>
              </a:rPr>
              <a:t>data</a:t>
            </a:r>
            <a:endParaRPr sz="2550">
              <a:latin typeface="Carlito"/>
              <a:cs typeface="Carlito"/>
            </a:endParaRPr>
          </a:p>
          <a:p>
            <a:pPr marL="927735" marR="242570">
              <a:lnSpc>
                <a:spcPts val="2470"/>
              </a:lnSpc>
              <a:spcBef>
                <a:spcPts val="285"/>
              </a:spcBef>
            </a:pP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microprocessor.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primarily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responsible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for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memory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versa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50" dirty="0">
                <a:latin typeface="Carlito"/>
                <a:cs typeface="Carlito"/>
              </a:rPr>
              <a:t>.</a:t>
            </a:r>
            <a:endParaRPr sz="2550">
              <a:latin typeface="Carlito"/>
              <a:cs typeface="Carlito"/>
            </a:endParaRPr>
          </a:p>
          <a:p>
            <a:pPr marL="927735" lvl="1" indent="-600075">
              <a:lnSpc>
                <a:spcPts val="2735"/>
              </a:lnSpc>
              <a:buAutoNum type="arabicPeriod" startAt="2"/>
              <a:tabLst>
                <a:tab pos="927735" algn="l"/>
              </a:tabLst>
            </a:pP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PERIPHERAL/DEVICE</a:t>
            </a:r>
            <a:r>
              <a:rPr sz="2550" u="heavy" spc="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CONTROLLED:-</a:t>
            </a:r>
            <a:r>
              <a:rPr sz="2550" u="heavy" spc="1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none" dirty="0">
                <a:latin typeface="Carlito"/>
                <a:cs typeface="Carlito"/>
              </a:rPr>
              <a:t>Here</a:t>
            </a:r>
            <a:r>
              <a:rPr sz="2550" u="none" spc="95" dirty="0">
                <a:latin typeface="Carlito"/>
                <a:cs typeface="Carlito"/>
              </a:rPr>
              <a:t> </a:t>
            </a:r>
            <a:r>
              <a:rPr sz="2550" u="none" spc="-20" dirty="0">
                <a:latin typeface="Carlito"/>
                <a:cs typeface="Carlito"/>
              </a:rPr>
              <a:t>data</a:t>
            </a:r>
            <a:endParaRPr sz="2550">
              <a:latin typeface="Carlito"/>
              <a:cs typeface="Carlito"/>
            </a:endParaRPr>
          </a:p>
          <a:p>
            <a:pPr marL="927735" marR="234315">
              <a:lnSpc>
                <a:spcPts val="2470"/>
              </a:lnSpc>
              <a:spcBef>
                <a:spcPts val="285"/>
              </a:spcBef>
            </a:pP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.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is </a:t>
            </a:r>
            <a:r>
              <a:rPr sz="2550" dirty="0">
                <a:latin typeface="Carlito"/>
                <a:cs typeface="Carlito"/>
              </a:rPr>
              <a:t>transferred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between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memory </a:t>
            </a:r>
            <a:r>
              <a:rPr sz="2550" dirty="0">
                <a:latin typeface="Carlito"/>
                <a:cs typeface="Carlito"/>
              </a:rPr>
              <a:t>without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intervention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such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 </a:t>
            </a:r>
            <a:r>
              <a:rPr sz="2550" dirty="0">
                <a:latin typeface="Carlito"/>
                <a:cs typeface="Carlito"/>
              </a:rPr>
              <a:t>increases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rate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makes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system </a:t>
            </a:r>
            <a:r>
              <a:rPr sz="2550" dirty="0">
                <a:latin typeface="Carlito"/>
                <a:cs typeface="Carlito"/>
              </a:rPr>
              <a:t>more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efficient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9154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00"/>
              </a:spcBef>
            </a:pPr>
            <a:r>
              <a:rPr dirty="0"/>
              <a:t>Microprocessor</a:t>
            </a:r>
            <a:r>
              <a:rPr spc="-60" dirty="0"/>
              <a:t> </a:t>
            </a:r>
            <a:r>
              <a:rPr dirty="0"/>
              <a:t>Controlled</a:t>
            </a:r>
            <a:r>
              <a:rPr spc="-60" dirty="0"/>
              <a:t> </a:t>
            </a:r>
            <a:r>
              <a:rPr spc="-25" dirty="0"/>
              <a:t>DTS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590790" cy="1992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66103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based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further </a:t>
            </a:r>
            <a:r>
              <a:rPr sz="3200" dirty="0">
                <a:latin typeface="Carlito"/>
                <a:cs typeface="Carlito"/>
              </a:rPr>
              <a:t>divided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into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two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parts:-</a:t>
            </a:r>
            <a:endParaRPr sz="32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445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PROGRAMMED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TRANSFER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SCHEME</a:t>
            </a:r>
            <a:endParaRPr sz="28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540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INTERRUPT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CONTROL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TRANSFER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SCHEME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902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65" dirty="0"/>
              <a:t> </a:t>
            </a:r>
            <a:r>
              <a:rPr sz="3600" dirty="0"/>
              <a:t>Data</a:t>
            </a:r>
            <a:r>
              <a:rPr sz="3600" spc="-60" dirty="0"/>
              <a:t> </a:t>
            </a:r>
            <a:r>
              <a:rPr sz="3600" dirty="0"/>
              <a:t>Transfer</a:t>
            </a:r>
            <a:r>
              <a:rPr sz="3600" spc="-60" dirty="0"/>
              <a:t> </a:t>
            </a:r>
            <a:r>
              <a:rPr sz="3600" spc="-10" dirty="0"/>
              <a:t>Scheme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620" y="1610559"/>
            <a:ext cx="7943215" cy="41344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marR="13970" indent="-287020">
              <a:lnSpc>
                <a:spcPts val="3520"/>
              </a:lnSpc>
              <a:spcBef>
                <a:spcPts val="24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Programmed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scheme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controlled </a:t>
            </a:r>
            <a:r>
              <a:rPr sz="2950" dirty="0">
                <a:latin typeface="Carlito"/>
                <a:cs typeface="Carlito"/>
              </a:rPr>
              <a:t>by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.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transferred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from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IO </a:t>
            </a:r>
            <a:r>
              <a:rPr sz="2950" dirty="0">
                <a:latin typeface="Carlito"/>
                <a:cs typeface="Carlito"/>
              </a:rPr>
              <a:t>device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memory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through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CPU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versa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under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control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programs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which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3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stored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memory.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These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are </a:t>
            </a:r>
            <a:r>
              <a:rPr sz="2950" dirty="0">
                <a:latin typeface="Carlito"/>
                <a:cs typeface="Carlito"/>
              </a:rPr>
              <a:t>executed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when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I/O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device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10" dirty="0">
                <a:latin typeface="Carlito"/>
                <a:cs typeface="Carlito"/>
              </a:rPr>
              <a:t> ready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data.</a:t>
            </a:r>
            <a:endParaRPr sz="295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schemes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employed </a:t>
            </a:r>
            <a:r>
              <a:rPr sz="2950" dirty="0">
                <a:latin typeface="Carlito"/>
                <a:cs typeface="Carlito"/>
              </a:rPr>
              <a:t>when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small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amount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-10" dirty="0">
                <a:latin typeface="Carlito"/>
                <a:cs typeface="Carlito"/>
              </a:rPr>
              <a:t> transferred.</a:t>
            </a:r>
            <a:endParaRPr sz="2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4" y="214299"/>
            <a:ext cx="8286783" cy="62150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670" y="274485"/>
            <a:ext cx="6466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141" y="1349053"/>
            <a:ext cx="8365490" cy="43154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 algn="just">
              <a:lnSpc>
                <a:spcPts val="3220"/>
              </a:lnSpc>
              <a:spcBef>
                <a:spcPts val="48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an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b="1" dirty="0">
                <a:latin typeface="Carlito"/>
                <a:cs typeface="Carlito"/>
              </a:rPr>
              <a:t>interface</a:t>
            </a:r>
            <a:r>
              <a:rPr sz="2950" b="1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medium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through</a:t>
            </a:r>
            <a:r>
              <a:rPr sz="2950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which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two </a:t>
            </a:r>
            <a:r>
              <a:rPr sz="2950" dirty="0">
                <a:latin typeface="Carlito"/>
                <a:cs typeface="Carlito"/>
              </a:rPr>
              <a:t>separate</a:t>
            </a:r>
            <a:r>
              <a:rPr sz="2950" spc="68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components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computer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spc="-10" dirty="0">
                <a:latin typeface="Carlito"/>
                <a:cs typeface="Carlito"/>
              </a:rPr>
              <a:t>system </a:t>
            </a:r>
            <a:r>
              <a:rPr sz="2950" dirty="0">
                <a:latin typeface="Carlito"/>
                <a:cs typeface="Carlito"/>
              </a:rPr>
              <a:t>exchange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information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interact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with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each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other.</a:t>
            </a:r>
            <a:endParaRPr sz="295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91200"/>
              </a:lnSpc>
              <a:spcBef>
                <a:spcPts val="545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exchange</a:t>
            </a:r>
            <a:r>
              <a:rPr sz="2950" spc="38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can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between</a:t>
            </a:r>
            <a:r>
              <a:rPr sz="2950" spc="38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software,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computer </a:t>
            </a:r>
            <a:r>
              <a:rPr sz="2950" dirty="0">
                <a:latin typeface="Carlito"/>
                <a:cs typeface="Carlito"/>
              </a:rPr>
              <a:t>hardware,</a:t>
            </a:r>
            <a:r>
              <a:rPr sz="2950" spc="545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peripheral</a:t>
            </a:r>
            <a:r>
              <a:rPr sz="2950" spc="550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devices,</a:t>
            </a:r>
            <a:r>
              <a:rPr sz="2950" spc="555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humans</a:t>
            </a:r>
            <a:r>
              <a:rPr sz="2950" spc="555" dirty="0">
                <a:latin typeface="Carlito"/>
                <a:cs typeface="Carlito"/>
              </a:rPr>
              <a:t>   </a:t>
            </a:r>
            <a:r>
              <a:rPr sz="2950" spc="-25" dirty="0">
                <a:latin typeface="Carlito"/>
                <a:cs typeface="Carlito"/>
              </a:rPr>
              <a:t>and </a:t>
            </a:r>
            <a:r>
              <a:rPr sz="2950" dirty="0">
                <a:latin typeface="Carlito"/>
                <a:cs typeface="Carlito"/>
              </a:rPr>
              <a:t>combinations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these.</a:t>
            </a:r>
            <a:endParaRPr sz="2950">
              <a:latin typeface="Carlito"/>
              <a:cs typeface="Carlito"/>
            </a:endParaRPr>
          </a:p>
          <a:p>
            <a:pPr marL="299085" marR="6985" indent="-287020" algn="just">
              <a:lnSpc>
                <a:spcPct val="91200"/>
              </a:lnSpc>
              <a:spcBef>
                <a:spcPts val="59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400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interface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in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microprocessor</a:t>
            </a:r>
            <a:r>
              <a:rPr sz="2950" b="1" spc="4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39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39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integrated </a:t>
            </a:r>
            <a:r>
              <a:rPr sz="2950" dirty="0">
                <a:latin typeface="Carlito"/>
                <a:cs typeface="Carlito"/>
              </a:rPr>
              <a:t>circuit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that</a:t>
            </a:r>
            <a:r>
              <a:rPr sz="2950" spc="18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performs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basic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functions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the </a:t>
            </a:r>
            <a:r>
              <a:rPr sz="2950" dirty="0">
                <a:latin typeface="Carlito"/>
                <a:cs typeface="Carlito"/>
              </a:rPr>
              <a:t>central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processing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unit.</a:t>
            </a:r>
            <a:r>
              <a:rPr sz="2950" spc="49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It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enables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49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user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to </a:t>
            </a:r>
            <a:r>
              <a:rPr sz="2950" dirty="0">
                <a:latin typeface="Carlito"/>
                <a:cs typeface="Carlito"/>
              </a:rPr>
              <a:t>communicate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with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computer.</a:t>
            </a:r>
            <a:endParaRPr sz="2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0" y="295351"/>
            <a:ext cx="7963534" cy="58127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25654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Here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also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synchronous</a:t>
            </a:r>
            <a:r>
              <a:rPr sz="2950" b="1" spc="-3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and</a:t>
            </a:r>
            <a:r>
              <a:rPr sz="2950" b="1" spc="-30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asynchronous</a:t>
            </a:r>
            <a:r>
              <a:rPr sz="2950" b="1" spc="-30" dirty="0">
                <a:latin typeface="Carlito"/>
                <a:cs typeface="Carlito"/>
              </a:rPr>
              <a:t> </a:t>
            </a:r>
            <a:r>
              <a:rPr sz="2950" b="1" spc="-20" dirty="0">
                <a:latin typeface="Carlito"/>
                <a:cs typeface="Carlito"/>
              </a:rPr>
              <a:t>mode </a:t>
            </a:r>
            <a:r>
              <a:rPr sz="2950" b="1" dirty="0">
                <a:latin typeface="Carlito"/>
                <a:cs typeface="Carlito"/>
              </a:rPr>
              <a:t>of</a:t>
            </a:r>
            <a:r>
              <a:rPr sz="2950" b="1" spc="-1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transfer</a:t>
            </a:r>
            <a:r>
              <a:rPr sz="2950" b="1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used.</a:t>
            </a:r>
            <a:endParaRPr sz="2950">
              <a:latin typeface="Carlito"/>
              <a:cs typeface="Carlito"/>
            </a:endParaRPr>
          </a:p>
          <a:p>
            <a:pPr marL="299720" indent="-287020">
              <a:lnSpc>
                <a:spcPts val="3440"/>
              </a:lnSpc>
              <a:buFont typeface="Arial"/>
              <a:buChar char="•"/>
              <a:tabLst>
                <a:tab pos="299720" algn="l"/>
              </a:tabLst>
            </a:pP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Synchronous</a:t>
            </a:r>
            <a:r>
              <a:rPr sz="2950" b="1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</a:t>
            </a:r>
            <a:r>
              <a:rPr sz="2950" b="1" u="heavy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Transfer</a:t>
            </a:r>
            <a:r>
              <a:rPr sz="295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endParaRPr sz="2950">
              <a:latin typeface="Carlito"/>
              <a:cs typeface="Carlito"/>
            </a:endParaRPr>
          </a:p>
          <a:p>
            <a:pPr marL="699135" marR="149225" lvl="1" indent="-304800">
              <a:lnSpc>
                <a:spcPct val="80900"/>
              </a:lnSpc>
              <a:spcBef>
                <a:spcPts val="560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Synchronous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means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‘at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same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time’.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device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sends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received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are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synchronized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with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same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clock.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CPU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speed,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Synchronous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employed.</a:t>
            </a:r>
            <a:endParaRPr sz="2550">
              <a:latin typeface="Carlito"/>
              <a:cs typeface="Carlito"/>
            </a:endParaRPr>
          </a:p>
          <a:p>
            <a:pPr marL="699135" marR="15875" lvl="1" indent="-304800">
              <a:lnSpc>
                <a:spcPct val="81000"/>
              </a:lnSpc>
              <a:spcBef>
                <a:spcPts val="515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with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performed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by </a:t>
            </a:r>
            <a:r>
              <a:rPr sz="2550" dirty="0">
                <a:latin typeface="Carlito"/>
                <a:cs typeface="Carlito"/>
              </a:rPr>
              <a:t>executing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is </a:t>
            </a:r>
            <a:r>
              <a:rPr sz="2550" dirty="0">
                <a:latin typeface="Carlito"/>
                <a:cs typeface="Carlito"/>
              </a:rPr>
              <a:t>used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port.</a:t>
            </a:r>
            <a:endParaRPr sz="2550">
              <a:latin typeface="Carlito"/>
              <a:cs typeface="Carlito"/>
            </a:endParaRPr>
          </a:p>
          <a:p>
            <a:pPr marL="699135" marR="5080">
              <a:lnSpc>
                <a:spcPct val="80900"/>
              </a:lnSpc>
            </a:pPr>
            <a:r>
              <a:rPr sz="2550" dirty="0">
                <a:latin typeface="Carlito"/>
                <a:cs typeface="Carlito"/>
              </a:rPr>
              <a:t>The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used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sends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to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output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port.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IO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to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executed.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it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35" dirty="0">
                <a:latin typeface="Carlito"/>
                <a:cs typeface="Carlito"/>
              </a:rPr>
              <a:t>or</a:t>
            </a:r>
            <a:r>
              <a:rPr sz="2550" spc="6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examined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before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transferred.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0" y="224975"/>
            <a:ext cx="7893684" cy="5233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Asynchronous</a:t>
            </a:r>
            <a:r>
              <a:rPr sz="295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transfer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endParaRPr sz="2950">
              <a:latin typeface="Carlito"/>
              <a:cs typeface="Carlito"/>
            </a:endParaRPr>
          </a:p>
          <a:p>
            <a:pPr marL="699135" marR="5080" lvl="1" indent="-304800">
              <a:lnSpc>
                <a:spcPct val="90700"/>
              </a:lnSpc>
              <a:spcBef>
                <a:spcPts val="565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Asynchronous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means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‘at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irregular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intervals’.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this </a:t>
            </a:r>
            <a:r>
              <a:rPr sz="2550" dirty="0">
                <a:latin typeface="Carlito"/>
                <a:cs typeface="Carlito"/>
              </a:rPr>
              <a:t>method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based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predetermined </a:t>
            </a:r>
            <a:r>
              <a:rPr sz="2550" dirty="0">
                <a:latin typeface="Carlito"/>
                <a:cs typeface="Carlito"/>
              </a:rPr>
              <a:t>timing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pattern.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used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does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speed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microprocessor.</a:t>
            </a:r>
            <a:endParaRPr sz="2550">
              <a:latin typeface="Carlito"/>
              <a:cs typeface="Carlito"/>
            </a:endParaRPr>
          </a:p>
          <a:p>
            <a:pPr marL="699135" marR="46355" lvl="1" indent="-304800">
              <a:lnSpc>
                <a:spcPct val="90700"/>
              </a:lnSpc>
              <a:spcBef>
                <a:spcPts val="520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In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i.e.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checked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before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are</a:t>
            </a:r>
            <a:r>
              <a:rPr sz="2550" spc="6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transferred.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initiates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get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ready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continuously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checks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device </a:t>
            </a:r>
            <a:r>
              <a:rPr sz="2550" dirty="0">
                <a:latin typeface="Carlito"/>
                <a:cs typeface="Carlito"/>
              </a:rPr>
              <a:t>till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becomes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data.</a:t>
            </a:r>
            <a:endParaRPr sz="2550">
              <a:latin typeface="Carlito"/>
              <a:cs typeface="Carlito"/>
            </a:endParaRPr>
          </a:p>
          <a:p>
            <a:pPr marL="699135" marR="88900">
              <a:lnSpc>
                <a:spcPts val="2770"/>
              </a:lnSpc>
              <a:spcBef>
                <a:spcPts val="50"/>
              </a:spcBef>
            </a:pPr>
            <a:r>
              <a:rPr sz="2550" dirty="0">
                <a:latin typeface="Carlito"/>
                <a:cs typeface="Carlito"/>
              </a:rPr>
              <a:t>When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becomes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ready,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 </a:t>
            </a:r>
            <a:r>
              <a:rPr sz="2550" dirty="0">
                <a:latin typeface="Carlito"/>
                <a:cs typeface="Carlito"/>
              </a:rPr>
              <a:t>executes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data.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7653655" cy="2941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also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called </a:t>
            </a:r>
            <a:r>
              <a:rPr sz="3200" b="1" dirty="0">
                <a:latin typeface="Carlito"/>
                <a:cs typeface="Carlito"/>
              </a:rPr>
              <a:t>handshaking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mode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because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exchanged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between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before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actual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takes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place.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Such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signals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called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handshake</a:t>
            </a:r>
            <a:r>
              <a:rPr sz="3200" b="1" spc="-5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signals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2189480" marR="5080" indent="-154305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Drawback</a:t>
            </a:r>
            <a:r>
              <a:rPr sz="3950" spc="-35" dirty="0"/>
              <a:t> </a:t>
            </a:r>
            <a:r>
              <a:rPr sz="3950" dirty="0"/>
              <a:t>of</a:t>
            </a:r>
            <a:r>
              <a:rPr sz="3950" spc="-30" dirty="0"/>
              <a:t> </a:t>
            </a:r>
            <a:r>
              <a:rPr sz="3950" dirty="0"/>
              <a:t>Programmed</a:t>
            </a:r>
            <a:r>
              <a:rPr sz="3950" spc="-30" dirty="0"/>
              <a:t> </a:t>
            </a:r>
            <a:r>
              <a:rPr sz="3950" spc="-20" dirty="0"/>
              <a:t>Data </a:t>
            </a:r>
            <a:r>
              <a:rPr sz="3950" dirty="0"/>
              <a:t>Transfer</a:t>
            </a:r>
            <a:r>
              <a:rPr sz="3950" spc="-45" dirty="0"/>
              <a:t> </a:t>
            </a:r>
            <a:r>
              <a:rPr sz="3950" spc="-10" dirty="0"/>
              <a:t>Scheme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2575" y="2501507"/>
            <a:ext cx="7508875" cy="16497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busy.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499"/>
              </a:lnSpc>
              <a:spcBef>
                <a:spcPts val="605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CPU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wasting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while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checking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flag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instead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doing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useful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work.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dirty="0"/>
              <a:t>Interrupt</a:t>
            </a:r>
            <a:r>
              <a:rPr spc="-65" dirty="0"/>
              <a:t> 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70325"/>
            <a:ext cx="8003540" cy="41040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 algn="just">
              <a:lnSpc>
                <a:spcPts val="3450"/>
              </a:lnSpc>
              <a:spcBef>
                <a:spcPts val="5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problem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CPU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wait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along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ready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reception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transmission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  <a:p>
            <a:pPr marL="294640" marR="286385">
              <a:lnSpc>
                <a:spcPts val="3450"/>
              </a:lnSpc>
            </a:pPr>
            <a:r>
              <a:rPr sz="3200" dirty="0">
                <a:latin typeface="Carlito"/>
                <a:cs typeface="Carlito"/>
              </a:rPr>
              <a:t>.The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CPU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while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waiting,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must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repeatedly interrogate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status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result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level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entire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system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severely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degraded.</a:t>
            </a:r>
            <a:endParaRPr sz="3200">
              <a:latin typeface="Carlito"/>
              <a:cs typeface="Carlito"/>
            </a:endParaRPr>
          </a:p>
          <a:p>
            <a:pPr marL="294640" marR="834390" indent="-281940">
              <a:lnSpc>
                <a:spcPts val="3490"/>
              </a:lnSpc>
              <a:spcBef>
                <a:spcPts val="605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alternative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interrupt</a:t>
            </a:r>
            <a:r>
              <a:rPr sz="3200" b="1" i="1" spc="-6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driven</a:t>
            </a:r>
            <a:r>
              <a:rPr sz="3200" b="1" i="1" spc="-6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IO</a:t>
            </a:r>
            <a:r>
              <a:rPr sz="3200" b="1" i="1" spc="-65" dirty="0">
                <a:latin typeface="Carlito"/>
                <a:cs typeface="Carlito"/>
              </a:rPr>
              <a:t> </a:t>
            </a:r>
            <a:r>
              <a:rPr sz="3200" b="1" i="1" spc="-20" dirty="0">
                <a:latin typeface="Carlito"/>
                <a:cs typeface="Carlito"/>
              </a:rPr>
              <a:t>data </a:t>
            </a:r>
            <a:r>
              <a:rPr sz="3200" b="1" i="1" spc="-10" dirty="0">
                <a:latin typeface="Carlito"/>
                <a:cs typeface="Carlito"/>
              </a:rPr>
              <a:t>transfer.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721485">
              <a:lnSpc>
                <a:spcPct val="100000"/>
              </a:lnSpc>
              <a:spcBef>
                <a:spcPts val="100"/>
              </a:spcBef>
            </a:pPr>
            <a:r>
              <a:rPr dirty="0"/>
              <a:t>Transfer</a:t>
            </a:r>
            <a:r>
              <a:rPr spc="-4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/>
              <a:t>In</a:t>
            </a:r>
            <a:r>
              <a:rPr sz="2450" spc="5" dirty="0"/>
              <a:t> </a:t>
            </a:r>
            <a:r>
              <a:rPr sz="2450" dirty="0"/>
              <a:t>this</a:t>
            </a:r>
            <a:r>
              <a:rPr sz="2450" spc="15" dirty="0"/>
              <a:t> </a:t>
            </a:r>
            <a:r>
              <a:rPr sz="2450" dirty="0"/>
              <a:t>scheme</a:t>
            </a:r>
            <a:r>
              <a:rPr sz="2450" spc="20" dirty="0"/>
              <a:t> </a:t>
            </a:r>
            <a:r>
              <a:rPr sz="2450" dirty="0"/>
              <a:t>when</a:t>
            </a:r>
            <a:r>
              <a:rPr sz="2450" spc="15" dirty="0"/>
              <a:t> </a:t>
            </a:r>
            <a:r>
              <a:rPr sz="2450" dirty="0"/>
              <a:t>the</a:t>
            </a:r>
            <a:r>
              <a:rPr sz="2450" spc="15" dirty="0"/>
              <a:t> </a:t>
            </a:r>
            <a:r>
              <a:rPr sz="2450" dirty="0"/>
              <a:t>I/O</a:t>
            </a:r>
            <a:r>
              <a:rPr sz="2450" spc="15" dirty="0"/>
              <a:t> </a:t>
            </a:r>
            <a:r>
              <a:rPr sz="2450" dirty="0"/>
              <a:t>device</a:t>
            </a:r>
            <a:r>
              <a:rPr sz="2450" spc="15" dirty="0"/>
              <a:t> </a:t>
            </a:r>
            <a:r>
              <a:rPr sz="2450" dirty="0"/>
              <a:t>becomes</a:t>
            </a:r>
            <a:r>
              <a:rPr sz="2450" spc="15" dirty="0"/>
              <a:t> </a:t>
            </a:r>
            <a:r>
              <a:rPr sz="2450" dirty="0"/>
              <a:t>ready</a:t>
            </a:r>
            <a:r>
              <a:rPr sz="2450" spc="20" dirty="0"/>
              <a:t> </a:t>
            </a:r>
            <a:r>
              <a:rPr sz="2450" spc="-25" dirty="0"/>
              <a:t>to </a:t>
            </a:r>
            <a:r>
              <a:rPr sz="2450" dirty="0"/>
              <a:t>transfer</a:t>
            </a:r>
            <a:r>
              <a:rPr sz="2450" spc="10" dirty="0"/>
              <a:t> </a:t>
            </a:r>
            <a:r>
              <a:rPr sz="2450" dirty="0"/>
              <a:t>data,</a:t>
            </a:r>
            <a:r>
              <a:rPr sz="2450" spc="20" dirty="0"/>
              <a:t> </a:t>
            </a:r>
            <a:r>
              <a:rPr sz="2450" dirty="0"/>
              <a:t>it</a:t>
            </a:r>
            <a:r>
              <a:rPr sz="2450" spc="15" dirty="0"/>
              <a:t> </a:t>
            </a:r>
            <a:r>
              <a:rPr sz="2450" dirty="0"/>
              <a:t>sends</a:t>
            </a:r>
            <a:r>
              <a:rPr sz="2450" spc="15" dirty="0"/>
              <a:t> </a:t>
            </a:r>
            <a:r>
              <a:rPr sz="2450" dirty="0"/>
              <a:t>a</a:t>
            </a:r>
            <a:r>
              <a:rPr sz="2450" spc="20" dirty="0"/>
              <a:t> </a:t>
            </a:r>
            <a:r>
              <a:rPr sz="2450" dirty="0"/>
              <a:t>high</a:t>
            </a:r>
            <a:r>
              <a:rPr sz="2450" spc="20" dirty="0"/>
              <a:t> </a:t>
            </a:r>
            <a:r>
              <a:rPr sz="2450" dirty="0"/>
              <a:t>signal</a:t>
            </a:r>
            <a:r>
              <a:rPr sz="2450" spc="20" dirty="0"/>
              <a:t> </a:t>
            </a:r>
            <a:r>
              <a:rPr sz="2450" dirty="0"/>
              <a:t>to</a:t>
            </a:r>
            <a:r>
              <a:rPr sz="2450" spc="20" dirty="0"/>
              <a:t> </a:t>
            </a:r>
            <a:r>
              <a:rPr sz="2450" dirty="0"/>
              <a:t>the</a:t>
            </a:r>
            <a:r>
              <a:rPr sz="2450" spc="20" dirty="0"/>
              <a:t> </a:t>
            </a:r>
            <a:r>
              <a:rPr sz="2450" spc="-10" dirty="0"/>
              <a:t>microprocessor </a:t>
            </a:r>
            <a:r>
              <a:rPr sz="2450" dirty="0"/>
              <a:t>through</a:t>
            </a:r>
            <a:r>
              <a:rPr sz="2450" spc="25" dirty="0"/>
              <a:t> </a:t>
            </a:r>
            <a:r>
              <a:rPr sz="2450" dirty="0"/>
              <a:t>a</a:t>
            </a:r>
            <a:r>
              <a:rPr sz="2450" spc="40" dirty="0"/>
              <a:t> </a:t>
            </a:r>
            <a:r>
              <a:rPr sz="2450" dirty="0"/>
              <a:t>special</a:t>
            </a:r>
            <a:r>
              <a:rPr sz="2450" spc="35" dirty="0"/>
              <a:t> </a:t>
            </a:r>
            <a:r>
              <a:rPr sz="2450" dirty="0"/>
              <a:t>input</a:t>
            </a:r>
            <a:r>
              <a:rPr sz="2450" spc="35" dirty="0"/>
              <a:t> </a:t>
            </a:r>
            <a:r>
              <a:rPr sz="2450" dirty="0"/>
              <a:t>line</a:t>
            </a:r>
            <a:r>
              <a:rPr sz="2450" spc="35" dirty="0"/>
              <a:t> </a:t>
            </a:r>
            <a:r>
              <a:rPr sz="2450" dirty="0"/>
              <a:t>called</a:t>
            </a:r>
            <a:r>
              <a:rPr sz="2450" spc="35" dirty="0"/>
              <a:t> </a:t>
            </a:r>
            <a:r>
              <a:rPr sz="2450" dirty="0"/>
              <a:t>an</a:t>
            </a:r>
            <a:r>
              <a:rPr sz="2450" spc="75" dirty="0"/>
              <a:t> </a:t>
            </a:r>
            <a:r>
              <a:rPr sz="2450" b="1" dirty="0">
                <a:latin typeface="Carlito"/>
                <a:cs typeface="Carlito"/>
              </a:rPr>
              <a:t>interrupt</a:t>
            </a:r>
            <a:r>
              <a:rPr sz="2450" b="1" spc="35" dirty="0">
                <a:latin typeface="Carlito"/>
                <a:cs typeface="Carlito"/>
              </a:rPr>
              <a:t> </a:t>
            </a:r>
            <a:r>
              <a:rPr sz="2450" b="1" dirty="0">
                <a:latin typeface="Carlito"/>
                <a:cs typeface="Carlito"/>
              </a:rPr>
              <a:t>line</a:t>
            </a:r>
            <a:r>
              <a:rPr sz="2450" dirty="0"/>
              <a:t>.</a:t>
            </a:r>
            <a:r>
              <a:rPr sz="2450" spc="35" dirty="0"/>
              <a:t> </a:t>
            </a:r>
            <a:r>
              <a:rPr sz="2450" dirty="0"/>
              <a:t>In</a:t>
            </a:r>
            <a:r>
              <a:rPr sz="2450" spc="40" dirty="0"/>
              <a:t> </a:t>
            </a:r>
            <a:r>
              <a:rPr sz="2450" spc="-10" dirty="0"/>
              <a:t>other </a:t>
            </a:r>
            <a:r>
              <a:rPr sz="2450" dirty="0"/>
              <a:t>words</a:t>
            </a:r>
            <a:r>
              <a:rPr sz="2450" spc="15" dirty="0"/>
              <a:t> </a:t>
            </a:r>
            <a:r>
              <a:rPr sz="2450" dirty="0"/>
              <a:t>it</a:t>
            </a:r>
            <a:r>
              <a:rPr sz="2450" spc="20" dirty="0"/>
              <a:t> </a:t>
            </a:r>
            <a:r>
              <a:rPr sz="2450" dirty="0"/>
              <a:t>interrupts</a:t>
            </a:r>
            <a:r>
              <a:rPr sz="2450" spc="30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dirty="0"/>
              <a:t>normal</a:t>
            </a:r>
            <a:r>
              <a:rPr sz="2450" spc="25" dirty="0"/>
              <a:t> </a:t>
            </a:r>
            <a:r>
              <a:rPr sz="2450" dirty="0"/>
              <a:t>processing</a:t>
            </a:r>
            <a:r>
              <a:rPr sz="2450" spc="20" dirty="0"/>
              <a:t> </a:t>
            </a:r>
            <a:r>
              <a:rPr sz="2450" dirty="0"/>
              <a:t>sequence</a:t>
            </a:r>
            <a:r>
              <a:rPr sz="2450" spc="30" dirty="0"/>
              <a:t> </a:t>
            </a:r>
            <a:r>
              <a:rPr sz="2450" dirty="0"/>
              <a:t>of</a:t>
            </a:r>
            <a:r>
              <a:rPr sz="2450" spc="25" dirty="0"/>
              <a:t> </a:t>
            </a:r>
            <a:r>
              <a:rPr sz="2450" spc="-25" dirty="0"/>
              <a:t>the </a:t>
            </a:r>
            <a:r>
              <a:rPr sz="2450" spc="-10" dirty="0"/>
              <a:t>microprocessor.</a:t>
            </a:r>
            <a:endParaRPr sz="2450">
              <a:latin typeface="Carlito"/>
              <a:cs typeface="Carlito"/>
            </a:endParaRPr>
          </a:p>
          <a:p>
            <a:pPr marL="307975" marR="191135" indent="-295910">
              <a:lnSpc>
                <a:spcPct val="81400"/>
              </a:lnSpc>
              <a:spcBef>
                <a:spcPts val="509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/>
              <a:t>On</a:t>
            </a:r>
            <a:r>
              <a:rPr sz="2450" spc="20" dirty="0"/>
              <a:t> </a:t>
            </a:r>
            <a:r>
              <a:rPr sz="2450" dirty="0"/>
              <a:t>receiving</a:t>
            </a:r>
            <a:r>
              <a:rPr sz="2450" spc="30" dirty="0"/>
              <a:t> </a:t>
            </a:r>
            <a:r>
              <a:rPr sz="2450" dirty="0"/>
              <a:t>interrupt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35" dirty="0"/>
              <a:t> </a:t>
            </a:r>
            <a:r>
              <a:rPr sz="2450" dirty="0"/>
              <a:t>microprocessor</a:t>
            </a:r>
            <a:r>
              <a:rPr sz="2450" spc="30" dirty="0"/>
              <a:t> </a:t>
            </a:r>
            <a:r>
              <a:rPr sz="2450" dirty="0"/>
              <a:t>completes</a:t>
            </a:r>
            <a:r>
              <a:rPr sz="2450" spc="35" dirty="0"/>
              <a:t> </a:t>
            </a:r>
            <a:r>
              <a:rPr sz="2450" spc="-25" dirty="0"/>
              <a:t>the </a:t>
            </a:r>
            <a:r>
              <a:rPr sz="2450" dirty="0"/>
              <a:t>current</a:t>
            </a:r>
            <a:r>
              <a:rPr sz="2450" spc="20" dirty="0"/>
              <a:t> </a:t>
            </a:r>
            <a:r>
              <a:rPr sz="2450" dirty="0"/>
              <a:t>instruction,</a:t>
            </a:r>
            <a:r>
              <a:rPr sz="2450" spc="20" dirty="0"/>
              <a:t> </a:t>
            </a:r>
            <a:r>
              <a:rPr sz="2450" dirty="0"/>
              <a:t>saves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dirty="0"/>
              <a:t>contents</a:t>
            </a:r>
            <a:r>
              <a:rPr sz="2450" spc="25" dirty="0"/>
              <a:t> </a:t>
            </a:r>
            <a:r>
              <a:rPr sz="2450" dirty="0"/>
              <a:t>of</a:t>
            </a:r>
            <a:r>
              <a:rPr sz="2450" spc="20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spc="-10" dirty="0"/>
              <a:t>program </a:t>
            </a:r>
            <a:r>
              <a:rPr sz="2450" dirty="0"/>
              <a:t>counter</a:t>
            </a:r>
            <a:r>
              <a:rPr sz="2450" spc="5" dirty="0"/>
              <a:t> </a:t>
            </a:r>
            <a:r>
              <a:rPr sz="2450" dirty="0"/>
              <a:t>on</a:t>
            </a:r>
            <a:r>
              <a:rPr sz="2450" spc="10" dirty="0"/>
              <a:t> </a:t>
            </a:r>
            <a:r>
              <a:rPr sz="2450" dirty="0"/>
              <a:t>stack</a:t>
            </a:r>
            <a:r>
              <a:rPr sz="2450" spc="15" dirty="0"/>
              <a:t> </a:t>
            </a:r>
            <a:r>
              <a:rPr sz="2450" dirty="0"/>
              <a:t>first</a:t>
            </a:r>
            <a:r>
              <a:rPr sz="2450" spc="5" dirty="0"/>
              <a:t> </a:t>
            </a:r>
            <a:r>
              <a:rPr sz="2450" dirty="0"/>
              <a:t>and</a:t>
            </a:r>
            <a:r>
              <a:rPr sz="2450" spc="15" dirty="0"/>
              <a:t> </a:t>
            </a:r>
            <a:r>
              <a:rPr sz="2450" dirty="0"/>
              <a:t>then</a:t>
            </a:r>
            <a:r>
              <a:rPr sz="2450" spc="10" dirty="0"/>
              <a:t> </a:t>
            </a:r>
            <a:r>
              <a:rPr sz="2450" dirty="0"/>
              <a:t>attends</a:t>
            </a:r>
            <a:r>
              <a:rPr sz="2450" spc="15" dirty="0"/>
              <a:t> </a:t>
            </a:r>
            <a:r>
              <a:rPr sz="2450" dirty="0"/>
              <a:t>the</a:t>
            </a:r>
            <a:r>
              <a:rPr sz="2450" spc="15" dirty="0"/>
              <a:t> </a:t>
            </a:r>
            <a:r>
              <a:rPr sz="2450" dirty="0"/>
              <a:t>I/O</a:t>
            </a:r>
            <a:r>
              <a:rPr sz="2450" spc="10" dirty="0"/>
              <a:t> </a:t>
            </a:r>
            <a:r>
              <a:rPr sz="2450" dirty="0"/>
              <a:t>devices.</a:t>
            </a:r>
            <a:r>
              <a:rPr sz="2450" spc="15" dirty="0"/>
              <a:t> </a:t>
            </a:r>
            <a:r>
              <a:rPr sz="2450" spc="-25" dirty="0"/>
              <a:t>It </a:t>
            </a:r>
            <a:r>
              <a:rPr sz="2450" dirty="0"/>
              <a:t>take</a:t>
            </a:r>
            <a:r>
              <a:rPr sz="2450" spc="20" dirty="0"/>
              <a:t> </a:t>
            </a:r>
            <a:r>
              <a:rPr sz="2450" dirty="0"/>
              <a:t>up</a:t>
            </a:r>
            <a:r>
              <a:rPr sz="2450" spc="35" dirty="0"/>
              <a:t> </a:t>
            </a:r>
            <a:r>
              <a:rPr sz="2450" dirty="0"/>
              <a:t>a</a:t>
            </a:r>
            <a:r>
              <a:rPr sz="2450" spc="30" dirty="0"/>
              <a:t> </a:t>
            </a:r>
            <a:r>
              <a:rPr sz="2450" dirty="0"/>
              <a:t>subroutine</a:t>
            </a:r>
            <a:r>
              <a:rPr sz="2450" spc="35" dirty="0"/>
              <a:t> </a:t>
            </a:r>
            <a:r>
              <a:rPr sz="2450" dirty="0"/>
              <a:t>called</a:t>
            </a:r>
            <a:r>
              <a:rPr sz="2450" spc="55" dirty="0"/>
              <a:t> </a:t>
            </a:r>
            <a:r>
              <a:rPr sz="2450" b="1" dirty="0">
                <a:latin typeface="Carlito"/>
                <a:cs typeface="Carlito"/>
              </a:rPr>
              <a:t>ISS</a:t>
            </a:r>
            <a:r>
              <a:rPr sz="2450" b="1" spc="35" dirty="0">
                <a:latin typeface="Carlito"/>
                <a:cs typeface="Carlito"/>
              </a:rPr>
              <a:t> </a:t>
            </a:r>
            <a:r>
              <a:rPr sz="2450" b="1" dirty="0">
                <a:latin typeface="Carlito"/>
                <a:cs typeface="Carlito"/>
              </a:rPr>
              <a:t>(Interrupt</a:t>
            </a:r>
            <a:r>
              <a:rPr sz="2450" b="1" spc="25" dirty="0">
                <a:latin typeface="Carlito"/>
                <a:cs typeface="Carlito"/>
              </a:rPr>
              <a:t> </a:t>
            </a:r>
            <a:r>
              <a:rPr sz="2450" b="1" spc="-10" dirty="0">
                <a:latin typeface="Carlito"/>
                <a:cs typeface="Carlito"/>
              </a:rPr>
              <a:t>Service </a:t>
            </a:r>
            <a:r>
              <a:rPr sz="2450" b="1" dirty="0">
                <a:latin typeface="Carlito"/>
                <a:cs typeface="Carlito"/>
              </a:rPr>
              <a:t>Subroutine).</a:t>
            </a:r>
            <a:r>
              <a:rPr sz="2450" b="1" spc="30" dirty="0">
                <a:latin typeface="Carlito"/>
                <a:cs typeface="Carlito"/>
              </a:rPr>
              <a:t> </a:t>
            </a:r>
            <a:r>
              <a:rPr sz="2450" dirty="0"/>
              <a:t>It</a:t>
            </a:r>
            <a:r>
              <a:rPr sz="2450" spc="25" dirty="0"/>
              <a:t> </a:t>
            </a:r>
            <a:r>
              <a:rPr sz="2450" dirty="0"/>
              <a:t>execute</a:t>
            </a:r>
            <a:r>
              <a:rPr sz="2450" spc="25" dirty="0"/>
              <a:t> </a:t>
            </a:r>
            <a:r>
              <a:rPr sz="2450" dirty="0"/>
              <a:t>ISS</a:t>
            </a:r>
            <a:r>
              <a:rPr sz="2450" spc="30" dirty="0"/>
              <a:t> </a:t>
            </a:r>
            <a:r>
              <a:rPr sz="2450" dirty="0"/>
              <a:t>to</a:t>
            </a:r>
            <a:r>
              <a:rPr sz="2450" spc="30" dirty="0"/>
              <a:t> </a:t>
            </a:r>
            <a:r>
              <a:rPr sz="2450" dirty="0"/>
              <a:t>transfer</a:t>
            </a:r>
            <a:r>
              <a:rPr sz="2450" spc="30" dirty="0"/>
              <a:t> </a:t>
            </a:r>
            <a:r>
              <a:rPr sz="2450" dirty="0"/>
              <a:t>data</a:t>
            </a:r>
            <a:r>
              <a:rPr sz="2450" spc="30" dirty="0"/>
              <a:t> </a:t>
            </a:r>
            <a:r>
              <a:rPr sz="2450" dirty="0"/>
              <a:t>from</a:t>
            </a:r>
            <a:r>
              <a:rPr sz="2450" spc="25" dirty="0"/>
              <a:t> </a:t>
            </a:r>
            <a:r>
              <a:rPr sz="2450" dirty="0"/>
              <a:t>or</a:t>
            </a:r>
            <a:r>
              <a:rPr sz="2450" spc="25" dirty="0"/>
              <a:t> </a:t>
            </a:r>
            <a:r>
              <a:rPr sz="2450" dirty="0"/>
              <a:t>to</a:t>
            </a:r>
            <a:r>
              <a:rPr sz="2450" spc="30" dirty="0"/>
              <a:t> </a:t>
            </a:r>
            <a:r>
              <a:rPr sz="2450" spc="-25" dirty="0"/>
              <a:t>the </a:t>
            </a:r>
            <a:r>
              <a:rPr sz="2450" dirty="0"/>
              <a:t>I/O</a:t>
            </a:r>
            <a:r>
              <a:rPr sz="2450" spc="25" dirty="0"/>
              <a:t> </a:t>
            </a:r>
            <a:r>
              <a:rPr sz="2450" dirty="0"/>
              <a:t>device.</a:t>
            </a:r>
            <a:r>
              <a:rPr sz="2450" spc="25" dirty="0"/>
              <a:t> </a:t>
            </a:r>
            <a:r>
              <a:rPr sz="2450" dirty="0"/>
              <a:t>Different</a:t>
            </a:r>
            <a:r>
              <a:rPr sz="2450" spc="20" dirty="0"/>
              <a:t> </a:t>
            </a:r>
            <a:r>
              <a:rPr sz="2450" dirty="0"/>
              <a:t>ISS</a:t>
            </a:r>
            <a:r>
              <a:rPr sz="2450" spc="25" dirty="0"/>
              <a:t> </a:t>
            </a:r>
            <a:r>
              <a:rPr sz="2450" dirty="0"/>
              <a:t>are</a:t>
            </a:r>
            <a:r>
              <a:rPr sz="2450" spc="25" dirty="0"/>
              <a:t> </a:t>
            </a:r>
            <a:r>
              <a:rPr sz="2450" dirty="0"/>
              <a:t>to</a:t>
            </a:r>
            <a:r>
              <a:rPr sz="2450" spc="20" dirty="0"/>
              <a:t> </a:t>
            </a:r>
            <a:r>
              <a:rPr sz="2450" dirty="0"/>
              <a:t>be</a:t>
            </a:r>
            <a:r>
              <a:rPr sz="2450" spc="25" dirty="0"/>
              <a:t> </a:t>
            </a:r>
            <a:r>
              <a:rPr sz="2450" dirty="0"/>
              <a:t>provided</a:t>
            </a:r>
            <a:r>
              <a:rPr sz="2450" spc="25" dirty="0"/>
              <a:t> </a:t>
            </a:r>
            <a:r>
              <a:rPr sz="2450" dirty="0"/>
              <a:t>for</a:t>
            </a:r>
            <a:r>
              <a:rPr sz="2450" spc="25" dirty="0"/>
              <a:t> </a:t>
            </a:r>
            <a:r>
              <a:rPr sz="2450" dirty="0"/>
              <a:t>different</a:t>
            </a:r>
            <a:r>
              <a:rPr sz="2450" spc="20" dirty="0"/>
              <a:t> </a:t>
            </a:r>
            <a:r>
              <a:rPr sz="2450" spc="-25" dirty="0"/>
              <a:t>IO </a:t>
            </a:r>
            <a:r>
              <a:rPr sz="2450" dirty="0"/>
              <a:t>devices.</a:t>
            </a:r>
            <a:r>
              <a:rPr sz="2450" spc="30" dirty="0"/>
              <a:t> </a:t>
            </a:r>
            <a:r>
              <a:rPr sz="2450" dirty="0"/>
              <a:t>After</a:t>
            </a:r>
            <a:r>
              <a:rPr sz="2450" spc="25" dirty="0"/>
              <a:t> </a:t>
            </a:r>
            <a:r>
              <a:rPr sz="2450" dirty="0"/>
              <a:t>completing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30" dirty="0"/>
              <a:t> </a:t>
            </a:r>
            <a:r>
              <a:rPr sz="2450" dirty="0"/>
              <a:t>data</a:t>
            </a:r>
            <a:r>
              <a:rPr sz="2450" spc="30" dirty="0"/>
              <a:t> </a:t>
            </a:r>
            <a:r>
              <a:rPr sz="2450" dirty="0"/>
              <a:t>transfer</a:t>
            </a:r>
            <a:r>
              <a:rPr sz="2450" spc="25" dirty="0"/>
              <a:t> </a:t>
            </a:r>
            <a:r>
              <a:rPr sz="2450" spc="-25" dirty="0"/>
              <a:t>the </a:t>
            </a:r>
            <a:r>
              <a:rPr sz="2450" dirty="0"/>
              <a:t>microprocessor</a:t>
            </a:r>
            <a:r>
              <a:rPr sz="2450" spc="35" dirty="0"/>
              <a:t> </a:t>
            </a:r>
            <a:r>
              <a:rPr sz="2450" dirty="0"/>
              <a:t>returns</a:t>
            </a:r>
            <a:r>
              <a:rPr sz="2450" spc="40" dirty="0"/>
              <a:t> </a:t>
            </a:r>
            <a:r>
              <a:rPr sz="2450" dirty="0"/>
              <a:t>back</a:t>
            </a:r>
            <a:r>
              <a:rPr sz="2450" spc="40" dirty="0"/>
              <a:t> </a:t>
            </a:r>
            <a:r>
              <a:rPr sz="2450" dirty="0"/>
              <a:t>to</a:t>
            </a:r>
            <a:r>
              <a:rPr sz="2450" spc="45" dirty="0"/>
              <a:t> </a:t>
            </a:r>
            <a:r>
              <a:rPr sz="2450" dirty="0"/>
              <a:t>the</a:t>
            </a:r>
            <a:r>
              <a:rPr sz="2450" spc="40" dirty="0"/>
              <a:t> </a:t>
            </a:r>
            <a:r>
              <a:rPr sz="2450" dirty="0"/>
              <a:t>main</a:t>
            </a:r>
            <a:r>
              <a:rPr sz="2450" spc="45" dirty="0"/>
              <a:t> </a:t>
            </a:r>
            <a:r>
              <a:rPr sz="2450" dirty="0"/>
              <a:t>program</a:t>
            </a:r>
            <a:r>
              <a:rPr sz="2450" spc="35" dirty="0"/>
              <a:t> </a:t>
            </a:r>
            <a:r>
              <a:rPr sz="2450" dirty="0"/>
              <a:t>which</a:t>
            </a:r>
            <a:r>
              <a:rPr sz="2450" spc="45" dirty="0"/>
              <a:t> </a:t>
            </a:r>
            <a:r>
              <a:rPr sz="2450" spc="-25" dirty="0"/>
              <a:t>it </a:t>
            </a:r>
            <a:r>
              <a:rPr sz="2450" dirty="0"/>
              <a:t>was</a:t>
            </a:r>
            <a:r>
              <a:rPr sz="2450" spc="40" dirty="0"/>
              <a:t> </a:t>
            </a:r>
            <a:r>
              <a:rPr sz="2450" dirty="0"/>
              <a:t>executing</a:t>
            </a:r>
            <a:r>
              <a:rPr sz="2450" spc="30" dirty="0"/>
              <a:t> </a:t>
            </a:r>
            <a:r>
              <a:rPr sz="2450" dirty="0"/>
              <a:t>before</a:t>
            </a:r>
            <a:r>
              <a:rPr sz="2450" spc="40" dirty="0"/>
              <a:t> </a:t>
            </a:r>
            <a:r>
              <a:rPr sz="2450" dirty="0"/>
              <a:t>the</a:t>
            </a:r>
            <a:r>
              <a:rPr sz="2450" spc="40" dirty="0"/>
              <a:t> </a:t>
            </a:r>
            <a:r>
              <a:rPr sz="2450" dirty="0"/>
              <a:t>interrupt</a:t>
            </a:r>
            <a:r>
              <a:rPr sz="2450" spc="30" dirty="0"/>
              <a:t> </a:t>
            </a:r>
            <a:r>
              <a:rPr sz="2450" spc="-10" dirty="0"/>
              <a:t>occurred.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56" y="1157119"/>
            <a:ext cx="6366294" cy="51293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3063240" marR="5080" indent="-275336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Drawback</a:t>
            </a:r>
            <a:r>
              <a:rPr sz="3950" spc="-35" dirty="0"/>
              <a:t> </a:t>
            </a:r>
            <a:r>
              <a:rPr sz="3950" dirty="0"/>
              <a:t>of</a:t>
            </a:r>
            <a:r>
              <a:rPr sz="3950" spc="-25" dirty="0"/>
              <a:t> </a:t>
            </a:r>
            <a:r>
              <a:rPr sz="3950" dirty="0"/>
              <a:t>Interrupt</a:t>
            </a:r>
            <a:r>
              <a:rPr sz="3950" spc="-30" dirty="0"/>
              <a:t> </a:t>
            </a:r>
            <a:r>
              <a:rPr sz="3950" dirty="0"/>
              <a:t>Driven</a:t>
            </a:r>
            <a:r>
              <a:rPr sz="3950" spc="-30" dirty="0"/>
              <a:t> </a:t>
            </a:r>
            <a:r>
              <a:rPr sz="3950" spc="-20" dirty="0"/>
              <a:t>Data </a:t>
            </a:r>
            <a:r>
              <a:rPr sz="3950" spc="-10" dirty="0"/>
              <a:t>Transfer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2575" y="2152254"/>
            <a:ext cx="7976234" cy="20561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normal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operation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interrupted.</a:t>
            </a:r>
            <a:endParaRPr sz="3200">
              <a:latin typeface="Carlito"/>
              <a:cs typeface="Carlito"/>
            </a:endParaRPr>
          </a:p>
          <a:p>
            <a:pPr marL="294640" marR="194945" indent="-281940">
              <a:lnSpc>
                <a:spcPct val="100499"/>
              </a:lnSpc>
              <a:spcBef>
                <a:spcPts val="490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needs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continue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monitoring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interrupt signals.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504608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00"/>
              </a:spcBef>
            </a:pPr>
            <a:r>
              <a:rPr dirty="0"/>
              <a:t>Device</a:t>
            </a:r>
            <a:r>
              <a:rPr spc="-60" dirty="0"/>
              <a:t> </a:t>
            </a:r>
            <a:r>
              <a:rPr dirty="0"/>
              <a:t>Control</a:t>
            </a:r>
            <a:r>
              <a:rPr spc="-5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294" rIns="0" bIns="0" rtlCol="0">
            <a:spAutoFit/>
          </a:bodyPr>
          <a:lstStyle/>
          <a:p>
            <a:pPr marL="307975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308610" algn="l"/>
              </a:tabLst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transfer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between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0" dirty="0"/>
              <a:t>mass</a:t>
            </a:r>
            <a:r>
              <a:rPr spc="800" dirty="0"/>
              <a:t> </a:t>
            </a:r>
            <a:r>
              <a:rPr dirty="0"/>
              <a:t>storage</a:t>
            </a:r>
            <a:r>
              <a:rPr spc="-90" dirty="0"/>
              <a:t> </a:t>
            </a:r>
            <a:r>
              <a:rPr dirty="0"/>
              <a:t>device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memory</a:t>
            </a:r>
            <a:r>
              <a:rPr spc="-90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spc="-20" dirty="0"/>
              <a:t>often </a:t>
            </a:r>
            <a:r>
              <a:rPr dirty="0"/>
              <a:t>limited</a:t>
            </a:r>
            <a:r>
              <a:rPr spc="-70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speed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microprocessor. </a:t>
            </a:r>
            <a:r>
              <a:rPr dirty="0"/>
              <a:t>Removing</a:t>
            </a:r>
            <a:r>
              <a:rPr spc="-10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microprocessor</a:t>
            </a:r>
            <a:r>
              <a:rPr spc="-100" dirty="0"/>
              <a:t> </a:t>
            </a:r>
            <a:r>
              <a:rPr dirty="0"/>
              <a:t>during</a:t>
            </a:r>
            <a:r>
              <a:rPr spc="-95" dirty="0"/>
              <a:t> </a:t>
            </a:r>
            <a:r>
              <a:rPr dirty="0"/>
              <a:t>such</a:t>
            </a:r>
            <a:r>
              <a:rPr spc="-100" dirty="0"/>
              <a:t> </a:t>
            </a:r>
            <a:r>
              <a:rPr spc="-50" dirty="0"/>
              <a:t>a </a:t>
            </a:r>
            <a:r>
              <a:rPr dirty="0"/>
              <a:t>transfer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letting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peripheral</a:t>
            </a:r>
            <a:r>
              <a:rPr spc="-85" dirty="0"/>
              <a:t> </a:t>
            </a:r>
            <a:r>
              <a:rPr dirty="0"/>
              <a:t>manage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dirty="0"/>
              <a:t>transfer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from</a:t>
            </a:r>
            <a:r>
              <a:rPr spc="-70" dirty="0"/>
              <a:t> </a:t>
            </a:r>
            <a:r>
              <a:rPr dirty="0"/>
              <a:t>memory</a:t>
            </a:r>
            <a:r>
              <a:rPr spc="-70" dirty="0"/>
              <a:t> </a:t>
            </a:r>
            <a:r>
              <a:rPr dirty="0"/>
              <a:t>would</a:t>
            </a:r>
            <a:r>
              <a:rPr spc="-70" dirty="0"/>
              <a:t> </a:t>
            </a:r>
            <a:r>
              <a:rPr spc="-10" dirty="0"/>
              <a:t>improve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speed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transfer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hence</a:t>
            </a:r>
            <a:r>
              <a:rPr spc="-55" dirty="0"/>
              <a:t> </a:t>
            </a:r>
            <a:r>
              <a:rPr dirty="0"/>
              <a:t>will</a:t>
            </a:r>
            <a:r>
              <a:rPr spc="-55" dirty="0"/>
              <a:t> </a:t>
            </a:r>
            <a:r>
              <a:rPr dirty="0"/>
              <a:t>make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more</a:t>
            </a:r>
            <a:r>
              <a:rPr spc="-85" dirty="0"/>
              <a:t> </a:t>
            </a:r>
            <a:r>
              <a:rPr dirty="0"/>
              <a:t>efficient.</a:t>
            </a:r>
            <a:r>
              <a:rPr spc="-85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dirty="0"/>
              <a:t>transfer</a:t>
            </a:r>
            <a:r>
              <a:rPr spc="-80" dirty="0"/>
              <a:t> </a:t>
            </a:r>
            <a:r>
              <a:rPr spc="-10" dirty="0"/>
              <a:t>technique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40" dirty="0"/>
              <a:t> </a:t>
            </a:r>
            <a:r>
              <a:rPr b="1" dirty="0">
                <a:latin typeface="Carlito"/>
                <a:cs typeface="Carlito"/>
              </a:rPr>
              <a:t>DMA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Data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Transfer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13065" cy="39992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2730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During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DMA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idle,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so 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longer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control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system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buses.</a:t>
            </a:r>
            <a:r>
              <a:rPr sz="3200" spc="8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DMA</a:t>
            </a:r>
            <a:r>
              <a:rPr sz="3200" b="1" spc="-6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Controller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takes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over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buses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manage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directly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between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peripheral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memory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099"/>
              </a:lnSpc>
              <a:spcBef>
                <a:spcPts val="5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It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fastest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microprocessor </a:t>
            </a:r>
            <a:r>
              <a:rPr sz="3200" dirty="0">
                <a:latin typeface="Carlito"/>
                <a:cs typeface="Carlito"/>
              </a:rPr>
              <a:t>regains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control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buses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after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transfer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839200" cy="1384558"/>
          </a:xfrm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1407795" marR="5080" indent="-1113155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What</a:t>
            </a:r>
            <a:r>
              <a:rPr sz="3950" spc="-25" dirty="0"/>
              <a:t> </a:t>
            </a:r>
            <a:r>
              <a:rPr sz="3950" dirty="0"/>
              <a:t>is</a:t>
            </a:r>
            <a:r>
              <a:rPr sz="3950" spc="-20" dirty="0"/>
              <a:t> </a:t>
            </a:r>
            <a:r>
              <a:rPr sz="3950" dirty="0"/>
              <a:t>the</a:t>
            </a:r>
            <a:r>
              <a:rPr sz="3950" spc="-15" dirty="0"/>
              <a:t> </a:t>
            </a:r>
            <a:r>
              <a:rPr sz="3950" dirty="0"/>
              <a:t>need</a:t>
            </a:r>
            <a:r>
              <a:rPr sz="3950" spc="-25" dirty="0"/>
              <a:t> </a:t>
            </a:r>
            <a:r>
              <a:rPr sz="3950" dirty="0"/>
              <a:t>of</a:t>
            </a:r>
            <a:r>
              <a:rPr sz="3950" spc="-15" dirty="0"/>
              <a:t> </a:t>
            </a:r>
            <a:r>
              <a:rPr sz="3950" dirty="0"/>
              <a:t>interfacing</a:t>
            </a:r>
            <a:r>
              <a:rPr sz="3950" spc="-15" dirty="0"/>
              <a:t> </a:t>
            </a:r>
            <a:r>
              <a:rPr sz="3950" spc="-25" dirty="0"/>
              <a:t>the </a:t>
            </a:r>
            <a:r>
              <a:rPr sz="3950" dirty="0"/>
              <a:t>microprocessor</a:t>
            </a:r>
            <a:r>
              <a:rPr sz="3950" spc="-75" dirty="0"/>
              <a:t> </a:t>
            </a:r>
            <a:r>
              <a:rPr sz="3950" spc="-10" dirty="0"/>
              <a:t>system?</a:t>
            </a:r>
            <a:endParaRPr sz="39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07975" marR="78105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307975" algn="l"/>
              </a:tabLst>
            </a:pPr>
            <a:r>
              <a:rPr sz="2950" dirty="0"/>
              <a:t>if</a:t>
            </a:r>
            <a:r>
              <a:rPr sz="2950" spc="-20" dirty="0"/>
              <a:t> </a:t>
            </a:r>
            <a:r>
              <a:rPr sz="2950" dirty="0"/>
              <a:t>you</a:t>
            </a:r>
            <a:r>
              <a:rPr sz="2950" spc="-15" dirty="0"/>
              <a:t> </a:t>
            </a:r>
            <a:r>
              <a:rPr sz="2950" dirty="0"/>
              <a:t>are</a:t>
            </a:r>
            <a:r>
              <a:rPr sz="2950" spc="-15" dirty="0"/>
              <a:t> </a:t>
            </a:r>
            <a:r>
              <a:rPr sz="2950" dirty="0"/>
              <a:t>not</a:t>
            </a:r>
            <a:r>
              <a:rPr sz="2950" spc="-20" dirty="0"/>
              <a:t> </a:t>
            </a:r>
            <a:r>
              <a:rPr sz="2950" dirty="0"/>
              <a:t>using</a:t>
            </a:r>
            <a:r>
              <a:rPr sz="2950" spc="-20" dirty="0"/>
              <a:t> </a:t>
            </a:r>
            <a:r>
              <a:rPr sz="2950" dirty="0"/>
              <a:t>interfacing,</a:t>
            </a:r>
            <a:r>
              <a:rPr sz="2950" spc="-15" dirty="0"/>
              <a:t> </a:t>
            </a:r>
            <a:r>
              <a:rPr sz="2950" dirty="0"/>
              <a:t>then</a:t>
            </a:r>
            <a:r>
              <a:rPr sz="2950" spc="-15" dirty="0"/>
              <a:t> </a:t>
            </a:r>
            <a:r>
              <a:rPr sz="2950" dirty="0"/>
              <a:t>it</a:t>
            </a:r>
            <a:r>
              <a:rPr sz="2950" spc="-20" dirty="0"/>
              <a:t> </a:t>
            </a:r>
            <a:r>
              <a:rPr sz="2950" dirty="0"/>
              <a:t>will</a:t>
            </a:r>
            <a:r>
              <a:rPr sz="2950" spc="-15" dirty="0"/>
              <a:t> </a:t>
            </a:r>
            <a:r>
              <a:rPr sz="2950" spc="-25" dirty="0"/>
              <a:t>be </a:t>
            </a:r>
            <a:r>
              <a:rPr sz="2950" dirty="0"/>
              <a:t>working</a:t>
            </a:r>
            <a:r>
              <a:rPr sz="2950" spc="-20" dirty="0"/>
              <a:t> </a:t>
            </a:r>
            <a:r>
              <a:rPr sz="2950" dirty="0"/>
              <a:t>with</a:t>
            </a:r>
            <a:r>
              <a:rPr sz="2950" spc="-20" dirty="0"/>
              <a:t> </a:t>
            </a:r>
            <a:r>
              <a:rPr sz="2950" dirty="0"/>
              <a:t>less</a:t>
            </a:r>
            <a:r>
              <a:rPr sz="2950" spc="-20" dirty="0"/>
              <a:t> </a:t>
            </a:r>
            <a:r>
              <a:rPr sz="2950" spc="-10" dirty="0"/>
              <a:t>options.</a:t>
            </a:r>
            <a:endParaRPr sz="2950"/>
          </a:p>
          <a:p>
            <a:pPr marL="308610" indent="-287020">
              <a:lnSpc>
                <a:spcPts val="3440"/>
              </a:lnSpc>
              <a:buFont typeface="Arial"/>
              <a:buChar char="•"/>
              <a:tabLst>
                <a:tab pos="308610" algn="l"/>
              </a:tabLst>
            </a:pPr>
            <a:r>
              <a:rPr sz="2950" dirty="0"/>
              <a:t>On</a:t>
            </a:r>
            <a:r>
              <a:rPr sz="2950" spc="-20" dirty="0"/>
              <a:t> </a:t>
            </a:r>
            <a:r>
              <a:rPr sz="2950" dirty="0"/>
              <a:t>interfacing,</a:t>
            </a:r>
            <a:r>
              <a:rPr sz="2950" spc="-15" dirty="0"/>
              <a:t> </a:t>
            </a:r>
            <a:r>
              <a:rPr sz="2950" dirty="0"/>
              <a:t>we</a:t>
            </a:r>
            <a:r>
              <a:rPr sz="2950" spc="-15" dirty="0"/>
              <a:t> </a:t>
            </a:r>
            <a:r>
              <a:rPr sz="2950" dirty="0"/>
              <a:t>can</a:t>
            </a:r>
            <a:r>
              <a:rPr sz="2950" spc="-15" dirty="0"/>
              <a:t> </a:t>
            </a:r>
            <a:r>
              <a:rPr sz="2950" dirty="0"/>
              <a:t>add</a:t>
            </a:r>
            <a:r>
              <a:rPr sz="2950" spc="-20" dirty="0"/>
              <a:t> </a:t>
            </a:r>
            <a:r>
              <a:rPr sz="2950" dirty="0"/>
              <a:t>many</a:t>
            </a:r>
            <a:r>
              <a:rPr sz="2950" spc="-15" dirty="0"/>
              <a:t> </a:t>
            </a:r>
            <a:r>
              <a:rPr sz="2950" dirty="0"/>
              <a:t>features</a:t>
            </a:r>
            <a:r>
              <a:rPr sz="2950" spc="-15" dirty="0"/>
              <a:t> </a:t>
            </a:r>
            <a:r>
              <a:rPr sz="2950" dirty="0"/>
              <a:t>to</a:t>
            </a:r>
            <a:r>
              <a:rPr sz="2950" spc="-15" dirty="0"/>
              <a:t> </a:t>
            </a:r>
            <a:r>
              <a:rPr sz="2950" dirty="0"/>
              <a:t>it</a:t>
            </a:r>
            <a:r>
              <a:rPr sz="2950" spc="-20" dirty="0"/>
              <a:t> like</a:t>
            </a:r>
            <a:endParaRPr sz="2950"/>
          </a:p>
          <a:p>
            <a:pPr marL="708025" lvl="1" indent="-304165">
              <a:lnSpc>
                <a:spcPts val="3005"/>
              </a:lnSpc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DMA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will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give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mode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types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transfer,</a:t>
            </a:r>
            <a:endParaRPr sz="2550">
              <a:latin typeface="Carlito"/>
              <a:cs typeface="Carlito"/>
            </a:endParaRPr>
          </a:p>
          <a:p>
            <a:pPr marL="708025" marR="138430" lvl="1" indent="-304800">
              <a:lnSpc>
                <a:spcPts val="2480"/>
              </a:lnSpc>
              <a:spcBef>
                <a:spcPts val="535"/>
              </a:spcBef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PIC(peripheral</a:t>
            </a:r>
            <a:r>
              <a:rPr sz="2550" spc="70" dirty="0">
                <a:latin typeface="Carlito"/>
                <a:cs typeface="Carlito"/>
              </a:rPr>
              <a:t> </a:t>
            </a:r>
            <a:r>
              <a:rPr sz="2550" i="1" dirty="0">
                <a:latin typeface="Carlito"/>
                <a:cs typeface="Carlito"/>
              </a:rPr>
              <a:t>interface</a:t>
            </a:r>
            <a:r>
              <a:rPr sz="2550" i="1" spc="7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controller)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will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provide </a:t>
            </a:r>
            <a:r>
              <a:rPr sz="2550" dirty="0">
                <a:latin typeface="Carlito"/>
                <a:cs typeface="Carlito"/>
              </a:rPr>
              <a:t>more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number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interrupt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handling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capacity,</a:t>
            </a:r>
            <a:endParaRPr sz="2550">
              <a:latin typeface="Carlito"/>
              <a:cs typeface="Carlito"/>
            </a:endParaRPr>
          </a:p>
          <a:p>
            <a:pPr marL="708025" marR="202565" lvl="1" indent="-304800">
              <a:lnSpc>
                <a:spcPts val="2480"/>
              </a:lnSpc>
              <a:spcBef>
                <a:spcPts val="515"/>
              </a:spcBef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PIT(parallel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i="1" dirty="0">
                <a:latin typeface="Carlito"/>
                <a:cs typeface="Carlito"/>
              </a:rPr>
              <a:t>interface</a:t>
            </a:r>
            <a:r>
              <a:rPr sz="2550" dirty="0">
                <a:latin typeface="Carlito"/>
                <a:cs typeface="Carlito"/>
              </a:rPr>
              <a:t>)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event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driven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task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many </a:t>
            </a:r>
            <a:r>
              <a:rPr sz="2550" spc="-10" dirty="0">
                <a:latin typeface="Carlito"/>
                <a:cs typeface="Carlito"/>
              </a:rPr>
              <a:t>more.</a:t>
            </a:r>
            <a:endParaRPr sz="2550">
              <a:latin typeface="Carlito"/>
              <a:cs typeface="Carlito"/>
            </a:endParaRPr>
          </a:p>
          <a:p>
            <a:pPr marL="307975" marR="353060" indent="-287020">
              <a:lnSpc>
                <a:spcPct val="80600"/>
              </a:lnSpc>
              <a:spcBef>
                <a:spcPts val="595"/>
              </a:spcBef>
              <a:buFont typeface="Arial"/>
              <a:buChar char="•"/>
              <a:tabLst>
                <a:tab pos="307975" algn="l"/>
              </a:tabLst>
            </a:pPr>
            <a:r>
              <a:rPr sz="2950" dirty="0"/>
              <a:t>Interfacing</a:t>
            </a:r>
            <a:r>
              <a:rPr sz="2950" spc="-30" dirty="0"/>
              <a:t> </a:t>
            </a:r>
            <a:r>
              <a:rPr sz="2950" dirty="0"/>
              <a:t>also</a:t>
            </a:r>
            <a:r>
              <a:rPr sz="2950" spc="-20" dirty="0"/>
              <a:t> </a:t>
            </a:r>
            <a:r>
              <a:rPr sz="2950" dirty="0"/>
              <a:t>allow</a:t>
            </a:r>
            <a:r>
              <a:rPr sz="2950" spc="-25" dirty="0"/>
              <a:t> </a:t>
            </a:r>
            <a:r>
              <a:rPr sz="2950" dirty="0"/>
              <a:t>it</a:t>
            </a:r>
            <a:r>
              <a:rPr sz="2950" spc="-20" dirty="0"/>
              <a:t> </a:t>
            </a:r>
            <a:r>
              <a:rPr sz="2950" dirty="0"/>
              <a:t>to</a:t>
            </a:r>
            <a:r>
              <a:rPr sz="2950" spc="-20" dirty="0"/>
              <a:t> </a:t>
            </a:r>
            <a:r>
              <a:rPr sz="2950" dirty="0"/>
              <a:t>connect</a:t>
            </a:r>
            <a:r>
              <a:rPr sz="2950" spc="-25" dirty="0"/>
              <a:t> </a:t>
            </a:r>
            <a:r>
              <a:rPr sz="2950" dirty="0"/>
              <a:t>to</a:t>
            </a:r>
            <a:r>
              <a:rPr sz="2950" spc="-15" dirty="0"/>
              <a:t> </a:t>
            </a:r>
            <a:r>
              <a:rPr sz="2950" spc="-10" dirty="0"/>
              <a:t>other </a:t>
            </a:r>
            <a:r>
              <a:rPr sz="2950" dirty="0"/>
              <a:t>microprocessor</a:t>
            </a:r>
            <a:r>
              <a:rPr sz="2950" spc="-30" dirty="0"/>
              <a:t> </a:t>
            </a:r>
            <a:r>
              <a:rPr sz="2950" dirty="0"/>
              <a:t>and</a:t>
            </a:r>
            <a:r>
              <a:rPr sz="2950" spc="-30" dirty="0"/>
              <a:t> </a:t>
            </a:r>
            <a:r>
              <a:rPr sz="2950" dirty="0"/>
              <a:t>make</a:t>
            </a:r>
            <a:r>
              <a:rPr sz="2950" spc="-30" dirty="0"/>
              <a:t> </a:t>
            </a:r>
            <a:r>
              <a:rPr sz="2950" dirty="0"/>
              <a:t>its</a:t>
            </a:r>
            <a:r>
              <a:rPr sz="2950" spc="-30" dirty="0"/>
              <a:t> </a:t>
            </a:r>
            <a:r>
              <a:rPr sz="2950" dirty="0"/>
              <a:t>computation</a:t>
            </a:r>
            <a:r>
              <a:rPr sz="2950" spc="-30" dirty="0"/>
              <a:t> </a:t>
            </a:r>
            <a:r>
              <a:rPr sz="2950" spc="-20" dirty="0"/>
              <a:t>more </a:t>
            </a:r>
            <a:r>
              <a:rPr sz="2950" dirty="0"/>
              <a:t>easy</a:t>
            </a:r>
            <a:r>
              <a:rPr sz="2950" spc="-15" dirty="0"/>
              <a:t> </a:t>
            </a:r>
            <a:r>
              <a:rPr sz="2950" dirty="0"/>
              <a:t>and</a:t>
            </a:r>
            <a:r>
              <a:rPr sz="2950" spc="-10" dirty="0"/>
              <a:t> fast.</a:t>
            </a:r>
            <a:endParaRPr sz="29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67" y="643703"/>
            <a:ext cx="7472707" cy="51011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793" y="1084241"/>
            <a:ext cx="814260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1177925" indent="-2959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7975" algn="l"/>
              </a:tabLst>
            </a:pPr>
            <a:r>
              <a:rPr sz="2500" b="1" dirty="0">
                <a:latin typeface="Carlito"/>
                <a:cs typeface="Carlito"/>
              </a:rPr>
              <a:t>What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is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the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need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for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peripherals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interfacing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with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a </a:t>
            </a:r>
            <a:r>
              <a:rPr sz="2500" b="1" spc="-10" dirty="0">
                <a:latin typeface="Carlito"/>
                <a:cs typeface="Carlito"/>
              </a:rPr>
              <a:t>microprocessor?</a:t>
            </a:r>
            <a:endParaRPr sz="2500">
              <a:latin typeface="Carlito"/>
              <a:cs typeface="Carlito"/>
            </a:endParaRPr>
          </a:p>
          <a:p>
            <a:pPr marL="708025" marR="103505" lvl="1" indent="-304165">
              <a:lnSpc>
                <a:spcPct val="100299"/>
              </a:lnSpc>
              <a:spcBef>
                <a:spcPts val="490"/>
              </a:spcBef>
              <a:buFont typeface="Arial"/>
              <a:buChar char="–"/>
              <a:tabLst>
                <a:tab pos="708025" algn="l"/>
              </a:tabLst>
            </a:pPr>
            <a:r>
              <a:rPr sz="2500" spc="-10" dirty="0">
                <a:latin typeface="Carlito"/>
                <a:cs typeface="Carlito"/>
              </a:rPr>
              <a:t>Microprocessor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based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system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design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involves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interfacing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processor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one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or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more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peripheral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devices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purpose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communication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various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input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and </a:t>
            </a:r>
            <a:r>
              <a:rPr sz="2500" dirty="0">
                <a:latin typeface="Carlito"/>
                <a:cs typeface="Carlito"/>
              </a:rPr>
              <a:t>output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devices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connected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to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it.</a:t>
            </a:r>
            <a:endParaRPr sz="2500">
              <a:latin typeface="Carlito"/>
              <a:cs typeface="Carlito"/>
            </a:endParaRPr>
          </a:p>
          <a:p>
            <a:pPr marL="307975" marR="5080" indent="-295910">
              <a:lnSpc>
                <a:spcPct val="100400"/>
              </a:lnSpc>
              <a:spcBef>
                <a:spcPts val="489"/>
              </a:spcBef>
              <a:buFont typeface="Arial"/>
              <a:buChar char="•"/>
              <a:tabLst>
                <a:tab pos="307975" algn="l"/>
              </a:tabLst>
            </a:pPr>
            <a:r>
              <a:rPr sz="2500" b="1" dirty="0">
                <a:latin typeface="Carlito"/>
                <a:cs typeface="Carlito"/>
              </a:rPr>
              <a:t>Can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we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get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any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output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directly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from</a:t>
            </a:r>
            <a:r>
              <a:rPr sz="2500" b="1" spc="-4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microprocessor </a:t>
            </a:r>
            <a:r>
              <a:rPr sz="2500" b="1" dirty="0">
                <a:latin typeface="Carlito"/>
                <a:cs typeface="Carlito"/>
              </a:rPr>
              <a:t>without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interfacing</a:t>
            </a:r>
            <a:r>
              <a:rPr sz="2500" b="1" spc="-6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with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peripherals?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or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Can’t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we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connect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/ </a:t>
            </a:r>
            <a:r>
              <a:rPr sz="2500" b="1" spc="-10" dirty="0">
                <a:latin typeface="Carlito"/>
                <a:cs typeface="Carlito"/>
              </a:rPr>
              <a:t>interface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directly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the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I/O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devices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to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processor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?</a:t>
            </a:r>
            <a:endParaRPr sz="2500">
              <a:latin typeface="Carlito"/>
              <a:cs typeface="Carlito"/>
            </a:endParaRPr>
          </a:p>
          <a:p>
            <a:pPr marL="708025" lvl="1" indent="-30416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08025" algn="l"/>
              </a:tabLst>
            </a:pPr>
            <a:r>
              <a:rPr sz="2500" spc="-25" dirty="0">
                <a:latin typeface="Carlito"/>
                <a:cs typeface="Carlito"/>
              </a:rPr>
              <a:t>No!</a:t>
            </a:r>
            <a:endParaRPr sz="2500">
              <a:latin typeface="Carlito"/>
              <a:cs typeface="Carlito"/>
            </a:endParaRPr>
          </a:p>
          <a:p>
            <a:pPr marL="708025" marR="763270" lvl="1" indent="-304165">
              <a:lnSpc>
                <a:spcPct val="100800"/>
              </a:lnSpc>
              <a:spcBef>
                <a:spcPts val="500"/>
              </a:spcBef>
              <a:buFont typeface="Arial"/>
              <a:buChar char="–"/>
              <a:tabLst>
                <a:tab pos="708025" algn="l"/>
              </a:tabLst>
            </a:pPr>
            <a:r>
              <a:rPr sz="2500" dirty="0">
                <a:latin typeface="Carlito"/>
                <a:cs typeface="Carlito"/>
              </a:rPr>
              <a:t>You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can’t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get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output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directly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from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microprocessor </a:t>
            </a:r>
            <a:r>
              <a:rPr sz="2500" dirty="0">
                <a:latin typeface="Carlito"/>
                <a:cs typeface="Carlito"/>
              </a:rPr>
              <a:t>without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interfacing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peripherals.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552" y="274485"/>
            <a:ext cx="42644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Continued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26771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50" y="1552525"/>
            <a:ext cx="7952740" cy="41757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I/O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devices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most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case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usually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electrical/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mechanical/ </a:t>
            </a:r>
            <a:r>
              <a:rPr sz="2450" dirty="0">
                <a:latin typeface="Carlito"/>
                <a:cs typeface="Carlito"/>
              </a:rPr>
              <a:t>electronic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where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processor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is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electronic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device. </a:t>
            </a:r>
            <a:r>
              <a:rPr sz="2450" dirty="0">
                <a:latin typeface="Carlito"/>
                <a:cs typeface="Carlito"/>
              </a:rPr>
              <a:t>Also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data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transfer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rates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often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slower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the </a:t>
            </a:r>
            <a:r>
              <a:rPr sz="2450" dirty="0">
                <a:latin typeface="Carlito"/>
                <a:cs typeface="Carlito"/>
              </a:rPr>
              <a:t>processor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memory.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significant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speed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electrical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characteristics</a:t>
            </a:r>
            <a:r>
              <a:rPr sz="2450" spc="4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different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from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CPU.</a:t>
            </a:r>
            <a:endParaRPr sz="2450">
              <a:latin typeface="Carlito"/>
              <a:cs typeface="Carlito"/>
            </a:endParaRPr>
          </a:p>
          <a:p>
            <a:pPr marL="307975" marR="238760" indent="-295910">
              <a:lnSpc>
                <a:spcPct val="81200"/>
              </a:lnSpc>
              <a:spcBef>
                <a:spcPts val="515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There are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variety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peripherals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exist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may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need </a:t>
            </a:r>
            <a:r>
              <a:rPr sz="2450" dirty="0">
                <a:latin typeface="Carlito"/>
                <a:cs typeface="Carlito"/>
              </a:rPr>
              <a:t>to be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connected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same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system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bus.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But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may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be </a:t>
            </a:r>
            <a:r>
              <a:rPr sz="2450" dirty="0">
                <a:latin typeface="Carlito"/>
                <a:cs typeface="Carlito"/>
              </a:rPr>
              <a:t>difficult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incorporate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all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peripheral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logic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into </a:t>
            </a:r>
            <a:r>
              <a:rPr sz="2450" dirty="0">
                <a:latin typeface="Carlito"/>
                <a:cs typeface="Carlito"/>
              </a:rPr>
              <a:t>CPU.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This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reduces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flexibility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creates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hindrance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new </a:t>
            </a:r>
            <a:r>
              <a:rPr sz="2450" spc="-10" dirty="0">
                <a:latin typeface="Carlito"/>
                <a:cs typeface="Carlito"/>
              </a:rPr>
              <a:t>developments.</a:t>
            </a:r>
            <a:endParaRPr sz="2450">
              <a:latin typeface="Carlito"/>
              <a:cs typeface="Carlito"/>
            </a:endParaRPr>
          </a:p>
          <a:p>
            <a:pPr marL="307975" marR="254000" indent="-295910">
              <a:lnSpc>
                <a:spcPct val="80800"/>
              </a:lnSpc>
              <a:spcBef>
                <a:spcPts val="525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Peripheral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often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use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different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data</a:t>
            </a:r>
            <a:r>
              <a:rPr sz="2450" spc="4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formats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word </a:t>
            </a:r>
            <a:r>
              <a:rPr sz="2450" dirty="0">
                <a:latin typeface="Carlito"/>
                <a:cs typeface="Carlito"/>
              </a:rPr>
              <a:t>lengths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used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by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CPU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Incorporation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module </a:t>
            </a:r>
            <a:r>
              <a:rPr sz="2450" dirty="0">
                <a:latin typeface="Carlito"/>
                <a:cs typeface="Carlito"/>
              </a:rPr>
              <a:t>helps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overcome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these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problems.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5721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Reasons</a:t>
            </a:r>
            <a:r>
              <a:rPr spc="-40" dirty="0"/>
              <a:t> </a:t>
            </a:r>
            <a:r>
              <a:rPr dirty="0"/>
              <a:t>Lead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I/O</a:t>
            </a:r>
            <a:r>
              <a:rPr spc="-40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870438"/>
            <a:ext cx="8011795" cy="572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5244" indent="-297815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latin typeface="Carlito"/>
                <a:cs typeface="Carlito"/>
              </a:rPr>
              <a:t>First,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I/O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mediator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between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processor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and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I/O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device/devices.</a:t>
            </a:r>
            <a:endParaRPr sz="2400">
              <a:latin typeface="Carlito"/>
              <a:cs typeface="Carlito"/>
            </a:endParaRPr>
          </a:p>
          <a:p>
            <a:pPr marL="309880" marR="313055" indent="-297815">
              <a:lnSpc>
                <a:spcPct val="99700"/>
              </a:lnSpc>
              <a:spcBef>
                <a:spcPts val="365"/>
              </a:spcBef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latin typeface="Carlito"/>
                <a:cs typeface="Carlito"/>
              </a:rPr>
              <a:t>Second,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controls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exchange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between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external </a:t>
            </a:r>
            <a:r>
              <a:rPr sz="2400" dirty="0">
                <a:latin typeface="Carlito"/>
                <a:cs typeface="Carlito"/>
              </a:rPr>
              <a:t>devices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memory;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external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devices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CPU </a:t>
            </a:r>
            <a:r>
              <a:rPr sz="2400" spc="-10" dirty="0">
                <a:latin typeface="Carlito"/>
                <a:cs typeface="Carlito"/>
              </a:rPr>
              <a:t>registers.</a:t>
            </a:r>
            <a:endParaRPr sz="2400">
              <a:latin typeface="Carlito"/>
              <a:cs typeface="Carlito"/>
            </a:endParaRPr>
          </a:p>
          <a:p>
            <a:pPr marL="309880" marR="96520" indent="-297815">
              <a:lnSpc>
                <a:spcPct val="99500"/>
              </a:lnSpc>
              <a:spcBef>
                <a:spcPts val="465"/>
              </a:spcBef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latin typeface="Carlito"/>
                <a:cs typeface="Carlito"/>
              </a:rPr>
              <a:t>Third,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I/O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provide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interface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internal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computer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connects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CPU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main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an </a:t>
            </a:r>
            <a:r>
              <a:rPr sz="2400" dirty="0">
                <a:latin typeface="Carlito"/>
                <a:cs typeface="Carlito"/>
              </a:rPr>
              <a:t>interface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external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connecting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external </a:t>
            </a:r>
            <a:r>
              <a:rPr sz="2400" dirty="0">
                <a:latin typeface="Carlito"/>
                <a:cs typeface="Carlito"/>
              </a:rPr>
              <a:t>device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peripheral.</a:t>
            </a:r>
            <a:endParaRPr sz="2400">
              <a:latin typeface="Carlito"/>
              <a:cs typeface="Carlito"/>
            </a:endParaRPr>
          </a:p>
          <a:p>
            <a:pPr marL="309880" marR="550545" indent="-297815">
              <a:lnSpc>
                <a:spcPct val="99700"/>
              </a:lnSpc>
              <a:spcBef>
                <a:spcPts val="459"/>
              </a:spcBef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latin typeface="Carlito"/>
                <a:cs typeface="Carlito"/>
              </a:rPr>
              <a:t>Fourth,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I/O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should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communicate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information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CPU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I/O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device,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but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should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also </a:t>
            </a:r>
            <a:r>
              <a:rPr sz="2400" dirty="0">
                <a:latin typeface="Carlito"/>
                <a:cs typeface="Carlito"/>
              </a:rPr>
              <a:t>coordinate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two.</a:t>
            </a:r>
            <a:endParaRPr sz="2400">
              <a:latin typeface="Carlito"/>
              <a:cs typeface="Carlito"/>
            </a:endParaRPr>
          </a:p>
          <a:p>
            <a:pPr marL="309880" marR="5080" indent="-297815">
              <a:lnSpc>
                <a:spcPct val="99700"/>
              </a:lnSpc>
              <a:spcBef>
                <a:spcPts val="459"/>
              </a:spcBef>
              <a:buFont typeface="Arial"/>
              <a:buChar char="•"/>
              <a:tabLst>
                <a:tab pos="309880" algn="l"/>
              </a:tabLst>
            </a:pPr>
            <a:r>
              <a:rPr sz="2400" dirty="0">
                <a:latin typeface="Carlito"/>
                <a:cs typeface="Carlito"/>
              </a:rPr>
              <a:t>Fifth,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addition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since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speed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differences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between </a:t>
            </a:r>
            <a:r>
              <a:rPr sz="2400" dirty="0">
                <a:latin typeface="Carlito"/>
                <a:cs typeface="Carlito"/>
              </a:rPr>
              <a:t>CPU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I/O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devices,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I/O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module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should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facilities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dirty="0">
                <a:latin typeface="Carlito"/>
                <a:cs typeface="Carlito"/>
              </a:rPr>
              <a:t>buffer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(storage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area)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error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detection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mechanism.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30" dirty="0"/>
              <a:t> </a:t>
            </a:r>
            <a:r>
              <a:rPr spc="-10" dirty="0"/>
              <a:t>Interfacing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09" y="1545454"/>
            <a:ext cx="7802880" cy="417385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3530" marR="5080" indent="-291465">
              <a:lnSpc>
                <a:spcPts val="2620"/>
              </a:lnSpc>
              <a:spcBef>
                <a:spcPts val="72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When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executing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instruction,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need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access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reading </a:t>
            </a:r>
            <a:r>
              <a:rPr sz="2700" dirty="0">
                <a:latin typeface="Carlito"/>
                <a:cs typeface="Carlito"/>
              </a:rPr>
              <a:t>instruction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codes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data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stored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memory. </a:t>
            </a:r>
            <a:r>
              <a:rPr sz="2700" dirty="0">
                <a:latin typeface="Carlito"/>
                <a:cs typeface="Carlito"/>
              </a:rPr>
              <a:t>For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this,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both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microprocessor </a:t>
            </a:r>
            <a:r>
              <a:rPr sz="2700" dirty="0">
                <a:latin typeface="Carlito"/>
                <a:cs typeface="Carlito"/>
              </a:rPr>
              <a:t>requires some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signals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read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from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write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registers.</a:t>
            </a:r>
            <a:endParaRPr sz="2700">
              <a:latin typeface="Carlito"/>
              <a:cs typeface="Carlito"/>
            </a:endParaRPr>
          </a:p>
          <a:p>
            <a:pPr marL="303530" marR="172720" indent="-291465">
              <a:lnSpc>
                <a:spcPct val="80900"/>
              </a:lnSpc>
              <a:spcBef>
                <a:spcPts val="59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The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interfacing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process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includes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some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key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factors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match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with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requirements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and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signals.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interfacing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circuit </a:t>
            </a:r>
            <a:r>
              <a:rPr sz="2700" dirty="0">
                <a:latin typeface="Carlito"/>
                <a:cs typeface="Carlito"/>
              </a:rPr>
              <a:t>therefore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should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designed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such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way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that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it </a:t>
            </a:r>
            <a:r>
              <a:rPr sz="2700" dirty="0">
                <a:latin typeface="Carlito"/>
                <a:cs typeface="Carlito"/>
              </a:rPr>
              <a:t>matches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requirements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with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signals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microprocessor.</a:t>
            </a:r>
            <a:endParaRPr sz="2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2350135">
              <a:lnSpc>
                <a:spcPct val="100000"/>
              </a:lnSpc>
              <a:spcBef>
                <a:spcPts val="100"/>
              </a:spcBef>
            </a:pPr>
            <a:r>
              <a:rPr dirty="0"/>
              <a:t>IO</a:t>
            </a:r>
            <a:r>
              <a:rPr spc="-55" dirty="0"/>
              <a:t> </a:t>
            </a:r>
            <a:r>
              <a:rPr spc="-10" dirty="0"/>
              <a:t>Interfacing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835900" cy="2941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various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like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keyboard,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mouse,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printer,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etc.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we </a:t>
            </a:r>
            <a:r>
              <a:rPr sz="3200" dirty="0">
                <a:latin typeface="Carlito"/>
                <a:cs typeface="Carlito"/>
              </a:rPr>
              <a:t>need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interface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keyboard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other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using </a:t>
            </a:r>
            <a:r>
              <a:rPr sz="3200" dirty="0">
                <a:latin typeface="Carlito"/>
                <a:cs typeface="Carlito"/>
              </a:rPr>
              <a:t>latches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buffers.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This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interfacing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known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interfacing.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2802255" marR="5080" indent="-244856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Block</a:t>
            </a:r>
            <a:r>
              <a:rPr sz="3950" spc="-35" dirty="0"/>
              <a:t> </a:t>
            </a:r>
            <a:r>
              <a:rPr sz="3950" dirty="0"/>
              <a:t>Diagram</a:t>
            </a:r>
            <a:r>
              <a:rPr sz="3950" spc="-20" dirty="0"/>
              <a:t> </a:t>
            </a:r>
            <a:r>
              <a:rPr sz="3950" dirty="0"/>
              <a:t>of</a:t>
            </a:r>
            <a:r>
              <a:rPr sz="3950" spc="-15" dirty="0"/>
              <a:t> </a:t>
            </a:r>
            <a:r>
              <a:rPr sz="3950" dirty="0"/>
              <a:t>Memory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-20" dirty="0"/>
              <a:t> </a:t>
            </a:r>
            <a:r>
              <a:rPr sz="3950" spc="-25" dirty="0"/>
              <a:t>I/O </a:t>
            </a:r>
            <a:r>
              <a:rPr sz="3950" spc="-10" dirty="0"/>
              <a:t>Interfacing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303" y="1822390"/>
            <a:ext cx="6555848" cy="43157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1764</Words>
  <Application>Microsoft Office PowerPoint</Application>
  <PresentationFormat>On-screen Show (4:3)</PresentationFormat>
  <Paragraphs>122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Carlito</vt:lpstr>
      <vt:lpstr>Office Theme</vt:lpstr>
      <vt:lpstr>Basic Concepts of Interfacing</vt:lpstr>
      <vt:lpstr>Definition of Interface</vt:lpstr>
      <vt:lpstr>What is the need of interfacing the microprocessor system?</vt:lpstr>
      <vt:lpstr>Continued</vt:lpstr>
      <vt:lpstr>Why?</vt:lpstr>
      <vt:lpstr>Reasons Lead to Use I/O Module</vt:lpstr>
      <vt:lpstr>Memory Interfacing</vt:lpstr>
      <vt:lpstr>IO Interfacing</vt:lpstr>
      <vt:lpstr>Block Diagram of Memory and I/O Interfacing</vt:lpstr>
      <vt:lpstr>Comparison of Memory Mapped I/O and Peripheral I/O</vt:lpstr>
      <vt:lpstr>Cont.</vt:lpstr>
      <vt:lpstr>PowerPoint Presentation</vt:lpstr>
      <vt:lpstr>Interfacing with External Memory</vt:lpstr>
      <vt:lpstr>Data Transfer Schemes</vt:lpstr>
      <vt:lpstr>Need for Data Transfer Scheme</vt:lpstr>
      <vt:lpstr>Types of Data Transfer Scheme</vt:lpstr>
      <vt:lpstr>Microprocessor Controlled DTS</vt:lpstr>
      <vt:lpstr>Programmed Data Transfer Scheme</vt:lpstr>
      <vt:lpstr>PowerPoint Presentation</vt:lpstr>
      <vt:lpstr>PowerPoint Presentation</vt:lpstr>
      <vt:lpstr>PowerPoint Presentation</vt:lpstr>
      <vt:lpstr>PowerPoint Presentation</vt:lpstr>
      <vt:lpstr>Drawback of Programmed Data Transfer Scheme</vt:lpstr>
      <vt:lpstr>Interrupt Driven Data Transfer</vt:lpstr>
      <vt:lpstr>Transfer Operation</vt:lpstr>
      <vt:lpstr>PowerPoint Presentation</vt:lpstr>
      <vt:lpstr>Drawback of Interrupt Driven Data Transfer</vt:lpstr>
      <vt:lpstr>Device Control Data Transfer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Interfacing</dc:title>
  <dc:creator>Shajib</dc:creator>
  <cp:lastModifiedBy>Syed Shakil</cp:lastModifiedBy>
  <cp:revision>11</cp:revision>
  <dcterms:created xsi:type="dcterms:W3CDTF">2024-11-23T10:47:32Z</dcterms:created>
  <dcterms:modified xsi:type="dcterms:W3CDTF">2024-11-23T15:10:01Z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2024-11-23T00:00:00Z</vt:filetime>
  </property>
  <property fmtid="{D5CDD505-2E9C-101B-9397-08002B2CF9AE}" pid="4" name="Producer">
    <vt:lpwstr>3-Heights(TM) PDF Security Shell 4.8.25.2 (http://www.pdf-tools.com)</vt:lpwstr>
  </property>
</Properties>
</file>