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3" r:id="rId34"/>
    <p:sldId id="292" r:id="rId35"/>
    <p:sldId id="288" r:id="rId36"/>
    <p:sldId id="289" r:id="rId37"/>
    <p:sldId id="290" r:id="rId38"/>
    <p:sldId id="291" r:id="rId3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3999" y="6857999"/>
                </a:moveTo>
                <a:lnTo>
                  <a:pt x="0" y="6857999"/>
                </a:lnTo>
                <a:lnTo>
                  <a:pt x="0" y="0"/>
                </a:lnTo>
                <a:lnTo>
                  <a:pt x="9143999" y="0"/>
                </a:lnTo>
                <a:lnTo>
                  <a:pt x="9143999" y="6857999"/>
                </a:lnTo>
                <a:close/>
              </a:path>
            </a:pathLst>
          </a:custGeom>
          <a:solidFill>
            <a:srgbClr val="FFFFE1"/>
          </a:solidFill>
        </p:spPr>
        <p:txBody>
          <a:bodyPr wrap="square" lIns="0" tIns="0" rIns="0" bIns="0" rtlCol="0"/>
          <a:lstStyle/>
          <a:p>
            <a:endParaRPr/>
          </a:p>
        </p:txBody>
      </p:sp>
      <p:sp>
        <p:nvSpPr>
          <p:cNvPr id="17" name="bg object 17"/>
          <p:cNvSpPr/>
          <p:nvPr/>
        </p:nvSpPr>
        <p:spPr>
          <a:xfrm>
            <a:off x="0" y="0"/>
            <a:ext cx="1752600" cy="4876800"/>
          </a:xfrm>
          <a:custGeom>
            <a:avLst/>
            <a:gdLst/>
            <a:ahLst/>
            <a:cxnLst/>
            <a:rect l="l" t="t" r="r" b="b"/>
            <a:pathLst>
              <a:path w="1752600" h="4876800">
                <a:moveTo>
                  <a:pt x="1752599" y="4876799"/>
                </a:moveTo>
                <a:lnTo>
                  <a:pt x="0" y="4876799"/>
                </a:lnTo>
                <a:lnTo>
                  <a:pt x="0" y="0"/>
                </a:lnTo>
                <a:lnTo>
                  <a:pt x="1752599" y="0"/>
                </a:lnTo>
                <a:lnTo>
                  <a:pt x="1752599" y="4876799"/>
                </a:lnTo>
                <a:close/>
              </a:path>
            </a:pathLst>
          </a:custGeom>
          <a:solidFill>
            <a:srgbClr val="CCCC99"/>
          </a:solidFill>
        </p:spPr>
        <p:txBody>
          <a:bodyPr wrap="square" lIns="0" tIns="0" rIns="0" bIns="0" rtlCol="0"/>
          <a:lstStyle/>
          <a:p>
            <a:endParaRPr/>
          </a:p>
        </p:txBody>
      </p:sp>
      <p:sp>
        <p:nvSpPr>
          <p:cNvPr id="18" name="bg object 18"/>
          <p:cNvSpPr/>
          <p:nvPr/>
        </p:nvSpPr>
        <p:spPr>
          <a:xfrm>
            <a:off x="990600" y="3505200"/>
            <a:ext cx="7772400" cy="2438400"/>
          </a:xfrm>
          <a:custGeom>
            <a:avLst/>
            <a:gdLst/>
            <a:ahLst/>
            <a:cxnLst/>
            <a:rect l="l" t="t" r="r" b="b"/>
            <a:pathLst>
              <a:path w="7772400" h="2438400">
                <a:moveTo>
                  <a:pt x="7772399" y="2438399"/>
                </a:moveTo>
                <a:lnTo>
                  <a:pt x="0" y="2438399"/>
                </a:lnTo>
                <a:lnTo>
                  <a:pt x="0" y="0"/>
                </a:lnTo>
                <a:lnTo>
                  <a:pt x="7772399" y="0"/>
                </a:lnTo>
                <a:lnTo>
                  <a:pt x="7772399" y="2438399"/>
                </a:lnTo>
                <a:close/>
              </a:path>
            </a:pathLst>
          </a:custGeom>
          <a:solidFill>
            <a:srgbClr val="330033"/>
          </a:solidFill>
        </p:spPr>
        <p:txBody>
          <a:bodyPr wrap="square" lIns="0" tIns="0" rIns="0" bIns="0" rtlCol="0"/>
          <a:lstStyle/>
          <a:p>
            <a:endParaRPr/>
          </a:p>
        </p:txBody>
      </p:sp>
      <p:sp>
        <p:nvSpPr>
          <p:cNvPr id="19" name="bg object 19"/>
          <p:cNvSpPr/>
          <p:nvPr/>
        </p:nvSpPr>
        <p:spPr>
          <a:xfrm>
            <a:off x="1038225" y="3733800"/>
            <a:ext cx="7648575" cy="2138680"/>
          </a:xfrm>
          <a:custGeom>
            <a:avLst/>
            <a:gdLst/>
            <a:ahLst/>
            <a:cxnLst/>
            <a:rect l="l" t="t" r="r" b="b"/>
            <a:pathLst>
              <a:path w="7648575" h="2138679">
                <a:moveTo>
                  <a:pt x="7648574" y="2138362"/>
                </a:moveTo>
                <a:lnTo>
                  <a:pt x="0" y="2138362"/>
                </a:lnTo>
                <a:lnTo>
                  <a:pt x="0" y="0"/>
                </a:lnTo>
                <a:lnTo>
                  <a:pt x="7648574" y="0"/>
                </a:lnTo>
                <a:lnTo>
                  <a:pt x="7648574" y="2138362"/>
                </a:lnTo>
                <a:close/>
              </a:path>
            </a:pathLst>
          </a:custGeom>
          <a:solidFill>
            <a:srgbClr val="FFFFE1"/>
          </a:solidFill>
        </p:spPr>
        <p:txBody>
          <a:bodyPr wrap="square" lIns="0" tIns="0" rIns="0" bIns="0" rtlCol="0"/>
          <a:lstStyle/>
          <a:p>
            <a:endParaRPr/>
          </a:p>
        </p:txBody>
      </p:sp>
      <p:sp>
        <p:nvSpPr>
          <p:cNvPr id="20" name="bg object 20"/>
          <p:cNvSpPr/>
          <p:nvPr/>
        </p:nvSpPr>
        <p:spPr>
          <a:xfrm>
            <a:off x="0" y="4876800"/>
            <a:ext cx="990600" cy="0"/>
          </a:xfrm>
          <a:custGeom>
            <a:avLst/>
            <a:gdLst/>
            <a:ahLst/>
            <a:cxnLst/>
            <a:rect l="l" t="t" r="r" b="b"/>
            <a:pathLst>
              <a:path w="990600">
                <a:moveTo>
                  <a:pt x="0" y="0"/>
                </a:moveTo>
                <a:lnTo>
                  <a:pt x="990599" y="0"/>
                </a:lnTo>
              </a:path>
            </a:pathLst>
          </a:custGeom>
          <a:ln w="50799">
            <a:solidFill>
              <a:srgbClr val="330033"/>
            </a:solidFill>
          </a:ln>
        </p:spPr>
        <p:txBody>
          <a:bodyPr wrap="square" lIns="0" tIns="0" rIns="0" bIns="0" rtlCol="0"/>
          <a:lstStyle/>
          <a:p>
            <a:endParaRPr/>
          </a:p>
        </p:txBody>
      </p:sp>
      <p:sp>
        <p:nvSpPr>
          <p:cNvPr id="21" name="bg object 21"/>
          <p:cNvSpPr/>
          <p:nvPr/>
        </p:nvSpPr>
        <p:spPr>
          <a:xfrm>
            <a:off x="6273800" y="533400"/>
            <a:ext cx="2438400" cy="304800"/>
          </a:xfrm>
          <a:custGeom>
            <a:avLst/>
            <a:gdLst/>
            <a:ahLst/>
            <a:cxnLst/>
            <a:rect l="l" t="t" r="r" b="b"/>
            <a:pathLst>
              <a:path w="2438400" h="304800">
                <a:moveTo>
                  <a:pt x="2438399" y="304799"/>
                </a:moveTo>
                <a:lnTo>
                  <a:pt x="0" y="304799"/>
                </a:lnTo>
                <a:lnTo>
                  <a:pt x="0" y="0"/>
                </a:lnTo>
                <a:lnTo>
                  <a:pt x="2438399" y="0"/>
                </a:lnTo>
                <a:lnTo>
                  <a:pt x="2438399" y="304799"/>
                </a:lnTo>
                <a:close/>
              </a:path>
            </a:pathLst>
          </a:custGeom>
          <a:solidFill>
            <a:srgbClr val="B2B2B2"/>
          </a:solidFill>
        </p:spPr>
        <p:txBody>
          <a:bodyPr wrap="square" lIns="0" tIns="0" rIns="0" bIns="0" rtlCol="0"/>
          <a:lstStyle/>
          <a:p>
            <a:endParaRPr/>
          </a:p>
        </p:txBody>
      </p:sp>
      <p:sp>
        <p:nvSpPr>
          <p:cNvPr id="22" name="bg object 22"/>
          <p:cNvSpPr/>
          <p:nvPr/>
        </p:nvSpPr>
        <p:spPr>
          <a:xfrm>
            <a:off x="635000" y="685800"/>
            <a:ext cx="8077200" cy="0"/>
          </a:xfrm>
          <a:custGeom>
            <a:avLst/>
            <a:gdLst/>
            <a:ahLst/>
            <a:cxnLst/>
            <a:rect l="l" t="t" r="r" b="b"/>
            <a:pathLst>
              <a:path w="8077200">
                <a:moveTo>
                  <a:pt x="0" y="0"/>
                </a:moveTo>
                <a:lnTo>
                  <a:pt x="8077199" y="0"/>
                </a:lnTo>
              </a:path>
            </a:pathLst>
          </a:custGeom>
          <a:ln w="44449">
            <a:solidFill>
              <a:srgbClr val="330033"/>
            </a:solidFill>
          </a:ln>
        </p:spPr>
        <p:txBody>
          <a:bodyPr wrap="square" lIns="0" tIns="0" rIns="0" bIns="0" rtlCol="0"/>
          <a:lstStyle/>
          <a:p>
            <a:endParaRPr/>
          </a:p>
        </p:txBody>
      </p:sp>
      <p:sp>
        <p:nvSpPr>
          <p:cNvPr id="2" name="Holder 2"/>
          <p:cNvSpPr>
            <a:spLocks noGrp="1"/>
          </p:cNvSpPr>
          <p:nvPr>
            <p:ph type="ctrTitle"/>
          </p:nvPr>
        </p:nvSpPr>
        <p:spPr>
          <a:xfrm>
            <a:off x="301625" y="2461641"/>
            <a:ext cx="8540750" cy="7569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330033"/>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330033"/>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3999" y="6857999"/>
                </a:moveTo>
                <a:lnTo>
                  <a:pt x="0" y="6857999"/>
                </a:lnTo>
                <a:lnTo>
                  <a:pt x="0" y="0"/>
                </a:lnTo>
                <a:lnTo>
                  <a:pt x="9143999" y="0"/>
                </a:lnTo>
                <a:lnTo>
                  <a:pt x="9143999" y="6857999"/>
                </a:lnTo>
                <a:close/>
              </a:path>
            </a:pathLst>
          </a:custGeom>
          <a:solidFill>
            <a:srgbClr val="99CCFF"/>
          </a:solidFill>
        </p:spPr>
        <p:txBody>
          <a:bodyPr wrap="square" lIns="0" tIns="0" rIns="0" bIns="0" rtlCol="0"/>
          <a:lstStyle/>
          <a:p>
            <a:endParaRPr/>
          </a:p>
        </p:txBody>
      </p:sp>
      <p:sp>
        <p:nvSpPr>
          <p:cNvPr id="17" name="bg object 17"/>
          <p:cNvSpPr/>
          <p:nvPr/>
        </p:nvSpPr>
        <p:spPr>
          <a:xfrm>
            <a:off x="0" y="0"/>
            <a:ext cx="9144000" cy="6858000"/>
          </a:xfrm>
          <a:custGeom>
            <a:avLst/>
            <a:gdLst/>
            <a:ahLst/>
            <a:cxnLst/>
            <a:rect l="l" t="t" r="r" b="b"/>
            <a:pathLst>
              <a:path w="9144000" h="6858000">
                <a:moveTo>
                  <a:pt x="0" y="0"/>
                </a:moveTo>
                <a:lnTo>
                  <a:pt x="9143999" y="0"/>
                </a:lnTo>
                <a:lnTo>
                  <a:pt x="9143999" y="6857999"/>
                </a:lnTo>
                <a:lnTo>
                  <a:pt x="0" y="6857999"/>
                </a:lnTo>
                <a:lnTo>
                  <a:pt x="0" y="0"/>
                </a:lnTo>
                <a:close/>
              </a:path>
            </a:pathLst>
          </a:custGeom>
          <a:ln w="9524">
            <a:solidFill>
              <a:srgbClr val="00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200" b="0" i="0">
                <a:solidFill>
                  <a:srgbClr val="330033"/>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3999" y="6857999"/>
                </a:moveTo>
                <a:lnTo>
                  <a:pt x="0" y="6857999"/>
                </a:lnTo>
                <a:lnTo>
                  <a:pt x="0" y="0"/>
                </a:lnTo>
                <a:lnTo>
                  <a:pt x="9143999" y="0"/>
                </a:lnTo>
                <a:lnTo>
                  <a:pt x="9143999" y="6857999"/>
                </a:lnTo>
                <a:close/>
              </a:path>
            </a:pathLst>
          </a:custGeom>
          <a:solidFill>
            <a:srgbClr val="FFFFE1"/>
          </a:solidFill>
        </p:spPr>
        <p:txBody>
          <a:bodyPr wrap="square" lIns="0" tIns="0" rIns="0" bIns="0" rtlCol="0"/>
          <a:lstStyle/>
          <a:p>
            <a:endParaRPr/>
          </a:p>
        </p:txBody>
      </p:sp>
      <p:sp>
        <p:nvSpPr>
          <p:cNvPr id="17" name="bg object 17"/>
          <p:cNvSpPr/>
          <p:nvPr/>
        </p:nvSpPr>
        <p:spPr>
          <a:xfrm>
            <a:off x="0" y="0"/>
            <a:ext cx="609600" cy="4876800"/>
          </a:xfrm>
          <a:custGeom>
            <a:avLst/>
            <a:gdLst/>
            <a:ahLst/>
            <a:cxnLst/>
            <a:rect l="l" t="t" r="r" b="b"/>
            <a:pathLst>
              <a:path w="609600" h="4876800">
                <a:moveTo>
                  <a:pt x="609599" y="4876799"/>
                </a:moveTo>
                <a:lnTo>
                  <a:pt x="0" y="4876799"/>
                </a:lnTo>
                <a:lnTo>
                  <a:pt x="0" y="0"/>
                </a:lnTo>
                <a:lnTo>
                  <a:pt x="609599" y="0"/>
                </a:lnTo>
                <a:lnTo>
                  <a:pt x="609599" y="4876799"/>
                </a:lnTo>
                <a:close/>
              </a:path>
            </a:pathLst>
          </a:custGeom>
          <a:solidFill>
            <a:srgbClr val="CCCC99"/>
          </a:solidFill>
        </p:spPr>
        <p:txBody>
          <a:bodyPr wrap="square" lIns="0" tIns="0" rIns="0" bIns="0" rtlCol="0"/>
          <a:lstStyle/>
          <a:p>
            <a:endParaRPr/>
          </a:p>
        </p:txBody>
      </p:sp>
      <p:sp>
        <p:nvSpPr>
          <p:cNvPr id="18" name="bg object 18"/>
          <p:cNvSpPr/>
          <p:nvPr/>
        </p:nvSpPr>
        <p:spPr>
          <a:xfrm>
            <a:off x="6858000" y="1417637"/>
            <a:ext cx="1828800" cy="182880"/>
          </a:xfrm>
          <a:custGeom>
            <a:avLst/>
            <a:gdLst/>
            <a:ahLst/>
            <a:cxnLst/>
            <a:rect l="l" t="t" r="r" b="b"/>
            <a:pathLst>
              <a:path w="1828800" h="182880">
                <a:moveTo>
                  <a:pt x="1828799" y="182562"/>
                </a:moveTo>
                <a:lnTo>
                  <a:pt x="0" y="182562"/>
                </a:lnTo>
                <a:lnTo>
                  <a:pt x="0" y="0"/>
                </a:lnTo>
                <a:lnTo>
                  <a:pt x="1828799" y="0"/>
                </a:lnTo>
                <a:lnTo>
                  <a:pt x="1828799" y="182562"/>
                </a:lnTo>
                <a:close/>
              </a:path>
            </a:pathLst>
          </a:custGeom>
          <a:solidFill>
            <a:srgbClr val="B2B2B2"/>
          </a:solidFill>
        </p:spPr>
        <p:txBody>
          <a:bodyPr wrap="square" lIns="0" tIns="0" rIns="0" bIns="0" rtlCol="0"/>
          <a:lstStyle/>
          <a:p>
            <a:endParaRPr/>
          </a:p>
        </p:txBody>
      </p:sp>
      <p:sp>
        <p:nvSpPr>
          <p:cNvPr id="19" name="bg object 19"/>
          <p:cNvSpPr/>
          <p:nvPr/>
        </p:nvSpPr>
        <p:spPr>
          <a:xfrm>
            <a:off x="381000" y="1493837"/>
            <a:ext cx="8305800" cy="0"/>
          </a:xfrm>
          <a:custGeom>
            <a:avLst/>
            <a:gdLst/>
            <a:ahLst/>
            <a:cxnLst/>
            <a:rect l="l" t="t" r="r" b="b"/>
            <a:pathLst>
              <a:path w="8305800">
                <a:moveTo>
                  <a:pt x="0" y="0"/>
                </a:moveTo>
                <a:lnTo>
                  <a:pt x="8305799" y="0"/>
                </a:lnTo>
              </a:path>
            </a:pathLst>
          </a:custGeom>
          <a:ln w="19049">
            <a:solidFill>
              <a:srgbClr val="330033"/>
            </a:solidFill>
          </a:ln>
        </p:spPr>
        <p:txBody>
          <a:bodyPr wrap="square" lIns="0" tIns="0" rIns="0" bIns="0" rtlCol="0"/>
          <a:lstStyle/>
          <a:p>
            <a:endParaRPr/>
          </a:p>
        </p:txBody>
      </p:sp>
      <p:sp>
        <p:nvSpPr>
          <p:cNvPr id="20" name="bg object 20"/>
          <p:cNvSpPr/>
          <p:nvPr/>
        </p:nvSpPr>
        <p:spPr>
          <a:xfrm>
            <a:off x="0" y="4854575"/>
            <a:ext cx="609600" cy="44450"/>
          </a:xfrm>
          <a:custGeom>
            <a:avLst/>
            <a:gdLst/>
            <a:ahLst/>
            <a:cxnLst/>
            <a:rect l="l" t="t" r="r" b="b"/>
            <a:pathLst>
              <a:path w="609600" h="44450">
                <a:moveTo>
                  <a:pt x="0" y="0"/>
                </a:moveTo>
                <a:lnTo>
                  <a:pt x="609599" y="0"/>
                </a:lnTo>
                <a:lnTo>
                  <a:pt x="609599" y="44449"/>
                </a:lnTo>
                <a:lnTo>
                  <a:pt x="0" y="44449"/>
                </a:lnTo>
                <a:lnTo>
                  <a:pt x="0" y="0"/>
                </a:lnTo>
                <a:close/>
              </a:path>
            </a:pathLst>
          </a:custGeom>
          <a:solidFill>
            <a:srgbClr val="330033"/>
          </a:solidFill>
        </p:spPr>
        <p:txBody>
          <a:bodyPr wrap="square" lIns="0" tIns="0" rIns="0" bIns="0" rtlCol="0"/>
          <a:lstStyle/>
          <a:p>
            <a:endParaRPr/>
          </a:p>
        </p:txBody>
      </p:sp>
      <p:sp>
        <p:nvSpPr>
          <p:cNvPr id="2" name="Holder 2"/>
          <p:cNvSpPr>
            <a:spLocks noGrp="1"/>
          </p:cNvSpPr>
          <p:nvPr>
            <p:ph type="title"/>
          </p:nvPr>
        </p:nvSpPr>
        <p:spPr>
          <a:xfrm>
            <a:off x="2551433" y="218376"/>
            <a:ext cx="4041132" cy="665480"/>
          </a:xfrm>
          <a:prstGeom prst="rect">
            <a:avLst/>
          </a:prstGeom>
        </p:spPr>
        <p:txBody>
          <a:bodyPr wrap="square" lIns="0" tIns="0" rIns="0" bIns="0">
            <a:spAutoFit/>
          </a:bodyPr>
          <a:lstStyle>
            <a:lvl1pPr>
              <a:defRPr sz="4200" b="0" i="0">
                <a:solidFill>
                  <a:srgbClr val="330033"/>
                </a:solidFill>
                <a:latin typeface="Times New Roman"/>
                <a:cs typeface="Times New Roman"/>
              </a:defRPr>
            </a:lvl1pPr>
          </a:lstStyle>
          <a:p>
            <a:endParaRPr/>
          </a:p>
        </p:txBody>
      </p:sp>
      <p:sp>
        <p:nvSpPr>
          <p:cNvPr id="3" name="Holder 3"/>
          <p:cNvSpPr>
            <a:spLocks noGrp="1"/>
          </p:cNvSpPr>
          <p:nvPr>
            <p:ph type="body" idx="1"/>
          </p:nvPr>
        </p:nvSpPr>
        <p:spPr>
          <a:xfrm>
            <a:off x="659359" y="1551838"/>
            <a:ext cx="7825281" cy="4689475"/>
          </a:xfrm>
          <a:prstGeom prst="rect">
            <a:avLst/>
          </a:prstGeom>
        </p:spPr>
        <p:txBody>
          <a:bodyPr wrap="square" lIns="0" tIns="0" rIns="0" bIns="0">
            <a:spAutoFit/>
          </a:bodyPr>
          <a:lstStyle>
            <a:lvl1pPr>
              <a:defRPr sz="28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6" name="Holder 6"/>
          <p:cNvSpPr>
            <a:spLocks noGrp="1"/>
          </p:cNvSpPr>
          <p:nvPr>
            <p:ph type="sldNum" sz="quarter" idx="7"/>
          </p:nvPr>
        </p:nvSpPr>
        <p:spPr>
          <a:xfrm>
            <a:off x="8421767" y="6280750"/>
            <a:ext cx="217804" cy="167639"/>
          </a:xfrm>
          <a:prstGeom prst="rect">
            <a:avLst/>
          </a:prstGeom>
        </p:spPr>
        <p:txBody>
          <a:bodyPr wrap="square" lIns="0" tIns="0" rIns="0" bIns="0">
            <a:spAutoFit/>
          </a:bodyPr>
          <a:lstStyle>
            <a:lvl1pPr>
              <a:defRPr sz="1000" b="0" i="0">
                <a:solidFill>
                  <a:schemeClr val="tx1"/>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1625" y="2461641"/>
            <a:ext cx="6490970" cy="756920"/>
          </a:xfrm>
          <a:prstGeom prst="rect">
            <a:avLst/>
          </a:prstGeom>
        </p:spPr>
        <p:txBody>
          <a:bodyPr vert="horz" wrap="square" lIns="0" tIns="12700" rIns="0" bIns="0" rtlCol="0">
            <a:spAutoFit/>
          </a:bodyPr>
          <a:lstStyle/>
          <a:p>
            <a:pPr marL="12700">
              <a:lnSpc>
                <a:spcPct val="100000"/>
              </a:lnSpc>
              <a:spcBef>
                <a:spcPts val="100"/>
              </a:spcBef>
              <a:tabLst>
                <a:tab pos="1282065" algn="l"/>
                <a:tab pos="2653665" algn="l"/>
              </a:tabLst>
            </a:pPr>
            <a:r>
              <a:rPr sz="4800" spc="-5" dirty="0">
                <a:solidFill>
                  <a:srgbClr val="330033"/>
                </a:solidFill>
                <a:latin typeface="Times New Roman"/>
                <a:cs typeface="Times New Roman"/>
              </a:rPr>
              <a:t>Intel	</a:t>
            </a:r>
            <a:r>
              <a:rPr sz="4800" dirty="0">
                <a:solidFill>
                  <a:srgbClr val="330033"/>
                </a:solidFill>
                <a:latin typeface="Times New Roman"/>
                <a:cs typeface="Times New Roman"/>
              </a:rPr>
              <a:t>8085	</a:t>
            </a:r>
            <a:r>
              <a:rPr sz="4800" spc="-5" dirty="0">
                <a:solidFill>
                  <a:srgbClr val="330033"/>
                </a:solidFill>
                <a:latin typeface="Times New Roman"/>
                <a:cs typeface="Times New Roman"/>
              </a:rPr>
              <a:t>Microprocessor</a:t>
            </a:r>
            <a:endParaRPr sz="4800">
              <a:latin typeface="Times New Roman"/>
              <a:cs typeface="Times New Roman"/>
            </a:endParaRPr>
          </a:p>
        </p:txBody>
      </p:sp>
      <p:sp>
        <p:nvSpPr>
          <p:cNvPr id="3" name="object 3"/>
          <p:cNvSpPr txBox="1"/>
          <p:nvPr/>
        </p:nvSpPr>
        <p:spPr>
          <a:xfrm>
            <a:off x="3489625" y="4424679"/>
            <a:ext cx="2618105" cy="635000"/>
          </a:xfrm>
          <a:prstGeom prst="rect">
            <a:avLst/>
          </a:prstGeom>
        </p:spPr>
        <p:txBody>
          <a:bodyPr vert="horz" wrap="square" lIns="0" tIns="12700" rIns="0" bIns="0" rtlCol="0">
            <a:spAutoFit/>
          </a:bodyPr>
          <a:lstStyle/>
          <a:p>
            <a:pPr marL="12700">
              <a:lnSpc>
                <a:spcPct val="100000"/>
              </a:lnSpc>
              <a:spcBef>
                <a:spcPts val="100"/>
              </a:spcBef>
            </a:pPr>
            <a:r>
              <a:rPr sz="4000" b="1" spc="-5" dirty="0">
                <a:latin typeface="Arial"/>
                <a:cs typeface="Arial"/>
              </a:rPr>
              <a:t>Interfacing</a:t>
            </a:r>
            <a:endParaRPr sz="4000">
              <a:latin typeface="Arial"/>
              <a:cs typeface="Arial"/>
            </a:endParaRPr>
          </a:p>
        </p:txBody>
      </p:sp>
      <p:sp>
        <p:nvSpPr>
          <p:cNvPr id="4" name="object 4"/>
          <p:cNvSpPr txBox="1"/>
          <p:nvPr/>
        </p:nvSpPr>
        <p:spPr>
          <a:xfrm>
            <a:off x="8517771" y="6268720"/>
            <a:ext cx="9652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Arial MT"/>
                <a:cs typeface="Arial MT"/>
              </a:rPr>
              <a:t>1</a:t>
            </a:r>
            <a:endParaRPr sz="10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496188"/>
            <a:ext cx="4157345" cy="665480"/>
          </a:xfrm>
          <a:prstGeom prst="rect">
            <a:avLst/>
          </a:prstGeom>
        </p:spPr>
        <p:txBody>
          <a:bodyPr vert="horz" wrap="square" lIns="0" tIns="12700" rIns="0" bIns="0" rtlCol="0">
            <a:spAutoFit/>
          </a:bodyPr>
          <a:lstStyle/>
          <a:p>
            <a:pPr marL="12700">
              <a:lnSpc>
                <a:spcPct val="100000"/>
              </a:lnSpc>
              <a:spcBef>
                <a:spcPts val="100"/>
              </a:spcBef>
              <a:tabLst>
                <a:tab pos="1804035" algn="l"/>
              </a:tabLst>
            </a:pPr>
            <a:r>
              <a:rPr spc="-5" dirty="0"/>
              <a:t>Internal	Operations</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10</a:t>
            </a:fld>
            <a:endParaRPr dirty="0"/>
          </a:p>
        </p:txBody>
      </p:sp>
      <p:sp>
        <p:nvSpPr>
          <p:cNvPr id="3" name="object 3"/>
          <p:cNvSpPr txBox="1"/>
          <p:nvPr/>
        </p:nvSpPr>
        <p:spPr>
          <a:xfrm>
            <a:off x="954175" y="1538350"/>
            <a:ext cx="6906895" cy="2934970"/>
          </a:xfrm>
          <a:prstGeom prst="rect">
            <a:avLst/>
          </a:prstGeom>
        </p:spPr>
        <p:txBody>
          <a:bodyPr vert="horz" wrap="square" lIns="0" tIns="85725" rIns="0" bIns="0" rtlCol="0">
            <a:spAutoFit/>
          </a:bodyPr>
          <a:lstStyle/>
          <a:p>
            <a:pPr marL="388620" indent="-376555">
              <a:lnSpc>
                <a:spcPct val="100000"/>
              </a:lnSpc>
              <a:spcBef>
                <a:spcPts val="675"/>
              </a:spcBef>
              <a:buClr>
                <a:srgbClr val="B2B2B2"/>
              </a:buClr>
              <a:buSzPct val="89285"/>
              <a:buChar char="■"/>
              <a:tabLst>
                <a:tab pos="388620" algn="l"/>
                <a:tab pos="389255" algn="l"/>
              </a:tabLst>
            </a:pPr>
            <a:r>
              <a:rPr sz="2800" spc="-10" dirty="0">
                <a:latin typeface="Arial MT"/>
                <a:cs typeface="Arial MT"/>
              </a:rPr>
              <a:t>Store</a:t>
            </a:r>
            <a:r>
              <a:rPr sz="2800" spc="-40" dirty="0">
                <a:latin typeface="Arial MT"/>
                <a:cs typeface="Arial MT"/>
              </a:rPr>
              <a:t> </a:t>
            </a:r>
            <a:r>
              <a:rPr sz="2800" spc="-5" dirty="0">
                <a:latin typeface="Arial MT"/>
                <a:cs typeface="Arial MT"/>
              </a:rPr>
              <a:t>8-bit</a:t>
            </a:r>
            <a:r>
              <a:rPr sz="2800" spc="-30" dirty="0">
                <a:latin typeface="Arial MT"/>
                <a:cs typeface="Arial MT"/>
              </a:rPr>
              <a:t> </a:t>
            </a:r>
            <a:r>
              <a:rPr sz="2800" spc="-5" dirty="0">
                <a:latin typeface="Arial MT"/>
                <a:cs typeface="Arial MT"/>
              </a:rPr>
              <a:t>data</a:t>
            </a:r>
            <a:endParaRPr sz="2800">
              <a:latin typeface="Arial MT"/>
              <a:cs typeface="Arial MT"/>
            </a:endParaRPr>
          </a:p>
          <a:p>
            <a:pPr marL="487045" indent="-474980">
              <a:lnSpc>
                <a:spcPct val="100000"/>
              </a:lnSpc>
              <a:spcBef>
                <a:spcPts val="575"/>
              </a:spcBef>
              <a:buClr>
                <a:srgbClr val="B2B2B2"/>
              </a:buClr>
              <a:buSzPct val="89285"/>
              <a:buChar char="■"/>
              <a:tabLst>
                <a:tab pos="487045" algn="l"/>
                <a:tab pos="487680" algn="l"/>
              </a:tabLst>
            </a:pPr>
            <a:r>
              <a:rPr sz="2800" spc="-10" dirty="0">
                <a:latin typeface="Arial MT"/>
                <a:cs typeface="Arial MT"/>
              </a:rPr>
              <a:t>Perform</a:t>
            </a:r>
            <a:r>
              <a:rPr sz="2800" spc="-30" dirty="0">
                <a:latin typeface="Arial MT"/>
                <a:cs typeface="Arial MT"/>
              </a:rPr>
              <a:t> </a:t>
            </a:r>
            <a:r>
              <a:rPr sz="2800" spc="-10" dirty="0">
                <a:latin typeface="Arial MT"/>
                <a:cs typeface="Arial MT"/>
              </a:rPr>
              <a:t>Arithmetic</a:t>
            </a:r>
            <a:r>
              <a:rPr sz="2800" spc="-25" dirty="0">
                <a:latin typeface="Arial MT"/>
                <a:cs typeface="Arial MT"/>
              </a:rPr>
              <a:t> </a:t>
            </a:r>
            <a:r>
              <a:rPr sz="2800" spc="-5" dirty="0">
                <a:latin typeface="Arial MT"/>
                <a:cs typeface="Arial MT"/>
              </a:rPr>
              <a:t>and</a:t>
            </a:r>
            <a:r>
              <a:rPr sz="2800" spc="-20" dirty="0">
                <a:latin typeface="Arial MT"/>
                <a:cs typeface="Arial MT"/>
              </a:rPr>
              <a:t> </a:t>
            </a:r>
            <a:r>
              <a:rPr sz="2800" spc="-5" dirty="0">
                <a:latin typeface="Arial MT"/>
                <a:cs typeface="Arial MT"/>
              </a:rPr>
              <a:t>Logic</a:t>
            </a:r>
            <a:r>
              <a:rPr sz="2800" spc="-25" dirty="0">
                <a:latin typeface="Arial MT"/>
                <a:cs typeface="Arial MT"/>
              </a:rPr>
              <a:t> </a:t>
            </a:r>
            <a:r>
              <a:rPr sz="2800" spc="-5" dirty="0">
                <a:latin typeface="Arial MT"/>
                <a:cs typeface="Arial MT"/>
              </a:rPr>
              <a:t>Operations</a:t>
            </a:r>
            <a:endParaRPr sz="2800">
              <a:latin typeface="Arial MT"/>
              <a:cs typeface="Arial MT"/>
            </a:endParaRPr>
          </a:p>
          <a:p>
            <a:pPr marL="388620" indent="-376555">
              <a:lnSpc>
                <a:spcPct val="100000"/>
              </a:lnSpc>
              <a:spcBef>
                <a:spcPts val="540"/>
              </a:spcBef>
              <a:buClr>
                <a:srgbClr val="B2B2B2"/>
              </a:buClr>
              <a:buSzPct val="89285"/>
              <a:buChar char="■"/>
              <a:tabLst>
                <a:tab pos="388620" algn="l"/>
                <a:tab pos="389255" algn="l"/>
              </a:tabLst>
            </a:pPr>
            <a:r>
              <a:rPr sz="2800" spc="-5" dirty="0">
                <a:latin typeface="Arial MT"/>
                <a:cs typeface="Arial MT"/>
              </a:rPr>
              <a:t>Test</a:t>
            </a:r>
            <a:r>
              <a:rPr sz="2800" spc="-40" dirty="0">
                <a:latin typeface="Arial MT"/>
                <a:cs typeface="Arial MT"/>
              </a:rPr>
              <a:t> </a:t>
            </a:r>
            <a:r>
              <a:rPr sz="2800" spc="-5" dirty="0">
                <a:latin typeface="Arial MT"/>
                <a:cs typeface="Arial MT"/>
              </a:rPr>
              <a:t>for</a:t>
            </a:r>
            <a:r>
              <a:rPr sz="2800" spc="-40" dirty="0">
                <a:latin typeface="Arial MT"/>
                <a:cs typeface="Arial MT"/>
              </a:rPr>
              <a:t> </a:t>
            </a:r>
            <a:r>
              <a:rPr sz="2800" dirty="0">
                <a:latin typeface="Arial MT"/>
                <a:cs typeface="Arial MT"/>
              </a:rPr>
              <a:t>conditions</a:t>
            </a:r>
            <a:endParaRPr sz="2800">
              <a:latin typeface="Arial MT"/>
              <a:cs typeface="Arial MT"/>
            </a:endParaRPr>
          </a:p>
          <a:p>
            <a:pPr marL="388620" indent="-376555">
              <a:lnSpc>
                <a:spcPct val="100000"/>
              </a:lnSpc>
              <a:spcBef>
                <a:spcPts val="540"/>
              </a:spcBef>
              <a:buClr>
                <a:srgbClr val="B2B2B2"/>
              </a:buClr>
              <a:buSzPct val="89285"/>
              <a:buChar char="■"/>
              <a:tabLst>
                <a:tab pos="388620" algn="l"/>
                <a:tab pos="389255" algn="l"/>
              </a:tabLst>
            </a:pPr>
            <a:r>
              <a:rPr sz="2800" spc="-10" dirty="0">
                <a:latin typeface="Arial MT"/>
                <a:cs typeface="Arial MT"/>
              </a:rPr>
              <a:t>Sequence</a:t>
            </a:r>
            <a:r>
              <a:rPr sz="2800" spc="-25" dirty="0">
                <a:latin typeface="Arial MT"/>
                <a:cs typeface="Arial MT"/>
              </a:rPr>
              <a:t> </a:t>
            </a:r>
            <a:r>
              <a:rPr sz="2800" spc="-5" dirty="0">
                <a:latin typeface="Arial MT"/>
                <a:cs typeface="Arial MT"/>
              </a:rPr>
              <a:t>the</a:t>
            </a:r>
            <a:r>
              <a:rPr sz="2800" spc="-25" dirty="0">
                <a:latin typeface="Arial MT"/>
                <a:cs typeface="Arial MT"/>
              </a:rPr>
              <a:t> </a:t>
            </a:r>
            <a:r>
              <a:rPr sz="2800" spc="-5" dirty="0">
                <a:latin typeface="Arial MT"/>
                <a:cs typeface="Arial MT"/>
              </a:rPr>
              <a:t>execution</a:t>
            </a:r>
            <a:r>
              <a:rPr sz="2800" spc="-20" dirty="0">
                <a:latin typeface="Arial MT"/>
                <a:cs typeface="Arial MT"/>
              </a:rPr>
              <a:t> </a:t>
            </a:r>
            <a:r>
              <a:rPr sz="2800" spc="-5" dirty="0">
                <a:latin typeface="Arial MT"/>
                <a:cs typeface="Arial MT"/>
              </a:rPr>
              <a:t>of</a:t>
            </a:r>
            <a:r>
              <a:rPr sz="2800" spc="-20" dirty="0">
                <a:latin typeface="Arial MT"/>
                <a:cs typeface="Arial MT"/>
              </a:rPr>
              <a:t> </a:t>
            </a:r>
            <a:r>
              <a:rPr sz="2800" spc="-5" dirty="0">
                <a:latin typeface="Arial MT"/>
                <a:cs typeface="Arial MT"/>
              </a:rPr>
              <a:t>instructions</a:t>
            </a:r>
            <a:endParaRPr sz="2800">
              <a:latin typeface="Arial MT"/>
              <a:cs typeface="Arial MT"/>
            </a:endParaRPr>
          </a:p>
          <a:p>
            <a:pPr marL="388620" marR="634365" indent="-376555">
              <a:lnSpc>
                <a:spcPts val="3340"/>
              </a:lnSpc>
              <a:spcBef>
                <a:spcPts val="660"/>
              </a:spcBef>
              <a:buClr>
                <a:srgbClr val="B2B2B2"/>
              </a:buClr>
              <a:buSzPct val="89285"/>
              <a:buChar char="■"/>
              <a:tabLst>
                <a:tab pos="388620" algn="l"/>
                <a:tab pos="389255" algn="l"/>
              </a:tabLst>
            </a:pPr>
            <a:r>
              <a:rPr sz="2800" spc="-10" dirty="0">
                <a:latin typeface="Arial MT"/>
                <a:cs typeface="Arial MT"/>
              </a:rPr>
              <a:t>Store/Retrieve </a:t>
            </a:r>
            <a:r>
              <a:rPr sz="2800" spc="-5" dirty="0">
                <a:latin typeface="Arial MT"/>
                <a:cs typeface="Arial MT"/>
              </a:rPr>
              <a:t>data from </a:t>
            </a:r>
            <a:r>
              <a:rPr sz="2800" dirty="0">
                <a:latin typeface="Arial MT"/>
                <a:cs typeface="Arial MT"/>
              </a:rPr>
              <a:t>stack </a:t>
            </a:r>
            <a:r>
              <a:rPr sz="2800" spc="-5" dirty="0">
                <a:latin typeface="Arial MT"/>
                <a:cs typeface="Arial MT"/>
              </a:rPr>
              <a:t>during </a:t>
            </a:r>
            <a:r>
              <a:rPr sz="2800" spc="-765" dirty="0">
                <a:latin typeface="Arial MT"/>
                <a:cs typeface="Arial MT"/>
              </a:rPr>
              <a:t> </a:t>
            </a:r>
            <a:r>
              <a:rPr sz="2800" spc="-5" dirty="0">
                <a:latin typeface="Arial MT"/>
                <a:cs typeface="Arial MT"/>
              </a:rPr>
              <a:t>execution</a:t>
            </a:r>
            <a:endParaRPr sz="280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236282"/>
            <a:ext cx="5878830" cy="1185545"/>
          </a:xfrm>
          <a:prstGeom prst="rect">
            <a:avLst/>
          </a:prstGeom>
        </p:spPr>
        <p:txBody>
          <a:bodyPr vert="horz" wrap="square" lIns="0" tIns="10795" rIns="0" bIns="0" rtlCol="0">
            <a:spAutoFit/>
          </a:bodyPr>
          <a:lstStyle/>
          <a:p>
            <a:pPr marL="12700" marR="5080">
              <a:lnSpc>
                <a:spcPct val="100299"/>
              </a:lnSpc>
              <a:spcBef>
                <a:spcPts val="85"/>
              </a:spcBef>
            </a:pPr>
            <a:r>
              <a:rPr sz="3800" spc="-5" dirty="0"/>
              <a:t>Peripheral/Externally Initiated </a:t>
            </a:r>
            <a:r>
              <a:rPr sz="3800" spc="-935" dirty="0"/>
              <a:t> </a:t>
            </a:r>
            <a:r>
              <a:rPr sz="3800" spc="-5" dirty="0"/>
              <a:t>Operations</a:t>
            </a:r>
            <a:endParaRPr sz="3800"/>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11</a:t>
            </a:fld>
            <a:endParaRPr dirty="0"/>
          </a:p>
        </p:txBody>
      </p:sp>
      <p:sp>
        <p:nvSpPr>
          <p:cNvPr id="3" name="object 3"/>
          <p:cNvSpPr txBox="1"/>
          <p:nvPr/>
        </p:nvSpPr>
        <p:spPr>
          <a:xfrm>
            <a:off x="954175" y="1538350"/>
            <a:ext cx="1723389" cy="2015489"/>
          </a:xfrm>
          <a:prstGeom prst="rect">
            <a:avLst/>
          </a:prstGeom>
        </p:spPr>
        <p:txBody>
          <a:bodyPr vert="horz" wrap="square" lIns="0" tIns="85725" rIns="0" bIns="0" rtlCol="0">
            <a:spAutoFit/>
          </a:bodyPr>
          <a:lstStyle/>
          <a:p>
            <a:pPr marL="388620" indent="-376555">
              <a:lnSpc>
                <a:spcPct val="100000"/>
              </a:lnSpc>
              <a:spcBef>
                <a:spcPts val="675"/>
              </a:spcBef>
              <a:buClr>
                <a:srgbClr val="B2B2B2"/>
              </a:buClr>
              <a:buSzPct val="89285"/>
              <a:buChar char="■"/>
              <a:tabLst>
                <a:tab pos="388620" algn="l"/>
                <a:tab pos="389255" algn="l"/>
              </a:tabLst>
            </a:pPr>
            <a:r>
              <a:rPr sz="2800" spc="-5" dirty="0">
                <a:latin typeface="Arial MT"/>
                <a:cs typeface="Arial MT"/>
              </a:rPr>
              <a:t>Reset</a:t>
            </a:r>
            <a:endParaRPr sz="2800">
              <a:latin typeface="Arial MT"/>
              <a:cs typeface="Arial MT"/>
            </a:endParaRPr>
          </a:p>
          <a:p>
            <a:pPr marL="388620" indent="-376555">
              <a:lnSpc>
                <a:spcPct val="100000"/>
              </a:lnSpc>
              <a:spcBef>
                <a:spcPts val="575"/>
              </a:spcBef>
              <a:buClr>
                <a:srgbClr val="B2B2B2"/>
              </a:buClr>
              <a:buSzPct val="89285"/>
              <a:buChar char="■"/>
              <a:tabLst>
                <a:tab pos="388620" algn="l"/>
                <a:tab pos="389255" algn="l"/>
              </a:tabLst>
            </a:pPr>
            <a:r>
              <a:rPr sz="2800" spc="-5" dirty="0">
                <a:latin typeface="Arial MT"/>
                <a:cs typeface="Arial MT"/>
              </a:rPr>
              <a:t>Interrupt</a:t>
            </a:r>
            <a:endParaRPr sz="2800">
              <a:latin typeface="Arial MT"/>
              <a:cs typeface="Arial MT"/>
            </a:endParaRPr>
          </a:p>
          <a:p>
            <a:pPr marL="388620" indent="-376555">
              <a:lnSpc>
                <a:spcPct val="100000"/>
              </a:lnSpc>
              <a:spcBef>
                <a:spcPts val="540"/>
              </a:spcBef>
              <a:buClr>
                <a:srgbClr val="B2B2B2"/>
              </a:buClr>
              <a:buSzPct val="89285"/>
              <a:buChar char="■"/>
              <a:tabLst>
                <a:tab pos="388620" algn="l"/>
                <a:tab pos="389255" algn="l"/>
              </a:tabLst>
            </a:pPr>
            <a:r>
              <a:rPr sz="2800" spc="-5" dirty="0">
                <a:latin typeface="Arial MT"/>
                <a:cs typeface="Arial MT"/>
              </a:rPr>
              <a:t>Ready</a:t>
            </a:r>
            <a:endParaRPr sz="2800">
              <a:latin typeface="Arial MT"/>
              <a:cs typeface="Arial MT"/>
            </a:endParaRPr>
          </a:p>
          <a:p>
            <a:pPr marL="388620" indent="-376555">
              <a:lnSpc>
                <a:spcPct val="100000"/>
              </a:lnSpc>
              <a:spcBef>
                <a:spcPts val="540"/>
              </a:spcBef>
              <a:buClr>
                <a:srgbClr val="B2B2B2"/>
              </a:buClr>
              <a:buSzPct val="89285"/>
              <a:buChar char="■"/>
              <a:tabLst>
                <a:tab pos="388620" algn="l"/>
                <a:tab pos="389255" algn="l"/>
              </a:tabLst>
            </a:pPr>
            <a:r>
              <a:rPr sz="2800" spc="-5" dirty="0">
                <a:latin typeface="Arial MT"/>
                <a:cs typeface="Arial MT"/>
              </a:rPr>
              <a:t>Hold</a:t>
            </a:r>
            <a:endParaRPr sz="280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496188"/>
            <a:ext cx="7223125" cy="665480"/>
          </a:xfrm>
          <a:prstGeom prst="rect">
            <a:avLst/>
          </a:prstGeom>
        </p:spPr>
        <p:txBody>
          <a:bodyPr vert="horz" wrap="square" lIns="0" tIns="12700" rIns="0" bIns="0" rtlCol="0">
            <a:spAutoFit/>
          </a:bodyPr>
          <a:lstStyle/>
          <a:p>
            <a:pPr marL="12700">
              <a:lnSpc>
                <a:spcPct val="100000"/>
              </a:lnSpc>
              <a:spcBef>
                <a:spcPts val="100"/>
              </a:spcBef>
              <a:tabLst>
                <a:tab pos="2485390" algn="l"/>
                <a:tab pos="3329304" algn="l"/>
                <a:tab pos="5062220" algn="l"/>
              </a:tabLst>
            </a:pPr>
            <a:r>
              <a:rPr spc="-5" dirty="0"/>
              <a:t>Interfacing	I/O	</a:t>
            </a:r>
            <a:r>
              <a:rPr dirty="0"/>
              <a:t>devices	</a:t>
            </a:r>
            <a:r>
              <a:rPr spc="-5" dirty="0"/>
              <a:t>with</a:t>
            </a:r>
            <a:r>
              <a:rPr spc="-95" dirty="0"/>
              <a:t> </a:t>
            </a:r>
            <a:r>
              <a:rPr dirty="0"/>
              <a:t>8085</a:t>
            </a:r>
          </a:p>
        </p:txBody>
      </p:sp>
      <p:grpSp>
        <p:nvGrpSpPr>
          <p:cNvPr id="3" name="object 3"/>
          <p:cNvGrpSpPr/>
          <p:nvPr/>
        </p:nvGrpSpPr>
        <p:grpSpPr>
          <a:xfrm>
            <a:off x="1143000" y="2057400"/>
            <a:ext cx="6629400" cy="3733800"/>
            <a:chOff x="1143000" y="2057400"/>
            <a:chExt cx="6629400" cy="3733800"/>
          </a:xfrm>
        </p:grpSpPr>
        <p:sp>
          <p:nvSpPr>
            <p:cNvPr id="4" name="object 4"/>
            <p:cNvSpPr/>
            <p:nvPr/>
          </p:nvSpPr>
          <p:spPr>
            <a:xfrm>
              <a:off x="4114800" y="2057400"/>
              <a:ext cx="3657600" cy="1143000"/>
            </a:xfrm>
            <a:custGeom>
              <a:avLst/>
              <a:gdLst/>
              <a:ahLst/>
              <a:cxnLst/>
              <a:rect l="l" t="t" r="r" b="b"/>
              <a:pathLst>
                <a:path w="3657600" h="1143000">
                  <a:moveTo>
                    <a:pt x="3657599" y="1142999"/>
                  </a:moveTo>
                  <a:lnTo>
                    <a:pt x="0" y="1142999"/>
                  </a:lnTo>
                  <a:lnTo>
                    <a:pt x="0" y="0"/>
                  </a:lnTo>
                  <a:lnTo>
                    <a:pt x="3657599" y="0"/>
                  </a:lnTo>
                  <a:lnTo>
                    <a:pt x="3657599" y="1142999"/>
                  </a:lnTo>
                  <a:close/>
                </a:path>
              </a:pathLst>
            </a:custGeom>
            <a:solidFill>
              <a:srgbClr val="00FF00"/>
            </a:solidFill>
          </p:spPr>
          <p:txBody>
            <a:bodyPr wrap="square" lIns="0" tIns="0" rIns="0" bIns="0" rtlCol="0"/>
            <a:lstStyle/>
            <a:p>
              <a:endParaRPr/>
            </a:p>
          </p:txBody>
        </p:sp>
        <p:sp>
          <p:nvSpPr>
            <p:cNvPr id="5" name="object 5"/>
            <p:cNvSpPr/>
            <p:nvPr/>
          </p:nvSpPr>
          <p:spPr>
            <a:xfrm>
              <a:off x="1143000" y="3276600"/>
              <a:ext cx="2286000" cy="1295400"/>
            </a:xfrm>
            <a:custGeom>
              <a:avLst/>
              <a:gdLst/>
              <a:ahLst/>
              <a:cxnLst/>
              <a:rect l="l" t="t" r="r" b="b"/>
              <a:pathLst>
                <a:path w="2286000" h="1295400">
                  <a:moveTo>
                    <a:pt x="2285999" y="1295399"/>
                  </a:moveTo>
                  <a:lnTo>
                    <a:pt x="0" y="1295399"/>
                  </a:lnTo>
                  <a:lnTo>
                    <a:pt x="0" y="0"/>
                  </a:lnTo>
                  <a:lnTo>
                    <a:pt x="2285999" y="0"/>
                  </a:lnTo>
                  <a:lnTo>
                    <a:pt x="2285999" y="1295399"/>
                  </a:lnTo>
                  <a:close/>
                </a:path>
              </a:pathLst>
            </a:custGeom>
            <a:solidFill>
              <a:srgbClr val="0000FF"/>
            </a:solidFill>
          </p:spPr>
          <p:txBody>
            <a:bodyPr wrap="square" lIns="0" tIns="0" rIns="0" bIns="0" rtlCol="0"/>
            <a:lstStyle/>
            <a:p>
              <a:endParaRPr/>
            </a:p>
          </p:txBody>
        </p:sp>
        <p:sp>
          <p:nvSpPr>
            <p:cNvPr id="6" name="object 6"/>
            <p:cNvSpPr/>
            <p:nvPr/>
          </p:nvSpPr>
          <p:spPr>
            <a:xfrm>
              <a:off x="4114800" y="4648200"/>
              <a:ext cx="3657600" cy="1143000"/>
            </a:xfrm>
            <a:custGeom>
              <a:avLst/>
              <a:gdLst/>
              <a:ahLst/>
              <a:cxnLst/>
              <a:rect l="l" t="t" r="r" b="b"/>
              <a:pathLst>
                <a:path w="3657600" h="1143000">
                  <a:moveTo>
                    <a:pt x="3657599" y="1142999"/>
                  </a:moveTo>
                  <a:lnTo>
                    <a:pt x="0" y="1142999"/>
                  </a:lnTo>
                  <a:lnTo>
                    <a:pt x="0" y="0"/>
                  </a:lnTo>
                  <a:lnTo>
                    <a:pt x="3657599" y="0"/>
                  </a:lnTo>
                  <a:lnTo>
                    <a:pt x="3657599" y="1142999"/>
                  </a:lnTo>
                  <a:close/>
                </a:path>
              </a:pathLst>
            </a:custGeom>
            <a:solidFill>
              <a:srgbClr val="FF0000"/>
            </a:solidFill>
          </p:spPr>
          <p:txBody>
            <a:bodyPr wrap="square" lIns="0" tIns="0" rIns="0" bIns="0" rtlCol="0"/>
            <a:lstStyle/>
            <a:p>
              <a:endParaRPr/>
            </a:p>
          </p:txBody>
        </p:sp>
      </p:grpSp>
      <p:sp>
        <p:nvSpPr>
          <p:cNvPr id="7" name="object 7"/>
          <p:cNvSpPr txBox="1"/>
          <p:nvPr/>
        </p:nvSpPr>
        <p:spPr>
          <a:xfrm>
            <a:off x="1295400" y="3429000"/>
            <a:ext cx="1981200" cy="990600"/>
          </a:xfrm>
          <a:prstGeom prst="rect">
            <a:avLst/>
          </a:prstGeom>
          <a:solidFill>
            <a:srgbClr val="CCCC99"/>
          </a:solidFill>
          <a:ln w="9524">
            <a:solidFill>
              <a:srgbClr val="000000"/>
            </a:solidFill>
          </a:ln>
        </p:spPr>
        <p:txBody>
          <a:bodyPr vert="horz" wrap="square" lIns="0" tIns="266700" rIns="0" bIns="0" rtlCol="0">
            <a:spAutoFit/>
          </a:bodyPr>
          <a:lstStyle/>
          <a:p>
            <a:pPr marL="594995">
              <a:lnSpc>
                <a:spcPct val="100000"/>
              </a:lnSpc>
              <a:spcBef>
                <a:spcPts val="2100"/>
              </a:spcBef>
            </a:pPr>
            <a:r>
              <a:rPr sz="2800" b="1" spc="-5" dirty="0">
                <a:latin typeface="Arial"/>
                <a:cs typeface="Arial"/>
              </a:rPr>
              <a:t>8085</a:t>
            </a:r>
            <a:endParaRPr sz="2800">
              <a:latin typeface="Arial"/>
              <a:cs typeface="Arial"/>
            </a:endParaRPr>
          </a:p>
        </p:txBody>
      </p:sp>
      <p:sp>
        <p:nvSpPr>
          <p:cNvPr id="8" name="object 8"/>
          <p:cNvSpPr txBox="1"/>
          <p:nvPr/>
        </p:nvSpPr>
        <p:spPr>
          <a:xfrm>
            <a:off x="4267200" y="2209800"/>
            <a:ext cx="1371600" cy="838200"/>
          </a:xfrm>
          <a:prstGeom prst="rect">
            <a:avLst/>
          </a:prstGeom>
          <a:solidFill>
            <a:srgbClr val="CCCC99"/>
          </a:solidFill>
          <a:ln w="9524">
            <a:solidFill>
              <a:srgbClr val="000000"/>
            </a:solidFill>
          </a:ln>
        </p:spPr>
        <p:txBody>
          <a:bodyPr vert="horz" wrap="square" lIns="0" tIns="131445" rIns="0" bIns="0" rtlCol="0">
            <a:spAutoFit/>
          </a:bodyPr>
          <a:lstStyle/>
          <a:p>
            <a:pPr marL="208915" marR="203200" indent="323850">
              <a:lnSpc>
                <a:spcPct val="100699"/>
              </a:lnSpc>
              <a:spcBef>
                <a:spcPts val="1035"/>
              </a:spcBef>
            </a:pPr>
            <a:r>
              <a:rPr sz="1800" b="1" spc="-5" dirty="0">
                <a:latin typeface="Arial"/>
                <a:cs typeface="Arial"/>
              </a:rPr>
              <a:t>I/O </a:t>
            </a:r>
            <a:r>
              <a:rPr sz="1800" b="1" dirty="0">
                <a:latin typeface="Arial"/>
                <a:cs typeface="Arial"/>
              </a:rPr>
              <a:t> </a:t>
            </a:r>
            <a:r>
              <a:rPr sz="1800" b="1" spc="-5" dirty="0">
                <a:latin typeface="Arial"/>
                <a:cs typeface="Arial"/>
              </a:rPr>
              <a:t>Interface</a:t>
            </a:r>
            <a:endParaRPr sz="1800">
              <a:latin typeface="Arial"/>
              <a:cs typeface="Arial"/>
            </a:endParaRPr>
          </a:p>
        </p:txBody>
      </p:sp>
      <p:sp>
        <p:nvSpPr>
          <p:cNvPr id="9" name="object 9"/>
          <p:cNvSpPr txBox="1"/>
          <p:nvPr/>
        </p:nvSpPr>
        <p:spPr>
          <a:xfrm>
            <a:off x="6248400" y="2209800"/>
            <a:ext cx="1371600" cy="838200"/>
          </a:xfrm>
          <a:prstGeom prst="rect">
            <a:avLst/>
          </a:prstGeom>
          <a:solidFill>
            <a:srgbClr val="CCCC99"/>
          </a:solidFill>
          <a:ln w="9524">
            <a:solidFill>
              <a:srgbClr val="000000"/>
            </a:solidFill>
          </a:ln>
        </p:spPr>
        <p:txBody>
          <a:bodyPr vert="horz" wrap="square" lIns="0" tIns="131445" rIns="0" bIns="0" rtlCol="0">
            <a:spAutoFit/>
          </a:bodyPr>
          <a:lstStyle/>
          <a:p>
            <a:pPr marL="253365" marR="245745" indent="279400">
              <a:lnSpc>
                <a:spcPct val="100699"/>
              </a:lnSpc>
              <a:spcBef>
                <a:spcPts val="1035"/>
              </a:spcBef>
            </a:pPr>
            <a:r>
              <a:rPr sz="1800" b="1" spc="-5" dirty="0">
                <a:latin typeface="Arial"/>
                <a:cs typeface="Arial"/>
              </a:rPr>
              <a:t>I/O </a:t>
            </a:r>
            <a:r>
              <a:rPr sz="1800" b="1" dirty="0">
                <a:latin typeface="Arial"/>
                <a:cs typeface="Arial"/>
              </a:rPr>
              <a:t> </a:t>
            </a:r>
            <a:r>
              <a:rPr sz="1800" b="1" spc="-5" dirty="0">
                <a:latin typeface="Arial"/>
                <a:cs typeface="Arial"/>
              </a:rPr>
              <a:t>Devices</a:t>
            </a:r>
            <a:endParaRPr sz="1800">
              <a:latin typeface="Arial"/>
              <a:cs typeface="Arial"/>
            </a:endParaRPr>
          </a:p>
        </p:txBody>
      </p:sp>
      <p:sp>
        <p:nvSpPr>
          <p:cNvPr id="10" name="object 10"/>
          <p:cNvSpPr txBox="1"/>
          <p:nvPr/>
        </p:nvSpPr>
        <p:spPr>
          <a:xfrm>
            <a:off x="4267200" y="4800600"/>
            <a:ext cx="1371600" cy="838200"/>
          </a:xfrm>
          <a:prstGeom prst="rect">
            <a:avLst/>
          </a:prstGeom>
          <a:solidFill>
            <a:srgbClr val="CCCC99"/>
          </a:solidFill>
          <a:ln w="9524">
            <a:solidFill>
              <a:srgbClr val="000000"/>
            </a:solidFill>
          </a:ln>
        </p:spPr>
        <p:txBody>
          <a:bodyPr vert="horz" wrap="square" lIns="0" tIns="131445" rIns="0" bIns="0" rtlCol="0">
            <a:spAutoFit/>
          </a:bodyPr>
          <a:lstStyle/>
          <a:p>
            <a:pPr marL="208915" marR="203200" indent="38100">
              <a:lnSpc>
                <a:spcPct val="100699"/>
              </a:lnSpc>
              <a:spcBef>
                <a:spcPts val="1035"/>
              </a:spcBef>
            </a:pPr>
            <a:r>
              <a:rPr sz="1800" b="1" dirty="0">
                <a:latin typeface="Arial"/>
                <a:cs typeface="Arial"/>
              </a:rPr>
              <a:t>Memory </a:t>
            </a:r>
            <a:r>
              <a:rPr sz="1800" b="1" spc="-490" dirty="0">
                <a:latin typeface="Arial"/>
                <a:cs typeface="Arial"/>
              </a:rPr>
              <a:t> </a:t>
            </a:r>
            <a:r>
              <a:rPr sz="1800" b="1" spc="-5" dirty="0">
                <a:latin typeface="Arial"/>
                <a:cs typeface="Arial"/>
              </a:rPr>
              <a:t>Interface</a:t>
            </a:r>
            <a:endParaRPr sz="1800">
              <a:latin typeface="Arial"/>
              <a:cs typeface="Arial"/>
            </a:endParaRPr>
          </a:p>
        </p:txBody>
      </p:sp>
      <p:sp>
        <p:nvSpPr>
          <p:cNvPr id="11" name="object 11"/>
          <p:cNvSpPr txBox="1"/>
          <p:nvPr/>
        </p:nvSpPr>
        <p:spPr>
          <a:xfrm>
            <a:off x="6248400" y="4800600"/>
            <a:ext cx="1371600" cy="838200"/>
          </a:xfrm>
          <a:prstGeom prst="rect">
            <a:avLst/>
          </a:prstGeom>
          <a:solidFill>
            <a:srgbClr val="CCCC99"/>
          </a:solidFill>
          <a:ln w="9524">
            <a:solidFill>
              <a:srgbClr val="000000"/>
            </a:solidFill>
          </a:ln>
        </p:spPr>
        <p:txBody>
          <a:bodyPr vert="horz" wrap="square" lIns="0" tIns="131445" rIns="0" bIns="0" rtlCol="0">
            <a:spAutoFit/>
          </a:bodyPr>
          <a:lstStyle/>
          <a:p>
            <a:pPr marL="253365" marR="239395" indent="-6350">
              <a:lnSpc>
                <a:spcPct val="100699"/>
              </a:lnSpc>
              <a:spcBef>
                <a:spcPts val="1035"/>
              </a:spcBef>
            </a:pPr>
            <a:r>
              <a:rPr sz="1800" b="1" dirty="0">
                <a:latin typeface="Arial"/>
                <a:cs typeface="Arial"/>
              </a:rPr>
              <a:t>Memory  </a:t>
            </a:r>
            <a:r>
              <a:rPr sz="1800" b="1" spc="-5" dirty="0">
                <a:latin typeface="Arial"/>
                <a:cs typeface="Arial"/>
              </a:rPr>
              <a:t>Devices</a:t>
            </a:r>
            <a:endParaRPr sz="1800">
              <a:latin typeface="Arial"/>
              <a:cs typeface="Arial"/>
            </a:endParaRPr>
          </a:p>
        </p:txBody>
      </p:sp>
      <p:grpSp>
        <p:nvGrpSpPr>
          <p:cNvPr id="12" name="object 12"/>
          <p:cNvGrpSpPr/>
          <p:nvPr/>
        </p:nvGrpSpPr>
        <p:grpSpPr>
          <a:xfrm>
            <a:off x="3349897" y="2585018"/>
            <a:ext cx="4806950" cy="2729865"/>
            <a:chOff x="3349897" y="2585018"/>
            <a:chExt cx="4806950" cy="2729865"/>
          </a:xfrm>
        </p:grpSpPr>
        <p:sp>
          <p:nvSpPr>
            <p:cNvPr id="13" name="object 13"/>
            <p:cNvSpPr/>
            <p:nvPr/>
          </p:nvSpPr>
          <p:spPr>
            <a:xfrm>
              <a:off x="3733800" y="3886200"/>
              <a:ext cx="4038600" cy="0"/>
            </a:xfrm>
            <a:custGeom>
              <a:avLst/>
              <a:gdLst/>
              <a:ahLst/>
              <a:cxnLst/>
              <a:rect l="l" t="t" r="r" b="b"/>
              <a:pathLst>
                <a:path w="4038600">
                  <a:moveTo>
                    <a:pt x="0" y="0"/>
                  </a:moveTo>
                  <a:lnTo>
                    <a:pt x="4038599" y="0"/>
                  </a:lnTo>
                </a:path>
              </a:pathLst>
            </a:custGeom>
            <a:ln w="76199">
              <a:solidFill>
                <a:srgbClr val="000000"/>
              </a:solidFill>
            </a:ln>
          </p:spPr>
          <p:txBody>
            <a:bodyPr wrap="square" lIns="0" tIns="0" rIns="0" bIns="0" rtlCol="0"/>
            <a:lstStyle/>
            <a:p>
              <a:endParaRPr/>
            </a:p>
          </p:txBody>
        </p:sp>
        <p:sp>
          <p:nvSpPr>
            <p:cNvPr id="14" name="object 14"/>
            <p:cNvSpPr/>
            <p:nvPr/>
          </p:nvSpPr>
          <p:spPr>
            <a:xfrm>
              <a:off x="3387997" y="3760337"/>
              <a:ext cx="346075" cy="252095"/>
            </a:xfrm>
            <a:custGeom>
              <a:avLst/>
              <a:gdLst/>
              <a:ahLst/>
              <a:cxnLst/>
              <a:rect l="l" t="t" r="r" b="b"/>
              <a:pathLst>
                <a:path w="346075" h="252095">
                  <a:moveTo>
                    <a:pt x="345802" y="251723"/>
                  </a:moveTo>
                  <a:lnTo>
                    <a:pt x="0" y="125861"/>
                  </a:lnTo>
                  <a:lnTo>
                    <a:pt x="345802" y="0"/>
                  </a:lnTo>
                  <a:lnTo>
                    <a:pt x="345802" y="251723"/>
                  </a:lnTo>
                  <a:close/>
                </a:path>
              </a:pathLst>
            </a:custGeom>
            <a:solidFill>
              <a:srgbClr val="000000"/>
            </a:solidFill>
          </p:spPr>
          <p:txBody>
            <a:bodyPr wrap="square" lIns="0" tIns="0" rIns="0" bIns="0" rtlCol="0"/>
            <a:lstStyle/>
            <a:p>
              <a:endParaRPr/>
            </a:p>
          </p:txBody>
        </p:sp>
        <p:sp>
          <p:nvSpPr>
            <p:cNvPr id="15" name="object 15"/>
            <p:cNvSpPr/>
            <p:nvPr/>
          </p:nvSpPr>
          <p:spPr>
            <a:xfrm>
              <a:off x="3387997" y="3760337"/>
              <a:ext cx="346075" cy="252095"/>
            </a:xfrm>
            <a:custGeom>
              <a:avLst/>
              <a:gdLst/>
              <a:ahLst/>
              <a:cxnLst/>
              <a:rect l="l" t="t" r="r" b="b"/>
              <a:pathLst>
                <a:path w="346075" h="252095">
                  <a:moveTo>
                    <a:pt x="345802" y="0"/>
                  </a:moveTo>
                  <a:lnTo>
                    <a:pt x="0" y="125861"/>
                  </a:lnTo>
                  <a:lnTo>
                    <a:pt x="345802" y="251723"/>
                  </a:lnTo>
                  <a:lnTo>
                    <a:pt x="345802" y="0"/>
                  </a:lnTo>
                  <a:close/>
                </a:path>
              </a:pathLst>
            </a:custGeom>
            <a:ln w="76199">
              <a:solidFill>
                <a:srgbClr val="000000"/>
              </a:solidFill>
            </a:ln>
          </p:spPr>
          <p:txBody>
            <a:bodyPr wrap="square" lIns="0" tIns="0" rIns="0" bIns="0" rtlCol="0"/>
            <a:lstStyle/>
            <a:p>
              <a:endParaRPr/>
            </a:p>
          </p:txBody>
        </p:sp>
        <p:sp>
          <p:nvSpPr>
            <p:cNvPr id="16" name="object 16"/>
            <p:cNvSpPr/>
            <p:nvPr/>
          </p:nvSpPr>
          <p:spPr>
            <a:xfrm>
              <a:off x="7772400" y="3760337"/>
              <a:ext cx="346075" cy="252095"/>
            </a:xfrm>
            <a:custGeom>
              <a:avLst/>
              <a:gdLst/>
              <a:ahLst/>
              <a:cxnLst/>
              <a:rect l="l" t="t" r="r" b="b"/>
              <a:pathLst>
                <a:path w="346075" h="252095">
                  <a:moveTo>
                    <a:pt x="0" y="251723"/>
                  </a:moveTo>
                  <a:lnTo>
                    <a:pt x="0" y="0"/>
                  </a:lnTo>
                  <a:lnTo>
                    <a:pt x="345802" y="125861"/>
                  </a:lnTo>
                  <a:lnTo>
                    <a:pt x="0" y="251723"/>
                  </a:lnTo>
                  <a:close/>
                </a:path>
              </a:pathLst>
            </a:custGeom>
            <a:solidFill>
              <a:srgbClr val="000000"/>
            </a:solidFill>
          </p:spPr>
          <p:txBody>
            <a:bodyPr wrap="square" lIns="0" tIns="0" rIns="0" bIns="0" rtlCol="0"/>
            <a:lstStyle/>
            <a:p>
              <a:endParaRPr/>
            </a:p>
          </p:txBody>
        </p:sp>
        <p:sp>
          <p:nvSpPr>
            <p:cNvPr id="17" name="object 17"/>
            <p:cNvSpPr/>
            <p:nvPr/>
          </p:nvSpPr>
          <p:spPr>
            <a:xfrm>
              <a:off x="7772400" y="3760337"/>
              <a:ext cx="346075" cy="252095"/>
            </a:xfrm>
            <a:custGeom>
              <a:avLst/>
              <a:gdLst/>
              <a:ahLst/>
              <a:cxnLst/>
              <a:rect l="l" t="t" r="r" b="b"/>
              <a:pathLst>
                <a:path w="346075" h="252095">
                  <a:moveTo>
                    <a:pt x="0" y="251723"/>
                  </a:moveTo>
                  <a:lnTo>
                    <a:pt x="345802" y="125861"/>
                  </a:lnTo>
                  <a:lnTo>
                    <a:pt x="0" y="0"/>
                  </a:lnTo>
                  <a:lnTo>
                    <a:pt x="0" y="251723"/>
                  </a:lnTo>
                  <a:close/>
                </a:path>
              </a:pathLst>
            </a:custGeom>
            <a:ln w="76199">
              <a:solidFill>
                <a:srgbClr val="000000"/>
              </a:solidFill>
            </a:ln>
          </p:spPr>
          <p:txBody>
            <a:bodyPr wrap="square" lIns="0" tIns="0" rIns="0" bIns="0" rtlCol="0"/>
            <a:lstStyle/>
            <a:p>
              <a:endParaRPr/>
            </a:p>
          </p:txBody>
        </p:sp>
        <p:sp>
          <p:nvSpPr>
            <p:cNvPr id="18" name="object 18"/>
            <p:cNvSpPr/>
            <p:nvPr/>
          </p:nvSpPr>
          <p:spPr>
            <a:xfrm>
              <a:off x="4572000" y="3390899"/>
              <a:ext cx="0" cy="495300"/>
            </a:xfrm>
            <a:custGeom>
              <a:avLst/>
              <a:gdLst/>
              <a:ahLst/>
              <a:cxnLst/>
              <a:rect l="l" t="t" r="r" b="b"/>
              <a:pathLst>
                <a:path h="495300">
                  <a:moveTo>
                    <a:pt x="0" y="495299"/>
                  </a:moveTo>
                  <a:lnTo>
                    <a:pt x="0" y="0"/>
                  </a:lnTo>
                </a:path>
              </a:pathLst>
            </a:custGeom>
            <a:ln w="57149">
              <a:solidFill>
                <a:srgbClr val="000000"/>
              </a:solidFill>
            </a:ln>
          </p:spPr>
          <p:txBody>
            <a:bodyPr wrap="square" lIns="0" tIns="0" rIns="0" bIns="0" rtlCol="0"/>
            <a:lstStyle/>
            <a:p>
              <a:endParaRPr/>
            </a:p>
          </p:txBody>
        </p:sp>
        <p:sp>
          <p:nvSpPr>
            <p:cNvPr id="19" name="object 19"/>
            <p:cNvSpPr/>
            <p:nvPr/>
          </p:nvSpPr>
          <p:spPr>
            <a:xfrm>
              <a:off x="4477603" y="3131547"/>
              <a:ext cx="189230" cy="259715"/>
            </a:xfrm>
            <a:custGeom>
              <a:avLst/>
              <a:gdLst/>
              <a:ahLst/>
              <a:cxnLst/>
              <a:rect l="l" t="t" r="r" b="b"/>
              <a:pathLst>
                <a:path w="189229" h="259714">
                  <a:moveTo>
                    <a:pt x="188792" y="259352"/>
                  </a:moveTo>
                  <a:lnTo>
                    <a:pt x="0" y="259352"/>
                  </a:lnTo>
                  <a:lnTo>
                    <a:pt x="94396" y="0"/>
                  </a:lnTo>
                  <a:lnTo>
                    <a:pt x="188792" y="259352"/>
                  </a:lnTo>
                  <a:close/>
                </a:path>
              </a:pathLst>
            </a:custGeom>
            <a:solidFill>
              <a:srgbClr val="000000"/>
            </a:solidFill>
          </p:spPr>
          <p:txBody>
            <a:bodyPr wrap="square" lIns="0" tIns="0" rIns="0" bIns="0" rtlCol="0"/>
            <a:lstStyle/>
            <a:p>
              <a:endParaRPr/>
            </a:p>
          </p:txBody>
        </p:sp>
        <p:sp>
          <p:nvSpPr>
            <p:cNvPr id="20" name="object 20"/>
            <p:cNvSpPr/>
            <p:nvPr/>
          </p:nvSpPr>
          <p:spPr>
            <a:xfrm>
              <a:off x="4477603" y="3131547"/>
              <a:ext cx="189230" cy="259715"/>
            </a:xfrm>
            <a:custGeom>
              <a:avLst/>
              <a:gdLst/>
              <a:ahLst/>
              <a:cxnLst/>
              <a:rect l="l" t="t" r="r" b="b"/>
              <a:pathLst>
                <a:path w="189229" h="259714">
                  <a:moveTo>
                    <a:pt x="188792" y="259352"/>
                  </a:moveTo>
                  <a:lnTo>
                    <a:pt x="94396" y="0"/>
                  </a:lnTo>
                  <a:lnTo>
                    <a:pt x="0" y="259352"/>
                  </a:lnTo>
                  <a:lnTo>
                    <a:pt x="188792" y="259352"/>
                  </a:lnTo>
                  <a:close/>
                </a:path>
              </a:pathLst>
            </a:custGeom>
            <a:ln w="57149">
              <a:solidFill>
                <a:srgbClr val="000000"/>
              </a:solidFill>
            </a:ln>
          </p:spPr>
          <p:txBody>
            <a:bodyPr wrap="square" lIns="0" tIns="0" rIns="0" bIns="0" rtlCol="0"/>
            <a:lstStyle/>
            <a:p>
              <a:endParaRPr/>
            </a:p>
          </p:txBody>
        </p:sp>
        <p:sp>
          <p:nvSpPr>
            <p:cNvPr id="21" name="object 21"/>
            <p:cNvSpPr/>
            <p:nvPr/>
          </p:nvSpPr>
          <p:spPr>
            <a:xfrm>
              <a:off x="5105400" y="3886200"/>
              <a:ext cx="0" cy="571500"/>
            </a:xfrm>
            <a:custGeom>
              <a:avLst/>
              <a:gdLst/>
              <a:ahLst/>
              <a:cxnLst/>
              <a:rect l="l" t="t" r="r" b="b"/>
              <a:pathLst>
                <a:path h="571500">
                  <a:moveTo>
                    <a:pt x="0" y="0"/>
                  </a:moveTo>
                  <a:lnTo>
                    <a:pt x="0" y="571499"/>
                  </a:lnTo>
                </a:path>
              </a:pathLst>
            </a:custGeom>
            <a:ln w="57149">
              <a:solidFill>
                <a:srgbClr val="000000"/>
              </a:solidFill>
            </a:ln>
          </p:spPr>
          <p:txBody>
            <a:bodyPr wrap="square" lIns="0" tIns="0" rIns="0" bIns="0" rtlCol="0"/>
            <a:lstStyle/>
            <a:p>
              <a:endParaRPr/>
            </a:p>
          </p:txBody>
        </p:sp>
        <p:sp>
          <p:nvSpPr>
            <p:cNvPr id="22" name="object 22"/>
            <p:cNvSpPr/>
            <p:nvPr/>
          </p:nvSpPr>
          <p:spPr>
            <a:xfrm>
              <a:off x="5011003" y="4457700"/>
              <a:ext cx="189230" cy="259715"/>
            </a:xfrm>
            <a:custGeom>
              <a:avLst/>
              <a:gdLst/>
              <a:ahLst/>
              <a:cxnLst/>
              <a:rect l="l" t="t" r="r" b="b"/>
              <a:pathLst>
                <a:path w="189229" h="259714">
                  <a:moveTo>
                    <a:pt x="94396" y="259352"/>
                  </a:moveTo>
                  <a:lnTo>
                    <a:pt x="0" y="0"/>
                  </a:lnTo>
                  <a:lnTo>
                    <a:pt x="188792" y="0"/>
                  </a:lnTo>
                  <a:lnTo>
                    <a:pt x="94396" y="259352"/>
                  </a:lnTo>
                  <a:close/>
                </a:path>
              </a:pathLst>
            </a:custGeom>
            <a:solidFill>
              <a:srgbClr val="000000"/>
            </a:solidFill>
          </p:spPr>
          <p:txBody>
            <a:bodyPr wrap="square" lIns="0" tIns="0" rIns="0" bIns="0" rtlCol="0"/>
            <a:lstStyle/>
            <a:p>
              <a:endParaRPr/>
            </a:p>
          </p:txBody>
        </p:sp>
        <p:sp>
          <p:nvSpPr>
            <p:cNvPr id="23" name="object 23"/>
            <p:cNvSpPr/>
            <p:nvPr/>
          </p:nvSpPr>
          <p:spPr>
            <a:xfrm>
              <a:off x="5011003" y="4457700"/>
              <a:ext cx="189230" cy="259715"/>
            </a:xfrm>
            <a:custGeom>
              <a:avLst/>
              <a:gdLst/>
              <a:ahLst/>
              <a:cxnLst/>
              <a:rect l="l" t="t" r="r" b="b"/>
              <a:pathLst>
                <a:path w="189229" h="259714">
                  <a:moveTo>
                    <a:pt x="0" y="0"/>
                  </a:moveTo>
                  <a:lnTo>
                    <a:pt x="94396" y="259352"/>
                  </a:lnTo>
                  <a:lnTo>
                    <a:pt x="188792" y="0"/>
                  </a:lnTo>
                  <a:lnTo>
                    <a:pt x="0" y="0"/>
                  </a:lnTo>
                  <a:close/>
                </a:path>
              </a:pathLst>
            </a:custGeom>
            <a:ln w="57149">
              <a:solidFill>
                <a:srgbClr val="000000"/>
              </a:solidFill>
            </a:ln>
          </p:spPr>
          <p:txBody>
            <a:bodyPr wrap="square" lIns="0" tIns="0" rIns="0" bIns="0" rtlCol="0"/>
            <a:lstStyle/>
            <a:p>
              <a:endParaRPr/>
            </a:p>
          </p:txBody>
        </p:sp>
        <p:sp>
          <p:nvSpPr>
            <p:cNvPr id="24" name="object 24"/>
            <p:cNvSpPr/>
            <p:nvPr/>
          </p:nvSpPr>
          <p:spPr>
            <a:xfrm>
              <a:off x="6934200" y="4229100"/>
              <a:ext cx="0" cy="228600"/>
            </a:xfrm>
            <a:custGeom>
              <a:avLst/>
              <a:gdLst/>
              <a:ahLst/>
              <a:cxnLst/>
              <a:rect l="l" t="t" r="r" b="b"/>
              <a:pathLst>
                <a:path h="228600">
                  <a:moveTo>
                    <a:pt x="0" y="228599"/>
                  </a:moveTo>
                  <a:lnTo>
                    <a:pt x="0" y="0"/>
                  </a:lnTo>
                </a:path>
              </a:pathLst>
            </a:custGeom>
            <a:ln w="57149">
              <a:solidFill>
                <a:srgbClr val="000000"/>
              </a:solidFill>
            </a:ln>
          </p:spPr>
          <p:txBody>
            <a:bodyPr wrap="square" lIns="0" tIns="0" rIns="0" bIns="0" rtlCol="0"/>
            <a:lstStyle/>
            <a:p>
              <a:endParaRPr/>
            </a:p>
          </p:txBody>
        </p:sp>
        <p:sp>
          <p:nvSpPr>
            <p:cNvPr id="25" name="object 25"/>
            <p:cNvSpPr/>
            <p:nvPr/>
          </p:nvSpPr>
          <p:spPr>
            <a:xfrm>
              <a:off x="6839803" y="4457700"/>
              <a:ext cx="189230" cy="259715"/>
            </a:xfrm>
            <a:custGeom>
              <a:avLst/>
              <a:gdLst/>
              <a:ahLst/>
              <a:cxnLst/>
              <a:rect l="l" t="t" r="r" b="b"/>
              <a:pathLst>
                <a:path w="189229" h="259714">
                  <a:moveTo>
                    <a:pt x="94396" y="259352"/>
                  </a:moveTo>
                  <a:lnTo>
                    <a:pt x="0" y="0"/>
                  </a:lnTo>
                  <a:lnTo>
                    <a:pt x="188793" y="0"/>
                  </a:lnTo>
                  <a:lnTo>
                    <a:pt x="94396" y="259352"/>
                  </a:lnTo>
                  <a:close/>
                </a:path>
              </a:pathLst>
            </a:custGeom>
            <a:solidFill>
              <a:srgbClr val="000000"/>
            </a:solidFill>
          </p:spPr>
          <p:txBody>
            <a:bodyPr wrap="square" lIns="0" tIns="0" rIns="0" bIns="0" rtlCol="0"/>
            <a:lstStyle/>
            <a:p>
              <a:endParaRPr/>
            </a:p>
          </p:txBody>
        </p:sp>
        <p:sp>
          <p:nvSpPr>
            <p:cNvPr id="26" name="object 26"/>
            <p:cNvSpPr/>
            <p:nvPr/>
          </p:nvSpPr>
          <p:spPr>
            <a:xfrm>
              <a:off x="6839803" y="4457700"/>
              <a:ext cx="189230" cy="259715"/>
            </a:xfrm>
            <a:custGeom>
              <a:avLst/>
              <a:gdLst/>
              <a:ahLst/>
              <a:cxnLst/>
              <a:rect l="l" t="t" r="r" b="b"/>
              <a:pathLst>
                <a:path w="189229" h="259714">
                  <a:moveTo>
                    <a:pt x="0" y="0"/>
                  </a:moveTo>
                  <a:lnTo>
                    <a:pt x="94396" y="259352"/>
                  </a:lnTo>
                  <a:lnTo>
                    <a:pt x="188793" y="0"/>
                  </a:lnTo>
                  <a:lnTo>
                    <a:pt x="0" y="0"/>
                  </a:lnTo>
                  <a:close/>
                </a:path>
              </a:pathLst>
            </a:custGeom>
            <a:ln w="57149">
              <a:solidFill>
                <a:srgbClr val="000000"/>
              </a:solidFill>
            </a:ln>
          </p:spPr>
          <p:txBody>
            <a:bodyPr wrap="square" lIns="0" tIns="0" rIns="0" bIns="0" rtlCol="0"/>
            <a:lstStyle/>
            <a:p>
              <a:endParaRPr/>
            </a:p>
          </p:txBody>
        </p:sp>
        <p:sp>
          <p:nvSpPr>
            <p:cNvPr id="27" name="object 27"/>
            <p:cNvSpPr/>
            <p:nvPr/>
          </p:nvSpPr>
          <p:spPr>
            <a:xfrm>
              <a:off x="6839803" y="3969747"/>
              <a:ext cx="189230" cy="259715"/>
            </a:xfrm>
            <a:custGeom>
              <a:avLst/>
              <a:gdLst/>
              <a:ahLst/>
              <a:cxnLst/>
              <a:rect l="l" t="t" r="r" b="b"/>
              <a:pathLst>
                <a:path w="189229" h="259714">
                  <a:moveTo>
                    <a:pt x="188793" y="259352"/>
                  </a:moveTo>
                  <a:lnTo>
                    <a:pt x="0" y="259352"/>
                  </a:lnTo>
                  <a:lnTo>
                    <a:pt x="94396" y="0"/>
                  </a:lnTo>
                  <a:lnTo>
                    <a:pt x="188793" y="259352"/>
                  </a:lnTo>
                  <a:close/>
                </a:path>
              </a:pathLst>
            </a:custGeom>
            <a:solidFill>
              <a:srgbClr val="000000"/>
            </a:solidFill>
          </p:spPr>
          <p:txBody>
            <a:bodyPr wrap="square" lIns="0" tIns="0" rIns="0" bIns="0" rtlCol="0"/>
            <a:lstStyle/>
            <a:p>
              <a:endParaRPr/>
            </a:p>
          </p:txBody>
        </p:sp>
        <p:sp>
          <p:nvSpPr>
            <p:cNvPr id="28" name="object 28"/>
            <p:cNvSpPr/>
            <p:nvPr/>
          </p:nvSpPr>
          <p:spPr>
            <a:xfrm>
              <a:off x="6839803" y="3969747"/>
              <a:ext cx="189230" cy="259715"/>
            </a:xfrm>
            <a:custGeom>
              <a:avLst/>
              <a:gdLst/>
              <a:ahLst/>
              <a:cxnLst/>
              <a:rect l="l" t="t" r="r" b="b"/>
              <a:pathLst>
                <a:path w="189229" h="259714">
                  <a:moveTo>
                    <a:pt x="188793" y="259352"/>
                  </a:moveTo>
                  <a:lnTo>
                    <a:pt x="94396" y="0"/>
                  </a:lnTo>
                  <a:lnTo>
                    <a:pt x="0" y="259352"/>
                  </a:lnTo>
                  <a:lnTo>
                    <a:pt x="188793" y="259352"/>
                  </a:lnTo>
                  <a:close/>
                </a:path>
              </a:pathLst>
            </a:custGeom>
            <a:ln w="57149">
              <a:solidFill>
                <a:srgbClr val="000000"/>
              </a:solidFill>
            </a:ln>
          </p:spPr>
          <p:txBody>
            <a:bodyPr wrap="square" lIns="0" tIns="0" rIns="0" bIns="0" rtlCol="0"/>
            <a:lstStyle/>
            <a:p>
              <a:endParaRPr/>
            </a:p>
          </p:txBody>
        </p:sp>
        <p:sp>
          <p:nvSpPr>
            <p:cNvPr id="29" name="object 29"/>
            <p:cNvSpPr/>
            <p:nvPr/>
          </p:nvSpPr>
          <p:spPr>
            <a:xfrm>
              <a:off x="5867400" y="2666999"/>
              <a:ext cx="152400" cy="0"/>
            </a:xfrm>
            <a:custGeom>
              <a:avLst/>
              <a:gdLst/>
              <a:ahLst/>
              <a:cxnLst/>
              <a:rect l="l" t="t" r="r" b="b"/>
              <a:pathLst>
                <a:path w="152400">
                  <a:moveTo>
                    <a:pt x="0" y="0"/>
                  </a:moveTo>
                  <a:lnTo>
                    <a:pt x="152399" y="0"/>
                  </a:lnTo>
                </a:path>
              </a:pathLst>
            </a:custGeom>
            <a:ln w="38099">
              <a:solidFill>
                <a:srgbClr val="000000"/>
              </a:solidFill>
            </a:ln>
          </p:spPr>
          <p:txBody>
            <a:bodyPr wrap="square" lIns="0" tIns="0" rIns="0" bIns="0" rtlCol="0"/>
            <a:lstStyle/>
            <a:p>
              <a:endParaRPr/>
            </a:p>
          </p:txBody>
        </p:sp>
        <p:sp>
          <p:nvSpPr>
            <p:cNvPr id="30" name="object 30"/>
            <p:cNvSpPr/>
            <p:nvPr/>
          </p:nvSpPr>
          <p:spPr>
            <a:xfrm>
              <a:off x="5694498" y="2604068"/>
              <a:ext cx="173355" cy="126364"/>
            </a:xfrm>
            <a:custGeom>
              <a:avLst/>
              <a:gdLst/>
              <a:ahLst/>
              <a:cxnLst/>
              <a:rect l="l" t="t" r="r" b="b"/>
              <a:pathLst>
                <a:path w="173354" h="126364">
                  <a:moveTo>
                    <a:pt x="172901" y="125861"/>
                  </a:moveTo>
                  <a:lnTo>
                    <a:pt x="0" y="62930"/>
                  </a:lnTo>
                  <a:lnTo>
                    <a:pt x="172901" y="0"/>
                  </a:lnTo>
                  <a:lnTo>
                    <a:pt x="172901" y="125861"/>
                  </a:lnTo>
                  <a:close/>
                </a:path>
              </a:pathLst>
            </a:custGeom>
            <a:solidFill>
              <a:srgbClr val="000000"/>
            </a:solidFill>
          </p:spPr>
          <p:txBody>
            <a:bodyPr wrap="square" lIns="0" tIns="0" rIns="0" bIns="0" rtlCol="0"/>
            <a:lstStyle/>
            <a:p>
              <a:endParaRPr/>
            </a:p>
          </p:txBody>
        </p:sp>
        <p:sp>
          <p:nvSpPr>
            <p:cNvPr id="31" name="object 31"/>
            <p:cNvSpPr/>
            <p:nvPr/>
          </p:nvSpPr>
          <p:spPr>
            <a:xfrm>
              <a:off x="5694498" y="2604068"/>
              <a:ext cx="173355" cy="126364"/>
            </a:xfrm>
            <a:custGeom>
              <a:avLst/>
              <a:gdLst/>
              <a:ahLst/>
              <a:cxnLst/>
              <a:rect l="l" t="t" r="r" b="b"/>
              <a:pathLst>
                <a:path w="173354" h="126364">
                  <a:moveTo>
                    <a:pt x="172901" y="0"/>
                  </a:moveTo>
                  <a:lnTo>
                    <a:pt x="0" y="62930"/>
                  </a:lnTo>
                  <a:lnTo>
                    <a:pt x="172901" y="125861"/>
                  </a:lnTo>
                  <a:lnTo>
                    <a:pt x="172901" y="0"/>
                  </a:lnTo>
                  <a:close/>
                </a:path>
              </a:pathLst>
            </a:custGeom>
            <a:ln w="38099">
              <a:solidFill>
                <a:srgbClr val="000000"/>
              </a:solidFill>
            </a:ln>
          </p:spPr>
          <p:txBody>
            <a:bodyPr wrap="square" lIns="0" tIns="0" rIns="0" bIns="0" rtlCol="0"/>
            <a:lstStyle/>
            <a:p>
              <a:endParaRPr/>
            </a:p>
          </p:txBody>
        </p:sp>
        <p:sp>
          <p:nvSpPr>
            <p:cNvPr id="32" name="object 32"/>
            <p:cNvSpPr/>
            <p:nvPr/>
          </p:nvSpPr>
          <p:spPr>
            <a:xfrm>
              <a:off x="6019800" y="2604068"/>
              <a:ext cx="173355" cy="126364"/>
            </a:xfrm>
            <a:custGeom>
              <a:avLst/>
              <a:gdLst/>
              <a:ahLst/>
              <a:cxnLst/>
              <a:rect l="l" t="t" r="r" b="b"/>
              <a:pathLst>
                <a:path w="173354" h="126364">
                  <a:moveTo>
                    <a:pt x="0" y="125861"/>
                  </a:moveTo>
                  <a:lnTo>
                    <a:pt x="0" y="0"/>
                  </a:lnTo>
                  <a:lnTo>
                    <a:pt x="172901" y="62930"/>
                  </a:lnTo>
                  <a:lnTo>
                    <a:pt x="0" y="125861"/>
                  </a:lnTo>
                  <a:close/>
                </a:path>
              </a:pathLst>
            </a:custGeom>
            <a:solidFill>
              <a:srgbClr val="000000"/>
            </a:solidFill>
          </p:spPr>
          <p:txBody>
            <a:bodyPr wrap="square" lIns="0" tIns="0" rIns="0" bIns="0" rtlCol="0"/>
            <a:lstStyle/>
            <a:p>
              <a:endParaRPr/>
            </a:p>
          </p:txBody>
        </p:sp>
        <p:sp>
          <p:nvSpPr>
            <p:cNvPr id="33" name="object 33"/>
            <p:cNvSpPr/>
            <p:nvPr/>
          </p:nvSpPr>
          <p:spPr>
            <a:xfrm>
              <a:off x="6019800" y="2604068"/>
              <a:ext cx="173355" cy="126364"/>
            </a:xfrm>
            <a:custGeom>
              <a:avLst/>
              <a:gdLst/>
              <a:ahLst/>
              <a:cxnLst/>
              <a:rect l="l" t="t" r="r" b="b"/>
              <a:pathLst>
                <a:path w="173354" h="126364">
                  <a:moveTo>
                    <a:pt x="0" y="125861"/>
                  </a:moveTo>
                  <a:lnTo>
                    <a:pt x="172901" y="62930"/>
                  </a:lnTo>
                  <a:lnTo>
                    <a:pt x="0" y="0"/>
                  </a:lnTo>
                  <a:lnTo>
                    <a:pt x="0" y="125861"/>
                  </a:lnTo>
                  <a:close/>
                </a:path>
              </a:pathLst>
            </a:custGeom>
            <a:ln w="38099">
              <a:solidFill>
                <a:srgbClr val="000000"/>
              </a:solidFill>
            </a:ln>
          </p:spPr>
          <p:txBody>
            <a:bodyPr wrap="square" lIns="0" tIns="0" rIns="0" bIns="0" rtlCol="0"/>
            <a:lstStyle/>
            <a:p>
              <a:endParaRPr/>
            </a:p>
          </p:txBody>
        </p:sp>
        <p:sp>
          <p:nvSpPr>
            <p:cNvPr id="34" name="object 34"/>
            <p:cNvSpPr/>
            <p:nvPr/>
          </p:nvSpPr>
          <p:spPr>
            <a:xfrm>
              <a:off x="5638800" y="5232400"/>
              <a:ext cx="381000" cy="0"/>
            </a:xfrm>
            <a:custGeom>
              <a:avLst/>
              <a:gdLst/>
              <a:ahLst/>
              <a:cxnLst/>
              <a:rect l="l" t="t" r="r" b="b"/>
              <a:pathLst>
                <a:path w="381000">
                  <a:moveTo>
                    <a:pt x="0" y="0"/>
                  </a:moveTo>
                  <a:lnTo>
                    <a:pt x="380999" y="0"/>
                  </a:lnTo>
                </a:path>
              </a:pathLst>
            </a:custGeom>
            <a:ln w="38099">
              <a:solidFill>
                <a:srgbClr val="000000"/>
              </a:solidFill>
            </a:ln>
          </p:spPr>
          <p:txBody>
            <a:bodyPr wrap="square" lIns="0" tIns="0" rIns="0" bIns="0" rtlCol="0"/>
            <a:lstStyle/>
            <a:p>
              <a:endParaRPr/>
            </a:p>
          </p:txBody>
        </p:sp>
        <p:pic>
          <p:nvPicPr>
            <p:cNvPr id="35" name="object 35"/>
            <p:cNvPicPr/>
            <p:nvPr/>
          </p:nvPicPr>
          <p:blipFill>
            <a:blip r:embed="rId2" cstate="print"/>
            <a:stretch>
              <a:fillRect/>
            </a:stretch>
          </p:blipFill>
          <p:spPr>
            <a:xfrm>
              <a:off x="6000750" y="5150419"/>
              <a:ext cx="211001" cy="163961"/>
            </a:xfrm>
            <a:prstGeom prst="rect">
              <a:avLst/>
            </a:prstGeom>
          </p:spPr>
        </p:pic>
      </p:grpSp>
      <p:sp>
        <p:nvSpPr>
          <p:cNvPr id="36" name="object 36"/>
          <p:cNvSpPr txBox="1"/>
          <p:nvPr/>
        </p:nvSpPr>
        <p:spPr>
          <a:xfrm>
            <a:off x="5407025" y="3522472"/>
            <a:ext cx="1186180" cy="269240"/>
          </a:xfrm>
          <a:prstGeom prst="rect">
            <a:avLst/>
          </a:prstGeom>
        </p:spPr>
        <p:txBody>
          <a:bodyPr vert="horz" wrap="square" lIns="0" tIns="12700" rIns="0" bIns="0" rtlCol="0">
            <a:spAutoFit/>
          </a:bodyPr>
          <a:lstStyle/>
          <a:p>
            <a:pPr marL="12700">
              <a:lnSpc>
                <a:spcPct val="100000"/>
              </a:lnSpc>
              <a:spcBef>
                <a:spcPts val="100"/>
              </a:spcBef>
            </a:pPr>
            <a:r>
              <a:rPr sz="1600" b="1" spc="-5" dirty="0">
                <a:solidFill>
                  <a:srgbClr val="FF0000"/>
                </a:solidFill>
                <a:latin typeface="Arial"/>
                <a:cs typeface="Arial"/>
              </a:rPr>
              <a:t>System</a:t>
            </a:r>
            <a:r>
              <a:rPr sz="1600" b="1" spc="-80" dirty="0">
                <a:solidFill>
                  <a:srgbClr val="FF0000"/>
                </a:solidFill>
                <a:latin typeface="Arial"/>
                <a:cs typeface="Arial"/>
              </a:rPr>
              <a:t> </a:t>
            </a:r>
            <a:r>
              <a:rPr sz="1600" b="1" spc="-5" dirty="0">
                <a:solidFill>
                  <a:srgbClr val="FF0000"/>
                </a:solidFill>
                <a:latin typeface="Arial"/>
                <a:cs typeface="Arial"/>
              </a:rPr>
              <a:t>Bus</a:t>
            </a:r>
            <a:endParaRPr sz="1600">
              <a:latin typeface="Arial"/>
              <a:cs typeface="Arial"/>
            </a:endParaRPr>
          </a:p>
        </p:txBody>
      </p:sp>
      <p:sp>
        <p:nvSpPr>
          <p:cNvPr id="37" name="object 37"/>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496188"/>
            <a:ext cx="6548120" cy="665480"/>
          </a:xfrm>
          <a:prstGeom prst="rect">
            <a:avLst/>
          </a:prstGeom>
        </p:spPr>
        <p:txBody>
          <a:bodyPr vert="horz" wrap="square" lIns="0" tIns="12700" rIns="0" bIns="0" rtlCol="0">
            <a:spAutoFit/>
          </a:bodyPr>
          <a:lstStyle/>
          <a:p>
            <a:pPr marL="12700">
              <a:lnSpc>
                <a:spcPct val="100000"/>
              </a:lnSpc>
              <a:spcBef>
                <a:spcPts val="100"/>
              </a:spcBef>
              <a:tabLst>
                <a:tab pos="3350895" algn="l"/>
                <a:tab pos="4194810" algn="l"/>
              </a:tabLst>
            </a:pPr>
            <a:r>
              <a:rPr spc="-10" dirty="0"/>
              <a:t>Technique</a:t>
            </a:r>
            <a:r>
              <a:rPr dirty="0"/>
              <a:t>s</a:t>
            </a:r>
            <a:r>
              <a:rPr spc="-10" dirty="0"/>
              <a:t> </a:t>
            </a:r>
            <a:r>
              <a:rPr spc="-5" dirty="0"/>
              <a:t>fo</a:t>
            </a:r>
            <a:r>
              <a:rPr dirty="0"/>
              <a:t>r	</a:t>
            </a:r>
            <a:r>
              <a:rPr spc="-5" dirty="0"/>
              <a:t>I/</a:t>
            </a:r>
            <a:r>
              <a:rPr dirty="0"/>
              <a:t>O	Interfacing</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13</a:t>
            </a:fld>
            <a:endParaRPr dirty="0"/>
          </a:p>
        </p:txBody>
      </p:sp>
      <p:sp>
        <p:nvSpPr>
          <p:cNvPr id="3" name="object 3"/>
          <p:cNvSpPr txBox="1"/>
          <p:nvPr/>
        </p:nvSpPr>
        <p:spPr>
          <a:xfrm>
            <a:off x="954175" y="1538350"/>
            <a:ext cx="3985895" cy="1024890"/>
          </a:xfrm>
          <a:prstGeom prst="rect">
            <a:avLst/>
          </a:prstGeom>
        </p:spPr>
        <p:txBody>
          <a:bodyPr vert="horz" wrap="square" lIns="0" tIns="85725" rIns="0" bIns="0" rtlCol="0">
            <a:spAutoFit/>
          </a:bodyPr>
          <a:lstStyle/>
          <a:p>
            <a:pPr marL="388620" indent="-376555">
              <a:lnSpc>
                <a:spcPct val="100000"/>
              </a:lnSpc>
              <a:spcBef>
                <a:spcPts val="675"/>
              </a:spcBef>
              <a:buClr>
                <a:srgbClr val="B2B2B2"/>
              </a:buClr>
              <a:buSzPct val="89285"/>
              <a:buChar char="■"/>
              <a:tabLst>
                <a:tab pos="388620" algn="l"/>
                <a:tab pos="389255" algn="l"/>
              </a:tabLst>
            </a:pPr>
            <a:r>
              <a:rPr sz="2800" dirty="0">
                <a:latin typeface="Arial MT"/>
                <a:cs typeface="Arial MT"/>
              </a:rPr>
              <a:t>Memory-mapped</a:t>
            </a:r>
            <a:r>
              <a:rPr sz="2800" spc="-105" dirty="0">
                <a:latin typeface="Arial MT"/>
                <a:cs typeface="Arial MT"/>
              </a:rPr>
              <a:t> </a:t>
            </a:r>
            <a:r>
              <a:rPr sz="2800" spc="-5" dirty="0">
                <a:latin typeface="Arial MT"/>
                <a:cs typeface="Arial MT"/>
              </a:rPr>
              <a:t>I/O</a:t>
            </a:r>
            <a:endParaRPr sz="2800">
              <a:latin typeface="Arial MT"/>
              <a:cs typeface="Arial MT"/>
            </a:endParaRPr>
          </a:p>
          <a:p>
            <a:pPr marL="388620" indent="-376555">
              <a:lnSpc>
                <a:spcPct val="100000"/>
              </a:lnSpc>
              <a:spcBef>
                <a:spcPts val="575"/>
              </a:spcBef>
              <a:buClr>
                <a:srgbClr val="B2B2B2"/>
              </a:buClr>
              <a:buSzPct val="89285"/>
              <a:buChar char="■"/>
              <a:tabLst>
                <a:tab pos="388620" algn="l"/>
                <a:tab pos="389255" algn="l"/>
              </a:tabLst>
            </a:pPr>
            <a:r>
              <a:rPr sz="2800" spc="-10" dirty="0">
                <a:latin typeface="Arial MT"/>
                <a:cs typeface="Arial MT"/>
              </a:rPr>
              <a:t>Peripheral-mapped</a:t>
            </a:r>
            <a:r>
              <a:rPr sz="2800" spc="-100" dirty="0">
                <a:latin typeface="Arial MT"/>
                <a:cs typeface="Arial MT"/>
              </a:rPr>
              <a:t> </a:t>
            </a:r>
            <a:r>
              <a:rPr sz="2800" spc="-5" dirty="0">
                <a:latin typeface="Arial MT"/>
                <a:cs typeface="Arial MT"/>
              </a:rPr>
              <a:t>I/O</a:t>
            </a:r>
            <a:endParaRPr sz="2800">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496188"/>
            <a:ext cx="4570730" cy="665480"/>
          </a:xfrm>
          <a:prstGeom prst="rect">
            <a:avLst/>
          </a:prstGeom>
        </p:spPr>
        <p:txBody>
          <a:bodyPr vert="horz" wrap="square" lIns="0" tIns="12700" rIns="0" bIns="0" rtlCol="0">
            <a:spAutoFit/>
          </a:bodyPr>
          <a:lstStyle/>
          <a:p>
            <a:pPr marL="12700">
              <a:lnSpc>
                <a:spcPct val="100000"/>
              </a:lnSpc>
              <a:spcBef>
                <a:spcPts val="100"/>
              </a:spcBef>
            </a:pPr>
            <a:r>
              <a:rPr spc="-5" dirty="0"/>
              <a:t>Memory-mapped</a:t>
            </a:r>
            <a:r>
              <a:rPr spc="-90" dirty="0"/>
              <a:t> </a:t>
            </a:r>
            <a:r>
              <a:rPr dirty="0"/>
              <a:t>I/O</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14</a:t>
            </a:fld>
            <a:endParaRPr dirty="0"/>
          </a:p>
        </p:txBody>
      </p:sp>
      <p:sp>
        <p:nvSpPr>
          <p:cNvPr id="3" name="object 3"/>
          <p:cNvSpPr txBox="1"/>
          <p:nvPr/>
        </p:nvSpPr>
        <p:spPr>
          <a:xfrm>
            <a:off x="954175" y="1611376"/>
            <a:ext cx="7433945" cy="4218940"/>
          </a:xfrm>
          <a:prstGeom prst="rect">
            <a:avLst/>
          </a:prstGeom>
        </p:spPr>
        <p:txBody>
          <a:bodyPr vert="horz" wrap="square" lIns="0" tIns="10795" rIns="0" bIns="0" rtlCol="0">
            <a:spAutoFit/>
          </a:bodyPr>
          <a:lstStyle/>
          <a:p>
            <a:pPr marL="388620" marR="5080" indent="-376555">
              <a:lnSpc>
                <a:spcPct val="100400"/>
              </a:lnSpc>
              <a:spcBef>
                <a:spcPts val="85"/>
              </a:spcBef>
              <a:buClr>
                <a:srgbClr val="B2B2B2"/>
              </a:buClr>
              <a:buSzPct val="89285"/>
              <a:buChar char="■"/>
              <a:tabLst>
                <a:tab pos="388620" algn="l"/>
                <a:tab pos="389255" algn="l"/>
              </a:tabLst>
            </a:pPr>
            <a:r>
              <a:rPr sz="2800" spc="-5" dirty="0">
                <a:latin typeface="Arial MT"/>
                <a:cs typeface="Arial MT"/>
              </a:rPr>
              <a:t>8085 uses its </a:t>
            </a:r>
            <a:r>
              <a:rPr sz="2800" spc="-5" dirty="0">
                <a:solidFill>
                  <a:srgbClr val="FF0000"/>
                </a:solidFill>
                <a:latin typeface="Arial MT"/>
                <a:cs typeface="Arial MT"/>
              </a:rPr>
              <a:t>16</a:t>
            </a:r>
            <a:r>
              <a:rPr sz="2800" spc="-5" dirty="0">
                <a:latin typeface="Arial MT"/>
                <a:cs typeface="Arial MT"/>
              </a:rPr>
              <a:t>-bit address bus to identify </a:t>
            </a:r>
            <a:r>
              <a:rPr sz="2800" dirty="0">
                <a:latin typeface="Arial MT"/>
                <a:cs typeface="Arial MT"/>
              </a:rPr>
              <a:t>a </a:t>
            </a:r>
            <a:r>
              <a:rPr sz="2800" spc="-765" dirty="0">
                <a:latin typeface="Arial MT"/>
                <a:cs typeface="Arial MT"/>
              </a:rPr>
              <a:t> </a:t>
            </a:r>
            <a:r>
              <a:rPr sz="2800" dirty="0">
                <a:latin typeface="Arial MT"/>
                <a:cs typeface="Arial MT"/>
              </a:rPr>
              <a:t>memory</a:t>
            </a:r>
            <a:r>
              <a:rPr sz="2800" spc="-10" dirty="0">
                <a:latin typeface="Arial MT"/>
                <a:cs typeface="Arial MT"/>
              </a:rPr>
              <a:t> </a:t>
            </a:r>
            <a:r>
              <a:rPr sz="2800" spc="-5" dirty="0">
                <a:latin typeface="Arial MT"/>
                <a:cs typeface="Arial MT"/>
              </a:rPr>
              <a:t>location</a:t>
            </a:r>
            <a:endParaRPr sz="2800">
              <a:latin typeface="Arial MT"/>
              <a:cs typeface="Arial MT"/>
            </a:endParaRPr>
          </a:p>
          <a:p>
            <a:pPr marL="388620" indent="-376555">
              <a:lnSpc>
                <a:spcPct val="100000"/>
              </a:lnSpc>
              <a:spcBef>
                <a:spcPts val="575"/>
              </a:spcBef>
              <a:buClr>
                <a:srgbClr val="B2B2B2"/>
              </a:buClr>
              <a:buSzPct val="89285"/>
              <a:buChar char="■"/>
              <a:tabLst>
                <a:tab pos="388620" algn="l"/>
                <a:tab pos="389255" algn="l"/>
              </a:tabLst>
            </a:pPr>
            <a:r>
              <a:rPr sz="2800" dirty="0">
                <a:latin typeface="Arial MT"/>
                <a:cs typeface="Arial MT"/>
              </a:rPr>
              <a:t>Memory</a:t>
            </a:r>
            <a:r>
              <a:rPr sz="2800" spc="-20" dirty="0">
                <a:latin typeface="Arial MT"/>
                <a:cs typeface="Arial MT"/>
              </a:rPr>
              <a:t> </a:t>
            </a:r>
            <a:r>
              <a:rPr sz="2800" spc="-5" dirty="0">
                <a:latin typeface="Arial MT"/>
                <a:cs typeface="Arial MT"/>
              </a:rPr>
              <a:t>address</a:t>
            </a:r>
            <a:r>
              <a:rPr sz="2800" spc="-15" dirty="0">
                <a:latin typeface="Arial MT"/>
                <a:cs typeface="Arial MT"/>
              </a:rPr>
              <a:t> </a:t>
            </a:r>
            <a:r>
              <a:rPr sz="2800" dirty="0">
                <a:latin typeface="Arial MT"/>
                <a:cs typeface="Arial MT"/>
              </a:rPr>
              <a:t>space:</a:t>
            </a:r>
            <a:r>
              <a:rPr sz="2800" spc="-5" dirty="0">
                <a:latin typeface="Arial MT"/>
                <a:cs typeface="Arial MT"/>
              </a:rPr>
              <a:t> </a:t>
            </a:r>
            <a:r>
              <a:rPr sz="2800" spc="-5" dirty="0">
                <a:solidFill>
                  <a:srgbClr val="FF0000"/>
                </a:solidFill>
                <a:latin typeface="Arial MT"/>
                <a:cs typeface="Arial MT"/>
              </a:rPr>
              <a:t>0000</a:t>
            </a:r>
            <a:r>
              <a:rPr sz="2800" spc="-5" dirty="0">
                <a:latin typeface="Arial MT"/>
                <a:cs typeface="Arial MT"/>
              </a:rPr>
              <a:t>H</a:t>
            </a:r>
            <a:r>
              <a:rPr sz="2800" spc="-15" dirty="0">
                <a:latin typeface="Arial MT"/>
                <a:cs typeface="Arial MT"/>
              </a:rPr>
              <a:t> </a:t>
            </a:r>
            <a:r>
              <a:rPr sz="2800" spc="-5" dirty="0">
                <a:latin typeface="Arial MT"/>
                <a:cs typeface="Arial MT"/>
              </a:rPr>
              <a:t>to </a:t>
            </a:r>
            <a:r>
              <a:rPr sz="2800" spc="-5" dirty="0">
                <a:solidFill>
                  <a:srgbClr val="FF0000"/>
                </a:solidFill>
                <a:latin typeface="Arial MT"/>
                <a:cs typeface="Arial MT"/>
              </a:rPr>
              <a:t>FFFF</a:t>
            </a:r>
            <a:r>
              <a:rPr sz="2800" spc="-5" dirty="0">
                <a:latin typeface="Arial MT"/>
                <a:cs typeface="Arial MT"/>
              </a:rPr>
              <a:t>H</a:t>
            </a:r>
            <a:endParaRPr sz="2800">
              <a:latin typeface="Arial MT"/>
              <a:cs typeface="Arial MT"/>
            </a:endParaRPr>
          </a:p>
          <a:p>
            <a:pPr marL="388620" indent="-376555">
              <a:lnSpc>
                <a:spcPct val="100000"/>
              </a:lnSpc>
              <a:spcBef>
                <a:spcPts val="540"/>
              </a:spcBef>
              <a:buClr>
                <a:srgbClr val="B2B2B2"/>
              </a:buClr>
              <a:buSzPct val="89285"/>
              <a:buChar char="■"/>
              <a:tabLst>
                <a:tab pos="388620" algn="l"/>
                <a:tab pos="389255" algn="l"/>
              </a:tabLst>
            </a:pPr>
            <a:r>
              <a:rPr sz="2800" spc="-5" dirty="0">
                <a:latin typeface="Arial MT"/>
                <a:cs typeface="Arial MT"/>
              </a:rPr>
              <a:t>8085</a:t>
            </a:r>
            <a:r>
              <a:rPr sz="2800" spc="-15" dirty="0">
                <a:latin typeface="Arial MT"/>
                <a:cs typeface="Arial MT"/>
              </a:rPr>
              <a:t> </a:t>
            </a:r>
            <a:r>
              <a:rPr sz="2800" spc="-5" dirty="0">
                <a:latin typeface="Arial MT"/>
                <a:cs typeface="Arial MT"/>
              </a:rPr>
              <a:t>needs</a:t>
            </a:r>
            <a:r>
              <a:rPr sz="2800" spc="-15" dirty="0">
                <a:latin typeface="Arial MT"/>
                <a:cs typeface="Arial MT"/>
              </a:rPr>
              <a:t> </a:t>
            </a:r>
            <a:r>
              <a:rPr sz="2800" spc="-5" dirty="0">
                <a:latin typeface="Arial MT"/>
                <a:cs typeface="Arial MT"/>
              </a:rPr>
              <a:t>to</a:t>
            </a:r>
            <a:r>
              <a:rPr sz="2800" spc="-20" dirty="0">
                <a:latin typeface="Arial MT"/>
                <a:cs typeface="Arial MT"/>
              </a:rPr>
              <a:t> </a:t>
            </a:r>
            <a:r>
              <a:rPr sz="2800" spc="-5" dirty="0">
                <a:latin typeface="Arial MT"/>
                <a:cs typeface="Arial MT"/>
              </a:rPr>
              <a:t>identify</a:t>
            </a:r>
            <a:r>
              <a:rPr sz="2800" spc="-15" dirty="0">
                <a:latin typeface="Arial MT"/>
                <a:cs typeface="Arial MT"/>
              </a:rPr>
              <a:t> </a:t>
            </a:r>
            <a:r>
              <a:rPr sz="2800" spc="-5" dirty="0">
                <a:latin typeface="Arial MT"/>
                <a:cs typeface="Arial MT"/>
              </a:rPr>
              <a:t>I/O</a:t>
            </a:r>
            <a:r>
              <a:rPr sz="2800" spc="-20" dirty="0">
                <a:latin typeface="Arial MT"/>
                <a:cs typeface="Arial MT"/>
              </a:rPr>
              <a:t> </a:t>
            </a:r>
            <a:r>
              <a:rPr sz="2800" spc="-5" dirty="0">
                <a:latin typeface="Arial MT"/>
                <a:cs typeface="Arial MT"/>
              </a:rPr>
              <a:t>devices</a:t>
            </a:r>
            <a:r>
              <a:rPr sz="2800" spc="-15" dirty="0">
                <a:latin typeface="Arial MT"/>
                <a:cs typeface="Arial MT"/>
              </a:rPr>
              <a:t> </a:t>
            </a:r>
            <a:r>
              <a:rPr sz="2800" spc="-5" dirty="0">
                <a:latin typeface="Arial MT"/>
                <a:cs typeface="Arial MT"/>
              </a:rPr>
              <a:t>also</a:t>
            </a:r>
            <a:endParaRPr sz="2800">
              <a:latin typeface="Arial MT"/>
              <a:cs typeface="Arial MT"/>
            </a:endParaRPr>
          </a:p>
          <a:p>
            <a:pPr marL="388620" marR="1488440" indent="-376555">
              <a:lnSpc>
                <a:spcPts val="3340"/>
              </a:lnSpc>
              <a:spcBef>
                <a:spcPts val="670"/>
              </a:spcBef>
              <a:buClr>
                <a:srgbClr val="B2B2B2"/>
              </a:buClr>
              <a:buSzPct val="89285"/>
              <a:buChar char="■"/>
              <a:tabLst>
                <a:tab pos="388620" algn="l"/>
                <a:tab pos="389255" algn="l"/>
              </a:tabLst>
            </a:pPr>
            <a:r>
              <a:rPr sz="2800" spc="-5" dirty="0">
                <a:latin typeface="Arial MT"/>
                <a:cs typeface="Arial MT"/>
              </a:rPr>
              <a:t>I/O devices </a:t>
            </a:r>
            <a:r>
              <a:rPr sz="2800" dirty="0">
                <a:latin typeface="Arial MT"/>
                <a:cs typeface="Arial MT"/>
              </a:rPr>
              <a:t>can </a:t>
            </a:r>
            <a:r>
              <a:rPr sz="2800" spc="-5" dirty="0">
                <a:latin typeface="Arial MT"/>
                <a:cs typeface="Arial MT"/>
              </a:rPr>
              <a:t>be interfaced using </a:t>
            </a:r>
            <a:r>
              <a:rPr sz="2800" spc="-765" dirty="0">
                <a:latin typeface="Arial MT"/>
                <a:cs typeface="Arial MT"/>
              </a:rPr>
              <a:t> </a:t>
            </a:r>
            <a:r>
              <a:rPr sz="2800" spc="-5" dirty="0">
                <a:latin typeface="Arial MT"/>
                <a:cs typeface="Arial MT"/>
              </a:rPr>
              <a:t>addresses</a:t>
            </a:r>
            <a:r>
              <a:rPr sz="2800" spc="-15" dirty="0">
                <a:latin typeface="Arial MT"/>
                <a:cs typeface="Arial MT"/>
              </a:rPr>
              <a:t> </a:t>
            </a:r>
            <a:r>
              <a:rPr sz="2800" spc="-5" dirty="0">
                <a:latin typeface="Arial MT"/>
                <a:cs typeface="Arial MT"/>
              </a:rPr>
              <a:t>from</a:t>
            </a:r>
            <a:r>
              <a:rPr sz="2800" spc="-20" dirty="0">
                <a:latin typeface="Arial MT"/>
                <a:cs typeface="Arial MT"/>
              </a:rPr>
              <a:t> </a:t>
            </a:r>
            <a:r>
              <a:rPr sz="2800" dirty="0">
                <a:latin typeface="Arial MT"/>
                <a:cs typeface="Arial MT"/>
              </a:rPr>
              <a:t>memory</a:t>
            </a:r>
            <a:r>
              <a:rPr sz="2800" spc="-15" dirty="0">
                <a:latin typeface="Arial MT"/>
                <a:cs typeface="Arial MT"/>
              </a:rPr>
              <a:t> </a:t>
            </a:r>
            <a:r>
              <a:rPr sz="2800" dirty="0">
                <a:latin typeface="Arial MT"/>
                <a:cs typeface="Arial MT"/>
              </a:rPr>
              <a:t>space</a:t>
            </a:r>
            <a:endParaRPr sz="2800">
              <a:latin typeface="Arial MT"/>
              <a:cs typeface="Arial MT"/>
            </a:endParaRPr>
          </a:p>
          <a:p>
            <a:pPr marL="388620" marR="69215" indent="-376555">
              <a:lnSpc>
                <a:spcPts val="3340"/>
              </a:lnSpc>
              <a:spcBef>
                <a:spcPts val="595"/>
              </a:spcBef>
              <a:buClr>
                <a:srgbClr val="B2B2B2"/>
              </a:buClr>
              <a:buSzPct val="89285"/>
              <a:buChar char="■"/>
              <a:tabLst>
                <a:tab pos="388620" algn="l"/>
                <a:tab pos="389255" algn="l"/>
              </a:tabLst>
            </a:pPr>
            <a:r>
              <a:rPr sz="2800" spc="-5" dirty="0">
                <a:latin typeface="Arial MT"/>
                <a:cs typeface="Arial MT"/>
              </a:rPr>
              <a:t>8085</a:t>
            </a:r>
            <a:r>
              <a:rPr sz="2800" spc="-15" dirty="0">
                <a:latin typeface="Arial MT"/>
                <a:cs typeface="Arial MT"/>
              </a:rPr>
              <a:t> </a:t>
            </a:r>
            <a:r>
              <a:rPr sz="2800" spc="-5" dirty="0">
                <a:latin typeface="Arial MT"/>
                <a:cs typeface="Arial MT"/>
              </a:rPr>
              <a:t>treats</a:t>
            </a:r>
            <a:r>
              <a:rPr sz="2800" spc="-20" dirty="0">
                <a:latin typeface="Arial MT"/>
                <a:cs typeface="Arial MT"/>
              </a:rPr>
              <a:t> </a:t>
            </a:r>
            <a:r>
              <a:rPr sz="2800" dirty="0">
                <a:latin typeface="Arial MT"/>
                <a:cs typeface="Arial MT"/>
              </a:rPr>
              <a:t>such</a:t>
            </a:r>
            <a:r>
              <a:rPr sz="2800" spc="-15" dirty="0">
                <a:latin typeface="Arial MT"/>
                <a:cs typeface="Arial MT"/>
              </a:rPr>
              <a:t> </a:t>
            </a:r>
            <a:r>
              <a:rPr sz="2800" spc="-5" dirty="0">
                <a:latin typeface="Arial MT"/>
                <a:cs typeface="Arial MT"/>
              </a:rPr>
              <a:t>an</a:t>
            </a:r>
            <a:r>
              <a:rPr sz="2800" spc="-10" dirty="0">
                <a:latin typeface="Arial MT"/>
                <a:cs typeface="Arial MT"/>
              </a:rPr>
              <a:t> </a:t>
            </a:r>
            <a:r>
              <a:rPr sz="2800" spc="-5" dirty="0">
                <a:latin typeface="Arial MT"/>
                <a:cs typeface="Arial MT"/>
              </a:rPr>
              <a:t>I/O</a:t>
            </a:r>
            <a:r>
              <a:rPr sz="2800" spc="-20" dirty="0">
                <a:latin typeface="Arial MT"/>
                <a:cs typeface="Arial MT"/>
              </a:rPr>
              <a:t> </a:t>
            </a:r>
            <a:r>
              <a:rPr sz="2800" spc="-5" dirty="0">
                <a:latin typeface="Arial MT"/>
                <a:cs typeface="Arial MT"/>
              </a:rPr>
              <a:t>device</a:t>
            </a:r>
            <a:r>
              <a:rPr sz="2800" spc="-15" dirty="0">
                <a:latin typeface="Arial MT"/>
                <a:cs typeface="Arial MT"/>
              </a:rPr>
              <a:t> </a:t>
            </a:r>
            <a:r>
              <a:rPr sz="2800" spc="-5" dirty="0">
                <a:latin typeface="Arial MT"/>
                <a:cs typeface="Arial MT"/>
              </a:rPr>
              <a:t>as</a:t>
            </a:r>
            <a:r>
              <a:rPr sz="2800" spc="-15" dirty="0">
                <a:latin typeface="Arial MT"/>
                <a:cs typeface="Arial MT"/>
              </a:rPr>
              <a:t> </a:t>
            </a:r>
            <a:r>
              <a:rPr sz="2800" dirty="0">
                <a:latin typeface="Arial MT"/>
                <a:cs typeface="Arial MT"/>
              </a:rPr>
              <a:t>a</a:t>
            </a:r>
            <a:r>
              <a:rPr sz="2800" spc="-10" dirty="0">
                <a:latin typeface="Arial MT"/>
                <a:cs typeface="Arial MT"/>
              </a:rPr>
              <a:t> </a:t>
            </a:r>
            <a:r>
              <a:rPr sz="2800" dirty="0">
                <a:latin typeface="Arial MT"/>
                <a:cs typeface="Arial MT"/>
              </a:rPr>
              <a:t>memory </a:t>
            </a:r>
            <a:r>
              <a:rPr sz="2800" spc="-765" dirty="0">
                <a:latin typeface="Arial MT"/>
                <a:cs typeface="Arial MT"/>
              </a:rPr>
              <a:t> </a:t>
            </a:r>
            <a:r>
              <a:rPr sz="2800" spc="-5" dirty="0">
                <a:latin typeface="Arial MT"/>
                <a:cs typeface="Arial MT"/>
              </a:rPr>
              <a:t>location</a:t>
            </a:r>
            <a:endParaRPr sz="2800">
              <a:latin typeface="Arial MT"/>
              <a:cs typeface="Arial MT"/>
            </a:endParaRPr>
          </a:p>
          <a:p>
            <a:pPr marL="388620" indent="-376555">
              <a:lnSpc>
                <a:spcPct val="100000"/>
              </a:lnSpc>
              <a:spcBef>
                <a:spcPts val="465"/>
              </a:spcBef>
              <a:buClr>
                <a:srgbClr val="B2B2B2"/>
              </a:buClr>
              <a:buSzPct val="89285"/>
              <a:buChar char="■"/>
              <a:tabLst>
                <a:tab pos="388620" algn="l"/>
                <a:tab pos="389255" algn="l"/>
              </a:tabLst>
            </a:pPr>
            <a:r>
              <a:rPr sz="2800" spc="-5" dirty="0">
                <a:latin typeface="Arial MT"/>
                <a:cs typeface="Arial MT"/>
              </a:rPr>
              <a:t>This</a:t>
            </a:r>
            <a:r>
              <a:rPr sz="2800" spc="-30" dirty="0">
                <a:latin typeface="Arial MT"/>
                <a:cs typeface="Arial MT"/>
              </a:rPr>
              <a:t> </a:t>
            </a:r>
            <a:r>
              <a:rPr sz="2800" spc="-5" dirty="0">
                <a:latin typeface="Arial MT"/>
                <a:cs typeface="Arial MT"/>
              </a:rPr>
              <a:t>is</a:t>
            </a:r>
            <a:r>
              <a:rPr sz="2800" spc="-20" dirty="0">
                <a:latin typeface="Arial MT"/>
                <a:cs typeface="Arial MT"/>
              </a:rPr>
              <a:t> </a:t>
            </a:r>
            <a:r>
              <a:rPr sz="2800" dirty="0">
                <a:latin typeface="Arial MT"/>
                <a:cs typeface="Arial MT"/>
              </a:rPr>
              <a:t>called</a:t>
            </a:r>
            <a:r>
              <a:rPr sz="2800" spc="-25" dirty="0">
                <a:latin typeface="Arial MT"/>
                <a:cs typeface="Arial MT"/>
              </a:rPr>
              <a:t> </a:t>
            </a:r>
            <a:r>
              <a:rPr sz="2800" dirty="0">
                <a:latin typeface="Arial MT"/>
                <a:cs typeface="Arial MT"/>
              </a:rPr>
              <a:t>Memory-mapped</a:t>
            </a:r>
            <a:r>
              <a:rPr sz="2800" spc="-20" dirty="0">
                <a:latin typeface="Arial MT"/>
                <a:cs typeface="Arial MT"/>
              </a:rPr>
              <a:t> </a:t>
            </a:r>
            <a:r>
              <a:rPr sz="2800" spc="-5" dirty="0">
                <a:latin typeface="Arial MT"/>
                <a:cs typeface="Arial MT"/>
              </a:rPr>
              <a:t>I/O</a:t>
            </a:r>
            <a:endParaRPr sz="280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496188"/>
            <a:ext cx="4925060" cy="665480"/>
          </a:xfrm>
          <a:prstGeom prst="rect">
            <a:avLst/>
          </a:prstGeom>
        </p:spPr>
        <p:txBody>
          <a:bodyPr vert="horz" wrap="square" lIns="0" tIns="12700" rIns="0" bIns="0" rtlCol="0">
            <a:spAutoFit/>
          </a:bodyPr>
          <a:lstStyle/>
          <a:p>
            <a:pPr marL="12700">
              <a:lnSpc>
                <a:spcPct val="100000"/>
              </a:lnSpc>
              <a:spcBef>
                <a:spcPts val="100"/>
              </a:spcBef>
            </a:pPr>
            <a:r>
              <a:rPr spc="-5" dirty="0"/>
              <a:t>Peripheral-mapped</a:t>
            </a:r>
            <a:r>
              <a:rPr spc="-90" dirty="0"/>
              <a:t> </a:t>
            </a:r>
            <a:r>
              <a:rPr dirty="0"/>
              <a:t>I/O</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15</a:t>
            </a:fld>
            <a:endParaRPr dirty="0"/>
          </a:p>
        </p:txBody>
      </p:sp>
      <p:sp>
        <p:nvSpPr>
          <p:cNvPr id="3" name="object 3"/>
          <p:cNvSpPr txBox="1"/>
          <p:nvPr/>
        </p:nvSpPr>
        <p:spPr>
          <a:xfrm>
            <a:off x="954175" y="1611376"/>
            <a:ext cx="7614920" cy="2299970"/>
          </a:xfrm>
          <a:prstGeom prst="rect">
            <a:avLst/>
          </a:prstGeom>
        </p:spPr>
        <p:txBody>
          <a:bodyPr vert="horz" wrap="square" lIns="0" tIns="10795" rIns="0" bIns="0" rtlCol="0">
            <a:spAutoFit/>
          </a:bodyPr>
          <a:lstStyle/>
          <a:p>
            <a:pPr marL="388620" marR="5080" indent="-376555">
              <a:lnSpc>
                <a:spcPct val="100400"/>
              </a:lnSpc>
              <a:spcBef>
                <a:spcPts val="85"/>
              </a:spcBef>
              <a:buClr>
                <a:srgbClr val="B2B2B2"/>
              </a:buClr>
              <a:buSzPct val="89285"/>
              <a:buChar char="■"/>
              <a:tabLst>
                <a:tab pos="388620" algn="l"/>
                <a:tab pos="389255" algn="l"/>
              </a:tabLst>
            </a:pPr>
            <a:r>
              <a:rPr sz="2800" spc="-5" dirty="0">
                <a:latin typeface="Arial MT"/>
                <a:cs typeface="Arial MT"/>
              </a:rPr>
              <a:t>8085 has </a:t>
            </a:r>
            <a:r>
              <a:rPr sz="2800" dirty="0">
                <a:latin typeface="Arial MT"/>
                <a:cs typeface="Arial MT"/>
              </a:rPr>
              <a:t>a separate </a:t>
            </a:r>
            <a:r>
              <a:rPr sz="2800" spc="-5" dirty="0">
                <a:solidFill>
                  <a:srgbClr val="FF0000"/>
                </a:solidFill>
                <a:latin typeface="Arial MT"/>
                <a:cs typeface="Arial MT"/>
              </a:rPr>
              <a:t>8-bit </a:t>
            </a:r>
            <a:r>
              <a:rPr sz="2800" spc="-5" dirty="0">
                <a:latin typeface="Arial MT"/>
                <a:cs typeface="Arial MT"/>
              </a:rPr>
              <a:t>addressing </a:t>
            </a:r>
            <a:r>
              <a:rPr sz="2800" dirty="0">
                <a:latin typeface="Arial MT"/>
                <a:cs typeface="Arial MT"/>
              </a:rPr>
              <a:t>scheme </a:t>
            </a:r>
            <a:r>
              <a:rPr sz="2800" spc="-765" dirty="0">
                <a:latin typeface="Arial MT"/>
                <a:cs typeface="Arial MT"/>
              </a:rPr>
              <a:t> </a:t>
            </a:r>
            <a:r>
              <a:rPr sz="2800" spc="-5" dirty="0">
                <a:latin typeface="Arial MT"/>
                <a:cs typeface="Arial MT"/>
              </a:rPr>
              <a:t>for</a:t>
            </a:r>
            <a:r>
              <a:rPr sz="2800" spc="-15" dirty="0">
                <a:latin typeface="Arial MT"/>
                <a:cs typeface="Arial MT"/>
              </a:rPr>
              <a:t> </a:t>
            </a:r>
            <a:r>
              <a:rPr sz="2800" spc="-5" dirty="0">
                <a:latin typeface="Arial MT"/>
                <a:cs typeface="Arial MT"/>
              </a:rPr>
              <a:t>I/O</a:t>
            </a:r>
            <a:r>
              <a:rPr sz="2800" spc="-10" dirty="0">
                <a:latin typeface="Arial MT"/>
                <a:cs typeface="Arial MT"/>
              </a:rPr>
              <a:t> </a:t>
            </a:r>
            <a:r>
              <a:rPr sz="2800" spc="-5" dirty="0">
                <a:latin typeface="Arial MT"/>
                <a:cs typeface="Arial MT"/>
              </a:rPr>
              <a:t>devices</a:t>
            </a:r>
            <a:endParaRPr sz="2800">
              <a:latin typeface="Arial MT"/>
              <a:cs typeface="Arial MT"/>
            </a:endParaRPr>
          </a:p>
          <a:p>
            <a:pPr marL="388620" indent="-376555">
              <a:lnSpc>
                <a:spcPct val="100000"/>
              </a:lnSpc>
              <a:spcBef>
                <a:spcPts val="575"/>
              </a:spcBef>
              <a:buClr>
                <a:srgbClr val="B2B2B2"/>
              </a:buClr>
              <a:buSzPct val="89285"/>
              <a:buChar char="■"/>
              <a:tabLst>
                <a:tab pos="388620" algn="l"/>
                <a:tab pos="389255" algn="l"/>
              </a:tabLst>
            </a:pPr>
            <a:r>
              <a:rPr sz="2800" spc="-5" dirty="0">
                <a:latin typeface="Arial MT"/>
                <a:cs typeface="Arial MT"/>
              </a:rPr>
              <a:t>I/O</a:t>
            </a:r>
            <a:r>
              <a:rPr sz="2800" spc="-25" dirty="0">
                <a:latin typeface="Arial MT"/>
                <a:cs typeface="Arial MT"/>
              </a:rPr>
              <a:t> </a:t>
            </a:r>
            <a:r>
              <a:rPr sz="2800" spc="-5" dirty="0">
                <a:latin typeface="Arial MT"/>
                <a:cs typeface="Arial MT"/>
              </a:rPr>
              <a:t>address</a:t>
            </a:r>
            <a:r>
              <a:rPr sz="2800" spc="-20" dirty="0">
                <a:latin typeface="Arial MT"/>
                <a:cs typeface="Arial MT"/>
              </a:rPr>
              <a:t> </a:t>
            </a:r>
            <a:r>
              <a:rPr sz="2800" dirty="0">
                <a:latin typeface="Arial MT"/>
                <a:cs typeface="Arial MT"/>
              </a:rPr>
              <a:t>space:</a:t>
            </a:r>
            <a:r>
              <a:rPr sz="2800" spc="10" dirty="0">
                <a:latin typeface="Arial MT"/>
                <a:cs typeface="Arial MT"/>
              </a:rPr>
              <a:t> </a:t>
            </a:r>
            <a:r>
              <a:rPr sz="2800" spc="-5" dirty="0">
                <a:solidFill>
                  <a:srgbClr val="FF0000"/>
                </a:solidFill>
                <a:latin typeface="Arial MT"/>
                <a:cs typeface="Arial MT"/>
              </a:rPr>
              <a:t>00H</a:t>
            </a:r>
            <a:r>
              <a:rPr sz="2800" spc="-20" dirty="0">
                <a:solidFill>
                  <a:srgbClr val="FF0000"/>
                </a:solidFill>
                <a:latin typeface="Arial MT"/>
                <a:cs typeface="Arial MT"/>
              </a:rPr>
              <a:t> </a:t>
            </a:r>
            <a:r>
              <a:rPr sz="2800" spc="-5" dirty="0">
                <a:latin typeface="Arial MT"/>
                <a:cs typeface="Arial MT"/>
              </a:rPr>
              <a:t>to </a:t>
            </a:r>
            <a:r>
              <a:rPr sz="2800" spc="-5" dirty="0">
                <a:solidFill>
                  <a:srgbClr val="FF0000"/>
                </a:solidFill>
                <a:latin typeface="Arial MT"/>
                <a:cs typeface="Arial MT"/>
              </a:rPr>
              <a:t>FFH</a:t>
            </a:r>
            <a:endParaRPr sz="2800">
              <a:latin typeface="Arial MT"/>
              <a:cs typeface="Arial MT"/>
            </a:endParaRPr>
          </a:p>
          <a:p>
            <a:pPr marL="388620" marR="1069340" indent="-376555">
              <a:lnSpc>
                <a:spcPts val="3340"/>
              </a:lnSpc>
              <a:spcBef>
                <a:spcPts val="660"/>
              </a:spcBef>
              <a:buClr>
                <a:srgbClr val="B2B2B2"/>
              </a:buClr>
              <a:buSzPct val="89285"/>
              <a:buChar char="■"/>
              <a:tabLst>
                <a:tab pos="388620" algn="l"/>
                <a:tab pos="389255" algn="l"/>
              </a:tabLst>
            </a:pPr>
            <a:r>
              <a:rPr sz="2800" spc="-5" dirty="0">
                <a:latin typeface="Arial MT"/>
                <a:cs typeface="Arial MT"/>
              </a:rPr>
              <a:t>This is </a:t>
            </a:r>
            <a:r>
              <a:rPr sz="2800" dirty="0">
                <a:latin typeface="Arial MT"/>
                <a:cs typeface="Arial MT"/>
              </a:rPr>
              <a:t>called </a:t>
            </a:r>
            <a:r>
              <a:rPr sz="2800" spc="-10" dirty="0">
                <a:latin typeface="Arial MT"/>
                <a:cs typeface="Arial MT"/>
              </a:rPr>
              <a:t>Peripheral-mapped </a:t>
            </a:r>
            <a:r>
              <a:rPr sz="2800" spc="-5" dirty="0">
                <a:latin typeface="Arial MT"/>
                <a:cs typeface="Arial MT"/>
              </a:rPr>
              <a:t>I/O or </a:t>
            </a:r>
            <a:r>
              <a:rPr sz="2800" spc="-765" dirty="0">
                <a:latin typeface="Arial MT"/>
                <a:cs typeface="Arial MT"/>
              </a:rPr>
              <a:t> </a:t>
            </a:r>
            <a:r>
              <a:rPr sz="2800" spc="-5" dirty="0">
                <a:latin typeface="Arial MT"/>
                <a:cs typeface="Arial MT"/>
              </a:rPr>
              <a:t>I/O-mapped</a:t>
            </a:r>
            <a:r>
              <a:rPr sz="2800" spc="-15" dirty="0">
                <a:latin typeface="Arial MT"/>
                <a:cs typeface="Arial MT"/>
              </a:rPr>
              <a:t> </a:t>
            </a:r>
            <a:r>
              <a:rPr sz="2800" spc="-5" dirty="0">
                <a:latin typeface="Arial MT"/>
                <a:cs typeface="Arial MT"/>
              </a:rPr>
              <a:t>I/O</a:t>
            </a:r>
            <a:endParaRPr sz="280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526795"/>
            <a:ext cx="7518400" cy="604520"/>
          </a:xfrm>
          <a:prstGeom prst="rect">
            <a:avLst/>
          </a:prstGeom>
        </p:spPr>
        <p:txBody>
          <a:bodyPr vert="horz" wrap="square" lIns="0" tIns="12700" rIns="0" bIns="0" rtlCol="0">
            <a:spAutoFit/>
          </a:bodyPr>
          <a:lstStyle/>
          <a:p>
            <a:pPr marL="12700">
              <a:lnSpc>
                <a:spcPct val="100000"/>
              </a:lnSpc>
              <a:spcBef>
                <a:spcPts val="100"/>
              </a:spcBef>
            </a:pPr>
            <a:r>
              <a:rPr sz="3800" dirty="0"/>
              <a:t>8085</a:t>
            </a:r>
            <a:r>
              <a:rPr sz="3800" spc="-20" dirty="0"/>
              <a:t> </a:t>
            </a:r>
            <a:r>
              <a:rPr sz="3800" spc="-10" dirty="0"/>
              <a:t>Communication</a:t>
            </a:r>
            <a:r>
              <a:rPr sz="3800" spc="-30" dirty="0"/>
              <a:t> </a:t>
            </a:r>
            <a:r>
              <a:rPr sz="3800" spc="-5" dirty="0"/>
              <a:t>with</a:t>
            </a:r>
            <a:r>
              <a:rPr sz="3800" spc="-25" dirty="0"/>
              <a:t> </a:t>
            </a:r>
            <a:r>
              <a:rPr sz="3800" spc="-5" dirty="0"/>
              <a:t>I/O</a:t>
            </a:r>
            <a:r>
              <a:rPr sz="3800" spc="-20" dirty="0"/>
              <a:t> </a:t>
            </a:r>
            <a:r>
              <a:rPr sz="3800" dirty="0"/>
              <a:t>devices</a:t>
            </a:r>
            <a:endParaRPr sz="3800"/>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16</a:t>
            </a:fld>
            <a:endParaRPr dirty="0"/>
          </a:p>
        </p:txBody>
      </p:sp>
      <p:sp>
        <p:nvSpPr>
          <p:cNvPr id="3" name="object 3"/>
          <p:cNvSpPr txBox="1"/>
          <p:nvPr/>
        </p:nvSpPr>
        <p:spPr>
          <a:xfrm>
            <a:off x="954175" y="1537110"/>
            <a:ext cx="7332980" cy="2850515"/>
          </a:xfrm>
          <a:prstGeom prst="rect">
            <a:avLst/>
          </a:prstGeom>
        </p:spPr>
        <p:txBody>
          <a:bodyPr vert="horz" wrap="square" lIns="0" tIns="86995" rIns="0" bIns="0" rtlCol="0">
            <a:spAutoFit/>
          </a:bodyPr>
          <a:lstStyle/>
          <a:p>
            <a:pPr marL="388620" indent="-376555">
              <a:lnSpc>
                <a:spcPct val="100000"/>
              </a:lnSpc>
              <a:spcBef>
                <a:spcPts val="685"/>
              </a:spcBef>
              <a:buClr>
                <a:srgbClr val="B2B2B2"/>
              </a:buClr>
              <a:buSzPct val="89285"/>
              <a:buChar char="■"/>
              <a:tabLst>
                <a:tab pos="388620" algn="l"/>
                <a:tab pos="389255" algn="l"/>
              </a:tabLst>
            </a:pPr>
            <a:r>
              <a:rPr sz="2800" spc="-5" dirty="0">
                <a:latin typeface="Arial MT"/>
                <a:cs typeface="Arial MT"/>
              </a:rPr>
              <a:t>Involves</a:t>
            </a:r>
            <a:r>
              <a:rPr sz="2800" spc="-30" dirty="0">
                <a:latin typeface="Arial MT"/>
                <a:cs typeface="Arial MT"/>
              </a:rPr>
              <a:t> </a:t>
            </a:r>
            <a:r>
              <a:rPr sz="2800" spc="-5" dirty="0">
                <a:latin typeface="Arial MT"/>
                <a:cs typeface="Arial MT"/>
              </a:rPr>
              <a:t>the</a:t>
            </a:r>
            <a:r>
              <a:rPr sz="2800" spc="-25" dirty="0">
                <a:latin typeface="Arial MT"/>
                <a:cs typeface="Arial MT"/>
              </a:rPr>
              <a:t> </a:t>
            </a:r>
            <a:r>
              <a:rPr sz="2800" spc="-5" dirty="0">
                <a:latin typeface="Arial MT"/>
                <a:cs typeface="Arial MT"/>
              </a:rPr>
              <a:t>following</a:t>
            </a:r>
            <a:r>
              <a:rPr sz="2800" spc="-25" dirty="0">
                <a:latin typeface="Arial MT"/>
                <a:cs typeface="Arial MT"/>
              </a:rPr>
              <a:t> </a:t>
            </a:r>
            <a:r>
              <a:rPr sz="2800" spc="-5" dirty="0">
                <a:latin typeface="Arial MT"/>
                <a:cs typeface="Arial MT"/>
              </a:rPr>
              <a:t>three</a:t>
            </a:r>
            <a:r>
              <a:rPr sz="2800" spc="-25" dirty="0">
                <a:latin typeface="Arial MT"/>
                <a:cs typeface="Arial MT"/>
              </a:rPr>
              <a:t> </a:t>
            </a:r>
            <a:r>
              <a:rPr sz="2800" dirty="0">
                <a:latin typeface="Arial MT"/>
                <a:cs typeface="Arial MT"/>
              </a:rPr>
              <a:t>steps</a:t>
            </a:r>
            <a:endParaRPr sz="2800">
              <a:latin typeface="Arial MT"/>
              <a:cs typeface="Arial MT"/>
            </a:endParaRPr>
          </a:p>
          <a:p>
            <a:pPr marL="788670" lvl="1" indent="-348615">
              <a:lnSpc>
                <a:spcPct val="100000"/>
              </a:lnSpc>
              <a:spcBef>
                <a:spcPts val="540"/>
              </a:spcBef>
              <a:buSzPct val="75000"/>
              <a:buFont typeface="Times New Roman"/>
              <a:buAutoNum type="arabicPeriod"/>
              <a:tabLst>
                <a:tab pos="788670" algn="l"/>
                <a:tab pos="789305" algn="l"/>
              </a:tabLst>
            </a:pPr>
            <a:r>
              <a:rPr sz="2600" spc="-5" dirty="0">
                <a:latin typeface="Arial MT"/>
                <a:cs typeface="Arial MT"/>
              </a:rPr>
              <a:t>Identify</a:t>
            </a:r>
            <a:r>
              <a:rPr sz="2600" spc="-25" dirty="0">
                <a:latin typeface="Arial MT"/>
                <a:cs typeface="Arial MT"/>
              </a:rPr>
              <a:t> </a:t>
            </a:r>
            <a:r>
              <a:rPr sz="2600" spc="-5" dirty="0">
                <a:latin typeface="Arial MT"/>
                <a:cs typeface="Arial MT"/>
              </a:rPr>
              <a:t>the</a:t>
            </a:r>
            <a:r>
              <a:rPr sz="2600" spc="-25" dirty="0">
                <a:latin typeface="Arial MT"/>
                <a:cs typeface="Arial MT"/>
              </a:rPr>
              <a:t> </a:t>
            </a:r>
            <a:r>
              <a:rPr sz="2600" spc="-5" dirty="0">
                <a:latin typeface="Arial MT"/>
                <a:cs typeface="Arial MT"/>
              </a:rPr>
              <a:t>I/O</a:t>
            </a:r>
            <a:r>
              <a:rPr sz="2600" spc="-20" dirty="0">
                <a:latin typeface="Arial MT"/>
                <a:cs typeface="Arial MT"/>
              </a:rPr>
              <a:t> </a:t>
            </a:r>
            <a:r>
              <a:rPr sz="2600" spc="-5" dirty="0">
                <a:latin typeface="Arial MT"/>
                <a:cs typeface="Arial MT"/>
              </a:rPr>
              <a:t>device</a:t>
            </a:r>
            <a:r>
              <a:rPr sz="2600" spc="-20" dirty="0">
                <a:latin typeface="Arial MT"/>
                <a:cs typeface="Arial MT"/>
              </a:rPr>
              <a:t> </a:t>
            </a:r>
            <a:r>
              <a:rPr sz="2600" dirty="0">
                <a:latin typeface="Arial MT"/>
                <a:cs typeface="Arial MT"/>
              </a:rPr>
              <a:t>(with</a:t>
            </a:r>
            <a:r>
              <a:rPr sz="2600" spc="-15" dirty="0">
                <a:latin typeface="Arial MT"/>
                <a:cs typeface="Arial MT"/>
              </a:rPr>
              <a:t> </a:t>
            </a:r>
            <a:r>
              <a:rPr sz="2600" spc="-5" dirty="0">
                <a:latin typeface="Arial MT"/>
                <a:cs typeface="Arial MT"/>
              </a:rPr>
              <a:t>address)</a:t>
            </a:r>
            <a:endParaRPr sz="2600">
              <a:latin typeface="Arial MT"/>
              <a:cs typeface="Arial MT"/>
            </a:endParaRPr>
          </a:p>
          <a:p>
            <a:pPr marL="788670" lvl="1" indent="-348615">
              <a:lnSpc>
                <a:spcPct val="100000"/>
              </a:lnSpc>
              <a:spcBef>
                <a:spcPts val="555"/>
              </a:spcBef>
              <a:buSzPct val="75000"/>
              <a:buFont typeface="Times New Roman"/>
              <a:buAutoNum type="arabicPeriod"/>
              <a:tabLst>
                <a:tab pos="788670" algn="l"/>
                <a:tab pos="789305" algn="l"/>
              </a:tabLst>
            </a:pPr>
            <a:r>
              <a:rPr sz="2600" spc="-5" dirty="0">
                <a:latin typeface="Arial MT"/>
                <a:cs typeface="Arial MT"/>
              </a:rPr>
              <a:t>Generate</a:t>
            </a:r>
            <a:r>
              <a:rPr sz="2600" spc="-30" dirty="0">
                <a:latin typeface="Arial MT"/>
                <a:cs typeface="Arial MT"/>
              </a:rPr>
              <a:t> </a:t>
            </a:r>
            <a:r>
              <a:rPr sz="2600" spc="-5" dirty="0">
                <a:latin typeface="Arial MT"/>
                <a:cs typeface="Arial MT"/>
              </a:rPr>
              <a:t>Timing</a:t>
            </a:r>
            <a:r>
              <a:rPr sz="2600" spc="-25" dirty="0">
                <a:latin typeface="Arial MT"/>
                <a:cs typeface="Arial MT"/>
              </a:rPr>
              <a:t> </a:t>
            </a:r>
            <a:r>
              <a:rPr sz="2600" dirty="0">
                <a:latin typeface="Arial MT"/>
                <a:cs typeface="Arial MT"/>
              </a:rPr>
              <a:t>&amp;</a:t>
            </a:r>
            <a:r>
              <a:rPr sz="2600" spc="-25" dirty="0">
                <a:latin typeface="Arial MT"/>
                <a:cs typeface="Arial MT"/>
              </a:rPr>
              <a:t> </a:t>
            </a:r>
            <a:r>
              <a:rPr sz="2600" spc="-5" dirty="0">
                <a:latin typeface="Arial MT"/>
                <a:cs typeface="Arial MT"/>
              </a:rPr>
              <a:t>Control</a:t>
            </a:r>
            <a:r>
              <a:rPr sz="2600" spc="-25" dirty="0">
                <a:latin typeface="Arial MT"/>
                <a:cs typeface="Arial MT"/>
              </a:rPr>
              <a:t> </a:t>
            </a:r>
            <a:r>
              <a:rPr sz="2600" dirty="0">
                <a:latin typeface="Arial MT"/>
                <a:cs typeface="Arial MT"/>
              </a:rPr>
              <a:t>signals</a:t>
            </a:r>
            <a:endParaRPr sz="2600">
              <a:latin typeface="Arial MT"/>
              <a:cs typeface="Arial MT"/>
            </a:endParaRPr>
          </a:p>
          <a:p>
            <a:pPr marL="788670" lvl="1" indent="-348615">
              <a:lnSpc>
                <a:spcPct val="100000"/>
              </a:lnSpc>
              <a:spcBef>
                <a:spcPts val="555"/>
              </a:spcBef>
              <a:buSzPct val="75000"/>
              <a:buFont typeface="Times New Roman"/>
              <a:buAutoNum type="arabicPeriod"/>
              <a:tabLst>
                <a:tab pos="788670" algn="l"/>
                <a:tab pos="789305" algn="l"/>
              </a:tabLst>
            </a:pPr>
            <a:r>
              <a:rPr sz="2600" spc="-5" dirty="0">
                <a:latin typeface="Arial MT"/>
                <a:cs typeface="Arial MT"/>
              </a:rPr>
              <a:t>Data</a:t>
            </a:r>
            <a:r>
              <a:rPr sz="2600" spc="-30" dirty="0">
                <a:latin typeface="Arial MT"/>
                <a:cs typeface="Arial MT"/>
              </a:rPr>
              <a:t> </a:t>
            </a:r>
            <a:r>
              <a:rPr sz="2600" spc="-5" dirty="0">
                <a:latin typeface="Arial MT"/>
                <a:cs typeface="Arial MT"/>
              </a:rPr>
              <a:t>transfer</a:t>
            </a:r>
            <a:r>
              <a:rPr sz="2600" spc="-30" dirty="0">
                <a:latin typeface="Arial MT"/>
                <a:cs typeface="Arial MT"/>
              </a:rPr>
              <a:t> </a:t>
            </a:r>
            <a:r>
              <a:rPr sz="2600" spc="-5" dirty="0">
                <a:latin typeface="Arial MT"/>
                <a:cs typeface="Arial MT"/>
              </a:rPr>
              <a:t>takes</a:t>
            </a:r>
            <a:r>
              <a:rPr sz="2600" spc="-30" dirty="0">
                <a:latin typeface="Arial MT"/>
                <a:cs typeface="Arial MT"/>
              </a:rPr>
              <a:t> </a:t>
            </a:r>
            <a:r>
              <a:rPr sz="2600" spc="-5" dirty="0">
                <a:latin typeface="Arial MT"/>
                <a:cs typeface="Arial MT"/>
              </a:rPr>
              <a:t>place</a:t>
            </a:r>
            <a:endParaRPr sz="2600">
              <a:latin typeface="Arial MT"/>
              <a:cs typeface="Arial MT"/>
            </a:endParaRPr>
          </a:p>
          <a:p>
            <a:pPr marL="388620" marR="5080" indent="-376555">
              <a:lnSpc>
                <a:spcPts val="3340"/>
              </a:lnSpc>
              <a:spcBef>
                <a:spcPts val="710"/>
              </a:spcBef>
              <a:buClr>
                <a:srgbClr val="B2B2B2"/>
              </a:buClr>
              <a:buSzPct val="89285"/>
              <a:buChar char="■"/>
              <a:tabLst>
                <a:tab pos="388620" algn="l"/>
                <a:tab pos="389255" algn="l"/>
              </a:tabLst>
            </a:pPr>
            <a:r>
              <a:rPr sz="2800" spc="-5" dirty="0">
                <a:latin typeface="Arial MT"/>
                <a:cs typeface="Arial MT"/>
              </a:rPr>
              <a:t>8085</a:t>
            </a:r>
            <a:r>
              <a:rPr sz="2800" spc="-20" dirty="0">
                <a:latin typeface="Arial MT"/>
                <a:cs typeface="Arial MT"/>
              </a:rPr>
              <a:t> </a:t>
            </a:r>
            <a:r>
              <a:rPr sz="2800" dirty="0">
                <a:latin typeface="Arial MT"/>
                <a:cs typeface="Arial MT"/>
              </a:rPr>
              <a:t>communicates</a:t>
            </a:r>
            <a:r>
              <a:rPr sz="2800" spc="-15" dirty="0">
                <a:latin typeface="Arial MT"/>
                <a:cs typeface="Arial MT"/>
              </a:rPr>
              <a:t> </a:t>
            </a:r>
            <a:r>
              <a:rPr sz="2800" spc="-5" dirty="0">
                <a:latin typeface="Arial MT"/>
                <a:cs typeface="Arial MT"/>
              </a:rPr>
              <a:t>with</a:t>
            </a:r>
            <a:r>
              <a:rPr sz="2800" spc="-15" dirty="0">
                <a:latin typeface="Arial MT"/>
                <a:cs typeface="Arial MT"/>
              </a:rPr>
              <a:t> </a:t>
            </a:r>
            <a:r>
              <a:rPr sz="2800" dirty="0">
                <a:latin typeface="Arial MT"/>
                <a:cs typeface="Arial MT"/>
              </a:rPr>
              <a:t>a</a:t>
            </a:r>
            <a:r>
              <a:rPr sz="2800" spc="-15" dirty="0">
                <a:latin typeface="Arial MT"/>
                <a:cs typeface="Arial MT"/>
              </a:rPr>
              <a:t> </a:t>
            </a:r>
            <a:r>
              <a:rPr sz="2800" spc="-5" dirty="0">
                <a:latin typeface="Arial MT"/>
                <a:cs typeface="Arial MT"/>
              </a:rPr>
              <a:t>I/O</a:t>
            </a:r>
            <a:r>
              <a:rPr sz="2800" spc="-20" dirty="0">
                <a:latin typeface="Arial MT"/>
                <a:cs typeface="Arial MT"/>
              </a:rPr>
              <a:t> </a:t>
            </a:r>
            <a:r>
              <a:rPr sz="2800" spc="-5" dirty="0">
                <a:latin typeface="Arial MT"/>
                <a:cs typeface="Arial MT"/>
              </a:rPr>
              <a:t>device</a:t>
            </a:r>
            <a:r>
              <a:rPr sz="2800" spc="-15" dirty="0">
                <a:latin typeface="Arial MT"/>
                <a:cs typeface="Arial MT"/>
              </a:rPr>
              <a:t> </a:t>
            </a:r>
            <a:r>
              <a:rPr sz="2800" spc="-5" dirty="0">
                <a:latin typeface="Arial MT"/>
                <a:cs typeface="Arial MT"/>
              </a:rPr>
              <a:t>only</a:t>
            </a:r>
            <a:r>
              <a:rPr sz="2800" spc="-15" dirty="0">
                <a:latin typeface="Arial MT"/>
                <a:cs typeface="Arial MT"/>
              </a:rPr>
              <a:t> </a:t>
            </a:r>
            <a:r>
              <a:rPr sz="2800" spc="-5" dirty="0">
                <a:latin typeface="Arial MT"/>
                <a:cs typeface="Arial MT"/>
              </a:rPr>
              <a:t>if </a:t>
            </a:r>
            <a:r>
              <a:rPr sz="2800" spc="-765" dirty="0">
                <a:latin typeface="Arial MT"/>
                <a:cs typeface="Arial MT"/>
              </a:rPr>
              <a:t> </a:t>
            </a:r>
            <a:r>
              <a:rPr sz="2800" spc="-5" dirty="0">
                <a:latin typeface="Arial MT"/>
                <a:cs typeface="Arial MT"/>
              </a:rPr>
              <a:t>there</a:t>
            </a:r>
            <a:r>
              <a:rPr sz="2800" spc="-15" dirty="0">
                <a:latin typeface="Arial MT"/>
                <a:cs typeface="Arial MT"/>
              </a:rPr>
              <a:t> </a:t>
            </a:r>
            <a:r>
              <a:rPr sz="2800" spc="-5" dirty="0">
                <a:latin typeface="Arial MT"/>
                <a:cs typeface="Arial MT"/>
              </a:rPr>
              <a:t>is</a:t>
            </a:r>
            <a:r>
              <a:rPr sz="2800" spc="-10" dirty="0">
                <a:latin typeface="Arial MT"/>
                <a:cs typeface="Arial MT"/>
              </a:rPr>
              <a:t> </a:t>
            </a:r>
            <a:r>
              <a:rPr sz="2800" dirty="0">
                <a:latin typeface="Arial MT"/>
                <a:cs typeface="Arial MT"/>
              </a:rPr>
              <a:t>a</a:t>
            </a:r>
            <a:r>
              <a:rPr sz="2800" spc="20" dirty="0">
                <a:latin typeface="Arial MT"/>
                <a:cs typeface="Arial MT"/>
              </a:rPr>
              <a:t> </a:t>
            </a:r>
            <a:r>
              <a:rPr sz="2800" spc="-10" dirty="0">
                <a:solidFill>
                  <a:srgbClr val="FF0000"/>
                </a:solidFill>
                <a:latin typeface="Arial MT"/>
                <a:cs typeface="Arial MT"/>
              </a:rPr>
              <a:t>Program</a:t>
            </a:r>
            <a:r>
              <a:rPr sz="2800" spc="-15" dirty="0">
                <a:solidFill>
                  <a:srgbClr val="FF0000"/>
                </a:solidFill>
                <a:latin typeface="Arial MT"/>
                <a:cs typeface="Arial MT"/>
              </a:rPr>
              <a:t> </a:t>
            </a:r>
            <a:r>
              <a:rPr sz="2800" spc="-5" dirty="0">
                <a:solidFill>
                  <a:srgbClr val="FF0000"/>
                </a:solidFill>
                <a:latin typeface="Arial MT"/>
                <a:cs typeface="Arial MT"/>
              </a:rPr>
              <a:t>Instruction</a:t>
            </a:r>
            <a:r>
              <a:rPr sz="2800" spc="50" dirty="0">
                <a:solidFill>
                  <a:srgbClr val="FF0000"/>
                </a:solidFill>
                <a:latin typeface="Arial MT"/>
                <a:cs typeface="Arial MT"/>
              </a:rPr>
              <a:t> </a:t>
            </a:r>
            <a:r>
              <a:rPr sz="2800" spc="-5" dirty="0">
                <a:latin typeface="Arial MT"/>
                <a:cs typeface="Arial MT"/>
              </a:rPr>
              <a:t>to</a:t>
            </a:r>
            <a:r>
              <a:rPr sz="2800" spc="-10" dirty="0">
                <a:latin typeface="Arial MT"/>
                <a:cs typeface="Arial MT"/>
              </a:rPr>
              <a:t> </a:t>
            </a:r>
            <a:r>
              <a:rPr sz="2800" spc="-5" dirty="0">
                <a:latin typeface="Arial MT"/>
                <a:cs typeface="Arial MT"/>
              </a:rPr>
              <a:t>do</a:t>
            </a:r>
            <a:r>
              <a:rPr sz="2800" spc="-10" dirty="0">
                <a:latin typeface="Arial MT"/>
                <a:cs typeface="Arial MT"/>
              </a:rPr>
              <a:t> </a:t>
            </a:r>
            <a:r>
              <a:rPr sz="2800" dirty="0">
                <a:latin typeface="Arial MT"/>
                <a:cs typeface="Arial MT"/>
              </a:rPr>
              <a:t>so</a:t>
            </a:r>
            <a:endParaRPr sz="280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526795"/>
            <a:ext cx="7631430" cy="604520"/>
          </a:xfrm>
          <a:prstGeom prst="rect">
            <a:avLst/>
          </a:prstGeom>
        </p:spPr>
        <p:txBody>
          <a:bodyPr vert="horz" wrap="square" lIns="0" tIns="12700" rIns="0" bIns="0" rtlCol="0">
            <a:spAutoFit/>
          </a:bodyPr>
          <a:lstStyle/>
          <a:p>
            <a:pPr marL="12700">
              <a:lnSpc>
                <a:spcPct val="100000"/>
              </a:lnSpc>
              <a:spcBef>
                <a:spcPts val="100"/>
              </a:spcBef>
            </a:pPr>
            <a:r>
              <a:rPr sz="3800" spc="-5" dirty="0">
                <a:solidFill>
                  <a:srgbClr val="FF0000"/>
                </a:solidFill>
              </a:rPr>
              <a:t>1.</a:t>
            </a:r>
            <a:r>
              <a:rPr sz="3800" spc="-5" dirty="0">
                <a:solidFill>
                  <a:srgbClr val="000000"/>
                </a:solidFill>
              </a:rPr>
              <a:t>Identify</a:t>
            </a:r>
            <a:r>
              <a:rPr sz="3800" spc="-15" dirty="0">
                <a:solidFill>
                  <a:srgbClr val="000000"/>
                </a:solidFill>
              </a:rPr>
              <a:t> </a:t>
            </a:r>
            <a:r>
              <a:rPr sz="3800" spc="-10" dirty="0">
                <a:solidFill>
                  <a:srgbClr val="000000"/>
                </a:solidFill>
              </a:rPr>
              <a:t>the</a:t>
            </a:r>
            <a:r>
              <a:rPr sz="3800" spc="-25" dirty="0">
                <a:solidFill>
                  <a:srgbClr val="000000"/>
                </a:solidFill>
              </a:rPr>
              <a:t> </a:t>
            </a:r>
            <a:r>
              <a:rPr sz="3800" spc="-5" dirty="0">
                <a:solidFill>
                  <a:srgbClr val="000000"/>
                </a:solidFill>
              </a:rPr>
              <a:t>I/O</a:t>
            </a:r>
            <a:r>
              <a:rPr sz="3800" spc="-15" dirty="0">
                <a:solidFill>
                  <a:srgbClr val="000000"/>
                </a:solidFill>
              </a:rPr>
              <a:t> </a:t>
            </a:r>
            <a:r>
              <a:rPr sz="3800" dirty="0">
                <a:solidFill>
                  <a:srgbClr val="000000"/>
                </a:solidFill>
              </a:rPr>
              <a:t>device</a:t>
            </a:r>
            <a:r>
              <a:rPr sz="3800" spc="-10" dirty="0">
                <a:solidFill>
                  <a:srgbClr val="000000"/>
                </a:solidFill>
              </a:rPr>
              <a:t> </a:t>
            </a:r>
            <a:r>
              <a:rPr sz="3800" spc="-5" dirty="0">
                <a:solidFill>
                  <a:srgbClr val="000000"/>
                </a:solidFill>
              </a:rPr>
              <a:t>(with</a:t>
            </a:r>
            <a:r>
              <a:rPr sz="3800" spc="-15" dirty="0">
                <a:solidFill>
                  <a:srgbClr val="000000"/>
                </a:solidFill>
              </a:rPr>
              <a:t> </a:t>
            </a:r>
            <a:r>
              <a:rPr sz="3800" spc="-5" dirty="0">
                <a:solidFill>
                  <a:srgbClr val="000000"/>
                </a:solidFill>
              </a:rPr>
              <a:t>address)</a:t>
            </a:r>
            <a:endParaRPr sz="3800"/>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17</a:t>
            </a:fld>
            <a:endParaRPr dirty="0"/>
          </a:p>
        </p:txBody>
      </p:sp>
      <p:sp>
        <p:nvSpPr>
          <p:cNvPr id="3" name="object 3"/>
          <p:cNvSpPr txBox="1"/>
          <p:nvPr/>
        </p:nvSpPr>
        <p:spPr>
          <a:xfrm>
            <a:off x="907459" y="1538350"/>
            <a:ext cx="6421755" cy="1024890"/>
          </a:xfrm>
          <a:prstGeom prst="rect">
            <a:avLst/>
          </a:prstGeom>
        </p:spPr>
        <p:txBody>
          <a:bodyPr vert="horz" wrap="square" lIns="0" tIns="85725" rIns="0" bIns="0" rtlCol="0">
            <a:spAutoFit/>
          </a:bodyPr>
          <a:lstStyle/>
          <a:p>
            <a:pPr marL="434975" indent="-422909">
              <a:lnSpc>
                <a:spcPct val="100000"/>
              </a:lnSpc>
              <a:spcBef>
                <a:spcPts val="675"/>
              </a:spcBef>
              <a:buClr>
                <a:srgbClr val="B2B2B2"/>
              </a:buClr>
              <a:buSzPct val="89285"/>
              <a:buFont typeface="Times New Roman"/>
              <a:buAutoNum type="arabicPeriod"/>
              <a:tabLst>
                <a:tab pos="434975" algn="l"/>
                <a:tab pos="435609" algn="l"/>
              </a:tabLst>
            </a:pPr>
            <a:r>
              <a:rPr sz="2800" dirty="0">
                <a:latin typeface="Arial MT"/>
                <a:cs typeface="Arial MT"/>
              </a:rPr>
              <a:t>Memory-mapped</a:t>
            </a:r>
            <a:r>
              <a:rPr sz="2800" spc="-40" dirty="0">
                <a:latin typeface="Arial MT"/>
                <a:cs typeface="Arial MT"/>
              </a:rPr>
              <a:t> </a:t>
            </a:r>
            <a:r>
              <a:rPr sz="2800" spc="-5" dirty="0">
                <a:latin typeface="Arial MT"/>
                <a:cs typeface="Arial MT"/>
              </a:rPr>
              <a:t>I/O</a:t>
            </a:r>
            <a:r>
              <a:rPr sz="2800" spc="-40" dirty="0">
                <a:latin typeface="Arial MT"/>
                <a:cs typeface="Arial MT"/>
              </a:rPr>
              <a:t> </a:t>
            </a:r>
            <a:r>
              <a:rPr sz="2800" dirty="0">
                <a:latin typeface="Arial MT"/>
                <a:cs typeface="Arial MT"/>
              </a:rPr>
              <a:t>(16-bit</a:t>
            </a:r>
            <a:r>
              <a:rPr sz="2800" spc="-35" dirty="0">
                <a:latin typeface="Arial MT"/>
                <a:cs typeface="Arial MT"/>
              </a:rPr>
              <a:t> </a:t>
            </a:r>
            <a:r>
              <a:rPr sz="2800" spc="-5" dirty="0">
                <a:latin typeface="Arial MT"/>
                <a:cs typeface="Arial MT"/>
              </a:rPr>
              <a:t>address)</a:t>
            </a:r>
            <a:endParaRPr sz="2800">
              <a:latin typeface="Arial MT"/>
              <a:cs typeface="Arial MT"/>
            </a:endParaRPr>
          </a:p>
          <a:p>
            <a:pPr marL="434975" indent="-422909">
              <a:lnSpc>
                <a:spcPct val="100000"/>
              </a:lnSpc>
              <a:spcBef>
                <a:spcPts val="575"/>
              </a:spcBef>
              <a:buClr>
                <a:srgbClr val="B2B2B2"/>
              </a:buClr>
              <a:buSzPct val="89285"/>
              <a:buFont typeface="Times New Roman"/>
              <a:buAutoNum type="arabicPeriod"/>
              <a:tabLst>
                <a:tab pos="434975" algn="l"/>
                <a:tab pos="435609" algn="l"/>
              </a:tabLst>
            </a:pPr>
            <a:r>
              <a:rPr sz="2800" spc="-10" dirty="0">
                <a:latin typeface="Arial MT"/>
                <a:cs typeface="Arial MT"/>
              </a:rPr>
              <a:t>Peripheral-mapped</a:t>
            </a:r>
            <a:r>
              <a:rPr sz="2800" spc="-40" dirty="0">
                <a:latin typeface="Arial MT"/>
                <a:cs typeface="Arial MT"/>
              </a:rPr>
              <a:t> </a:t>
            </a:r>
            <a:r>
              <a:rPr sz="2800" spc="-5" dirty="0">
                <a:latin typeface="Arial MT"/>
                <a:cs typeface="Arial MT"/>
              </a:rPr>
              <a:t>I/O</a:t>
            </a:r>
            <a:r>
              <a:rPr sz="2800" spc="-40" dirty="0">
                <a:latin typeface="Arial MT"/>
                <a:cs typeface="Arial MT"/>
              </a:rPr>
              <a:t> </a:t>
            </a:r>
            <a:r>
              <a:rPr sz="2800" dirty="0">
                <a:latin typeface="Arial MT"/>
                <a:cs typeface="Arial MT"/>
              </a:rPr>
              <a:t>(8-bit</a:t>
            </a:r>
            <a:r>
              <a:rPr sz="2800" spc="-30" dirty="0">
                <a:latin typeface="Arial MT"/>
                <a:cs typeface="Arial MT"/>
              </a:rPr>
              <a:t> </a:t>
            </a:r>
            <a:r>
              <a:rPr sz="2800" spc="-5" dirty="0">
                <a:latin typeface="Arial MT"/>
                <a:cs typeface="Arial MT"/>
              </a:rPr>
              <a:t>address)</a:t>
            </a:r>
            <a:endParaRPr sz="28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526795"/>
            <a:ext cx="7289800" cy="604520"/>
          </a:xfrm>
          <a:prstGeom prst="rect">
            <a:avLst/>
          </a:prstGeom>
        </p:spPr>
        <p:txBody>
          <a:bodyPr vert="horz" wrap="square" lIns="0" tIns="12700" rIns="0" bIns="0" rtlCol="0">
            <a:spAutoFit/>
          </a:bodyPr>
          <a:lstStyle/>
          <a:p>
            <a:pPr marL="12700">
              <a:lnSpc>
                <a:spcPct val="100000"/>
              </a:lnSpc>
              <a:spcBef>
                <a:spcPts val="100"/>
              </a:spcBef>
            </a:pPr>
            <a:r>
              <a:rPr sz="3800" spc="-5" dirty="0">
                <a:solidFill>
                  <a:srgbClr val="FF0000"/>
                </a:solidFill>
              </a:rPr>
              <a:t>2.</a:t>
            </a:r>
            <a:r>
              <a:rPr sz="3800" spc="-5" dirty="0"/>
              <a:t>Generate</a:t>
            </a:r>
            <a:r>
              <a:rPr sz="3800" spc="-25" dirty="0"/>
              <a:t> </a:t>
            </a:r>
            <a:r>
              <a:rPr sz="3800" spc="-10" dirty="0"/>
              <a:t>Timing</a:t>
            </a:r>
            <a:r>
              <a:rPr sz="3800" spc="-25" dirty="0"/>
              <a:t> </a:t>
            </a:r>
            <a:r>
              <a:rPr sz="3800" dirty="0"/>
              <a:t>&amp;</a:t>
            </a:r>
            <a:r>
              <a:rPr sz="3800" spc="-25" dirty="0"/>
              <a:t> </a:t>
            </a:r>
            <a:r>
              <a:rPr sz="3800" spc="-10" dirty="0"/>
              <a:t>Control</a:t>
            </a:r>
            <a:r>
              <a:rPr sz="3800" spc="-30" dirty="0"/>
              <a:t> </a:t>
            </a:r>
            <a:r>
              <a:rPr sz="3800" spc="-5" dirty="0"/>
              <a:t>Signals</a:t>
            </a:r>
            <a:endParaRPr sz="3800"/>
          </a:p>
        </p:txBody>
      </p:sp>
      <p:sp>
        <p:nvSpPr>
          <p:cNvPr id="3" name="object 3"/>
          <p:cNvSpPr/>
          <p:nvPr/>
        </p:nvSpPr>
        <p:spPr>
          <a:xfrm>
            <a:off x="4405312" y="2147886"/>
            <a:ext cx="304800" cy="0"/>
          </a:xfrm>
          <a:custGeom>
            <a:avLst/>
            <a:gdLst/>
            <a:ahLst/>
            <a:cxnLst/>
            <a:rect l="l" t="t" r="r" b="b"/>
            <a:pathLst>
              <a:path w="304800">
                <a:moveTo>
                  <a:pt x="0" y="0"/>
                </a:moveTo>
                <a:lnTo>
                  <a:pt x="304799" y="0"/>
                </a:lnTo>
              </a:path>
            </a:pathLst>
          </a:custGeom>
          <a:ln w="38099">
            <a:solidFill>
              <a:srgbClr val="000000"/>
            </a:solidFill>
          </a:ln>
        </p:spPr>
        <p:txBody>
          <a:bodyPr wrap="square" lIns="0" tIns="0" rIns="0" bIns="0" rtlCol="0"/>
          <a:lstStyle/>
          <a:p>
            <a:endParaRPr/>
          </a:p>
        </p:txBody>
      </p:sp>
      <p:sp>
        <p:nvSpPr>
          <p:cNvPr id="4" name="object 4"/>
          <p:cNvSpPr/>
          <p:nvPr/>
        </p:nvSpPr>
        <p:spPr>
          <a:xfrm>
            <a:off x="5410200" y="2147886"/>
            <a:ext cx="533400" cy="0"/>
          </a:xfrm>
          <a:custGeom>
            <a:avLst/>
            <a:gdLst/>
            <a:ahLst/>
            <a:cxnLst/>
            <a:rect l="l" t="t" r="r" b="b"/>
            <a:pathLst>
              <a:path w="533400">
                <a:moveTo>
                  <a:pt x="0" y="0"/>
                </a:moveTo>
                <a:lnTo>
                  <a:pt x="533399" y="0"/>
                </a:lnTo>
              </a:path>
            </a:pathLst>
          </a:custGeom>
          <a:ln w="38099">
            <a:solidFill>
              <a:srgbClr val="000000"/>
            </a:solidFill>
          </a:ln>
        </p:spPr>
        <p:txBody>
          <a:bodyPr wrap="square" lIns="0" tIns="0" rIns="0" bIns="0" rtlCol="0"/>
          <a:lstStyle/>
          <a:p>
            <a:endParaRPr/>
          </a:p>
        </p:txBody>
      </p:sp>
      <p:sp>
        <p:nvSpPr>
          <p:cNvPr id="5" name="object 5"/>
          <p:cNvSpPr/>
          <p:nvPr/>
        </p:nvSpPr>
        <p:spPr>
          <a:xfrm>
            <a:off x="4557712" y="2633661"/>
            <a:ext cx="304800" cy="0"/>
          </a:xfrm>
          <a:custGeom>
            <a:avLst/>
            <a:gdLst/>
            <a:ahLst/>
            <a:cxnLst/>
            <a:rect l="l" t="t" r="r" b="b"/>
            <a:pathLst>
              <a:path w="304800">
                <a:moveTo>
                  <a:pt x="0" y="0"/>
                </a:moveTo>
                <a:lnTo>
                  <a:pt x="304799" y="0"/>
                </a:lnTo>
              </a:path>
            </a:pathLst>
          </a:custGeom>
          <a:ln w="38099">
            <a:solidFill>
              <a:srgbClr val="000000"/>
            </a:solidFill>
          </a:ln>
        </p:spPr>
        <p:txBody>
          <a:bodyPr wrap="square" lIns="0" tIns="0" rIns="0" bIns="0" rtlCol="0"/>
          <a:lstStyle/>
          <a:p>
            <a:endParaRPr/>
          </a:p>
        </p:txBody>
      </p:sp>
      <p:sp>
        <p:nvSpPr>
          <p:cNvPr id="6" name="object 6"/>
          <p:cNvSpPr/>
          <p:nvPr/>
        </p:nvSpPr>
        <p:spPr>
          <a:xfrm>
            <a:off x="5562600" y="2633661"/>
            <a:ext cx="533400" cy="0"/>
          </a:xfrm>
          <a:custGeom>
            <a:avLst/>
            <a:gdLst/>
            <a:ahLst/>
            <a:cxnLst/>
            <a:rect l="l" t="t" r="r" b="b"/>
            <a:pathLst>
              <a:path w="533400">
                <a:moveTo>
                  <a:pt x="0" y="0"/>
                </a:moveTo>
                <a:lnTo>
                  <a:pt x="533399" y="0"/>
                </a:lnTo>
              </a:path>
            </a:pathLst>
          </a:custGeom>
          <a:ln w="38099">
            <a:solidFill>
              <a:srgbClr val="000000"/>
            </a:solidFill>
          </a:ln>
        </p:spPr>
        <p:txBody>
          <a:bodyPr wrap="square" lIns="0" tIns="0" rIns="0" bIns="0" rtlCol="0"/>
          <a:lstStyle/>
          <a:p>
            <a:endParaRPr/>
          </a:p>
        </p:txBody>
      </p:sp>
      <p:sp>
        <p:nvSpPr>
          <p:cNvPr id="7" name="object 7"/>
          <p:cNvSpPr/>
          <p:nvPr/>
        </p:nvSpPr>
        <p:spPr>
          <a:xfrm>
            <a:off x="4419600" y="3629025"/>
            <a:ext cx="304800" cy="0"/>
          </a:xfrm>
          <a:custGeom>
            <a:avLst/>
            <a:gdLst/>
            <a:ahLst/>
            <a:cxnLst/>
            <a:rect l="l" t="t" r="r" b="b"/>
            <a:pathLst>
              <a:path w="304800">
                <a:moveTo>
                  <a:pt x="0" y="0"/>
                </a:moveTo>
                <a:lnTo>
                  <a:pt x="304799" y="0"/>
                </a:lnTo>
              </a:path>
            </a:pathLst>
          </a:custGeom>
          <a:ln w="38099">
            <a:solidFill>
              <a:srgbClr val="000000"/>
            </a:solidFill>
          </a:ln>
        </p:spPr>
        <p:txBody>
          <a:bodyPr wrap="square" lIns="0" tIns="0" rIns="0" bIns="0" rtlCol="0"/>
          <a:lstStyle/>
          <a:p>
            <a:endParaRPr/>
          </a:p>
        </p:txBody>
      </p:sp>
      <p:sp>
        <p:nvSpPr>
          <p:cNvPr id="8" name="object 8"/>
          <p:cNvSpPr/>
          <p:nvPr/>
        </p:nvSpPr>
        <p:spPr>
          <a:xfrm>
            <a:off x="5424487" y="3629025"/>
            <a:ext cx="533400" cy="0"/>
          </a:xfrm>
          <a:custGeom>
            <a:avLst/>
            <a:gdLst/>
            <a:ahLst/>
            <a:cxnLst/>
            <a:rect l="l" t="t" r="r" b="b"/>
            <a:pathLst>
              <a:path w="533400">
                <a:moveTo>
                  <a:pt x="0" y="0"/>
                </a:moveTo>
                <a:lnTo>
                  <a:pt x="533399" y="0"/>
                </a:lnTo>
              </a:path>
            </a:pathLst>
          </a:custGeom>
          <a:ln w="38099">
            <a:solidFill>
              <a:srgbClr val="000000"/>
            </a:solidFill>
          </a:ln>
        </p:spPr>
        <p:txBody>
          <a:bodyPr wrap="square" lIns="0" tIns="0" rIns="0" bIns="0" rtlCol="0"/>
          <a:lstStyle/>
          <a:p>
            <a:endParaRPr/>
          </a:p>
        </p:txBody>
      </p:sp>
      <p:sp>
        <p:nvSpPr>
          <p:cNvPr id="9" name="object 9"/>
          <p:cNvSpPr/>
          <p:nvPr/>
        </p:nvSpPr>
        <p:spPr>
          <a:xfrm>
            <a:off x="4572000" y="4114800"/>
            <a:ext cx="304800" cy="0"/>
          </a:xfrm>
          <a:custGeom>
            <a:avLst/>
            <a:gdLst/>
            <a:ahLst/>
            <a:cxnLst/>
            <a:rect l="l" t="t" r="r" b="b"/>
            <a:pathLst>
              <a:path w="304800">
                <a:moveTo>
                  <a:pt x="0" y="0"/>
                </a:moveTo>
                <a:lnTo>
                  <a:pt x="304799" y="0"/>
                </a:lnTo>
              </a:path>
            </a:pathLst>
          </a:custGeom>
          <a:ln w="38099">
            <a:solidFill>
              <a:srgbClr val="000000"/>
            </a:solidFill>
          </a:ln>
        </p:spPr>
        <p:txBody>
          <a:bodyPr wrap="square" lIns="0" tIns="0" rIns="0" bIns="0" rtlCol="0"/>
          <a:lstStyle/>
          <a:p>
            <a:endParaRPr/>
          </a:p>
        </p:txBody>
      </p:sp>
      <p:sp>
        <p:nvSpPr>
          <p:cNvPr id="10" name="object 10"/>
          <p:cNvSpPr/>
          <p:nvPr/>
        </p:nvSpPr>
        <p:spPr>
          <a:xfrm>
            <a:off x="5576887" y="4114800"/>
            <a:ext cx="533400" cy="0"/>
          </a:xfrm>
          <a:custGeom>
            <a:avLst/>
            <a:gdLst/>
            <a:ahLst/>
            <a:cxnLst/>
            <a:rect l="l" t="t" r="r" b="b"/>
            <a:pathLst>
              <a:path w="533400">
                <a:moveTo>
                  <a:pt x="0" y="0"/>
                </a:moveTo>
                <a:lnTo>
                  <a:pt x="533399" y="0"/>
                </a:lnTo>
              </a:path>
            </a:pathLst>
          </a:custGeom>
          <a:ln w="38099">
            <a:solidFill>
              <a:srgbClr val="000000"/>
            </a:solidFill>
          </a:ln>
        </p:spPr>
        <p:txBody>
          <a:bodyPr wrap="square" lIns="0" tIns="0" rIns="0" bIns="0" rtlCol="0"/>
          <a:lstStyle/>
          <a:p>
            <a:endParaRPr/>
          </a:p>
        </p:txBody>
      </p:sp>
      <p:sp>
        <p:nvSpPr>
          <p:cNvPr id="11" name="object 11"/>
          <p:cNvSpPr txBox="1"/>
          <p:nvPr/>
        </p:nvSpPr>
        <p:spPr>
          <a:xfrm>
            <a:off x="801775" y="1537110"/>
            <a:ext cx="5770245" cy="3862070"/>
          </a:xfrm>
          <a:prstGeom prst="rect">
            <a:avLst/>
          </a:prstGeom>
        </p:spPr>
        <p:txBody>
          <a:bodyPr vert="horz" wrap="square" lIns="0" tIns="86995" rIns="0" bIns="0" rtlCol="0">
            <a:spAutoFit/>
          </a:bodyPr>
          <a:lstStyle/>
          <a:p>
            <a:pPr marL="388620" indent="-376555">
              <a:lnSpc>
                <a:spcPct val="100000"/>
              </a:lnSpc>
              <a:spcBef>
                <a:spcPts val="685"/>
              </a:spcBef>
              <a:buClr>
                <a:srgbClr val="B2B2B2"/>
              </a:buClr>
              <a:buSzPct val="89285"/>
              <a:buChar char="■"/>
              <a:tabLst>
                <a:tab pos="388620" algn="l"/>
                <a:tab pos="389255" algn="l"/>
              </a:tabLst>
            </a:pPr>
            <a:r>
              <a:rPr sz="2800" dirty="0">
                <a:latin typeface="Arial MT"/>
                <a:cs typeface="Arial MT"/>
              </a:rPr>
              <a:t>Memory-mapped</a:t>
            </a:r>
            <a:r>
              <a:rPr sz="2800" spc="-55" dirty="0">
                <a:latin typeface="Arial MT"/>
                <a:cs typeface="Arial MT"/>
              </a:rPr>
              <a:t> </a:t>
            </a:r>
            <a:r>
              <a:rPr sz="2800" spc="-5" dirty="0">
                <a:latin typeface="Arial MT"/>
                <a:cs typeface="Arial MT"/>
              </a:rPr>
              <a:t>I/O</a:t>
            </a:r>
            <a:endParaRPr sz="2800">
              <a:latin typeface="Arial MT"/>
              <a:cs typeface="Arial MT"/>
            </a:endParaRPr>
          </a:p>
          <a:p>
            <a:pPr marL="788670" lvl="1" indent="-312420">
              <a:lnSpc>
                <a:spcPct val="100000"/>
              </a:lnSpc>
              <a:spcBef>
                <a:spcPts val="540"/>
              </a:spcBef>
              <a:buSzPct val="75000"/>
              <a:buChar char="■"/>
              <a:tabLst>
                <a:tab pos="788670" algn="l"/>
                <a:tab pos="789305" algn="l"/>
              </a:tabLst>
            </a:pPr>
            <a:r>
              <a:rPr sz="2600" spc="-5" dirty="0">
                <a:latin typeface="Arial MT"/>
                <a:cs typeface="Arial MT"/>
              </a:rPr>
              <a:t>Reading</a:t>
            </a:r>
            <a:r>
              <a:rPr sz="2600" spc="-15" dirty="0">
                <a:latin typeface="Arial MT"/>
                <a:cs typeface="Arial MT"/>
              </a:rPr>
              <a:t> </a:t>
            </a:r>
            <a:r>
              <a:rPr sz="2600" spc="-5" dirty="0">
                <a:latin typeface="Arial MT"/>
                <a:cs typeface="Arial MT"/>
              </a:rPr>
              <a:t>Input:</a:t>
            </a:r>
            <a:r>
              <a:rPr sz="2600" spc="-20" dirty="0">
                <a:latin typeface="Arial MT"/>
                <a:cs typeface="Arial MT"/>
              </a:rPr>
              <a:t> </a:t>
            </a:r>
            <a:r>
              <a:rPr sz="2600" spc="-5" dirty="0">
                <a:latin typeface="Arial MT"/>
                <a:cs typeface="Arial MT"/>
              </a:rPr>
              <a:t>IO/M</a:t>
            </a:r>
            <a:r>
              <a:rPr sz="2600" spc="-20" dirty="0">
                <a:latin typeface="Arial MT"/>
                <a:cs typeface="Arial MT"/>
              </a:rPr>
              <a:t> </a:t>
            </a:r>
            <a:r>
              <a:rPr sz="2600" dirty="0">
                <a:latin typeface="Arial MT"/>
                <a:cs typeface="Arial MT"/>
              </a:rPr>
              <a:t>=</a:t>
            </a:r>
            <a:r>
              <a:rPr sz="2600" spc="35" dirty="0">
                <a:latin typeface="Arial MT"/>
                <a:cs typeface="Arial MT"/>
              </a:rPr>
              <a:t> </a:t>
            </a:r>
            <a:r>
              <a:rPr sz="2600" spc="-5" dirty="0">
                <a:solidFill>
                  <a:srgbClr val="FF0000"/>
                </a:solidFill>
                <a:latin typeface="Arial MT"/>
                <a:cs typeface="Arial MT"/>
              </a:rPr>
              <a:t>0</a:t>
            </a:r>
            <a:r>
              <a:rPr sz="2600" spc="-5" dirty="0">
                <a:latin typeface="Arial MT"/>
                <a:cs typeface="Arial MT"/>
              </a:rPr>
              <a:t>,</a:t>
            </a:r>
            <a:r>
              <a:rPr sz="2600" spc="-20" dirty="0">
                <a:latin typeface="Arial MT"/>
                <a:cs typeface="Arial MT"/>
              </a:rPr>
              <a:t> </a:t>
            </a:r>
            <a:r>
              <a:rPr sz="2600" spc="-5" dirty="0">
                <a:latin typeface="Arial MT"/>
                <a:cs typeface="Arial MT"/>
              </a:rPr>
              <a:t>RD</a:t>
            </a:r>
            <a:r>
              <a:rPr sz="2600" spc="-10" dirty="0">
                <a:latin typeface="Arial MT"/>
                <a:cs typeface="Arial MT"/>
              </a:rPr>
              <a:t> </a:t>
            </a:r>
            <a:r>
              <a:rPr sz="2600" dirty="0">
                <a:latin typeface="Arial MT"/>
                <a:cs typeface="Arial MT"/>
              </a:rPr>
              <a:t>=</a:t>
            </a:r>
            <a:r>
              <a:rPr sz="2600" spc="-20" dirty="0">
                <a:latin typeface="Arial MT"/>
                <a:cs typeface="Arial MT"/>
              </a:rPr>
              <a:t> </a:t>
            </a:r>
            <a:r>
              <a:rPr sz="2600" dirty="0">
                <a:latin typeface="Arial MT"/>
                <a:cs typeface="Arial MT"/>
              </a:rPr>
              <a:t>0</a:t>
            </a:r>
            <a:endParaRPr sz="2600">
              <a:latin typeface="Arial MT"/>
              <a:cs typeface="Arial MT"/>
            </a:endParaRPr>
          </a:p>
          <a:p>
            <a:pPr marL="788670" lvl="1" indent="-312420">
              <a:lnSpc>
                <a:spcPct val="100000"/>
              </a:lnSpc>
              <a:spcBef>
                <a:spcPts val="555"/>
              </a:spcBef>
              <a:buSzPct val="75000"/>
              <a:buChar char="■"/>
              <a:tabLst>
                <a:tab pos="788670" algn="l"/>
                <a:tab pos="789305" algn="l"/>
              </a:tabLst>
            </a:pPr>
            <a:r>
              <a:rPr sz="2600" spc="-5" dirty="0">
                <a:latin typeface="Arial MT"/>
                <a:cs typeface="Arial MT"/>
              </a:rPr>
              <a:t>Write</a:t>
            </a:r>
            <a:r>
              <a:rPr sz="2600" spc="-20" dirty="0">
                <a:latin typeface="Arial MT"/>
                <a:cs typeface="Arial MT"/>
              </a:rPr>
              <a:t> </a:t>
            </a:r>
            <a:r>
              <a:rPr sz="2600" spc="-5" dirty="0">
                <a:latin typeface="Arial MT"/>
                <a:cs typeface="Arial MT"/>
              </a:rPr>
              <a:t>to</a:t>
            </a:r>
            <a:r>
              <a:rPr sz="2600" spc="-20" dirty="0">
                <a:latin typeface="Arial MT"/>
                <a:cs typeface="Arial MT"/>
              </a:rPr>
              <a:t> </a:t>
            </a:r>
            <a:r>
              <a:rPr sz="2600" spc="-5" dirty="0">
                <a:latin typeface="Arial MT"/>
                <a:cs typeface="Arial MT"/>
              </a:rPr>
              <a:t>Output:</a:t>
            </a:r>
            <a:r>
              <a:rPr sz="2600" spc="-20" dirty="0">
                <a:latin typeface="Arial MT"/>
                <a:cs typeface="Arial MT"/>
              </a:rPr>
              <a:t> </a:t>
            </a:r>
            <a:r>
              <a:rPr sz="2600" spc="-5" dirty="0">
                <a:latin typeface="Arial MT"/>
                <a:cs typeface="Arial MT"/>
              </a:rPr>
              <a:t>IO/M</a:t>
            </a:r>
            <a:r>
              <a:rPr sz="2600" spc="-20" dirty="0">
                <a:latin typeface="Arial MT"/>
                <a:cs typeface="Arial MT"/>
              </a:rPr>
              <a:t> </a:t>
            </a:r>
            <a:r>
              <a:rPr sz="2600" dirty="0">
                <a:latin typeface="Arial MT"/>
                <a:cs typeface="Arial MT"/>
              </a:rPr>
              <a:t>=</a:t>
            </a:r>
            <a:r>
              <a:rPr sz="2600" spc="65" dirty="0">
                <a:latin typeface="Arial MT"/>
                <a:cs typeface="Arial MT"/>
              </a:rPr>
              <a:t> </a:t>
            </a:r>
            <a:r>
              <a:rPr sz="2600" dirty="0">
                <a:solidFill>
                  <a:srgbClr val="FF0000"/>
                </a:solidFill>
                <a:latin typeface="Arial MT"/>
                <a:cs typeface="Arial MT"/>
              </a:rPr>
              <a:t>0</a:t>
            </a:r>
            <a:r>
              <a:rPr sz="2600" dirty="0">
                <a:latin typeface="Arial MT"/>
                <a:cs typeface="Arial MT"/>
              </a:rPr>
              <a:t>,</a:t>
            </a:r>
            <a:r>
              <a:rPr sz="2600" spc="-20" dirty="0">
                <a:latin typeface="Arial MT"/>
                <a:cs typeface="Arial MT"/>
              </a:rPr>
              <a:t> </a:t>
            </a:r>
            <a:r>
              <a:rPr sz="2600" spc="-5" dirty="0">
                <a:latin typeface="Arial MT"/>
                <a:cs typeface="Arial MT"/>
              </a:rPr>
              <a:t>WR</a:t>
            </a:r>
            <a:r>
              <a:rPr sz="2600" spc="-15" dirty="0">
                <a:latin typeface="Arial MT"/>
                <a:cs typeface="Arial MT"/>
              </a:rPr>
              <a:t> </a:t>
            </a:r>
            <a:r>
              <a:rPr sz="2600" dirty="0">
                <a:latin typeface="Arial MT"/>
                <a:cs typeface="Arial MT"/>
              </a:rPr>
              <a:t>=</a:t>
            </a:r>
            <a:r>
              <a:rPr sz="2600" spc="-20" dirty="0">
                <a:latin typeface="Arial MT"/>
                <a:cs typeface="Arial MT"/>
              </a:rPr>
              <a:t> </a:t>
            </a:r>
            <a:r>
              <a:rPr sz="2600" dirty="0">
                <a:latin typeface="Arial MT"/>
                <a:cs typeface="Arial MT"/>
              </a:rPr>
              <a:t>0</a:t>
            </a:r>
            <a:endParaRPr sz="2600">
              <a:latin typeface="Arial MT"/>
              <a:cs typeface="Arial MT"/>
            </a:endParaRPr>
          </a:p>
          <a:p>
            <a:pPr marL="388620" indent="-376555">
              <a:lnSpc>
                <a:spcPct val="100000"/>
              </a:lnSpc>
              <a:spcBef>
                <a:spcPts val="590"/>
              </a:spcBef>
              <a:buClr>
                <a:srgbClr val="B2B2B2"/>
              </a:buClr>
              <a:buSzPct val="89285"/>
              <a:buChar char="■"/>
              <a:tabLst>
                <a:tab pos="388620" algn="l"/>
                <a:tab pos="389255" algn="l"/>
              </a:tabLst>
            </a:pPr>
            <a:r>
              <a:rPr sz="2800" spc="-10" dirty="0">
                <a:latin typeface="Arial MT"/>
                <a:cs typeface="Arial MT"/>
              </a:rPr>
              <a:t>Peripheral-mapped</a:t>
            </a:r>
            <a:r>
              <a:rPr sz="2800" spc="-55" dirty="0">
                <a:latin typeface="Arial MT"/>
                <a:cs typeface="Arial MT"/>
              </a:rPr>
              <a:t> </a:t>
            </a:r>
            <a:r>
              <a:rPr sz="2800" spc="-5" dirty="0">
                <a:latin typeface="Arial MT"/>
                <a:cs typeface="Arial MT"/>
              </a:rPr>
              <a:t>I/O</a:t>
            </a:r>
            <a:endParaRPr sz="2800">
              <a:latin typeface="Arial MT"/>
              <a:cs typeface="Arial MT"/>
            </a:endParaRPr>
          </a:p>
          <a:p>
            <a:pPr marL="788670" lvl="1" indent="-312420">
              <a:lnSpc>
                <a:spcPct val="100000"/>
              </a:lnSpc>
              <a:spcBef>
                <a:spcPts val="505"/>
              </a:spcBef>
              <a:buSzPct val="75000"/>
              <a:buChar char="■"/>
              <a:tabLst>
                <a:tab pos="788670" algn="l"/>
                <a:tab pos="789305" algn="l"/>
              </a:tabLst>
            </a:pPr>
            <a:r>
              <a:rPr sz="2600" spc="-5" dirty="0">
                <a:latin typeface="Arial MT"/>
                <a:cs typeface="Arial MT"/>
              </a:rPr>
              <a:t>Reading</a:t>
            </a:r>
            <a:r>
              <a:rPr sz="2600" spc="-15" dirty="0">
                <a:latin typeface="Arial MT"/>
                <a:cs typeface="Arial MT"/>
              </a:rPr>
              <a:t> </a:t>
            </a:r>
            <a:r>
              <a:rPr sz="2600" spc="-5" dirty="0">
                <a:latin typeface="Arial MT"/>
                <a:cs typeface="Arial MT"/>
              </a:rPr>
              <a:t>Input:</a:t>
            </a:r>
            <a:r>
              <a:rPr sz="2600" spc="-20" dirty="0">
                <a:latin typeface="Arial MT"/>
                <a:cs typeface="Arial MT"/>
              </a:rPr>
              <a:t> </a:t>
            </a:r>
            <a:r>
              <a:rPr sz="2600" spc="-5" dirty="0">
                <a:latin typeface="Arial MT"/>
                <a:cs typeface="Arial MT"/>
              </a:rPr>
              <a:t>IO/M</a:t>
            </a:r>
            <a:r>
              <a:rPr sz="2600" spc="-20" dirty="0">
                <a:latin typeface="Arial MT"/>
                <a:cs typeface="Arial MT"/>
              </a:rPr>
              <a:t> </a:t>
            </a:r>
            <a:r>
              <a:rPr sz="2600" dirty="0">
                <a:latin typeface="Arial MT"/>
                <a:cs typeface="Arial MT"/>
              </a:rPr>
              <a:t>=</a:t>
            </a:r>
            <a:r>
              <a:rPr sz="2600" spc="35" dirty="0">
                <a:latin typeface="Arial MT"/>
                <a:cs typeface="Arial MT"/>
              </a:rPr>
              <a:t> </a:t>
            </a:r>
            <a:r>
              <a:rPr sz="2600" spc="-5" dirty="0">
                <a:solidFill>
                  <a:srgbClr val="FF0000"/>
                </a:solidFill>
                <a:latin typeface="Arial MT"/>
                <a:cs typeface="Arial MT"/>
              </a:rPr>
              <a:t>1</a:t>
            </a:r>
            <a:r>
              <a:rPr sz="2600" spc="-5" dirty="0">
                <a:latin typeface="Arial MT"/>
                <a:cs typeface="Arial MT"/>
              </a:rPr>
              <a:t>,</a:t>
            </a:r>
            <a:r>
              <a:rPr sz="2600" spc="-20" dirty="0">
                <a:latin typeface="Arial MT"/>
                <a:cs typeface="Arial MT"/>
              </a:rPr>
              <a:t> </a:t>
            </a:r>
            <a:r>
              <a:rPr sz="2600" spc="-5" dirty="0">
                <a:latin typeface="Arial MT"/>
                <a:cs typeface="Arial MT"/>
              </a:rPr>
              <a:t>RD</a:t>
            </a:r>
            <a:r>
              <a:rPr sz="2600" spc="-10" dirty="0">
                <a:latin typeface="Arial MT"/>
                <a:cs typeface="Arial MT"/>
              </a:rPr>
              <a:t> </a:t>
            </a:r>
            <a:r>
              <a:rPr sz="2600" dirty="0">
                <a:latin typeface="Arial MT"/>
                <a:cs typeface="Arial MT"/>
              </a:rPr>
              <a:t>=</a:t>
            </a:r>
            <a:r>
              <a:rPr sz="2600" spc="-20" dirty="0">
                <a:latin typeface="Arial MT"/>
                <a:cs typeface="Arial MT"/>
              </a:rPr>
              <a:t> </a:t>
            </a:r>
            <a:r>
              <a:rPr sz="2600" dirty="0">
                <a:latin typeface="Arial MT"/>
                <a:cs typeface="Arial MT"/>
              </a:rPr>
              <a:t>0</a:t>
            </a:r>
            <a:endParaRPr sz="2600">
              <a:latin typeface="Arial MT"/>
              <a:cs typeface="Arial MT"/>
            </a:endParaRPr>
          </a:p>
          <a:p>
            <a:pPr marL="788670" lvl="1" indent="-312420">
              <a:lnSpc>
                <a:spcPct val="100000"/>
              </a:lnSpc>
              <a:spcBef>
                <a:spcPts val="555"/>
              </a:spcBef>
              <a:buSzPct val="75000"/>
              <a:buChar char="■"/>
              <a:tabLst>
                <a:tab pos="788670" algn="l"/>
                <a:tab pos="789305" algn="l"/>
              </a:tabLst>
            </a:pPr>
            <a:r>
              <a:rPr sz="2600" spc="-5" dirty="0">
                <a:latin typeface="Arial MT"/>
                <a:cs typeface="Arial MT"/>
              </a:rPr>
              <a:t>Write</a:t>
            </a:r>
            <a:r>
              <a:rPr sz="2600" spc="-20" dirty="0">
                <a:latin typeface="Arial MT"/>
                <a:cs typeface="Arial MT"/>
              </a:rPr>
              <a:t> </a:t>
            </a:r>
            <a:r>
              <a:rPr sz="2600" spc="-5" dirty="0">
                <a:latin typeface="Arial MT"/>
                <a:cs typeface="Arial MT"/>
              </a:rPr>
              <a:t>to</a:t>
            </a:r>
            <a:r>
              <a:rPr sz="2600" spc="-20" dirty="0">
                <a:latin typeface="Arial MT"/>
                <a:cs typeface="Arial MT"/>
              </a:rPr>
              <a:t> </a:t>
            </a:r>
            <a:r>
              <a:rPr sz="2600" spc="-5" dirty="0">
                <a:latin typeface="Arial MT"/>
                <a:cs typeface="Arial MT"/>
              </a:rPr>
              <a:t>Output:</a:t>
            </a:r>
            <a:r>
              <a:rPr sz="2600" spc="-20" dirty="0">
                <a:latin typeface="Arial MT"/>
                <a:cs typeface="Arial MT"/>
              </a:rPr>
              <a:t> </a:t>
            </a:r>
            <a:r>
              <a:rPr sz="2600" spc="-5" dirty="0">
                <a:latin typeface="Arial MT"/>
                <a:cs typeface="Arial MT"/>
              </a:rPr>
              <a:t>IO/M</a:t>
            </a:r>
            <a:r>
              <a:rPr sz="2600" spc="-15" dirty="0">
                <a:latin typeface="Arial MT"/>
                <a:cs typeface="Arial MT"/>
              </a:rPr>
              <a:t> </a:t>
            </a:r>
            <a:r>
              <a:rPr sz="2600" dirty="0">
                <a:latin typeface="Arial MT"/>
                <a:cs typeface="Arial MT"/>
              </a:rPr>
              <a:t>=</a:t>
            </a:r>
            <a:r>
              <a:rPr sz="2600" spc="65" dirty="0">
                <a:latin typeface="Arial MT"/>
                <a:cs typeface="Arial MT"/>
              </a:rPr>
              <a:t> </a:t>
            </a:r>
            <a:r>
              <a:rPr sz="2600" spc="-5" dirty="0">
                <a:solidFill>
                  <a:srgbClr val="FF0000"/>
                </a:solidFill>
                <a:latin typeface="Arial MT"/>
                <a:cs typeface="Arial MT"/>
              </a:rPr>
              <a:t>1</a:t>
            </a:r>
            <a:r>
              <a:rPr sz="2600" spc="-5" dirty="0">
                <a:latin typeface="Arial MT"/>
                <a:cs typeface="Arial MT"/>
              </a:rPr>
              <a:t>,</a:t>
            </a:r>
            <a:r>
              <a:rPr sz="2600" spc="-20" dirty="0">
                <a:latin typeface="Arial MT"/>
                <a:cs typeface="Arial MT"/>
              </a:rPr>
              <a:t> </a:t>
            </a:r>
            <a:r>
              <a:rPr sz="2600" spc="-5" dirty="0">
                <a:latin typeface="Arial MT"/>
                <a:cs typeface="Arial MT"/>
              </a:rPr>
              <a:t>WR</a:t>
            </a:r>
            <a:r>
              <a:rPr sz="2600" spc="-15" dirty="0">
                <a:latin typeface="Arial MT"/>
                <a:cs typeface="Arial MT"/>
              </a:rPr>
              <a:t> </a:t>
            </a:r>
            <a:r>
              <a:rPr sz="2600" dirty="0">
                <a:latin typeface="Arial MT"/>
                <a:cs typeface="Arial MT"/>
              </a:rPr>
              <a:t>=</a:t>
            </a:r>
            <a:r>
              <a:rPr sz="2600" spc="-20" dirty="0">
                <a:latin typeface="Arial MT"/>
                <a:cs typeface="Arial MT"/>
              </a:rPr>
              <a:t> </a:t>
            </a:r>
            <a:r>
              <a:rPr sz="2600" dirty="0">
                <a:latin typeface="Arial MT"/>
                <a:cs typeface="Arial MT"/>
              </a:rPr>
              <a:t>0</a:t>
            </a:r>
            <a:endParaRPr sz="2600">
              <a:latin typeface="Arial MT"/>
              <a:cs typeface="Arial MT"/>
            </a:endParaRPr>
          </a:p>
          <a:p>
            <a:pPr>
              <a:lnSpc>
                <a:spcPct val="100000"/>
              </a:lnSpc>
              <a:spcBef>
                <a:spcPts val="40"/>
              </a:spcBef>
            </a:pPr>
            <a:endParaRPr sz="3300">
              <a:latin typeface="Arial MT"/>
              <a:cs typeface="Arial MT"/>
            </a:endParaRPr>
          </a:p>
          <a:p>
            <a:pPr marL="198120">
              <a:lnSpc>
                <a:spcPct val="100000"/>
              </a:lnSpc>
              <a:spcBef>
                <a:spcPts val="5"/>
              </a:spcBef>
            </a:pPr>
            <a:r>
              <a:rPr sz="3200" b="1" spc="-5" dirty="0">
                <a:solidFill>
                  <a:srgbClr val="FF0000"/>
                </a:solidFill>
                <a:latin typeface="Arial"/>
                <a:cs typeface="Arial"/>
              </a:rPr>
              <a:t>3.</a:t>
            </a:r>
            <a:r>
              <a:rPr sz="3200" b="1" spc="-25" dirty="0">
                <a:solidFill>
                  <a:srgbClr val="FF0000"/>
                </a:solidFill>
                <a:latin typeface="Arial"/>
                <a:cs typeface="Arial"/>
              </a:rPr>
              <a:t> </a:t>
            </a:r>
            <a:r>
              <a:rPr sz="3200" b="1" spc="-5" dirty="0">
                <a:latin typeface="Arial"/>
                <a:cs typeface="Arial"/>
              </a:rPr>
              <a:t>Data</a:t>
            </a:r>
            <a:r>
              <a:rPr sz="3200" b="1" spc="-20" dirty="0">
                <a:latin typeface="Arial"/>
                <a:cs typeface="Arial"/>
              </a:rPr>
              <a:t> </a:t>
            </a:r>
            <a:r>
              <a:rPr sz="3200" b="1" spc="-5" dirty="0">
                <a:latin typeface="Arial"/>
                <a:cs typeface="Arial"/>
              </a:rPr>
              <a:t>transfer</a:t>
            </a:r>
            <a:r>
              <a:rPr sz="3200" b="1" spc="-20" dirty="0">
                <a:latin typeface="Arial"/>
                <a:cs typeface="Arial"/>
              </a:rPr>
              <a:t> </a:t>
            </a:r>
            <a:r>
              <a:rPr sz="3200" b="1" spc="-5" dirty="0">
                <a:latin typeface="Arial"/>
                <a:cs typeface="Arial"/>
              </a:rPr>
              <a:t>takes</a:t>
            </a:r>
            <a:r>
              <a:rPr sz="3200" b="1" spc="-20" dirty="0">
                <a:latin typeface="Arial"/>
                <a:cs typeface="Arial"/>
              </a:rPr>
              <a:t> </a:t>
            </a:r>
            <a:r>
              <a:rPr sz="3200" b="1" spc="-5" dirty="0">
                <a:latin typeface="Arial"/>
                <a:cs typeface="Arial"/>
              </a:rPr>
              <a:t>place</a:t>
            </a:r>
            <a:endParaRPr sz="3200">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496188"/>
            <a:ext cx="5712460" cy="665480"/>
          </a:xfrm>
          <a:prstGeom prst="rect">
            <a:avLst/>
          </a:prstGeom>
        </p:spPr>
        <p:txBody>
          <a:bodyPr vert="horz" wrap="square" lIns="0" tIns="12700" rIns="0" bIns="0" rtlCol="0">
            <a:spAutoFit/>
          </a:bodyPr>
          <a:lstStyle/>
          <a:p>
            <a:pPr marL="12700">
              <a:lnSpc>
                <a:spcPct val="100000"/>
              </a:lnSpc>
              <a:spcBef>
                <a:spcPts val="100"/>
              </a:spcBef>
              <a:tabLst>
                <a:tab pos="3180080" algn="l"/>
              </a:tabLst>
            </a:pPr>
            <a:r>
              <a:rPr spc="-5" dirty="0"/>
              <a:t>Periphera</a:t>
            </a:r>
            <a:r>
              <a:rPr dirty="0"/>
              <a:t>l</a:t>
            </a:r>
            <a:r>
              <a:rPr spc="-5" dirty="0"/>
              <a:t> I/</a:t>
            </a:r>
            <a:r>
              <a:rPr dirty="0"/>
              <a:t>O	Instructions</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19</a:t>
            </a:fld>
            <a:endParaRPr dirty="0"/>
          </a:p>
        </p:txBody>
      </p:sp>
      <p:sp>
        <p:nvSpPr>
          <p:cNvPr id="3" name="object 3"/>
          <p:cNvSpPr txBox="1"/>
          <p:nvPr/>
        </p:nvSpPr>
        <p:spPr>
          <a:xfrm>
            <a:off x="954175" y="1537110"/>
            <a:ext cx="6205855" cy="2792095"/>
          </a:xfrm>
          <a:prstGeom prst="rect">
            <a:avLst/>
          </a:prstGeom>
        </p:spPr>
        <p:txBody>
          <a:bodyPr vert="horz" wrap="square" lIns="0" tIns="86995" rIns="0" bIns="0" rtlCol="0">
            <a:spAutoFit/>
          </a:bodyPr>
          <a:lstStyle/>
          <a:p>
            <a:pPr marL="388620" indent="-376555">
              <a:lnSpc>
                <a:spcPct val="100000"/>
              </a:lnSpc>
              <a:spcBef>
                <a:spcPts val="685"/>
              </a:spcBef>
              <a:buClr>
                <a:srgbClr val="B2B2B2"/>
              </a:buClr>
              <a:buSzPct val="89285"/>
              <a:buChar char="■"/>
              <a:tabLst>
                <a:tab pos="388620" algn="l"/>
                <a:tab pos="389255" algn="l"/>
              </a:tabLst>
            </a:pPr>
            <a:r>
              <a:rPr sz="2800" b="1" spc="-5" dirty="0">
                <a:solidFill>
                  <a:srgbClr val="FF0000"/>
                </a:solidFill>
                <a:latin typeface="Arial"/>
                <a:cs typeface="Arial"/>
              </a:rPr>
              <a:t>IN</a:t>
            </a:r>
            <a:r>
              <a:rPr sz="2800" b="1" spc="-50" dirty="0">
                <a:solidFill>
                  <a:srgbClr val="FF0000"/>
                </a:solidFill>
                <a:latin typeface="Arial"/>
                <a:cs typeface="Arial"/>
              </a:rPr>
              <a:t> </a:t>
            </a:r>
            <a:r>
              <a:rPr sz="2800" b="1" spc="-5" dirty="0">
                <a:latin typeface="Arial"/>
                <a:cs typeface="Arial"/>
              </a:rPr>
              <a:t>Instruction</a:t>
            </a:r>
            <a:endParaRPr sz="2800">
              <a:latin typeface="Arial"/>
              <a:cs typeface="Arial"/>
            </a:endParaRPr>
          </a:p>
          <a:p>
            <a:pPr marL="788670" marR="5080" lvl="1" indent="-311785">
              <a:lnSpc>
                <a:spcPct val="101099"/>
              </a:lnSpc>
              <a:spcBef>
                <a:spcPts val="505"/>
              </a:spcBef>
              <a:buSzPct val="75000"/>
              <a:buChar char="■"/>
              <a:tabLst>
                <a:tab pos="788670" algn="l"/>
                <a:tab pos="789305" algn="l"/>
              </a:tabLst>
            </a:pPr>
            <a:r>
              <a:rPr sz="2600" spc="-5" dirty="0">
                <a:latin typeface="Arial MT"/>
                <a:cs typeface="Arial MT"/>
              </a:rPr>
              <a:t>Inputs data from input device into the </a:t>
            </a:r>
            <a:r>
              <a:rPr sz="2600" spc="-710" dirty="0">
                <a:latin typeface="Arial MT"/>
                <a:cs typeface="Arial MT"/>
              </a:rPr>
              <a:t> </a:t>
            </a:r>
            <a:r>
              <a:rPr sz="2600" spc="-5" dirty="0">
                <a:latin typeface="Arial MT"/>
                <a:cs typeface="Arial MT"/>
              </a:rPr>
              <a:t>accumulator</a:t>
            </a:r>
            <a:endParaRPr sz="2600">
              <a:latin typeface="Arial MT"/>
              <a:cs typeface="Arial MT"/>
            </a:endParaRPr>
          </a:p>
          <a:p>
            <a:pPr marL="788670" lvl="1" indent="-312420">
              <a:lnSpc>
                <a:spcPct val="100000"/>
              </a:lnSpc>
              <a:spcBef>
                <a:spcPts val="550"/>
              </a:spcBef>
              <a:buSzPct val="75000"/>
              <a:buChar char="■"/>
              <a:tabLst>
                <a:tab pos="788670" algn="l"/>
                <a:tab pos="789305" algn="l"/>
              </a:tabLst>
            </a:pPr>
            <a:r>
              <a:rPr sz="2600" spc="-5" dirty="0">
                <a:latin typeface="Arial MT"/>
                <a:cs typeface="Arial MT"/>
              </a:rPr>
              <a:t>It</a:t>
            </a:r>
            <a:r>
              <a:rPr sz="2600" spc="-30" dirty="0">
                <a:latin typeface="Arial MT"/>
                <a:cs typeface="Arial MT"/>
              </a:rPr>
              <a:t> </a:t>
            </a:r>
            <a:r>
              <a:rPr sz="2600" spc="-5" dirty="0">
                <a:latin typeface="Arial MT"/>
                <a:cs typeface="Arial MT"/>
              </a:rPr>
              <a:t>is</a:t>
            </a:r>
            <a:r>
              <a:rPr sz="2600" spc="-20" dirty="0">
                <a:latin typeface="Arial MT"/>
                <a:cs typeface="Arial MT"/>
              </a:rPr>
              <a:t> </a:t>
            </a:r>
            <a:r>
              <a:rPr sz="2600" dirty="0">
                <a:latin typeface="Arial MT"/>
                <a:cs typeface="Arial MT"/>
              </a:rPr>
              <a:t>a</a:t>
            </a:r>
            <a:r>
              <a:rPr sz="2600" spc="-20" dirty="0">
                <a:latin typeface="Arial MT"/>
                <a:cs typeface="Arial MT"/>
              </a:rPr>
              <a:t> </a:t>
            </a:r>
            <a:r>
              <a:rPr sz="2600" spc="-5" dirty="0">
                <a:latin typeface="Arial MT"/>
                <a:cs typeface="Arial MT"/>
              </a:rPr>
              <a:t>2-byte</a:t>
            </a:r>
            <a:r>
              <a:rPr sz="2600" spc="-25" dirty="0">
                <a:latin typeface="Arial MT"/>
                <a:cs typeface="Arial MT"/>
              </a:rPr>
              <a:t> </a:t>
            </a:r>
            <a:r>
              <a:rPr sz="2600" spc="-5" dirty="0">
                <a:latin typeface="Arial MT"/>
                <a:cs typeface="Arial MT"/>
              </a:rPr>
              <a:t>instruction</a:t>
            </a:r>
            <a:endParaRPr sz="2600">
              <a:latin typeface="Arial MT"/>
              <a:cs typeface="Arial MT"/>
            </a:endParaRPr>
          </a:p>
          <a:p>
            <a:pPr marL="788670" lvl="1" indent="-312420">
              <a:lnSpc>
                <a:spcPct val="100000"/>
              </a:lnSpc>
              <a:spcBef>
                <a:spcPts val="555"/>
              </a:spcBef>
              <a:buSzPct val="75000"/>
              <a:buChar char="■"/>
              <a:tabLst>
                <a:tab pos="788670" algn="l"/>
                <a:tab pos="789305" algn="l"/>
              </a:tabLst>
            </a:pPr>
            <a:r>
              <a:rPr sz="2600" spc="-5" dirty="0">
                <a:latin typeface="Arial MT"/>
                <a:cs typeface="Arial MT"/>
              </a:rPr>
              <a:t>Format:</a:t>
            </a:r>
            <a:r>
              <a:rPr sz="2600" dirty="0">
                <a:latin typeface="Arial MT"/>
                <a:cs typeface="Arial MT"/>
              </a:rPr>
              <a:t> </a:t>
            </a:r>
            <a:r>
              <a:rPr sz="2600" spc="-5" dirty="0">
                <a:solidFill>
                  <a:srgbClr val="FF0000"/>
                </a:solidFill>
                <a:latin typeface="Arial MT"/>
                <a:cs typeface="Arial MT"/>
              </a:rPr>
              <a:t>IN</a:t>
            </a:r>
            <a:r>
              <a:rPr sz="2600" spc="-15" dirty="0">
                <a:solidFill>
                  <a:srgbClr val="FF0000"/>
                </a:solidFill>
                <a:latin typeface="Arial MT"/>
                <a:cs typeface="Arial MT"/>
              </a:rPr>
              <a:t> </a:t>
            </a:r>
            <a:r>
              <a:rPr sz="2600" spc="-5" dirty="0">
                <a:solidFill>
                  <a:srgbClr val="0000FF"/>
                </a:solidFill>
                <a:latin typeface="Arial MT"/>
                <a:cs typeface="Arial MT"/>
              </a:rPr>
              <a:t>8-bit</a:t>
            </a:r>
            <a:r>
              <a:rPr sz="2600" spc="-20" dirty="0">
                <a:solidFill>
                  <a:srgbClr val="0000FF"/>
                </a:solidFill>
                <a:latin typeface="Arial MT"/>
                <a:cs typeface="Arial MT"/>
              </a:rPr>
              <a:t> </a:t>
            </a:r>
            <a:r>
              <a:rPr sz="2600" spc="-5" dirty="0">
                <a:solidFill>
                  <a:srgbClr val="0000FF"/>
                </a:solidFill>
                <a:latin typeface="Arial MT"/>
                <a:cs typeface="Arial MT"/>
              </a:rPr>
              <a:t>port</a:t>
            </a:r>
            <a:r>
              <a:rPr sz="2600" spc="-20" dirty="0">
                <a:solidFill>
                  <a:srgbClr val="0000FF"/>
                </a:solidFill>
                <a:latin typeface="Arial MT"/>
                <a:cs typeface="Arial MT"/>
              </a:rPr>
              <a:t> </a:t>
            </a:r>
            <a:r>
              <a:rPr sz="2600" spc="-5" dirty="0">
                <a:solidFill>
                  <a:srgbClr val="0000FF"/>
                </a:solidFill>
                <a:latin typeface="Arial MT"/>
                <a:cs typeface="Arial MT"/>
              </a:rPr>
              <a:t>address</a:t>
            </a:r>
            <a:endParaRPr sz="2600">
              <a:latin typeface="Arial MT"/>
              <a:cs typeface="Arial MT"/>
            </a:endParaRPr>
          </a:p>
          <a:p>
            <a:pPr marL="788670" lvl="1" indent="-312420">
              <a:lnSpc>
                <a:spcPct val="100000"/>
              </a:lnSpc>
              <a:spcBef>
                <a:spcPts val="555"/>
              </a:spcBef>
              <a:buSzPct val="75000"/>
              <a:buChar char="■"/>
              <a:tabLst>
                <a:tab pos="788670" algn="l"/>
                <a:tab pos="789305" algn="l"/>
              </a:tabLst>
            </a:pPr>
            <a:r>
              <a:rPr sz="2600" spc="-10" dirty="0">
                <a:latin typeface="Arial MT"/>
                <a:cs typeface="Arial MT"/>
              </a:rPr>
              <a:t>Example:</a:t>
            </a:r>
            <a:r>
              <a:rPr sz="2600" dirty="0">
                <a:latin typeface="Arial MT"/>
                <a:cs typeface="Arial MT"/>
              </a:rPr>
              <a:t> </a:t>
            </a:r>
            <a:r>
              <a:rPr sz="2600" spc="-5" dirty="0">
                <a:solidFill>
                  <a:srgbClr val="FF0000"/>
                </a:solidFill>
                <a:latin typeface="Arial MT"/>
                <a:cs typeface="Arial MT"/>
              </a:rPr>
              <a:t>IN</a:t>
            </a:r>
            <a:r>
              <a:rPr sz="2600" spc="-25" dirty="0">
                <a:solidFill>
                  <a:srgbClr val="FF0000"/>
                </a:solidFill>
                <a:latin typeface="Arial MT"/>
                <a:cs typeface="Arial MT"/>
              </a:rPr>
              <a:t> </a:t>
            </a:r>
            <a:r>
              <a:rPr sz="2600" spc="-5" dirty="0">
                <a:solidFill>
                  <a:srgbClr val="0000FF"/>
                </a:solidFill>
                <a:latin typeface="Arial MT"/>
                <a:cs typeface="Arial MT"/>
              </a:rPr>
              <a:t>01</a:t>
            </a:r>
            <a:r>
              <a:rPr sz="2600" spc="-5" dirty="0">
                <a:latin typeface="Arial MT"/>
                <a:cs typeface="Arial MT"/>
              </a:rPr>
              <a:t>H</a:t>
            </a:r>
            <a:endParaRPr sz="260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496188"/>
            <a:ext cx="3371850" cy="665480"/>
          </a:xfrm>
          <a:prstGeom prst="rect">
            <a:avLst/>
          </a:prstGeom>
        </p:spPr>
        <p:txBody>
          <a:bodyPr vert="horz" wrap="square" lIns="0" tIns="12700" rIns="0" bIns="0" rtlCol="0">
            <a:spAutoFit/>
          </a:bodyPr>
          <a:lstStyle/>
          <a:p>
            <a:pPr marL="12700">
              <a:lnSpc>
                <a:spcPct val="100000"/>
              </a:lnSpc>
              <a:spcBef>
                <a:spcPts val="100"/>
              </a:spcBef>
            </a:pPr>
            <a:r>
              <a:rPr spc="-5" dirty="0"/>
              <a:t>Microprocessor</a:t>
            </a:r>
          </a:p>
        </p:txBody>
      </p:sp>
      <p:sp>
        <p:nvSpPr>
          <p:cNvPr id="3" name="object 3"/>
          <p:cNvSpPr txBox="1"/>
          <p:nvPr/>
        </p:nvSpPr>
        <p:spPr>
          <a:xfrm>
            <a:off x="954175" y="1611376"/>
            <a:ext cx="7626350" cy="4509770"/>
          </a:xfrm>
          <a:prstGeom prst="rect">
            <a:avLst/>
          </a:prstGeom>
        </p:spPr>
        <p:txBody>
          <a:bodyPr vert="horz" wrap="square" lIns="0" tIns="10795" rIns="0" bIns="0" rtlCol="0">
            <a:spAutoFit/>
          </a:bodyPr>
          <a:lstStyle/>
          <a:p>
            <a:pPr marL="388620" marR="949325" indent="-376555">
              <a:lnSpc>
                <a:spcPct val="100400"/>
              </a:lnSpc>
              <a:spcBef>
                <a:spcPts val="85"/>
              </a:spcBef>
              <a:buClr>
                <a:srgbClr val="B2B2B2"/>
              </a:buClr>
              <a:buSzPct val="89285"/>
              <a:buChar char="■"/>
              <a:tabLst>
                <a:tab pos="388620" algn="l"/>
                <a:tab pos="389255" algn="l"/>
              </a:tabLst>
            </a:pPr>
            <a:r>
              <a:rPr sz="2800" dirty="0">
                <a:latin typeface="Arial MT"/>
                <a:cs typeface="Arial MT"/>
              </a:rPr>
              <a:t>A microprocessor can </a:t>
            </a:r>
            <a:r>
              <a:rPr sz="2800" spc="-5" dirty="0">
                <a:latin typeface="Arial MT"/>
                <a:cs typeface="Arial MT"/>
              </a:rPr>
              <a:t>perform </a:t>
            </a:r>
            <a:r>
              <a:rPr sz="2800" dirty="0">
                <a:latin typeface="Arial MT"/>
                <a:cs typeface="Arial MT"/>
              </a:rPr>
              <a:t>some </a:t>
            </a:r>
            <a:r>
              <a:rPr sz="2800" spc="5" dirty="0">
                <a:latin typeface="Arial MT"/>
                <a:cs typeface="Arial MT"/>
              </a:rPr>
              <a:t> </a:t>
            </a:r>
            <a:r>
              <a:rPr sz="2800" spc="-5" dirty="0">
                <a:latin typeface="Arial MT"/>
                <a:cs typeface="Arial MT"/>
              </a:rPr>
              <a:t>operation</a:t>
            </a:r>
            <a:r>
              <a:rPr sz="2800" spc="-15" dirty="0">
                <a:latin typeface="Arial MT"/>
                <a:cs typeface="Arial MT"/>
              </a:rPr>
              <a:t> </a:t>
            </a:r>
            <a:r>
              <a:rPr sz="2800" spc="-5" dirty="0">
                <a:latin typeface="Arial MT"/>
                <a:cs typeface="Arial MT"/>
              </a:rPr>
              <a:t>on</a:t>
            </a:r>
            <a:r>
              <a:rPr sz="2800" spc="-15" dirty="0">
                <a:latin typeface="Arial MT"/>
                <a:cs typeface="Arial MT"/>
              </a:rPr>
              <a:t> </a:t>
            </a:r>
            <a:r>
              <a:rPr sz="2800" dirty="0">
                <a:latin typeface="Arial MT"/>
                <a:cs typeface="Arial MT"/>
              </a:rPr>
              <a:t>a</a:t>
            </a:r>
            <a:r>
              <a:rPr sz="2800" spc="-15" dirty="0">
                <a:latin typeface="Arial MT"/>
                <a:cs typeface="Arial MT"/>
              </a:rPr>
              <a:t> </a:t>
            </a:r>
            <a:r>
              <a:rPr sz="2800" spc="-5" dirty="0">
                <a:latin typeface="Arial MT"/>
                <a:cs typeface="Arial MT"/>
              </a:rPr>
              <a:t>data</a:t>
            </a:r>
            <a:r>
              <a:rPr sz="2800" spc="-15" dirty="0">
                <a:latin typeface="Arial MT"/>
                <a:cs typeface="Arial MT"/>
              </a:rPr>
              <a:t> </a:t>
            </a:r>
            <a:r>
              <a:rPr sz="2800" spc="-5" dirty="0">
                <a:latin typeface="Arial MT"/>
                <a:cs typeface="Arial MT"/>
              </a:rPr>
              <a:t>and</a:t>
            </a:r>
            <a:r>
              <a:rPr sz="2800" spc="-15" dirty="0">
                <a:latin typeface="Arial MT"/>
                <a:cs typeface="Arial MT"/>
              </a:rPr>
              <a:t> </a:t>
            </a:r>
            <a:r>
              <a:rPr sz="2800" spc="-5" dirty="0">
                <a:latin typeface="Arial MT"/>
                <a:cs typeface="Arial MT"/>
              </a:rPr>
              <a:t>give</a:t>
            </a:r>
            <a:r>
              <a:rPr sz="2800" spc="-15" dirty="0">
                <a:latin typeface="Arial MT"/>
                <a:cs typeface="Arial MT"/>
              </a:rPr>
              <a:t> </a:t>
            </a:r>
            <a:r>
              <a:rPr sz="2800" spc="-5" dirty="0">
                <a:latin typeface="Arial MT"/>
                <a:cs typeface="Arial MT"/>
              </a:rPr>
              <a:t>the</a:t>
            </a:r>
            <a:r>
              <a:rPr sz="2800" spc="-20" dirty="0">
                <a:latin typeface="Arial MT"/>
                <a:cs typeface="Arial MT"/>
              </a:rPr>
              <a:t> </a:t>
            </a:r>
            <a:r>
              <a:rPr sz="2800" spc="-5" dirty="0">
                <a:latin typeface="Arial MT"/>
                <a:cs typeface="Arial MT"/>
              </a:rPr>
              <a:t>output.</a:t>
            </a:r>
            <a:endParaRPr sz="2800">
              <a:latin typeface="Arial MT"/>
              <a:cs typeface="Arial MT"/>
            </a:endParaRPr>
          </a:p>
          <a:p>
            <a:pPr marL="388620" marR="5080" indent="-376555">
              <a:lnSpc>
                <a:spcPct val="99900"/>
              </a:lnSpc>
              <a:spcBef>
                <a:spcPts val="580"/>
              </a:spcBef>
              <a:buClr>
                <a:srgbClr val="B2B2B2"/>
              </a:buClr>
              <a:buSzPct val="89285"/>
              <a:buChar char="■"/>
              <a:tabLst>
                <a:tab pos="388620" algn="l"/>
                <a:tab pos="389255" algn="l"/>
              </a:tabLst>
            </a:pPr>
            <a:r>
              <a:rPr sz="2800" spc="-10" dirty="0">
                <a:latin typeface="Arial MT"/>
                <a:cs typeface="Arial MT"/>
              </a:rPr>
              <a:t>But </a:t>
            </a:r>
            <a:r>
              <a:rPr sz="2800" spc="-5" dirty="0">
                <a:latin typeface="Arial MT"/>
                <a:cs typeface="Arial MT"/>
              </a:rPr>
              <a:t>to perform the operation we need an input </a:t>
            </a:r>
            <a:r>
              <a:rPr sz="2800" spc="-765" dirty="0">
                <a:latin typeface="Arial MT"/>
                <a:cs typeface="Arial MT"/>
              </a:rPr>
              <a:t> </a:t>
            </a:r>
            <a:r>
              <a:rPr sz="2800" spc="-5" dirty="0">
                <a:latin typeface="Arial MT"/>
                <a:cs typeface="Arial MT"/>
              </a:rPr>
              <a:t>to enter the data and an output to display the </a:t>
            </a:r>
            <a:r>
              <a:rPr sz="2800" dirty="0">
                <a:latin typeface="Arial MT"/>
                <a:cs typeface="Arial MT"/>
              </a:rPr>
              <a:t> results</a:t>
            </a:r>
            <a:r>
              <a:rPr sz="2800" spc="-10" dirty="0">
                <a:latin typeface="Arial MT"/>
                <a:cs typeface="Arial MT"/>
              </a:rPr>
              <a:t> </a:t>
            </a:r>
            <a:r>
              <a:rPr sz="2800" spc="-5" dirty="0">
                <a:latin typeface="Arial MT"/>
                <a:cs typeface="Arial MT"/>
              </a:rPr>
              <a:t>of the</a:t>
            </a:r>
            <a:r>
              <a:rPr sz="2800" spc="-15" dirty="0">
                <a:latin typeface="Arial MT"/>
                <a:cs typeface="Arial MT"/>
              </a:rPr>
              <a:t> </a:t>
            </a:r>
            <a:r>
              <a:rPr sz="2800" spc="-5" dirty="0">
                <a:latin typeface="Arial MT"/>
                <a:cs typeface="Arial MT"/>
              </a:rPr>
              <a:t>operation.</a:t>
            </a:r>
            <a:endParaRPr sz="2800">
              <a:latin typeface="Arial MT"/>
              <a:cs typeface="Arial MT"/>
            </a:endParaRPr>
          </a:p>
          <a:p>
            <a:pPr marL="388620" marR="375920" indent="-376555">
              <a:lnSpc>
                <a:spcPts val="3340"/>
              </a:lnSpc>
              <a:spcBef>
                <a:spcPts val="700"/>
              </a:spcBef>
              <a:buClr>
                <a:srgbClr val="B2B2B2"/>
              </a:buClr>
              <a:buSzPct val="89285"/>
              <a:buChar char="■"/>
              <a:tabLst>
                <a:tab pos="388620" algn="l"/>
                <a:tab pos="389255" algn="l"/>
              </a:tabLst>
            </a:pPr>
            <a:r>
              <a:rPr sz="2800" spc="-5" dirty="0">
                <a:latin typeface="Arial MT"/>
                <a:cs typeface="Arial MT"/>
              </a:rPr>
              <a:t>So</a:t>
            </a:r>
            <a:r>
              <a:rPr sz="2800" spc="-20" dirty="0">
                <a:latin typeface="Arial MT"/>
                <a:cs typeface="Arial MT"/>
              </a:rPr>
              <a:t> </a:t>
            </a:r>
            <a:r>
              <a:rPr sz="2800" spc="-5" dirty="0">
                <a:latin typeface="Arial MT"/>
                <a:cs typeface="Arial MT"/>
              </a:rPr>
              <a:t>we</a:t>
            </a:r>
            <a:r>
              <a:rPr sz="2800" spc="-15" dirty="0">
                <a:latin typeface="Arial MT"/>
                <a:cs typeface="Arial MT"/>
              </a:rPr>
              <a:t> </a:t>
            </a:r>
            <a:r>
              <a:rPr sz="2800" spc="-5" dirty="0">
                <a:latin typeface="Arial MT"/>
                <a:cs typeface="Arial MT"/>
              </a:rPr>
              <a:t>are</a:t>
            </a:r>
            <a:r>
              <a:rPr sz="2800" spc="-15" dirty="0">
                <a:latin typeface="Arial MT"/>
                <a:cs typeface="Arial MT"/>
              </a:rPr>
              <a:t> </a:t>
            </a:r>
            <a:r>
              <a:rPr sz="2800" spc="-5" dirty="0">
                <a:latin typeface="Arial MT"/>
                <a:cs typeface="Arial MT"/>
              </a:rPr>
              <a:t>using</a:t>
            </a:r>
            <a:r>
              <a:rPr sz="2800" spc="-15" dirty="0">
                <a:latin typeface="Arial MT"/>
                <a:cs typeface="Arial MT"/>
              </a:rPr>
              <a:t> </a:t>
            </a:r>
            <a:r>
              <a:rPr sz="2800" dirty="0">
                <a:latin typeface="Arial MT"/>
                <a:cs typeface="Arial MT"/>
              </a:rPr>
              <a:t>a</a:t>
            </a:r>
            <a:r>
              <a:rPr sz="2800" spc="-15" dirty="0">
                <a:latin typeface="Arial MT"/>
                <a:cs typeface="Arial MT"/>
              </a:rPr>
              <a:t> </a:t>
            </a:r>
            <a:r>
              <a:rPr sz="2800" dirty="0">
                <a:latin typeface="Arial MT"/>
                <a:cs typeface="Arial MT"/>
              </a:rPr>
              <a:t>keyboard</a:t>
            </a:r>
            <a:r>
              <a:rPr sz="2800" spc="-15" dirty="0">
                <a:latin typeface="Arial MT"/>
                <a:cs typeface="Arial MT"/>
              </a:rPr>
              <a:t> </a:t>
            </a:r>
            <a:r>
              <a:rPr sz="2800" spc="-5" dirty="0">
                <a:latin typeface="Arial MT"/>
                <a:cs typeface="Arial MT"/>
              </a:rPr>
              <a:t>and</a:t>
            </a:r>
            <a:r>
              <a:rPr sz="2800" spc="-15" dirty="0">
                <a:latin typeface="Arial MT"/>
                <a:cs typeface="Arial MT"/>
              </a:rPr>
              <a:t> </a:t>
            </a:r>
            <a:r>
              <a:rPr sz="2800" dirty="0">
                <a:latin typeface="Arial MT"/>
                <a:cs typeface="Arial MT"/>
              </a:rPr>
              <a:t>monitor</a:t>
            </a:r>
            <a:r>
              <a:rPr sz="2800" spc="-15" dirty="0">
                <a:latin typeface="Arial MT"/>
                <a:cs typeface="Arial MT"/>
              </a:rPr>
              <a:t> </a:t>
            </a:r>
            <a:r>
              <a:rPr sz="2800" spc="-5" dirty="0">
                <a:latin typeface="Arial MT"/>
                <a:cs typeface="Arial MT"/>
              </a:rPr>
              <a:t>as </a:t>
            </a:r>
            <a:r>
              <a:rPr sz="2800" spc="-765" dirty="0">
                <a:latin typeface="Arial MT"/>
                <a:cs typeface="Arial MT"/>
              </a:rPr>
              <a:t> </a:t>
            </a:r>
            <a:r>
              <a:rPr sz="2800" spc="-5" dirty="0">
                <a:latin typeface="Arial MT"/>
                <a:cs typeface="Arial MT"/>
              </a:rPr>
              <a:t>Input</a:t>
            </a:r>
            <a:r>
              <a:rPr sz="2800" spc="-20" dirty="0">
                <a:latin typeface="Arial MT"/>
                <a:cs typeface="Arial MT"/>
              </a:rPr>
              <a:t> </a:t>
            </a:r>
            <a:r>
              <a:rPr sz="2800" spc="-5" dirty="0">
                <a:latin typeface="Arial MT"/>
                <a:cs typeface="Arial MT"/>
              </a:rPr>
              <a:t>and</a:t>
            </a:r>
            <a:r>
              <a:rPr sz="2800" spc="-15" dirty="0">
                <a:latin typeface="Arial MT"/>
                <a:cs typeface="Arial MT"/>
              </a:rPr>
              <a:t> </a:t>
            </a:r>
            <a:r>
              <a:rPr sz="2800" spc="-5" dirty="0">
                <a:latin typeface="Arial MT"/>
                <a:cs typeface="Arial MT"/>
              </a:rPr>
              <a:t>output</a:t>
            </a:r>
            <a:r>
              <a:rPr sz="2800" spc="-10" dirty="0">
                <a:latin typeface="Arial MT"/>
                <a:cs typeface="Arial MT"/>
              </a:rPr>
              <a:t> </a:t>
            </a:r>
            <a:r>
              <a:rPr sz="2800" spc="-5" dirty="0">
                <a:latin typeface="Arial MT"/>
                <a:cs typeface="Arial MT"/>
              </a:rPr>
              <a:t>along</a:t>
            </a:r>
            <a:r>
              <a:rPr sz="2800" spc="-15" dirty="0">
                <a:latin typeface="Arial MT"/>
                <a:cs typeface="Arial MT"/>
              </a:rPr>
              <a:t> </a:t>
            </a:r>
            <a:r>
              <a:rPr sz="2800" spc="-5" dirty="0">
                <a:latin typeface="Arial MT"/>
                <a:cs typeface="Arial MT"/>
              </a:rPr>
              <a:t>with</a:t>
            </a:r>
            <a:r>
              <a:rPr sz="2800" spc="-15" dirty="0">
                <a:latin typeface="Arial MT"/>
                <a:cs typeface="Arial MT"/>
              </a:rPr>
              <a:t> </a:t>
            </a:r>
            <a:r>
              <a:rPr sz="2800" spc="-5" dirty="0">
                <a:latin typeface="Arial MT"/>
                <a:cs typeface="Arial MT"/>
              </a:rPr>
              <a:t>the</a:t>
            </a:r>
            <a:r>
              <a:rPr sz="2800" spc="-15" dirty="0">
                <a:latin typeface="Arial MT"/>
                <a:cs typeface="Arial MT"/>
              </a:rPr>
              <a:t> </a:t>
            </a:r>
            <a:r>
              <a:rPr sz="2800" spc="-5" dirty="0">
                <a:latin typeface="Arial MT"/>
                <a:cs typeface="Arial MT"/>
              </a:rPr>
              <a:t>processor.</a:t>
            </a:r>
            <a:endParaRPr sz="2800">
              <a:latin typeface="Arial MT"/>
              <a:cs typeface="Arial MT"/>
            </a:endParaRPr>
          </a:p>
          <a:p>
            <a:pPr marL="388620" marR="59055" indent="-376555" algn="just">
              <a:lnSpc>
                <a:spcPct val="99900"/>
              </a:lnSpc>
              <a:spcBef>
                <a:spcPts val="470"/>
              </a:spcBef>
              <a:buClr>
                <a:srgbClr val="B2B2B2"/>
              </a:buClr>
              <a:buSzPct val="89285"/>
              <a:buChar char="■"/>
              <a:tabLst>
                <a:tab pos="389255" algn="l"/>
              </a:tabLst>
            </a:pPr>
            <a:r>
              <a:rPr sz="2800" dirty="0">
                <a:latin typeface="Arial MT"/>
                <a:cs typeface="Arial MT"/>
              </a:rPr>
              <a:t>Microprocessors </a:t>
            </a:r>
            <a:r>
              <a:rPr sz="2800" spc="-5" dirty="0">
                <a:latin typeface="Arial MT"/>
                <a:cs typeface="Arial MT"/>
              </a:rPr>
              <a:t>engineering involves </a:t>
            </a:r>
            <a:r>
              <a:rPr sz="2800" dirty="0">
                <a:latin typeface="Arial MT"/>
                <a:cs typeface="Arial MT"/>
              </a:rPr>
              <a:t>a </a:t>
            </a:r>
            <a:r>
              <a:rPr sz="2800" spc="-5" dirty="0">
                <a:latin typeface="Arial MT"/>
                <a:cs typeface="Arial MT"/>
              </a:rPr>
              <a:t>lot of </a:t>
            </a:r>
            <a:r>
              <a:rPr sz="2800" spc="-765" dirty="0">
                <a:latin typeface="Arial MT"/>
                <a:cs typeface="Arial MT"/>
              </a:rPr>
              <a:t> </a:t>
            </a:r>
            <a:r>
              <a:rPr sz="2800" spc="-5" dirty="0">
                <a:latin typeface="Arial MT"/>
                <a:cs typeface="Arial MT"/>
              </a:rPr>
              <a:t>other </a:t>
            </a:r>
            <a:r>
              <a:rPr sz="2800" dirty="0">
                <a:latin typeface="Arial MT"/>
                <a:cs typeface="Arial MT"/>
              </a:rPr>
              <a:t>concepts </a:t>
            </a:r>
            <a:r>
              <a:rPr sz="2800" spc="-5" dirty="0">
                <a:latin typeface="Arial MT"/>
                <a:cs typeface="Arial MT"/>
              </a:rPr>
              <a:t>and we also interface </a:t>
            </a:r>
            <a:r>
              <a:rPr sz="2800" dirty="0">
                <a:latin typeface="Arial MT"/>
                <a:cs typeface="Arial MT"/>
              </a:rPr>
              <a:t>memory </a:t>
            </a:r>
            <a:r>
              <a:rPr sz="2800" spc="-765" dirty="0">
                <a:latin typeface="Arial MT"/>
                <a:cs typeface="Arial MT"/>
              </a:rPr>
              <a:t> </a:t>
            </a:r>
            <a:r>
              <a:rPr sz="2800" spc="-5" dirty="0">
                <a:latin typeface="Arial MT"/>
                <a:cs typeface="Arial MT"/>
              </a:rPr>
              <a:t>elements</a:t>
            </a:r>
            <a:r>
              <a:rPr sz="2800" spc="-15" dirty="0">
                <a:latin typeface="Arial MT"/>
                <a:cs typeface="Arial MT"/>
              </a:rPr>
              <a:t> </a:t>
            </a:r>
            <a:r>
              <a:rPr sz="2800" spc="-5" dirty="0">
                <a:latin typeface="Arial MT"/>
                <a:cs typeface="Arial MT"/>
              </a:rPr>
              <a:t>like</a:t>
            </a:r>
            <a:r>
              <a:rPr sz="2800" spc="-10" dirty="0">
                <a:latin typeface="Arial MT"/>
                <a:cs typeface="Arial MT"/>
              </a:rPr>
              <a:t> </a:t>
            </a:r>
            <a:r>
              <a:rPr sz="2800" spc="-5" dirty="0">
                <a:latin typeface="Arial MT"/>
                <a:cs typeface="Arial MT"/>
              </a:rPr>
              <a:t>ROM,</a:t>
            </a:r>
            <a:r>
              <a:rPr sz="2800" spc="-10" dirty="0">
                <a:latin typeface="Arial MT"/>
                <a:cs typeface="Arial MT"/>
              </a:rPr>
              <a:t> EPROM</a:t>
            </a:r>
            <a:r>
              <a:rPr sz="2800" spc="-15" dirty="0">
                <a:latin typeface="Arial MT"/>
                <a:cs typeface="Arial MT"/>
              </a:rPr>
              <a:t> </a:t>
            </a:r>
            <a:r>
              <a:rPr sz="2800" spc="-5" dirty="0">
                <a:latin typeface="Arial MT"/>
                <a:cs typeface="Arial MT"/>
              </a:rPr>
              <a:t>to</a:t>
            </a:r>
            <a:r>
              <a:rPr sz="2800" spc="-15" dirty="0">
                <a:latin typeface="Arial MT"/>
                <a:cs typeface="Arial MT"/>
              </a:rPr>
              <a:t> </a:t>
            </a:r>
            <a:r>
              <a:rPr sz="2800" spc="-5" dirty="0">
                <a:latin typeface="Arial MT"/>
                <a:cs typeface="Arial MT"/>
              </a:rPr>
              <a:t>access</a:t>
            </a:r>
            <a:r>
              <a:rPr sz="2800" spc="-15" dirty="0">
                <a:latin typeface="Arial MT"/>
                <a:cs typeface="Arial MT"/>
              </a:rPr>
              <a:t> </a:t>
            </a:r>
            <a:r>
              <a:rPr sz="2800" spc="-5" dirty="0">
                <a:latin typeface="Arial MT"/>
                <a:cs typeface="Arial MT"/>
              </a:rPr>
              <a:t>the</a:t>
            </a:r>
            <a:endParaRPr sz="2800">
              <a:latin typeface="Arial MT"/>
              <a:cs typeface="Arial MT"/>
            </a:endParaRPr>
          </a:p>
        </p:txBody>
      </p:sp>
      <p:sp>
        <p:nvSpPr>
          <p:cNvPr id="4" name="object 4"/>
          <p:cNvSpPr txBox="1"/>
          <p:nvPr/>
        </p:nvSpPr>
        <p:spPr>
          <a:xfrm>
            <a:off x="1330325" y="6097651"/>
            <a:ext cx="140843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Arial MT"/>
                <a:cs typeface="Arial MT"/>
              </a:rPr>
              <a:t>memory.</a:t>
            </a:r>
            <a:endParaRPr sz="2800">
              <a:latin typeface="Arial MT"/>
              <a:cs typeface="Arial MT"/>
            </a:endParaRPr>
          </a:p>
        </p:txBody>
      </p:sp>
      <p:sp>
        <p:nvSpPr>
          <p:cNvPr id="5" name="object 5"/>
          <p:cNvSpPr txBox="1"/>
          <p:nvPr/>
        </p:nvSpPr>
        <p:spPr>
          <a:xfrm>
            <a:off x="8517771" y="6268720"/>
            <a:ext cx="9652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Arial MT"/>
                <a:cs typeface="Arial MT"/>
              </a:rPr>
              <a:t>2</a:t>
            </a:r>
            <a:endParaRPr sz="10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4175" y="1537110"/>
            <a:ext cx="6922770" cy="2792095"/>
          </a:xfrm>
          <a:prstGeom prst="rect">
            <a:avLst/>
          </a:prstGeom>
        </p:spPr>
        <p:txBody>
          <a:bodyPr vert="horz" wrap="square" lIns="0" tIns="86995" rIns="0" bIns="0" rtlCol="0">
            <a:spAutoFit/>
          </a:bodyPr>
          <a:lstStyle/>
          <a:p>
            <a:pPr marL="388620" indent="-376555">
              <a:lnSpc>
                <a:spcPct val="100000"/>
              </a:lnSpc>
              <a:spcBef>
                <a:spcPts val="685"/>
              </a:spcBef>
              <a:buClr>
                <a:srgbClr val="B2B2B2"/>
              </a:buClr>
              <a:buSzPct val="89285"/>
              <a:buChar char="■"/>
              <a:tabLst>
                <a:tab pos="388620" algn="l"/>
                <a:tab pos="389255" algn="l"/>
              </a:tabLst>
            </a:pPr>
            <a:r>
              <a:rPr sz="2800" b="1" spc="-5" dirty="0">
                <a:solidFill>
                  <a:srgbClr val="FF0000"/>
                </a:solidFill>
                <a:latin typeface="Arial"/>
                <a:cs typeface="Arial"/>
              </a:rPr>
              <a:t>OUT</a:t>
            </a:r>
            <a:r>
              <a:rPr sz="2800" b="1" spc="-45" dirty="0">
                <a:solidFill>
                  <a:srgbClr val="FF0000"/>
                </a:solidFill>
                <a:latin typeface="Arial"/>
                <a:cs typeface="Arial"/>
              </a:rPr>
              <a:t> </a:t>
            </a:r>
            <a:r>
              <a:rPr sz="2800" b="1" spc="-5" dirty="0">
                <a:latin typeface="Arial"/>
                <a:cs typeface="Arial"/>
              </a:rPr>
              <a:t>Instruction</a:t>
            </a:r>
            <a:endParaRPr sz="2800">
              <a:latin typeface="Arial"/>
              <a:cs typeface="Arial"/>
            </a:endParaRPr>
          </a:p>
          <a:p>
            <a:pPr marL="788670" marR="5080" lvl="1" indent="-311785">
              <a:lnSpc>
                <a:spcPct val="101099"/>
              </a:lnSpc>
              <a:spcBef>
                <a:spcPts val="505"/>
              </a:spcBef>
              <a:buSzPct val="75000"/>
              <a:buChar char="■"/>
              <a:tabLst>
                <a:tab pos="788670" algn="l"/>
                <a:tab pos="789305" algn="l"/>
              </a:tabLst>
            </a:pPr>
            <a:r>
              <a:rPr sz="2600" spc="-5" dirty="0">
                <a:latin typeface="Arial MT"/>
                <a:cs typeface="Arial MT"/>
              </a:rPr>
              <a:t>Outputs</a:t>
            </a:r>
            <a:r>
              <a:rPr sz="2600" spc="-25" dirty="0">
                <a:latin typeface="Arial MT"/>
                <a:cs typeface="Arial MT"/>
              </a:rPr>
              <a:t> </a:t>
            </a:r>
            <a:r>
              <a:rPr sz="2600" spc="-5" dirty="0">
                <a:latin typeface="Arial MT"/>
                <a:cs typeface="Arial MT"/>
              </a:rPr>
              <a:t>the</a:t>
            </a:r>
            <a:r>
              <a:rPr sz="2600" spc="-20" dirty="0">
                <a:latin typeface="Arial MT"/>
                <a:cs typeface="Arial MT"/>
              </a:rPr>
              <a:t> </a:t>
            </a:r>
            <a:r>
              <a:rPr sz="2600" dirty="0">
                <a:latin typeface="Arial MT"/>
                <a:cs typeface="Arial MT"/>
              </a:rPr>
              <a:t>contents</a:t>
            </a:r>
            <a:r>
              <a:rPr sz="2600" spc="-20" dirty="0">
                <a:latin typeface="Arial MT"/>
                <a:cs typeface="Arial MT"/>
              </a:rPr>
              <a:t> </a:t>
            </a:r>
            <a:r>
              <a:rPr sz="2600" spc="-5" dirty="0">
                <a:latin typeface="Arial MT"/>
                <a:cs typeface="Arial MT"/>
              </a:rPr>
              <a:t>of</a:t>
            </a:r>
            <a:r>
              <a:rPr sz="2600" spc="-15" dirty="0">
                <a:latin typeface="Arial MT"/>
                <a:cs typeface="Arial MT"/>
              </a:rPr>
              <a:t> </a:t>
            </a:r>
            <a:r>
              <a:rPr sz="2600" spc="-5" dirty="0">
                <a:latin typeface="Arial MT"/>
                <a:cs typeface="Arial MT"/>
              </a:rPr>
              <a:t>accumulator</a:t>
            </a:r>
            <a:r>
              <a:rPr sz="2600" spc="-20" dirty="0">
                <a:latin typeface="Arial MT"/>
                <a:cs typeface="Arial MT"/>
              </a:rPr>
              <a:t> </a:t>
            </a:r>
            <a:r>
              <a:rPr sz="2600" spc="-5" dirty="0">
                <a:latin typeface="Arial MT"/>
                <a:cs typeface="Arial MT"/>
              </a:rPr>
              <a:t>to</a:t>
            </a:r>
            <a:r>
              <a:rPr sz="2600" spc="-20" dirty="0">
                <a:latin typeface="Arial MT"/>
                <a:cs typeface="Arial MT"/>
              </a:rPr>
              <a:t> </a:t>
            </a:r>
            <a:r>
              <a:rPr sz="2600" spc="-5" dirty="0">
                <a:latin typeface="Arial MT"/>
                <a:cs typeface="Arial MT"/>
              </a:rPr>
              <a:t>an </a:t>
            </a:r>
            <a:r>
              <a:rPr sz="2600" spc="-710" dirty="0">
                <a:latin typeface="Arial MT"/>
                <a:cs typeface="Arial MT"/>
              </a:rPr>
              <a:t> </a:t>
            </a:r>
            <a:r>
              <a:rPr sz="2600" spc="-5" dirty="0">
                <a:latin typeface="Arial MT"/>
                <a:cs typeface="Arial MT"/>
              </a:rPr>
              <a:t>output</a:t>
            </a:r>
            <a:r>
              <a:rPr sz="2600" spc="-10" dirty="0">
                <a:latin typeface="Arial MT"/>
                <a:cs typeface="Arial MT"/>
              </a:rPr>
              <a:t> </a:t>
            </a:r>
            <a:r>
              <a:rPr sz="2600" spc="-5" dirty="0">
                <a:latin typeface="Arial MT"/>
                <a:cs typeface="Arial MT"/>
              </a:rPr>
              <a:t>device</a:t>
            </a:r>
            <a:endParaRPr sz="2600">
              <a:latin typeface="Arial MT"/>
              <a:cs typeface="Arial MT"/>
            </a:endParaRPr>
          </a:p>
          <a:p>
            <a:pPr marL="788670" lvl="1" indent="-312420">
              <a:lnSpc>
                <a:spcPct val="100000"/>
              </a:lnSpc>
              <a:spcBef>
                <a:spcPts val="550"/>
              </a:spcBef>
              <a:buSzPct val="75000"/>
              <a:buChar char="■"/>
              <a:tabLst>
                <a:tab pos="788670" algn="l"/>
                <a:tab pos="789305" algn="l"/>
              </a:tabLst>
            </a:pPr>
            <a:r>
              <a:rPr sz="2600" spc="-5" dirty="0">
                <a:latin typeface="Arial MT"/>
                <a:cs typeface="Arial MT"/>
              </a:rPr>
              <a:t>It</a:t>
            </a:r>
            <a:r>
              <a:rPr sz="2600" spc="-30" dirty="0">
                <a:latin typeface="Arial MT"/>
                <a:cs typeface="Arial MT"/>
              </a:rPr>
              <a:t> </a:t>
            </a:r>
            <a:r>
              <a:rPr sz="2600" spc="-5" dirty="0">
                <a:latin typeface="Arial MT"/>
                <a:cs typeface="Arial MT"/>
              </a:rPr>
              <a:t>is</a:t>
            </a:r>
            <a:r>
              <a:rPr sz="2600" spc="-20" dirty="0">
                <a:latin typeface="Arial MT"/>
                <a:cs typeface="Arial MT"/>
              </a:rPr>
              <a:t> </a:t>
            </a:r>
            <a:r>
              <a:rPr sz="2600" dirty="0">
                <a:latin typeface="Arial MT"/>
                <a:cs typeface="Arial MT"/>
              </a:rPr>
              <a:t>a</a:t>
            </a:r>
            <a:r>
              <a:rPr sz="2600" spc="-20" dirty="0">
                <a:latin typeface="Arial MT"/>
                <a:cs typeface="Arial MT"/>
              </a:rPr>
              <a:t> </a:t>
            </a:r>
            <a:r>
              <a:rPr sz="2600" spc="-5" dirty="0">
                <a:latin typeface="Arial MT"/>
                <a:cs typeface="Arial MT"/>
              </a:rPr>
              <a:t>2-byte</a:t>
            </a:r>
            <a:r>
              <a:rPr sz="2600" spc="-25" dirty="0">
                <a:latin typeface="Arial MT"/>
                <a:cs typeface="Arial MT"/>
              </a:rPr>
              <a:t> </a:t>
            </a:r>
            <a:r>
              <a:rPr sz="2600" spc="-5" dirty="0">
                <a:latin typeface="Arial MT"/>
                <a:cs typeface="Arial MT"/>
              </a:rPr>
              <a:t>instruction</a:t>
            </a:r>
            <a:endParaRPr sz="2600">
              <a:latin typeface="Arial MT"/>
              <a:cs typeface="Arial MT"/>
            </a:endParaRPr>
          </a:p>
          <a:p>
            <a:pPr marL="788670" lvl="1" indent="-312420">
              <a:lnSpc>
                <a:spcPct val="100000"/>
              </a:lnSpc>
              <a:spcBef>
                <a:spcPts val="555"/>
              </a:spcBef>
              <a:buSzPct val="75000"/>
              <a:buChar char="■"/>
              <a:tabLst>
                <a:tab pos="788670" algn="l"/>
                <a:tab pos="789305" algn="l"/>
              </a:tabLst>
            </a:pPr>
            <a:r>
              <a:rPr sz="2600" spc="-5" dirty="0">
                <a:latin typeface="Arial MT"/>
                <a:cs typeface="Arial MT"/>
              </a:rPr>
              <a:t>Format:</a:t>
            </a:r>
            <a:r>
              <a:rPr sz="2600" dirty="0">
                <a:latin typeface="Arial MT"/>
                <a:cs typeface="Arial MT"/>
              </a:rPr>
              <a:t> </a:t>
            </a:r>
            <a:r>
              <a:rPr sz="2600" spc="-5" dirty="0">
                <a:solidFill>
                  <a:srgbClr val="FF0000"/>
                </a:solidFill>
                <a:latin typeface="Arial MT"/>
                <a:cs typeface="Arial MT"/>
              </a:rPr>
              <a:t>OUT</a:t>
            </a:r>
            <a:r>
              <a:rPr sz="2600" spc="-15" dirty="0">
                <a:solidFill>
                  <a:srgbClr val="FF0000"/>
                </a:solidFill>
                <a:latin typeface="Arial MT"/>
                <a:cs typeface="Arial MT"/>
              </a:rPr>
              <a:t> </a:t>
            </a:r>
            <a:r>
              <a:rPr sz="2600" spc="-5" dirty="0">
                <a:solidFill>
                  <a:srgbClr val="0000FF"/>
                </a:solidFill>
                <a:latin typeface="Arial MT"/>
                <a:cs typeface="Arial MT"/>
              </a:rPr>
              <a:t>8-bit</a:t>
            </a:r>
            <a:r>
              <a:rPr sz="2600" spc="-20" dirty="0">
                <a:solidFill>
                  <a:srgbClr val="0000FF"/>
                </a:solidFill>
                <a:latin typeface="Arial MT"/>
                <a:cs typeface="Arial MT"/>
              </a:rPr>
              <a:t> </a:t>
            </a:r>
            <a:r>
              <a:rPr sz="2600" spc="-5" dirty="0">
                <a:solidFill>
                  <a:srgbClr val="0000FF"/>
                </a:solidFill>
                <a:latin typeface="Arial MT"/>
                <a:cs typeface="Arial MT"/>
              </a:rPr>
              <a:t>port</a:t>
            </a:r>
            <a:r>
              <a:rPr sz="2600" spc="-20" dirty="0">
                <a:solidFill>
                  <a:srgbClr val="0000FF"/>
                </a:solidFill>
                <a:latin typeface="Arial MT"/>
                <a:cs typeface="Arial MT"/>
              </a:rPr>
              <a:t> </a:t>
            </a:r>
            <a:r>
              <a:rPr sz="2600" spc="-5" dirty="0">
                <a:solidFill>
                  <a:srgbClr val="0000FF"/>
                </a:solidFill>
                <a:latin typeface="Arial MT"/>
                <a:cs typeface="Arial MT"/>
              </a:rPr>
              <a:t>address</a:t>
            </a:r>
            <a:endParaRPr sz="2600">
              <a:latin typeface="Arial MT"/>
              <a:cs typeface="Arial MT"/>
            </a:endParaRPr>
          </a:p>
          <a:p>
            <a:pPr marL="788670" lvl="1" indent="-312420">
              <a:lnSpc>
                <a:spcPct val="100000"/>
              </a:lnSpc>
              <a:spcBef>
                <a:spcPts val="555"/>
              </a:spcBef>
              <a:buSzPct val="75000"/>
              <a:buChar char="■"/>
              <a:tabLst>
                <a:tab pos="788670" algn="l"/>
                <a:tab pos="789305" algn="l"/>
              </a:tabLst>
            </a:pPr>
            <a:r>
              <a:rPr sz="2600" spc="-10" dirty="0">
                <a:latin typeface="Arial MT"/>
                <a:cs typeface="Arial MT"/>
              </a:rPr>
              <a:t>Example:</a:t>
            </a:r>
            <a:r>
              <a:rPr sz="2600" dirty="0">
                <a:latin typeface="Arial MT"/>
                <a:cs typeface="Arial MT"/>
              </a:rPr>
              <a:t> </a:t>
            </a:r>
            <a:r>
              <a:rPr sz="2600" spc="-5" dirty="0">
                <a:solidFill>
                  <a:srgbClr val="FF0000"/>
                </a:solidFill>
                <a:latin typeface="Arial MT"/>
                <a:cs typeface="Arial MT"/>
              </a:rPr>
              <a:t>OUT</a:t>
            </a:r>
            <a:r>
              <a:rPr sz="2600" spc="-25" dirty="0">
                <a:solidFill>
                  <a:srgbClr val="FF0000"/>
                </a:solidFill>
                <a:latin typeface="Arial MT"/>
                <a:cs typeface="Arial MT"/>
              </a:rPr>
              <a:t> </a:t>
            </a:r>
            <a:r>
              <a:rPr sz="2600" spc="-5" dirty="0">
                <a:solidFill>
                  <a:srgbClr val="0000FF"/>
                </a:solidFill>
                <a:latin typeface="Arial MT"/>
                <a:cs typeface="Arial MT"/>
              </a:rPr>
              <a:t>02</a:t>
            </a:r>
            <a:r>
              <a:rPr sz="2600" spc="-5" dirty="0">
                <a:latin typeface="Arial MT"/>
                <a:cs typeface="Arial MT"/>
              </a:rPr>
              <a:t>H</a:t>
            </a:r>
            <a:endParaRPr sz="2600">
              <a:latin typeface="Arial MT"/>
              <a:cs typeface="Arial MT"/>
            </a:endParaRPr>
          </a:p>
        </p:txBody>
      </p:sp>
      <p:sp>
        <p:nvSpPr>
          <p:cNvPr id="3" name="object 3"/>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496188"/>
            <a:ext cx="7222490" cy="665480"/>
          </a:xfrm>
          <a:prstGeom prst="rect">
            <a:avLst/>
          </a:prstGeom>
        </p:spPr>
        <p:txBody>
          <a:bodyPr vert="horz" wrap="square" lIns="0" tIns="12700" rIns="0" bIns="0" rtlCol="0">
            <a:spAutoFit/>
          </a:bodyPr>
          <a:lstStyle/>
          <a:p>
            <a:pPr marL="12700">
              <a:lnSpc>
                <a:spcPct val="100000"/>
              </a:lnSpc>
              <a:spcBef>
                <a:spcPts val="100"/>
              </a:spcBef>
              <a:tabLst>
                <a:tab pos="4690745" algn="l"/>
              </a:tabLst>
            </a:pPr>
            <a:r>
              <a:rPr spc="-5" dirty="0"/>
              <a:t>Memory-mappe</a:t>
            </a:r>
            <a:r>
              <a:rPr dirty="0"/>
              <a:t>d</a:t>
            </a:r>
            <a:r>
              <a:rPr spc="-5" dirty="0"/>
              <a:t> I/</a:t>
            </a:r>
            <a:r>
              <a:rPr dirty="0"/>
              <a:t>O	Instructions</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21</a:t>
            </a:fld>
            <a:endParaRPr dirty="0"/>
          </a:p>
        </p:txBody>
      </p:sp>
      <p:sp>
        <p:nvSpPr>
          <p:cNvPr id="3" name="object 3"/>
          <p:cNvSpPr txBox="1">
            <a:spLocks noGrp="1"/>
          </p:cNvSpPr>
          <p:nvPr>
            <p:ph type="body" idx="1"/>
          </p:nvPr>
        </p:nvSpPr>
        <p:spPr>
          <a:prstGeom prst="rect">
            <a:avLst/>
          </a:prstGeom>
        </p:spPr>
        <p:txBody>
          <a:bodyPr vert="horz" wrap="square" lIns="0" tIns="38100" rIns="0" bIns="0" rtlCol="0">
            <a:spAutoFit/>
          </a:bodyPr>
          <a:lstStyle/>
          <a:p>
            <a:pPr marL="683260" indent="-376555">
              <a:lnSpc>
                <a:spcPct val="100000"/>
              </a:lnSpc>
              <a:spcBef>
                <a:spcPts val="300"/>
              </a:spcBef>
              <a:buClr>
                <a:srgbClr val="B2B2B2"/>
              </a:buClr>
              <a:buSzPct val="89285"/>
              <a:buChar char="■"/>
              <a:tabLst>
                <a:tab pos="683260" algn="l"/>
                <a:tab pos="683895" algn="l"/>
              </a:tabLst>
            </a:pPr>
            <a:r>
              <a:rPr spc="-5" dirty="0"/>
              <a:t>I/O</a:t>
            </a:r>
            <a:r>
              <a:rPr spc="-25" dirty="0"/>
              <a:t> </a:t>
            </a:r>
            <a:r>
              <a:rPr spc="-5" dirty="0"/>
              <a:t>devices</a:t>
            </a:r>
            <a:r>
              <a:rPr spc="-15" dirty="0"/>
              <a:t> </a:t>
            </a:r>
            <a:r>
              <a:rPr spc="-5" dirty="0"/>
              <a:t>are</a:t>
            </a:r>
            <a:r>
              <a:rPr spc="-15" dirty="0"/>
              <a:t> </a:t>
            </a:r>
            <a:r>
              <a:rPr spc="-5" dirty="0"/>
              <a:t>identified</a:t>
            </a:r>
            <a:r>
              <a:rPr spc="-15" dirty="0"/>
              <a:t> </a:t>
            </a:r>
            <a:r>
              <a:rPr spc="-5" dirty="0"/>
              <a:t>by</a:t>
            </a:r>
            <a:r>
              <a:rPr spc="-15" dirty="0"/>
              <a:t> </a:t>
            </a:r>
            <a:r>
              <a:rPr spc="-5" dirty="0"/>
              <a:t>16-bit</a:t>
            </a:r>
            <a:r>
              <a:rPr spc="-15" dirty="0"/>
              <a:t> </a:t>
            </a:r>
            <a:r>
              <a:rPr spc="-5" dirty="0"/>
              <a:t>addresses</a:t>
            </a:r>
          </a:p>
          <a:p>
            <a:pPr marL="683260" marR="5080" indent="-376555">
              <a:lnSpc>
                <a:spcPts val="3040"/>
              </a:lnSpc>
              <a:spcBef>
                <a:spcPts val="565"/>
              </a:spcBef>
              <a:buClr>
                <a:srgbClr val="B2B2B2"/>
              </a:buClr>
              <a:buSzPct val="89285"/>
              <a:buChar char="■"/>
              <a:tabLst>
                <a:tab pos="683260" algn="l"/>
                <a:tab pos="683895" algn="l"/>
              </a:tabLst>
            </a:pPr>
            <a:r>
              <a:rPr spc="-5" dirty="0"/>
              <a:t>8085 </a:t>
            </a:r>
            <a:r>
              <a:rPr dirty="0"/>
              <a:t>communicates </a:t>
            </a:r>
            <a:r>
              <a:rPr spc="-5" dirty="0"/>
              <a:t>with an I/O device as if it </a:t>
            </a:r>
            <a:r>
              <a:rPr spc="-765" dirty="0"/>
              <a:t> </a:t>
            </a:r>
            <a:r>
              <a:rPr spc="-5" dirty="0"/>
              <a:t>were</a:t>
            </a:r>
            <a:r>
              <a:rPr spc="-10" dirty="0"/>
              <a:t> </a:t>
            </a:r>
            <a:r>
              <a:rPr spc="-5" dirty="0"/>
              <a:t>one</a:t>
            </a:r>
            <a:r>
              <a:rPr spc="-10" dirty="0"/>
              <a:t> </a:t>
            </a:r>
            <a:r>
              <a:rPr spc="-5" dirty="0"/>
              <a:t>of</a:t>
            </a:r>
            <a:r>
              <a:rPr spc="-10" dirty="0"/>
              <a:t> </a:t>
            </a:r>
            <a:r>
              <a:rPr spc="-5" dirty="0"/>
              <a:t>the</a:t>
            </a:r>
            <a:r>
              <a:rPr spc="-10" dirty="0"/>
              <a:t> </a:t>
            </a:r>
            <a:r>
              <a:rPr dirty="0"/>
              <a:t>memory</a:t>
            </a:r>
            <a:r>
              <a:rPr spc="-10" dirty="0"/>
              <a:t> </a:t>
            </a:r>
            <a:r>
              <a:rPr spc="-5" dirty="0"/>
              <a:t>locations</a:t>
            </a:r>
          </a:p>
          <a:p>
            <a:pPr marL="683260" indent="-376555">
              <a:lnSpc>
                <a:spcPct val="100000"/>
              </a:lnSpc>
              <a:spcBef>
                <a:spcPts val="155"/>
              </a:spcBef>
              <a:buClr>
                <a:srgbClr val="B2B2B2"/>
              </a:buClr>
              <a:buSzPct val="89285"/>
              <a:buChar char="■"/>
              <a:tabLst>
                <a:tab pos="683260" algn="l"/>
                <a:tab pos="683895" algn="l"/>
              </a:tabLst>
            </a:pPr>
            <a:r>
              <a:rPr dirty="0"/>
              <a:t>Memory</a:t>
            </a:r>
            <a:r>
              <a:rPr spc="-25" dirty="0"/>
              <a:t> </a:t>
            </a:r>
            <a:r>
              <a:rPr dirty="0"/>
              <a:t>related</a:t>
            </a:r>
            <a:r>
              <a:rPr spc="-20" dirty="0"/>
              <a:t> </a:t>
            </a:r>
            <a:r>
              <a:rPr spc="-5" dirty="0"/>
              <a:t>instructions</a:t>
            </a:r>
            <a:r>
              <a:rPr spc="-25" dirty="0"/>
              <a:t> </a:t>
            </a:r>
            <a:r>
              <a:rPr spc="-5" dirty="0"/>
              <a:t>are</a:t>
            </a:r>
            <a:r>
              <a:rPr spc="-20" dirty="0"/>
              <a:t> </a:t>
            </a:r>
            <a:r>
              <a:rPr spc="-5" dirty="0"/>
              <a:t>used</a:t>
            </a:r>
          </a:p>
          <a:p>
            <a:pPr marL="683260" indent="-376555">
              <a:lnSpc>
                <a:spcPct val="100000"/>
              </a:lnSpc>
              <a:spcBef>
                <a:spcPts val="240"/>
              </a:spcBef>
              <a:buClr>
                <a:srgbClr val="B2B2B2"/>
              </a:buClr>
              <a:buSzPct val="89285"/>
              <a:buChar char="■"/>
              <a:tabLst>
                <a:tab pos="683260" algn="l"/>
                <a:tab pos="683895" algn="l"/>
              </a:tabLst>
            </a:pPr>
            <a:r>
              <a:rPr spc="-5" dirty="0"/>
              <a:t>For</a:t>
            </a:r>
            <a:r>
              <a:rPr spc="-35" dirty="0"/>
              <a:t> </a:t>
            </a:r>
            <a:r>
              <a:rPr spc="-5" dirty="0"/>
              <a:t>e.g.</a:t>
            </a:r>
            <a:r>
              <a:rPr spc="-25" dirty="0"/>
              <a:t> </a:t>
            </a:r>
            <a:r>
              <a:rPr spc="-5" dirty="0"/>
              <a:t>LDA,</a:t>
            </a:r>
            <a:r>
              <a:rPr spc="-25" dirty="0"/>
              <a:t> </a:t>
            </a:r>
            <a:r>
              <a:rPr spc="-5" dirty="0"/>
              <a:t>STA</a:t>
            </a:r>
          </a:p>
          <a:p>
            <a:pPr marL="683260" indent="-376555">
              <a:lnSpc>
                <a:spcPct val="100000"/>
              </a:lnSpc>
              <a:spcBef>
                <a:spcPts val="240"/>
              </a:spcBef>
              <a:buClr>
                <a:srgbClr val="B2B2B2"/>
              </a:buClr>
              <a:buSzPct val="89285"/>
              <a:buChar char="■"/>
              <a:tabLst>
                <a:tab pos="683260" algn="l"/>
                <a:tab pos="683895" algn="l"/>
              </a:tabLst>
            </a:pPr>
            <a:r>
              <a:rPr spc="-5" dirty="0">
                <a:solidFill>
                  <a:srgbClr val="FF0000"/>
                </a:solidFill>
              </a:rPr>
              <a:t>LDA</a:t>
            </a:r>
            <a:r>
              <a:rPr spc="-40" dirty="0">
                <a:solidFill>
                  <a:srgbClr val="FF0000"/>
                </a:solidFill>
              </a:rPr>
              <a:t> </a:t>
            </a:r>
            <a:r>
              <a:rPr spc="-5" dirty="0">
                <a:solidFill>
                  <a:srgbClr val="0000FF"/>
                </a:solidFill>
              </a:rPr>
              <a:t>8000</a:t>
            </a:r>
            <a:r>
              <a:rPr spc="-5" dirty="0"/>
              <a:t>H</a:t>
            </a:r>
          </a:p>
          <a:p>
            <a:pPr marL="1083310" marR="78740" lvl="1" indent="-311785">
              <a:lnSpc>
                <a:spcPts val="2780"/>
              </a:lnSpc>
              <a:spcBef>
                <a:spcPts val="600"/>
              </a:spcBef>
              <a:buSzPct val="75000"/>
              <a:buChar char="■"/>
              <a:tabLst>
                <a:tab pos="1083310" algn="l"/>
                <a:tab pos="1083945" algn="l"/>
              </a:tabLst>
            </a:pPr>
            <a:r>
              <a:rPr sz="2600" spc="-5" dirty="0">
                <a:latin typeface="Arial MT"/>
                <a:cs typeface="Arial MT"/>
              </a:rPr>
              <a:t>Loads </a:t>
            </a:r>
            <a:r>
              <a:rPr sz="2600" dirty="0">
                <a:latin typeface="Arial MT"/>
                <a:cs typeface="Arial MT"/>
              </a:rPr>
              <a:t>A </a:t>
            </a:r>
            <a:r>
              <a:rPr sz="2600" spc="-5" dirty="0">
                <a:latin typeface="Arial MT"/>
                <a:cs typeface="Arial MT"/>
              </a:rPr>
              <a:t>with data </a:t>
            </a:r>
            <a:r>
              <a:rPr sz="2600" dirty="0">
                <a:latin typeface="Arial MT"/>
                <a:cs typeface="Arial MT"/>
              </a:rPr>
              <a:t>read </a:t>
            </a:r>
            <a:r>
              <a:rPr sz="2600" spc="-5" dirty="0">
                <a:latin typeface="Arial MT"/>
                <a:cs typeface="Arial MT"/>
              </a:rPr>
              <a:t>from input device with </a:t>
            </a:r>
            <a:r>
              <a:rPr sz="2600" spc="-710" dirty="0">
                <a:latin typeface="Arial MT"/>
                <a:cs typeface="Arial MT"/>
              </a:rPr>
              <a:t> </a:t>
            </a:r>
            <a:r>
              <a:rPr sz="2600" spc="-5" dirty="0">
                <a:latin typeface="Arial MT"/>
                <a:cs typeface="Arial MT"/>
              </a:rPr>
              <a:t>16-bit</a:t>
            </a:r>
            <a:r>
              <a:rPr sz="2600" spc="-10" dirty="0">
                <a:latin typeface="Arial MT"/>
                <a:cs typeface="Arial MT"/>
              </a:rPr>
              <a:t> </a:t>
            </a:r>
            <a:r>
              <a:rPr sz="2600" spc="-5" dirty="0">
                <a:latin typeface="Arial MT"/>
                <a:cs typeface="Arial MT"/>
              </a:rPr>
              <a:t>address 8000H</a:t>
            </a:r>
            <a:endParaRPr sz="2600">
              <a:latin typeface="Arial MT"/>
              <a:cs typeface="Arial MT"/>
            </a:endParaRPr>
          </a:p>
          <a:p>
            <a:pPr marL="683260" indent="-376555">
              <a:lnSpc>
                <a:spcPct val="100000"/>
              </a:lnSpc>
              <a:spcBef>
                <a:spcPts val="155"/>
              </a:spcBef>
              <a:buClr>
                <a:srgbClr val="B2B2B2"/>
              </a:buClr>
              <a:buSzPct val="89285"/>
              <a:buChar char="■"/>
              <a:tabLst>
                <a:tab pos="683260" algn="l"/>
                <a:tab pos="683895" algn="l"/>
              </a:tabLst>
            </a:pPr>
            <a:r>
              <a:rPr spc="-5" dirty="0">
                <a:solidFill>
                  <a:srgbClr val="FF0000"/>
                </a:solidFill>
              </a:rPr>
              <a:t>STA</a:t>
            </a:r>
            <a:r>
              <a:rPr spc="-40" dirty="0">
                <a:solidFill>
                  <a:srgbClr val="FF0000"/>
                </a:solidFill>
              </a:rPr>
              <a:t> </a:t>
            </a:r>
            <a:r>
              <a:rPr spc="-5" dirty="0">
                <a:solidFill>
                  <a:srgbClr val="0000FF"/>
                </a:solidFill>
              </a:rPr>
              <a:t>8001</a:t>
            </a:r>
            <a:r>
              <a:rPr spc="-5" dirty="0"/>
              <a:t>H</a:t>
            </a:r>
          </a:p>
          <a:p>
            <a:pPr marL="1083310" marR="923290" lvl="1" indent="-311785">
              <a:lnSpc>
                <a:spcPts val="2780"/>
              </a:lnSpc>
              <a:spcBef>
                <a:spcPts val="600"/>
              </a:spcBef>
              <a:buSzPct val="75000"/>
              <a:buChar char="■"/>
              <a:tabLst>
                <a:tab pos="1083310" algn="l"/>
                <a:tab pos="1083945" algn="l"/>
              </a:tabLst>
            </a:pPr>
            <a:r>
              <a:rPr sz="2600" spc="-10" dirty="0">
                <a:latin typeface="Arial MT"/>
                <a:cs typeface="Arial MT"/>
              </a:rPr>
              <a:t>Stores</a:t>
            </a:r>
            <a:r>
              <a:rPr sz="2600" spc="-25" dirty="0">
                <a:latin typeface="Arial MT"/>
                <a:cs typeface="Arial MT"/>
              </a:rPr>
              <a:t> </a:t>
            </a:r>
            <a:r>
              <a:rPr sz="2600" dirty="0">
                <a:latin typeface="Arial MT"/>
                <a:cs typeface="Arial MT"/>
              </a:rPr>
              <a:t>(Outputs)</a:t>
            </a:r>
            <a:r>
              <a:rPr sz="2600" spc="-20" dirty="0">
                <a:latin typeface="Arial MT"/>
                <a:cs typeface="Arial MT"/>
              </a:rPr>
              <a:t> </a:t>
            </a:r>
            <a:r>
              <a:rPr sz="2600" dirty="0">
                <a:latin typeface="Arial MT"/>
                <a:cs typeface="Arial MT"/>
              </a:rPr>
              <a:t>contents</a:t>
            </a:r>
            <a:r>
              <a:rPr sz="2600" spc="-15" dirty="0">
                <a:latin typeface="Arial MT"/>
                <a:cs typeface="Arial MT"/>
              </a:rPr>
              <a:t> </a:t>
            </a:r>
            <a:r>
              <a:rPr sz="2600" spc="-5" dirty="0">
                <a:latin typeface="Arial MT"/>
                <a:cs typeface="Arial MT"/>
              </a:rPr>
              <a:t>of</a:t>
            </a:r>
            <a:r>
              <a:rPr sz="2600" spc="-20" dirty="0">
                <a:latin typeface="Arial MT"/>
                <a:cs typeface="Arial MT"/>
              </a:rPr>
              <a:t> </a:t>
            </a:r>
            <a:r>
              <a:rPr sz="2600" dirty="0">
                <a:latin typeface="Arial MT"/>
                <a:cs typeface="Arial MT"/>
              </a:rPr>
              <a:t>A</a:t>
            </a:r>
            <a:r>
              <a:rPr sz="2600" spc="-25" dirty="0">
                <a:latin typeface="Arial MT"/>
                <a:cs typeface="Arial MT"/>
              </a:rPr>
              <a:t> </a:t>
            </a:r>
            <a:r>
              <a:rPr sz="2600" spc="-5" dirty="0">
                <a:latin typeface="Arial MT"/>
                <a:cs typeface="Arial MT"/>
              </a:rPr>
              <a:t>to</a:t>
            </a:r>
            <a:r>
              <a:rPr sz="2600" spc="-20" dirty="0">
                <a:latin typeface="Arial MT"/>
                <a:cs typeface="Arial MT"/>
              </a:rPr>
              <a:t> </a:t>
            </a:r>
            <a:r>
              <a:rPr sz="2600" spc="-5" dirty="0">
                <a:latin typeface="Arial MT"/>
                <a:cs typeface="Arial MT"/>
              </a:rPr>
              <a:t>output </a:t>
            </a:r>
            <a:r>
              <a:rPr sz="2600" spc="-710" dirty="0">
                <a:latin typeface="Arial MT"/>
                <a:cs typeface="Arial MT"/>
              </a:rPr>
              <a:t> </a:t>
            </a:r>
            <a:r>
              <a:rPr sz="2600" spc="-5" dirty="0">
                <a:latin typeface="Arial MT"/>
                <a:cs typeface="Arial MT"/>
              </a:rPr>
              <a:t>device</a:t>
            </a:r>
            <a:r>
              <a:rPr sz="2600" spc="-15" dirty="0">
                <a:latin typeface="Arial MT"/>
                <a:cs typeface="Arial MT"/>
              </a:rPr>
              <a:t> </a:t>
            </a:r>
            <a:r>
              <a:rPr sz="2600" spc="-5" dirty="0">
                <a:latin typeface="Arial MT"/>
                <a:cs typeface="Arial MT"/>
              </a:rPr>
              <a:t>with</a:t>
            </a:r>
            <a:r>
              <a:rPr sz="2600" spc="-10" dirty="0">
                <a:latin typeface="Arial MT"/>
                <a:cs typeface="Arial MT"/>
              </a:rPr>
              <a:t> </a:t>
            </a:r>
            <a:r>
              <a:rPr sz="2600" spc="-5" dirty="0">
                <a:latin typeface="Arial MT"/>
                <a:cs typeface="Arial MT"/>
              </a:rPr>
              <a:t>16-bit</a:t>
            </a:r>
            <a:r>
              <a:rPr sz="2600" spc="-10" dirty="0">
                <a:latin typeface="Arial MT"/>
                <a:cs typeface="Arial MT"/>
              </a:rPr>
              <a:t> </a:t>
            </a:r>
            <a:r>
              <a:rPr sz="2600" spc="-5" dirty="0">
                <a:latin typeface="Arial MT"/>
                <a:cs typeface="Arial MT"/>
              </a:rPr>
              <a:t>address</a:t>
            </a:r>
            <a:r>
              <a:rPr sz="2600" spc="-10" dirty="0">
                <a:latin typeface="Arial MT"/>
                <a:cs typeface="Arial MT"/>
              </a:rPr>
              <a:t> </a:t>
            </a:r>
            <a:r>
              <a:rPr sz="2600" spc="-5" dirty="0">
                <a:latin typeface="Arial MT"/>
                <a:cs typeface="Arial MT"/>
              </a:rPr>
              <a:t>8001H</a:t>
            </a:r>
            <a:endParaRPr sz="26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463550">
              <a:lnSpc>
                <a:spcPct val="100000"/>
              </a:lnSpc>
              <a:spcBef>
                <a:spcPts val="100"/>
              </a:spcBef>
            </a:pPr>
            <a:r>
              <a:rPr spc="-10" dirty="0"/>
              <a:t>Timing</a:t>
            </a:r>
            <a:r>
              <a:rPr spc="-90" dirty="0"/>
              <a:t> </a:t>
            </a:r>
            <a:r>
              <a:rPr spc="-5" dirty="0"/>
              <a:t>Diagram</a:t>
            </a:r>
          </a:p>
        </p:txBody>
      </p:sp>
      <p:pic>
        <p:nvPicPr>
          <p:cNvPr id="3" name="object 3"/>
          <p:cNvPicPr/>
          <p:nvPr/>
        </p:nvPicPr>
        <p:blipFill>
          <a:blip r:embed="rId2" cstate="print"/>
          <a:stretch>
            <a:fillRect/>
          </a:stretch>
        </p:blipFill>
        <p:spPr>
          <a:xfrm>
            <a:off x="685800" y="914400"/>
            <a:ext cx="7543799" cy="5913436"/>
          </a:xfrm>
          <a:prstGeom prst="rect">
            <a:avLst/>
          </a:prstGeom>
        </p:spPr>
      </p:pic>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177101"/>
            <a:ext cx="6861175" cy="1303655"/>
          </a:xfrm>
          <a:prstGeom prst="rect">
            <a:avLst/>
          </a:prstGeom>
        </p:spPr>
        <p:txBody>
          <a:bodyPr vert="horz" wrap="square" lIns="0" tIns="28575" rIns="0" bIns="0" rtlCol="0">
            <a:spAutoFit/>
          </a:bodyPr>
          <a:lstStyle/>
          <a:p>
            <a:pPr marL="12700" marR="5080">
              <a:lnSpc>
                <a:spcPts val="5020"/>
              </a:lnSpc>
              <a:spcBef>
                <a:spcPts val="225"/>
              </a:spcBef>
              <a:tabLst>
                <a:tab pos="2485390" algn="l"/>
              </a:tabLst>
            </a:pPr>
            <a:r>
              <a:rPr spc="-5" dirty="0"/>
              <a:t>Interfacing	with</a:t>
            </a:r>
            <a:r>
              <a:rPr spc="-30" dirty="0"/>
              <a:t> </a:t>
            </a:r>
            <a:r>
              <a:rPr spc="-10" dirty="0"/>
              <a:t>LED</a:t>
            </a:r>
            <a:r>
              <a:rPr spc="-35" dirty="0"/>
              <a:t> </a:t>
            </a:r>
            <a:r>
              <a:rPr spc="-10" dirty="0"/>
              <a:t>and</a:t>
            </a:r>
            <a:r>
              <a:rPr spc="-35" dirty="0"/>
              <a:t> </a:t>
            </a:r>
            <a:r>
              <a:rPr spc="-5" dirty="0"/>
              <a:t>seven </a:t>
            </a:r>
            <a:r>
              <a:rPr spc="-1035" dirty="0"/>
              <a:t> </a:t>
            </a:r>
            <a:r>
              <a:rPr spc="-5" dirty="0"/>
              <a:t>segment</a:t>
            </a:r>
            <a:r>
              <a:rPr spc="-10" dirty="0"/>
              <a:t> </a:t>
            </a:r>
            <a:r>
              <a:rPr dirty="0"/>
              <a:t>display</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23</a:t>
            </a:fld>
            <a:endParaRPr dirty="0"/>
          </a:p>
        </p:txBody>
      </p:sp>
      <p:sp>
        <p:nvSpPr>
          <p:cNvPr id="3" name="object 3"/>
          <p:cNvSpPr txBox="1"/>
          <p:nvPr/>
        </p:nvSpPr>
        <p:spPr>
          <a:xfrm>
            <a:off x="954175" y="1611376"/>
            <a:ext cx="7587615" cy="3519170"/>
          </a:xfrm>
          <a:prstGeom prst="rect">
            <a:avLst/>
          </a:prstGeom>
        </p:spPr>
        <p:txBody>
          <a:bodyPr vert="horz" wrap="square" lIns="0" tIns="10795" rIns="0" bIns="0" rtlCol="0">
            <a:spAutoFit/>
          </a:bodyPr>
          <a:lstStyle/>
          <a:p>
            <a:pPr marL="388620" marR="337185" indent="-376555">
              <a:lnSpc>
                <a:spcPct val="100400"/>
              </a:lnSpc>
              <a:spcBef>
                <a:spcPts val="85"/>
              </a:spcBef>
              <a:buClr>
                <a:srgbClr val="B2B2B2"/>
              </a:buClr>
              <a:buSzPct val="89285"/>
              <a:buChar char="■"/>
              <a:tabLst>
                <a:tab pos="388620" algn="l"/>
                <a:tab pos="389255" algn="l"/>
              </a:tabLst>
            </a:pPr>
            <a:r>
              <a:rPr sz="2800" spc="-5" dirty="0">
                <a:latin typeface="Arial MT"/>
                <a:cs typeface="Arial MT"/>
              </a:rPr>
              <a:t>An </a:t>
            </a:r>
            <a:r>
              <a:rPr sz="2800" b="1" spc="-5" dirty="0">
                <a:latin typeface="Arial"/>
                <a:cs typeface="Arial"/>
              </a:rPr>
              <a:t>LED or Light </a:t>
            </a:r>
            <a:r>
              <a:rPr sz="2800" b="1" spc="-10" dirty="0">
                <a:latin typeface="Arial"/>
                <a:cs typeface="Arial"/>
              </a:rPr>
              <a:t>Emitting </a:t>
            </a:r>
            <a:r>
              <a:rPr sz="2800" b="1" spc="10" dirty="0">
                <a:latin typeface="Arial"/>
                <a:cs typeface="Arial"/>
              </a:rPr>
              <a:t>Diode</a:t>
            </a:r>
            <a:r>
              <a:rPr sz="2800" spc="10" dirty="0">
                <a:latin typeface="Arial MT"/>
                <a:cs typeface="Arial MT"/>
              </a:rPr>
              <a:t>, </a:t>
            </a:r>
            <a:r>
              <a:rPr sz="2800" spc="-5" dirty="0">
                <a:latin typeface="Arial MT"/>
                <a:cs typeface="Arial MT"/>
              </a:rPr>
              <a:t>is </a:t>
            </a:r>
            <a:r>
              <a:rPr sz="2800" dirty="0">
                <a:latin typeface="Arial MT"/>
                <a:cs typeface="Arial MT"/>
              </a:rPr>
              <a:t>a solid </a:t>
            </a:r>
            <a:r>
              <a:rPr sz="2800" spc="-770" dirty="0">
                <a:latin typeface="Arial MT"/>
                <a:cs typeface="Arial MT"/>
              </a:rPr>
              <a:t> </a:t>
            </a:r>
            <a:r>
              <a:rPr sz="2800" dirty="0">
                <a:latin typeface="Arial MT"/>
                <a:cs typeface="Arial MT"/>
              </a:rPr>
              <a:t>state </a:t>
            </a:r>
            <a:r>
              <a:rPr sz="2800" spc="-5" dirty="0">
                <a:latin typeface="Arial MT"/>
                <a:cs typeface="Arial MT"/>
              </a:rPr>
              <a:t>optical pn-junction diode which emits </a:t>
            </a:r>
            <a:r>
              <a:rPr sz="2800" dirty="0">
                <a:latin typeface="Arial MT"/>
                <a:cs typeface="Arial MT"/>
              </a:rPr>
              <a:t> </a:t>
            </a:r>
            <a:r>
              <a:rPr sz="2800" spc="-5" dirty="0">
                <a:latin typeface="Arial MT"/>
                <a:cs typeface="Arial MT"/>
              </a:rPr>
              <a:t>light</a:t>
            </a:r>
            <a:r>
              <a:rPr sz="2800" spc="-10" dirty="0">
                <a:latin typeface="Arial MT"/>
                <a:cs typeface="Arial MT"/>
              </a:rPr>
              <a:t> </a:t>
            </a:r>
            <a:r>
              <a:rPr sz="2800" spc="-5" dirty="0">
                <a:latin typeface="Arial MT"/>
                <a:cs typeface="Arial MT"/>
              </a:rPr>
              <a:t>energy</a:t>
            </a:r>
            <a:r>
              <a:rPr sz="2800" spc="-10" dirty="0">
                <a:latin typeface="Arial MT"/>
                <a:cs typeface="Arial MT"/>
              </a:rPr>
              <a:t> </a:t>
            </a:r>
            <a:r>
              <a:rPr sz="2800" spc="-5" dirty="0">
                <a:latin typeface="Arial MT"/>
                <a:cs typeface="Arial MT"/>
              </a:rPr>
              <a:t>in</a:t>
            </a:r>
            <a:r>
              <a:rPr sz="2800" spc="-10" dirty="0">
                <a:latin typeface="Arial MT"/>
                <a:cs typeface="Arial MT"/>
              </a:rPr>
              <a:t> </a:t>
            </a:r>
            <a:r>
              <a:rPr sz="2800" spc="-5" dirty="0">
                <a:latin typeface="Arial MT"/>
                <a:cs typeface="Arial MT"/>
              </a:rPr>
              <a:t>the</a:t>
            </a:r>
            <a:r>
              <a:rPr sz="2800" spc="-10" dirty="0">
                <a:latin typeface="Arial MT"/>
                <a:cs typeface="Arial MT"/>
              </a:rPr>
              <a:t> </a:t>
            </a:r>
            <a:r>
              <a:rPr sz="2800" spc="-5" dirty="0">
                <a:latin typeface="Arial MT"/>
                <a:cs typeface="Arial MT"/>
              </a:rPr>
              <a:t>form</a:t>
            </a:r>
            <a:r>
              <a:rPr sz="2800" spc="-15" dirty="0">
                <a:latin typeface="Arial MT"/>
                <a:cs typeface="Arial MT"/>
              </a:rPr>
              <a:t> </a:t>
            </a:r>
            <a:r>
              <a:rPr sz="2800" spc="-5" dirty="0">
                <a:latin typeface="Arial MT"/>
                <a:cs typeface="Arial MT"/>
              </a:rPr>
              <a:t>of</a:t>
            </a:r>
            <a:r>
              <a:rPr sz="2800" spc="-10" dirty="0">
                <a:latin typeface="Arial MT"/>
                <a:cs typeface="Arial MT"/>
              </a:rPr>
              <a:t> </a:t>
            </a:r>
            <a:r>
              <a:rPr sz="2800" spc="-5" dirty="0">
                <a:latin typeface="Arial MT"/>
                <a:cs typeface="Arial MT"/>
              </a:rPr>
              <a:t>photons.</a:t>
            </a:r>
            <a:endParaRPr sz="2800">
              <a:latin typeface="Arial MT"/>
              <a:cs typeface="Arial MT"/>
            </a:endParaRPr>
          </a:p>
          <a:p>
            <a:pPr marL="388620" marR="5080" indent="-376555">
              <a:lnSpc>
                <a:spcPct val="100200"/>
              </a:lnSpc>
              <a:spcBef>
                <a:spcPts val="570"/>
              </a:spcBef>
              <a:buClr>
                <a:srgbClr val="B2B2B2"/>
              </a:buClr>
              <a:buSzPct val="89285"/>
              <a:buChar char="■"/>
              <a:tabLst>
                <a:tab pos="388620" algn="l"/>
                <a:tab pos="389255" algn="l"/>
              </a:tabLst>
            </a:pPr>
            <a:r>
              <a:rPr sz="2800" spc="-5" dirty="0">
                <a:latin typeface="Arial MT"/>
                <a:cs typeface="Arial MT"/>
              </a:rPr>
              <a:t>the </a:t>
            </a:r>
            <a:r>
              <a:rPr sz="2800" dirty="0">
                <a:latin typeface="Arial MT"/>
                <a:cs typeface="Arial MT"/>
              </a:rPr>
              <a:t>main </a:t>
            </a:r>
            <a:r>
              <a:rPr sz="2800" spc="-5" dirty="0">
                <a:latin typeface="Arial MT"/>
                <a:cs typeface="Arial MT"/>
              </a:rPr>
              <a:t>advantage of light emitting diodes is </a:t>
            </a:r>
            <a:r>
              <a:rPr sz="2800" spc="-765" dirty="0">
                <a:latin typeface="Arial MT"/>
                <a:cs typeface="Arial MT"/>
              </a:rPr>
              <a:t> </a:t>
            </a:r>
            <a:r>
              <a:rPr sz="2800" spc="-5" dirty="0">
                <a:latin typeface="Arial MT"/>
                <a:cs typeface="Arial MT"/>
              </a:rPr>
              <a:t>that</a:t>
            </a:r>
            <a:r>
              <a:rPr sz="2800" spc="-20" dirty="0">
                <a:latin typeface="Arial MT"/>
                <a:cs typeface="Arial MT"/>
              </a:rPr>
              <a:t> </a:t>
            </a:r>
            <a:r>
              <a:rPr sz="2800" spc="-5" dirty="0">
                <a:latin typeface="Arial MT"/>
                <a:cs typeface="Arial MT"/>
              </a:rPr>
              <a:t>because</a:t>
            </a:r>
            <a:r>
              <a:rPr sz="2800" spc="-15" dirty="0">
                <a:latin typeface="Arial MT"/>
                <a:cs typeface="Arial MT"/>
              </a:rPr>
              <a:t> </a:t>
            </a:r>
            <a:r>
              <a:rPr sz="2800" spc="-5" dirty="0">
                <a:latin typeface="Arial MT"/>
                <a:cs typeface="Arial MT"/>
              </a:rPr>
              <a:t>of</a:t>
            </a:r>
            <a:r>
              <a:rPr sz="2800" spc="-15" dirty="0">
                <a:latin typeface="Arial MT"/>
                <a:cs typeface="Arial MT"/>
              </a:rPr>
              <a:t> </a:t>
            </a:r>
            <a:r>
              <a:rPr sz="2800" spc="-5" dirty="0">
                <a:latin typeface="Arial MT"/>
                <a:cs typeface="Arial MT"/>
              </a:rPr>
              <a:t>their</a:t>
            </a:r>
            <a:r>
              <a:rPr sz="2800" spc="-20" dirty="0">
                <a:latin typeface="Arial MT"/>
                <a:cs typeface="Arial MT"/>
              </a:rPr>
              <a:t> </a:t>
            </a:r>
            <a:r>
              <a:rPr sz="2800" dirty="0">
                <a:latin typeface="Arial MT"/>
                <a:cs typeface="Arial MT"/>
              </a:rPr>
              <a:t>small</a:t>
            </a:r>
            <a:r>
              <a:rPr sz="2800" spc="-15" dirty="0">
                <a:latin typeface="Arial MT"/>
                <a:cs typeface="Arial MT"/>
              </a:rPr>
              <a:t> </a:t>
            </a:r>
            <a:r>
              <a:rPr sz="2800" spc="-5" dirty="0">
                <a:latin typeface="Arial MT"/>
                <a:cs typeface="Arial MT"/>
              </a:rPr>
              <a:t>die</a:t>
            </a:r>
            <a:r>
              <a:rPr sz="2800" spc="-15" dirty="0">
                <a:latin typeface="Arial MT"/>
                <a:cs typeface="Arial MT"/>
              </a:rPr>
              <a:t> </a:t>
            </a:r>
            <a:r>
              <a:rPr sz="2800" dirty="0">
                <a:latin typeface="Arial MT"/>
                <a:cs typeface="Arial MT"/>
              </a:rPr>
              <a:t>size,</a:t>
            </a:r>
            <a:r>
              <a:rPr sz="2800" spc="-10" dirty="0">
                <a:latin typeface="Arial MT"/>
                <a:cs typeface="Arial MT"/>
              </a:rPr>
              <a:t> </a:t>
            </a:r>
            <a:r>
              <a:rPr sz="2800" dirty="0">
                <a:latin typeface="Arial MT"/>
                <a:cs typeface="Arial MT"/>
              </a:rPr>
              <a:t>several</a:t>
            </a:r>
            <a:r>
              <a:rPr sz="2800" spc="-15" dirty="0">
                <a:latin typeface="Arial MT"/>
                <a:cs typeface="Arial MT"/>
              </a:rPr>
              <a:t> </a:t>
            </a:r>
            <a:r>
              <a:rPr sz="2800" spc="-5" dirty="0">
                <a:latin typeface="Arial MT"/>
                <a:cs typeface="Arial MT"/>
              </a:rPr>
              <a:t>of </a:t>
            </a:r>
            <a:r>
              <a:rPr sz="2800" spc="-765" dirty="0">
                <a:latin typeface="Arial MT"/>
                <a:cs typeface="Arial MT"/>
              </a:rPr>
              <a:t> </a:t>
            </a:r>
            <a:r>
              <a:rPr sz="2800" spc="-5" dirty="0">
                <a:latin typeface="Arial MT"/>
                <a:cs typeface="Arial MT"/>
              </a:rPr>
              <a:t>them </a:t>
            </a:r>
            <a:r>
              <a:rPr sz="2800" dirty="0">
                <a:latin typeface="Arial MT"/>
                <a:cs typeface="Arial MT"/>
              </a:rPr>
              <a:t>can </a:t>
            </a:r>
            <a:r>
              <a:rPr sz="2800" spc="-5" dirty="0">
                <a:latin typeface="Arial MT"/>
                <a:cs typeface="Arial MT"/>
              </a:rPr>
              <a:t>be </a:t>
            </a:r>
            <a:r>
              <a:rPr sz="2800" dirty="0">
                <a:latin typeface="Arial MT"/>
                <a:cs typeface="Arial MT"/>
              </a:rPr>
              <a:t>connected </a:t>
            </a:r>
            <a:r>
              <a:rPr sz="2800" spc="-5" dirty="0">
                <a:latin typeface="Arial MT"/>
                <a:cs typeface="Arial MT"/>
              </a:rPr>
              <a:t>together within one </a:t>
            </a:r>
            <a:r>
              <a:rPr sz="2800" dirty="0">
                <a:latin typeface="Arial MT"/>
                <a:cs typeface="Arial MT"/>
              </a:rPr>
              <a:t> small</a:t>
            </a:r>
            <a:r>
              <a:rPr sz="2800" spc="40" dirty="0">
                <a:latin typeface="Arial MT"/>
                <a:cs typeface="Arial MT"/>
              </a:rPr>
              <a:t> </a:t>
            </a:r>
            <a:r>
              <a:rPr sz="2800" spc="-5" dirty="0">
                <a:latin typeface="Arial MT"/>
                <a:cs typeface="Arial MT"/>
              </a:rPr>
              <a:t>and</a:t>
            </a:r>
            <a:r>
              <a:rPr sz="2800" spc="45" dirty="0">
                <a:latin typeface="Arial MT"/>
                <a:cs typeface="Arial MT"/>
              </a:rPr>
              <a:t> </a:t>
            </a:r>
            <a:r>
              <a:rPr sz="2800" dirty="0">
                <a:latin typeface="Arial MT"/>
                <a:cs typeface="Arial MT"/>
              </a:rPr>
              <a:t>compact</a:t>
            </a:r>
            <a:r>
              <a:rPr sz="2800" spc="45" dirty="0">
                <a:latin typeface="Arial MT"/>
                <a:cs typeface="Arial MT"/>
              </a:rPr>
              <a:t> </a:t>
            </a:r>
            <a:r>
              <a:rPr sz="2800" spc="-5" dirty="0">
                <a:latin typeface="Arial MT"/>
                <a:cs typeface="Arial MT"/>
              </a:rPr>
              <a:t>package</a:t>
            </a:r>
            <a:r>
              <a:rPr sz="2800" spc="45" dirty="0">
                <a:latin typeface="Arial MT"/>
                <a:cs typeface="Arial MT"/>
              </a:rPr>
              <a:t> </a:t>
            </a:r>
            <a:r>
              <a:rPr sz="2800" spc="-5" dirty="0">
                <a:latin typeface="Arial MT"/>
                <a:cs typeface="Arial MT"/>
              </a:rPr>
              <a:t>producing</a:t>
            </a:r>
            <a:r>
              <a:rPr sz="2800" spc="45" dirty="0">
                <a:latin typeface="Arial MT"/>
                <a:cs typeface="Arial MT"/>
              </a:rPr>
              <a:t> </a:t>
            </a:r>
            <a:r>
              <a:rPr sz="2800" spc="-5" dirty="0">
                <a:latin typeface="Arial MT"/>
                <a:cs typeface="Arial MT"/>
              </a:rPr>
              <a:t>what </a:t>
            </a:r>
            <a:r>
              <a:rPr sz="2800" dirty="0">
                <a:latin typeface="Arial MT"/>
                <a:cs typeface="Arial MT"/>
              </a:rPr>
              <a:t> </a:t>
            </a:r>
            <a:r>
              <a:rPr sz="2800" spc="-5" dirty="0">
                <a:latin typeface="Arial MT"/>
                <a:cs typeface="Arial MT"/>
              </a:rPr>
              <a:t>is</a:t>
            </a:r>
            <a:r>
              <a:rPr sz="2800" spc="-15" dirty="0">
                <a:latin typeface="Arial MT"/>
                <a:cs typeface="Arial MT"/>
              </a:rPr>
              <a:t> </a:t>
            </a:r>
            <a:r>
              <a:rPr sz="2800" spc="-5" dirty="0">
                <a:latin typeface="Arial MT"/>
                <a:cs typeface="Arial MT"/>
              </a:rPr>
              <a:t>generally</a:t>
            </a:r>
            <a:r>
              <a:rPr sz="2800" spc="-10" dirty="0">
                <a:latin typeface="Arial MT"/>
                <a:cs typeface="Arial MT"/>
              </a:rPr>
              <a:t> </a:t>
            </a:r>
            <a:r>
              <a:rPr sz="2800" dirty="0">
                <a:latin typeface="Arial MT"/>
                <a:cs typeface="Arial MT"/>
              </a:rPr>
              <a:t>called</a:t>
            </a:r>
            <a:r>
              <a:rPr sz="2800" spc="-10" dirty="0">
                <a:latin typeface="Arial MT"/>
                <a:cs typeface="Arial MT"/>
              </a:rPr>
              <a:t> </a:t>
            </a:r>
            <a:r>
              <a:rPr sz="2800" dirty="0">
                <a:latin typeface="Arial MT"/>
                <a:cs typeface="Arial MT"/>
              </a:rPr>
              <a:t>a</a:t>
            </a:r>
            <a:r>
              <a:rPr sz="2800" spc="5" dirty="0">
                <a:latin typeface="Arial MT"/>
                <a:cs typeface="Arial MT"/>
              </a:rPr>
              <a:t> </a:t>
            </a:r>
            <a:r>
              <a:rPr sz="2800" b="1" spc="-5" dirty="0">
                <a:latin typeface="Arial"/>
                <a:cs typeface="Arial"/>
              </a:rPr>
              <a:t>7-segment</a:t>
            </a:r>
            <a:r>
              <a:rPr sz="2800" b="1" spc="-10" dirty="0">
                <a:latin typeface="Arial"/>
                <a:cs typeface="Arial"/>
              </a:rPr>
              <a:t> </a:t>
            </a:r>
            <a:r>
              <a:rPr sz="2800" b="1" spc="-5" dirty="0">
                <a:latin typeface="Arial"/>
                <a:cs typeface="Arial"/>
              </a:rPr>
              <a:t>Display</a:t>
            </a:r>
            <a:r>
              <a:rPr sz="2800" spc="-5" dirty="0">
                <a:latin typeface="Arial MT"/>
                <a:cs typeface="Arial MT"/>
              </a:rPr>
              <a:t>.</a:t>
            </a:r>
            <a:endParaRPr sz="280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496188"/>
            <a:ext cx="1593850" cy="665480"/>
          </a:xfrm>
          <a:prstGeom prst="rect">
            <a:avLst/>
          </a:prstGeom>
        </p:spPr>
        <p:txBody>
          <a:bodyPr vert="horz" wrap="square" lIns="0" tIns="12700" rIns="0" bIns="0" rtlCol="0">
            <a:spAutoFit/>
          </a:bodyPr>
          <a:lstStyle/>
          <a:p>
            <a:pPr marL="12700">
              <a:lnSpc>
                <a:spcPct val="100000"/>
              </a:lnSpc>
              <a:spcBef>
                <a:spcPts val="100"/>
              </a:spcBef>
            </a:pPr>
            <a:r>
              <a:rPr spc="-5" dirty="0"/>
              <a:t>Cont…</a:t>
            </a:r>
          </a:p>
        </p:txBody>
      </p:sp>
      <p:sp>
        <p:nvSpPr>
          <p:cNvPr id="3" name="object 3"/>
          <p:cNvSpPr txBox="1"/>
          <p:nvPr/>
        </p:nvSpPr>
        <p:spPr>
          <a:xfrm>
            <a:off x="725575" y="1611376"/>
            <a:ext cx="7867650" cy="2595245"/>
          </a:xfrm>
          <a:prstGeom prst="rect">
            <a:avLst/>
          </a:prstGeom>
        </p:spPr>
        <p:txBody>
          <a:bodyPr vert="horz" wrap="square" lIns="0" tIns="10795" rIns="0" bIns="0" rtlCol="0">
            <a:spAutoFit/>
          </a:bodyPr>
          <a:lstStyle/>
          <a:p>
            <a:pPr marL="388620" marR="5080" indent="-376555">
              <a:lnSpc>
                <a:spcPct val="100400"/>
              </a:lnSpc>
              <a:spcBef>
                <a:spcPts val="85"/>
              </a:spcBef>
              <a:buClr>
                <a:srgbClr val="B2B2B2"/>
              </a:buClr>
              <a:buSzPct val="89285"/>
              <a:buChar char="■"/>
              <a:tabLst>
                <a:tab pos="388620" algn="l"/>
                <a:tab pos="389255" algn="l"/>
              </a:tabLst>
            </a:pPr>
            <a:r>
              <a:rPr sz="2800" spc="-5" dirty="0">
                <a:latin typeface="Arial MT"/>
                <a:cs typeface="Arial MT"/>
              </a:rPr>
              <a:t>The </a:t>
            </a:r>
            <a:r>
              <a:rPr sz="2800" i="1" spc="-5" dirty="0">
                <a:latin typeface="Arial"/>
                <a:cs typeface="Arial"/>
              </a:rPr>
              <a:t>7-segment display </a:t>
            </a:r>
            <a:r>
              <a:rPr sz="2800" dirty="0">
                <a:latin typeface="Arial MT"/>
                <a:cs typeface="Arial MT"/>
              </a:rPr>
              <a:t>consists </a:t>
            </a:r>
            <a:r>
              <a:rPr sz="2800" spc="-5" dirty="0">
                <a:latin typeface="Arial MT"/>
                <a:cs typeface="Arial MT"/>
              </a:rPr>
              <a:t>of </a:t>
            </a:r>
            <a:r>
              <a:rPr sz="2800" dirty="0">
                <a:latin typeface="Arial MT"/>
                <a:cs typeface="Arial MT"/>
              </a:rPr>
              <a:t>seven </a:t>
            </a:r>
            <a:r>
              <a:rPr sz="2800" spc="-5" dirty="0">
                <a:latin typeface="Arial MT"/>
                <a:cs typeface="Arial MT"/>
              </a:rPr>
              <a:t>LEDs </a:t>
            </a:r>
            <a:r>
              <a:rPr sz="2800" spc="-765" dirty="0">
                <a:latin typeface="Arial MT"/>
                <a:cs typeface="Arial MT"/>
              </a:rPr>
              <a:t> </a:t>
            </a:r>
            <a:r>
              <a:rPr sz="2800" dirty="0">
                <a:latin typeface="Arial MT"/>
                <a:cs typeface="Arial MT"/>
              </a:rPr>
              <a:t>(hence </a:t>
            </a:r>
            <a:r>
              <a:rPr sz="2800" spc="-5" dirty="0">
                <a:latin typeface="Arial MT"/>
                <a:cs typeface="Arial MT"/>
              </a:rPr>
              <a:t>its name) arranged in </a:t>
            </a:r>
            <a:r>
              <a:rPr sz="2800" dirty="0">
                <a:latin typeface="Arial MT"/>
                <a:cs typeface="Arial MT"/>
              </a:rPr>
              <a:t>a rectangular </a:t>
            </a:r>
            <a:r>
              <a:rPr sz="2800" spc="5" dirty="0">
                <a:latin typeface="Arial MT"/>
                <a:cs typeface="Arial MT"/>
              </a:rPr>
              <a:t> </a:t>
            </a:r>
            <a:r>
              <a:rPr sz="2800" spc="-5" dirty="0">
                <a:latin typeface="Arial MT"/>
                <a:cs typeface="Arial MT"/>
              </a:rPr>
              <a:t>fashion as </a:t>
            </a:r>
            <a:r>
              <a:rPr sz="2800" dirty="0">
                <a:latin typeface="Arial MT"/>
                <a:cs typeface="Arial MT"/>
              </a:rPr>
              <a:t>shown. </a:t>
            </a:r>
            <a:r>
              <a:rPr sz="2800" spc="-10" dirty="0">
                <a:latin typeface="Arial MT"/>
                <a:cs typeface="Arial MT"/>
              </a:rPr>
              <a:t>Each </a:t>
            </a:r>
            <a:r>
              <a:rPr sz="2800" spc="-5" dirty="0">
                <a:latin typeface="Arial MT"/>
                <a:cs typeface="Arial MT"/>
              </a:rPr>
              <a:t>of the </a:t>
            </a:r>
            <a:r>
              <a:rPr sz="2800" dirty="0">
                <a:latin typeface="Arial MT"/>
                <a:cs typeface="Arial MT"/>
              </a:rPr>
              <a:t>seven </a:t>
            </a:r>
            <a:r>
              <a:rPr sz="2800" spc="-5" dirty="0">
                <a:latin typeface="Arial MT"/>
                <a:cs typeface="Arial MT"/>
              </a:rPr>
              <a:t>LEDs is </a:t>
            </a:r>
            <a:r>
              <a:rPr sz="2800" dirty="0">
                <a:latin typeface="Arial MT"/>
                <a:cs typeface="Arial MT"/>
              </a:rPr>
              <a:t> called</a:t>
            </a:r>
            <a:r>
              <a:rPr sz="2800" spc="-20" dirty="0">
                <a:latin typeface="Arial MT"/>
                <a:cs typeface="Arial MT"/>
              </a:rPr>
              <a:t> </a:t>
            </a:r>
            <a:r>
              <a:rPr sz="2800" dirty="0">
                <a:latin typeface="Arial MT"/>
                <a:cs typeface="Arial MT"/>
              </a:rPr>
              <a:t>a</a:t>
            </a:r>
            <a:r>
              <a:rPr sz="2800" spc="-20" dirty="0">
                <a:latin typeface="Arial MT"/>
                <a:cs typeface="Arial MT"/>
              </a:rPr>
              <a:t> </a:t>
            </a:r>
            <a:r>
              <a:rPr sz="2800" dirty="0">
                <a:latin typeface="Arial MT"/>
                <a:cs typeface="Arial MT"/>
              </a:rPr>
              <a:t>segment</a:t>
            </a:r>
            <a:r>
              <a:rPr sz="2800" spc="-20" dirty="0">
                <a:latin typeface="Arial MT"/>
                <a:cs typeface="Arial MT"/>
              </a:rPr>
              <a:t> </a:t>
            </a:r>
            <a:r>
              <a:rPr sz="2800" spc="-5" dirty="0">
                <a:latin typeface="Arial MT"/>
                <a:cs typeface="Arial MT"/>
              </a:rPr>
              <a:t>because</a:t>
            </a:r>
            <a:r>
              <a:rPr sz="2800" spc="-20" dirty="0">
                <a:latin typeface="Arial MT"/>
                <a:cs typeface="Arial MT"/>
              </a:rPr>
              <a:t> </a:t>
            </a:r>
            <a:r>
              <a:rPr sz="2800" spc="-5" dirty="0">
                <a:latin typeface="Arial MT"/>
                <a:cs typeface="Arial MT"/>
              </a:rPr>
              <a:t>when</a:t>
            </a:r>
            <a:r>
              <a:rPr sz="2800" spc="-15" dirty="0">
                <a:latin typeface="Arial MT"/>
                <a:cs typeface="Arial MT"/>
              </a:rPr>
              <a:t> </a:t>
            </a:r>
            <a:r>
              <a:rPr sz="2800" spc="-5" dirty="0">
                <a:latin typeface="Arial MT"/>
                <a:cs typeface="Arial MT"/>
              </a:rPr>
              <a:t>illuminated</a:t>
            </a:r>
            <a:r>
              <a:rPr sz="2800" spc="-20" dirty="0">
                <a:latin typeface="Arial MT"/>
                <a:cs typeface="Arial MT"/>
              </a:rPr>
              <a:t> </a:t>
            </a:r>
            <a:r>
              <a:rPr sz="2800" spc="-5" dirty="0">
                <a:latin typeface="Arial MT"/>
                <a:cs typeface="Arial MT"/>
              </a:rPr>
              <a:t>the </a:t>
            </a:r>
            <a:r>
              <a:rPr sz="2800" spc="-765" dirty="0">
                <a:latin typeface="Arial MT"/>
                <a:cs typeface="Arial MT"/>
              </a:rPr>
              <a:t> </a:t>
            </a:r>
            <a:r>
              <a:rPr sz="2800" dirty="0">
                <a:latin typeface="Arial MT"/>
                <a:cs typeface="Arial MT"/>
              </a:rPr>
              <a:t>segment </a:t>
            </a:r>
            <a:r>
              <a:rPr sz="2800" spc="-5" dirty="0">
                <a:latin typeface="Arial MT"/>
                <a:cs typeface="Arial MT"/>
              </a:rPr>
              <a:t>forms part of </a:t>
            </a:r>
            <a:r>
              <a:rPr sz="2800" dirty="0">
                <a:latin typeface="Arial MT"/>
                <a:cs typeface="Arial MT"/>
              </a:rPr>
              <a:t>a </a:t>
            </a:r>
            <a:r>
              <a:rPr sz="2800" spc="-5" dirty="0">
                <a:latin typeface="Arial MT"/>
                <a:cs typeface="Arial MT"/>
              </a:rPr>
              <a:t>numerical digit </a:t>
            </a:r>
            <a:r>
              <a:rPr sz="2800" dirty="0">
                <a:latin typeface="Arial MT"/>
                <a:cs typeface="Arial MT"/>
              </a:rPr>
              <a:t>(both </a:t>
            </a:r>
            <a:r>
              <a:rPr sz="2800" spc="5" dirty="0">
                <a:latin typeface="Arial MT"/>
                <a:cs typeface="Arial MT"/>
              </a:rPr>
              <a:t> </a:t>
            </a:r>
            <a:r>
              <a:rPr sz="2800" spc="-5" dirty="0">
                <a:latin typeface="Arial MT"/>
                <a:cs typeface="Arial MT"/>
              </a:rPr>
              <a:t>Decimal</a:t>
            </a:r>
            <a:r>
              <a:rPr sz="2800" spc="-10" dirty="0">
                <a:latin typeface="Arial MT"/>
                <a:cs typeface="Arial MT"/>
              </a:rPr>
              <a:t> </a:t>
            </a:r>
            <a:r>
              <a:rPr sz="2800" spc="-5" dirty="0">
                <a:latin typeface="Arial MT"/>
                <a:cs typeface="Arial MT"/>
              </a:rPr>
              <a:t>and</a:t>
            </a:r>
            <a:r>
              <a:rPr sz="2800" spc="-10" dirty="0">
                <a:latin typeface="Arial MT"/>
                <a:cs typeface="Arial MT"/>
              </a:rPr>
              <a:t> </a:t>
            </a:r>
            <a:r>
              <a:rPr sz="2800" spc="-5" dirty="0">
                <a:latin typeface="Arial MT"/>
                <a:cs typeface="Arial MT"/>
              </a:rPr>
              <a:t>Hex) to</a:t>
            </a:r>
            <a:r>
              <a:rPr sz="2800" spc="-15" dirty="0">
                <a:latin typeface="Arial MT"/>
                <a:cs typeface="Arial MT"/>
              </a:rPr>
              <a:t> </a:t>
            </a:r>
            <a:r>
              <a:rPr sz="2800" spc="-5" dirty="0">
                <a:latin typeface="Arial MT"/>
                <a:cs typeface="Arial MT"/>
              </a:rPr>
              <a:t>be displayed.</a:t>
            </a:r>
            <a:endParaRPr sz="2800">
              <a:latin typeface="Arial MT"/>
              <a:cs typeface="Arial MT"/>
            </a:endParaRPr>
          </a:p>
        </p:txBody>
      </p:sp>
      <p:pic>
        <p:nvPicPr>
          <p:cNvPr id="4" name="object 4"/>
          <p:cNvPicPr/>
          <p:nvPr/>
        </p:nvPicPr>
        <p:blipFill>
          <a:blip r:embed="rId2" cstate="print"/>
          <a:stretch>
            <a:fillRect/>
          </a:stretch>
        </p:blipFill>
        <p:spPr>
          <a:xfrm>
            <a:off x="3871912" y="4381500"/>
            <a:ext cx="1400174" cy="2095499"/>
          </a:xfrm>
          <a:prstGeom prst="rect">
            <a:avLst/>
          </a:prstGeom>
        </p:spPr>
      </p:pic>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4175" y="1611376"/>
            <a:ext cx="7465695" cy="4805045"/>
          </a:xfrm>
          <a:prstGeom prst="rect">
            <a:avLst/>
          </a:prstGeom>
        </p:spPr>
        <p:txBody>
          <a:bodyPr vert="horz" wrap="square" lIns="0" tIns="10795" rIns="0" bIns="0" rtlCol="0">
            <a:spAutoFit/>
          </a:bodyPr>
          <a:lstStyle/>
          <a:p>
            <a:pPr marL="388620" marR="134620" indent="-376555">
              <a:lnSpc>
                <a:spcPct val="100400"/>
              </a:lnSpc>
              <a:spcBef>
                <a:spcPts val="85"/>
              </a:spcBef>
              <a:buClr>
                <a:srgbClr val="B2B2B2"/>
              </a:buClr>
              <a:buSzPct val="89285"/>
              <a:buChar char="■"/>
              <a:tabLst>
                <a:tab pos="388620" algn="l"/>
                <a:tab pos="389255" algn="l"/>
              </a:tabLst>
            </a:pPr>
            <a:r>
              <a:rPr sz="2800" spc="-5" dirty="0">
                <a:latin typeface="Arial MT"/>
                <a:cs typeface="Arial MT"/>
              </a:rPr>
              <a:t>There are two types of LED 7-segment </a:t>
            </a:r>
            <a:r>
              <a:rPr sz="2800" dirty="0">
                <a:latin typeface="Arial MT"/>
                <a:cs typeface="Arial MT"/>
              </a:rPr>
              <a:t> </a:t>
            </a:r>
            <a:r>
              <a:rPr sz="2800" spc="-5" dirty="0">
                <a:latin typeface="Arial MT"/>
                <a:cs typeface="Arial MT"/>
              </a:rPr>
              <a:t>display </a:t>
            </a:r>
            <a:r>
              <a:rPr sz="2800" dirty="0">
                <a:latin typeface="Arial MT"/>
                <a:cs typeface="Arial MT"/>
              </a:rPr>
              <a:t>called: </a:t>
            </a:r>
            <a:r>
              <a:rPr sz="2800" b="1" spc="-5" dirty="0">
                <a:latin typeface="Arial"/>
                <a:cs typeface="Arial"/>
              </a:rPr>
              <a:t>Common Cathode </a:t>
            </a:r>
            <a:r>
              <a:rPr sz="2800" dirty="0">
                <a:latin typeface="Arial MT"/>
                <a:cs typeface="Arial MT"/>
              </a:rPr>
              <a:t>(CC) </a:t>
            </a:r>
            <a:r>
              <a:rPr sz="2800" spc="-5" dirty="0">
                <a:latin typeface="Arial MT"/>
                <a:cs typeface="Arial MT"/>
              </a:rPr>
              <a:t>and </a:t>
            </a:r>
            <a:r>
              <a:rPr sz="2800" spc="-765" dirty="0">
                <a:latin typeface="Arial MT"/>
                <a:cs typeface="Arial MT"/>
              </a:rPr>
              <a:t> </a:t>
            </a:r>
            <a:r>
              <a:rPr sz="2800" b="1" spc="-5" dirty="0">
                <a:latin typeface="Arial"/>
                <a:cs typeface="Arial"/>
              </a:rPr>
              <a:t>Common</a:t>
            </a:r>
            <a:r>
              <a:rPr sz="2800" b="1" spc="-10" dirty="0">
                <a:latin typeface="Arial"/>
                <a:cs typeface="Arial"/>
              </a:rPr>
              <a:t> </a:t>
            </a:r>
            <a:r>
              <a:rPr sz="2800" b="1" spc="-5" dirty="0">
                <a:latin typeface="Arial"/>
                <a:cs typeface="Arial"/>
              </a:rPr>
              <a:t>Anode </a:t>
            </a:r>
            <a:r>
              <a:rPr sz="2800" dirty="0">
                <a:latin typeface="Arial MT"/>
                <a:cs typeface="Arial MT"/>
              </a:rPr>
              <a:t>(CA).</a:t>
            </a:r>
            <a:endParaRPr sz="2800">
              <a:latin typeface="Arial MT"/>
              <a:cs typeface="Arial MT"/>
            </a:endParaRPr>
          </a:p>
          <a:p>
            <a:pPr marL="388620" marR="5080" indent="-342900">
              <a:lnSpc>
                <a:spcPct val="100299"/>
              </a:lnSpc>
              <a:spcBef>
                <a:spcPts val="565"/>
              </a:spcBef>
            </a:pPr>
            <a:r>
              <a:rPr sz="2800" spc="-5" dirty="0">
                <a:latin typeface="Arial MT"/>
                <a:cs typeface="Arial MT"/>
              </a:rPr>
              <a:t>1. </a:t>
            </a:r>
            <a:r>
              <a:rPr sz="2800" b="1" spc="-5" dirty="0">
                <a:latin typeface="Arial"/>
                <a:cs typeface="Arial"/>
              </a:rPr>
              <a:t>The Common Cathode </a:t>
            </a:r>
            <a:r>
              <a:rPr sz="2800" b="1" dirty="0">
                <a:latin typeface="Arial"/>
                <a:cs typeface="Arial"/>
              </a:rPr>
              <a:t>(CC) – </a:t>
            </a:r>
            <a:r>
              <a:rPr sz="2800" spc="-5" dirty="0">
                <a:latin typeface="Arial MT"/>
                <a:cs typeface="Arial MT"/>
              </a:rPr>
              <a:t>In the </a:t>
            </a:r>
            <a:r>
              <a:rPr sz="2800" dirty="0">
                <a:latin typeface="Arial MT"/>
                <a:cs typeface="Arial MT"/>
              </a:rPr>
              <a:t> common cathode </a:t>
            </a:r>
            <a:r>
              <a:rPr sz="2800" spc="-5" dirty="0">
                <a:latin typeface="Arial MT"/>
                <a:cs typeface="Arial MT"/>
              </a:rPr>
              <a:t>display, all the </a:t>
            </a:r>
            <a:r>
              <a:rPr sz="2800" dirty="0">
                <a:latin typeface="Arial MT"/>
                <a:cs typeface="Arial MT"/>
              </a:rPr>
              <a:t>cathode </a:t>
            </a:r>
            <a:r>
              <a:rPr sz="2800" spc="5" dirty="0">
                <a:latin typeface="Arial MT"/>
                <a:cs typeface="Arial MT"/>
              </a:rPr>
              <a:t> </a:t>
            </a:r>
            <a:r>
              <a:rPr sz="2800" dirty="0">
                <a:latin typeface="Arial MT"/>
                <a:cs typeface="Arial MT"/>
              </a:rPr>
              <a:t>connections </a:t>
            </a:r>
            <a:r>
              <a:rPr sz="2800" spc="-5" dirty="0">
                <a:latin typeface="Arial MT"/>
                <a:cs typeface="Arial MT"/>
              </a:rPr>
              <a:t>of the LED </a:t>
            </a:r>
            <a:r>
              <a:rPr sz="2800" dirty="0">
                <a:latin typeface="Arial MT"/>
                <a:cs typeface="Arial MT"/>
              </a:rPr>
              <a:t>segments </a:t>
            </a:r>
            <a:r>
              <a:rPr sz="2800" spc="-5" dirty="0">
                <a:latin typeface="Arial MT"/>
                <a:cs typeface="Arial MT"/>
              </a:rPr>
              <a:t>are joined </a:t>
            </a:r>
            <a:r>
              <a:rPr sz="2800" spc="-765" dirty="0">
                <a:latin typeface="Arial MT"/>
                <a:cs typeface="Arial MT"/>
              </a:rPr>
              <a:t> </a:t>
            </a:r>
            <a:r>
              <a:rPr sz="2800" spc="-5" dirty="0">
                <a:latin typeface="Arial MT"/>
                <a:cs typeface="Arial MT"/>
              </a:rPr>
              <a:t>together to logic </a:t>
            </a:r>
            <a:r>
              <a:rPr sz="2800" dirty="0">
                <a:latin typeface="Arial MT"/>
                <a:cs typeface="Arial MT"/>
              </a:rPr>
              <a:t>“0” </a:t>
            </a:r>
            <a:r>
              <a:rPr sz="2800" spc="-5" dirty="0">
                <a:latin typeface="Arial MT"/>
                <a:cs typeface="Arial MT"/>
              </a:rPr>
              <a:t>or ground. The individual </a:t>
            </a:r>
            <a:r>
              <a:rPr sz="2800" spc="-765" dirty="0">
                <a:latin typeface="Arial MT"/>
                <a:cs typeface="Arial MT"/>
              </a:rPr>
              <a:t> </a:t>
            </a:r>
            <a:r>
              <a:rPr sz="2800" dirty="0">
                <a:latin typeface="Arial MT"/>
                <a:cs typeface="Arial MT"/>
              </a:rPr>
              <a:t>segments </a:t>
            </a:r>
            <a:r>
              <a:rPr sz="2800" spc="-5" dirty="0">
                <a:latin typeface="Arial MT"/>
                <a:cs typeface="Arial MT"/>
              </a:rPr>
              <a:t>are illuminated by application of </a:t>
            </a:r>
            <a:r>
              <a:rPr sz="2800" dirty="0">
                <a:latin typeface="Arial MT"/>
                <a:cs typeface="Arial MT"/>
              </a:rPr>
              <a:t>a </a:t>
            </a:r>
            <a:r>
              <a:rPr sz="2800" spc="5" dirty="0">
                <a:latin typeface="Arial MT"/>
                <a:cs typeface="Arial MT"/>
              </a:rPr>
              <a:t> </a:t>
            </a:r>
            <a:r>
              <a:rPr sz="2800" dirty="0">
                <a:latin typeface="Arial MT"/>
                <a:cs typeface="Arial MT"/>
              </a:rPr>
              <a:t>“HIGH”, </a:t>
            </a:r>
            <a:r>
              <a:rPr sz="2800" spc="-5" dirty="0">
                <a:latin typeface="Arial MT"/>
                <a:cs typeface="Arial MT"/>
              </a:rPr>
              <a:t>or logic </a:t>
            </a:r>
            <a:r>
              <a:rPr sz="2800" dirty="0">
                <a:latin typeface="Arial MT"/>
                <a:cs typeface="Arial MT"/>
              </a:rPr>
              <a:t>“1” signal via a current </a:t>
            </a:r>
            <a:r>
              <a:rPr sz="2800" spc="5" dirty="0">
                <a:latin typeface="Arial MT"/>
                <a:cs typeface="Arial MT"/>
              </a:rPr>
              <a:t> </a:t>
            </a:r>
            <a:r>
              <a:rPr sz="2800" spc="-5" dirty="0">
                <a:latin typeface="Arial MT"/>
                <a:cs typeface="Arial MT"/>
              </a:rPr>
              <a:t>limiting </a:t>
            </a:r>
            <a:r>
              <a:rPr sz="2800" dirty="0">
                <a:latin typeface="Arial MT"/>
                <a:cs typeface="Arial MT"/>
              </a:rPr>
              <a:t>resistor </a:t>
            </a:r>
            <a:r>
              <a:rPr sz="2800" spc="-5" dirty="0">
                <a:latin typeface="Arial MT"/>
                <a:cs typeface="Arial MT"/>
              </a:rPr>
              <a:t>to forward bias the individual </a:t>
            </a:r>
            <a:r>
              <a:rPr sz="2800" dirty="0">
                <a:latin typeface="Arial MT"/>
                <a:cs typeface="Arial MT"/>
              </a:rPr>
              <a:t> </a:t>
            </a:r>
            <a:r>
              <a:rPr sz="2800" spc="-10" dirty="0">
                <a:latin typeface="Arial MT"/>
                <a:cs typeface="Arial MT"/>
              </a:rPr>
              <a:t>Anode</a:t>
            </a:r>
            <a:r>
              <a:rPr sz="2800" spc="-15" dirty="0">
                <a:latin typeface="Arial MT"/>
                <a:cs typeface="Arial MT"/>
              </a:rPr>
              <a:t> </a:t>
            </a:r>
            <a:r>
              <a:rPr sz="2800" spc="-5" dirty="0">
                <a:latin typeface="Arial MT"/>
                <a:cs typeface="Arial MT"/>
              </a:rPr>
              <a:t>terminals</a:t>
            </a:r>
            <a:r>
              <a:rPr sz="2800" spc="-10" dirty="0">
                <a:latin typeface="Arial MT"/>
                <a:cs typeface="Arial MT"/>
              </a:rPr>
              <a:t> </a:t>
            </a:r>
            <a:r>
              <a:rPr sz="2800" dirty="0">
                <a:latin typeface="Arial MT"/>
                <a:cs typeface="Arial MT"/>
              </a:rPr>
              <a:t>(a-g).</a:t>
            </a:r>
            <a:endParaRPr sz="2800">
              <a:latin typeface="Arial MT"/>
              <a:cs typeface="Arial MT"/>
            </a:endParaRPr>
          </a:p>
        </p:txBody>
      </p:sp>
      <p:sp>
        <p:nvSpPr>
          <p:cNvPr id="3" name="object 3"/>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1725" y="1524000"/>
            <a:ext cx="6899274" cy="3767136"/>
          </a:xfrm>
          <a:prstGeom prst="rect">
            <a:avLst/>
          </a:prstGeom>
        </p:spPr>
      </p:pic>
      <p:sp>
        <p:nvSpPr>
          <p:cNvPr id="3" name="object 3"/>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4175" y="1611376"/>
            <a:ext cx="7571105" cy="3452495"/>
          </a:xfrm>
          <a:prstGeom prst="rect">
            <a:avLst/>
          </a:prstGeom>
        </p:spPr>
        <p:txBody>
          <a:bodyPr vert="horz" wrap="square" lIns="0" tIns="10795" rIns="0" bIns="0" rtlCol="0">
            <a:spAutoFit/>
          </a:bodyPr>
          <a:lstStyle/>
          <a:p>
            <a:pPr marL="388620" marR="5080" indent="-376555">
              <a:lnSpc>
                <a:spcPct val="100400"/>
              </a:lnSpc>
              <a:spcBef>
                <a:spcPts val="85"/>
              </a:spcBef>
              <a:buClr>
                <a:srgbClr val="B2B2B2"/>
              </a:buClr>
              <a:buSzPct val="89285"/>
              <a:buChar char="■"/>
              <a:tabLst>
                <a:tab pos="388620" algn="l"/>
                <a:tab pos="389255" algn="l"/>
              </a:tabLst>
            </a:pPr>
            <a:r>
              <a:rPr sz="2800" spc="-5" dirty="0">
                <a:latin typeface="Arial MT"/>
                <a:cs typeface="Arial MT"/>
              </a:rPr>
              <a:t>2. </a:t>
            </a:r>
            <a:r>
              <a:rPr sz="2800" b="1" spc="-5" dirty="0">
                <a:latin typeface="Arial"/>
                <a:cs typeface="Arial"/>
              </a:rPr>
              <a:t>The Common Anode </a:t>
            </a:r>
            <a:r>
              <a:rPr sz="2800" b="1" dirty="0">
                <a:latin typeface="Arial"/>
                <a:cs typeface="Arial"/>
              </a:rPr>
              <a:t>(CA) – </a:t>
            </a:r>
            <a:r>
              <a:rPr sz="2800" spc="-5" dirty="0">
                <a:latin typeface="Arial MT"/>
                <a:cs typeface="Arial MT"/>
              </a:rPr>
              <a:t>In the </a:t>
            </a:r>
            <a:r>
              <a:rPr sz="2800" dirty="0">
                <a:latin typeface="Arial MT"/>
                <a:cs typeface="Arial MT"/>
              </a:rPr>
              <a:t> common </a:t>
            </a:r>
            <a:r>
              <a:rPr sz="2800" spc="-5" dirty="0">
                <a:latin typeface="Arial MT"/>
                <a:cs typeface="Arial MT"/>
              </a:rPr>
              <a:t>anode display, all the anode </a:t>
            </a:r>
            <a:r>
              <a:rPr sz="2800" dirty="0">
                <a:latin typeface="Arial MT"/>
                <a:cs typeface="Arial MT"/>
              </a:rPr>
              <a:t> connections </a:t>
            </a:r>
            <a:r>
              <a:rPr sz="2800" spc="-5" dirty="0">
                <a:latin typeface="Arial MT"/>
                <a:cs typeface="Arial MT"/>
              </a:rPr>
              <a:t>of the LED </a:t>
            </a:r>
            <a:r>
              <a:rPr sz="2800" dirty="0">
                <a:latin typeface="Arial MT"/>
                <a:cs typeface="Arial MT"/>
              </a:rPr>
              <a:t>segments </a:t>
            </a:r>
            <a:r>
              <a:rPr sz="2800" spc="-5" dirty="0">
                <a:latin typeface="Arial MT"/>
                <a:cs typeface="Arial MT"/>
              </a:rPr>
              <a:t>are joined </a:t>
            </a:r>
            <a:r>
              <a:rPr sz="2800" dirty="0">
                <a:latin typeface="Arial MT"/>
                <a:cs typeface="Arial MT"/>
              </a:rPr>
              <a:t> </a:t>
            </a:r>
            <a:r>
              <a:rPr sz="2800" spc="-5" dirty="0">
                <a:latin typeface="Arial MT"/>
                <a:cs typeface="Arial MT"/>
              </a:rPr>
              <a:t>together to logic </a:t>
            </a:r>
            <a:r>
              <a:rPr sz="2800" dirty="0">
                <a:latin typeface="Arial MT"/>
                <a:cs typeface="Arial MT"/>
              </a:rPr>
              <a:t>“1”. </a:t>
            </a:r>
            <a:r>
              <a:rPr sz="2800" spc="-5" dirty="0">
                <a:latin typeface="Arial MT"/>
                <a:cs typeface="Arial MT"/>
              </a:rPr>
              <a:t>The individual </a:t>
            </a:r>
            <a:r>
              <a:rPr sz="2800" dirty="0">
                <a:latin typeface="Arial MT"/>
                <a:cs typeface="Arial MT"/>
              </a:rPr>
              <a:t>segments </a:t>
            </a:r>
            <a:r>
              <a:rPr sz="2800" spc="-765" dirty="0">
                <a:latin typeface="Arial MT"/>
                <a:cs typeface="Arial MT"/>
              </a:rPr>
              <a:t> </a:t>
            </a:r>
            <a:r>
              <a:rPr sz="2800" spc="-5" dirty="0">
                <a:latin typeface="Arial MT"/>
                <a:cs typeface="Arial MT"/>
              </a:rPr>
              <a:t>are illuminated by applying </a:t>
            </a:r>
            <a:r>
              <a:rPr sz="2800" dirty="0">
                <a:latin typeface="Arial MT"/>
                <a:cs typeface="Arial MT"/>
              </a:rPr>
              <a:t>a </a:t>
            </a:r>
            <a:r>
              <a:rPr sz="2800" spc="-5" dirty="0">
                <a:latin typeface="Arial MT"/>
                <a:cs typeface="Arial MT"/>
              </a:rPr>
              <a:t>ground, logic </a:t>
            </a:r>
            <a:r>
              <a:rPr sz="2800" dirty="0">
                <a:latin typeface="Arial MT"/>
                <a:cs typeface="Arial MT"/>
              </a:rPr>
              <a:t>“0” </a:t>
            </a:r>
            <a:r>
              <a:rPr sz="2800" spc="-765" dirty="0">
                <a:latin typeface="Arial MT"/>
                <a:cs typeface="Arial MT"/>
              </a:rPr>
              <a:t> </a:t>
            </a:r>
            <a:r>
              <a:rPr sz="2800" spc="-5" dirty="0">
                <a:latin typeface="Arial MT"/>
                <a:cs typeface="Arial MT"/>
              </a:rPr>
              <a:t>or </a:t>
            </a:r>
            <a:r>
              <a:rPr sz="2800" dirty="0">
                <a:latin typeface="Arial MT"/>
                <a:cs typeface="Arial MT"/>
              </a:rPr>
              <a:t>“LOW” signal via a suitable current </a:t>
            </a:r>
            <a:r>
              <a:rPr sz="2800" spc="-5" dirty="0">
                <a:latin typeface="Arial MT"/>
                <a:cs typeface="Arial MT"/>
              </a:rPr>
              <a:t>limiting </a:t>
            </a:r>
            <a:r>
              <a:rPr sz="2800" spc="-765" dirty="0">
                <a:latin typeface="Arial MT"/>
                <a:cs typeface="Arial MT"/>
              </a:rPr>
              <a:t> </a:t>
            </a:r>
            <a:r>
              <a:rPr sz="2800" dirty="0">
                <a:latin typeface="Arial MT"/>
                <a:cs typeface="Arial MT"/>
              </a:rPr>
              <a:t>resistor </a:t>
            </a:r>
            <a:r>
              <a:rPr sz="2800" spc="-5" dirty="0">
                <a:latin typeface="Arial MT"/>
                <a:cs typeface="Arial MT"/>
              </a:rPr>
              <a:t>to the Cathode of the particular </a:t>
            </a:r>
            <a:r>
              <a:rPr sz="2800" dirty="0">
                <a:latin typeface="Arial MT"/>
                <a:cs typeface="Arial MT"/>
              </a:rPr>
              <a:t> segment</a:t>
            </a:r>
            <a:r>
              <a:rPr sz="2800" spc="-10" dirty="0">
                <a:latin typeface="Arial MT"/>
                <a:cs typeface="Arial MT"/>
              </a:rPr>
              <a:t> </a:t>
            </a:r>
            <a:r>
              <a:rPr sz="2800" dirty="0">
                <a:latin typeface="Arial MT"/>
                <a:cs typeface="Arial MT"/>
              </a:rPr>
              <a:t>(a-g).</a:t>
            </a:r>
            <a:endParaRPr sz="2800">
              <a:latin typeface="Arial MT"/>
              <a:cs typeface="Arial MT"/>
            </a:endParaRPr>
          </a:p>
        </p:txBody>
      </p:sp>
      <p:sp>
        <p:nvSpPr>
          <p:cNvPr id="3" name="object 3"/>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66800" y="1619250"/>
            <a:ext cx="6938961" cy="3562349"/>
          </a:xfrm>
          <a:prstGeom prst="rect">
            <a:avLst/>
          </a:prstGeom>
        </p:spPr>
      </p:pic>
      <p:sp>
        <p:nvSpPr>
          <p:cNvPr id="3" name="object 3"/>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04937" y="1981200"/>
            <a:ext cx="6334124" cy="3047999"/>
          </a:xfrm>
          <a:prstGeom prst="rect">
            <a:avLst/>
          </a:prstGeom>
        </p:spPr>
      </p:pic>
      <p:sp>
        <p:nvSpPr>
          <p:cNvPr id="3" name="object 3"/>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496188"/>
            <a:ext cx="1913889" cy="665480"/>
          </a:xfrm>
          <a:prstGeom prst="rect">
            <a:avLst/>
          </a:prstGeom>
        </p:spPr>
        <p:txBody>
          <a:bodyPr vert="horz" wrap="square" lIns="0" tIns="12700" rIns="0" bIns="0" rtlCol="0">
            <a:spAutoFit/>
          </a:bodyPr>
          <a:lstStyle/>
          <a:p>
            <a:pPr marL="12700">
              <a:lnSpc>
                <a:spcPct val="100000"/>
              </a:lnSpc>
              <a:spcBef>
                <a:spcPts val="100"/>
              </a:spcBef>
            </a:pPr>
            <a:r>
              <a:rPr spc="-10" dirty="0"/>
              <a:t>Contents</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3</a:t>
            </a:fld>
            <a:endParaRPr dirty="0"/>
          </a:p>
        </p:txBody>
      </p:sp>
      <p:sp>
        <p:nvSpPr>
          <p:cNvPr id="3" name="object 3"/>
          <p:cNvSpPr txBox="1"/>
          <p:nvPr/>
        </p:nvSpPr>
        <p:spPr>
          <a:xfrm>
            <a:off x="954175" y="1538350"/>
            <a:ext cx="6777355" cy="4358640"/>
          </a:xfrm>
          <a:prstGeom prst="rect">
            <a:avLst/>
          </a:prstGeom>
        </p:spPr>
        <p:txBody>
          <a:bodyPr vert="horz" wrap="square" lIns="0" tIns="85725" rIns="0" bIns="0" rtlCol="0">
            <a:spAutoFit/>
          </a:bodyPr>
          <a:lstStyle/>
          <a:p>
            <a:pPr marL="388620" indent="-376555">
              <a:lnSpc>
                <a:spcPct val="100000"/>
              </a:lnSpc>
              <a:spcBef>
                <a:spcPts val="675"/>
              </a:spcBef>
              <a:buClr>
                <a:srgbClr val="B2B2B2"/>
              </a:buClr>
              <a:buSzPct val="89285"/>
              <a:buChar char="■"/>
              <a:tabLst>
                <a:tab pos="388620" algn="l"/>
                <a:tab pos="389255" algn="l"/>
              </a:tabLst>
            </a:pPr>
            <a:r>
              <a:rPr sz="2800" spc="-10" dirty="0">
                <a:latin typeface="Arial MT"/>
                <a:cs typeface="Arial MT"/>
              </a:rPr>
              <a:t>Salient</a:t>
            </a:r>
            <a:r>
              <a:rPr sz="2800" spc="-30" dirty="0">
                <a:latin typeface="Arial MT"/>
                <a:cs typeface="Arial MT"/>
              </a:rPr>
              <a:t> </a:t>
            </a:r>
            <a:r>
              <a:rPr sz="2800" spc="-5" dirty="0">
                <a:latin typeface="Arial MT"/>
                <a:cs typeface="Arial MT"/>
              </a:rPr>
              <a:t>features</a:t>
            </a:r>
            <a:r>
              <a:rPr sz="2800" spc="-30" dirty="0">
                <a:latin typeface="Arial MT"/>
                <a:cs typeface="Arial MT"/>
              </a:rPr>
              <a:t> </a:t>
            </a:r>
            <a:r>
              <a:rPr sz="2800" spc="-5" dirty="0">
                <a:latin typeface="Arial MT"/>
                <a:cs typeface="Arial MT"/>
              </a:rPr>
              <a:t>of</a:t>
            </a:r>
            <a:r>
              <a:rPr sz="2800" spc="-25" dirty="0">
                <a:latin typeface="Arial MT"/>
                <a:cs typeface="Arial MT"/>
              </a:rPr>
              <a:t> </a:t>
            </a:r>
            <a:r>
              <a:rPr sz="2800" spc="-5" dirty="0">
                <a:latin typeface="Arial MT"/>
                <a:cs typeface="Arial MT"/>
              </a:rPr>
              <a:t>8085</a:t>
            </a:r>
            <a:endParaRPr sz="2800">
              <a:latin typeface="Arial MT"/>
              <a:cs typeface="Arial MT"/>
            </a:endParaRPr>
          </a:p>
          <a:p>
            <a:pPr marL="388620" indent="-376555">
              <a:lnSpc>
                <a:spcPct val="100000"/>
              </a:lnSpc>
              <a:spcBef>
                <a:spcPts val="575"/>
              </a:spcBef>
              <a:buClr>
                <a:srgbClr val="B2B2B2"/>
              </a:buClr>
              <a:buSzPct val="89285"/>
              <a:buChar char="■"/>
              <a:tabLst>
                <a:tab pos="388620" algn="l"/>
                <a:tab pos="389255" algn="l"/>
              </a:tabLst>
            </a:pPr>
            <a:r>
              <a:rPr sz="2800" spc="-10" dirty="0">
                <a:latin typeface="Arial MT"/>
                <a:cs typeface="Arial MT"/>
              </a:rPr>
              <a:t>Pin</a:t>
            </a:r>
            <a:r>
              <a:rPr sz="2800" spc="-30" dirty="0">
                <a:latin typeface="Arial MT"/>
                <a:cs typeface="Arial MT"/>
              </a:rPr>
              <a:t> </a:t>
            </a:r>
            <a:r>
              <a:rPr sz="2800" spc="-5" dirty="0">
                <a:latin typeface="Arial MT"/>
                <a:cs typeface="Arial MT"/>
              </a:rPr>
              <a:t>diagram</a:t>
            </a:r>
            <a:r>
              <a:rPr sz="2800" spc="-25" dirty="0">
                <a:latin typeface="Arial MT"/>
                <a:cs typeface="Arial MT"/>
              </a:rPr>
              <a:t> </a:t>
            </a:r>
            <a:r>
              <a:rPr sz="2800" spc="-5" dirty="0">
                <a:latin typeface="Arial MT"/>
                <a:cs typeface="Arial MT"/>
              </a:rPr>
              <a:t>of</a:t>
            </a:r>
            <a:r>
              <a:rPr sz="2800" spc="-25" dirty="0">
                <a:latin typeface="Arial MT"/>
                <a:cs typeface="Arial MT"/>
              </a:rPr>
              <a:t> </a:t>
            </a:r>
            <a:r>
              <a:rPr sz="2800" spc="-5" dirty="0">
                <a:latin typeface="Arial MT"/>
                <a:cs typeface="Arial MT"/>
              </a:rPr>
              <a:t>8085</a:t>
            </a:r>
            <a:endParaRPr sz="2800">
              <a:latin typeface="Arial MT"/>
              <a:cs typeface="Arial MT"/>
            </a:endParaRPr>
          </a:p>
          <a:p>
            <a:pPr marL="388620" indent="-376555">
              <a:lnSpc>
                <a:spcPct val="100000"/>
              </a:lnSpc>
              <a:spcBef>
                <a:spcPts val="540"/>
              </a:spcBef>
              <a:buClr>
                <a:srgbClr val="B2B2B2"/>
              </a:buClr>
              <a:buSzPct val="89285"/>
              <a:buChar char="■"/>
              <a:tabLst>
                <a:tab pos="388620" algn="l"/>
                <a:tab pos="389255" algn="l"/>
              </a:tabLst>
            </a:pPr>
            <a:r>
              <a:rPr sz="2800" spc="-5" dirty="0">
                <a:latin typeface="Arial MT"/>
                <a:cs typeface="Arial MT"/>
              </a:rPr>
              <a:t>8085</a:t>
            </a:r>
            <a:r>
              <a:rPr sz="2800" spc="-50" dirty="0">
                <a:latin typeface="Arial MT"/>
                <a:cs typeface="Arial MT"/>
              </a:rPr>
              <a:t> </a:t>
            </a:r>
            <a:r>
              <a:rPr sz="2800" spc="-5" dirty="0">
                <a:latin typeface="Arial MT"/>
                <a:cs typeface="Arial MT"/>
              </a:rPr>
              <a:t>Operations</a:t>
            </a:r>
            <a:endParaRPr sz="2800">
              <a:latin typeface="Arial MT"/>
              <a:cs typeface="Arial MT"/>
            </a:endParaRPr>
          </a:p>
          <a:p>
            <a:pPr marL="388620" marR="309245" indent="-376555">
              <a:lnSpc>
                <a:spcPts val="3340"/>
              </a:lnSpc>
              <a:spcBef>
                <a:spcPts val="665"/>
              </a:spcBef>
              <a:buClr>
                <a:srgbClr val="B2B2B2"/>
              </a:buClr>
              <a:buSzPct val="89285"/>
              <a:buChar char="■"/>
              <a:tabLst>
                <a:tab pos="388620" algn="l"/>
                <a:tab pos="389255" algn="l"/>
              </a:tabLst>
            </a:pPr>
            <a:r>
              <a:rPr sz="2800" spc="-10" dirty="0">
                <a:latin typeface="Arial MT"/>
                <a:cs typeface="Arial MT"/>
              </a:rPr>
              <a:t>Peripheral </a:t>
            </a:r>
            <a:r>
              <a:rPr sz="2800" spc="-5" dirty="0">
                <a:latin typeface="Arial MT"/>
                <a:cs typeface="Arial MT"/>
              </a:rPr>
              <a:t>I/O instruction for Intel 8085 </a:t>
            </a:r>
            <a:r>
              <a:rPr sz="2800" spc="-765" dirty="0">
                <a:latin typeface="Arial MT"/>
                <a:cs typeface="Arial MT"/>
              </a:rPr>
              <a:t> </a:t>
            </a:r>
            <a:r>
              <a:rPr sz="2800" dirty="0">
                <a:latin typeface="Arial MT"/>
                <a:cs typeface="Arial MT"/>
              </a:rPr>
              <a:t>Microprocessor</a:t>
            </a:r>
            <a:r>
              <a:rPr sz="2800" spc="-25" dirty="0">
                <a:latin typeface="Arial MT"/>
                <a:cs typeface="Arial MT"/>
              </a:rPr>
              <a:t> </a:t>
            </a:r>
            <a:r>
              <a:rPr sz="2800" spc="-5" dirty="0">
                <a:latin typeface="Arial MT"/>
                <a:cs typeface="Arial MT"/>
              </a:rPr>
              <a:t>and</a:t>
            </a:r>
            <a:r>
              <a:rPr sz="2800" spc="-25" dirty="0">
                <a:latin typeface="Arial MT"/>
                <a:cs typeface="Arial MT"/>
              </a:rPr>
              <a:t> </a:t>
            </a:r>
            <a:r>
              <a:rPr sz="2800" spc="-5" dirty="0">
                <a:latin typeface="Arial MT"/>
                <a:cs typeface="Arial MT"/>
              </a:rPr>
              <a:t>its</a:t>
            </a:r>
            <a:r>
              <a:rPr sz="2800" spc="-20" dirty="0">
                <a:latin typeface="Arial MT"/>
                <a:cs typeface="Arial MT"/>
              </a:rPr>
              <a:t> </a:t>
            </a:r>
            <a:r>
              <a:rPr sz="2800" spc="-5" dirty="0">
                <a:latin typeface="Arial MT"/>
                <a:cs typeface="Arial MT"/>
              </a:rPr>
              <a:t>timing</a:t>
            </a:r>
            <a:r>
              <a:rPr sz="2800" spc="-30" dirty="0">
                <a:latin typeface="Arial MT"/>
                <a:cs typeface="Arial MT"/>
              </a:rPr>
              <a:t> </a:t>
            </a:r>
            <a:r>
              <a:rPr sz="2800" spc="-5" dirty="0">
                <a:latin typeface="Arial MT"/>
                <a:cs typeface="Arial MT"/>
              </a:rPr>
              <a:t>diagram</a:t>
            </a:r>
            <a:endParaRPr sz="2800">
              <a:latin typeface="Arial MT"/>
              <a:cs typeface="Arial MT"/>
            </a:endParaRPr>
          </a:p>
          <a:p>
            <a:pPr marL="388620" marR="5080" indent="-376555">
              <a:lnSpc>
                <a:spcPts val="3340"/>
              </a:lnSpc>
              <a:spcBef>
                <a:spcPts val="595"/>
              </a:spcBef>
              <a:buClr>
                <a:srgbClr val="B2B2B2"/>
              </a:buClr>
              <a:buSzPct val="89285"/>
              <a:buChar char="■"/>
              <a:tabLst>
                <a:tab pos="388620" algn="l"/>
                <a:tab pos="389255" algn="l"/>
              </a:tabLst>
            </a:pPr>
            <a:r>
              <a:rPr sz="2800" spc="-5" dirty="0">
                <a:latin typeface="Arial MT"/>
                <a:cs typeface="Arial MT"/>
              </a:rPr>
              <a:t>Interfacing</a:t>
            </a:r>
            <a:r>
              <a:rPr sz="2800" spc="-30" dirty="0">
                <a:latin typeface="Arial MT"/>
                <a:cs typeface="Arial MT"/>
              </a:rPr>
              <a:t> </a:t>
            </a:r>
            <a:r>
              <a:rPr sz="2800" spc="-5" dirty="0">
                <a:latin typeface="Arial MT"/>
                <a:cs typeface="Arial MT"/>
              </a:rPr>
              <a:t>with</a:t>
            </a:r>
            <a:r>
              <a:rPr sz="2800" spc="-20" dirty="0">
                <a:latin typeface="Arial MT"/>
                <a:cs typeface="Arial MT"/>
              </a:rPr>
              <a:t> </a:t>
            </a:r>
            <a:r>
              <a:rPr sz="2800" spc="-5" dirty="0">
                <a:latin typeface="Arial MT"/>
                <a:cs typeface="Arial MT"/>
              </a:rPr>
              <a:t>LED</a:t>
            </a:r>
            <a:r>
              <a:rPr sz="2800" spc="-20" dirty="0">
                <a:latin typeface="Arial MT"/>
                <a:cs typeface="Arial MT"/>
              </a:rPr>
              <a:t> </a:t>
            </a:r>
            <a:r>
              <a:rPr sz="2800" spc="-5" dirty="0">
                <a:latin typeface="Arial MT"/>
                <a:cs typeface="Arial MT"/>
              </a:rPr>
              <a:t>and</a:t>
            </a:r>
            <a:r>
              <a:rPr sz="2800" spc="-20" dirty="0">
                <a:latin typeface="Arial MT"/>
                <a:cs typeface="Arial MT"/>
              </a:rPr>
              <a:t> </a:t>
            </a:r>
            <a:r>
              <a:rPr sz="2800" dirty="0">
                <a:latin typeface="Arial MT"/>
                <a:cs typeface="Arial MT"/>
              </a:rPr>
              <a:t>seven</a:t>
            </a:r>
            <a:r>
              <a:rPr sz="2800" spc="-20" dirty="0">
                <a:latin typeface="Arial MT"/>
                <a:cs typeface="Arial MT"/>
              </a:rPr>
              <a:t> </a:t>
            </a:r>
            <a:r>
              <a:rPr sz="2800" dirty="0">
                <a:latin typeface="Arial MT"/>
                <a:cs typeface="Arial MT"/>
              </a:rPr>
              <a:t>segment </a:t>
            </a:r>
            <a:r>
              <a:rPr sz="2800" spc="-765" dirty="0">
                <a:latin typeface="Arial MT"/>
                <a:cs typeface="Arial MT"/>
              </a:rPr>
              <a:t> </a:t>
            </a:r>
            <a:r>
              <a:rPr sz="2800" spc="-5" dirty="0">
                <a:latin typeface="Arial MT"/>
                <a:cs typeface="Arial MT"/>
              </a:rPr>
              <a:t>display</a:t>
            </a:r>
            <a:endParaRPr sz="2800">
              <a:latin typeface="Arial MT"/>
              <a:cs typeface="Arial MT"/>
            </a:endParaRPr>
          </a:p>
          <a:p>
            <a:pPr marL="388620" indent="-376555">
              <a:lnSpc>
                <a:spcPct val="100000"/>
              </a:lnSpc>
              <a:spcBef>
                <a:spcPts val="470"/>
              </a:spcBef>
              <a:buClr>
                <a:srgbClr val="B2B2B2"/>
              </a:buClr>
              <a:buSzPct val="89285"/>
              <a:buChar char="■"/>
              <a:tabLst>
                <a:tab pos="388620" algn="l"/>
                <a:tab pos="389255" algn="l"/>
              </a:tabLst>
            </a:pPr>
            <a:r>
              <a:rPr sz="2800" spc="-5" dirty="0">
                <a:latin typeface="Arial MT"/>
                <a:cs typeface="Arial MT"/>
              </a:rPr>
              <a:t>8080A</a:t>
            </a:r>
            <a:r>
              <a:rPr sz="2800" spc="-100" dirty="0">
                <a:latin typeface="Arial MT"/>
                <a:cs typeface="Arial MT"/>
              </a:rPr>
              <a:t> </a:t>
            </a:r>
            <a:r>
              <a:rPr sz="2800" spc="-5" dirty="0">
                <a:latin typeface="Arial MT"/>
                <a:cs typeface="Arial MT"/>
              </a:rPr>
              <a:t>interrupts</a:t>
            </a:r>
            <a:endParaRPr sz="2800">
              <a:latin typeface="Arial MT"/>
              <a:cs typeface="Arial MT"/>
            </a:endParaRPr>
          </a:p>
          <a:p>
            <a:pPr marL="388620" indent="-376555">
              <a:lnSpc>
                <a:spcPct val="100000"/>
              </a:lnSpc>
              <a:spcBef>
                <a:spcPts val="540"/>
              </a:spcBef>
              <a:buClr>
                <a:srgbClr val="B2B2B2"/>
              </a:buClr>
              <a:buSzPct val="89285"/>
              <a:buChar char="■"/>
              <a:tabLst>
                <a:tab pos="388620" algn="l"/>
                <a:tab pos="389255" algn="l"/>
              </a:tabLst>
            </a:pPr>
            <a:r>
              <a:rPr sz="2800" spc="-5" dirty="0">
                <a:latin typeface="Arial MT"/>
                <a:cs typeface="Arial MT"/>
              </a:rPr>
              <a:t>RST</a:t>
            </a:r>
            <a:r>
              <a:rPr sz="2800" spc="-100" dirty="0">
                <a:latin typeface="Arial MT"/>
                <a:cs typeface="Arial MT"/>
              </a:rPr>
              <a:t> </a:t>
            </a:r>
            <a:r>
              <a:rPr sz="2800" spc="-5" dirty="0">
                <a:latin typeface="Arial MT"/>
                <a:cs typeface="Arial MT"/>
              </a:rPr>
              <a:t>instructions</a:t>
            </a:r>
            <a:endParaRPr sz="280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71625" y="600075"/>
            <a:ext cx="6000749" cy="5657849"/>
          </a:xfrm>
          <a:prstGeom prst="rect">
            <a:avLst/>
          </a:prstGeom>
        </p:spPr>
      </p:pic>
      <p:sp>
        <p:nvSpPr>
          <p:cNvPr id="3" name="object 3"/>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496188"/>
            <a:ext cx="2099310" cy="665480"/>
          </a:xfrm>
          <a:prstGeom prst="rect">
            <a:avLst/>
          </a:prstGeom>
        </p:spPr>
        <p:txBody>
          <a:bodyPr vert="horz" wrap="square" lIns="0" tIns="12700" rIns="0" bIns="0" rtlCol="0">
            <a:spAutoFit/>
          </a:bodyPr>
          <a:lstStyle/>
          <a:p>
            <a:pPr marL="12700">
              <a:lnSpc>
                <a:spcPct val="100000"/>
              </a:lnSpc>
              <a:spcBef>
                <a:spcPts val="100"/>
              </a:spcBef>
            </a:pPr>
            <a:r>
              <a:rPr dirty="0"/>
              <a:t>Interrupts</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31</a:t>
            </a:fld>
            <a:endParaRPr dirty="0"/>
          </a:p>
        </p:txBody>
      </p:sp>
      <p:sp>
        <p:nvSpPr>
          <p:cNvPr id="3" name="object 3"/>
          <p:cNvSpPr txBox="1"/>
          <p:nvPr/>
        </p:nvSpPr>
        <p:spPr>
          <a:xfrm>
            <a:off x="954175" y="1611376"/>
            <a:ext cx="7588250" cy="4447540"/>
          </a:xfrm>
          <a:prstGeom prst="rect">
            <a:avLst/>
          </a:prstGeom>
        </p:spPr>
        <p:txBody>
          <a:bodyPr vert="horz" wrap="square" lIns="0" tIns="10795" rIns="0" bIns="0" rtlCol="0">
            <a:spAutoFit/>
          </a:bodyPr>
          <a:lstStyle/>
          <a:p>
            <a:pPr marL="388620" marR="104775" indent="-376555">
              <a:lnSpc>
                <a:spcPct val="100400"/>
              </a:lnSpc>
              <a:spcBef>
                <a:spcPts val="85"/>
              </a:spcBef>
              <a:buClr>
                <a:srgbClr val="B2B2B2"/>
              </a:buClr>
              <a:buSzPct val="89285"/>
              <a:buChar char="■"/>
              <a:tabLst>
                <a:tab pos="388620" algn="l"/>
                <a:tab pos="389255" algn="l"/>
              </a:tabLst>
            </a:pPr>
            <a:r>
              <a:rPr sz="2800" b="1" spc="-5" dirty="0">
                <a:latin typeface="Arial"/>
                <a:cs typeface="Arial"/>
              </a:rPr>
              <a:t>Interrupt </a:t>
            </a:r>
            <a:r>
              <a:rPr sz="2800" spc="-5" dirty="0">
                <a:latin typeface="Arial MT"/>
                <a:cs typeface="Arial MT"/>
              </a:rPr>
              <a:t>is the </a:t>
            </a:r>
            <a:r>
              <a:rPr sz="2800" dirty="0">
                <a:latin typeface="Arial MT"/>
                <a:cs typeface="Arial MT"/>
              </a:rPr>
              <a:t>method </a:t>
            </a:r>
            <a:r>
              <a:rPr sz="2800" spc="-5" dirty="0">
                <a:latin typeface="Arial MT"/>
                <a:cs typeface="Arial MT"/>
              </a:rPr>
              <a:t>of </a:t>
            </a:r>
            <a:r>
              <a:rPr sz="2800" dirty="0">
                <a:latin typeface="Arial MT"/>
                <a:cs typeface="Arial MT"/>
              </a:rPr>
              <a:t>creating a </a:t>
            </a:r>
            <a:r>
              <a:rPr sz="2800" spc="5" dirty="0">
                <a:latin typeface="Arial MT"/>
                <a:cs typeface="Arial MT"/>
              </a:rPr>
              <a:t> </a:t>
            </a:r>
            <a:r>
              <a:rPr sz="2800" spc="-5" dirty="0">
                <a:latin typeface="Arial MT"/>
                <a:cs typeface="Arial MT"/>
              </a:rPr>
              <a:t>temporary halt during program execution and </a:t>
            </a:r>
            <a:r>
              <a:rPr sz="2800" spc="-765" dirty="0">
                <a:latin typeface="Arial MT"/>
                <a:cs typeface="Arial MT"/>
              </a:rPr>
              <a:t> </a:t>
            </a:r>
            <a:r>
              <a:rPr sz="2800" spc="-5" dirty="0">
                <a:latin typeface="Arial MT"/>
                <a:cs typeface="Arial MT"/>
              </a:rPr>
              <a:t>allows peripheral devices to access the </a:t>
            </a:r>
            <a:r>
              <a:rPr sz="2800" dirty="0">
                <a:latin typeface="Arial MT"/>
                <a:cs typeface="Arial MT"/>
              </a:rPr>
              <a:t> microprocessor.</a:t>
            </a:r>
            <a:endParaRPr sz="2800">
              <a:latin typeface="Arial MT"/>
              <a:cs typeface="Arial MT"/>
            </a:endParaRPr>
          </a:p>
          <a:p>
            <a:pPr marL="388620" marR="5080" indent="-376555">
              <a:lnSpc>
                <a:spcPct val="100200"/>
              </a:lnSpc>
              <a:spcBef>
                <a:spcPts val="570"/>
              </a:spcBef>
              <a:buClr>
                <a:srgbClr val="B2B2B2"/>
              </a:buClr>
              <a:buSzPct val="89285"/>
              <a:buChar char="■"/>
              <a:tabLst>
                <a:tab pos="388620" algn="l"/>
                <a:tab pos="389255" algn="l"/>
              </a:tabLst>
            </a:pPr>
            <a:r>
              <a:rPr sz="2800" spc="-5" dirty="0">
                <a:latin typeface="Arial MT"/>
                <a:cs typeface="Arial MT"/>
              </a:rPr>
              <a:t>The</a:t>
            </a:r>
            <a:r>
              <a:rPr sz="2800" spc="-30" dirty="0">
                <a:latin typeface="Arial MT"/>
                <a:cs typeface="Arial MT"/>
              </a:rPr>
              <a:t> </a:t>
            </a:r>
            <a:r>
              <a:rPr sz="2800" dirty="0">
                <a:latin typeface="Arial MT"/>
                <a:cs typeface="Arial MT"/>
              </a:rPr>
              <a:t>microprocessor</a:t>
            </a:r>
            <a:r>
              <a:rPr sz="2800" spc="-20" dirty="0">
                <a:latin typeface="Arial MT"/>
                <a:cs typeface="Arial MT"/>
              </a:rPr>
              <a:t> </a:t>
            </a:r>
            <a:r>
              <a:rPr sz="2800" dirty="0">
                <a:latin typeface="Arial MT"/>
                <a:cs typeface="Arial MT"/>
              </a:rPr>
              <a:t>responds</a:t>
            </a:r>
            <a:r>
              <a:rPr sz="2800" spc="-25" dirty="0">
                <a:latin typeface="Arial MT"/>
                <a:cs typeface="Arial MT"/>
              </a:rPr>
              <a:t> </a:t>
            </a:r>
            <a:r>
              <a:rPr sz="2800" spc="-5" dirty="0">
                <a:latin typeface="Arial MT"/>
                <a:cs typeface="Arial MT"/>
              </a:rPr>
              <a:t>to</a:t>
            </a:r>
            <a:r>
              <a:rPr sz="2800" spc="-25" dirty="0">
                <a:latin typeface="Arial MT"/>
                <a:cs typeface="Arial MT"/>
              </a:rPr>
              <a:t> </a:t>
            </a:r>
            <a:r>
              <a:rPr sz="2800" spc="-5" dirty="0">
                <a:latin typeface="Arial MT"/>
                <a:cs typeface="Arial MT"/>
              </a:rPr>
              <a:t>that</a:t>
            </a:r>
            <a:r>
              <a:rPr sz="2800" spc="-25" dirty="0">
                <a:latin typeface="Arial MT"/>
                <a:cs typeface="Arial MT"/>
              </a:rPr>
              <a:t> </a:t>
            </a:r>
            <a:r>
              <a:rPr sz="2800" spc="-5" dirty="0">
                <a:latin typeface="Arial MT"/>
                <a:cs typeface="Arial MT"/>
              </a:rPr>
              <a:t>interrupt </a:t>
            </a:r>
            <a:r>
              <a:rPr sz="2800" spc="-765" dirty="0">
                <a:latin typeface="Arial MT"/>
                <a:cs typeface="Arial MT"/>
              </a:rPr>
              <a:t> </a:t>
            </a:r>
            <a:r>
              <a:rPr sz="2800" spc="-5" dirty="0">
                <a:latin typeface="Arial MT"/>
                <a:cs typeface="Arial MT"/>
              </a:rPr>
              <a:t>with an </a:t>
            </a:r>
            <a:r>
              <a:rPr sz="2800" b="1" spc="-5" dirty="0">
                <a:latin typeface="Arial"/>
                <a:cs typeface="Arial"/>
              </a:rPr>
              <a:t>ISR </a:t>
            </a:r>
            <a:r>
              <a:rPr sz="2800" dirty="0">
                <a:latin typeface="Arial MT"/>
                <a:cs typeface="Arial MT"/>
              </a:rPr>
              <a:t>(Interrupt </a:t>
            </a:r>
            <a:r>
              <a:rPr sz="2800" spc="-10" dirty="0">
                <a:latin typeface="Arial MT"/>
                <a:cs typeface="Arial MT"/>
              </a:rPr>
              <a:t>Service </a:t>
            </a:r>
            <a:r>
              <a:rPr sz="2800" spc="-5" dirty="0">
                <a:latin typeface="Arial MT"/>
                <a:cs typeface="Arial MT"/>
              </a:rPr>
              <a:t>Routine), which </a:t>
            </a:r>
            <a:r>
              <a:rPr sz="2800" spc="-765" dirty="0">
                <a:latin typeface="Arial MT"/>
                <a:cs typeface="Arial MT"/>
              </a:rPr>
              <a:t> </a:t>
            </a:r>
            <a:r>
              <a:rPr sz="2800" spc="-5" dirty="0">
                <a:latin typeface="Arial MT"/>
                <a:cs typeface="Arial MT"/>
              </a:rPr>
              <a:t>is </a:t>
            </a:r>
            <a:r>
              <a:rPr sz="2800" dirty="0">
                <a:latin typeface="Arial MT"/>
                <a:cs typeface="Arial MT"/>
              </a:rPr>
              <a:t>a short </a:t>
            </a:r>
            <a:r>
              <a:rPr sz="2800" spc="-5" dirty="0">
                <a:latin typeface="Arial MT"/>
                <a:cs typeface="Arial MT"/>
              </a:rPr>
              <a:t>program to instruct the </a:t>
            </a:r>
            <a:r>
              <a:rPr sz="2800" dirty="0">
                <a:latin typeface="Arial MT"/>
                <a:cs typeface="Arial MT"/>
              </a:rPr>
              <a:t> microprocessor </a:t>
            </a:r>
            <a:r>
              <a:rPr sz="2800" spc="-5" dirty="0">
                <a:latin typeface="Arial MT"/>
                <a:cs typeface="Arial MT"/>
              </a:rPr>
              <a:t>on how to handle the </a:t>
            </a:r>
            <a:r>
              <a:rPr sz="2800" dirty="0">
                <a:latin typeface="Arial MT"/>
                <a:cs typeface="Arial MT"/>
              </a:rPr>
              <a:t> </a:t>
            </a:r>
            <a:r>
              <a:rPr sz="2800" spc="-5" dirty="0">
                <a:latin typeface="Arial MT"/>
                <a:cs typeface="Arial MT"/>
              </a:rPr>
              <a:t>interrupt.</a:t>
            </a:r>
            <a:endParaRPr sz="2800">
              <a:latin typeface="Arial MT"/>
              <a:cs typeface="Arial MT"/>
            </a:endParaRPr>
          </a:p>
          <a:p>
            <a:pPr marL="388620" indent="-376555">
              <a:lnSpc>
                <a:spcPct val="100000"/>
              </a:lnSpc>
              <a:spcBef>
                <a:spcPts val="575"/>
              </a:spcBef>
              <a:buClr>
                <a:srgbClr val="B2B2B2"/>
              </a:buClr>
              <a:buSzPct val="89285"/>
              <a:buChar char="■"/>
              <a:tabLst>
                <a:tab pos="388620" algn="l"/>
                <a:tab pos="389255" algn="l"/>
              </a:tabLst>
            </a:pPr>
            <a:r>
              <a:rPr sz="2800" b="1" spc="-5" dirty="0">
                <a:latin typeface="Arial"/>
                <a:cs typeface="Arial"/>
              </a:rPr>
              <a:t>Interrupts</a:t>
            </a:r>
            <a:r>
              <a:rPr sz="2800" b="1" dirty="0">
                <a:latin typeface="Arial"/>
                <a:cs typeface="Arial"/>
              </a:rPr>
              <a:t> </a:t>
            </a:r>
            <a:r>
              <a:rPr sz="2800" dirty="0">
                <a:latin typeface="Arial MT"/>
                <a:cs typeface="Arial MT"/>
              </a:rPr>
              <a:t>can</a:t>
            </a:r>
            <a:r>
              <a:rPr sz="2800" spc="-20" dirty="0">
                <a:latin typeface="Arial MT"/>
                <a:cs typeface="Arial MT"/>
              </a:rPr>
              <a:t> </a:t>
            </a:r>
            <a:r>
              <a:rPr sz="2800" spc="-5" dirty="0">
                <a:latin typeface="Arial MT"/>
                <a:cs typeface="Arial MT"/>
              </a:rPr>
              <a:t>be</a:t>
            </a:r>
            <a:r>
              <a:rPr sz="2800" spc="-15" dirty="0">
                <a:latin typeface="Arial MT"/>
                <a:cs typeface="Arial MT"/>
              </a:rPr>
              <a:t> </a:t>
            </a:r>
            <a:r>
              <a:rPr sz="2800" spc="-5" dirty="0">
                <a:latin typeface="Arial MT"/>
                <a:cs typeface="Arial MT"/>
              </a:rPr>
              <a:t>internal</a:t>
            </a:r>
            <a:r>
              <a:rPr sz="2800" spc="-20" dirty="0">
                <a:latin typeface="Arial MT"/>
                <a:cs typeface="Arial MT"/>
              </a:rPr>
              <a:t> </a:t>
            </a:r>
            <a:r>
              <a:rPr sz="2800" spc="-5" dirty="0">
                <a:latin typeface="Arial MT"/>
                <a:cs typeface="Arial MT"/>
              </a:rPr>
              <a:t>or</a:t>
            </a:r>
            <a:r>
              <a:rPr sz="2800" spc="-15" dirty="0">
                <a:latin typeface="Arial MT"/>
                <a:cs typeface="Arial MT"/>
              </a:rPr>
              <a:t> </a:t>
            </a:r>
            <a:r>
              <a:rPr sz="2800" spc="-5" dirty="0">
                <a:latin typeface="Arial MT"/>
                <a:cs typeface="Arial MT"/>
              </a:rPr>
              <a:t>external.</a:t>
            </a:r>
            <a:endParaRPr sz="2800">
              <a:latin typeface="Arial MT"/>
              <a:cs typeface="Arial 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555"/>
            <a:ext cx="3478529" cy="635000"/>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000000"/>
                </a:solidFill>
              </a:rPr>
              <a:t>8080A</a:t>
            </a:r>
            <a:r>
              <a:rPr sz="4000" spc="-90" dirty="0">
                <a:solidFill>
                  <a:srgbClr val="000000"/>
                </a:solidFill>
              </a:rPr>
              <a:t> </a:t>
            </a:r>
            <a:r>
              <a:rPr sz="4000" spc="-5" dirty="0">
                <a:solidFill>
                  <a:srgbClr val="000000"/>
                </a:solidFill>
              </a:rPr>
              <a:t>interrupts</a:t>
            </a:r>
            <a:endParaRPr sz="4000" dirty="0"/>
          </a:p>
        </p:txBody>
      </p:sp>
      <p:sp>
        <p:nvSpPr>
          <p:cNvPr id="5" name="object 5"/>
          <p:cNvSpPr txBox="1"/>
          <p:nvPr/>
        </p:nvSpPr>
        <p:spPr>
          <a:xfrm>
            <a:off x="8447167" y="6268720"/>
            <a:ext cx="16700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32</a:t>
            </a:r>
            <a:endParaRPr sz="1000">
              <a:latin typeface="Arial MT"/>
              <a:cs typeface="Arial MT"/>
            </a:endParaRPr>
          </a:p>
        </p:txBody>
      </p:sp>
      <p:sp>
        <p:nvSpPr>
          <p:cNvPr id="6" name="Rectangle 5"/>
          <p:cNvSpPr/>
          <p:nvPr/>
        </p:nvSpPr>
        <p:spPr>
          <a:xfrm>
            <a:off x="607811" y="838200"/>
            <a:ext cx="8004572" cy="5909310"/>
          </a:xfrm>
          <a:prstGeom prst="rect">
            <a:avLst/>
          </a:prstGeom>
        </p:spPr>
        <p:txBody>
          <a:bodyPr wrap="square">
            <a:spAutoFit/>
          </a:bodyPr>
          <a:lstStyle/>
          <a:p>
            <a:pPr fontAlgn="base"/>
            <a:r>
              <a:rPr lang="en-US" b="1" i="0" dirty="0" smtClean="0">
                <a:solidFill>
                  <a:srgbClr val="273239"/>
                </a:solidFill>
                <a:effectLst/>
                <a:latin typeface="Nunito"/>
              </a:rPr>
              <a:t>There are five interrupt signals in the 8085 microprocessor:</a:t>
            </a:r>
            <a:endParaRPr lang="en-US" b="0" i="0" dirty="0" smtClean="0">
              <a:solidFill>
                <a:srgbClr val="273239"/>
              </a:solidFill>
              <a:effectLst/>
              <a:latin typeface="Nunito"/>
            </a:endParaRPr>
          </a:p>
          <a:p>
            <a:pPr fontAlgn="base">
              <a:buFont typeface="+mj-lt"/>
              <a:buAutoNum type="arabicPeriod"/>
            </a:pPr>
            <a:r>
              <a:rPr lang="en-US" b="1" i="0" dirty="0" smtClean="0">
                <a:solidFill>
                  <a:srgbClr val="273239"/>
                </a:solidFill>
                <a:effectLst/>
                <a:latin typeface="Nunito"/>
              </a:rPr>
              <a:t>TRAP:</a:t>
            </a:r>
            <a:r>
              <a:rPr lang="en-US" b="0" i="0" dirty="0" smtClean="0">
                <a:solidFill>
                  <a:srgbClr val="273239"/>
                </a:solidFill>
                <a:effectLst/>
                <a:latin typeface="Nunito"/>
              </a:rPr>
              <a:t> The TRAP interrupt is a non-</a:t>
            </a:r>
            <a:r>
              <a:rPr lang="en-US" b="0" i="0" dirty="0" err="1" smtClean="0">
                <a:solidFill>
                  <a:srgbClr val="273239"/>
                </a:solidFill>
                <a:effectLst/>
                <a:latin typeface="Nunito"/>
              </a:rPr>
              <a:t>maskable</a:t>
            </a:r>
            <a:r>
              <a:rPr lang="en-US" b="0" i="0" dirty="0" smtClean="0">
                <a:solidFill>
                  <a:srgbClr val="273239"/>
                </a:solidFill>
                <a:effectLst/>
                <a:latin typeface="Nunito"/>
              </a:rPr>
              <a:t> interrupt that is generated by an external device, such as a power failure or a hardware malfunction. The TRAP interrupt has the highest priority and cannot be disabled</a:t>
            </a:r>
            <a:r>
              <a:rPr lang="en-US" b="0" i="0" dirty="0" smtClean="0">
                <a:solidFill>
                  <a:srgbClr val="273239"/>
                </a:solidFill>
                <a:effectLst/>
                <a:latin typeface="Nunito"/>
              </a:rPr>
              <a:t>.</a:t>
            </a:r>
            <a:r>
              <a:rPr lang="en-US" dirty="0"/>
              <a:t> </a:t>
            </a:r>
            <a:r>
              <a:rPr lang="en-US" dirty="0" smtClean="0"/>
              <a:t>(</a:t>
            </a:r>
            <a:r>
              <a:rPr lang="en-US" b="1" dirty="0" smtClean="0"/>
              <a:t>A </a:t>
            </a:r>
            <a:r>
              <a:rPr lang="en-US" b="1" dirty="0"/>
              <a:t>'</a:t>
            </a:r>
            <a:r>
              <a:rPr lang="en-US" b="1" dirty="0" err="1"/>
              <a:t>Maskable</a:t>
            </a:r>
            <a:r>
              <a:rPr lang="en-US" b="1" dirty="0"/>
              <a:t> Interrupt' in computer science refers to an interrupt mechanism that can be enabled or disabled by the programmer. It is contrasted with a 'Non-</a:t>
            </a:r>
            <a:r>
              <a:rPr lang="en-US" b="1" dirty="0" err="1"/>
              <a:t>maskable</a:t>
            </a:r>
            <a:r>
              <a:rPr lang="en-US" b="1" dirty="0"/>
              <a:t> Interrupt' which has a higher priority and cannot be disabled, typically used for critical events like power loss</a:t>
            </a:r>
            <a:r>
              <a:rPr lang="en-US" b="1" dirty="0" smtClean="0"/>
              <a:t>.)</a:t>
            </a:r>
            <a:endParaRPr lang="en-US" b="1" i="0" dirty="0" smtClean="0">
              <a:solidFill>
                <a:srgbClr val="273239"/>
              </a:solidFill>
              <a:effectLst/>
              <a:latin typeface="Nunito"/>
            </a:endParaRPr>
          </a:p>
          <a:p>
            <a:pPr marL="342900" indent="-342900" fontAlgn="base">
              <a:buFont typeface="+mj-lt"/>
              <a:buAutoNum type="arabicPeriod"/>
            </a:pPr>
            <a:endParaRPr lang="en-US" b="0" i="0" dirty="0" smtClean="0">
              <a:solidFill>
                <a:srgbClr val="273239"/>
              </a:solidFill>
              <a:effectLst/>
              <a:latin typeface="Nunito"/>
            </a:endParaRPr>
          </a:p>
          <a:p>
            <a:pPr fontAlgn="base">
              <a:buFont typeface="+mj-lt"/>
              <a:buAutoNum type="arabicPeriod"/>
            </a:pPr>
            <a:r>
              <a:rPr lang="en-US" b="1" i="0" dirty="0" smtClean="0">
                <a:solidFill>
                  <a:srgbClr val="273239"/>
                </a:solidFill>
                <a:effectLst/>
                <a:latin typeface="Nunito"/>
              </a:rPr>
              <a:t>RST 7.5: </a:t>
            </a:r>
            <a:r>
              <a:rPr lang="en-US" b="0" i="0" dirty="0" smtClean="0">
                <a:solidFill>
                  <a:srgbClr val="273239"/>
                </a:solidFill>
                <a:effectLst/>
                <a:latin typeface="Nunito"/>
              </a:rPr>
              <a:t>The RST 7.5 interrupt is a </a:t>
            </a:r>
            <a:r>
              <a:rPr lang="en-US" b="0" i="0" dirty="0" err="1" smtClean="0">
                <a:solidFill>
                  <a:srgbClr val="273239"/>
                </a:solidFill>
                <a:effectLst/>
                <a:latin typeface="Nunito"/>
              </a:rPr>
              <a:t>maskable</a:t>
            </a:r>
            <a:r>
              <a:rPr lang="en-US" b="0" i="0" dirty="0" smtClean="0">
                <a:solidFill>
                  <a:srgbClr val="273239"/>
                </a:solidFill>
                <a:effectLst/>
                <a:latin typeface="Nunito"/>
              </a:rPr>
              <a:t> interrupt that is generated by a software instruction. It has the second highest priority.</a:t>
            </a:r>
          </a:p>
          <a:p>
            <a:pPr fontAlgn="base">
              <a:buFont typeface="+mj-lt"/>
              <a:buAutoNum type="arabicPeriod"/>
            </a:pPr>
            <a:endParaRPr lang="en-US" b="0" i="0" dirty="0" smtClean="0">
              <a:solidFill>
                <a:srgbClr val="273239"/>
              </a:solidFill>
              <a:effectLst/>
              <a:latin typeface="Nunito"/>
            </a:endParaRPr>
          </a:p>
          <a:p>
            <a:pPr fontAlgn="base">
              <a:buFont typeface="+mj-lt"/>
              <a:buAutoNum type="arabicPeriod"/>
            </a:pPr>
            <a:r>
              <a:rPr lang="en-US" b="1" i="0" dirty="0" smtClean="0">
                <a:solidFill>
                  <a:srgbClr val="273239"/>
                </a:solidFill>
                <a:effectLst/>
                <a:latin typeface="Nunito"/>
              </a:rPr>
              <a:t>RST 6.5:</a:t>
            </a:r>
            <a:r>
              <a:rPr lang="en-US" b="0" i="0" dirty="0" smtClean="0">
                <a:solidFill>
                  <a:srgbClr val="273239"/>
                </a:solidFill>
                <a:effectLst/>
                <a:latin typeface="Nunito"/>
              </a:rPr>
              <a:t> The RST 6.5 interrupt is a </a:t>
            </a:r>
            <a:r>
              <a:rPr lang="en-US" b="0" i="0" dirty="0" err="1" smtClean="0">
                <a:solidFill>
                  <a:srgbClr val="273239"/>
                </a:solidFill>
                <a:effectLst/>
                <a:latin typeface="Nunito"/>
              </a:rPr>
              <a:t>maskable</a:t>
            </a:r>
            <a:r>
              <a:rPr lang="en-US" b="0" i="0" dirty="0" smtClean="0">
                <a:solidFill>
                  <a:srgbClr val="273239"/>
                </a:solidFill>
                <a:effectLst/>
                <a:latin typeface="Nunito"/>
              </a:rPr>
              <a:t> interrupt that is generated by a software instruction. It has the third highest priority.</a:t>
            </a:r>
          </a:p>
          <a:p>
            <a:pPr fontAlgn="base">
              <a:buFont typeface="+mj-lt"/>
              <a:buAutoNum type="arabicPeriod"/>
            </a:pPr>
            <a:endParaRPr lang="en-US" b="0" i="0" dirty="0" smtClean="0">
              <a:solidFill>
                <a:srgbClr val="273239"/>
              </a:solidFill>
              <a:effectLst/>
              <a:latin typeface="Nunito"/>
            </a:endParaRPr>
          </a:p>
          <a:p>
            <a:pPr fontAlgn="base">
              <a:buFont typeface="+mj-lt"/>
              <a:buAutoNum type="arabicPeriod"/>
            </a:pPr>
            <a:r>
              <a:rPr lang="en-US" b="1" i="0" dirty="0" smtClean="0">
                <a:solidFill>
                  <a:srgbClr val="273239"/>
                </a:solidFill>
                <a:effectLst/>
                <a:latin typeface="Nunito"/>
              </a:rPr>
              <a:t>RST 5.5: </a:t>
            </a:r>
            <a:r>
              <a:rPr lang="en-US" b="0" i="0" dirty="0" smtClean="0">
                <a:solidFill>
                  <a:srgbClr val="273239"/>
                </a:solidFill>
                <a:effectLst/>
                <a:latin typeface="Nunito"/>
              </a:rPr>
              <a:t>The RST 5.5 interrupt is a </a:t>
            </a:r>
            <a:r>
              <a:rPr lang="en-US" b="0" i="0" dirty="0" err="1" smtClean="0">
                <a:solidFill>
                  <a:srgbClr val="273239"/>
                </a:solidFill>
                <a:effectLst/>
                <a:latin typeface="Nunito"/>
              </a:rPr>
              <a:t>maskable</a:t>
            </a:r>
            <a:r>
              <a:rPr lang="en-US" b="0" i="0" dirty="0" smtClean="0">
                <a:solidFill>
                  <a:srgbClr val="273239"/>
                </a:solidFill>
                <a:effectLst/>
                <a:latin typeface="Nunito"/>
              </a:rPr>
              <a:t> interrupt that is generated by a software instruction. It has the fourth highest priority.</a:t>
            </a:r>
          </a:p>
          <a:p>
            <a:pPr marL="342900" indent="-342900" fontAlgn="base">
              <a:buFont typeface="+mj-lt"/>
              <a:buAutoNum type="arabicPeriod"/>
            </a:pPr>
            <a:endParaRPr lang="en-US" b="0" i="0" dirty="0" smtClean="0">
              <a:solidFill>
                <a:srgbClr val="273239"/>
              </a:solidFill>
              <a:effectLst/>
              <a:latin typeface="Nunito"/>
            </a:endParaRPr>
          </a:p>
          <a:p>
            <a:pPr fontAlgn="base">
              <a:buFont typeface="+mj-lt"/>
              <a:buAutoNum type="arabicPeriod"/>
            </a:pPr>
            <a:r>
              <a:rPr lang="en-US" b="1" i="0" dirty="0" smtClean="0">
                <a:solidFill>
                  <a:srgbClr val="273239"/>
                </a:solidFill>
                <a:effectLst/>
                <a:latin typeface="Nunito"/>
              </a:rPr>
              <a:t>INTR: </a:t>
            </a:r>
            <a:r>
              <a:rPr lang="en-US" b="0" i="0" dirty="0" smtClean="0">
                <a:solidFill>
                  <a:srgbClr val="273239"/>
                </a:solidFill>
                <a:effectLst/>
                <a:latin typeface="Nunito"/>
              </a:rPr>
              <a:t>The INTR interrupt is a </a:t>
            </a:r>
            <a:r>
              <a:rPr lang="en-US" b="0" i="0" dirty="0" err="1" smtClean="0">
                <a:solidFill>
                  <a:srgbClr val="273239"/>
                </a:solidFill>
                <a:effectLst/>
                <a:latin typeface="Nunito"/>
              </a:rPr>
              <a:t>maskable</a:t>
            </a:r>
            <a:r>
              <a:rPr lang="en-US" b="0" i="0" dirty="0" smtClean="0">
                <a:solidFill>
                  <a:srgbClr val="273239"/>
                </a:solidFill>
                <a:effectLst/>
                <a:latin typeface="Nunito"/>
              </a:rPr>
              <a:t> interrupt that is generated by an external device, such as a keyboard or a mouse. It has the lowest priority and can be disabled.</a:t>
            </a:r>
            <a:endParaRPr lang="en-US" b="0" i="0" dirty="0">
              <a:solidFill>
                <a:srgbClr val="273239"/>
              </a:solidFill>
              <a:effectLst/>
              <a:latin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447167" y="6268720"/>
            <a:ext cx="16700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32</a:t>
            </a:r>
            <a:endParaRPr sz="1000">
              <a:latin typeface="Arial MT"/>
              <a:cs typeface="Arial MT"/>
            </a:endParaRPr>
          </a:p>
        </p:txBody>
      </p:sp>
      <p:sp>
        <p:nvSpPr>
          <p:cNvPr id="3" name="Title 2"/>
          <p:cNvSpPr>
            <a:spLocks noGrp="1"/>
          </p:cNvSpPr>
          <p:nvPr>
            <p:ph type="title"/>
          </p:nvPr>
        </p:nvSpPr>
        <p:spPr>
          <a:xfrm>
            <a:off x="914400" y="218376"/>
            <a:ext cx="7699771" cy="830997"/>
          </a:xfrm>
        </p:spPr>
        <p:txBody>
          <a:bodyPr/>
          <a:lstStyle/>
          <a:p>
            <a:r>
              <a:rPr lang="en-US" sz="1800" b="1" dirty="0"/>
              <a:t>Priority of Interrupts –</a:t>
            </a:r>
            <a:r>
              <a:rPr lang="en-US" sz="1800" dirty="0"/>
              <a:t> When microprocessor receives multiple interrupt requests simultaneously, it will execute the interrupt service request (ISR) according to the priority of the interrupts.</a:t>
            </a:r>
          </a:p>
        </p:txBody>
      </p:sp>
      <p:pic>
        <p:nvPicPr>
          <p:cNvPr id="1028" name="Picture 4"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828800"/>
            <a:ext cx="34671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210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511492"/>
            <a:ext cx="3478529" cy="635000"/>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000000"/>
                </a:solidFill>
              </a:rPr>
              <a:t>8080A</a:t>
            </a:r>
            <a:r>
              <a:rPr sz="4000" spc="-90" dirty="0">
                <a:solidFill>
                  <a:srgbClr val="000000"/>
                </a:solidFill>
              </a:rPr>
              <a:t> </a:t>
            </a:r>
            <a:r>
              <a:rPr sz="4000" spc="-5" dirty="0">
                <a:solidFill>
                  <a:srgbClr val="000000"/>
                </a:solidFill>
              </a:rPr>
              <a:t>interrupts</a:t>
            </a:r>
            <a:endParaRPr sz="4000"/>
          </a:p>
        </p:txBody>
      </p:sp>
      <p:sp>
        <p:nvSpPr>
          <p:cNvPr id="3" name="object 3"/>
          <p:cNvSpPr txBox="1"/>
          <p:nvPr/>
        </p:nvSpPr>
        <p:spPr>
          <a:xfrm>
            <a:off x="666159" y="1500251"/>
            <a:ext cx="8284845" cy="4737735"/>
          </a:xfrm>
          <a:prstGeom prst="rect">
            <a:avLst/>
          </a:prstGeom>
        </p:spPr>
        <p:txBody>
          <a:bodyPr vert="horz" wrap="square" lIns="0" tIns="10795" rIns="0" bIns="0" rtlCol="0">
            <a:spAutoFit/>
          </a:bodyPr>
          <a:lstStyle/>
          <a:p>
            <a:pPr marL="447675" marR="51435" indent="-376555">
              <a:lnSpc>
                <a:spcPct val="100400"/>
              </a:lnSpc>
              <a:spcBef>
                <a:spcPts val="85"/>
              </a:spcBef>
              <a:buClr>
                <a:srgbClr val="B2B2B2"/>
              </a:buClr>
              <a:buSzPct val="89285"/>
              <a:buChar char="■"/>
              <a:tabLst>
                <a:tab pos="447675" algn="l"/>
                <a:tab pos="448309" algn="l"/>
              </a:tabLst>
            </a:pPr>
            <a:r>
              <a:rPr sz="2800" spc="-5" dirty="0">
                <a:latin typeface="Arial MT"/>
                <a:cs typeface="Arial MT"/>
              </a:rPr>
              <a:t>The processor has </a:t>
            </a:r>
            <a:r>
              <a:rPr sz="2800" dirty="0">
                <a:latin typeface="Arial MT"/>
                <a:cs typeface="Arial MT"/>
              </a:rPr>
              <a:t>5 </a:t>
            </a:r>
            <a:r>
              <a:rPr sz="2800" spc="-5" dirty="0">
                <a:latin typeface="Arial MT"/>
                <a:cs typeface="Arial MT"/>
              </a:rPr>
              <a:t>interrupts. They are </a:t>
            </a:r>
            <a:r>
              <a:rPr sz="2800" dirty="0">
                <a:latin typeface="Arial MT"/>
                <a:cs typeface="Arial MT"/>
              </a:rPr>
              <a:t> </a:t>
            </a:r>
            <a:r>
              <a:rPr sz="2800" spc="-5" dirty="0">
                <a:latin typeface="Arial MT"/>
                <a:cs typeface="Arial MT"/>
              </a:rPr>
              <a:t>presented below in the order of their priority </a:t>
            </a:r>
            <a:r>
              <a:rPr sz="2800" dirty="0">
                <a:latin typeface="Arial MT"/>
                <a:cs typeface="Arial MT"/>
              </a:rPr>
              <a:t>(from </a:t>
            </a:r>
            <a:r>
              <a:rPr sz="2800" spc="-765" dirty="0">
                <a:latin typeface="Arial MT"/>
                <a:cs typeface="Arial MT"/>
              </a:rPr>
              <a:t> </a:t>
            </a:r>
            <a:r>
              <a:rPr sz="2800" spc="-5" dirty="0">
                <a:latin typeface="Arial MT"/>
                <a:cs typeface="Arial MT"/>
              </a:rPr>
              <a:t>lowest</a:t>
            </a:r>
            <a:r>
              <a:rPr sz="2800" spc="-10" dirty="0">
                <a:latin typeface="Arial MT"/>
                <a:cs typeface="Arial MT"/>
              </a:rPr>
              <a:t> </a:t>
            </a:r>
            <a:r>
              <a:rPr sz="2800" spc="-5" dirty="0">
                <a:latin typeface="Arial MT"/>
                <a:cs typeface="Arial MT"/>
              </a:rPr>
              <a:t>to</a:t>
            </a:r>
            <a:r>
              <a:rPr sz="2800" spc="-10" dirty="0">
                <a:latin typeface="Arial MT"/>
                <a:cs typeface="Arial MT"/>
              </a:rPr>
              <a:t> </a:t>
            </a:r>
            <a:r>
              <a:rPr sz="2800" spc="-5" dirty="0">
                <a:latin typeface="Arial MT"/>
                <a:cs typeface="Arial MT"/>
              </a:rPr>
              <a:t>highest):</a:t>
            </a:r>
            <a:endParaRPr sz="2800">
              <a:latin typeface="Arial MT"/>
              <a:cs typeface="Arial MT"/>
            </a:endParaRPr>
          </a:p>
          <a:p>
            <a:pPr marL="447675" indent="-422909">
              <a:lnSpc>
                <a:spcPct val="100000"/>
              </a:lnSpc>
              <a:spcBef>
                <a:spcPts val="575"/>
              </a:spcBef>
              <a:buClr>
                <a:srgbClr val="B2B2B2"/>
              </a:buClr>
              <a:buSzPct val="89285"/>
              <a:buFont typeface="Times New Roman"/>
              <a:buAutoNum type="arabicPeriod"/>
              <a:tabLst>
                <a:tab pos="447675" algn="l"/>
                <a:tab pos="448309" algn="l"/>
              </a:tabLst>
            </a:pPr>
            <a:r>
              <a:rPr sz="2800" b="1" spc="-5" dirty="0">
                <a:latin typeface="Arial"/>
                <a:cs typeface="Arial"/>
              </a:rPr>
              <a:t>INTR </a:t>
            </a:r>
            <a:r>
              <a:rPr sz="2800" spc="-5" dirty="0">
                <a:latin typeface="Arial MT"/>
                <a:cs typeface="Arial MT"/>
              </a:rPr>
              <a:t>is</a:t>
            </a:r>
            <a:r>
              <a:rPr sz="2800" spc="-20" dirty="0">
                <a:latin typeface="Arial MT"/>
                <a:cs typeface="Arial MT"/>
              </a:rPr>
              <a:t> </a:t>
            </a:r>
            <a:r>
              <a:rPr sz="2800" dirty="0">
                <a:latin typeface="Arial MT"/>
                <a:cs typeface="Arial MT"/>
              </a:rPr>
              <a:t>maskable</a:t>
            </a:r>
            <a:r>
              <a:rPr sz="2800" spc="-20" dirty="0">
                <a:latin typeface="Arial MT"/>
                <a:cs typeface="Arial MT"/>
              </a:rPr>
              <a:t> </a:t>
            </a:r>
            <a:r>
              <a:rPr sz="2800" spc="-5" dirty="0">
                <a:latin typeface="Arial MT"/>
                <a:cs typeface="Arial MT"/>
              </a:rPr>
              <a:t>8080A</a:t>
            </a:r>
            <a:r>
              <a:rPr sz="2800" spc="-15" dirty="0">
                <a:latin typeface="Arial MT"/>
                <a:cs typeface="Arial MT"/>
              </a:rPr>
              <a:t> </a:t>
            </a:r>
            <a:r>
              <a:rPr sz="2800" dirty="0">
                <a:latin typeface="Arial MT"/>
                <a:cs typeface="Arial MT"/>
              </a:rPr>
              <a:t>compatible</a:t>
            </a:r>
            <a:r>
              <a:rPr sz="2800" spc="-20" dirty="0">
                <a:latin typeface="Arial MT"/>
                <a:cs typeface="Arial MT"/>
              </a:rPr>
              <a:t> </a:t>
            </a:r>
            <a:r>
              <a:rPr sz="2800" spc="-5" dirty="0">
                <a:latin typeface="Arial MT"/>
                <a:cs typeface="Arial MT"/>
              </a:rPr>
              <a:t>interrupt.</a:t>
            </a:r>
            <a:endParaRPr sz="2800">
              <a:latin typeface="Arial MT"/>
              <a:cs typeface="Arial MT"/>
            </a:endParaRPr>
          </a:p>
          <a:p>
            <a:pPr marL="1019175" marR="73025" lvl="1" indent="-605790">
              <a:lnSpc>
                <a:spcPct val="101000"/>
              </a:lnSpc>
              <a:spcBef>
                <a:spcPts val="475"/>
              </a:spcBef>
              <a:buSzPct val="75000"/>
              <a:buFont typeface="Yu Gothic UI"/>
              <a:buChar char="❖"/>
              <a:tabLst>
                <a:tab pos="1019175" algn="l"/>
                <a:tab pos="1019810" algn="l"/>
              </a:tabLst>
            </a:pPr>
            <a:r>
              <a:rPr sz="2600" spc="-5" dirty="0">
                <a:latin typeface="Arial MT"/>
                <a:cs typeface="Arial MT"/>
              </a:rPr>
              <a:t>When the interrupt occurs the processor fetches </a:t>
            </a:r>
            <a:r>
              <a:rPr sz="2600" dirty="0">
                <a:latin typeface="Arial MT"/>
                <a:cs typeface="Arial MT"/>
              </a:rPr>
              <a:t> </a:t>
            </a:r>
            <a:r>
              <a:rPr sz="2600" spc="-5" dirty="0">
                <a:latin typeface="Arial MT"/>
                <a:cs typeface="Arial MT"/>
              </a:rPr>
              <a:t>from the bus one instruction, usually one of these </a:t>
            </a:r>
            <a:r>
              <a:rPr sz="2600" spc="-710" dirty="0">
                <a:latin typeface="Arial MT"/>
                <a:cs typeface="Arial MT"/>
              </a:rPr>
              <a:t> </a:t>
            </a:r>
            <a:r>
              <a:rPr sz="2600" spc="-5" dirty="0">
                <a:latin typeface="Arial MT"/>
                <a:cs typeface="Arial MT"/>
              </a:rPr>
              <a:t>instructions:</a:t>
            </a:r>
            <a:r>
              <a:rPr sz="2600" spc="-15" dirty="0">
                <a:latin typeface="Arial MT"/>
                <a:cs typeface="Arial MT"/>
              </a:rPr>
              <a:t> </a:t>
            </a:r>
            <a:r>
              <a:rPr sz="2600" spc="-5" dirty="0">
                <a:latin typeface="Arial MT"/>
                <a:cs typeface="Arial MT"/>
              </a:rPr>
              <a:t>One</a:t>
            </a:r>
            <a:r>
              <a:rPr sz="2600" spc="-15" dirty="0">
                <a:latin typeface="Arial MT"/>
                <a:cs typeface="Arial MT"/>
              </a:rPr>
              <a:t> </a:t>
            </a:r>
            <a:r>
              <a:rPr sz="2600" spc="-5" dirty="0">
                <a:latin typeface="Arial MT"/>
                <a:cs typeface="Arial MT"/>
              </a:rPr>
              <a:t>of</a:t>
            </a:r>
            <a:r>
              <a:rPr sz="2600" spc="-15" dirty="0">
                <a:latin typeface="Arial MT"/>
                <a:cs typeface="Arial MT"/>
              </a:rPr>
              <a:t> </a:t>
            </a:r>
            <a:r>
              <a:rPr sz="2600" spc="-5" dirty="0">
                <a:latin typeface="Arial MT"/>
                <a:cs typeface="Arial MT"/>
              </a:rPr>
              <a:t>the</a:t>
            </a:r>
            <a:r>
              <a:rPr sz="2600" spc="-15" dirty="0">
                <a:latin typeface="Arial MT"/>
                <a:cs typeface="Arial MT"/>
              </a:rPr>
              <a:t> </a:t>
            </a:r>
            <a:r>
              <a:rPr sz="2600" dirty="0">
                <a:latin typeface="Arial MT"/>
                <a:cs typeface="Arial MT"/>
              </a:rPr>
              <a:t>8</a:t>
            </a:r>
            <a:r>
              <a:rPr sz="2600" spc="-10" dirty="0">
                <a:latin typeface="Arial MT"/>
                <a:cs typeface="Arial MT"/>
              </a:rPr>
              <a:t> </a:t>
            </a:r>
            <a:r>
              <a:rPr sz="2600" spc="-5" dirty="0">
                <a:latin typeface="Arial MT"/>
                <a:cs typeface="Arial MT"/>
              </a:rPr>
              <a:t>RST</a:t>
            </a:r>
            <a:r>
              <a:rPr sz="2600" spc="-15" dirty="0">
                <a:latin typeface="Arial MT"/>
                <a:cs typeface="Arial MT"/>
              </a:rPr>
              <a:t> </a:t>
            </a:r>
            <a:r>
              <a:rPr sz="2600" spc="-5" dirty="0">
                <a:latin typeface="Arial MT"/>
                <a:cs typeface="Arial MT"/>
              </a:rPr>
              <a:t>instructions</a:t>
            </a:r>
            <a:r>
              <a:rPr sz="2600" spc="-10" dirty="0">
                <a:latin typeface="Arial MT"/>
                <a:cs typeface="Arial MT"/>
              </a:rPr>
              <a:t> </a:t>
            </a:r>
            <a:r>
              <a:rPr sz="2600" spc="10" dirty="0">
                <a:latin typeface="Arial MT"/>
                <a:cs typeface="Arial MT"/>
              </a:rPr>
              <a:t>(RST</a:t>
            </a:r>
            <a:r>
              <a:rPr sz="2550" spc="15" baseline="31045" dirty="0">
                <a:latin typeface="Arial MT"/>
                <a:cs typeface="Arial MT"/>
              </a:rPr>
              <a:t>0</a:t>
            </a:r>
            <a:endParaRPr sz="2550" baseline="31045">
              <a:latin typeface="Arial MT"/>
              <a:cs typeface="Arial MT"/>
            </a:endParaRPr>
          </a:p>
          <a:p>
            <a:pPr marL="1019175">
              <a:lnSpc>
                <a:spcPct val="100000"/>
              </a:lnSpc>
              <a:spcBef>
                <a:spcPts val="30"/>
              </a:spcBef>
            </a:pPr>
            <a:r>
              <a:rPr sz="2600" dirty="0">
                <a:latin typeface="Arial MT"/>
                <a:cs typeface="Arial MT"/>
              </a:rPr>
              <a:t>-</a:t>
            </a:r>
            <a:r>
              <a:rPr sz="2600" spc="-50" dirty="0">
                <a:latin typeface="Arial MT"/>
                <a:cs typeface="Arial MT"/>
              </a:rPr>
              <a:t> </a:t>
            </a:r>
            <a:r>
              <a:rPr sz="2600" dirty="0">
                <a:latin typeface="Arial MT"/>
                <a:cs typeface="Arial MT"/>
              </a:rPr>
              <a:t>RST</a:t>
            </a:r>
            <a:r>
              <a:rPr sz="2550" baseline="31045" dirty="0">
                <a:latin typeface="Arial MT"/>
                <a:cs typeface="Arial MT"/>
              </a:rPr>
              <a:t>7</a:t>
            </a:r>
            <a:r>
              <a:rPr sz="2600" dirty="0">
                <a:latin typeface="Arial MT"/>
                <a:cs typeface="Arial MT"/>
              </a:rPr>
              <a:t>).</a:t>
            </a:r>
            <a:endParaRPr sz="2600">
              <a:latin typeface="Arial MT"/>
              <a:cs typeface="Arial MT"/>
            </a:endParaRPr>
          </a:p>
          <a:p>
            <a:pPr marL="1019175" marR="68580" lvl="1" indent="-605790">
              <a:lnSpc>
                <a:spcPct val="101000"/>
              </a:lnSpc>
              <a:spcBef>
                <a:spcPts val="520"/>
              </a:spcBef>
              <a:buSzPct val="75000"/>
              <a:buFont typeface="Yu Gothic UI"/>
              <a:buChar char="❖"/>
              <a:tabLst>
                <a:tab pos="1019175" algn="l"/>
                <a:tab pos="1019810" algn="l"/>
              </a:tabLst>
            </a:pPr>
            <a:r>
              <a:rPr sz="2600" spc="-5" dirty="0">
                <a:latin typeface="Arial MT"/>
                <a:cs typeface="Arial MT"/>
              </a:rPr>
              <a:t>The processor </a:t>
            </a:r>
            <a:r>
              <a:rPr sz="2600" dirty="0">
                <a:latin typeface="Arial MT"/>
                <a:cs typeface="Arial MT"/>
              </a:rPr>
              <a:t>saves current </a:t>
            </a:r>
            <a:r>
              <a:rPr sz="2600" spc="-5" dirty="0">
                <a:latin typeface="Arial MT"/>
                <a:cs typeface="Arial MT"/>
              </a:rPr>
              <a:t>program </a:t>
            </a:r>
            <a:r>
              <a:rPr sz="2600" dirty="0">
                <a:latin typeface="Arial MT"/>
                <a:cs typeface="Arial MT"/>
              </a:rPr>
              <a:t>counter </a:t>
            </a:r>
            <a:r>
              <a:rPr sz="2600" spc="5" dirty="0">
                <a:latin typeface="Arial MT"/>
                <a:cs typeface="Arial MT"/>
              </a:rPr>
              <a:t> </a:t>
            </a:r>
            <a:r>
              <a:rPr sz="2600" spc="-5" dirty="0">
                <a:latin typeface="Arial MT"/>
                <a:cs typeface="Arial MT"/>
              </a:rPr>
              <a:t>into </a:t>
            </a:r>
            <a:r>
              <a:rPr sz="2600" dirty="0">
                <a:latin typeface="Arial MT"/>
                <a:cs typeface="Arial MT"/>
              </a:rPr>
              <a:t>stack </a:t>
            </a:r>
            <a:r>
              <a:rPr sz="2600" spc="-5" dirty="0">
                <a:latin typeface="Arial MT"/>
                <a:cs typeface="Arial MT"/>
              </a:rPr>
              <a:t>and branches to </a:t>
            </a:r>
            <a:r>
              <a:rPr sz="2600" dirty="0">
                <a:latin typeface="Arial MT"/>
                <a:cs typeface="Arial MT"/>
              </a:rPr>
              <a:t>memory </a:t>
            </a:r>
            <a:r>
              <a:rPr sz="2600" spc="-5" dirty="0">
                <a:latin typeface="Arial MT"/>
                <a:cs typeface="Arial MT"/>
              </a:rPr>
              <a:t>location </a:t>
            </a:r>
            <a:r>
              <a:rPr sz="2600" dirty="0">
                <a:latin typeface="Arial MT"/>
                <a:cs typeface="Arial MT"/>
              </a:rPr>
              <a:t>N * 8 </a:t>
            </a:r>
            <a:r>
              <a:rPr sz="2600" spc="-710" dirty="0">
                <a:latin typeface="Arial MT"/>
                <a:cs typeface="Arial MT"/>
              </a:rPr>
              <a:t> </a:t>
            </a:r>
            <a:r>
              <a:rPr sz="2600" dirty="0">
                <a:latin typeface="Arial MT"/>
                <a:cs typeface="Arial MT"/>
              </a:rPr>
              <a:t>(where</a:t>
            </a:r>
            <a:r>
              <a:rPr sz="2600" spc="-15" dirty="0">
                <a:latin typeface="Arial MT"/>
                <a:cs typeface="Arial MT"/>
              </a:rPr>
              <a:t> </a:t>
            </a:r>
            <a:r>
              <a:rPr sz="2600" spc="-5" dirty="0">
                <a:latin typeface="Arial MT"/>
                <a:cs typeface="Arial MT"/>
              </a:rPr>
              <a:t>N3-bit</a:t>
            </a:r>
            <a:r>
              <a:rPr sz="2600" spc="-10" dirty="0">
                <a:latin typeface="Arial MT"/>
                <a:cs typeface="Arial MT"/>
              </a:rPr>
              <a:t> </a:t>
            </a:r>
            <a:r>
              <a:rPr sz="2600" spc="-5" dirty="0">
                <a:latin typeface="Arial MT"/>
                <a:cs typeface="Arial MT"/>
              </a:rPr>
              <a:t>number</a:t>
            </a:r>
            <a:r>
              <a:rPr sz="2600" spc="-15" dirty="0">
                <a:latin typeface="Arial MT"/>
                <a:cs typeface="Arial MT"/>
              </a:rPr>
              <a:t> </a:t>
            </a:r>
            <a:r>
              <a:rPr sz="2600" spc="-5" dirty="0">
                <a:latin typeface="Arial MT"/>
                <a:cs typeface="Arial MT"/>
              </a:rPr>
              <a:t>from</a:t>
            </a:r>
            <a:r>
              <a:rPr sz="2600" spc="-15" dirty="0">
                <a:latin typeface="Arial MT"/>
                <a:cs typeface="Arial MT"/>
              </a:rPr>
              <a:t> </a:t>
            </a:r>
            <a:r>
              <a:rPr sz="2600" dirty="0">
                <a:latin typeface="Arial MT"/>
                <a:cs typeface="Arial MT"/>
              </a:rPr>
              <a:t>0</a:t>
            </a:r>
            <a:r>
              <a:rPr sz="2600" spc="-10" dirty="0">
                <a:latin typeface="Arial MT"/>
                <a:cs typeface="Arial MT"/>
              </a:rPr>
              <a:t> </a:t>
            </a:r>
            <a:r>
              <a:rPr sz="2600" spc="-5" dirty="0">
                <a:latin typeface="Arial MT"/>
                <a:cs typeface="Arial MT"/>
              </a:rPr>
              <a:t>to</a:t>
            </a:r>
            <a:r>
              <a:rPr sz="2600" spc="-20" dirty="0">
                <a:latin typeface="Arial MT"/>
                <a:cs typeface="Arial MT"/>
              </a:rPr>
              <a:t> </a:t>
            </a:r>
            <a:r>
              <a:rPr sz="2600" dirty="0">
                <a:latin typeface="Arial MT"/>
                <a:cs typeface="Arial MT"/>
              </a:rPr>
              <a:t>7</a:t>
            </a:r>
            <a:r>
              <a:rPr sz="2600" spc="-10" dirty="0">
                <a:latin typeface="Arial MT"/>
                <a:cs typeface="Arial MT"/>
              </a:rPr>
              <a:t> </a:t>
            </a:r>
            <a:r>
              <a:rPr sz="2600" dirty="0">
                <a:latin typeface="Arial MT"/>
                <a:cs typeface="Arial MT"/>
              </a:rPr>
              <a:t>supplied</a:t>
            </a:r>
            <a:r>
              <a:rPr sz="2600" spc="-10" dirty="0">
                <a:latin typeface="Arial MT"/>
                <a:cs typeface="Arial MT"/>
              </a:rPr>
              <a:t> </a:t>
            </a:r>
            <a:r>
              <a:rPr sz="2600" spc="-5" dirty="0">
                <a:latin typeface="Arial MT"/>
                <a:cs typeface="Arial MT"/>
              </a:rPr>
              <a:t>with</a:t>
            </a:r>
            <a:endParaRPr sz="2600">
              <a:latin typeface="Arial MT"/>
              <a:cs typeface="Arial MT"/>
            </a:endParaRPr>
          </a:p>
        </p:txBody>
      </p:sp>
      <p:sp>
        <p:nvSpPr>
          <p:cNvPr id="4" name="object 4"/>
          <p:cNvSpPr txBox="1"/>
          <p:nvPr/>
        </p:nvSpPr>
        <p:spPr>
          <a:xfrm>
            <a:off x="1673225" y="6216142"/>
            <a:ext cx="3031490" cy="421640"/>
          </a:xfrm>
          <a:prstGeom prst="rect">
            <a:avLst/>
          </a:prstGeom>
        </p:spPr>
        <p:txBody>
          <a:bodyPr vert="horz" wrap="square" lIns="0" tIns="12700" rIns="0" bIns="0" rtlCol="0">
            <a:spAutoFit/>
          </a:bodyPr>
          <a:lstStyle/>
          <a:p>
            <a:pPr marL="12700">
              <a:lnSpc>
                <a:spcPct val="100000"/>
              </a:lnSpc>
              <a:spcBef>
                <a:spcPts val="100"/>
              </a:spcBef>
            </a:pPr>
            <a:r>
              <a:rPr sz="2600" spc="-5" dirty="0">
                <a:latin typeface="Arial MT"/>
                <a:cs typeface="Arial MT"/>
              </a:rPr>
              <a:t>the</a:t>
            </a:r>
            <a:r>
              <a:rPr sz="2600" spc="-50" dirty="0">
                <a:latin typeface="Arial MT"/>
                <a:cs typeface="Arial MT"/>
              </a:rPr>
              <a:t> </a:t>
            </a:r>
            <a:r>
              <a:rPr sz="2600" spc="-5" dirty="0">
                <a:latin typeface="Arial MT"/>
                <a:cs typeface="Arial MT"/>
              </a:rPr>
              <a:t>RST</a:t>
            </a:r>
            <a:r>
              <a:rPr sz="2600" spc="-50" dirty="0">
                <a:latin typeface="Arial MT"/>
                <a:cs typeface="Arial MT"/>
              </a:rPr>
              <a:t> </a:t>
            </a:r>
            <a:r>
              <a:rPr sz="2600" spc="-5" dirty="0">
                <a:latin typeface="Arial MT"/>
                <a:cs typeface="Arial MT"/>
              </a:rPr>
              <a:t>instruction).</a:t>
            </a:r>
            <a:endParaRPr sz="2600">
              <a:latin typeface="Arial MT"/>
              <a:cs typeface="Arial MT"/>
            </a:endParaRPr>
          </a:p>
        </p:txBody>
      </p:sp>
      <p:sp>
        <p:nvSpPr>
          <p:cNvPr id="5" name="object 5"/>
          <p:cNvSpPr txBox="1"/>
          <p:nvPr/>
        </p:nvSpPr>
        <p:spPr>
          <a:xfrm>
            <a:off x="8447167" y="6268720"/>
            <a:ext cx="16700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32</a:t>
            </a:r>
            <a:endParaRPr sz="1000">
              <a:latin typeface="Arial MT"/>
              <a:cs typeface="Arial MT"/>
            </a:endParaRPr>
          </a:p>
        </p:txBody>
      </p:sp>
    </p:spTree>
    <p:extLst>
      <p:ext uri="{BB962C8B-B14F-4D97-AF65-F5344CB8AC3E}">
        <p14:creationId xmlns:p14="http://schemas.microsoft.com/office/powerpoint/2010/main" val="4030709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480884"/>
            <a:ext cx="5556885" cy="695960"/>
          </a:xfrm>
          <a:prstGeom prst="rect">
            <a:avLst/>
          </a:prstGeom>
        </p:spPr>
        <p:txBody>
          <a:bodyPr vert="horz" wrap="square" lIns="0" tIns="12700" rIns="0" bIns="0" rtlCol="0">
            <a:spAutoFit/>
          </a:bodyPr>
          <a:lstStyle/>
          <a:p>
            <a:pPr marL="12700">
              <a:lnSpc>
                <a:spcPct val="100000"/>
              </a:lnSpc>
              <a:spcBef>
                <a:spcPts val="100"/>
              </a:spcBef>
              <a:tabLst>
                <a:tab pos="1673225" algn="l"/>
              </a:tabLst>
            </a:pPr>
            <a:r>
              <a:rPr sz="4400" dirty="0">
                <a:solidFill>
                  <a:srgbClr val="000000"/>
                </a:solidFill>
              </a:rPr>
              <a:t>8080A	</a:t>
            </a:r>
            <a:r>
              <a:rPr sz="4400" spc="-10" dirty="0">
                <a:solidFill>
                  <a:srgbClr val="000000"/>
                </a:solidFill>
              </a:rPr>
              <a:t>interrupts</a:t>
            </a:r>
            <a:r>
              <a:rPr sz="4400" spc="-95" dirty="0">
                <a:solidFill>
                  <a:srgbClr val="000000"/>
                </a:solidFill>
              </a:rPr>
              <a:t> </a:t>
            </a:r>
            <a:r>
              <a:rPr sz="4400" dirty="0">
                <a:solidFill>
                  <a:srgbClr val="000000"/>
                </a:solidFill>
              </a:rPr>
              <a:t>(Cont.)</a:t>
            </a:r>
            <a:endParaRPr sz="4400"/>
          </a:p>
        </p:txBody>
      </p:sp>
      <p:sp>
        <p:nvSpPr>
          <p:cNvPr id="3" name="object 3"/>
          <p:cNvSpPr txBox="1"/>
          <p:nvPr/>
        </p:nvSpPr>
        <p:spPr>
          <a:xfrm>
            <a:off x="907459" y="1537110"/>
            <a:ext cx="7543800" cy="4783455"/>
          </a:xfrm>
          <a:prstGeom prst="rect">
            <a:avLst/>
          </a:prstGeom>
        </p:spPr>
        <p:txBody>
          <a:bodyPr vert="horz" wrap="square" lIns="0" tIns="86995" rIns="0" bIns="0" rtlCol="0">
            <a:spAutoFit/>
          </a:bodyPr>
          <a:lstStyle/>
          <a:p>
            <a:pPr marL="606425" indent="-594360">
              <a:lnSpc>
                <a:spcPct val="100000"/>
              </a:lnSpc>
              <a:spcBef>
                <a:spcPts val="685"/>
              </a:spcBef>
              <a:buClr>
                <a:srgbClr val="B2B2B2"/>
              </a:buClr>
              <a:buSzPct val="89285"/>
              <a:buFont typeface="Times New Roman"/>
              <a:buAutoNum type="arabicPeriod" startAt="2"/>
              <a:tabLst>
                <a:tab pos="606425" algn="l"/>
                <a:tab pos="607060" algn="l"/>
              </a:tabLst>
            </a:pPr>
            <a:r>
              <a:rPr sz="2800" b="1" spc="-5" dirty="0">
                <a:latin typeface="Arial"/>
                <a:cs typeface="Arial"/>
              </a:rPr>
              <a:t>RST5.5</a:t>
            </a:r>
            <a:r>
              <a:rPr sz="2800" b="1" spc="-20" dirty="0">
                <a:latin typeface="Arial"/>
                <a:cs typeface="Arial"/>
              </a:rPr>
              <a:t> </a:t>
            </a:r>
            <a:r>
              <a:rPr sz="2800" spc="-5" dirty="0">
                <a:latin typeface="Arial MT"/>
                <a:cs typeface="Arial MT"/>
              </a:rPr>
              <a:t>is</a:t>
            </a:r>
            <a:r>
              <a:rPr sz="2800" spc="-20" dirty="0">
                <a:latin typeface="Arial MT"/>
                <a:cs typeface="Arial MT"/>
              </a:rPr>
              <a:t> </a:t>
            </a:r>
            <a:r>
              <a:rPr sz="2800" dirty="0">
                <a:latin typeface="Arial MT"/>
                <a:cs typeface="Arial MT"/>
              </a:rPr>
              <a:t>a</a:t>
            </a:r>
            <a:r>
              <a:rPr sz="2800" spc="-25" dirty="0">
                <a:latin typeface="Arial MT"/>
                <a:cs typeface="Arial MT"/>
              </a:rPr>
              <a:t> </a:t>
            </a:r>
            <a:r>
              <a:rPr sz="2800" dirty="0">
                <a:latin typeface="Arial MT"/>
                <a:cs typeface="Arial MT"/>
              </a:rPr>
              <a:t>maskable</a:t>
            </a:r>
            <a:r>
              <a:rPr sz="2800" spc="-20" dirty="0">
                <a:latin typeface="Arial MT"/>
                <a:cs typeface="Arial MT"/>
              </a:rPr>
              <a:t> </a:t>
            </a:r>
            <a:r>
              <a:rPr sz="2800" spc="-5" dirty="0">
                <a:latin typeface="Arial MT"/>
                <a:cs typeface="Arial MT"/>
              </a:rPr>
              <a:t>interrupt.</a:t>
            </a:r>
            <a:endParaRPr sz="2800" dirty="0">
              <a:latin typeface="Arial MT"/>
              <a:cs typeface="Arial MT"/>
            </a:endParaRPr>
          </a:p>
          <a:p>
            <a:pPr marL="1006475" marR="5080" lvl="1" indent="-605790">
              <a:lnSpc>
                <a:spcPct val="101000"/>
              </a:lnSpc>
              <a:spcBef>
                <a:spcPts val="509"/>
              </a:spcBef>
              <a:buSzPct val="75000"/>
              <a:buFont typeface="Yu Gothic UI"/>
              <a:buChar char="❖"/>
              <a:tabLst>
                <a:tab pos="1006475" algn="l"/>
                <a:tab pos="1007110" algn="l"/>
              </a:tabLst>
            </a:pPr>
            <a:r>
              <a:rPr sz="2600" spc="-5" dirty="0">
                <a:latin typeface="Arial MT"/>
                <a:cs typeface="Arial MT"/>
              </a:rPr>
              <a:t>When this interrupt is </a:t>
            </a:r>
            <a:r>
              <a:rPr sz="2600" dirty="0">
                <a:latin typeface="Arial MT"/>
                <a:cs typeface="Arial MT"/>
              </a:rPr>
              <a:t>received </a:t>
            </a:r>
            <a:r>
              <a:rPr sz="2600" spc="-5" dirty="0">
                <a:latin typeface="Arial MT"/>
                <a:cs typeface="Arial MT"/>
              </a:rPr>
              <a:t>the processor </a:t>
            </a:r>
            <a:r>
              <a:rPr sz="2600" spc="-710" dirty="0">
                <a:latin typeface="Arial MT"/>
                <a:cs typeface="Arial MT"/>
              </a:rPr>
              <a:t> </a:t>
            </a:r>
            <a:r>
              <a:rPr sz="2600" dirty="0">
                <a:latin typeface="Arial MT"/>
                <a:cs typeface="Arial MT"/>
              </a:rPr>
              <a:t>saves </a:t>
            </a:r>
            <a:r>
              <a:rPr sz="2600" spc="-5" dirty="0">
                <a:latin typeface="Arial MT"/>
                <a:cs typeface="Arial MT"/>
              </a:rPr>
              <a:t>the </a:t>
            </a:r>
            <a:r>
              <a:rPr sz="2600" dirty="0">
                <a:latin typeface="Arial MT"/>
                <a:cs typeface="Arial MT"/>
              </a:rPr>
              <a:t>contents </a:t>
            </a:r>
            <a:r>
              <a:rPr sz="2600" spc="-5" dirty="0">
                <a:latin typeface="Arial MT"/>
                <a:cs typeface="Arial MT"/>
              </a:rPr>
              <a:t>of the PC </a:t>
            </a:r>
            <a:r>
              <a:rPr sz="2600" dirty="0">
                <a:latin typeface="Arial MT"/>
                <a:cs typeface="Arial MT"/>
              </a:rPr>
              <a:t>register </a:t>
            </a:r>
            <a:r>
              <a:rPr sz="2600" spc="-5" dirty="0">
                <a:latin typeface="Arial MT"/>
                <a:cs typeface="Arial MT"/>
              </a:rPr>
              <a:t>into </a:t>
            </a:r>
            <a:r>
              <a:rPr sz="2600" dirty="0">
                <a:latin typeface="Arial MT"/>
                <a:cs typeface="Arial MT"/>
              </a:rPr>
              <a:t> stack </a:t>
            </a:r>
            <a:r>
              <a:rPr sz="2600" spc="-5" dirty="0">
                <a:latin typeface="Arial MT"/>
                <a:cs typeface="Arial MT"/>
              </a:rPr>
              <a:t>and branches to 2CH </a:t>
            </a:r>
            <a:r>
              <a:rPr sz="2600" dirty="0">
                <a:latin typeface="Arial MT"/>
                <a:cs typeface="Arial MT"/>
              </a:rPr>
              <a:t>(hexadecimal) </a:t>
            </a:r>
            <a:r>
              <a:rPr sz="2600" spc="5" dirty="0">
                <a:latin typeface="Arial MT"/>
                <a:cs typeface="Arial MT"/>
              </a:rPr>
              <a:t> </a:t>
            </a:r>
            <a:r>
              <a:rPr sz="2600" spc="-5" dirty="0">
                <a:latin typeface="Arial MT"/>
                <a:cs typeface="Arial MT"/>
              </a:rPr>
              <a:t>address.</a:t>
            </a:r>
            <a:endParaRPr sz="2600" dirty="0">
              <a:latin typeface="Arial MT"/>
              <a:cs typeface="Arial MT"/>
            </a:endParaRPr>
          </a:p>
          <a:p>
            <a:pPr lvl="1">
              <a:lnSpc>
                <a:spcPct val="100000"/>
              </a:lnSpc>
              <a:buChar char="❖"/>
            </a:pPr>
            <a:endParaRPr sz="3700" dirty="0">
              <a:latin typeface="Arial MT"/>
              <a:cs typeface="Arial MT"/>
            </a:endParaRPr>
          </a:p>
          <a:p>
            <a:pPr marL="606425" indent="-594360" algn="just">
              <a:lnSpc>
                <a:spcPct val="100000"/>
              </a:lnSpc>
              <a:buClr>
                <a:srgbClr val="B2B2B2"/>
              </a:buClr>
              <a:buSzPct val="89285"/>
              <a:buFont typeface="Times New Roman"/>
              <a:buAutoNum type="arabicPeriod" startAt="2"/>
              <a:tabLst>
                <a:tab pos="607060" algn="l"/>
              </a:tabLst>
            </a:pPr>
            <a:r>
              <a:rPr sz="2800" b="1" spc="-5" dirty="0">
                <a:latin typeface="Arial"/>
                <a:cs typeface="Arial"/>
              </a:rPr>
              <a:t>RST6.5</a:t>
            </a:r>
            <a:r>
              <a:rPr sz="2800" b="1" spc="-20" dirty="0">
                <a:latin typeface="Arial"/>
                <a:cs typeface="Arial"/>
              </a:rPr>
              <a:t> </a:t>
            </a:r>
            <a:r>
              <a:rPr sz="2800" spc="-5" dirty="0">
                <a:latin typeface="Arial MT"/>
                <a:cs typeface="Arial MT"/>
              </a:rPr>
              <a:t>is</a:t>
            </a:r>
            <a:r>
              <a:rPr sz="2800" spc="-20" dirty="0">
                <a:latin typeface="Arial MT"/>
                <a:cs typeface="Arial MT"/>
              </a:rPr>
              <a:t> </a:t>
            </a:r>
            <a:r>
              <a:rPr sz="2800" dirty="0">
                <a:latin typeface="Arial MT"/>
                <a:cs typeface="Arial MT"/>
              </a:rPr>
              <a:t>a</a:t>
            </a:r>
            <a:r>
              <a:rPr sz="2800" spc="-25" dirty="0">
                <a:latin typeface="Arial MT"/>
                <a:cs typeface="Arial MT"/>
              </a:rPr>
              <a:t> </a:t>
            </a:r>
            <a:r>
              <a:rPr sz="2800" dirty="0">
                <a:latin typeface="Arial MT"/>
                <a:cs typeface="Arial MT"/>
              </a:rPr>
              <a:t>maskable</a:t>
            </a:r>
            <a:r>
              <a:rPr sz="2800" spc="-20" dirty="0">
                <a:latin typeface="Arial MT"/>
                <a:cs typeface="Arial MT"/>
              </a:rPr>
              <a:t> </a:t>
            </a:r>
            <a:r>
              <a:rPr sz="2800" spc="-5" dirty="0">
                <a:latin typeface="Arial MT"/>
                <a:cs typeface="Arial MT"/>
              </a:rPr>
              <a:t>interrupt.</a:t>
            </a:r>
            <a:endParaRPr sz="2800" dirty="0">
              <a:latin typeface="Arial MT"/>
              <a:cs typeface="Arial MT"/>
            </a:endParaRPr>
          </a:p>
          <a:p>
            <a:pPr marL="1006475" marR="438784" lvl="1" indent="-598805" algn="just">
              <a:lnSpc>
                <a:spcPct val="100299"/>
              </a:lnSpc>
              <a:spcBef>
                <a:spcPts val="509"/>
              </a:spcBef>
              <a:buSzPct val="75000"/>
              <a:buFont typeface="Yu Gothic UI"/>
              <a:buChar char="❖"/>
              <a:tabLst>
                <a:tab pos="1007110" algn="l"/>
              </a:tabLst>
            </a:pPr>
            <a:r>
              <a:rPr sz="2400" spc="-5" dirty="0">
                <a:latin typeface="Arial MT"/>
                <a:cs typeface="Arial MT"/>
              </a:rPr>
              <a:t>When this interrupt is </a:t>
            </a:r>
            <a:r>
              <a:rPr sz="2400" dirty="0">
                <a:latin typeface="Arial MT"/>
                <a:cs typeface="Arial MT"/>
              </a:rPr>
              <a:t>received </a:t>
            </a:r>
            <a:r>
              <a:rPr sz="2400" spc="-5" dirty="0">
                <a:latin typeface="Arial MT"/>
                <a:cs typeface="Arial MT"/>
              </a:rPr>
              <a:t>the processor </a:t>
            </a:r>
            <a:r>
              <a:rPr sz="2400" spc="-655" dirty="0">
                <a:latin typeface="Arial MT"/>
                <a:cs typeface="Arial MT"/>
              </a:rPr>
              <a:t> </a:t>
            </a:r>
            <a:r>
              <a:rPr sz="2600" dirty="0">
                <a:latin typeface="Arial MT"/>
                <a:cs typeface="Arial MT"/>
              </a:rPr>
              <a:t>saves </a:t>
            </a:r>
            <a:r>
              <a:rPr sz="2600" spc="-5" dirty="0">
                <a:latin typeface="Arial MT"/>
                <a:cs typeface="Arial MT"/>
              </a:rPr>
              <a:t>the </a:t>
            </a:r>
            <a:r>
              <a:rPr sz="2600" dirty="0">
                <a:latin typeface="Arial MT"/>
                <a:cs typeface="Arial MT"/>
              </a:rPr>
              <a:t>contents </a:t>
            </a:r>
            <a:r>
              <a:rPr sz="2600" spc="-5" dirty="0">
                <a:latin typeface="Arial MT"/>
                <a:cs typeface="Arial MT"/>
              </a:rPr>
              <a:t>of the PC </a:t>
            </a:r>
            <a:r>
              <a:rPr sz="2600" dirty="0">
                <a:latin typeface="Arial MT"/>
                <a:cs typeface="Arial MT"/>
              </a:rPr>
              <a:t>register </a:t>
            </a:r>
            <a:r>
              <a:rPr sz="2600" spc="-5" dirty="0">
                <a:latin typeface="Arial MT"/>
                <a:cs typeface="Arial MT"/>
              </a:rPr>
              <a:t>into </a:t>
            </a:r>
            <a:r>
              <a:rPr sz="2600" spc="-710" dirty="0">
                <a:latin typeface="Arial MT"/>
                <a:cs typeface="Arial MT"/>
              </a:rPr>
              <a:t> </a:t>
            </a:r>
            <a:r>
              <a:rPr sz="2600" dirty="0">
                <a:latin typeface="Arial MT"/>
                <a:cs typeface="Arial MT"/>
              </a:rPr>
              <a:t>stack</a:t>
            </a:r>
            <a:r>
              <a:rPr sz="2600" spc="-25" dirty="0">
                <a:latin typeface="Arial MT"/>
                <a:cs typeface="Arial MT"/>
              </a:rPr>
              <a:t> </a:t>
            </a:r>
            <a:r>
              <a:rPr sz="2600" spc="-5" dirty="0">
                <a:latin typeface="Arial MT"/>
                <a:cs typeface="Arial MT"/>
              </a:rPr>
              <a:t>and</a:t>
            </a:r>
            <a:r>
              <a:rPr sz="2600" spc="-20" dirty="0">
                <a:latin typeface="Arial MT"/>
                <a:cs typeface="Arial MT"/>
              </a:rPr>
              <a:t> </a:t>
            </a:r>
            <a:r>
              <a:rPr sz="2600" spc="-5" dirty="0">
                <a:latin typeface="Arial MT"/>
                <a:cs typeface="Arial MT"/>
              </a:rPr>
              <a:t>branches</a:t>
            </a:r>
            <a:r>
              <a:rPr sz="2600" spc="-20" dirty="0">
                <a:latin typeface="Arial MT"/>
                <a:cs typeface="Arial MT"/>
              </a:rPr>
              <a:t> </a:t>
            </a:r>
            <a:r>
              <a:rPr sz="2600" spc="-5" dirty="0">
                <a:latin typeface="Arial MT"/>
                <a:cs typeface="Arial MT"/>
              </a:rPr>
              <a:t>to</a:t>
            </a:r>
            <a:r>
              <a:rPr sz="2600" spc="-25" dirty="0">
                <a:latin typeface="Arial MT"/>
                <a:cs typeface="Arial MT"/>
              </a:rPr>
              <a:t> </a:t>
            </a:r>
            <a:r>
              <a:rPr sz="2600" spc="-5" dirty="0">
                <a:latin typeface="Arial MT"/>
                <a:cs typeface="Arial MT"/>
              </a:rPr>
              <a:t>34H</a:t>
            </a:r>
            <a:r>
              <a:rPr sz="2600" spc="-20" dirty="0">
                <a:latin typeface="Arial MT"/>
                <a:cs typeface="Arial MT"/>
              </a:rPr>
              <a:t> </a:t>
            </a:r>
            <a:r>
              <a:rPr sz="2600" dirty="0">
                <a:latin typeface="Arial MT"/>
                <a:cs typeface="Arial MT"/>
              </a:rPr>
              <a:t>(hexadecimal) </a:t>
            </a:r>
            <a:r>
              <a:rPr sz="2600" spc="-710" dirty="0">
                <a:latin typeface="Arial MT"/>
                <a:cs typeface="Arial MT"/>
              </a:rPr>
              <a:t> </a:t>
            </a:r>
            <a:r>
              <a:rPr sz="2600" spc="-5" dirty="0">
                <a:latin typeface="Arial MT"/>
                <a:cs typeface="Arial MT"/>
              </a:rPr>
              <a:t>address.</a:t>
            </a:r>
            <a:endParaRPr sz="2600" dirty="0">
              <a:latin typeface="Arial MT"/>
              <a:cs typeface="Arial MT"/>
            </a:endParaRPr>
          </a:p>
        </p:txBody>
      </p:sp>
      <p:sp>
        <p:nvSpPr>
          <p:cNvPr id="4" name="object 4"/>
          <p:cNvSpPr txBox="1"/>
          <p:nvPr/>
        </p:nvSpPr>
        <p:spPr>
          <a:xfrm>
            <a:off x="8447167" y="6268720"/>
            <a:ext cx="16700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33</a:t>
            </a:r>
            <a:endParaRPr sz="1000">
              <a:latin typeface="Arial MT"/>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511492"/>
            <a:ext cx="5054600" cy="635000"/>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000000"/>
                </a:solidFill>
              </a:rPr>
              <a:t>8080A</a:t>
            </a:r>
            <a:r>
              <a:rPr sz="4000" spc="-45" dirty="0">
                <a:solidFill>
                  <a:srgbClr val="000000"/>
                </a:solidFill>
              </a:rPr>
              <a:t> </a:t>
            </a:r>
            <a:r>
              <a:rPr sz="4000" spc="-10" dirty="0">
                <a:solidFill>
                  <a:srgbClr val="000000"/>
                </a:solidFill>
              </a:rPr>
              <a:t>interrupts</a:t>
            </a:r>
            <a:r>
              <a:rPr sz="4000" spc="-50" dirty="0">
                <a:solidFill>
                  <a:srgbClr val="000000"/>
                </a:solidFill>
              </a:rPr>
              <a:t> </a:t>
            </a:r>
            <a:r>
              <a:rPr sz="4000" dirty="0">
                <a:solidFill>
                  <a:srgbClr val="000000"/>
                </a:solidFill>
              </a:rPr>
              <a:t>(Cont.)</a:t>
            </a:r>
            <a:endParaRPr sz="4000"/>
          </a:p>
        </p:txBody>
      </p:sp>
      <p:sp>
        <p:nvSpPr>
          <p:cNvPr id="3" name="object 3"/>
          <p:cNvSpPr txBox="1"/>
          <p:nvPr/>
        </p:nvSpPr>
        <p:spPr>
          <a:xfrm>
            <a:off x="907459" y="1385950"/>
            <a:ext cx="7659370" cy="4877435"/>
          </a:xfrm>
          <a:prstGeom prst="rect">
            <a:avLst/>
          </a:prstGeom>
        </p:spPr>
        <p:txBody>
          <a:bodyPr vert="horz" wrap="square" lIns="0" tIns="85725" rIns="0" bIns="0" rtlCol="0">
            <a:spAutoFit/>
          </a:bodyPr>
          <a:lstStyle/>
          <a:p>
            <a:pPr marL="606425" indent="-594360">
              <a:lnSpc>
                <a:spcPct val="100000"/>
              </a:lnSpc>
              <a:spcBef>
                <a:spcPts val="675"/>
              </a:spcBef>
              <a:buClr>
                <a:srgbClr val="B2B2B2"/>
              </a:buClr>
              <a:buSzPct val="89285"/>
              <a:buFont typeface="Times New Roman"/>
              <a:buAutoNum type="arabicPeriod" startAt="4"/>
              <a:tabLst>
                <a:tab pos="606425" algn="l"/>
                <a:tab pos="607060" algn="l"/>
              </a:tabLst>
            </a:pPr>
            <a:r>
              <a:rPr sz="2800" b="1" spc="-5" dirty="0">
                <a:latin typeface="Arial"/>
                <a:cs typeface="Arial"/>
              </a:rPr>
              <a:t>RST7.5</a:t>
            </a:r>
            <a:r>
              <a:rPr sz="2800" b="1" spc="-20" dirty="0">
                <a:latin typeface="Arial"/>
                <a:cs typeface="Arial"/>
              </a:rPr>
              <a:t> </a:t>
            </a:r>
            <a:r>
              <a:rPr sz="2800" spc="-5" dirty="0">
                <a:latin typeface="Arial MT"/>
                <a:cs typeface="Arial MT"/>
              </a:rPr>
              <a:t>is</a:t>
            </a:r>
            <a:r>
              <a:rPr sz="2800" spc="-20" dirty="0">
                <a:latin typeface="Arial MT"/>
                <a:cs typeface="Arial MT"/>
              </a:rPr>
              <a:t> </a:t>
            </a:r>
            <a:r>
              <a:rPr sz="2800" dirty="0">
                <a:latin typeface="Arial MT"/>
                <a:cs typeface="Arial MT"/>
              </a:rPr>
              <a:t>a</a:t>
            </a:r>
            <a:r>
              <a:rPr sz="2800" spc="-25" dirty="0">
                <a:latin typeface="Arial MT"/>
                <a:cs typeface="Arial MT"/>
              </a:rPr>
              <a:t> </a:t>
            </a:r>
            <a:r>
              <a:rPr sz="2800" dirty="0">
                <a:latin typeface="Arial MT"/>
                <a:cs typeface="Arial MT"/>
              </a:rPr>
              <a:t>maskable</a:t>
            </a:r>
            <a:r>
              <a:rPr sz="2800" spc="-20" dirty="0">
                <a:latin typeface="Arial MT"/>
                <a:cs typeface="Arial MT"/>
              </a:rPr>
              <a:t> </a:t>
            </a:r>
            <a:r>
              <a:rPr sz="2800" spc="-5" dirty="0">
                <a:latin typeface="Arial MT"/>
                <a:cs typeface="Arial MT"/>
              </a:rPr>
              <a:t>interrupt.</a:t>
            </a:r>
            <a:endParaRPr sz="2800">
              <a:latin typeface="Arial MT"/>
              <a:cs typeface="Arial MT"/>
            </a:endParaRPr>
          </a:p>
          <a:p>
            <a:pPr marL="1006475" marR="768985" lvl="1" indent="-612775">
              <a:lnSpc>
                <a:spcPct val="100400"/>
              </a:lnSpc>
              <a:spcBef>
                <a:spcPts val="560"/>
              </a:spcBef>
              <a:buSzPct val="75000"/>
              <a:buFont typeface="Yu Gothic UI"/>
              <a:buChar char="❖"/>
              <a:tabLst>
                <a:tab pos="1006475" algn="l"/>
                <a:tab pos="1007110" algn="l"/>
              </a:tabLst>
            </a:pPr>
            <a:r>
              <a:rPr sz="2800" spc="-5" dirty="0">
                <a:latin typeface="Arial MT"/>
                <a:cs typeface="Arial MT"/>
              </a:rPr>
              <a:t>When this interrupt is </a:t>
            </a:r>
            <a:r>
              <a:rPr sz="2800" dirty="0">
                <a:latin typeface="Arial MT"/>
                <a:cs typeface="Arial MT"/>
              </a:rPr>
              <a:t>received </a:t>
            </a:r>
            <a:r>
              <a:rPr sz="2800" spc="-5" dirty="0">
                <a:latin typeface="Arial MT"/>
                <a:cs typeface="Arial MT"/>
              </a:rPr>
              <a:t>the </a:t>
            </a:r>
            <a:r>
              <a:rPr sz="2800" dirty="0">
                <a:latin typeface="Arial MT"/>
                <a:cs typeface="Arial MT"/>
              </a:rPr>
              <a:t> </a:t>
            </a:r>
            <a:r>
              <a:rPr sz="2800" spc="-5" dirty="0">
                <a:latin typeface="Arial MT"/>
                <a:cs typeface="Arial MT"/>
              </a:rPr>
              <a:t>processor</a:t>
            </a:r>
            <a:r>
              <a:rPr sz="2800" spc="-10" dirty="0">
                <a:latin typeface="Arial MT"/>
                <a:cs typeface="Arial MT"/>
              </a:rPr>
              <a:t> </a:t>
            </a:r>
            <a:r>
              <a:rPr sz="2600" dirty="0">
                <a:latin typeface="Arial MT"/>
                <a:cs typeface="Arial MT"/>
              </a:rPr>
              <a:t>saves</a:t>
            </a:r>
            <a:r>
              <a:rPr sz="2600" spc="-20" dirty="0">
                <a:latin typeface="Arial MT"/>
                <a:cs typeface="Arial MT"/>
              </a:rPr>
              <a:t> </a:t>
            </a:r>
            <a:r>
              <a:rPr sz="2600" spc="-5" dirty="0">
                <a:latin typeface="Arial MT"/>
                <a:cs typeface="Arial MT"/>
              </a:rPr>
              <a:t>the</a:t>
            </a:r>
            <a:r>
              <a:rPr sz="2600" spc="-20" dirty="0">
                <a:latin typeface="Arial MT"/>
                <a:cs typeface="Arial MT"/>
              </a:rPr>
              <a:t> </a:t>
            </a:r>
            <a:r>
              <a:rPr sz="2600" dirty="0">
                <a:latin typeface="Arial MT"/>
                <a:cs typeface="Arial MT"/>
              </a:rPr>
              <a:t>contents</a:t>
            </a:r>
            <a:r>
              <a:rPr sz="2600" spc="-20" dirty="0">
                <a:latin typeface="Arial MT"/>
                <a:cs typeface="Arial MT"/>
              </a:rPr>
              <a:t> </a:t>
            </a:r>
            <a:r>
              <a:rPr sz="2600" spc="-5" dirty="0">
                <a:latin typeface="Arial MT"/>
                <a:cs typeface="Arial MT"/>
              </a:rPr>
              <a:t>of</a:t>
            </a:r>
            <a:r>
              <a:rPr sz="2600" spc="-20" dirty="0">
                <a:latin typeface="Arial MT"/>
                <a:cs typeface="Arial MT"/>
              </a:rPr>
              <a:t> </a:t>
            </a:r>
            <a:r>
              <a:rPr sz="2600" spc="-5" dirty="0">
                <a:latin typeface="Arial MT"/>
                <a:cs typeface="Arial MT"/>
              </a:rPr>
              <a:t>the</a:t>
            </a:r>
            <a:r>
              <a:rPr sz="2600" spc="-20" dirty="0">
                <a:latin typeface="Arial MT"/>
                <a:cs typeface="Arial MT"/>
              </a:rPr>
              <a:t> </a:t>
            </a:r>
            <a:r>
              <a:rPr sz="2600" spc="-10" dirty="0">
                <a:latin typeface="Arial MT"/>
                <a:cs typeface="Arial MT"/>
              </a:rPr>
              <a:t>PC </a:t>
            </a:r>
            <a:r>
              <a:rPr sz="2600" spc="-710" dirty="0">
                <a:latin typeface="Arial MT"/>
                <a:cs typeface="Arial MT"/>
              </a:rPr>
              <a:t> </a:t>
            </a:r>
            <a:r>
              <a:rPr sz="2600" dirty="0">
                <a:latin typeface="Arial MT"/>
                <a:cs typeface="Arial MT"/>
              </a:rPr>
              <a:t>register </a:t>
            </a:r>
            <a:r>
              <a:rPr sz="2600" spc="-5" dirty="0">
                <a:latin typeface="Arial MT"/>
                <a:cs typeface="Arial MT"/>
              </a:rPr>
              <a:t>into </a:t>
            </a:r>
            <a:r>
              <a:rPr sz="2600" dirty="0">
                <a:latin typeface="Arial MT"/>
                <a:cs typeface="Arial MT"/>
              </a:rPr>
              <a:t>stack </a:t>
            </a:r>
            <a:r>
              <a:rPr sz="2600" spc="-5" dirty="0">
                <a:latin typeface="Arial MT"/>
                <a:cs typeface="Arial MT"/>
              </a:rPr>
              <a:t>and branches to 3CH </a:t>
            </a:r>
            <a:r>
              <a:rPr sz="2600" spc="-710" dirty="0">
                <a:latin typeface="Arial MT"/>
                <a:cs typeface="Arial MT"/>
              </a:rPr>
              <a:t> </a:t>
            </a:r>
            <a:r>
              <a:rPr sz="2600" dirty="0">
                <a:latin typeface="Arial MT"/>
                <a:cs typeface="Arial MT"/>
              </a:rPr>
              <a:t>(hexadecimal)</a:t>
            </a:r>
            <a:r>
              <a:rPr sz="2600" spc="-10" dirty="0">
                <a:latin typeface="Arial MT"/>
                <a:cs typeface="Arial MT"/>
              </a:rPr>
              <a:t> </a:t>
            </a:r>
            <a:r>
              <a:rPr sz="2600" spc="-5" dirty="0">
                <a:latin typeface="Arial MT"/>
                <a:cs typeface="Arial MT"/>
              </a:rPr>
              <a:t>address.</a:t>
            </a:r>
            <a:endParaRPr sz="2600">
              <a:latin typeface="Arial MT"/>
              <a:cs typeface="Arial MT"/>
            </a:endParaRPr>
          </a:p>
          <a:p>
            <a:pPr marL="606425" indent="-594360">
              <a:lnSpc>
                <a:spcPct val="100000"/>
              </a:lnSpc>
              <a:spcBef>
                <a:spcPts val="580"/>
              </a:spcBef>
              <a:buClr>
                <a:srgbClr val="B2B2B2"/>
              </a:buClr>
              <a:buSzPct val="89285"/>
              <a:buFont typeface="Times New Roman"/>
              <a:buAutoNum type="arabicPeriod" startAt="4"/>
              <a:tabLst>
                <a:tab pos="606425" algn="l"/>
                <a:tab pos="607060" algn="l"/>
              </a:tabLst>
            </a:pPr>
            <a:r>
              <a:rPr sz="2800" b="1" spc="-5" dirty="0">
                <a:latin typeface="Arial"/>
                <a:cs typeface="Arial"/>
              </a:rPr>
              <a:t>TRAP</a:t>
            </a:r>
            <a:r>
              <a:rPr sz="2800" b="1" spc="-10" dirty="0">
                <a:latin typeface="Arial"/>
                <a:cs typeface="Arial"/>
              </a:rPr>
              <a:t> </a:t>
            </a:r>
            <a:r>
              <a:rPr sz="2800" spc="-5" dirty="0">
                <a:latin typeface="Arial MT"/>
                <a:cs typeface="Arial MT"/>
              </a:rPr>
              <a:t>is</a:t>
            </a:r>
            <a:r>
              <a:rPr sz="2800" spc="-20" dirty="0">
                <a:latin typeface="Arial MT"/>
                <a:cs typeface="Arial MT"/>
              </a:rPr>
              <a:t> </a:t>
            </a:r>
            <a:r>
              <a:rPr sz="2800" dirty="0">
                <a:latin typeface="Arial MT"/>
                <a:cs typeface="Arial MT"/>
              </a:rPr>
              <a:t>a</a:t>
            </a:r>
            <a:r>
              <a:rPr sz="2800" spc="-20" dirty="0">
                <a:latin typeface="Arial MT"/>
                <a:cs typeface="Arial MT"/>
              </a:rPr>
              <a:t> </a:t>
            </a:r>
            <a:r>
              <a:rPr sz="2800" spc="-5" dirty="0">
                <a:latin typeface="Arial MT"/>
                <a:cs typeface="Arial MT"/>
              </a:rPr>
              <a:t>non-maskable</a:t>
            </a:r>
            <a:r>
              <a:rPr sz="2800" spc="-25" dirty="0">
                <a:latin typeface="Arial MT"/>
                <a:cs typeface="Arial MT"/>
              </a:rPr>
              <a:t> </a:t>
            </a:r>
            <a:r>
              <a:rPr sz="2800" spc="-5" dirty="0">
                <a:latin typeface="Arial MT"/>
                <a:cs typeface="Arial MT"/>
              </a:rPr>
              <a:t>interrupt.</a:t>
            </a:r>
            <a:endParaRPr sz="2800">
              <a:latin typeface="Arial MT"/>
              <a:cs typeface="Arial MT"/>
            </a:endParaRPr>
          </a:p>
          <a:p>
            <a:pPr marL="1006475" marR="554355" lvl="1" indent="-605790" algn="just">
              <a:lnSpc>
                <a:spcPct val="101000"/>
              </a:lnSpc>
              <a:spcBef>
                <a:spcPts val="480"/>
              </a:spcBef>
              <a:buSzPct val="75000"/>
              <a:buFont typeface="Yu Gothic UI"/>
              <a:buChar char="❖"/>
              <a:tabLst>
                <a:tab pos="1007110" algn="l"/>
              </a:tabLst>
            </a:pPr>
            <a:r>
              <a:rPr sz="2600" dirty="0">
                <a:latin typeface="Arial MT"/>
                <a:cs typeface="Arial MT"/>
              </a:rPr>
              <a:t>saves </a:t>
            </a:r>
            <a:r>
              <a:rPr sz="2600" spc="-5" dirty="0">
                <a:latin typeface="Arial MT"/>
                <a:cs typeface="Arial MT"/>
              </a:rPr>
              <a:t>the </a:t>
            </a:r>
            <a:r>
              <a:rPr sz="2600" dirty="0">
                <a:latin typeface="Arial MT"/>
                <a:cs typeface="Arial MT"/>
              </a:rPr>
              <a:t>contents </a:t>
            </a:r>
            <a:r>
              <a:rPr sz="2600" spc="-5" dirty="0">
                <a:latin typeface="Arial MT"/>
                <a:cs typeface="Arial MT"/>
              </a:rPr>
              <a:t>of the PC </a:t>
            </a:r>
            <a:r>
              <a:rPr sz="2600" dirty="0">
                <a:latin typeface="Arial MT"/>
                <a:cs typeface="Arial MT"/>
              </a:rPr>
              <a:t>register </a:t>
            </a:r>
            <a:r>
              <a:rPr sz="2600" spc="-5" dirty="0">
                <a:latin typeface="Arial MT"/>
                <a:cs typeface="Arial MT"/>
              </a:rPr>
              <a:t>into </a:t>
            </a:r>
            <a:r>
              <a:rPr sz="2600" spc="-710" dirty="0">
                <a:latin typeface="Arial MT"/>
                <a:cs typeface="Arial MT"/>
              </a:rPr>
              <a:t> </a:t>
            </a:r>
            <a:r>
              <a:rPr sz="2600" dirty="0">
                <a:latin typeface="Arial MT"/>
                <a:cs typeface="Arial MT"/>
              </a:rPr>
              <a:t>stack</a:t>
            </a:r>
            <a:r>
              <a:rPr sz="2600" spc="-25" dirty="0">
                <a:latin typeface="Arial MT"/>
                <a:cs typeface="Arial MT"/>
              </a:rPr>
              <a:t> </a:t>
            </a:r>
            <a:r>
              <a:rPr sz="2600" spc="-5" dirty="0">
                <a:latin typeface="Arial MT"/>
                <a:cs typeface="Arial MT"/>
              </a:rPr>
              <a:t>and</a:t>
            </a:r>
            <a:r>
              <a:rPr sz="2600" spc="-20" dirty="0">
                <a:latin typeface="Arial MT"/>
                <a:cs typeface="Arial MT"/>
              </a:rPr>
              <a:t> </a:t>
            </a:r>
            <a:r>
              <a:rPr sz="2600" spc="-5" dirty="0">
                <a:latin typeface="Arial MT"/>
                <a:cs typeface="Arial MT"/>
              </a:rPr>
              <a:t>branches</a:t>
            </a:r>
            <a:r>
              <a:rPr sz="2600" spc="-20" dirty="0">
                <a:latin typeface="Arial MT"/>
                <a:cs typeface="Arial MT"/>
              </a:rPr>
              <a:t> </a:t>
            </a:r>
            <a:r>
              <a:rPr sz="2600" spc="-5" dirty="0">
                <a:latin typeface="Arial MT"/>
                <a:cs typeface="Arial MT"/>
              </a:rPr>
              <a:t>to</a:t>
            </a:r>
            <a:r>
              <a:rPr sz="2600" spc="-25" dirty="0">
                <a:latin typeface="Arial MT"/>
                <a:cs typeface="Arial MT"/>
              </a:rPr>
              <a:t> </a:t>
            </a:r>
            <a:r>
              <a:rPr sz="2600" spc="-5" dirty="0">
                <a:latin typeface="Arial MT"/>
                <a:cs typeface="Arial MT"/>
              </a:rPr>
              <a:t>24H</a:t>
            </a:r>
            <a:r>
              <a:rPr sz="2600" spc="-20" dirty="0">
                <a:latin typeface="Arial MT"/>
                <a:cs typeface="Arial MT"/>
              </a:rPr>
              <a:t> </a:t>
            </a:r>
            <a:r>
              <a:rPr sz="2600" dirty="0">
                <a:latin typeface="Arial MT"/>
                <a:cs typeface="Arial MT"/>
              </a:rPr>
              <a:t>(hexadecimal) </a:t>
            </a:r>
            <a:r>
              <a:rPr sz="2600" spc="-710" dirty="0">
                <a:latin typeface="Arial MT"/>
                <a:cs typeface="Arial MT"/>
              </a:rPr>
              <a:t> </a:t>
            </a:r>
            <a:r>
              <a:rPr sz="2600" spc="-5" dirty="0">
                <a:latin typeface="Arial MT"/>
                <a:cs typeface="Arial MT"/>
              </a:rPr>
              <a:t>address.</a:t>
            </a:r>
            <a:endParaRPr sz="2600">
              <a:latin typeface="Arial MT"/>
              <a:cs typeface="Arial MT"/>
            </a:endParaRPr>
          </a:p>
          <a:p>
            <a:pPr marL="1006475" marR="5080" indent="-545465" algn="just">
              <a:lnSpc>
                <a:spcPct val="101099"/>
              </a:lnSpc>
              <a:spcBef>
                <a:spcPts val="515"/>
              </a:spcBef>
              <a:buClr>
                <a:srgbClr val="B2B2B2"/>
              </a:buClr>
              <a:buSzPct val="88461"/>
              <a:buChar char="■"/>
              <a:tabLst>
                <a:tab pos="1007110" algn="l"/>
              </a:tabLst>
            </a:pPr>
            <a:r>
              <a:rPr sz="2600" spc="-10" dirty="0">
                <a:latin typeface="Arial MT"/>
                <a:cs typeface="Arial MT"/>
              </a:rPr>
              <a:t>All </a:t>
            </a:r>
            <a:r>
              <a:rPr sz="2600" dirty="0">
                <a:latin typeface="Arial MT"/>
                <a:cs typeface="Arial MT"/>
              </a:rPr>
              <a:t>maskable </a:t>
            </a:r>
            <a:r>
              <a:rPr sz="2600" spc="-5" dirty="0">
                <a:latin typeface="Arial MT"/>
                <a:cs typeface="Arial MT"/>
              </a:rPr>
              <a:t>interrupts RST 5.5, RST6.5 and </a:t>
            </a:r>
            <a:r>
              <a:rPr sz="2600" spc="-710" dirty="0">
                <a:latin typeface="Arial MT"/>
                <a:cs typeface="Arial MT"/>
              </a:rPr>
              <a:t> </a:t>
            </a:r>
            <a:r>
              <a:rPr sz="2600" spc="-5" dirty="0">
                <a:latin typeface="Arial MT"/>
                <a:cs typeface="Arial MT"/>
              </a:rPr>
              <a:t>RST7.5</a:t>
            </a:r>
            <a:r>
              <a:rPr sz="2600" spc="-20" dirty="0">
                <a:latin typeface="Arial MT"/>
                <a:cs typeface="Arial MT"/>
              </a:rPr>
              <a:t> </a:t>
            </a:r>
            <a:r>
              <a:rPr sz="2600" spc="-5" dirty="0">
                <a:latin typeface="Arial MT"/>
                <a:cs typeface="Arial MT"/>
              </a:rPr>
              <a:t>interrupts</a:t>
            </a:r>
            <a:r>
              <a:rPr sz="2600" spc="-15" dirty="0">
                <a:latin typeface="Arial MT"/>
                <a:cs typeface="Arial MT"/>
              </a:rPr>
              <a:t> </a:t>
            </a:r>
            <a:r>
              <a:rPr sz="2600" dirty="0">
                <a:latin typeface="Arial MT"/>
                <a:cs typeface="Arial MT"/>
              </a:rPr>
              <a:t>can</a:t>
            </a:r>
            <a:r>
              <a:rPr sz="2600" spc="-20" dirty="0">
                <a:latin typeface="Arial MT"/>
                <a:cs typeface="Arial MT"/>
              </a:rPr>
              <a:t> </a:t>
            </a:r>
            <a:r>
              <a:rPr sz="2600" spc="-5" dirty="0">
                <a:latin typeface="Arial MT"/>
                <a:cs typeface="Arial MT"/>
              </a:rPr>
              <a:t>be</a:t>
            </a:r>
            <a:r>
              <a:rPr sz="2600" spc="-15" dirty="0">
                <a:latin typeface="Arial MT"/>
                <a:cs typeface="Arial MT"/>
              </a:rPr>
              <a:t> </a:t>
            </a:r>
            <a:r>
              <a:rPr sz="2600" spc="-5" dirty="0">
                <a:latin typeface="Arial MT"/>
                <a:cs typeface="Arial MT"/>
              </a:rPr>
              <a:t>enabled</a:t>
            </a:r>
            <a:r>
              <a:rPr sz="2600" spc="-20" dirty="0">
                <a:latin typeface="Arial MT"/>
                <a:cs typeface="Arial MT"/>
              </a:rPr>
              <a:t> </a:t>
            </a:r>
            <a:r>
              <a:rPr sz="2600" spc="-5" dirty="0">
                <a:latin typeface="Arial MT"/>
                <a:cs typeface="Arial MT"/>
              </a:rPr>
              <a:t>or</a:t>
            </a:r>
            <a:r>
              <a:rPr sz="2600" spc="-15" dirty="0">
                <a:latin typeface="Arial MT"/>
                <a:cs typeface="Arial MT"/>
              </a:rPr>
              <a:t> </a:t>
            </a:r>
            <a:r>
              <a:rPr sz="2600" spc="-5" dirty="0">
                <a:latin typeface="Arial MT"/>
                <a:cs typeface="Arial MT"/>
              </a:rPr>
              <a:t>disabled</a:t>
            </a:r>
            <a:endParaRPr sz="2600">
              <a:latin typeface="Arial MT"/>
              <a:cs typeface="Arial MT"/>
            </a:endParaRPr>
          </a:p>
        </p:txBody>
      </p:sp>
      <p:sp>
        <p:nvSpPr>
          <p:cNvPr id="4" name="object 4"/>
          <p:cNvSpPr txBox="1"/>
          <p:nvPr/>
        </p:nvSpPr>
        <p:spPr>
          <a:xfrm>
            <a:off x="1901825" y="6241541"/>
            <a:ext cx="4883150" cy="421640"/>
          </a:xfrm>
          <a:prstGeom prst="rect">
            <a:avLst/>
          </a:prstGeom>
        </p:spPr>
        <p:txBody>
          <a:bodyPr vert="horz" wrap="square" lIns="0" tIns="12700" rIns="0" bIns="0" rtlCol="0">
            <a:spAutoFit/>
          </a:bodyPr>
          <a:lstStyle/>
          <a:p>
            <a:pPr marL="12700">
              <a:lnSpc>
                <a:spcPct val="100000"/>
              </a:lnSpc>
              <a:spcBef>
                <a:spcPts val="100"/>
              </a:spcBef>
            </a:pPr>
            <a:r>
              <a:rPr sz="2600" spc="-5" dirty="0">
                <a:latin typeface="Arial MT"/>
                <a:cs typeface="Arial MT"/>
              </a:rPr>
              <a:t>individually</a:t>
            </a:r>
            <a:r>
              <a:rPr sz="2600" spc="-30" dirty="0">
                <a:latin typeface="Arial MT"/>
                <a:cs typeface="Arial MT"/>
              </a:rPr>
              <a:t> </a:t>
            </a:r>
            <a:r>
              <a:rPr sz="2600" spc="-5" dirty="0">
                <a:latin typeface="Arial MT"/>
                <a:cs typeface="Arial MT"/>
              </a:rPr>
              <a:t>using</a:t>
            </a:r>
            <a:r>
              <a:rPr sz="2600" spc="-30" dirty="0">
                <a:latin typeface="Arial MT"/>
                <a:cs typeface="Arial MT"/>
              </a:rPr>
              <a:t> </a:t>
            </a:r>
            <a:r>
              <a:rPr sz="2600" spc="-10" dirty="0">
                <a:latin typeface="Arial MT"/>
                <a:cs typeface="Arial MT"/>
              </a:rPr>
              <a:t>SIM</a:t>
            </a:r>
            <a:r>
              <a:rPr sz="2600" spc="-35" dirty="0">
                <a:latin typeface="Arial MT"/>
                <a:cs typeface="Arial MT"/>
              </a:rPr>
              <a:t> </a:t>
            </a:r>
            <a:r>
              <a:rPr sz="2600" spc="-5" dirty="0">
                <a:latin typeface="Arial MT"/>
                <a:cs typeface="Arial MT"/>
              </a:rPr>
              <a:t>instruction.</a:t>
            </a:r>
            <a:endParaRPr sz="2600">
              <a:latin typeface="Arial MT"/>
              <a:cs typeface="Arial MT"/>
            </a:endParaRPr>
          </a:p>
        </p:txBody>
      </p:sp>
      <p:sp>
        <p:nvSpPr>
          <p:cNvPr id="5" name="object 5"/>
          <p:cNvSpPr txBox="1"/>
          <p:nvPr/>
        </p:nvSpPr>
        <p:spPr>
          <a:xfrm>
            <a:off x="8447167" y="6268720"/>
            <a:ext cx="16700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34</a:t>
            </a:r>
            <a:endParaRPr sz="1000">
              <a:latin typeface="Arial MT"/>
              <a:cs typeface="Arial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496188"/>
            <a:ext cx="3652520" cy="665480"/>
          </a:xfrm>
          <a:prstGeom prst="rect">
            <a:avLst/>
          </a:prstGeom>
        </p:spPr>
        <p:txBody>
          <a:bodyPr vert="horz" wrap="square" lIns="0" tIns="12700" rIns="0" bIns="0" rtlCol="0">
            <a:spAutoFit/>
          </a:bodyPr>
          <a:lstStyle/>
          <a:p>
            <a:pPr marL="12700">
              <a:lnSpc>
                <a:spcPct val="100000"/>
              </a:lnSpc>
              <a:spcBef>
                <a:spcPts val="100"/>
              </a:spcBef>
            </a:pPr>
            <a:r>
              <a:rPr spc="-10" dirty="0"/>
              <a:t>RST</a:t>
            </a:r>
            <a:r>
              <a:rPr spc="-95" dirty="0"/>
              <a:t> </a:t>
            </a:r>
            <a:r>
              <a:rPr dirty="0"/>
              <a:t>Instructions</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37</a:t>
            </a:fld>
            <a:endParaRPr dirty="0"/>
          </a:p>
        </p:txBody>
      </p:sp>
      <p:sp>
        <p:nvSpPr>
          <p:cNvPr id="3" name="object 3"/>
          <p:cNvSpPr txBox="1"/>
          <p:nvPr/>
        </p:nvSpPr>
        <p:spPr>
          <a:xfrm>
            <a:off x="954175" y="1611376"/>
            <a:ext cx="7425690" cy="4903907"/>
          </a:xfrm>
          <a:prstGeom prst="rect">
            <a:avLst/>
          </a:prstGeom>
        </p:spPr>
        <p:txBody>
          <a:bodyPr vert="horz" wrap="square" lIns="0" tIns="10795" rIns="0" bIns="0" rtlCol="0">
            <a:spAutoFit/>
          </a:bodyPr>
          <a:lstStyle/>
          <a:p>
            <a:pPr marL="388620" marR="774700" indent="-376555">
              <a:lnSpc>
                <a:spcPct val="100400"/>
              </a:lnSpc>
              <a:spcBef>
                <a:spcPts val="85"/>
              </a:spcBef>
              <a:buClr>
                <a:srgbClr val="B2B2B2"/>
              </a:buClr>
              <a:buSzPct val="89285"/>
              <a:buChar char="■"/>
              <a:tabLst>
                <a:tab pos="388620" algn="l"/>
                <a:tab pos="389255" algn="l"/>
              </a:tabLst>
            </a:pPr>
            <a:r>
              <a:rPr sz="2800" spc="-5" dirty="0">
                <a:latin typeface="Arial MT"/>
                <a:cs typeface="Arial MT"/>
              </a:rPr>
              <a:t>In</a:t>
            </a:r>
            <a:r>
              <a:rPr sz="2800" spc="-25" dirty="0">
                <a:latin typeface="Arial MT"/>
                <a:cs typeface="Arial MT"/>
              </a:rPr>
              <a:t> </a:t>
            </a:r>
            <a:r>
              <a:rPr sz="2800" spc="-5" dirty="0">
                <a:latin typeface="Arial MT"/>
                <a:cs typeface="Arial MT"/>
              </a:rPr>
              <a:t>8085</a:t>
            </a:r>
            <a:r>
              <a:rPr sz="2800" spc="-15" dirty="0">
                <a:latin typeface="Arial MT"/>
                <a:cs typeface="Arial MT"/>
              </a:rPr>
              <a:t> </a:t>
            </a:r>
            <a:r>
              <a:rPr sz="2800" spc="-5" dirty="0">
                <a:latin typeface="Arial MT"/>
                <a:cs typeface="Arial MT"/>
              </a:rPr>
              <a:t>Instruction</a:t>
            </a:r>
            <a:r>
              <a:rPr sz="2800" spc="-25" dirty="0">
                <a:latin typeface="Arial MT"/>
                <a:cs typeface="Arial MT"/>
              </a:rPr>
              <a:t> </a:t>
            </a:r>
            <a:r>
              <a:rPr sz="2800" dirty="0">
                <a:latin typeface="Arial MT"/>
                <a:cs typeface="Arial MT"/>
              </a:rPr>
              <a:t>set,</a:t>
            </a:r>
            <a:r>
              <a:rPr sz="2800" spc="-15" dirty="0">
                <a:latin typeface="Arial MT"/>
                <a:cs typeface="Arial MT"/>
              </a:rPr>
              <a:t> </a:t>
            </a:r>
            <a:r>
              <a:rPr sz="2800" spc="-5" dirty="0">
                <a:latin typeface="Arial MT"/>
                <a:cs typeface="Arial MT"/>
              </a:rPr>
              <a:t>RSTn</a:t>
            </a:r>
            <a:r>
              <a:rPr sz="2800" spc="-20" dirty="0">
                <a:latin typeface="Arial MT"/>
                <a:cs typeface="Arial MT"/>
              </a:rPr>
              <a:t> </a:t>
            </a:r>
            <a:r>
              <a:rPr sz="2800" spc="-5" dirty="0">
                <a:latin typeface="Arial MT"/>
                <a:cs typeface="Arial MT"/>
              </a:rPr>
              <a:t>is</a:t>
            </a:r>
            <a:r>
              <a:rPr sz="2800" spc="-15" dirty="0">
                <a:latin typeface="Arial MT"/>
                <a:cs typeface="Arial MT"/>
              </a:rPr>
              <a:t> </a:t>
            </a:r>
            <a:r>
              <a:rPr sz="2800" spc="-5" dirty="0">
                <a:latin typeface="Arial MT"/>
                <a:cs typeface="Arial MT"/>
              </a:rPr>
              <a:t>actually </a:t>
            </a:r>
            <a:r>
              <a:rPr sz="2800" spc="-765" dirty="0">
                <a:latin typeface="Arial MT"/>
                <a:cs typeface="Arial MT"/>
              </a:rPr>
              <a:t> </a:t>
            </a:r>
            <a:r>
              <a:rPr sz="2800" dirty="0">
                <a:latin typeface="Arial MT"/>
                <a:cs typeface="Arial MT"/>
              </a:rPr>
              <a:t>standing </a:t>
            </a:r>
            <a:r>
              <a:rPr sz="2800" spc="-5" dirty="0">
                <a:latin typeface="Arial MT"/>
                <a:cs typeface="Arial MT"/>
              </a:rPr>
              <a:t>for </a:t>
            </a:r>
            <a:r>
              <a:rPr sz="2800" dirty="0">
                <a:latin typeface="Arial MT"/>
                <a:cs typeface="Arial MT"/>
              </a:rPr>
              <a:t>“Restart </a:t>
            </a:r>
            <a:r>
              <a:rPr sz="2800" spc="-5" dirty="0">
                <a:latin typeface="Arial MT"/>
                <a:cs typeface="Arial MT"/>
              </a:rPr>
              <a:t>n”. </a:t>
            </a:r>
            <a:r>
              <a:rPr sz="2800" spc="-10" dirty="0">
                <a:latin typeface="Arial MT"/>
                <a:cs typeface="Arial MT"/>
              </a:rPr>
              <a:t>And </a:t>
            </a:r>
            <a:r>
              <a:rPr sz="2800" spc="-5" dirty="0">
                <a:latin typeface="Arial MT"/>
                <a:cs typeface="Arial MT"/>
              </a:rPr>
              <a:t>in this </a:t>
            </a:r>
            <a:r>
              <a:rPr sz="2800" dirty="0">
                <a:latin typeface="Arial MT"/>
                <a:cs typeface="Arial MT"/>
              </a:rPr>
              <a:t> case,</a:t>
            </a:r>
            <a:r>
              <a:rPr sz="2800" spc="-15" dirty="0">
                <a:latin typeface="Arial MT"/>
                <a:cs typeface="Arial MT"/>
              </a:rPr>
              <a:t> </a:t>
            </a:r>
            <a:r>
              <a:rPr sz="2800" dirty="0">
                <a:latin typeface="Arial MT"/>
                <a:cs typeface="Arial MT"/>
              </a:rPr>
              <a:t>n</a:t>
            </a:r>
            <a:r>
              <a:rPr sz="2800" spc="-10" dirty="0">
                <a:latin typeface="Arial MT"/>
                <a:cs typeface="Arial MT"/>
              </a:rPr>
              <a:t> </a:t>
            </a:r>
            <a:r>
              <a:rPr sz="2800" spc="-5" dirty="0">
                <a:latin typeface="Arial MT"/>
                <a:cs typeface="Arial MT"/>
              </a:rPr>
              <a:t>has</a:t>
            </a:r>
            <a:r>
              <a:rPr sz="2800" spc="-10" dirty="0">
                <a:latin typeface="Arial MT"/>
                <a:cs typeface="Arial MT"/>
              </a:rPr>
              <a:t> </a:t>
            </a:r>
            <a:r>
              <a:rPr sz="2800" dirty="0">
                <a:latin typeface="Arial MT"/>
                <a:cs typeface="Arial MT"/>
              </a:rPr>
              <a:t>a</a:t>
            </a:r>
            <a:r>
              <a:rPr sz="2800" spc="-10" dirty="0">
                <a:latin typeface="Arial MT"/>
                <a:cs typeface="Arial MT"/>
              </a:rPr>
              <a:t> </a:t>
            </a:r>
            <a:r>
              <a:rPr sz="2800" dirty="0">
                <a:latin typeface="Arial MT"/>
                <a:cs typeface="Arial MT"/>
              </a:rPr>
              <a:t>value</a:t>
            </a:r>
            <a:r>
              <a:rPr sz="2800" spc="-10" dirty="0">
                <a:latin typeface="Arial MT"/>
                <a:cs typeface="Arial MT"/>
              </a:rPr>
              <a:t> </a:t>
            </a:r>
            <a:r>
              <a:rPr sz="2800" spc="-5" dirty="0">
                <a:latin typeface="Arial MT"/>
                <a:cs typeface="Arial MT"/>
              </a:rPr>
              <a:t>from</a:t>
            </a:r>
            <a:r>
              <a:rPr sz="2800" spc="-15" dirty="0">
                <a:latin typeface="Arial MT"/>
                <a:cs typeface="Arial MT"/>
              </a:rPr>
              <a:t> </a:t>
            </a:r>
            <a:r>
              <a:rPr sz="2800" dirty="0">
                <a:latin typeface="Arial MT"/>
                <a:cs typeface="Arial MT"/>
              </a:rPr>
              <a:t>0</a:t>
            </a:r>
            <a:r>
              <a:rPr sz="2800" spc="-15" dirty="0">
                <a:latin typeface="Arial MT"/>
                <a:cs typeface="Arial MT"/>
              </a:rPr>
              <a:t> </a:t>
            </a:r>
            <a:r>
              <a:rPr sz="2800" spc="-5" dirty="0">
                <a:latin typeface="Arial MT"/>
                <a:cs typeface="Arial MT"/>
              </a:rPr>
              <a:t>to</a:t>
            </a:r>
            <a:r>
              <a:rPr sz="2800" spc="-15" dirty="0">
                <a:latin typeface="Arial MT"/>
                <a:cs typeface="Arial MT"/>
              </a:rPr>
              <a:t> </a:t>
            </a:r>
            <a:r>
              <a:rPr sz="2800" dirty="0">
                <a:latin typeface="Arial MT"/>
                <a:cs typeface="Arial MT"/>
              </a:rPr>
              <a:t>7</a:t>
            </a:r>
            <a:r>
              <a:rPr sz="2800" spc="-10" dirty="0">
                <a:latin typeface="Arial MT"/>
                <a:cs typeface="Arial MT"/>
              </a:rPr>
              <a:t> </a:t>
            </a:r>
            <a:r>
              <a:rPr sz="2800" spc="-5" dirty="0">
                <a:latin typeface="Arial MT"/>
                <a:cs typeface="Arial MT"/>
              </a:rPr>
              <a:t>only.</a:t>
            </a:r>
            <a:endParaRPr sz="2800" dirty="0">
              <a:latin typeface="Arial MT"/>
              <a:cs typeface="Arial MT"/>
            </a:endParaRPr>
          </a:p>
          <a:p>
            <a:pPr marL="388620" marR="60960" indent="-376555">
              <a:lnSpc>
                <a:spcPts val="3340"/>
              </a:lnSpc>
              <a:spcBef>
                <a:spcPts val="705"/>
              </a:spcBef>
              <a:buClr>
                <a:srgbClr val="B2B2B2"/>
              </a:buClr>
              <a:buSzPct val="89285"/>
              <a:buChar char="■"/>
              <a:tabLst>
                <a:tab pos="388620" algn="l"/>
                <a:tab pos="389255" algn="l"/>
              </a:tabLst>
            </a:pPr>
            <a:r>
              <a:rPr sz="2800" spc="-5" dirty="0">
                <a:latin typeface="Arial MT"/>
                <a:cs typeface="Arial MT"/>
              </a:rPr>
              <a:t>Thus the eight possible RST instructions are </a:t>
            </a:r>
            <a:r>
              <a:rPr sz="2800" spc="-765" dirty="0">
                <a:latin typeface="Arial MT"/>
                <a:cs typeface="Arial MT"/>
              </a:rPr>
              <a:t> </a:t>
            </a:r>
            <a:r>
              <a:rPr sz="2800" spc="-5" dirty="0">
                <a:latin typeface="Arial MT"/>
                <a:cs typeface="Arial MT"/>
              </a:rPr>
              <a:t>there,</a:t>
            </a:r>
            <a:r>
              <a:rPr sz="2800" spc="-15" dirty="0">
                <a:latin typeface="Arial MT"/>
                <a:cs typeface="Arial MT"/>
              </a:rPr>
              <a:t> </a:t>
            </a:r>
            <a:r>
              <a:rPr sz="2800" spc="-5" dirty="0">
                <a:latin typeface="Arial MT"/>
                <a:cs typeface="Arial MT"/>
              </a:rPr>
              <a:t>e.g.</a:t>
            </a:r>
            <a:r>
              <a:rPr sz="2800" spc="-10" dirty="0">
                <a:latin typeface="Arial MT"/>
                <a:cs typeface="Arial MT"/>
              </a:rPr>
              <a:t> </a:t>
            </a:r>
            <a:r>
              <a:rPr sz="2800" spc="-5" dirty="0">
                <a:latin typeface="Arial MT"/>
                <a:cs typeface="Arial MT"/>
              </a:rPr>
              <a:t>RST 0,</a:t>
            </a:r>
            <a:r>
              <a:rPr sz="2800" spc="-10" dirty="0">
                <a:latin typeface="Arial MT"/>
                <a:cs typeface="Arial MT"/>
              </a:rPr>
              <a:t> </a:t>
            </a:r>
            <a:r>
              <a:rPr sz="2800" spc="-5" dirty="0">
                <a:latin typeface="Arial MT"/>
                <a:cs typeface="Arial MT"/>
              </a:rPr>
              <a:t>RST</a:t>
            </a:r>
            <a:r>
              <a:rPr sz="2800" spc="-10" dirty="0">
                <a:latin typeface="Arial MT"/>
                <a:cs typeface="Arial MT"/>
              </a:rPr>
              <a:t> </a:t>
            </a:r>
            <a:r>
              <a:rPr sz="2800" spc="-5" dirty="0">
                <a:latin typeface="Arial MT"/>
                <a:cs typeface="Arial MT"/>
              </a:rPr>
              <a:t>1, </a:t>
            </a:r>
            <a:r>
              <a:rPr sz="2800" dirty="0">
                <a:latin typeface="Arial MT"/>
                <a:cs typeface="Arial MT"/>
              </a:rPr>
              <a:t>…,</a:t>
            </a:r>
            <a:r>
              <a:rPr sz="2800" spc="-10" dirty="0">
                <a:latin typeface="Arial MT"/>
                <a:cs typeface="Arial MT"/>
              </a:rPr>
              <a:t> </a:t>
            </a:r>
            <a:r>
              <a:rPr sz="2800" spc="-5" dirty="0">
                <a:latin typeface="Arial MT"/>
                <a:cs typeface="Arial MT"/>
              </a:rPr>
              <a:t>RST</a:t>
            </a:r>
            <a:r>
              <a:rPr sz="2800" spc="-10" dirty="0">
                <a:latin typeface="Arial MT"/>
                <a:cs typeface="Arial MT"/>
              </a:rPr>
              <a:t> </a:t>
            </a:r>
            <a:r>
              <a:rPr sz="2800" spc="-5" dirty="0">
                <a:latin typeface="Arial MT"/>
                <a:cs typeface="Arial MT"/>
              </a:rPr>
              <a:t>7.</a:t>
            </a:r>
            <a:endParaRPr sz="2800" dirty="0">
              <a:latin typeface="Arial MT"/>
              <a:cs typeface="Arial MT"/>
            </a:endParaRPr>
          </a:p>
          <a:p>
            <a:pPr marL="388620" indent="-376555">
              <a:lnSpc>
                <a:spcPct val="100000"/>
              </a:lnSpc>
              <a:spcBef>
                <a:spcPts val="465"/>
              </a:spcBef>
              <a:buClr>
                <a:srgbClr val="B2B2B2"/>
              </a:buClr>
              <a:buSzPct val="89285"/>
              <a:buChar char="■"/>
              <a:tabLst>
                <a:tab pos="388620" algn="l"/>
                <a:tab pos="389255" algn="l"/>
              </a:tabLst>
            </a:pPr>
            <a:r>
              <a:rPr sz="2800" spc="-5" dirty="0">
                <a:latin typeface="Arial MT"/>
                <a:cs typeface="Arial MT"/>
              </a:rPr>
              <a:t>They</a:t>
            </a:r>
            <a:r>
              <a:rPr sz="2800" spc="-30" dirty="0">
                <a:latin typeface="Arial MT"/>
                <a:cs typeface="Arial MT"/>
              </a:rPr>
              <a:t> </a:t>
            </a:r>
            <a:r>
              <a:rPr sz="2800" spc="-5" dirty="0">
                <a:latin typeface="Arial MT"/>
                <a:cs typeface="Arial MT"/>
              </a:rPr>
              <a:t>are</a:t>
            </a:r>
            <a:r>
              <a:rPr sz="2800" spc="-20" dirty="0">
                <a:latin typeface="Arial MT"/>
                <a:cs typeface="Arial MT"/>
              </a:rPr>
              <a:t> </a:t>
            </a:r>
            <a:r>
              <a:rPr sz="2800" spc="-5" dirty="0">
                <a:latin typeface="Arial MT"/>
                <a:cs typeface="Arial MT"/>
              </a:rPr>
              <a:t>1-Byte</a:t>
            </a:r>
            <a:r>
              <a:rPr sz="2800" spc="-20" dirty="0">
                <a:latin typeface="Arial MT"/>
                <a:cs typeface="Arial MT"/>
              </a:rPr>
              <a:t> </a:t>
            </a:r>
            <a:r>
              <a:rPr sz="2800" dirty="0">
                <a:latin typeface="Arial MT"/>
                <a:cs typeface="Arial MT"/>
              </a:rPr>
              <a:t>call</a:t>
            </a:r>
            <a:r>
              <a:rPr sz="2800" spc="-25" dirty="0">
                <a:latin typeface="Arial MT"/>
                <a:cs typeface="Arial MT"/>
              </a:rPr>
              <a:t> </a:t>
            </a:r>
            <a:r>
              <a:rPr sz="2800" spc="-5" dirty="0">
                <a:latin typeface="Arial MT"/>
                <a:cs typeface="Arial MT"/>
              </a:rPr>
              <a:t>instructions</a:t>
            </a:r>
            <a:r>
              <a:rPr sz="2800" spc="-5" dirty="0" smtClean="0">
                <a:latin typeface="Arial MT"/>
                <a:cs typeface="Arial MT"/>
              </a:rPr>
              <a:t>.</a:t>
            </a:r>
            <a:r>
              <a:rPr lang="en-US" sz="2800" spc="-5" dirty="0" smtClean="0">
                <a:latin typeface="Arial MT"/>
                <a:cs typeface="Arial MT"/>
              </a:rPr>
              <a:t> </a:t>
            </a:r>
            <a:r>
              <a:rPr lang="en-US" sz="2800" spc="-5" smtClean="0">
                <a:latin typeface="Arial MT"/>
                <a:cs typeface="Arial MT"/>
              </a:rPr>
              <a:t>(</a:t>
            </a:r>
            <a:r>
              <a:rPr lang="en-US" sz="1600" smtClean="0"/>
              <a:t>A </a:t>
            </a:r>
            <a:r>
              <a:rPr lang="en-US" sz="1600" dirty="0"/>
              <a:t>one-byte instruction includes a opcode and a operand in the same byte. Operand(s) are internal registers and are in the instruction in form of codes. If there is no numeral present in the instruction then that instruction will be of one-byte, for example, MOV C, A, RAL, and ADD B, etc.</a:t>
            </a:r>
            <a:r>
              <a:rPr lang="en-US" sz="2800" spc="-5" dirty="0" smtClean="0">
                <a:latin typeface="Arial MT"/>
                <a:cs typeface="Arial MT"/>
              </a:rPr>
              <a:t>)</a:t>
            </a:r>
            <a:endParaRPr sz="2800" dirty="0">
              <a:latin typeface="Arial MT"/>
              <a:cs typeface="Arial MT"/>
            </a:endParaRPr>
          </a:p>
          <a:p>
            <a:pPr marL="388620" marR="5080" indent="-388620">
              <a:lnSpc>
                <a:spcPct val="116100"/>
              </a:lnSpc>
              <a:buClr>
                <a:srgbClr val="B2B2B2"/>
              </a:buClr>
              <a:buSzPct val="89285"/>
              <a:buChar char="■"/>
              <a:tabLst>
                <a:tab pos="388620" algn="l"/>
                <a:tab pos="389255" algn="l"/>
              </a:tabLst>
            </a:pPr>
            <a:r>
              <a:rPr sz="2800" spc="-5" dirty="0">
                <a:latin typeface="Arial MT"/>
                <a:cs typeface="Arial MT"/>
              </a:rPr>
              <a:t>Functionally</a:t>
            </a:r>
            <a:r>
              <a:rPr sz="2800" spc="-25" dirty="0">
                <a:latin typeface="Arial MT"/>
                <a:cs typeface="Arial MT"/>
              </a:rPr>
              <a:t> </a:t>
            </a:r>
            <a:r>
              <a:rPr sz="2800" spc="-5" dirty="0">
                <a:latin typeface="Arial MT"/>
                <a:cs typeface="Arial MT"/>
              </a:rPr>
              <a:t>RST</a:t>
            </a:r>
            <a:r>
              <a:rPr sz="2800" spc="-20" dirty="0">
                <a:latin typeface="Arial MT"/>
                <a:cs typeface="Arial MT"/>
              </a:rPr>
              <a:t> </a:t>
            </a:r>
            <a:r>
              <a:rPr sz="2800" dirty="0">
                <a:latin typeface="Arial MT"/>
                <a:cs typeface="Arial MT"/>
              </a:rPr>
              <a:t>n</a:t>
            </a:r>
            <a:r>
              <a:rPr sz="2800" spc="-15" dirty="0">
                <a:latin typeface="Arial MT"/>
                <a:cs typeface="Arial MT"/>
              </a:rPr>
              <a:t> </a:t>
            </a:r>
            <a:r>
              <a:rPr sz="2800" spc="-5" dirty="0">
                <a:latin typeface="Arial MT"/>
                <a:cs typeface="Arial MT"/>
              </a:rPr>
              <a:t>instruction</a:t>
            </a:r>
            <a:r>
              <a:rPr sz="2800" spc="-20" dirty="0">
                <a:latin typeface="Arial MT"/>
                <a:cs typeface="Arial MT"/>
              </a:rPr>
              <a:t> </a:t>
            </a:r>
            <a:r>
              <a:rPr sz="2800" spc="-5" dirty="0">
                <a:latin typeface="Arial MT"/>
                <a:cs typeface="Arial MT"/>
              </a:rPr>
              <a:t>is</a:t>
            </a:r>
            <a:r>
              <a:rPr sz="2800" spc="-20" dirty="0">
                <a:latin typeface="Arial MT"/>
                <a:cs typeface="Arial MT"/>
              </a:rPr>
              <a:t> </a:t>
            </a:r>
            <a:r>
              <a:rPr sz="2800" dirty="0">
                <a:latin typeface="Arial MT"/>
                <a:cs typeface="Arial MT"/>
              </a:rPr>
              <a:t>similar</a:t>
            </a:r>
            <a:r>
              <a:rPr sz="2800" spc="-15" dirty="0">
                <a:latin typeface="Arial MT"/>
                <a:cs typeface="Arial MT"/>
              </a:rPr>
              <a:t> </a:t>
            </a:r>
            <a:r>
              <a:rPr sz="2800" spc="-5" dirty="0">
                <a:latin typeface="Arial MT"/>
                <a:cs typeface="Arial MT"/>
              </a:rPr>
              <a:t>with: </a:t>
            </a:r>
            <a:r>
              <a:rPr sz="2800" spc="-765" dirty="0">
                <a:latin typeface="Arial MT"/>
                <a:cs typeface="Arial MT"/>
              </a:rPr>
              <a:t> </a:t>
            </a:r>
            <a:r>
              <a:rPr sz="2800" spc="-5" dirty="0">
                <a:latin typeface="Arial MT"/>
                <a:cs typeface="Arial MT"/>
              </a:rPr>
              <a:t>RST</a:t>
            </a:r>
            <a:r>
              <a:rPr sz="2800" spc="-10" dirty="0">
                <a:latin typeface="Arial MT"/>
                <a:cs typeface="Arial MT"/>
              </a:rPr>
              <a:t> </a:t>
            </a:r>
            <a:r>
              <a:rPr sz="2800" dirty="0">
                <a:latin typeface="Arial MT"/>
                <a:cs typeface="Arial MT"/>
              </a:rPr>
              <a:t>n</a:t>
            </a:r>
            <a:r>
              <a:rPr sz="2800" spc="-10" dirty="0">
                <a:latin typeface="Arial MT"/>
                <a:cs typeface="Arial MT"/>
              </a:rPr>
              <a:t> </a:t>
            </a:r>
            <a:r>
              <a:rPr sz="2800" dirty="0">
                <a:latin typeface="Arial MT"/>
                <a:cs typeface="Arial MT"/>
              </a:rPr>
              <a:t>=</a:t>
            </a:r>
            <a:r>
              <a:rPr sz="2800" spc="-10" dirty="0">
                <a:latin typeface="Arial MT"/>
                <a:cs typeface="Arial MT"/>
              </a:rPr>
              <a:t> </a:t>
            </a:r>
            <a:r>
              <a:rPr sz="2800" spc="-5" dirty="0">
                <a:latin typeface="Arial MT"/>
                <a:cs typeface="Arial MT"/>
              </a:rPr>
              <a:t>CALL</a:t>
            </a:r>
            <a:r>
              <a:rPr sz="2800" spc="-10" dirty="0">
                <a:latin typeface="Arial MT"/>
                <a:cs typeface="Arial MT"/>
              </a:rPr>
              <a:t> </a:t>
            </a:r>
            <a:r>
              <a:rPr sz="2800" spc="-5" dirty="0">
                <a:latin typeface="Arial MT"/>
                <a:cs typeface="Arial MT"/>
              </a:rPr>
              <a:t>n*8</a:t>
            </a:r>
            <a:endParaRPr sz="2800" dirty="0">
              <a:latin typeface="Arial MT"/>
              <a:cs typeface="Arial M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496188"/>
            <a:ext cx="5311775" cy="665480"/>
          </a:xfrm>
          <a:prstGeom prst="rect">
            <a:avLst/>
          </a:prstGeom>
        </p:spPr>
        <p:txBody>
          <a:bodyPr vert="horz" wrap="square" lIns="0" tIns="12700" rIns="0" bIns="0" rtlCol="0">
            <a:spAutoFit/>
          </a:bodyPr>
          <a:lstStyle/>
          <a:p>
            <a:pPr marL="12700">
              <a:lnSpc>
                <a:spcPct val="100000"/>
              </a:lnSpc>
              <a:spcBef>
                <a:spcPts val="100"/>
              </a:spcBef>
              <a:tabLst>
                <a:tab pos="3772535" algn="l"/>
              </a:tabLst>
            </a:pPr>
            <a:r>
              <a:rPr spc="-10" dirty="0"/>
              <a:t>RS</a:t>
            </a:r>
            <a:r>
              <a:rPr dirty="0"/>
              <a:t>T</a:t>
            </a:r>
            <a:r>
              <a:rPr spc="-10" dirty="0"/>
              <a:t> </a:t>
            </a:r>
            <a:r>
              <a:rPr spc="-5" dirty="0"/>
              <a:t>Instruction</a:t>
            </a:r>
            <a:r>
              <a:rPr dirty="0"/>
              <a:t>s	(Cont.)</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38</a:t>
            </a:fld>
            <a:endParaRPr dirty="0"/>
          </a:p>
        </p:txBody>
      </p:sp>
      <p:sp>
        <p:nvSpPr>
          <p:cNvPr id="3" name="object 3"/>
          <p:cNvSpPr txBox="1"/>
          <p:nvPr/>
        </p:nvSpPr>
        <p:spPr>
          <a:xfrm>
            <a:off x="954175" y="1611376"/>
            <a:ext cx="7564755" cy="3157220"/>
          </a:xfrm>
          <a:prstGeom prst="rect">
            <a:avLst/>
          </a:prstGeom>
        </p:spPr>
        <p:txBody>
          <a:bodyPr vert="horz" wrap="square" lIns="0" tIns="10795" rIns="0" bIns="0" rtlCol="0">
            <a:spAutoFit/>
          </a:bodyPr>
          <a:lstStyle/>
          <a:p>
            <a:pPr marL="388620" marR="5080" indent="-376555">
              <a:lnSpc>
                <a:spcPct val="100400"/>
              </a:lnSpc>
              <a:spcBef>
                <a:spcPts val="85"/>
              </a:spcBef>
              <a:buClr>
                <a:srgbClr val="B2B2B2"/>
              </a:buClr>
              <a:buSzPct val="89285"/>
              <a:buChar char="■"/>
              <a:tabLst>
                <a:tab pos="388620" algn="l"/>
                <a:tab pos="389255" algn="l"/>
              </a:tabLst>
            </a:pPr>
            <a:r>
              <a:rPr sz="2800" spc="-5" dirty="0">
                <a:latin typeface="Arial MT"/>
                <a:cs typeface="Arial MT"/>
              </a:rPr>
              <a:t>For example, let us </a:t>
            </a:r>
            <a:r>
              <a:rPr sz="2800" dirty="0">
                <a:latin typeface="Arial MT"/>
                <a:cs typeface="Arial MT"/>
              </a:rPr>
              <a:t>consider </a:t>
            </a:r>
            <a:r>
              <a:rPr sz="2800" spc="-5" dirty="0">
                <a:latin typeface="Arial MT"/>
                <a:cs typeface="Arial MT"/>
              </a:rPr>
              <a:t>RST </a:t>
            </a:r>
            <a:r>
              <a:rPr sz="2800" dirty="0">
                <a:latin typeface="Arial MT"/>
                <a:cs typeface="Arial MT"/>
              </a:rPr>
              <a:t>4 </a:t>
            </a:r>
            <a:r>
              <a:rPr sz="2800" spc="-5" dirty="0">
                <a:latin typeface="Arial MT"/>
                <a:cs typeface="Arial MT"/>
              </a:rPr>
              <a:t>is </a:t>
            </a:r>
            <a:r>
              <a:rPr sz="2800" dirty="0">
                <a:latin typeface="Arial MT"/>
                <a:cs typeface="Arial MT"/>
              </a:rPr>
              <a:t> </a:t>
            </a:r>
            <a:r>
              <a:rPr sz="2800" spc="-5" dirty="0">
                <a:latin typeface="Arial MT"/>
                <a:cs typeface="Arial MT"/>
              </a:rPr>
              <a:t>functionally equivalent to CALL 4*8, i.e. CALL </a:t>
            </a:r>
            <a:r>
              <a:rPr sz="2800" spc="-765" dirty="0">
                <a:latin typeface="Arial MT"/>
                <a:cs typeface="Arial MT"/>
              </a:rPr>
              <a:t> </a:t>
            </a:r>
            <a:r>
              <a:rPr sz="2800" spc="-5" dirty="0">
                <a:latin typeface="Arial MT"/>
                <a:cs typeface="Arial MT"/>
              </a:rPr>
              <a:t>32</a:t>
            </a:r>
            <a:r>
              <a:rPr sz="2800" spc="-10" dirty="0">
                <a:latin typeface="Arial MT"/>
                <a:cs typeface="Arial MT"/>
              </a:rPr>
              <a:t> </a:t>
            </a:r>
            <a:r>
              <a:rPr sz="2800" dirty="0">
                <a:latin typeface="Arial MT"/>
                <a:cs typeface="Arial MT"/>
              </a:rPr>
              <a:t>=</a:t>
            </a:r>
            <a:r>
              <a:rPr sz="2800" spc="-10" dirty="0">
                <a:latin typeface="Arial MT"/>
                <a:cs typeface="Arial MT"/>
              </a:rPr>
              <a:t> </a:t>
            </a:r>
            <a:r>
              <a:rPr sz="2800" spc="-5" dirty="0">
                <a:latin typeface="Arial MT"/>
                <a:cs typeface="Arial MT"/>
              </a:rPr>
              <a:t>CALL</a:t>
            </a:r>
            <a:r>
              <a:rPr sz="2800" spc="-10" dirty="0">
                <a:latin typeface="Arial MT"/>
                <a:cs typeface="Arial MT"/>
              </a:rPr>
              <a:t> </a:t>
            </a:r>
            <a:r>
              <a:rPr sz="2800" spc="-5" dirty="0">
                <a:latin typeface="Arial MT"/>
                <a:cs typeface="Arial MT"/>
              </a:rPr>
              <a:t>0020H.</a:t>
            </a:r>
            <a:endParaRPr sz="2800">
              <a:latin typeface="Arial MT"/>
              <a:cs typeface="Arial MT"/>
            </a:endParaRPr>
          </a:p>
          <a:p>
            <a:pPr marL="388620" marR="435609" indent="-376555">
              <a:lnSpc>
                <a:spcPts val="3340"/>
              </a:lnSpc>
              <a:spcBef>
                <a:spcPts val="705"/>
              </a:spcBef>
              <a:buClr>
                <a:srgbClr val="B2B2B2"/>
              </a:buClr>
              <a:buSzPct val="89285"/>
              <a:buChar char="■"/>
              <a:tabLst>
                <a:tab pos="388620" algn="l"/>
                <a:tab pos="389255" algn="l"/>
              </a:tabLst>
            </a:pPr>
            <a:r>
              <a:rPr sz="2800" spc="-5" dirty="0">
                <a:latin typeface="Arial MT"/>
                <a:cs typeface="Arial MT"/>
              </a:rPr>
              <a:t>The advantage of RST </a:t>
            </a:r>
            <a:r>
              <a:rPr sz="2800" dirty="0">
                <a:latin typeface="Arial MT"/>
                <a:cs typeface="Arial MT"/>
              </a:rPr>
              <a:t>2 </a:t>
            </a:r>
            <a:r>
              <a:rPr sz="2800" spc="-5" dirty="0">
                <a:latin typeface="Arial MT"/>
                <a:cs typeface="Arial MT"/>
              </a:rPr>
              <a:t>is that it is only </a:t>
            </a:r>
            <a:r>
              <a:rPr sz="2800" dirty="0">
                <a:latin typeface="Arial MT"/>
                <a:cs typeface="Arial MT"/>
              </a:rPr>
              <a:t>1 </a:t>
            </a:r>
            <a:r>
              <a:rPr sz="2800" spc="5" dirty="0">
                <a:latin typeface="Arial MT"/>
                <a:cs typeface="Arial MT"/>
              </a:rPr>
              <a:t> </a:t>
            </a:r>
            <a:r>
              <a:rPr sz="2800" spc="-10" dirty="0">
                <a:latin typeface="Arial MT"/>
                <a:cs typeface="Arial MT"/>
              </a:rPr>
              <a:t>Byte,</a:t>
            </a:r>
            <a:r>
              <a:rPr sz="2800" spc="-25" dirty="0">
                <a:latin typeface="Arial MT"/>
                <a:cs typeface="Arial MT"/>
              </a:rPr>
              <a:t> </a:t>
            </a:r>
            <a:r>
              <a:rPr sz="2800" spc="-5" dirty="0">
                <a:latin typeface="Arial MT"/>
                <a:cs typeface="Arial MT"/>
              </a:rPr>
              <a:t>whereas</a:t>
            </a:r>
            <a:r>
              <a:rPr sz="2800" spc="-15" dirty="0">
                <a:latin typeface="Arial MT"/>
                <a:cs typeface="Arial MT"/>
              </a:rPr>
              <a:t> </a:t>
            </a:r>
            <a:r>
              <a:rPr sz="2800" spc="-5" dirty="0">
                <a:latin typeface="Arial MT"/>
                <a:cs typeface="Arial MT"/>
              </a:rPr>
              <a:t>CALL</a:t>
            </a:r>
            <a:r>
              <a:rPr sz="2800" spc="-15" dirty="0">
                <a:latin typeface="Arial MT"/>
                <a:cs typeface="Arial MT"/>
              </a:rPr>
              <a:t> </a:t>
            </a:r>
            <a:r>
              <a:rPr sz="2800" spc="-5" dirty="0">
                <a:latin typeface="Arial MT"/>
                <a:cs typeface="Arial MT"/>
              </a:rPr>
              <a:t>0010H</a:t>
            </a:r>
            <a:r>
              <a:rPr sz="2800" spc="-15" dirty="0">
                <a:latin typeface="Arial MT"/>
                <a:cs typeface="Arial MT"/>
              </a:rPr>
              <a:t> </a:t>
            </a:r>
            <a:r>
              <a:rPr sz="2800" spc="-5" dirty="0">
                <a:latin typeface="Arial MT"/>
                <a:cs typeface="Arial MT"/>
              </a:rPr>
              <a:t>is</a:t>
            </a:r>
            <a:r>
              <a:rPr sz="2800" spc="-15" dirty="0">
                <a:latin typeface="Arial MT"/>
                <a:cs typeface="Arial MT"/>
              </a:rPr>
              <a:t> </a:t>
            </a:r>
            <a:r>
              <a:rPr sz="2800" spc="-5" dirty="0">
                <a:latin typeface="Arial MT"/>
                <a:cs typeface="Arial MT"/>
              </a:rPr>
              <a:t>3-Byte</a:t>
            </a:r>
            <a:r>
              <a:rPr sz="2800" spc="-15" dirty="0">
                <a:latin typeface="Arial MT"/>
                <a:cs typeface="Arial MT"/>
              </a:rPr>
              <a:t> </a:t>
            </a:r>
            <a:r>
              <a:rPr sz="2800" spc="-5" dirty="0">
                <a:latin typeface="Arial MT"/>
                <a:cs typeface="Arial MT"/>
              </a:rPr>
              <a:t>long.</a:t>
            </a:r>
            <a:endParaRPr sz="2800">
              <a:latin typeface="Arial MT"/>
              <a:cs typeface="Arial MT"/>
            </a:endParaRPr>
          </a:p>
          <a:p>
            <a:pPr marL="388620" marR="653415" indent="-376555">
              <a:lnSpc>
                <a:spcPts val="3340"/>
              </a:lnSpc>
              <a:spcBef>
                <a:spcPts val="585"/>
              </a:spcBef>
              <a:buClr>
                <a:srgbClr val="B2B2B2"/>
              </a:buClr>
              <a:buSzPct val="89285"/>
              <a:buChar char="■"/>
              <a:tabLst>
                <a:tab pos="388620" algn="l"/>
                <a:tab pos="389255" algn="l"/>
              </a:tabLst>
            </a:pPr>
            <a:r>
              <a:rPr sz="2800" spc="-5" dirty="0">
                <a:latin typeface="Arial MT"/>
                <a:cs typeface="Arial MT"/>
              </a:rPr>
              <a:t>Thus RST instructions are useful for </a:t>
            </a:r>
            <a:r>
              <a:rPr sz="2800" dirty="0">
                <a:latin typeface="Arial MT"/>
                <a:cs typeface="Arial MT"/>
              </a:rPr>
              <a:t> </a:t>
            </a:r>
            <a:r>
              <a:rPr sz="2800" spc="-5" dirty="0">
                <a:latin typeface="Arial MT"/>
                <a:cs typeface="Arial MT"/>
              </a:rPr>
              <a:t>branching</a:t>
            </a:r>
            <a:r>
              <a:rPr sz="2800" spc="-25" dirty="0">
                <a:latin typeface="Arial MT"/>
                <a:cs typeface="Arial MT"/>
              </a:rPr>
              <a:t> </a:t>
            </a:r>
            <a:r>
              <a:rPr sz="2800" spc="-5" dirty="0">
                <a:latin typeface="Arial MT"/>
                <a:cs typeface="Arial MT"/>
              </a:rPr>
              <a:t>to</a:t>
            </a:r>
            <a:r>
              <a:rPr sz="2800" spc="-30" dirty="0">
                <a:latin typeface="Arial MT"/>
                <a:cs typeface="Arial MT"/>
              </a:rPr>
              <a:t> </a:t>
            </a:r>
            <a:r>
              <a:rPr sz="2800" spc="-5" dirty="0">
                <a:latin typeface="Arial MT"/>
                <a:cs typeface="Arial MT"/>
              </a:rPr>
              <a:t>frequently</a:t>
            </a:r>
            <a:r>
              <a:rPr sz="2800" spc="-30" dirty="0">
                <a:latin typeface="Arial MT"/>
                <a:cs typeface="Arial MT"/>
              </a:rPr>
              <a:t> </a:t>
            </a:r>
            <a:r>
              <a:rPr sz="2800" spc="-5" dirty="0">
                <a:latin typeface="Arial MT"/>
                <a:cs typeface="Arial MT"/>
              </a:rPr>
              <a:t>used</a:t>
            </a:r>
            <a:r>
              <a:rPr sz="2800" spc="-25" dirty="0">
                <a:latin typeface="Arial MT"/>
                <a:cs typeface="Arial MT"/>
              </a:rPr>
              <a:t> </a:t>
            </a:r>
            <a:r>
              <a:rPr sz="2800" dirty="0">
                <a:latin typeface="Arial MT"/>
                <a:cs typeface="Arial MT"/>
              </a:rPr>
              <a:t>subroutines.</a:t>
            </a:r>
            <a:endParaRPr sz="28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526795"/>
            <a:ext cx="4728210" cy="604520"/>
          </a:xfrm>
          <a:prstGeom prst="rect">
            <a:avLst/>
          </a:prstGeom>
        </p:spPr>
        <p:txBody>
          <a:bodyPr vert="horz" wrap="square" lIns="0" tIns="12700" rIns="0" bIns="0" rtlCol="0">
            <a:spAutoFit/>
          </a:bodyPr>
          <a:lstStyle/>
          <a:p>
            <a:pPr marL="12700">
              <a:lnSpc>
                <a:spcPct val="100000"/>
              </a:lnSpc>
              <a:spcBef>
                <a:spcPts val="100"/>
              </a:spcBef>
            </a:pPr>
            <a:r>
              <a:rPr sz="3800" spc="-5" dirty="0">
                <a:solidFill>
                  <a:srgbClr val="000000"/>
                </a:solidFill>
              </a:rPr>
              <a:t>Salient</a:t>
            </a:r>
            <a:r>
              <a:rPr sz="3800" spc="-35" dirty="0">
                <a:solidFill>
                  <a:srgbClr val="000000"/>
                </a:solidFill>
              </a:rPr>
              <a:t> </a:t>
            </a:r>
            <a:r>
              <a:rPr sz="3800" spc="-5" dirty="0">
                <a:solidFill>
                  <a:srgbClr val="000000"/>
                </a:solidFill>
              </a:rPr>
              <a:t>Features</a:t>
            </a:r>
            <a:r>
              <a:rPr sz="3800" spc="-35" dirty="0">
                <a:solidFill>
                  <a:srgbClr val="000000"/>
                </a:solidFill>
              </a:rPr>
              <a:t> </a:t>
            </a:r>
            <a:r>
              <a:rPr sz="3800" dirty="0">
                <a:solidFill>
                  <a:srgbClr val="000000"/>
                </a:solidFill>
              </a:rPr>
              <a:t>of</a:t>
            </a:r>
            <a:r>
              <a:rPr sz="3800" spc="-30" dirty="0">
                <a:solidFill>
                  <a:srgbClr val="000000"/>
                </a:solidFill>
              </a:rPr>
              <a:t> </a:t>
            </a:r>
            <a:r>
              <a:rPr sz="3800" dirty="0">
                <a:solidFill>
                  <a:srgbClr val="000000"/>
                </a:solidFill>
              </a:rPr>
              <a:t>8085</a:t>
            </a:r>
            <a:endParaRPr sz="3800"/>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4</a:t>
            </a:fld>
            <a:endParaRPr dirty="0"/>
          </a:p>
        </p:txBody>
      </p:sp>
      <p:sp>
        <p:nvSpPr>
          <p:cNvPr id="3" name="object 3"/>
          <p:cNvSpPr txBox="1"/>
          <p:nvPr/>
        </p:nvSpPr>
        <p:spPr>
          <a:xfrm>
            <a:off x="928775" y="1538350"/>
            <a:ext cx="7498080" cy="3796665"/>
          </a:xfrm>
          <a:prstGeom prst="rect">
            <a:avLst/>
          </a:prstGeom>
        </p:spPr>
        <p:txBody>
          <a:bodyPr vert="horz" wrap="square" lIns="0" tIns="85725" rIns="0" bIns="0" rtlCol="0">
            <a:spAutoFit/>
          </a:bodyPr>
          <a:lstStyle/>
          <a:p>
            <a:pPr marL="414020" indent="-376555" algn="just">
              <a:lnSpc>
                <a:spcPct val="100000"/>
              </a:lnSpc>
              <a:spcBef>
                <a:spcPts val="675"/>
              </a:spcBef>
              <a:buClr>
                <a:srgbClr val="B2B2B2"/>
              </a:buClr>
              <a:buSzPct val="89285"/>
              <a:buChar char="■"/>
              <a:tabLst>
                <a:tab pos="414655" algn="l"/>
              </a:tabLst>
            </a:pPr>
            <a:r>
              <a:rPr sz="2800" spc="-5" dirty="0">
                <a:latin typeface="Arial MT"/>
                <a:cs typeface="Arial MT"/>
              </a:rPr>
              <a:t>It</a:t>
            </a:r>
            <a:r>
              <a:rPr sz="2800" spc="-25" dirty="0">
                <a:latin typeface="Arial MT"/>
                <a:cs typeface="Arial MT"/>
              </a:rPr>
              <a:t> </a:t>
            </a:r>
            <a:r>
              <a:rPr sz="2800" spc="-5" dirty="0">
                <a:latin typeface="Arial MT"/>
                <a:cs typeface="Arial MT"/>
              </a:rPr>
              <a:t>is</a:t>
            </a:r>
            <a:r>
              <a:rPr sz="2800" spc="-20" dirty="0">
                <a:latin typeface="Arial MT"/>
                <a:cs typeface="Arial MT"/>
              </a:rPr>
              <a:t> </a:t>
            </a:r>
            <a:r>
              <a:rPr sz="2800" dirty="0">
                <a:latin typeface="Arial MT"/>
                <a:cs typeface="Arial MT"/>
              </a:rPr>
              <a:t>a</a:t>
            </a:r>
            <a:r>
              <a:rPr sz="2800" spc="-20" dirty="0">
                <a:latin typeface="Arial MT"/>
                <a:cs typeface="Arial MT"/>
              </a:rPr>
              <a:t> </a:t>
            </a:r>
            <a:r>
              <a:rPr sz="2800" dirty="0">
                <a:latin typeface="Arial MT"/>
                <a:cs typeface="Arial MT"/>
              </a:rPr>
              <a:t>8</a:t>
            </a:r>
            <a:r>
              <a:rPr sz="2800" spc="-15" dirty="0">
                <a:latin typeface="Arial MT"/>
                <a:cs typeface="Arial MT"/>
              </a:rPr>
              <a:t> </a:t>
            </a:r>
            <a:r>
              <a:rPr sz="2800" spc="-5" dirty="0">
                <a:latin typeface="Arial MT"/>
                <a:cs typeface="Arial MT"/>
              </a:rPr>
              <a:t>bit</a:t>
            </a:r>
            <a:r>
              <a:rPr sz="2800" spc="-20" dirty="0">
                <a:latin typeface="Arial MT"/>
                <a:cs typeface="Arial MT"/>
              </a:rPr>
              <a:t> </a:t>
            </a:r>
            <a:r>
              <a:rPr sz="2800" dirty="0">
                <a:latin typeface="Arial MT"/>
                <a:cs typeface="Arial MT"/>
              </a:rPr>
              <a:t>microprocessor.</a:t>
            </a:r>
            <a:endParaRPr sz="2800">
              <a:latin typeface="Arial MT"/>
              <a:cs typeface="Arial MT"/>
            </a:endParaRPr>
          </a:p>
          <a:p>
            <a:pPr marL="414020" indent="-376555" algn="just">
              <a:lnSpc>
                <a:spcPct val="100000"/>
              </a:lnSpc>
              <a:spcBef>
                <a:spcPts val="575"/>
              </a:spcBef>
              <a:buClr>
                <a:srgbClr val="B2B2B2"/>
              </a:buClr>
              <a:buSzPct val="89285"/>
              <a:buChar char="■"/>
              <a:tabLst>
                <a:tab pos="414655" algn="l"/>
              </a:tabLst>
            </a:pPr>
            <a:r>
              <a:rPr sz="2800" spc="-5" dirty="0">
                <a:latin typeface="Arial MT"/>
                <a:cs typeface="Arial MT"/>
              </a:rPr>
              <a:t>It</a:t>
            </a:r>
            <a:r>
              <a:rPr sz="2800" spc="-25" dirty="0">
                <a:latin typeface="Arial MT"/>
                <a:cs typeface="Arial MT"/>
              </a:rPr>
              <a:t> </a:t>
            </a:r>
            <a:r>
              <a:rPr sz="2800" spc="-5" dirty="0">
                <a:latin typeface="Arial MT"/>
                <a:cs typeface="Arial MT"/>
              </a:rPr>
              <a:t>is</a:t>
            </a:r>
            <a:r>
              <a:rPr sz="2800" spc="-20" dirty="0">
                <a:latin typeface="Arial MT"/>
                <a:cs typeface="Arial MT"/>
              </a:rPr>
              <a:t> </a:t>
            </a:r>
            <a:r>
              <a:rPr sz="2800" dirty="0">
                <a:latin typeface="Arial MT"/>
                <a:cs typeface="Arial MT"/>
              </a:rPr>
              <a:t>manufactured</a:t>
            </a:r>
            <a:r>
              <a:rPr sz="2800" spc="-15" dirty="0">
                <a:latin typeface="Arial MT"/>
                <a:cs typeface="Arial MT"/>
              </a:rPr>
              <a:t> </a:t>
            </a:r>
            <a:r>
              <a:rPr sz="2800" spc="-5" dirty="0">
                <a:latin typeface="Arial MT"/>
                <a:cs typeface="Arial MT"/>
              </a:rPr>
              <a:t>with</a:t>
            </a:r>
            <a:r>
              <a:rPr sz="2800" spc="-20" dirty="0">
                <a:latin typeface="Arial MT"/>
                <a:cs typeface="Arial MT"/>
              </a:rPr>
              <a:t> </a:t>
            </a:r>
            <a:r>
              <a:rPr sz="2800" spc="-5" dirty="0">
                <a:latin typeface="Arial MT"/>
                <a:cs typeface="Arial MT"/>
              </a:rPr>
              <a:t>N-MOS</a:t>
            </a:r>
            <a:r>
              <a:rPr sz="2800" spc="-15" dirty="0">
                <a:latin typeface="Arial MT"/>
                <a:cs typeface="Arial MT"/>
              </a:rPr>
              <a:t> </a:t>
            </a:r>
            <a:r>
              <a:rPr sz="2800" spc="-5" dirty="0">
                <a:latin typeface="Arial MT"/>
                <a:cs typeface="Arial MT"/>
              </a:rPr>
              <a:t>technology.</a:t>
            </a:r>
            <a:endParaRPr sz="2800">
              <a:latin typeface="Arial MT"/>
              <a:cs typeface="Arial MT"/>
            </a:endParaRPr>
          </a:p>
          <a:p>
            <a:pPr marL="414020" marR="756285" indent="-376555" algn="just">
              <a:lnSpc>
                <a:spcPct val="99900"/>
              </a:lnSpc>
              <a:spcBef>
                <a:spcPts val="540"/>
              </a:spcBef>
              <a:buClr>
                <a:srgbClr val="B2B2B2"/>
              </a:buClr>
              <a:buSzPct val="89285"/>
              <a:buChar char="■"/>
              <a:tabLst>
                <a:tab pos="414655" algn="l"/>
              </a:tabLst>
            </a:pPr>
            <a:r>
              <a:rPr sz="2800" spc="-5" dirty="0">
                <a:latin typeface="Arial MT"/>
                <a:cs typeface="Arial MT"/>
              </a:rPr>
              <a:t>It has 16-bit address bus and hence </a:t>
            </a:r>
            <a:r>
              <a:rPr sz="2800" dirty="0">
                <a:latin typeface="Arial MT"/>
                <a:cs typeface="Arial MT"/>
              </a:rPr>
              <a:t>can </a:t>
            </a:r>
            <a:r>
              <a:rPr sz="2800" spc="-765" dirty="0">
                <a:latin typeface="Arial MT"/>
                <a:cs typeface="Arial MT"/>
              </a:rPr>
              <a:t> </a:t>
            </a:r>
            <a:r>
              <a:rPr sz="2800" spc="-5" dirty="0">
                <a:latin typeface="Arial MT"/>
                <a:cs typeface="Arial MT"/>
              </a:rPr>
              <a:t>address up to </a:t>
            </a:r>
            <a:r>
              <a:rPr sz="2800" spc="10" dirty="0">
                <a:latin typeface="Arial MT"/>
                <a:cs typeface="Arial MT"/>
              </a:rPr>
              <a:t>2</a:t>
            </a:r>
            <a:r>
              <a:rPr sz="2775" spc="15" baseline="31531" dirty="0">
                <a:latin typeface="Arial MT"/>
                <a:cs typeface="Arial MT"/>
              </a:rPr>
              <a:t>16 </a:t>
            </a:r>
            <a:r>
              <a:rPr sz="2800" dirty="0">
                <a:latin typeface="Arial MT"/>
                <a:cs typeface="Arial MT"/>
              </a:rPr>
              <a:t>= </a:t>
            </a:r>
            <a:r>
              <a:rPr sz="2800" spc="-5" dirty="0">
                <a:latin typeface="Arial MT"/>
                <a:cs typeface="Arial MT"/>
              </a:rPr>
              <a:t>65536 bytes </a:t>
            </a:r>
            <a:r>
              <a:rPr sz="2800" dirty="0">
                <a:latin typeface="Arial MT"/>
                <a:cs typeface="Arial MT"/>
              </a:rPr>
              <a:t>(64KB) </a:t>
            </a:r>
            <a:r>
              <a:rPr sz="2800" spc="-765" dirty="0">
                <a:latin typeface="Arial MT"/>
                <a:cs typeface="Arial MT"/>
              </a:rPr>
              <a:t> </a:t>
            </a:r>
            <a:r>
              <a:rPr sz="2800" dirty="0">
                <a:latin typeface="Arial MT"/>
                <a:cs typeface="Arial MT"/>
              </a:rPr>
              <a:t>memory</a:t>
            </a:r>
            <a:r>
              <a:rPr sz="2800" spc="-15" dirty="0">
                <a:latin typeface="Arial MT"/>
                <a:cs typeface="Arial MT"/>
              </a:rPr>
              <a:t> </a:t>
            </a:r>
            <a:r>
              <a:rPr sz="2800" spc="-5" dirty="0">
                <a:latin typeface="Arial MT"/>
                <a:cs typeface="Arial MT"/>
              </a:rPr>
              <a:t>locations</a:t>
            </a:r>
            <a:r>
              <a:rPr sz="2800" spc="-15" dirty="0">
                <a:latin typeface="Arial MT"/>
                <a:cs typeface="Arial MT"/>
              </a:rPr>
              <a:t> </a:t>
            </a:r>
            <a:r>
              <a:rPr sz="2800" spc="-5" dirty="0">
                <a:latin typeface="Arial MT"/>
                <a:cs typeface="Arial MT"/>
              </a:rPr>
              <a:t>through</a:t>
            </a:r>
            <a:r>
              <a:rPr sz="2800" spc="-15" dirty="0">
                <a:latin typeface="Arial MT"/>
                <a:cs typeface="Arial MT"/>
              </a:rPr>
              <a:t> </a:t>
            </a:r>
            <a:r>
              <a:rPr sz="2800" spc="-10" dirty="0">
                <a:latin typeface="Arial MT"/>
                <a:cs typeface="Arial MT"/>
              </a:rPr>
              <a:t>A0-A15.</a:t>
            </a:r>
            <a:endParaRPr sz="2800">
              <a:latin typeface="Arial MT"/>
              <a:cs typeface="Arial MT"/>
            </a:endParaRPr>
          </a:p>
          <a:p>
            <a:pPr marL="414020" marR="30480" indent="-376555" algn="just">
              <a:lnSpc>
                <a:spcPts val="3340"/>
              </a:lnSpc>
              <a:spcBef>
                <a:spcPts val="705"/>
              </a:spcBef>
              <a:buClr>
                <a:srgbClr val="B2B2B2"/>
              </a:buClr>
              <a:buSzPct val="89285"/>
              <a:buChar char="■"/>
              <a:tabLst>
                <a:tab pos="414655" algn="l"/>
              </a:tabLst>
            </a:pPr>
            <a:r>
              <a:rPr sz="2800" spc="-5" dirty="0">
                <a:latin typeface="Arial MT"/>
                <a:cs typeface="Arial MT"/>
              </a:rPr>
              <a:t>The first </a:t>
            </a:r>
            <a:r>
              <a:rPr sz="2800" dirty="0">
                <a:latin typeface="Arial MT"/>
                <a:cs typeface="Arial MT"/>
              </a:rPr>
              <a:t>8 </a:t>
            </a:r>
            <a:r>
              <a:rPr sz="2800" spc="-5" dirty="0">
                <a:latin typeface="Arial MT"/>
                <a:cs typeface="Arial MT"/>
              </a:rPr>
              <a:t>lines of address bus and </a:t>
            </a:r>
            <a:r>
              <a:rPr sz="2800" dirty="0">
                <a:latin typeface="Arial MT"/>
                <a:cs typeface="Arial MT"/>
              </a:rPr>
              <a:t>8 </a:t>
            </a:r>
            <a:r>
              <a:rPr sz="2800" spc="-5" dirty="0">
                <a:latin typeface="Arial MT"/>
                <a:cs typeface="Arial MT"/>
              </a:rPr>
              <a:t>lines of </a:t>
            </a:r>
            <a:r>
              <a:rPr sz="2800" spc="-765" dirty="0">
                <a:latin typeface="Arial MT"/>
                <a:cs typeface="Arial MT"/>
              </a:rPr>
              <a:t> </a:t>
            </a:r>
            <a:r>
              <a:rPr sz="2800" spc="-5" dirty="0">
                <a:latin typeface="Arial MT"/>
                <a:cs typeface="Arial MT"/>
              </a:rPr>
              <a:t>data</a:t>
            </a:r>
            <a:r>
              <a:rPr sz="2800" spc="-10" dirty="0">
                <a:latin typeface="Arial MT"/>
                <a:cs typeface="Arial MT"/>
              </a:rPr>
              <a:t> </a:t>
            </a:r>
            <a:r>
              <a:rPr sz="2800" spc="-5" dirty="0">
                <a:latin typeface="Arial MT"/>
                <a:cs typeface="Arial MT"/>
              </a:rPr>
              <a:t>bus</a:t>
            </a:r>
            <a:r>
              <a:rPr sz="2800" spc="-10" dirty="0">
                <a:latin typeface="Arial MT"/>
                <a:cs typeface="Arial MT"/>
              </a:rPr>
              <a:t> </a:t>
            </a:r>
            <a:r>
              <a:rPr sz="2800" spc="-5" dirty="0">
                <a:latin typeface="Arial MT"/>
                <a:cs typeface="Arial MT"/>
              </a:rPr>
              <a:t>are</a:t>
            </a:r>
            <a:r>
              <a:rPr sz="2800" spc="-10" dirty="0">
                <a:latin typeface="Arial MT"/>
                <a:cs typeface="Arial MT"/>
              </a:rPr>
              <a:t> </a:t>
            </a:r>
            <a:r>
              <a:rPr sz="2800" dirty="0">
                <a:latin typeface="Arial MT"/>
                <a:cs typeface="Arial MT"/>
              </a:rPr>
              <a:t>multiplexed</a:t>
            </a:r>
            <a:r>
              <a:rPr sz="2800" spc="-10" dirty="0">
                <a:latin typeface="Arial MT"/>
                <a:cs typeface="Arial MT"/>
              </a:rPr>
              <a:t> AD0</a:t>
            </a:r>
            <a:r>
              <a:rPr sz="2800" spc="-15" dirty="0">
                <a:latin typeface="Arial MT"/>
                <a:cs typeface="Arial MT"/>
              </a:rPr>
              <a:t> </a:t>
            </a:r>
            <a:r>
              <a:rPr sz="2800" dirty="0">
                <a:latin typeface="Arial MT"/>
                <a:cs typeface="Arial MT"/>
              </a:rPr>
              <a:t>–</a:t>
            </a:r>
            <a:r>
              <a:rPr sz="2800" spc="-5" dirty="0">
                <a:latin typeface="Arial MT"/>
                <a:cs typeface="Arial MT"/>
              </a:rPr>
              <a:t> </a:t>
            </a:r>
            <a:r>
              <a:rPr sz="2800" spc="-10" dirty="0">
                <a:latin typeface="Arial MT"/>
                <a:cs typeface="Arial MT"/>
              </a:rPr>
              <a:t>AD7.</a:t>
            </a:r>
            <a:endParaRPr sz="2800">
              <a:latin typeface="Arial MT"/>
              <a:cs typeface="Arial MT"/>
            </a:endParaRPr>
          </a:p>
          <a:p>
            <a:pPr marL="414020" indent="-376555" algn="just">
              <a:lnSpc>
                <a:spcPct val="100000"/>
              </a:lnSpc>
              <a:spcBef>
                <a:spcPts val="465"/>
              </a:spcBef>
              <a:buClr>
                <a:srgbClr val="B2B2B2"/>
              </a:buClr>
              <a:buSzPct val="89285"/>
              <a:buChar char="■"/>
              <a:tabLst>
                <a:tab pos="414655" algn="l"/>
              </a:tabLst>
            </a:pPr>
            <a:r>
              <a:rPr sz="2800" spc="-5" dirty="0">
                <a:latin typeface="Arial MT"/>
                <a:cs typeface="Arial MT"/>
              </a:rPr>
              <a:t>Data</a:t>
            </a:r>
            <a:r>
              <a:rPr sz="2800" spc="-15" dirty="0">
                <a:latin typeface="Arial MT"/>
                <a:cs typeface="Arial MT"/>
              </a:rPr>
              <a:t> </a:t>
            </a:r>
            <a:r>
              <a:rPr sz="2800" spc="-5" dirty="0">
                <a:latin typeface="Arial MT"/>
                <a:cs typeface="Arial MT"/>
              </a:rPr>
              <a:t>bus</a:t>
            </a:r>
            <a:r>
              <a:rPr sz="2800" spc="-10" dirty="0">
                <a:latin typeface="Arial MT"/>
                <a:cs typeface="Arial MT"/>
              </a:rPr>
              <a:t> </a:t>
            </a:r>
            <a:r>
              <a:rPr sz="2800" spc="-5" dirty="0">
                <a:latin typeface="Arial MT"/>
                <a:cs typeface="Arial MT"/>
              </a:rPr>
              <a:t>is</a:t>
            </a:r>
            <a:r>
              <a:rPr sz="2800" spc="-10" dirty="0">
                <a:latin typeface="Arial MT"/>
                <a:cs typeface="Arial MT"/>
              </a:rPr>
              <a:t> </a:t>
            </a:r>
            <a:r>
              <a:rPr sz="2800" dirty="0">
                <a:latin typeface="Arial MT"/>
                <a:cs typeface="Arial MT"/>
              </a:rPr>
              <a:t>a</a:t>
            </a:r>
            <a:r>
              <a:rPr sz="2800" spc="-10" dirty="0">
                <a:latin typeface="Arial MT"/>
                <a:cs typeface="Arial MT"/>
              </a:rPr>
              <a:t> </a:t>
            </a:r>
            <a:r>
              <a:rPr sz="2800" spc="-5" dirty="0">
                <a:latin typeface="Arial MT"/>
                <a:cs typeface="Arial MT"/>
              </a:rPr>
              <a:t>group</a:t>
            </a:r>
            <a:r>
              <a:rPr sz="2800" spc="-10" dirty="0">
                <a:latin typeface="Arial MT"/>
                <a:cs typeface="Arial MT"/>
              </a:rPr>
              <a:t> </a:t>
            </a:r>
            <a:r>
              <a:rPr sz="2800" spc="-5" dirty="0">
                <a:latin typeface="Arial MT"/>
                <a:cs typeface="Arial MT"/>
              </a:rPr>
              <a:t>of</a:t>
            </a:r>
            <a:r>
              <a:rPr sz="2800" spc="-10" dirty="0">
                <a:latin typeface="Arial MT"/>
                <a:cs typeface="Arial MT"/>
              </a:rPr>
              <a:t> </a:t>
            </a:r>
            <a:r>
              <a:rPr sz="2800" dirty="0">
                <a:latin typeface="Arial MT"/>
                <a:cs typeface="Arial MT"/>
              </a:rPr>
              <a:t>8</a:t>
            </a:r>
            <a:r>
              <a:rPr sz="2800" spc="-15" dirty="0">
                <a:latin typeface="Arial MT"/>
                <a:cs typeface="Arial MT"/>
              </a:rPr>
              <a:t> </a:t>
            </a:r>
            <a:r>
              <a:rPr sz="2800" spc="-5" dirty="0">
                <a:latin typeface="Arial MT"/>
                <a:cs typeface="Arial MT"/>
              </a:rPr>
              <a:t>lines</a:t>
            </a:r>
            <a:r>
              <a:rPr sz="2800" spc="-10" dirty="0">
                <a:latin typeface="Arial MT"/>
                <a:cs typeface="Arial MT"/>
              </a:rPr>
              <a:t> </a:t>
            </a:r>
            <a:r>
              <a:rPr sz="2800" spc="-5" dirty="0">
                <a:latin typeface="Arial MT"/>
                <a:cs typeface="Arial MT"/>
              </a:rPr>
              <a:t>D0</a:t>
            </a:r>
            <a:r>
              <a:rPr sz="2800" spc="-10" dirty="0">
                <a:latin typeface="Arial MT"/>
                <a:cs typeface="Arial MT"/>
              </a:rPr>
              <a:t> </a:t>
            </a:r>
            <a:r>
              <a:rPr sz="2800" dirty="0">
                <a:latin typeface="Arial MT"/>
                <a:cs typeface="Arial MT"/>
              </a:rPr>
              <a:t>–</a:t>
            </a:r>
            <a:r>
              <a:rPr sz="2800" spc="-10" dirty="0">
                <a:latin typeface="Arial MT"/>
                <a:cs typeface="Arial MT"/>
              </a:rPr>
              <a:t> </a:t>
            </a:r>
            <a:r>
              <a:rPr sz="2800" spc="-5" dirty="0">
                <a:latin typeface="Arial MT"/>
                <a:cs typeface="Arial MT"/>
              </a:rPr>
              <a:t>D7.</a:t>
            </a:r>
            <a:endParaRPr sz="28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526795"/>
            <a:ext cx="6229350" cy="604520"/>
          </a:xfrm>
          <a:prstGeom prst="rect">
            <a:avLst/>
          </a:prstGeom>
        </p:spPr>
        <p:txBody>
          <a:bodyPr vert="horz" wrap="square" lIns="0" tIns="12700" rIns="0" bIns="0" rtlCol="0">
            <a:spAutoFit/>
          </a:bodyPr>
          <a:lstStyle/>
          <a:p>
            <a:pPr marL="12700">
              <a:lnSpc>
                <a:spcPct val="100000"/>
              </a:lnSpc>
              <a:spcBef>
                <a:spcPts val="100"/>
              </a:spcBef>
            </a:pPr>
            <a:r>
              <a:rPr sz="3800" spc="-5" dirty="0">
                <a:solidFill>
                  <a:srgbClr val="000000"/>
                </a:solidFill>
              </a:rPr>
              <a:t>Salient</a:t>
            </a:r>
            <a:r>
              <a:rPr sz="3800" spc="-30" dirty="0">
                <a:solidFill>
                  <a:srgbClr val="000000"/>
                </a:solidFill>
              </a:rPr>
              <a:t> </a:t>
            </a:r>
            <a:r>
              <a:rPr sz="3800" spc="-5" dirty="0">
                <a:solidFill>
                  <a:srgbClr val="000000"/>
                </a:solidFill>
              </a:rPr>
              <a:t>Features</a:t>
            </a:r>
            <a:r>
              <a:rPr sz="3800" spc="-25" dirty="0">
                <a:solidFill>
                  <a:srgbClr val="000000"/>
                </a:solidFill>
              </a:rPr>
              <a:t> </a:t>
            </a:r>
            <a:r>
              <a:rPr sz="3800" dirty="0">
                <a:solidFill>
                  <a:srgbClr val="000000"/>
                </a:solidFill>
              </a:rPr>
              <a:t>of</a:t>
            </a:r>
            <a:r>
              <a:rPr sz="3800" spc="-20" dirty="0">
                <a:solidFill>
                  <a:srgbClr val="000000"/>
                </a:solidFill>
              </a:rPr>
              <a:t> </a:t>
            </a:r>
            <a:r>
              <a:rPr sz="3800" dirty="0">
                <a:solidFill>
                  <a:srgbClr val="000000"/>
                </a:solidFill>
              </a:rPr>
              <a:t>8085</a:t>
            </a:r>
            <a:r>
              <a:rPr sz="3800" spc="-25" dirty="0">
                <a:solidFill>
                  <a:srgbClr val="000000"/>
                </a:solidFill>
              </a:rPr>
              <a:t> </a:t>
            </a:r>
            <a:r>
              <a:rPr sz="3800" dirty="0">
                <a:solidFill>
                  <a:srgbClr val="000000"/>
                </a:solidFill>
              </a:rPr>
              <a:t>(Cont.)</a:t>
            </a:r>
            <a:endParaRPr sz="3800"/>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5</a:t>
            </a:fld>
            <a:endParaRPr dirty="0"/>
          </a:p>
        </p:txBody>
      </p:sp>
      <p:sp>
        <p:nvSpPr>
          <p:cNvPr id="3" name="object 3"/>
          <p:cNvSpPr txBox="1">
            <a:spLocks noGrp="1"/>
          </p:cNvSpPr>
          <p:nvPr>
            <p:ph type="body" idx="1"/>
          </p:nvPr>
        </p:nvSpPr>
        <p:spPr>
          <a:prstGeom prst="rect">
            <a:avLst/>
          </a:prstGeom>
        </p:spPr>
        <p:txBody>
          <a:bodyPr vert="horz" wrap="square" lIns="0" tIns="85725" rIns="0" bIns="0" rtlCol="0">
            <a:spAutoFit/>
          </a:bodyPr>
          <a:lstStyle/>
          <a:p>
            <a:pPr marL="683260" indent="-376555">
              <a:lnSpc>
                <a:spcPct val="100000"/>
              </a:lnSpc>
              <a:spcBef>
                <a:spcPts val="675"/>
              </a:spcBef>
              <a:buClr>
                <a:srgbClr val="B2B2B2"/>
              </a:buClr>
              <a:buSzPct val="89285"/>
              <a:buChar char="■"/>
              <a:tabLst>
                <a:tab pos="683260" algn="l"/>
                <a:tab pos="683895" algn="l"/>
              </a:tabLst>
            </a:pPr>
            <a:r>
              <a:rPr spc="-5" dirty="0"/>
              <a:t>It</a:t>
            </a:r>
            <a:r>
              <a:rPr spc="-30" dirty="0"/>
              <a:t> </a:t>
            </a:r>
            <a:r>
              <a:rPr dirty="0"/>
              <a:t>supports</a:t>
            </a:r>
            <a:r>
              <a:rPr spc="-20" dirty="0"/>
              <a:t> </a:t>
            </a:r>
            <a:r>
              <a:rPr spc="-5" dirty="0"/>
              <a:t>external</a:t>
            </a:r>
            <a:r>
              <a:rPr spc="-20" dirty="0"/>
              <a:t> </a:t>
            </a:r>
            <a:r>
              <a:rPr spc="-5" dirty="0"/>
              <a:t>interrupt</a:t>
            </a:r>
            <a:r>
              <a:rPr spc="-25" dirty="0"/>
              <a:t> </a:t>
            </a:r>
            <a:r>
              <a:rPr dirty="0"/>
              <a:t>request.</a:t>
            </a:r>
          </a:p>
          <a:p>
            <a:pPr marL="683260" marR="2393950" indent="-376555">
              <a:lnSpc>
                <a:spcPts val="3340"/>
              </a:lnSpc>
              <a:spcBef>
                <a:spcPts val="700"/>
              </a:spcBef>
              <a:buClr>
                <a:srgbClr val="B2B2B2"/>
              </a:buClr>
              <a:buSzPct val="89285"/>
              <a:buChar char="■"/>
              <a:tabLst>
                <a:tab pos="683260" algn="l"/>
                <a:tab pos="683895" algn="l"/>
              </a:tabLst>
            </a:pPr>
            <a:r>
              <a:rPr dirty="0"/>
              <a:t>A</a:t>
            </a:r>
            <a:r>
              <a:rPr spc="-30" dirty="0"/>
              <a:t> </a:t>
            </a:r>
            <a:r>
              <a:rPr spc="-5" dirty="0"/>
              <a:t>16</a:t>
            </a:r>
            <a:r>
              <a:rPr spc="-20" dirty="0"/>
              <a:t> </a:t>
            </a:r>
            <a:r>
              <a:rPr spc="-5" dirty="0"/>
              <a:t>bit</a:t>
            </a:r>
            <a:r>
              <a:rPr spc="-25" dirty="0"/>
              <a:t> </a:t>
            </a:r>
            <a:r>
              <a:rPr spc="-5" dirty="0"/>
              <a:t>program</a:t>
            </a:r>
            <a:r>
              <a:rPr spc="-20" dirty="0"/>
              <a:t> </a:t>
            </a:r>
            <a:r>
              <a:rPr dirty="0"/>
              <a:t>counter</a:t>
            </a:r>
            <a:r>
              <a:rPr spc="-20" dirty="0"/>
              <a:t> </a:t>
            </a:r>
            <a:r>
              <a:rPr dirty="0"/>
              <a:t>(PC) </a:t>
            </a:r>
            <a:r>
              <a:rPr spc="-765" dirty="0"/>
              <a:t> </a:t>
            </a:r>
            <a:r>
              <a:rPr dirty="0"/>
              <a:t>A</a:t>
            </a:r>
            <a:r>
              <a:rPr spc="-20" dirty="0"/>
              <a:t> </a:t>
            </a:r>
            <a:r>
              <a:rPr spc="-5" dirty="0"/>
              <a:t>16</a:t>
            </a:r>
            <a:r>
              <a:rPr spc="-10" dirty="0"/>
              <a:t> </a:t>
            </a:r>
            <a:r>
              <a:rPr spc="-5" dirty="0"/>
              <a:t>bit</a:t>
            </a:r>
            <a:r>
              <a:rPr spc="-15" dirty="0"/>
              <a:t> </a:t>
            </a:r>
            <a:r>
              <a:rPr dirty="0"/>
              <a:t>stack</a:t>
            </a:r>
            <a:r>
              <a:rPr spc="-10" dirty="0"/>
              <a:t> </a:t>
            </a:r>
            <a:r>
              <a:rPr spc="-5" dirty="0"/>
              <a:t>pointer</a:t>
            </a:r>
            <a:r>
              <a:rPr spc="-15" dirty="0"/>
              <a:t> </a:t>
            </a:r>
            <a:r>
              <a:rPr dirty="0"/>
              <a:t>(SP)</a:t>
            </a:r>
          </a:p>
          <a:p>
            <a:pPr marL="683260" marR="5080" indent="-376555">
              <a:lnSpc>
                <a:spcPts val="3340"/>
              </a:lnSpc>
              <a:spcBef>
                <a:spcPts val="595"/>
              </a:spcBef>
              <a:buClr>
                <a:srgbClr val="B2B2B2"/>
              </a:buClr>
              <a:buSzPct val="89285"/>
              <a:buChar char="■"/>
              <a:tabLst>
                <a:tab pos="683260" algn="l"/>
                <a:tab pos="683895" algn="l"/>
              </a:tabLst>
            </a:pPr>
            <a:r>
              <a:rPr spc="-10" dirty="0"/>
              <a:t>Six </a:t>
            </a:r>
            <a:r>
              <a:rPr spc="-5" dirty="0"/>
              <a:t>8-bit general purpose </a:t>
            </a:r>
            <a:r>
              <a:rPr dirty="0"/>
              <a:t>register </a:t>
            </a:r>
            <a:r>
              <a:rPr spc="-5" dirty="0"/>
              <a:t>arranged in </a:t>
            </a:r>
            <a:r>
              <a:rPr spc="-765" dirty="0"/>
              <a:t> </a:t>
            </a:r>
            <a:r>
              <a:rPr spc="-5" dirty="0"/>
              <a:t>pairs:</a:t>
            </a:r>
            <a:r>
              <a:rPr spc="-10" dirty="0"/>
              <a:t> BC, </a:t>
            </a:r>
            <a:r>
              <a:rPr spc="-5" dirty="0"/>
              <a:t>DE,</a:t>
            </a:r>
            <a:r>
              <a:rPr spc="-10" dirty="0"/>
              <a:t> </a:t>
            </a:r>
            <a:r>
              <a:rPr spc="-5" dirty="0"/>
              <a:t>HL.</a:t>
            </a:r>
          </a:p>
          <a:p>
            <a:pPr marL="683260" marR="606425" indent="-376555">
              <a:lnSpc>
                <a:spcPts val="3340"/>
              </a:lnSpc>
              <a:spcBef>
                <a:spcPts val="595"/>
              </a:spcBef>
              <a:buClr>
                <a:srgbClr val="B2B2B2"/>
              </a:buClr>
              <a:buSzPct val="89285"/>
              <a:buChar char="■"/>
              <a:tabLst>
                <a:tab pos="683260" algn="l"/>
                <a:tab pos="683895" algn="l"/>
              </a:tabLst>
            </a:pPr>
            <a:r>
              <a:rPr spc="-5" dirty="0"/>
              <a:t>It</a:t>
            </a:r>
            <a:r>
              <a:rPr spc="-25" dirty="0"/>
              <a:t> </a:t>
            </a:r>
            <a:r>
              <a:rPr dirty="0"/>
              <a:t>requires</a:t>
            </a:r>
            <a:r>
              <a:rPr spc="-15" dirty="0"/>
              <a:t> </a:t>
            </a:r>
            <a:r>
              <a:rPr dirty="0"/>
              <a:t>a</a:t>
            </a:r>
            <a:r>
              <a:rPr spc="-15" dirty="0"/>
              <a:t> </a:t>
            </a:r>
            <a:r>
              <a:rPr dirty="0"/>
              <a:t>signal</a:t>
            </a:r>
            <a:r>
              <a:rPr spc="-20" dirty="0"/>
              <a:t> </a:t>
            </a:r>
            <a:r>
              <a:rPr spc="-10" dirty="0"/>
              <a:t>+5V</a:t>
            </a:r>
            <a:r>
              <a:rPr spc="-20" dirty="0"/>
              <a:t> </a:t>
            </a:r>
            <a:r>
              <a:rPr spc="-5" dirty="0"/>
              <a:t>power</a:t>
            </a:r>
            <a:r>
              <a:rPr spc="-15" dirty="0"/>
              <a:t> </a:t>
            </a:r>
            <a:r>
              <a:rPr dirty="0"/>
              <a:t>supply</a:t>
            </a:r>
            <a:r>
              <a:rPr spc="-15" dirty="0"/>
              <a:t> </a:t>
            </a:r>
            <a:r>
              <a:rPr spc="-5" dirty="0"/>
              <a:t>and </a:t>
            </a:r>
            <a:r>
              <a:rPr spc="-765" dirty="0"/>
              <a:t> </a:t>
            </a:r>
            <a:r>
              <a:rPr spc="-5" dirty="0"/>
              <a:t>operates</a:t>
            </a:r>
            <a:r>
              <a:rPr spc="-15" dirty="0"/>
              <a:t> </a:t>
            </a:r>
            <a:r>
              <a:rPr spc="-5" dirty="0"/>
              <a:t>at</a:t>
            </a:r>
            <a:r>
              <a:rPr spc="-15" dirty="0"/>
              <a:t> </a:t>
            </a:r>
            <a:r>
              <a:rPr spc="-5" dirty="0"/>
              <a:t>3.2</a:t>
            </a:r>
            <a:r>
              <a:rPr spc="-15" dirty="0"/>
              <a:t> </a:t>
            </a:r>
            <a:r>
              <a:rPr dirty="0"/>
              <a:t>MHZ</a:t>
            </a:r>
            <a:r>
              <a:rPr spc="-15" dirty="0"/>
              <a:t> </a:t>
            </a:r>
            <a:r>
              <a:rPr dirty="0"/>
              <a:t>single</a:t>
            </a:r>
            <a:r>
              <a:rPr spc="-15" dirty="0"/>
              <a:t> </a:t>
            </a:r>
            <a:r>
              <a:rPr spc="-5" dirty="0"/>
              <a:t>phase</a:t>
            </a:r>
            <a:r>
              <a:rPr spc="-15" dirty="0"/>
              <a:t> </a:t>
            </a:r>
            <a:r>
              <a:rPr dirty="0"/>
              <a:t>clock.</a:t>
            </a:r>
          </a:p>
          <a:p>
            <a:pPr marL="683260" marR="420370" indent="-376555">
              <a:lnSpc>
                <a:spcPts val="3340"/>
              </a:lnSpc>
              <a:spcBef>
                <a:spcPts val="590"/>
              </a:spcBef>
              <a:buClr>
                <a:srgbClr val="B2B2B2"/>
              </a:buClr>
              <a:buSzPct val="89285"/>
              <a:buChar char="■"/>
              <a:tabLst>
                <a:tab pos="683260" algn="l"/>
                <a:tab pos="683895" algn="l"/>
              </a:tabLst>
            </a:pPr>
            <a:r>
              <a:rPr spc="-5" dirty="0"/>
              <a:t>It is enclosed with 40 pins DIP </a:t>
            </a:r>
            <a:r>
              <a:rPr dirty="0"/>
              <a:t>(Dual </a:t>
            </a:r>
            <a:r>
              <a:rPr spc="-5" dirty="0"/>
              <a:t>in line </a:t>
            </a:r>
            <a:r>
              <a:rPr spc="-765" dirty="0"/>
              <a:t> </a:t>
            </a:r>
            <a:r>
              <a:rPr spc="-5" dirty="0"/>
              <a:t>package).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496188"/>
            <a:ext cx="5193665" cy="665480"/>
          </a:xfrm>
          <a:prstGeom prst="rect">
            <a:avLst/>
          </a:prstGeom>
        </p:spPr>
        <p:txBody>
          <a:bodyPr vert="horz" wrap="square" lIns="0" tIns="12700" rIns="0" bIns="0" rtlCol="0">
            <a:spAutoFit/>
          </a:bodyPr>
          <a:lstStyle/>
          <a:p>
            <a:pPr marL="12700">
              <a:lnSpc>
                <a:spcPct val="100000"/>
              </a:lnSpc>
              <a:spcBef>
                <a:spcPts val="100"/>
              </a:spcBef>
              <a:tabLst>
                <a:tab pos="4113529" algn="l"/>
              </a:tabLst>
            </a:pPr>
            <a:r>
              <a:rPr spc="-5" dirty="0"/>
              <a:t>Pinou</a:t>
            </a:r>
            <a:r>
              <a:rPr dirty="0"/>
              <a:t>t</a:t>
            </a:r>
            <a:r>
              <a:rPr spc="-5" dirty="0"/>
              <a:t> Diagra</a:t>
            </a:r>
            <a:r>
              <a:rPr dirty="0"/>
              <a:t>m</a:t>
            </a:r>
            <a:r>
              <a:rPr spc="-5" dirty="0"/>
              <a:t> </a:t>
            </a:r>
            <a:r>
              <a:rPr dirty="0"/>
              <a:t>of	8085</a:t>
            </a:r>
          </a:p>
        </p:txBody>
      </p:sp>
      <p:sp>
        <p:nvSpPr>
          <p:cNvPr id="3" name="object 3"/>
          <p:cNvSpPr txBox="1"/>
          <p:nvPr/>
        </p:nvSpPr>
        <p:spPr>
          <a:xfrm>
            <a:off x="958912" y="1556258"/>
            <a:ext cx="3696335" cy="3884929"/>
          </a:xfrm>
          <a:prstGeom prst="rect">
            <a:avLst/>
          </a:prstGeom>
        </p:spPr>
        <p:txBody>
          <a:bodyPr vert="horz" wrap="square" lIns="0" tIns="69850" rIns="0" bIns="0" rtlCol="0">
            <a:spAutoFit/>
          </a:bodyPr>
          <a:lstStyle/>
          <a:p>
            <a:pPr marL="383540" indent="-371475">
              <a:lnSpc>
                <a:spcPct val="100000"/>
              </a:lnSpc>
              <a:spcBef>
                <a:spcPts val="550"/>
              </a:spcBef>
              <a:buClr>
                <a:srgbClr val="B2B2B2"/>
              </a:buClr>
              <a:buSzPct val="89583"/>
              <a:buChar char="■"/>
              <a:tabLst>
                <a:tab pos="383540" algn="l"/>
                <a:tab pos="384175" algn="l"/>
              </a:tabLst>
            </a:pPr>
            <a:r>
              <a:rPr sz="2400" dirty="0">
                <a:latin typeface="Arial MT"/>
                <a:cs typeface="Arial MT"/>
              </a:rPr>
              <a:t>A</a:t>
            </a:r>
            <a:r>
              <a:rPr sz="2400" spc="-40" dirty="0">
                <a:latin typeface="Arial MT"/>
                <a:cs typeface="Arial MT"/>
              </a:rPr>
              <a:t> </a:t>
            </a:r>
            <a:r>
              <a:rPr sz="2400" spc="-5" dirty="0">
                <a:latin typeface="Arial MT"/>
                <a:cs typeface="Arial MT"/>
              </a:rPr>
              <a:t>40-pin</a:t>
            </a:r>
            <a:r>
              <a:rPr sz="2400" spc="-35" dirty="0">
                <a:latin typeface="Arial MT"/>
                <a:cs typeface="Arial MT"/>
              </a:rPr>
              <a:t> </a:t>
            </a:r>
            <a:r>
              <a:rPr sz="2400" spc="-5" dirty="0">
                <a:latin typeface="Arial MT"/>
                <a:cs typeface="Arial MT"/>
              </a:rPr>
              <a:t>IC</a:t>
            </a:r>
            <a:endParaRPr sz="2400">
              <a:latin typeface="Arial MT"/>
              <a:cs typeface="Arial MT"/>
            </a:endParaRPr>
          </a:p>
          <a:p>
            <a:pPr marL="383540" indent="-371475">
              <a:lnSpc>
                <a:spcPct val="100000"/>
              </a:lnSpc>
              <a:spcBef>
                <a:spcPts val="450"/>
              </a:spcBef>
              <a:buClr>
                <a:srgbClr val="B2B2B2"/>
              </a:buClr>
              <a:buSzPct val="89583"/>
              <a:buChar char="■"/>
              <a:tabLst>
                <a:tab pos="383540" algn="l"/>
                <a:tab pos="384175" algn="l"/>
              </a:tabLst>
            </a:pPr>
            <a:r>
              <a:rPr sz="2400" spc="-5" dirty="0">
                <a:latin typeface="Arial MT"/>
                <a:cs typeface="Arial MT"/>
              </a:rPr>
              <a:t>Six</a:t>
            </a:r>
            <a:r>
              <a:rPr sz="2400" spc="-35" dirty="0">
                <a:latin typeface="Arial MT"/>
                <a:cs typeface="Arial MT"/>
              </a:rPr>
              <a:t> </a:t>
            </a:r>
            <a:r>
              <a:rPr sz="2400" spc="-5" dirty="0">
                <a:latin typeface="Arial MT"/>
                <a:cs typeface="Arial MT"/>
              </a:rPr>
              <a:t>groups</a:t>
            </a:r>
            <a:r>
              <a:rPr sz="2400" spc="-25" dirty="0">
                <a:latin typeface="Arial MT"/>
                <a:cs typeface="Arial MT"/>
              </a:rPr>
              <a:t> </a:t>
            </a:r>
            <a:r>
              <a:rPr sz="2400" spc="-5" dirty="0">
                <a:latin typeface="Arial MT"/>
                <a:cs typeface="Arial MT"/>
              </a:rPr>
              <a:t>of</a:t>
            </a:r>
            <a:r>
              <a:rPr sz="2400" spc="-25" dirty="0">
                <a:latin typeface="Arial MT"/>
                <a:cs typeface="Arial MT"/>
              </a:rPr>
              <a:t> </a:t>
            </a:r>
            <a:r>
              <a:rPr sz="2400" dirty="0">
                <a:latin typeface="Arial MT"/>
                <a:cs typeface="Arial MT"/>
              </a:rPr>
              <a:t>signals</a:t>
            </a:r>
            <a:endParaRPr sz="2400">
              <a:latin typeface="Arial MT"/>
              <a:cs typeface="Arial MT"/>
            </a:endParaRPr>
          </a:p>
          <a:p>
            <a:pPr marL="783590" lvl="1" indent="-307975">
              <a:lnSpc>
                <a:spcPct val="100000"/>
              </a:lnSpc>
              <a:spcBef>
                <a:spcPts val="459"/>
              </a:spcBef>
              <a:buSzPct val="75000"/>
              <a:buChar char="■"/>
              <a:tabLst>
                <a:tab pos="783590" algn="l"/>
                <a:tab pos="784225" algn="l"/>
              </a:tabLst>
            </a:pPr>
            <a:r>
              <a:rPr sz="2200" spc="-5" dirty="0">
                <a:latin typeface="Arial MT"/>
                <a:cs typeface="Arial MT"/>
              </a:rPr>
              <a:t>Address</a:t>
            </a:r>
            <a:r>
              <a:rPr sz="2200" spc="-55" dirty="0">
                <a:latin typeface="Arial MT"/>
                <a:cs typeface="Arial MT"/>
              </a:rPr>
              <a:t> </a:t>
            </a:r>
            <a:r>
              <a:rPr sz="2200" spc="-5" dirty="0">
                <a:latin typeface="Arial MT"/>
                <a:cs typeface="Arial MT"/>
              </a:rPr>
              <a:t>Bus</a:t>
            </a:r>
            <a:endParaRPr sz="2200">
              <a:latin typeface="Arial MT"/>
              <a:cs typeface="Arial MT"/>
            </a:endParaRPr>
          </a:p>
          <a:p>
            <a:pPr marL="783590" lvl="1" indent="-307975">
              <a:lnSpc>
                <a:spcPct val="100000"/>
              </a:lnSpc>
              <a:spcBef>
                <a:spcPts val="434"/>
              </a:spcBef>
              <a:buSzPct val="75000"/>
              <a:buChar char="■"/>
              <a:tabLst>
                <a:tab pos="783590" algn="l"/>
                <a:tab pos="784225" algn="l"/>
              </a:tabLst>
            </a:pPr>
            <a:r>
              <a:rPr sz="2200" spc="-5" dirty="0">
                <a:latin typeface="Arial MT"/>
                <a:cs typeface="Arial MT"/>
              </a:rPr>
              <a:t>Data</a:t>
            </a:r>
            <a:r>
              <a:rPr sz="2200" spc="-50" dirty="0">
                <a:latin typeface="Arial MT"/>
                <a:cs typeface="Arial MT"/>
              </a:rPr>
              <a:t> </a:t>
            </a:r>
            <a:r>
              <a:rPr sz="2200" spc="-5" dirty="0">
                <a:latin typeface="Arial MT"/>
                <a:cs typeface="Arial MT"/>
              </a:rPr>
              <a:t>Bus</a:t>
            </a:r>
            <a:endParaRPr sz="2200">
              <a:latin typeface="Arial MT"/>
              <a:cs typeface="Arial MT"/>
            </a:endParaRPr>
          </a:p>
          <a:p>
            <a:pPr marL="783590" lvl="1" indent="-307975">
              <a:lnSpc>
                <a:spcPct val="100000"/>
              </a:lnSpc>
              <a:spcBef>
                <a:spcPts val="434"/>
              </a:spcBef>
              <a:buSzPct val="75000"/>
              <a:buChar char="■"/>
              <a:tabLst>
                <a:tab pos="783590" algn="l"/>
                <a:tab pos="784225" algn="l"/>
              </a:tabLst>
            </a:pPr>
            <a:r>
              <a:rPr sz="2200" spc="-5" dirty="0">
                <a:latin typeface="Arial MT"/>
                <a:cs typeface="Arial MT"/>
              </a:rPr>
              <a:t>Control</a:t>
            </a:r>
            <a:r>
              <a:rPr sz="2200" spc="-35" dirty="0">
                <a:latin typeface="Arial MT"/>
                <a:cs typeface="Arial MT"/>
              </a:rPr>
              <a:t> </a:t>
            </a:r>
            <a:r>
              <a:rPr sz="2200" spc="-5" dirty="0">
                <a:latin typeface="Arial MT"/>
                <a:cs typeface="Arial MT"/>
              </a:rPr>
              <a:t>and</a:t>
            </a:r>
            <a:r>
              <a:rPr sz="2200" spc="-30" dirty="0">
                <a:latin typeface="Arial MT"/>
                <a:cs typeface="Arial MT"/>
              </a:rPr>
              <a:t> </a:t>
            </a:r>
            <a:r>
              <a:rPr sz="2200" spc="-5" dirty="0">
                <a:latin typeface="Arial MT"/>
                <a:cs typeface="Arial MT"/>
              </a:rPr>
              <a:t>Status</a:t>
            </a:r>
            <a:r>
              <a:rPr sz="2200" spc="-35" dirty="0">
                <a:latin typeface="Arial MT"/>
                <a:cs typeface="Arial MT"/>
              </a:rPr>
              <a:t> </a:t>
            </a:r>
            <a:r>
              <a:rPr sz="2200" spc="-5" dirty="0">
                <a:latin typeface="Arial MT"/>
                <a:cs typeface="Arial MT"/>
              </a:rPr>
              <a:t>pins</a:t>
            </a:r>
            <a:endParaRPr sz="2200">
              <a:latin typeface="Arial MT"/>
              <a:cs typeface="Arial MT"/>
            </a:endParaRPr>
          </a:p>
          <a:p>
            <a:pPr marL="783590" marR="734060" lvl="1" indent="-307975">
              <a:lnSpc>
                <a:spcPct val="100000"/>
              </a:lnSpc>
              <a:spcBef>
                <a:spcPts val="434"/>
              </a:spcBef>
              <a:buSzPct val="75000"/>
              <a:buChar char="■"/>
              <a:tabLst>
                <a:tab pos="783590" algn="l"/>
                <a:tab pos="784225" algn="l"/>
              </a:tabLst>
            </a:pPr>
            <a:r>
              <a:rPr sz="2200" spc="-5" dirty="0">
                <a:latin typeface="Arial MT"/>
                <a:cs typeface="Arial MT"/>
              </a:rPr>
              <a:t>Power Supply </a:t>
            </a:r>
            <a:r>
              <a:rPr sz="2200" dirty="0">
                <a:latin typeface="Arial MT"/>
                <a:cs typeface="Arial MT"/>
              </a:rPr>
              <a:t>&amp; </a:t>
            </a:r>
            <a:r>
              <a:rPr sz="2200" spc="5" dirty="0">
                <a:latin typeface="Arial MT"/>
                <a:cs typeface="Arial MT"/>
              </a:rPr>
              <a:t> </a:t>
            </a:r>
            <a:r>
              <a:rPr sz="2200" spc="-5" dirty="0">
                <a:latin typeface="Arial MT"/>
                <a:cs typeface="Arial MT"/>
              </a:rPr>
              <a:t>frequency</a:t>
            </a:r>
            <a:r>
              <a:rPr sz="2200" spc="-100" dirty="0">
                <a:latin typeface="Arial MT"/>
                <a:cs typeface="Arial MT"/>
              </a:rPr>
              <a:t> </a:t>
            </a:r>
            <a:r>
              <a:rPr sz="2200" dirty="0">
                <a:latin typeface="Arial MT"/>
                <a:cs typeface="Arial MT"/>
              </a:rPr>
              <a:t>signals</a:t>
            </a:r>
            <a:endParaRPr sz="2200">
              <a:latin typeface="Arial MT"/>
              <a:cs typeface="Arial MT"/>
            </a:endParaRPr>
          </a:p>
          <a:p>
            <a:pPr marL="783590" marR="643255" lvl="1" indent="-307975">
              <a:lnSpc>
                <a:spcPct val="100000"/>
              </a:lnSpc>
              <a:spcBef>
                <a:spcPts val="420"/>
              </a:spcBef>
              <a:buSzPct val="75000"/>
              <a:buChar char="■"/>
              <a:tabLst>
                <a:tab pos="783590" algn="l"/>
                <a:tab pos="784225" algn="l"/>
              </a:tabLst>
            </a:pPr>
            <a:r>
              <a:rPr sz="2200" spc="-5" dirty="0">
                <a:latin typeface="Arial MT"/>
                <a:cs typeface="Arial MT"/>
              </a:rPr>
              <a:t>Externally</a:t>
            </a:r>
            <a:r>
              <a:rPr sz="2200" spc="-100" dirty="0">
                <a:latin typeface="Arial MT"/>
                <a:cs typeface="Arial MT"/>
              </a:rPr>
              <a:t> </a:t>
            </a:r>
            <a:r>
              <a:rPr sz="2200" spc="-5" dirty="0">
                <a:latin typeface="Arial MT"/>
                <a:cs typeface="Arial MT"/>
              </a:rPr>
              <a:t>initiated </a:t>
            </a:r>
            <a:r>
              <a:rPr sz="2200" spc="-595" dirty="0">
                <a:latin typeface="Arial MT"/>
                <a:cs typeface="Arial MT"/>
              </a:rPr>
              <a:t> </a:t>
            </a:r>
            <a:r>
              <a:rPr sz="2200" spc="-5" dirty="0">
                <a:latin typeface="Arial MT"/>
                <a:cs typeface="Arial MT"/>
              </a:rPr>
              <a:t>Signals</a:t>
            </a:r>
            <a:endParaRPr sz="2200">
              <a:latin typeface="Arial MT"/>
              <a:cs typeface="Arial MT"/>
            </a:endParaRPr>
          </a:p>
          <a:p>
            <a:pPr marL="783590" lvl="1" indent="-307975">
              <a:lnSpc>
                <a:spcPct val="100000"/>
              </a:lnSpc>
              <a:spcBef>
                <a:spcPts val="420"/>
              </a:spcBef>
              <a:buSzPct val="75000"/>
              <a:buChar char="■"/>
              <a:tabLst>
                <a:tab pos="783590" algn="l"/>
                <a:tab pos="784225" algn="l"/>
              </a:tabLst>
            </a:pPr>
            <a:r>
              <a:rPr sz="2200" spc="-5" dirty="0">
                <a:latin typeface="Arial MT"/>
                <a:cs typeface="Arial MT"/>
              </a:rPr>
              <a:t>Serial</a:t>
            </a:r>
            <a:r>
              <a:rPr sz="2200" spc="-40" dirty="0">
                <a:latin typeface="Arial MT"/>
                <a:cs typeface="Arial MT"/>
              </a:rPr>
              <a:t> </a:t>
            </a:r>
            <a:r>
              <a:rPr sz="2200" spc="-5" dirty="0">
                <a:latin typeface="Arial MT"/>
                <a:cs typeface="Arial MT"/>
              </a:rPr>
              <a:t>I/O</a:t>
            </a:r>
            <a:r>
              <a:rPr sz="2200" spc="-40" dirty="0">
                <a:latin typeface="Arial MT"/>
                <a:cs typeface="Arial MT"/>
              </a:rPr>
              <a:t> </a:t>
            </a:r>
            <a:r>
              <a:rPr sz="2200" spc="-5" dirty="0">
                <a:latin typeface="Arial MT"/>
                <a:cs typeface="Arial MT"/>
              </a:rPr>
              <a:t>ports</a:t>
            </a:r>
            <a:endParaRPr sz="2200">
              <a:latin typeface="Arial MT"/>
              <a:cs typeface="Arial MT"/>
            </a:endParaRPr>
          </a:p>
        </p:txBody>
      </p:sp>
      <p:pic>
        <p:nvPicPr>
          <p:cNvPr id="4" name="object 4"/>
          <p:cNvPicPr/>
          <p:nvPr/>
        </p:nvPicPr>
        <p:blipFill>
          <a:blip r:embed="rId2" cstate="print"/>
          <a:stretch>
            <a:fillRect/>
          </a:stretch>
        </p:blipFill>
        <p:spPr>
          <a:xfrm>
            <a:off x="5029200" y="1371600"/>
            <a:ext cx="3678236" cy="5333999"/>
          </a:xfrm>
          <a:prstGeom prst="rect">
            <a:avLst/>
          </a:prstGeom>
        </p:spPr>
      </p:pic>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496188"/>
            <a:ext cx="4568825" cy="665480"/>
          </a:xfrm>
          <a:prstGeom prst="rect">
            <a:avLst/>
          </a:prstGeom>
        </p:spPr>
        <p:txBody>
          <a:bodyPr vert="horz" wrap="square" lIns="0" tIns="12700" rIns="0" bIns="0" rtlCol="0">
            <a:spAutoFit/>
          </a:bodyPr>
          <a:lstStyle/>
          <a:p>
            <a:pPr marL="12700">
              <a:lnSpc>
                <a:spcPct val="100000"/>
              </a:lnSpc>
              <a:spcBef>
                <a:spcPts val="100"/>
              </a:spcBef>
              <a:tabLst>
                <a:tab pos="3488690" algn="l"/>
              </a:tabLst>
            </a:pPr>
            <a:r>
              <a:rPr spc="-10" dirty="0"/>
              <a:t>Logi</a:t>
            </a:r>
            <a:r>
              <a:rPr dirty="0"/>
              <a:t>c</a:t>
            </a:r>
            <a:r>
              <a:rPr spc="-10" dirty="0"/>
              <a:t> </a:t>
            </a:r>
            <a:r>
              <a:rPr spc="-5" dirty="0"/>
              <a:t>Pinou</a:t>
            </a:r>
            <a:r>
              <a:rPr dirty="0"/>
              <a:t>t</a:t>
            </a:r>
            <a:r>
              <a:rPr spc="-5" dirty="0"/>
              <a:t> </a:t>
            </a:r>
            <a:r>
              <a:rPr dirty="0"/>
              <a:t>of	8085</a:t>
            </a:r>
          </a:p>
        </p:txBody>
      </p:sp>
      <p:sp>
        <p:nvSpPr>
          <p:cNvPr id="3" name="object 3"/>
          <p:cNvSpPr/>
          <p:nvPr/>
        </p:nvSpPr>
        <p:spPr>
          <a:xfrm>
            <a:off x="6705600" y="1752600"/>
            <a:ext cx="76200" cy="1447800"/>
          </a:xfrm>
          <a:custGeom>
            <a:avLst/>
            <a:gdLst/>
            <a:ahLst/>
            <a:cxnLst/>
            <a:rect l="l" t="t" r="r" b="b"/>
            <a:pathLst>
              <a:path w="76200" h="1447800">
                <a:moveTo>
                  <a:pt x="0" y="0"/>
                </a:moveTo>
                <a:lnTo>
                  <a:pt x="29660" y="499"/>
                </a:lnTo>
                <a:lnTo>
                  <a:pt x="53881" y="1859"/>
                </a:lnTo>
                <a:lnTo>
                  <a:pt x="70211" y="3878"/>
                </a:lnTo>
                <a:lnTo>
                  <a:pt x="76199" y="6349"/>
                </a:lnTo>
                <a:lnTo>
                  <a:pt x="76199" y="1441450"/>
                </a:lnTo>
                <a:lnTo>
                  <a:pt x="70211" y="1443921"/>
                </a:lnTo>
                <a:lnTo>
                  <a:pt x="53881" y="1445940"/>
                </a:lnTo>
                <a:lnTo>
                  <a:pt x="29660" y="1447300"/>
                </a:lnTo>
                <a:lnTo>
                  <a:pt x="0" y="1447799"/>
                </a:lnTo>
              </a:path>
            </a:pathLst>
          </a:custGeom>
          <a:ln w="38099">
            <a:solidFill>
              <a:srgbClr val="990033"/>
            </a:solidFill>
          </a:ln>
        </p:spPr>
        <p:txBody>
          <a:bodyPr wrap="square" lIns="0" tIns="0" rIns="0" bIns="0" rtlCol="0"/>
          <a:lstStyle/>
          <a:p>
            <a:endParaRPr/>
          </a:p>
        </p:txBody>
      </p:sp>
      <p:sp>
        <p:nvSpPr>
          <p:cNvPr id="4" name="object 4"/>
          <p:cNvSpPr txBox="1"/>
          <p:nvPr/>
        </p:nvSpPr>
        <p:spPr>
          <a:xfrm>
            <a:off x="7033824" y="1925499"/>
            <a:ext cx="309245" cy="1125855"/>
          </a:xfrm>
          <a:prstGeom prst="rect">
            <a:avLst/>
          </a:prstGeom>
        </p:spPr>
        <p:txBody>
          <a:bodyPr vert="vert270" wrap="square" lIns="0" tIns="0" rIns="0" bIns="0" rtlCol="0">
            <a:spAutoFit/>
          </a:bodyPr>
          <a:lstStyle/>
          <a:p>
            <a:pPr marL="12700">
              <a:lnSpc>
                <a:spcPts val="2310"/>
              </a:lnSpc>
            </a:pPr>
            <a:r>
              <a:rPr sz="2000" b="1" spc="-5" dirty="0">
                <a:latin typeface="Arial"/>
                <a:cs typeface="Arial"/>
              </a:rPr>
              <a:t>Data</a:t>
            </a:r>
            <a:r>
              <a:rPr sz="2000" b="1" spc="-85" dirty="0">
                <a:latin typeface="Arial"/>
                <a:cs typeface="Arial"/>
              </a:rPr>
              <a:t> </a:t>
            </a:r>
            <a:r>
              <a:rPr sz="2000" b="1" spc="-5" dirty="0">
                <a:latin typeface="Arial"/>
                <a:cs typeface="Arial"/>
              </a:rPr>
              <a:t>Bus</a:t>
            </a:r>
            <a:endParaRPr sz="2000">
              <a:latin typeface="Arial"/>
              <a:cs typeface="Arial"/>
            </a:endParaRPr>
          </a:p>
        </p:txBody>
      </p:sp>
      <p:sp>
        <p:nvSpPr>
          <p:cNvPr id="5" name="object 5"/>
          <p:cNvSpPr/>
          <p:nvPr/>
        </p:nvSpPr>
        <p:spPr>
          <a:xfrm>
            <a:off x="7543800" y="1752600"/>
            <a:ext cx="152400" cy="3048000"/>
          </a:xfrm>
          <a:custGeom>
            <a:avLst/>
            <a:gdLst/>
            <a:ahLst/>
            <a:cxnLst/>
            <a:rect l="l" t="t" r="r" b="b"/>
            <a:pathLst>
              <a:path w="152400" h="3048000">
                <a:moveTo>
                  <a:pt x="0" y="0"/>
                </a:moveTo>
                <a:lnTo>
                  <a:pt x="59320" y="997"/>
                </a:lnTo>
                <a:lnTo>
                  <a:pt x="107762" y="3719"/>
                </a:lnTo>
                <a:lnTo>
                  <a:pt x="140423" y="7756"/>
                </a:lnTo>
                <a:lnTo>
                  <a:pt x="152399" y="12699"/>
                </a:lnTo>
                <a:lnTo>
                  <a:pt x="152399" y="3035300"/>
                </a:lnTo>
                <a:lnTo>
                  <a:pt x="140423" y="3040243"/>
                </a:lnTo>
                <a:lnTo>
                  <a:pt x="107762" y="3044280"/>
                </a:lnTo>
                <a:lnTo>
                  <a:pt x="59320" y="3047001"/>
                </a:lnTo>
                <a:lnTo>
                  <a:pt x="0" y="3047999"/>
                </a:lnTo>
              </a:path>
            </a:pathLst>
          </a:custGeom>
          <a:ln w="38099">
            <a:solidFill>
              <a:srgbClr val="990033"/>
            </a:solidFill>
          </a:ln>
        </p:spPr>
        <p:txBody>
          <a:bodyPr wrap="square" lIns="0" tIns="0" rIns="0" bIns="0" rtlCol="0"/>
          <a:lstStyle/>
          <a:p>
            <a:endParaRPr/>
          </a:p>
        </p:txBody>
      </p:sp>
      <p:sp>
        <p:nvSpPr>
          <p:cNvPr id="6" name="object 6"/>
          <p:cNvSpPr txBox="1"/>
          <p:nvPr/>
        </p:nvSpPr>
        <p:spPr>
          <a:xfrm>
            <a:off x="7948224" y="2296535"/>
            <a:ext cx="309245" cy="1591310"/>
          </a:xfrm>
          <a:prstGeom prst="rect">
            <a:avLst/>
          </a:prstGeom>
        </p:spPr>
        <p:txBody>
          <a:bodyPr vert="vert270" wrap="square" lIns="0" tIns="0" rIns="0" bIns="0" rtlCol="0">
            <a:spAutoFit/>
          </a:bodyPr>
          <a:lstStyle/>
          <a:p>
            <a:pPr marL="12700">
              <a:lnSpc>
                <a:spcPts val="2310"/>
              </a:lnSpc>
            </a:pPr>
            <a:r>
              <a:rPr sz="2000" b="1" spc="-5" dirty="0">
                <a:latin typeface="Arial"/>
                <a:cs typeface="Arial"/>
              </a:rPr>
              <a:t>Address</a:t>
            </a:r>
            <a:r>
              <a:rPr sz="2000" b="1" spc="-85" dirty="0">
                <a:latin typeface="Arial"/>
                <a:cs typeface="Arial"/>
              </a:rPr>
              <a:t> </a:t>
            </a:r>
            <a:r>
              <a:rPr sz="2000" b="1" spc="-5" dirty="0">
                <a:latin typeface="Arial"/>
                <a:cs typeface="Arial"/>
              </a:rPr>
              <a:t>Bus</a:t>
            </a:r>
            <a:endParaRPr sz="2000">
              <a:latin typeface="Arial"/>
              <a:cs typeface="Arial"/>
            </a:endParaRPr>
          </a:p>
        </p:txBody>
      </p:sp>
      <p:sp>
        <p:nvSpPr>
          <p:cNvPr id="7" name="object 7"/>
          <p:cNvSpPr/>
          <p:nvPr/>
        </p:nvSpPr>
        <p:spPr>
          <a:xfrm>
            <a:off x="6781800" y="5029200"/>
            <a:ext cx="76200" cy="1066800"/>
          </a:xfrm>
          <a:custGeom>
            <a:avLst/>
            <a:gdLst/>
            <a:ahLst/>
            <a:cxnLst/>
            <a:rect l="l" t="t" r="r" b="b"/>
            <a:pathLst>
              <a:path w="76200" h="1066800">
                <a:moveTo>
                  <a:pt x="0" y="0"/>
                </a:moveTo>
                <a:lnTo>
                  <a:pt x="29660" y="499"/>
                </a:lnTo>
                <a:lnTo>
                  <a:pt x="53881" y="1859"/>
                </a:lnTo>
                <a:lnTo>
                  <a:pt x="70211" y="3878"/>
                </a:lnTo>
                <a:lnTo>
                  <a:pt x="76199" y="6349"/>
                </a:lnTo>
                <a:lnTo>
                  <a:pt x="76199" y="1060450"/>
                </a:lnTo>
                <a:lnTo>
                  <a:pt x="70211" y="1062921"/>
                </a:lnTo>
                <a:lnTo>
                  <a:pt x="53881" y="1064940"/>
                </a:lnTo>
                <a:lnTo>
                  <a:pt x="29660" y="1066300"/>
                </a:lnTo>
                <a:lnTo>
                  <a:pt x="0" y="1066799"/>
                </a:lnTo>
              </a:path>
            </a:pathLst>
          </a:custGeom>
          <a:ln w="38099">
            <a:solidFill>
              <a:srgbClr val="990033"/>
            </a:solidFill>
          </a:ln>
        </p:spPr>
        <p:txBody>
          <a:bodyPr wrap="square" lIns="0" tIns="0" rIns="0" bIns="0" rtlCol="0"/>
          <a:lstStyle/>
          <a:p>
            <a:endParaRPr/>
          </a:p>
        </p:txBody>
      </p:sp>
      <p:grpSp>
        <p:nvGrpSpPr>
          <p:cNvPr id="8" name="object 8"/>
          <p:cNvGrpSpPr/>
          <p:nvPr/>
        </p:nvGrpSpPr>
        <p:grpSpPr>
          <a:xfrm>
            <a:off x="2500312" y="1416050"/>
            <a:ext cx="4053204" cy="5441950"/>
            <a:chOff x="2500312" y="1416050"/>
            <a:chExt cx="4053204" cy="5441950"/>
          </a:xfrm>
        </p:grpSpPr>
        <p:pic>
          <p:nvPicPr>
            <p:cNvPr id="9" name="object 9"/>
            <p:cNvPicPr/>
            <p:nvPr/>
          </p:nvPicPr>
          <p:blipFill>
            <a:blip r:embed="rId2" cstate="print"/>
            <a:stretch>
              <a:fillRect/>
            </a:stretch>
          </p:blipFill>
          <p:spPr>
            <a:xfrm>
              <a:off x="2590800" y="1416050"/>
              <a:ext cx="3962399" cy="5441949"/>
            </a:xfrm>
            <a:prstGeom prst="rect">
              <a:avLst/>
            </a:prstGeom>
          </p:spPr>
        </p:pic>
        <p:sp>
          <p:nvSpPr>
            <p:cNvPr id="10" name="object 10"/>
            <p:cNvSpPr/>
            <p:nvPr/>
          </p:nvSpPr>
          <p:spPr>
            <a:xfrm>
              <a:off x="2514600" y="2895599"/>
              <a:ext cx="76200" cy="2438400"/>
            </a:xfrm>
            <a:custGeom>
              <a:avLst/>
              <a:gdLst/>
              <a:ahLst/>
              <a:cxnLst/>
              <a:rect l="l" t="t" r="r" b="b"/>
              <a:pathLst>
                <a:path w="76200" h="2438400">
                  <a:moveTo>
                    <a:pt x="76199" y="2438399"/>
                  </a:moveTo>
                  <a:lnTo>
                    <a:pt x="46539" y="2437900"/>
                  </a:lnTo>
                  <a:lnTo>
                    <a:pt x="22318" y="2436540"/>
                  </a:lnTo>
                  <a:lnTo>
                    <a:pt x="5988" y="2434521"/>
                  </a:lnTo>
                  <a:lnTo>
                    <a:pt x="0" y="2432050"/>
                  </a:lnTo>
                  <a:lnTo>
                    <a:pt x="0" y="539749"/>
                  </a:lnTo>
                  <a:lnTo>
                    <a:pt x="0" y="538065"/>
                  </a:lnTo>
                  <a:lnTo>
                    <a:pt x="8028" y="536450"/>
                  </a:lnTo>
                  <a:lnTo>
                    <a:pt x="22318" y="535259"/>
                  </a:lnTo>
                  <a:lnTo>
                    <a:pt x="33924" y="534466"/>
                  </a:lnTo>
                  <a:lnTo>
                    <a:pt x="47039" y="533883"/>
                  </a:lnTo>
                  <a:lnTo>
                    <a:pt x="61264" y="533523"/>
                  </a:lnTo>
                  <a:lnTo>
                    <a:pt x="76199" y="533399"/>
                  </a:lnTo>
                </a:path>
                <a:path w="76200" h="2438400">
                  <a:moveTo>
                    <a:pt x="76199" y="380999"/>
                  </a:moveTo>
                  <a:lnTo>
                    <a:pt x="46539" y="380500"/>
                  </a:lnTo>
                  <a:lnTo>
                    <a:pt x="22318" y="379140"/>
                  </a:lnTo>
                  <a:lnTo>
                    <a:pt x="5988" y="377121"/>
                  </a:lnTo>
                  <a:lnTo>
                    <a:pt x="0" y="374650"/>
                  </a:lnTo>
                  <a:lnTo>
                    <a:pt x="0" y="6349"/>
                  </a:lnTo>
                  <a:lnTo>
                    <a:pt x="0" y="4665"/>
                  </a:lnTo>
                  <a:lnTo>
                    <a:pt x="8028" y="3050"/>
                  </a:lnTo>
                  <a:lnTo>
                    <a:pt x="22318" y="1859"/>
                  </a:lnTo>
                  <a:lnTo>
                    <a:pt x="33924" y="1066"/>
                  </a:lnTo>
                  <a:lnTo>
                    <a:pt x="47039" y="483"/>
                  </a:lnTo>
                  <a:lnTo>
                    <a:pt x="61264" y="123"/>
                  </a:lnTo>
                  <a:lnTo>
                    <a:pt x="76199" y="0"/>
                  </a:lnTo>
                </a:path>
              </a:pathLst>
            </a:custGeom>
            <a:ln w="28574">
              <a:solidFill>
                <a:srgbClr val="990033"/>
              </a:solidFill>
            </a:ln>
          </p:spPr>
          <p:txBody>
            <a:bodyPr wrap="square" lIns="0" tIns="0" rIns="0" bIns="0" rtlCol="0"/>
            <a:lstStyle/>
            <a:p>
              <a:endParaRPr/>
            </a:p>
          </p:txBody>
        </p:sp>
      </p:grpSp>
      <p:sp>
        <p:nvSpPr>
          <p:cNvPr id="11" name="object 11"/>
          <p:cNvSpPr txBox="1"/>
          <p:nvPr/>
        </p:nvSpPr>
        <p:spPr>
          <a:xfrm>
            <a:off x="7235825" y="5196840"/>
            <a:ext cx="1181735" cy="635000"/>
          </a:xfrm>
          <a:prstGeom prst="rect">
            <a:avLst/>
          </a:prstGeom>
        </p:spPr>
        <p:txBody>
          <a:bodyPr vert="horz" wrap="square" lIns="0" tIns="12700" rIns="0" bIns="0" rtlCol="0">
            <a:spAutoFit/>
          </a:bodyPr>
          <a:lstStyle/>
          <a:p>
            <a:pPr marL="12700" marR="5080">
              <a:lnSpc>
                <a:spcPct val="100000"/>
              </a:lnSpc>
              <a:spcBef>
                <a:spcPts val="100"/>
              </a:spcBef>
            </a:pPr>
            <a:r>
              <a:rPr sz="2000" b="1" spc="-5" dirty="0">
                <a:latin typeface="Arial"/>
                <a:cs typeface="Arial"/>
              </a:rPr>
              <a:t>Control</a:t>
            </a:r>
            <a:r>
              <a:rPr sz="2000" b="1" spc="-95" dirty="0">
                <a:latin typeface="Arial"/>
                <a:cs typeface="Arial"/>
              </a:rPr>
              <a:t> </a:t>
            </a:r>
            <a:r>
              <a:rPr sz="2000" b="1" dirty="0">
                <a:latin typeface="Arial"/>
                <a:cs typeface="Arial"/>
              </a:rPr>
              <a:t>&amp; </a:t>
            </a:r>
            <a:r>
              <a:rPr sz="2000" b="1" spc="-540" dirty="0">
                <a:latin typeface="Arial"/>
                <a:cs typeface="Arial"/>
              </a:rPr>
              <a:t> </a:t>
            </a:r>
            <a:r>
              <a:rPr sz="2000" b="1" spc="-5" dirty="0">
                <a:latin typeface="Arial"/>
                <a:cs typeface="Arial"/>
              </a:rPr>
              <a:t>Status</a:t>
            </a:r>
            <a:endParaRPr sz="2000">
              <a:latin typeface="Arial"/>
              <a:cs typeface="Arial"/>
            </a:endParaRPr>
          </a:p>
        </p:txBody>
      </p:sp>
      <p:sp>
        <p:nvSpPr>
          <p:cNvPr id="12" name="object 12"/>
          <p:cNvSpPr txBox="1"/>
          <p:nvPr/>
        </p:nvSpPr>
        <p:spPr>
          <a:xfrm>
            <a:off x="911225" y="5654040"/>
            <a:ext cx="1181735" cy="635000"/>
          </a:xfrm>
          <a:prstGeom prst="rect">
            <a:avLst/>
          </a:prstGeom>
        </p:spPr>
        <p:txBody>
          <a:bodyPr vert="horz" wrap="square" lIns="0" tIns="12700" rIns="0" bIns="0" rtlCol="0">
            <a:spAutoFit/>
          </a:bodyPr>
          <a:lstStyle/>
          <a:p>
            <a:pPr marL="12700" marR="5080">
              <a:lnSpc>
                <a:spcPct val="100000"/>
              </a:lnSpc>
              <a:spcBef>
                <a:spcPts val="100"/>
              </a:spcBef>
            </a:pPr>
            <a:r>
              <a:rPr sz="2000" b="1" spc="-5" dirty="0">
                <a:latin typeface="Arial"/>
                <a:cs typeface="Arial"/>
              </a:rPr>
              <a:t>Control</a:t>
            </a:r>
            <a:r>
              <a:rPr sz="2000" b="1" spc="-95" dirty="0">
                <a:latin typeface="Arial"/>
                <a:cs typeface="Arial"/>
              </a:rPr>
              <a:t> </a:t>
            </a:r>
            <a:r>
              <a:rPr sz="2000" b="1" dirty="0">
                <a:latin typeface="Arial"/>
                <a:cs typeface="Arial"/>
              </a:rPr>
              <a:t>&amp; </a:t>
            </a:r>
            <a:r>
              <a:rPr sz="2000" b="1" spc="-540" dirty="0">
                <a:latin typeface="Arial"/>
                <a:cs typeface="Arial"/>
              </a:rPr>
              <a:t> </a:t>
            </a:r>
            <a:r>
              <a:rPr sz="2000" b="1" spc="-5" dirty="0">
                <a:latin typeface="Arial"/>
                <a:cs typeface="Arial"/>
              </a:rPr>
              <a:t>Status</a:t>
            </a:r>
            <a:endParaRPr sz="2000">
              <a:latin typeface="Arial"/>
              <a:cs typeface="Arial"/>
            </a:endParaRPr>
          </a:p>
        </p:txBody>
      </p:sp>
      <p:sp>
        <p:nvSpPr>
          <p:cNvPr id="13" name="object 13"/>
          <p:cNvSpPr/>
          <p:nvPr/>
        </p:nvSpPr>
        <p:spPr>
          <a:xfrm>
            <a:off x="2362200" y="5486400"/>
            <a:ext cx="76200" cy="914400"/>
          </a:xfrm>
          <a:custGeom>
            <a:avLst/>
            <a:gdLst/>
            <a:ahLst/>
            <a:cxnLst/>
            <a:rect l="l" t="t" r="r" b="b"/>
            <a:pathLst>
              <a:path w="76200" h="914400">
                <a:moveTo>
                  <a:pt x="76199" y="914399"/>
                </a:moveTo>
                <a:lnTo>
                  <a:pt x="46539" y="913900"/>
                </a:lnTo>
                <a:lnTo>
                  <a:pt x="22318" y="912540"/>
                </a:lnTo>
                <a:lnTo>
                  <a:pt x="5988" y="910521"/>
                </a:lnTo>
                <a:lnTo>
                  <a:pt x="0" y="908050"/>
                </a:lnTo>
                <a:lnTo>
                  <a:pt x="0" y="6349"/>
                </a:lnTo>
                <a:lnTo>
                  <a:pt x="0" y="4665"/>
                </a:lnTo>
                <a:lnTo>
                  <a:pt x="8028" y="3050"/>
                </a:lnTo>
                <a:lnTo>
                  <a:pt x="22318" y="1859"/>
                </a:lnTo>
                <a:lnTo>
                  <a:pt x="33924" y="1066"/>
                </a:lnTo>
                <a:lnTo>
                  <a:pt x="47039" y="483"/>
                </a:lnTo>
                <a:lnTo>
                  <a:pt x="61264" y="123"/>
                </a:lnTo>
                <a:lnTo>
                  <a:pt x="76199" y="0"/>
                </a:lnTo>
              </a:path>
            </a:pathLst>
          </a:custGeom>
          <a:ln w="28574">
            <a:solidFill>
              <a:srgbClr val="990033"/>
            </a:solidFill>
          </a:ln>
        </p:spPr>
        <p:txBody>
          <a:bodyPr wrap="square" lIns="0" tIns="0" rIns="0" bIns="0" rtlCol="0"/>
          <a:lstStyle/>
          <a:p>
            <a:endParaRPr/>
          </a:p>
        </p:txBody>
      </p:sp>
      <p:sp>
        <p:nvSpPr>
          <p:cNvPr id="14" name="object 14"/>
          <p:cNvSpPr txBox="1"/>
          <p:nvPr/>
        </p:nvSpPr>
        <p:spPr>
          <a:xfrm>
            <a:off x="790575" y="1904365"/>
            <a:ext cx="1699260" cy="2844800"/>
          </a:xfrm>
          <a:prstGeom prst="rect">
            <a:avLst/>
          </a:prstGeom>
        </p:spPr>
        <p:txBody>
          <a:bodyPr vert="horz" wrap="square" lIns="0" tIns="12700" rIns="0" bIns="0" rtlCol="0">
            <a:spAutoFit/>
          </a:bodyPr>
          <a:lstStyle/>
          <a:p>
            <a:pPr marL="12700" marR="5080">
              <a:lnSpc>
                <a:spcPct val="100000"/>
              </a:lnSpc>
              <a:spcBef>
                <a:spcPts val="100"/>
              </a:spcBef>
            </a:pPr>
            <a:r>
              <a:rPr sz="2000" b="1" spc="-5" dirty="0">
                <a:latin typeface="Arial"/>
                <a:cs typeface="Arial"/>
              </a:rPr>
              <a:t>Power</a:t>
            </a:r>
            <a:r>
              <a:rPr sz="2000" b="1" spc="-105" dirty="0">
                <a:latin typeface="Arial"/>
                <a:cs typeface="Arial"/>
              </a:rPr>
              <a:t> </a:t>
            </a:r>
            <a:r>
              <a:rPr sz="2000" b="1" spc="-5" dirty="0">
                <a:latin typeface="Arial"/>
                <a:cs typeface="Arial"/>
              </a:rPr>
              <a:t>Supply </a:t>
            </a:r>
            <a:r>
              <a:rPr sz="2000" b="1" spc="-540" dirty="0">
                <a:latin typeface="Arial"/>
                <a:cs typeface="Arial"/>
              </a:rPr>
              <a:t> </a:t>
            </a:r>
            <a:r>
              <a:rPr sz="2000" b="1" dirty="0">
                <a:latin typeface="Arial"/>
                <a:cs typeface="Arial"/>
              </a:rPr>
              <a:t>&amp;</a:t>
            </a:r>
            <a:r>
              <a:rPr sz="2000" b="1" spc="-35" dirty="0">
                <a:latin typeface="Arial"/>
                <a:cs typeface="Arial"/>
              </a:rPr>
              <a:t> </a:t>
            </a:r>
            <a:r>
              <a:rPr sz="2000" b="1" dirty="0">
                <a:latin typeface="Arial"/>
                <a:cs typeface="Arial"/>
              </a:rPr>
              <a:t>frequency</a:t>
            </a:r>
            <a:endParaRPr sz="2000">
              <a:latin typeface="Arial"/>
              <a:cs typeface="Arial"/>
            </a:endParaRPr>
          </a:p>
          <a:p>
            <a:pPr marL="361315" marR="232410">
              <a:lnSpc>
                <a:spcPct val="100000"/>
              </a:lnSpc>
              <a:spcBef>
                <a:spcPts val="1925"/>
              </a:spcBef>
            </a:pPr>
            <a:r>
              <a:rPr sz="2000" b="1" spc="-5" dirty="0">
                <a:latin typeface="Arial"/>
                <a:cs typeface="Arial"/>
              </a:rPr>
              <a:t>Serial</a:t>
            </a:r>
            <a:r>
              <a:rPr sz="2000" b="1" spc="-100" dirty="0">
                <a:latin typeface="Arial"/>
                <a:cs typeface="Arial"/>
              </a:rPr>
              <a:t> </a:t>
            </a:r>
            <a:r>
              <a:rPr sz="2000" b="1" spc="-5" dirty="0">
                <a:latin typeface="Arial"/>
                <a:cs typeface="Arial"/>
              </a:rPr>
              <a:t>I/O </a:t>
            </a:r>
            <a:r>
              <a:rPr sz="2000" b="1" spc="-545" dirty="0">
                <a:latin typeface="Arial"/>
                <a:cs typeface="Arial"/>
              </a:rPr>
              <a:t> </a:t>
            </a:r>
            <a:r>
              <a:rPr sz="2000" b="1" spc="-5" dirty="0">
                <a:latin typeface="Arial"/>
                <a:cs typeface="Arial"/>
              </a:rPr>
              <a:t>ports</a:t>
            </a:r>
            <a:endParaRPr sz="2000">
              <a:latin typeface="Arial"/>
              <a:cs typeface="Arial"/>
            </a:endParaRPr>
          </a:p>
          <a:p>
            <a:pPr>
              <a:lnSpc>
                <a:spcPct val="100000"/>
              </a:lnSpc>
              <a:spcBef>
                <a:spcPts val="25"/>
              </a:spcBef>
            </a:pPr>
            <a:endParaRPr sz="3000">
              <a:latin typeface="Arial"/>
              <a:cs typeface="Arial"/>
            </a:endParaRPr>
          </a:p>
          <a:p>
            <a:pPr marL="361315" marR="120014">
              <a:lnSpc>
                <a:spcPct val="100000"/>
              </a:lnSpc>
            </a:pPr>
            <a:r>
              <a:rPr sz="2000" b="1" spc="-5" dirty="0">
                <a:latin typeface="Arial"/>
                <a:cs typeface="Arial"/>
              </a:rPr>
              <a:t>Externally  initiated </a:t>
            </a:r>
            <a:r>
              <a:rPr sz="2000" b="1" dirty="0">
                <a:latin typeface="Arial"/>
                <a:cs typeface="Arial"/>
              </a:rPr>
              <a:t> </a:t>
            </a:r>
            <a:r>
              <a:rPr sz="2000" b="1" spc="-5" dirty="0">
                <a:latin typeface="Arial"/>
                <a:cs typeface="Arial"/>
              </a:rPr>
              <a:t>signals</a:t>
            </a:r>
            <a:endParaRPr sz="2000">
              <a:latin typeface="Arial"/>
              <a:cs typeface="Arial"/>
            </a:endParaRPr>
          </a:p>
        </p:txBody>
      </p:sp>
      <p:sp>
        <p:nvSpPr>
          <p:cNvPr id="15" name="object 15"/>
          <p:cNvSpPr/>
          <p:nvPr/>
        </p:nvSpPr>
        <p:spPr>
          <a:xfrm>
            <a:off x="2514600" y="1676400"/>
            <a:ext cx="76200" cy="1066800"/>
          </a:xfrm>
          <a:custGeom>
            <a:avLst/>
            <a:gdLst/>
            <a:ahLst/>
            <a:cxnLst/>
            <a:rect l="l" t="t" r="r" b="b"/>
            <a:pathLst>
              <a:path w="76200" h="1066800">
                <a:moveTo>
                  <a:pt x="76199" y="1066799"/>
                </a:moveTo>
                <a:lnTo>
                  <a:pt x="46539" y="1066300"/>
                </a:lnTo>
                <a:lnTo>
                  <a:pt x="22318" y="1064940"/>
                </a:lnTo>
                <a:lnTo>
                  <a:pt x="5988" y="1062921"/>
                </a:lnTo>
                <a:lnTo>
                  <a:pt x="0" y="1060450"/>
                </a:lnTo>
                <a:lnTo>
                  <a:pt x="0" y="6349"/>
                </a:lnTo>
                <a:lnTo>
                  <a:pt x="0" y="4665"/>
                </a:lnTo>
                <a:lnTo>
                  <a:pt x="8028" y="3050"/>
                </a:lnTo>
                <a:lnTo>
                  <a:pt x="22318" y="1859"/>
                </a:lnTo>
                <a:lnTo>
                  <a:pt x="33924" y="1066"/>
                </a:lnTo>
                <a:lnTo>
                  <a:pt x="47039" y="483"/>
                </a:lnTo>
                <a:lnTo>
                  <a:pt x="61264" y="123"/>
                </a:lnTo>
                <a:lnTo>
                  <a:pt x="76199" y="0"/>
                </a:lnTo>
              </a:path>
            </a:pathLst>
          </a:custGeom>
          <a:ln w="28574">
            <a:solidFill>
              <a:srgbClr val="990033"/>
            </a:solidFill>
          </a:ln>
        </p:spPr>
        <p:txBody>
          <a:bodyPr wrap="square" lIns="0" tIns="0" rIns="0" bIns="0" rtlCol="0"/>
          <a:lstStyle/>
          <a:p>
            <a:endParaRPr/>
          </a:p>
        </p:txBody>
      </p:sp>
      <p:sp>
        <p:nvSpPr>
          <p:cNvPr id="16" name="object 16"/>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496188"/>
            <a:ext cx="3565525" cy="665480"/>
          </a:xfrm>
          <a:prstGeom prst="rect">
            <a:avLst/>
          </a:prstGeom>
        </p:spPr>
        <p:txBody>
          <a:bodyPr vert="horz" wrap="square" lIns="0" tIns="12700" rIns="0" bIns="0" rtlCol="0">
            <a:spAutoFit/>
          </a:bodyPr>
          <a:lstStyle/>
          <a:p>
            <a:pPr marL="12700">
              <a:lnSpc>
                <a:spcPct val="100000"/>
              </a:lnSpc>
              <a:spcBef>
                <a:spcPts val="100"/>
              </a:spcBef>
              <a:tabLst>
                <a:tab pos="1212215" algn="l"/>
              </a:tabLst>
            </a:pPr>
            <a:r>
              <a:rPr dirty="0"/>
              <a:t>8085	</a:t>
            </a:r>
            <a:r>
              <a:rPr spc="-5" dirty="0"/>
              <a:t>Operations</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8</a:t>
            </a:fld>
            <a:endParaRPr dirty="0"/>
          </a:p>
        </p:txBody>
      </p:sp>
      <p:sp>
        <p:nvSpPr>
          <p:cNvPr id="3" name="object 3"/>
          <p:cNvSpPr txBox="1"/>
          <p:nvPr/>
        </p:nvSpPr>
        <p:spPr>
          <a:xfrm>
            <a:off x="954175" y="1538350"/>
            <a:ext cx="6841490" cy="1520190"/>
          </a:xfrm>
          <a:prstGeom prst="rect">
            <a:avLst/>
          </a:prstGeom>
        </p:spPr>
        <p:txBody>
          <a:bodyPr vert="horz" wrap="square" lIns="0" tIns="85725" rIns="0" bIns="0" rtlCol="0">
            <a:spAutoFit/>
          </a:bodyPr>
          <a:lstStyle/>
          <a:p>
            <a:pPr marL="388620" indent="-376555">
              <a:lnSpc>
                <a:spcPct val="100000"/>
              </a:lnSpc>
              <a:spcBef>
                <a:spcPts val="675"/>
              </a:spcBef>
              <a:buClr>
                <a:srgbClr val="B2B2B2"/>
              </a:buClr>
              <a:buSzPct val="89285"/>
              <a:buChar char="■"/>
              <a:tabLst>
                <a:tab pos="388620" algn="l"/>
                <a:tab pos="389255" algn="l"/>
              </a:tabLst>
            </a:pPr>
            <a:r>
              <a:rPr sz="2800" dirty="0">
                <a:latin typeface="Arial MT"/>
                <a:cs typeface="Arial MT"/>
              </a:rPr>
              <a:t>Microprocessor</a:t>
            </a:r>
            <a:r>
              <a:rPr sz="2800" spc="-35" dirty="0">
                <a:latin typeface="Arial MT"/>
                <a:cs typeface="Arial MT"/>
              </a:rPr>
              <a:t> </a:t>
            </a:r>
            <a:r>
              <a:rPr sz="2800" spc="-5" dirty="0">
                <a:latin typeface="Arial MT"/>
                <a:cs typeface="Arial MT"/>
              </a:rPr>
              <a:t>Initiated</a:t>
            </a:r>
            <a:r>
              <a:rPr sz="2800" spc="-40" dirty="0">
                <a:latin typeface="Arial MT"/>
                <a:cs typeface="Arial MT"/>
              </a:rPr>
              <a:t> </a:t>
            </a:r>
            <a:r>
              <a:rPr sz="2800" spc="-5" dirty="0">
                <a:latin typeface="Arial MT"/>
                <a:cs typeface="Arial MT"/>
              </a:rPr>
              <a:t>Operations</a:t>
            </a:r>
            <a:endParaRPr sz="2800">
              <a:latin typeface="Arial MT"/>
              <a:cs typeface="Arial MT"/>
            </a:endParaRPr>
          </a:p>
          <a:p>
            <a:pPr marL="388620" indent="-376555">
              <a:lnSpc>
                <a:spcPct val="100000"/>
              </a:lnSpc>
              <a:spcBef>
                <a:spcPts val="575"/>
              </a:spcBef>
              <a:buClr>
                <a:srgbClr val="B2B2B2"/>
              </a:buClr>
              <a:buSzPct val="89285"/>
              <a:buChar char="■"/>
              <a:tabLst>
                <a:tab pos="388620" algn="l"/>
                <a:tab pos="389255" algn="l"/>
              </a:tabLst>
            </a:pPr>
            <a:r>
              <a:rPr sz="2800" spc="-5" dirty="0">
                <a:latin typeface="Arial MT"/>
                <a:cs typeface="Arial MT"/>
              </a:rPr>
              <a:t>Internal</a:t>
            </a:r>
            <a:r>
              <a:rPr sz="2800" spc="-55" dirty="0">
                <a:latin typeface="Arial MT"/>
                <a:cs typeface="Arial MT"/>
              </a:rPr>
              <a:t> </a:t>
            </a:r>
            <a:r>
              <a:rPr sz="2800" spc="-5" dirty="0">
                <a:latin typeface="Arial MT"/>
                <a:cs typeface="Arial MT"/>
              </a:rPr>
              <a:t>Operations</a:t>
            </a:r>
            <a:endParaRPr sz="2800">
              <a:latin typeface="Arial MT"/>
              <a:cs typeface="Arial MT"/>
            </a:endParaRPr>
          </a:p>
          <a:p>
            <a:pPr marL="388620" indent="-376555">
              <a:lnSpc>
                <a:spcPct val="100000"/>
              </a:lnSpc>
              <a:spcBef>
                <a:spcPts val="540"/>
              </a:spcBef>
              <a:buClr>
                <a:srgbClr val="B2B2B2"/>
              </a:buClr>
              <a:buSzPct val="89285"/>
              <a:buChar char="■"/>
              <a:tabLst>
                <a:tab pos="388620" algn="l"/>
                <a:tab pos="389255" algn="l"/>
              </a:tabLst>
            </a:pPr>
            <a:r>
              <a:rPr sz="2800" spc="-10" dirty="0">
                <a:latin typeface="Arial MT"/>
                <a:cs typeface="Arial MT"/>
              </a:rPr>
              <a:t>Peripheral/Externally</a:t>
            </a:r>
            <a:r>
              <a:rPr sz="2800" spc="-50" dirty="0">
                <a:latin typeface="Arial MT"/>
                <a:cs typeface="Arial MT"/>
              </a:rPr>
              <a:t> </a:t>
            </a:r>
            <a:r>
              <a:rPr sz="2800" spc="-5" dirty="0">
                <a:latin typeface="Arial MT"/>
                <a:cs typeface="Arial MT"/>
              </a:rPr>
              <a:t>Initiated</a:t>
            </a:r>
            <a:r>
              <a:rPr sz="2800" spc="-45" dirty="0">
                <a:latin typeface="Arial MT"/>
                <a:cs typeface="Arial MT"/>
              </a:rPr>
              <a:t> </a:t>
            </a:r>
            <a:r>
              <a:rPr sz="2800" spc="-5" dirty="0">
                <a:latin typeface="Arial MT"/>
                <a:cs typeface="Arial MT"/>
              </a:rPr>
              <a:t>Operations</a:t>
            </a:r>
            <a:endParaRPr sz="280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425" y="526795"/>
            <a:ext cx="7018020" cy="604520"/>
          </a:xfrm>
          <a:prstGeom prst="rect">
            <a:avLst/>
          </a:prstGeom>
        </p:spPr>
        <p:txBody>
          <a:bodyPr vert="horz" wrap="square" lIns="0" tIns="12700" rIns="0" bIns="0" rtlCol="0">
            <a:spAutoFit/>
          </a:bodyPr>
          <a:lstStyle/>
          <a:p>
            <a:pPr marL="12700">
              <a:lnSpc>
                <a:spcPct val="100000"/>
              </a:lnSpc>
              <a:spcBef>
                <a:spcPts val="100"/>
              </a:spcBef>
            </a:pPr>
            <a:r>
              <a:rPr sz="3800" spc="-5" dirty="0"/>
              <a:t>Microprocessor</a:t>
            </a:r>
            <a:r>
              <a:rPr sz="3800" spc="-45" dirty="0"/>
              <a:t> </a:t>
            </a:r>
            <a:r>
              <a:rPr sz="3800" spc="-5" dirty="0"/>
              <a:t>Initiated</a:t>
            </a:r>
            <a:r>
              <a:rPr sz="3800" spc="-40" dirty="0"/>
              <a:t> </a:t>
            </a:r>
            <a:r>
              <a:rPr sz="3800" spc="-5" dirty="0"/>
              <a:t>Operations</a:t>
            </a:r>
            <a:endParaRPr sz="3800"/>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9</a:t>
            </a:fld>
            <a:endParaRPr dirty="0"/>
          </a:p>
        </p:txBody>
      </p:sp>
      <p:sp>
        <p:nvSpPr>
          <p:cNvPr id="3" name="object 3"/>
          <p:cNvSpPr txBox="1"/>
          <p:nvPr/>
        </p:nvSpPr>
        <p:spPr>
          <a:xfrm>
            <a:off x="954175" y="1538350"/>
            <a:ext cx="2634615" cy="2015489"/>
          </a:xfrm>
          <a:prstGeom prst="rect">
            <a:avLst/>
          </a:prstGeom>
        </p:spPr>
        <p:txBody>
          <a:bodyPr vert="horz" wrap="square" lIns="0" tIns="85725" rIns="0" bIns="0" rtlCol="0">
            <a:spAutoFit/>
          </a:bodyPr>
          <a:lstStyle/>
          <a:p>
            <a:pPr marL="388620" indent="-376555">
              <a:lnSpc>
                <a:spcPct val="100000"/>
              </a:lnSpc>
              <a:spcBef>
                <a:spcPts val="675"/>
              </a:spcBef>
              <a:buClr>
                <a:srgbClr val="B2B2B2"/>
              </a:buClr>
              <a:buSzPct val="89285"/>
              <a:buChar char="■"/>
              <a:tabLst>
                <a:tab pos="388620" algn="l"/>
                <a:tab pos="389255" algn="l"/>
              </a:tabLst>
            </a:pPr>
            <a:r>
              <a:rPr sz="2800" dirty="0">
                <a:latin typeface="Arial MT"/>
                <a:cs typeface="Arial MT"/>
              </a:rPr>
              <a:t>Memory</a:t>
            </a:r>
            <a:r>
              <a:rPr sz="2800" spc="-105" dirty="0">
                <a:latin typeface="Arial MT"/>
                <a:cs typeface="Arial MT"/>
              </a:rPr>
              <a:t> </a:t>
            </a:r>
            <a:r>
              <a:rPr sz="2800" spc="-5" dirty="0">
                <a:latin typeface="Arial MT"/>
                <a:cs typeface="Arial MT"/>
              </a:rPr>
              <a:t>Read</a:t>
            </a:r>
            <a:endParaRPr sz="2800">
              <a:latin typeface="Arial MT"/>
              <a:cs typeface="Arial MT"/>
            </a:endParaRPr>
          </a:p>
          <a:p>
            <a:pPr marL="388620" indent="-376555">
              <a:lnSpc>
                <a:spcPct val="100000"/>
              </a:lnSpc>
              <a:spcBef>
                <a:spcPts val="575"/>
              </a:spcBef>
              <a:buClr>
                <a:srgbClr val="B2B2B2"/>
              </a:buClr>
              <a:buSzPct val="89285"/>
              <a:buChar char="■"/>
              <a:tabLst>
                <a:tab pos="388620" algn="l"/>
                <a:tab pos="389255" algn="l"/>
              </a:tabLst>
            </a:pPr>
            <a:r>
              <a:rPr sz="2800" dirty="0">
                <a:latin typeface="Arial MT"/>
                <a:cs typeface="Arial MT"/>
              </a:rPr>
              <a:t>Memory</a:t>
            </a:r>
            <a:r>
              <a:rPr sz="2800" spc="-105" dirty="0">
                <a:latin typeface="Arial MT"/>
                <a:cs typeface="Arial MT"/>
              </a:rPr>
              <a:t> </a:t>
            </a:r>
            <a:r>
              <a:rPr sz="2800" spc="-5" dirty="0">
                <a:latin typeface="Arial MT"/>
                <a:cs typeface="Arial MT"/>
              </a:rPr>
              <a:t>Write</a:t>
            </a:r>
            <a:endParaRPr sz="2800">
              <a:latin typeface="Arial MT"/>
              <a:cs typeface="Arial MT"/>
            </a:endParaRPr>
          </a:p>
          <a:p>
            <a:pPr marL="388620" indent="-376555">
              <a:lnSpc>
                <a:spcPct val="100000"/>
              </a:lnSpc>
              <a:spcBef>
                <a:spcPts val="540"/>
              </a:spcBef>
              <a:buClr>
                <a:srgbClr val="B2B2B2"/>
              </a:buClr>
              <a:buSzPct val="89285"/>
              <a:buChar char="■"/>
              <a:tabLst>
                <a:tab pos="388620" algn="l"/>
                <a:tab pos="389255" algn="l"/>
              </a:tabLst>
            </a:pPr>
            <a:r>
              <a:rPr sz="2800" spc="-5" dirty="0">
                <a:latin typeface="Arial MT"/>
                <a:cs typeface="Arial MT"/>
              </a:rPr>
              <a:t>I/O</a:t>
            </a:r>
            <a:r>
              <a:rPr sz="2800" spc="-105" dirty="0">
                <a:latin typeface="Arial MT"/>
                <a:cs typeface="Arial MT"/>
              </a:rPr>
              <a:t> </a:t>
            </a:r>
            <a:r>
              <a:rPr sz="2800" spc="-5" dirty="0">
                <a:latin typeface="Arial MT"/>
                <a:cs typeface="Arial MT"/>
              </a:rPr>
              <a:t>Read</a:t>
            </a:r>
            <a:endParaRPr sz="2800">
              <a:latin typeface="Arial MT"/>
              <a:cs typeface="Arial MT"/>
            </a:endParaRPr>
          </a:p>
          <a:p>
            <a:pPr marL="388620" indent="-376555">
              <a:lnSpc>
                <a:spcPct val="100000"/>
              </a:lnSpc>
              <a:spcBef>
                <a:spcPts val="540"/>
              </a:spcBef>
              <a:buClr>
                <a:srgbClr val="B2B2B2"/>
              </a:buClr>
              <a:buSzPct val="89285"/>
              <a:buChar char="■"/>
              <a:tabLst>
                <a:tab pos="388620" algn="l"/>
                <a:tab pos="389255" algn="l"/>
              </a:tabLst>
            </a:pPr>
            <a:r>
              <a:rPr sz="2800" spc="-5" dirty="0">
                <a:latin typeface="Arial MT"/>
                <a:cs typeface="Arial MT"/>
              </a:rPr>
              <a:t>I/O</a:t>
            </a:r>
            <a:r>
              <a:rPr sz="2800" spc="-105" dirty="0">
                <a:latin typeface="Arial MT"/>
                <a:cs typeface="Arial MT"/>
              </a:rPr>
              <a:t> </a:t>
            </a:r>
            <a:r>
              <a:rPr sz="2800" spc="-5" dirty="0">
                <a:latin typeface="Arial MT"/>
                <a:cs typeface="Arial MT"/>
              </a:rPr>
              <a:t>Write</a:t>
            </a:r>
            <a:endParaRPr sz="28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TotalTime>
  <Words>1436</Words>
  <Application>Microsoft Office PowerPoint</Application>
  <PresentationFormat>On-screen Show (4:3)</PresentationFormat>
  <Paragraphs>217</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Yu Gothic UI</vt:lpstr>
      <vt:lpstr>Arial</vt:lpstr>
      <vt:lpstr>Arial MT</vt:lpstr>
      <vt:lpstr>Calibri</vt:lpstr>
      <vt:lpstr>Nunito</vt:lpstr>
      <vt:lpstr>Times New Roman</vt:lpstr>
      <vt:lpstr>Office Theme</vt:lpstr>
      <vt:lpstr>PowerPoint Presentation</vt:lpstr>
      <vt:lpstr>Microprocessor</vt:lpstr>
      <vt:lpstr>Contents</vt:lpstr>
      <vt:lpstr>Salient Features of 8085</vt:lpstr>
      <vt:lpstr>Salient Features of 8085 (Cont.)</vt:lpstr>
      <vt:lpstr>Pinout Diagram of 8085</vt:lpstr>
      <vt:lpstr>Logic Pinout of 8085</vt:lpstr>
      <vt:lpstr>8085 Operations</vt:lpstr>
      <vt:lpstr>Microprocessor Initiated Operations</vt:lpstr>
      <vt:lpstr>Internal Operations</vt:lpstr>
      <vt:lpstr>Peripheral/Externally Initiated  Operations</vt:lpstr>
      <vt:lpstr>Interfacing I/O devices with 8085</vt:lpstr>
      <vt:lpstr>Techniques for I/O Interfacing</vt:lpstr>
      <vt:lpstr>Memory-mapped I/O</vt:lpstr>
      <vt:lpstr>Peripheral-mapped I/O</vt:lpstr>
      <vt:lpstr>8085 Communication with I/O devices</vt:lpstr>
      <vt:lpstr>1.Identify the I/O device (with address)</vt:lpstr>
      <vt:lpstr>2.Generate Timing &amp; Control Signals</vt:lpstr>
      <vt:lpstr>Peripheral I/O Instructions</vt:lpstr>
      <vt:lpstr>PowerPoint Presentation</vt:lpstr>
      <vt:lpstr>Memory-mapped I/O Instructions</vt:lpstr>
      <vt:lpstr>Timing Diagram</vt:lpstr>
      <vt:lpstr>Interfacing with LED and seven  segment display</vt:lpstr>
      <vt:lpstr>Cont…</vt:lpstr>
      <vt:lpstr>PowerPoint Presentation</vt:lpstr>
      <vt:lpstr>PowerPoint Presentation</vt:lpstr>
      <vt:lpstr>PowerPoint Presentation</vt:lpstr>
      <vt:lpstr>PowerPoint Presentation</vt:lpstr>
      <vt:lpstr>PowerPoint Presentation</vt:lpstr>
      <vt:lpstr>PowerPoint Presentation</vt:lpstr>
      <vt:lpstr>Interrupts</vt:lpstr>
      <vt:lpstr>8080A interrupts</vt:lpstr>
      <vt:lpstr>Priority of Interrupts – When microprocessor receives multiple interrupt requests simultaneously, it will execute the interrupt service request (ISR) according to the priority of the interrupts.</vt:lpstr>
      <vt:lpstr>8080A interrupts</vt:lpstr>
      <vt:lpstr>8080A interrupts (Cont.)</vt:lpstr>
      <vt:lpstr>8080A interrupts (Cont.)</vt:lpstr>
      <vt:lpstr>RST Instructions</vt:lpstr>
      <vt:lpstr>RST Instructions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Shajib</dc:creator>
  <cp:lastModifiedBy>Syed Shakil</cp:lastModifiedBy>
  <cp:revision>7</cp:revision>
  <dcterms:created xsi:type="dcterms:W3CDTF">2024-11-04T19:50:22Z</dcterms:created>
  <dcterms:modified xsi:type="dcterms:W3CDTF">2024-11-06T18:36:20Z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