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2124" y="1679838"/>
            <a:ext cx="3745229" cy="3637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hlink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70748" y="1699751"/>
            <a:ext cx="3757929" cy="3430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4F80BC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2817" y="508316"/>
            <a:ext cx="783836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1179" y="1609340"/>
            <a:ext cx="7953375" cy="3599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8762" y="2497008"/>
            <a:ext cx="64820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Carlito"/>
                <a:cs typeface="Carlito"/>
              </a:rPr>
              <a:t>Interfacing</a:t>
            </a:r>
            <a:r>
              <a:rPr b="1" spc="-85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Data</a:t>
            </a:r>
            <a:r>
              <a:rPr b="1" spc="-80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Conversion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4535">
              <a:lnSpc>
                <a:spcPct val="100000"/>
              </a:lnSpc>
              <a:spcBef>
                <a:spcPts val="100"/>
              </a:spcBef>
            </a:pPr>
            <a:r>
              <a:rPr dirty="0"/>
              <a:t>Flash</a:t>
            </a:r>
            <a:r>
              <a:rPr spc="-105" dirty="0"/>
              <a:t> </a:t>
            </a:r>
            <a:r>
              <a:rPr dirty="0"/>
              <a:t>ADC</a:t>
            </a:r>
            <a:r>
              <a:rPr spc="-105" dirty="0"/>
              <a:t> </a:t>
            </a:r>
            <a:r>
              <a:rPr spc="-10" dirty="0"/>
              <a:t>Circuit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9869" y="1733546"/>
            <a:ext cx="3505192" cy="434339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60955">
              <a:lnSpc>
                <a:spcPct val="100000"/>
              </a:lnSpc>
              <a:spcBef>
                <a:spcPts val="100"/>
              </a:spcBef>
            </a:pPr>
            <a:r>
              <a:rPr dirty="0"/>
              <a:t>ADC</a:t>
            </a:r>
            <a:r>
              <a:rPr spc="-95" dirty="0"/>
              <a:t> </a:t>
            </a:r>
            <a:r>
              <a:rPr spc="-10" dirty="0"/>
              <a:t>Output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1208" y="2605069"/>
            <a:ext cx="4952977" cy="25907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3629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Flash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756" y="1677527"/>
            <a:ext cx="3721735" cy="331977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15060">
              <a:lnSpc>
                <a:spcPct val="100000"/>
              </a:lnSpc>
              <a:spcBef>
                <a:spcPts val="275"/>
              </a:spcBef>
            </a:pPr>
            <a:r>
              <a:rPr sz="2600" spc="-10" dirty="0">
                <a:solidFill>
                  <a:srgbClr val="BF4F4D"/>
                </a:solidFill>
                <a:latin typeface="Carlito"/>
                <a:cs typeface="Carlito"/>
              </a:rPr>
              <a:t>Advantages</a:t>
            </a:r>
            <a:endParaRPr sz="2600">
              <a:latin typeface="Carlito"/>
              <a:cs typeface="Carlito"/>
            </a:endParaRPr>
          </a:p>
          <a:p>
            <a:pPr marL="305435" marR="734695" indent="-293370">
              <a:lnSpc>
                <a:spcPts val="2780"/>
              </a:lnSpc>
              <a:spcBef>
                <a:spcPts val="550"/>
              </a:spcBef>
              <a:buFont typeface="Arial"/>
              <a:buChar char="•"/>
              <a:tabLst>
                <a:tab pos="305435" algn="l"/>
              </a:tabLst>
            </a:pPr>
            <a:r>
              <a:rPr sz="2600" dirty="0">
                <a:latin typeface="Carlito"/>
                <a:cs typeface="Carlito"/>
              </a:rPr>
              <a:t>Simplest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in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terms</a:t>
            </a:r>
            <a:r>
              <a:rPr sz="2600" spc="-25" dirty="0">
                <a:latin typeface="Carlito"/>
                <a:cs typeface="Carlito"/>
              </a:rPr>
              <a:t> of </a:t>
            </a:r>
            <a:r>
              <a:rPr sz="2600" spc="-10" dirty="0">
                <a:latin typeface="Carlito"/>
                <a:cs typeface="Carlito"/>
              </a:rPr>
              <a:t>operational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theory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40"/>
              </a:spcBef>
              <a:buFont typeface="Arial"/>
              <a:buChar char="•"/>
            </a:pPr>
            <a:endParaRPr sz="2600">
              <a:latin typeface="Carlito"/>
              <a:cs typeface="Carlito"/>
            </a:endParaRPr>
          </a:p>
          <a:p>
            <a:pPr marL="305435" marR="5080" indent="-293370">
              <a:lnSpc>
                <a:spcPts val="2780"/>
              </a:lnSpc>
              <a:buFont typeface="Arial"/>
              <a:buChar char="•"/>
              <a:tabLst>
                <a:tab pos="305435" algn="l"/>
              </a:tabLst>
            </a:pPr>
            <a:r>
              <a:rPr sz="2600" dirty="0">
                <a:latin typeface="Carlito"/>
                <a:cs typeface="Carlito"/>
              </a:rPr>
              <a:t>Most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efficient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in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terms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25" dirty="0">
                <a:latin typeface="Carlito"/>
                <a:cs typeface="Carlito"/>
              </a:rPr>
              <a:t>of </a:t>
            </a:r>
            <a:r>
              <a:rPr sz="2600" dirty="0">
                <a:latin typeface="Carlito"/>
                <a:cs typeface="Carlito"/>
              </a:rPr>
              <a:t>speed,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very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20" dirty="0">
                <a:latin typeface="Carlito"/>
                <a:cs typeface="Carlito"/>
              </a:rPr>
              <a:t>fast</a:t>
            </a:r>
            <a:endParaRPr sz="2600">
              <a:latin typeface="Carlito"/>
              <a:cs typeface="Carlito"/>
            </a:endParaRPr>
          </a:p>
          <a:p>
            <a:pPr marL="1105535" marR="90805" lvl="1" indent="-189230">
              <a:lnSpc>
                <a:spcPct val="89900"/>
              </a:lnSpc>
              <a:spcBef>
                <a:spcPts val="360"/>
              </a:spcBef>
              <a:buFont typeface="Arial"/>
              <a:buChar char="•"/>
              <a:tabLst>
                <a:tab pos="1105535" algn="l"/>
              </a:tabLst>
            </a:pPr>
            <a:r>
              <a:rPr sz="2100" dirty="0">
                <a:latin typeface="Carlito"/>
                <a:cs typeface="Carlito"/>
              </a:rPr>
              <a:t>limited</a:t>
            </a:r>
            <a:r>
              <a:rPr sz="2100" spc="-6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only</a:t>
            </a:r>
            <a:r>
              <a:rPr sz="2100" spc="-6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in</a:t>
            </a:r>
            <a:r>
              <a:rPr sz="2100" spc="-6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terms</a:t>
            </a:r>
            <a:r>
              <a:rPr sz="2100" spc="-65" dirty="0">
                <a:latin typeface="Carlito"/>
                <a:cs typeface="Carlito"/>
              </a:rPr>
              <a:t> </a:t>
            </a:r>
            <a:r>
              <a:rPr sz="2100" spc="-25" dirty="0">
                <a:latin typeface="Carlito"/>
                <a:cs typeface="Carlito"/>
              </a:rPr>
              <a:t>of </a:t>
            </a:r>
            <a:r>
              <a:rPr sz="2100" dirty="0">
                <a:latin typeface="Carlito"/>
                <a:cs typeface="Carlito"/>
              </a:rPr>
              <a:t>comparator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and</a:t>
            </a:r>
            <a:r>
              <a:rPr sz="2100" spc="-30" dirty="0">
                <a:latin typeface="Carlito"/>
                <a:cs typeface="Carlito"/>
              </a:rPr>
              <a:t> </a:t>
            </a:r>
            <a:r>
              <a:rPr sz="2100" spc="-20" dirty="0">
                <a:latin typeface="Carlito"/>
                <a:cs typeface="Carlito"/>
              </a:rPr>
              <a:t>gate </a:t>
            </a:r>
            <a:r>
              <a:rPr sz="2100" dirty="0">
                <a:latin typeface="Carlito"/>
                <a:cs typeface="Carlito"/>
              </a:rPr>
              <a:t>propagation</a:t>
            </a:r>
            <a:r>
              <a:rPr sz="2100" spc="-5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delays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7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Disadvantages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pc="-10" dirty="0"/>
          </a:p>
          <a:p>
            <a:pPr marL="305435" indent="-292735">
              <a:lnSpc>
                <a:spcPct val="100000"/>
              </a:lnSpc>
              <a:buFont typeface="Arial"/>
              <a:buChar char="•"/>
              <a:tabLst>
                <a:tab pos="305435" algn="l"/>
              </a:tabLst>
            </a:pPr>
            <a:r>
              <a:rPr dirty="0">
                <a:solidFill>
                  <a:srgbClr val="000000"/>
                </a:solidFill>
              </a:rPr>
              <a:t>Lower</a:t>
            </a:r>
            <a:r>
              <a:rPr spc="-9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resolution</a:t>
            </a:r>
          </a:p>
          <a:p>
            <a:pPr marL="305435" indent="-292735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305435" algn="l"/>
              </a:tabLst>
            </a:pPr>
            <a:r>
              <a:rPr spc="-10" dirty="0">
                <a:solidFill>
                  <a:srgbClr val="000000"/>
                </a:solidFill>
              </a:rPr>
              <a:t>Expensive</a:t>
            </a:r>
          </a:p>
          <a:p>
            <a:pPr marL="305435" marR="5080" indent="-293370">
              <a:lnSpc>
                <a:spcPct val="89000"/>
              </a:lnSpc>
              <a:spcBef>
                <a:spcPts val="525"/>
              </a:spcBef>
              <a:buFont typeface="Arial"/>
              <a:buChar char="•"/>
              <a:tabLst>
                <a:tab pos="305435" algn="l"/>
              </a:tabLst>
            </a:pPr>
            <a:r>
              <a:rPr dirty="0">
                <a:solidFill>
                  <a:srgbClr val="000000"/>
                </a:solidFill>
              </a:rPr>
              <a:t>For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each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additional </a:t>
            </a:r>
            <a:r>
              <a:rPr dirty="0">
                <a:solidFill>
                  <a:srgbClr val="000000"/>
                </a:solidFill>
              </a:rPr>
              <a:t>output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bit,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number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35" dirty="0">
                <a:solidFill>
                  <a:srgbClr val="000000"/>
                </a:solidFill>
              </a:rPr>
              <a:t>of </a:t>
            </a:r>
            <a:r>
              <a:rPr spc="-10" dirty="0">
                <a:solidFill>
                  <a:srgbClr val="000000"/>
                </a:solidFill>
              </a:rPr>
              <a:t>comparators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is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doubled</a:t>
            </a:r>
          </a:p>
          <a:p>
            <a:pPr marL="1105535" marR="383540" lvl="1" indent="-189230">
              <a:lnSpc>
                <a:spcPts val="2280"/>
              </a:lnSpc>
              <a:spcBef>
                <a:spcPts val="415"/>
              </a:spcBef>
              <a:buFont typeface="Arial"/>
              <a:buChar char="•"/>
              <a:tabLst>
                <a:tab pos="1105535" algn="l"/>
              </a:tabLst>
            </a:pPr>
            <a:r>
              <a:rPr sz="2100" dirty="0">
                <a:latin typeface="Carlito"/>
                <a:cs typeface="Carlito"/>
              </a:rPr>
              <a:t>i.e.</a:t>
            </a:r>
            <a:r>
              <a:rPr sz="2100" spc="-4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for</a:t>
            </a:r>
            <a:r>
              <a:rPr sz="2100" spc="-40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8</a:t>
            </a:r>
            <a:r>
              <a:rPr sz="2100" spc="-3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bits,</a:t>
            </a:r>
            <a:r>
              <a:rPr sz="2100" spc="-40" dirty="0">
                <a:latin typeface="Carlito"/>
                <a:cs typeface="Carlito"/>
              </a:rPr>
              <a:t> </a:t>
            </a:r>
            <a:r>
              <a:rPr sz="2100" spc="-25" dirty="0">
                <a:latin typeface="Carlito"/>
                <a:cs typeface="Carlito"/>
              </a:rPr>
              <a:t>256 </a:t>
            </a:r>
            <a:r>
              <a:rPr sz="2100" spc="-10" dirty="0">
                <a:latin typeface="Carlito"/>
                <a:cs typeface="Carlito"/>
              </a:rPr>
              <a:t>comparators</a:t>
            </a:r>
            <a:r>
              <a:rPr sz="2100" spc="-5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needed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6920">
              <a:lnSpc>
                <a:spcPct val="100000"/>
              </a:lnSpc>
              <a:spcBef>
                <a:spcPts val="100"/>
              </a:spcBef>
            </a:pPr>
            <a:r>
              <a:rPr dirty="0"/>
              <a:t>Sigma</a:t>
            </a:r>
            <a:r>
              <a:rPr spc="-110" dirty="0"/>
              <a:t> </a:t>
            </a:r>
            <a:r>
              <a:rPr dirty="0"/>
              <a:t>Delta</a:t>
            </a:r>
            <a:r>
              <a:rPr spc="-105" dirty="0"/>
              <a:t> </a:t>
            </a:r>
            <a:r>
              <a:rPr spc="-25" dirty="0"/>
              <a:t>ADC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4356" y="1731450"/>
            <a:ext cx="3849370" cy="382206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30835" marR="30480" indent="-293370">
              <a:lnSpc>
                <a:spcPct val="101000"/>
              </a:lnSpc>
              <a:spcBef>
                <a:spcPts val="65"/>
              </a:spcBef>
              <a:buFont typeface="Arial"/>
              <a:buChar char="•"/>
              <a:tabLst>
                <a:tab pos="330835" algn="l"/>
              </a:tabLst>
            </a:pPr>
            <a:r>
              <a:rPr sz="2600" dirty="0">
                <a:latin typeface="Carlito"/>
                <a:cs typeface="Carlito"/>
              </a:rPr>
              <a:t>Over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sampled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input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signal </a:t>
            </a:r>
            <a:r>
              <a:rPr sz="2600" dirty="0">
                <a:latin typeface="Carlito"/>
                <a:cs typeface="Carlito"/>
              </a:rPr>
              <a:t>goes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to</a:t>
            </a:r>
            <a:r>
              <a:rPr sz="2600" spc="-2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integrator</a:t>
            </a:r>
            <a:endParaRPr sz="2600">
              <a:latin typeface="Carlito"/>
              <a:cs typeface="Carlito"/>
            </a:endParaRPr>
          </a:p>
          <a:p>
            <a:pPr marL="330835" marR="362585" indent="-293370">
              <a:lnSpc>
                <a:spcPct val="101099"/>
              </a:lnSpc>
              <a:spcBef>
                <a:spcPts val="520"/>
              </a:spcBef>
              <a:buFont typeface="Arial"/>
              <a:buChar char="•"/>
              <a:tabLst>
                <a:tab pos="330835" algn="l"/>
              </a:tabLst>
            </a:pPr>
            <a:r>
              <a:rPr sz="2600" dirty="0">
                <a:latin typeface="Carlito"/>
                <a:cs typeface="Carlito"/>
              </a:rPr>
              <a:t>Output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of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integration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spc="-25" dirty="0">
                <a:latin typeface="Carlito"/>
                <a:cs typeface="Carlito"/>
              </a:rPr>
              <a:t>is </a:t>
            </a:r>
            <a:r>
              <a:rPr sz="2600" dirty="0">
                <a:latin typeface="Carlito"/>
                <a:cs typeface="Carlito"/>
              </a:rPr>
              <a:t>compared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to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25" dirty="0">
                <a:latin typeface="Carlito"/>
                <a:cs typeface="Carlito"/>
              </a:rPr>
              <a:t>GND</a:t>
            </a:r>
            <a:endParaRPr sz="2600">
              <a:latin typeface="Carlito"/>
              <a:cs typeface="Carlito"/>
            </a:endParaRPr>
          </a:p>
          <a:p>
            <a:pPr marL="330835" marR="695960" indent="-293370">
              <a:lnSpc>
                <a:spcPct val="101099"/>
              </a:lnSpc>
              <a:spcBef>
                <a:spcPts val="515"/>
              </a:spcBef>
              <a:buFont typeface="Arial"/>
              <a:buChar char="•"/>
              <a:tabLst>
                <a:tab pos="330835" algn="l"/>
              </a:tabLst>
            </a:pPr>
            <a:r>
              <a:rPr sz="2600" dirty="0">
                <a:latin typeface="Carlito"/>
                <a:cs typeface="Carlito"/>
              </a:rPr>
              <a:t>Iterates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to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produce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50" dirty="0">
                <a:latin typeface="Carlito"/>
                <a:cs typeface="Carlito"/>
              </a:rPr>
              <a:t>a </a:t>
            </a:r>
            <a:r>
              <a:rPr sz="2600" dirty="0">
                <a:latin typeface="Carlito"/>
                <a:cs typeface="Carlito"/>
              </a:rPr>
              <a:t>serial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bit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stream</a:t>
            </a:r>
            <a:endParaRPr sz="2600">
              <a:latin typeface="Carlito"/>
              <a:cs typeface="Carlito"/>
            </a:endParaRPr>
          </a:p>
          <a:p>
            <a:pPr marL="330835" marR="32384" indent="-293370" algn="just">
              <a:lnSpc>
                <a:spcPct val="101000"/>
              </a:lnSpc>
              <a:spcBef>
                <a:spcPts val="515"/>
              </a:spcBef>
              <a:buFont typeface="Arial"/>
              <a:buChar char="•"/>
              <a:tabLst>
                <a:tab pos="330835" algn="l"/>
              </a:tabLst>
            </a:pPr>
            <a:r>
              <a:rPr sz="2600" dirty="0">
                <a:latin typeface="Carlito"/>
                <a:cs typeface="Carlito"/>
              </a:rPr>
              <a:t>Output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is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serial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bit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stream </a:t>
            </a:r>
            <a:r>
              <a:rPr sz="2600" dirty="0">
                <a:latin typeface="Carlito"/>
                <a:cs typeface="Carlito"/>
              </a:rPr>
              <a:t>with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#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of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1’s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proportional </a:t>
            </a:r>
            <a:r>
              <a:rPr sz="2600" dirty="0">
                <a:latin typeface="Carlito"/>
                <a:cs typeface="Carlito"/>
              </a:rPr>
              <a:t>to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25" dirty="0">
                <a:latin typeface="Carlito"/>
                <a:cs typeface="Carlito"/>
              </a:rPr>
              <a:t>V</a:t>
            </a:r>
            <a:r>
              <a:rPr sz="2550" spc="-37" baseline="-31045" dirty="0">
                <a:latin typeface="Carlito"/>
                <a:cs typeface="Carlito"/>
              </a:rPr>
              <a:t>in</a:t>
            </a:r>
            <a:endParaRPr sz="2550" baseline="-31045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8190" y="2611419"/>
            <a:ext cx="4038591" cy="261828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016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Sigma-</a:t>
            </a:r>
            <a:r>
              <a:rPr spc="-10" dirty="0"/>
              <a:t>Delta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756" y="1731450"/>
            <a:ext cx="7970520" cy="268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 algn="ctr">
              <a:lnSpc>
                <a:spcPct val="100000"/>
              </a:lnSpc>
              <a:spcBef>
                <a:spcPts val="100"/>
              </a:spcBef>
              <a:tabLst>
                <a:tab pos="4204970" algn="l"/>
              </a:tabLst>
            </a:pPr>
            <a:r>
              <a:rPr sz="2600" spc="-10" dirty="0">
                <a:solidFill>
                  <a:srgbClr val="BF4F4D"/>
                </a:solidFill>
                <a:latin typeface="Carlito"/>
                <a:cs typeface="Carlito"/>
              </a:rPr>
              <a:t>Advantages</a:t>
            </a:r>
            <a:r>
              <a:rPr sz="2600" dirty="0">
                <a:solidFill>
                  <a:srgbClr val="BF4F4D"/>
                </a:solidFill>
                <a:latin typeface="Carlito"/>
                <a:cs typeface="Carlito"/>
              </a:rPr>
              <a:t>	</a:t>
            </a:r>
            <a:r>
              <a:rPr sz="2600" spc="-10" dirty="0">
                <a:solidFill>
                  <a:srgbClr val="4F80BC"/>
                </a:solidFill>
                <a:latin typeface="Carlito"/>
                <a:cs typeface="Carlito"/>
              </a:rPr>
              <a:t>Disadvantages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50"/>
              </a:spcBef>
            </a:pPr>
            <a:endParaRPr sz="2600">
              <a:latin typeface="Carlito"/>
              <a:cs typeface="Carlito"/>
            </a:endParaRPr>
          </a:p>
          <a:p>
            <a:pPr marL="305435" indent="-292735">
              <a:lnSpc>
                <a:spcPct val="100000"/>
              </a:lnSpc>
              <a:buFont typeface="Arial"/>
              <a:buChar char="•"/>
              <a:tabLst>
                <a:tab pos="305435" algn="l"/>
                <a:tab pos="4203065" algn="l"/>
                <a:tab pos="4496435" algn="l"/>
              </a:tabLst>
            </a:pPr>
            <a:r>
              <a:rPr sz="2600" dirty="0">
                <a:latin typeface="Carlito"/>
                <a:cs typeface="Carlito"/>
              </a:rPr>
              <a:t>High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resolution</a:t>
            </a:r>
            <a:r>
              <a:rPr sz="2600" dirty="0">
                <a:latin typeface="Carlito"/>
                <a:cs typeface="Carlito"/>
              </a:rPr>
              <a:t>	</a:t>
            </a:r>
            <a:r>
              <a:rPr sz="2600" spc="-50" dirty="0">
                <a:latin typeface="Arial"/>
                <a:cs typeface="Arial"/>
              </a:rPr>
              <a:t>•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dirty="0">
                <a:latin typeface="Carlito"/>
                <a:cs typeface="Carlito"/>
              </a:rPr>
              <a:t>Slow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due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to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oversampling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19"/>
              </a:spcBef>
              <a:buFont typeface="Arial"/>
              <a:buChar char="•"/>
            </a:pPr>
            <a:endParaRPr sz="2600">
              <a:latin typeface="Carlito"/>
              <a:cs typeface="Carlito"/>
            </a:endParaRPr>
          </a:p>
          <a:p>
            <a:pPr marL="305435" marR="4796790" indent="-293370">
              <a:lnSpc>
                <a:spcPct val="101099"/>
              </a:lnSpc>
              <a:buFont typeface="Arial"/>
              <a:buChar char="•"/>
              <a:tabLst>
                <a:tab pos="305435" algn="l"/>
              </a:tabLst>
            </a:pPr>
            <a:r>
              <a:rPr sz="2600" dirty="0">
                <a:latin typeface="Carlito"/>
                <a:cs typeface="Carlito"/>
              </a:rPr>
              <a:t>No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precision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external </a:t>
            </a:r>
            <a:r>
              <a:rPr sz="2600" dirty="0">
                <a:latin typeface="Carlito"/>
                <a:cs typeface="Carlito"/>
              </a:rPr>
              <a:t>components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needed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5110">
              <a:lnSpc>
                <a:spcPct val="100000"/>
              </a:lnSpc>
              <a:spcBef>
                <a:spcPts val="100"/>
              </a:spcBef>
            </a:pPr>
            <a:r>
              <a:rPr dirty="0"/>
              <a:t>Dual</a:t>
            </a:r>
            <a:r>
              <a:rPr spc="-114" dirty="0"/>
              <a:t> </a:t>
            </a:r>
            <a:r>
              <a:rPr dirty="0"/>
              <a:t>Slope</a:t>
            </a:r>
            <a:r>
              <a:rPr spc="-114" dirty="0"/>
              <a:t> </a:t>
            </a:r>
            <a:r>
              <a:rPr spc="-10" dirty="0"/>
              <a:t>Converter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179" y="1531311"/>
            <a:ext cx="7905750" cy="3399154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294640" marR="330835" indent="-281940">
              <a:lnSpc>
                <a:spcPts val="3070"/>
              </a:lnSpc>
              <a:spcBef>
                <a:spcPts val="840"/>
              </a:spcBef>
              <a:buFont typeface="Arial"/>
              <a:buChar char="•"/>
              <a:tabLst>
                <a:tab pos="294640" algn="l"/>
              </a:tabLst>
            </a:pPr>
            <a:r>
              <a:rPr sz="3200" dirty="0">
                <a:latin typeface="Carlito"/>
                <a:cs typeface="Carlito"/>
              </a:rPr>
              <a:t>The</a:t>
            </a:r>
            <a:r>
              <a:rPr sz="3200" spc="-10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sampled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signal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charges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capacitor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for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spc="-50" dirty="0">
                <a:latin typeface="Carlito"/>
                <a:cs typeface="Carlito"/>
              </a:rPr>
              <a:t>a </a:t>
            </a:r>
            <a:r>
              <a:rPr sz="3200" dirty="0">
                <a:latin typeface="Carlito"/>
                <a:cs typeface="Carlito"/>
              </a:rPr>
              <a:t>fixed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amount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time</a:t>
            </a:r>
            <a:endParaRPr sz="3200">
              <a:latin typeface="Carlito"/>
              <a:cs typeface="Carlito"/>
            </a:endParaRPr>
          </a:p>
          <a:p>
            <a:pPr marL="294640" marR="132080" indent="-281940">
              <a:lnSpc>
                <a:spcPct val="79000"/>
              </a:lnSpc>
              <a:spcBef>
                <a:spcPts val="715"/>
              </a:spcBef>
              <a:buFont typeface="Arial"/>
              <a:buChar char="•"/>
              <a:tabLst>
                <a:tab pos="294640" algn="l"/>
              </a:tabLst>
            </a:pPr>
            <a:r>
              <a:rPr sz="3200" dirty="0">
                <a:latin typeface="Carlito"/>
                <a:cs typeface="Carlito"/>
              </a:rPr>
              <a:t>By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integrating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over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time,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noise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integrates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out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conversion</a:t>
            </a:r>
            <a:endParaRPr sz="3200">
              <a:latin typeface="Carlito"/>
              <a:cs typeface="Carlito"/>
            </a:endParaRPr>
          </a:p>
          <a:p>
            <a:pPr marL="294640" marR="5080" indent="-281940">
              <a:lnSpc>
                <a:spcPct val="79700"/>
              </a:lnSpc>
              <a:spcBef>
                <a:spcPts val="655"/>
              </a:spcBef>
              <a:buFont typeface="Arial"/>
              <a:buChar char="•"/>
              <a:tabLst>
                <a:tab pos="294640" algn="l"/>
                <a:tab pos="2398395" algn="l"/>
              </a:tabLst>
            </a:pPr>
            <a:r>
              <a:rPr sz="3200" dirty="0">
                <a:latin typeface="Carlito"/>
                <a:cs typeface="Carlito"/>
              </a:rPr>
              <a:t>Then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ADC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discharges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capacitor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at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spc="-50" dirty="0">
                <a:latin typeface="Carlito"/>
                <a:cs typeface="Carlito"/>
              </a:rPr>
              <a:t>a </a:t>
            </a:r>
            <a:r>
              <a:rPr sz="3200" dirty="0">
                <a:latin typeface="Carlito"/>
                <a:cs typeface="Carlito"/>
              </a:rPr>
              <a:t>fixed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rate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with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counter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counts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ADC’s </a:t>
            </a:r>
            <a:r>
              <a:rPr sz="3200" dirty="0">
                <a:latin typeface="Carlito"/>
                <a:cs typeface="Carlito"/>
              </a:rPr>
              <a:t>output</a:t>
            </a:r>
            <a:r>
              <a:rPr sz="3200" spc="-12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bits.</a:t>
            </a:r>
            <a:r>
              <a:rPr sz="3200" dirty="0">
                <a:latin typeface="Carlito"/>
                <a:cs typeface="Carlito"/>
              </a:rPr>
              <a:t>	A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longer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discharge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time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results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in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higher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count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95707" y="5266951"/>
            <a:ext cx="3923029" cy="1520190"/>
            <a:chOff x="2595707" y="5266951"/>
            <a:chExt cx="3923029" cy="15201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4119" y="5795938"/>
              <a:ext cx="380999" cy="2158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4119" y="5783238"/>
              <a:ext cx="685798" cy="7492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4119" y="5781663"/>
              <a:ext cx="1142997" cy="74929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4119" y="5783238"/>
              <a:ext cx="1523996" cy="74929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24119" y="5783238"/>
              <a:ext cx="1828796" cy="74929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08244" y="5783238"/>
              <a:ext cx="2222495" cy="74929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616194" y="5791188"/>
              <a:ext cx="3854450" cy="0"/>
            </a:xfrm>
            <a:custGeom>
              <a:avLst/>
              <a:gdLst/>
              <a:ahLst/>
              <a:cxnLst/>
              <a:rect l="l" t="t" r="r" b="b"/>
              <a:pathLst>
                <a:path w="3854450">
                  <a:moveTo>
                    <a:pt x="0" y="0"/>
                  </a:moveTo>
                  <a:lnTo>
                    <a:pt x="3854442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70637" y="577546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49"/>
                  </a:moveTo>
                  <a:lnTo>
                    <a:pt x="0" y="0"/>
                  </a:lnTo>
                  <a:lnTo>
                    <a:pt x="43224" y="15724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70637" y="577546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49"/>
                  </a:moveTo>
                  <a:lnTo>
                    <a:pt x="43224" y="15724"/>
                  </a:lnTo>
                  <a:lnTo>
                    <a:pt x="0" y="0"/>
                  </a:lnTo>
                  <a:lnTo>
                    <a:pt x="0" y="31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16194" y="5314939"/>
              <a:ext cx="0" cy="476250"/>
            </a:xfrm>
            <a:custGeom>
              <a:avLst/>
              <a:gdLst/>
              <a:ahLst/>
              <a:cxnLst/>
              <a:rect l="l" t="t" r="r" b="b"/>
              <a:pathLst>
                <a:path h="476250">
                  <a:moveTo>
                    <a:pt x="0" y="476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00469" y="52717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49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49" y="43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00469" y="52717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49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49" y="43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16194" y="5791188"/>
              <a:ext cx="0" cy="990600"/>
            </a:xfrm>
            <a:custGeom>
              <a:avLst/>
              <a:gdLst/>
              <a:ahLst/>
              <a:cxnLst/>
              <a:rect l="l" t="t" r="r" b="b"/>
              <a:pathLst>
                <a:path h="990600">
                  <a:moveTo>
                    <a:pt x="0" y="0"/>
                  </a:moveTo>
                  <a:lnTo>
                    <a:pt x="0" y="99059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62490" y="5410188"/>
              <a:ext cx="0" cy="1066800"/>
            </a:xfrm>
            <a:custGeom>
              <a:avLst/>
              <a:gdLst/>
              <a:ahLst/>
              <a:cxnLst/>
              <a:rect l="l" t="t" r="r" b="b"/>
              <a:pathLst>
                <a:path h="1066800">
                  <a:moveTo>
                    <a:pt x="0" y="106679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86192" y="5562588"/>
              <a:ext cx="831850" cy="0"/>
            </a:xfrm>
            <a:custGeom>
              <a:avLst/>
              <a:gdLst/>
              <a:ahLst/>
              <a:cxnLst/>
              <a:rect l="l" t="t" r="r" b="b"/>
              <a:pathLst>
                <a:path w="831850">
                  <a:moveTo>
                    <a:pt x="0" y="0"/>
                  </a:moveTo>
                  <a:lnTo>
                    <a:pt x="831848" y="0"/>
                  </a:lnTo>
                </a:path>
              </a:pathLst>
            </a:custGeom>
            <a:ln w="9524">
              <a:solidFill>
                <a:srgbClr val="BF4F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18040" y="554686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0" y="0"/>
                  </a:lnTo>
                  <a:lnTo>
                    <a:pt x="43224" y="15724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18040" y="554686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43224" y="15724"/>
                  </a:lnTo>
                  <a:lnTo>
                    <a:pt x="0" y="0"/>
                  </a:lnTo>
                  <a:lnTo>
                    <a:pt x="0" y="31449"/>
                  </a:lnTo>
                  <a:close/>
                </a:path>
              </a:pathLst>
            </a:custGeom>
            <a:ln w="9524">
              <a:solidFill>
                <a:srgbClr val="BF4F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73344" y="5562588"/>
              <a:ext cx="742950" cy="0"/>
            </a:xfrm>
            <a:custGeom>
              <a:avLst/>
              <a:gdLst/>
              <a:ahLst/>
              <a:cxnLst/>
              <a:rect l="l" t="t" r="r" b="b"/>
              <a:pathLst>
                <a:path w="742950">
                  <a:moveTo>
                    <a:pt x="742948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BF4F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30119" y="554686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4" y="31449"/>
                  </a:moveTo>
                  <a:lnTo>
                    <a:pt x="0" y="15724"/>
                  </a:lnTo>
                  <a:lnTo>
                    <a:pt x="43224" y="0"/>
                  </a:lnTo>
                  <a:lnTo>
                    <a:pt x="43224" y="31449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30119" y="554686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4" y="0"/>
                  </a:moveTo>
                  <a:lnTo>
                    <a:pt x="0" y="15724"/>
                  </a:lnTo>
                  <a:lnTo>
                    <a:pt x="43224" y="31449"/>
                  </a:lnTo>
                  <a:lnTo>
                    <a:pt x="43224" y="0"/>
                  </a:lnTo>
                  <a:close/>
                </a:path>
              </a:pathLst>
            </a:custGeom>
            <a:ln w="9524">
              <a:solidFill>
                <a:srgbClr val="BF4F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0590" y="5791188"/>
              <a:ext cx="1295400" cy="685800"/>
            </a:xfrm>
            <a:custGeom>
              <a:avLst/>
              <a:gdLst/>
              <a:ahLst/>
              <a:cxnLst/>
              <a:rect l="l" t="t" r="r" b="b"/>
              <a:pathLst>
                <a:path w="1295400" h="685800">
                  <a:moveTo>
                    <a:pt x="0" y="685798"/>
                  </a:moveTo>
                  <a:lnTo>
                    <a:pt x="1295397" y="0"/>
                  </a:lnTo>
                </a:path>
              </a:pathLst>
            </a:custGeom>
            <a:ln w="25399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70587" y="5410188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3809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600808" y="5499596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78024" y="5080497"/>
            <a:ext cx="4546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37" baseline="20833" dirty="0">
                <a:latin typeface="Times New Roman"/>
                <a:cs typeface="Times New Roman"/>
              </a:rPr>
              <a:t>V</a:t>
            </a:r>
            <a:r>
              <a:rPr sz="1600" spc="-25" dirty="0">
                <a:latin typeface="Times New Roman"/>
                <a:cs typeface="Times New Roman"/>
              </a:rPr>
              <a:t>in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87718" y="5385297"/>
            <a:ext cx="2407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853564" algn="l"/>
              </a:tabLst>
            </a:pPr>
            <a:r>
              <a:rPr sz="3600" spc="-30" baseline="20833" dirty="0">
                <a:latin typeface="Times New Roman"/>
                <a:cs typeface="Times New Roman"/>
              </a:rPr>
              <a:t>t</a:t>
            </a:r>
            <a:r>
              <a:rPr sz="1600" spc="-20" dirty="0">
                <a:latin typeface="Times New Roman"/>
                <a:cs typeface="Times New Roman"/>
              </a:rPr>
              <a:t>FIX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3600" spc="-15" baseline="20833" dirty="0">
                <a:latin typeface="Times New Roman"/>
                <a:cs typeface="Times New Roman"/>
              </a:rPr>
              <a:t>t</a:t>
            </a:r>
            <a:r>
              <a:rPr sz="1600" spc="-10" dirty="0">
                <a:latin typeface="Times New Roman"/>
                <a:cs typeface="Times New Roman"/>
              </a:rPr>
              <a:t>meas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784352" y="5542101"/>
            <a:ext cx="1277620" cy="948055"/>
            <a:chOff x="4784352" y="5542101"/>
            <a:chExt cx="1277620" cy="948055"/>
          </a:xfrm>
        </p:grpSpPr>
        <p:sp>
          <p:nvSpPr>
            <p:cNvPr id="31" name="object 31"/>
            <p:cNvSpPr/>
            <p:nvPr/>
          </p:nvSpPr>
          <p:spPr>
            <a:xfrm>
              <a:off x="5765788" y="5562588"/>
              <a:ext cx="247650" cy="0"/>
            </a:xfrm>
            <a:custGeom>
              <a:avLst/>
              <a:gdLst/>
              <a:ahLst/>
              <a:cxnLst/>
              <a:rect l="l" t="t" r="r" b="b"/>
              <a:pathLst>
                <a:path w="247650">
                  <a:moveTo>
                    <a:pt x="0" y="0"/>
                  </a:moveTo>
                  <a:lnTo>
                    <a:pt x="247649" y="0"/>
                  </a:lnTo>
                </a:path>
              </a:pathLst>
            </a:custGeom>
            <a:ln w="9524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13437" y="554686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0" y="0"/>
                  </a:lnTo>
                  <a:lnTo>
                    <a:pt x="43224" y="15724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13437" y="554686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43224" y="15724"/>
                  </a:lnTo>
                  <a:lnTo>
                    <a:pt x="0" y="0"/>
                  </a:lnTo>
                  <a:lnTo>
                    <a:pt x="0" y="31449"/>
                  </a:lnTo>
                  <a:close/>
                </a:path>
              </a:pathLst>
            </a:custGeom>
            <a:ln w="9524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32340" y="5562588"/>
              <a:ext cx="323850" cy="0"/>
            </a:xfrm>
            <a:custGeom>
              <a:avLst/>
              <a:gdLst/>
              <a:ahLst/>
              <a:cxnLst/>
              <a:rect l="l" t="t" r="r" b="b"/>
              <a:pathLst>
                <a:path w="323850">
                  <a:moveTo>
                    <a:pt x="32384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789115" y="554686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4" y="31449"/>
                  </a:moveTo>
                  <a:lnTo>
                    <a:pt x="0" y="15724"/>
                  </a:lnTo>
                  <a:lnTo>
                    <a:pt x="43224" y="0"/>
                  </a:lnTo>
                  <a:lnTo>
                    <a:pt x="43224" y="31449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789115" y="554686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4" y="0"/>
                  </a:moveTo>
                  <a:lnTo>
                    <a:pt x="0" y="15724"/>
                  </a:lnTo>
                  <a:lnTo>
                    <a:pt x="43224" y="31449"/>
                  </a:lnTo>
                  <a:lnTo>
                    <a:pt x="43224" y="0"/>
                  </a:lnTo>
                  <a:close/>
                </a:path>
              </a:pathLst>
            </a:custGeom>
            <a:ln w="9524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00590" y="5907063"/>
              <a:ext cx="1085850" cy="570230"/>
            </a:xfrm>
            <a:custGeom>
              <a:avLst/>
              <a:gdLst/>
              <a:ahLst/>
              <a:cxnLst/>
              <a:rect l="l" t="t" r="r" b="b"/>
              <a:pathLst>
                <a:path w="1085850" h="570229">
                  <a:moveTo>
                    <a:pt x="0" y="569923"/>
                  </a:moveTo>
                  <a:lnTo>
                    <a:pt x="203199" y="461974"/>
                  </a:lnTo>
                </a:path>
                <a:path w="1085850" h="570229">
                  <a:moveTo>
                    <a:pt x="0" y="569923"/>
                  </a:moveTo>
                  <a:lnTo>
                    <a:pt x="365124" y="376249"/>
                  </a:lnTo>
                </a:path>
                <a:path w="1085850" h="570229">
                  <a:moveTo>
                    <a:pt x="0" y="569923"/>
                  </a:moveTo>
                  <a:lnTo>
                    <a:pt x="547673" y="279399"/>
                  </a:lnTo>
                </a:path>
                <a:path w="1085850" h="570229">
                  <a:moveTo>
                    <a:pt x="0" y="569923"/>
                  </a:moveTo>
                  <a:lnTo>
                    <a:pt x="838198" y="125424"/>
                  </a:lnTo>
                </a:path>
                <a:path w="1085850" h="570229">
                  <a:moveTo>
                    <a:pt x="0" y="569923"/>
                  </a:moveTo>
                  <a:lnTo>
                    <a:pt x="896923" y="95249"/>
                  </a:lnTo>
                </a:path>
                <a:path w="1085850" h="570229">
                  <a:moveTo>
                    <a:pt x="7924" y="569923"/>
                  </a:moveTo>
                  <a:lnTo>
                    <a:pt x="1085847" y="0"/>
                  </a:lnTo>
                </a:path>
              </a:pathLst>
            </a:custGeom>
            <a:ln w="25399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5110">
              <a:lnSpc>
                <a:spcPct val="100000"/>
              </a:lnSpc>
              <a:spcBef>
                <a:spcPts val="100"/>
              </a:spcBef>
            </a:pPr>
            <a:r>
              <a:rPr dirty="0"/>
              <a:t>Dual</a:t>
            </a:r>
            <a:r>
              <a:rPr spc="-114" dirty="0"/>
              <a:t> </a:t>
            </a:r>
            <a:r>
              <a:rPr dirty="0"/>
              <a:t>Slope</a:t>
            </a:r>
            <a:r>
              <a:rPr spc="-114" dirty="0"/>
              <a:t> </a:t>
            </a:r>
            <a:r>
              <a:rPr spc="-10" dirty="0"/>
              <a:t>Converter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756" y="1661601"/>
            <a:ext cx="3503295" cy="229108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115060">
              <a:lnSpc>
                <a:spcPct val="100000"/>
              </a:lnSpc>
              <a:spcBef>
                <a:spcPts val="650"/>
              </a:spcBef>
            </a:pPr>
            <a:r>
              <a:rPr sz="2600" spc="-10" dirty="0">
                <a:solidFill>
                  <a:srgbClr val="0000FF"/>
                </a:solidFill>
                <a:latin typeface="Carlito"/>
                <a:cs typeface="Carlito"/>
              </a:rPr>
              <a:t>Advantages</a:t>
            </a:r>
            <a:endParaRPr sz="2600">
              <a:latin typeface="Carlito"/>
              <a:cs typeface="Carlito"/>
            </a:endParaRPr>
          </a:p>
          <a:p>
            <a:pPr marL="305435" indent="-29273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05435" algn="l"/>
              </a:tabLst>
            </a:pPr>
            <a:r>
              <a:rPr sz="2600" dirty="0">
                <a:latin typeface="Carlito"/>
                <a:cs typeface="Carlito"/>
              </a:rPr>
              <a:t>Input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signal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is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averaged</a:t>
            </a:r>
            <a:endParaRPr sz="2600">
              <a:latin typeface="Carlito"/>
              <a:cs typeface="Carlito"/>
            </a:endParaRPr>
          </a:p>
          <a:p>
            <a:pPr marL="305435" marR="5080" indent="-293370">
              <a:lnSpc>
                <a:spcPct val="101099"/>
              </a:lnSpc>
              <a:spcBef>
                <a:spcPts val="520"/>
              </a:spcBef>
              <a:buFont typeface="Arial"/>
              <a:buChar char="•"/>
              <a:tabLst>
                <a:tab pos="305435" algn="l"/>
              </a:tabLst>
            </a:pPr>
            <a:r>
              <a:rPr sz="2600" dirty="0">
                <a:latin typeface="Carlito"/>
                <a:cs typeface="Carlito"/>
              </a:rPr>
              <a:t>Greater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noise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immunity </a:t>
            </a:r>
            <a:r>
              <a:rPr sz="2600" dirty="0">
                <a:latin typeface="Carlito"/>
                <a:cs typeface="Carlito"/>
              </a:rPr>
              <a:t>than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other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ADC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types</a:t>
            </a:r>
            <a:endParaRPr sz="2600">
              <a:latin typeface="Carlito"/>
              <a:cs typeface="Carlito"/>
            </a:endParaRPr>
          </a:p>
          <a:p>
            <a:pPr marL="305435" indent="-29273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05435" algn="l"/>
              </a:tabLst>
            </a:pPr>
            <a:r>
              <a:rPr sz="2600" dirty="0">
                <a:latin typeface="Carlito"/>
                <a:cs typeface="Carlito"/>
              </a:rPr>
              <a:t>High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accuracy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70748" y="1661601"/>
            <a:ext cx="3582670" cy="222504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927735">
              <a:lnSpc>
                <a:spcPct val="100000"/>
              </a:lnSpc>
              <a:spcBef>
                <a:spcPts val="650"/>
              </a:spcBef>
            </a:pPr>
            <a:r>
              <a:rPr sz="2600" spc="-10" dirty="0">
                <a:solidFill>
                  <a:srgbClr val="4F80BC"/>
                </a:solidFill>
                <a:latin typeface="Carlito"/>
                <a:cs typeface="Carlito"/>
              </a:rPr>
              <a:t>Disadvantages</a:t>
            </a:r>
            <a:endParaRPr sz="2600">
              <a:latin typeface="Carlito"/>
              <a:cs typeface="Carlito"/>
            </a:endParaRPr>
          </a:p>
          <a:p>
            <a:pPr marL="305435" indent="-29273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05435" algn="l"/>
              </a:tabLst>
            </a:pPr>
            <a:r>
              <a:rPr sz="2600" spc="-20" dirty="0">
                <a:latin typeface="Carlito"/>
                <a:cs typeface="Carlito"/>
              </a:rPr>
              <a:t>Slow</a:t>
            </a:r>
            <a:endParaRPr sz="2600">
              <a:latin typeface="Carlito"/>
              <a:cs typeface="Carlito"/>
            </a:endParaRPr>
          </a:p>
          <a:p>
            <a:pPr marL="305435" marR="5080" indent="-293370">
              <a:lnSpc>
                <a:spcPct val="101000"/>
              </a:lnSpc>
              <a:spcBef>
                <a:spcPts val="520"/>
              </a:spcBef>
              <a:buFont typeface="Arial"/>
              <a:buChar char="•"/>
              <a:tabLst>
                <a:tab pos="305435" algn="l"/>
              </a:tabLst>
            </a:pPr>
            <a:r>
              <a:rPr sz="2600" dirty="0">
                <a:latin typeface="Carlito"/>
                <a:cs typeface="Carlito"/>
              </a:rPr>
              <a:t>High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precision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external </a:t>
            </a:r>
            <a:r>
              <a:rPr sz="2600" dirty="0">
                <a:latin typeface="Carlito"/>
                <a:cs typeface="Carlito"/>
              </a:rPr>
              <a:t>components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required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spc="-35" dirty="0">
                <a:latin typeface="Carlito"/>
                <a:cs typeface="Carlito"/>
              </a:rPr>
              <a:t>to </a:t>
            </a:r>
            <a:r>
              <a:rPr sz="2600" dirty="0">
                <a:latin typeface="Carlito"/>
                <a:cs typeface="Carlito"/>
              </a:rPr>
              <a:t>achieve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accuracy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8465">
              <a:lnSpc>
                <a:spcPct val="100000"/>
              </a:lnSpc>
              <a:spcBef>
                <a:spcPts val="100"/>
              </a:spcBef>
            </a:pPr>
            <a:r>
              <a:rPr dirty="0"/>
              <a:t>Successive</a:t>
            </a:r>
            <a:r>
              <a:rPr spc="-225" dirty="0"/>
              <a:t> </a:t>
            </a:r>
            <a:r>
              <a:rPr spc="-10" dirty="0"/>
              <a:t>Approximation</a:t>
            </a:r>
            <a:r>
              <a:rPr spc="-220" dirty="0"/>
              <a:t> </a:t>
            </a:r>
            <a:r>
              <a:rPr spc="-25" dirty="0"/>
              <a:t>ADC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179" y="1570325"/>
            <a:ext cx="8005445" cy="418972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94640" marR="320675" indent="-281940">
              <a:lnSpc>
                <a:spcPts val="3450"/>
              </a:lnSpc>
              <a:spcBef>
                <a:spcPts val="540"/>
              </a:spcBef>
              <a:buFont typeface="Arial"/>
              <a:buChar char="•"/>
              <a:tabLst>
                <a:tab pos="294640" algn="l"/>
              </a:tabLst>
            </a:pPr>
            <a:r>
              <a:rPr sz="3200" dirty="0">
                <a:latin typeface="Carlito"/>
                <a:cs typeface="Carlito"/>
              </a:rPr>
              <a:t>A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Successive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Approximation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Register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(SAR)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is </a:t>
            </a:r>
            <a:r>
              <a:rPr sz="3200" dirty="0">
                <a:latin typeface="Carlito"/>
                <a:cs typeface="Carlito"/>
              </a:rPr>
              <a:t>added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circuit</a:t>
            </a:r>
            <a:endParaRPr sz="3200">
              <a:latin typeface="Carlito"/>
              <a:cs typeface="Carlito"/>
            </a:endParaRPr>
          </a:p>
          <a:p>
            <a:pPr marL="294640" marR="5080" indent="-281940">
              <a:lnSpc>
                <a:spcPct val="90300"/>
              </a:lnSpc>
              <a:spcBef>
                <a:spcPts val="570"/>
              </a:spcBef>
              <a:buFont typeface="Arial"/>
              <a:buChar char="•"/>
              <a:tabLst>
                <a:tab pos="294640" algn="l"/>
              </a:tabLst>
            </a:pPr>
            <a:r>
              <a:rPr sz="3200" dirty="0">
                <a:latin typeface="Carlito"/>
                <a:cs typeface="Carlito"/>
              </a:rPr>
              <a:t>Instead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counting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up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in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binary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sequence,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this </a:t>
            </a:r>
            <a:r>
              <a:rPr sz="3200" dirty="0">
                <a:latin typeface="Carlito"/>
                <a:cs typeface="Carlito"/>
              </a:rPr>
              <a:t>register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counts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by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trying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all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values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bits </a:t>
            </a:r>
            <a:r>
              <a:rPr sz="3200" dirty="0">
                <a:latin typeface="Carlito"/>
                <a:cs typeface="Carlito"/>
              </a:rPr>
              <a:t>starting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with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MSB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finishing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at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LSB.</a:t>
            </a:r>
            <a:endParaRPr sz="3200">
              <a:latin typeface="Carlito"/>
              <a:cs typeface="Carlito"/>
            </a:endParaRPr>
          </a:p>
          <a:p>
            <a:pPr marL="294640" marR="86995" indent="-281940">
              <a:lnSpc>
                <a:spcPct val="90100"/>
              </a:lnSpc>
              <a:spcBef>
                <a:spcPts val="630"/>
              </a:spcBef>
              <a:buFont typeface="Arial"/>
              <a:buChar char="•"/>
              <a:tabLst>
                <a:tab pos="294640" algn="l"/>
              </a:tabLst>
            </a:pPr>
            <a:r>
              <a:rPr sz="3200" dirty="0">
                <a:latin typeface="Carlito"/>
                <a:cs typeface="Carlito"/>
              </a:rPr>
              <a:t>The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register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monitors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comparators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output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see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if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binary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count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is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greater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or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less </a:t>
            </a:r>
            <a:r>
              <a:rPr sz="3200" dirty="0">
                <a:latin typeface="Carlito"/>
                <a:cs typeface="Carlito"/>
              </a:rPr>
              <a:t>than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analog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signal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input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adjusts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the </a:t>
            </a:r>
            <a:r>
              <a:rPr sz="3200" dirty="0">
                <a:latin typeface="Carlito"/>
                <a:cs typeface="Carlito"/>
              </a:rPr>
              <a:t>bits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accordingly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Successive</a:t>
            </a:r>
            <a:r>
              <a:rPr sz="4000" spc="-70" dirty="0"/>
              <a:t> </a:t>
            </a:r>
            <a:r>
              <a:rPr sz="4000" dirty="0"/>
              <a:t>Approximation</a:t>
            </a:r>
            <a:r>
              <a:rPr sz="4000" spc="-65" dirty="0"/>
              <a:t> </a:t>
            </a:r>
            <a:r>
              <a:rPr sz="4000" dirty="0"/>
              <a:t>ADC</a:t>
            </a:r>
            <a:r>
              <a:rPr sz="4000" spc="-65" dirty="0"/>
              <a:t> </a:t>
            </a:r>
            <a:r>
              <a:rPr sz="4000" spc="-10" dirty="0"/>
              <a:t>Circuit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196" y="1523996"/>
            <a:ext cx="5513441" cy="446880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60955">
              <a:lnSpc>
                <a:spcPct val="100000"/>
              </a:lnSpc>
              <a:spcBef>
                <a:spcPts val="100"/>
              </a:spcBef>
            </a:pPr>
            <a:r>
              <a:rPr dirty="0"/>
              <a:t>ADC</a:t>
            </a:r>
            <a:r>
              <a:rPr spc="-95" dirty="0"/>
              <a:t> </a:t>
            </a:r>
            <a:r>
              <a:rPr spc="-10" dirty="0"/>
              <a:t>Output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397" y="1981196"/>
            <a:ext cx="5943588" cy="33670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3553" y="126872"/>
            <a:ext cx="68041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Carlito"/>
                <a:cs typeface="Carlito"/>
              </a:rPr>
              <a:t>Data</a:t>
            </a:r>
            <a:r>
              <a:rPr b="1" spc="-80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Conversion</a:t>
            </a:r>
            <a:r>
              <a:rPr b="1" spc="-80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179" y="923541"/>
            <a:ext cx="7956550" cy="55422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94640" marR="83185" indent="-281940">
              <a:lnSpc>
                <a:spcPts val="3820"/>
              </a:lnSpc>
              <a:spcBef>
                <a:spcPts val="240"/>
              </a:spcBef>
              <a:buFont typeface="Arial"/>
              <a:buChar char="•"/>
              <a:tabLst>
                <a:tab pos="294640" algn="l"/>
              </a:tabLst>
            </a:pPr>
            <a:r>
              <a:rPr sz="3200" b="1" dirty="0">
                <a:latin typeface="Carlito"/>
                <a:cs typeface="Carlito"/>
              </a:rPr>
              <a:t>Data</a:t>
            </a:r>
            <a:r>
              <a:rPr sz="3200" b="1" spc="-75" dirty="0">
                <a:latin typeface="Carlito"/>
                <a:cs typeface="Carlito"/>
              </a:rPr>
              <a:t> </a:t>
            </a:r>
            <a:r>
              <a:rPr sz="3200" b="1" dirty="0">
                <a:latin typeface="Carlito"/>
                <a:cs typeface="Carlito"/>
              </a:rPr>
              <a:t>Conversion</a:t>
            </a:r>
            <a:r>
              <a:rPr sz="3200" b="1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is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process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changing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or </a:t>
            </a:r>
            <a:r>
              <a:rPr sz="3200" spc="-10" dirty="0">
                <a:latin typeface="Carlito"/>
                <a:cs typeface="Carlito"/>
              </a:rPr>
              <a:t>converting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one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form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data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in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another </a:t>
            </a:r>
            <a:r>
              <a:rPr sz="3200" dirty="0">
                <a:latin typeface="Carlito"/>
                <a:cs typeface="Carlito"/>
              </a:rPr>
              <a:t>form.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In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processing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communication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there </a:t>
            </a:r>
            <a:r>
              <a:rPr sz="3200" dirty="0">
                <a:latin typeface="Carlito"/>
                <a:cs typeface="Carlito"/>
              </a:rPr>
              <a:t>are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only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two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types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data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forms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i.e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analog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digital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data.</a:t>
            </a:r>
            <a:endParaRPr sz="3200" dirty="0">
              <a:latin typeface="Carlito"/>
              <a:cs typeface="Carlito"/>
            </a:endParaRPr>
          </a:p>
          <a:p>
            <a:pPr marL="294640" marR="5080" indent="-281940">
              <a:lnSpc>
                <a:spcPct val="100099"/>
              </a:lnSpc>
              <a:spcBef>
                <a:spcPts val="520"/>
              </a:spcBef>
              <a:buFont typeface="Arial"/>
              <a:buChar char="•"/>
              <a:tabLst>
                <a:tab pos="294640" algn="l"/>
              </a:tabLst>
            </a:pPr>
            <a:r>
              <a:rPr sz="3200" dirty="0">
                <a:latin typeface="Carlito"/>
                <a:cs typeface="Carlito"/>
              </a:rPr>
              <a:t>Real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world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signals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are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analog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signals continuous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time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&amp;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amplitude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(temp,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pressure, </a:t>
            </a:r>
            <a:r>
              <a:rPr sz="3200" dirty="0">
                <a:latin typeface="Carlito"/>
                <a:cs typeface="Carlito"/>
              </a:rPr>
              <a:t>position,</a:t>
            </a:r>
            <a:r>
              <a:rPr sz="3200" spc="-12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sound,</a:t>
            </a:r>
            <a:r>
              <a:rPr sz="3200" spc="-1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light,</a:t>
            </a:r>
            <a:r>
              <a:rPr sz="3200" spc="-12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speed,</a:t>
            </a:r>
            <a:r>
              <a:rPr sz="3200" spc="-12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etc.).</a:t>
            </a:r>
            <a:endParaRPr sz="3200" dirty="0">
              <a:latin typeface="Carlito"/>
              <a:cs typeface="Carlito"/>
            </a:endParaRPr>
          </a:p>
          <a:p>
            <a:pPr marL="294640" marR="466725" indent="-281940">
              <a:lnSpc>
                <a:spcPct val="100099"/>
              </a:lnSpc>
              <a:spcBef>
                <a:spcPts val="620"/>
              </a:spcBef>
              <a:buFont typeface="Arial"/>
              <a:buChar char="•"/>
              <a:tabLst>
                <a:tab pos="294640" algn="l"/>
              </a:tabLst>
            </a:pPr>
            <a:r>
              <a:rPr sz="3200" dirty="0">
                <a:latin typeface="Carlito"/>
                <a:cs typeface="Carlito"/>
              </a:rPr>
              <a:t>Digital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processors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can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only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process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digital </a:t>
            </a:r>
            <a:r>
              <a:rPr sz="3200" dirty="0">
                <a:latin typeface="Carlito"/>
                <a:cs typeface="Carlito"/>
              </a:rPr>
              <a:t>signals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which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are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discrete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time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discrete amplitude.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3930">
              <a:lnSpc>
                <a:spcPct val="100000"/>
              </a:lnSpc>
              <a:spcBef>
                <a:spcPts val="100"/>
              </a:spcBef>
            </a:pPr>
            <a:r>
              <a:rPr dirty="0"/>
              <a:t>Successive</a:t>
            </a:r>
            <a:r>
              <a:rPr spc="-240" dirty="0"/>
              <a:t> </a:t>
            </a:r>
            <a:r>
              <a:rPr spc="-10" dirty="0"/>
              <a:t>Approximation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269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Advantages</a:t>
            </a: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pc="-10" dirty="0"/>
          </a:p>
          <a:p>
            <a:pPr marL="313690" marR="429259" indent="-301625">
              <a:lnSpc>
                <a:spcPct val="79900"/>
              </a:lnSpc>
              <a:buFont typeface="Arial"/>
              <a:buChar char="•"/>
              <a:tabLst>
                <a:tab pos="313690" algn="l"/>
              </a:tabLst>
            </a:pPr>
            <a:r>
              <a:rPr dirty="0">
                <a:solidFill>
                  <a:srgbClr val="000000"/>
                </a:solidFill>
              </a:rPr>
              <a:t>Capable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high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speed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and </a:t>
            </a:r>
            <a:r>
              <a:rPr spc="-10" dirty="0">
                <a:solidFill>
                  <a:srgbClr val="000000"/>
                </a:solidFill>
              </a:rPr>
              <a:t>reliable</a:t>
            </a:r>
          </a:p>
          <a:p>
            <a:pPr marL="313690" marR="196215" indent="-301625">
              <a:lnSpc>
                <a:spcPct val="79900"/>
              </a:lnSpc>
              <a:spcBef>
                <a:spcPts val="430"/>
              </a:spcBef>
              <a:buFont typeface="Arial"/>
              <a:buChar char="•"/>
              <a:tabLst>
                <a:tab pos="313690" algn="l"/>
              </a:tabLst>
            </a:pPr>
            <a:r>
              <a:rPr dirty="0">
                <a:solidFill>
                  <a:srgbClr val="000000"/>
                </a:solidFill>
              </a:rPr>
              <a:t>Medium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accuracy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compared </a:t>
            </a:r>
            <a:r>
              <a:rPr dirty="0">
                <a:solidFill>
                  <a:srgbClr val="000000"/>
                </a:solidFill>
              </a:rPr>
              <a:t>to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other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ADC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types</a:t>
            </a:r>
          </a:p>
          <a:p>
            <a:pPr marL="313690" marR="5080" indent="-301625">
              <a:lnSpc>
                <a:spcPct val="79900"/>
              </a:lnSpc>
              <a:spcBef>
                <a:spcPts val="430"/>
              </a:spcBef>
              <a:buFont typeface="Arial"/>
              <a:buChar char="•"/>
              <a:tabLst>
                <a:tab pos="313690" algn="l"/>
              </a:tabLst>
            </a:pPr>
            <a:r>
              <a:rPr dirty="0">
                <a:solidFill>
                  <a:srgbClr val="000000"/>
                </a:solidFill>
              </a:rPr>
              <a:t>Good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tradeoff</a:t>
            </a:r>
            <a:r>
              <a:rPr spc="-8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between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speed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cost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Arial"/>
              <a:buChar char="•"/>
            </a:pPr>
            <a:endParaRPr spc="-20" dirty="0">
              <a:solidFill>
                <a:srgbClr val="000000"/>
              </a:solidFill>
            </a:endParaRPr>
          </a:p>
          <a:p>
            <a:pPr marL="313690" marR="222250" indent="-301625">
              <a:lnSpc>
                <a:spcPct val="79700"/>
              </a:lnSpc>
              <a:buFont typeface="Arial"/>
              <a:buChar char="•"/>
              <a:tabLst>
                <a:tab pos="313690" algn="l"/>
              </a:tabLst>
            </a:pPr>
            <a:r>
              <a:rPr dirty="0">
                <a:solidFill>
                  <a:srgbClr val="000000"/>
                </a:solidFill>
              </a:rPr>
              <a:t>Capable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outputting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the </a:t>
            </a:r>
            <a:r>
              <a:rPr dirty="0">
                <a:solidFill>
                  <a:srgbClr val="000000"/>
                </a:solidFill>
              </a:rPr>
              <a:t>binary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number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serial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(one </a:t>
            </a:r>
            <a:r>
              <a:rPr dirty="0">
                <a:solidFill>
                  <a:srgbClr val="000000"/>
                </a:solidFill>
              </a:rPr>
              <a:t>bit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at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time)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format.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63115" y="1679838"/>
            <a:ext cx="3537585" cy="186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3945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solidFill>
                  <a:srgbClr val="4F80BC"/>
                </a:solidFill>
                <a:latin typeface="Carlito"/>
                <a:cs typeface="Carlito"/>
              </a:rPr>
              <a:t>Disadvantages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2200">
              <a:latin typeface="Carlito"/>
              <a:cs typeface="Carlito"/>
            </a:endParaRPr>
          </a:p>
          <a:p>
            <a:pPr marL="313690" marR="5080" indent="-301625" algn="just">
              <a:lnSpc>
                <a:spcPct val="79700"/>
              </a:lnSpc>
              <a:buFont typeface="Arial"/>
              <a:buChar char="•"/>
              <a:tabLst>
                <a:tab pos="313690" algn="l"/>
              </a:tabLst>
            </a:pPr>
            <a:r>
              <a:rPr sz="2200" dirty="0">
                <a:latin typeface="Carlito"/>
                <a:cs typeface="Carlito"/>
              </a:rPr>
              <a:t>Higher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resolution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successive </a:t>
            </a:r>
            <a:r>
              <a:rPr sz="2200" dirty="0">
                <a:latin typeface="Carlito"/>
                <a:cs typeface="Carlito"/>
              </a:rPr>
              <a:t>approximation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ADC’s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will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be </a:t>
            </a:r>
            <a:r>
              <a:rPr sz="2200" spc="-10" dirty="0">
                <a:latin typeface="Carlito"/>
                <a:cs typeface="Carlito"/>
              </a:rPr>
              <a:t>slower</a:t>
            </a:r>
            <a:endParaRPr sz="2200">
              <a:latin typeface="Carlito"/>
              <a:cs typeface="Carlito"/>
            </a:endParaRPr>
          </a:p>
          <a:p>
            <a:pPr marL="313690" indent="-300990" algn="just">
              <a:lnSpc>
                <a:spcPts val="2540"/>
              </a:lnSpc>
              <a:buFont typeface="Arial"/>
              <a:buChar char="•"/>
              <a:tabLst>
                <a:tab pos="313690" algn="l"/>
              </a:tabLst>
            </a:pPr>
            <a:r>
              <a:rPr sz="2200" dirty="0">
                <a:latin typeface="Carlito"/>
                <a:cs typeface="Carlito"/>
              </a:rPr>
              <a:t>Speed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limited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to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~5Msps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7780">
              <a:lnSpc>
                <a:spcPct val="100000"/>
              </a:lnSpc>
              <a:spcBef>
                <a:spcPts val="100"/>
              </a:spcBef>
            </a:pPr>
            <a:r>
              <a:rPr dirty="0"/>
              <a:t>ADC</a:t>
            </a:r>
            <a:r>
              <a:rPr spc="-110" dirty="0"/>
              <a:t> </a:t>
            </a:r>
            <a:r>
              <a:rPr dirty="0"/>
              <a:t>Types</a:t>
            </a:r>
            <a:r>
              <a:rPr spc="-110" dirty="0"/>
              <a:t> </a:t>
            </a:r>
            <a:r>
              <a:rPr spc="-10" dirty="0"/>
              <a:t>Comparison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89047" y="2508244"/>
          <a:ext cx="6489700" cy="2283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8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56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700" b="1" spc="-20" dirty="0">
                          <a:latin typeface="Arial"/>
                          <a:cs typeface="Arial"/>
                        </a:rPr>
                        <a:t>Type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Speed</a:t>
                      </a:r>
                      <a:r>
                        <a:rPr sz="17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-10" dirty="0">
                          <a:latin typeface="Arial"/>
                          <a:cs typeface="Arial"/>
                        </a:rPr>
                        <a:t>(relative)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700" b="1" dirty="0">
                          <a:latin typeface="Arial"/>
                          <a:cs typeface="Arial"/>
                        </a:rPr>
                        <a:t>Cost</a:t>
                      </a:r>
                      <a:r>
                        <a:rPr sz="17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-10" dirty="0">
                          <a:latin typeface="Arial"/>
                          <a:cs typeface="Arial"/>
                        </a:rPr>
                        <a:t>(relative)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29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Dual</a:t>
                      </a:r>
                      <a:r>
                        <a:rPr sz="17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10" dirty="0">
                          <a:latin typeface="Arial"/>
                          <a:cs typeface="Arial"/>
                        </a:rPr>
                        <a:t>Slope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700" spc="-20" dirty="0">
                          <a:latin typeface="Arial"/>
                          <a:cs typeface="Arial"/>
                        </a:rPr>
                        <a:t>Slow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700" spc="-25" dirty="0">
                          <a:latin typeface="Arial"/>
                          <a:cs typeface="Arial"/>
                        </a:rPr>
                        <a:t>Med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700" spc="-10" dirty="0">
                          <a:latin typeface="Arial"/>
                          <a:cs typeface="Arial"/>
                        </a:rPr>
                        <a:t>Flash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Very</a:t>
                      </a:r>
                      <a:r>
                        <a:rPr sz="17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20" dirty="0">
                          <a:latin typeface="Arial"/>
                          <a:cs typeface="Arial"/>
                        </a:rPr>
                        <a:t>Fast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700" spc="-20" dirty="0">
                          <a:latin typeface="Arial"/>
                          <a:cs typeface="Arial"/>
                        </a:rPr>
                        <a:t>High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29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700" spc="-10" dirty="0">
                          <a:latin typeface="Arial"/>
                          <a:cs typeface="Arial"/>
                        </a:rPr>
                        <a:t>Successive</a:t>
                      </a:r>
                      <a:r>
                        <a:rPr sz="17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10" dirty="0">
                          <a:latin typeface="Arial"/>
                          <a:cs typeface="Arial"/>
                        </a:rPr>
                        <a:t>Appox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Medium</a:t>
                      </a:r>
                      <a:r>
                        <a:rPr sz="17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7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20" dirty="0">
                          <a:latin typeface="Arial"/>
                          <a:cs typeface="Arial"/>
                        </a:rPr>
                        <a:t>Fast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700" spc="-25" dirty="0">
                          <a:latin typeface="Arial"/>
                          <a:cs typeface="Arial"/>
                        </a:rPr>
                        <a:t>Low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700" spc="-20" dirty="0">
                          <a:latin typeface="Arial"/>
                          <a:cs typeface="Arial"/>
                        </a:rPr>
                        <a:t>Sigma-</a:t>
                      </a:r>
                      <a:r>
                        <a:rPr sz="1700" spc="-10" dirty="0">
                          <a:latin typeface="Arial"/>
                          <a:cs typeface="Arial"/>
                        </a:rPr>
                        <a:t>Delta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700" spc="-20" dirty="0">
                          <a:latin typeface="Arial"/>
                          <a:cs typeface="Arial"/>
                        </a:rPr>
                        <a:t>Slow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700" spc="-25" dirty="0">
                          <a:latin typeface="Arial"/>
                          <a:cs typeface="Arial"/>
                        </a:rPr>
                        <a:t>Low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039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AD570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179" y="1609340"/>
            <a:ext cx="7820659" cy="399922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94640" marR="5080" indent="-281940">
              <a:lnSpc>
                <a:spcPts val="3820"/>
              </a:lnSpc>
              <a:spcBef>
                <a:spcPts val="240"/>
              </a:spcBef>
              <a:buFont typeface="Arial"/>
              <a:buChar char="•"/>
              <a:tabLst>
                <a:tab pos="294640" algn="l"/>
              </a:tabLst>
            </a:pPr>
            <a:r>
              <a:rPr sz="3200" dirty="0">
                <a:latin typeface="Carlito"/>
                <a:cs typeface="Carlito"/>
              </a:rPr>
              <a:t>The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AD570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is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8-</a:t>
            </a:r>
            <a:r>
              <a:rPr sz="3200" dirty="0">
                <a:latin typeface="Carlito"/>
                <a:cs typeface="Carlito"/>
              </a:rPr>
              <a:t>bit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successive approximation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A/D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converter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consisting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spc="-50" dirty="0">
                <a:latin typeface="Carlito"/>
                <a:cs typeface="Carlito"/>
              </a:rPr>
              <a:t>a </a:t>
            </a:r>
            <a:r>
              <a:rPr sz="3200" dirty="0">
                <a:latin typeface="Carlito"/>
                <a:cs typeface="Carlito"/>
              </a:rPr>
              <a:t>DAC,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voltage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reference,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clock,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comparator, </a:t>
            </a:r>
            <a:r>
              <a:rPr sz="3200" dirty="0">
                <a:latin typeface="Carlito"/>
                <a:cs typeface="Carlito"/>
              </a:rPr>
              <a:t>successive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approximation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register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output buffers---</a:t>
            </a:r>
            <a:r>
              <a:rPr sz="3200" dirty="0">
                <a:latin typeface="Carlito"/>
                <a:cs typeface="Carlito"/>
              </a:rPr>
              <a:t>all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fabricated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on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single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chip.</a:t>
            </a:r>
            <a:endParaRPr sz="3200">
              <a:latin typeface="Carlito"/>
              <a:cs typeface="Carlito"/>
            </a:endParaRPr>
          </a:p>
          <a:p>
            <a:pPr marL="294640" marR="278765" indent="-281940">
              <a:lnSpc>
                <a:spcPct val="100099"/>
              </a:lnSpc>
              <a:spcBef>
                <a:spcPts val="520"/>
              </a:spcBef>
              <a:buFont typeface="Arial"/>
              <a:buChar char="•"/>
              <a:tabLst>
                <a:tab pos="294640" algn="l"/>
              </a:tabLst>
            </a:pPr>
            <a:r>
              <a:rPr sz="3200" dirty="0">
                <a:latin typeface="Carlito"/>
                <a:cs typeface="Carlito"/>
              </a:rPr>
              <a:t>The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AD570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incorporates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most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advanced integrated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circuit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design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processing technology</a:t>
            </a:r>
            <a:r>
              <a:rPr sz="3200" spc="-1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available</a:t>
            </a:r>
            <a:r>
              <a:rPr sz="3200" spc="-13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today.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6700">
              <a:lnSpc>
                <a:spcPct val="100000"/>
              </a:lnSpc>
              <a:spcBef>
                <a:spcPts val="100"/>
              </a:spcBef>
            </a:pPr>
            <a:r>
              <a:rPr dirty="0"/>
              <a:t>ADC</a:t>
            </a:r>
            <a:r>
              <a:rPr spc="-95" dirty="0"/>
              <a:t> </a:t>
            </a:r>
            <a:r>
              <a:rPr spc="-20" dirty="0"/>
              <a:t>0801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179" y="1609340"/>
            <a:ext cx="2907030" cy="2456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005" indent="-281305">
              <a:lnSpc>
                <a:spcPts val="3829"/>
              </a:lnSpc>
              <a:spcBef>
                <a:spcPts val="100"/>
              </a:spcBef>
              <a:buFont typeface="Arial"/>
              <a:buChar char="•"/>
              <a:tabLst>
                <a:tab pos="294005" algn="l"/>
              </a:tabLst>
            </a:pPr>
            <a:r>
              <a:rPr sz="3200" dirty="0">
                <a:latin typeface="Carlito"/>
                <a:cs typeface="Carlito"/>
              </a:rPr>
              <a:t>The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ADC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0801</a:t>
            </a:r>
            <a:endParaRPr sz="3200">
              <a:latin typeface="Carlito"/>
              <a:cs typeface="Carlito"/>
            </a:endParaRPr>
          </a:p>
          <a:p>
            <a:pPr marL="294640" marR="5080">
              <a:lnSpc>
                <a:spcPts val="3820"/>
              </a:lnSpc>
              <a:spcBef>
                <a:spcPts val="125"/>
              </a:spcBef>
            </a:pPr>
            <a:r>
              <a:rPr sz="3200" dirty="0">
                <a:latin typeface="Carlito"/>
                <a:cs typeface="Carlito"/>
              </a:rPr>
              <a:t>is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8-bit successive-</a:t>
            </a:r>
            <a:r>
              <a:rPr sz="3200" spc="-20" dirty="0">
                <a:latin typeface="Carlito"/>
                <a:cs typeface="Carlito"/>
              </a:rPr>
              <a:t>appr </a:t>
            </a:r>
            <a:r>
              <a:rPr sz="3200" dirty="0">
                <a:latin typeface="Carlito"/>
                <a:cs typeface="Carlito"/>
              </a:rPr>
              <a:t>oximation</a:t>
            </a:r>
            <a:r>
              <a:rPr sz="3200" spc="-18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A/D </a:t>
            </a:r>
            <a:r>
              <a:rPr sz="3200" spc="-10" dirty="0">
                <a:latin typeface="Carlito"/>
                <a:cs typeface="Carlito"/>
              </a:rPr>
              <a:t>converter.</a:t>
            </a:r>
            <a:endParaRPr sz="320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4920" y="1676396"/>
            <a:ext cx="5060461" cy="449579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Digital-to-</a:t>
            </a:r>
            <a:r>
              <a:rPr dirty="0"/>
              <a:t>Analog</a:t>
            </a:r>
            <a:r>
              <a:rPr spc="-145" dirty="0"/>
              <a:t> </a:t>
            </a:r>
            <a:r>
              <a:rPr dirty="0"/>
              <a:t>Converter</a:t>
            </a:r>
            <a:r>
              <a:rPr spc="-140" dirty="0"/>
              <a:t> </a:t>
            </a:r>
            <a:r>
              <a:rPr spc="-10" dirty="0"/>
              <a:t>(DAC)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179" y="1609340"/>
            <a:ext cx="7920990" cy="399922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94640" marR="215265" indent="-281940">
              <a:lnSpc>
                <a:spcPts val="3820"/>
              </a:lnSpc>
              <a:spcBef>
                <a:spcPts val="240"/>
              </a:spcBef>
              <a:buFont typeface="Arial"/>
              <a:buChar char="•"/>
              <a:tabLst>
                <a:tab pos="294640" algn="l"/>
              </a:tabLst>
            </a:pPr>
            <a:r>
              <a:rPr sz="3200" dirty="0">
                <a:latin typeface="Carlito"/>
                <a:cs typeface="Carlito"/>
              </a:rPr>
              <a:t>The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digital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data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is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processed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by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digital </a:t>
            </a:r>
            <a:r>
              <a:rPr sz="3200" dirty="0">
                <a:latin typeface="Carlito"/>
                <a:cs typeface="Carlito"/>
              </a:rPr>
              <a:t>processor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output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digital-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analog </a:t>
            </a:r>
            <a:r>
              <a:rPr sz="3200" dirty="0">
                <a:latin typeface="Carlito"/>
                <a:cs typeface="Carlito"/>
              </a:rPr>
              <a:t>converter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(DAC).</a:t>
            </a:r>
            <a:endParaRPr sz="3200">
              <a:latin typeface="Carlito"/>
              <a:cs typeface="Carlito"/>
            </a:endParaRPr>
          </a:p>
          <a:p>
            <a:pPr marL="294640" marR="5080" indent="-281940">
              <a:lnSpc>
                <a:spcPct val="99800"/>
              </a:lnSpc>
              <a:spcBef>
                <a:spcPts val="520"/>
              </a:spcBef>
              <a:buFont typeface="Arial"/>
              <a:buChar char="•"/>
              <a:tabLst>
                <a:tab pos="294640" algn="l"/>
              </a:tabLst>
            </a:pPr>
            <a:r>
              <a:rPr sz="3200" dirty="0">
                <a:latin typeface="Carlito"/>
                <a:cs typeface="Carlito"/>
              </a:rPr>
              <a:t>The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DAC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reverses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ADC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process,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it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converts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discrete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time,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discrete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amplitude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into </a:t>
            </a:r>
            <a:r>
              <a:rPr sz="3200" spc="-10" dirty="0">
                <a:latin typeface="Carlito"/>
                <a:cs typeface="Carlito"/>
              </a:rPr>
              <a:t>continuous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time,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continuous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amplitude.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The </a:t>
            </a:r>
            <a:r>
              <a:rPr sz="3200" dirty="0">
                <a:latin typeface="Carlito"/>
                <a:cs typeface="Carlito"/>
              </a:rPr>
              <a:t>DAC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is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usually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operated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at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same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frequency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as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ADC.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686" y="1612388"/>
            <a:ext cx="8087995" cy="495554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440690" marR="54610" indent="-428625">
              <a:lnSpc>
                <a:spcPct val="101000"/>
              </a:lnSpc>
              <a:spcBef>
                <a:spcPts val="65"/>
              </a:spcBef>
              <a:buAutoNum type="arabicPeriod"/>
              <a:tabLst>
                <a:tab pos="440690" algn="l"/>
              </a:tabLst>
            </a:pPr>
            <a:r>
              <a:rPr sz="2600" dirty="0">
                <a:latin typeface="Carlito"/>
                <a:cs typeface="Carlito"/>
              </a:rPr>
              <a:t>A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DAC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selects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and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produces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an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analog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level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from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set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25" dirty="0">
                <a:latin typeface="Carlito"/>
                <a:cs typeface="Carlito"/>
              </a:rPr>
              <a:t>of </a:t>
            </a:r>
            <a:r>
              <a:rPr sz="2600" dirty="0">
                <a:latin typeface="Carlito"/>
                <a:cs typeface="Carlito"/>
              </a:rPr>
              <a:t>fixed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references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according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to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digital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input.</a:t>
            </a:r>
            <a:endParaRPr sz="2600">
              <a:latin typeface="Carlito"/>
              <a:cs typeface="Carlito"/>
            </a:endParaRPr>
          </a:p>
          <a:p>
            <a:pPr marL="440690" marR="28575" indent="-428625">
              <a:lnSpc>
                <a:spcPct val="101000"/>
              </a:lnSpc>
              <a:spcBef>
                <a:spcPts val="520"/>
              </a:spcBef>
              <a:buAutoNum type="arabicPeriod"/>
              <a:tabLst>
                <a:tab pos="440690" algn="l"/>
              </a:tabLst>
            </a:pPr>
            <a:r>
              <a:rPr sz="2600" dirty="0">
                <a:latin typeface="Carlito"/>
                <a:cs typeface="Carlito"/>
              </a:rPr>
              <a:t>If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DAC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generates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large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glitches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during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switching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spc="-20" dirty="0">
                <a:latin typeface="Carlito"/>
                <a:cs typeface="Carlito"/>
              </a:rPr>
              <a:t>from </a:t>
            </a:r>
            <a:r>
              <a:rPr sz="2600" dirty="0">
                <a:latin typeface="Carlito"/>
                <a:cs typeface="Carlito"/>
              </a:rPr>
              <a:t>one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code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to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another,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"deglitching"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circuit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(usually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spc="-50" dirty="0">
                <a:latin typeface="Carlito"/>
                <a:cs typeface="Carlito"/>
              </a:rPr>
              <a:t>a </a:t>
            </a:r>
            <a:r>
              <a:rPr sz="2600" spc="-10" dirty="0">
                <a:latin typeface="Carlito"/>
                <a:cs typeface="Carlito"/>
              </a:rPr>
              <a:t>sample-and-</a:t>
            </a:r>
            <a:r>
              <a:rPr sz="2600" dirty="0">
                <a:latin typeface="Carlito"/>
                <a:cs typeface="Carlito"/>
              </a:rPr>
              <a:t>hold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amplifier)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follows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to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mask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glitches.</a:t>
            </a:r>
            <a:endParaRPr sz="2600">
              <a:latin typeface="Carlito"/>
              <a:cs typeface="Carlito"/>
            </a:endParaRPr>
          </a:p>
          <a:p>
            <a:pPr marL="440690" marR="5080" indent="-428625">
              <a:lnSpc>
                <a:spcPct val="101000"/>
              </a:lnSpc>
              <a:spcBef>
                <a:spcPts val="520"/>
              </a:spcBef>
              <a:buAutoNum type="arabicPeriod"/>
              <a:tabLst>
                <a:tab pos="440690" algn="l"/>
              </a:tabLst>
            </a:pPr>
            <a:r>
              <a:rPr sz="2600" dirty="0">
                <a:latin typeface="Carlito"/>
                <a:cs typeface="Carlito"/>
              </a:rPr>
              <a:t>The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reconstruction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function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performed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by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25" dirty="0">
                <a:latin typeface="Carlito"/>
                <a:cs typeface="Carlito"/>
              </a:rPr>
              <a:t>DAC </a:t>
            </a:r>
            <a:r>
              <a:rPr sz="2600" dirty="0">
                <a:latin typeface="Carlito"/>
                <a:cs typeface="Carlito"/>
              </a:rPr>
              <a:t>introduces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sharp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edges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in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waveform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as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well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as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spc="-20" dirty="0">
                <a:latin typeface="Carlito"/>
                <a:cs typeface="Carlito"/>
              </a:rPr>
              <a:t>sine </a:t>
            </a:r>
            <a:r>
              <a:rPr sz="2600" dirty="0">
                <a:latin typeface="Carlito"/>
                <a:cs typeface="Carlito"/>
              </a:rPr>
              <a:t>envelope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in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frequency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domain,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an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inverse-</a:t>
            </a:r>
            <a:r>
              <a:rPr sz="2600" dirty="0">
                <a:latin typeface="Carlito"/>
                <a:cs typeface="Carlito"/>
              </a:rPr>
              <a:t>sine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filter </a:t>
            </a:r>
            <a:r>
              <a:rPr sz="2600" dirty="0">
                <a:latin typeface="Carlito"/>
                <a:cs typeface="Carlito"/>
              </a:rPr>
              <a:t>and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spc="-25" dirty="0">
                <a:latin typeface="Carlito"/>
                <a:cs typeface="Carlito"/>
              </a:rPr>
              <a:t>low-</a:t>
            </a:r>
            <a:r>
              <a:rPr sz="2600" dirty="0">
                <a:latin typeface="Carlito"/>
                <a:cs typeface="Carlito"/>
              </a:rPr>
              <a:t>pass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filter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are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required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to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suppress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these </a:t>
            </a:r>
            <a:r>
              <a:rPr sz="2600" dirty="0">
                <a:latin typeface="Carlito"/>
                <a:cs typeface="Carlito"/>
              </a:rPr>
              <a:t>effects.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resulting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spc="-25" dirty="0">
                <a:latin typeface="Carlito"/>
                <a:cs typeface="Carlito"/>
              </a:rPr>
              <a:t>staircase-</a:t>
            </a:r>
            <a:r>
              <a:rPr sz="2600" dirty="0">
                <a:latin typeface="Carlito"/>
                <a:cs typeface="Carlito"/>
              </a:rPr>
              <a:t>like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signal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is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finally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passed </a:t>
            </a:r>
            <a:r>
              <a:rPr sz="2600" dirty="0">
                <a:latin typeface="Carlito"/>
                <a:cs typeface="Carlito"/>
              </a:rPr>
              <a:t>through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smoothing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filter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to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ease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effects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spc="-25" dirty="0">
                <a:latin typeface="Carlito"/>
                <a:cs typeface="Carlito"/>
              </a:rPr>
              <a:t>of </a:t>
            </a:r>
            <a:r>
              <a:rPr sz="2600" spc="-10" dirty="0">
                <a:latin typeface="Carlito"/>
                <a:cs typeface="Carlito"/>
              </a:rPr>
              <a:t>quantization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noise.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9680" y="2011078"/>
            <a:ext cx="7362996" cy="267745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6755">
              <a:lnSpc>
                <a:spcPct val="100000"/>
              </a:lnSpc>
              <a:spcBef>
                <a:spcPts val="100"/>
              </a:spcBef>
            </a:pPr>
            <a:r>
              <a:rPr dirty="0"/>
              <a:t>DAC</a:t>
            </a:r>
            <a:r>
              <a:rPr spc="-95" dirty="0"/>
              <a:t> </a:t>
            </a:r>
            <a:r>
              <a:rPr spc="-10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179" y="1529968"/>
            <a:ext cx="7738745" cy="287401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94005" indent="-28130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94005" algn="l"/>
              </a:tabLst>
            </a:pPr>
            <a:r>
              <a:rPr sz="3200" dirty="0">
                <a:latin typeface="Carlito"/>
                <a:cs typeface="Carlito"/>
              </a:rPr>
              <a:t>Digital</a:t>
            </a:r>
            <a:r>
              <a:rPr sz="3200" spc="-114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Motor</a:t>
            </a:r>
            <a:r>
              <a:rPr sz="3200" spc="-114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Control</a:t>
            </a:r>
            <a:endParaRPr sz="3200">
              <a:latin typeface="Carlito"/>
              <a:cs typeface="Carlito"/>
            </a:endParaRPr>
          </a:p>
          <a:p>
            <a:pPr marL="294005" indent="-28130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4005" algn="l"/>
              </a:tabLst>
            </a:pPr>
            <a:r>
              <a:rPr sz="3200" dirty="0">
                <a:latin typeface="Carlito"/>
                <a:cs typeface="Carlito"/>
              </a:rPr>
              <a:t>Computer</a:t>
            </a:r>
            <a:r>
              <a:rPr sz="3200" spc="-17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Printers</a:t>
            </a:r>
            <a:endParaRPr sz="3200">
              <a:latin typeface="Carlito"/>
              <a:cs typeface="Carlito"/>
            </a:endParaRPr>
          </a:p>
          <a:p>
            <a:pPr marL="294005" indent="-28130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94005" algn="l"/>
              </a:tabLst>
            </a:pPr>
            <a:r>
              <a:rPr sz="3200" dirty="0">
                <a:latin typeface="Carlito"/>
                <a:cs typeface="Carlito"/>
              </a:rPr>
              <a:t>Sound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Equipment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(e.g.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CD/MP3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Players,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etc.)</a:t>
            </a:r>
            <a:endParaRPr sz="3200">
              <a:latin typeface="Carlito"/>
              <a:cs typeface="Carlito"/>
            </a:endParaRPr>
          </a:p>
          <a:p>
            <a:pPr marL="294005" indent="-28130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94005" algn="l"/>
              </a:tabLst>
            </a:pPr>
            <a:r>
              <a:rPr sz="3200" dirty="0">
                <a:latin typeface="Carlito"/>
                <a:cs typeface="Carlito"/>
              </a:rPr>
              <a:t>Electronic</a:t>
            </a:r>
            <a:r>
              <a:rPr sz="3200" spc="-1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Cruise</a:t>
            </a:r>
            <a:r>
              <a:rPr sz="3200" spc="-14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Control</a:t>
            </a:r>
            <a:endParaRPr sz="3200">
              <a:latin typeface="Carlito"/>
              <a:cs typeface="Carlito"/>
            </a:endParaRPr>
          </a:p>
          <a:p>
            <a:pPr marL="294005" indent="-28130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94005" algn="l"/>
              </a:tabLst>
            </a:pPr>
            <a:r>
              <a:rPr sz="3200" dirty="0">
                <a:latin typeface="Carlito"/>
                <a:cs typeface="Carlito"/>
              </a:rPr>
              <a:t>Digital</a:t>
            </a:r>
            <a:r>
              <a:rPr sz="3200" spc="-12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Thermostat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8290">
              <a:lnSpc>
                <a:spcPct val="100000"/>
              </a:lnSpc>
              <a:spcBef>
                <a:spcPts val="100"/>
              </a:spcBef>
            </a:pPr>
            <a:r>
              <a:rPr dirty="0"/>
              <a:t>D/A</a:t>
            </a:r>
            <a:r>
              <a:rPr spc="-155" dirty="0"/>
              <a:t> </a:t>
            </a:r>
            <a:r>
              <a:rPr dirty="0"/>
              <a:t>Converter</a:t>
            </a:r>
            <a:r>
              <a:rPr spc="-155" dirty="0"/>
              <a:t> </a:t>
            </a:r>
            <a:r>
              <a:rPr spc="-1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179" y="1529968"/>
            <a:ext cx="7846059" cy="32150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94005" indent="-28130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94005" algn="l"/>
              </a:tabLst>
            </a:pPr>
            <a:r>
              <a:rPr sz="3200" dirty="0">
                <a:latin typeface="Carlito"/>
                <a:cs typeface="Carlito"/>
              </a:rPr>
              <a:t>Many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types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DACs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available.</a:t>
            </a:r>
            <a:endParaRPr sz="3200">
              <a:latin typeface="Carlito"/>
              <a:cs typeface="Carlito"/>
            </a:endParaRPr>
          </a:p>
          <a:p>
            <a:pPr marL="294640" marR="5080" indent="-281940">
              <a:lnSpc>
                <a:spcPct val="100499"/>
              </a:lnSpc>
              <a:spcBef>
                <a:spcPts val="605"/>
              </a:spcBef>
              <a:buFont typeface="Arial"/>
              <a:buChar char="•"/>
              <a:tabLst>
                <a:tab pos="294640" algn="l"/>
              </a:tabLst>
            </a:pPr>
            <a:r>
              <a:rPr sz="3200" dirty="0">
                <a:latin typeface="Carlito"/>
                <a:cs typeface="Carlito"/>
              </a:rPr>
              <a:t>Usually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switches,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resistors,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op-</a:t>
            </a:r>
            <a:r>
              <a:rPr sz="3200" dirty="0">
                <a:latin typeface="Carlito"/>
                <a:cs typeface="Carlito"/>
              </a:rPr>
              <a:t>amps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used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implement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conversion</a:t>
            </a:r>
            <a:endParaRPr sz="3200">
              <a:latin typeface="Carlito"/>
              <a:cs typeface="Carlito"/>
            </a:endParaRPr>
          </a:p>
          <a:p>
            <a:pPr marL="294005" indent="-28130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4005" algn="l"/>
              </a:tabLst>
            </a:pPr>
            <a:r>
              <a:rPr sz="3200" dirty="0">
                <a:latin typeface="Carlito"/>
                <a:cs typeface="Carlito"/>
              </a:rPr>
              <a:t>Two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Types:</a:t>
            </a:r>
            <a:endParaRPr sz="3200">
              <a:latin typeface="Carlito"/>
              <a:cs typeface="Carlito"/>
            </a:endParaRPr>
          </a:p>
          <a:p>
            <a:pPr marL="693420" lvl="1" indent="-304800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693420" algn="l"/>
              </a:tabLst>
            </a:pPr>
            <a:r>
              <a:rPr sz="2800" dirty="0">
                <a:latin typeface="Carlito"/>
                <a:cs typeface="Carlito"/>
              </a:rPr>
              <a:t>Binary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Weighted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Resistor</a:t>
            </a:r>
            <a:endParaRPr sz="2800">
              <a:latin typeface="Carlito"/>
              <a:cs typeface="Carlito"/>
            </a:endParaRPr>
          </a:p>
          <a:p>
            <a:pPr marL="693420" lvl="1" indent="-304800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693420" algn="l"/>
              </a:tabLst>
            </a:pPr>
            <a:r>
              <a:rPr sz="2800" spc="-25" dirty="0">
                <a:latin typeface="Carlito"/>
                <a:cs typeface="Carlito"/>
              </a:rPr>
              <a:t>R-</a:t>
            </a:r>
            <a:r>
              <a:rPr sz="2800" dirty="0">
                <a:latin typeface="Carlito"/>
                <a:cs typeface="Carlito"/>
              </a:rPr>
              <a:t>2R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Ladder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1560">
              <a:lnSpc>
                <a:spcPct val="100000"/>
              </a:lnSpc>
              <a:spcBef>
                <a:spcPts val="100"/>
              </a:spcBef>
            </a:pPr>
            <a:r>
              <a:rPr dirty="0"/>
              <a:t>Binary</a:t>
            </a:r>
            <a:r>
              <a:rPr spc="-180" dirty="0"/>
              <a:t> </a:t>
            </a:r>
            <a:r>
              <a:rPr dirty="0"/>
              <a:t>Weighted</a:t>
            </a:r>
            <a:r>
              <a:rPr spc="-180" dirty="0"/>
              <a:t> </a:t>
            </a:r>
            <a:r>
              <a:rPr spc="-10" dirty="0"/>
              <a:t>Resistor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179" y="1529968"/>
            <a:ext cx="7816850" cy="21355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94005" indent="-28130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94005" algn="l"/>
              </a:tabLst>
            </a:pPr>
            <a:r>
              <a:rPr sz="3200" dirty="0">
                <a:latin typeface="Carlito"/>
                <a:cs typeface="Carlito"/>
              </a:rPr>
              <a:t>Utilizes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summing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op-</a:t>
            </a:r>
            <a:r>
              <a:rPr sz="3200" dirty="0">
                <a:latin typeface="Carlito"/>
                <a:cs typeface="Carlito"/>
              </a:rPr>
              <a:t>amp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circuit</a:t>
            </a:r>
            <a:endParaRPr sz="3200">
              <a:latin typeface="Carlito"/>
              <a:cs typeface="Carlito"/>
            </a:endParaRPr>
          </a:p>
          <a:p>
            <a:pPr marL="294640" marR="5080" indent="-281940">
              <a:lnSpc>
                <a:spcPct val="100099"/>
              </a:lnSpc>
              <a:spcBef>
                <a:spcPts val="620"/>
              </a:spcBef>
              <a:buFont typeface="Arial"/>
              <a:buChar char="•"/>
              <a:tabLst>
                <a:tab pos="294640" algn="l"/>
              </a:tabLst>
            </a:pPr>
            <a:r>
              <a:rPr sz="3200" dirty="0">
                <a:latin typeface="Carlito"/>
                <a:cs typeface="Carlito"/>
              </a:rPr>
              <a:t>Weighted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resistors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are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used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distinguish </a:t>
            </a:r>
            <a:r>
              <a:rPr sz="3200" dirty="0">
                <a:latin typeface="Carlito"/>
                <a:cs typeface="Carlito"/>
              </a:rPr>
              <a:t>each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bit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from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most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significant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least significant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65158" y="4007304"/>
            <a:ext cx="33782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spc="-25" dirty="0">
                <a:latin typeface="Carlito"/>
                <a:cs typeface="Carlito"/>
              </a:rPr>
              <a:t>ref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179" y="3719438"/>
            <a:ext cx="7096759" cy="10033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4640" marR="5080" indent="-281940">
              <a:lnSpc>
                <a:spcPct val="100499"/>
              </a:lnSpc>
              <a:spcBef>
                <a:spcPts val="80"/>
              </a:spcBef>
              <a:buFont typeface="Arial"/>
              <a:buChar char="•"/>
              <a:tabLst>
                <a:tab pos="294640" algn="l"/>
              </a:tabLst>
            </a:pPr>
            <a:r>
              <a:rPr sz="3200" spc="-10" dirty="0">
                <a:latin typeface="Carlito"/>
                <a:cs typeface="Carlito"/>
              </a:rPr>
              <a:t>Transistors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are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used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switch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between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spc="-50" dirty="0">
                <a:latin typeface="Carlito"/>
                <a:cs typeface="Carlito"/>
              </a:rPr>
              <a:t>V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ground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(bit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high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or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low)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179" y="1609340"/>
            <a:ext cx="8004809" cy="448500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37490" marR="629920" indent="-224790">
              <a:lnSpc>
                <a:spcPts val="3820"/>
              </a:lnSpc>
              <a:spcBef>
                <a:spcPts val="240"/>
              </a:spcBef>
              <a:buFont typeface="Arial"/>
              <a:buChar char="•"/>
              <a:tabLst>
                <a:tab pos="237490" algn="l"/>
              </a:tabLst>
            </a:pPr>
            <a:r>
              <a:rPr sz="3200" dirty="0">
                <a:latin typeface="Carlito"/>
                <a:cs typeface="Carlito"/>
              </a:rPr>
              <a:t>In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order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interface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digital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processors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with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analog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world,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data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acquisition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and </a:t>
            </a:r>
            <a:r>
              <a:rPr sz="3200" spc="-10" dirty="0">
                <a:latin typeface="Carlito"/>
                <a:cs typeface="Carlito"/>
              </a:rPr>
              <a:t>reconstruction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circuits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must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be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used:</a:t>
            </a:r>
            <a:endParaRPr sz="3200">
              <a:latin typeface="Carlito"/>
              <a:cs typeface="Carlito"/>
            </a:endParaRPr>
          </a:p>
          <a:p>
            <a:pPr marL="237490" marR="187960">
              <a:lnSpc>
                <a:spcPts val="3820"/>
              </a:lnSpc>
              <a:spcBef>
                <a:spcPts val="15"/>
              </a:spcBef>
            </a:pPr>
            <a:r>
              <a:rPr sz="3200" spc="-25" dirty="0">
                <a:latin typeface="Carlito"/>
                <a:cs typeface="Carlito"/>
              </a:rPr>
              <a:t>analog-to-</a:t>
            </a:r>
            <a:r>
              <a:rPr sz="3200" dirty="0">
                <a:latin typeface="Carlito"/>
                <a:cs typeface="Carlito"/>
              </a:rPr>
              <a:t>digital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converters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(ADCs)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acquire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digitize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analog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signal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at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front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end,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digital-to-</a:t>
            </a:r>
            <a:r>
              <a:rPr sz="3200" dirty="0">
                <a:latin typeface="Carlito"/>
                <a:cs typeface="Carlito"/>
              </a:rPr>
              <a:t>analog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converters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(DACs)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to </a:t>
            </a:r>
            <a:r>
              <a:rPr sz="3200" dirty="0">
                <a:latin typeface="Carlito"/>
                <a:cs typeface="Carlito"/>
              </a:rPr>
              <a:t>reproduce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analog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signal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at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back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end.</a:t>
            </a:r>
            <a:endParaRPr sz="3200">
              <a:latin typeface="Carlito"/>
              <a:cs typeface="Carlito"/>
            </a:endParaRPr>
          </a:p>
          <a:p>
            <a:pPr marL="237490" marR="5080" indent="-224790">
              <a:lnSpc>
                <a:spcPct val="100499"/>
              </a:lnSpc>
              <a:spcBef>
                <a:spcPts val="500"/>
              </a:spcBef>
              <a:buChar char="•"/>
              <a:tabLst>
                <a:tab pos="237490" algn="l"/>
                <a:tab pos="408305" algn="l"/>
              </a:tabLst>
            </a:pPr>
            <a:r>
              <a:rPr sz="3200" dirty="0">
                <a:latin typeface="Arial"/>
                <a:cs typeface="Arial"/>
              </a:rPr>
              <a:t>	</a:t>
            </a:r>
            <a:r>
              <a:rPr sz="3200" spc="130" dirty="0">
                <a:latin typeface="Carlito"/>
                <a:cs typeface="Carlito"/>
              </a:rPr>
              <a:t>?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Digital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data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conversion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system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requires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ADC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DAC.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100"/>
              </a:spcBef>
            </a:pPr>
            <a:r>
              <a:rPr dirty="0"/>
              <a:t>Binary</a:t>
            </a:r>
            <a:r>
              <a:rPr spc="-185" dirty="0"/>
              <a:t> </a:t>
            </a:r>
            <a:r>
              <a:rPr dirty="0"/>
              <a:t>Weighted</a:t>
            </a:r>
            <a:r>
              <a:rPr spc="-180" dirty="0"/>
              <a:t> </a:t>
            </a:r>
            <a:r>
              <a:rPr dirty="0"/>
              <a:t>Resistor</a:t>
            </a:r>
            <a:r>
              <a:rPr spc="-180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356" y="1390139"/>
            <a:ext cx="3571240" cy="95758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05435" indent="-292735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05435" algn="l"/>
                <a:tab pos="2382520" algn="l"/>
              </a:tabLst>
            </a:pPr>
            <a:r>
              <a:rPr sz="2600" dirty="0">
                <a:latin typeface="Carlito"/>
                <a:cs typeface="Carlito"/>
              </a:rPr>
              <a:t>Assume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Ideal</a:t>
            </a:r>
            <a:r>
              <a:rPr sz="2600" dirty="0">
                <a:latin typeface="Carlito"/>
                <a:cs typeface="Carlito"/>
              </a:rPr>
              <a:t>	</a:t>
            </a:r>
            <a:r>
              <a:rPr sz="2600" spc="-25" dirty="0">
                <a:latin typeface="Carlito"/>
                <a:cs typeface="Carlito"/>
              </a:rPr>
              <a:t>Op-amp</a:t>
            </a:r>
            <a:endParaRPr sz="2600">
              <a:latin typeface="Carlito"/>
              <a:cs typeface="Carlito"/>
            </a:endParaRPr>
          </a:p>
          <a:p>
            <a:pPr marL="305435" indent="-29273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05435" algn="l"/>
                <a:tab pos="2514600" algn="l"/>
              </a:tabLst>
            </a:pPr>
            <a:r>
              <a:rPr sz="2600" dirty="0">
                <a:latin typeface="Carlito"/>
                <a:cs typeface="Carlito"/>
              </a:rPr>
              <a:t>No</a:t>
            </a:r>
            <a:r>
              <a:rPr sz="2600" spc="-8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current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spc="-20" dirty="0">
                <a:latin typeface="Carlito"/>
                <a:cs typeface="Carlito"/>
              </a:rPr>
              <a:t>into</a:t>
            </a:r>
            <a:r>
              <a:rPr sz="2600" dirty="0">
                <a:latin typeface="Carlito"/>
                <a:cs typeface="Carlito"/>
              </a:rPr>
              <a:t>	</a:t>
            </a:r>
            <a:r>
              <a:rPr sz="2600" spc="-25" dirty="0">
                <a:latin typeface="Carlito"/>
                <a:cs typeface="Carlito"/>
              </a:rPr>
              <a:t>op-amp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7356" y="2392798"/>
            <a:ext cx="2595880" cy="8223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05435" marR="5080" indent="-293370">
              <a:lnSpc>
                <a:spcPct val="101099"/>
              </a:lnSpc>
              <a:spcBef>
                <a:spcPts val="65"/>
              </a:spcBef>
              <a:buFont typeface="Arial"/>
              <a:buChar char="•"/>
              <a:tabLst>
                <a:tab pos="305435" algn="l"/>
              </a:tabLst>
            </a:pPr>
            <a:r>
              <a:rPr sz="2600" dirty="0">
                <a:latin typeface="Carlito"/>
                <a:cs typeface="Carlito"/>
              </a:rPr>
              <a:t>Virtual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ground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spc="-25" dirty="0">
                <a:latin typeface="Carlito"/>
                <a:cs typeface="Carlito"/>
              </a:rPr>
              <a:t>at </a:t>
            </a:r>
            <a:r>
              <a:rPr sz="2600" dirty="0">
                <a:latin typeface="Carlito"/>
                <a:cs typeface="Carlito"/>
              </a:rPr>
              <a:t>inverting</a:t>
            </a:r>
            <a:r>
              <a:rPr sz="2600" spc="-14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input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956" y="3259571"/>
            <a:ext cx="15424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 indent="-2927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30835" algn="l"/>
              </a:tabLst>
            </a:pPr>
            <a:r>
              <a:rPr sz="2600" i="1" dirty="0">
                <a:latin typeface="Times New Roman"/>
                <a:cs typeface="Times New Roman"/>
              </a:rPr>
              <a:t>V</a:t>
            </a:r>
            <a:r>
              <a:rPr sz="2550" baseline="-31045" dirty="0">
                <a:latin typeface="Times New Roman"/>
                <a:cs typeface="Times New Roman"/>
              </a:rPr>
              <a:t>out</a:t>
            </a:r>
            <a:r>
              <a:rPr sz="2600" dirty="0">
                <a:latin typeface="Times New Roman"/>
                <a:cs typeface="Times New Roman"/>
              </a:rPr>
              <a:t>= -</a:t>
            </a:r>
            <a:r>
              <a:rPr sz="2600" i="1" spc="-25" dirty="0">
                <a:latin typeface="Times New Roman"/>
                <a:cs typeface="Times New Roman"/>
              </a:rPr>
              <a:t>IR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3810" y="3493463"/>
            <a:ext cx="99060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spc="-50" dirty="0">
                <a:latin typeface="Times New Roman"/>
                <a:cs typeface="Times New Roman"/>
              </a:rPr>
              <a:t>f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385555" y="2433632"/>
            <a:ext cx="5229860" cy="4200525"/>
            <a:chOff x="3385555" y="2433632"/>
            <a:chExt cx="5229860" cy="4200525"/>
          </a:xfrm>
        </p:grpSpPr>
        <p:sp>
          <p:nvSpPr>
            <p:cNvPr id="8" name="object 8"/>
            <p:cNvSpPr/>
            <p:nvPr/>
          </p:nvSpPr>
          <p:spPr>
            <a:xfrm>
              <a:off x="3390318" y="2438395"/>
              <a:ext cx="5220335" cy="4191000"/>
            </a:xfrm>
            <a:custGeom>
              <a:avLst/>
              <a:gdLst/>
              <a:ahLst/>
              <a:cxnLst/>
              <a:rect l="l" t="t" r="r" b="b"/>
              <a:pathLst>
                <a:path w="5220334" h="4191000">
                  <a:moveTo>
                    <a:pt x="0" y="0"/>
                  </a:moveTo>
                  <a:lnTo>
                    <a:pt x="5220264" y="0"/>
                  </a:lnTo>
                  <a:lnTo>
                    <a:pt x="5220264" y="4190991"/>
                  </a:lnTo>
                  <a:lnTo>
                    <a:pt x="0" y="419099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6403" y="4457253"/>
              <a:ext cx="202924" cy="1631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2578" y="4017954"/>
              <a:ext cx="236749" cy="1897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46203" y="3383280"/>
              <a:ext cx="203124" cy="1699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698911" y="4330516"/>
              <a:ext cx="812165" cy="739140"/>
            </a:xfrm>
            <a:custGeom>
              <a:avLst/>
              <a:gdLst/>
              <a:ahLst/>
              <a:cxnLst/>
              <a:rect l="l" t="t" r="r" b="b"/>
              <a:pathLst>
                <a:path w="812165" h="739139">
                  <a:moveTo>
                    <a:pt x="0" y="0"/>
                  </a:moveTo>
                  <a:lnTo>
                    <a:pt x="811648" y="369324"/>
                  </a:lnTo>
                  <a:lnTo>
                    <a:pt x="0" y="738673"/>
                  </a:lnTo>
                  <a:lnTo>
                    <a:pt x="0" y="0"/>
                  </a:lnTo>
                  <a:close/>
                </a:path>
              </a:pathLst>
            </a:custGeom>
            <a:ln w="158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10559" y="4698440"/>
              <a:ext cx="572135" cy="0"/>
            </a:xfrm>
            <a:custGeom>
              <a:avLst/>
              <a:gdLst/>
              <a:ahLst/>
              <a:cxnLst/>
              <a:rect l="l" t="t" r="r" b="b"/>
              <a:pathLst>
                <a:path w="572134">
                  <a:moveTo>
                    <a:pt x="0" y="0"/>
                  </a:moveTo>
                  <a:lnTo>
                    <a:pt x="57207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740962" y="4377544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40962" y="4717510"/>
            <a:ext cx="133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64102" y="3465605"/>
            <a:ext cx="1825625" cy="2017395"/>
            <a:chOff x="4864102" y="3465605"/>
            <a:chExt cx="1825625" cy="2017395"/>
          </a:xfrm>
        </p:grpSpPr>
        <p:sp>
          <p:nvSpPr>
            <p:cNvPr id="17" name="object 17"/>
            <p:cNvSpPr/>
            <p:nvPr/>
          </p:nvSpPr>
          <p:spPr>
            <a:xfrm>
              <a:off x="6139512" y="3547042"/>
              <a:ext cx="545465" cy="1931035"/>
            </a:xfrm>
            <a:custGeom>
              <a:avLst/>
              <a:gdLst/>
              <a:ahLst/>
              <a:cxnLst/>
              <a:rect l="l" t="t" r="r" b="b"/>
              <a:pathLst>
                <a:path w="545465" h="1931035">
                  <a:moveTo>
                    <a:pt x="0" y="0"/>
                  </a:moveTo>
                  <a:lnTo>
                    <a:pt x="0" y="1930671"/>
                  </a:lnTo>
                </a:path>
                <a:path w="545465" h="1931035">
                  <a:moveTo>
                    <a:pt x="0" y="914973"/>
                  </a:moveTo>
                  <a:lnTo>
                    <a:pt x="545323" y="91497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64713" y="3548442"/>
              <a:ext cx="375285" cy="0"/>
            </a:xfrm>
            <a:custGeom>
              <a:avLst/>
              <a:gdLst/>
              <a:ahLst/>
              <a:cxnLst/>
              <a:rect l="l" t="t" r="r" b="b"/>
              <a:pathLst>
                <a:path w="375285">
                  <a:moveTo>
                    <a:pt x="0" y="0"/>
                  </a:moveTo>
                  <a:lnTo>
                    <a:pt x="374799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2726" y="3465605"/>
              <a:ext cx="506273" cy="19784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878390" y="3548442"/>
              <a:ext cx="1261745" cy="474345"/>
            </a:xfrm>
            <a:custGeom>
              <a:avLst/>
              <a:gdLst/>
              <a:ahLst/>
              <a:cxnLst/>
              <a:rect l="l" t="t" r="r" b="b"/>
              <a:pathLst>
                <a:path w="1261745" h="474345">
                  <a:moveTo>
                    <a:pt x="0" y="0"/>
                  </a:moveTo>
                  <a:lnTo>
                    <a:pt x="408624" y="0"/>
                  </a:lnTo>
                </a:path>
                <a:path w="1261745" h="474345">
                  <a:moveTo>
                    <a:pt x="886323" y="474274"/>
                  </a:moveTo>
                  <a:lnTo>
                    <a:pt x="1261122" y="47427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72726" y="3939879"/>
              <a:ext cx="506273" cy="19784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878390" y="4022716"/>
              <a:ext cx="1261745" cy="441325"/>
            </a:xfrm>
            <a:custGeom>
              <a:avLst/>
              <a:gdLst/>
              <a:ahLst/>
              <a:cxnLst/>
              <a:rect l="l" t="t" r="r" b="b"/>
              <a:pathLst>
                <a:path w="1261745" h="441325">
                  <a:moveTo>
                    <a:pt x="0" y="0"/>
                  </a:moveTo>
                  <a:lnTo>
                    <a:pt x="408624" y="0"/>
                  </a:lnTo>
                </a:path>
                <a:path w="1261745" h="441325">
                  <a:moveTo>
                    <a:pt x="886323" y="440699"/>
                  </a:moveTo>
                  <a:lnTo>
                    <a:pt x="1261122" y="440699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2726" y="4380578"/>
              <a:ext cx="506273" cy="19784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878390" y="4463416"/>
              <a:ext cx="408940" cy="0"/>
            </a:xfrm>
            <a:custGeom>
              <a:avLst/>
              <a:gdLst/>
              <a:ahLst/>
              <a:cxnLst/>
              <a:rect l="l" t="t" r="r" b="b"/>
              <a:pathLst>
                <a:path w="408939">
                  <a:moveTo>
                    <a:pt x="0" y="0"/>
                  </a:moveTo>
                  <a:lnTo>
                    <a:pt x="408624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429115" y="3193960"/>
            <a:ext cx="279400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75"/>
              </a:spcBef>
            </a:pPr>
            <a:r>
              <a:rPr sz="1800" spc="-25" dirty="0">
                <a:latin typeface="Times New Roman"/>
                <a:cs typeface="Times New Roman"/>
              </a:rPr>
              <a:t>2R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10"/>
              </a:spcBef>
            </a:pPr>
            <a:r>
              <a:rPr sz="1800" spc="-25" dirty="0">
                <a:latin typeface="Times New Roman"/>
                <a:cs typeface="Times New Roman"/>
              </a:rPr>
              <a:t>4R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864102" y="5394876"/>
            <a:ext cx="1290320" cy="198120"/>
            <a:chOff x="4864102" y="5394876"/>
            <a:chExt cx="1290320" cy="198120"/>
          </a:xfrm>
        </p:grpSpPr>
        <p:sp>
          <p:nvSpPr>
            <p:cNvPr id="27" name="object 27"/>
            <p:cNvSpPr/>
            <p:nvPr/>
          </p:nvSpPr>
          <p:spPr>
            <a:xfrm>
              <a:off x="5764713" y="5477713"/>
              <a:ext cx="375285" cy="0"/>
            </a:xfrm>
            <a:custGeom>
              <a:avLst/>
              <a:gdLst/>
              <a:ahLst/>
              <a:cxnLst/>
              <a:rect l="l" t="t" r="r" b="b"/>
              <a:pathLst>
                <a:path w="375285">
                  <a:moveTo>
                    <a:pt x="0" y="0"/>
                  </a:moveTo>
                  <a:lnTo>
                    <a:pt x="374799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2726" y="5394876"/>
              <a:ext cx="506273" cy="19784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878390" y="5477713"/>
              <a:ext cx="408940" cy="0"/>
            </a:xfrm>
            <a:custGeom>
              <a:avLst/>
              <a:gdLst/>
              <a:ahLst/>
              <a:cxnLst/>
              <a:rect l="l" t="t" r="r" b="b"/>
              <a:pathLst>
                <a:path w="408939">
                  <a:moveTo>
                    <a:pt x="0" y="0"/>
                  </a:moveTo>
                  <a:lnTo>
                    <a:pt x="408624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403715" y="5123226"/>
            <a:ext cx="4070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2</a:t>
            </a:r>
            <a:r>
              <a:rPr sz="1800" spc="-37" baseline="30092" dirty="0">
                <a:latin typeface="Times New Roman"/>
                <a:cs typeface="Times New Roman"/>
              </a:rPr>
              <a:t>n</a:t>
            </a:r>
            <a:r>
              <a:rPr sz="1800" spc="-25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443226" y="3839154"/>
            <a:ext cx="2381885" cy="1280795"/>
            <a:chOff x="5443226" y="3839154"/>
            <a:chExt cx="2381885" cy="1280795"/>
          </a:xfrm>
        </p:grpSpPr>
        <p:sp>
          <p:nvSpPr>
            <p:cNvPr id="32" name="object 32"/>
            <p:cNvSpPr/>
            <p:nvPr/>
          </p:nvSpPr>
          <p:spPr>
            <a:xfrm>
              <a:off x="5457514" y="3921992"/>
              <a:ext cx="2353310" cy="1183640"/>
            </a:xfrm>
            <a:custGeom>
              <a:avLst/>
              <a:gdLst/>
              <a:ahLst/>
              <a:cxnLst/>
              <a:rect l="l" t="t" r="r" b="b"/>
              <a:pathLst>
                <a:path w="2353309" h="1183639">
                  <a:moveTo>
                    <a:pt x="0" y="776448"/>
                  </a:moveTo>
                  <a:lnTo>
                    <a:pt x="0" y="1183572"/>
                  </a:lnTo>
                </a:path>
                <a:path w="2353309" h="1183639">
                  <a:moveTo>
                    <a:pt x="1978346" y="0"/>
                  </a:moveTo>
                  <a:lnTo>
                    <a:pt x="235317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43898" y="3839154"/>
              <a:ext cx="506248" cy="19784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549561" y="3921992"/>
              <a:ext cx="408940" cy="0"/>
            </a:xfrm>
            <a:custGeom>
              <a:avLst/>
              <a:gdLst/>
              <a:ahLst/>
              <a:cxnLst/>
              <a:rect l="l" t="t" r="r" b="b"/>
              <a:pathLst>
                <a:path w="408940">
                  <a:moveTo>
                    <a:pt x="0" y="0"/>
                  </a:moveTo>
                  <a:lnTo>
                    <a:pt x="408624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098872" y="3566102"/>
            <a:ext cx="24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Rf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680130" y="3035831"/>
            <a:ext cx="4135754" cy="3122930"/>
            <a:chOff x="3680130" y="3035831"/>
            <a:chExt cx="4135754" cy="3122930"/>
          </a:xfrm>
        </p:grpSpPr>
        <p:sp>
          <p:nvSpPr>
            <p:cNvPr id="37" name="object 37"/>
            <p:cNvSpPr/>
            <p:nvPr/>
          </p:nvSpPr>
          <p:spPr>
            <a:xfrm>
              <a:off x="6549561" y="3920592"/>
              <a:ext cx="1261745" cy="777875"/>
            </a:xfrm>
            <a:custGeom>
              <a:avLst/>
              <a:gdLst/>
              <a:ahLst/>
              <a:cxnLst/>
              <a:rect l="l" t="t" r="r" b="b"/>
              <a:pathLst>
                <a:path w="1261745" h="777875">
                  <a:moveTo>
                    <a:pt x="0" y="0"/>
                  </a:moveTo>
                  <a:lnTo>
                    <a:pt x="0" y="541423"/>
                  </a:lnTo>
                </a:path>
                <a:path w="1261745" h="777875">
                  <a:moveTo>
                    <a:pt x="1261122" y="0"/>
                  </a:moveTo>
                  <a:lnTo>
                    <a:pt x="1261122" y="77784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04415" y="3508517"/>
              <a:ext cx="80324" cy="7984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04415" y="3982791"/>
              <a:ext cx="80324" cy="7984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12403" y="5278976"/>
              <a:ext cx="272336" cy="23866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04415" y="4422091"/>
              <a:ext cx="80324" cy="7984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265441" y="3107743"/>
              <a:ext cx="340995" cy="2606675"/>
            </a:xfrm>
            <a:custGeom>
              <a:avLst/>
              <a:gdLst/>
              <a:ahLst/>
              <a:cxnLst/>
              <a:rect l="l" t="t" r="r" b="b"/>
              <a:pathLst>
                <a:path w="340995" h="2606675">
                  <a:moveTo>
                    <a:pt x="0" y="2606419"/>
                  </a:moveTo>
                  <a:lnTo>
                    <a:pt x="0" y="0"/>
                  </a:lnTo>
                </a:path>
                <a:path w="340995" h="2606675">
                  <a:moveTo>
                    <a:pt x="340999" y="2606419"/>
                  </a:moveTo>
                  <a:lnTo>
                    <a:pt x="0" y="260641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64865" y="5674213"/>
              <a:ext cx="80324" cy="7987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00716" y="3339243"/>
              <a:ext cx="245899" cy="79849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127341" y="3272843"/>
              <a:ext cx="273685" cy="106680"/>
            </a:xfrm>
            <a:custGeom>
              <a:avLst/>
              <a:gdLst/>
              <a:ahLst/>
              <a:cxnLst/>
              <a:rect l="l" t="t" r="r" b="b"/>
              <a:pathLst>
                <a:path w="273685" h="106679">
                  <a:moveTo>
                    <a:pt x="273299" y="106324"/>
                  </a:moveTo>
                  <a:lnTo>
                    <a:pt x="273349" y="105099"/>
                  </a:lnTo>
                  <a:lnTo>
                    <a:pt x="273374" y="103874"/>
                  </a:lnTo>
                  <a:lnTo>
                    <a:pt x="273374" y="102624"/>
                  </a:lnTo>
                  <a:lnTo>
                    <a:pt x="262632" y="62679"/>
                  </a:lnTo>
                  <a:lnTo>
                    <a:pt x="233340" y="30059"/>
                  </a:lnTo>
                  <a:lnTo>
                    <a:pt x="189896" y="8065"/>
                  </a:lnTo>
                  <a:lnTo>
                    <a:pt x="136699" y="0"/>
                  </a:lnTo>
                  <a:lnTo>
                    <a:pt x="83492" y="8065"/>
                  </a:lnTo>
                  <a:lnTo>
                    <a:pt x="40046" y="30059"/>
                  </a:lnTo>
                  <a:lnTo>
                    <a:pt x="10752" y="62679"/>
                  </a:lnTo>
                  <a:lnTo>
                    <a:pt x="0" y="10262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684892" y="3379168"/>
              <a:ext cx="444500" cy="0"/>
            </a:xfrm>
            <a:custGeom>
              <a:avLst/>
              <a:gdLst/>
              <a:ahLst/>
              <a:cxnLst/>
              <a:rect l="l" t="t" r="r" b="b"/>
              <a:pathLst>
                <a:path w="444500">
                  <a:moveTo>
                    <a:pt x="443874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00716" y="3847092"/>
              <a:ext cx="245899" cy="7984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127341" y="3780692"/>
              <a:ext cx="273685" cy="106680"/>
            </a:xfrm>
            <a:custGeom>
              <a:avLst/>
              <a:gdLst/>
              <a:ahLst/>
              <a:cxnLst/>
              <a:rect l="l" t="t" r="r" b="b"/>
              <a:pathLst>
                <a:path w="273685" h="106679">
                  <a:moveTo>
                    <a:pt x="273299" y="106324"/>
                  </a:moveTo>
                  <a:lnTo>
                    <a:pt x="273349" y="105099"/>
                  </a:lnTo>
                  <a:lnTo>
                    <a:pt x="273374" y="103874"/>
                  </a:lnTo>
                  <a:lnTo>
                    <a:pt x="273374" y="102624"/>
                  </a:lnTo>
                  <a:lnTo>
                    <a:pt x="262632" y="62679"/>
                  </a:lnTo>
                  <a:lnTo>
                    <a:pt x="233340" y="30059"/>
                  </a:lnTo>
                  <a:lnTo>
                    <a:pt x="189896" y="8065"/>
                  </a:lnTo>
                  <a:lnTo>
                    <a:pt x="136699" y="0"/>
                  </a:lnTo>
                  <a:lnTo>
                    <a:pt x="83492" y="8065"/>
                  </a:lnTo>
                  <a:lnTo>
                    <a:pt x="40046" y="30059"/>
                  </a:lnTo>
                  <a:lnTo>
                    <a:pt x="10752" y="62679"/>
                  </a:lnTo>
                  <a:lnTo>
                    <a:pt x="0" y="10262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684892" y="3887017"/>
              <a:ext cx="444500" cy="0"/>
            </a:xfrm>
            <a:custGeom>
              <a:avLst/>
              <a:gdLst/>
              <a:ahLst/>
              <a:cxnLst/>
              <a:rect l="l" t="t" r="r" b="b"/>
              <a:pathLst>
                <a:path w="444500">
                  <a:moveTo>
                    <a:pt x="443874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00716" y="4321366"/>
              <a:ext cx="245899" cy="79849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127341" y="4254966"/>
              <a:ext cx="273685" cy="106680"/>
            </a:xfrm>
            <a:custGeom>
              <a:avLst/>
              <a:gdLst/>
              <a:ahLst/>
              <a:cxnLst/>
              <a:rect l="l" t="t" r="r" b="b"/>
              <a:pathLst>
                <a:path w="273685" h="106679">
                  <a:moveTo>
                    <a:pt x="273299" y="106324"/>
                  </a:moveTo>
                  <a:lnTo>
                    <a:pt x="273349" y="105099"/>
                  </a:lnTo>
                  <a:lnTo>
                    <a:pt x="273374" y="103849"/>
                  </a:lnTo>
                  <a:lnTo>
                    <a:pt x="273374" y="102624"/>
                  </a:lnTo>
                  <a:lnTo>
                    <a:pt x="262632" y="62679"/>
                  </a:lnTo>
                  <a:lnTo>
                    <a:pt x="233340" y="30059"/>
                  </a:lnTo>
                  <a:lnTo>
                    <a:pt x="189896" y="8065"/>
                  </a:lnTo>
                  <a:lnTo>
                    <a:pt x="136699" y="0"/>
                  </a:lnTo>
                  <a:lnTo>
                    <a:pt x="83492" y="8065"/>
                  </a:lnTo>
                  <a:lnTo>
                    <a:pt x="40046" y="30059"/>
                  </a:lnTo>
                  <a:lnTo>
                    <a:pt x="10752" y="62679"/>
                  </a:lnTo>
                  <a:lnTo>
                    <a:pt x="0" y="10262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84892" y="4361291"/>
              <a:ext cx="444500" cy="0"/>
            </a:xfrm>
            <a:custGeom>
              <a:avLst/>
              <a:gdLst/>
              <a:ahLst/>
              <a:cxnLst/>
              <a:rect l="l" t="t" r="r" b="b"/>
              <a:pathLst>
                <a:path w="444500">
                  <a:moveTo>
                    <a:pt x="443874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00716" y="5201339"/>
              <a:ext cx="245899" cy="79874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4127341" y="5134939"/>
              <a:ext cx="273685" cy="106680"/>
            </a:xfrm>
            <a:custGeom>
              <a:avLst/>
              <a:gdLst/>
              <a:ahLst/>
              <a:cxnLst/>
              <a:rect l="l" t="t" r="r" b="b"/>
              <a:pathLst>
                <a:path w="273685" h="106679">
                  <a:moveTo>
                    <a:pt x="273299" y="106349"/>
                  </a:moveTo>
                  <a:lnTo>
                    <a:pt x="273349" y="105099"/>
                  </a:lnTo>
                  <a:lnTo>
                    <a:pt x="273374" y="103874"/>
                  </a:lnTo>
                  <a:lnTo>
                    <a:pt x="273374" y="102649"/>
                  </a:lnTo>
                  <a:lnTo>
                    <a:pt x="262632" y="62701"/>
                  </a:lnTo>
                  <a:lnTo>
                    <a:pt x="233340" y="30071"/>
                  </a:lnTo>
                  <a:lnTo>
                    <a:pt x="189896" y="8069"/>
                  </a:lnTo>
                  <a:lnTo>
                    <a:pt x="136699" y="0"/>
                  </a:lnTo>
                  <a:lnTo>
                    <a:pt x="83492" y="8069"/>
                  </a:lnTo>
                  <a:lnTo>
                    <a:pt x="40046" y="30071"/>
                  </a:lnTo>
                  <a:lnTo>
                    <a:pt x="10752" y="62701"/>
                  </a:lnTo>
                  <a:lnTo>
                    <a:pt x="0" y="1026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684892" y="5241289"/>
              <a:ext cx="444500" cy="0"/>
            </a:xfrm>
            <a:custGeom>
              <a:avLst/>
              <a:gdLst/>
              <a:ahLst/>
              <a:cxnLst/>
              <a:rect l="l" t="t" r="r" b="b"/>
              <a:pathLst>
                <a:path w="444500">
                  <a:moveTo>
                    <a:pt x="443874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66265" y="3642817"/>
              <a:ext cx="80349" cy="79849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4265441" y="3684142"/>
              <a:ext cx="306070" cy="0"/>
            </a:xfrm>
            <a:custGeom>
              <a:avLst/>
              <a:gdLst/>
              <a:ahLst/>
              <a:cxnLst/>
              <a:rect l="l" t="t" r="r" b="b"/>
              <a:pathLst>
                <a:path w="306070">
                  <a:moveTo>
                    <a:pt x="0" y="0"/>
                  </a:moveTo>
                  <a:lnTo>
                    <a:pt x="305774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566265" y="4152066"/>
              <a:ext cx="80349" cy="79874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4265441" y="4193391"/>
              <a:ext cx="306070" cy="0"/>
            </a:xfrm>
            <a:custGeom>
              <a:avLst/>
              <a:gdLst/>
              <a:ahLst/>
              <a:cxnLst/>
              <a:rect l="l" t="t" r="r" b="b"/>
              <a:pathLst>
                <a:path w="306070">
                  <a:moveTo>
                    <a:pt x="0" y="0"/>
                  </a:moveTo>
                  <a:lnTo>
                    <a:pt x="305774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66265" y="4591365"/>
              <a:ext cx="80349" cy="79849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3684892" y="3040593"/>
              <a:ext cx="886460" cy="3046095"/>
            </a:xfrm>
            <a:custGeom>
              <a:avLst/>
              <a:gdLst/>
              <a:ahLst/>
              <a:cxnLst/>
              <a:rect l="l" t="t" r="r" b="b"/>
              <a:pathLst>
                <a:path w="886460" h="3046095">
                  <a:moveTo>
                    <a:pt x="580548" y="1592096"/>
                  </a:moveTo>
                  <a:lnTo>
                    <a:pt x="886323" y="1592096"/>
                  </a:lnTo>
                </a:path>
                <a:path w="886460" h="3046095">
                  <a:moveTo>
                    <a:pt x="580548" y="2639969"/>
                  </a:moveTo>
                  <a:lnTo>
                    <a:pt x="580548" y="3012118"/>
                  </a:lnTo>
                </a:path>
                <a:path w="886460" h="3046095">
                  <a:moveTo>
                    <a:pt x="477674" y="3012118"/>
                  </a:moveTo>
                  <a:lnTo>
                    <a:pt x="681998" y="3012118"/>
                  </a:lnTo>
                </a:path>
                <a:path w="886460" h="3046095">
                  <a:moveTo>
                    <a:pt x="546723" y="3045693"/>
                  </a:moveTo>
                  <a:lnTo>
                    <a:pt x="614373" y="3045693"/>
                  </a:lnTo>
                </a:path>
                <a:path w="886460" h="3046095">
                  <a:moveTo>
                    <a:pt x="0" y="2200695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441061" y="5747738"/>
              <a:ext cx="0" cy="372745"/>
            </a:xfrm>
            <a:custGeom>
              <a:avLst/>
              <a:gdLst/>
              <a:ahLst/>
              <a:cxnLst/>
              <a:rect l="l" t="t" r="r" b="b"/>
              <a:pathLst>
                <a:path h="372745">
                  <a:moveTo>
                    <a:pt x="0" y="0"/>
                  </a:moveTo>
                  <a:lnTo>
                    <a:pt x="0" y="37212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325324" y="5259176"/>
              <a:ext cx="199074" cy="502848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6441061" y="4867740"/>
              <a:ext cx="0" cy="405765"/>
            </a:xfrm>
            <a:custGeom>
              <a:avLst/>
              <a:gdLst/>
              <a:ahLst/>
              <a:cxnLst/>
              <a:rect l="l" t="t" r="r" b="b"/>
              <a:pathLst>
                <a:path h="405764">
                  <a:moveTo>
                    <a:pt x="0" y="0"/>
                  </a:moveTo>
                  <a:lnTo>
                    <a:pt x="0" y="40572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339612" y="4867740"/>
              <a:ext cx="375285" cy="1285875"/>
            </a:xfrm>
            <a:custGeom>
              <a:avLst/>
              <a:gdLst/>
              <a:ahLst/>
              <a:cxnLst/>
              <a:rect l="l" t="t" r="r" b="b"/>
              <a:pathLst>
                <a:path w="375284" h="1285875">
                  <a:moveTo>
                    <a:pt x="101449" y="0"/>
                  </a:moveTo>
                  <a:lnTo>
                    <a:pt x="374799" y="0"/>
                  </a:lnTo>
                </a:path>
                <a:path w="375284" h="1285875">
                  <a:moveTo>
                    <a:pt x="0" y="1252122"/>
                  </a:moveTo>
                  <a:lnTo>
                    <a:pt x="204299" y="1252122"/>
                  </a:lnTo>
                </a:path>
                <a:path w="375284" h="1285875">
                  <a:moveTo>
                    <a:pt x="69049" y="1285697"/>
                  </a:moveTo>
                  <a:lnTo>
                    <a:pt x="136674" y="128569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920217" y="4597715"/>
              <a:ext cx="0" cy="407670"/>
            </a:xfrm>
            <a:custGeom>
              <a:avLst/>
              <a:gdLst/>
              <a:ahLst/>
              <a:cxnLst/>
              <a:rect l="l" t="t" r="r" b="b"/>
              <a:pathLst>
                <a:path h="407670">
                  <a:moveTo>
                    <a:pt x="0" y="0"/>
                  </a:moveTo>
                  <a:lnTo>
                    <a:pt x="0" y="40712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8057047" y="4433687"/>
            <a:ext cx="168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i="1" spc="-50" dirty="0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212140" y="4579737"/>
            <a:ext cx="2387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latin typeface="Times New Roman"/>
                <a:cs typeface="Times New Roman"/>
              </a:rPr>
              <a:t>ou</a:t>
            </a:r>
            <a:r>
              <a:rPr sz="2400" spc="-37" baseline="-5208" dirty="0">
                <a:latin typeface="Times New Roman"/>
                <a:cs typeface="Times New Roman"/>
              </a:rPr>
              <a:t>t</a:t>
            </a:r>
            <a:endParaRPr sz="2400" baseline="-5208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395062" y="3516743"/>
            <a:ext cx="114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i="1" spc="-50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6582186" y="3744354"/>
            <a:ext cx="265430" cy="41275"/>
            <a:chOff x="6582186" y="3744354"/>
            <a:chExt cx="265430" cy="41275"/>
          </a:xfrm>
        </p:grpSpPr>
        <p:sp>
          <p:nvSpPr>
            <p:cNvPr id="71" name="object 71"/>
            <p:cNvSpPr/>
            <p:nvPr/>
          </p:nvSpPr>
          <p:spPr>
            <a:xfrm>
              <a:off x="6582186" y="3764842"/>
              <a:ext cx="217170" cy="0"/>
            </a:xfrm>
            <a:custGeom>
              <a:avLst/>
              <a:gdLst/>
              <a:ahLst/>
              <a:cxnLst/>
              <a:rect l="l" t="t" r="r" b="b"/>
              <a:pathLst>
                <a:path w="217170">
                  <a:moveTo>
                    <a:pt x="0" y="0"/>
                  </a:moveTo>
                  <a:lnTo>
                    <a:pt x="217124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799311" y="37491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49"/>
                  </a:moveTo>
                  <a:lnTo>
                    <a:pt x="0" y="0"/>
                  </a:lnTo>
                  <a:lnTo>
                    <a:pt x="43224" y="15724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799311" y="37491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49"/>
                  </a:moveTo>
                  <a:lnTo>
                    <a:pt x="43224" y="15724"/>
                  </a:lnTo>
                  <a:lnTo>
                    <a:pt x="0" y="0"/>
                  </a:lnTo>
                  <a:lnTo>
                    <a:pt x="0" y="31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3568299" y="2631056"/>
            <a:ext cx="4070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000" i="1" spc="-30" baseline="20833" dirty="0">
                <a:latin typeface="Times New Roman"/>
                <a:cs typeface="Times New Roman"/>
              </a:rPr>
              <a:t>V</a:t>
            </a:r>
            <a:r>
              <a:rPr sz="1300" spc="-20" dirty="0">
                <a:latin typeface="Times New Roman"/>
                <a:cs typeface="Times New Roman"/>
              </a:rPr>
              <a:t>ref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100"/>
              </a:spcBef>
            </a:pPr>
            <a:r>
              <a:rPr dirty="0"/>
              <a:t>Binary</a:t>
            </a:r>
            <a:r>
              <a:rPr spc="-185" dirty="0"/>
              <a:t> </a:t>
            </a:r>
            <a:r>
              <a:rPr dirty="0"/>
              <a:t>Weighted</a:t>
            </a:r>
            <a:r>
              <a:rPr spc="-180" dirty="0"/>
              <a:t> </a:t>
            </a:r>
            <a:r>
              <a:rPr dirty="0"/>
              <a:t>Resistor</a:t>
            </a:r>
            <a:r>
              <a:rPr spc="-180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914" y="1555568"/>
            <a:ext cx="7868284" cy="342963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537845" indent="-52514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537845" algn="l"/>
              </a:tabLst>
            </a:pPr>
            <a:r>
              <a:rPr sz="2400" spc="-10" dirty="0">
                <a:latin typeface="Carlito"/>
                <a:cs typeface="Carlito"/>
              </a:rPr>
              <a:t>Advantages</a:t>
            </a:r>
            <a:endParaRPr sz="2400">
              <a:latin typeface="Carlito"/>
              <a:cs typeface="Carlito"/>
            </a:endParaRPr>
          </a:p>
          <a:p>
            <a:pPr marL="933450" lvl="1" indent="-512445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933450" algn="l"/>
              </a:tabLst>
            </a:pPr>
            <a:r>
              <a:rPr sz="2400" dirty="0">
                <a:latin typeface="Carlito"/>
                <a:cs typeface="Carlito"/>
              </a:rPr>
              <a:t>Simple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Construction/Analysis</a:t>
            </a:r>
            <a:endParaRPr sz="2400">
              <a:latin typeface="Carlito"/>
              <a:cs typeface="Carlito"/>
            </a:endParaRPr>
          </a:p>
          <a:p>
            <a:pPr marL="933450" lvl="1" indent="-512445">
              <a:lnSpc>
                <a:spcPct val="100000"/>
              </a:lnSpc>
              <a:spcBef>
                <a:spcPts val="195"/>
              </a:spcBef>
              <a:buFont typeface="Arial"/>
              <a:buChar char="–"/>
              <a:tabLst>
                <a:tab pos="933450" algn="l"/>
              </a:tabLst>
            </a:pPr>
            <a:r>
              <a:rPr sz="2400" dirty="0">
                <a:latin typeface="Carlito"/>
                <a:cs typeface="Carlito"/>
              </a:rPr>
              <a:t>Fast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Conversion</a:t>
            </a:r>
            <a:endParaRPr sz="2400">
              <a:latin typeface="Carlito"/>
              <a:cs typeface="Carlito"/>
            </a:endParaRPr>
          </a:p>
          <a:p>
            <a:pPr marL="537845" indent="-525145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537845" algn="l"/>
              </a:tabLst>
            </a:pPr>
            <a:r>
              <a:rPr sz="2400" spc="-10" dirty="0">
                <a:latin typeface="Carlito"/>
                <a:cs typeface="Carlito"/>
              </a:rPr>
              <a:t>Disadvantages</a:t>
            </a:r>
            <a:endParaRPr sz="2400">
              <a:latin typeface="Carlito"/>
              <a:cs typeface="Carlito"/>
            </a:endParaRPr>
          </a:p>
          <a:p>
            <a:pPr marL="933450" marR="5080" lvl="1" indent="-512445">
              <a:lnSpc>
                <a:spcPts val="2590"/>
              </a:lnSpc>
              <a:spcBef>
                <a:spcPts val="520"/>
              </a:spcBef>
              <a:buFont typeface="Arial"/>
              <a:buChar char="–"/>
              <a:tabLst>
                <a:tab pos="933450" algn="l"/>
              </a:tabLst>
            </a:pPr>
            <a:r>
              <a:rPr sz="2400" dirty="0">
                <a:latin typeface="Carlito"/>
                <a:cs typeface="Carlito"/>
              </a:rPr>
              <a:t>Requires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large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range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resistors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(2000:1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for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12-</a:t>
            </a:r>
            <a:r>
              <a:rPr sz="2400" dirty="0">
                <a:latin typeface="Carlito"/>
                <a:cs typeface="Carlito"/>
              </a:rPr>
              <a:t>bit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DAC) </a:t>
            </a:r>
            <a:r>
              <a:rPr sz="2400" dirty="0">
                <a:latin typeface="Carlito"/>
                <a:cs typeface="Carlito"/>
              </a:rPr>
              <a:t>with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necessary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high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precision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for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low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resistors</a:t>
            </a:r>
            <a:endParaRPr sz="2400">
              <a:latin typeface="Carlito"/>
              <a:cs typeface="Carlito"/>
            </a:endParaRPr>
          </a:p>
          <a:p>
            <a:pPr marL="933450" lvl="1" indent="-512445">
              <a:lnSpc>
                <a:spcPct val="100000"/>
              </a:lnSpc>
              <a:spcBef>
                <a:spcPts val="195"/>
              </a:spcBef>
              <a:buFont typeface="Arial"/>
              <a:buChar char="–"/>
              <a:tabLst>
                <a:tab pos="933450" algn="l"/>
              </a:tabLst>
            </a:pPr>
            <a:r>
              <a:rPr sz="2400" dirty="0">
                <a:latin typeface="Carlito"/>
                <a:cs typeface="Carlito"/>
              </a:rPr>
              <a:t>Requires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low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switch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resistances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transistors</a:t>
            </a:r>
            <a:endParaRPr sz="2400">
              <a:latin typeface="Carlito"/>
              <a:cs typeface="Carlito"/>
            </a:endParaRPr>
          </a:p>
          <a:p>
            <a:pPr marL="933450" marR="412115" lvl="1" indent="-512445">
              <a:lnSpc>
                <a:spcPts val="2590"/>
              </a:lnSpc>
              <a:spcBef>
                <a:spcPts val="520"/>
              </a:spcBef>
              <a:buFont typeface="Arial"/>
              <a:buChar char="–"/>
              <a:tabLst>
                <a:tab pos="933450" algn="l"/>
                <a:tab pos="3298190" algn="l"/>
              </a:tabLst>
            </a:pPr>
            <a:r>
              <a:rPr sz="2400" dirty="0">
                <a:latin typeface="Carlito"/>
                <a:cs typeface="Carlito"/>
              </a:rPr>
              <a:t>Can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be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expensive.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10" dirty="0">
                <a:latin typeface="Carlito"/>
                <a:cs typeface="Carlito"/>
              </a:rPr>
              <a:t>Therefore,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usually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limited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8-</a:t>
            </a:r>
            <a:r>
              <a:rPr sz="2400" spc="-25" dirty="0">
                <a:latin typeface="Carlito"/>
                <a:cs typeface="Carlito"/>
              </a:rPr>
              <a:t>bit </a:t>
            </a:r>
            <a:r>
              <a:rPr sz="2400" spc="-10" dirty="0">
                <a:latin typeface="Carlito"/>
                <a:cs typeface="Carlito"/>
              </a:rPr>
              <a:t>resolution.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381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R-</a:t>
            </a:r>
            <a:r>
              <a:rPr dirty="0"/>
              <a:t>2R </a:t>
            </a:r>
            <a:r>
              <a:rPr spc="-10" dirty="0"/>
              <a:t>Ladder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7674" y="1895471"/>
            <a:ext cx="5581650" cy="3829050"/>
            <a:chOff x="447674" y="1895471"/>
            <a:chExt cx="5581650" cy="38290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7604" y="1904996"/>
              <a:ext cx="5260131" cy="38099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2436" y="1900233"/>
              <a:ext cx="5572125" cy="3819525"/>
            </a:xfrm>
            <a:custGeom>
              <a:avLst/>
              <a:gdLst/>
              <a:ahLst/>
              <a:cxnLst/>
              <a:rect l="l" t="t" r="r" b="b"/>
              <a:pathLst>
                <a:path w="5572125" h="3819525">
                  <a:moveTo>
                    <a:pt x="0" y="0"/>
                  </a:moveTo>
                  <a:lnTo>
                    <a:pt x="5572101" y="0"/>
                  </a:lnTo>
                  <a:lnTo>
                    <a:pt x="5572101" y="3819504"/>
                  </a:lnTo>
                  <a:lnTo>
                    <a:pt x="0" y="381950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71523" y="4816846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Bit: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4922" y="4816846"/>
            <a:ext cx="154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6395">
              <a:lnSpc>
                <a:spcPct val="100000"/>
              </a:lnSpc>
              <a:spcBef>
                <a:spcPts val="100"/>
              </a:spcBef>
              <a:tabLst>
                <a:tab pos="873125" algn="l"/>
                <a:tab pos="1380490" algn="l"/>
              </a:tabLst>
            </a:pP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40"/>
              </a:spcBef>
            </a:pPr>
            <a:r>
              <a:rPr sz="1800" spc="-10" dirty="0">
                <a:latin typeface="Arial"/>
                <a:cs typeface="Arial"/>
              </a:rPr>
              <a:t>4-</a:t>
            </a:r>
            <a:r>
              <a:rPr sz="1800" dirty="0">
                <a:latin typeface="Arial"/>
                <a:cs typeface="Arial"/>
              </a:rPr>
              <a:t>Bit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Converter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0759" y="1921252"/>
            <a:ext cx="217233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latin typeface="Arial"/>
                <a:cs typeface="Arial"/>
              </a:rPr>
              <a:t>Each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corresponds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switch: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00759" y="2749925"/>
            <a:ext cx="2260600" cy="14046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410845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latin typeface="Arial"/>
                <a:cs typeface="Arial"/>
              </a:rPr>
              <a:t>If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high,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corresponding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</a:pPr>
            <a:r>
              <a:rPr sz="1800" dirty="0">
                <a:latin typeface="Arial"/>
                <a:cs typeface="Arial"/>
              </a:rPr>
              <a:t>switch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connected</a:t>
            </a:r>
            <a:r>
              <a:rPr sz="1800" spc="-25" dirty="0">
                <a:latin typeface="Arial"/>
                <a:cs typeface="Arial"/>
              </a:rPr>
              <a:t> to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inverting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input</a:t>
            </a:r>
            <a:r>
              <a:rPr sz="1800" spc="-25" dirty="0">
                <a:latin typeface="Arial"/>
                <a:cs typeface="Arial"/>
              </a:rPr>
              <a:t> of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op-</a:t>
            </a:r>
            <a:r>
              <a:rPr sz="1800" spc="-20" dirty="0">
                <a:latin typeface="Arial"/>
                <a:cs typeface="Arial"/>
              </a:rPr>
              <a:t>amp.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00759" y="4407272"/>
            <a:ext cx="2399665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latin typeface="Arial"/>
                <a:cs typeface="Arial"/>
              </a:rPr>
              <a:t>If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low,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corresponding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switch</a:t>
            </a:r>
            <a:r>
              <a:rPr sz="1800" spc="5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connected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ground.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9587" y="2057399"/>
            <a:ext cx="5257800" cy="2971800"/>
          </a:xfrm>
          <a:custGeom>
            <a:avLst/>
            <a:gdLst/>
            <a:ahLst/>
            <a:cxnLst/>
            <a:rect l="l" t="t" r="r" b="b"/>
            <a:pathLst>
              <a:path w="5257800" h="2971800">
                <a:moveTo>
                  <a:pt x="228600" y="0"/>
                </a:moveTo>
                <a:lnTo>
                  <a:pt x="0" y="0"/>
                </a:lnTo>
                <a:lnTo>
                  <a:pt x="0" y="228600"/>
                </a:lnTo>
                <a:lnTo>
                  <a:pt x="228600" y="228600"/>
                </a:lnTo>
                <a:lnTo>
                  <a:pt x="228600" y="0"/>
                </a:lnTo>
                <a:close/>
              </a:path>
              <a:path w="5257800" h="2971800">
                <a:moveTo>
                  <a:pt x="5257800" y="2667000"/>
                </a:moveTo>
                <a:lnTo>
                  <a:pt x="4876800" y="2667000"/>
                </a:lnTo>
                <a:lnTo>
                  <a:pt x="4876800" y="2971800"/>
                </a:lnTo>
                <a:lnTo>
                  <a:pt x="5257800" y="2971800"/>
                </a:lnTo>
                <a:lnTo>
                  <a:pt x="5257800" y="2667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19714" y="4969245"/>
            <a:ext cx="165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V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72188" y="5131170"/>
            <a:ext cx="224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"/>
                <a:cs typeface="Arial"/>
              </a:rPr>
              <a:t>out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3723" y="2311776"/>
            <a:ext cx="393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700" spc="-30" baseline="20061" dirty="0">
                <a:latin typeface="Arial"/>
                <a:cs typeface="Arial"/>
              </a:rPr>
              <a:t>V</a:t>
            </a:r>
            <a:r>
              <a:rPr sz="1200" spc="-20" dirty="0">
                <a:latin typeface="Arial"/>
                <a:cs typeface="Arial"/>
              </a:rPr>
              <a:t>ref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4339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R-</a:t>
            </a:r>
            <a:r>
              <a:rPr dirty="0"/>
              <a:t>2R</a:t>
            </a:r>
            <a:r>
              <a:rPr spc="-80" dirty="0"/>
              <a:t> </a:t>
            </a:r>
            <a:r>
              <a:rPr dirty="0"/>
              <a:t>Ladder</a:t>
            </a:r>
            <a:r>
              <a:rPr spc="-75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179" y="1527914"/>
            <a:ext cx="7366634" cy="307911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94005" indent="-281305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94005" algn="l"/>
              </a:tabLst>
            </a:pPr>
            <a:r>
              <a:rPr sz="3200" spc="-10" dirty="0">
                <a:latin typeface="Carlito"/>
                <a:cs typeface="Carlito"/>
              </a:rPr>
              <a:t>Advantages</a:t>
            </a:r>
            <a:endParaRPr sz="3200">
              <a:latin typeface="Carlito"/>
              <a:cs typeface="Carlito"/>
            </a:endParaRPr>
          </a:p>
          <a:p>
            <a:pPr marL="693420" lvl="1" indent="-304800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693420" algn="l"/>
              </a:tabLst>
            </a:pPr>
            <a:r>
              <a:rPr sz="2800" dirty="0">
                <a:latin typeface="Carlito"/>
                <a:cs typeface="Carlito"/>
              </a:rPr>
              <a:t>Only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two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resistor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values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(R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and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2R)</a:t>
            </a:r>
            <a:endParaRPr sz="2800">
              <a:latin typeface="Carlito"/>
              <a:cs typeface="Carlito"/>
            </a:endParaRPr>
          </a:p>
          <a:p>
            <a:pPr marL="693420" lvl="1" indent="-304800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693420" algn="l"/>
              </a:tabLst>
            </a:pPr>
            <a:r>
              <a:rPr sz="2800" dirty="0">
                <a:latin typeface="Carlito"/>
                <a:cs typeface="Carlito"/>
              </a:rPr>
              <a:t>Does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not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require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high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precision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resistors</a:t>
            </a:r>
            <a:endParaRPr sz="2800">
              <a:latin typeface="Carlito"/>
              <a:cs typeface="Carlito"/>
            </a:endParaRPr>
          </a:p>
          <a:p>
            <a:pPr marL="294005" indent="-28130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94005" algn="l"/>
              </a:tabLst>
            </a:pPr>
            <a:r>
              <a:rPr sz="3200" spc="-10" dirty="0">
                <a:latin typeface="Carlito"/>
                <a:cs typeface="Carlito"/>
              </a:rPr>
              <a:t>Disadvantage</a:t>
            </a:r>
            <a:endParaRPr sz="3200">
              <a:latin typeface="Carlito"/>
              <a:cs typeface="Carlito"/>
            </a:endParaRPr>
          </a:p>
          <a:p>
            <a:pPr marL="693420" marR="5080" lvl="1" indent="-304800">
              <a:lnSpc>
                <a:spcPts val="3340"/>
              </a:lnSpc>
              <a:spcBef>
                <a:spcPts val="715"/>
              </a:spcBef>
              <a:buFont typeface="Arial"/>
              <a:buChar char="–"/>
              <a:tabLst>
                <a:tab pos="694690" algn="l"/>
              </a:tabLst>
            </a:pPr>
            <a:r>
              <a:rPr sz="2800" dirty="0">
                <a:latin typeface="Carlito"/>
                <a:cs typeface="Carlito"/>
              </a:rPr>
              <a:t>Lower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conversion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speed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than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binary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weighted 	</a:t>
            </a:r>
            <a:r>
              <a:rPr sz="2800" spc="-25" dirty="0">
                <a:latin typeface="Carlito"/>
                <a:cs typeface="Carlito"/>
              </a:rPr>
              <a:t>DAC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5925">
              <a:lnSpc>
                <a:spcPct val="100000"/>
              </a:lnSpc>
              <a:spcBef>
                <a:spcPts val="100"/>
              </a:spcBef>
            </a:pPr>
            <a:r>
              <a:rPr dirty="0"/>
              <a:t>AD</a:t>
            </a:r>
            <a:r>
              <a:rPr spc="-65" dirty="0"/>
              <a:t> </a:t>
            </a:r>
            <a:r>
              <a:rPr spc="-20" dirty="0"/>
              <a:t>7522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779" y="1609340"/>
            <a:ext cx="8310245" cy="24561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94640" marR="5080" indent="-281940">
              <a:lnSpc>
                <a:spcPts val="3820"/>
              </a:lnSpc>
              <a:spcBef>
                <a:spcPts val="240"/>
              </a:spcBef>
              <a:buFont typeface="Arial"/>
              <a:buChar char="•"/>
              <a:tabLst>
                <a:tab pos="294640" algn="l"/>
              </a:tabLst>
            </a:pPr>
            <a:r>
              <a:rPr sz="3200" dirty="0">
                <a:latin typeface="Carlito"/>
                <a:cs typeface="Carlito"/>
              </a:rPr>
              <a:t>The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AD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7522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is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systems-</a:t>
            </a:r>
            <a:r>
              <a:rPr sz="3200" spc="-10" dirty="0">
                <a:latin typeface="Carlito"/>
                <a:cs typeface="Carlito"/>
              </a:rPr>
              <a:t>compatible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10-bit </a:t>
            </a:r>
            <a:r>
              <a:rPr sz="3200" spc="-10" dirty="0">
                <a:latin typeface="Carlito"/>
                <a:cs typeface="Carlito"/>
              </a:rPr>
              <a:t>multiplying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D/A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converter,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fabricated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on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single </a:t>
            </a:r>
            <a:r>
              <a:rPr sz="3200" dirty="0">
                <a:latin typeface="Carlito"/>
                <a:cs typeface="Carlito"/>
              </a:rPr>
              <a:t>3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x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2.2mm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(118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x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89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mil)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silicon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die,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and </a:t>
            </a:r>
            <a:r>
              <a:rPr sz="3200" dirty="0">
                <a:latin typeface="Carlito"/>
                <a:cs typeface="Carlito"/>
              </a:rPr>
              <a:t>packaged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in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28-</a:t>
            </a:r>
            <a:r>
              <a:rPr sz="3200" dirty="0">
                <a:latin typeface="Carlito"/>
                <a:cs typeface="Carlito"/>
              </a:rPr>
              <a:t>pin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plastic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or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ceramic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dual</a:t>
            </a:r>
            <a:endParaRPr sz="3200">
              <a:latin typeface="Carlito"/>
              <a:cs typeface="Carlito"/>
            </a:endParaRPr>
          </a:p>
          <a:p>
            <a:pPr marL="294640">
              <a:lnSpc>
                <a:spcPts val="3715"/>
              </a:lnSpc>
            </a:pPr>
            <a:r>
              <a:rPr sz="3200" spc="-25" dirty="0">
                <a:latin typeface="Carlito"/>
                <a:cs typeface="Carlito"/>
              </a:rPr>
              <a:t>in-</a:t>
            </a:r>
            <a:r>
              <a:rPr sz="3200" dirty="0">
                <a:latin typeface="Carlito"/>
                <a:cs typeface="Carlito"/>
              </a:rPr>
              <a:t>line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package.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0283" y="1728850"/>
            <a:ext cx="5941690" cy="41995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826" y="1717776"/>
            <a:ext cx="8376972" cy="32942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Analog-to-</a:t>
            </a:r>
            <a:r>
              <a:rPr dirty="0"/>
              <a:t>Digital</a:t>
            </a:r>
            <a:r>
              <a:rPr spc="-160" dirty="0"/>
              <a:t> </a:t>
            </a:r>
            <a:r>
              <a:rPr dirty="0"/>
              <a:t>Converter</a:t>
            </a:r>
            <a:r>
              <a:rPr spc="-155" dirty="0"/>
              <a:t> </a:t>
            </a:r>
            <a:r>
              <a:rPr spc="-10" dirty="0"/>
              <a:t>(ADC)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294640" marR="5080" indent="-281940">
              <a:lnSpc>
                <a:spcPts val="3820"/>
              </a:lnSpc>
              <a:spcBef>
                <a:spcPts val="234"/>
              </a:spcBef>
              <a:buFont typeface="Arial"/>
              <a:buChar char="•"/>
              <a:tabLst>
                <a:tab pos="294640" algn="l"/>
              </a:tabLst>
            </a:pPr>
            <a:r>
              <a:rPr dirty="0"/>
              <a:t>The</a:t>
            </a:r>
            <a:r>
              <a:rPr spc="-65" dirty="0"/>
              <a:t> </a:t>
            </a:r>
            <a:r>
              <a:rPr spc="-25" dirty="0"/>
              <a:t>analog-to-</a:t>
            </a:r>
            <a:r>
              <a:rPr dirty="0"/>
              <a:t>digital</a:t>
            </a:r>
            <a:r>
              <a:rPr spc="-65" dirty="0"/>
              <a:t> </a:t>
            </a:r>
            <a:r>
              <a:rPr dirty="0"/>
              <a:t>converter</a:t>
            </a:r>
            <a:r>
              <a:rPr spc="-65" dirty="0"/>
              <a:t> </a:t>
            </a:r>
            <a:r>
              <a:rPr dirty="0"/>
              <a:t>(ADC)</a:t>
            </a:r>
            <a:r>
              <a:rPr spc="-65" dirty="0"/>
              <a:t> </a:t>
            </a:r>
            <a:r>
              <a:rPr spc="-10" dirty="0"/>
              <a:t>converts </a:t>
            </a:r>
            <a:r>
              <a:rPr dirty="0"/>
              <a:t>a</a:t>
            </a:r>
            <a:r>
              <a:rPr spc="5" dirty="0"/>
              <a:t> </a:t>
            </a:r>
            <a:r>
              <a:rPr spc="-25" dirty="0"/>
              <a:t>continuous-</a:t>
            </a:r>
            <a:r>
              <a:rPr spc="-10" dirty="0"/>
              <a:t>amplitude,</a:t>
            </a:r>
            <a:r>
              <a:rPr spc="10" dirty="0"/>
              <a:t> </a:t>
            </a:r>
            <a:r>
              <a:rPr spc="-25" dirty="0"/>
              <a:t>continuous-</a:t>
            </a:r>
            <a:r>
              <a:rPr spc="-20" dirty="0"/>
              <a:t>time </a:t>
            </a:r>
            <a:r>
              <a:rPr dirty="0"/>
              <a:t>input</a:t>
            </a:r>
            <a:r>
              <a:rPr spc="-3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spc="-25" dirty="0"/>
              <a:t>discrete-</a:t>
            </a:r>
            <a:r>
              <a:rPr spc="-10" dirty="0"/>
              <a:t>amplitude,</a:t>
            </a:r>
            <a:r>
              <a:rPr spc="-35" dirty="0"/>
              <a:t> </a:t>
            </a:r>
            <a:r>
              <a:rPr spc="-10" dirty="0"/>
              <a:t>discrete-</a:t>
            </a:r>
            <a:r>
              <a:rPr spc="-20" dirty="0"/>
              <a:t>time </a:t>
            </a:r>
            <a:r>
              <a:rPr spc="-10" dirty="0"/>
              <a:t>signal.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798" y="3886192"/>
            <a:ext cx="7924784" cy="25145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286" y="1612388"/>
            <a:ext cx="8090534" cy="462216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466090" marR="150495" indent="-428625">
              <a:lnSpc>
                <a:spcPct val="101000"/>
              </a:lnSpc>
              <a:spcBef>
                <a:spcPts val="65"/>
              </a:spcBef>
              <a:buAutoNum type="arabicPeriod"/>
              <a:tabLst>
                <a:tab pos="466090" algn="l"/>
              </a:tabLst>
            </a:pPr>
            <a:r>
              <a:rPr sz="2600" dirty="0">
                <a:latin typeface="Carlito"/>
                <a:cs typeface="Carlito"/>
              </a:rPr>
              <a:t>An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analog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spc="-25" dirty="0">
                <a:latin typeface="Carlito"/>
                <a:cs typeface="Carlito"/>
              </a:rPr>
              <a:t>low-</a:t>
            </a:r>
            <a:r>
              <a:rPr sz="2600" dirty="0">
                <a:latin typeface="Carlito"/>
                <a:cs typeface="Carlito"/>
              </a:rPr>
              <a:t>pass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spc="-20" dirty="0">
                <a:latin typeface="Carlito"/>
                <a:cs typeface="Carlito"/>
              </a:rPr>
              <a:t>(anti-</a:t>
            </a:r>
            <a:r>
              <a:rPr sz="2600" dirty="0">
                <a:latin typeface="Carlito"/>
                <a:cs typeface="Carlito"/>
              </a:rPr>
              <a:t>alias)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filter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limits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input </a:t>
            </a:r>
            <a:r>
              <a:rPr sz="2600" dirty="0">
                <a:latin typeface="Carlito"/>
                <a:cs typeface="Carlito"/>
              </a:rPr>
              <a:t>signal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bandwidth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so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that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subsequent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sampling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does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spc="-25" dirty="0">
                <a:latin typeface="Carlito"/>
                <a:cs typeface="Carlito"/>
              </a:rPr>
              <a:t>not </a:t>
            </a:r>
            <a:r>
              <a:rPr sz="2600" dirty="0">
                <a:latin typeface="Carlito"/>
                <a:cs typeface="Carlito"/>
              </a:rPr>
              <a:t>alias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any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unwanted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noise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or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signal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components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into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spc="-25" dirty="0">
                <a:latin typeface="Carlito"/>
                <a:cs typeface="Carlito"/>
              </a:rPr>
              <a:t>the </a:t>
            </a:r>
            <a:r>
              <a:rPr sz="2600" dirty="0">
                <a:latin typeface="Carlito"/>
                <a:cs typeface="Carlito"/>
              </a:rPr>
              <a:t>actual</a:t>
            </a:r>
            <a:r>
              <a:rPr sz="2600" spc="-9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signal</a:t>
            </a:r>
            <a:r>
              <a:rPr sz="2600" spc="-9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band.</a:t>
            </a:r>
            <a:endParaRPr sz="2600">
              <a:latin typeface="Carlito"/>
              <a:cs typeface="Carlito"/>
            </a:endParaRPr>
          </a:p>
          <a:p>
            <a:pPr marL="466090" marR="85090" indent="-428625">
              <a:lnSpc>
                <a:spcPct val="101099"/>
              </a:lnSpc>
              <a:spcBef>
                <a:spcPts val="520"/>
              </a:spcBef>
              <a:buAutoNum type="arabicPeriod"/>
              <a:tabLst>
                <a:tab pos="466090" algn="l"/>
              </a:tabLst>
            </a:pPr>
            <a:r>
              <a:rPr sz="2600" dirty="0">
                <a:latin typeface="Carlito"/>
                <a:cs typeface="Carlito"/>
              </a:rPr>
              <a:t>The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filter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output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signal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is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sampled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at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rate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of</a:t>
            </a:r>
            <a:r>
              <a:rPr sz="2600" spc="5" dirty="0">
                <a:latin typeface="Carlito"/>
                <a:cs typeface="Carlito"/>
              </a:rPr>
              <a:t> </a:t>
            </a:r>
            <a:r>
              <a:rPr sz="2600" i="1" dirty="0">
                <a:latin typeface="Carlito"/>
                <a:cs typeface="Carlito"/>
              </a:rPr>
              <a:t>f</a:t>
            </a:r>
            <a:r>
              <a:rPr sz="2550" i="1" baseline="-31045" dirty="0">
                <a:latin typeface="Carlito"/>
                <a:cs typeface="Carlito"/>
              </a:rPr>
              <a:t>S</a:t>
            </a:r>
            <a:r>
              <a:rPr sz="2550" i="1" spc="247" baseline="-3104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samples </a:t>
            </a:r>
            <a:r>
              <a:rPr sz="2600" dirty="0">
                <a:latin typeface="Carlito"/>
                <a:cs typeface="Carlito"/>
              </a:rPr>
              <a:t>per</a:t>
            </a:r>
            <a:r>
              <a:rPr sz="2600" spc="-2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second</a:t>
            </a:r>
            <a:r>
              <a:rPr sz="2600" spc="-1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to</a:t>
            </a:r>
            <a:r>
              <a:rPr sz="2600" spc="-2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produce</a:t>
            </a:r>
            <a:r>
              <a:rPr sz="2600" spc="-1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</a:t>
            </a:r>
            <a:r>
              <a:rPr sz="2600" spc="-2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discrete-</a:t>
            </a:r>
            <a:r>
              <a:rPr sz="2600" dirty="0">
                <a:latin typeface="Carlito"/>
                <a:cs typeface="Carlito"/>
              </a:rPr>
              <a:t>time</a:t>
            </a:r>
            <a:r>
              <a:rPr sz="2600" spc="-1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signal.</a:t>
            </a:r>
            <a:endParaRPr sz="2600">
              <a:latin typeface="Carlito"/>
              <a:cs typeface="Carlito"/>
            </a:endParaRPr>
          </a:p>
          <a:p>
            <a:pPr marL="466090" marR="30480" indent="-428625">
              <a:lnSpc>
                <a:spcPct val="101000"/>
              </a:lnSpc>
              <a:spcBef>
                <a:spcPts val="515"/>
              </a:spcBef>
              <a:buAutoNum type="arabicPeriod"/>
              <a:tabLst>
                <a:tab pos="466090" algn="l"/>
              </a:tabLst>
            </a:pPr>
            <a:r>
              <a:rPr sz="2600" dirty="0">
                <a:latin typeface="Carlito"/>
                <a:cs typeface="Carlito"/>
              </a:rPr>
              <a:t>The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amplitude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of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this</a:t>
            </a:r>
            <a:r>
              <a:rPr sz="2600" spc="-2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discrete-</a:t>
            </a:r>
            <a:r>
              <a:rPr sz="2600" dirty="0">
                <a:latin typeface="Carlito"/>
                <a:cs typeface="Carlito"/>
              </a:rPr>
              <a:t>time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signal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is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"quantized," </a:t>
            </a:r>
            <a:r>
              <a:rPr sz="2600" dirty="0">
                <a:latin typeface="Carlito"/>
                <a:cs typeface="Carlito"/>
              </a:rPr>
              <a:t>i.e.,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approximated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with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level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from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set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of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fixed </a:t>
            </a:r>
            <a:r>
              <a:rPr sz="2600" dirty="0">
                <a:latin typeface="Carlito"/>
                <a:cs typeface="Carlito"/>
              </a:rPr>
              <a:t>references,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thus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generating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discrete-</a:t>
            </a:r>
            <a:r>
              <a:rPr sz="2600" dirty="0">
                <a:latin typeface="Carlito"/>
                <a:cs typeface="Carlito"/>
              </a:rPr>
              <a:t>amplitude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signal.</a:t>
            </a:r>
            <a:endParaRPr sz="2600">
              <a:latin typeface="Carlito"/>
              <a:cs typeface="Carlito"/>
            </a:endParaRPr>
          </a:p>
          <a:p>
            <a:pPr marL="466090" marR="118110" indent="-428625">
              <a:lnSpc>
                <a:spcPct val="101099"/>
              </a:lnSpc>
              <a:spcBef>
                <a:spcPts val="515"/>
              </a:spcBef>
              <a:buAutoNum type="arabicPeriod"/>
              <a:tabLst>
                <a:tab pos="466090" algn="l"/>
              </a:tabLst>
            </a:pPr>
            <a:r>
              <a:rPr sz="2600" dirty="0">
                <a:latin typeface="Carlito"/>
                <a:cs typeface="Carlito"/>
              </a:rPr>
              <a:t>The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discrete-</a:t>
            </a:r>
            <a:r>
              <a:rPr sz="2600" dirty="0">
                <a:latin typeface="Carlito"/>
                <a:cs typeface="Carlito"/>
              </a:rPr>
              <a:t>amplitude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signal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is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decoded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to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digital </a:t>
            </a:r>
            <a:r>
              <a:rPr sz="2600" dirty="0">
                <a:latin typeface="Carlito"/>
                <a:cs typeface="Carlito"/>
              </a:rPr>
              <a:t>representation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of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that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level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is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established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at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output.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6755">
              <a:lnSpc>
                <a:spcPct val="100000"/>
              </a:lnSpc>
              <a:spcBef>
                <a:spcPts val="100"/>
              </a:spcBef>
            </a:pPr>
            <a:r>
              <a:rPr dirty="0"/>
              <a:t>ADC</a:t>
            </a:r>
            <a:r>
              <a:rPr spc="-95" dirty="0"/>
              <a:t> </a:t>
            </a:r>
            <a:r>
              <a:rPr spc="-10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179" y="1609340"/>
            <a:ext cx="7686040" cy="396430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94640" marR="5080" indent="-281940">
              <a:lnSpc>
                <a:spcPts val="3820"/>
              </a:lnSpc>
              <a:spcBef>
                <a:spcPts val="240"/>
              </a:spcBef>
              <a:buFont typeface="Arial"/>
              <a:buChar char="•"/>
              <a:tabLst>
                <a:tab pos="294640" algn="l"/>
              </a:tabLst>
            </a:pPr>
            <a:r>
              <a:rPr sz="3200" dirty="0">
                <a:latin typeface="Carlito"/>
                <a:cs typeface="Carlito"/>
              </a:rPr>
              <a:t>ADC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are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used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virtually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everywhere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analog </a:t>
            </a:r>
            <a:r>
              <a:rPr sz="3200" dirty="0">
                <a:latin typeface="Carlito"/>
                <a:cs typeface="Carlito"/>
              </a:rPr>
              <a:t>signal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has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be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processed,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stored,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pr </a:t>
            </a:r>
            <a:r>
              <a:rPr sz="3200" spc="-10" dirty="0">
                <a:latin typeface="Carlito"/>
                <a:cs typeface="Carlito"/>
              </a:rPr>
              <a:t>transported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in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digital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form</a:t>
            </a:r>
            <a:endParaRPr sz="3200">
              <a:latin typeface="Carlito"/>
              <a:cs typeface="Carlito"/>
            </a:endParaRPr>
          </a:p>
          <a:p>
            <a:pPr marL="693420" lvl="1" indent="-320675">
              <a:lnSpc>
                <a:spcPct val="100000"/>
              </a:lnSpc>
              <a:spcBef>
                <a:spcPts val="450"/>
              </a:spcBef>
              <a:buFont typeface="Arial"/>
              <a:buChar char="□"/>
              <a:tabLst>
                <a:tab pos="693420" algn="l"/>
              </a:tabLst>
            </a:pPr>
            <a:r>
              <a:rPr sz="2800" spc="-10" dirty="0">
                <a:latin typeface="Carlito"/>
                <a:cs typeface="Carlito"/>
              </a:rPr>
              <a:t>Microphones</a:t>
            </a:r>
            <a:endParaRPr sz="2800">
              <a:latin typeface="Carlito"/>
              <a:cs typeface="Carlito"/>
            </a:endParaRPr>
          </a:p>
          <a:p>
            <a:pPr marL="693420" lvl="1" indent="-320675">
              <a:lnSpc>
                <a:spcPct val="100000"/>
              </a:lnSpc>
              <a:spcBef>
                <a:spcPts val="540"/>
              </a:spcBef>
              <a:buFont typeface="Arial"/>
              <a:buChar char="□"/>
              <a:tabLst>
                <a:tab pos="693420" algn="l"/>
              </a:tabLst>
            </a:pPr>
            <a:r>
              <a:rPr sz="2800" dirty="0">
                <a:latin typeface="Carlito"/>
                <a:cs typeface="Carlito"/>
              </a:rPr>
              <a:t>Strain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Gages</a:t>
            </a:r>
            <a:endParaRPr sz="2800">
              <a:latin typeface="Carlito"/>
              <a:cs typeface="Carlito"/>
            </a:endParaRPr>
          </a:p>
          <a:p>
            <a:pPr marL="693420" lvl="1" indent="-320675">
              <a:lnSpc>
                <a:spcPct val="100000"/>
              </a:lnSpc>
              <a:spcBef>
                <a:spcPts val="540"/>
              </a:spcBef>
              <a:buFont typeface="Arial"/>
              <a:buChar char="□"/>
              <a:tabLst>
                <a:tab pos="693420" algn="l"/>
              </a:tabLst>
            </a:pPr>
            <a:r>
              <a:rPr sz="2800" spc="-10" dirty="0">
                <a:latin typeface="Carlito"/>
                <a:cs typeface="Carlito"/>
              </a:rPr>
              <a:t>Thermocouple</a:t>
            </a:r>
            <a:endParaRPr sz="2800">
              <a:latin typeface="Carlito"/>
              <a:cs typeface="Carlito"/>
            </a:endParaRPr>
          </a:p>
          <a:p>
            <a:pPr marL="693420" lvl="1" indent="-320675">
              <a:lnSpc>
                <a:spcPct val="100000"/>
              </a:lnSpc>
              <a:spcBef>
                <a:spcPts val="540"/>
              </a:spcBef>
              <a:buFont typeface="Arial"/>
              <a:buChar char="□"/>
              <a:tabLst>
                <a:tab pos="693420" algn="l"/>
              </a:tabLst>
            </a:pPr>
            <a:r>
              <a:rPr sz="2800" spc="-10" dirty="0">
                <a:latin typeface="Carlito"/>
                <a:cs typeface="Carlito"/>
              </a:rPr>
              <a:t>Voltmeters</a:t>
            </a:r>
            <a:endParaRPr sz="2800">
              <a:latin typeface="Carlito"/>
              <a:cs typeface="Carlito"/>
            </a:endParaRPr>
          </a:p>
          <a:p>
            <a:pPr marL="693420" lvl="1" indent="-320675">
              <a:lnSpc>
                <a:spcPct val="100000"/>
              </a:lnSpc>
              <a:spcBef>
                <a:spcPts val="540"/>
              </a:spcBef>
              <a:buFont typeface="Arial"/>
              <a:buChar char="□"/>
              <a:tabLst>
                <a:tab pos="693420" algn="l"/>
              </a:tabLst>
            </a:pPr>
            <a:r>
              <a:rPr sz="2800" dirty="0">
                <a:latin typeface="Carlito"/>
                <a:cs typeface="Carlito"/>
              </a:rPr>
              <a:t>Digital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Multimeters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8290">
              <a:lnSpc>
                <a:spcPct val="100000"/>
              </a:lnSpc>
              <a:spcBef>
                <a:spcPts val="100"/>
              </a:spcBef>
            </a:pPr>
            <a:r>
              <a:rPr dirty="0"/>
              <a:t>A/D</a:t>
            </a:r>
            <a:r>
              <a:rPr spc="-155" dirty="0"/>
              <a:t> </a:t>
            </a:r>
            <a:r>
              <a:rPr dirty="0"/>
              <a:t>Converter</a:t>
            </a:r>
            <a:r>
              <a:rPr spc="-155" dirty="0"/>
              <a:t> </a:t>
            </a:r>
            <a:r>
              <a:rPr spc="-1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0745" y="1538347"/>
            <a:ext cx="4710430" cy="201548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4475" algn="l"/>
              </a:tabLst>
            </a:pPr>
            <a:r>
              <a:rPr sz="2800" dirty="0">
                <a:latin typeface="Carlito"/>
                <a:cs typeface="Carlito"/>
              </a:rPr>
              <a:t>Flash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ADC</a:t>
            </a:r>
            <a:endParaRPr sz="2800">
              <a:latin typeface="Carlito"/>
              <a:cs typeface="Carlito"/>
            </a:endParaRPr>
          </a:p>
          <a:p>
            <a:pPr marL="244475" indent="-23177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244475" algn="l"/>
              </a:tabLst>
            </a:pPr>
            <a:r>
              <a:rPr sz="2800" dirty="0">
                <a:latin typeface="Carlito"/>
                <a:cs typeface="Carlito"/>
              </a:rPr>
              <a:t>Delta-Sigma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ADC</a:t>
            </a:r>
            <a:endParaRPr sz="2800">
              <a:latin typeface="Carlito"/>
              <a:cs typeface="Carlito"/>
            </a:endParaRPr>
          </a:p>
          <a:p>
            <a:pPr marL="244475" indent="-231775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244475" algn="l"/>
              </a:tabLst>
            </a:pPr>
            <a:r>
              <a:rPr sz="2800" dirty="0">
                <a:latin typeface="Carlito"/>
                <a:cs typeface="Carlito"/>
              </a:rPr>
              <a:t>Dual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Slope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(integrating)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ADC</a:t>
            </a:r>
            <a:endParaRPr sz="2800">
              <a:latin typeface="Carlito"/>
              <a:cs typeface="Carlito"/>
            </a:endParaRPr>
          </a:p>
          <a:p>
            <a:pPr marL="244475" indent="-231775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244475" algn="l"/>
              </a:tabLst>
            </a:pPr>
            <a:r>
              <a:rPr sz="2800" spc="-10" dirty="0">
                <a:latin typeface="Carlito"/>
                <a:cs typeface="Carlito"/>
              </a:rPr>
              <a:t>Successive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Approximation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ADC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0825">
              <a:lnSpc>
                <a:spcPct val="100000"/>
              </a:lnSpc>
              <a:spcBef>
                <a:spcPts val="100"/>
              </a:spcBef>
            </a:pPr>
            <a:r>
              <a:rPr dirty="0"/>
              <a:t>Flash</a:t>
            </a:r>
            <a:r>
              <a:rPr spc="-120" dirty="0"/>
              <a:t> </a:t>
            </a:r>
            <a:r>
              <a:rPr spc="-25" dirty="0"/>
              <a:t>ADC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94640" marR="212725" indent="-281940">
              <a:lnSpc>
                <a:spcPts val="3820"/>
              </a:lnSpc>
              <a:spcBef>
                <a:spcPts val="240"/>
              </a:spcBef>
              <a:buFont typeface="Arial"/>
              <a:buChar char="•"/>
              <a:tabLst>
                <a:tab pos="294640" algn="l"/>
              </a:tabLst>
            </a:pPr>
            <a:r>
              <a:rPr dirty="0"/>
              <a:t>Consists</a:t>
            </a:r>
            <a:r>
              <a:rPr spc="-60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a</a:t>
            </a:r>
            <a:r>
              <a:rPr spc="-60" dirty="0"/>
              <a:t> </a:t>
            </a:r>
            <a:r>
              <a:rPr dirty="0"/>
              <a:t>series</a:t>
            </a:r>
            <a:r>
              <a:rPr spc="-60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spc="-10" dirty="0"/>
              <a:t>comparators,</a:t>
            </a:r>
            <a:r>
              <a:rPr spc="-60" dirty="0"/>
              <a:t> </a:t>
            </a:r>
            <a:r>
              <a:rPr dirty="0"/>
              <a:t>each</a:t>
            </a:r>
            <a:r>
              <a:rPr spc="-60" dirty="0"/>
              <a:t> </a:t>
            </a:r>
            <a:r>
              <a:rPr spc="-25" dirty="0"/>
              <a:t>one </a:t>
            </a:r>
            <a:r>
              <a:rPr spc="-10" dirty="0"/>
              <a:t>comparing</a:t>
            </a:r>
            <a:r>
              <a:rPr spc="-70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dirty="0"/>
              <a:t>input</a:t>
            </a:r>
            <a:r>
              <a:rPr spc="-65" dirty="0"/>
              <a:t> </a:t>
            </a:r>
            <a:r>
              <a:rPr dirty="0"/>
              <a:t>signal</a:t>
            </a:r>
            <a:r>
              <a:rPr spc="-70" dirty="0"/>
              <a:t> </a:t>
            </a:r>
            <a:r>
              <a:rPr dirty="0"/>
              <a:t>to</a:t>
            </a:r>
            <a:r>
              <a:rPr spc="-70" dirty="0"/>
              <a:t> </a:t>
            </a:r>
            <a:r>
              <a:rPr dirty="0"/>
              <a:t>a</a:t>
            </a:r>
            <a:r>
              <a:rPr spc="-65" dirty="0"/>
              <a:t> </a:t>
            </a:r>
            <a:r>
              <a:rPr spc="-10" dirty="0"/>
              <a:t>unique </a:t>
            </a:r>
            <a:r>
              <a:rPr dirty="0"/>
              <a:t>reference</a:t>
            </a:r>
            <a:r>
              <a:rPr spc="-45" dirty="0"/>
              <a:t> </a:t>
            </a:r>
            <a:r>
              <a:rPr spc="-10" dirty="0"/>
              <a:t>voltage.</a:t>
            </a:r>
          </a:p>
          <a:p>
            <a:pPr>
              <a:lnSpc>
                <a:spcPct val="100000"/>
              </a:lnSpc>
              <a:spcBef>
                <a:spcPts val="1100"/>
              </a:spcBef>
              <a:buFont typeface="Arial"/>
              <a:buChar char="•"/>
            </a:pPr>
            <a:endParaRPr spc="-10" dirty="0"/>
          </a:p>
          <a:p>
            <a:pPr marL="294640" marR="5080" indent="-281940" algn="just">
              <a:lnSpc>
                <a:spcPct val="100099"/>
              </a:lnSpc>
              <a:spcBef>
                <a:spcPts val="5"/>
              </a:spcBef>
              <a:buFont typeface="Arial"/>
              <a:buChar char="•"/>
              <a:tabLst>
                <a:tab pos="294640" algn="l"/>
              </a:tabLst>
            </a:pPr>
            <a:r>
              <a:rPr dirty="0"/>
              <a:t>The</a:t>
            </a:r>
            <a:r>
              <a:rPr spc="-90" dirty="0"/>
              <a:t> </a:t>
            </a:r>
            <a:r>
              <a:rPr spc="-10" dirty="0"/>
              <a:t>comparator</a:t>
            </a:r>
            <a:r>
              <a:rPr spc="-90" dirty="0"/>
              <a:t> </a:t>
            </a:r>
            <a:r>
              <a:rPr dirty="0"/>
              <a:t>outputs</a:t>
            </a:r>
            <a:r>
              <a:rPr spc="-90" dirty="0"/>
              <a:t> </a:t>
            </a:r>
            <a:r>
              <a:rPr dirty="0"/>
              <a:t>connect</a:t>
            </a:r>
            <a:r>
              <a:rPr spc="-90" dirty="0"/>
              <a:t> </a:t>
            </a:r>
            <a:r>
              <a:rPr dirty="0"/>
              <a:t>to</a:t>
            </a:r>
            <a:r>
              <a:rPr spc="-90" dirty="0"/>
              <a:t> </a:t>
            </a:r>
            <a:r>
              <a:rPr dirty="0"/>
              <a:t>the</a:t>
            </a:r>
            <a:r>
              <a:rPr spc="-90" dirty="0"/>
              <a:t> </a:t>
            </a:r>
            <a:r>
              <a:rPr spc="-10" dirty="0"/>
              <a:t>inputs </a:t>
            </a:r>
            <a:r>
              <a:rPr dirty="0"/>
              <a:t>of</a:t>
            </a:r>
            <a:r>
              <a:rPr spc="-85" dirty="0"/>
              <a:t> </a:t>
            </a:r>
            <a:r>
              <a:rPr dirty="0"/>
              <a:t>a</a:t>
            </a:r>
            <a:r>
              <a:rPr spc="-85" dirty="0"/>
              <a:t> </a:t>
            </a:r>
            <a:r>
              <a:rPr dirty="0"/>
              <a:t>priority</a:t>
            </a:r>
            <a:r>
              <a:rPr spc="-85" dirty="0"/>
              <a:t> </a:t>
            </a:r>
            <a:r>
              <a:rPr dirty="0"/>
              <a:t>encoder</a:t>
            </a:r>
            <a:r>
              <a:rPr spc="-85" dirty="0"/>
              <a:t> </a:t>
            </a:r>
            <a:r>
              <a:rPr dirty="0"/>
              <a:t>circuit,</a:t>
            </a:r>
            <a:r>
              <a:rPr spc="-85" dirty="0"/>
              <a:t> </a:t>
            </a:r>
            <a:r>
              <a:rPr dirty="0"/>
              <a:t>which</a:t>
            </a:r>
            <a:r>
              <a:rPr spc="-85" dirty="0"/>
              <a:t> </a:t>
            </a:r>
            <a:r>
              <a:rPr dirty="0"/>
              <a:t>produces</a:t>
            </a:r>
            <a:r>
              <a:rPr spc="-85" dirty="0"/>
              <a:t> </a:t>
            </a:r>
            <a:r>
              <a:rPr spc="-50" dirty="0"/>
              <a:t>a </a:t>
            </a:r>
            <a:r>
              <a:rPr dirty="0"/>
              <a:t>binary</a:t>
            </a:r>
            <a:r>
              <a:rPr spc="-114" dirty="0"/>
              <a:t> </a:t>
            </a:r>
            <a:r>
              <a:rPr spc="-10" dirty="0"/>
              <a:t>output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1175</Words>
  <Application>Microsoft Office PowerPoint</Application>
  <PresentationFormat>On-screen Show (4:3)</PresentationFormat>
  <Paragraphs>178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Carlito</vt:lpstr>
      <vt:lpstr>Times New Roman</vt:lpstr>
      <vt:lpstr>Office Theme</vt:lpstr>
      <vt:lpstr>Interfacing Data Conversion</vt:lpstr>
      <vt:lpstr>Data Conversion System</vt:lpstr>
      <vt:lpstr>PowerPoint Presentation</vt:lpstr>
      <vt:lpstr>PowerPoint Presentation</vt:lpstr>
      <vt:lpstr>Analog-to-Digital Converter (ADC)</vt:lpstr>
      <vt:lpstr>PowerPoint Presentation</vt:lpstr>
      <vt:lpstr>ADC Applications</vt:lpstr>
      <vt:lpstr>A/D Converter Types</vt:lpstr>
      <vt:lpstr>Flash ADC</vt:lpstr>
      <vt:lpstr>Flash ADC Circuit</vt:lpstr>
      <vt:lpstr>ADC Output</vt:lpstr>
      <vt:lpstr>Flash</vt:lpstr>
      <vt:lpstr>Sigma Delta ADC</vt:lpstr>
      <vt:lpstr>Sigma-Delta</vt:lpstr>
      <vt:lpstr>Dual Slope Converter</vt:lpstr>
      <vt:lpstr>Dual Slope Converter</vt:lpstr>
      <vt:lpstr>Successive Approximation ADC</vt:lpstr>
      <vt:lpstr>Successive Approximation ADC Circuit</vt:lpstr>
      <vt:lpstr>ADC Output</vt:lpstr>
      <vt:lpstr>Successive Approximation</vt:lpstr>
      <vt:lpstr>ADC Types Comparison</vt:lpstr>
      <vt:lpstr>AD570</vt:lpstr>
      <vt:lpstr>ADC 0801</vt:lpstr>
      <vt:lpstr>Digital-to-Analog Converter (DAC)</vt:lpstr>
      <vt:lpstr>PowerPoint Presentation</vt:lpstr>
      <vt:lpstr>PowerPoint Presentation</vt:lpstr>
      <vt:lpstr>DAC Applications</vt:lpstr>
      <vt:lpstr>D/A Converter Types</vt:lpstr>
      <vt:lpstr>Binary Weighted Resistor</vt:lpstr>
      <vt:lpstr>Binary Weighted Resistor (Cont.)</vt:lpstr>
      <vt:lpstr>Binary Weighted Resistor (Cont.)</vt:lpstr>
      <vt:lpstr>R-2R Ladder</vt:lpstr>
      <vt:lpstr>R-2R Ladder (Cont.)</vt:lpstr>
      <vt:lpstr>AD 7522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Interfacing Data Conversion</dc:title>
  <cp:lastModifiedBy>Shakil Mahmud</cp:lastModifiedBy>
  <cp:revision>1</cp:revision>
  <dcterms:created xsi:type="dcterms:W3CDTF">2024-11-20T08:16:41Z</dcterms:created>
  <dcterms:modified xsi:type="dcterms:W3CDTF">2024-11-20T08:17:46Z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2024-11-20T00:00:00Z</vt:filetime>
  </property>
  <property fmtid="{D5CDD505-2E9C-101B-9397-08002B2CF9AE}" pid="4" name="Producer">
    <vt:lpwstr>3-Heights(TM) PDF Security Shell 4.8.25.2 (http://www.pdf-tools.com)</vt:lpwstr>
  </property>
</Properties>
</file>