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9390" y="65721"/>
            <a:ext cx="7865218" cy="13768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450" y="1552525"/>
            <a:ext cx="7985759" cy="4423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04304" y="1907857"/>
            <a:ext cx="6730096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5370" marR="5080" indent="-1043305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Basic</a:t>
            </a:r>
            <a:r>
              <a:rPr sz="6000" spc="-165" dirty="0"/>
              <a:t> </a:t>
            </a:r>
            <a:r>
              <a:rPr sz="6000" dirty="0"/>
              <a:t>Concepts</a:t>
            </a:r>
            <a:r>
              <a:rPr sz="6000" spc="-170" dirty="0"/>
              <a:t> </a:t>
            </a:r>
            <a:r>
              <a:rPr sz="6000" spc="-25" dirty="0"/>
              <a:t>of </a:t>
            </a:r>
            <a:r>
              <a:rPr sz="6000" spc="-10" dirty="0"/>
              <a:t>Interfacing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2802255" marR="5080" indent="-2448560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Block</a:t>
            </a:r>
            <a:r>
              <a:rPr sz="3950" spc="-35" dirty="0"/>
              <a:t> </a:t>
            </a:r>
            <a:r>
              <a:rPr sz="3950" dirty="0"/>
              <a:t>Diagram</a:t>
            </a:r>
            <a:r>
              <a:rPr sz="3950" spc="-20" dirty="0"/>
              <a:t> </a:t>
            </a:r>
            <a:r>
              <a:rPr sz="3950" dirty="0"/>
              <a:t>of</a:t>
            </a:r>
            <a:r>
              <a:rPr sz="3950" spc="-15" dirty="0"/>
              <a:t> </a:t>
            </a:r>
            <a:r>
              <a:rPr sz="3950" dirty="0"/>
              <a:t>Memory</a:t>
            </a:r>
            <a:r>
              <a:rPr sz="3950" spc="-25" dirty="0"/>
              <a:t> </a:t>
            </a:r>
            <a:r>
              <a:rPr sz="3950" dirty="0"/>
              <a:t>and</a:t>
            </a:r>
            <a:r>
              <a:rPr sz="3950" spc="-20" dirty="0"/>
              <a:t> </a:t>
            </a:r>
            <a:r>
              <a:rPr sz="3950" spc="-25" dirty="0"/>
              <a:t>I/O </a:t>
            </a:r>
            <a:r>
              <a:rPr sz="3950" spc="-10" dirty="0"/>
              <a:t>Interfacing</a:t>
            </a:r>
            <a:endParaRPr sz="39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2303" y="1822390"/>
            <a:ext cx="6555848" cy="43157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1995805" marR="5080" indent="-1874520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Comparison</a:t>
            </a:r>
            <a:r>
              <a:rPr sz="3950" spc="-30" dirty="0"/>
              <a:t> </a:t>
            </a:r>
            <a:r>
              <a:rPr sz="3950" dirty="0"/>
              <a:t>of</a:t>
            </a:r>
            <a:r>
              <a:rPr sz="3950" spc="-30" dirty="0"/>
              <a:t> </a:t>
            </a:r>
            <a:r>
              <a:rPr sz="3950" dirty="0"/>
              <a:t>Memory</a:t>
            </a:r>
            <a:r>
              <a:rPr sz="3950" spc="-25" dirty="0"/>
              <a:t> </a:t>
            </a:r>
            <a:r>
              <a:rPr sz="3950" dirty="0"/>
              <a:t>Mapped</a:t>
            </a:r>
            <a:r>
              <a:rPr sz="3950" spc="-30" dirty="0"/>
              <a:t> </a:t>
            </a:r>
            <a:r>
              <a:rPr sz="3950" spc="-25" dirty="0"/>
              <a:t>I/O </a:t>
            </a:r>
            <a:r>
              <a:rPr sz="3950" dirty="0"/>
              <a:t>and</a:t>
            </a:r>
            <a:r>
              <a:rPr sz="3950" spc="-35" dirty="0"/>
              <a:t> </a:t>
            </a:r>
            <a:r>
              <a:rPr sz="3950" dirty="0"/>
              <a:t>Peripheral</a:t>
            </a:r>
            <a:r>
              <a:rPr sz="3950" spc="-30" dirty="0"/>
              <a:t> </a:t>
            </a:r>
            <a:r>
              <a:rPr sz="3950" spc="-25" dirty="0"/>
              <a:t>I/O</a:t>
            </a:r>
            <a:endParaRPr sz="395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326917"/>
              </p:ext>
            </p:extLst>
          </p:nvPr>
        </p:nvGraphicFramePr>
        <p:xfrm>
          <a:off x="533400" y="1676400"/>
          <a:ext cx="8306433" cy="47586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1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6445"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Characteristics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Mapped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I/O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6995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Peripheral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I/O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Nature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I/O devices treated as memory.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19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I/O devices treated I/O.</a:t>
                      </a:r>
                    </a:p>
                  </a:txBody>
                  <a:tcPr marL="0" marR="0" marT="2793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955656"/>
                  </a:ext>
                </a:extLst>
              </a:tr>
              <a:tr h="4521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Device</a:t>
                      </a:r>
                      <a:r>
                        <a:rPr sz="20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Address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bit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bit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76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Control</a:t>
                      </a:r>
                      <a:r>
                        <a:rPr sz="20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signals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MEMR/MEMW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IOR/IOW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Instructions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593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STA,LDA,STAX,LDAX,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MOV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M,R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ADDM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etc.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IN,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OUT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transfer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090" marR="3676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20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any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register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3346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accumulator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Access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676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I/O can be access by any memory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instruction.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334645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2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I/O can be access by only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IN, OUT</a:t>
                      </a:r>
                      <a:r>
                        <a:rPr lang="en-US" sz="2000" dirty="0" smtClean="0">
                          <a:latin typeface="Arial"/>
                          <a:cs typeface="Arial"/>
                        </a:rPr>
                        <a:t> instruction.</a:t>
                      </a:r>
                    </a:p>
                    <a:p>
                      <a:pPr marL="85725" marR="3346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7578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39890" y="345924"/>
            <a:ext cx="18513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Cont.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317654"/>
              </p:ext>
            </p:extLst>
          </p:nvPr>
        </p:nvGraphicFramePr>
        <p:xfrm>
          <a:off x="442911" y="1414444"/>
          <a:ext cx="8229600" cy="4614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2765">
                <a:tc>
                  <a:txBody>
                    <a:bodyPr/>
                    <a:lstStyle/>
                    <a:p>
                      <a:pPr marL="2266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Characteristics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209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Mapped</a:t>
                      </a:r>
                      <a:r>
                        <a:rPr sz="20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I/O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4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Peripheral</a:t>
                      </a:r>
                      <a:r>
                        <a:rPr sz="20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I/O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5205">
                <a:tc>
                  <a:txBody>
                    <a:bodyPr/>
                    <a:lstStyle/>
                    <a:p>
                      <a:pPr marL="85090" marR="1924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Maximum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No.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I/Os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possible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435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64K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shared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between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I/Os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system memory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19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256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input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devices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256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output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devices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Execution</a:t>
                      </a:r>
                      <a:r>
                        <a:rPr sz="20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speed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Slower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due to more gates and circuits.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2000" dirty="0" smtClean="0">
                          <a:latin typeface="Arial"/>
                          <a:cs typeface="Arial"/>
                        </a:rPr>
                        <a:t>Faster</a:t>
                      </a:r>
                      <a:r>
                        <a:rPr lang="en-US" sz="2000" baseline="0" dirty="0" smtClean="0">
                          <a:latin typeface="Arial"/>
                          <a:cs typeface="Arial"/>
                        </a:rPr>
                        <a:t> due to less delay.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marL="85090" marR="4584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spc="-10" dirty="0">
                          <a:latin typeface="Arial"/>
                          <a:cs typeface="Arial"/>
                        </a:rPr>
                        <a:t>Hardware Requirements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33972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hardware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is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needed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decode</a:t>
                      </a:r>
                      <a:r>
                        <a:rPr sz="20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20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address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21971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Less</a:t>
                      </a:r>
                      <a:r>
                        <a:rPr sz="20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Hardware</a:t>
                      </a:r>
                      <a:r>
                        <a:rPr sz="20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required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decode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8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bit</a:t>
                      </a:r>
                      <a:r>
                        <a:rPr sz="20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address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Other</a:t>
                      </a:r>
                      <a:r>
                        <a:rPr sz="20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features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marR="1714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Arithmetic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logical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operations</a:t>
                      </a:r>
                      <a:r>
                        <a:rPr sz="20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be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directly</a:t>
                      </a:r>
                      <a:r>
                        <a:rPr sz="20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performed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2000" dirty="0">
                          <a:latin typeface="Arial"/>
                          <a:cs typeface="Arial"/>
                        </a:rPr>
                        <a:t>I/O</a:t>
                      </a:r>
                      <a:r>
                        <a:rPr sz="20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20" dirty="0">
                          <a:latin typeface="Arial"/>
                          <a:cs typeface="Arial"/>
                        </a:rPr>
                        <a:t>data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0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20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-10" dirty="0">
                          <a:latin typeface="Arial"/>
                          <a:cs typeface="Arial"/>
                        </a:rPr>
                        <a:t>Available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65721"/>
            <a:ext cx="9067800" cy="1105944"/>
          </a:xfrm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Interfacing</a:t>
            </a:r>
            <a:r>
              <a:rPr spc="-40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dirty="0"/>
              <a:t>External</a:t>
            </a:r>
            <a:r>
              <a:rPr spc="-35" dirty="0"/>
              <a:t> </a:t>
            </a:r>
            <a:r>
              <a:rPr spc="-10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473" y="1555619"/>
            <a:ext cx="7922895" cy="4382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09880" marR="320040" indent="-297815">
              <a:lnSpc>
                <a:spcPct val="79800"/>
              </a:lnSpc>
              <a:spcBef>
                <a:spcPts val="695"/>
              </a:spcBef>
              <a:buFont typeface="Arial"/>
              <a:buChar char="•"/>
              <a:tabLst>
                <a:tab pos="309880" algn="l"/>
              </a:tabLst>
            </a:pPr>
            <a:r>
              <a:rPr sz="2350" dirty="0">
                <a:latin typeface="Carlito"/>
                <a:cs typeface="Carlito"/>
              </a:rPr>
              <a:t>An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b="1" dirty="0">
                <a:latin typeface="Carlito"/>
                <a:cs typeface="Carlito"/>
              </a:rPr>
              <a:t>external</a:t>
            </a:r>
            <a:r>
              <a:rPr sz="2350" b="1" spc="-10" dirty="0">
                <a:latin typeface="Carlito"/>
                <a:cs typeface="Carlito"/>
              </a:rPr>
              <a:t> </a:t>
            </a:r>
            <a:r>
              <a:rPr sz="2350" b="1" dirty="0">
                <a:latin typeface="Carlito"/>
                <a:cs typeface="Carlito"/>
              </a:rPr>
              <a:t>memory</a:t>
            </a:r>
            <a:r>
              <a:rPr sz="2350" b="1" spc="-5" dirty="0">
                <a:latin typeface="Carlito"/>
                <a:cs typeface="Carlito"/>
              </a:rPr>
              <a:t> </a:t>
            </a:r>
            <a:r>
              <a:rPr sz="2350" b="1" dirty="0">
                <a:latin typeface="Carlito"/>
                <a:cs typeface="Carlito"/>
              </a:rPr>
              <a:t>interface</a:t>
            </a:r>
            <a:r>
              <a:rPr sz="2350" b="1" spc="2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is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bus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protocol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spc="-25" dirty="0">
                <a:latin typeface="Carlito"/>
                <a:cs typeface="Carlito"/>
              </a:rPr>
              <a:t>for </a:t>
            </a:r>
            <a:r>
              <a:rPr sz="2350" dirty="0">
                <a:latin typeface="Carlito"/>
                <a:cs typeface="Carlito"/>
              </a:rPr>
              <a:t>communication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from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an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integrated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circuit,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such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as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spc="-50" dirty="0">
                <a:latin typeface="Carlito"/>
                <a:cs typeface="Carlito"/>
              </a:rPr>
              <a:t>a </a:t>
            </a:r>
            <a:r>
              <a:rPr sz="2350" dirty="0">
                <a:latin typeface="Carlito"/>
                <a:cs typeface="Carlito"/>
              </a:rPr>
              <a:t>microprocessor,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to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an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external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memory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device located on </a:t>
            </a:r>
            <a:r>
              <a:rPr sz="2350" spc="-50" dirty="0">
                <a:latin typeface="Carlito"/>
                <a:cs typeface="Carlito"/>
              </a:rPr>
              <a:t>a </a:t>
            </a:r>
            <a:r>
              <a:rPr sz="2350" dirty="0">
                <a:latin typeface="Carlito"/>
                <a:cs typeface="Carlito"/>
              </a:rPr>
              <a:t>circuit</a:t>
            </a:r>
            <a:r>
              <a:rPr sz="2350" spc="20" dirty="0">
                <a:latin typeface="Carlito"/>
                <a:cs typeface="Carlito"/>
              </a:rPr>
              <a:t> </a:t>
            </a:r>
            <a:r>
              <a:rPr sz="2350" spc="-10" dirty="0">
                <a:latin typeface="Carlito"/>
                <a:cs typeface="Carlito"/>
              </a:rPr>
              <a:t>board.</a:t>
            </a:r>
            <a:endParaRPr sz="2350" dirty="0">
              <a:latin typeface="Carlito"/>
              <a:cs typeface="Carlito"/>
            </a:endParaRPr>
          </a:p>
          <a:p>
            <a:pPr marL="309880" marR="5080" indent="-297815">
              <a:lnSpc>
                <a:spcPct val="80700"/>
              </a:lnSpc>
              <a:spcBef>
                <a:spcPts val="445"/>
              </a:spcBef>
              <a:buFont typeface="Arial"/>
              <a:buChar char="•"/>
              <a:tabLst>
                <a:tab pos="309880" algn="l"/>
              </a:tabLst>
            </a:pPr>
            <a:r>
              <a:rPr sz="2350" dirty="0">
                <a:latin typeface="Carlito"/>
                <a:cs typeface="Carlito"/>
              </a:rPr>
              <a:t>The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memory is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referred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to as</a:t>
            </a:r>
            <a:r>
              <a:rPr sz="2350" spc="25" dirty="0">
                <a:latin typeface="Carlito"/>
                <a:cs typeface="Carlito"/>
              </a:rPr>
              <a:t> </a:t>
            </a:r>
            <a:r>
              <a:rPr sz="2350" i="1" dirty="0">
                <a:latin typeface="Carlito"/>
                <a:cs typeface="Carlito"/>
              </a:rPr>
              <a:t>external</a:t>
            </a:r>
            <a:r>
              <a:rPr sz="2350" i="1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because it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is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spc="-25" dirty="0">
                <a:latin typeface="Carlito"/>
                <a:cs typeface="Carlito"/>
              </a:rPr>
              <a:t>not </a:t>
            </a:r>
            <a:r>
              <a:rPr sz="2350" dirty="0">
                <a:latin typeface="Carlito"/>
                <a:cs typeface="Carlito"/>
              </a:rPr>
              <a:t>contained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within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the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internal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circuitry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of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the</a:t>
            </a:r>
            <a:r>
              <a:rPr sz="2350" spc="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integrated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spc="-10" dirty="0">
                <a:latin typeface="Carlito"/>
                <a:cs typeface="Carlito"/>
              </a:rPr>
              <a:t>circuit </a:t>
            </a:r>
            <a:r>
              <a:rPr sz="2350" dirty="0">
                <a:latin typeface="Carlito"/>
                <a:cs typeface="Carlito"/>
              </a:rPr>
              <a:t>and thus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is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externally located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on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the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circuit</a:t>
            </a:r>
            <a:r>
              <a:rPr sz="2350" spc="-5" dirty="0">
                <a:latin typeface="Carlito"/>
                <a:cs typeface="Carlito"/>
              </a:rPr>
              <a:t> </a:t>
            </a:r>
            <a:r>
              <a:rPr sz="2350" spc="-10" dirty="0">
                <a:latin typeface="Carlito"/>
                <a:cs typeface="Carlito"/>
              </a:rPr>
              <a:t>board.</a:t>
            </a:r>
            <a:endParaRPr sz="2350" dirty="0">
              <a:latin typeface="Carlito"/>
              <a:cs typeface="Carlito"/>
            </a:endParaRPr>
          </a:p>
          <a:p>
            <a:pPr marL="309880" marR="491490" indent="-297815">
              <a:lnSpc>
                <a:spcPct val="80700"/>
              </a:lnSpc>
              <a:spcBef>
                <a:spcPts val="450"/>
              </a:spcBef>
              <a:buFont typeface="Arial"/>
              <a:buChar char="•"/>
              <a:tabLst>
                <a:tab pos="309880" algn="l"/>
              </a:tabLst>
            </a:pPr>
            <a:r>
              <a:rPr sz="2350" dirty="0">
                <a:latin typeface="Carlito"/>
                <a:cs typeface="Carlito"/>
              </a:rPr>
              <a:t>The</a:t>
            </a:r>
            <a:r>
              <a:rPr sz="2350" spc="-2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external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memory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interface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enables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the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processor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spc="-25" dirty="0">
                <a:latin typeface="Carlito"/>
                <a:cs typeface="Carlito"/>
              </a:rPr>
              <a:t>to </a:t>
            </a:r>
            <a:r>
              <a:rPr sz="2350" dirty="0">
                <a:latin typeface="Carlito"/>
                <a:cs typeface="Carlito"/>
              </a:rPr>
              <a:t>interface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with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third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level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caches,</a:t>
            </a:r>
            <a:r>
              <a:rPr sz="2350" spc="-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peripherals,</a:t>
            </a:r>
            <a:r>
              <a:rPr sz="2350" spc="-10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and</a:t>
            </a:r>
            <a:r>
              <a:rPr sz="2350" spc="-10" dirty="0">
                <a:latin typeface="Carlito"/>
                <a:cs typeface="Carlito"/>
              </a:rPr>
              <a:t> external memory.</a:t>
            </a:r>
            <a:endParaRPr sz="2350" dirty="0">
              <a:latin typeface="Carlito"/>
              <a:cs typeface="Carlito"/>
            </a:endParaRPr>
          </a:p>
          <a:p>
            <a:pPr marL="309880" indent="-297180">
              <a:lnSpc>
                <a:spcPts val="2705"/>
              </a:lnSpc>
              <a:buFont typeface="Arial"/>
              <a:buChar char="•"/>
              <a:tabLst>
                <a:tab pos="309880" algn="l"/>
              </a:tabLst>
            </a:pPr>
            <a:r>
              <a:rPr sz="2350" dirty="0">
                <a:latin typeface="Carlito"/>
                <a:cs typeface="Carlito"/>
              </a:rPr>
              <a:t>Some</a:t>
            </a:r>
            <a:r>
              <a:rPr sz="2350" spc="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common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external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memory</a:t>
            </a:r>
            <a:r>
              <a:rPr sz="2350" spc="15" dirty="0">
                <a:latin typeface="Carlito"/>
                <a:cs typeface="Carlito"/>
              </a:rPr>
              <a:t> </a:t>
            </a:r>
            <a:r>
              <a:rPr sz="2350" dirty="0">
                <a:latin typeface="Carlito"/>
                <a:cs typeface="Carlito"/>
              </a:rPr>
              <a:t>interfaces</a:t>
            </a:r>
            <a:r>
              <a:rPr sz="2350" spc="20" dirty="0">
                <a:latin typeface="Carlito"/>
                <a:cs typeface="Carlito"/>
              </a:rPr>
              <a:t> </a:t>
            </a:r>
            <a:r>
              <a:rPr sz="2350" spc="-10" dirty="0">
                <a:latin typeface="Carlito"/>
                <a:cs typeface="Carlito"/>
              </a:rPr>
              <a:t>include:</a:t>
            </a:r>
            <a:endParaRPr sz="2350" dirty="0">
              <a:latin typeface="Carlito"/>
              <a:cs typeface="Carlito"/>
            </a:endParaRPr>
          </a:p>
          <a:p>
            <a:pPr marL="709930" lvl="1" indent="-300990">
              <a:lnSpc>
                <a:spcPts val="2480"/>
              </a:lnSpc>
              <a:buFont typeface="Arial"/>
              <a:buChar char="–"/>
              <a:tabLst>
                <a:tab pos="709930" algn="l"/>
              </a:tabLst>
            </a:pPr>
            <a:r>
              <a:rPr sz="2100" spc="-25" dirty="0">
                <a:latin typeface="Carlito"/>
                <a:cs typeface="Carlito"/>
              </a:rPr>
              <a:t>DDR</a:t>
            </a:r>
            <a:endParaRPr sz="2100" dirty="0">
              <a:latin typeface="Carlito"/>
              <a:cs typeface="Carlito"/>
            </a:endParaRPr>
          </a:p>
          <a:p>
            <a:pPr marL="709930" lvl="1" indent="-300990">
              <a:lnSpc>
                <a:spcPts val="2475"/>
              </a:lnSpc>
              <a:buFont typeface="Arial"/>
              <a:buChar char="–"/>
              <a:tabLst>
                <a:tab pos="709930" algn="l"/>
              </a:tabLst>
            </a:pPr>
            <a:r>
              <a:rPr sz="2100" spc="-20" dirty="0">
                <a:latin typeface="Carlito"/>
                <a:cs typeface="Carlito"/>
              </a:rPr>
              <a:t>DDR2</a:t>
            </a:r>
            <a:endParaRPr sz="2100" dirty="0">
              <a:latin typeface="Carlito"/>
              <a:cs typeface="Carlito"/>
            </a:endParaRPr>
          </a:p>
          <a:p>
            <a:pPr marL="709930" lvl="1" indent="-300990">
              <a:lnSpc>
                <a:spcPts val="2495"/>
              </a:lnSpc>
              <a:buFont typeface="Arial"/>
              <a:buChar char="–"/>
              <a:tabLst>
                <a:tab pos="709930" algn="l"/>
              </a:tabLst>
            </a:pPr>
            <a:r>
              <a:rPr sz="2100" spc="-20" dirty="0">
                <a:latin typeface="Carlito"/>
                <a:cs typeface="Carlito"/>
              </a:rPr>
              <a:t>GDDR</a:t>
            </a:r>
            <a:endParaRPr sz="21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0287" y="2497008"/>
            <a:ext cx="5337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75" dirty="0"/>
              <a:t> </a:t>
            </a:r>
            <a:r>
              <a:rPr dirty="0"/>
              <a:t>Transfer</a:t>
            </a:r>
            <a:r>
              <a:rPr spc="-75" dirty="0"/>
              <a:t> </a:t>
            </a:r>
            <a:r>
              <a:rPr spc="-10" dirty="0"/>
              <a:t>Schemes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65721"/>
            <a:ext cx="8839200" cy="1105944"/>
          </a:xfrm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00"/>
              </a:spcBef>
            </a:pPr>
            <a:r>
              <a:rPr dirty="0"/>
              <a:t>Need</a:t>
            </a:r>
            <a:r>
              <a:rPr spc="-5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Transfer</a:t>
            </a:r>
            <a:r>
              <a:rPr spc="-45" dirty="0"/>
              <a:t> </a:t>
            </a:r>
            <a:r>
              <a:rPr spc="-10"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1967" y="1171665"/>
            <a:ext cx="7987665" cy="47263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03530" marR="115570" indent="-291465">
              <a:lnSpc>
                <a:spcPts val="2920"/>
              </a:lnSpc>
              <a:spcBef>
                <a:spcPts val="480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A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wide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variety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IO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devices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having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wide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range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of </a:t>
            </a:r>
            <a:r>
              <a:rPr sz="2700" dirty="0">
                <a:latin typeface="Carlito"/>
                <a:cs typeface="Carlito"/>
              </a:rPr>
              <a:t>speed</a:t>
            </a:r>
            <a:r>
              <a:rPr sz="2700" spc="4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5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other</a:t>
            </a:r>
            <a:r>
              <a:rPr sz="2700" spc="4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different</a:t>
            </a:r>
            <a:r>
              <a:rPr sz="2700" spc="5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characteristics</a:t>
            </a:r>
            <a:r>
              <a:rPr sz="2700" spc="4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are</a:t>
            </a:r>
            <a:r>
              <a:rPr sz="2700" spc="5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available</a:t>
            </a:r>
            <a:endParaRPr sz="2700" dirty="0">
              <a:latin typeface="Carlito"/>
              <a:cs typeface="Carlito"/>
            </a:endParaRPr>
          </a:p>
          <a:p>
            <a:pPr marL="303530">
              <a:lnSpc>
                <a:spcPts val="2885"/>
              </a:lnSpc>
            </a:pPr>
            <a:r>
              <a:rPr sz="2700" spc="-50" dirty="0">
                <a:latin typeface="Carlito"/>
                <a:cs typeface="Carlito"/>
              </a:rPr>
              <a:t>.</a:t>
            </a:r>
            <a:endParaRPr sz="2700" dirty="0">
              <a:latin typeface="Carlito"/>
              <a:cs typeface="Carlito"/>
            </a:endParaRPr>
          </a:p>
          <a:p>
            <a:pPr marL="302260" marR="721360" indent="-290195" algn="just">
              <a:lnSpc>
                <a:spcPct val="90000"/>
              </a:lnSpc>
              <a:spcBef>
                <a:spcPts val="555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A slow responding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IO device cannot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transfer </a:t>
            </a:r>
            <a:r>
              <a:rPr sz="2700" spc="-20" dirty="0">
                <a:latin typeface="Carlito"/>
                <a:cs typeface="Carlito"/>
              </a:rPr>
              <a:t>data 	</a:t>
            </a:r>
            <a:r>
              <a:rPr sz="2700" dirty="0">
                <a:latin typeface="Carlito"/>
                <a:cs typeface="Carlito"/>
              </a:rPr>
              <a:t>when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microprocessor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issues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instruction for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it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it 	</a:t>
            </a:r>
            <a:r>
              <a:rPr sz="2700" dirty="0">
                <a:latin typeface="Carlito"/>
                <a:cs typeface="Carlito"/>
              </a:rPr>
              <a:t>takes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some time to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get </a:t>
            </a:r>
            <a:r>
              <a:rPr sz="2700" spc="-10" dirty="0">
                <a:latin typeface="Carlito"/>
                <a:cs typeface="Carlito"/>
              </a:rPr>
              <a:t>ready.</a:t>
            </a:r>
            <a:endParaRPr sz="2700" dirty="0">
              <a:latin typeface="Carlito"/>
              <a:cs typeface="Carlito"/>
            </a:endParaRPr>
          </a:p>
          <a:p>
            <a:pPr marL="303530" marR="473075" indent="-291465">
              <a:lnSpc>
                <a:spcPts val="2910"/>
              </a:lnSpc>
              <a:spcBef>
                <a:spcPts val="600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Transfers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rates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peripherals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usually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slower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than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transfer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rates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CPU.</a:t>
            </a:r>
            <a:endParaRPr sz="2700" dirty="0">
              <a:latin typeface="Carlito"/>
              <a:cs typeface="Carlito"/>
            </a:endParaRPr>
          </a:p>
          <a:p>
            <a:pPr marL="303530" marR="5080" indent="-291465">
              <a:lnSpc>
                <a:spcPct val="90100"/>
              </a:lnSpc>
              <a:spcBef>
                <a:spcPts val="505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Operating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modes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peripheral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are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different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from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spc="-20" dirty="0">
                <a:latin typeface="Carlito"/>
                <a:cs typeface="Carlito"/>
              </a:rPr>
              <a:t>each </a:t>
            </a:r>
            <a:r>
              <a:rPr sz="2700" dirty="0">
                <a:latin typeface="Carlito"/>
                <a:cs typeface="Carlito"/>
              </a:rPr>
              <a:t>other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each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must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be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controlled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so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as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not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to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disturb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operation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each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other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peripherals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connected</a:t>
            </a:r>
            <a:r>
              <a:rPr sz="2700" spc="3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to CPU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" y="274485"/>
            <a:ext cx="8763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Transfer</a:t>
            </a:r>
            <a:r>
              <a:rPr spc="-45" dirty="0"/>
              <a:t> </a:t>
            </a:r>
            <a:r>
              <a:rPr spc="-10" dirty="0"/>
              <a:t>Scheme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6620" y="1224039"/>
            <a:ext cx="7566659" cy="4793615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5080" indent="-287020">
              <a:lnSpc>
                <a:spcPts val="2850"/>
              </a:lnSpc>
              <a:spcBef>
                <a:spcPts val="780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Different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types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techniques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are </a:t>
            </a:r>
            <a:r>
              <a:rPr sz="2950" dirty="0">
                <a:latin typeface="Carlito"/>
                <a:cs typeface="Carlito"/>
              </a:rPr>
              <a:t>available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which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can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be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broadly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divided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into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two </a:t>
            </a:r>
            <a:r>
              <a:rPr sz="2950" spc="-10" dirty="0">
                <a:latin typeface="Carlito"/>
                <a:cs typeface="Carlito"/>
              </a:rPr>
              <a:t>categories:-</a:t>
            </a:r>
            <a:endParaRPr sz="2950">
              <a:latin typeface="Carlito"/>
              <a:cs typeface="Carlito"/>
            </a:endParaRPr>
          </a:p>
          <a:p>
            <a:pPr marL="927735" lvl="1" indent="-600075">
              <a:lnSpc>
                <a:spcPts val="2735"/>
              </a:lnSpc>
              <a:buAutoNum type="arabicPeriod"/>
              <a:tabLst>
                <a:tab pos="927735" algn="l"/>
              </a:tabLst>
            </a:pP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MICROPROCESSOR</a:t>
            </a:r>
            <a:r>
              <a:rPr sz="2550" u="heavy" spc="7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CONTROLLED</a:t>
            </a:r>
            <a:r>
              <a:rPr sz="2550" u="heavy" spc="7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:-</a:t>
            </a:r>
            <a:r>
              <a:rPr sz="2550" u="heavy" spc="7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none" dirty="0">
                <a:latin typeface="Carlito"/>
                <a:cs typeface="Carlito"/>
              </a:rPr>
              <a:t>HERE</a:t>
            </a:r>
            <a:r>
              <a:rPr sz="2550" u="none" spc="70" dirty="0">
                <a:latin typeface="Carlito"/>
                <a:cs typeface="Carlito"/>
              </a:rPr>
              <a:t> </a:t>
            </a:r>
            <a:r>
              <a:rPr sz="2550" u="none" spc="-20" dirty="0">
                <a:latin typeface="Carlito"/>
                <a:cs typeface="Carlito"/>
              </a:rPr>
              <a:t>data</a:t>
            </a:r>
            <a:endParaRPr sz="2550">
              <a:latin typeface="Carlito"/>
              <a:cs typeface="Carlito"/>
            </a:endParaRPr>
          </a:p>
          <a:p>
            <a:pPr marL="927735" marR="242570">
              <a:lnSpc>
                <a:spcPts val="2470"/>
              </a:lnSpc>
              <a:spcBef>
                <a:spcPts val="285"/>
              </a:spcBef>
            </a:pP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controlled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microprocessor. </a:t>
            </a:r>
            <a:r>
              <a:rPr sz="2550" dirty="0">
                <a:latin typeface="Carlito"/>
                <a:cs typeface="Carlito"/>
              </a:rPr>
              <a:t>Microprocessor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primarily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responsible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for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data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whether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from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CPU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memory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vice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versa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50" dirty="0">
                <a:latin typeface="Carlito"/>
                <a:cs typeface="Carlito"/>
              </a:rPr>
              <a:t>.</a:t>
            </a:r>
            <a:endParaRPr sz="2550">
              <a:latin typeface="Carlito"/>
              <a:cs typeface="Carlito"/>
            </a:endParaRPr>
          </a:p>
          <a:p>
            <a:pPr marL="927735" lvl="1" indent="-600075">
              <a:lnSpc>
                <a:spcPts val="2735"/>
              </a:lnSpc>
              <a:buAutoNum type="arabicPeriod" startAt="2"/>
              <a:tabLst>
                <a:tab pos="927735" algn="l"/>
              </a:tabLst>
            </a:pP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PERIPHERAL/DEVICE</a:t>
            </a:r>
            <a:r>
              <a:rPr sz="2550" u="heavy" spc="8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CONTROLLED:-</a:t>
            </a:r>
            <a:r>
              <a:rPr sz="2550" u="heavy" spc="10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550" u="none" dirty="0">
                <a:latin typeface="Carlito"/>
                <a:cs typeface="Carlito"/>
              </a:rPr>
              <a:t>Here</a:t>
            </a:r>
            <a:r>
              <a:rPr sz="2550" u="none" spc="95" dirty="0">
                <a:latin typeface="Carlito"/>
                <a:cs typeface="Carlito"/>
              </a:rPr>
              <a:t> </a:t>
            </a:r>
            <a:r>
              <a:rPr sz="2550" u="none" spc="-20" dirty="0">
                <a:latin typeface="Carlito"/>
                <a:cs typeface="Carlito"/>
              </a:rPr>
              <a:t>data</a:t>
            </a:r>
            <a:endParaRPr sz="2550">
              <a:latin typeface="Carlito"/>
              <a:cs typeface="Carlito"/>
            </a:endParaRPr>
          </a:p>
          <a:p>
            <a:pPr marL="927735" marR="234315">
              <a:lnSpc>
                <a:spcPts val="2470"/>
              </a:lnSpc>
              <a:spcBef>
                <a:spcPts val="285"/>
              </a:spcBef>
            </a:pP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controlled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.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is </a:t>
            </a:r>
            <a:r>
              <a:rPr sz="2550" dirty="0">
                <a:latin typeface="Carlito"/>
                <a:cs typeface="Carlito"/>
              </a:rPr>
              <a:t>transferred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between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memory </a:t>
            </a:r>
            <a:r>
              <a:rPr sz="2550" dirty="0">
                <a:latin typeface="Carlito"/>
                <a:cs typeface="Carlito"/>
              </a:rPr>
              <a:t>without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intervention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CPU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such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transfer </a:t>
            </a:r>
            <a:r>
              <a:rPr sz="2550" dirty="0">
                <a:latin typeface="Carlito"/>
                <a:cs typeface="Carlito"/>
              </a:rPr>
              <a:t>increases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rate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makes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system </a:t>
            </a:r>
            <a:r>
              <a:rPr sz="2550" dirty="0">
                <a:latin typeface="Carlito"/>
                <a:cs typeface="Carlito"/>
              </a:rPr>
              <a:t>more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efficient</a:t>
            </a:r>
            <a:endParaRPr sz="2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5721"/>
            <a:ext cx="8915400" cy="1105944"/>
          </a:xfrm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100"/>
              </a:spcBef>
            </a:pPr>
            <a:r>
              <a:rPr dirty="0"/>
              <a:t>Microprocessor</a:t>
            </a:r>
            <a:r>
              <a:rPr spc="-60" dirty="0"/>
              <a:t> </a:t>
            </a:r>
            <a:r>
              <a:rPr dirty="0"/>
              <a:t>Controlled</a:t>
            </a:r>
            <a:r>
              <a:rPr spc="-60" dirty="0"/>
              <a:t> </a:t>
            </a:r>
            <a:r>
              <a:rPr spc="-25" dirty="0"/>
              <a:t>DTS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609340"/>
            <a:ext cx="7590790" cy="19926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661035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based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scheme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further </a:t>
            </a:r>
            <a:r>
              <a:rPr sz="3200" dirty="0">
                <a:latin typeface="Carlito"/>
                <a:cs typeface="Carlito"/>
              </a:rPr>
              <a:t>divided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into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two</a:t>
            </a:r>
            <a:r>
              <a:rPr sz="3200" spc="-9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parts:-</a:t>
            </a:r>
            <a:endParaRPr sz="3200">
              <a:latin typeface="Carlito"/>
              <a:cs typeface="Carlito"/>
            </a:endParaRPr>
          </a:p>
          <a:p>
            <a:pPr marL="693420" lvl="1" indent="-320675">
              <a:lnSpc>
                <a:spcPct val="100000"/>
              </a:lnSpc>
              <a:spcBef>
                <a:spcPts val="445"/>
              </a:spcBef>
              <a:buFont typeface="Arial"/>
              <a:buChar char="□"/>
              <a:tabLst>
                <a:tab pos="693420" algn="l"/>
              </a:tabLst>
            </a:pPr>
            <a:r>
              <a:rPr sz="2800" spc="-10" dirty="0">
                <a:latin typeface="Carlito"/>
                <a:cs typeface="Carlito"/>
              </a:rPr>
              <a:t>PROGRAMMED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DATA</a:t>
            </a:r>
            <a:r>
              <a:rPr sz="2800" spc="-12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TRANSFER</a:t>
            </a:r>
            <a:r>
              <a:rPr sz="2800" spc="-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SCHEME</a:t>
            </a:r>
            <a:endParaRPr sz="2800">
              <a:latin typeface="Carlito"/>
              <a:cs typeface="Carlito"/>
            </a:endParaRPr>
          </a:p>
          <a:p>
            <a:pPr marL="693420" lvl="1" indent="-320675">
              <a:lnSpc>
                <a:spcPct val="100000"/>
              </a:lnSpc>
              <a:spcBef>
                <a:spcPts val="540"/>
              </a:spcBef>
              <a:buFont typeface="Arial"/>
              <a:buChar char="□"/>
              <a:tabLst>
                <a:tab pos="693420" algn="l"/>
              </a:tabLst>
            </a:pPr>
            <a:r>
              <a:rPr sz="2800" spc="-10" dirty="0">
                <a:latin typeface="Carlito"/>
                <a:cs typeface="Carlito"/>
              </a:rPr>
              <a:t>INTERRUPT</a:t>
            </a:r>
            <a:r>
              <a:rPr sz="2800" spc="-9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CONTROL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DATA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TRANSFER</a:t>
            </a:r>
            <a:r>
              <a:rPr sz="2800" spc="-9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SCHEME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5902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Programmed</a:t>
            </a:r>
            <a:r>
              <a:rPr sz="3600" spc="-65" dirty="0"/>
              <a:t> </a:t>
            </a:r>
            <a:r>
              <a:rPr sz="3600" dirty="0"/>
              <a:t>Data</a:t>
            </a:r>
            <a:r>
              <a:rPr sz="3600" spc="-60" dirty="0"/>
              <a:t> </a:t>
            </a:r>
            <a:r>
              <a:rPr sz="3600" dirty="0"/>
              <a:t>Transfer</a:t>
            </a:r>
            <a:r>
              <a:rPr sz="3600" spc="-60" dirty="0"/>
              <a:t> </a:t>
            </a:r>
            <a:r>
              <a:rPr sz="3600" spc="-10" dirty="0"/>
              <a:t>Scheme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86620" y="1610559"/>
            <a:ext cx="7943215" cy="413448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9085" marR="13970" indent="-287020">
              <a:lnSpc>
                <a:spcPts val="3520"/>
              </a:lnSpc>
              <a:spcBef>
                <a:spcPts val="240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Programmed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scheme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controlled </a:t>
            </a:r>
            <a:r>
              <a:rPr sz="2950" dirty="0">
                <a:latin typeface="Carlito"/>
                <a:cs typeface="Carlito"/>
              </a:rPr>
              <a:t>by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CPU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.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are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transferred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from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an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IO </a:t>
            </a:r>
            <a:r>
              <a:rPr sz="2950" dirty="0">
                <a:latin typeface="Carlito"/>
                <a:cs typeface="Carlito"/>
              </a:rPr>
              <a:t>device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to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CPU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or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to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memory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through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CPU </a:t>
            </a:r>
            <a:r>
              <a:rPr sz="2950" dirty="0">
                <a:latin typeface="Carlito"/>
                <a:cs typeface="Carlito"/>
              </a:rPr>
              <a:t>or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vice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versa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under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control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programs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which </a:t>
            </a:r>
            <a:r>
              <a:rPr sz="2950" dirty="0">
                <a:latin typeface="Carlito"/>
                <a:cs typeface="Carlito"/>
              </a:rPr>
              <a:t>are</a:t>
            </a:r>
            <a:r>
              <a:rPr sz="2950" spc="-3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stored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in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memory.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These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programs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25" dirty="0">
                <a:latin typeface="Carlito"/>
                <a:cs typeface="Carlito"/>
              </a:rPr>
              <a:t>are </a:t>
            </a:r>
            <a:r>
              <a:rPr sz="2950" dirty="0">
                <a:latin typeface="Carlito"/>
                <a:cs typeface="Carlito"/>
              </a:rPr>
              <a:t>executed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by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CPU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when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an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I/O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device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-10" dirty="0">
                <a:latin typeface="Carlito"/>
                <a:cs typeface="Carlito"/>
              </a:rPr>
              <a:t> ready </a:t>
            </a:r>
            <a:r>
              <a:rPr sz="2950" dirty="0">
                <a:latin typeface="Carlito"/>
                <a:cs typeface="Carlito"/>
              </a:rPr>
              <a:t>to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data.</a:t>
            </a:r>
            <a:endParaRPr sz="2950">
              <a:latin typeface="Carlito"/>
              <a:cs typeface="Carlito"/>
            </a:endParaRPr>
          </a:p>
          <a:p>
            <a:pPr marL="299085" marR="5080" indent="-287020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The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program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transfer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schemes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are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employed </a:t>
            </a:r>
            <a:r>
              <a:rPr sz="2950" dirty="0">
                <a:latin typeface="Carlito"/>
                <a:cs typeface="Carlito"/>
              </a:rPr>
              <a:t>when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small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amount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data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are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to</a:t>
            </a:r>
            <a:r>
              <a:rPr sz="2950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be</a:t>
            </a:r>
            <a:r>
              <a:rPr sz="2950" spc="-10" dirty="0">
                <a:latin typeface="Carlito"/>
                <a:cs typeface="Carlito"/>
              </a:rPr>
              <a:t> transferred.</a:t>
            </a:r>
            <a:endParaRPr sz="29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594" y="214299"/>
            <a:ext cx="8286783" cy="621508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1670" y="274485"/>
            <a:ext cx="64665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Definition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5141" y="1349053"/>
            <a:ext cx="8365490" cy="514910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5080" indent="-287020" algn="just">
              <a:lnSpc>
                <a:spcPts val="3220"/>
              </a:lnSpc>
              <a:spcBef>
                <a:spcPts val="480"/>
              </a:spcBef>
              <a:buFont typeface="Arial"/>
              <a:buChar char="•"/>
              <a:tabLst>
                <a:tab pos="299085" algn="l"/>
              </a:tabLst>
            </a:pPr>
            <a:r>
              <a:rPr lang="en-US" sz="2950" dirty="0">
                <a:latin typeface="Carlito"/>
                <a:cs typeface="Carlito"/>
              </a:rPr>
              <a:t>A</a:t>
            </a:r>
            <a:r>
              <a:rPr sz="2950" dirty="0" smtClean="0">
                <a:latin typeface="Carlito"/>
                <a:cs typeface="Carlito"/>
              </a:rPr>
              <a:t>n</a:t>
            </a:r>
            <a:r>
              <a:rPr sz="2950" spc="325" dirty="0" smtClean="0">
                <a:latin typeface="Carlito"/>
                <a:cs typeface="Carlito"/>
              </a:rPr>
              <a:t>  </a:t>
            </a:r>
            <a:r>
              <a:rPr sz="2950" b="1" dirty="0">
                <a:latin typeface="Carlito"/>
                <a:cs typeface="Carlito"/>
              </a:rPr>
              <a:t>interface</a:t>
            </a:r>
            <a:r>
              <a:rPr sz="2950" b="1" spc="33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33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a</a:t>
            </a:r>
            <a:r>
              <a:rPr sz="2950" spc="32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medium</a:t>
            </a:r>
            <a:r>
              <a:rPr sz="2950" spc="32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through</a:t>
            </a:r>
            <a:r>
              <a:rPr sz="2950" spc="33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which</a:t>
            </a:r>
            <a:r>
              <a:rPr sz="2950" spc="325" dirty="0">
                <a:latin typeface="Carlito"/>
                <a:cs typeface="Carlito"/>
              </a:rPr>
              <a:t>  </a:t>
            </a:r>
            <a:r>
              <a:rPr sz="2950" spc="-25" dirty="0">
                <a:latin typeface="Carlito"/>
                <a:cs typeface="Carlito"/>
              </a:rPr>
              <a:t>two </a:t>
            </a:r>
            <a:r>
              <a:rPr sz="2950" dirty="0">
                <a:latin typeface="Carlito"/>
                <a:cs typeface="Carlito"/>
              </a:rPr>
              <a:t>separate</a:t>
            </a:r>
            <a:r>
              <a:rPr sz="2950" spc="68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components</a:t>
            </a:r>
            <a:r>
              <a:rPr sz="2950" spc="6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6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a</a:t>
            </a:r>
            <a:r>
              <a:rPr sz="2950" spc="6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computer</a:t>
            </a:r>
            <a:r>
              <a:rPr sz="2950" spc="690" dirty="0">
                <a:latin typeface="Carlito"/>
                <a:cs typeface="Carlito"/>
              </a:rPr>
              <a:t>  </a:t>
            </a:r>
            <a:r>
              <a:rPr sz="2950" spc="-10" dirty="0">
                <a:latin typeface="Carlito"/>
                <a:cs typeface="Carlito"/>
              </a:rPr>
              <a:t>system </a:t>
            </a:r>
            <a:r>
              <a:rPr sz="2950" dirty="0">
                <a:latin typeface="Carlito"/>
                <a:cs typeface="Carlito"/>
              </a:rPr>
              <a:t>exchange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information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or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interact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with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each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other.</a:t>
            </a:r>
            <a:endParaRPr sz="2950" dirty="0">
              <a:latin typeface="Carlito"/>
              <a:cs typeface="Carlito"/>
            </a:endParaRPr>
          </a:p>
          <a:p>
            <a:pPr marL="299085" marR="5080" indent="-287020" algn="just">
              <a:lnSpc>
                <a:spcPct val="91200"/>
              </a:lnSpc>
              <a:spcBef>
                <a:spcPts val="545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The</a:t>
            </a:r>
            <a:r>
              <a:rPr sz="2950" spc="39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exchange</a:t>
            </a:r>
            <a:r>
              <a:rPr sz="2950" spc="38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can</a:t>
            </a:r>
            <a:r>
              <a:rPr sz="2950" spc="39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be</a:t>
            </a:r>
            <a:r>
              <a:rPr sz="2950" spc="39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between</a:t>
            </a:r>
            <a:r>
              <a:rPr sz="2950" spc="38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software,</a:t>
            </a:r>
            <a:r>
              <a:rPr sz="2950" spc="39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computer </a:t>
            </a:r>
            <a:r>
              <a:rPr sz="2950" dirty="0">
                <a:latin typeface="Carlito"/>
                <a:cs typeface="Carlito"/>
              </a:rPr>
              <a:t>hardware,</a:t>
            </a:r>
            <a:r>
              <a:rPr sz="2950" spc="545" dirty="0">
                <a:latin typeface="Carlito"/>
                <a:cs typeface="Carlito"/>
              </a:rPr>
              <a:t>   </a:t>
            </a:r>
            <a:r>
              <a:rPr sz="2950" dirty="0">
                <a:latin typeface="Carlito"/>
                <a:cs typeface="Carlito"/>
              </a:rPr>
              <a:t>peripheral</a:t>
            </a:r>
            <a:r>
              <a:rPr sz="2950" spc="550" dirty="0">
                <a:latin typeface="Carlito"/>
                <a:cs typeface="Carlito"/>
              </a:rPr>
              <a:t>   </a:t>
            </a:r>
            <a:r>
              <a:rPr sz="2950" dirty="0">
                <a:latin typeface="Carlito"/>
                <a:cs typeface="Carlito"/>
              </a:rPr>
              <a:t>devices,</a:t>
            </a:r>
            <a:r>
              <a:rPr sz="2950" spc="555" dirty="0">
                <a:latin typeface="Carlito"/>
                <a:cs typeface="Carlito"/>
              </a:rPr>
              <a:t>   </a:t>
            </a:r>
            <a:r>
              <a:rPr sz="2950" dirty="0">
                <a:latin typeface="Carlito"/>
                <a:cs typeface="Carlito"/>
              </a:rPr>
              <a:t>humans</a:t>
            </a:r>
            <a:r>
              <a:rPr sz="2950" spc="555" dirty="0">
                <a:latin typeface="Carlito"/>
                <a:cs typeface="Carlito"/>
              </a:rPr>
              <a:t>   </a:t>
            </a:r>
            <a:r>
              <a:rPr sz="2950" spc="-25" dirty="0">
                <a:latin typeface="Carlito"/>
                <a:cs typeface="Carlito"/>
              </a:rPr>
              <a:t>and </a:t>
            </a:r>
            <a:r>
              <a:rPr sz="2950" dirty="0">
                <a:latin typeface="Carlito"/>
                <a:cs typeface="Carlito"/>
              </a:rPr>
              <a:t>combinations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these.</a:t>
            </a:r>
            <a:endParaRPr sz="2950" dirty="0">
              <a:latin typeface="Carlito"/>
              <a:cs typeface="Carlito"/>
            </a:endParaRPr>
          </a:p>
          <a:p>
            <a:pPr marL="299085" marR="6985" indent="-287020" algn="just">
              <a:lnSpc>
                <a:spcPct val="91200"/>
              </a:lnSpc>
              <a:spcBef>
                <a:spcPts val="590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The</a:t>
            </a:r>
            <a:r>
              <a:rPr sz="2950" spc="400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interface</a:t>
            </a:r>
            <a:r>
              <a:rPr sz="2950" b="1" spc="39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in</a:t>
            </a:r>
            <a:r>
              <a:rPr sz="2950" b="1" spc="39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a</a:t>
            </a:r>
            <a:r>
              <a:rPr sz="2950" b="1" spc="39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microprocessor</a:t>
            </a:r>
            <a:r>
              <a:rPr sz="2950" b="1" spc="41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39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an</a:t>
            </a:r>
            <a:r>
              <a:rPr sz="2950" spc="39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integrated </a:t>
            </a:r>
            <a:r>
              <a:rPr sz="2950" dirty="0">
                <a:latin typeface="Carlito"/>
                <a:cs typeface="Carlito"/>
              </a:rPr>
              <a:t>circuit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that</a:t>
            </a:r>
            <a:r>
              <a:rPr sz="2950" spc="18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performs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the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basic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functions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of</a:t>
            </a:r>
            <a:r>
              <a:rPr sz="2950" spc="190" dirty="0">
                <a:latin typeface="Carlito"/>
                <a:cs typeface="Carlito"/>
              </a:rPr>
              <a:t>  </a:t>
            </a:r>
            <a:r>
              <a:rPr sz="2950" spc="-25" dirty="0">
                <a:latin typeface="Carlito"/>
                <a:cs typeface="Carlito"/>
              </a:rPr>
              <a:t>the </a:t>
            </a:r>
            <a:r>
              <a:rPr sz="2950" dirty="0">
                <a:latin typeface="Carlito"/>
                <a:cs typeface="Carlito"/>
              </a:rPr>
              <a:t>central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processing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unit.</a:t>
            </a:r>
            <a:r>
              <a:rPr sz="2950" spc="49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It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enables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a</a:t>
            </a:r>
            <a:r>
              <a:rPr sz="2950" spc="495" dirty="0">
                <a:latin typeface="Carlito"/>
                <a:cs typeface="Carlito"/>
              </a:rPr>
              <a:t>  </a:t>
            </a:r>
            <a:r>
              <a:rPr sz="2950" dirty="0">
                <a:latin typeface="Carlito"/>
                <a:cs typeface="Carlito"/>
              </a:rPr>
              <a:t>user</a:t>
            </a:r>
            <a:r>
              <a:rPr sz="2950" spc="490" dirty="0">
                <a:latin typeface="Carlito"/>
                <a:cs typeface="Carlito"/>
              </a:rPr>
              <a:t>  </a:t>
            </a:r>
            <a:r>
              <a:rPr sz="2950" spc="-25" dirty="0">
                <a:latin typeface="Carlito"/>
                <a:cs typeface="Carlito"/>
              </a:rPr>
              <a:t>to </a:t>
            </a:r>
            <a:r>
              <a:rPr sz="2950" dirty="0">
                <a:latin typeface="Carlito"/>
                <a:cs typeface="Carlito"/>
              </a:rPr>
              <a:t>communicate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with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</a:t>
            </a:r>
            <a:r>
              <a:rPr sz="2950" spc="-20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computer.</a:t>
            </a:r>
            <a:endParaRPr sz="295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0" y="295351"/>
            <a:ext cx="7963534" cy="581279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marR="256540" indent="-287020">
              <a:lnSpc>
                <a:spcPts val="2850"/>
              </a:lnSpc>
              <a:spcBef>
                <a:spcPts val="780"/>
              </a:spcBef>
              <a:buFont typeface="Arial"/>
              <a:buChar char="•"/>
              <a:tabLst>
                <a:tab pos="299085" algn="l"/>
              </a:tabLst>
            </a:pPr>
            <a:r>
              <a:rPr sz="2950" dirty="0">
                <a:latin typeface="Carlito"/>
                <a:cs typeface="Carlito"/>
              </a:rPr>
              <a:t>Here</a:t>
            </a:r>
            <a:r>
              <a:rPr sz="2950" spc="-3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also</a:t>
            </a:r>
            <a:r>
              <a:rPr sz="2950" spc="-2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synchronous</a:t>
            </a:r>
            <a:r>
              <a:rPr sz="2950" b="1" spc="-3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and</a:t>
            </a:r>
            <a:r>
              <a:rPr sz="2950" b="1" spc="-30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asynchronous</a:t>
            </a:r>
            <a:r>
              <a:rPr sz="2950" b="1" spc="-30" dirty="0">
                <a:latin typeface="Carlito"/>
                <a:cs typeface="Carlito"/>
              </a:rPr>
              <a:t> </a:t>
            </a:r>
            <a:r>
              <a:rPr sz="2950" b="1" spc="-20" dirty="0">
                <a:latin typeface="Carlito"/>
                <a:cs typeface="Carlito"/>
              </a:rPr>
              <a:t>mode </a:t>
            </a:r>
            <a:r>
              <a:rPr sz="2950" b="1" dirty="0">
                <a:latin typeface="Carlito"/>
                <a:cs typeface="Carlito"/>
              </a:rPr>
              <a:t>of</a:t>
            </a:r>
            <a:r>
              <a:rPr sz="2950" b="1" spc="-15" dirty="0">
                <a:latin typeface="Carlito"/>
                <a:cs typeface="Carlito"/>
              </a:rPr>
              <a:t> </a:t>
            </a:r>
            <a:r>
              <a:rPr sz="2950" b="1" dirty="0">
                <a:latin typeface="Carlito"/>
                <a:cs typeface="Carlito"/>
              </a:rPr>
              <a:t>transfer</a:t>
            </a:r>
            <a:r>
              <a:rPr sz="2950" b="1" spc="-10" dirty="0">
                <a:latin typeface="Carlito"/>
                <a:cs typeface="Carlito"/>
              </a:rPr>
              <a:t> </a:t>
            </a:r>
            <a:r>
              <a:rPr sz="2950" dirty="0">
                <a:latin typeface="Carlito"/>
                <a:cs typeface="Carlito"/>
              </a:rPr>
              <a:t>is</a:t>
            </a:r>
            <a:r>
              <a:rPr sz="2950" spc="-15" dirty="0">
                <a:latin typeface="Carlito"/>
                <a:cs typeface="Carlito"/>
              </a:rPr>
              <a:t> </a:t>
            </a:r>
            <a:r>
              <a:rPr sz="2950" spc="-10" dirty="0">
                <a:latin typeface="Carlito"/>
                <a:cs typeface="Carlito"/>
              </a:rPr>
              <a:t>used.</a:t>
            </a:r>
            <a:endParaRPr sz="2950">
              <a:latin typeface="Carlito"/>
              <a:cs typeface="Carlito"/>
            </a:endParaRPr>
          </a:p>
          <a:p>
            <a:pPr marL="299720" indent="-287020">
              <a:lnSpc>
                <a:spcPts val="3440"/>
              </a:lnSpc>
              <a:buFont typeface="Arial"/>
              <a:buChar char="•"/>
              <a:tabLst>
                <a:tab pos="299720" algn="l"/>
              </a:tabLst>
            </a:pP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Synchronous</a:t>
            </a:r>
            <a:r>
              <a:rPr sz="2950" b="1" u="heavy" spc="-4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Data</a:t>
            </a:r>
            <a:r>
              <a:rPr sz="2950" b="1" u="heavy" spc="-4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Transfer</a:t>
            </a:r>
            <a:r>
              <a:rPr sz="2950" b="1" u="heavy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:-</a:t>
            </a:r>
            <a:endParaRPr sz="2950">
              <a:latin typeface="Carlito"/>
              <a:cs typeface="Carlito"/>
            </a:endParaRPr>
          </a:p>
          <a:p>
            <a:pPr marL="699135" marR="149225" lvl="1" indent="-304800">
              <a:lnSpc>
                <a:spcPct val="80900"/>
              </a:lnSpc>
              <a:spcBef>
                <a:spcPts val="560"/>
              </a:spcBef>
              <a:buFont typeface="Arial"/>
              <a:buChar char="–"/>
              <a:tabLst>
                <a:tab pos="699135" algn="l"/>
              </a:tabLst>
            </a:pPr>
            <a:r>
              <a:rPr sz="2550" dirty="0">
                <a:latin typeface="Carlito"/>
                <a:cs typeface="Carlito"/>
              </a:rPr>
              <a:t>Synchronous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means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‘at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same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time’.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device </a:t>
            </a:r>
            <a:r>
              <a:rPr sz="2550" dirty="0">
                <a:latin typeface="Carlito"/>
                <a:cs typeface="Carlito"/>
              </a:rPr>
              <a:t>which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sends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which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received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data </a:t>
            </a:r>
            <a:r>
              <a:rPr sz="2550" dirty="0">
                <a:latin typeface="Carlito"/>
                <a:cs typeface="Carlito"/>
              </a:rPr>
              <a:t>are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synchronized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with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same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clock.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When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CPU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match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speed,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Synchronous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Data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technique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employed.</a:t>
            </a:r>
            <a:endParaRPr sz="2550">
              <a:latin typeface="Carlito"/>
              <a:cs typeface="Carlito"/>
            </a:endParaRPr>
          </a:p>
          <a:p>
            <a:pPr marL="699135" marR="15875" lvl="1" indent="-304800">
              <a:lnSpc>
                <a:spcPct val="81000"/>
              </a:lnSpc>
              <a:spcBef>
                <a:spcPts val="515"/>
              </a:spcBef>
              <a:buFont typeface="Arial"/>
              <a:buChar char="–"/>
              <a:tabLst>
                <a:tab pos="699135" algn="l"/>
              </a:tabLst>
            </a:pP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with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performed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by </a:t>
            </a:r>
            <a:r>
              <a:rPr sz="2550" dirty="0">
                <a:latin typeface="Carlito"/>
                <a:cs typeface="Carlito"/>
              </a:rPr>
              <a:t>executing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instruction.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is </a:t>
            </a:r>
            <a:r>
              <a:rPr sz="2550" dirty="0">
                <a:latin typeface="Carlito"/>
                <a:cs typeface="Carlito"/>
              </a:rPr>
              <a:t>used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from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input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input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port.</a:t>
            </a:r>
            <a:endParaRPr sz="2550">
              <a:latin typeface="Carlito"/>
              <a:cs typeface="Carlito"/>
            </a:endParaRPr>
          </a:p>
          <a:p>
            <a:pPr marL="699135" marR="5080">
              <a:lnSpc>
                <a:spcPct val="80900"/>
              </a:lnSpc>
            </a:pPr>
            <a:r>
              <a:rPr sz="2550" dirty="0">
                <a:latin typeface="Carlito"/>
                <a:cs typeface="Carlito"/>
              </a:rPr>
              <a:t>The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used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sends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from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CPU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to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output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output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port.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CPU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IO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match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speed,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to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when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OUT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executed.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status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device,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whether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it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35" dirty="0">
                <a:latin typeface="Carlito"/>
                <a:cs typeface="Carlito"/>
              </a:rPr>
              <a:t>or</a:t>
            </a:r>
            <a:r>
              <a:rPr sz="2550" spc="6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not,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examined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before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transferred.</a:t>
            </a:r>
            <a:endParaRPr sz="2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620" y="224975"/>
            <a:ext cx="7893684" cy="52336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99720" algn="l"/>
              </a:tabLst>
            </a:pP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Asynchronous</a:t>
            </a:r>
            <a:r>
              <a:rPr sz="2950" b="1" u="heavy" spc="-3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mode</a:t>
            </a:r>
            <a:r>
              <a:rPr sz="295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</a:t>
            </a:r>
            <a:r>
              <a:rPr sz="295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transfer</a:t>
            </a:r>
            <a:r>
              <a:rPr sz="2950" b="1" u="heavy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950" b="1" u="heavy" spc="-2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:-</a:t>
            </a:r>
            <a:endParaRPr sz="2950">
              <a:latin typeface="Carlito"/>
              <a:cs typeface="Carlito"/>
            </a:endParaRPr>
          </a:p>
          <a:p>
            <a:pPr marL="699135" marR="5080" lvl="1" indent="-304800">
              <a:lnSpc>
                <a:spcPct val="90700"/>
              </a:lnSpc>
              <a:spcBef>
                <a:spcPts val="565"/>
              </a:spcBef>
              <a:buFont typeface="Arial"/>
              <a:buChar char="–"/>
              <a:tabLst>
                <a:tab pos="699135" algn="l"/>
              </a:tabLst>
            </a:pPr>
            <a:r>
              <a:rPr sz="2550" dirty="0">
                <a:latin typeface="Carlito"/>
                <a:cs typeface="Carlito"/>
              </a:rPr>
              <a:t>Asynchronous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means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‘at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irregular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intervals’.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this </a:t>
            </a:r>
            <a:r>
              <a:rPr sz="2550" dirty="0">
                <a:latin typeface="Carlito"/>
                <a:cs typeface="Carlito"/>
              </a:rPr>
              <a:t>method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based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predetermined </a:t>
            </a:r>
            <a:r>
              <a:rPr sz="2550" dirty="0">
                <a:latin typeface="Carlito"/>
                <a:cs typeface="Carlito"/>
              </a:rPr>
              <a:t>timing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pattern.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This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technique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used </a:t>
            </a:r>
            <a:r>
              <a:rPr sz="2550" dirty="0">
                <a:latin typeface="Carlito"/>
                <a:cs typeface="Carlito"/>
              </a:rPr>
              <a:t>when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speed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does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match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speed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microprocessor.</a:t>
            </a:r>
            <a:endParaRPr sz="2550">
              <a:latin typeface="Carlito"/>
              <a:cs typeface="Carlito"/>
            </a:endParaRPr>
          </a:p>
          <a:p>
            <a:pPr marL="699135" marR="46355" lvl="1" indent="-304800">
              <a:lnSpc>
                <a:spcPct val="90700"/>
              </a:lnSpc>
              <a:spcBef>
                <a:spcPts val="520"/>
              </a:spcBef>
              <a:buFont typeface="Arial"/>
              <a:buChar char="–"/>
              <a:tabLst>
                <a:tab pos="699135" algn="l"/>
              </a:tabLst>
            </a:pPr>
            <a:r>
              <a:rPr sz="2550" dirty="0">
                <a:latin typeface="Carlito"/>
                <a:cs typeface="Carlito"/>
              </a:rPr>
              <a:t>In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technique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status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i.e. </a:t>
            </a:r>
            <a:r>
              <a:rPr sz="2550" dirty="0">
                <a:latin typeface="Carlito"/>
                <a:cs typeface="Carlito"/>
              </a:rPr>
              <a:t>whether</a:t>
            </a:r>
            <a:r>
              <a:rPr sz="2550" spc="2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not,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checked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by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microprocessor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before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are</a:t>
            </a:r>
            <a:r>
              <a:rPr sz="2550" spc="6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transferred.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25" dirty="0">
                <a:latin typeface="Carlito"/>
                <a:cs typeface="Carlito"/>
              </a:rPr>
              <a:t>The </a:t>
            </a:r>
            <a:r>
              <a:rPr sz="2550" dirty="0">
                <a:latin typeface="Carlito"/>
                <a:cs typeface="Carlito"/>
              </a:rPr>
              <a:t>microprocessor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initiates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get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ready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then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continuously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checks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status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device </a:t>
            </a:r>
            <a:r>
              <a:rPr sz="2550" dirty="0">
                <a:latin typeface="Carlito"/>
                <a:cs typeface="Carlito"/>
              </a:rPr>
              <a:t>till</a:t>
            </a:r>
            <a:r>
              <a:rPr sz="2550" spc="3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becomes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data.</a:t>
            </a:r>
            <a:endParaRPr sz="2550">
              <a:latin typeface="Carlito"/>
              <a:cs typeface="Carlito"/>
            </a:endParaRPr>
          </a:p>
          <a:p>
            <a:pPr marL="699135" marR="88900">
              <a:lnSpc>
                <a:spcPts val="2770"/>
              </a:lnSpc>
              <a:spcBef>
                <a:spcPts val="50"/>
              </a:spcBef>
            </a:pPr>
            <a:r>
              <a:rPr sz="2550" dirty="0">
                <a:latin typeface="Carlito"/>
                <a:cs typeface="Carlito"/>
              </a:rPr>
              <a:t>When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I/O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device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becomes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ready,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the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microprocessor </a:t>
            </a:r>
            <a:r>
              <a:rPr sz="2550" dirty="0">
                <a:latin typeface="Carlito"/>
                <a:cs typeface="Carlito"/>
              </a:rPr>
              <a:t>executes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instruction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to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transfer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data.</a:t>
            </a:r>
            <a:endParaRPr sz="25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9" y="1609340"/>
            <a:ext cx="7653655" cy="29419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mode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also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called </a:t>
            </a:r>
            <a:r>
              <a:rPr sz="3200" b="1" dirty="0">
                <a:latin typeface="Carlito"/>
                <a:cs typeface="Carlito"/>
              </a:rPr>
              <a:t>handshaking</a:t>
            </a:r>
            <a:r>
              <a:rPr sz="3200" b="1" spc="-4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mode</a:t>
            </a:r>
            <a:r>
              <a:rPr sz="3200" b="1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because </a:t>
            </a:r>
            <a:r>
              <a:rPr sz="3200" dirty="0">
                <a:latin typeface="Carlito"/>
                <a:cs typeface="Carlito"/>
              </a:rPr>
              <a:t>some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signals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exchanged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between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devices</a:t>
            </a:r>
            <a:r>
              <a:rPr sz="3200" spc="-5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before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actual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takes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place.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Such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signals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called</a:t>
            </a:r>
            <a:r>
              <a:rPr sz="3200" spc="-45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handshake</a:t>
            </a:r>
            <a:r>
              <a:rPr sz="3200" b="1" spc="-55" dirty="0">
                <a:latin typeface="Carlito"/>
                <a:cs typeface="Carlito"/>
              </a:rPr>
              <a:t> </a:t>
            </a:r>
            <a:r>
              <a:rPr sz="3200" b="1" spc="-10" dirty="0">
                <a:latin typeface="Carlito"/>
                <a:cs typeface="Carlito"/>
              </a:rPr>
              <a:t>signals</a:t>
            </a:r>
            <a:r>
              <a:rPr sz="3200" spc="-10" dirty="0">
                <a:latin typeface="Carlito"/>
                <a:cs typeface="Carlito"/>
              </a:rPr>
              <a:t>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2189480" marR="5080" indent="-1543050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Drawback</a:t>
            </a:r>
            <a:r>
              <a:rPr sz="3950" spc="-35" dirty="0"/>
              <a:t> </a:t>
            </a:r>
            <a:r>
              <a:rPr sz="3950" dirty="0"/>
              <a:t>of</a:t>
            </a:r>
            <a:r>
              <a:rPr sz="3950" spc="-30" dirty="0"/>
              <a:t> </a:t>
            </a:r>
            <a:r>
              <a:rPr sz="3950" dirty="0"/>
              <a:t>Programmed</a:t>
            </a:r>
            <a:r>
              <a:rPr sz="3950" spc="-30" dirty="0"/>
              <a:t> </a:t>
            </a:r>
            <a:r>
              <a:rPr sz="3950" spc="-20" dirty="0"/>
              <a:t>Data </a:t>
            </a:r>
            <a:r>
              <a:rPr sz="3950" dirty="0"/>
              <a:t>Transfer</a:t>
            </a:r>
            <a:r>
              <a:rPr sz="3950" spc="-45" dirty="0"/>
              <a:t> </a:t>
            </a:r>
            <a:r>
              <a:rPr sz="3950" spc="-10" dirty="0"/>
              <a:t>Scheme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62575" y="2501507"/>
            <a:ext cx="7508875" cy="164973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94005" indent="-28130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294005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too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busy.</a:t>
            </a:r>
            <a:endParaRPr sz="3200">
              <a:latin typeface="Carlito"/>
              <a:cs typeface="Carlito"/>
            </a:endParaRPr>
          </a:p>
          <a:p>
            <a:pPr marL="294640" marR="5080" indent="-281940">
              <a:lnSpc>
                <a:spcPct val="100499"/>
              </a:lnSpc>
              <a:spcBef>
                <a:spcPts val="605"/>
              </a:spcBef>
              <a:buChar char="•"/>
              <a:tabLst>
                <a:tab pos="294640" algn="l"/>
                <a:tab pos="386080" algn="l"/>
              </a:tabLst>
            </a:pPr>
            <a:r>
              <a:rPr sz="3200" dirty="0">
                <a:latin typeface="Arial"/>
                <a:cs typeface="Arial"/>
              </a:rPr>
              <a:t>	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CPU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wasting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while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checking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flag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instead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doing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some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useful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work.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00"/>
              </a:spcBef>
            </a:pPr>
            <a:r>
              <a:rPr dirty="0"/>
              <a:t>Interrupt</a:t>
            </a:r>
            <a:r>
              <a:rPr spc="-65" dirty="0"/>
              <a:t> </a:t>
            </a:r>
            <a:r>
              <a:rPr dirty="0"/>
              <a:t>Driven</a:t>
            </a:r>
            <a:r>
              <a:rPr spc="-60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spc="-10" dirty="0"/>
              <a:t>Transfer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570325"/>
            <a:ext cx="8003540" cy="4104004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94640" marR="5080" indent="-281940" algn="just">
              <a:lnSpc>
                <a:spcPts val="3450"/>
              </a:lnSpc>
              <a:spcBef>
                <a:spcPts val="5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problem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programmed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that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CPU </a:t>
            </a:r>
            <a:r>
              <a:rPr sz="3200" dirty="0">
                <a:latin typeface="Carlito"/>
                <a:cs typeface="Carlito"/>
              </a:rPr>
              <a:t>has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wait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along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time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device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be </a:t>
            </a:r>
            <a:r>
              <a:rPr sz="3200" dirty="0">
                <a:latin typeface="Carlito"/>
                <a:cs typeface="Carlito"/>
              </a:rPr>
              <a:t>ready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reception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transmission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data</a:t>
            </a:r>
            <a:endParaRPr sz="3200">
              <a:latin typeface="Carlito"/>
              <a:cs typeface="Carlito"/>
            </a:endParaRPr>
          </a:p>
          <a:p>
            <a:pPr marL="294640" marR="286385">
              <a:lnSpc>
                <a:spcPts val="3450"/>
              </a:lnSpc>
            </a:pPr>
            <a:r>
              <a:rPr sz="3200" dirty="0">
                <a:latin typeface="Carlito"/>
                <a:cs typeface="Carlito"/>
              </a:rPr>
              <a:t>.The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CPU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while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waiting,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must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repeatedly interrogate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status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device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.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50" dirty="0">
                <a:latin typeface="Carlito"/>
                <a:cs typeface="Carlito"/>
              </a:rPr>
              <a:t>a </a:t>
            </a:r>
            <a:r>
              <a:rPr sz="3200" dirty="0">
                <a:latin typeface="Carlito"/>
                <a:cs typeface="Carlito"/>
              </a:rPr>
              <a:t>result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level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performance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dirty="0">
                <a:latin typeface="Carlito"/>
                <a:cs typeface="Carlito"/>
              </a:rPr>
              <a:t>entire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system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severely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degraded.</a:t>
            </a:r>
            <a:endParaRPr sz="3200">
              <a:latin typeface="Carlito"/>
              <a:cs typeface="Carlito"/>
            </a:endParaRPr>
          </a:p>
          <a:p>
            <a:pPr marL="294640" marR="834390" indent="-281940">
              <a:lnSpc>
                <a:spcPts val="3490"/>
              </a:lnSpc>
              <a:spcBef>
                <a:spcPts val="605"/>
              </a:spcBef>
              <a:buChar char="•"/>
              <a:tabLst>
                <a:tab pos="294640" algn="l"/>
                <a:tab pos="386080" algn="l"/>
              </a:tabLst>
            </a:pPr>
            <a:r>
              <a:rPr sz="3200" dirty="0">
                <a:latin typeface="Arial"/>
                <a:cs typeface="Arial"/>
              </a:rPr>
              <a:t>	</a:t>
            </a:r>
            <a:r>
              <a:rPr sz="3200" dirty="0">
                <a:latin typeface="Carlito"/>
                <a:cs typeface="Carlito"/>
              </a:rPr>
              <a:t>An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alternative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40" dirty="0">
                <a:latin typeface="Carlito"/>
                <a:cs typeface="Carlito"/>
              </a:rPr>
              <a:t> </a:t>
            </a:r>
            <a:r>
              <a:rPr sz="3200" b="1" i="1" dirty="0">
                <a:latin typeface="Carlito"/>
                <a:cs typeface="Carlito"/>
              </a:rPr>
              <a:t>interrupt</a:t>
            </a:r>
            <a:r>
              <a:rPr sz="3200" b="1" i="1" spc="-60" dirty="0">
                <a:latin typeface="Carlito"/>
                <a:cs typeface="Carlito"/>
              </a:rPr>
              <a:t> </a:t>
            </a:r>
            <a:r>
              <a:rPr sz="3200" b="1" i="1" dirty="0">
                <a:latin typeface="Carlito"/>
                <a:cs typeface="Carlito"/>
              </a:rPr>
              <a:t>driven</a:t>
            </a:r>
            <a:r>
              <a:rPr sz="3200" b="1" i="1" spc="-60" dirty="0">
                <a:latin typeface="Carlito"/>
                <a:cs typeface="Carlito"/>
              </a:rPr>
              <a:t> </a:t>
            </a:r>
            <a:r>
              <a:rPr sz="3200" b="1" i="1" dirty="0">
                <a:latin typeface="Carlito"/>
                <a:cs typeface="Carlito"/>
              </a:rPr>
              <a:t>IO</a:t>
            </a:r>
            <a:r>
              <a:rPr sz="3200" b="1" i="1" spc="-65" dirty="0">
                <a:latin typeface="Carlito"/>
                <a:cs typeface="Carlito"/>
              </a:rPr>
              <a:t> </a:t>
            </a:r>
            <a:r>
              <a:rPr sz="3200" b="1" i="1" spc="-20" dirty="0">
                <a:latin typeface="Carlito"/>
                <a:cs typeface="Carlito"/>
              </a:rPr>
              <a:t>data </a:t>
            </a:r>
            <a:r>
              <a:rPr sz="3200" b="1" i="1" spc="-10" dirty="0">
                <a:latin typeface="Carlito"/>
                <a:cs typeface="Carlito"/>
              </a:rPr>
              <a:t>transfer.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1721485">
              <a:lnSpc>
                <a:spcPct val="100000"/>
              </a:lnSpc>
              <a:spcBef>
                <a:spcPts val="100"/>
              </a:spcBef>
            </a:pPr>
            <a:r>
              <a:rPr dirty="0"/>
              <a:t>Transfer</a:t>
            </a:r>
            <a:r>
              <a:rPr spc="-4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5080" indent="-295910">
              <a:lnSpc>
                <a:spcPts val="2400"/>
              </a:lnSpc>
              <a:spcBef>
                <a:spcPts val="660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/>
              <a:t>In</a:t>
            </a:r>
            <a:r>
              <a:rPr sz="2450" spc="5" dirty="0"/>
              <a:t> </a:t>
            </a:r>
            <a:r>
              <a:rPr sz="2450" dirty="0"/>
              <a:t>this</a:t>
            </a:r>
            <a:r>
              <a:rPr sz="2450" spc="15" dirty="0"/>
              <a:t> </a:t>
            </a:r>
            <a:r>
              <a:rPr sz="2450" dirty="0"/>
              <a:t>scheme</a:t>
            </a:r>
            <a:r>
              <a:rPr sz="2450" spc="20" dirty="0"/>
              <a:t> </a:t>
            </a:r>
            <a:r>
              <a:rPr sz="2450" dirty="0"/>
              <a:t>when</a:t>
            </a:r>
            <a:r>
              <a:rPr sz="2450" spc="15" dirty="0"/>
              <a:t> </a:t>
            </a:r>
            <a:r>
              <a:rPr sz="2450" dirty="0"/>
              <a:t>the</a:t>
            </a:r>
            <a:r>
              <a:rPr sz="2450" spc="15" dirty="0"/>
              <a:t> </a:t>
            </a:r>
            <a:r>
              <a:rPr sz="2450" dirty="0"/>
              <a:t>I/O</a:t>
            </a:r>
            <a:r>
              <a:rPr sz="2450" spc="15" dirty="0"/>
              <a:t> </a:t>
            </a:r>
            <a:r>
              <a:rPr sz="2450" dirty="0"/>
              <a:t>device</a:t>
            </a:r>
            <a:r>
              <a:rPr sz="2450" spc="15" dirty="0"/>
              <a:t> </a:t>
            </a:r>
            <a:r>
              <a:rPr sz="2450" dirty="0"/>
              <a:t>becomes</a:t>
            </a:r>
            <a:r>
              <a:rPr sz="2450" spc="15" dirty="0"/>
              <a:t> </a:t>
            </a:r>
            <a:r>
              <a:rPr sz="2450" dirty="0"/>
              <a:t>ready</a:t>
            </a:r>
            <a:r>
              <a:rPr sz="2450" spc="20" dirty="0"/>
              <a:t> </a:t>
            </a:r>
            <a:r>
              <a:rPr sz="2450" spc="-25" dirty="0"/>
              <a:t>to </a:t>
            </a:r>
            <a:r>
              <a:rPr sz="2450" dirty="0"/>
              <a:t>transfer</a:t>
            </a:r>
            <a:r>
              <a:rPr sz="2450" spc="10" dirty="0"/>
              <a:t> </a:t>
            </a:r>
            <a:r>
              <a:rPr sz="2450" dirty="0"/>
              <a:t>data,</a:t>
            </a:r>
            <a:r>
              <a:rPr sz="2450" spc="20" dirty="0"/>
              <a:t> </a:t>
            </a:r>
            <a:r>
              <a:rPr sz="2450" dirty="0"/>
              <a:t>it</a:t>
            </a:r>
            <a:r>
              <a:rPr sz="2450" spc="15" dirty="0"/>
              <a:t> </a:t>
            </a:r>
            <a:r>
              <a:rPr sz="2450" dirty="0"/>
              <a:t>sends</a:t>
            </a:r>
            <a:r>
              <a:rPr sz="2450" spc="15" dirty="0"/>
              <a:t> </a:t>
            </a:r>
            <a:r>
              <a:rPr sz="2450" dirty="0"/>
              <a:t>a</a:t>
            </a:r>
            <a:r>
              <a:rPr sz="2450" spc="20" dirty="0"/>
              <a:t> </a:t>
            </a:r>
            <a:r>
              <a:rPr sz="2450" dirty="0"/>
              <a:t>high</a:t>
            </a:r>
            <a:r>
              <a:rPr sz="2450" spc="20" dirty="0"/>
              <a:t> </a:t>
            </a:r>
            <a:r>
              <a:rPr sz="2450" dirty="0"/>
              <a:t>signal</a:t>
            </a:r>
            <a:r>
              <a:rPr sz="2450" spc="20" dirty="0"/>
              <a:t> </a:t>
            </a:r>
            <a:r>
              <a:rPr sz="2450" dirty="0"/>
              <a:t>to</a:t>
            </a:r>
            <a:r>
              <a:rPr sz="2450" spc="20" dirty="0"/>
              <a:t> </a:t>
            </a:r>
            <a:r>
              <a:rPr sz="2450" dirty="0"/>
              <a:t>the</a:t>
            </a:r>
            <a:r>
              <a:rPr sz="2450" spc="20" dirty="0"/>
              <a:t> </a:t>
            </a:r>
            <a:r>
              <a:rPr sz="2450" spc="-10" dirty="0"/>
              <a:t>microprocessor </a:t>
            </a:r>
            <a:r>
              <a:rPr sz="2450" dirty="0"/>
              <a:t>through</a:t>
            </a:r>
            <a:r>
              <a:rPr sz="2450" spc="25" dirty="0"/>
              <a:t> </a:t>
            </a:r>
            <a:r>
              <a:rPr sz="2450" dirty="0"/>
              <a:t>a</a:t>
            </a:r>
            <a:r>
              <a:rPr sz="2450" spc="40" dirty="0"/>
              <a:t> </a:t>
            </a:r>
            <a:r>
              <a:rPr sz="2450" dirty="0"/>
              <a:t>special</a:t>
            </a:r>
            <a:r>
              <a:rPr sz="2450" spc="35" dirty="0"/>
              <a:t> </a:t>
            </a:r>
            <a:r>
              <a:rPr sz="2450" dirty="0"/>
              <a:t>input</a:t>
            </a:r>
            <a:r>
              <a:rPr sz="2450" spc="35" dirty="0"/>
              <a:t> </a:t>
            </a:r>
            <a:r>
              <a:rPr sz="2450" dirty="0"/>
              <a:t>line</a:t>
            </a:r>
            <a:r>
              <a:rPr sz="2450" spc="35" dirty="0"/>
              <a:t> </a:t>
            </a:r>
            <a:r>
              <a:rPr sz="2450" dirty="0"/>
              <a:t>called</a:t>
            </a:r>
            <a:r>
              <a:rPr sz="2450" spc="35" dirty="0"/>
              <a:t> </a:t>
            </a:r>
            <a:r>
              <a:rPr sz="2450" dirty="0"/>
              <a:t>an</a:t>
            </a:r>
            <a:r>
              <a:rPr sz="2450" spc="75" dirty="0"/>
              <a:t> </a:t>
            </a:r>
            <a:r>
              <a:rPr sz="2450" b="1" dirty="0">
                <a:latin typeface="Carlito"/>
                <a:cs typeface="Carlito"/>
              </a:rPr>
              <a:t>interrupt</a:t>
            </a:r>
            <a:r>
              <a:rPr sz="2450" b="1" spc="35" dirty="0">
                <a:latin typeface="Carlito"/>
                <a:cs typeface="Carlito"/>
              </a:rPr>
              <a:t> </a:t>
            </a:r>
            <a:r>
              <a:rPr sz="2450" b="1" dirty="0">
                <a:latin typeface="Carlito"/>
                <a:cs typeface="Carlito"/>
              </a:rPr>
              <a:t>line</a:t>
            </a:r>
            <a:r>
              <a:rPr sz="2450" dirty="0"/>
              <a:t>.</a:t>
            </a:r>
            <a:r>
              <a:rPr sz="2450" spc="35" dirty="0"/>
              <a:t> </a:t>
            </a:r>
            <a:r>
              <a:rPr sz="2450" dirty="0"/>
              <a:t>In</a:t>
            </a:r>
            <a:r>
              <a:rPr sz="2450" spc="40" dirty="0"/>
              <a:t> </a:t>
            </a:r>
            <a:r>
              <a:rPr sz="2450" spc="-10" dirty="0"/>
              <a:t>other </a:t>
            </a:r>
            <a:r>
              <a:rPr sz="2450" dirty="0"/>
              <a:t>words</a:t>
            </a:r>
            <a:r>
              <a:rPr sz="2450" spc="15" dirty="0"/>
              <a:t> </a:t>
            </a:r>
            <a:r>
              <a:rPr sz="2450" dirty="0"/>
              <a:t>it</a:t>
            </a:r>
            <a:r>
              <a:rPr sz="2450" spc="20" dirty="0"/>
              <a:t> </a:t>
            </a:r>
            <a:r>
              <a:rPr sz="2450" dirty="0"/>
              <a:t>interrupts</a:t>
            </a:r>
            <a:r>
              <a:rPr sz="2450" spc="30" dirty="0"/>
              <a:t> </a:t>
            </a:r>
            <a:r>
              <a:rPr sz="2450" dirty="0"/>
              <a:t>the</a:t>
            </a:r>
            <a:r>
              <a:rPr sz="2450" spc="25" dirty="0"/>
              <a:t> </a:t>
            </a:r>
            <a:r>
              <a:rPr sz="2450" dirty="0"/>
              <a:t>normal</a:t>
            </a:r>
            <a:r>
              <a:rPr sz="2450" spc="25" dirty="0"/>
              <a:t> </a:t>
            </a:r>
            <a:r>
              <a:rPr sz="2450" dirty="0"/>
              <a:t>processing</a:t>
            </a:r>
            <a:r>
              <a:rPr sz="2450" spc="20" dirty="0"/>
              <a:t> </a:t>
            </a:r>
            <a:r>
              <a:rPr sz="2450" dirty="0"/>
              <a:t>sequence</a:t>
            </a:r>
            <a:r>
              <a:rPr sz="2450" spc="30" dirty="0"/>
              <a:t> </a:t>
            </a:r>
            <a:r>
              <a:rPr sz="2450" dirty="0"/>
              <a:t>of</a:t>
            </a:r>
            <a:r>
              <a:rPr sz="2450" spc="25" dirty="0"/>
              <a:t> </a:t>
            </a:r>
            <a:r>
              <a:rPr sz="2450" spc="-25" dirty="0"/>
              <a:t>the </a:t>
            </a:r>
            <a:r>
              <a:rPr sz="2450" spc="-10" dirty="0"/>
              <a:t>microprocessor.</a:t>
            </a:r>
            <a:endParaRPr sz="2450">
              <a:latin typeface="Carlito"/>
              <a:cs typeface="Carlito"/>
            </a:endParaRPr>
          </a:p>
          <a:p>
            <a:pPr marL="307975" marR="191135" indent="-295910">
              <a:lnSpc>
                <a:spcPct val="81400"/>
              </a:lnSpc>
              <a:spcBef>
                <a:spcPts val="509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/>
              <a:t>On</a:t>
            </a:r>
            <a:r>
              <a:rPr sz="2450" spc="20" dirty="0"/>
              <a:t> </a:t>
            </a:r>
            <a:r>
              <a:rPr sz="2450" dirty="0"/>
              <a:t>receiving</a:t>
            </a:r>
            <a:r>
              <a:rPr sz="2450" spc="30" dirty="0"/>
              <a:t> </a:t>
            </a:r>
            <a:r>
              <a:rPr sz="2450" dirty="0"/>
              <a:t>interrupt</a:t>
            </a:r>
            <a:r>
              <a:rPr sz="2450" spc="25" dirty="0"/>
              <a:t> </a:t>
            </a:r>
            <a:r>
              <a:rPr sz="2450" dirty="0"/>
              <a:t>the</a:t>
            </a:r>
            <a:r>
              <a:rPr sz="2450" spc="35" dirty="0"/>
              <a:t> </a:t>
            </a:r>
            <a:r>
              <a:rPr sz="2450" dirty="0"/>
              <a:t>microprocessor</a:t>
            </a:r>
            <a:r>
              <a:rPr sz="2450" spc="30" dirty="0"/>
              <a:t> </a:t>
            </a:r>
            <a:r>
              <a:rPr sz="2450" dirty="0"/>
              <a:t>completes</a:t>
            </a:r>
            <a:r>
              <a:rPr sz="2450" spc="35" dirty="0"/>
              <a:t> </a:t>
            </a:r>
            <a:r>
              <a:rPr sz="2450" spc="-25" dirty="0"/>
              <a:t>the </a:t>
            </a:r>
            <a:r>
              <a:rPr sz="2450" dirty="0"/>
              <a:t>current</a:t>
            </a:r>
            <a:r>
              <a:rPr sz="2450" spc="20" dirty="0"/>
              <a:t> </a:t>
            </a:r>
            <a:r>
              <a:rPr sz="2450" dirty="0"/>
              <a:t>instruction,</a:t>
            </a:r>
            <a:r>
              <a:rPr sz="2450" spc="20" dirty="0"/>
              <a:t> </a:t>
            </a:r>
            <a:r>
              <a:rPr sz="2450" dirty="0"/>
              <a:t>saves</a:t>
            </a:r>
            <a:r>
              <a:rPr sz="2450" spc="25" dirty="0"/>
              <a:t> </a:t>
            </a:r>
            <a:r>
              <a:rPr sz="2450" dirty="0"/>
              <a:t>the</a:t>
            </a:r>
            <a:r>
              <a:rPr sz="2450" spc="25" dirty="0"/>
              <a:t> </a:t>
            </a:r>
            <a:r>
              <a:rPr sz="2450" dirty="0"/>
              <a:t>contents</a:t>
            </a:r>
            <a:r>
              <a:rPr sz="2450" spc="25" dirty="0"/>
              <a:t> </a:t>
            </a:r>
            <a:r>
              <a:rPr sz="2450" dirty="0"/>
              <a:t>of</a:t>
            </a:r>
            <a:r>
              <a:rPr sz="2450" spc="20" dirty="0"/>
              <a:t> </a:t>
            </a:r>
            <a:r>
              <a:rPr sz="2450" dirty="0"/>
              <a:t>the</a:t>
            </a:r>
            <a:r>
              <a:rPr sz="2450" spc="25" dirty="0"/>
              <a:t> </a:t>
            </a:r>
            <a:r>
              <a:rPr sz="2450" spc="-10" dirty="0"/>
              <a:t>program </a:t>
            </a:r>
            <a:r>
              <a:rPr sz="2450" dirty="0"/>
              <a:t>counter</a:t>
            </a:r>
            <a:r>
              <a:rPr sz="2450" spc="5" dirty="0"/>
              <a:t> </a:t>
            </a:r>
            <a:r>
              <a:rPr sz="2450" dirty="0"/>
              <a:t>on</a:t>
            </a:r>
            <a:r>
              <a:rPr sz="2450" spc="10" dirty="0"/>
              <a:t> </a:t>
            </a:r>
            <a:r>
              <a:rPr sz="2450" dirty="0"/>
              <a:t>stack</a:t>
            </a:r>
            <a:r>
              <a:rPr sz="2450" spc="15" dirty="0"/>
              <a:t> </a:t>
            </a:r>
            <a:r>
              <a:rPr sz="2450" dirty="0"/>
              <a:t>first</a:t>
            </a:r>
            <a:r>
              <a:rPr sz="2450" spc="5" dirty="0"/>
              <a:t> </a:t>
            </a:r>
            <a:r>
              <a:rPr sz="2450" dirty="0"/>
              <a:t>and</a:t>
            </a:r>
            <a:r>
              <a:rPr sz="2450" spc="15" dirty="0"/>
              <a:t> </a:t>
            </a:r>
            <a:r>
              <a:rPr sz="2450" dirty="0"/>
              <a:t>then</a:t>
            </a:r>
            <a:r>
              <a:rPr sz="2450" spc="10" dirty="0"/>
              <a:t> </a:t>
            </a:r>
            <a:r>
              <a:rPr sz="2450" dirty="0"/>
              <a:t>attends</a:t>
            </a:r>
            <a:r>
              <a:rPr sz="2450" spc="15" dirty="0"/>
              <a:t> </a:t>
            </a:r>
            <a:r>
              <a:rPr sz="2450" dirty="0"/>
              <a:t>the</a:t>
            </a:r>
            <a:r>
              <a:rPr sz="2450" spc="15" dirty="0"/>
              <a:t> </a:t>
            </a:r>
            <a:r>
              <a:rPr sz="2450" dirty="0"/>
              <a:t>I/O</a:t>
            </a:r>
            <a:r>
              <a:rPr sz="2450" spc="10" dirty="0"/>
              <a:t> </a:t>
            </a:r>
            <a:r>
              <a:rPr sz="2450" dirty="0"/>
              <a:t>devices.</a:t>
            </a:r>
            <a:r>
              <a:rPr sz="2450" spc="15" dirty="0"/>
              <a:t> </a:t>
            </a:r>
            <a:r>
              <a:rPr sz="2450" spc="-25" dirty="0"/>
              <a:t>It </a:t>
            </a:r>
            <a:r>
              <a:rPr sz="2450" dirty="0"/>
              <a:t>take</a:t>
            </a:r>
            <a:r>
              <a:rPr sz="2450" spc="20" dirty="0"/>
              <a:t> </a:t>
            </a:r>
            <a:r>
              <a:rPr sz="2450" dirty="0"/>
              <a:t>up</a:t>
            </a:r>
            <a:r>
              <a:rPr sz="2450" spc="35" dirty="0"/>
              <a:t> </a:t>
            </a:r>
            <a:r>
              <a:rPr sz="2450" dirty="0"/>
              <a:t>a</a:t>
            </a:r>
            <a:r>
              <a:rPr sz="2450" spc="30" dirty="0"/>
              <a:t> </a:t>
            </a:r>
            <a:r>
              <a:rPr sz="2450" dirty="0"/>
              <a:t>subroutine</a:t>
            </a:r>
            <a:r>
              <a:rPr sz="2450" spc="35" dirty="0"/>
              <a:t> </a:t>
            </a:r>
            <a:r>
              <a:rPr sz="2450" dirty="0"/>
              <a:t>called</a:t>
            </a:r>
            <a:r>
              <a:rPr sz="2450" spc="55" dirty="0"/>
              <a:t> </a:t>
            </a:r>
            <a:r>
              <a:rPr sz="2450" b="1" dirty="0">
                <a:latin typeface="Carlito"/>
                <a:cs typeface="Carlito"/>
              </a:rPr>
              <a:t>ISS</a:t>
            </a:r>
            <a:r>
              <a:rPr sz="2450" b="1" spc="35" dirty="0">
                <a:latin typeface="Carlito"/>
                <a:cs typeface="Carlito"/>
              </a:rPr>
              <a:t> </a:t>
            </a:r>
            <a:r>
              <a:rPr sz="2450" b="1" dirty="0">
                <a:latin typeface="Carlito"/>
                <a:cs typeface="Carlito"/>
              </a:rPr>
              <a:t>(Interrupt</a:t>
            </a:r>
            <a:r>
              <a:rPr sz="2450" b="1" spc="25" dirty="0">
                <a:latin typeface="Carlito"/>
                <a:cs typeface="Carlito"/>
              </a:rPr>
              <a:t> </a:t>
            </a:r>
            <a:r>
              <a:rPr sz="2450" b="1" spc="-10" dirty="0">
                <a:latin typeface="Carlito"/>
                <a:cs typeface="Carlito"/>
              </a:rPr>
              <a:t>Service </a:t>
            </a:r>
            <a:r>
              <a:rPr sz="2450" b="1" dirty="0">
                <a:latin typeface="Carlito"/>
                <a:cs typeface="Carlito"/>
              </a:rPr>
              <a:t>Subroutine).</a:t>
            </a:r>
            <a:r>
              <a:rPr sz="2450" b="1" spc="30" dirty="0">
                <a:latin typeface="Carlito"/>
                <a:cs typeface="Carlito"/>
              </a:rPr>
              <a:t> </a:t>
            </a:r>
            <a:r>
              <a:rPr sz="2450" dirty="0"/>
              <a:t>It</a:t>
            </a:r>
            <a:r>
              <a:rPr sz="2450" spc="25" dirty="0"/>
              <a:t> </a:t>
            </a:r>
            <a:r>
              <a:rPr sz="2450" dirty="0"/>
              <a:t>execute</a:t>
            </a:r>
            <a:r>
              <a:rPr sz="2450" spc="25" dirty="0"/>
              <a:t> </a:t>
            </a:r>
            <a:r>
              <a:rPr sz="2450" dirty="0"/>
              <a:t>ISS</a:t>
            </a:r>
            <a:r>
              <a:rPr sz="2450" spc="30" dirty="0"/>
              <a:t> </a:t>
            </a:r>
            <a:r>
              <a:rPr sz="2450" dirty="0"/>
              <a:t>to</a:t>
            </a:r>
            <a:r>
              <a:rPr sz="2450" spc="30" dirty="0"/>
              <a:t> </a:t>
            </a:r>
            <a:r>
              <a:rPr sz="2450" dirty="0"/>
              <a:t>transfer</a:t>
            </a:r>
            <a:r>
              <a:rPr sz="2450" spc="30" dirty="0"/>
              <a:t> </a:t>
            </a:r>
            <a:r>
              <a:rPr sz="2450" dirty="0"/>
              <a:t>data</a:t>
            </a:r>
            <a:r>
              <a:rPr sz="2450" spc="30" dirty="0"/>
              <a:t> </a:t>
            </a:r>
            <a:r>
              <a:rPr sz="2450" dirty="0"/>
              <a:t>from</a:t>
            </a:r>
            <a:r>
              <a:rPr sz="2450" spc="25" dirty="0"/>
              <a:t> </a:t>
            </a:r>
            <a:r>
              <a:rPr sz="2450" dirty="0"/>
              <a:t>or</a:t>
            </a:r>
            <a:r>
              <a:rPr sz="2450" spc="25" dirty="0"/>
              <a:t> </a:t>
            </a:r>
            <a:r>
              <a:rPr sz="2450" dirty="0"/>
              <a:t>to</a:t>
            </a:r>
            <a:r>
              <a:rPr sz="2450" spc="30" dirty="0"/>
              <a:t> </a:t>
            </a:r>
            <a:r>
              <a:rPr sz="2450" spc="-25" dirty="0"/>
              <a:t>the </a:t>
            </a:r>
            <a:r>
              <a:rPr sz="2450" dirty="0"/>
              <a:t>I/O</a:t>
            </a:r>
            <a:r>
              <a:rPr sz="2450" spc="25" dirty="0"/>
              <a:t> </a:t>
            </a:r>
            <a:r>
              <a:rPr sz="2450" dirty="0"/>
              <a:t>device.</a:t>
            </a:r>
            <a:r>
              <a:rPr sz="2450" spc="25" dirty="0"/>
              <a:t> </a:t>
            </a:r>
            <a:r>
              <a:rPr sz="2450" dirty="0"/>
              <a:t>Different</a:t>
            </a:r>
            <a:r>
              <a:rPr sz="2450" spc="20" dirty="0"/>
              <a:t> </a:t>
            </a:r>
            <a:r>
              <a:rPr sz="2450" dirty="0"/>
              <a:t>ISS</a:t>
            </a:r>
            <a:r>
              <a:rPr sz="2450" spc="25" dirty="0"/>
              <a:t> </a:t>
            </a:r>
            <a:r>
              <a:rPr sz="2450" dirty="0"/>
              <a:t>are</a:t>
            </a:r>
            <a:r>
              <a:rPr sz="2450" spc="25" dirty="0"/>
              <a:t> </a:t>
            </a:r>
            <a:r>
              <a:rPr sz="2450" dirty="0"/>
              <a:t>to</a:t>
            </a:r>
            <a:r>
              <a:rPr sz="2450" spc="20" dirty="0"/>
              <a:t> </a:t>
            </a:r>
            <a:r>
              <a:rPr sz="2450" dirty="0"/>
              <a:t>be</a:t>
            </a:r>
            <a:r>
              <a:rPr sz="2450" spc="25" dirty="0"/>
              <a:t> </a:t>
            </a:r>
            <a:r>
              <a:rPr sz="2450" dirty="0"/>
              <a:t>provided</a:t>
            </a:r>
            <a:r>
              <a:rPr sz="2450" spc="25" dirty="0"/>
              <a:t> </a:t>
            </a:r>
            <a:r>
              <a:rPr sz="2450" dirty="0"/>
              <a:t>for</a:t>
            </a:r>
            <a:r>
              <a:rPr sz="2450" spc="25" dirty="0"/>
              <a:t> </a:t>
            </a:r>
            <a:r>
              <a:rPr sz="2450" dirty="0"/>
              <a:t>different</a:t>
            </a:r>
            <a:r>
              <a:rPr sz="2450" spc="20" dirty="0"/>
              <a:t> </a:t>
            </a:r>
            <a:r>
              <a:rPr sz="2450" spc="-25" dirty="0"/>
              <a:t>IO </a:t>
            </a:r>
            <a:r>
              <a:rPr sz="2450" dirty="0"/>
              <a:t>devices.</a:t>
            </a:r>
            <a:r>
              <a:rPr sz="2450" spc="30" dirty="0"/>
              <a:t> </a:t>
            </a:r>
            <a:r>
              <a:rPr sz="2450" dirty="0"/>
              <a:t>After</a:t>
            </a:r>
            <a:r>
              <a:rPr sz="2450" spc="25" dirty="0"/>
              <a:t> </a:t>
            </a:r>
            <a:r>
              <a:rPr sz="2450" dirty="0"/>
              <a:t>completing</a:t>
            </a:r>
            <a:r>
              <a:rPr sz="2450" spc="25" dirty="0"/>
              <a:t> </a:t>
            </a:r>
            <a:r>
              <a:rPr sz="2450" dirty="0"/>
              <a:t>the</a:t>
            </a:r>
            <a:r>
              <a:rPr sz="2450" spc="30" dirty="0"/>
              <a:t> </a:t>
            </a:r>
            <a:r>
              <a:rPr sz="2450" dirty="0"/>
              <a:t>data</a:t>
            </a:r>
            <a:r>
              <a:rPr sz="2450" spc="30" dirty="0"/>
              <a:t> </a:t>
            </a:r>
            <a:r>
              <a:rPr sz="2450" dirty="0"/>
              <a:t>transfer</a:t>
            </a:r>
            <a:r>
              <a:rPr sz="2450" spc="25" dirty="0"/>
              <a:t> </a:t>
            </a:r>
            <a:r>
              <a:rPr sz="2450" spc="-25" dirty="0"/>
              <a:t>the </a:t>
            </a:r>
            <a:r>
              <a:rPr sz="2450" dirty="0"/>
              <a:t>microprocessor</a:t>
            </a:r>
            <a:r>
              <a:rPr sz="2450" spc="35" dirty="0"/>
              <a:t> </a:t>
            </a:r>
            <a:r>
              <a:rPr sz="2450" dirty="0"/>
              <a:t>returns</a:t>
            </a:r>
            <a:r>
              <a:rPr sz="2450" spc="40" dirty="0"/>
              <a:t> </a:t>
            </a:r>
            <a:r>
              <a:rPr sz="2450" dirty="0"/>
              <a:t>back</a:t>
            </a:r>
            <a:r>
              <a:rPr sz="2450" spc="40" dirty="0"/>
              <a:t> </a:t>
            </a:r>
            <a:r>
              <a:rPr sz="2450" dirty="0"/>
              <a:t>to</a:t>
            </a:r>
            <a:r>
              <a:rPr sz="2450" spc="45" dirty="0"/>
              <a:t> </a:t>
            </a:r>
            <a:r>
              <a:rPr sz="2450" dirty="0"/>
              <a:t>the</a:t>
            </a:r>
            <a:r>
              <a:rPr sz="2450" spc="40" dirty="0"/>
              <a:t> </a:t>
            </a:r>
            <a:r>
              <a:rPr sz="2450" dirty="0"/>
              <a:t>main</a:t>
            </a:r>
            <a:r>
              <a:rPr sz="2450" spc="45" dirty="0"/>
              <a:t> </a:t>
            </a:r>
            <a:r>
              <a:rPr sz="2450" dirty="0"/>
              <a:t>program</a:t>
            </a:r>
            <a:r>
              <a:rPr sz="2450" spc="35" dirty="0"/>
              <a:t> </a:t>
            </a:r>
            <a:r>
              <a:rPr sz="2450" dirty="0"/>
              <a:t>which</a:t>
            </a:r>
            <a:r>
              <a:rPr sz="2450" spc="45" dirty="0"/>
              <a:t> </a:t>
            </a:r>
            <a:r>
              <a:rPr sz="2450" spc="-25" dirty="0"/>
              <a:t>it </a:t>
            </a:r>
            <a:r>
              <a:rPr sz="2450" dirty="0"/>
              <a:t>was</a:t>
            </a:r>
            <a:r>
              <a:rPr sz="2450" spc="40" dirty="0"/>
              <a:t> </a:t>
            </a:r>
            <a:r>
              <a:rPr sz="2450" dirty="0"/>
              <a:t>executing</a:t>
            </a:r>
            <a:r>
              <a:rPr sz="2450" spc="30" dirty="0"/>
              <a:t> </a:t>
            </a:r>
            <a:r>
              <a:rPr sz="2450" dirty="0"/>
              <a:t>before</a:t>
            </a:r>
            <a:r>
              <a:rPr sz="2450" spc="40" dirty="0"/>
              <a:t> </a:t>
            </a:r>
            <a:r>
              <a:rPr sz="2450" dirty="0"/>
              <a:t>the</a:t>
            </a:r>
            <a:r>
              <a:rPr sz="2450" spc="40" dirty="0"/>
              <a:t> </a:t>
            </a:r>
            <a:r>
              <a:rPr sz="2450" dirty="0"/>
              <a:t>interrupt</a:t>
            </a:r>
            <a:r>
              <a:rPr sz="2450" spc="30" dirty="0"/>
              <a:t> </a:t>
            </a:r>
            <a:r>
              <a:rPr sz="2450" spc="-10" dirty="0"/>
              <a:t>occurred.</a:t>
            </a:r>
            <a:endParaRPr sz="24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156" y="1157119"/>
            <a:ext cx="6366294" cy="51293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3063240" marR="5080" indent="-2753360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Drawback</a:t>
            </a:r>
            <a:r>
              <a:rPr sz="3950" spc="-35" dirty="0"/>
              <a:t> </a:t>
            </a:r>
            <a:r>
              <a:rPr sz="3950" dirty="0"/>
              <a:t>of</a:t>
            </a:r>
            <a:r>
              <a:rPr sz="3950" spc="-25" dirty="0"/>
              <a:t> </a:t>
            </a:r>
            <a:r>
              <a:rPr sz="3950" dirty="0"/>
              <a:t>Interrupt</a:t>
            </a:r>
            <a:r>
              <a:rPr sz="3950" spc="-30" dirty="0"/>
              <a:t> </a:t>
            </a:r>
            <a:r>
              <a:rPr sz="3950" dirty="0"/>
              <a:t>Driven</a:t>
            </a:r>
            <a:r>
              <a:rPr sz="3950" spc="-30" dirty="0"/>
              <a:t> </a:t>
            </a:r>
            <a:r>
              <a:rPr sz="3950" spc="-20" dirty="0"/>
              <a:t>Data </a:t>
            </a:r>
            <a:r>
              <a:rPr sz="3950" spc="-10" dirty="0"/>
              <a:t>Transfer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562575" y="2152254"/>
            <a:ext cx="7976234" cy="205613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normal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operation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is </a:t>
            </a:r>
            <a:r>
              <a:rPr sz="3200" spc="-10" dirty="0">
                <a:latin typeface="Carlito"/>
                <a:cs typeface="Carlito"/>
              </a:rPr>
              <a:t>interrupted.</a:t>
            </a:r>
            <a:endParaRPr sz="3200">
              <a:latin typeface="Carlito"/>
              <a:cs typeface="Carlito"/>
            </a:endParaRPr>
          </a:p>
          <a:p>
            <a:pPr marL="294640" marR="194945" indent="-281940">
              <a:lnSpc>
                <a:spcPct val="100499"/>
              </a:lnSpc>
              <a:spcBef>
                <a:spcPts val="490"/>
              </a:spcBef>
              <a:buChar char="•"/>
              <a:tabLst>
                <a:tab pos="294640" algn="l"/>
                <a:tab pos="386080" algn="l"/>
              </a:tabLst>
            </a:pPr>
            <a:r>
              <a:rPr sz="3200" dirty="0">
                <a:latin typeface="Arial"/>
                <a:cs typeface="Arial"/>
              </a:rPr>
              <a:t>	</a:t>
            </a:r>
            <a:r>
              <a:rPr sz="3200" dirty="0">
                <a:latin typeface="Carlito"/>
                <a:cs typeface="Carlito"/>
              </a:rPr>
              <a:t>It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needs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continue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monitoring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interrupt signals.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5721"/>
            <a:ext cx="8504608" cy="1105944"/>
          </a:xfrm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100"/>
              </a:spcBef>
            </a:pPr>
            <a:r>
              <a:rPr dirty="0"/>
              <a:t>Device</a:t>
            </a:r>
            <a:r>
              <a:rPr spc="-60" dirty="0"/>
              <a:t> </a:t>
            </a:r>
            <a:r>
              <a:rPr dirty="0"/>
              <a:t>Control</a:t>
            </a:r>
            <a:r>
              <a:rPr spc="-55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spc="-10" dirty="0"/>
              <a:t>Transfer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7294" rIns="0" bIns="0" rtlCol="0">
            <a:spAutoFit/>
          </a:bodyPr>
          <a:lstStyle/>
          <a:p>
            <a:pPr marL="307975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308610" algn="l"/>
              </a:tabLst>
            </a:pPr>
            <a:r>
              <a:rPr dirty="0"/>
              <a:t>The</a:t>
            </a:r>
            <a:r>
              <a:rPr spc="-65" dirty="0"/>
              <a:t> </a:t>
            </a:r>
            <a:r>
              <a:rPr dirty="0"/>
              <a:t>transfer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between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20" dirty="0"/>
              <a:t>mass</a:t>
            </a:r>
            <a:r>
              <a:rPr spc="800" dirty="0"/>
              <a:t> </a:t>
            </a:r>
            <a:r>
              <a:rPr dirty="0"/>
              <a:t>storage</a:t>
            </a:r>
            <a:r>
              <a:rPr spc="-90" dirty="0"/>
              <a:t> </a:t>
            </a:r>
            <a:r>
              <a:rPr dirty="0"/>
              <a:t>device</a:t>
            </a:r>
            <a:r>
              <a:rPr spc="-90" dirty="0"/>
              <a:t> </a:t>
            </a:r>
            <a:r>
              <a:rPr dirty="0"/>
              <a:t>and</a:t>
            </a:r>
            <a:r>
              <a:rPr spc="-90" dirty="0"/>
              <a:t> </a:t>
            </a:r>
            <a:r>
              <a:rPr dirty="0"/>
              <a:t>a</a:t>
            </a:r>
            <a:r>
              <a:rPr spc="-90" dirty="0"/>
              <a:t> </a:t>
            </a:r>
            <a:r>
              <a:rPr dirty="0"/>
              <a:t>system</a:t>
            </a:r>
            <a:r>
              <a:rPr spc="-85" dirty="0"/>
              <a:t> </a:t>
            </a:r>
            <a:r>
              <a:rPr dirty="0"/>
              <a:t>memory</a:t>
            </a:r>
            <a:r>
              <a:rPr spc="-90" dirty="0"/>
              <a:t> </a:t>
            </a:r>
            <a:r>
              <a:rPr dirty="0"/>
              <a:t>is</a:t>
            </a:r>
            <a:r>
              <a:rPr spc="-90" dirty="0"/>
              <a:t> </a:t>
            </a:r>
            <a:r>
              <a:rPr spc="-20" dirty="0"/>
              <a:t>often </a:t>
            </a:r>
            <a:r>
              <a:rPr dirty="0"/>
              <a:t>limited</a:t>
            </a:r>
            <a:r>
              <a:rPr spc="-70" dirty="0"/>
              <a:t> </a:t>
            </a:r>
            <a:r>
              <a:rPr dirty="0"/>
              <a:t>by</a:t>
            </a:r>
            <a:r>
              <a:rPr spc="-7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speed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spc="-10" dirty="0"/>
              <a:t>microprocessor. </a:t>
            </a:r>
            <a:r>
              <a:rPr dirty="0"/>
              <a:t>Removing</a:t>
            </a:r>
            <a:r>
              <a:rPr spc="-100" dirty="0"/>
              <a:t> </a:t>
            </a:r>
            <a:r>
              <a:rPr dirty="0"/>
              <a:t>the</a:t>
            </a:r>
            <a:r>
              <a:rPr spc="-100" dirty="0"/>
              <a:t> </a:t>
            </a:r>
            <a:r>
              <a:rPr dirty="0"/>
              <a:t>microprocessor</a:t>
            </a:r>
            <a:r>
              <a:rPr spc="-100" dirty="0"/>
              <a:t> </a:t>
            </a:r>
            <a:r>
              <a:rPr dirty="0"/>
              <a:t>during</a:t>
            </a:r>
            <a:r>
              <a:rPr spc="-95" dirty="0"/>
              <a:t> </a:t>
            </a:r>
            <a:r>
              <a:rPr dirty="0"/>
              <a:t>such</a:t>
            </a:r>
            <a:r>
              <a:rPr spc="-100" dirty="0"/>
              <a:t> </a:t>
            </a:r>
            <a:r>
              <a:rPr spc="-50" dirty="0"/>
              <a:t>a </a:t>
            </a:r>
            <a:r>
              <a:rPr dirty="0"/>
              <a:t>transfer</a:t>
            </a:r>
            <a:r>
              <a:rPr spc="-85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letting</a:t>
            </a:r>
            <a:r>
              <a:rPr spc="-8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spc="-10" dirty="0"/>
              <a:t>peripheral</a:t>
            </a:r>
            <a:r>
              <a:rPr spc="-85" dirty="0"/>
              <a:t> </a:t>
            </a:r>
            <a:r>
              <a:rPr dirty="0"/>
              <a:t>manage</a:t>
            </a:r>
            <a:r>
              <a:rPr spc="-85" dirty="0"/>
              <a:t> </a:t>
            </a:r>
            <a:r>
              <a:rPr spc="-25" dirty="0"/>
              <a:t>the </a:t>
            </a:r>
            <a:r>
              <a:rPr dirty="0"/>
              <a:t>transfer</a:t>
            </a:r>
            <a:r>
              <a:rPr spc="-70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or</a:t>
            </a:r>
            <a:r>
              <a:rPr spc="-70" dirty="0"/>
              <a:t> </a:t>
            </a:r>
            <a:r>
              <a:rPr dirty="0"/>
              <a:t>from</a:t>
            </a:r>
            <a:r>
              <a:rPr spc="-70" dirty="0"/>
              <a:t> </a:t>
            </a:r>
            <a:r>
              <a:rPr dirty="0"/>
              <a:t>memory</a:t>
            </a:r>
            <a:r>
              <a:rPr spc="-70" dirty="0"/>
              <a:t> </a:t>
            </a:r>
            <a:r>
              <a:rPr dirty="0"/>
              <a:t>would</a:t>
            </a:r>
            <a:r>
              <a:rPr spc="-70" dirty="0"/>
              <a:t> </a:t>
            </a:r>
            <a:r>
              <a:rPr spc="-10" dirty="0"/>
              <a:t>improve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speed</a:t>
            </a:r>
            <a:r>
              <a:rPr spc="-5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transfer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hence</a:t>
            </a:r>
            <a:r>
              <a:rPr spc="-55" dirty="0"/>
              <a:t> </a:t>
            </a:r>
            <a:r>
              <a:rPr dirty="0"/>
              <a:t>will</a:t>
            </a:r>
            <a:r>
              <a:rPr spc="-55" dirty="0"/>
              <a:t> </a:t>
            </a:r>
            <a:r>
              <a:rPr dirty="0"/>
              <a:t>make</a:t>
            </a:r>
            <a:r>
              <a:rPr spc="-60" dirty="0"/>
              <a:t> </a:t>
            </a:r>
            <a:r>
              <a:rPr spc="-25" dirty="0"/>
              <a:t>the </a:t>
            </a:r>
            <a:r>
              <a:rPr dirty="0"/>
              <a:t>system</a:t>
            </a:r>
            <a:r>
              <a:rPr spc="-85" dirty="0"/>
              <a:t> </a:t>
            </a:r>
            <a:r>
              <a:rPr dirty="0"/>
              <a:t>more</a:t>
            </a:r>
            <a:r>
              <a:rPr spc="-85" dirty="0"/>
              <a:t> </a:t>
            </a:r>
            <a:r>
              <a:rPr dirty="0"/>
              <a:t>efficient.</a:t>
            </a:r>
            <a:r>
              <a:rPr spc="-85" dirty="0"/>
              <a:t> </a:t>
            </a:r>
            <a:r>
              <a:rPr dirty="0"/>
              <a:t>This</a:t>
            </a:r>
            <a:r>
              <a:rPr spc="-85" dirty="0"/>
              <a:t> </a:t>
            </a:r>
            <a:r>
              <a:rPr dirty="0"/>
              <a:t>transfer</a:t>
            </a:r>
            <a:r>
              <a:rPr spc="-80" dirty="0"/>
              <a:t> </a:t>
            </a:r>
            <a:r>
              <a:rPr spc="-10" dirty="0"/>
              <a:t>technique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called</a:t>
            </a:r>
            <a:r>
              <a:rPr spc="-40" dirty="0"/>
              <a:t> </a:t>
            </a:r>
            <a:r>
              <a:rPr b="1" dirty="0">
                <a:latin typeface="Carlito"/>
                <a:cs typeface="Carlito"/>
              </a:rPr>
              <a:t>DMA</a:t>
            </a:r>
            <a:r>
              <a:rPr b="1" spc="-40" dirty="0">
                <a:latin typeface="Carlito"/>
                <a:cs typeface="Carlito"/>
              </a:rPr>
              <a:t> </a:t>
            </a:r>
            <a:r>
              <a:rPr b="1" dirty="0">
                <a:latin typeface="Carlito"/>
                <a:cs typeface="Carlito"/>
              </a:rPr>
              <a:t>Data</a:t>
            </a:r>
            <a:r>
              <a:rPr b="1" spc="-45" dirty="0">
                <a:latin typeface="Carlito"/>
                <a:cs typeface="Carlito"/>
              </a:rPr>
              <a:t> </a:t>
            </a:r>
            <a:r>
              <a:rPr b="1" spc="-10" dirty="0">
                <a:latin typeface="Carlito"/>
                <a:cs typeface="Carlito"/>
              </a:rPr>
              <a:t>Transfer</a:t>
            </a:r>
            <a:r>
              <a:rPr spc="-10" dirty="0"/>
              <a:t>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179" y="1609340"/>
            <a:ext cx="8013065" cy="399922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27305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During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DMA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idle,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so </a:t>
            </a:r>
            <a:r>
              <a:rPr sz="3200" dirty="0">
                <a:latin typeface="Carlito"/>
                <a:cs typeface="Carlito"/>
              </a:rPr>
              <a:t>it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has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no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longer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control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on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system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buses.</a:t>
            </a:r>
            <a:r>
              <a:rPr sz="3200" spc="8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DMA</a:t>
            </a:r>
            <a:r>
              <a:rPr sz="3200" b="1" spc="-60" dirty="0">
                <a:latin typeface="Carlito"/>
                <a:cs typeface="Carlito"/>
              </a:rPr>
              <a:t> </a:t>
            </a:r>
            <a:r>
              <a:rPr sz="3200" b="1" dirty="0">
                <a:latin typeface="Carlito"/>
                <a:cs typeface="Carlito"/>
              </a:rPr>
              <a:t>Controller</a:t>
            </a:r>
            <a:r>
              <a:rPr sz="3200" b="1" spc="-4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takes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over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buses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and </a:t>
            </a:r>
            <a:r>
              <a:rPr sz="3200" dirty="0">
                <a:latin typeface="Carlito"/>
                <a:cs typeface="Carlito"/>
              </a:rPr>
              <a:t>manage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directly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between</a:t>
            </a:r>
            <a:r>
              <a:rPr sz="3200" spc="-105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peripheral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memory</a:t>
            </a:r>
            <a:endParaRPr sz="3200">
              <a:latin typeface="Carlito"/>
              <a:cs typeface="Carlito"/>
            </a:endParaRPr>
          </a:p>
          <a:p>
            <a:pPr marL="294640" marR="5080" indent="-281940">
              <a:lnSpc>
                <a:spcPct val="100099"/>
              </a:lnSpc>
              <a:spcBef>
                <a:spcPts val="52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It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fastest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scheme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then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Programmed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Data </a:t>
            </a:r>
            <a:r>
              <a:rPr sz="3200" dirty="0">
                <a:latin typeface="Carlito"/>
                <a:cs typeface="Carlito"/>
              </a:rPr>
              <a:t>Transfer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Scheme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microprocessor </a:t>
            </a:r>
            <a:r>
              <a:rPr sz="3200" dirty="0">
                <a:latin typeface="Carlito"/>
                <a:cs typeface="Carlito"/>
              </a:rPr>
              <a:t>regains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control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buses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after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data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transfer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65721"/>
            <a:ext cx="8839200" cy="1384558"/>
          </a:xfrm>
          <a:prstGeom prst="rect">
            <a:avLst/>
          </a:prstGeom>
        </p:spPr>
        <p:txBody>
          <a:bodyPr vert="horz" wrap="square" lIns="0" tIns="177368" rIns="0" bIns="0" rtlCol="0">
            <a:spAutoFit/>
          </a:bodyPr>
          <a:lstStyle/>
          <a:p>
            <a:pPr marL="1407795" marR="5080" indent="-1113155">
              <a:lnSpc>
                <a:spcPts val="4720"/>
              </a:lnSpc>
              <a:spcBef>
                <a:spcPts val="235"/>
              </a:spcBef>
            </a:pPr>
            <a:r>
              <a:rPr sz="3950" dirty="0"/>
              <a:t>What</a:t>
            </a:r>
            <a:r>
              <a:rPr sz="3950" spc="-25" dirty="0"/>
              <a:t> </a:t>
            </a:r>
            <a:r>
              <a:rPr sz="3950" dirty="0"/>
              <a:t>is</a:t>
            </a:r>
            <a:r>
              <a:rPr sz="3950" spc="-20" dirty="0"/>
              <a:t> </a:t>
            </a:r>
            <a:r>
              <a:rPr sz="3950" dirty="0"/>
              <a:t>the</a:t>
            </a:r>
            <a:r>
              <a:rPr sz="3950" spc="-15" dirty="0"/>
              <a:t> </a:t>
            </a:r>
            <a:r>
              <a:rPr sz="3950" dirty="0"/>
              <a:t>need</a:t>
            </a:r>
            <a:r>
              <a:rPr sz="3950" spc="-25" dirty="0"/>
              <a:t> </a:t>
            </a:r>
            <a:r>
              <a:rPr sz="3950" dirty="0"/>
              <a:t>of</a:t>
            </a:r>
            <a:r>
              <a:rPr sz="3950" spc="-15" dirty="0"/>
              <a:t> </a:t>
            </a:r>
            <a:r>
              <a:rPr sz="3950" dirty="0"/>
              <a:t>interfacing</a:t>
            </a:r>
            <a:r>
              <a:rPr sz="3950" spc="-15" dirty="0"/>
              <a:t> </a:t>
            </a:r>
            <a:r>
              <a:rPr sz="3950" spc="-25" dirty="0"/>
              <a:t>the </a:t>
            </a:r>
            <a:r>
              <a:rPr sz="3950" dirty="0"/>
              <a:t>microprocessor</a:t>
            </a:r>
            <a:r>
              <a:rPr sz="3950" spc="-75" dirty="0"/>
              <a:t> </a:t>
            </a:r>
            <a:r>
              <a:rPr sz="3950" spc="-10" dirty="0"/>
              <a:t>system?</a:t>
            </a:r>
            <a:endParaRPr sz="395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07975" marR="781050" indent="-287020">
              <a:lnSpc>
                <a:spcPts val="2850"/>
              </a:lnSpc>
              <a:spcBef>
                <a:spcPts val="780"/>
              </a:spcBef>
              <a:buFont typeface="Arial"/>
              <a:buChar char="•"/>
              <a:tabLst>
                <a:tab pos="307975" algn="l"/>
              </a:tabLst>
            </a:pPr>
            <a:r>
              <a:rPr sz="2950" dirty="0"/>
              <a:t>if</a:t>
            </a:r>
            <a:r>
              <a:rPr sz="2950" spc="-20" dirty="0"/>
              <a:t> </a:t>
            </a:r>
            <a:r>
              <a:rPr sz="2950" dirty="0"/>
              <a:t>you</a:t>
            </a:r>
            <a:r>
              <a:rPr sz="2950" spc="-15" dirty="0"/>
              <a:t> </a:t>
            </a:r>
            <a:r>
              <a:rPr sz="2950" dirty="0"/>
              <a:t>are</a:t>
            </a:r>
            <a:r>
              <a:rPr sz="2950" spc="-15" dirty="0"/>
              <a:t> </a:t>
            </a:r>
            <a:r>
              <a:rPr sz="2950" dirty="0"/>
              <a:t>not</a:t>
            </a:r>
            <a:r>
              <a:rPr sz="2950" spc="-20" dirty="0"/>
              <a:t> </a:t>
            </a:r>
            <a:r>
              <a:rPr sz="2950" dirty="0"/>
              <a:t>using</a:t>
            </a:r>
            <a:r>
              <a:rPr sz="2950" spc="-20" dirty="0"/>
              <a:t> </a:t>
            </a:r>
            <a:r>
              <a:rPr sz="2950" dirty="0"/>
              <a:t>interfacing,</a:t>
            </a:r>
            <a:r>
              <a:rPr sz="2950" spc="-15" dirty="0"/>
              <a:t> </a:t>
            </a:r>
            <a:r>
              <a:rPr sz="2950" dirty="0"/>
              <a:t>then</a:t>
            </a:r>
            <a:r>
              <a:rPr sz="2950" spc="-15" dirty="0"/>
              <a:t> </a:t>
            </a:r>
            <a:r>
              <a:rPr sz="2950" dirty="0"/>
              <a:t>it</a:t>
            </a:r>
            <a:r>
              <a:rPr sz="2950" spc="-20" dirty="0"/>
              <a:t> </a:t>
            </a:r>
            <a:r>
              <a:rPr sz="2950" dirty="0"/>
              <a:t>will</a:t>
            </a:r>
            <a:r>
              <a:rPr sz="2950" spc="-15" dirty="0"/>
              <a:t> </a:t>
            </a:r>
            <a:r>
              <a:rPr sz="2950" spc="-25" dirty="0"/>
              <a:t>be </a:t>
            </a:r>
            <a:r>
              <a:rPr sz="2950" dirty="0"/>
              <a:t>working</a:t>
            </a:r>
            <a:r>
              <a:rPr sz="2950" spc="-20" dirty="0"/>
              <a:t> </a:t>
            </a:r>
            <a:r>
              <a:rPr sz="2950" dirty="0"/>
              <a:t>with</a:t>
            </a:r>
            <a:r>
              <a:rPr sz="2950" spc="-20" dirty="0"/>
              <a:t> </a:t>
            </a:r>
            <a:r>
              <a:rPr sz="2950" dirty="0"/>
              <a:t>less</a:t>
            </a:r>
            <a:r>
              <a:rPr sz="2950" spc="-20" dirty="0"/>
              <a:t> </a:t>
            </a:r>
            <a:r>
              <a:rPr sz="2950" spc="-10" dirty="0"/>
              <a:t>options.</a:t>
            </a:r>
            <a:endParaRPr sz="2950"/>
          </a:p>
          <a:p>
            <a:pPr marL="308610" indent="-287020">
              <a:lnSpc>
                <a:spcPts val="3440"/>
              </a:lnSpc>
              <a:buFont typeface="Arial"/>
              <a:buChar char="•"/>
              <a:tabLst>
                <a:tab pos="308610" algn="l"/>
              </a:tabLst>
            </a:pPr>
            <a:r>
              <a:rPr sz="2950" dirty="0"/>
              <a:t>On</a:t>
            </a:r>
            <a:r>
              <a:rPr sz="2950" spc="-20" dirty="0"/>
              <a:t> </a:t>
            </a:r>
            <a:r>
              <a:rPr sz="2950" dirty="0"/>
              <a:t>interfacing,</a:t>
            </a:r>
            <a:r>
              <a:rPr sz="2950" spc="-15" dirty="0"/>
              <a:t> </a:t>
            </a:r>
            <a:r>
              <a:rPr sz="2950" dirty="0"/>
              <a:t>we</a:t>
            </a:r>
            <a:r>
              <a:rPr sz="2950" spc="-15" dirty="0"/>
              <a:t> </a:t>
            </a:r>
            <a:r>
              <a:rPr sz="2950" dirty="0"/>
              <a:t>can</a:t>
            </a:r>
            <a:r>
              <a:rPr sz="2950" spc="-15" dirty="0"/>
              <a:t> </a:t>
            </a:r>
            <a:r>
              <a:rPr sz="2950" dirty="0"/>
              <a:t>add</a:t>
            </a:r>
            <a:r>
              <a:rPr sz="2950" spc="-20" dirty="0"/>
              <a:t> </a:t>
            </a:r>
            <a:r>
              <a:rPr sz="2950" dirty="0"/>
              <a:t>many</a:t>
            </a:r>
            <a:r>
              <a:rPr sz="2950" spc="-15" dirty="0"/>
              <a:t> </a:t>
            </a:r>
            <a:r>
              <a:rPr sz="2950" dirty="0"/>
              <a:t>features</a:t>
            </a:r>
            <a:r>
              <a:rPr sz="2950" spc="-15" dirty="0"/>
              <a:t> </a:t>
            </a:r>
            <a:r>
              <a:rPr sz="2950" dirty="0"/>
              <a:t>to</a:t>
            </a:r>
            <a:r>
              <a:rPr sz="2950" spc="-15" dirty="0"/>
              <a:t> </a:t>
            </a:r>
            <a:r>
              <a:rPr sz="2950" dirty="0"/>
              <a:t>it</a:t>
            </a:r>
            <a:r>
              <a:rPr sz="2950" spc="-20" dirty="0"/>
              <a:t> like</a:t>
            </a:r>
            <a:endParaRPr sz="2950"/>
          </a:p>
          <a:p>
            <a:pPr marL="708025" lvl="1" indent="-304165">
              <a:lnSpc>
                <a:spcPts val="3005"/>
              </a:lnSpc>
              <a:buFont typeface="Arial"/>
              <a:buChar char="–"/>
              <a:tabLst>
                <a:tab pos="708025" algn="l"/>
              </a:tabLst>
            </a:pPr>
            <a:r>
              <a:rPr sz="2550" dirty="0">
                <a:latin typeface="Carlito"/>
                <a:cs typeface="Carlito"/>
              </a:rPr>
              <a:t>DMA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which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will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give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mode</a:t>
            </a:r>
            <a:r>
              <a:rPr sz="2550" spc="3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types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data</a:t>
            </a:r>
            <a:r>
              <a:rPr sz="2550" spc="40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transfer,</a:t>
            </a:r>
            <a:endParaRPr sz="2550">
              <a:latin typeface="Carlito"/>
              <a:cs typeface="Carlito"/>
            </a:endParaRPr>
          </a:p>
          <a:p>
            <a:pPr marL="708025" marR="138430" lvl="1" indent="-304800">
              <a:lnSpc>
                <a:spcPts val="2480"/>
              </a:lnSpc>
              <a:spcBef>
                <a:spcPts val="535"/>
              </a:spcBef>
              <a:buFont typeface="Arial"/>
              <a:buChar char="–"/>
              <a:tabLst>
                <a:tab pos="708025" algn="l"/>
              </a:tabLst>
            </a:pPr>
            <a:r>
              <a:rPr sz="2550" dirty="0">
                <a:latin typeface="Carlito"/>
                <a:cs typeface="Carlito"/>
              </a:rPr>
              <a:t>PIC(peripheral</a:t>
            </a:r>
            <a:r>
              <a:rPr sz="2550" spc="70" dirty="0">
                <a:latin typeface="Carlito"/>
                <a:cs typeface="Carlito"/>
              </a:rPr>
              <a:t> </a:t>
            </a:r>
            <a:r>
              <a:rPr sz="2550" i="1" dirty="0">
                <a:latin typeface="Carlito"/>
                <a:cs typeface="Carlito"/>
              </a:rPr>
              <a:t>interface</a:t>
            </a:r>
            <a:r>
              <a:rPr sz="2550" i="1" spc="7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controller)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which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will</a:t>
            </a:r>
            <a:r>
              <a:rPr sz="2550" spc="5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provide </a:t>
            </a:r>
            <a:r>
              <a:rPr sz="2550" dirty="0">
                <a:latin typeface="Carlito"/>
                <a:cs typeface="Carlito"/>
              </a:rPr>
              <a:t>more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number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of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interrupt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handling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spc="-10" dirty="0">
                <a:latin typeface="Carlito"/>
                <a:cs typeface="Carlito"/>
              </a:rPr>
              <a:t>capacity,</a:t>
            </a:r>
            <a:endParaRPr sz="2550">
              <a:latin typeface="Carlito"/>
              <a:cs typeface="Carlito"/>
            </a:endParaRPr>
          </a:p>
          <a:p>
            <a:pPr marL="708025" marR="202565" lvl="1" indent="-304800">
              <a:lnSpc>
                <a:spcPts val="2480"/>
              </a:lnSpc>
              <a:spcBef>
                <a:spcPts val="515"/>
              </a:spcBef>
              <a:buFont typeface="Arial"/>
              <a:buChar char="–"/>
              <a:tabLst>
                <a:tab pos="708025" algn="l"/>
              </a:tabLst>
            </a:pPr>
            <a:r>
              <a:rPr sz="2550" dirty="0">
                <a:latin typeface="Carlito"/>
                <a:cs typeface="Carlito"/>
              </a:rPr>
              <a:t>PIT(parallel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i="1" dirty="0">
                <a:latin typeface="Carlito"/>
                <a:cs typeface="Carlito"/>
              </a:rPr>
              <a:t>interface</a:t>
            </a:r>
            <a:r>
              <a:rPr sz="2550" dirty="0">
                <a:latin typeface="Carlito"/>
                <a:cs typeface="Carlito"/>
              </a:rPr>
              <a:t>)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for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event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driven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task</a:t>
            </a:r>
            <a:r>
              <a:rPr sz="2550" spc="45" dirty="0">
                <a:latin typeface="Carlito"/>
                <a:cs typeface="Carlito"/>
              </a:rPr>
              <a:t> </a:t>
            </a:r>
            <a:r>
              <a:rPr sz="2550" dirty="0">
                <a:latin typeface="Carlito"/>
                <a:cs typeface="Carlito"/>
              </a:rPr>
              <a:t>and</a:t>
            </a:r>
            <a:r>
              <a:rPr sz="2550" spc="50" dirty="0">
                <a:latin typeface="Carlito"/>
                <a:cs typeface="Carlito"/>
              </a:rPr>
              <a:t> </a:t>
            </a:r>
            <a:r>
              <a:rPr sz="2550" spc="-20" dirty="0">
                <a:latin typeface="Carlito"/>
                <a:cs typeface="Carlito"/>
              </a:rPr>
              <a:t>many </a:t>
            </a:r>
            <a:r>
              <a:rPr sz="2550" spc="-10" dirty="0">
                <a:latin typeface="Carlito"/>
                <a:cs typeface="Carlito"/>
              </a:rPr>
              <a:t>more.</a:t>
            </a:r>
            <a:endParaRPr sz="2550">
              <a:latin typeface="Carlito"/>
              <a:cs typeface="Carlito"/>
            </a:endParaRPr>
          </a:p>
          <a:p>
            <a:pPr marL="307975" marR="353060" indent="-287020">
              <a:lnSpc>
                <a:spcPct val="80600"/>
              </a:lnSpc>
              <a:spcBef>
                <a:spcPts val="595"/>
              </a:spcBef>
              <a:buFont typeface="Arial"/>
              <a:buChar char="•"/>
              <a:tabLst>
                <a:tab pos="307975" algn="l"/>
              </a:tabLst>
            </a:pPr>
            <a:r>
              <a:rPr sz="2950" dirty="0"/>
              <a:t>Interfacing</a:t>
            </a:r>
            <a:r>
              <a:rPr sz="2950" spc="-30" dirty="0"/>
              <a:t> </a:t>
            </a:r>
            <a:r>
              <a:rPr sz="2950" dirty="0"/>
              <a:t>also</a:t>
            </a:r>
            <a:r>
              <a:rPr sz="2950" spc="-20" dirty="0"/>
              <a:t> </a:t>
            </a:r>
            <a:r>
              <a:rPr sz="2950" dirty="0"/>
              <a:t>allow</a:t>
            </a:r>
            <a:r>
              <a:rPr sz="2950" spc="-25" dirty="0"/>
              <a:t> </a:t>
            </a:r>
            <a:r>
              <a:rPr sz="2950" dirty="0"/>
              <a:t>it</a:t>
            </a:r>
            <a:r>
              <a:rPr sz="2950" spc="-20" dirty="0"/>
              <a:t> </a:t>
            </a:r>
            <a:r>
              <a:rPr sz="2950" dirty="0"/>
              <a:t>to</a:t>
            </a:r>
            <a:r>
              <a:rPr sz="2950" spc="-20" dirty="0"/>
              <a:t> </a:t>
            </a:r>
            <a:r>
              <a:rPr sz="2950" dirty="0"/>
              <a:t>connect</a:t>
            </a:r>
            <a:r>
              <a:rPr sz="2950" spc="-25" dirty="0"/>
              <a:t> </a:t>
            </a:r>
            <a:r>
              <a:rPr sz="2950" dirty="0"/>
              <a:t>to</a:t>
            </a:r>
            <a:r>
              <a:rPr sz="2950" spc="-15" dirty="0"/>
              <a:t> </a:t>
            </a:r>
            <a:r>
              <a:rPr sz="2950" spc="-10" dirty="0"/>
              <a:t>other </a:t>
            </a:r>
            <a:r>
              <a:rPr sz="2950" dirty="0"/>
              <a:t>microprocessor</a:t>
            </a:r>
            <a:r>
              <a:rPr sz="2950" spc="-30" dirty="0"/>
              <a:t> </a:t>
            </a:r>
            <a:r>
              <a:rPr sz="2950" dirty="0"/>
              <a:t>and</a:t>
            </a:r>
            <a:r>
              <a:rPr sz="2950" spc="-30" dirty="0"/>
              <a:t> </a:t>
            </a:r>
            <a:r>
              <a:rPr sz="2950" dirty="0"/>
              <a:t>make</a:t>
            </a:r>
            <a:r>
              <a:rPr sz="2950" spc="-30" dirty="0"/>
              <a:t> </a:t>
            </a:r>
            <a:r>
              <a:rPr sz="2950" dirty="0"/>
              <a:t>its</a:t>
            </a:r>
            <a:r>
              <a:rPr sz="2950" spc="-30" dirty="0"/>
              <a:t> </a:t>
            </a:r>
            <a:r>
              <a:rPr sz="2950" dirty="0"/>
              <a:t>computation</a:t>
            </a:r>
            <a:r>
              <a:rPr sz="2950" spc="-30" dirty="0"/>
              <a:t> </a:t>
            </a:r>
            <a:r>
              <a:rPr sz="2950" spc="-20" dirty="0"/>
              <a:t>more </a:t>
            </a:r>
            <a:r>
              <a:rPr sz="2950" dirty="0"/>
              <a:t>easy</a:t>
            </a:r>
            <a:r>
              <a:rPr sz="2950" spc="-15" dirty="0"/>
              <a:t> </a:t>
            </a:r>
            <a:r>
              <a:rPr sz="2950" dirty="0"/>
              <a:t>and</a:t>
            </a:r>
            <a:r>
              <a:rPr sz="2950" spc="-10" dirty="0"/>
              <a:t> fast.</a:t>
            </a:r>
            <a:endParaRPr sz="295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767" y="643703"/>
            <a:ext cx="7472707" cy="51011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793" y="1084241"/>
            <a:ext cx="8437607" cy="52706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 marR="1177925" indent="-295910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07975" algn="l"/>
              </a:tabLst>
            </a:pPr>
            <a:r>
              <a:rPr sz="2500" b="1" dirty="0">
                <a:latin typeface="Carlito"/>
                <a:cs typeface="Carlito"/>
              </a:rPr>
              <a:t>What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is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the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need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for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peripherals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interfacing</a:t>
            </a:r>
            <a:r>
              <a:rPr sz="2500" b="1" spc="-3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with</a:t>
            </a:r>
            <a:r>
              <a:rPr sz="2500" b="1" spc="-35" dirty="0">
                <a:latin typeface="Carlito"/>
                <a:cs typeface="Carlito"/>
              </a:rPr>
              <a:t> </a:t>
            </a:r>
            <a:r>
              <a:rPr sz="2500" b="1" spc="-50" dirty="0">
                <a:latin typeface="Carlito"/>
                <a:cs typeface="Carlito"/>
              </a:rPr>
              <a:t>a </a:t>
            </a:r>
            <a:r>
              <a:rPr sz="2500" b="1" spc="-10" dirty="0">
                <a:latin typeface="Carlito"/>
                <a:cs typeface="Carlito"/>
              </a:rPr>
              <a:t>microprocessor?</a:t>
            </a:r>
            <a:endParaRPr sz="2500" dirty="0">
              <a:latin typeface="Carlito"/>
              <a:cs typeface="Carlito"/>
            </a:endParaRPr>
          </a:p>
          <a:p>
            <a:pPr marL="708025" marR="103505" lvl="1" indent="-304165" algn="just">
              <a:lnSpc>
                <a:spcPct val="100299"/>
              </a:lnSpc>
              <a:spcBef>
                <a:spcPts val="490"/>
              </a:spcBef>
              <a:buFont typeface="Arial"/>
              <a:buChar char="–"/>
              <a:tabLst>
                <a:tab pos="708025" algn="l"/>
              </a:tabLst>
            </a:pPr>
            <a:r>
              <a:rPr sz="2500" spc="-10" dirty="0">
                <a:latin typeface="Carlito"/>
                <a:cs typeface="Carlito"/>
              </a:rPr>
              <a:t>Microprocessor</a:t>
            </a:r>
            <a:r>
              <a:rPr sz="2500" spc="-8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based</a:t>
            </a:r>
            <a:r>
              <a:rPr sz="2500" spc="-8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system</a:t>
            </a:r>
            <a:r>
              <a:rPr sz="2500" spc="-8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design</a:t>
            </a:r>
            <a:r>
              <a:rPr sz="2500" spc="-8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involves</a:t>
            </a:r>
            <a:r>
              <a:rPr sz="2500" spc="-8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interfacing </a:t>
            </a:r>
            <a:r>
              <a:rPr sz="2500" dirty="0">
                <a:latin typeface="Carlito"/>
                <a:cs typeface="Carlito"/>
              </a:rPr>
              <a:t>of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processor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with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one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or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more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peripheral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devices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for </a:t>
            </a:r>
            <a:r>
              <a:rPr sz="2500" dirty="0">
                <a:latin typeface="Carlito"/>
                <a:cs typeface="Carlito"/>
              </a:rPr>
              <a:t>the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purpose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of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communication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with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various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input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and </a:t>
            </a:r>
            <a:r>
              <a:rPr sz="2500" dirty="0">
                <a:latin typeface="Carlito"/>
                <a:cs typeface="Carlito"/>
              </a:rPr>
              <a:t>output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devices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connected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to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25" dirty="0">
                <a:latin typeface="Carlito"/>
                <a:cs typeface="Carlito"/>
              </a:rPr>
              <a:t>it</a:t>
            </a:r>
            <a:r>
              <a:rPr sz="2500" spc="-25" dirty="0" smtClean="0">
                <a:latin typeface="Carlito"/>
                <a:cs typeface="Carlito"/>
              </a:rPr>
              <a:t>.</a:t>
            </a:r>
            <a:endParaRPr lang="en-US" sz="2500" spc="-25" dirty="0" smtClean="0">
              <a:latin typeface="Carlito"/>
              <a:cs typeface="Carlito"/>
            </a:endParaRPr>
          </a:p>
          <a:p>
            <a:pPr marL="403860" marR="103505" lvl="1">
              <a:lnSpc>
                <a:spcPct val="100299"/>
              </a:lnSpc>
              <a:spcBef>
                <a:spcPts val="490"/>
              </a:spcBef>
              <a:tabLst>
                <a:tab pos="708025" algn="l"/>
              </a:tabLst>
            </a:pPr>
            <a:endParaRPr sz="2500" dirty="0">
              <a:latin typeface="Carlito"/>
              <a:cs typeface="Carlito"/>
            </a:endParaRPr>
          </a:p>
          <a:p>
            <a:pPr marL="307975" marR="5080" indent="-295910" algn="just">
              <a:lnSpc>
                <a:spcPct val="100400"/>
              </a:lnSpc>
              <a:spcBef>
                <a:spcPts val="489"/>
              </a:spcBef>
              <a:buFont typeface="Arial"/>
              <a:buChar char="•"/>
              <a:tabLst>
                <a:tab pos="307975" algn="l"/>
              </a:tabLst>
            </a:pPr>
            <a:r>
              <a:rPr sz="2500" b="1" dirty="0">
                <a:latin typeface="Carlito"/>
                <a:cs typeface="Carlito"/>
              </a:rPr>
              <a:t>Can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we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get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any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output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directly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from</a:t>
            </a:r>
            <a:r>
              <a:rPr sz="2500" b="1" spc="-4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a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microprocessor </a:t>
            </a:r>
            <a:r>
              <a:rPr sz="2500" b="1" dirty="0">
                <a:latin typeface="Carlito"/>
                <a:cs typeface="Carlito"/>
              </a:rPr>
              <a:t>without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interfacing</a:t>
            </a:r>
            <a:r>
              <a:rPr sz="2500" b="1" spc="-60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with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peripherals?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or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Can’t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we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connect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spc="-50" dirty="0">
                <a:latin typeface="Carlito"/>
                <a:cs typeface="Carlito"/>
              </a:rPr>
              <a:t>/ </a:t>
            </a:r>
            <a:r>
              <a:rPr sz="2500" b="1" spc="-10" dirty="0">
                <a:latin typeface="Carlito"/>
                <a:cs typeface="Carlito"/>
              </a:rPr>
              <a:t>interface</a:t>
            </a:r>
            <a:r>
              <a:rPr sz="2500" b="1" spc="-5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directly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the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I/O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devices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dirty="0">
                <a:latin typeface="Carlito"/>
                <a:cs typeface="Carlito"/>
              </a:rPr>
              <a:t>to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spc="-10" dirty="0">
                <a:latin typeface="Carlito"/>
                <a:cs typeface="Carlito"/>
              </a:rPr>
              <a:t>processor</a:t>
            </a:r>
            <a:r>
              <a:rPr sz="2500" b="1" spc="-45" dirty="0">
                <a:latin typeface="Carlito"/>
                <a:cs typeface="Carlito"/>
              </a:rPr>
              <a:t> </a:t>
            </a:r>
            <a:r>
              <a:rPr sz="2500" b="1" spc="-50" dirty="0">
                <a:latin typeface="Carlito"/>
                <a:cs typeface="Carlito"/>
              </a:rPr>
              <a:t>?</a:t>
            </a:r>
            <a:endParaRPr sz="2500" dirty="0">
              <a:latin typeface="Carlito"/>
              <a:cs typeface="Carlito"/>
            </a:endParaRPr>
          </a:p>
          <a:p>
            <a:pPr marL="708025" lvl="1" indent="-304165" algn="just">
              <a:lnSpc>
                <a:spcPct val="100000"/>
              </a:lnSpc>
              <a:spcBef>
                <a:spcPts val="500"/>
              </a:spcBef>
              <a:buFont typeface="Arial"/>
              <a:buChar char="–"/>
              <a:tabLst>
                <a:tab pos="708025" algn="l"/>
              </a:tabLst>
            </a:pPr>
            <a:r>
              <a:rPr sz="2500" spc="-25" dirty="0" smtClean="0">
                <a:latin typeface="Carlito"/>
                <a:cs typeface="Carlito"/>
              </a:rPr>
              <a:t>No</a:t>
            </a:r>
            <a:r>
              <a:rPr lang="en-US" sz="2500" spc="-25" dirty="0" smtClean="0">
                <a:latin typeface="Carlito"/>
                <a:cs typeface="Carlito"/>
              </a:rPr>
              <a:t>,</a:t>
            </a:r>
            <a:r>
              <a:rPr lang="en-US" sz="2500" dirty="0" smtClean="0">
                <a:latin typeface="Carlito"/>
                <a:cs typeface="Carlito"/>
              </a:rPr>
              <a:t> </a:t>
            </a:r>
            <a:r>
              <a:rPr sz="2500" dirty="0" smtClean="0">
                <a:latin typeface="Carlito"/>
                <a:cs typeface="Carlito"/>
              </a:rPr>
              <a:t>You</a:t>
            </a:r>
            <a:r>
              <a:rPr sz="2500" spc="-50" dirty="0" smtClean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can’t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get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output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directly</a:t>
            </a:r>
            <a:r>
              <a:rPr sz="2500" spc="-45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from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 smtClean="0">
                <a:latin typeface="Carlito"/>
                <a:cs typeface="Carlito"/>
              </a:rPr>
              <a:t>a</a:t>
            </a:r>
            <a:r>
              <a:rPr lang="en-US" sz="2500" spc="-45" dirty="0">
                <a:latin typeface="Carlito"/>
                <a:cs typeface="Carlito"/>
              </a:rPr>
              <a:t> </a:t>
            </a:r>
            <a:r>
              <a:rPr sz="2500" spc="-10" dirty="0" smtClean="0">
                <a:latin typeface="Carlito"/>
                <a:cs typeface="Carlito"/>
              </a:rPr>
              <a:t>microprocessor </a:t>
            </a:r>
            <a:r>
              <a:rPr sz="2500" dirty="0">
                <a:latin typeface="Carlito"/>
                <a:cs typeface="Carlito"/>
              </a:rPr>
              <a:t>without</a:t>
            </a:r>
            <a:r>
              <a:rPr sz="2500" spc="-55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interfacing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dirty="0">
                <a:latin typeface="Carlito"/>
                <a:cs typeface="Carlito"/>
              </a:rPr>
              <a:t>with</a:t>
            </a:r>
            <a:r>
              <a:rPr sz="2500" spc="-50" dirty="0">
                <a:latin typeface="Carlito"/>
                <a:cs typeface="Carlito"/>
              </a:rPr>
              <a:t> </a:t>
            </a:r>
            <a:r>
              <a:rPr sz="2500" spc="-10" dirty="0">
                <a:latin typeface="Carlito"/>
                <a:cs typeface="Carlito"/>
              </a:rPr>
              <a:t>peripherals.</a:t>
            </a:r>
            <a:endParaRPr sz="25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55552" y="274485"/>
            <a:ext cx="426444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Continued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326771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Why?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7450" y="1552525"/>
            <a:ext cx="7952740" cy="41757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07975" marR="5080" indent="-295910">
              <a:lnSpc>
                <a:spcPts val="2400"/>
              </a:lnSpc>
              <a:spcBef>
                <a:spcPts val="660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>
                <a:latin typeface="Carlito"/>
                <a:cs typeface="Carlito"/>
              </a:rPr>
              <a:t>I/O</a:t>
            </a:r>
            <a:r>
              <a:rPr sz="2450" spc="1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devices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are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most</a:t>
            </a:r>
            <a:r>
              <a:rPr sz="2450" spc="1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case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usually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electrical/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mechanical/ </a:t>
            </a:r>
            <a:r>
              <a:rPr sz="2450" dirty="0">
                <a:latin typeface="Carlito"/>
                <a:cs typeface="Carlito"/>
              </a:rPr>
              <a:t>electronic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devices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where</a:t>
            </a:r>
            <a:r>
              <a:rPr sz="2450" spc="3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processor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is</a:t>
            </a:r>
            <a:r>
              <a:rPr sz="2450" spc="3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electronic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device. </a:t>
            </a:r>
            <a:r>
              <a:rPr sz="2450" dirty="0">
                <a:latin typeface="Carlito"/>
                <a:cs typeface="Carlito"/>
              </a:rPr>
              <a:t>Also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data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transfer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rates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I/O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are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often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slower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than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spc="-25" dirty="0">
                <a:latin typeface="Carlito"/>
                <a:cs typeface="Carlito"/>
              </a:rPr>
              <a:t>the </a:t>
            </a:r>
            <a:r>
              <a:rPr sz="2450" dirty="0">
                <a:latin typeface="Carlito"/>
                <a:cs typeface="Carlito"/>
              </a:rPr>
              <a:t>processor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memory.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So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it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is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significant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that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speed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electrical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characteristics</a:t>
            </a:r>
            <a:r>
              <a:rPr sz="2450" spc="4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I/O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are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different</a:t>
            </a:r>
            <a:r>
              <a:rPr sz="2450" spc="3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from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spc="-20" dirty="0">
                <a:latin typeface="Carlito"/>
                <a:cs typeface="Carlito"/>
              </a:rPr>
              <a:t>CPU.</a:t>
            </a:r>
            <a:endParaRPr sz="2450">
              <a:latin typeface="Carlito"/>
              <a:cs typeface="Carlito"/>
            </a:endParaRPr>
          </a:p>
          <a:p>
            <a:pPr marL="307975" marR="238760" indent="-295910">
              <a:lnSpc>
                <a:spcPct val="81200"/>
              </a:lnSpc>
              <a:spcBef>
                <a:spcPts val="515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>
                <a:latin typeface="Carlito"/>
                <a:cs typeface="Carlito"/>
              </a:rPr>
              <a:t>There are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variety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peripherals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that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exist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may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spc="-20" dirty="0">
                <a:latin typeface="Carlito"/>
                <a:cs typeface="Carlito"/>
              </a:rPr>
              <a:t>need </a:t>
            </a:r>
            <a:r>
              <a:rPr sz="2450" dirty="0">
                <a:latin typeface="Carlito"/>
                <a:cs typeface="Carlito"/>
              </a:rPr>
              <a:t>to be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connected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to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same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system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bus.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But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it</a:t>
            </a:r>
            <a:r>
              <a:rPr sz="2450" spc="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may</a:t>
            </a:r>
            <a:r>
              <a:rPr sz="2450" spc="10" dirty="0">
                <a:latin typeface="Carlito"/>
                <a:cs typeface="Carlito"/>
              </a:rPr>
              <a:t> </a:t>
            </a:r>
            <a:r>
              <a:rPr sz="2450" spc="-25" dirty="0">
                <a:latin typeface="Carlito"/>
                <a:cs typeface="Carlito"/>
              </a:rPr>
              <a:t>be </a:t>
            </a:r>
            <a:r>
              <a:rPr sz="2450" dirty="0">
                <a:latin typeface="Carlito"/>
                <a:cs typeface="Carlito"/>
              </a:rPr>
              <a:t>difficult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to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incorporate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all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peripheral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device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logic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spc="-20" dirty="0">
                <a:latin typeface="Carlito"/>
                <a:cs typeface="Carlito"/>
              </a:rPr>
              <a:t>into </a:t>
            </a:r>
            <a:r>
              <a:rPr sz="2450" dirty="0">
                <a:latin typeface="Carlito"/>
                <a:cs typeface="Carlito"/>
              </a:rPr>
              <a:t>CPU.</a:t>
            </a:r>
            <a:r>
              <a:rPr sz="2450" spc="1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This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reduces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flexibility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creates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hindrance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in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spc="-25" dirty="0">
                <a:latin typeface="Carlito"/>
                <a:cs typeface="Carlito"/>
              </a:rPr>
              <a:t>new </a:t>
            </a:r>
            <a:r>
              <a:rPr sz="2450" spc="-10" dirty="0">
                <a:latin typeface="Carlito"/>
                <a:cs typeface="Carlito"/>
              </a:rPr>
              <a:t>developments.</a:t>
            </a:r>
            <a:endParaRPr sz="2450">
              <a:latin typeface="Carlito"/>
              <a:cs typeface="Carlito"/>
            </a:endParaRPr>
          </a:p>
          <a:p>
            <a:pPr marL="307975" marR="254000" indent="-295910">
              <a:lnSpc>
                <a:spcPct val="80800"/>
              </a:lnSpc>
              <a:spcBef>
                <a:spcPts val="525"/>
              </a:spcBef>
              <a:buFont typeface="Arial"/>
              <a:buChar char="•"/>
              <a:tabLst>
                <a:tab pos="307975" algn="l"/>
              </a:tabLst>
            </a:pPr>
            <a:r>
              <a:rPr sz="2450" dirty="0">
                <a:latin typeface="Carlito"/>
                <a:cs typeface="Carlito"/>
              </a:rPr>
              <a:t>Peripheral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often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use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different</a:t>
            </a:r>
            <a:r>
              <a:rPr sz="2450" spc="3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data</a:t>
            </a:r>
            <a:r>
              <a:rPr sz="2450" spc="4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formats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and</a:t>
            </a:r>
            <a:r>
              <a:rPr sz="2450" spc="40" dirty="0">
                <a:latin typeface="Carlito"/>
                <a:cs typeface="Carlito"/>
              </a:rPr>
              <a:t> </a:t>
            </a:r>
            <a:r>
              <a:rPr sz="2450" spc="-20" dirty="0">
                <a:latin typeface="Carlito"/>
                <a:cs typeface="Carlito"/>
              </a:rPr>
              <a:t>word </a:t>
            </a:r>
            <a:r>
              <a:rPr sz="2450" dirty="0">
                <a:latin typeface="Carlito"/>
                <a:cs typeface="Carlito"/>
              </a:rPr>
              <a:t>lengths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that</a:t>
            </a:r>
            <a:r>
              <a:rPr sz="2450" spc="1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used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by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CPU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Incorporation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of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I/O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module </a:t>
            </a:r>
            <a:r>
              <a:rPr sz="2450" dirty="0">
                <a:latin typeface="Carlito"/>
                <a:cs typeface="Carlito"/>
              </a:rPr>
              <a:t>helps</a:t>
            </a:r>
            <a:r>
              <a:rPr sz="2450" spc="2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to</a:t>
            </a:r>
            <a:r>
              <a:rPr sz="2450" spc="25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overcome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dirty="0">
                <a:latin typeface="Carlito"/>
                <a:cs typeface="Carlito"/>
              </a:rPr>
              <a:t>these</a:t>
            </a:r>
            <a:r>
              <a:rPr sz="2450" spc="30" dirty="0">
                <a:latin typeface="Carlito"/>
                <a:cs typeface="Carlito"/>
              </a:rPr>
              <a:t> </a:t>
            </a:r>
            <a:r>
              <a:rPr sz="2450" spc="-10" dirty="0">
                <a:latin typeface="Carlito"/>
                <a:cs typeface="Carlito"/>
              </a:rPr>
              <a:t>problems.</a:t>
            </a:r>
            <a:endParaRPr sz="245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" y="65721"/>
            <a:ext cx="9144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Reasons</a:t>
            </a:r>
            <a:r>
              <a:rPr spc="-40" dirty="0"/>
              <a:t> </a:t>
            </a:r>
            <a:r>
              <a:rPr dirty="0"/>
              <a:t>Lead</a:t>
            </a:r>
            <a:r>
              <a:rPr spc="-3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Use</a:t>
            </a:r>
            <a:r>
              <a:rPr spc="-35" dirty="0"/>
              <a:t> </a:t>
            </a:r>
            <a:r>
              <a:rPr dirty="0"/>
              <a:t>I/O</a:t>
            </a:r>
            <a:r>
              <a:rPr spc="-40" dirty="0"/>
              <a:t> </a:t>
            </a:r>
            <a:r>
              <a:rPr spc="-10" dirty="0"/>
              <a:t>Module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5914" y="870438"/>
            <a:ext cx="8011795" cy="541686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09880" marR="55244" indent="-297815" algn="just">
              <a:lnSpc>
                <a:spcPts val="2850"/>
              </a:lnSpc>
              <a:spcBef>
                <a:spcPts val="219"/>
              </a:spcBef>
              <a:buFont typeface="Arial"/>
              <a:buChar char="•"/>
              <a:tabLst>
                <a:tab pos="309880" algn="l"/>
              </a:tabLst>
            </a:pPr>
            <a:r>
              <a:rPr sz="2200" dirty="0">
                <a:latin typeface="Carlito"/>
                <a:cs typeface="Carlito"/>
              </a:rPr>
              <a:t>First,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module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mediator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between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processor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and </a:t>
            </a:r>
            <a:r>
              <a:rPr sz="2200" dirty="0">
                <a:latin typeface="Carlito"/>
                <a:cs typeface="Carlito"/>
              </a:rPr>
              <a:t>an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device/devices.</a:t>
            </a:r>
            <a:endParaRPr sz="2200" dirty="0">
              <a:latin typeface="Carlito"/>
              <a:cs typeface="Carlito"/>
            </a:endParaRPr>
          </a:p>
          <a:p>
            <a:pPr marL="309880" marR="313055" indent="-297815" algn="just">
              <a:lnSpc>
                <a:spcPct val="99700"/>
              </a:lnSpc>
              <a:spcBef>
                <a:spcPts val="365"/>
              </a:spcBef>
              <a:buFont typeface="Arial"/>
              <a:buChar char="•"/>
              <a:tabLst>
                <a:tab pos="309880" algn="l"/>
              </a:tabLst>
            </a:pPr>
            <a:r>
              <a:rPr sz="2200" dirty="0">
                <a:latin typeface="Carlito"/>
                <a:cs typeface="Carlito"/>
              </a:rPr>
              <a:t>Second,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controls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data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exchange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between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external </a:t>
            </a:r>
            <a:r>
              <a:rPr sz="2200" dirty="0">
                <a:latin typeface="Carlito"/>
                <a:cs typeface="Carlito"/>
              </a:rPr>
              <a:t>devices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main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memory;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or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external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devices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CPU </a:t>
            </a:r>
            <a:r>
              <a:rPr sz="2200" spc="-10" dirty="0">
                <a:latin typeface="Carlito"/>
                <a:cs typeface="Carlito"/>
              </a:rPr>
              <a:t>registers.</a:t>
            </a:r>
            <a:endParaRPr sz="2200" dirty="0">
              <a:latin typeface="Carlito"/>
              <a:cs typeface="Carlito"/>
            </a:endParaRPr>
          </a:p>
          <a:p>
            <a:pPr marL="309880" marR="96520" indent="-297815" algn="just">
              <a:lnSpc>
                <a:spcPct val="99500"/>
              </a:lnSpc>
              <a:spcBef>
                <a:spcPts val="465"/>
              </a:spcBef>
              <a:buFont typeface="Arial"/>
              <a:buChar char="•"/>
              <a:tabLst>
                <a:tab pos="309880" algn="l"/>
              </a:tabLst>
            </a:pPr>
            <a:r>
              <a:rPr sz="2200" dirty="0">
                <a:latin typeface="Carlito"/>
                <a:cs typeface="Carlito"/>
              </a:rPr>
              <a:t>Third,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module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provide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interface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internal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computer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which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connects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CPU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main</a:t>
            </a:r>
            <a:r>
              <a:rPr sz="2200" spc="-2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memory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an </a:t>
            </a:r>
            <a:r>
              <a:rPr sz="2200" dirty="0">
                <a:latin typeface="Carlito"/>
                <a:cs typeface="Carlito"/>
              </a:rPr>
              <a:t>interface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external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computer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connecting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external </a:t>
            </a:r>
            <a:r>
              <a:rPr sz="2200" dirty="0">
                <a:latin typeface="Carlito"/>
                <a:cs typeface="Carlito"/>
              </a:rPr>
              <a:t>device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or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peripheral.</a:t>
            </a:r>
            <a:endParaRPr sz="2200" dirty="0">
              <a:latin typeface="Carlito"/>
              <a:cs typeface="Carlito"/>
            </a:endParaRPr>
          </a:p>
          <a:p>
            <a:pPr marL="309880" marR="550545" indent="-297815" algn="just">
              <a:lnSpc>
                <a:spcPct val="99700"/>
              </a:lnSpc>
              <a:spcBef>
                <a:spcPts val="459"/>
              </a:spcBef>
              <a:buFont typeface="Arial"/>
              <a:buChar char="•"/>
              <a:tabLst>
                <a:tab pos="309880" algn="l"/>
              </a:tabLst>
            </a:pPr>
            <a:r>
              <a:rPr sz="2200" dirty="0">
                <a:latin typeface="Carlito"/>
                <a:cs typeface="Carlito"/>
              </a:rPr>
              <a:t>Fourth,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module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should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not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only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communicate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spc="-25" dirty="0">
                <a:latin typeface="Carlito"/>
                <a:cs typeface="Carlito"/>
              </a:rPr>
              <a:t>the </a:t>
            </a:r>
            <a:r>
              <a:rPr sz="2200" dirty="0">
                <a:latin typeface="Carlito"/>
                <a:cs typeface="Carlito"/>
              </a:rPr>
              <a:t>information</a:t>
            </a:r>
            <a:r>
              <a:rPr sz="2200" spc="-3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from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CPU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to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device,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but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it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should</a:t>
            </a:r>
            <a:r>
              <a:rPr sz="2200" spc="-3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also </a:t>
            </a:r>
            <a:r>
              <a:rPr sz="2200" dirty="0">
                <a:latin typeface="Carlito"/>
                <a:cs typeface="Carlito"/>
              </a:rPr>
              <a:t>coordinate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these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two.</a:t>
            </a:r>
            <a:endParaRPr sz="2200" dirty="0">
              <a:latin typeface="Carlito"/>
              <a:cs typeface="Carlito"/>
            </a:endParaRPr>
          </a:p>
          <a:p>
            <a:pPr marL="309880" marR="5080" indent="-297815" algn="just">
              <a:lnSpc>
                <a:spcPct val="99700"/>
              </a:lnSpc>
              <a:spcBef>
                <a:spcPts val="459"/>
              </a:spcBef>
              <a:buFont typeface="Arial"/>
              <a:buChar char="•"/>
              <a:tabLst>
                <a:tab pos="309880" algn="l"/>
              </a:tabLst>
            </a:pPr>
            <a:r>
              <a:rPr sz="2200" dirty="0">
                <a:latin typeface="Carlito"/>
                <a:cs typeface="Carlito"/>
              </a:rPr>
              <a:t>Fifth,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In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addition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since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there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are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speed</a:t>
            </a:r>
            <a:r>
              <a:rPr sz="2200" spc="-5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differences</a:t>
            </a:r>
            <a:r>
              <a:rPr sz="2200" spc="-5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between </a:t>
            </a:r>
            <a:r>
              <a:rPr sz="2200" dirty="0">
                <a:latin typeface="Carlito"/>
                <a:cs typeface="Carlito"/>
              </a:rPr>
              <a:t>CPU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devices,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the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I/O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module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should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have</a:t>
            </a:r>
            <a:r>
              <a:rPr sz="2200" spc="-4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facilities</a:t>
            </a:r>
            <a:r>
              <a:rPr sz="2200" spc="-4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like </a:t>
            </a:r>
            <a:r>
              <a:rPr sz="2200" dirty="0">
                <a:latin typeface="Carlito"/>
                <a:cs typeface="Carlito"/>
              </a:rPr>
              <a:t>buffer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(storage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area)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and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error</a:t>
            </a:r>
            <a:r>
              <a:rPr sz="2200" spc="-60" dirty="0">
                <a:latin typeface="Carlito"/>
                <a:cs typeface="Carlito"/>
              </a:rPr>
              <a:t> </a:t>
            </a:r>
            <a:r>
              <a:rPr sz="2200" dirty="0">
                <a:latin typeface="Carlito"/>
                <a:cs typeface="Carlito"/>
              </a:rPr>
              <a:t>detection</a:t>
            </a:r>
            <a:r>
              <a:rPr sz="2200" spc="-65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mechanism.</a:t>
            </a:r>
            <a:endParaRPr sz="22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blogger.googleusercontent.com/img/b/R29vZ2xl/AVvXsEhqnjEwS552q2EvSkPqDcrkBwgRl-AeW9R_K6Q67BNf2Cd_jMivZSNuqwe6yg4yrievqiM1QzdDS475ROy7VqSf9jtiam0VVWBVeMLjm2tUZtjE9ohMjpvWpSjH6YzdqEPglTKfXTtvPo8F/s1600/slide_2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143" y="228600"/>
            <a:ext cx="8548371" cy="6411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7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1619885">
              <a:lnSpc>
                <a:spcPct val="100000"/>
              </a:lnSpc>
              <a:spcBef>
                <a:spcPts val="100"/>
              </a:spcBef>
            </a:pPr>
            <a:r>
              <a:rPr dirty="0"/>
              <a:t>Memory</a:t>
            </a:r>
            <a:r>
              <a:rPr spc="-30" dirty="0"/>
              <a:t> </a:t>
            </a:r>
            <a:r>
              <a:rPr spc="-10" dirty="0"/>
              <a:t>Interfacing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09" y="1545454"/>
            <a:ext cx="7802880" cy="4525791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03530" marR="5080" indent="-291465" algn="just">
              <a:lnSpc>
                <a:spcPts val="2620"/>
              </a:lnSpc>
              <a:spcBef>
                <a:spcPts val="720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When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are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executing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any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instruction,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need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the </a:t>
            </a:r>
            <a:r>
              <a:rPr sz="2700" dirty="0">
                <a:latin typeface="Carlito"/>
                <a:cs typeface="Carlito"/>
              </a:rPr>
              <a:t>microprocessor</a:t>
            </a:r>
            <a:r>
              <a:rPr sz="2700" spc="-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to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access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memory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for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reading </a:t>
            </a:r>
            <a:r>
              <a:rPr sz="2700" dirty="0">
                <a:latin typeface="Carlito"/>
                <a:cs typeface="Carlito"/>
              </a:rPr>
              <a:t>instruction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codes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data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stored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memory. </a:t>
            </a:r>
            <a:r>
              <a:rPr sz="2700" dirty="0">
                <a:latin typeface="Carlito"/>
                <a:cs typeface="Carlito"/>
              </a:rPr>
              <a:t>For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this,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both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memory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microprocessor </a:t>
            </a:r>
            <a:r>
              <a:rPr sz="2700" dirty="0">
                <a:latin typeface="Carlito"/>
                <a:cs typeface="Carlito"/>
              </a:rPr>
              <a:t>requires some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signals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to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read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from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and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write</a:t>
            </a:r>
            <a:r>
              <a:rPr sz="2700" spc="5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to </a:t>
            </a:r>
            <a:r>
              <a:rPr sz="2700" spc="-10" dirty="0">
                <a:latin typeface="Carlito"/>
                <a:cs typeface="Carlito"/>
              </a:rPr>
              <a:t>registers.</a:t>
            </a:r>
            <a:endParaRPr sz="2700" dirty="0">
              <a:latin typeface="Carlito"/>
              <a:cs typeface="Carlito"/>
            </a:endParaRPr>
          </a:p>
          <a:p>
            <a:pPr marL="303530" marR="172720" indent="-291465" algn="just">
              <a:lnSpc>
                <a:spcPct val="80900"/>
              </a:lnSpc>
              <a:spcBef>
                <a:spcPts val="590"/>
              </a:spcBef>
              <a:buFont typeface="Arial"/>
              <a:buChar char="•"/>
              <a:tabLst>
                <a:tab pos="303530" algn="l"/>
              </a:tabLst>
            </a:pPr>
            <a:r>
              <a:rPr sz="2700" dirty="0">
                <a:latin typeface="Carlito"/>
                <a:cs typeface="Carlito"/>
              </a:rPr>
              <a:t>The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interfacing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process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includes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some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key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factors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to </a:t>
            </a:r>
            <a:r>
              <a:rPr sz="2700" dirty="0">
                <a:latin typeface="Carlito"/>
                <a:cs typeface="Carlito"/>
              </a:rPr>
              <a:t>match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with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memory</a:t>
            </a:r>
            <a:r>
              <a:rPr sz="2700" spc="1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requirements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and </a:t>
            </a:r>
            <a:r>
              <a:rPr sz="2700" dirty="0">
                <a:latin typeface="Carlito"/>
                <a:cs typeface="Carlito"/>
              </a:rPr>
              <a:t>microprocessor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signals.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interfacing</a:t>
            </a:r>
            <a:r>
              <a:rPr sz="2700" spc="-30" dirty="0">
                <a:latin typeface="Carlito"/>
                <a:cs typeface="Carlito"/>
              </a:rPr>
              <a:t> </a:t>
            </a:r>
            <a:r>
              <a:rPr sz="2700" spc="-10" dirty="0">
                <a:latin typeface="Carlito"/>
                <a:cs typeface="Carlito"/>
              </a:rPr>
              <a:t>circuit </a:t>
            </a:r>
            <a:r>
              <a:rPr sz="2700" dirty="0">
                <a:latin typeface="Carlito"/>
                <a:cs typeface="Carlito"/>
              </a:rPr>
              <a:t>therefore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should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be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designed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in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such</a:t>
            </a:r>
            <a:r>
              <a:rPr sz="2700" spc="2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a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way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that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it </a:t>
            </a:r>
            <a:r>
              <a:rPr sz="2700" dirty="0">
                <a:latin typeface="Carlito"/>
                <a:cs typeface="Carlito"/>
              </a:rPr>
              <a:t>matches</a:t>
            </a:r>
            <a:r>
              <a:rPr sz="2700" spc="1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memory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signal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requirements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with</a:t>
            </a:r>
            <a:r>
              <a:rPr sz="2700" spc="20" dirty="0">
                <a:latin typeface="Carlito"/>
                <a:cs typeface="Carlito"/>
              </a:rPr>
              <a:t> </a:t>
            </a:r>
            <a:r>
              <a:rPr sz="2700" spc="-25" dirty="0">
                <a:latin typeface="Carlito"/>
                <a:cs typeface="Carlito"/>
              </a:rPr>
              <a:t>the </a:t>
            </a:r>
            <a:r>
              <a:rPr sz="2700" dirty="0">
                <a:latin typeface="Carlito"/>
                <a:cs typeface="Carlito"/>
              </a:rPr>
              <a:t>signals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of</a:t>
            </a:r>
            <a:r>
              <a:rPr sz="2700" spc="-5" dirty="0">
                <a:latin typeface="Carlito"/>
                <a:cs typeface="Carlito"/>
              </a:rPr>
              <a:t> </a:t>
            </a:r>
            <a:r>
              <a:rPr sz="2700" dirty="0">
                <a:latin typeface="Carlito"/>
                <a:cs typeface="Carlito"/>
              </a:rPr>
              <a:t>the </a:t>
            </a:r>
            <a:r>
              <a:rPr sz="2700" spc="-10" dirty="0">
                <a:latin typeface="Carlito"/>
                <a:cs typeface="Carlito"/>
              </a:rPr>
              <a:t>microprocessor.</a:t>
            </a:r>
            <a:endParaRPr sz="2700" dirty="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24688" rIns="0" bIns="0" rtlCol="0">
            <a:spAutoFit/>
          </a:bodyPr>
          <a:lstStyle/>
          <a:p>
            <a:pPr marL="2350135">
              <a:lnSpc>
                <a:spcPct val="100000"/>
              </a:lnSpc>
              <a:spcBef>
                <a:spcPts val="100"/>
              </a:spcBef>
            </a:pPr>
            <a:r>
              <a:rPr dirty="0"/>
              <a:t>IO</a:t>
            </a:r>
            <a:r>
              <a:rPr spc="-55" dirty="0"/>
              <a:t> </a:t>
            </a:r>
            <a:r>
              <a:rPr spc="-10" dirty="0"/>
              <a:t>Interfacing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1179" y="1609340"/>
            <a:ext cx="7835900" cy="294195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294640" marR="5080" indent="-281940">
              <a:lnSpc>
                <a:spcPts val="3820"/>
              </a:lnSpc>
              <a:spcBef>
                <a:spcPts val="240"/>
              </a:spcBef>
              <a:buFont typeface="Arial"/>
              <a:buChar char="•"/>
              <a:tabLst>
                <a:tab pos="294640" algn="l"/>
              </a:tabLst>
            </a:pPr>
            <a:r>
              <a:rPr sz="3200" dirty="0">
                <a:latin typeface="Carlito"/>
                <a:cs typeface="Carlito"/>
              </a:rPr>
              <a:t>There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are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various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communication</a:t>
            </a:r>
            <a:r>
              <a:rPr sz="3200" spc="-6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devices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20" dirty="0">
                <a:latin typeface="Carlito"/>
                <a:cs typeface="Carlito"/>
              </a:rPr>
              <a:t>like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0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keyboard,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mouse,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printer,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etc.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So,</a:t>
            </a:r>
            <a:r>
              <a:rPr sz="3200" spc="-95" dirty="0">
                <a:latin typeface="Carlito"/>
                <a:cs typeface="Carlito"/>
              </a:rPr>
              <a:t> </a:t>
            </a:r>
            <a:r>
              <a:rPr sz="3200" spc="-35" dirty="0">
                <a:latin typeface="Carlito"/>
                <a:cs typeface="Carlito"/>
              </a:rPr>
              <a:t>we </a:t>
            </a:r>
            <a:r>
              <a:rPr sz="3200" dirty="0">
                <a:latin typeface="Carlito"/>
                <a:cs typeface="Carlito"/>
              </a:rPr>
              <a:t>need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to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interface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keyboard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7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other </a:t>
            </a:r>
            <a:r>
              <a:rPr sz="3200" dirty="0">
                <a:latin typeface="Carlito"/>
                <a:cs typeface="Carlito"/>
              </a:rPr>
              <a:t>devices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microprocessor</a:t>
            </a:r>
            <a:r>
              <a:rPr sz="3200" spc="-6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by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using </a:t>
            </a:r>
            <a:r>
              <a:rPr sz="3200" dirty="0">
                <a:latin typeface="Carlito"/>
                <a:cs typeface="Carlito"/>
              </a:rPr>
              <a:t>latches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and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buffers.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This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type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of</a:t>
            </a:r>
            <a:r>
              <a:rPr sz="3200" spc="-8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interfacing</a:t>
            </a:r>
            <a:r>
              <a:rPr sz="3200" spc="-80" dirty="0">
                <a:latin typeface="Carlito"/>
                <a:cs typeface="Carlito"/>
              </a:rPr>
              <a:t> </a:t>
            </a:r>
            <a:r>
              <a:rPr sz="3200" spc="-25" dirty="0">
                <a:latin typeface="Carlito"/>
                <a:cs typeface="Carlito"/>
              </a:rPr>
              <a:t>is </a:t>
            </a:r>
            <a:r>
              <a:rPr sz="3200" dirty="0">
                <a:latin typeface="Carlito"/>
                <a:cs typeface="Carlito"/>
              </a:rPr>
              <a:t>known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as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dirty="0">
                <a:latin typeface="Carlito"/>
                <a:cs typeface="Carlito"/>
              </a:rPr>
              <a:t>I/O</a:t>
            </a:r>
            <a:r>
              <a:rPr sz="3200" spc="-70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interfacing.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1800</Words>
  <Application>Microsoft Office PowerPoint</Application>
  <PresentationFormat>On-screen Show (4:3)</PresentationFormat>
  <Paragraphs>127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Carlito</vt:lpstr>
      <vt:lpstr>Office Theme</vt:lpstr>
      <vt:lpstr>Basic Concepts of Interfacing</vt:lpstr>
      <vt:lpstr>Definition of Interface</vt:lpstr>
      <vt:lpstr>What is the need of interfacing the microprocessor system?</vt:lpstr>
      <vt:lpstr>Continued</vt:lpstr>
      <vt:lpstr>Why?</vt:lpstr>
      <vt:lpstr>Reasons Lead to Use I/O Module</vt:lpstr>
      <vt:lpstr>PowerPoint Presentation</vt:lpstr>
      <vt:lpstr>Memory Interfacing</vt:lpstr>
      <vt:lpstr>IO Interfacing</vt:lpstr>
      <vt:lpstr>Block Diagram of Memory and I/O Interfacing</vt:lpstr>
      <vt:lpstr>Comparison of Memory Mapped I/O and Peripheral I/O</vt:lpstr>
      <vt:lpstr>Cont.</vt:lpstr>
      <vt:lpstr>Interfacing with External Memory</vt:lpstr>
      <vt:lpstr>Data Transfer Schemes</vt:lpstr>
      <vt:lpstr>Need for Data Transfer Scheme</vt:lpstr>
      <vt:lpstr>Types of Data Transfer Scheme</vt:lpstr>
      <vt:lpstr>Microprocessor Controlled DTS</vt:lpstr>
      <vt:lpstr>Programmed Data Transfer Scheme</vt:lpstr>
      <vt:lpstr>PowerPoint Presentation</vt:lpstr>
      <vt:lpstr>PowerPoint Presentation</vt:lpstr>
      <vt:lpstr>PowerPoint Presentation</vt:lpstr>
      <vt:lpstr>PowerPoint Presentation</vt:lpstr>
      <vt:lpstr>Drawback of Programmed Data Transfer Scheme</vt:lpstr>
      <vt:lpstr>Interrupt Driven Data Transfer</vt:lpstr>
      <vt:lpstr>Transfer Operation</vt:lpstr>
      <vt:lpstr>PowerPoint Presentation</vt:lpstr>
      <vt:lpstr>Drawback of Interrupt Driven Data Transfer</vt:lpstr>
      <vt:lpstr>Device Control Data Transfer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Concepts of Interfacing</dc:title>
  <dc:creator>Shajib</dc:creator>
  <cp:lastModifiedBy>ok</cp:lastModifiedBy>
  <cp:revision>15</cp:revision>
  <dcterms:created xsi:type="dcterms:W3CDTF">2024-11-23T10:47:32Z</dcterms:created>
  <dcterms:modified xsi:type="dcterms:W3CDTF">2025-06-16T04:17:32Z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2024-11-23T00:00:00Z</vt:filetime>
  </property>
  <property fmtid="{D5CDD505-2E9C-101B-9397-08002B2CF9AE}" pid="4" name="Producer">
    <vt:lpwstr>3-Heights(TM) PDF Security Shell 4.8.25.2 (http://www.pdf-tools.com)</vt:lpwstr>
  </property>
</Properties>
</file>