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91" r:id="rId10"/>
    <p:sldId id="264" r:id="rId11"/>
    <p:sldId id="292" r:id="rId12"/>
    <p:sldId id="293" r:id="rId13"/>
    <p:sldId id="265" r:id="rId14"/>
    <p:sldId id="266" r:id="rId15"/>
    <p:sldId id="267" r:id="rId16"/>
    <p:sldId id="294"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5" r:id="rId41"/>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32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sz="half" idx="2"/>
          </p:nvPr>
        </p:nvSpPr>
        <p:spPr>
          <a:xfrm>
            <a:off x="572124" y="1679838"/>
            <a:ext cx="3745229" cy="3637279"/>
          </a:xfrm>
          <a:prstGeom prst="rect">
            <a:avLst/>
          </a:prstGeom>
        </p:spPr>
        <p:txBody>
          <a:bodyPr wrap="square" lIns="0" tIns="0" rIns="0" bIns="0">
            <a:spAutoFit/>
          </a:bodyPr>
          <a:lstStyle>
            <a:lvl1pPr>
              <a:defRPr sz="2200" b="0" i="0">
                <a:solidFill>
                  <a:schemeClr val="hlink"/>
                </a:solidFill>
                <a:latin typeface="Carlito"/>
                <a:cs typeface="Carlito"/>
              </a:defRPr>
            </a:lvl1pPr>
          </a:lstStyle>
          <a:p>
            <a:endParaRPr/>
          </a:p>
        </p:txBody>
      </p:sp>
      <p:sp>
        <p:nvSpPr>
          <p:cNvPr id="4" name="Holder 4"/>
          <p:cNvSpPr>
            <a:spLocks noGrp="1"/>
          </p:cNvSpPr>
          <p:nvPr>
            <p:ph sz="half" idx="3"/>
          </p:nvPr>
        </p:nvSpPr>
        <p:spPr>
          <a:xfrm>
            <a:off x="4770748" y="1699751"/>
            <a:ext cx="3757929" cy="3430904"/>
          </a:xfrm>
          <a:prstGeom prst="rect">
            <a:avLst/>
          </a:prstGeom>
        </p:spPr>
        <p:txBody>
          <a:bodyPr wrap="square" lIns="0" tIns="0" rIns="0" bIns="0">
            <a:spAutoFit/>
          </a:bodyPr>
          <a:lstStyle>
            <a:lvl1pPr>
              <a:defRPr sz="2600" b="0" i="0">
                <a:solidFill>
                  <a:srgbClr val="4F80BC"/>
                </a:solidFill>
                <a:latin typeface="Carlito"/>
                <a:cs typeface="Carlito"/>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2817" y="508316"/>
            <a:ext cx="7838365" cy="635000"/>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a:xfrm>
            <a:off x="591179" y="1609340"/>
            <a:ext cx="7953375" cy="3599179"/>
          </a:xfrm>
          <a:prstGeom prst="rect">
            <a:avLst/>
          </a:prstGeom>
        </p:spPr>
        <p:txBody>
          <a:bodyPr wrap="square" lIns="0" tIns="0" rIns="0" bIns="0">
            <a:spAutoFit/>
          </a:bodyPr>
          <a:lstStyle>
            <a:lvl1pPr>
              <a:defRPr sz="32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12/16/2024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image" Target="../media/image19.png"/><Relationship Id="rId16"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s://www.eeeonline.org/" TargetMode="External"/><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8762" y="2497008"/>
            <a:ext cx="6482080" cy="695960"/>
          </a:xfrm>
          <a:prstGeom prst="rect">
            <a:avLst/>
          </a:prstGeom>
        </p:spPr>
        <p:txBody>
          <a:bodyPr vert="horz" wrap="square" lIns="0" tIns="12700" rIns="0" bIns="0" rtlCol="0">
            <a:spAutoFit/>
          </a:bodyPr>
          <a:lstStyle/>
          <a:p>
            <a:pPr marL="12700">
              <a:lnSpc>
                <a:spcPct val="100000"/>
              </a:lnSpc>
              <a:spcBef>
                <a:spcPts val="100"/>
              </a:spcBef>
            </a:pPr>
            <a:r>
              <a:rPr b="1" dirty="0">
                <a:latin typeface="Carlito"/>
                <a:cs typeface="Carlito"/>
              </a:rPr>
              <a:t>Interfacing</a:t>
            </a:r>
            <a:r>
              <a:rPr b="1" spc="-85" dirty="0">
                <a:latin typeface="Carlito"/>
                <a:cs typeface="Carlito"/>
              </a:rPr>
              <a:t> </a:t>
            </a:r>
            <a:r>
              <a:rPr b="1" dirty="0">
                <a:latin typeface="Carlito"/>
                <a:cs typeface="Carlito"/>
              </a:rPr>
              <a:t>Data</a:t>
            </a:r>
            <a:r>
              <a:rPr b="1" spc="-80" dirty="0">
                <a:latin typeface="Carlito"/>
                <a:cs typeface="Carlito"/>
              </a:rPr>
              <a:t> </a:t>
            </a:r>
            <a:r>
              <a:rPr b="1" spc="-10" dirty="0">
                <a:latin typeface="Carlito"/>
                <a:cs typeface="Carlito"/>
              </a:rPr>
              <a:t>Conversion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10001" t="3334" r="19583" b="48518"/>
          <a:stretch/>
        </p:blipFill>
        <p:spPr>
          <a:xfrm>
            <a:off x="30480" y="152400"/>
            <a:ext cx="9144000" cy="4495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8333" t="4444" r="13334" b="6666"/>
          <a:stretch/>
        </p:blipFill>
        <p:spPr>
          <a:xfrm>
            <a:off x="152400" y="76200"/>
            <a:ext cx="8763000" cy="6705600"/>
          </a:xfrm>
          <a:prstGeom prst="rect">
            <a:avLst/>
          </a:prstGeom>
        </p:spPr>
      </p:pic>
    </p:spTree>
    <p:extLst>
      <p:ext uri="{BB962C8B-B14F-4D97-AF65-F5344CB8AC3E}">
        <p14:creationId xmlns:p14="http://schemas.microsoft.com/office/powerpoint/2010/main" val="2335282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7222" t="4878" r="13890" b="7317"/>
          <a:stretch/>
        </p:blipFill>
        <p:spPr>
          <a:xfrm>
            <a:off x="0" y="533400"/>
            <a:ext cx="9144000" cy="6324600"/>
          </a:xfrm>
          <a:prstGeom prst="rect">
            <a:avLst/>
          </a:prstGeom>
        </p:spPr>
      </p:pic>
      <p:sp>
        <p:nvSpPr>
          <p:cNvPr id="4" name="TextBox 3"/>
          <p:cNvSpPr txBox="1"/>
          <p:nvPr/>
        </p:nvSpPr>
        <p:spPr>
          <a:xfrm>
            <a:off x="0" y="0"/>
            <a:ext cx="8839200" cy="369332"/>
          </a:xfrm>
          <a:prstGeom prst="rect">
            <a:avLst/>
          </a:prstGeom>
          <a:noFill/>
        </p:spPr>
        <p:txBody>
          <a:bodyPr wrap="square" rtlCol="0">
            <a:spAutoFit/>
          </a:bodyPr>
          <a:lstStyle/>
          <a:p>
            <a:r>
              <a:rPr lang="en-US" b="1" dirty="0" smtClean="0">
                <a:solidFill>
                  <a:srgbClr val="FF0000"/>
                </a:solidFill>
              </a:rPr>
              <a:t>Working of Flash ADC</a:t>
            </a:r>
            <a:endParaRPr lang="en-US" b="1" dirty="0">
              <a:solidFill>
                <a:srgbClr val="FF0000"/>
              </a:solidFill>
            </a:endParaRPr>
          </a:p>
        </p:txBody>
      </p:sp>
    </p:spTree>
    <p:extLst>
      <p:ext uri="{BB962C8B-B14F-4D97-AF65-F5344CB8AC3E}">
        <p14:creationId xmlns:p14="http://schemas.microsoft.com/office/powerpoint/2010/main" val="360111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94535">
              <a:lnSpc>
                <a:spcPct val="100000"/>
              </a:lnSpc>
              <a:spcBef>
                <a:spcPts val="100"/>
              </a:spcBef>
            </a:pPr>
            <a:r>
              <a:rPr dirty="0"/>
              <a:t>Flash</a:t>
            </a:r>
            <a:r>
              <a:rPr spc="-105" dirty="0"/>
              <a:t> </a:t>
            </a:r>
            <a:r>
              <a:rPr dirty="0"/>
              <a:t>ADC</a:t>
            </a:r>
            <a:r>
              <a:rPr spc="-105" dirty="0"/>
              <a:t> </a:t>
            </a:r>
            <a:r>
              <a:rPr spc="-10" dirty="0"/>
              <a:t>Circuit</a:t>
            </a:r>
          </a:p>
        </p:txBody>
      </p:sp>
      <p:pic>
        <p:nvPicPr>
          <p:cNvPr id="3" name="object 3"/>
          <p:cNvPicPr/>
          <p:nvPr/>
        </p:nvPicPr>
        <p:blipFill>
          <a:blip r:embed="rId2" cstate="print"/>
          <a:stretch>
            <a:fillRect/>
          </a:stretch>
        </p:blipFill>
        <p:spPr>
          <a:xfrm>
            <a:off x="2809869" y="1733546"/>
            <a:ext cx="3505192" cy="434339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60955">
              <a:lnSpc>
                <a:spcPct val="100000"/>
              </a:lnSpc>
              <a:spcBef>
                <a:spcPts val="100"/>
              </a:spcBef>
            </a:pPr>
            <a:r>
              <a:rPr dirty="0"/>
              <a:t>ADC</a:t>
            </a:r>
            <a:r>
              <a:rPr spc="-95" dirty="0"/>
              <a:t> </a:t>
            </a:r>
            <a:r>
              <a:rPr spc="-10" dirty="0"/>
              <a:t>Output</a:t>
            </a:r>
          </a:p>
        </p:txBody>
      </p:sp>
      <p:pic>
        <p:nvPicPr>
          <p:cNvPr id="3" name="object 3"/>
          <p:cNvPicPr/>
          <p:nvPr/>
        </p:nvPicPr>
        <p:blipFill>
          <a:blip r:embed="rId2" cstate="print"/>
          <a:stretch>
            <a:fillRect/>
          </a:stretch>
        </p:blipFill>
        <p:spPr>
          <a:xfrm>
            <a:off x="2081208" y="2605069"/>
            <a:ext cx="4952977" cy="25907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336290">
              <a:lnSpc>
                <a:spcPct val="100000"/>
              </a:lnSpc>
              <a:spcBef>
                <a:spcPts val="100"/>
              </a:spcBef>
            </a:pPr>
            <a:r>
              <a:rPr spc="-10" dirty="0"/>
              <a:t>Flash</a:t>
            </a:r>
          </a:p>
        </p:txBody>
      </p:sp>
      <p:sp>
        <p:nvSpPr>
          <p:cNvPr id="3" name="object 3"/>
          <p:cNvSpPr txBox="1"/>
          <p:nvPr/>
        </p:nvSpPr>
        <p:spPr>
          <a:xfrm>
            <a:off x="579756" y="1677527"/>
            <a:ext cx="4144644" cy="3102772"/>
          </a:xfrm>
          <a:prstGeom prst="rect">
            <a:avLst/>
          </a:prstGeom>
        </p:spPr>
        <p:txBody>
          <a:bodyPr vert="horz" wrap="square" lIns="0" tIns="34925" rIns="0" bIns="0" rtlCol="0">
            <a:spAutoFit/>
          </a:bodyPr>
          <a:lstStyle/>
          <a:p>
            <a:pPr marL="1115060">
              <a:lnSpc>
                <a:spcPct val="100000"/>
              </a:lnSpc>
              <a:spcBef>
                <a:spcPts val="275"/>
              </a:spcBef>
            </a:pPr>
            <a:r>
              <a:rPr sz="2600" spc="-10" dirty="0" smtClean="0">
                <a:solidFill>
                  <a:srgbClr val="BF4F4D"/>
                </a:solidFill>
                <a:latin typeface="Carlito"/>
                <a:cs typeface="Carlito"/>
              </a:rPr>
              <a:t>Advantages</a:t>
            </a:r>
            <a:endParaRPr lang="en-US" sz="2600" dirty="0" smtClean="0">
              <a:latin typeface="Carlito"/>
              <a:cs typeface="Carlito"/>
            </a:endParaRPr>
          </a:p>
          <a:p>
            <a:pPr marL="305435" marR="734695" indent="-293370">
              <a:lnSpc>
                <a:spcPts val="2780"/>
              </a:lnSpc>
              <a:spcBef>
                <a:spcPts val="550"/>
              </a:spcBef>
              <a:buFont typeface="Arial"/>
              <a:buChar char="•"/>
              <a:tabLst>
                <a:tab pos="305435" algn="l"/>
              </a:tabLst>
            </a:pPr>
            <a:r>
              <a:rPr sz="1600" b="1" dirty="0" smtClean="0">
                <a:latin typeface="Carlito"/>
                <a:cs typeface="Carlito"/>
              </a:rPr>
              <a:t>Simplest</a:t>
            </a:r>
            <a:r>
              <a:rPr sz="1600" spc="-25" dirty="0" smtClean="0">
                <a:latin typeface="Carlito"/>
                <a:cs typeface="Carlito"/>
              </a:rPr>
              <a:t> </a:t>
            </a:r>
            <a:r>
              <a:rPr sz="1600" dirty="0">
                <a:latin typeface="Carlito"/>
                <a:cs typeface="Carlito"/>
              </a:rPr>
              <a:t>in</a:t>
            </a:r>
            <a:r>
              <a:rPr sz="1600" spc="-25" dirty="0">
                <a:latin typeface="Carlito"/>
                <a:cs typeface="Carlito"/>
              </a:rPr>
              <a:t> </a:t>
            </a:r>
            <a:r>
              <a:rPr sz="1600" dirty="0">
                <a:latin typeface="Carlito"/>
                <a:cs typeface="Carlito"/>
              </a:rPr>
              <a:t>terms</a:t>
            </a:r>
            <a:r>
              <a:rPr sz="1600" spc="-25" dirty="0">
                <a:latin typeface="Carlito"/>
                <a:cs typeface="Carlito"/>
              </a:rPr>
              <a:t> of </a:t>
            </a:r>
            <a:r>
              <a:rPr sz="1600" spc="-10" dirty="0">
                <a:latin typeface="Carlito"/>
                <a:cs typeface="Carlito"/>
              </a:rPr>
              <a:t>operational</a:t>
            </a:r>
            <a:r>
              <a:rPr sz="1600" spc="-70" dirty="0">
                <a:latin typeface="Carlito"/>
                <a:cs typeface="Carlito"/>
              </a:rPr>
              <a:t> </a:t>
            </a:r>
            <a:r>
              <a:rPr sz="1600" spc="-10" dirty="0" smtClean="0">
                <a:latin typeface="Carlito"/>
                <a:cs typeface="Carlito"/>
              </a:rPr>
              <a:t>theory</a:t>
            </a:r>
            <a:endParaRPr lang="en-US" sz="1600" dirty="0">
              <a:latin typeface="Carlito"/>
              <a:cs typeface="Carlito"/>
            </a:endParaRPr>
          </a:p>
          <a:p>
            <a:pPr marL="305435" marR="734695" indent="-293370">
              <a:lnSpc>
                <a:spcPts val="2780"/>
              </a:lnSpc>
              <a:spcBef>
                <a:spcPts val="550"/>
              </a:spcBef>
              <a:buFont typeface="Arial"/>
              <a:buChar char="•"/>
              <a:tabLst>
                <a:tab pos="305435" algn="l"/>
              </a:tabLst>
            </a:pPr>
            <a:r>
              <a:rPr lang="en-US" sz="1600" dirty="0" smtClean="0">
                <a:latin typeface="Carlito"/>
                <a:cs typeface="Carlito"/>
              </a:rPr>
              <a:t>Useful with </a:t>
            </a:r>
            <a:r>
              <a:rPr lang="en-US" sz="1600" b="1" dirty="0" smtClean="0">
                <a:latin typeface="Carlito"/>
                <a:cs typeface="Carlito"/>
              </a:rPr>
              <a:t>large bandwidth</a:t>
            </a:r>
            <a:endParaRPr sz="1600" b="1" dirty="0">
              <a:latin typeface="Carlito"/>
              <a:cs typeface="Carlito"/>
            </a:endParaRPr>
          </a:p>
          <a:p>
            <a:pPr marL="305435" marR="5080" indent="-293370">
              <a:lnSpc>
                <a:spcPts val="2780"/>
              </a:lnSpc>
              <a:buFont typeface="Arial"/>
              <a:buChar char="•"/>
              <a:tabLst>
                <a:tab pos="305435" algn="l"/>
              </a:tabLst>
            </a:pPr>
            <a:r>
              <a:rPr sz="1600" dirty="0">
                <a:latin typeface="Carlito"/>
                <a:cs typeface="Carlito"/>
              </a:rPr>
              <a:t>Most</a:t>
            </a:r>
            <a:r>
              <a:rPr sz="1600" spc="-40" dirty="0">
                <a:latin typeface="Carlito"/>
                <a:cs typeface="Carlito"/>
              </a:rPr>
              <a:t> </a:t>
            </a:r>
            <a:r>
              <a:rPr sz="1600" dirty="0">
                <a:latin typeface="Carlito"/>
                <a:cs typeface="Carlito"/>
              </a:rPr>
              <a:t>efficient</a:t>
            </a:r>
            <a:r>
              <a:rPr sz="1600" spc="-40" dirty="0">
                <a:latin typeface="Carlito"/>
                <a:cs typeface="Carlito"/>
              </a:rPr>
              <a:t> </a:t>
            </a:r>
            <a:r>
              <a:rPr sz="1600" dirty="0">
                <a:latin typeface="Carlito"/>
                <a:cs typeface="Carlito"/>
              </a:rPr>
              <a:t>in</a:t>
            </a:r>
            <a:r>
              <a:rPr sz="1600" spc="-40" dirty="0">
                <a:latin typeface="Carlito"/>
                <a:cs typeface="Carlito"/>
              </a:rPr>
              <a:t> </a:t>
            </a:r>
            <a:r>
              <a:rPr sz="1600" dirty="0">
                <a:latin typeface="Carlito"/>
                <a:cs typeface="Carlito"/>
              </a:rPr>
              <a:t>terms</a:t>
            </a:r>
            <a:r>
              <a:rPr sz="1600" spc="-35" dirty="0">
                <a:latin typeface="Carlito"/>
                <a:cs typeface="Carlito"/>
              </a:rPr>
              <a:t> </a:t>
            </a:r>
            <a:r>
              <a:rPr sz="1600" spc="-25" dirty="0">
                <a:latin typeface="Carlito"/>
                <a:cs typeface="Carlito"/>
              </a:rPr>
              <a:t>of </a:t>
            </a:r>
            <a:r>
              <a:rPr sz="1600" dirty="0">
                <a:latin typeface="Carlito"/>
                <a:cs typeface="Carlito"/>
              </a:rPr>
              <a:t>speed,</a:t>
            </a:r>
            <a:r>
              <a:rPr sz="1600" spc="-25" dirty="0">
                <a:latin typeface="Carlito"/>
                <a:cs typeface="Carlito"/>
              </a:rPr>
              <a:t> </a:t>
            </a:r>
            <a:r>
              <a:rPr sz="1600" dirty="0">
                <a:latin typeface="Carlito"/>
                <a:cs typeface="Carlito"/>
              </a:rPr>
              <a:t>very</a:t>
            </a:r>
            <a:r>
              <a:rPr sz="1600" spc="-25" dirty="0">
                <a:latin typeface="Carlito"/>
                <a:cs typeface="Carlito"/>
              </a:rPr>
              <a:t> </a:t>
            </a:r>
            <a:r>
              <a:rPr sz="1600" spc="-20" dirty="0" smtClean="0">
                <a:latin typeface="Carlito"/>
                <a:cs typeface="Carlito"/>
              </a:rPr>
              <a:t>fast</a:t>
            </a:r>
            <a:r>
              <a:rPr lang="en-US" sz="1600" spc="-20" dirty="0" smtClean="0">
                <a:latin typeface="Carlito"/>
                <a:cs typeface="Carlito"/>
              </a:rPr>
              <a:t> </a:t>
            </a:r>
            <a:r>
              <a:rPr lang="en-US" sz="1600" dirty="0" smtClean="0">
                <a:latin typeface="Carlito"/>
                <a:cs typeface="Carlito"/>
              </a:rPr>
              <a:t>(Giga samples per second)</a:t>
            </a:r>
            <a:endParaRPr lang="en-US" sz="1600" dirty="0">
              <a:latin typeface="Carlito"/>
              <a:cs typeface="Carlito"/>
            </a:endParaRPr>
          </a:p>
          <a:p>
            <a:pPr marL="305435" marR="5080" indent="-293370">
              <a:lnSpc>
                <a:spcPts val="2780"/>
              </a:lnSpc>
              <a:buFont typeface="Arial"/>
              <a:buChar char="•"/>
              <a:tabLst>
                <a:tab pos="305435" algn="l"/>
              </a:tabLst>
            </a:pPr>
            <a:r>
              <a:rPr sz="1600" dirty="0" smtClean="0">
                <a:latin typeface="Carlito"/>
                <a:cs typeface="Carlito"/>
              </a:rPr>
              <a:t>limited</a:t>
            </a:r>
            <a:r>
              <a:rPr sz="1600" spc="-65" dirty="0" smtClean="0">
                <a:latin typeface="Carlito"/>
                <a:cs typeface="Carlito"/>
              </a:rPr>
              <a:t> </a:t>
            </a:r>
            <a:r>
              <a:rPr sz="1600" dirty="0">
                <a:latin typeface="Carlito"/>
                <a:cs typeface="Carlito"/>
              </a:rPr>
              <a:t>only</a:t>
            </a:r>
            <a:r>
              <a:rPr sz="1600" spc="-65" dirty="0">
                <a:latin typeface="Carlito"/>
                <a:cs typeface="Carlito"/>
              </a:rPr>
              <a:t> </a:t>
            </a:r>
            <a:r>
              <a:rPr sz="1600" dirty="0">
                <a:latin typeface="Carlito"/>
                <a:cs typeface="Carlito"/>
              </a:rPr>
              <a:t>in</a:t>
            </a:r>
            <a:r>
              <a:rPr sz="1600" spc="-60" dirty="0">
                <a:latin typeface="Carlito"/>
                <a:cs typeface="Carlito"/>
              </a:rPr>
              <a:t> </a:t>
            </a:r>
            <a:r>
              <a:rPr sz="1600" dirty="0">
                <a:latin typeface="Carlito"/>
                <a:cs typeface="Carlito"/>
              </a:rPr>
              <a:t>terms</a:t>
            </a:r>
            <a:r>
              <a:rPr sz="1600" spc="-65" dirty="0">
                <a:latin typeface="Carlito"/>
                <a:cs typeface="Carlito"/>
              </a:rPr>
              <a:t> </a:t>
            </a:r>
            <a:r>
              <a:rPr sz="1600" spc="-25" dirty="0">
                <a:latin typeface="Carlito"/>
                <a:cs typeface="Carlito"/>
              </a:rPr>
              <a:t>of </a:t>
            </a:r>
            <a:r>
              <a:rPr sz="1600" dirty="0">
                <a:latin typeface="Carlito"/>
                <a:cs typeface="Carlito"/>
              </a:rPr>
              <a:t>comparator</a:t>
            </a:r>
            <a:r>
              <a:rPr sz="1600" spc="-45" dirty="0">
                <a:latin typeface="Carlito"/>
                <a:cs typeface="Carlito"/>
              </a:rPr>
              <a:t> </a:t>
            </a:r>
            <a:r>
              <a:rPr sz="1600" dirty="0">
                <a:latin typeface="Carlito"/>
                <a:cs typeface="Carlito"/>
              </a:rPr>
              <a:t>and</a:t>
            </a:r>
            <a:r>
              <a:rPr sz="1600" spc="-30" dirty="0">
                <a:latin typeface="Carlito"/>
                <a:cs typeface="Carlito"/>
              </a:rPr>
              <a:t> </a:t>
            </a:r>
            <a:r>
              <a:rPr sz="1600" spc="-20" dirty="0">
                <a:latin typeface="Carlito"/>
                <a:cs typeface="Carlito"/>
              </a:rPr>
              <a:t>gate </a:t>
            </a:r>
            <a:r>
              <a:rPr sz="1600" dirty="0">
                <a:latin typeface="Carlito"/>
                <a:cs typeface="Carlito"/>
              </a:rPr>
              <a:t>propagation</a:t>
            </a:r>
            <a:r>
              <a:rPr sz="1600" spc="-55" dirty="0">
                <a:latin typeface="Carlito"/>
                <a:cs typeface="Carlito"/>
              </a:rPr>
              <a:t> </a:t>
            </a:r>
            <a:r>
              <a:rPr sz="1600" spc="-10" dirty="0">
                <a:latin typeface="Carlito"/>
                <a:cs typeface="Carlito"/>
              </a:rPr>
              <a:t>delays</a:t>
            </a:r>
            <a:endParaRPr sz="1600" dirty="0">
              <a:latin typeface="Carlito"/>
              <a:cs typeface="Carlito"/>
            </a:endParaRPr>
          </a:p>
        </p:txBody>
      </p:sp>
      <p:sp>
        <p:nvSpPr>
          <p:cNvPr id="4" name="object 4"/>
          <p:cNvSpPr txBox="1">
            <a:spLocks noGrp="1"/>
          </p:cNvSpPr>
          <p:nvPr>
            <p:ph sz="half" idx="3"/>
          </p:nvPr>
        </p:nvSpPr>
        <p:spPr>
          <a:xfrm>
            <a:off x="4770748" y="1699751"/>
            <a:ext cx="4373252" cy="2380139"/>
          </a:xfrm>
          <a:prstGeom prst="rect">
            <a:avLst/>
          </a:prstGeom>
        </p:spPr>
        <p:txBody>
          <a:bodyPr vert="horz" wrap="square" lIns="0" tIns="12700" rIns="0" bIns="0" rtlCol="0">
            <a:spAutoFit/>
          </a:bodyPr>
          <a:lstStyle/>
          <a:p>
            <a:pPr marL="927735">
              <a:lnSpc>
                <a:spcPct val="100000"/>
              </a:lnSpc>
              <a:spcBef>
                <a:spcPts val="100"/>
              </a:spcBef>
            </a:pPr>
            <a:r>
              <a:rPr spc="-10" dirty="0"/>
              <a:t>Disadvantages</a:t>
            </a:r>
          </a:p>
          <a:p>
            <a:pPr>
              <a:lnSpc>
                <a:spcPct val="100000"/>
              </a:lnSpc>
              <a:spcBef>
                <a:spcPts val="300"/>
              </a:spcBef>
            </a:pPr>
            <a:endParaRPr spc="-10" dirty="0"/>
          </a:p>
          <a:p>
            <a:pPr marL="305435" indent="-292735">
              <a:lnSpc>
                <a:spcPct val="100000"/>
              </a:lnSpc>
              <a:buFont typeface="Arial"/>
              <a:buChar char="•"/>
              <a:tabLst>
                <a:tab pos="305435" algn="l"/>
              </a:tabLst>
            </a:pPr>
            <a:r>
              <a:rPr sz="1600" dirty="0">
                <a:solidFill>
                  <a:srgbClr val="000000"/>
                </a:solidFill>
              </a:rPr>
              <a:t>Lower</a:t>
            </a:r>
            <a:r>
              <a:rPr sz="1600" spc="-95" dirty="0">
                <a:solidFill>
                  <a:srgbClr val="000000"/>
                </a:solidFill>
              </a:rPr>
              <a:t> </a:t>
            </a:r>
            <a:r>
              <a:rPr sz="1600" spc="-10" dirty="0" smtClean="0">
                <a:solidFill>
                  <a:srgbClr val="000000"/>
                </a:solidFill>
              </a:rPr>
              <a:t>resolution</a:t>
            </a:r>
            <a:r>
              <a:rPr lang="en-US" sz="1600" spc="-10" dirty="0" smtClean="0">
                <a:solidFill>
                  <a:srgbClr val="000000"/>
                </a:solidFill>
              </a:rPr>
              <a:t> (Up to 8 bits)</a:t>
            </a:r>
            <a:endParaRPr sz="1600" spc="-10" dirty="0">
              <a:solidFill>
                <a:srgbClr val="000000"/>
              </a:solidFill>
            </a:endParaRPr>
          </a:p>
          <a:p>
            <a:pPr marL="305435" indent="-292735">
              <a:lnSpc>
                <a:spcPct val="100000"/>
              </a:lnSpc>
              <a:spcBef>
                <a:spcPts val="180"/>
              </a:spcBef>
              <a:buFont typeface="Arial"/>
              <a:buChar char="•"/>
              <a:tabLst>
                <a:tab pos="305435" algn="l"/>
              </a:tabLst>
            </a:pPr>
            <a:r>
              <a:rPr sz="1600" spc="-10" dirty="0" smtClean="0">
                <a:solidFill>
                  <a:srgbClr val="000000"/>
                </a:solidFill>
              </a:rPr>
              <a:t>Expensive</a:t>
            </a:r>
            <a:endParaRPr lang="en-US" sz="1600" spc="-10" dirty="0" smtClean="0">
              <a:solidFill>
                <a:srgbClr val="000000"/>
              </a:solidFill>
            </a:endParaRPr>
          </a:p>
          <a:p>
            <a:pPr marL="305435" indent="-292735">
              <a:lnSpc>
                <a:spcPct val="100000"/>
              </a:lnSpc>
              <a:spcBef>
                <a:spcPts val="180"/>
              </a:spcBef>
              <a:buFont typeface="Arial"/>
              <a:buChar char="•"/>
              <a:tabLst>
                <a:tab pos="305435" algn="l"/>
              </a:tabLst>
            </a:pPr>
            <a:r>
              <a:rPr lang="en-US" sz="1600" spc="-10" dirty="0" smtClean="0">
                <a:solidFill>
                  <a:srgbClr val="000000"/>
                </a:solidFill>
              </a:rPr>
              <a:t>High power consumption because  </a:t>
            </a:r>
            <a:r>
              <a:rPr sz="1600" dirty="0" smtClean="0">
                <a:solidFill>
                  <a:srgbClr val="000000"/>
                </a:solidFill>
              </a:rPr>
              <a:t>For</a:t>
            </a:r>
            <a:r>
              <a:rPr sz="1600" spc="-35" dirty="0" smtClean="0">
                <a:solidFill>
                  <a:srgbClr val="000000"/>
                </a:solidFill>
              </a:rPr>
              <a:t> </a:t>
            </a:r>
            <a:r>
              <a:rPr sz="1600" dirty="0">
                <a:solidFill>
                  <a:srgbClr val="000000"/>
                </a:solidFill>
              </a:rPr>
              <a:t>each</a:t>
            </a:r>
            <a:r>
              <a:rPr sz="1600" spc="-35" dirty="0">
                <a:solidFill>
                  <a:srgbClr val="000000"/>
                </a:solidFill>
              </a:rPr>
              <a:t> </a:t>
            </a:r>
            <a:r>
              <a:rPr sz="1600" spc="-10" dirty="0">
                <a:solidFill>
                  <a:srgbClr val="000000"/>
                </a:solidFill>
              </a:rPr>
              <a:t>additional </a:t>
            </a:r>
            <a:r>
              <a:rPr sz="1600" dirty="0">
                <a:solidFill>
                  <a:srgbClr val="000000"/>
                </a:solidFill>
              </a:rPr>
              <a:t>output</a:t>
            </a:r>
            <a:r>
              <a:rPr sz="1600" spc="-55" dirty="0">
                <a:solidFill>
                  <a:srgbClr val="000000"/>
                </a:solidFill>
              </a:rPr>
              <a:t> </a:t>
            </a:r>
            <a:r>
              <a:rPr sz="1600" dirty="0">
                <a:solidFill>
                  <a:srgbClr val="000000"/>
                </a:solidFill>
              </a:rPr>
              <a:t>bit,</a:t>
            </a:r>
            <a:r>
              <a:rPr sz="1600" spc="-50" dirty="0">
                <a:solidFill>
                  <a:srgbClr val="000000"/>
                </a:solidFill>
              </a:rPr>
              <a:t> </a:t>
            </a:r>
            <a:r>
              <a:rPr sz="1600" dirty="0">
                <a:solidFill>
                  <a:srgbClr val="000000"/>
                </a:solidFill>
              </a:rPr>
              <a:t>the</a:t>
            </a:r>
            <a:r>
              <a:rPr sz="1600" spc="-50" dirty="0">
                <a:solidFill>
                  <a:srgbClr val="000000"/>
                </a:solidFill>
              </a:rPr>
              <a:t> </a:t>
            </a:r>
            <a:r>
              <a:rPr sz="1600" dirty="0">
                <a:solidFill>
                  <a:srgbClr val="000000"/>
                </a:solidFill>
              </a:rPr>
              <a:t>number</a:t>
            </a:r>
            <a:r>
              <a:rPr sz="1600" spc="-50" dirty="0">
                <a:solidFill>
                  <a:srgbClr val="000000"/>
                </a:solidFill>
              </a:rPr>
              <a:t> </a:t>
            </a:r>
            <a:r>
              <a:rPr sz="1600" spc="-35" dirty="0">
                <a:solidFill>
                  <a:srgbClr val="000000"/>
                </a:solidFill>
              </a:rPr>
              <a:t>of </a:t>
            </a:r>
            <a:r>
              <a:rPr sz="1600" spc="-10" dirty="0">
                <a:solidFill>
                  <a:srgbClr val="000000"/>
                </a:solidFill>
              </a:rPr>
              <a:t>comparators</a:t>
            </a:r>
            <a:r>
              <a:rPr sz="1600" spc="-55" dirty="0">
                <a:solidFill>
                  <a:srgbClr val="000000"/>
                </a:solidFill>
              </a:rPr>
              <a:t> </a:t>
            </a:r>
            <a:r>
              <a:rPr sz="1600" dirty="0">
                <a:solidFill>
                  <a:srgbClr val="000000"/>
                </a:solidFill>
              </a:rPr>
              <a:t>is</a:t>
            </a:r>
            <a:r>
              <a:rPr sz="1600" spc="-45" dirty="0">
                <a:solidFill>
                  <a:srgbClr val="000000"/>
                </a:solidFill>
              </a:rPr>
              <a:t> </a:t>
            </a:r>
            <a:r>
              <a:rPr sz="1600" spc="-10" dirty="0" smtClean="0">
                <a:solidFill>
                  <a:srgbClr val="000000"/>
                </a:solidFill>
              </a:rPr>
              <a:t>doubled</a:t>
            </a:r>
            <a:r>
              <a:rPr lang="en-US" sz="1600" spc="-10" dirty="0" smtClean="0">
                <a:solidFill>
                  <a:srgbClr val="000000"/>
                </a:solidFill>
              </a:rPr>
              <a:t> </a:t>
            </a:r>
            <a:r>
              <a:rPr sz="1600" dirty="0" smtClean="0"/>
              <a:t>i.e</a:t>
            </a:r>
            <a:r>
              <a:rPr sz="1600" dirty="0"/>
              <a:t>.</a:t>
            </a:r>
            <a:r>
              <a:rPr sz="1600" spc="-40" dirty="0"/>
              <a:t> </a:t>
            </a:r>
            <a:r>
              <a:rPr sz="1600" dirty="0"/>
              <a:t>for</a:t>
            </a:r>
            <a:r>
              <a:rPr sz="1600" spc="-40" dirty="0"/>
              <a:t> </a:t>
            </a:r>
            <a:r>
              <a:rPr sz="1600" dirty="0"/>
              <a:t>8</a:t>
            </a:r>
            <a:r>
              <a:rPr sz="1600" spc="-35" dirty="0"/>
              <a:t> </a:t>
            </a:r>
            <a:r>
              <a:rPr sz="1600" dirty="0"/>
              <a:t>bits,</a:t>
            </a:r>
            <a:r>
              <a:rPr sz="1600" spc="-40" dirty="0"/>
              <a:t> </a:t>
            </a:r>
            <a:r>
              <a:rPr sz="1600" spc="-25" dirty="0"/>
              <a:t>256 </a:t>
            </a:r>
            <a:r>
              <a:rPr sz="1600" spc="-10" dirty="0"/>
              <a:t>comparators</a:t>
            </a:r>
            <a:r>
              <a:rPr sz="1600" spc="-55" dirty="0"/>
              <a:t> </a:t>
            </a:r>
            <a:r>
              <a:rPr sz="1600" spc="-10" dirty="0"/>
              <a:t>needed</a:t>
            </a: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799" y="508316"/>
            <a:ext cx="10972800" cy="689932"/>
          </a:xfrm>
          <a:prstGeom prst="rect">
            <a:avLst/>
          </a:prstGeom>
        </p:spPr>
        <p:txBody>
          <a:bodyPr vert="horz" wrap="square" lIns="0" tIns="12700" rIns="0" bIns="0" rtlCol="0">
            <a:spAutoFit/>
          </a:bodyPr>
          <a:lstStyle/>
          <a:p>
            <a:pPr marL="3336290">
              <a:lnSpc>
                <a:spcPct val="100000"/>
              </a:lnSpc>
              <a:spcBef>
                <a:spcPts val="100"/>
              </a:spcBef>
            </a:pPr>
            <a:r>
              <a:rPr lang="en-US" spc="-10" dirty="0" smtClean="0"/>
              <a:t>Applications of Flash ADC</a:t>
            </a:r>
            <a:endParaRPr spc="-10" dirty="0"/>
          </a:p>
        </p:txBody>
      </p:sp>
      <p:sp>
        <p:nvSpPr>
          <p:cNvPr id="3" name="object 3"/>
          <p:cNvSpPr txBox="1"/>
          <p:nvPr/>
        </p:nvSpPr>
        <p:spPr>
          <a:xfrm>
            <a:off x="579756" y="1677527"/>
            <a:ext cx="7954644" cy="1312539"/>
          </a:xfrm>
          <a:prstGeom prst="rect">
            <a:avLst/>
          </a:prstGeom>
        </p:spPr>
        <p:txBody>
          <a:bodyPr vert="horz" wrap="square" lIns="0" tIns="34925" rIns="0" bIns="0" rtlCol="0">
            <a:spAutoFit/>
          </a:bodyPr>
          <a:lstStyle/>
          <a:p>
            <a:pPr marL="1629410" indent="-514350">
              <a:lnSpc>
                <a:spcPct val="100000"/>
              </a:lnSpc>
              <a:spcBef>
                <a:spcPts val="275"/>
              </a:spcBef>
              <a:buFont typeface="+mj-lt"/>
              <a:buAutoNum type="arabicPeriod"/>
            </a:pPr>
            <a:r>
              <a:rPr lang="en-US" sz="2600" dirty="0" smtClean="0">
                <a:latin typeface="Carlito"/>
                <a:cs typeface="Carlito"/>
              </a:rPr>
              <a:t>Satellite Communication</a:t>
            </a:r>
          </a:p>
          <a:p>
            <a:pPr marL="1629410" indent="-514350">
              <a:lnSpc>
                <a:spcPct val="100000"/>
              </a:lnSpc>
              <a:spcBef>
                <a:spcPts val="275"/>
              </a:spcBef>
              <a:buFont typeface="+mj-lt"/>
              <a:buAutoNum type="arabicPeriod"/>
            </a:pPr>
            <a:r>
              <a:rPr lang="en-US" sz="2600" dirty="0" smtClean="0">
                <a:latin typeface="Carlito"/>
                <a:cs typeface="Carlito"/>
              </a:rPr>
              <a:t>RADAR processing</a:t>
            </a:r>
          </a:p>
          <a:p>
            <a:pPr marL="1629410" indent="-514350">
              <a:lnSpc>
                <a:spcPct val="100000"/>
              </a:lnSpc>
              <a:spcBef>
                <a:spcPts val="275"/>
              </a:spcBef>
              <a:buFont typeface="+mj-lt"/>
              <a:buAutoNum type="arabicPeriod"/>
            </a:pPr>
            <a:r>
              <a:rPr lang="en-US" sz="2600" dirty="0" smtClean="0">
                <a:latin typeface="Carlito"/>
                <a:cs typeface="Carlito"/>
              </a:rPr>
              <a:t>Oscilloscope</a:t>
            </a:r>
          </a:p>
        </p:txBody>
      </p:sp>
    </p:spTree>
    <p:extLst>
      <p:ext uri="{BB962C8B-B14F-4D97-AF65-F5344CB8AC3E}">
        <p14:creationId xmlns:p14="http://schemas.microsoft.com/office/powerpoint/2010/main" val="4006576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026920">
              <a:lnSpc>
                <a:spcPct val="100000"/>
              </a:lnSpc>
              <a:spcBef>
                <a:spcPts val="100"/>
              </a:spcBef>
            </a:pPr>
            <a:r>
              <a:rPr dirty="0"/>
              <a:t>Sigma</a:t>
            </a:r>
            <a:r>
              <a:rPr spc="-110" dirty="0"/>
              <a:t> </a:t>
            </a:r>
            <a:r>
              <a:rPr dirty="0"/>
              <a:t>Delta</a:t>
            </a:r>
            <a:r>
              <a:rPr spc="-105" dirty="0"/>
              <a:t> </a:t>
            </a:r>
            <a:r>
              <a:rPr spc="-25" dirty="0"/>
              <a:t>ADC</a:t>
            </a:r>
          </a:p>
        </p:txBody>
      </p:sp>
      <p:sp>
        <p:nvSpPr>
          <p:cNvPr id="3" name="object 3"/>
          <p:cNvSpPr txBox="1"/>
          <p:nvPr/>
        </p:nvSpPr>
        <p:spPr>
          <a:xfrm>
            <a:off x="554356" y="1731450"/>
            <a:ext cx="3849370" cy="3822065"/>
          </a:xfrm>
          <a:prstGeom prst="rect">
            <a:avLst/>
          </a:prstGeom>
        </p:spPr>
        <p:txBody>
          <a:bodyPr vert="horz" wrap="square" lIns="0" tIns="8255" rIns="0" bIns="0" rtlCol="0">
            <a:spAutoFit/>
          </a:bodyPr>
          <a:lstStyle/>
          <a:p>
            <a:pPr marL="330835" marR="30480" indent="-293370">
              <a:lnSpc>
                <a:spcPct val="101000"/>
              </a:lnSpc>
              <a:spcBef>
                <a:spcPts val="65"/>
              </a:spcBef>
              <a:buFont typeface="Arial"/>
              <a:buChar char="•"/>
              <a:tabLst>
                <a:tab pos="330835" algn="l"/>
              </a:tabLst>
            </a:pPr>
            <a:r>
              <a:rPr sz="2600" dirty="0">
                <a:latin typeface="Carlito"/>
                <a:cs typeface="Carlito"/>
              </a:rPr>
              <a:t>Over</a:t>
            </a:r>
            <a:r>
              <a:rPr sz="2600" spc="-45" dirty="0">
                <a:latin typeface="Carlito"/>
                <a:cs typeface="Carlito"/>
              </a:rPr>
              <a:t> </a:t>
            </a:r>
            <a:r>
              <a:rPr sz="2600" dirty="0">
                <a:latin typeface="Carlito"/>
                <a:cs typeface="Carlito"/>
              </a:rPr>
              <a:t>sampled</a:t>
            </a:r>
            <a:r>
              <a:rPr sz="2600" spc="-45" dirty="0">
                <a:latin typeface="Carlito"/>
                <a:cs typeface="Carlito"/>
              </a:rPr>
              <a:t> </a:t>
            </a:r>
            <a:r>
              <a:rPr sz="2600" dirty="0">
                <a:latin typeface="Carlito"/>
                <a:cs typeface="Carlito"/>
              </a:rPr>
              <a:t>input</a:t>
            </a:r>
            <a:r>
              <a:rPr sz="2600" spc="-45" dirty="0">
                <a:latin typeface="Carlito"/>
                <a:cs typeface="Carlito"/>
              </a:rPr>
              <a:t> </a:t>
            </a:r>
            <a:r>
              <a:rPr sz="2600" spc="-10" dirty="0">
                <a:latin typeface="Carlito"/>
                <a:cs typeface="Carlito"/>
              </a:rPr>
              <a:t>signal </a:t>
            </a:r>
            <a:r>
              <a:rPr sz="2600" dirty="0">
                <a:latin typeface="Carlito"/>
                <a:cs typeface="Carlito"/>
              </a:rPr>
              <a:t>goes</a:t>
            </a:r>
            <a:r>
              <a:rPr sz="2600" spc="-25" dirty="0">
                <a:latin typeface="Carlito"/>
                <a:cs typeface="Carlito"/>
              </a:rPr>
              <a:t> </a:t>
            </a:r>
            <a:r>
              <a:rPr sz="2600" dirty="0">
                <a:latin typeface="Carlito"/>
                <a:cs typeface="Carlito"/>
              </a:rPr>
              <a:t>to</a:t>
            </a:r>
            <a:r>
              <a:rPr sz="2600" spc="-20" dirty="0">
                <a:latin typeface="Carlito"/>
                <a:cs typeface="Carlito"/>
              </a:rPr>
              <a:t> </a:t>
            </a:r>
            <a:r>
              <a:rPr sz="2600" dirty="0">
                <a:latin typeface="Carlito"/>
                <a:cs typeface="Carlito"/>
              </a:rPr>
              <a:t>the</a:t>
            </a:r>
            <a:r>
              <a:rPr sz="2600" spc="-25" dirty="0">
                <a:latin typeface="Carlito"/>
                <a:cs typeface="Carlito"/>
              </a:rPr>
              <a:t> </a:t>
            </a:r>
            <a:r>
              <a:rPr sz="2600" spc="-10" dirty="0">
                <a:latin typeface="Carlito"/>
                <a:cs typeface="Carlito"/>
              </a:rPr>
              <a:t>integrator</a:t>
            </a:r>
            <a:endParaRPr sz="2600">
              <a:latin typeface="Carlito"/>
              <a:cs typeface="Carlito"/>
            </a:endParaRPr>
          </a:p>
          <a:p>
            <a:pPr marL="330835" marR="362585" indent="-293370">
              <a:lnSpc>
                <a:spcPct val="101099"/>
              </a:lnSpc>
              <a:spcBef>
                <a:spcPts val="520"/>
              </a:spcBef>
              <a:buFont typeface="Arial"/>
              <a:buChar char="•"/>
              <a:tabLst>
                <a:tab pos="330835" algn="l"/>
              </a:tabLst>
            </a:pPr>
            <a:r>
              <a:rPr sz="2600" dirty="0">
                <a:latin typeface="Carlito"/>
                <a:cs typeface="Carlito"/>
              </a:rPr>
              <a:t>Output</a:t>
            </a:r>
            <a:r>
              <a:rPr sz="2600" spc="-60" dirty="0">
                <a:latin typeface="Carlito"/>
                <a:cs typeface="Carlito"/>
              </a:rPr>
              <a:t> </a:t>
            </a:r>
            <a:r>
              <a:rPr sz="2600" dirty="0">
                <a:latin typeface="Carlito"/>
                <a:cs typeface="Carlito"/>
              </a:rPr>
              <a:t>of</a:t>
            </a:r>
            <a:r>
              <a:rPr sz="2600" spc="-60" dirty="0">
                <a:latin typeface="Carlito"/>
                <a:cs typeface="Carlito"/>
              </a:rPr>
              <a:t> </a:t>
            </a:r>
            <a:r>
              <a:rPr sz="2600" spc="-10" dirty="0">
                <a:latin typeface="Carlito"/>
                <a:cs typeface="Carlito"/>
              </a:rPr>
              <a:t>integration</a:t>
            </a:r>
            <a:r>
              <a:rPr sz="2600" spc="-60" dirty="0">
                <a:latin typeface="Carlito"/>
                <a:cs typeface="Carlito"/>
              </a:rPr>
              <a:t> </a:t>
            </a:r>
            <a:r>
              <a:rPr sz="2600" spc="-25" dirty="0">
                <a:latin typeface="Carlito"/>
                <a:cs typeface="Carlito"/>
              </a:rPr>
              <a:t>is </a:t>
            </a:r>
            <a:r>
              <a:rPr sz="2600" dirty="0">
                <a:latin typeface="Carlito"/>
                <a:cs typeface="Carlito"/>
              </a:rPr>
              <a:t>compared</a:t>
            </a:r>
            <a:r>
              <a:rPr sz="2600" spc="-40" dirty="0">
                <a:latin typeface="Carlito"/>
                <a:cs typeface="Carlito"/>
              </a:rPr>
              <a:t> </a:t>
            </a:r>
            <a:r>
              <a:rPr sz="2600" dirty="0">
                <a:latin typeface="Carlito"/>
                <a:cs typeface="Carlito"/>
              </a:rPr>
              <a:t>to</a:t>
            </a:r>
            <a:r>
              <a:rPr sz="2600" spc="-35" dirty="0">
                <a:latin typeface="Carlito"/>
                <a:cs typeface="Carlito"/>
              </a:rPr>
              <a:t> </a:t>
            </a:r>
            <a:r>
              <a:rPr sz="2600" spc="-25" dirty="0">
                <a:latin typeface="Carlito"/>
                <a:cs typeface="Carlito"/>
              </a:rPr>
              <a:t>GND</a:t>
            </a:r>
            <a:endParaRPr sz="2600">
              <a:latin typeface="Carlito"/>
              <a:cs typeface="Carlito"/>
            </a:endParaRPr>
          </a:p>
          <a:p>
            <a:pPr marL="330835" marR="695960" indent="-293370">
              <a:lnSpc>
                <a:spcPct val="101099"/>
              </a:lnSpc>
              <a:spcBef>
                <a:spcPts val="515"/>
              </a:spcBef>
              <a:buFont typeface="Arial"/>
              <a:buChar char="•"/>
              <a:tabLst>
                <a:tab pos="330835" algn="l"/>
              </a:tabLst>
            </a:pPr>
            <a:r>
              <a:rPr sz="2600" dirty="0">
                <a:latin typeface="Carlito"/>
                <a:cs typeface="Carlito"/>
              </a:rPr>
              <a:t>Iterates</a:t>
            </a:r>
            <a:r>
              <a:rPr sz="2600" spc="-40" dirty="0">
                <a:latin typeface="Carlito"/>
                <a:cs typeface="Carlito"/>
              </a:rPr>
              <a:t> </a:t>
            </a:r>
            <a:r>
              <a:rPr sz="2600" dirty="0">
                <a:latin typeface="Carlito"/>
                <a:cs typeface="Carlito"/>
              </a:rPr>
              <a:t>to</a:t>
            </a:r>
            <a:r>
              <a:rPr sz="2600" spc="-35" dirty="0">
                <a:latin typeface="Carlito"/>
                <a:cs typeface="Carlito"/>
              </a:rPr>
              <a:t> </a:t>
            </a:r>
            <a:r>
              <a:rPr sz="2600" dirty="0">
                <a:latin typeface="Carlito"/>
                <a:cs typeface="Carlito"/>
              </a:rPr>
              <a:t>produce</a:t>
            </a:r>
            <a:r>
              <a:rPr sz="2600" spc="-35" dirty="0">
                <a:latin typeface="Carlito"/>
                <a:cs typeface="Carlito"/>
              </a:rPr>
              <a:t> </a:t>
            </a:r>
            <a:r>
              <a:rPr sz="2600" spc="-50" dirty="0">
                <a:latin typeface="Carlito"/>
                <a:cs typeface="Carlito"/>
              </a:rPr>
              <a:t>a </a:t>
            </a:r>
            <a:r>
              <a:rPr sz="2600" dirty="0">
                <a:latin typeface="Carlito"/>
                <a:cs typeface="Carlito"/>
              </a:rPr>
              <a:t>serial</a:t>
            </a:r>
            <a:r>
              <a:rPr sz="2600" spc="-65" dirty="0">
                <a:latin typeface="Carlito"/>
                <a:cs typeface="Carlito"/>
              </a:rPr>
              <a:t> </a:t>
            </a:r>
            <a:r>
              <a:rPr sz="2600" dirty="0">
                <a:latin typeface="Carlito"/>
                <a:cs typeface="Carlito"/>
              </a:rPr>
              <a:t>bit</a:t>
            </a:r>
            <a:r>
              <a:rPr sz="2600" spc="-65" dirty="0">
                <a:latin typeface="Carlito"/>
                <a:cs typeface="Carlito"/>
              </a:rPr>
              <a:t> </a:t>
            </a:r>
            <a:r>
              <a:rPr sz="2600" spc="-10" dirty="0">
                <a:latin typeface="Carlito"/>
                <a:cs typeface="Carlito"/>
              </a:rPr>
              <a:t>stream</a:t>
            </a:r>
            <a:endParaRPr sz="2600">
              <a:latin typeface="Carlito"/>
              <a:cs typeface="Carlito"/>
            </a:endParaRPr>
          </a:p>
          <a:p>
            <a:pPr marL="330835" marR="32384" indent="-293370" algn="just">
              <a:lnSpc>
                <a:spcPct val="101000"/>
              </a:lnSpc>
              <a:spcBef>
                <a:spcPts val="515"/>
              </a:spcBef>
              <a:buFont typeface="Arial"/>
              <a:buChar char="•"/>
              <a:tabLst>
                <a:tab pos="330835" algn="l"/>
              </a:tabLst>
            </a:pPr>
            <a:r>
              <a:rPr sz="2600" dirty="0">
                <a:latin typeface="Carlito"/>
                <a:cs typeface="Carlito"/>
              </a:rPr>
              <a:t>Output</a:t>
            </a:r>
            <a:r>
              <a:rPr sz="2600" spc="-65" dirty="0">
                <a:latin typeface="Carlito"/>
                <a:cs typeface="Carlito"/>
              </a:rPr>
              <a:t> </a:t>
            </a:r>
            <a:r>
              <a:rPr sz="2600" dirty="0">
                <a:latin typeface="Carlito"/>
                <a:cs typeface="Carlito"/>
              </a:rPr>
              <a:t>is</a:t>
            </a:r>
            <a:r>
              <a:rPr sz="2600" spc="-60" dirty="0">
                <a:latin typeface="Carlito"/>
                <a:cs typeface="Carlito"/>
              </a:rPr>
              <a:t> </a:t>
            </a:r>
            <a:r>
              <a:rPr sz="2600" dirty="0">
                <a:latin typeface="Carlito"/>
                <a:cs typeface="Carlito"/>
              </a:rPr>
              <a:t>serial</a:t>
            </a:r>
            <a:r>
              <a:rPr sz="2600" spc="-60" dirty="0">
                <a:latin typeface="Carlito"/>
                <a:cs typeface="Carlito"/>
              </a:rPr>
              <a:t> </a:t>
            </a:r>
            <a:r>
              <a:rPr sz="2600" dirty="0">
                <a:latin typeface="Carlito"/>
                <a:cs typeface="Carlito"/>
              </a:rPr>
              <a:t>bit</a:t>
            </a:r>
            <a:r>
              <a:rPr sz="2600" spc="-65" dirty="0">
                <a:latin typeface="Carlito"/>
                <a:cs typeface="Carlito"/>
              </a:rPr>
              <a:t> </a:t>
            </a:r>
            <a:r>
              <a:rPr sz="2600" spc="-10" dirty="0">
                <a:latin typeface="Carlito"/>
                <a:cs typeface="Carlito"/>
              </a:rPr>
              <a:t>stream </a:t>
            </a:r>
            <a:r>
              <a:rPr sz="2600" dirty="0">
                <a:latin typeface="Carlito"/>
                <a:cs typeface="Carlito"/>
              </a:rPr>
              <a:t>with</a:t>
            </a:r>
            <a:r>
              <a:rPr sz="2600" spc="-30" dirty="0">
                <a:latin typeface="Carlito"/>
                <a:cs typeface="Carlito"/>
              </a:rPr>
              <a:t> </a:t>
            </a:r>
            <a:r>
              <a:rPr sz="2600" dirty="0">
                <a:latin typeface="Carlito"/>
                <a:cs typeface="Carlito"/>
              </a:rPr>
              <a:t>#</a:t>
            </a:r>
            <a:r>
              <a:rPr sz="2600" spc="-25" dirty="0">
                <a:latin typeface="Carlito"/>
                <a:cs typeface="Carlito"/>
              </a:rPr>
              <a:t> </a:t>
            </a:r>
            <a:r>
              <a:rPr sz="2600" dirty="0">
                <a:latin typeface="Carlito"/>
                <a:cs typeface="Carlito"/>
              </a:rPr>
              <a:t>of</a:t>
            </a:r>
            <a:r>
              <a:rPr sz="2600" spc="-30" dirty="0">
                <a:latin typeface="Carlito"/>
                <a:cs typeface="Carlito"/>
              </a:rPr>
              <a:t> </a:t>
            </a:r>
            <a:r>
              <a:rPr sz="2600" dirty="0">
                <a:latin typeface="Carlito"/>
                <a:cs typeface="Carlito"/>
              </a:rPr>
              <a:t>1’s</a:t>
            </a:r>
            <a:r>
              <a:rPr sz="2600" spc="-25" dirty="0">
                <a:latin typeface="Carlito"/>
                <a:cs typeface="Carlito"/>
              </a:rPr>
              <a:t> </a:t>
            </a:r>
            <a:r>
              <a:rPr sz="2600" spc="-10" dirty="0">
                <a:latin typeface="Carlito"/>
                <a:cs typeface="Carlito"/>
              </a:rPr>
              <a:t>proportional </a:t>
            </a:r>
            <a:r>
              <a:rPr sz="2600" dirty="0">
                <a:latin typeface="Carlito"/>
                <a:cs typeface="Carlito"/>
              </a:rPr>
              <a:t>to</a:t>
            </a:r>
            <a:r>
              <a:rPr sz="2600" spc="-35" dirty="0">
                <a:latin typeface="Carlito"/>
                <a:cs typeface="Carlito"/>
              </a:rPr>
              <a:t> </a:t>
            </a:r>
            <a:r>
              <a:rPr sz="2600" spc="-25" dirty="0">
                <a:latin typeface="Carlito"/>
                <a:cs typeface="Carlito"/>
              </a:rPr>
              <a:t>V</a:t>
            </a:r>
            <a:r>
              <a:rPr sz="2550" spc="-37" baseline="-31045" dirty="0">
                <a:latin typeface="Carlito"/>
                <a:cs typeface="Carlito"/>
              </a:rPr>
              <a:t>in</a:t>
            </a:r>
            <a:endParaRPr sz="2550" baseline="-31045">
              <a:latin typeface="Carlito"/>
              <a:cs typeface="Carlito"/>
            </a:endParaRPr>
          </a:p>
        </p:txBody>
      </p:sp>
      <p:pic>
        <p:nvPicPr>
          <p:cNvPr id="4" name="object 4"/>
          <p:cNvPicPr/>
          <p:nvPr/>
        </p:nvPicPr>
        <p:blipFill>
          <a:blip r:embed="rId2" cstate="print"/>
          <a:stretch>
            <a:fillRect/>
          </a:stretch>
        </p:blipFill>
        <p:spPr>
          <a:xfrm>
            <a:off x="4648190" y="2611419"/>
            <a:ext cx="4038591" cy="26182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50160">
              <a:lnSpc>
                <a:spcPct val="100000"/>
              </a:lnSpc>
              <a:spcBef>
                <a:spcPts val="100"/>
              </a:spcBef>
            </a:pPr>
            <a:r>
              <a:rPr spc="-30" dirty="0"/>
              <a:t>Sigma-</a:t>
            </a:r>
            <a:r>
              <a:rPr spc="-10" dirty="0"/>
              <a:t>Delta</a:t>
            </a:r>
          </a:p>
        </p:txBody>
      </p:sp>
      <p:sp>
        <p:nvSpPr>
          <p:cNvPr id="3" name="object 3"/>
          <p:cNvSpPr txBox="1"/>
          <p:nvPr/>
        </p:nvSpPr>
        <p:spPr>
          <a:xfrm>
            <a:off x="579756" y="1731450"/>
            <a:ext cx="7970520" cy="2688590"/>
          </a:xfrm>
          <a:prstGeom prst="rect">
            <a:avLst/>
          </a:prstGeom>
        </p:spPr>
        <p:txBody>
          <a:bodyPr vert="horz" wrap="square" lIns="0" tIns="12700" rIns="0" bIns="0" rtlCol="0">
            <a:spAutoFit/>
          </a:bodyPr>
          <a:lstStyle/>
          <a:p>
            <a:pPr marL="201295" algn="ctr">
              <a:lnSpc>
                <a:spcPct val="100000"/>
              </a:lnSpc>
              <a:spcBef>
                <a:spcPts val="100"/>
              </a:spcBef>
              <a:tabLst>
                <a:tab pos="4204970" algn="l"/>
              </a:tabLst>
            </a:pPr>
            <a:r>
              <a:rPr sz="2600" spc="-10" dirty="0">
                <a:solidFill>
                  <a:srgbClr val="BF4F4D"/>
                </a:solidFill>
                <a:latin typeface="Carlito"/>
                <a:cs typeface="Carlito"/>
              </a:rPr>
              <a:t>Advantages</a:t>
            </a:r>
            <a:r>
              <a:rPr sz="2600" dirty="0">
                <a:solidFill>
                  <a:srgbClr val="BF4F4D"/>
                </a:solidFill>
                <a:latin typeface="Carlito"/>
                <a:cs typeface="Carlito"/>
              </a:rPr>
              <a:t>	</a:t>
            </a:r>
            <a:r>
              <a:rPr sz="2600" spc="-10" dirty="0">
                <a:solidFill>
                  <a:srgbClr val="4F80BC"/>
                </a:solidFill>
                <a:latin typeface="Carlito"/>
                <a:cs typeface="Carlito"/>
              </a:rPr>
              <a:t>Disadvantages</a:t>
            </a:r>
            <a:endParaRPr sz="2600">
              <a:latin typeface="Carlito"/>
              <a:cs typeface="Carlito"/>
            </a:endParaRPr>
          </a:p>
          <a:p>
            <a:pPr>
              <a:lnSpc>
                <a:spcPct val="100000"/>
              </a:lnSpc>
              <a:spcBef>
                <a:spcPts val="1050"/>
              </a:spcBef>
            </a:pPr>
            <a:endParaRPr sz="2600">
              <a:latin typeface="Carlito"/>
              <a:cs typeface="Carlito"/>
            </a:endParaRPr>
          </a:p>
          <a:p>
            <a:pPr marL="305435" indent="-292735">
              <a:lnSpc>
                <a:spcPct val="100000"/>
              </a:lnSpc>
              <a:buFont typeface="Arial"/>
              <a:buChar char="•"/>
              <a:tabLst>
                <a:tab pos="305435" algn="l"/>
                <a:tab pos="4203065" algn="l"/>
                <a:tab pos="4496435" algn="l"/>
              </a:tabLst>
            </a:pPr>
            <a:r>
              <a:rPr sz="2600" dirty="0">
                <a:latin typeface="Carlito"/>
                <a:cs typeface="Carlito"/>
              </a:rPr>
              <a:t>High</a:t>
            </a:r>
            <a:r>
              <a:rPr sz="2600" spc="-70" dirty="0">
                <a:latin typeface="Carlito"/>
                <a:cs typeface="Carlito"/>
              </a:rPr>
              <a:t> </a:t>
            </a:r>
            <a:r>
              <a:rPr sz="2600" spc="-10" dirty="0">
                <a:latin typeface="Carlito"/>
                <a:cs typeface="Carlito"/>
              </a:rPr>
              <a:t>resolution</a:t>
            </a:r>
            <a:r>
              <a:rPr sz="2600" dirty="0">
                <a:latin typeface="Carlito"/>
                <a:cs typeface="Carlito"/>
              </a:rPr>
              <a:t>	</a:t>
            </a:r>
            <a:r>
              <a:rPr sz="2600" spc="-50" dirty="0">
                <a:latin typeface="Arial"/>
                <a:cs typeface="Arial"/>
              </a:rPr>
              <a:t>•</a:t>
            </a:r>
            <a:r>
              <a:rPr sz="2600" dirty="0">
                <a:latin typeface="Arial"/>
                <a:cs typeface="Arial"/>
              </a:rPr>
              <a:t>	</a:t>
            </a:r>
            <a:r>
              <a:rPr sz="2600" dirty="0">
                <a:latin typeface="Carlito"/>
                <a:cs typeface="Carlito"/>
              </a:rPr>
              <a:t>Slow</a:t>
            </a:r>
            <a:r>
              <a:rPr sz="2600" spc="-40" dirty="0">
                <a:latin typeface="Carlito"/>
                <a:cs typeface="Carlito"/>
              </a:rPr>
              <a:t> </a:t>
            </a:r>
            <a:r>
              <a:rPr sz="2600" dirty="0">
                <a:latin typeface="Carlito"/>
                <a:cs typeface="Carlito"/>
              </a:rPr>
              <a:t>due</a:t>
            </a:r>
            <a:r>
              <a:rPr sz="2600" spc="-40" dirty="0">
                <a:latin typeface="Carlito"/>
                <a:cs typeface="Carlito"/>
              </a:rPr>
              <a:t> </a:t>
            </a:r>
            <a:r>
              <a:rPr sz="2600" dirty="0">
                <a:latin typeface="Carlito"/>
                <a:cs typeface="Carlito"/>
              </a:rPr>
              <a:t>to</a:t>
            </a:r>
            <a:r>
              <a:rPr sz="2600" spc="-40" dirty="0">
                <a:latin typeface="Carlito"/>
                <a:cs typeface="Carlito"/>
              </a:rPr>
              <a:t> </a:t>
            </a:r>
            <a:r>
              <a:rPr sz="2600" spc="-10" dirty="0">
                <a:latin typeface="Carlito"/>
                <a:cs typeface="Carlito"/>
              </a:rPr>
              <a:t>oversampling</a:t>
            </a:r>
            <a:endParaRPr sz="2600">
              <a:latin typeface="Carlito"/>
              <a:cs typeface="Carlito"/>
            </a:endParaRPr>
          </a:p>
          <a:p>
            <a:pPr>
              <a:lnSpc>
                <a:spcPct val="100000"/>
              </a:lnSpc>
              <a:spcBef>
                <a:spcPts val="1019"/>
              </a:spcBef>
              <a:buFont typeface="Arial"/>
              <a:buChar char="•"/>
            </a:pPr>
            <a:endParaRPr sz="2600">
              <a:latin typeface="Carlito"/>
              <a:cs typeface="Carlito"/>
            </a:endParaRPr>
          </a:p>
          <a:p>
            <a:pPr marL="305435" marR="4796790" indent="-293370">
              <a:lnSpc>
                <a:spcPct val="101099"/>
              </a:lnSpc>
              <a:buFont typeface="Arial"/>
              <a:buChar char="•"/>
              <a:tabLst>
                <a:tab pos="305435" algn="l"/>
              </a:tabLst>
            </a:pPr>
            <a:r>
              <a:rPr sz="2600" dirty="0">
                <a:latin typeface="Carlito"/>
                <a:cs typeface="Carlito"/>
              </a:rPr>
              <a:t>No</a:t>
            </a:r>
            <a:r>
              <a:rPr sz="2600" spc="-45" dirty="0">
                <a:latin typeface="Carlito"/>
                <a:cs typeface="Carlito"/>
              </a:rPr>
              <a:t> </a:t>
            </a:r>
            <a:r>
              <a:rPr sz="2600" dirty="0">
                <a:latin typeface="Carlito"/>
                <a:cs typeface="Carlito"/>
              </a:rPr>
              <a:t>precision</a:t>
            </a:r>
            <a:r>
              <a:rPr sz="2600" spc="-45" dirty="0">
                <a:latin typeface="Carlito"/>
                <a:cs typeface="Carlito"/>
              </a:rPr>
              <a:t> </a:t>
            </a:r>
            <a:r>
              <a:rPr sz="2600" spc="-10" dirty="0">
                <a:latin typeface="Carlito"/>
                <a:cs typeface="Carlito"/>
              </a:rPr>
              <a:t>external </a:t>
            </a:r>
            <a:r>
              <a:rPr sz="2600" dirty="0">
                <a:latin typeface="Carlito"/>
                <a:cs typeface="Carlito"/>
              </a:rPr>
              <a:t>components</a:t>
            </a:r>
            <a:r>
              <a:rPr sz="2600" spc="-50" dirty="0">
                <a:latin typeface="Carlito"/>
                <a:cs typeface="Carlito"/>
              </a:rPr>
              <a:t> </a:t>
            </a:r>
            <a:r>
              <a:rPr sz="2600" spc="-10" dirty="0">
                <a:latin typeface="Carlito"/>
                <a:cs typeface="Carlito"/>
              </a:rPr>
              <a:t>needed</a:t>
            </a:r>
            <a:endParaRPr sz="2600">
              <a:latin typeface="Carlito"/>
              <a:cs typeface="Carl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7666" y="119513"/>
            <a:ext cx="7838365" cy="635000"/>
          </a:xfrm>
          <a:prstGeom prst="rect">
            <a:avLst/>
          </a:prstGeom>
        </p:spPr>
        <p:txBody>
          <a:bodyPr vert="horz" wrap="square" lIns="0" tIns="12700" rIns="0" bIns="0" rtlCol="0">
            <a:spAutoFit/>
          </a:bodyPr>
          <a:lstStyle/>
          <a:p>
            <a:pPr marL="1515110">
              <a:lnSpc>
                <a:spcPct val="100000"/>
              </a:lnSpc>
              <a:spcBef>
                <a:spcPts val="100"/>
              </a:spcBef>
            </a:pPr>
            <a:r>
              <a:rPr dirty="0"/>
              <a:t>Dual</a:t>
            </a:r>
            <a:r>
              <a:rPr spc="-114" dirty="0"/>
              <a:t> </a:t>
            </a:r>
            <a:r>
              <a:rPr dirty="0"/>
              <a:t>Slope</a:t>
            </a:r>
            <a:r>
              <a:rPr spc="-114" dirty="0"/>
              <a:t> </a:t>
            </a:r>
            <a:r>
              <a:rPr spc="-10" dirty="0"/>
              <a:t>Converter</a:t>
            </a:r>
          </a:p>
        </p:txBody>
      </p:sp>
      <p:sp>
        <p:nvSpPr>
          <p:cNvPr id="3" name="object 3"/>
          <p:cNvSpPr txBox="1"/>
          <p:nvPr/>
        </p:nvSpPr>
        <p:spPr>
          <a:xfrm>
            <a:off x="697666" y="849768"/>
            <a:ext cx="7905750" cy="3399154"/>
          </a:xfrm>
          <a:prstGeom prst="rect">
            <a:avLst/>
          </a:prstGeom>
        </p:spPr>
        <p:txBody>
          <a:bodyPr vert="horz" wrap="square" lIns="0" tIns="106680" rIns="0" bIns="0" rtlCol="0">
            <a:spAutoFit/>
          </a:bodyPr>
          <a:lstStyle/>
          <a:p>
            <a:pPr marL="294640" marR="330835" indent="-281940">
              <a:lnSpc>
                <a:spcPts val="3070"/>
              </a:lnSpc>
              <a:spcBef>
                <a:spcPts val="840"/>
              </a:spcBef>
              <a:buFont typeface="Arial"/>
              <a:buChar char="•"/>
              <a:tabLst>
                <a:tab pos="294640" algn="l"/>
              </a:tabLst>
            </a:pPr>
            <a:r>
              <a:rPr sz="3200" dirty="0">
                <a:latin typeface="Carlito"/>
                <a:cs typeface="Carlito"/>
              </a:rPr>
              <a:t>The</a:t>
            </a:r>
            <a:r>
              <a:rPr sz="3200" spc="-105" dirty="0">
                <a:latin typeface="Carlito"/>
                <a:cs typeface="Carlito"/>
              </a:rPr>
              <a:t> </a:t>
            </a:r>
            <a:r>
              <a:rPr sz="3200" dirty="0">
                <a:latin typeface="Carlito"/>
                <a:cs typeface="Carlito"/>
              </a:rPr>
              <a:t>sampled</a:t>
            </a:r>
            <a:r>
              <a:rPr sz="3200" spc="-95" dirty="0">
                <a:latin typeface="Carlito"/>
                <a:cs typeface="Carlito"/>
              </a:rPr>
              <a:t> </a:t>
            </a:r>
            <a:r>
              <a:rPr sz="3200" dirty="0">
                <a:latin typeface="Carlito"/>
                <a:cs typeface="Carlito"/>
              </a:rPr>
              <a:t>signal</a:t>
            </a:r>
            <a:r>
              <a:rPr sz="3200" spc="-90" dirty="0">
                <a:latin typeface="Carlito"/>
                <a:cs typeface="Carlito"/>
              </a:rPr>
              <a:t> </a:t>
            </a:r>
            <a:r>
              <a:rPr sz="3200" dirty="0">
                <a:latin typeface="Carlito"/>
                <a:cs typeface="Carlito"/>
              </a:rPr>
              <a:t>charges</a:t>
            </a:r>
            <a:r>
              <a:rPr sz="3200" spc="-95" dirty="0">
                <a:latin typeface="Carlito"/>
                <a:cs typeface="Carlito"/>
              </a:rPr>
              <a:t> </a:t>
            </a:r>
            <a:r>
              <a:rPr sz="3200" dirty="0">
                <a:latin typeface="Carlito"/>
                <a:cs typeface="Carlito"/>
              </a:rPr>
              <a:t>a</a:t>
            </a:r>
            <a:r>
              <a:rPr sz="3200" spc="-90" dirty="0">
                <a:latin typeface="Carlito"/>
                <a:cs typeface="Carlito"/>
              </a:rPr>
              <a:t> </a:t>
            </a:r>
            <a:r>
              <a:rPr sz="3200" dirty="0">
                <a:latin typeface="Carlito"/>
                <a:cs typeface="Carlito"/>
              </a:rPr>
              <a:t>capacitor</a:t>
            </a:r>
            <a:r>
              <a:rPr sz="3200" spc="-95" dirty="0">
                <a:latin typeface="Carlito"/>
                <a:cs typeface="Carlito"/>
              </a:rPr>
              <a:t> </a:t>
            </a:r>
            <a:r>
              <a:rPr sz="3200" dirty="0">
                <a:latin typeface="Carlito"/>
                <a:cs typeface="Carlito"/>
              </a:rPr>
              <a:t>for</a:t>
            </a:r>
            <a:r>
              <a:rPr sz="3200" spc="-90" dirty="0">
                <a:latin typeface="Carlito"/>
                <a:cs typeface="Carlito"/>
              </a:rPr>
              <a:t> </a:t>
            </a:r>
            <a:r>
              <a:rPr sz="3200" spc="-50" dirty="0">
                <a:latin typeface="Carlito"/>
                <a:cs typeface="Carlito"/>
              </a:rPr>
              <a:t>a </a:t>
            </a:r>
            <a:r>
              <a:rPr sz="3200" dirty="0">
                <a:latin typeface="Carlito"/>
                <a:cs typeface="Carlito"/>
              </a:rPr>
              <a:t>fixed</a:t>
            </a:r>
            <a:r>
              <a:rPr sz="3200" spc="-80" dirty="0">
                <a:latin typeface="Carlito"/>
                <a:cs typeface="Carlito"/>
              </a:rPr>
              <a:t> </a:t>
            </a:r>
            <a:r>
              <a:rPr sz="3200" dirty="0">
                <a:latin typeface="Carlito"/>
                <a:cs typeface="Carlito"/>
              </a:rPr>
              <a:t>amount</a:t>
            </a:r>
            <a:r>
              <a:rPr sz="3200" spc="-75" dirty="0">
                <a:latin typeface="Carlito"/>
                <a:cs typeface="Carlito"/>
              </a:rPr>
              <a:t> </a:t>
            </a:r>
            <a:r>
              <a:rPr sz="3200" dirty="0">
                <a:latin typeface="Carlito"/>
                <a:cs typeface="Carlito"/>
              </a:rPr>
              <a:t>of</a:t>
            </a:r>
            <a:r>
              <a:rPr sz="3200" spc="-80" dirty="0">
                <a:latin typeface="Carlito"/>
                <a:cs typeface="Carlito"/>
              </a:rPr>
              <a:t> </a:t>
            </a:r>
            <a:r>
              <a:rPr sz="3200" spc="-20" dirty="0">
                <a:latin typeface="Carlito"/>
                <a:cs typeface="Carlito"/>
              </a:rPr>
              <a:t>time</a:t>
            </a:r>
            <a:endParaRPr sz="3200" dirty="0">
              <a:latin typeface="Carlito"/>
              <a:cs typeface="Carlito"/>
            </a:endParaRPr>
          </a:p>
          <a:p>
            <a:pPr marL="294640" marR="132080" indent="-281940">
              <a:lnSpc>
                <a:spcPct val="79000"/>
              </a:lnSpc>
              <a:spcBef>
                <a:spcPts val="715"/>
              </a:spcBef>
              <a:buFont typeface="Arial"/>
              <a:buChar char="•"/>
              <a:tabLst>
                <a:tab pos="294640" algn="l"/>
              </a:tabLst>
            </a:pPr>
            <a:r>
              <a:rPr sz="3200" dirty="0">
                <a:latin typeface="Carlito"/>
                <a:cs typeface="Carlito"/>
              </a:rPr>
              <a:t>By</a:t>
            </a:r>
            <a:r>
              <a:rPr sz="3200" spc="-65" dirty="0">
                <a:latin typeface="Carlito"/>
                <a:cs typeface="Carlito"/>
              </a:rPr>
              <a:t> </a:t>
            </a:r>
            <a:r>
              <a:rPr sz="3200" spc="-10" dirty="0">
                <a:latin typeface="Carlito"/>
                <a:cs typeface="Carlito"/>
              </a:rPr>
              <a:t>integrating</a:t>
            </a:r>
            <a:r>
              <a:rPr sz="3200" spc="-65" dirty="0">
                <a:latin typeface="Carlito"/>
                <a:cs typeface="Carlito"/>
              </a:rPr>
              <a:t> </a:t>
            </a:r>
            <a:r>
              <a:rPr sz="3200" dirty="0">
                <a:latin typeface="Carlito"/>
                <a:cs typeface="Carlito"/>
              </a:rPr>
              <a:t>over</a:t>
            </a:r>
            <a:r>
              <a:rPr sz="3200" spc="-65" dirty="0">
                <a:latin typeface="Carlito"/>
                <a:cs typeface="Carlito"/>
              </a:rPr>
              <a:t> </a:t>
            </a:r>
            <a:r>
              <a:rPr sz="3200" dirty="0">
                <a:latin typeface="Carlito"/>
                <a:cs typeface="Carlito"/>
              </a:rPr>
              <a:t>time,</a:t>
            </a:r>
            <a:r>
              <a:rPr sz="3200" spc="-65" dirty="0">
                <a:latin typeface="Carlito"/>
                <a:cs typeface="Carlito"/>
              </a:rPr>
              <a:t> </a:t>
            </a:r>
            <a:r>
              <a:rPr sz="3200" dirty="0">
                <a:latin typeface="Carlito"/>
                <a:cs typeface="Carlito"/>
              </a:rPr>
              <a:t>noise</a:t>
            </a:r>
            <a:r>
              <a:rPr sz="3200" spc="-65" dirty="0">
                <a:latin typeface="Carlito"/>
                <a:cs typeface="Carlito"/>
              </a:rPr>
              <a:t> </a:t>
            </a:r>
            <a:r>
              <a:rPr sz="3200" spc="-10" dirty="0">
                <a:latin typeface="Carlito"/>
                <a:cs typeface="Carlito"/>
              </a:rPr>
              <a:t>integrates</a:t>
            </a:r>
            <a:r>
              <a:rPr sz="3200" spc="-65" dirty="0">
                <a:latin typeface="Carlito"/>
                <a:cs typeface="Carlito"/>
              </a:rPr>
              <a:t> </a:t>
            </a:r>
            <a:r>
              <a:rPr sz="3200" spc="-25" dirty="0">
                <a:latin typeface="Carlito"/>
                <a:cs typeface="Carlito"/>
              </a:rPr>
              <a:t>out </a:t>
            </a:r>
            <a:r>
              <a:rPr sz="3200" dirty="0">
                <a:latin typeface="Carlito"/>
                <a:cs typeface="Carlito"/>
              </a:rPr>
              <a:t>of</a:t>
            </a:r>
            <a:r>
              <a:rPr sz="3200" spc="-35" dirty="0">
                <a:latin typeface="Carlito"/>
                <a:cs typeface="Carlito"/>
              </a:rPr>
              <a:t> </a:t>
            </a:r>
            <a:r>
              <a:rPr sz="3200" dirty="0">
                <a:latin typeface="Carlito"/>
                <a:cs typeface="Carlito"/>
              </a:rPr>
              <a:t>the</a:t>
            </a:r>
            <a:r>
              <a:rPr sz="3200" spc="-35" dirty="0">
                <a:latin typeface="Carlito"/>
                <a:cs typeface="Carlito"/>
              </a:rPr>
              <a:t> </a:t>
            </a:r>
            <a:r>
              <a:rPr sz="3200" spc="-10" dirty="0">
                <a:latin typeface="Carlito"/>
                <a:cs typeface="Carlito"/>
              </a:rPr>
              <a:t>conversion</a:t>
            </a:r>
            <a:endParaRPr sz="3200" dirty="0">
              <a:latin typeface="Carlito"/>
              <a:cs typeface="Carlito"/>
            </a:endParaRPr>
          </a:p>
          <a:p>
            <a:pPr marL="294640" marR="5080" indent="-281940">
              <a:lnSpc>
                <a:spcPct val="79700"/>
              </a:lnSpc>
              <a:spcBef>
                <a:spcPts val="655"/>
              </a:spcBef>
              <a:buFont typeface="Arial"/>
              <a:buChar char="•"/>
              <a:tabLst>
                <a:tab pos="294640" algn="l"/>
                <a:tab pos="2398395" algn="l"/>
              </a:tabLst>
            </a:pPr>
            <a:r>
              <a:rPr sz="3200" dirty="0">
                <a:latin typeface="Carlito"/>
                <a:cs typeface="Carlito"/>
              </a:rPr>
              <a:t>Then</a:t>
            </a:r>
            <a:r>
              <a:rPr sz="3200" spc="-85" dirty="0">
                <a:latin typeface="Carlito"/>
                <a:cs typeface="Carlito"/>
              </a:rPr>
              <a:t> </a:t>
            </a:r>
            <a:r>
              <a:rPr sz="3200" dirty="0">
                <a:latin typeface="Carlito"/>
                <a:cs typeface="Carlito"/>
              </a:rPr>
              <a:t>the</a:t>
            </a:r>
            <a:r>
              <a:rPr sz="3200" spc="-80" dirty="0">
                <a:latin typeface="Carlito"/>
                <a:cs typeface="Carlito"/>
              </a:rPr>
              <a:t> </a:t>
            </a:r>
            <a:r>
              <a:rPr sz="3200" dirty="0">
                <a:latin typeface="Carlito"/>
                <a:cs typeface="Carlito"/>
              </a:rPr>
              <a:t>ADC</a:t>
            </a:r>
            <a:r>
              <a:rPr sz="3200" spc="-80" dirty="0">
                <a:latin typeface="Carlito"/>
                <a:cs typeface="Carlito"/>
              </a:rPr>
              <a:t> </a:t>
            </a:r>
            <a:r>
              <a:rPr sz="3200" spc="-10" dirty="0">
                <a:latin typeface="Carlito"/>
                <a:cs typeface="Carlito"/>
              </a:rPr>
              <a:t>discharges</a:t>
            </a:r>
            <a:r>
              <a:rPr sz="3200" spc="-80" dirty="0">
                <a:latin typeface="Carlito"/>
                <a:cs typeface="Carlito"/>
              </a:rPr>
              <a:t> </a:t>
            </a:r>
            <a:r>
              <a:rPr sz="3200" dirty="0">
                <a:latin typeface="Carlito"/>
                <a:cs typeface="Carlito"/>
              </a:rPr>
              <a:t>the</a:t>
            </a:r>
            <a:r>
              <a:rPr sz="3200" spc="-80" dirty="0">
                <a:latin typeface="Carlito"/>
                <a:cs typeface="Carlito"/>
              </a:rPr>
              <a:t> </a:t>
            </a:r>
            <a:r>
              <a:rPr sz="3200" dirty="0">
                <a:latin typeface="Carlito"/>
                <a:cs typeface="Carlito"/>
              </a:rPr>
              <a:t>capacitor</a:t>
            </a:r>
            <a:r>
              <a:rPr sz="3200" spc="-80" dirty="0">
                <a:latin typeface="Carlito"/>
                <a:cs typeface="Carlito"/>
              </a:rPr>
              <a:t> </a:t>
            </a:r>
            <a:r>
              <a:rPr sz="3200" dirty="0">
                <a:latin typeface="Carlito"/>
                <a:cs typeface="Carlito"/>
              </a:rPr>
              <a:t>at</a:t>
            </a:r>
            <a:r>
              <a:rPr sz="3200" spc="-80" dirty="0">
                <a:latin typeface="Carlito"/>
                <a:cs typeface="Carlito"/>
              </a:rPr>
              <a:t> </a:t>
            </a:r>
            <a:r>
              <a:rPr sz="3200" spc="-50" dirty="0">
                <a:latin typeface="Carlito"/>
                <a:cs typeface="Carlito"/>
              </a:rPr>
              <a:t>a </a:t>
            </a:r>
            <a:r>
              <a:rPr sz="3200" dirty="0">
                <a:latin typeface="Carlito"/>
                <a:cs typeface="Carlito"/>
              </a:rPr>
              <a:t>fixed</a:t>
            </a:r>
            <a:r>
              <a:rPr sz="3200" spc="-80" dirty="0">
                <a:latin typeface="Carlito"/>
                <a:cs typeface="Carlito"/>
              </a:rPr>
              <a:t> </a:t>
            </a:r>
            <a:r>
              <a:rPr sz="3200" dirty="0">
                <a:latin typeface="Carlito"/>
                <a:cs typeface="Carlito"/>
              </a:rPr>
              <a:t>rate</a:t>
            </a:r>
            <a:r>
              <a:rPr sz="3200" spc="-80" dirty="0">
                <a:latin typeface="Carlito"/>
                <a:cs typeface="Carlito"/>
              </a:rPr>
              <a:t> </a:t>
            </a:r>
            <a:r>
              <a:rPr sz="3200" dirty="0">
                <a:latin typeface="Carlito"/>
                <a:cs typeface="Carlito"/>
              </a:rPr>
              <a:t>with</a:t>
            </a:r>
            <a:r>
              <a:rPr sz="3200" spc="-80" dirty="0">
                <a:latin typeface="Carlito"/>
                <a:cs typeface="Carlito"/>
              </a:rPr>
              <a:t> </a:t>
            </a:r>
            <a:r>
              <a:rPr sz="3200" dirty="0">
                <a:latin typeface="Carlito"/>
                <a:cs typeface="Carlito"/>
              </a:rPr>
              <a:t>the</a:t>
            </a:r>
            <a:r>
              <a:rPr sz="3200" spc="-80" dirty="0">
                <a:latin typeface="Carlito"/>
                <a:cs typeface="Carlito"/>
              </a:rPr>
              <a:t> </a:t>
            </a:r>
            <a:r>
              <a:rPr sz="3200" dirty="0">
                <a:latin typeface="Carlito"/>
                <a:cs typeface="Carlito"/>
              </a:rPr>
              <a:t>counter</a:t>
            </a:r>
            <a:r>
              <a:rPr sz="3200" spc="-80" dirty="0">
                <a:latin typeface="Carlito"/>
                <a:cs typeface="Carlito"/>
              </a:rPr>
              <a:t> </a:t>
            </a:r>
            <a:r>
              <a:rPr sz="3200" dirty="0">
                <a:latin typeface="Carlito"/>
                <a:cs typeface="Carlito"/>
              </a:rPr>
              <a:t>counts</a:t>
            </a:r>
            <a:r>
              <a:rPr sz="3200" spc="-80" dirty="0">
                <a:latin typeface="Carlito"/>
                <a:cs typeface="Carlito"/>
              </a:rPr>
              <a:t> </a:t>
            </a:r>
            <a:r>
              <a:rPr sz="3200" dirty="0">
                <a:latin typeface="Carlito"/>
                <a:cs typeface="Carlito"/>
              </a:rPr>
              <a:t>the</a:t>
            </a:r>
            <a:r>
              <a:rPr sz="3200" spc="-80" dirty="0">
                <a:latin typeface="Carlito"/>
                <a:cs typeface="Carlito"/>
              </a:rPr>
              <a:t> </a:t>
            </a:r>
            <a:r>
              <a:rPr sz="3200" spc="-10" dirty="0">
                <a:latin typeface="Carlito"/>
                <a:cs typeface="Carlito"/>
              </a:rPr>
              <a:t>ADC’s </a:t>
            </a:r>
            <a:r>
              <a:rPr sz="3200" dirty="0">
                <a:latin typeface="Carlito"/>
                <a:cs typeface="Carlito"/>
              </a:rPr>
              <a:t>output</a:t>
            </a:r>
            <a:r>
              <a:rPr sz="3200" spc="-120" dirty="0">
                <a:latin typeface="Carlito"/>
                <a:cs typeface="Carlito"/>
              </a:rPr>
              <a:t> </a:t>
            </a:r>
            <a:r>
              <a:rPr sz="3200" spc="-10" dirty="0">
                <a:latin typeface="Carlito"/>
                <a:cs typeface="Carlito"/>
              </a:rPr>
              <a:t>bits.</a:t>
            </a:r>
            <a:r>
              <a:rPr sz="3200" dirty="0">
                <a:latin typeface="Carlito"/>
                <a:cs typeface="Carlito"/>
              </a:rPr>
              <a:t>	A</a:t>
            </a:r>
            <a:r>
              <a:rPr sz="3200" spc="-100" dirty="0">
                <a:latin typeface="Carlito"/>
                <a:cs typeface="Carlito"/>
              </a:rPr>
              <a:t> </a:t>
            </a:r>
            <a:r>
              <a:rPr sz="3200" dirty="0">
                <a:latin typeface="Carlito"/>
                <a:cs typeface="Carlito"/>
              </a:rPr>
              <a:t>longer</a:t>
            </a:r>
            <a:r>
              <a:rPr sz="3200" spc="-100" dirty="0">
                <a:latin typeface="Carlito"/>
                <a:cs typeface="Carlito"/>
              </a:rPr>
              <a:t> </a:t>
            </a:r>
            <a:r>
              <a:rPr sz="3200" dirty="0">
                <a:latin typeface="Carlito"/>
                <a:cs typeface="Carlito"/>
              </a:rPr>
              <a:t>discharge</a:t>
            </a:r>
            <a:r>
              <a:rPr sz="3200" spc="-95" dirty="0">
                <a:latin typeface="Carlito"/>
                <a:cs typeface="Carlito"/>
              </a:rPr>
              <a:t> </a:t>
            </a:r>
            <a:r>
              <a:rPr sz="3200" dirty="0">
                <a:latin typeface="Carlito"/>
                <a:cs typeface="Carlito"/>
              </a:rPr>
              <a:t>time</a:t>
            </a:r>
            <a:r>
              <a:rPr sz="3200" spc="-100" dirty="0">
                <a:latin typeface="Carlito"/>
                <a:cs typeface="Carlito"/>
              </a:rPr>
              <a:t> </a:t>
            </a:r>
            <a:r>
              <a:rPr sz="3200" dirty="0">
                <a:latin typeface="Carlito"/>
                <a:cs typeface="Carlito"/>
              </a:rPr>
              <a:t>results</a:t>
            </a:r>
            <a:r>
              <a:rPr sz="3200" spc="-95" dirty="0">
                <a:latin typeface="Carlito"/>
                <a:cs typeface="Carlito"/>
              </a:rPr>
              <a:t> </a:t>
            </a:r>
            <a:r>
              <a:rPr sz="3200" spc="-25" dirty="0">
                <a:latin typeface="Carlito"/>
                <a:cs typeface="Carlito"/>
              </a:rPr>
              <a:t>in </a:t>
            </a:r>
            <a:r>
              <a:rPr sz="3200" dirty="0">
                <a:latin typeface="Carlito"/>
                <a:cs typeface="Carlito"/>
              </a:rPr>
              <a:t>a</a:t>
            </a:r>
            <a:r>
              <a:rPr sz="3200" spc="-70" dirty="0">
                <a:latin typeface="Carlito"/>
                <a:cs typeface="Carlito"/>
              </a:rPr>
              <a:t> </a:t>
            </a:r>
            <a:r>
              <a:rPr sz="3200" dirty="0">
                <a:latin typeface="Carlito"/>
                <a:cs typeface="Carlito"/>
              </a:rPr>
              <a:t>higher</a:t>
            </a:r>
            <a:r>
              <a:rPr sz="3200" spc="-65" dirty="0">
                <a:latin typeface="Carlito"/>
                <a:cs typeface="Carlito"/>
              </a:rPr>
              <a:t> </a:t>
            </a:r>
            <a:r>
              <a:rPr sz="3200" spc="-10" dirty="0">
                <a:latin typeface="Carlito"/>
                <a:cs typeface="Carlito"/>
              </a:rPr>
              <a:t>count</a:t>
            </a:r>
            <a:endParaRPr sz="3200" dirty="0">
              <a:latin typeface="Carlito"/>
              <a:cs typeface="Carlito"/>
            </a:endParaRPr>
          </a:p>
        </p:txBody>
      </p:sp>
      <p:grpSp>
        <p:nvGrpSpPr>
          <p:cNvPr id="4" name="object 4"/>
          <p:cNvGrpSpPr/>
          <p:nvPr/>
        </p:nvGrpSpPr>
        <p:grpSpPr>
          <a:xfrm>
            <a:off x="2595707" y="5266951"/>
            <a:ext cx="3923029" cy="1520190"/>
            <a:chOff x="2595707" y="5266951"/>
            <a:chExt cx="3923029" cy="1520190"/>
          </a:xfrm>
        </p:grpSpPr>
        <p:pic>
          <p:nvPicPr>
            <p:cNvPr id="5" name="object 5"/>
            <p:cNvPicPr/>
            <p:nvPr/>
          </p:nvPicPr>
          <p:blipFill>
            <a:blip r:embed="rId2" cstate="print"/>
            <a:stretch>
              <a:fillRect/>
            </a:stretch>
          </p:blipFill>
          <p:spPr>
            <a:xfrm>
              <a:off x="2624119" y="5795938"/>
              <a:ext cx="380999" cy="215899"/>
            </a:xfrm>
            <a:prstGeom prst="rect">
              <a:avLst/>
            </a:prstGeom>
          </p:spPr>
        </p:pic>
        <p:pic>
          <p:nvPicPr>
            <p:cNvPr id="6" name="object 6"/>
            <p:cNvPicPr/>
            <p:nvPr/>
          </p:nvPicPr>
          <p:blipFill>
            <a:blip r:embed="rId3" cstate="print"/>
            <a:stretch>
              <a:fillRect/>
            </a:stretch>
          </p:blipFill>
          <p:spPr>
            <a:xfrm>
              <a:off x="2624119" y="5783238"/>
              <a:ext cx="685798" cy="749298"/>
            </a:xfrm>
            <a:prstGeom prst="rect">
              <a:avLst/>
            </a:prstGeom>
          </p:spPr>
        </p:pic>
        <p:pic>
          <p:nvPicPr>
            <p:cNvPr id="7" name="object 7"/>
            <p:cNvPicPr/>
            <p:nvPr/>
          </p:nvPicPr>
          <p:blipFill>
            <a:blip r:embed="rId4" cstate="print"/>
            <a:stretch>
              <a:fillRect/>
            </a:stretch>
          </p:blipFill>
          <p:spPr>
            <a:xfrm>
              <a:off x="2624119" y="5781663"/>
              <a:ext cx="1142997" cy="749298"/>
            </a:xfrm>
            <a:prstGeom prst="rect">
              <a:avLst/>
            </a:prstGeom>
          </p:spPr>
        </p:pic>
        <p:pic>
          <p:nvPicPr>
            <p:cNvPr id="8" name="object 8"/>
            <p:cNvPicPr/>
            <p:nvPr/>
          </p:nvPicPr>
          <p:blipFill>
            <a:blip r:embed="rId5" cstate="print"/>
            <a:stretch>
              <a:fillRect/>
            </a:stretch>
          </p:blipFill>
          <p:spPr>
            <a:xfrm>
              <a:off x="2624119" y="5783238"/>
              <a:ext cx="1523996" cy="749298"/>
            </a:xfrm>
            <a:prstGeom prst="rect">
              <a:avLst/>
            </a:prstGeom>
          </p:spPr>
        </p:pic>
        <p:pic>
          <p:nvPicPr>
            <p:cNvPr id="9" name="object 9"/>
            <p:cNvPicPr/>
            <p:nvPr/>
          </p:nvPicPr>
          <p:blipFill>
            <a:blip r:embed="rId6" cstate="print"/>
            <a:stretch>
              <a:fillRect/>
            </a:stretch>
          </p:blipFill>
          <p:spPr>
            <a:xfrm>
              <a:off x="2624119" y="5783238"/>
              <a:ext cx="1828796" cy="749298"/>
            </a:xfrm>
            <a:prstGeom prst="rect">
              <a:avLst/>
            </a:prstGeom>
          </p:spPr>
        </p:pic>
        <p:pic>
          <p:nvPicPr>
            <p:cNvPr id="10" name="object 10"/>
            <p:cNvPicPr/>
            <p:nvPr/>
          </p:nvPicPr>
          <p:blipFill>
            <a:blip r:embed="rId7" cstate="print"/>
            <a:stretch>
              <a:fillRect/>
            </a:stretch>
          </p:blipFill>
          <p:spPr>
            <a:xfrm>
              <a:off x="2608244" y="5783238"/>
              <a:ext cx="2222495" cy="749298"/>
            </a:xfrm>
            <a:prstGeom prst="rect">
              <a:avLst/>
            </a:prstGeom>
          </p:spPr>
        </p:pic>
        <p:sp>
          <p:nvSpPr>
            <p:cNvPr id="11" name="object 11"/>
            <p:cNvSpPr/>
            <p:nvPr/>
          </p:nvSpPr>
          <p:spPr>
            <a:xfrm>
              <a:off x="2616194" y="5791188"/>
              <a:ext cx="3854450" cy="0"/>
            </a:xfrm>
            <a:custGeom>
              <a:avLst/>
              <a:gdLst/>
              <a:ahLst/>
              <a:cxnLst/>
              <a:rect l="l" t="t" r="r" b="b"/>
              <a:pathLst>
                <a:path w="3854450">
                  <a:moveTo>
                    <a:pt x="0" y="0"/>
                  </a:moveTo>
                  <a:lnTo>
                    <a:pt x="3854442" y="0"/>
                  </a:lnTo>
                </a:path>
              </a:pathLst>
            </a:custGeom>
            <a:ln w="9524">
              <a:solidFill>
                <a:srgbClr val="000000"/>
              </a:solidFill>
            </a:ln>
          </p:spPr>
          <p:txBody>
            <a:bodyPr wrap="square" lIns="0" tIns="0" rIns="0" bIns="0" rtlCol="0"/>
            <a:lstStyle/>
            <a:p>
              <a:endParaRPr/>
            </a:p>
          </p:txBody>
        </p:sp>
        <p:sp>
          <p:nvSpPr>
            <p:cNvPr id="12" name="object 12"/>
            <p:cNvSpPr/>
            <p:nvPr/>
          </p:nvSpPr>
          <p:spPr>
            <a:xfrm>
              <a:off x="6470637" y="5775463"/>
              <a:ext cx="43815" cy="31750"/>
            </a:xfrm>
            <a:custGeom>
              <a:avLst/>
              <a:gdLst/>
              <a:ahLst/>
              <a:cxnLst/>
              <a:rect l="l" t="t" r="r" b="b"/>
              <a:pathLst>
                <a:path w="43815" h="31750">
                  <a:moveTo>
                    <a:pt x="0" y="31449"/>
                  </a:moveTo>
                  <a:lnTo>
                    <a:pt x="0" y="0"/>
                  </a:lnTo>
                  <a:lnTo>
                    <a:pt x="43224" y="15724"/>
                  </a:lnTo>
                  <a:lnTo>
                    <a:pt x="0" y="31449"/>
                  </a:lnTo>
                  <a:close/>
                </a:path>
              </a:pathLst>
            </a:custGeom>
            <a:solidFill>
              <a:srgbClr val="000000"/>
            </a:solidFill>
          </p:spPr>
          <p:txBody>
            <a:bodyPr wrap="square" lIns="0" tIns="0" rIns="0" bIns="0" rtlCol="0"/>
            <a:lstStyle/>
            <a:p>
              <a:endParaRPr/>
            </a:p>
          </p:txBody>
        </p:sp>
        <p:sp>
          <p:nvSpPr>
            <p:cNvPr id="13" name="object 13"/>
            <p:cNvSpPr/>
            <p:nvPr/>
          </p:nvSpPr>
          <p:spPr>
            <a:xfrm>
              <a:off x="6470637" y="5775463"/>
              <a:ext cx="43815" cy="31750"/>
            </a:xfrm>
            <a:custGeom>
              <a:avLst/>
              <a:gdLst/>
              <a:ahLst/>
              <a:cxnLst/>
              <a:rect l="l" t="t" r="r" b="b"/>
              <a:pathLst>
                <a:path w="43815" h="31750">
                  <a:moveTo>
                    <a:pt x="0" y="31449"/>
                  </a:moveTo>
                  <a:lnTo>
                    <a:pt x="43224" y="15724"/>
                  </a:lnTo>
                  <a:lnTo>
                    <a:pt x="0" y="0"/>
                  </a:lnTo>
                  <a:lnTo>
                    <a:pt x="0" y="31449"/>
                  </a:lnTo>
                  <a:close/>
                </a:path>
              </a:pathLst>
            </a:custGeom>
            <a:ln w="9524">
              <a:solidFill>
                <a:srgbClr val="000000"/>
              </a:solidFill>
            </a:ln>
          </p:spPr>
          <p:txBody>
            <a:bodyPr wrap="square" lIns="0" tIns="0" rIns="0" bIns="0" rtlCol="0"/>
            <a:lstStyle/>
            <a:p>
              <a:endParaRPr/>
            </a:p>
          </p:txBody>
        </p:sp>
        <p:sp>
          <p:nvSpPr>
            <p:cNvPr id="14" name="object 14"/>
            <p:cNvSpPr/>
            <p:nvPr/>
          </p:nvSpPr>
          <p:spPr>
            <a:xfrm>
              <a:off x="2616194" y="5314939"/>
              <a:ext cx="0" cy="476250"/>
            </a:xfrm>
            <a:custGeom>
              <a:avLst/>
              <a:gdLst/>
              <a:ahLst/>
              <a:cxnLst/>
              <a:rect l="l" t="t" r="r" b="b"/>
              <a:pathLst>
                <a:path h="476250">
                  <a:moveTo>
                    <a:pt x="0" y="476249"/>
                  </a:moveTo>
                  <a:lnTo>
                    <a:pt x="0" y="0"/>
                  </a:lnTo>
                </a:path>
              </a:pathLst>
            </a:custGeom>
            <a:ln w="9524">
              <a:solidFill>
                <a:srgbClr val="000000"/>
              </a:solidFill>
            </a:ln>
          </p:spPr>
          <p:txBody>
            <a:bodyPr wrap="square" lIns="0" tIns="0" rIns="0" bIns="0" rtlCol="0"/>
            <a:lstStyle/>
            <a:p>
              <a:endParaRPr/>
            </a:p>
          </p:txBody>
        </p:sp>
        <p:sp>
          <p:nvSpPr>
            <p:cNvPr id="15" name="object 15"/>
            <p:cNvSpPr/>
            <p:nvPr/>
          </p:nvSpPr>
          <p:spPr>
            <a:xfrm>
              <a:off x="2600469" y="5271714"/>
              <a:ext cx="31750" cy="43815"/>
            </a:xfrm>
            <a:custGeom>
              <a:avLst/>
              <a:gdLst/>
              <a:ahLst/>
              <a:cxnLst/>
              <a:rect l="l" t="t" r="r" b="b"/>
              <a:pathLst>
                <a:path w="31750" h="43814">
                  <a:moveTo>
                    <a:pt x="31449" y="43224"/>
                  </a:moveTo>
                  <a:lnTo>
                    <a:pt x="0" y="43224"/>
                  </a:lnTo>
                  <a:lnTo>
                    <a:pt x="15724" y="0"/>
                  </a:lnTo>
                  <a:lnTo>
                    <a:pt x="31449" y="43224"/>
                  </a:lnTo>
                  <a:close/>
                </a:path>
              </a:pathLst>
            </a:custGeom>
            <a:solidFill>
              <a:srgbClr val="000000"/>
            </a:solidFill>
          </p:spPr>
          <p:txBody>
            <a:bodyPr wrap="square" lIns="0" tIns="0" rIns="0" bIns="0" rtlCol="0"/>
            <a:lstStyle/>
            <a:p>
              <a:endParaRPr/>
            </a:p>
          </p:txBody>
        </p:sp>
        <p:sp>
          <p:nvSpPr>
            <p:cNvPr id="16" name="object 16"/>
            <p:cNvSpPr/>
            <p:nvPr/>
          </p:nvSpPr>
          <p:spPr>
            <a:xfrm>
              <a:off x="2600469" y="5271714"/>
              <a:ext cx="31750" cy="43815"/>
            </a:xfrm>
            <a:custGeom>
              <a:avLst/>
              <a:gdLst/>
              <a:ahLst/>
              <a:cxnLst/>
              <a:rect l="l" t="t" r="r" b="b"/>
              <a:pathLst>
                <a:path w="31750" h="43814">
                  <a:moveTo>
                    <a:pt x="31449" y="43224"/>
                  </a:moveTo>
                  <a:lnTo>
                    <a:pt x="15724" y="0"/>
                  </a:lnTo>
                  <a:lnTo>
                    <a:pt x="0" y="43224"/>
                  </a:lnTo>
                  <a:lnTo>
                    <a:pt x="31449" y="43224"/>
                  </a:lnTo>
                  <a:close/>
                </a:path>
              </a:pathLst>
            </a:custGeom>
            <a:ln w="9524">
              <a:solidFill>
                <a:srgbClr val="000000"/>
              </a:solidFill>
            </a:ln>
          </p:spPr>
          <p:txBody>
            <a:bodyPr wrap="square" lIns="0" tIns="0" rIns="0" bIns="0" rtlCol="0"/>
            <a:lstStyle/>
            <a:p>
              <a:endParaRPr/>
            </a:p>
          </p:txBody>
        </p:sp>
        <p:sp>
          <p:nvSpPr>
            <p:cNvPr id="17" name="object 17"/>
            <p:cNvSpPr/>
            <p:nvPr/>
          </p:nvSpPr>
          <p:spPr>
            <a:xfrm>
              <a:off x="2616194" y="5791188"/>
              <a:ext cx="0" cy="990600"/>
            </a:xfrm>
            <a:custGeom>
              <a:avLst/>
              <a:gdLst/>
              <a:ahLst/>
              <a:cxnLst/>
              <a:rect l="l" t="t" r="r" b="b"/>
              <a:pathLst>
                <a:path h="990600">
                  <a:moveTo>
                    <a:pt x="0" y="0"/>
                  </a:moveTo>
                  <a:lnTo>
                    <a:pt x="0" y="990598"/>
                  </a:lnTo>
                </a:path>
              </a:pathLst>
            </a:custGeom>
            <a:ln w="9524">
              <a:solidFill>
                <a:srgbClr val="000000"/>
              </a:solidFill>
            </a:ln>
          </p:spPr>
          <p:txBody>
            <a:bodyPr wrap="square" lIns="0" tIns="0" rIns="0" bIns="0" rtlCol="0"/>
            <a:lstStyle/>
            <a:p>
              <a:endParaRPr/>
            </a:p>
          </p:txBody>
        </p:sp>
        <p:sp>
          <p:nvSpPr>
            <p:cNvPr id="18" name="object 18"/>
            <p:cNvSpPr/>
            <p:nvPr/>
          </p:nvSpPr>
          <p:spPr>
            <a:xfrm>
              <a:off x="4762490" y="5410188"/>
              <a:ext cx="0" cy="1066800"/>
            </a:xfrm>
            <a:custGeom>
              <a:avLst/>
              <a:gdLst/>
              <a:ahLst/>
              <a:cxnLst/>
              <a:rect l="l" t="t" r="r" b="b"/>
              <a:pathLst>
                <a:path h="1066800">
                  <a:moveTo>
                    <a:pt x="0" y="1066797"/>
                  </a:moveTo>
                  <a:lnTo>
                    <a:pt x="0" y="0"/>
                  </a:lnTo>
                </a:path>
              </a:pathLst>
            </a:custGeom>
            <a:ln w="9524">
              <a:solidFill>
                <a:srgbClr val="0000FF"/>
              </a:solidFill>
            </a:ln>
          </p:spPr>
          <p:txBody>
            <a:bodyPr wrap="square" lIns="0" tIns="0" rIns="0" bIns="0" rtlCol="0"/>
            <a:lstStyle/>
            <a:p>
              <a:endParaRPr/>
            </a:p>
          </p:txBody>
        </p:sp>
        <p:sp>
          <p:nvSpPr>
            <p:cNvPr id="19" name="object 19"/>
            <p:cNvSpPr/>
            <p:nvPr/>
          </p:nvSpPr>
          <p:spPr>
            <a:xfrm>
              <a:off x="3886192" y="5562588"/>
              <a:ext cx="831850" cy="0"/>
            </a:xfrm>
            <a:custGeom>
              <a:avLst/>
              <a:gdLst/>
              <a:ahLst/>
              <a:cxnLst/>
              <a:rect l="l" t="t" r="r" b="b"/>
              <a:pathLst>
                <a:path w="831850">
                  <a:moveTo>
                    <a:pt x="0" y="0"/>
                  </a:moveTo>
                  <a:lnTo>
                    <a:pt x="831848" y="0"/>
                  </a:lnTo>
                </a:path>
              </a:pathLst>
            </a:custGeom>
            <a:ln w="9524">
              <a:solidFill>
                <a:srgbClr val="BF4F4D"/>
              </a:solidFill>
            </a:ln>
          </p:spPr>
          <p:txBody>
            <a:bodyPr wrap="square" lIns="0" tIns="0" rIns="0" bIns="0" rtlCol="0"/>
            <a:lstStyle/>
            <a:p>
              <a:endParaRPr/>
            </a:p>
          </p:txBody>
        </p:sp>
        <p:sp>
          <p:nvSpPr>
            <p:cNvPr id="20" name="object 20"/>
            <p:cNvSpPr/>
            <p:nvPr/>
          </p:nvSpPr>
          <p:spPr>
            <a:xfrm>
              <a:off x="4718040" y="5546863"/>
              <a:ext cx="43815" cy="31750"/>
            </a:xfrm>
            <a:custGeom>
              <a:avLst/>
              <a:gdLst/>
              <a:ahLst/>
              <a:cxnLst/>
              <a:rect l="l" t="t" r="r" b="b"/>
              <a:pathLst>
                <a:path w="43814" h="31750">
                  <a:moveTo>
                    <a:pt x="0" y="31449"/>
                  </a:moveTo>
                  <a:lnTo>
                    <a:pt x="0" y="0"/>
                  </a:lnTo>
                  <a:lnTo>
                    <a:pt x="43224" y="15724"/>
                  </a:lnTo>
                  <a:lnTo>
                    <a:pt x="0" y="31449"/>
                  </a:lnTo>
                  <a:close/>
                </a:path>
              </a:pathLst>
            </a:custGeom>
            <a:solidFill>
              <a:srgbClr val="BF4F4D"/>
            </a:solidFill>
          </p:spPr>
          <p:txBody>
            <a:bodyPr wrap="square" lIns="0" tIns="0" rIns="0" bIns="0" rtlCol="0"/>
            <a:lstStyle/>
            <a:p>
              <a:endParaRPr/>
            </a:p>
          </p:txBody>
        </p:sp>
        <p:sp>
          <p:nvSpPr>
            <p:cNvPr id="21" name="object 21"/>
            <p:cNvSpPr/>
            <p:nvPr/>
          </p:nvSpPr>
          <p:spPr>
            <a:xfrm>
              <a:off x="4718040" y="5546863"/>
              <a:ext cx="43815" cy="31750"/>
            </a:xfrm>
            <a:custGeom>
              <a:avLst/>
              <a:gdLst/>
              <a:ahLst/>
              <a:cxnLst/>
              <a:rect l="l" t="t" r="r" b="b"/>
              <a:pathLst>
                <a:path w="43814" h="31750">
                  <a:moveTo>
                    <a:pt x="0" y="31449"/>
                  </a:moveTo>
                  <a:lnTo>
                    <a:pt x="43224" y="15724"/>
                  </a:lnTo>
                  <a:lnTo>
                    <a:pt x="0" y="0"/>
                  </a:lnTo>
                  <a:lnTo>
                    <a:pt x="0" y="31449"/>
                  </a:lnTo>
                  <a:close/>
                </a:path>
              </a:pathLst>
            </a:custGeom>
            <a:ln w="9524">
              <a:solidFill>
                <a:srgbClr val="BF4F4D"/>
              </a:solidFill>
            </a:ln>
          </p:spPr>
          <p:txBody>
            <a:bodyPr wrap="square" lIns="0" tIns="0" rIns="0" bIns="0" rtlCol="0"/>
            <a:lstStyle/>
            <a:p>
              <a:endParaRPr/>
            </a:p>
          </p:txBody>
        </p:sp>
        <p:sp>
          <p:nvSpPr>
            <p:cNvPr id="22" name="object 22"/>
            <p:cNvSpPr/>
            <p:nvPr/>
          </p:nvSpPr>
          <p:spPr>
            <a:xfrm>
              <a:off x="2673344" y="5562588"/>
              <a:ext cx="742950" cy="0"/>
            </a:xfrm>
            <a:custGeom>
              <a:avLst/>
              <a:gdLst/>
              <a:ahLst/>
              <a:cxnLst/>
              <a:rect l="l" t="t" r="r" b="b"/>
              <a:pathLst>
                <a:path w="742950">
                  <a:moveTo>
                    <a:pt x="742948" y="0"/>
                  </a:moveTo>
                  <a:lnTo>
                    <a:pt x="0" y="0"/>
                  </a:lnTo>
                </a:path>
              </a:pathLst>
            </a:custGeom>
            <a:ln w="9524">
              <a:solidFill>
                <a:srgbClr val="BF4F4D"/>
              </a:solidFill>
            </a:ln>
          </p:spPr>
          <p:txBody>
            <a:bodyPr wrap="square" lIns="0" tIns="0" rIns="0" bIns="0" rtlCol="0"/>
            <a:lstStyle/>
            <a:p>
              <a:endParaRPr/>
            </a:p>
          </p:txBody>
        </p:sp>
        <p:sp>
          <p:nvSpPr>
            <p:cNvPr id="23" name="object 23"/>
            <p:cNvSpPr/>
            <p:nvPr/>
          </p:nvSpPr>
          <p:spPr>
            <a:xfrm>
              <a:off x="2630119" y="5546863"/>
              <a:ext cx="43815" cy="31750"/>
            </a:xfrm>
            <a:custGeom>
              <a:avLst/>
              <a:gdLst/>
              <a:ahLst/>
              <a:cxnLst/>
              <a:rect l="l" t="t" r="r" b="b"/>
              <a:pathLst>
                <a:path w="43814" h="31750">
                  <a:moveTo>
                    <a:pt x="43224" y="31449"/>
                  </a:moveTo>
                  <a:lnTo>
                    <a:pt x="0" y="15724"/>
                  </a:lnTo>
                  <a:lnTo>
                    <a:pt x="43224" y="0"/>
                  </a:lnTo>
                  <a:lnTo>
                    <a:pt x="43224" y="31449"/>
                  </a:lnTo>
                  <a:close/>
                </a:path>
              </a:pathLst>
            </a:custGeom>
            <a:solidFill>
              <a:srgbClr val="BF4F4D"/>
            </a:solidFill>
          </p:spPr>
          <p:txBody>
            <a:bodyPr wrap="square" lIns="0" tIns="0" rIns="0" bIns="0" rtlCol="0"/>
            <a:lstStyle/>
            <a:p>
              <a:endParaRPr/>
            </a:p>
          </p:txBody>
        </p:sp>
        <p:sp>
          <p:nvSpPr>
            <p:cNvPr id="24" name="object 24"/>
            <p:cNvSpPr/>
            <p:nvPr/>
          </p:nvSpPr>
          <p:spPr>
            <a:xfrm>
              <a:off x="2630119" y="5546863"/>
              <a:ext cx="43815" cy="31750"/>
            </a:xfrm>
            <a:custGeom>
              <a:avLst/>
              <a:gdLst/>
              <a:ahLst/>
              <a:cxnLst/>
              <a:rect l="l" t="t" r="r" b="b"/>
              <a:pathLst>
                <a:path w="43814" h="31750">
                  <a:moveTo>
                    <a:pt x="43224" y="0"/>
                  </a:moveTo>
                  <a:lnTo>
                    <a:pt x="0" y="15724"/>
                  </a:lnTo>
                  <a:lnTo>
                    <a:pt x="43224" y="31449"/>
                  </a:lnTo>
                  <a:lnTo>
                    <a:pt x="43224" y="0"/>
                  </a:lnTo>
                  <a:close/>
                </a:path>
              </a:pathLst>
            </a:custGeom>
            <a:ln w="9524">
              <a:solidFill>
                <a:srgbClr val="BF4F4D"/>
              </a:solidFill>
            </a:ln>
          </p:spPr>
          <p:txBody>
            <a:bodyPr wrap="square" lIns="0" tIns="0" rIns="0" bIns="0" rtlCol="0"/>
            <a:lstStyle/>
            <a:p>
              <a:endParaRPr/>
            </a:p>
          </p:txBody>
        </p:sp>
        <p:sp>
          <p:nvSpPr>
            <p:cNvPr id="25" name="object 25"/>
            <p:cNvSpPr/>
            <p:nvPr/>
          </p:nvSpPr>
          <p:spPr>
            <a:xfrm>
              <a:off x="4800590" y="5791188"/>
              <a:ext cx="1295400" cy="685800"/>
            </a:xfrm>
            <a:custGeom>
              <a:avLst/>
              <a:gdLst/>
              <a:ahLst/>
              <a:cxnLst/>
              <a:rect l="l" t="t" r="r" b="b"/>
              <a:pathLst>
                <a:path w="1295400" h="685800">
                  <a:moveTo>
                    <a:pt x="0" y="685798"/>
                  </a:moveTo>
                  <a:lnTo>
                    <a:pt x="1295397" y="0"/>
                  </a:lnTo>
                </a:path>
              </a:pathLst>
            </a:custGeom>
            <a:ln w="25399">
              <a:solidFill>
                <a:srgbClr val="FF00FF"/>
              </a:solidFill>
            </a:ln>
          </p:spPr>
          <p:txBody>
            <a:bodyPr wrap="square" lIns="0" tIns="0" rIns="0" bIns="0" rtlCol="0"/>
            <a:lstStyle/>
            <a:p>
              <a:endParaRPr/>
            </a:p>
          </p:txBody>
        </p:sp>
        <p:sp>
          <p:nvSpPr>
            <p:cNvPr id="26" name="object 26"/>
            <p:cNvSpPr/>
            <p:nvPr/>
          </p:nvSpPr>
          <p:spPr>
            <a:xfrm>
              <a:off x="6070587" y="5410188"/>
              <a:ext cx="0" cy="381000"/>
            </a:xfrm>
            <a:custGeom>
              <a:avLst/>
              <a:gdLst/>
              <a:ahLst/>
              <a:cxnLst/>
              <a:rect l="l" t="t" r="r" b="b"/>
              <a:pathLst>
                <a:path h="381000">
                  <a:moveTo>
                    <a:pt x="0" y="380999"/>
                  </a:moveTo>
                  <a:lnTo>
                    <a:pt x="0" y="0"/>
                  </a:lnTo>
                </a:path>
              </a:pathLst>
            </a:custGeom>
            <a:ln w="9524">
              <a:solidFill>
                <a:srgbClr val="FF00FF"/>
              </a:solidFill>
            </a:ln>
          </p:spPr>
          <p:txBody>
            <a:bodyPr wrap="square" lIns="0" tIns="0" rIns="0" bIns="0" rtlCol="0"/>
            <a:lstStyle/>
            <a:p>
              <a:endParaRPr/>
            </a:p>
          </p:txBody>
        </p:sp>
      </p:grpSp>
      <p:sp>
        <p:nvSpPr>
          <p:cNvPr id="27" name="object 27"/>
          <p:cNvSpPr txBox="1"/>
          <p:nvPr/>
        </p:nvSpPr>
        <p:spPr>
          <a:xfrm>
            <a:off x="6600808" y="5499596"/>
            <a:ext cx="110489"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Times New Roman"/>
                <a:cs typeface="Times New Roman"/>
              </a:rPr>
              <a:t>t</a:t>
            </a:r>
            <a:endParaRPr sz="2400">
              <a:latin typeface="Times New Roman"/>
              <a:cs typeface="Times New Roman"/>
            </a:endParaRPr>
          </a:p>
        </p:txBody>
      </p:sp>
      <p:sp>
        <p:nvSpPr>
          <p:cNvPr id="28" name="object 28"/>
          <p:cNvSpPr txBox="1"/>
          <p:nvPr/>
        </p:nvSpPr>
        <p:spPr>
          <a:xfrm>
            <a:off x="1978024" y="5080497"/>
            <a:ext cx="454659" cy="391160"/>
          </a:xfrm>
          <a:prstGeom prst="rect">
            <a:avLst/>
          </a:prstGeom>
        </p:spPr>
        <p:txBody>
          <a:bodyPr vert="horz" wrap="square" lIns="0" tIns="12700" rIns="0" bIns="0" rtlCol="0">
            <a:spAutoFit/>
          </a:bodyPr>
          <a:lstStyle/>
          <a:p>
            <a:pPr marL="38100">
              <a:lnSpc>
                <a:spcPct val="100000"/>
              </a:lnSpc>
              <a:spcBef>
                <a:spcPts val="100"/>
              </a:spcBef>
            </a:pPr>
            <a:r>
              <a:rPr sz="3600" spc="-37" baseline="20833" dirty="0">
                <a:latin typeface="Times New Roman"/>
                <a:cs typeface="Times New Roman"/>
              </a:rPr>
              <a:t>V</a:t>
            </a:r>
            <a:r>
              <a:rPr sz="1600" spc="-25" dirty="0">
                <a:latin typeface="Times New Roman"/>
                <a:cs typeface="Times New Roman"/>
              </a:rPr>
              <a:t>in</a:t>
            </a:r>
            <a:endParaRPr sz="1600">
              <a:latin typeface="Times New Roman"/>
              <a:cs typeface="Times New Roman"/>
            </a:endParaRPr>
          </a:p>
        </p:txBody>
      </p:sp>
      <p:sp>
        <p:nvSpPr>
          <p:cNvPr id="29" name="object 29"/>
          <p:cNvSpPr txBox="1"/>
          <p:nvPr/>
        </p:nvSpPr>
        <p:spPr>
          <a:xfrm>
            <a:off x="3387718" y="5385297"/>
            <a:ext cx="2407285" cy="391160"/>
          </a:xfrm>
          <a:prstGeom prst="rect">
            <a:avLst/>
          </a:prstGeom>
        </p:spPr>
        <p:txBody>
          <a:bodyPr vert="horz" wrap="square" lIns="0" tIns="12700" rIns="0" bIns="0" rtlCol="0">
            <a:spAutoFit/>
          </a:bodyPr>
          <a:lstStyle/>
          <a:p>
            <a:pPr marL="50800">
              <a:lnSpc>
                <a:spcPct val="100000"/>
              </a:lnSpc>
              <a:spcBef>
                <a:spcPts val="100"/>
              </a:spcBef>
              <a:tabLst>
                <a:tab pos="1853564" algn="l"/>
              </a:tabLst>
            </a:pPr>
            <a:r>
              <a:rPr sz="3600" spc="-30" baseline="20833" dirty="0">
                <a:latin typeface="Times New Roman"/>
                <a:cs typeface="Times New Roman"/>
              </a:rPr>
              <a:t>t</a:t>
            </a:r>
            <a:r>
              <a:rPr sz="1600" spc="-20" dirty="0">
                <a:latin typeface="Times New Roman"/>
                <a:cs typeface="Times New Roman"/>
              </a:rPr>
              <a:t>FIX</a:t>
            </a:r>
            <a:r>
              <a:rPr sz="1600" dirty="0">
                <a:latin typeface="Times New Roman"/>
                <a:cs typeface="Times New Roman"/>
              </a:rPr>
              <a:t>	</a:t>
            </a:r>
            <a:r>
              <a:rPr sz="3600" spc="-15" baseline="20833" dirty="0">
                <a:latin typeface="Times New Roman"/>
                <a:cs typeface="Times New Roman"/>
              </a:rPr>
              <a:t>t</a:t>
            </a:r>
            <a:r>
              <a:rPr sz="1600" spc="-10" dirty="0">
                <a:latin typeface="Times New Roman"/>
                <a:cs typeface="Times New Roman"/>
              </a:rPr>
              <a:t>meas</a:t>
            </a:r>
            <a:endParaRPr sz="1600">
              <a:latin typeface="Times New Roman"/>
              <a:cs typeface="Times New Roman"/>
            </a:endParaRPr>
          </a:p>
        </p:txBody>
      </p:sp>
      <p:grpSp>
        <p:nvGrpSpPr>
          <p:cNvPr id="30" name="object 30"/>
          <p:cNvGrpSpPr/>
          <p:nvPr/>
        </p:nvGrpSpPr>
        <p:grpSpPr>
          <a:xfrm>
            <a:off x="4784352" y="5542101"/>
            <a:ext cx="1277620" cy="948055"/>
            <a:chOff x="4784352" y="5542101"/>
            <a:chExt cx="1277620" cy="948055"/>
          </a:xfrm>
        </p:grpSpPr>
        <p:sp>
          <p:nvSpPr>
            <p:cNvPr id="31" name="object 31"/>
            <p:cNvSpPr/>
            <p:nvPr/>
          </p:nvSpPr>
          <p:spPr>
            <a:xfrm>
              <a:off x="5765788" y="5562588"/>
              <a:ext cx="247650" cy="0"/>
            </a:xfrm>
            <a:custGeom>
              <a:avLst/>
              <a:gdLst/>
              <a:ahLst/>
              <a:cxnLst/>
              <a:rect l="l" t="t" r="r" b="b"/>
              <a:pathLst>
                <a:path w="247650">
                  <a:moveTo>
                    <a:pt x="0" y="0"/>
                  </a:moveTo>
                  <a:lnTo>
                    <a:pt x="247649" y="0"/>
                  </a:lnTo>
                </a:path>
              </a:pathLst>
            </a:custGeom>
            <a:ln w="9524">
              <a:solidFill>
                <a:srgbClr val="FF00FF"/>
              </a:solidFill>
            </a:ln>
          </p:spPr>
          <p:txBody>
            <a:bodyPr wrap="square" lIns="0" tIns="0" rIns="0" bIns="0" rtlCol="0"/>
            <a:lstStyle/>
            <a:p>
              <a:endParaRPr/>
            </a:p>
          </p:txBody>
        </p:sp>
        <p:sp>
          <p:nvSpPr>
            <p:cNvPr id="32" name="object 32"/>
            <p:cNvSpPr/>
            <p:nvPr/>
          </p:nvSpPr>
          <p:spPr>
            <a:xfrm>
              <a:off x="6013437" y="5546863"/>
              <a:ext cx="43815" cy="31750"/>
            </a:xfrm>
            <a:custGeom>
              <a:avLst/>
              <a:gdLst/>
              <a:ahLst/>
              <a:cxnLst/>
              <a:rect l="l" t="t" r="r" b="b"/>
              <a:pathLst>
                <a:path w="43814" h="31750">
                  <a:moveTo>
                    <a:pt x="0" y="31449"/>
                  </a:moveTo>
                  <a:lnTo>
                    <a:pt x="0" y="0"/>
                  </a:lnTo>
                  <a:lnTo>
                    <a:pt x="43224" y="15724"/>
                  </a:lnTo>
                  <a:lnTo>
                    <a:pt x="0" y="31449"/>
                  </a:lnTo>
                  <a:close/>
                </a:path>
              </a:pathLst>
            </a:custGeom>
            <a:solidFill>
              <a:srgbClr val="FF00FF"/>
            </a:solidFill>
          </p:spPr>
          <p:txBody>
            <a:bodyPr wrap="square" lIns="0" tIns="0" rIns="0" bIns="0" rtlCol="0"/>
            <a:lstStyle/>
            <a:p>
              <a:endParaRPr/>
            </a:p>
          </p:txBody>
        </p:sp>
        <p:sp>
          <p:nvSpPr>
            <p:cNvPr id="33" name="object 33"/>
            <p:cNvSpPr/>
            <p:nvPr/>
          </p:nvSpPr>
          <p:spPr>
            <a:xfrm>
              <a:off x="6013437" y="5546863"/>
              <a:ext cx="43815" cy="31750"/>
            </a:xfrm>
            <a:custGeom>
              <a:avLst/>
              <a:gdLst/>
              <a:ahLst/>
              <a:cxnLst/>
              <a:rect l="l" t="t" r="r" b="b"/>
              <a:pathLst>
                <a:path w="43814" h="31750">
                  <a:moveTo>
                    <a:pt x="0" y="31449"/>
                  </a:moveTo>
                  <a:lnTo>
                    <a:pt x="43224" y="15724"/>
                  </a:lnTo>
                  <a:lnTo>
                    <a:pt x="0" y="0"/>
                  </a:lnTo>
                  <a:lnTo>
                    <a:pt x="0" y="31449"/>
                  </a:lnTo>
                  <a:close/>
                </a:path>
              </a:pathLst>
            </a:custGeom>
            <a:ln w="9524">
              <a:solidFill>
                <a:srgbClr val="FF00FF"/>
              </a:solidFill>
            </a:ln>
          </p:spPr>
          <p:txBody>
            <a:bodyPr wrap="square" lIns="0" tIns="0" rIns="0" bIns="0" rtlCol="0"/>
            <a:lstStyle/>
            <a:p>
              <a:endParaRPr/>
            </a:p>
          </p:txBody>
        </p:sp>
        <p:sp>
          <p:nvSpPr>
            <p:cNvPr id="34" name="object 34"/>
            <p:cNvSpPr/>
            <p:nvPr/>
          </p:nvSpPr>
          <p:spPr>
            <a:xfrm>
              <a:off x="4832340" y="5562588"/>
              <a:ext cx="323850" cy="0"/>
            </a:xfrm>
            <a:custGeom>
              <a:avLst/>
              <a:gdLst/>
              <a:ahLst/>
              <a:cxnLst/>
              <a:rect l="l" t="t" r="r" b="b"/>
              <a:pathLst>
                <a:path w="323850">
                  <a:moveTo>
                    <a:pt x="323849" y="0"/>
                  </a:moveTo>
                  <a:lnTo>
                    <a:pt x="0" y="0"/>
                  </a:lnTo>
                </a:path>
              </a:pathLst>
            </a:custGeom>
            <a:ln w="9524">
              <a:solidFill>
                <a:srgbClr val="FF00FF"/>
              </a:solidFill>
            </a:ln>
          </p:spPr>
          <p:txBody>
            <a:bodyPr wrap="square" lIns="0" tIns="0" rIns="0" bIns="0" rtlCol="0"/>
            <a:lstStyle/>
            <a:p>
              <a:endParaRPr/>
            </a:p>
          </p:txBody>
        </p:sp>
        <p:sp>
          <p:nvSpPr>
            <p:cNvPr id="35" name="object 35"/>
            <p:cNvSpPr/>
            <p:nvPr/>
          </p:nvSpPr>
          <p:spPr>
            <a:xfrm>
              <a:off x="4789115" y="5546863"/>
              <a:ext cx="43815" cy="31750"/>
            </a:xfrm>
            <a:custGeom>
              <a:avLst/>
              <a:gdLst/>
              <a:ahLst/>
              <a:cxnLst/>
              <a:rect l="l" t="t" r="r" b="b"/>
              <a:pathLst>
                <a:path w="43814" h="31750">
                  <a:moveTo>
                    <a:pt x="43224" y="31449"/>
                  </a:moveTo>
                  <a:lnTo>
                    <a:pt x="0" y="15724"/>
                  </a:lnTo>
                  <a:lnTo>
                    <a:pt x="43224" y="0"/>
                  </a:lnTo>
                  <a:lnTo>
                    <a:pt x="43224" y="31449"/>
                  </a:lnTo>
                  <a:close/>
                </a:path>
              </a:pathLst>
            </a:custGeom>
            <a:solidFill>
              <a:srgbClr val="FF00FF"/>
            </a:solidFill>
          </p:spPr>
          <p:txBody>
            <a:bodyPr wrap="square" lIns="0" tIns="0" rIns="0" bIns="0" rtlCol="0"/>
            <a:lstStyle/>
            <a:p>
              <a:endParaRPr/>
            </a:p>
          </p:txBody>
        </p:sp>
        <p:sp>
          <p:nvSpPr>
            <p:cNvPr id="36" name="object 36"/>
            <p:cNvSpPr/>
            <p:nvPr/>
          </p:nvSpPr>
          <p:spPr>
            <a:xfrm>
              <a:off x="4789115" y="5546863"/>
              <a:ext cx="43815" cy="31750"/>
            </a:xfrm>
            <a:custGeom>
              <a:avLst/>
              <a:gdLst/>
              <a:ahLst/>
              <a:cxnLst/>
              <a:rect l="l" t="t" r="r" b="b"/>
              <a:pathLst>
                <a:path w="43814" h="31750">
                  <a:moveTo>
                    <a:pt x="43224" y="0"/>
                  </a:moveTo>
                  <a:lnTo>
                    <a:pt x="0" y="15724"/>
                  </a:lnTo>
                  <a:lnTo>
                    <a:pt x="43224" y="31449"/>
                  </a:lnTo>
                  <a:lnTo>
                    <a:pt x="43224" y="0"/>
                  </a:lnTo>
                  <a:close/>
                </a:path>
              </a:pathLst>
            </a:custGeom>
            <a:ln w="9524">
              <a:solidFill>
                <a:srgbClr val="FF00FF"/>
              </a:solidFill>
            </a:ln>
          </p:spPr>
          <p:txBody>
            <a:bodyPr wrap="square" lIns="0" tIns="0" rIns="0" bIns="0" rtlCol="0"/>
            <a:lstStyle/>
            <a:p>
              <a:endParaRPr/>
            </a:p>
          </p:txBody>
        </p:sp>
        <p:sp>
          <p:nvSpPr>
            <p:cNvPr id="37" name="object 37"/>
            <p:cNvSpPr/>
            <p:nvPr/>
          </p:nvSpPr>
          <p:spPr>
            <a:xfrm>
              <a:off x="4800590" y="5907063"/>
              <a:ext cx="1085850" cy="570230"/>
            </a:xfrm>
            <a:custGeom>
              <a:avLst/>
              <a:gdLst/>
              <a:ahLst/>
              <a:cxnLst/>
              <a:rect l="l" t="t" r="r" b="b"/>
              <a:pathLst>
                <a:path w="1085850" h="570229">
                  <a:moveTo>
                    <a:pt x="0" y="569923"/>
                  </a:moveTo>
                  <a:lnTo>
                    <a:pt x="203199" y="461974"/>
                  </a:lnTo>
                </a:path>
                <a:path w="1085850" h="570229">
                  <a:moveTo>
                    <a:pt x="0" y="569923"/>
                  </a:moveTo>
                  <a:lnTo>
                    <a:pt x="365124" y="376249"/>
                  </a:lnTo>
                </a:path>
                <a:path w="1085850" h="570229">
                  <a:moveTo>
                    <a:pt x="0" y="569923"/>
                  </a:moveTo>
                  <a:lnTo>
                    <a:pt x="547673" y="279399"/>
                  </a:lnTo>
                </a:path>
                <a:path w="1085850" h="570229">
                  <a:moveTo>
                    <a:pt x="0" y="569923"/>
                  </a:moveTo>
                  <a:lnTo>
                    <a:pt x="838198" y="125424"/>
                  </a:lnTo>
                </a:path>
                <a:path w="1085850" h="570229">
                  <a:moveTo>
                    <a:pt x="0" y="569923"/>
                  </a:moveTo>
                  <a:lnTo>
                    <a:pt x="896923" y="95249"/>
                  </a:lnTo>
                </a:path>
                <a:path w="1085850" h="570229">
                  <a:moveTo>
                    <a:pt x="7924" y="569923"/>
                  </a:moveTo>
                  <a:lnTo>
                    <a:pt x="1085847" y="0"/>
                  </a:lnTo>
                </a:path>
              </a:pathLst>
            </a:custGeom>
            <a:ln w="25399">
              <a:solidFill>
                <a:srgbClr val="FF00FF"/>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17106"/>
            <a:ext cx="6804175" cy="695960"/>
          </a:xfrm>
          <a:prstGeom prst="rect">
            <a:avLst/>
          </a:prstGeom>
        </p:spPr>
        <p:txBody>
          <a:bodyPr vert="horz" wrap="square" lIns="0" tIns="12700" rIns="0" bIns="0" rtlCol="0">
            <a:spAutoFit/>
          </a:bodyPr>
          <a:lstStyle/>
          <a:p>
            <a:pPr marL="12700">
              <a:lnSpc>
                <a:spcPct val="100000"/>
              </a:lnSpc>
              <a:spcBef>
                <a:spcPts val="100"/>
              </a:spcBef>
            </a:pPr>
            <a:r>
              <a:rPr b="1" dirty="0">
                <a:latin typeface="Carlito"/>
                <a:cs typeface="Carlito"/>
              </a:rPr>
              <a:t>Data</a:t>
            </a:r>
            <a:r>
              <a:rPr b="1" spc="-80" dirty="0">
                <a:latin typeface="Carlito"/>
                <a:cs typeface="Carlito"/>
              </a:rPr>
              <a:t> </a:t>
            </a:r>
            <a:r>
              <a:rPr b="1" dirty="0">
                <a:latin typeface="Carlito"/>
                <a:cs typeface="Carlito"/>
              </a:rPr>
              <a:t>Conversion</a:t>
            </a:r>
            <a:r>
              <a:rPr b="1" spc="-80" dirty="0">
                <a:latin typeface="Carlito"/>
                <a:cs typeface="Carlito"/>
              </a:rPr>
              <a:t> </a:t>
            </a:r>
            <a:r>
              <a:rPr b="1" spc="-10" dirty="0">
                <a:latin typeface="Carlito"/>
                <a:cs typeface="Carlito"/>
              </a:rPr>
              <a:t>System</a:t>
            </a:r>
          </a:p>
        </p:txBody>
      </p:sp>
      <p:sp>
        <p:nvSpPr>
          <p:cNvPr id="3" name="object 3"/>
          <p:cNvSpPr txBox="1"/>
          <p:nvPr/>
        </p:nvSpPr>
        <p:spPr>
          <a:xfrm>
            <a:off x="533400" y="706846"/>
            <a:ext cx="7956550" cy="5542280"/>
          </a:xfrm>
          <a:prstGeom prst="rect">
            <a:avLst/>
          </a:prstGeom>
        </p:spPr>
        <p:txBody>
          <a:bodyPr vert="horz" wrap="square" lIns="0" tIns="30480" rIns="0" bIns="0" rtlCol="0">
            <a:spAutoFit/>
          </a:bodyPr>
          <a:lstStyle/>
          <a:p>
            <a:pPr marL="294640" marR="83185" indent="-281940">
              <a:lnSpc>
                <a:spcPts val="3820"/>
              </a:lnSpc>
              <a:spcBef>
                <a:spcPts val="240"/>
              </a:spcBef>
              <a:buFont typeface="Arial"/>
              <a:buChar char="•"/>
              <a:tabLst>
                <a:tab pos="294640" algn="l"/>
              </a:tabLst>
            </a:pPr>
            <a:r>
              <a:rPr sz="3200" b="1" dirty="0">
                <a:latin typeface="Carlito"/>
                <a:cs typeface="Carlito"/>
              </a:rPr>
              <a:t>Data</a:t>
            </a:r>
            <a:r>
              <a:rPr sz="3200" b="1" spc="-75" dirty="0">
                <a:latin typeface="Carlito"/>
                <a:cs typeface="Carlito"/>
              </a:rPr>
              <a:t> </a:t>
            </a:r>
            <a:r>
              <a:rPr sz="3200" b="1" dirty="0">
                <a:latin typeface="Carlito"/>
                <a:cs typeface="Carlito"/>
              </a:rPr>
              <a:t>Conversion</a:t>
            </a:r>
            <a:r>
              <a:rPr sz="3200" b="1" spc="-50" dirty="0">
                <a:latin typeface="Carlito"/>
                <a:cs typeface="Carlito"/>
              </a:rPr>
              <a:t> </a:t>
            </a:r>
            <a:r>
              <a:rPr sz="3200" dirty="0">
                <a:latin typeface="Carlito"/>
                <a:cs typeface="Carlito"/>
              </a:rPr>
              <a:t>is</a:t>
            </a:r>
            <a:r>
              <a:rPr sz="3200" spc="-70" dirty="0">
                <a:latin typeface="Carlito"/>
                <a:cs typeface="Carlito"/>
              </a:rPr>
              <a:t> </a:t>
            </a:r>
            <a:r>
              <a:rPr sz="3200" dirty="0">
                <a:latin typeface="Carlito"/>
                <a:cs typeface="Carlito"/>
              </a:rPr>
              <a:t>the</a:t>
            </a:r>
            <a:r>
              <a:rPr sz="3200" spc="-75" dirty="0">
                <a:latin typeface="Carlito"/>
                <a:cs typeface="Carlito"/>
              </a:rPr>
              <a:t> </a:t>
            </a:r>
            <a:r>
              <a:rPr sz="3200" dirty="0">
                <a:latin typeface="Carlito"/>
                <a:cs typeface="Carlito"/>
              </a:rPr>
              <a:t>process</a:t>
            </a:r>
            <a:r>
              <a:rPr sz="3200" spc="-70" dirty="0">
                <a:latin typeface="Carlito"/>
                <a:cs typeface="Carlito"/>
              </a:rPr>
              <a:t> </a:t>
            </a:r>
            <a:r>
              <a:rPr sz="3200" dirty="0">
                <a:latin typeface="Carlito"/>
                <a:cs typeface="Carlito"/>
              </a:rPr>
              <a:t>of</a:t>
            </a:r>
            <a:r>
              <a:rPr sz="3200" spc="-75" dirty="0">
                <a:latin typeface="Carlito"/>
                <a:cs typeface="Carlito"/>
              </a:rPr>
              <a:t> </a:t>
            </a:r>
            <a:r>
              <a:rPr sz="3200" dirty="0">
                <a:latin typeface="Carlito"/>
                <a:cs typeface="Carlito"/>
              </a:rPr>
              <a:t>changing</a:t>
            </a:r>
            <a:r>
              <a:rPr sz="3200" spc="-70" dirty="0">
                <a:latin typeface="Carlito"/>
                <a:cs typeface="Carlito"/>
              </a:rPr>
              <a:t> </a:t>
            </a:r>
            <a:r>
              <a:rPr sz="3200" spc="-25" dirty="0">
                <a:latin typeface="Carlito"/>
                <a:cs typeface="Carlito"/>
              </a:rPr>
              <a:t>or </a:t>
            </a:r>
            <a:r>
              <a:rPr sz="3200" spc="-10" dirty="0">
                <a:latin typeface="Carlito"/>
                <a:cs typeface="Carlito"/>
              </a:rPr>
              <a:t>converting</a:t>
            </a:r>
            <a:r>
              <a:rPr sz="3200" spc="-55" dirty="0">
                <a:latin typeface="Carlito"/>
                <a:cs typeface="Carlito"/>
              </a:rPr>
              <a:t> </a:t>
            </a:r>
            <a:r>
              <a:rPr sz="3200" dirty="0">
                <a:latin typeface="Carlito"/>
                <a:cs typeface="Carlito"/>
              </a:rPr>
              <a:t>one</a:t>
            </a:r>
            <a:r>
              <a:rPr sz="3200" spc="-55" dirty="0">
                <a:latin typeface="Carlito"/>
                <a:cs typeface="Carlito"/>
              </a:rPr>
              <a:t> </a:t>
            </a:r>
            <a:r>
              <a:rPr sz="3200" dirty="0">
                <a:latin typeface="Carlito"/>
                <a:cs typeface="Carlito"/>
              </a:rPr>
              <a:t>form</a:t>
            </a:r>
            <a:r>
              <a:rPr sz="3200" spc="-55" dirty="0">
                <a:latin typeface="Carlito"/>
                <a:cs typeface="Carlito"/>
              </a:rPr>
              <a:t> </a:t>
            </a:r>
            <a:r>
              <a:rPr sz="3200" dirty="0">
                <a:latin typeface="Carlito"/>
                <a:cs typeface="Carlito"/>
              </a:rPr>
              <a:t>of</a:t>
            </a:r>
            <a:r>
              <a:rPr sz="3200" spc="-55" dirty="0">
                <a:latin typeface="Carlito"/>
                <a:cs typeface="Carlito"/>
              </a:rPr>
              <a:t> </a:t>
            </a:r>
            <a:r>
              <a:rPr sz="3200" dirty="0">
                <a:latin typeface="Carlito"/>
                <a:cs typeface="Carlito"/>
              </a:rPr>
              <a:t>data</a:t>
            </a:r>
            <a:r>
              <a:rPr sz="3200" spc="-55" dirty="0">
                <a:latin typeface="Carlito"/>
                <a:cs typeface="Carlito"/>
              </a:rPr>
              <a:t> </a:t>
            </a:r>
            <a:r>
              <a:rPr sz="3200" dirty="0">
                <a:latin typeface="Carlito"/>
                <a:cs typeface="Carlito"/>
              </a:rPr>
              <a:t>in</a:t>
            </a:r>
            <a:r>
              <a:rPr sz="3200" spc="-55" dirty="0">
                <a:latin typeface="Carlito"/>
                <a:cs typeface="Carlito"/>
              </a:rPr>
              <a:t> </a:t>
            </a:r>
            <a:r>
              <a:rPr sz="3200" dirty="0">
                <a:latin typeface="Carlito"/>
                <a:cs typeface="Carlito"/>
              </a:rPr>
              <a:t>to</a:t>
            </a:r>
            <a:r>
              <a:rPr sz="3200" spc="-55" dirty="0">
                <a:latin typeface="Carlito"/>
                <a:cs typeface="Carlito"/>
              </a:rPr>
              <a:t> </a:t>
            </a:r>
            <a:r>
              <a:rPr sz="3200" spc="-10" dirty="0">
                <a:latin typeface="Carlito"/>
                <a:cs typeface="Carlito"/>
              </a:rPr>
              <a:t>another </a:t>
            </a:r>
            <a:r>
              <a:rPr sz="3200" dirty="0">
                <a:latin typeface="Carlito"/>
                <a:cs typeface="Carlito"/>
              </a:rPr>
              <a:t>form.</a:t>
            </a:r>
            <a:r>
              <a:rPr sz="3200" spc="-85" dirty="0">
                <a:latin typeface="Carlito"/>
                <a:cs typeface="Carlito"/>
              </a:rPr>
              <a:t> </a:t>
            </a:r>
            <a:r>
              <a:rPr sz="3200" dirty="0">
                <a:latin typeface="Carlito"/>
                <a:cs typeface="Carlito"/>
              </a:rPr>
              <a:t>In</a:t>
            </a:r>
            <a:r>
              <a:rPr sz="3200" spc="-85" dirty="0">
                <a:latin typeface="Carlito"/>
                <a:cs typeface="Carlito"/>
              </a:rPr>
              <a:t> </a:t>
            </a:r>
            <a:r>
              <a:rPr sz="3200" spc="-10" dirty="0">
                <a:latin typeface="Carlito"/>
                <a:cs typeface="Carlito"/>
              </a:rPr>
              <a:t>processing</a:t>
            </a:r>
            <a:r>
              <a:rPr sz="3200" spc="-85" dirty="0">
                <a:latin typeface="Carlito"/>
                <a:cs typeface="Carlito"/>
              </a:rPr>
              <a:t> </a:t>
            </a:r>
            <a:r>
              <a:rPr sz="3200" dirty="0">
                <a:latin typeface="Carlito"/>
                <a:cs typeface="Carlito"/>
              </a:rPr>
              <a:t>and</a:t>
            </a:r>
            <a:r>
              <a:rPr sz="3200" spc="-85" dirty="0">
                <a:latin typeface="Carlito"/>
                <a:cs typeface="Carlito"/>
              </a:rPr>
              <a:t> </a:t>
            </a:r>
            <a:r>
              <a:rPr sz="3200" spc="-10" dirty="0">
                <a:latin typeface="Carlito"/>
                <a:cs typeface="Carlito"/>
              </a:rPr>
              <a:t>communication</a:t>
            </a:r>
            <a:r>
              <a:rPr sz="3200" spc="-85" dirty="0">
                <a:latin typeface="Carlito"/>
                <a:cs typeface="Carlito"/>
              </a:rPr>
              <a:t> </a:t>
            </a:r>
            <a:r>
              <a:rPr sz="3200" spc="-10" dirty="0">
                <a:latin typeface="Carlito"/>
                <a:cs typeface="Carlito"/>
              </a:rPr>
              <a:t>there </a:t>
            </a:r>
            <a:r>
              <a:rPr sz="3200" dirty="0">
                <a:latin typeface="Carlito"/>
                <a:cs typeface="Carlito"/>
              </a:rPr>
              <a:t>are</a:t>
            </a:r>
            <a:r>
              <a:rPr sz="3200" spc="-50" dirty="0">
                <a:latin typeface="Carlito"/>
                <a:cs typeface="Carlito"/>
              </a:rPr>
              <a:t> </a:t>
            </a:r>
            <a:r>
              <a:rPr sz="3200" dirty="0">
                <a:latin typeface="Carlito"/>
                <a:cs typeface="Carlito"/>
              </a:rPr>
              <a:t>only</a:t>
            </a:r>
            <a:r>
              <a:rPr sz="3200" spc="-50" dirty="0">
                <a:latin typeface="Carlito"/>
                <a:cs typeface="Carlito"/>
              </a:rPr>
              <a:t> </a:t>
            </a:r>
            <a:r>
              <a:rPr sz="3200" dirty="0">
                <a:latin typeface="Carlito"/>
                <a:cs typeface="Carlito"/>
              </a:rPr>
              <a:t>two</a:t>
            </a:r>
            <a:r>
              <a:rPr sz="3200" spc="-50" dirty="0">
                <a:latin typeface="Carlito"/>
                <a:cs typeface="Carlito"/>
              </a:rPr>
              <a:t> </a:t>
            </a:r>
            <a:r>
              <a:rPr sz="3200" dirty="0">
                <a:latin typeface="Carlito"/>
                <a:cs typeface="Carlito"/>
              </a:rPr>
              <a:t>types</a:t>
            </a:r>
            <a:r>
              <a:rPr sz="3200" spc="-50" dirty="0">
                <a:latin typeface="Carlito"/>
                <a:cs typeface="Carlito"/>
              </a:rPr>
              <a:t> </a:t>
            </a:r>
            <a:r>
              <a:rPr sz="3200" dirty="0">
                <a:latin typeface="Carlito"/>
                <a:cs typeface="Carlito"/>
              </a:rPr>
              <a:t>of</a:t>
            </a:r>
            <a:r>
              <a:rPr sz="3200" spc="-50" dirty="0">
                <a:latin typeface="Carlito"/>
                <a:cs typeface="Carlito"/>
              </a:rPr>
              <a:t> </a:t>
            </a:r>
            <a:r>
              <a:rPr sz="3200" dirty="0">
                <a:latin typeface="Carlito"/>
                <a:cs typeface="Carlito"/>
              </a:rPr>
              <a:t>data</a:t>
            </a:r>
            <a:r>
              <a:rPr sz="3200" spc="-50" dirty="0">
                <a:latin typeface="Carlito"/>
                <a:cs typeface="Carlito"/>
              </a:rPr>
              <a:t> </a:t>
            </a:r>
            <a:r>
              <a:rPr sz="3200" dirty="0">
                <a:latin typeface="Carlito"/>
                <a:cs typeface="Carlito"/>
              </a:rPr>
              <a:t>forms</a:t>
            </a:r>
            <a:r>
              <a:rPr sz="3200" spc="-50" dirty="0">
                <a:latin typeface="Carlito"/>
                <a:cs typeface="Carlito"/>
              </a:rPr>
              <a:t> </a:t>
            </a:r>
            <a:r>
              <a:rPr sz="3200" dirty="0">
                <a:latin typeface="Carlito"/>
                <a:cs typeface="Carlito"/>
              </a:rPr>
              <a:t>i.e</a:t>
            </a:r>
            <a:r>
              <a:rPr sz="3200" spc="-50" dirty="0">
                <a:latin typeface="Carlito"/>
                <a:cs typeface="Carlito"/>
              </a:rPr>
              <a:t> </a:t>
            </a:r>
            <a:r>
              <a:rPr sz="3200" spc="-10" dirty="0">
                <a:latin typeface="Carlito"/>
                <a:cs typeface="Carlito"/>
              </a:rPr>
              <a:t>analog </a:t>
            </a:r>
            <a:r>
              <a:rPr sz="3200" dirty="0">
                <a:latin typeface="Carlito"/>
                <a:cs typeface="Carlito"/>
              </a:rPr>
              <a:t>and</a:t>
            </a:r>
            <a:r>
              <a:rPr sz="3200" spc="-90" dirty="0">
                <a:latin typeface="Carlito"/>
                <a:cs typeface="Carlito"/>
              </a:rPr>
              <a:t> </a:t>
            </a:r>
            <a:r>
              <a:rPr sz="3200" dirty="0">
                <a:latin typeface="Carlito"/>
                <a:cs typeface="Carlito"/>
              </a:rPr>
              <a:t>digital</a:t>
            </a:r>
            <a:r>
              <a:rPr sz="3200" spc="-90" dirty="0">
                <a:latin typeface="Carlito"/>
                <a:cs typeface="Carlito"/>
              </a:rPr>
              <a:t> </a:t>
            </a:r>
            <a:r>
              <a:rPr sz="3200" spc="-10" dirty="0">
                <a:latin typeface="Carlito"/>
                <a:cs typeface="Carlito"/>
              </a:rPr>
              <a:t>data.</a:t>
            </a:r>
            <a:endParaRPr sz="3200" dirty="0">
              <a:latin typeface="Carlito"/>
              <a:cs typeface="Carlito"/>
            </a:endParaRPr>
          </a:p>
          <a:p>
            <a:pPr marL="294640" marR="5080" indent="-281940">
              <a:lnSpc>
                <a:spcPct val="100099"/>
              </a:lnSpc>
              <a:spcBef>
                <a:spcPts val="520"/>
              </a:spcBef>
              <a:buFont typeface="Arial"/>
              <a:buChar char="•"/>
              <a:tabLst>
                <a:tab pos="294640" algn="l"/>
              </a:tabLst>
            </a:pPr>
            <a:r>
              <a:rPr sz="3200" dirty="0">
                <a:latin typeface="Carlito"/>
                <a:cs typeface="Carlito"/>
              </a:rPr>
              <a:t>Real</a:t>
            </a:r>
            <a:r>
              <a:rPr sz="3200" spc="-90" dirty="0">
                <a:latin typeface="Carlito"/>
                <a:cs typeface="Carlito"/>
              </a:rPr>
              <a:t> </a:t>
            </a:r>
            <a:r>
              <a:rPr sz="3200" dirty="0">
                <a:latin typeface="Carlito"/>
                <a:cs typeface="Carlito"/>
              </a:rPr>
              <a:t>world</a:t>
            </a:r>
            <a:r>
              <a:rPr sz="3200" spc="-85" dirty="0">
                <a:latin typeface="Carlito"/>
                <a:cs typeface="Carlito"/>
              </a:rPr>
              <a:t> </a:t>
            </a:r>
            <a:r>
              <a:rPr sz="3200" dirty="0">
                <a:latin typeface="Carlito"/>
                <a:cs typeface="Carlito"/>
              </a:rPr>
              <a:t>signals</a:t>
            </a:r>
            <a:r>
              <a:rPr sz="3200" spc="-85" dirty="0">
                <a:latin typeface="Carlito"/>
                <a:cs typeface="Carlito"/>
              </a:rPr>
              <a:t> </a:t>
            </a:r>
            <a:r>
              <a:rPr sz="3200" dirty="0">
                <a:latin typeface="Carlito"/>
                <a:cs typeface="Carlito"/>
              </a:rPr>
              <a:t>are</a:t>
            </a:r>
            <a:r>
              <a:rPr sz="3200" spc="-85" dirty="0">
                <a:latin typeface="Carlito"/>
                <a:cs typeface="Carlito"/>
              </a:rPr>
              <a:t> </a:t>
            </a:r>
            <a:r>
              <a:rPr sz="3200" dirty="0">
                <a:latin typeface="Carlito"/>
                <a:cs typeface="Carlito"/>
              </a:rPr>
              <a:t>analog</a:t>
            </a:r>
            <a:r>
              <a:rPr sz="3200" spc="-90" dirty="0">
                <a:latin typeface="Carlito"/>
                <a:cs typeface="Carlito"/>
              </a:rPr>
              <a:t> </a:t>
            </a:r>
            <a:r>
              <a:rPr sz="3200" spc="-10" dirty="0">
                <a:latin typeface="Carlito"/>
                <a:cs typeface="Carlito"/>
              </a:rPr>
              <a:t>signals continuous</a:t>
            </a:r>
            <a:r>
              <a:rPr sz="3200" spc="-100" dirty="0">
                <a:latin typeface="Carlito"/>
                <a:cs typeface="Carlito"/>
              </a:rPr>
              <a:t> </a:t>
            </a:r>
            <a:r>
              <a:rPr sz="3200" dirty="0">
                <a:latin typeface="Carlito"/>
                <a:cs typeface="Carlito"/>
              </a:rPr>
              <a:t>time</a:t>
            </a:r>
            <a:r>
              <a:rPr sz="3200" spc="-100" dirty="0">
                <a:latin typeface="Carlito"/>
                <a:cs typeface="Carlito"/>
              </a:rPr>
              <a:t> </a:t>
            </a:r>
            <a:r>
              <a:rPr sz="3200" dirty="0">
                <a:latin typeface="Carlito"/>
                <a:cs typeface="Carlito"/>
              </a:rPr>
              <a:t>&amp;</a:t>
            </a:r>
            <a:r>
              <a:rPr sz="3200" spc="-100" dirty="0">
                <a:latin typeface="Carlito"/>
                <a:cs typeface="Carlito"/>
              </a:rPr>
              <a:t> </a:t>
            </a:r>
            <a:r>
              <a:rPr sz="3200" dirty="0">
                <a:latin typeface="Carlito"/>
                <a:cs typeface="Carlito"/>
              </a:rPr>
              <a:t>amplitude</a:t>
            </a:r>
            <a:r>
              <a:rPr sz="3200" spc="-100" dirty="0">
                <a:latin typeface="Carlito"/>
                <a:cs typeface="Carlito"/>
              </a:rPr>
              <a:t> </a:t>
            </a:r>
            <a:r>
              <a:rPr sz="3200" dirty="0">
                <a:latin typeface="Carlito"/>
                <a:cs typeface="Carlito"/>
              </a:rPr>
              <a:t>(temp,</a:t>
            </a:r>
            <a:r>
              <a:rPr sz="3200" spc="-100" dirty="0">
                <a:latin typeface="Carlito"/>
                <a:cs typeface="Carlito"/>
              </a:rPr>
              <a:t> </a:t>
            </a:r>
            <a:r>
              <a:rPr sz="3200" spc="-10" dirty="0">
                <a:latin typeface="Carlito"/>
                <a:cs typeface="Carlito"/>
              </a:rPr>
              <a:t>pressure, </a:t>
            </a:r>
            <a:r>
              <a:rPr sz="3200" dirty="0">
                <a:latin typeface="Carlito"/>
                <a:cs typeface="Carlito"/>
              </a:rPr>
              <a:t>position,</a:t>
            </a:r>
            <a:r>
              <a:rPr sz="3200" spc="-125" dirty="0">
                <a:latin typeface="Carlito"/>
                <a:cs typeface="Carlito"/>
              </a:rPr>
              <a:t> </a:t>
            </a:r>
            <a:r>
              <a:rPr sz="3200" dirty="0">
                <a:latin typeface="Carlito"/>
                <a:cs typeface="Carlito"/>
              </a:rPr>
              <a:t>sound,</a:t>
            </a:r>
            <a:r>
              <a:rPr sz="3200" spc="-120" dirty="0">
                <a:latin typeface="Carlito"/>
                <a:cs typeface="Carlito"/>
              </a:rPr>
              <a:t> </a:t>
            </a:r>
            <a:r>
              <a:rPr sz="3200" dirty="0">
                <a:latin typeface="Carlito"/>
                <a:cs typeface="Carlito"/>
              </a:rPr>
              <a:t>light,</a:t>
            </a:r>
            <a:r>
              <a:rPr sz="3200" spc="-125" dirty="0">
                <a:latin typeface="Carlito"/>
                <a:cs typeface="Carlito"/>
              </a:rPr>
              <a:t> </a:t>
            </a:r>
            <a:r>
              <a:rPr sz="3200" dirty="0">
                <a:latin typeface="Carlito"/>
                <a:cs typeface="Carlito"/>
              </a:rPr>
              <a:t>speed,</a:t>
            </a:r>
            <a:r>
              <a:rPr sz="3200" spc="-120" dirty="0">
                <a:latin typeface="Carlito"/>
                <a:cs typeface="Carlito"/>
              </a:rPr>
              <a:t> </a:t>
            </a:r>
            <a:r>
              <a:rPr sz="3200" spc="-10" dirty="0">
                <a:latin typeface="Carlito"/>
                <a:cs typeface="Carlito"/>
              </a:rPr>
              <a:t>etc.).</a:t>
            </a:r>
            <a:endParaRPr sz="3200" dirty="0">
              <a:latin typeface="Carlito"/>
              <a:cs typeface="Carlito"/>
            </a:endParaRPr>
          </a:p>
          <a:p>
            <a:pPr marL="294640" marR="466725" indent="-281940">
              <a:lnSpc>
                <a:spcPct val="100099"/>
              </a:lnSpc>
              <a:spcBef>
                <a:spcPts val="620"/>
              </a:spcBef>
              <a:buFont typeface="Arial"/>
              <a:buChar char="•"/>
              <a:tabLst>
                <a:tab pos="294640" algn="l"/>
              </a:tabLst>
            </a:pPr>
            <a:r>
              <a:rPr sz="3200" dirty="0">
                <a:latin typeface="Carlito"/>
                <a:cs typeface="Carlito"/>
              </a:rPr>
              <a:t>Digital</a:t>
            </a:r>
            <a:r>
              <a:rPr sz="3200" spc="-70" dirty="0">
                <a:latin typeface="Carlito"/>
                <a:cs typeface="Carlito"/>
              </a:rPr>
              <a:t> </a:t>
            </a:r>
            <a:r>
              <a:rPr sz="3200" dirty="0">
                <a:latin typeface="Carlito"/>
                <a:cs typeface="Carlito"/>
              </a:rPr>
              <a:t>processors</a:t>
            </a:r>
            <a:r>
              <a:rPr sz="3200" spc="-70" dirty="0">
                <a:latin typeface="Carlito"/>
                <a:cs typeface="Carlito"/>
              </a:rPr>
              <a:t> </a:t>
            </a:r>
            <a:r>
              <a:rPr sz="3200" dirty="0">
                <a:latin typeface="Carlito"/>
                <a:cs typeface="Carlito"/>
              </a:rPr>
              <a:t>can</a:t>
            </a:r>
            <a:r>
              <a:rPr sz="3200" spc="-65" dirty="0">
                <a:latin typeface="Carlito"/>
                <a:cs typeface="Carlito"/>
              </a:rPr>
              <a:t> </a:t>
            </a:r>
            <a:r>
              <a:rPr sz="3200" dirty="0">
                <a:latin typeface="Carlito"/>
                <a:cs typeface="Carlito"/>
              </a:rPr>
              <a:t>only</a:t>
            </a:r>
            <a:r>
              <a:rPr sz="3200" spc="-70" dirty="0">
                <a:latin typeface="Carlito"/>
                <a:cs typeface="Carlito"/>
              </a:rPr>
              <a:t> </a:t>
            </a:r>
            <a:r>
              <a:rPr sz="3200" dirty="0">
                <a:latin typeface="Carlito"/>
                <a:cs typeface="Carlito"/>
              </a:rPr>
              <a:t>process</a:t>
            </a:r>
            <a:r>
              <a:rPr sz="3200" spc="-65" dirty="0">
                <a:latin typeface="Carlito"/>
                <a:cs typeface="Carlito"/>
              </a:rPr>
              <a:t> </a:t>
            </a:r>
            <a:r>
              <a:rPr sz="3200" spc="-10" dirty="0">
                <a:latin typeface="Carlito"/>
                <a:cs typeface="Carlito"/>
              </a:rPr>
              <a:t>digital </a:t>
            </a:r>
            <a:r>
              <a:rPr sz="3200" dirty="0">
                <a:latin typeface="Carlito"/>
                <a:cs typeface="Carlito"/>
              </a:rPr>
              <a:t>signals</a:t>
            </a:r>
            <a:r>
              <a:rPr sz="3200" spc="-75" dirty="0">
                <a:latin typeface="Carlito"/>
                <a:cs typeface="Carlito"/>
              </a:rPr>
              <a:t> </a:t>
            </a:r>
            <a:r>
              <a:rPr sz="3200" dirty="0">
                <a:latin typeface="Carlito"/>
                <a:cs typeface="Carlito"/>
              </a:rPr>
              <a:t>which</a:t>
            </a:r>
            <a:r>
              <a:rPr sz="3200" spc="-70" dirty="0">
                <a:latin typeface="Carlito"/>
                <a:cs typeface="Carlito"/>
              </a:rPr>
              <a:t> </a:t>
            </a:r>
            <a:r>
              <a:rPr sz="3200" dirty="0">
                <a:latin typeface="Carlito"/>
                <a:cs typeface="Carlito"/>
              </a:rPr>
              <a:t>are</a:t>
            </a:r>
            <a:r>
              <a:rPr sz="3200" spc="-70" dirty="0">
                <a:latin typeface="Carlito"/>
                <a:cs typeface="Carlito"/>
              </a:rPr>
              <a:t> </a:t>
            </a:r>
            <a:r>
              <a:rPr sz="3200" dirty="0">
                <a:latin typeface="Carlito"/>
                <a:cs typeface="Carlito"/>
              </a:rPr>
              <a:t>discrete</a:t>
            </a:r>
            <a:r>
              <a:rPr sz="3200" spc="-70" dirty="0">
                <a:latin typeface="Carlito"/>
                <a:cs typeface="Carlito"/>
              </a:rPr>
              <a:t> </a:t>
            </a:r>
            <a:r>
              <a:rPr sz="3200" dirty="0">
                <a:latin typeface="Carlito"/>
                <a:cs typeface="Carlito"/>
              </a:rPr>
              <a:t>time</a:t>
            </a:r>
            <a:r>
              <a:rPr sz="3200" spc="-70" dirty="0">
                <a:latin typeface="Carlito"/>
                <a:cs typeface="Carlito"/>
              </a:rPr>
              <a:t> </a:t>
            </a:r>
            <a:r>
              <a:rPr sz="3200" dirty="0">
                <a:latin typeface="Carlito"/>
                <a:cs typeface="Carlito"/>
              </a:rPr>
              <a:t>and</a:t>
            </a:r>
            <a:r>
              <a:rPr sz="3200" spc="-70" dirty="0">
                <a:latin typeface="Carlito"/>
                <a:cs typeface="Carlito"/>
              </a:rPr>
              <a:t> </a:t>
            </a:r>
            <a:r>
              <a:rPr sz="3200" spc="-10" dirty="0">
                <a:latin typeface="Carlito"/>
                <a:cs typeface="Carlito"/>
              </a:rPr>
              <a:t>discrete amplitude.</a:t>
            </a:r>
            <a:endParaRPr sz="3200" dirty="0">
              <a:latin typeface="Carlito"/>
              <a:cs typeface="Carl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15110">
              <a:lnSpc>
                <a:spcPct val="100000"/>
              </a:lnSpc>
              <a:spcBef>
                <a:spcPts val="100"/>
              </a:spcBef>
            </a:pPr>
            <a:r>
              <a:rPr dirty="0"/>
              <a:t>Dual</a:t>
            </a:r>
            <a:r>
              <a:rPr spc="-114" dirty="0"/>
              <a:t> </a:t>
            </a:r>
            <a:r>
              <a:rPr dirty="0"/>
              <a:t>Slope</a:t>
            </a:r>
            <a:r>
              <a:rPr spc="-114" dirty="0"/>
              <a:t> </a:t>
            </a:r>
            <a:r>
              <a:rPr spc="-10" dirty="0"/>
              <a:t>Converter</a:t>
            </a:r>
          </a:p>
        </p:txBody>
      </p:sp>
      <p:sp>
        <p:nvSpPr>
          <p:cNvPr id="3" name="object 3"/>
          <p:cNvSpPr txBox="1"/>
          <p:nvPr/>
        </p:nvSpPr>
        <p:spPr>
          <a:xfrm>
            <a:off x="579756" y="1661601"/>
            <a:ext cx="3503295" cy="2291080"/>
          </a:xfrm>
          <a:prstGeom prst="rect">
            <a:avLst/>
          </a:prstGeom>
        </p:spPr>
        <p:txBody>
          <a:bodyPr vert="horz" wrap="square" lIns="0" tIns="82550" rIns="0" bIns="0" rtlCol="0">
            <a:spAutoFit/>
          </a:bodyPr>
          <a:lstStyle/>
          <a:p>
            <a:pPr marL="1115060">
              <a:lnSpc>
                <a:spcPct val="100000"/>
              </a:lnSpc>
              <a:spcBef>
                <a:spcPts val="650"/>
              </a:spcBef>
            </a:pPr>
            <a:r>
              <a:rPr sz="2600" spc="-10" dirty="0">
                <a:solidFill>
                  <a:srgbClr val="0000FF"/>
                </a:solidFill>
                <a:latin typeface="Carlito"/>
                <a:cs typeface="Carlito"/>
              </a:rPr>
              <a:t>Advantages</a:t>
            </a:r>
            <a:endParaRPr sz="2600">
              <a:latin typeface="Carlito"/>
              <a:cs typeface="Carlito"/>
            </a:endParaRPr>
          </a:p>
          <a:p>
            <a:pPr marL="305435" indent="-292735">
              <a:lnSpc>
                <a:spcPct val="100000"/>
              </a:lnSpc>
              <a:spcBef>
                <a:spcPts val="550"/>
              </a:spcBef>
              <a:buFont typeface="Arial"/>
              <a:buChar char="•"/>
              <a:tabLst>
                <a:tab pos="305435" algn="l"/>
              </a:tabLst>
            </a:pPr>
            <a:r>
              <a:rPr sz="2600" dirty="0">
                <a:latin typeface="Carlito"/>
                <a:cs typeface="Carlito"/>
              </a:rPr>
              <a:t>Input</a:t>
            </a:r>
            <a:r>
              <a:rPr sz="2600" spc="-45" dirty="0">
                <a:latin typeface="Carlito"/>
                <a:cs typeface="Carlito"/>
              </a:rPr>
              <a:t> </a:t>
            </a:r>
            <a:r>
              <a:rPr sz="2600" dirty="0">
                <a:latin typeface="Carlito"/>
                <a:cs typeface="Carlito"/>
              </a:rPr>
              <a:t>signal</a:t>
            </a:r>
            <a:r>
              <a:rPr sz="2600" spc="-40" dirty="0">
                <a:latin typeface="Carlito"/>
                <a:cs typeface="Carlito"/>
              </a:rPr>
              <a:t> </a:t>
            </a:r>
            <a:r>
              <a:rPr sz="2600" dirty="0">
                <a:latin typeface="Carlito"/>
                <a:cs typeface="Carlito"/>
              </a:rPr>
              <a:t>is</a:t>
            </a:r>
            <a:r>
              <a:rPr sz="2600" spc="-45" dirty="0">
                <a:latin typeface="Carlito"/>
                <a:cs typeface="Carlito"/>
              </a:rPr>
              <a:t> </a:t>
            </a:r>
            <a:r>
              <a:rPr sz="2600" spc="-10" dirty="0">
                <a:latin typeface="Carlito"/>
                <a:cs typeface="Carlito"/>
              </a:rPr>
              <a:t>averaged</a:t>
            </a:r>
            <a:endParaRPr sz="2600">
              <a:latin typeface="Carlito"/>
              <a:cs typeface="Carlito"/>
            </a:endParaRPr>
          </a:p>
          <a:p>
            <a:pPr marL="305435" marR="5080" indent="-293370">
              <a:lnSpc>
                <a:spcPct val="101099"/>
              </a:lnSpc>
              <a:spcBef>
                <a:spcPts val="520"/>
              </a:spcBef>
              <a:buFont typeface="Arial"/>
              <a:buChar char="•"/>
              <a:tabLst>
                <a:tab pos="305435" algn="l"/>
              </a:tabLst>
            </a:pPr>
            <a:r>
              <a:rPr sz="2600" dirty="0">
                <a:latin typeface="Carlito"/>
                <a:cs typeface="Carlito"/>
              </a:rPr>
              <a:t>Greater</a:t>
            </a:r>
            <a:r>
              <a:rPr sz="2600" spc="-75" dirty="0">
                <a:latin typeface="Carlito"/>
                <a:cs typeface="Carlito"/>
              </a:rPr>
              <a:t> </a:t>
            </a:r>
            <a:r>
              <a:rPr sz="2600" dirty="0">
                <a:latin typeface="Carlito"/>
                <a:cs typeface="Carlito"/>
              </a:rPr>
              <a:t>noise</a:t>
            </a:r>
            <a:r>
              <a:rPr sz="2600" spc="-70" dirty="0">
                <a:latin typeface="Carlito"/>
                <a:cs typeface="Carlito"/>
              </a:rPr>
              <a:t> </a:t>
            </a:r>
            <a:r>
              <a:rPr sz="2600" spc="-10" dirty="0">
                <a:latin typeface="Carlito"/>
                <a:cs typeface="Carlito"/>
              </a:rPr>
              <a:t>immunity </a:t>
            </a:r>
            <a:r>
              <a:rPr sz="2600" dirty="0">
                <a:latin typeface="Carlito"/>
                <a:cs typeface="Carlito"/>
              </a:rPr>
              <a:t>than</a:t>
            </a:r>
            <a:r>
              <a:rPr sz="2600" spc="-60" dirty="0">
                <a:latin typeface="Carlito"/>
                <a:cs typeface="Carlito"/>
              </a:rPr>
              <a:t> </a:t>
            </a:r>
            <a:r>
              <a:rPr sz="2600" dirty="0">
                <a:latin typeface="Carlito"/>
                <a:cs typeface="Carlito"/>
              </a:rPr>
              <a:t>other</a:t>
            </a:r>
            <a:r>
              <a:rPr sz="2600" spc="-55" dirty="0">
                <a:latin typeface="Carlito"/>
                <a:cs typeface="Carlito"/>
              </a:rPr>
              <a:t> </a:t>
            </a:r>
            <a:r>
              <a:rPr sz="2600" dirty="0">
                <a:latin typeface="Carlito"/>
                <a:cs typeface="Carlito"/>
              </a:rPr>
              <a:t>ADC</a:t>
            </a:r>
            <a:r>
              <a:rPr sz="2600" spc="-55" dirty="0">
                <a:latin typeface="Carlito"/>
                <a:cs typeface="Carlito"/>
              </a:rPr>
              <a:t> </a:t>
            </a:r>
            <a:r>
              <a:rPr sz="2600" spc="-10" dirty="0">
                <a:latin typeface="Carlito"/>
                <a:cs typeface="Carlito"/>
              </a:rPr>
              <a:t>types</a:t>
            </a:r>
            <a:endParaRPr sz="2600">
              <a:latin typeface="Carlito"/>
              <a:cs typeface="Carlito"/>
            </a:endParaRPr>
          </a:p>
          <a:p>
            <a:pPr marL="305435" indent="-292735">
              <a:lnSpc>
                <a:spcPct val="100000"/>
              </a:lnSpc>
              <a:spcBef>
                <a:spcPts val="550"/>
              </a:spcBef>
              <a:buFont typeface="Arial"/>
              <a:buChar char="•"/>
              <a:tabLst>
                <a:tab pos="305435" algn="l"/>
              </a:tabLst>
            </a:pPr>
            <a:r>
              <a:rPr sz="2600" dirty="0">
                <a:latin typeface="Carlito"/>
                <a:cs typeface="Carlito"/>
              </a:rPr>
              <a:t>High</a:t>
            </a:r>
            <a:r>
              <a:rPr sz="2600" spc="-70" dirty="0">
                <a:latin typeface="Carlito"/>
                <a:cs typeface="Carlito"/>
              </a:rPr>
              <a:t> </a:t>
            </a:r>
            <a:r>
              <a:rPr sz="2600" spc="-10" dirty="0">
                <a:latin typeface="Carlito"/>
                <a:cs typeface="Carlito"/>
              </a:rPr>
              <a:t>accuracy</a:t>
            </a:r>
            <a:endParaRPr sz="2600">
              <a:latin typeface="Carlito"/>
              <a:cs typeface="Carlito"/>
            </a:endParaRPr>
          </a:p>
        </p:txBody>
      </p:sp>
      <p:sp>
        <p:nvSpPr>
          <p:cNvPr id="4" name="object 4"/>
          <p:cNvSpPr txBox="1"/>
          <p:nvPr/>
        </p:nvSpPr>
        <p:spPr>
          <a:xfrm>
            <a:off x="4770748" y="1661601"/>
            <a:ext cx="3582670" cy="2225040"/>
          </a:xfrm>
          <a:prstGeom prst="rect">
            <a:avLst/>
          </a:prstGeom>
        </p:spPr>
        <p:txBody>
          <a:bodyPr vert="horz" wrap="square" lIns="0" tIns="82550" rIns="0" bIns="0" rtlCol="0">
            <a:spAutoFit/>
          </a:bodyPr>
          <a:lstStyle/>
          <a:p>
            <a:pPr marL="927735">
              <a:lnSpc>
                <a:spcPct val="100000"/>
              </a:lnSpc>
              <a:spcBef>
                <a:spcPts val="650"/>
              </a:spcBef>
            </a:pPr>
            <a:r>
              <a:rPr sz="2600" spc="-10" dirty="0">
                <a:solidFill>
                  <a:srgbClr val="4F80BC"/>
                </a:solidFill>
                <a:latin typeface="Carlito"/>
                <a:cs typeface="Carlito"/>
              </a:rPr>
              <a:t>Disadvantages</a:t>
            </a:r>
            <a:endParaRPr sz="2600">
              <a:latin typeface="Carlito"/>
              <a:cs typeface="Carlito"/>
            </a:endParaRPr>
          </a:p>
          <a:p>
            <a:pPr marL="305435" indent="-292735">
              <a:lnSpc>
                <a:spcPct val="100000"/>
              </a:lnSpc>
              <a:spcBef>
                <a:spcPts val="550"/>
              </a:spcBef>
              <a:buFont typeface="Arial"/>
              <a:buChar char="•"/>
              <a:tabLst>
                <a:tab pos="305435" algn="l"/>
              </a:tabLst>
            </a:pPr>
            <a:r>
              <a:rPr sz="2600" spc="-20" dirty="0">
                <a:latin typeface="Carlito"/>
                <a:cs typeface="Carlito"/>
              </a:rPr>
              <a:t>Slow</a:t>
            </a:r>
            <a:endParaRPr sz="2600">
              <a:latin typeface="Carlito"/>
              <a:cs typeface="Carlito"/>
            </a:endParaRPr>
          </a:p>
          <a:p>
            <a:pPr marL="305435" marR="5080" indent="-293370">
              <a:lnSpc>
                <a:spcPct val="101000"/>
              </a:lnSpc>
              <a:spcBef>
                <a:spcPts val="520"/>
              </a:spcBef>
              <a:buFont typeface="Arial"/>
              <a:buChar char="•"/>
              <a:tabLst>
                <a:tab pos="305435" algn="l"/>
              </a:tabLst>
            </a:pPr>
            <a:r>
              <a:rPr sz="2600" dirty="0">
                <a:latin typeface="Carlito"/>
                <a:cs typeface="Carlito"/>
              </a:rPr>
              <a:t>High</a:t>
            </a:r>
            <a:r>
              <a:rPr sz="2600" spc="-60" dirty="0">
                <a:latin typeface="Carlito"/>
                <a:cs typeface="Carlito"/>
              </a:rPr>
              <a:t> </a:t>
            </a:r>
            <a:r>
              <a:rPr sz="2600" dirty="0">
                <a:latin typeface="Carlito"/>
                <a:cs typeface="Carlito"/>
              </a:rPr>
              <a:t>precision</a:t>
            </a:r>
            <a:r>
              <a:rPr sz="2600" spc="-55" dirty="0">
                <a:latin typeface="Carlito"/>
                <a:cs typeface="Carlito"/>
              </a:rPr>
              <a:t> </a:t>
            </a:r>
            <a:r>
              <a:rPr sz="2600" spc="-10" dirty="0">
                <a:latin typeface="Carlito"/>
                <a:cs typeface="Carlito"/>
              </a:rPr>
              <a:t>external </a:t>
            </a:r>
            <a:r>
              <a:rPr sz="2600" dirty="0">
                <a:latin typeface="Carlito"/>
                <a:cs typeface="Carlito"/>
              </a:rPr>
              <a:t>components</a:t>
            </a:r>
            <a:r>
              <a:rPr sz="2600" spc="-55" dirty="0">
                <a:latin typeface="Carlito"/>
                <a:cs typeface="Carlito"/>
              </a:rPr>
              <a:t> </a:t>
            </a:r>
            <a:r>
              <a:rPr sz="2600" dirty="0">
                <a:latin typeface="Carlito"/>
                <a:cs typeface="Carlito"/>
              </a:rPr>
              <a:t>required</a:t>
            </a:r>
            <a:r>
              <a:rPr sz="2600" spc="-45" dirty="0">
                <a:latin typeface="Carlito"/>
                <a:cs typeface="Carlito"/>
              </a:rPr>
              <a:t> </a:t>
            </a:r>
            <a:r>
              <a:rPr sz="2600" spc="-35" dirty="0">
                <a:latin typeface="Carlito"/>
                <a:cs typeface="Carlito"/>
              </a:rPr>
              <a:t>to </a:t>
            </a:r>
            <a:r>
              <a:rPr sz="2600" dirty="0">
                <a:latin typeface="Carlito"/>
                <a:cs typeface="Carlito"/>
              </a:rPr>
              <a:t>achieve</a:t>
            </a:r>
            <a:r>
              <a:rPr sz="2600" spc="-35" dirty="0">
                <a:latin typeface="Carlito"/>
                <a:cs typeface="Carlito"/>
              </a:rPr>
              <a:t> </a:t>
            </a:r>
            <a:r>
              <a:rPr sz="2600" spc="-10" dirty="0">
                <a:latin typeface="Carlito"/>
                <a:cs typeface="Carlito"/>
              </a:rPr>
              <a:t>accuracy</a:t>
            </a:r>
            <a:endParaRPr sz="2600">
              <a:latin typeface="Carlito"/>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4718" y="228600"/>
            <a:ext cx="7838365" cy="635000"/>
          </a:xfrm>
          <a:prstGeom prst="rect">
            <a:avLst/>
          </a:prstGeom>
        </p:spPr>
        <p:txBody>
          <a:bodyPr vert="horz" wrap="square" lIns="0" tIns="12700" rIns="0" bIns="0" rtlCol="0">
            <a:spAutoFit/>
          </a:bodyPr>
          <a:lstStyle/>
          <a:p>
            <a:pPr marL="418465">
              <a:lnSpc>
                <a:spcPct val="100000"/>
              </a:lnSpc>
              <a:spcBef>
                <a:spcPts val="100"/>
              </a:spcBef>
            </a:pPr>
            <a:r>
              <a:rPr dirty="0"/>
              <a:t>Successive</a:t>
            </a:r>
            <a:r>
              <a:rPr spc="-225" dirty="0"/>
              <a:t> </a:t>
            </a:r>
            <a:r>
              <a:rPr spc="-10" dirty="0"/>
              <a:t>Approximation</a:t>
            </a:r>
            <a:r>
              <a:rPr spc="-220" dirty="0"/>
              <a:t> </a:t>
            </a:r>
            <a:r>
              <a:rPr spc="-25" dirty="0"/>
              <a:t>ADC</a:t>
            </a:r>
          </a:p>
        </p:txBody>
      </p:sp>
      <p:sp>
        <p:nvSpPr>
          <p:cNvPr id="3" name="object 3"/>
          <p:cNvSpPr txBox="1"/>
          <p:nvPr/>
        </p:nvSpPr>
        <p:spPr>
          <a:xfrm>
            <a:off x="591179" y="1570325"/>
            <a:ext cx="8005445" cy="4189729"/>
          </a:xfrm>
          <a:prstGeom prst="rect">
            <a:avLst/>
          </a:prstGeom>
        </p:spPr>
        <p:txBody>
          <a:bodyPr vert="horz" wrap="square" lIns="0" tIns="68580" rIns="0" bIns="0" rtlCol="0">
            <a:spAutoFit/>
          </a:bodyPr>
          <a:lstStyle/>
          <a:p>
            <a:pPr marL="294640" marR="320675" indent="-281940">
              <a:lnSpc>
                <a:spcPts val="3450"/>
              </a:lnSpc>
              <a:spcBef>
                <a:spcPts val="540"/>
              </a:spcBef>
              <a:buFont typeface="Arial"/>
              <a:buChar char="•"/>
              <a:tabLst>
                <a:tab pos="294640" algn="l"/>
              </a:tabLst>
            </a:pPr>
            <a:r>
              <a:rPr sz="3200" dirty="0">
                <a:latin typeface="Carlito"/>
                <a:cs typeface="Carlito"/>
              </a:rPr>
              <a:t>A</a:t>
            </a:r>
            <a:r>
              <a:rPr sz="3200" spc="-65" dirty="0">
                <a:latin typeface="Carlito"/>
                <a:cs typeface="Carlito"/>
              </a:rPr>
              <a:t> </a:t>
            </a:r>
            <a:r>
              <a:rPr sz="3200" dirty="0">
                <a:latin typeface="Carlito"/>
                <a:cs typeface="Carlito"/>
              </a:rPr>
              <a:t>Successive</a:t>
            </a:r>
            <a:r>
              <a:rPr sz="3200" spc="-65" dirty="0">
                <a:latin typeface="Carlito"/>
                <a:cs typeface="Carlito"/>
              </a:rPr>
              <a:t> </a:t>
            </a:r>
            <a:r>
              <a:rPr sz="3200" spc="-10" dirty="0">
                <a:latin typeface="Carlito"/>
                <a:cs typeface="Carlito"/>
              </a:rPr>
              <a:t>Approximation</a:t>
            </a:r>
            <a:r>
              <a:rPr sz="3200" spc="-65" dirty="0">
                <a:latin typeface="Carlito"/>
                <a:cs typeface="Carlito"/>
              </a:rPr>
              <a:t> </a:t>
            </a:r>
            <a:r>
              <a:rPr sz="3200" dirty="0">
                <a:latin typeface="Carlito"/>
                <a:cs typeface="Carlito"/>
              </a:rPr>
              <a:t>Register</a:t>
            </a:r>
            <a:r>
              <a:rPr sz="3200" spc="-65" dirty="0">
                <a:latin typeface="Carlito"/>
                <a:cs typeface="Carlito"/>
              </a:rPr>
              <a:t> </a:t>
            </a:r>
            <a:r>
              <a:rPr sz="3200" dirty="0">
                <a:latin typeface="Carlito"/>
                <a:cs typeface="Carlito"/>
              </a:rPr>
              <a:t>(SAR)</a:t>
            </a:r>
            <a:r>
              <a:rPr sz="3200" spc="-60" dirty="0">
                <a:latin typeface="Carlito"/>
                <a:cs typeface="Carlito"/>
              </a:rPr>
              <a:t> </a:t>
            </a:r>
            <a:r>
              <a:rPr sz="3200" spc="-25" dirty="0">
                <a:latin typeface="Carlito"/>
                <a:cs typeface="Carlito"/>
              </a:rPr>
              <a:t>is </a:t>
            </a:r>
            <a:r>
              <a:rPr sz="3200" dirty="0">
                <a:latin typeface="Carlito"/>
                <a:cs typeface="Carlito"/>
              </a:rPr>
              <a:t>added</a:t>
            </a:r>
            <a:r>
              <a:rPr sz="3200" spc="-70" dirty="0">
                <a:latin typeface="Carlito"/>
                <a:cs typeface="Carlito"/>
              </a:rPr>
              <a:t> </a:t>
            </a:r>
            <a:r>
              <a:rPr sz="3200" dirty="0">
                <a:latin typeface="Carlito"/>
                <a:cs typeface="Carlito"/>
              </a:rPr>
              <a:t>to</a:t>
            </a:r>
            <a:r>
              <a:rPr sz="3200" spc="-70" dirty="0">
                <a:latin typeface="Carlito"/>
                <a:cs typeface="Carlito"/>
              </a:rPr>
              <a:t> </a:t>
            </a:r>
            <a:r>
              <a:rPr sz="3200" dirty="0">
                <a:latin typeface="Carlito"/>
                <a:cs typeface="Carlito"/>
              </a:rPr>
              <a:t>the</a:t>
            </a:r>
            <a:r>
              <a:rPr sz="3200" spc="-65" dirty="0">
                <a:latin typeface="Carlito"/>
                <a:cs typeface="Carlito"/>
              </a:rPr>
              <a:t> </a:t>
            </a:r>
            <a:r>
              <a:rPr sz="3200" spc="-10" dirty="0">
                <a:latin typeface="Carlito"/>
                <a:cs typeface="Carlito"/>
              </a:rPr>
              <a:t>circuit</a:t>
            </a:r>
            <a:endParaRPr sz="3200" dirty="0">
              <a:latin typeface="Carlito"/>
              <a:cs typeface="Carlito"/>
            </a:endParaRPr>
          </a:p>
          <a:p>
            <a:pPr marL="294640" marR="5080" indent="-281940">
              <a:lnSpc>
                <a:spcPct val="90300"/>
              </a:lnSpc>
              <a:spcBef>
                <a:spcPts val="570"/>
              </a:spcBef>
              <a:buFont typeface="Arial"/>
              <a:buChar char="•"/>
              <a:tabLst>
                <a:tab pos="294640" algn="l"/>
              </a:tabLst>
            </a:pPr>
            <a:r>
              <a:rPr sz="3200" dirty="0">
                <a:latin typeface="Carlito"/>
                <a:cs typeface="Carlito"/>
              </a:rPr>
              <a:t>Instead</a:t>
            </a:r>
            <a:r>
              <a:rPr sz="3200" spc="-95" dirty="0">
                <a:latin typeface="Carlito"/>
                <a:cs typeface="Carlito"/>
              </a:rPr>
              <a:t> </a:t>
            </a:r>
            <a:r>
              <a:rPr sz="3200" dirty="0">
                <a:latin typeface="Carlito"/>
                <a:cs typeface="Carlito"/>
              </a:rPr>
              <a:t>of</a:t>
            </a:r>
            <a:r>
              <a:rPr sz="3200" spc="-95" dirty="0">
                <a:latin typeface="Carlito"/>
                <a:cs typeface="Carlito"/>
              </a:rPr>
              <a:t> </a:t>
            </a:r>
            <a:r>
              <a:rPr sz="3200" dirty="0">
                <a:latin typeface="Carlito"/>
                <a:cs typeface="Carlito"/>
              </a:rPr>
              <a:t>counting</a:t>
            </a:r>
            <a:r>
              <a:rPr sz="3200" spc="-95" dirty="0">
                <a:latin typeface="Carlito"/>
                <a:cs typeface="Carlito"/>
              </a:rPr>
              <a:t> </a:t>
            </a:r>
            <a:r>
              <a:rPr sz="3200" dirty="0">
                <a:latin typeface="Carlito"/>
                <a:cs typeface="Carlito"/>
              </a:rPr>
              <a:t>up</a:t>
            </a:r>
            <a:r>
              <a:rPr sz="3200" spc="-95" dirty="0">
                <a:latin typeface="Carlito"/>
                <a:cs typeface="Carlito"/>
              </a:rPr>
              <a:t> </a:t>
            </a:r>
            <a:r>
              <a:rPr sz="3200" dirty="0">
                <a:latin typeface="Carlito"/>
                <a:cs typeface="Carlito"/>
              </a:rPr>
              <a:t>in</a:t>
            </a:r>
            <a:r>
              <a:rPr sz="3200" spc="-95" dirty="0">
                <a:latin typeface="Carlito"/>
                <a:cs typeface="Carlito"/>
              </a:rPr>
              <a:t> </a:t>
            </a:r>
            <a:r>
              <a:rPr sz="3200" dirty="0">
                <a:latin typeface="Carlito"/>
                <a:cs typeface="Carlito"/>
              </a:rPr>
              <a:t>binary</a:t>
            </a:r>
            <a:r>
              <a:rPr sz="3200" spc="-95" dirty="0">
                <a:latin typeface="Carlito"/>
                <a:cs typeface="Carlito"/>
              </a:rPr>
              <a:t> </a:t>
            </a:r>
            <a:r>
              <a:rPr sz="3200" dirty="0">
                <a:latin typeface="Carlito"/>
                <a:cs typeface="Carlito"/>
              </a:rPr>
              <a:t>sequence,</a:t>
            </a:r>
            <a:r>
              <a:rPr sz="3200" spc="-95" dirty="0">
                <a:latin typeface="Carlito"/>
                <a:cs typeface="Carlito"/>
              </a:rPr>
              <a:t> </a:t>
            </a:r>
            <a:r>
              <a:rPr sz="3200" spc="-20" dirty="0">
                <a:latin typeface="Carlito"/>
                <a:cs typeface="Carlito"/>
              </a:rPr>
              <a:t>this </a:t>
            </a:r>
            <a:r>
              <a:rPr sz="3200" dirty="0">
                <a:latin typeface="Carlito"/>
                <a:cs typeface="Carlito"/>
              </a:rPr>
              <a:t>register</a:t>
            </a:r>
            <a:r>
              <a:rPr sz="3200" spc="-70" dirty="0">
                <a:latin typeface="Carlito"/>
                <a:cs typeface="Carlito"/>
              </a:rPr>
              <a:t> </a:t>
            </a:r>
            <a:r>
              <a:rPr sz="3200" dirty="0">
                <a:latin typeface="Carlito"/>
                <a:cs typeface="Carlito"/>
              </a:rPr>
              <a:t>counts</a:t>
            </a:r>
            <a:r>
              <a:rPr sz="3200" spc="-65" dirty="0">
                <a:latin typeface="Carlito"/>
                <a:cs typeface="Carlito"/>
              </a:rPr>
              <a:t> </a:t>
            </a:r>
            <a:r>
              <a:rPr sz="3200" dirty="0">
                <a:latin typeface="Carlito"/>
                <a:cs typeface="Carlito"/>
              </a:rPr>
              <a:t>by</a:t>
            </a:r>
            <a:r>
              <a:rPr sz="3200" spc="-70" dirty="0">
                <a:latin typeface="Carlito"/>
                <a:cs typeface="Carlito"/>
              </a:rPr>
              <a:t> </a:t>
            </a:r>
            <a:r>
              <a:rPr sz="3200" dirty="0">
                <a:latin typeface="Carlito"/>
                <a:cs typeface="Carlito"/>
              </a:rPr>
              <a:t>trying</a:t>
            </a:r>
            <a:r>
              <a:rPr sz="3200" spc="-65" dirty="0">
                <a:latin typeface="Carlito"/>
                <a:cs typeface="Carlito"/>
              </a:rPr>
              <a:t> </a:t>
            </a:r>
            <a:r>
              <a:rPr sz="3200" dirty="0">
                <a:latin typeface="Carlito"/>
                <a:cs typeface="Carlito"/>
              </a:rPr>
              <a:t>all</a:t>
            </a:r>
            <a:r>
              <a:rPr sz="3200" spc="-70" dirty="0">
                <a:latin typeface="Carlito"/>
                <a:cs typeface="Carlito"/>
              </a:rPr>
              <a:t> </a:t>
            </a:r>
            <a:r>
              <a:rPr sz="3200" dirty="0">
                <a:latin typeface="Carlito"/>
                <a:cs typeface="Carlito"/>
              </a:rPr>
              <a:t>values</a:t>
            </a:r>
            <a:r>
              <a:rPr sz="3200" spc="-65" dirty="0">
                <a:latin typeface="Carlito"/>
                <a:cs typeface="Carlito"/>
              </a:rPr>
              <a:t> </a:t>
            </a:r>
            <a:r>
              <a:rPr sz="3200" dirty="0">
                <a:latin typeface="Carlito"/>
                <a:cs typeface="Carlito"/>
              </a:rPr>
              <a:t>of</a:t>
            </a:r>
            <a:r>
              <a:rPr sz="3200" spc="-70" dirty="0">
                <a:latin typeface="Carlito"/>
                <a:cs typeface="Carlito"/>
              </a:rPr>
              <a:t> </a:t>
            </a:r>
            <a:r>
              <a:rPr sz="3200" spc="-20" dirty="0">
                <a:latin typeface="Carlito"/>
                <a:cs typeface="Carlito"/>
              </a:rPr>
              <a:t>bits </a:t>
            </a:r>
            <a:r>
              <a:rPr sz="3200" dirty="0">
                <a:latin typeface="Carlito"/>
                <a:cs typeface="Carlito"/>
              </a:rPr>
              <a:t>starting</a:t>
            </a:r>
            <a:r>
              <a:rPr sz="3200" spc="-85" dirty="0">
                <a:latin typeface="Carlito"/>
                <a:cs typeface="Carlito"/>
              </a:rPr>
              <a:t> </a:t>
            </a:r>
            <a:r>
              <a:rPr sz="3200" dirty="0">
                <a:latin typeface="Carlito"/>
                <a:cs typeface="Carlito"/>
              </a:rPr>
              <a:t>with</a:t>
            </a:r>
            <a:r>
              <a:rPr sz="3200" spc="-85" dirty="0">
                <a:latin typeface="Carlito"/>
                <a:cs typeface="Carlito"/>
              </a:rPr>
              <a:t> </a:t>
            </a:r>
            <a:r>
              <a:rPr sz="3200" dirty="0">
                <a:latin typeface="Carlito"/>
                <a:cs typeface="Carlito"/>
              </a:rPr>
              <a:t>the</a:t>
            </a:r>
            <a:r>
              <a:rPr sz="3200" spc="-80" dirty="0">
                <a:latin typeface="Carlito"/>
                <a:cs typeface="Carlito"/>
              </a:rPr>
              <a:t> </a:t>
            </a:r>
            <a:r>
              <a:rPr sz="3200" dirty="0">
                <a:latin typeface="Carlito"/>
                <a:cs typeface="Carlito"/>
              </a:rPr>
              <a:t>MSB</a:t>
            </a:r>
            <a:r>
              <a:rPr sz="3200" spc="-85" dirty="0">
                <a:latin typeface="Carlito"/>
                <a:cs typeface="Carlito"/>
              </a:rPr>
              <a:t> </a:t>
            </a:r>
            <a:r>
              <a:rPr sz="3200" dirty="0">
                <a:latin typeface="Carlito"/>
                <a:cs typeface="Carlito"/>
              </a:rPr>
              <a:t>and</a:t>
            </a:r>
            <a:r>
              <a:rPr sz="3200" spc="-85" dirty="0">
                <a:latin typeface="Carlito"/>
                <a:cs typeface="Carlito"/>
              </a:rPr>
              <a:t> </a:t>
            </a:r>
            <a:r>
              <a:rPr sz="3200" dirty="0">
                <a:latin typeface="Carlito"/>
                <a:cs typeface="Carlito"/>
              </a:rPr>
              <a:t>finishing</a:t>
            </a:r>
            <a:r>
              <a:rPr sz="3200" spc="-80" dirty="0">
                <a:latin typeface="Carlito"/>
                <a:cs typeface="Carlito"/>
              </a:rPr>
              <a:t> </a:t>
            </a:r>
            <a:r>
              <a:rPr sz="3200" dirty="0">
                <a:latin typeface="Carlito"/>
                <a:cs typeface="Carlito"/>
              </a:rPr>
              <a:t>at</a:t>
            </a:r>
            <a:r>
              <a:rPr sz="3200" spc="-85" dirty="0">
                <a:latin typeface="Carlito"/>
                <a:cs typeface="Carlito"/>
              </a:rPr>
              <a:t> </a:t>
            </a:r>
            <a:r>
              <a:rPr sz="3200" dirty="0">
                <a:latin typeface="Carlito"/>
                <a:cs typeface="Carlito"/>
              </a:rPr>
              <a:t>the</a:t>
            </a:r>
            <a:r>
              <a:rPr sz="3200" spc="-80" dirty="0">
                <a:latin typeface="Carlito"/>
                <a:cs typeface="Carlito"/>
              </a:rPr>
              <a:t> </a:t>
            </a:r>
            <a:r>
              <a:rPr sz="3200" spc="-20" dirty="0">
                <a:latin typeface="Carlito"/>
                <a:cs typeface="Carlito"/>
              </a:rPr>
              <a:t>LSB.</a:t>
            </a:r>
            <a:endParaRPr sz="3200" dirty="0">
              <a:latin typeface="Carlito"/>
              <a:cs typeface="Carlito"/>
            </a:endParaRPr>
          </a:p>
          <a:p>
            <a:pPr marL="294640" marR="86995" indent="-281940">
              <a:lnSpc>
                <a:spcPct val="90100"/>
              </a:lnSpc>
              <a:spcBef>
                <a:spcPts val="630"/>
              </a:spcBef>
              <a:buFont typeface="Arial"/>
              <a:buChar char="•"/>
              <a:tabLst>
                <a:tab pos="294640" algn="l"/>
              </a:tabLst>
            </a:pPr>
            <a:r>
              <a:rPr sz="3200" dirty="0">
                <a:latin typeface="Carlito"/>
                <a:cs typeface="Carlito"/>
              </a:rPr>
              <a:t>The</a:t>
            </a:r>
            <a:r>
              <a:rPr sz="3200" spc="-90" dirty="0">
                <a:latin typeface="Carlito"/>
                <a:cs typeface="Carlito"/>
              </a:rPr>
              <a:t> </a:t>
            </a:r>
            <a:r>
              <a:rPr sz="3200" dirty="0">
                <a:latin typeface="Carlito"/>
                <a:cs typeface="Carlito"/>
              </a:rPr>
              <a:t>register</a:t>
            </a:r>
            <a:r>
              <a:rPr sz="3200" spc="-85" dirty="0">
                <a:latin typeface="Carlito"/>
                <a:cs typeface="Carlito"/>
              </a:rPr>
              <a:t> </a:t>
            </a:r>
            <a:r>
              <a:rPr sz="3200" dirty="0">
                <a:latin typeface="Carlito"/>
                <a:cs typeface="Carlito"/>
              </a:rPr>
              <a:t>monitors</a:t>
            </a:r>
            <a:r>
              <a:rPr sz="3200" spc="-85" dirty="0">
                <a:latin typeface="Carlito"/>
                <a:cs typeface="Carlito"/>
              </a:rPr>
              <a:t> </a:t>
            </a:r>
            <a:r>
              <a:rPr sz="3200" dirty="0">
                <a:latin typeface="Carlito"/>
                <a:cs typeface="Carlito"/>
              </a:rPr>
              <a:t>the</a:t>
            </a:r>
            <a:r>
              <a:rPr sz="3200" spc="-85" dirty="0">
                <a:latin typeface="Carlito"/>
                <a:cs typeface="Carlito"/>
              </a:rPr>
              <a:t> </a:t>
            </a:r>
            <a:r>
              <a:rPr sz="3200" spc="-10" dirty="0">
                <a:latin typeface="Carlito"/>
                <a:cs typeface="Carlito"/>
              </a:rPr>
              <a:t>comparators</a:t>
            </a:r>
            <a:r>
              <a:rPr sz="3200" spc="-90" dirty="0">
                <a:latin typeface="Carlito"/>
                <a:cs typeface="Carlito"/>
              </a:rPr>
              <a:t> </a:t>
            </a:r>
            <a:r>
              <a:rPr sz="3200" spc="-10" dirty="0">
                <a:latin typeface="Carlito"/>
                <a:cs typeface="Carlito"/>
              </a:rPr>
              <a:t>output </a:t>
            </a:r>
            <a:r>
              <a:rPr sz="3200" dirty="0">
                <a:latin typeface="Carlito"/>
                <a:cs typeface="Carlito"/>
              </a:rPr>
              <a:t>to</a:t>
            </a:r>
            <a:r>
              <a:rPr sz="3200" spc="-50" dirty="0">
                <a:latin typeface="Carlito"/>
                <a:cs typeface="Carlito"/>
              </a:rPr>
              <a:t> </a:t>
            </a:r>
            <a:r>
              <a:rPr sz="3200" dirty="0">
                <a:latin typeface="Carlito"/>
                <a:cs typeface="Carlito"/>
              </a:rPr>
              <a:t>see</a:t>
            </a:r>
            <a:r>
              <a:rPr sz="3200" spc="-45" dirty="0">
                <a:latin typeface="Carlito"/>
                <a:cs typeface="Carlito"/>
              </a:rPr>
              <a:t> </a:t>
            </a:r>
            <a:r>
              <a:rPr sz="3200" dirty="0">
                <a:latin typeface="Carlito"/>
                <a:cs typeface="Carlito"/>
              </a:rPr>
              <a:t>if</a:t>
            </a:r>
            <a:r>
              <a:rPr sz="3200" spc="-50" dirty="0">
                <a:latin typeface="Carlito"/>
                <a:cs typeface="Carlito"/>
              </a:rPr>
              <a:t> </a:t>
            </a:r>
            <a:r>
              <a:rPr sz="3200" dirty="0">
                <a:latin typeface="Carlito"/>
                <a:cs typeface="Carlito"/>
              </a:rPr>
              <a:t>the</a:t>
            </a:r>
            <a:r>
              <a:rPr sz="3200" spc="-45" dirty="0">
                <a:latin typeface="Carlito"/>
                <a:cs typeface="Carlito"/>
              </a:rPr>
              <a:t> </a:t>
            </a:r>
            <a:r>
              <a:rPr sz="3200" dirty="0">
                <a:latin typeface="Carlito"/>
                <a:cs typeface="Carlito"/>
              </a:rPr>
              <a:t>binary</a:t>
            </a:r>
            <a:r>
              <a:rPr sz="3200" spc="-50" dirty="0">
                <a:latin typeface="Carlito"/>
                <a:cs typeface="Carlito"/>
              </a:rPr>
              <a:t> </a:t>
            </a:r>
            <a:r>
              <a:rPr sz="3200" dirty="0">
                <a:latin typeface="Carlito"/>
                <a:cs typeface="Carlito"/>
              </a:rPr>
              <a:t>count</a:t>
            </a:r>
            <a:r>
              <a:rPr sz="3200" spc="-45" dirty="0">
                <a:latin typeface="Carlito"/>
                <a:cs typeface="Carlito"/>
              </a:rPr>
              <a:t> </a:t>
            </a:r>
            <a:r>
              <a:rPr sz="3200" dirty="0">
                <a:latin typeface="Carlito"/>
                <a:cs typeface="Carlito"/>
              </a:rPr>
              <a:t>is</a:t>
            </a:r>
            <a:r>
              <a:rPr sz="3200" spc="-50" dirty="0">
                <a:latin typeface="Carlito"/>
                <a:cs typeface="Carlito"/>
              </a:rPr>
              <a:t> </a:t>
            </a:r>
            <a:r>
              <a:rPr sz="3200" dirty="0">
                <a:latin typeface="Carlito"/>
                <a:cs typeface="Carlito"/>
              </a:rPr>
              <a:t>greater</a:t>
            </a:r>
            <a:r>
              <a:rPr sz="3200" spc="-45" dirty="0">
                <a:latin typeface="Carlito"/>
                <a:cs typeface="Carlito"/>
              </a:rPr>
              <a:t> </a:t>
            </a:r>
            <a:r>
              <a:rPr sz="3200" dirty="0">
                <a:latin typeface="Carlito"/>
                <a:cs typeface="Carlito"/>
              </a:rPr>
              <a:t>or</a:t>
            </a:r>
            <a:r>
              <a:rPr sz="3200" spc="-50" dirty="0">
                <a:latin typeface="Carlito"/>
                <a:cs typeface="Carlito"/>
              </a:rPr>
              <a:t> </a:t>
            </a:r>
            <a:r>
              <a:rPr sz="3200" spc="-20" dirty="0">
                <a:latin typeface="Carlito"/>
                <a:cs typeface="Carlito"/>
              </a:rPr>
              <a:t>less </a:t>
            </a:r>
            <a:r>
              <a:rPr sz="3200" dirty="0">
                <a:latin typeface="Carlito"/>
                <a:cs typeface="Carlito"/>
              </a:rPr>
              <a:t>than</a:t>
            </a:r>
            <a:r>
              <a:rPr sz="3200" spc="-95" dirty="0">
                <a:latin typeface="Carlito"/>
                <a:cs typeface="Carlito"/>
              </a:rPr>
              <a:t> </a:t>
            </a:r>
            <a:r>
              <a:rPr sz="3200" dirty="0">
                <a:latin typeface="Carlito"/>
                <a:cs typeface="Carlito"/>
              </a:rPr>
              <a:t>the</a:t>
            </a:r>
            <a:r>
              <a:rPr sz="3200" spc="-90" dirty="0">
                <a:latin typeface="Carlito"/>
                <a:cs typeface="Carlito"/>
              </a:rPr>
              <a:t> </a:t>
            </a:r>
            <a:r>
              <a:rPr sz="3200" dirty="0">
                <a:latin typeface="Carlito"/>
                <a:cs typeface="Carlito"/>
              </a:rPr>
              <a:t>analog</a:t>
            </a:r>
            <a:r>
              <a:rPr sz="3200" spc="-95" dirty="0">
                <a:latin typeface="Carlito"/>
                <a:cs typeface="Carlito"/>
              </a:rPr>
              <a:t> </a:t>
            </a:r>
            <a:r>
              <a:rPr sz="3200" dirty="0">
                <a:latin typeface="Carlito"/>
                <a:cs typeface="Carlito"/>
              </a:rPr>
              <a:t>signal</a:t>
            </a:r>
            <a:r>
              <a:rPr sz="3200" spc="-90" dirty="0">
                <a:latin typeface="Carlito"/>
                <a:cs typeface="Carlito"/>
              </a:rPr>
              <a:t> </a:t>
            </a:r>
            <a:r>
              <a:rPr sz="3200" dirty="0">
                <a:latin typeface="Carlito"/>
                <a:cs typeface="Carlito"/>
              </a:rPr>
              <a:t>input</a:t>
            </a:r>
            <a:r>
              <a:rPr sz="3200" spc="-95" dirty="0">
                <a:latin typeface="Carlito"/>
                <a:cs typeface="Carlito"/>
              </a:rPr>
              <a:t> </a:t>
            </a:r>
            <a:r>
              <a:rPr sz="3200" dirty="0">
                <a:latin typeface="Carlito"/>
                <a:cs typeface="Carlito"/>
              </a:rPr>
              <a:t>and</a:t>
            </a:r>
            <a:r>
              <a:rPr sz="3200" spc="-90" dirty="0">
                <a:latin typeface="Carlito"/>
                <a:cs typeface="Carlito"/>
              </a:rPr>
              <a:t> </a:t>
            </a:r>
            <a:r>
              <a:rPr sz="3200" dirty="0">
                <a:latin typeface="Carlito"/>
                <a:cs typeface="Carlito"/>
              </a:rPr>
              <a:t>adjusts</a:t>
            </a:r>
            <a:r>
              <a:rPr sz="3200" spc="-95" dirty="0">
                <a:latin typeface="Carlito"/>
                <a:cs typeface="Carlito"/>
              </a:rPr>
              <a:t> </a:t>
            </a:r>
            <a:r>
              <a:rPr sz="3200" spc="-25" dirty="0">
                <a:latin typeface="Carlito"/>
                <a:cs typeface="Carlito"/>
              </a:rPr>
              <a:t>the </a:t>
            </a:r>
            <a:r>
              <a:rPr sz="3200" dirty="0">
                <a:latin typeface="Carlito"/>
                <a:cs typeface="Carlito"/>
              </a:rPr>
              <a:t>bits</a:t>
            </a:r>
            <a:r>
              <a:rPr sz="3200" spc="-70" dirty="0">
                <a:latin typeface="Carlito"/>
                <a:cs typeface="Carlito"/>
              </a:rPr>
              <a:t> </a:t>
            </a:r>
            <a:r>
              <a:rPr sz="3200" spc="-10" dirty="0">
                <a:latin typeface="Carlito"/>
                <a:cs typeface="Carlito"/>
              </a:rPr>
              <a:t>accordingly</a:t>
            </a:r>
            <a:endParaRPr sz="3200" dirty="0">
              <a:latin typeface="Carlito"/>
              <a:cs typeface="Carl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52400"/>
            <a:ext cx="7838365" cy="635000"/>
          </a:xfrm>
          <a:prstGeom prst="rect">
            <a:avLst/>
          </a:prstGeom>
        </p:spPr>
        <p:txBody>
          <a:bodyPr vert="horz" wrap="square" lIns="0" tIns="12700" rIns="0" bIns="0" rtlCol="0">
            <a:spAutoFit/>
          </a:bodyPr>
          <a:lstStyle/>
          <a:p>
            <a:pPr marL="12700">
              <a:lnSpc>
                <a:spcPct val="100000"/>
              </a:lnSpc>
              <a:spcBef>
                <a:spcPts val="100"/>
              </a:spcBef>
            </a:pPr>
            <a:r>
              <a:rPr sz="4000" dirty="0"/>
              <a:t>Successive</a:t>
            </a:r>
            <a:r>
              <a:rPr sz="4000" spc="-70" dirty="0"/>
              <a:t> </a:t>
            </a:r>
            <a:r>
              <a:rPr sz="4000" dirty="0"/>
              <a:t>Approximation</a:t>
            </a:r>
            <a:r>
              <a:rPr sz="4000" spc="-65" dirty="0"/>
              <a:t> </a:t>
            </a:r>
            <a:r>
              <a:rPr sz="4000" dirty="0"/>
              <a:t>ADC</a:t>
            </a:r>
            <a:r>
              <a:rPr sz="4000" spc="-65" dirty="0"/>
              <a:t> </a:t>
            </a:r>
            <a:r>
              <a:rPr sz="4000" spc="-10" dirty="0"/>
              <a:t>Circuit</a:t>
            </a:r>
            <a:endParaRPr sz="4000" dirty="0"/>
          </a:p>
        </p:txBody>
      </p:sp>
      <p:pic>
        <p:nvPicPr>
          <p:cNvPr id="3" name="object 3"/>
          <p:cNvPicPr/>
          <p:nvPr/>
        </p:nvPicPr>
        <p:blipFill>
          <a:blip r:embed="rId2" cstate="print"/>
          <a:stretch>
            <a:fillRect/>
          </a:stretch>
        </p:blipFill>
        <p:spPr>
          <a:xfrm>
            <a:off x="1600196" y="1523996"/>
            <a:ext cx="5513441" cy="446880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60955">
              <a:lnSpc>
                <a:spcPct val="100000"/>
              </a:lnSpc>
              <a:spcBef>
                <a:spcPts val="100"/>
              </a:spcBef>
            </a:pPr>
            <a:r>
              <a:rPr dirty="0"/>
              <a:t>ADC</a:t>
            </a:r>
            <a:r>
              <a:rPr spc="-95" dirty="0"/>
              <a:t> </a:t>
            </a:r>
            <a:r>
              <a:rPr spc="-10" dirty="0"/>
              <a:t>Output</a:t>
            </a:r>
          </a:p>
        </p:txBody>
      </p:sp>
      <p:pic>
        <p:nvPicPr>
          <p:cNvPr id="3" name="object 3"/>
          <p:cNvPicPr/>
          <p:nvPr/>
        </p:nvPicPr>
        <p:blipFill>
          <a:blip r:embed="rId2" cstate="print"/>
          <a:stretch>
            <a:fillRect/>
          </a:stretch>
        </p:blipFill>
        <p:spPr>
          <a:xfrm>
            <a:off x="1295397" y="1981196"/>
            <a:ext cx="5943588" cy="336709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963930">
              <a:lnSpc>
                <a:spcPct val="100000"/>
              </a:lnSpc>
              <a:spcBef>
                <a:spcPts val="100"/>
              </a:spcBef>
            </a:pPr>
            <a:r>
              <a:rPr dirty="0"/>
              <a:t>Successive</a:t>
            </a:r>
            <a:r>
              <a:rPr spc="-240" dirty="0"/>
              <a:t> </a:t>
            </a:r>
            <a:r>
              <a:rPr spc="-10" dirty="0"/>
              <a:t>Approximation</a:t>
            </a:r>
          </a:p>
        </p:txBody>
      </p:sp>
      <p:sp>
        <p:nvSpPr>
          <p:cNvPr id="3" name="object 3"/>
          <p:cNvSpPr txBox="1">
            <a:spLocks noGrp="1"/>
          </p:cNvSpPr>
          <p:nvPr>
            <p:ph sz="half" idx="2"/>
          </p:nvPr>
        </p:nvSpPr>
        <p:spPr>
          <a:prstGeom prst="rect">
            <a:avLst/>
          </a:prstGeom>
        </p:spPr>
        <p:txBody>
          <a:bodyPr vert="horz" wrap="square" lIns="0" tIns="12700" rIns="0" bIns="0" rtlCol="0">
            <a:spAutoFit/>
          </a:bodyPr>
          <a:lstStyle/>
          <a:p>
            <a:pPr marL="1242695">
              <a:lnSpc>
                <a:spcPct val="100000"/>
              </a:lnSpc>
              <a:spcBef>
                <a:spcPts val="100"/>
              </a:spcBef>
            </a:pPr>
            <a:r>
              <a:rPr spc="-10" dirty="0"/>
              <a:t>Advantages</a:t>
            </a:r>
          </a:p>
          <a:p>
            <a:pPr>
              <a:lnSpc>
                <a:spcPct val="100000"/>
              </a:lnSpc>
              <a:spcBef>
                <a:spcPts val="295"/>
              </a:spcBef>
            </a:pPr>
            <a:endParaRPr spc="-10" dirty="0"/>
          </a:p>
          <a:p>
            <a:pPr marL="313690" marR="429259" indent="-301625">
              <a:lnSpc>
                <a:spcPct val="79900"/>
              </a:lnSpc>
              <a:buFont typeface="Arial"/>
              <a:buChar char="•"/>
              <a:tabLst>
                <a:tab pos="313690" algn="l"/>
              </a:tabLst>
            </a:pPr>
            <a:r>
              <a:rPr dirty="0">
                <a:solidFill>
                  <a:srgbClr val="000000"/>
                </a:solidFill>
              </a:rPr>
              <a:t>Capable</a:t>
            </a:r>
            <a:r>
              <a:rPr spc="-45" dirty="0">
                <a:solidFill>
                  <a:srgbClr val="000000"/>
                </a:solidFill>
              </a:rPr>
              <a:t> </a:t>
            </a:r>
            <a:r>
              <a:rPr dirty="0">
                <a:solidFill>
                  <a:srgbClr val="000000"/>
                </a:solidFill>
              </a:rPr>
              <a:t>of</a:t>
            </a:r>
            <a:r>
              <a:rPr spc="-40" dirty="0">
                <a:solidFill>
                  <a:srgbClr val="000000"/>
                </a:solidFill>
              </a:rPr>
              <a:t> </a:t>
            </a:r>
            <a:r>
              <a:rPr dirty="0">
                <a:solidFill>
                  <a:srgbClr val="000000"/>
                </a:solidFill>
              </a:rPr>
              <a:t>high</a:t>
            </a:r>
            <a:r>
              <a:rPr spc="-40" dirty="0">
                <a:solidFill>
                  <a:srgbClr val="000000"/>
                </a:solidFill>
              </a:rPr>
              <a:t> </a:t>
            </a:r>
            <a:r>
              <a:rPr dirty="0">
                <a:solidFill>
                  <a:srgbClr val="000000"/>
                </a:solidFill>
              </a:rPr>
              <a:t>speed</a:t>
            </a:r>
            <a:r>
              <a:rPr spc="-40" dirty="0">
                <a:solidFill>
                  <a:srgbClr val="000000"/>
                </a:solidFill>
              </a:rPr>
              <a:t> </a:t>
            </a:r>
            <a:r>
              <a:rPr spc="-25" dirty="0">
                <a:solidFill>
                  <a:srgbClr val="000000"/>
                </a:solidFill>
              </a:rPr>
              <a:t>and </a:t>
            </a:r>
            <a:r>
              <a:rPr spc="-10" dirty="0">
                <a:solidFill>
                  <a:srgbClr val="000000"/>
                </a:solidFill>
              </a:rPr>
              <a:t>reliable</a:t>
            </a:r>
          </a:p>
          <a:p>
            <a:pPr marL="313690" marR="196215" indent="-301625">
              <a:lnSpc>
                <a:spcPct val="79900"/>
              </a:lnSpc>
              <a:spcBef>
                <a:spcPts val="430"/>
              </a:spcBef>
              <a:buFont typeface="Arial"/>
              <a:buChar char="•"/>
              <a:tabLst>
                <a:tab pos="313690" algn="l"/>
              </a:tabLst>
            </a:pPr>
            <a:r>
              <a:rPr dirty="0">
                <a:solidFill>
                  <a:srgbClr val="000000"/>
                </a:solidFill>
              </a:rPr>
              <a:t>Medium</a:t>
            </a:r>
            <a:r>
              <a:rPr spc="-35" dirty="0">
                <a:solidFill>
                  <a:srgbClr val="000000"/>
                </a:solidFill>
              </a:rPr>
              <a:t> </a:t>
            </a:r>
            <a:r>
              <a:rPr dirty="0">
                <a:solidFill>
                  <a:srgbClr val="000000"/>
                </a:solidFill>
              </a:rPr>
              <a:t>accuracy</a:t>
            </a:r>
            <a:r>
              <a:rPr spc="-35" dirty="0">
                <a:solidFill>
                  <a:srgbClr val="000000"/>
                </a:solidFill>
              </a:rPr>
              <a:t> </a:t>
            </a:r>
            <a:r>
              <a:rPr spc="-10" dirty="0">
                <a:solidFill>
                  <a:srgbClr val="000000"/>
                </a:solidFill>
              </a:rPr>
              <a:t>compared </a:t>
            </a:r>
            <a:r>
              <a:rPr dirty="0">
                <a:solidFill>
                  <a:srgbClr val="000000"/>
                </a:solidFill>
              </a:rPr>
              <a:t>to</a:t>
            </a:r>
            <a:r>
              <a:rPr spc="-40" dirty="0">
                <a:solidFill>
                  <a:srgbClr val="000000"/>
                </a:solidFill>
              </a:rPr>
              <a:t> </a:t>
            </a:r>
            <a:r>
              <a:rPr dirty="0">
                <a:solidFill>
                  <a:srgbClr val="000000"/>
                </a:solidFill>
              </a:rPr>
              <a:t>other</a:t>
            </a:r>
            <a:r>
              <a:rPr spc="-35" dirty="0">
                <a:solidFill>
                  <a:srgbClr val="000000"/>
                </a:solidFill>
              </a:rPr>
              <a:t> </a:t>
            </a:r>
            <a:r>
              <a:rPr dirty="0">
                <a:solidFill>
                  <a:srgbClr val="000000"/>
                </a:solidFill>
              </a:rPr>
              <a:t>ADC</a:t>
            </a:r>
            <a:r>
              <a:rPr spc="-35" dirty="0">
                <a:solidFill>
                  <a:srgbClr val="000000"/>
                </a:solidFill>
              </a:rPr>
              <a:t> </a:t>
            </a:r>
            <a:r>
              <a:rPr spc="-10" dirty="0">
                <a:solidFill>
                  <a:srgbClr val="000000"/>
                </a:solidFill>
              </a:rPr>
              <a:t>types</a:t>
            </a:r>
          </a:p>
          <a:p>
            <a:pPr marL="313690" marR="5080" indent="-301625">
              <a:lnSpc>
                <a:spcPct val="79900"/>
              </a:lnSpc>
              <a:spcBef>
                <a:spcPts val="430"/>
              </a:spcBef>
              <a:buFont typeface="Arial"/>
              <a:buChar char="•"/>
              <a:tabLst>
                <a:tab pos="313690" algn="l"/>
              </a:tabLst>
            </a:pPr>
            <a:r>
              <a:rPr dirty="0">
                <a:solidFill>
                  <a:srgbClr val="000000"/>
                </a:solidFill>
              </a:rPr>
              <a:t>Good</a:t>
            </a:r>
            <a:r>
              <a:rPr spc="-85" dirty="0">
                <a:solidFill>
                  <a:srgbClr val="000000"/>
                </a:solidFill>
              </a:rPr>
              <a:t> </a:t>
            </a:r>
            <a:r>
              <a:rPr dirty="0">
                <a:solidFill>
                  <a:srgbClr val="000000"/>
                </a:solidFill>
              </a:rPr>
              <a:t>tradeoff</a:t>
            </a:r>
            <a:r>
              <a:rPr spc="-80" dirty="0">
                <a:solidFill>
                  <a:srgbClr val="000000"/>
                </a:solidFill>
              </a:rPr>
              <a:t> </a:t>
            </a:r>
            <a:r>
              <a:rPr dirty="0">
                <a:solidFill>
                  <a:srgbClr val="000000"/>
                </a:solidFill>
              </a:rPr>
              <a:t>between</a:t>
            </a:r>
            <a:r>
              <a:rPr spc="-85" dirty="0">
                <a:solidFill>
                  <a:srgbClr val="000000"/>
                </a:solidFill>
              </a:rPr>
              <a:t> </a:t>
            </a:r>
            <a:r>
              <a:rPr spc="-10" dirty="0">
                <a:solidFill>
                  <a:srgbClr val="000000"/>
                </a:solidFill>
              </a:rPr>
              <a:t>speed </a:t>
            </a:r>
            <a:r>
              <a:rPr dirty="0">
                <a:solidFill>
                  <a:srgbClr val="000000"/>
                </a:solidFill>
              </a:rPr>
              <a:t>and</a:t>
            </a:r>
            <a:r>
              <a:rPr spc="-15" dirty="0">
                <a:solidFill>
                  <a:srgbClr val="000000"/>
                </a:solidFill>
              </a:rPr>
              <a:t> </a:t>
            </a:r>
            <a:r>
              <a:rPr spc="-20" dirty="0">
                <a:solidFill>
                  <a:srgbClr val="000000"/>
                </a:solidFill>
              </a:rPr>
              <a:t>cost</a:t>
            </a:r>
          </a:p>
          <a:p>
            <a:pPr>
              <a:lnSpc>
                <a:spcPct val="100000"/>
              </a:lnSpc>
              <a:spcBef>
                <a:spcPts val="300"/>
              </a:spcBef>
              <a:buFont typeface="Arial"/>
              <a:buChar char="•"/>
            </a:pPr>
            <a:endParaRPr spc="-20" dirty="0">
              <a:solidFill>
                <a:srgbClr val="000000"/>
              </a:solidFill>
            </a:endParaRPr>
          </a:p>
          <a:p>
            <a:pPr marL="313690" marR="222250" indent="-301625">
              <a:lnSpc>
                <a:spcPct val="79700"/>
              </a:lnSpc>
              <a:buFont typeface="Arial"/>
              <a:buChar char="•"/>
              <a:tabLst>
                <a:tab pos="313690" algn="l"/>
              </a:tabLst>
            </a:pPr>
            <a:r>
              <a:rPr dirty="0">
                <a:solidFill>
                  <a:srgbClr val="000000"/>
                </a:solidFill>
              </a:rPr>
              <a:t>Capable</a:t>
            </a:r>
            <a:r>
              <a:rPr spc="-40" dirty="0">
                <a:solidFill>
                  <a:srgbClr val="000000"/>
                </a:solidFill>
              </a:rPr>
              <a:t> </a:t>
            </a:r>
            <a:r>
              <a:rPr dirty="0">
                <a:solidFill>
                  <a:srgbClr val="000000"/>
                </a:solidFill>
              </a:rPr>
              <a:t>of</a:t>
            </a:r>
            <a:r>
              <a:rPr spc="-40" dirty="0">
                <a:solidFill>
                  <a:srgbClr val="000000"/>
                </a:solidFill>
              </a:rPr>
              <a:t> </a:t>
            </a:r>
            <a:r>
              <a:rPr dirty="0">
                <a:solidFill>
                  <a:srgbClr val="000000"/>
                </a:solidFill>
              </a:rPr>
              <a:t>outputting</a:t>
            </a:r>
            <a:r>
              <a:rPr spc="-35" dirty="0">
                <a:solidFill>
                  <a:srgbClr val="000000"/>
                </a:solidFill>
              </a:rPr>
              <a:t> </a:t>
            </a:r>
            <a:r>
              <a:rPr spc="-25" dirty="0">
                <a:solidFill>
                  <a:srgbClr val="000000"/>
                </a:solidFill>
              </a:rPr>
              <a:t>the </a:t>
            </a:r>
            <a:r>
              <a:rPr dirty="0">
                <a:solidFill>
                  <a:srgbClr val="000000"/>
                </a:solidFill>
              </a:rPr>
              <a:t>binary</a:t>
            </a:r>
            <a:r>
              <a:rPr spc="-35" dirty="0">
                <a:solidFill>
                  <a:srgbClr val="000000"/>
                </a:solidFill>
              </a:rPr>
              <a:t> </a:t>
            </a:r>
            <a:r>
              <a:rPr dirty="0">
                <a:solidFill>
                  <a:srgbClr val="000000"/>
                </a:solidFill>
              </a:rPr>
              <a:t>number</a:t>
            </a:r>
            <a:r>
              <a:rPr spc="-25" dirty="0">
                <a:solidFill>
                  <a:srgbClr val="000000"/>
                </a:solidFill>
              </a:rPr>
              <a:t> </a:t>
            </a:r>
            <a:r>
              <a:rPr dirty="0">
                <a:solidFill>
                  <a:srgbClr val="000000"/>
                </a:solidFill>
              </a:rPr>
              <a:t>in</a:t>
            </a:r>
            <a:r>
              <a:rPr spc="-25" dirty="0">
                <a:solidFill>
                  <a:srgbClr val="000000"/>
                </a:solidFill>
              </a:rPr>
              <a:t> </a:t>
            </a:r>
            <a:r>
              <a:rPr dirty="0">
                <a:solidFill>
                  <a:srgbClr val="000000"/>
                </a:solidFill>
              </a:rPr>
              <a:t>serial</a:t>
            </a:r>
            <a:r>
              <a:rPr spc="-25" dirty="0">
                <a:solidFill>
                  <a:srgbClr val="000000"/>
                </a:solidFill>
              </a:rPr>
              <a:t> </a:t>
            </a:r>
            <a:r>
              <a:rPr spc="-20" dirty="0">
                <a:solidFill>
                  <a:srgbClr val="000000"/>
                </a:solidFill>
              </a:rPr>
              <a:t>(one </a:t>
            </a:r>
            <a:r>
              <a:rPr dirty="0">
                <a:solidFill>
                  <a:srgbClr val="000000"/>
                </a:solidFill>
              </a:rPr>
              <a:t>bit</a:t>
            </a:r>
            <a:r>
              <a:rPr spc="-30" dirty="0">
                <a:solidFill>
                  <a:srgbClr val="000000"/>
                </a:solidFill>
              </a:rPr>
              <a:t> </a:t>
            </a:r>
            <a:r>
              <a:rPr dirty="0">
                <a:solidFill>
                  <a:srgbClr val="000000"/>
                </a:solidFill>
              </a:rPr>
              <a:t>at</a:t>
            </a:r>
            <a:r>
              <a:rPr spc="-25" dirty="0">
                <a:solidFill>
                  <a:srgbClr val="000000"/>
                </a:solidFill>
              </a:rPr>
              <a:t> </a:t>
            </a:r>
            <a:r>
              <a:rPr dirty="0">
                <a:solidFill>
                  <a:srgbClr val="000000"/>
                </a:solidFill>
              </a:rPr>
              <a:t>a</a:t>
            </a:r>
            <a:r>
              <a:rPr spc="-25" dirty="0">
                <a:solidFill>
                  <a:srgbClr val="000000"/>
                </a:solidFill>
              </a:rPr>
              <a:t> </a:t>
            </a:r>
            <a:r>
              <a:rPr dirty="0">
                <a:solidFill>
                  <a:srgbClr val="000000"/>
                </a:solidFill>
              </a:rPr>
              <a:t>time)</a:t>
            </a:r>
            <a:r>
              <a:rPr spc="-25" dirty="0">
                <a:solidFill>
                  <a:srgbClr val="000000"/>
                </a:solidFill>
              </a:rPr>
              <a:t> </a:t>
            </a:r>
            <a:r>
              <a:rPr spc="-10" dirty="0">
                <a:solidFill>
                  <a:srgbClr val="000000"/>
                </a:solidFill>
              </a:rPr>
              <a:t>format.</a:t>
            </a:r>
          </a:p>
        </p:txBody>
      </p:sp>
      <p:sp>
        <p:nvSpPr>
          <p:cNvPr id="4" name="object 4"/>
          <p:cNvSpPr txBox="1"/>
          <p:nvPr/>
        </p:nvSpPr>
        <p:spPr>
          <a:xfrm>
            <a:off x="4763115" y="1679838"/>
            <a:ext cx="3537585" cy="1864360"/>
          </a:xfrm>
          <a:prstGeom prst="rect">
            <a:avLst/>
          </a:prstGeom>
        </p:spPr>
        <p:txBody>
          <a:bodyPr vert="horz" wrap="square" lIns="0" tIns="12700" rIns="0" bIns="0" rtlCol="0">
            <a:spAutoFit/>
          </a:bodyPr>
          <a:lstStyle/>
          <a:p>
            <a:pPr marL="1083945">
              <a:lnSpc>
                <a:spcPct val="100000"/>
              </a:lnSpc>
              <a:spcBef>
                <a:spcPts val="100"/>
              </a:spcBef>
            </a:pPr>
            <a:r>
              <a:rPr sz="2200" spc="-10" dirty="0">
                <a:solidFill>
                  <a:srgbClr val="4F80BC"/>
                </a:solidFill>
                <a:latin typeface="Carlito"/>
                <a:cs typeface="Carlito"/>
              </a:rPr>
              <a:t>Disadvantages</a:t>
            </a:r>
            <a:endParaRPr sz="2200">
              <a:latin typeface="Carlito"/>
              <a:cs typeface="Carlito"/>
            </a:endParaRPr>
          </a:p>
          <a:p>
            <a:pPr>
              <a:lnSpc>
                <a:spcPct val="100000"/>
              </a:lnSpc>
              <a:spcBef>
                <a:spcPts val="300"/>
              </a:spcBef>
            </a:pPr>
            <a:endParaRPr sz="2200">
              <a:latin typeface="Carlito"/>
              <a:cs typeface="Carlito"/>
            </a:endParaRPr>
          </a:p>
          <a:p>
            <a:pPr marL="313690" marR="5080" indent="-301625" algn="just">
              <a:lnSpc>
                <a:spcPct val="79700"/>
              </a:lnSpc>
              <a:buFont typeface="Arial"/>
              <a:buChar char="•"/>
              <a:tabLst>
                <a:tab pos="313690" algn="l"/>
              </a:tabLst>
            </a:pPr>
            <a:r>
              <a:rPr sz="2200" dirty="0">
                <a:latin typeface="Carlito"/>
                <a:cs typeface="Carlito"/>
              </a:rPr>
              <a:t>Higher</a:t>
            </a:r>
            <a:r>
              <a:rPr sz="2200" spc="-40" dirty="0">
                <a:latin typeface="Carlito"/>
                <a:cs typeface="Carlito"/>
              </a:rPr>
              <a:t> </a:t>
            </a:r>
            <a:r>
              <a:rPr sz="2200" dirty="0">
                <a:latin typeface="Carlito"/>
                <a:cs typeface="Carlito"/>
              </a:rPr>
              <a:t>resolution</a:t>
            </a:r>
            <a:r>
              <a:rPr sz="2200" spc="-40" dirty="0">
                <a:latin typeface="Carlito"/>
                <a:cs typeface="Carlito"/>
              </a:rPr>
              <a:t> </a:t>
            </a:r>
            <a:r>
              <a:rPr sz="2200" spc="-10" dirty="0">
                <a:latin typeface="Carlito"/>
                <a:cs typeface="Carlito"/>
              </a:rPr>
              <a:t>successive </a:t>
            </a:r>
            <a:r>
              <a:rPr sz="2200" dirty="0">
                <a:latin typeface="Carlito"/>
                <a:cs typeface="Carlito"/>
              </a:rPr>
              <a:t>approximation</a:t>
            </a:r>
            <a:r>
              <a:rPr sz="2200" spc="-55" dirty="0">
                <a:latin typeface="Carlito"/>
                <a:cs typeface="Carlito"/>
              </a:rPr>
              <a:t> </a:t>
            </a:r>
            <a:r>
              <a:rPr sz="2200" dirty="0">
                <a:latin typeface="Carlito"/>
                <a:cs typeface="Carlito"/>
              </a:rPr>
              <a:t>ADC’s</a:t>
            </a:r>
            <a:r>
              <a:rPr sz="2200" spc="-55" dirty="0">
                <a:latin typeface="Carlito"/>
                <a:cs typeface="Carlito"/>
              </a:rPr>
              <a:t> </a:t>
            </a:r>
            <a:r>
              <a:rPr sz="2200" dirty="0">
                <a:latin typeface="Carlito"/>
                <a:cs typeface="Carlito"/>
              </a:rPr>
              <a:t>will</a:t>
            </a:r>
            <a:r>
              <a:rPr sz="2200" spc="-55" dirty="0">
                <a:latin typeface="Carlito"/>
                <a:cs typeface="Carlito"/>
              </a:rPr>
              <a:t> </a:t>
            </a:r>
            <a:r>
              <a:rPr sz="2200" spc="-25" dirty="0">
                <a:latin typeface="Carlito"/>
                <a:cs typeface="Carlito"/>
              </a:rPr>
              <a:t>be </a:t>
            </a:r>
            <a:r>
              <a:rPr sz="2200" spc="-10" dirty="0">
                <a:latin typeface="Carlito"/>
                <a:cs typeface="Carlito"/>
              </a:rPr>
              <a:t>slower</a:t>
            </a:r>
            <a:endParaRPr sz="2200">
              <a:latin typeface="Carlito"/>
              <a:cs typeface="Carlito"/>
            </a:endParaRPr>
          </a:p>
          <a:p>
            <a:pPr marL="313690" indent="-300990" algn="just">
              <a:lnSpc>
                <a:spcPts val="2540"/>
              </a:lnSpc>
              <a:buFont typeface="Arial"/>
              <a:buChar char="•"/>
              <a:tabLst>
                <a:tab pos="313690" algn="l"/>
              </a:tabLst>
            </a:pPr>
            <a:r>
              <a:rPr sz="2200" dirty="0">
                <a:latin typeface="Carlito"/>
                <a:cs typeface="Carlito"/>
              </a:rPr>
              <a:t>Speed</a:t>
            </a:r>
            <a:r>
              <a:rPr sz="2200" spc="-50" dirty="0">
                <a:latin typeface="Carlito"/>
                <a:cs typeface="Carlito"/>
              </a:rPr>
              <a:t> </a:t>
            </a:r>
            <a:r>
              <a:rPr sz="2200" dirty="0">
                <a:latin typeface="Carlito"/>
                <a:cs typeface="Carlito"/>
              </a:rPr>
              <a:t>limited</a:t>
            </a:r>
            <a:r>
              <a:rPr sz="2200" spc="-50" dirty="0">
                <a:latin typeface="Carlito"/>
                <a:cs typeface="Carlito"/>
              </a:rPr>
              <a:t> </a:t>
            </a:r>
            <a:r>
              <a:rPr sz="2200" dirty="0">
                <a:latin typeface="Carlito"/>
                <a:cs typeface="Carlito"/>
              </a:rPr>
              <a:t>to</a:t>
            </a:r>
            <a:r>
              <a:rPr sz="2200" spc="-45" dirty="0">
                <a:latin typeface="Carlito"/>
                <a:cs typeface="Carlito"/>
              </a:rPr>
              <a:t> </a:t>
            </a:r>
            <a:r>
              <a:rPr sz="2200" spc="-10" dirty="0">
                <a:latin typeface="Carlito"/>
                <a:cs typeface="Carlito"/>
              </a:rPr>
              <a:t>~5Msps</a:t>
            </a:r>
            <a:endParaRPr sz="2200">
              <a:latin typeface="Carlito"/>
              <a:cs typeface="Carli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87780">
              <a:lnSpc>
                <a:spcPct val="100000"/>
              </a:lnSpc>
              <a:spcBef>
                <a:spcPts val="100"/>
              </a:spcBef>
            </a:pPr>
            <a:r>
              <a:rPr dirty="0"/>
              <a:t>ADC</a:t>
            </a:r>
            <a:r>
              <a:rPr spc="-110" dirty="0"/>
              <a:t> </a:t>
            </a:r>
            <a:r>
              <a:rPr dirty="0"/>
              <a:t>Types</a:t>
            </a:r>
            <a:r>
              <a:rPr spc="-110" dirty="0"/>
              <a:t> </a:t>
            </a:r>
            <a:r>
              <a:rPr spc="-10" dirty="0"/>
              <a:t>Comparison</a:t>
            </a:r>
          </a:p>
        </p:txBody>
      </p:sp>
      <p:graphicFrame>
        <p:nvGraphicFramePr>
          <p:cNvPr id="3" name="object 3"/>
          <p:cNvGraphicFramePr>
            <a:graphicFrameLocks noGrp="1"/>
          </p:cNvGraphicFramePr>
          <p:nvPr/>
        </p:nvGraphicFramePr>
        <p:xfrm>
          <a:off x="1289047" y="2508244"/>
          <a:ext cx="6400165" cy="2283460"/>
        </p:xfrm>
        <a:graphic>
          <a:graphicData uri="http://schemas.openxmlformats.org/drawingml/2006/table">
            <a:tbl>
              <a:tblPr firstRow="1" bandRow="1">
                <a:tableStyleId>{2D5ABB26-0587-4C30-8999-92F81FD0307C}</a:tableStyleId>
              </a:tblPr>
              <a:tblGrid>
                <a:gridCol w="2258695">
                  <a:extLst>
                    <a:ext uri="{9D8B030D-6E8A-4147-A177-3AD203B41FA5}">
                      <a16:colId xmlns:a16="http://schemas.microsoft.com/office/drawing/2014/main" val="20000"/>
                    </a:ext>
                  </a:extLst>
                </a:gridCol>
                <a:gridCol w="2039620">
                  <a:extLst>
                    <a:ext uri="{9D8B030D-6E8A-4147-A177-3AD203B41FA5}">
                      <a16:colId xmlns:a16="http://schemas.microsoft.com/office/drawing/2014/main" val="20001"/>
                    </a:ext>
                  </a:extLst>
                </a:gridCol>
                <a:gridCol w="2101850">
                  <a:extLst>
                    <a:ext uri="{9D8B030D-6E8A-4147-A177-3AD203B41FA5}">
                      <a16:colId xmlns:a16="http://schemas.microsoft.com/office/drawing/2014/main" val="20002"/>
                    </a:ext>
                  </a:extLst>
                </a:gridCol>
              </a:tblGrid>
              <a:tr h="456565">
                <a:tc>
                  <a:txBody>
                    <a:bodyPr/>
                    <a:lstStyle/>
                    <a:p>
                      <a:pPr marL="85090">
                        <a:lnSpc>
                          <a:spcPct val="100000"/>
                        </a:lnSpc>
                        <a:spcBef>
                          <a:spcPts val="229"/>
                        </a:spcBef>
                      </a:pPr>
                      <a:r>
                        <a:rPr sz="1700" b="1" spc="-20" dirty="0">
                          <a:latin typeface="Arial"/>
                          <a:cs typeface="Arial"/>
                        </a:rPr>
                        <a:t>Type</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29"/>
                        </a:spcBef>
                      </a:pPr>
                      <a:r>
                        <a:rPr sz="1700" b="1" dirty="0">
                          <a:latin typeface="Arial"/>
                          <a:cs typeface="Arial"/>
                        </a:rPr>
                        <a:t>Speed</a:t>
                      </a:r>
                      <a:r>
                        <a:rPr sz="1700" b="1" spc="-80" dirty="0">
                          <a:latin typeface="Arial"/>
                          <a:cs typeface="Arial"/>
                        </a:rPr>
                        <a:t> </a:t>
                      </a:r>
                      <a:r>
                        <a:rPr sz="1700" b="1" spc="-10" dirty="0">
                          <a:latin typeface="Arial"/>
                          <a:cs typeface="Arial"/>
                        </a:rPr>
                        <a:t>(relative)</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229"/>
                        </a:spcBef>
                      </a:pPr>
                      <a:r>
                        <a:rPr sz="1700" b="1" dirty="0">
                          <a:latin typeface="Arial"/>
                          <a:cs typeface="Arial"/>
                        </a:rPr>
                        <a:t>Cost</a:t>
                      </a:r>
                      <a:r>
                        <a:rPr sz="1700" b="1" spc="-5" dirty="0">
                          <a:latin typeface="Arial"/>
                          <a:cs typeface="Arial"/>
                        </a:rPr>
                        <a:t> </a:t>
                      </a:r>
                      <a:r>
                        <a:rPr sz="1700" b="1" spc="-10" dirty="0">
                          <a:latin typeface="Arial"/>
                          <a:cs typeface="Arial"/>
                        </a:rPr>
                        <a:t>(relative)</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455295">
                <a:tc>
                  <a:txBody>
                    <a:bodyPr/>
                    <a:lstStyle/>
                    <a:p>
                      <a:pPr marL="85090">
                        <a:lnSpc>
                          <a:spcPct val="100000"/>
                        </a:lnSpc>
                        <a:spcBef>
                          <a:spcPts val="229"/>
                        </a:spcBef>
                      </a:pPr>
                      <a:r>
                        <a:rPr sz="1700" dirty="0">
                          <a:latin typeface="Arial"/>
                          <a:cs typeface="Arial"/>
                        </a:rPr>
                        <a:t>Dual</a:t>
                      </a:r>
                      <a:r>
                        <a:rPr sz="1700" spc="-65" dirty="0">
                          <a:latin typeface="Arial"/>
                          <a:cs typeface="Arial"/>
                        </a:rPr>
                        <a:t> </a:t>
                      </a:r>
                      <a:r>
                        <a:rPr sz="1700" spc="-10" dirty="0">
                          <a:latin typeface="Arial"/>
                          <a:cs typeface="Arial"/>
                        </a:rPr>
                        <a:t>Slope</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29"/>
                        </a:spcBef>
                      </a:pPr>
                      <a:r>
                        <a:rPr sz="1700" spc="-20" dirty="0">
                          <a:latin typeface="Arial"/>
                          <a:cs typeface="Arial"/>
                        </a:rPr>
                        <a:t>Slow</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229"/>
                        </a:spcBef>
                      </a:pPr>
                      <a:r>
                        <a:rPr sz="1700" spc="-25" dirty="0">
                          <a:latin typeface="Arial"/>
                          <a:cs typeface="Arial"/>
                        </a:rPr>
                        <a:t>Med</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59740">
                <a:tc>
                  <a:txBody>
                    <a:bodyPr/>
                    <a:lstStyle/>
                    <a:p>
                      <a:pPr marL="85090">
                        <a:lnSpc>
                          <a:spcPct val="100000"/>
                        </a:lnSpc>
                        <a:spcBef>
                          <a:spcPts val="229"/>
                        </a:spcBef>
                      </a:pPr>
                      <a:r>
                        <a:rPr sz="1700" spc="-10" dirty="0">
                          <a:latin typeface="Arial"/>
                          <a:cs typeface="Arial"/>
                        </a:rPr>
                        <a:t>Flash</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29"/>
                        </a:spcBef>
                      </a:pPr>
                      <a:r>
                        <a:rPr sz="1700" dirty="0">
                          <a:latin typeface="Arial"/>
                          <a:cs typeface="Arial"/>
                        </a:rPr>
                        <a:t>Very</a:t>
                      </a:r>
                      <a:r>
                        <a:rPr sz="1700" spc="-40" dirty="0">
                          <a:latin typeface="Arial"/>
                          <a:cs typeface="Arial"/>
                        </a:rPr>
                        <a:t> </a:t>
                      </a:r>
                      <a:r>
                        <a:rPr sz="1700" spc="-20" dirty="0">
                          <a:latin typeface="Arial"/>
                          <a:cs typeface="Arial"/>
                        </a:rPr>
                        <a:t>Fast</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229"/>
                        </a:spcBef>
                      </a:pPr>
                      <a:r>
                        <a:rPr sz="1700" spc="-20" dirty="0">
                          <a:latin typeface="Arial"/>
                          <a:cs typeface="Arial"/>
                        </a:rPr>
                        <a:t>High</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55295">
                <a:tc>
                  <a:txBody>
                    <a:bodyPr/>
                    <a:lstStyle/>
                    <a:p>
                      <a:pPr marL="85090">
                        <a:lnSpc>
                          <a:spcPct val="100000"/>
                        </a:lnSpc>
                        <a:spcBef>
                          <a:spcPts val="229"/>
                        </a:spcBef>
                      </a:pPr>
                      <a:r>
                        <a:rPr sz="1700" spc="-10" dirty="0">
                          <a:latin typeface="Arial"/>
                          <a:cs typeface="Arial"/>
                        </a:rPr>
                        <a:t>Successive</a:t>
                      </a:r>
                      <a:r>
                        <a:rPr sz="1700" spc="-40" dirty="0">
                          <a:latin typeface="Arial"/>
                          <a:cs typeface="Arial"/>
                        </a:rPr>
                        <a:t> </a:t>
                      </a:r>
                      <a:r>
                        <a:rPr sz="1700" spc="-10" dirty="0">
                          <a:latin typeface="Arial"/>
                          <a:cs typeface="Arial"/>
                        </a:rPr>
                        <a:t>Appox</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29"/>
                        </a:spcBef>
                      </a:pPr>
                      <a:r>
                        <a:rPr sz="1700" dirty="0">
                          <a:latin typeface="Arial"/>
                          <a:cs typeface="Arial"/>
                        </a:rPr>
                        <a:t>Medium</a:t>
                      </a:r>
                      <a:r>
                        <a:rPr sz="1700" spc="-40" dirty="0">
                          <a:latin typeface="Arial"/>
                          <a:cs typeface="Arial"/>
                        </a:rPr>
                        <a:t> </a:t>
                      </a:r>
                      <a:r>
                        <a:rPr sz="1700" dirty="0">
                          <a:latin typeface="Arial"/>
                          <a:cs typeface="Arial"/>
                        </a:rPr>
                        <a:t>–</a:t>
                      </a:r>
                      <a:r>
                        <a:rPr sz="1700" spc="-40" dirty="0">
                          <a:latin typeface="Arial"/>
                          <a:cs typeface="Arial"/>
                        </a:rPr>
                        <a:t> </a:t>
                      </a:r>
                      <a:r>
                        <a:rPr sz="1700" spc="-20" dirty="0">
                          <a:latin typeface="Arial"/>
                          <a:cs typeface="Arial"/>
                        </a:rPr>
                        <a:t>Fast</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229"/>
                        </a:spcBef>
                      </a:pPr>
                      <a:r>
                        <a:rPr sz="1700" spc="-25" dirty="0">
                          <a:latin typeface="Arial"/>
                          <a:cs typeface="Arial"/>
                        </a:rPr>
                        <a:t>Low</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56565">
                <a:tc>
                  <a:txBody>
                    <a:bodyPr/>
                    <a:lstStyle/>
                    <a:p>
                      <a:pPr marL="85090">
                        <a:lnSpc>
                          <a:spcPct val="100000"/>
                        </a:lnSpc>
                        <a:spcBef>
                          <a:spcPts val="229"/>
                        </a:spcBef>
                      </a:pPr>
                      <a:r>
                        <a:rPr sz="1700" spc="-20" dirty="0">
                          <a:latin typeface="Arial"/>
                          <a:cs typeface="Arial"/>
                        </a:rPr>
                        <a:t>Sigma-</a:t>
                      </a:r>
                      <a:r>
                        <a:rPr sz="1700" spc="-10" dirty="0">
                          <a:latin typeface="Arial"/>
                          <a:cs typeface="Arial"/>
                        </a:rPr>
                        <a:t>Delta</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29"/>
                        </a:spcBef>
                      </a:pPr>
                      <a:r>
                        <a:rPr sz="1700" spc="-20" dirty="0">
                          <a:latin typeface="Arial"/>
                          <a:cs typeface="Arial"/>
                        </a:rPr>
                        <a:t>Slow</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229"/>
                        </a:spcBef>
                      </a:pPr>
                      <a:r>
                        <a:rPr sz="1700" spc="-25" dirty="0">
                          <a:latin typeface="Arial"/>
                          <a:cs typeface="Arial"/>
                        </a:rPr>
                        <a:t>Low</a:t>
                      </a:r>
                      <a:endParaRPr sz="1700">
                        <a:latin typeface="Arial"/>
                        <a:cs typeface="Arial"/>
                      </a:endParaRP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160395">
              <a:lnSpc>
                <a:spcPct val="100000"/>
              </a:lnSpc>
              <a:spcBef>
                <a:spcPts val="100"/>
              </a:spcBef>
            </a:pPr>
            <a:r>
              <a:rPr spc="-10" dirty="0"/>
              <a:t>AD570</a:t>
            </a:r>
          </a:p>
        </p:txBody>
      </p:sp>
      <p:sp>
        <p:nvSpPr>
          <p:cNvPr id="3" name="object 3"/>
          <p:cNvSpPr txBox="1"/>
          <p:nvPr/>
        </p:nvSpPr>
        <p:spPr>
          <a:xfrm>
            <a:off x="591179" y="1609340"/>
            <a:ext cx="7820659" cy="3999229"/>
          </a:xfrm>
          <a:prstGeom prst="rect">
            <a:avLst/>
          </a:prstGeom>
        </p:spPr>
        <p:txBody>
          <a:bodyPr vert="horz" wrap="square" lIns="0" tIns="30480" rIns="0" bIns="0" rtlCol="0">
            <a:spAutoFit/>
          </a:bodyPr>
          <a:lstStyle/>
          <a:p>
            <a:pPr marL="294640" marR="5080" indent="-281940">
              <a:lnSpc>
                <a:spcPts val="3820"/>
              </a:lnSpc>
              <a:spcBef>
                <a:spcPts val="240"/>
              </a:spcBef>
              <a:buFont typeface="Arial"/>
              <a:buChar char="•"/>
              <a:tabLst>
                <a:tab pos="294640" algn="l"/>
              </a:tabLst>
            </a:pPr>
            <a:r>
              <a:rPr sz="3200" dirty="0">
                <a:latin typeface="Carlito"/>
                <a:cs typeface="Carlito"/>
              </a:rPr>
              <a:t>The</a:t>
            </a:r>
            <a:r>
              <a:rPr sz="3200" spc="-60" dirty="0">
                <a:latin typeface="Carlito"/>
                <a:cs typeface="Carlito"/>
              </a:rPr>
              <a:t> </a:t>
            </a:r>
            <a:r>
              <a:rPr sz="3200" dirty="0">
                <a:latin typeface="Carlito"/>
                <a:cs typeface="Carlito"/>
              </a:rPr>
              <a:t>AD570</a:t>
            </a:r>
            <a:r>
              <a:rPr sz="3200" spc="-55" dirty="0">
                <a:latin typeface="Carlito"/>
                <a:cs typeface="Carlito"/>
              </a:rPr>
              <a:t> </a:t>
            </a:r>
            <a:r>
              <a:rPr sz="3200" dirty="0">
                <a:latin typeface="Carlito"/>
                <a:cs typeface="Carlito"/>
              </a:rPr>
              <a:t>is</a:t>
            </a:r>
            <a:r>
              <a:rPr sz="3200" spc="-60" dirty="0">
                <a:latin typeface="Carlito"/>
                <a:cs typeface="Carlito"/>
              </a:rPr>
              <a:t> </a:t>
            </a:r>
            <a:r>
              <a:rPr sz="3200" dirty="0">
                <a:latin typeface="Carlito"/>
                <a:cs typeface="Carlito"/>
              </a:rPr>
              <a:t>an</a:t>
            </a:r>
            <a:r>
              <a:rPr sz="3200" spc="-55" dirty="0">
                <a:latin typeface="Carlito"/>
                <a:cs typeface="Carlito"/>
              </a:rPr>
              <a:t> </a:t>
            </a:r>
            <a:r>
              <a:rPr sz="3200" spc="-25" dirty="0">
                <a:latin typeface="Carlito"/>
                <a:cs typeface="Carlito"/>
              </a:rPr>
              <a:t>8-</a:t>
            </a:r>
            <a:r>
              <a:rPr sz="3200" dirty="0">
                <a:latin typeface="Carlito"/>
                <a:cs typeface="Carlito"/>
              </a:rPr>
              <a:t>bit</a:t>
            </a:r>
            <a:r>
              <a:rPr sz="3200" spc="-55" dirty="0">
                <a:latin typeface="Carlito"/>
                <a:cs typeface="Carlito"/>
              </a:rPr>
              <a:t> </a:t>
            </a:r>
            <a:r>
              <a:rPr sz="3200" spc="-10" dirty="0">
                <a:latin typeface="Carlito"/>
                <a:cs typeface="Carlito"/>
              </a:rPr>
              <a:t>successive approximation</a:t>
            </a:r>
            <a:r>
              <a:rPr sz="3200" spc="-90" dirty="0">
                <a:latin typeface="Carlito"/>
                <a:cs typeface="Carlito"/>
              </a:rPr>
              <a:t> </a:t>
            </a:r>
            <a:r>
              <a:rPr sz="3200" dirty="0">
                <a:latin typeface="Carlito"/>
                <a:cs typeface="Carlito"/>
              </a:rPr>
              <a:t>A/D</a:t>
            </a:r>
            <a:r>
              <a:rPr sz="3200" spc="-85" dirty="0">
                <a:latin typeface="Carlito"/>
                <a:cs typeface="Carlito"/>
              </a:rPr>
              <a:t> </a:t>
            </a:r>
            <a:r>
              <a:rPr sz="3200" dirty="0">
                <a:latin typeface="Carlito"/>
                <a:cs typeface="Carlito"/>
              </a:rPr>
              <a:t>converter</a:t>
            </a:r>
            <a:r>
              <a:rPr sz="3200" spc="-85" dirty="0">
                <a:latin typeface="Carlito"/>
                <a:cs typeface="Carlito"/>
              </a:rPr>
              <a:t> </a:t>
            </a:r>
            <a:r>
              <a:rPr sz="3200" dirty="0">
                <a:latin typeface="Carlito"/>
                <a:cs typeface="Carlito"/>
              </a:rPr>
              <a:t>consisting</a:t>
            </a:r>
            <a:r>
              <a:rPr sz="3200" spc="-85" dirty="0">
                <a:latin typeface="Carlito"/>
                <a:cs typeface="Carlito"/>
              </a:rPr>
              <a:t> </a:t>
            </a:r>
            <a:r>
              <a:rPr sz="3200" dirty="0">
                <a:latin typeface="Carlito"/>
                <a:cs typeface="Carlito"/>
              </a:rPr>
              <a:t>of</a:t>
            </a:r>
            <a:r>
              <a:rPr sz="3200" spc="-85" dirty="0">
                <a:latin typeface="Carlito"/>
                <a:cs typeface="Carlito"/>
              </a:rPr>
              <a:t> </a:t>
            </a:r>
            <a:r>
              <a:rPr sz="3200" spc="-50" dirty="0">
                <a:latin typeface="Carlito"/>
                <a:cs typeface="Carlito"/>
              </a:rPr>
              <a:t>a </a:t>
            </a:r>
            <a:r>
              <a:rPr sz="3200" dirty="0">
                <a:latin typeface="Carlito"/>
                <a:cs typeface="Carlito"/>
              </a:rPr>
              <a:t>DAC,</a:t>
            </a:r>
            <a:r>
              <a:rPr sz="3200" spc="-75" dirty="0">
                <a:latin typeface="Carlito"/>
                <a:cs typeface="Carlito"/>
              </a:rPr>
              <a:t> </a:t>
            </a:r>
            <a:r>
              <a:rPr sz="3200" dirty="0">
                <a:latin typeface="Carlito"/>
                <a:cs typeface="Carlito"/>
              </a:rPr>
              <a:t>voltage</a:t>
            </a:r>
            <a:r>
              <a:rPr sz="3200" spc="-75" dirty="0">
                <a:latin typeface="Carlito"/>
                <a:cs typeface="Carlito"/>
              </a:rPr>
              <a:t> </a:t>
            </a:r>
            <a:r>
              <a:rPr sz="3200" dirty="0">
                <a:latin typeface="Carlito"/>
                <a:cs typeface="Carlito"/>
              </a:rPr>
              <a:t>reference,</a:t>
            </a:r>
            <a:r>
              <a:rPr sz="3200" spc="-75" dirty="0">
                <a:latin typeface="Carlito"/>
                <a:cs typeface="Carlito"/>
              </a:rPr>
              <a:t> </a:t>
            </a:r>
            <a:r>
              <a:rPr sz="3200" dirty="0">
                <a:latin typeface="Carlito"/>
                <a:cs typeface="Carlito"/>
              </a:rPr>
              <a:t>clock,</a:t>
            </a:r>
            <a:r>
              <a:rPr sz="3200" spc="-70" dirty="0">
                <a:latin typeface="Carlito"/>
                <a:cs typeface="Carlito"/>
              </a:rPr>
              <a:t> </a:t>
            </a:r>
            <a:r>
              <a:rPr sz="3200" spc="-10" dirty="0">
                <a:latin typeface="Carlito"/>
                <a:cs typeface="Carlito"/>
              </a:rPr>
              <a:t>comparator, </a:t>
            </a:r>
            <a:r>
              <a:rPr sz="3200" dirty="0">
                <a:latin typeface="Carlito"/>
                <a:cs typeface="Carlito"/>
              </a:rPr>
              <a:t>successive</a:t>
            </a:r>
            <a:r>
              <a:rPr sz="3200" spc="-75" dirty="0">
                <a:latin typeface="Carlito"/>
                <a:cs typeface="Carlito"/>
              </a:rPr>
              <a:t> </a:t>
            </a:r>
            <a:r>
              <a:rPr sz="3200" spc="-10" dirty="0">
                <a:latin typeface="Carlito"/>
                <a:cs typeface="Carlito"/>
              </a:rPr>
              <a:t>approximation</a:t>
            </a:r>
            <a:r>
              <a:rPr sz="3200" spc="-70" dirty="0">
                <a:latin typeface="Carlito"/>
                <a:cs typeface="Carlito"/>
              </a:rPr>
              <a:t> </a:t>
            </a:r>
            <a:r>
              <a:rPr sz="3200" dirty="0">
                <a:latin typeface="Carlito"/>
                <a:cs typeface="Carlito"/>
              </a:rPr>
              <a:t>register</a:t>
            </a:r>
            <a:r>
              <a:rPr sz="3200" spc="-70" dirty="0">
                <a:latin typeface="Carlito"/>
                <a:cs typeface="Carlito"/>
              </a:rPr>
              <a:t> </a:t>
            </a:r>
            <a:r>
              <a:rPr sz="3200" dirty="0">
                <a:latin typeface="Carlito"/>
                <a:cs typeface="Carlito"/>
              </a:rPr>
              <a:t>and</a:t>
            </a:r>
            <a:r>
              <a:rPr sz="3200" spc="-70" dirty="0">
                <a:latin typeface="Carlito"/>
                <a:cs typeface="Carlito"/>
              </a:rPr>
              <a:t> </a:t>
            </a:r>
            <a:r>
              <a:rPr sz="3200" spc="-10" dirty="0">
                <a:latin typeface="Carlito"/>
                <a:cs typeface="Carlito"/>
              </a:rPr>
              <a:t>output buffers---</a:t>
            </a:r>
            <a:r>
              <a:rPr sz="3200" dirty="0">
                <a:latin typeface="Carlito"/>
                <a:cs typeface="Carlito"/>
              </a:rPr>
              <a:t>all</a:t>
            </a:r>
            <a:r>
              <a:rPr sz="3200" spc="-45" dirty="0">
                <a:latin typeface="Carlito"/>
                <a:cs typeface="Carlito"/>
              </a:rPr>
              <a:t> </a:t>
            </a:r>
            <a:r>
              <a:rPr sz="3200" spc="-10" dirty="0">
                <a:latin typeface="Carlito"/>
                <a:cs typeface="Carlito"/>
              </a:rPr>
              <a:t>fabricated</a:t>
            </a:r>
            <a:r>
              <a:rPr sz="3200" spc="-45" dirty="0">
                <a:latin typeface="Carlito"/>
                <a:cs typeface="Carlito"/>
              </a:rPr>
              <a:t> </a:t>
            </a:r>
            <a:r>
              <a:rPr sz="3200" dirty="0">
                <a:latin typeface="Carlito"/>
                <a:cs typeface="Carlito"/>
              </a:rPr>
              <a:t>on</a:t>
            </a:r>
            <a:r>
              <a:rPr sz="3200" spc="-45" dirty="0">
                <a:latin typeface="Carlito"/>
                <a:cs typeface="Carlito"/>
              </a:rPr>
              <a:t> </a:t>
            </a:r>
            <a:r>
              <a:rPr sz="3200" dirty="0">
                <a:latin typeface="Carlito"/>
                <a:cs typeface="Carlito"/>
              </a:rPr>
              <a:t>a</a:t>
            </a:r>
            <a:r>
              <a:rPr sz="3200" spc="-40" dirty="0">
                <a:latin typeface="Carlito"/>
                <a:cs typeface="Carlito"/>
              </a:rPr>
              <a:t> </a:t>
            </a:r>
            <a:r>
              <a:rPr sz="3200" dirty="0">
                <a:latin typeface="Carlito"/>
                <a:cs typeface="Carlito"/>
              </a:rPr>
              <a:t>single</a:t>
            </a:r>
            <a:r>
              <a:rPr sz="3200" spc="-45" dirty="0">
                <a:latin typeface="Carlito"/>
                <a:cs typeface="Carlito"/>
              </a:rPr>
              <a:t> </a:t>
            </a:r>
            <a:r>
              <a:rPr sz="3200" spc="-10" dirty="0">
                <a:latin typeface="Carlito"/>
                <a:cs typeface="Carlito"/>
              </a:rPr>
              <a:t>chip.</a:t>
            </a:r>
            <a:endParaRPr sz="3200">
              <a:latin typeface="Carlito"/>
              <a:cs typeface="Carlito"/>
            </a:endParaRPr>
          </a:p>
          <a:p>
            <a:pPr marL="294640" marR="278765" indent="-281940">
              <a:lnSpc>
                <a:spcPct val="100099"/>
              </a:lnSpc>
              <a:spcBef>
                <a:spcPts val="520"/>
              </a:spcBef>
              <a:buFont typeface="Arial"/>
              <a:buChar char="•"/>
              <a:tabLst>
                <a:tab pos="294640" algn="l"/>
              </a:tabLst>
            </a:pPr>
            <a:r>
              <a:rPr sz="3200" dirty="0">
                <a:latin typeface="Carlito"/>
                <a:cs typeface="Carlito"/>
              </a:rPr>
              <a:t>The</a:t>
            </a:r>
            <a:r>
              <a:rPr sz="3200" spc="-85" dirty="0">
                <a:latin typeface="Carlito"/>
                <a:cs typeface="Carlito"/>
              </a:rPr>
              <a:t> </a:t>
            </a:r>
            <a:r>
              <a:rPr sz="3200" dirty="0">
                <a:latin typeface="Carlito"/>
                <a:cs typeface="Carlito"/>
              </a:rPr>
              <a:t>AD570</a:t>
            </a:r>
            <a:r>
              <a:rPr sz="3200" spc="-85" dirty="0">
                <a:latin typeface="Carlito"/>
                <a:cs typeface="Carlito"/>
              </a:rPr>
              <a:t> </a:t>
            </a:r>
            <a:r>
              <a:rPr sz="3200" spc="-10" dirty="0">
                <a:latin typeface="Carlito"/>
                <a:cs typeface="Carlito"/>
              </a:rPr>
              <a:t>incorporates</a:t>
            </a:r>
            <a:r>
              <a:rPr sz="3200" spc="-85" dirty="0">
                <a:latin typeface="Carlito"/>
                <a:cs typeface="Carlito"/>
              </a:rPr>
              <a:t> </a:t>
            </a:r>
            <a:r>
              <a:rPr sz="3200" dirty="0">
                <a:latin typeface="Carlito"/>
                <a:cs typeface="Carlito"/>
              </a:rPr>
              <a:t>the</a:t>
            </a:r>
            <a:r>
              <a:rPr sz="3200" spc="-85" dirty="0">
                <a:latin typeface="Carlito"/>
                <a:cs typeface="Carlito"/>
              </a:rPr>
              <a:t> </a:t>
            </a:r>
            <a:r>
              <a:rPr sz="3200" dirty="0">
                <a:latin typeface="Carlito"/>
                <a:cs typeface="Carlito"/>
              </a:rPr>
              <a:t>most</a:t>
            </a:r>
            <a:r>
              <a:rPr sz="3200" spc="-85" dirty="0">
                <a:latin typeface="Carlito"/>
                <a:cs typeface="Carlito"/>
              </a:rPr>
              <a:t> </a:t>
            </a:r>
            <a:r>
              <a:rPr sz="3200" spc="-10" dirty="0">
                <a:latin typeface="Carlito"/>
                <a:cs typeface="Carlito"/>
              </a:rPr>
              <a:t>advanced integrated</a:t>
            </a:r>
            <a:r>
              <a:rPr sz="3200" spc="-100" dirty="0">
                <a:latin typeface="Carlito"/>
                <a:cs typeface="Carlito"/>
              </a:rPr>
              <a:t> </a:t>
            </a:r>
            <a:r>
              <a:rPr sz="3200" dirty="0">
                <a:latin typeface="Carlito"/>
                <a:cs typeface="Carlito"/>
              </a:rPr>
              <a:t>circuit</a:t>
            </a:r>
            <a:r>
              <a:rPr sz="3200" spc="-95" dirty="0">
                <a:latin typeface="Carlito"/>
                <a:cs typeface="Carlito"/>
              </a:rPr>
              <a:t> </a:t>
            </a:r>
            <a:r>
              <a:rPr sz="3200" dirty="0">
                <a:latin typeface="Carlito"/>
                <a:cs typeface="Carlito"/>
              </a:rPr>
              <a:t>design</a:t>
            </a:r>
            <a:r>
              <a:rPr sz="3200" spc="-95" dirty="0">
                <a:latin typeface="Carlito"/>
                <a:cs typeface="Carlito"/>
              </a:rPr>
              <a:t> </a:t>
            </a:r>
            <a:r>
              <a:rPr sz="3200" dirty="0">
                <a:latin typeface="Carlito"/>
                <a:cs typeface="Carlito"/>
              </a:rPr>
              <a:t>and</a:t>
            </a:r>
            <a:r>
              <a:rPr sz="3200" spc="-95" dirty="0">
                <a:latin typeface="Carlito"/>
                <a:cs typeface="Carlito"/>
              </a:rPr>
              <a:t> </a:t>
            </a:r>
            <a:r>
              <a:rPr sz="3200" spc="-10" dirty="0">
                <a:latin typeface="Carlito"/>
                <a:cs typeface="Carlito"/>
              </a:rPr>
              <a:t>processing technology</a:t>
            </a:r>
            <a:r>
              <a:rPr sz="3200" spc="-130" dirty="0">
                <a:latin typeface="Carlito"/>
                <a:cs typeface="Carlito"/>
              </a:rPr>
              <a:t> </a:t>
            </a:r>
            <a:r>
              <a:rPr sz="3200" dirty="0">
                <a:latin typeface="Carlito"/>
                <a:cs typeface="Carlito"/>
              </a:rPr>
              <a:t>available</a:t>
            </a:r>
            <a:r>
              <a:rPr sz="3200" spc="-130" dirty="0">
                <a:latin typeface="Carlito"/>
                <a:cs typeface="Carlito"/>
              </a:rPr>
              <a:t> </a:t>
            </a:r>
            <a:r>
              <a:rPr sz="3200" spc="-10" dirty="0">
                <a:latin typeface="Carlito"/>
                <a:cs typeface="Carlito"/>
              </a:rPr>
              <a:t>today.</a:t>
            </a:r>
            <a:endParaRPr sz="3200">
              <a:latin typeface="Carlito"/>
              <a:cs typeface="Carli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806700">
              <a:lnSpc>
                <a:spcPct val="100000"/>
              </a:lnSpc>
              <a:spcBef>
                <a:spcPts val="100"/>
              </a:spcBef>
            </a:pPr>
            <a:r>
              <a:rPr dirty="0"/>
              <a:t>ADC</a:t>
            </a:r>
            <a:r>
              <a:rPr spc="-95" dirty="0"/>
              <a:t> </a:t>
            </a:r>
            <a:r>
              <a:rPr spc="-20" dirty="0"/>
              <a:t>0801</a:t>
            </a:r>
          </a:p>
        </p:txBody>
      </p:sp>
      <p:sp>
        <p:nvSpPr>
          <p:cNvPr id="3" name="object 3"/>
          <p:cNvSpPr txBox="1"/>
          <p:nvPr/>
        </p:nvSpPr>
        <p:spPr>
          <a:xfrm>
            <a:off x="591179" y="1609340"/>
            <a:ext cx="2907030" cy="2456180"/>
          </a:xfrm>
          <a:prstGeom prst="rect">
            <a:avLst/>
          </a:prstGeom>
        </p:spPr>
        <p:txBody>
          <a:bodyPr vert="horz" wrap="square" lIns="0" tIns="12700" rIns="0" bIns="0" rtlCol="0">
            <a:spAutoFit/>
          </a:bodyPr>
          <a:lstStyle/>
          <a:p>
            <a:pPr marL="294005" indent="-281305">
              <a:lnSpc>
                <a:spcPts val="3829"/>
              </a:lnSpc>
              <a:spcBef>
                <a:spcPts val="100"/>
              </a:spcBef>
              <a:buFont typeface="Arial"/>
              <a:buChar char="•"/>
              <a:tabLst>
                <a:tab pos="294005" algn="l"/>
              </a:tabLst>
            </a:pPr>
            <a:r>
              <a:rPr sz="3200" dirty="0">
                <a:latin typeface="Carlito"/>
                <a:cs typeface="Carlito"/>
              </a:rPr>
              <a:t>The</a:t>
            </a:r>
            <a:r>
              <a:rPr sz="3200" spc="-70" dirty="0">
                <a:latin typeface="Carlito"/>
                <a:cs typeface="Carlito"/>
              </a:rPr>
              <a:t> </a:t>
            </a:r>
            <a:r>
              <a:rPr sz="3200" dirty="0">
                <a:latin typeface="Carlito"/>
                <a:cs typeface="Carlito"/>
              </a:rPr>
              <a:t>ADC</a:t>
            </a:r>
            <a:r>
              <a:rPr sz="3200" spc="-65" dirty="0">
                <a:latin typeface="Carlito"/>
                <a:cs typeface="Carlito"/>
              </a:rPr>
              <a:t> </a:t>
            </a:r>
            <a:r>
              <a:rPr sz="3200" spc="-20" dirty="0">
                <a:latin typeface="Carlito"/>
                <a:cs typeface="Carlito"/>
              </a:rPr>
              <a:t>0801</a:t>
            </a:r>
            <a:endParaRPr sz="3200">
              <a:latin typeface="Carlito"/>
              <a:cs typeface="Carlito"/>
            </a:endParaRPr>
          </a:p>
          <a:p>
            <a:pPr marL="294640" marR="5080">
              <a:lnSpc>
                <a:spcPts val="3820"/>
              </a:lnSpc>
              <a:spcBef>
                <a:spcPts val="125"/>
              </a:spcBef>
            </a:pPr>
            <a:r>
              <a:rPr sz="3200" dirty="0">
                <a:latin typeface="Carlito"/>
                <a:cs typeface="Carlito"/>
              </a:rPr>
              <a:t>is</a:t>
            </a:r>
            <a:r>
              <a:rPr sz="3200" spc="-20" dirty="0">
                <a:latin typeface="Carlito"/>
                <a:cs typeface="Carlito"/>
              </a:rPr>
              <a:t> </a:t>
            </a:r>
            <a:r>
              <a:rPr sz="3200" dirty="0">
                <a:latin typeface="Carlito"/>
                <a:cs typeface="Carlito"/>
              </a:rPr>
              <a:t>a</a:t>
            </a:r>
            <a:r>
              <a:rPr sz="3200" spc="-20" dirty="0">
                <a:latin typeface="Carlito"/>
                <a:cs typeface="Carlito"/>
              </a:rPr>
              <a:t> </a:t>
            </a:r>
            <a:r>
              <a:rPr sz="3200" spc="-25" dirty="0">
                <a:latin typeface="Carlito"/>
                <a:cs typeface="Carlito"/>
              </a:rPr>
              <a:t>8-bit successive-</a:t>
            </a:r>
            <a:r>
              <a:rPr sz="3200" spc="-20" dirty="0">
                <a:latin typeface="Carlito"/>
                <a:cs typeface="Carlito"/>
              </a:rPr>
              <a:t>appr </a:t>
            </a:r>
            <a:r>
              <a:rPr sz="3200" dirty="0">
                <a:latin typeface="Carlito"/>
                <a:cs typeface="Carlito"/>
              </a:rPr>
              <a:t>oximation</a:t>
            </a:r>
            <a:r>
              <a:rPr sz="3200" spc="-180" dirty="0">
                <a:latin typeface="Carlito"/>
                <a:cs typeface="Carlito"/>
              </a:rPr>
              <a:t> </a:t>
            </a:r>
            <a:r>
              <a:rPr sz="3200" spc="-25" dirty="0">
                <a:latin typeface="Carlito"/>
                <a:cs typeface="Carlito"/>
              </a:rPr>
              <a:t>A/D </a:t>
            </a:r>
            <a:r>
              <a:rPr sz="3200" spc="-10" dirty="0">
                <a:latin typeface="Carlito"/>
                <a:cs typeface="Carlito"/>
              </a:rPr>
              <a:t>converter.</a:t>
            </a:r>
            <a:endParaRPr sz="3200">
              <a:latin typeface="Carlito"/>
              <a:cs typeface="Carlito"/>
            </a:endParaRPr>
          </a:p>
        </p:txBody>
      </p:sp>
      <p:pic>
        <p:nvPicPr>
          <p:cNvPr id="4" name="object 4"/>
          <p:cNvPicPr/>
          <p:nvPr/>
        </p:nvPicPr>
        <p:blipFill>
          <a:blip r:embed="rId2" cstate="print"/>
          <a:stretch>
            <a:fillRect/>
          </a:stretch>
        </p:blipFill>
        <p:spPr>
          <a:xfrm>
            <a:off x="3854920" y="1676396"/>
            <a:ext cx="5060461" cy="44957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0"/>
            <a:ext cx="7838365" cy="635000"/>
          </a:xfrm>
          <a:prstGeom prst="rect">
            <a:avLst/>
          </a:prstGeom>
        </p:spPr>
        <p:txBody>
          <a:bodyPr vert="horz" wrap="square" lIns="0" tIns="12700" rIns="0" bIns="0" rtlCol="0">
            <a:spAutoFit/>
          </a:bodyPr>
          <a:lstStyle/>
          <a:p>
            <a:pPr marL="85090">
              <a:lnSpc>
                <a:spcPct val="100000"/>
              </a:lnSpc>
              <a:spcBef>
                <a:spcPts val="100"/>
              </a:spcBef>
            </a:pPr>
            <a:r>
              <a:rPr spc="-30" dirty="0"/>
              <a:t>Digital-to-</a:t>
            </a:r>
            <a:r>
              <a:rPr dirty="0"/>
              <a:t>Analog</a:t>
            </a:r>
            <a:r>
              <a:rPr spc="-145" dirty="0"/>
              <a:t> </a:t>
            </a:r>
            <a:r>
              <a:rPr dirty="0"/>
              <a:t>Converter</a:t>
            </a:r>
            <a:r>
              <a:rPr spc="-140" dirty="0"/>
              <a:t> </a:t>
            </a:r>
            <a:r>
              <a:rPr spc="-10" dirty="0"/>
              <a:t>(DAC)</a:t>
            </a:r>
          </a:p>
        </p:txBody>
      </p:sp>
      <p:sp>
        <p:nvSpPr>
          <p:cNvPr id="3" name="object 3"/>
          <p:cNvSpPr txBox="1"/>
          <p:nvPr/>
        </p:nvSpPr>
        <p:spPr>
          <a:xfrm>
            <a:off x="591179" y="1609340"/>
            <a:ext cx="7920990" cy="3999229"/>
          </a:xfrm>
          <a:prstGeom prst="rect">
            <a:avLst/>
          </a:prstGeom>
        </p:spPr>
        <p:txBody>
          <a:bodyPr vert="horz" wrap="square" lIns="0" tIns="30480" rIns="0" bIns="0" rtlCol="0">
            <a:spAutoFit/>
          </a:bodyPr>
          <a:lstStyle/>
          <a:p>
            <a:pPr marL="294640" marR="215265" indent="-281940">
              <a:lnSpc>
                <a:spcPts val="3820"/>
              </a:lnSpc>
              <a:spcBef>
                <a:spcPts val="240"/>
              </a:spcBef>
              <a:buFont typeface="Arial"/>
              <a:buChar char="•"/>
              <a:tabLst>
                <a:tab pos="294640" algn="l"/>
              </a:tabLst>
            </a:pPr>
            <a:r>
              <a:rPr sz="3200" dirty="0">
                <a:latin typeface="Carlito"/>
                <a:cs typeface="Carlito"/>
              </a:rPr>
              <a:t>The</a:t>
            </a:r>
            <a:r>
              <a:rPr sz="3200" spc="-55" dirty="0">
                <a:latin typeface="Carlito"/>
                <a:cs typeface="Carlito"/>
              </a:rPr>
              <a:t> </a:t>
            </a:r>
            <a:r>
              <a:rPr sz="3200" dirty="0">
                <a:latin typeface="Carlito"/>
                <a:cs typeface="Carlito"/>
              </a:rPr>
              <a:t>digital</a:t>
            </a:r>
            <a:r>
              <a:rPr sz="3200" spc="-55" dirty="0">
                <a:latin typeface="Carlito"/>
                <a:cs typeface="Carlito"/>
              </a:rPr>
              <a:t> </a:t>
            </a:r>
            <a:r>
              <a:rPr sz="3200" dirty="0">
                <a:latin typeface="Carlito"/>
                <a:cs typeface="Carlito"/>
              </a:rPr>
              <a:t>data</a:t>
            </a:r>
            <a:r>
              <a:rPr sz="3200" spc="-55" dirty="0">
                <a:latin typeface="Carlito"/>
                <a:cs typeface="Carlito"/>
              </a:rPr>
              <a:t> </a:t>
            </a:r>
            <a:r>
              <a:rPr sz="3200" dirty="0">
                <a:latin typeface="Carlito"/>
                <a:cs typeface="Carlito"/>
              </a:rPr>
              <a:t>is</a:t>
            </a:r>
            <a:r>
              <a:rPr sz="3200" spc="-55" dirty="0">
                <a:latin typeface="Carlito"/>
                <a:cs typeface="Carlito"/>
              </a:rPr>
              <a:t> </a:t>
            </a:r>
            <a:r>
              <a:rPr sz="3200" dirty="0">
                <a:latin typeface="Carlito"/>
                <a:cs typeface="Carlito"/>
              </a:rPr>
              <a:t>processed</a:t>
            </a:r>
            <a:r>
              <a:rPr sz="3200" spc="-55" dirty="0">
                <a:latin typeface="Carlito"/>
                <a:cs typeface="Carlito"/>
              </a:rPr>
              <a:t> </a:t>
            </a:r>
            <a:r>
              <a:rPr sz="3200" dirty="0">
                <a:latin typeface="Carlito"/>
                <a:cs typeface="Carlito"/>
              </a:rPr>
              <a:t>by</a:t>
            </a:r>
            <a:r>
              <a:rPr sz="3200" spc="-50" dirty="0">
                <a:latin typeface="Carlito"/>
                <a:cs typeface="Carlito"/>
              </a:rPr>
              <a:t> </a:t>
            </a:r>
            <a:r>
              <a:rPr sz="3200" dirty="0">
                <a:latin typeface="Carlito"/>
                <a:cs typeface="Carlito"/>
              </a:rPr>
              <a:t>a</a:t>
            </a:r>
            <a:r>
              <a:rPr sz="3200" spc="-55" dirty="0">
                <a:latin typeface="Carlito"/>
                <a:cs typeface="Carlito"/>
              </a:rPr>
              <a:t> </a:t>
            </a:r>
            <a:r>
              <a:rPr sz="3200" spc="-10" dirty="0">
                <a:latin typeface="Carlito"/>
                <a:cs typeface="Carlito"/>
              </a:rPr>
              <a:t>digital </a:t>
            </a:r>
            <a:r>
              <a:rPr sz="3200" dirty="0">
                <a:latin typeface="Carlito"/>
                <a:cs typeface="Carlito"/>
              </a:rPr>
              <a:t>processor</a:t>
            </a:r>
            <a:r>
              <a:rPr sz="3200" spc="-50" dirty="0">
                <a:latin typeface="Carlito"/>
                <a:cs typeface="Carlito"/>
              </a:rPr>
              <a:t> </a:t>
            </a:r>
            <a:r>
              <a:rPr sz="3200" dirty="0">
                <a:latin typeface="Carlito"/>
                <a:cs typeface="Carlito"/>
              </a:rPr>
              <a:t>and</a:t>
            </a:r>
            <a:r>
              <a:rPr sz="3200" spc="-50" dirty="0">
                <a:latin typeface="Carlito"/>
                <a:cs typeface="Carlito"/>
              </a:rPr>
              <a:t> </a:t>
            </a:r>
            <a:r>
              <a:rPr sz="3200" dirty="0">
                <a:latin typeface="Carlito"/>
                <a:cs typeface="Carlito"/>
              </a:rPr>
              <a:t>output</a:t>
            </a:r>
            <a:r>
              <a:rPr sz="3200" spc="-50" dirty="0">
                <a:latin typeface="Carlito"/>
                <a:cs typeface="Carlito"/>
              </a:rPr>
              <a:t> </a:t>
            </a:r>
            <a:r>
              <a:rPr sz="3200" dirty="0">
                <a:latin typeface="Carlito"/>
                <a:cs typeface="Carlito"/>
              </a:rPr>
              <a:t>to</a:t>
            </a:r>
            <a:r>
              <a:rPr sz="3200" spc="-45" dirty="0">
                <a:latin typeface="Carlito"/>
                <a:cs typeface="Carlito"/>
              </a:rPr>
              <a:t> </a:t>
            </a:r>
            <a:r>
              <a:rPr sz="3200" dirty="0">
                <a:latin typeface="Carlito"/>
                <a:cs typeface="Carlito"/>
              </a:rPr>
              <a:t>the</a:t>
            </a:r>
            <a:r>
              <a:rPr sz="3200" spc="-50" dirty="0">
                <a:latin typeface="Carlito"/>
                <a:cs typeface="Carlito"/>
              </a:rPr>
              <a:t> </a:t>
            </a:r>
            <a:r>
              <a:rPr sz="3200" spc="-25" dirty="0">
                <a:latin typeface="Carlito"/>
                <a:cs typeface="Carlito"/>
              </a:rPr>
              <a:t>digital-</a:t>
            </a:r>
            <a:r>
              <a:rPr sz="3200" dirty="0">
                <a:latin typeface="Carlito"/>
                <a:cs typeface="Carlito"/>
              </a:rPr>
              <a:t>to</a:t>
            </a:r>
            <a:r>
              <a:rPr sz="3200" spc="-50" dirty="0">
                <a:latin typeface="Carlito"/>
                <a:cs typeface="Carlito"/>
              </a:rPr>
              <a:t> </a:t>
            </a:r>
            <a:r>
              <a:rPr sz="3200" spc="-10" dirty="0">
                <a:latin typeface="Carlito"/>
                <a:cs typeface="Carlito"/>
              </a:rPr>
              <a:t>analog </a:t>
            </a:r>
            <a:r>
              <a:rPr sz="3200" dirty="0">
                <a:latin typeface="Carlito"/>
                <a:cs typeface="Carlito"/>
              </a:rPr>
              <a:t>converter</a:t>
            </a:r>
            <a:r>
              <a:rPr sz="3200" spc="-45" dirty="0">
                <a:latin typeface="Carlito"/>
                <a:cs typeface="Carlito"/>
              </a:rPr>
              <a:t> </a:t>
            </a:r>
            <a:r>
              <a:rPr sz="3200" spc="-10" dirty="0">
                <a:latin typeface="Carlito"/>
                <a:cs typeface="Carlito"/>
              </a:rPr>
              <a:t>(DAC).</a:t>
            </a:r>
            <a:endParaRPr sz="3200">
              <a:latin typeface="Carlito"/>
              <a:cs typeface="Carlito"/>
            </a:endParaRPr>
          </a:p>
          <a:p>
            <a:pPr marL="294640" marR="5080" indent="-281940">
              <a:lnSpc>
                <a:spcPct val="99800"/>
              </a:lnSpc>
              <a:spcBef>
                <a:spcPts val="520"/>
              </a:spcBef>
              <a:buFont typeface="Arial"/>
              <a:buChar char="•"/>
              <a:tabLst>
                <a:tab pos="294640" algn="l"/>
              </a:tabLst>
            </a:pPr>
            <a:r>
              <a:rPr sz="3200" dirty="0">
                <a:latin typeface="Carlito"/>
                <a:cs typeface="Carlito"/>
              </a:rPr>
              <a:t>The</a:t>
            </a:r>
            <a:r>
              <a:rPr sz="3200" spc="-55" dirty="0">
                <a:latin typeface="Carlito"/>
                <a:cs typeface="Carlito"/>
              </a:rPr>
              <a:t> </a:t>
            </a:r>
            <a:r>
              <a:rPr sz="3200" dirty="0">
                <a:latin typeface="Carlito"/>
                <a:cs typeface="Carlito"/>
              </a:rPr>
              <a:t>DAC</a:t>
            </a:r>
            <a:r>
              <a:rPr sz="3200" spc="-55" dirty="0">
                <a:latin typeface="Carlito"/>
                <a:cs typeface="Carlito"/>
              </a:rPr>
              <a:t> </a:t>
            </a:r>
            <a:r>
              <a:rPr sz="3200" dirty="0">
                <a:latin typeface="Carlito"/>
                <a:cs typeface="Carlito"/>
              </a:rPr>
              <a:t>reverses</a:t>
            </a:r>
            <a:r>
              <a:rPr sz="3200" spc="-50" dirty="0">
                <a:latin typeface="Carlito"/>
                <a:cs typeface="Carlito"/>
              </a:rPr>
              <a:t> </a:t>
            </a:r>
            <a:r>
              <a:rPr sz="3200" dirty="0">
                <a:latin typeface="Carlito"/>
                <a:cs typeface="Carlito"/>
              </a:rPr>
              <a:t>the</a:t>
            </a:r>
            <a:r>
              <a:rPr sz="3200" spc="-55" dirty="0">
                <a:latin typeface="Carlito"/>
                <a:cs typeface="Carlito"/>
              </a:rPr>
              <a:t> </a:t>
            </a:r>
            <a:r>
              <a:rPr sz="3200" dirty="0">
                <a:latin typeface="Carlito"/>
                <a:cs typeface="Carlito"/>
              </a:rPr>
              <a:t>ADC</a:t>
            </a:r>
            <a:r>
              <a:rPr sz="3200" spc="-50" dirty="0">
                <a:latin typeface="Carlito"/>
                <a:cs typeface="Carlito"/>
              </a:rPr>
              <a:t> </a:t>
            </a:r>
            <a:r>
              <a:rPr sz="3200" dirty="0">
                <a:latin typeface="Carlito"/>
                <a:cs typeface="Carlito"/>
              </a:rPr>
              <a:t>process,</a:t>
            </a:r>
            <a:r>
              <a:rPr sz="3200" spc="-55" dirty="0">
                <a:latin typeface="Carlito"/>
                <a:cs typeface="Carlito"/>
              </a:rPr>
              <a:t> </a:t>
            </a:r>
            <a:r>
              <a:rPr sz="3200" dirty="0">
                <a:latin typeface="Carlito"/>
                <a:cs typeface="Carlito"/>
              </a:rPr>
              <a:t>it</a:t>
            </a:r>
            <a:r>
              <a:rPr sz="3200" spc="-55" dirty="0">
                <a:latin typeface="Carlito"/>
                <a:cs typeface="Carlito"/>
              </a:rPr>
              <a:t> </a:t>
            </a:r>
            <a:r>
              <a:rPr sz="3200" spc="-10" dirty="0">
                <a:latin typeface="Carlito"/>
                <a:cs typeface="Carlito"/>
              </a:rPr>
              <a:t>converts </a:t>
            </a:r>
            <a:r>
              <a:rPr sz="3200" dirty="0">
                <a:latin typeface="Carlito"/>
                <a:cs typeface="Carlito"/>
              </a:rPr>
              <a:t>a</a:t>
            </a:r>
            <a:r>
              <a:rPr sz="3200" spc="-75" dirty="0">
                <a:latin typeface="Carlito"/>
                <a:cs typeface="Carlito"/>
              </a:rPr>
              <a:t> </a:t>
            </a:r>
            <a:r>
              <a:rPr sz="3200" dirty="0">
                <a:latin typeface="Carlito"/>
                <a:cs typeface="Carlito"/>
              </a:rPr>
              <a:t>discrete</a:t>
            </a:r>
            <a:r>
              <a:rPr sz="3200" spc="-75" dirty="0">
                <a:latin typeface="Carlito"/>
                <a:cs typeface="Carlito"/>
              </a:rPr>
              <a:t> </a:t>
            </a:r>
            <a:r>
              <a:rPr sz="3200" dirty="0">
                <a:latin typeface="Carlito"/>
                <a:cs typeface="Carlito"/>
              </a:rPr>
              <a:t>time,</a:t>
            </a:r>
            <a:r>
              <a:rPr sz="3200" spc="-75" dirty="0">
                <a:latin typeface="Carlito"/>
                <a:cs typeface="Carlito"/>
              </a:rPr>
              <a:t> </a:t>
            </a:r>
            <a:r>
              <a:rPr sz="3200" dirty="0">
                <a:latin typeface="Carlito"/>
                <a:cs typeface="Carlito"/>
              </a:rPr>
              <a:t>discrete</a:t>
            </a:r>
            <a:r>
              <a:rPr sz="3200" spc="-75" dirty="0">
                <a:latin typeface="Carlito"/>
                <a:cs typeface="Carlito"/>
              </a:rPr>
              <a:t> </a:t>
            </a:r>
            <a:r>
              <a:rPr sz="3200" dirty="0">
                <a:latin typeface="Carlito"/>
                <a:cs typeface="Carlito"/>
              </a:rPr>
              <a:t>amplitude</a:t>
            </a:r>
            <a:r>
              <a:rPr sz="3200" spc="-75" dirty="0">
                <a:latin typeface="Carlito"/>
                <a:cs typeface="Carlito"/>
              </a:rPr>
              <a:t> </a:t>
            </a:r>
            <a:r>
              <a:rPr sz="3200" spc="-20" dirty="0">
                <a:latin typeface="Carlito"/>
                <a:cs typeface="Carlito"/>
              </a:rPr>
              <a:t>into </a:t>
            </a:r>
            <a:r>
              <a:rPr sz="3200" spc="-10" dirty="0">
                <a:latin typeface="Carlito"/>
                <a:cs typeface="Carlito"/>
              </a:rPr>
              <a:t>continuous</a:t>
            </a:r>
            <a:r>
              <a:rPr sz="3200" spc="-95" dirty="0">
                <a:latin typeface="Carlito"/>
                <a:cs typeface="Carlito"/>
              </a:rPr>
              <a:t> </a:t>
            </a:r>
            <a:r>
              <a:rPr sz="3200" dirty="0">
                <a:latin typeface="Carlito"/>
                <a:cs typeface="Carlito"/>
              </a:rPr>
              <a:t>time,</a:t>
            </a:r>
            <a:r>
              <a:rPr sz="3200" spc="-95" dirty="0">
                <a:latin typeface="Carlito"/>
                <a:cs typeface="Carlito"/>
              </a:rPr>
              <a:t> </a:t>
            </a:r>
            <a:r>
              <a:rPr sz="3200" spc="-10" dirty="0">
                <a:latin typeface="Carlito"/>
                <a:cs typeface="Carlito"/>
              </a:rPr>
              <a:t>continuous</a:t>
            </a:r>
            <a:r>
              <a:rPr sz="3200" spc="-95" dirty="0">
                <a:latin typeface="Carlito"/>
                <a:cs typeface="Carlito"/>
              </a:rPr>
              <a:t> </a:t>
            </a:r>
            <a:r>
              <a:rPr sz="3200" spc="-10" dirty="0">
                <a:latin typeface="Carlito"/>
                <a:cs typeface="Carlito"/>
              </a:rPr>
              <a:t>amplitude.</a:t>
            </a:r>
            <a:r>
              <a:rPr sz="3200" spc="-90" dirty="0">
                <a:latin typeface="Carlito"/>
                <a:cs typeface="Carlito"/>
              </a:rPr>
              <a:t> </a:t>
            </a:r>
            <a:r>
              <a:rPr sz="3200" spc="-25" dirty="0">
                <a:latin typeface="Carlito"/>
                <a:cs typeface="Carlito"/>
              </a:rPr>
              <a:t>The </a:t>
            </a:r>
            <a:r>
              <a:rPr sz="3200" dirty="0">
                <a:latin typeface="Carlito"/>
                <a:cs typeface="Carlito"/>
              </a:rPr>
              <a:t>DAC</a:t>
            </a:r>
            <a:r>
              <a:rPr sz="3200" spc="-100" dirty="0">
                <a:latin typeface="Carlito"/>
                <a:cs typeface="Carlito"/>
              </a:rPr>
              <a:t> </a:t>
            </a:r>
            <a:r>
              <a:rPr sz="3200" dirty="0">
                <a:latin typeface="Carlito"/>
                <a:cs typeface="Carlito"/>
              </a:rPr>
              <a:t>is</a:t>
            </a:r>
            <a:r>
              <a:rPr sz="3200" spc="-100" dirty="0">
                <a:latin typeface="Carlito"/>
                <a:cs typeface="Carlito"/>
              </a:rPr>
              <a:t> </a:t>
            </a:r>
            <a:r>
              <a:rPr sz="3200" dirty="0">
                <a:latin typeface="Carlito"/>
                <a:cs typeface="Carlito"/>
              </a:rPr>
              <a:t>usually</a:t>
            </a:r>
            <a:r>
              <a:rPr sz="3200" spc="-95" dirty="0">
                <a:latin typeface="Carlito"/>
                <a:cs typeface="Carlito"/>
              </a:rPr>
              <a:t> </a:t>
            </a:r>
            <a:r>
              <a:rPr sz="3200" dirty="0">
                <a:latin typeface="Carlito"/>
                <a:cs typeface="Carlito"/>
              </a:rPr>
              <a:t>operated</a:t>
            </a:r>
            <a:r>
              <a:rPr sz="3200" spc="-100" dirty="0">
                <a:latin typeface="Carlito"/>
                <a:cs typeface="Carlito"/>
              </a:rPr>
              <a:t> </a:t>
            </a:r>
            <a:r>
              <a:rPr sz="3200" dirty="0">
                <a:latin typeface="Carlito"/>
                <a:cs typeface="Carlito"/>
              </a:rPr>
              <a:t>at</a:t>
            </a:r>
            <a:r>
              <a:rPr sz="3200" spc="-100" dirty="0">
                <a:latin typeface="Carlito"/>
                <a:cs typeface="Carlito"/>
              </a:rPr>
              <a:t> </a:t>
            </a:r>
            <a:r>
              <a:rPr sz="3200" dirty="0">
                <a:latin typeface="Carlito"/>
                <a:cs typeface="Carlito"/>
              </a:rPr>
              <a:t>same</a:t>
            </a:r>
            <a:r>
              <a:rPr sz="3200" spc="-95" dirty="0">
                <a:latin typeface="Carlito"/>
                <a:cs typeface="Carlito"/>
              </a:rPr>
              <a:t> </a:t>
            </a:r>
            <a:r>
              <a:rPr sz="3200" dirty="0">
                <a:latin typeface="Carlito"/>
                <a:cs typeface="Carlito"/>
              </a:rPr>
              <a:t>frequency</a:t>
            </a:r>
            <a:r>
              <a:rPr sz="3200" spc="-100" dirty="0">
                <a:latin typeface="Carlito"/>
                <a:cs typeface="Carlito"/>
              </a:rPr>
              <a:t> </a:t>
            </a:r>
            <a:r>
              <a:rPr sz="3200" spc="-25" dirty="0">
                <a:latin typeface="Carlito"/>
                <a:cs typeface="Carlito"/>
              </a:rPr>
              <a:t>as </a:t>
            </a:r>
            <a:r>
              <a:rPr sz="3200" dirty="0">
                <a:latin typeface="Carlito"/>
                <a:cs typeface="Carlito"/>
              </a:rPr>
              <a:t>the</a:t>
            </a:r>
            <a:r>
              <a:rPr sz="3200" spc="-60" dirty="0">
                <a:latin typeface="Carlito"/>
                <a:cs typeface="Carlito"/>
              </a:rPr>
              <a:t> </a:t>
            </a:r>
            <a:r>
              <a:rPr sz="3200" spc="-20" dirty="0">
                <a:latin typeface="Carlito"/>
                <a:cs typeface="Carlito"/>
              </a:rPr>
              <a:t>ADC.</a:t>
            </a:r>
            <a:endParaRPr sz="3200">
              <a:latin typeface="Carlito"/>
              <a:cs typeface="Carli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609600"/>
            <a:ext cx="8087995" cy="4955540"/>
          </a:xfrm>
          <a:prstGeom prst="rect">
            <a:avLst/>
          </a:prstGeom>
        </p:spPr>
        <p:txBody>
          <a:bodyPr vert="horz" wrap="square" lIns="0" tIns="8255" rIns="0" bIns="0" rtlCol="0">
            <a:spAutoFit/>
          </a:bodyPr>
          <a:lstStyle/>
          <a:p>
            <a:pPr marL="440690" marR="54610" indent="-428625">
              <a:lnSpc>
                <a:spcPct val="101000"/>
              </a:lnSpc>
              <a:spcBef>
                <a:spcPts val="65"/>
              </a:spcBef>
              <a:buAutoNum type="arabicPeriod"/>
              <a:tabLst>
                <a:tab pos="440690" algn="l"/>
              </a:tabLst>
            </a:pPr>
            <a:r>
              <a:rPr sz="2600" dirty="0">
                <a:latin typeface="Carlito"/>
                <a:cs typeface="Carlito"/>
              </a:rPr>
              <a:t>A</a:t>
            </a:r>
            <a:r>
              <a:rPr sz="2600" spc="-35" dirty="0">
                <a:latin typeface="Carlito"/>
                <a:cs typeface="Carlito"/>
              </a:rPr>
              <a:t> </a:t>
            </a:r>
            <a:r>
              <a:rPr sz="2600" dirty="0">
                <a:latin typeface="Carlito"/>
                <a:cs typeface="Carlito"/>
              </a:rPr>
              <a:t>DAC</a:t>
            </a:r>
            <a:r>
              <a:rPr sz="2600" spc="-35" dirty="0">
                <a:latin typeface="Carlito"/>
                <a:cs typeface="Carlito"/>
              </a:rPr>
              <a:t> </a:t>
            </a:r>
            <a:r>
              <a:rPr sz="2600" dirty="0">
                <a:latin typeface="Carlito"/>
                <a:cs typeface="Carlito"/>
              </a:rPr>
              <a:t>selects</a:t>
            </a:r>
            <a:r>
              <a:rPr sz="2600" spc="-35" dirty="0">
                <a:latin typeface="Carlito"/>
                <a:cs typeface="Carlito"/>
              </a:rPr>
              <a:t> </a:t>
            </a:r>
            <a:r>
              <a:rPr sz="2600" dirty="0">
                <a:latin typeface="Carlito"/>
                <a:cs typeface="Carlito"/>
              </a:rPr>
              <a:t>and</a:t>
            </a:r>
            <a:r>
              <a:rPr sz="2600" spc="-35" dirty="0">
                <a:latin typeface="Carlito"/>
                <a:cs typeface="Carlito"/>
              </a:rPr>
              <a:t> </a:t>
            </a:r>
            <a:r>
              <a:rPr sz="2600" dirty="0">
                <a:latin typeface="Carlito"/>
                <a:cs typeface="Carlito"/>
              </a:rPr>
              <a:t>produces</a:t>
            </a:r>
            <a:r>
              <a:rPr sz="2600" spc="-35" dirty="0">
                <a:latin typeface="Carlito"/>
                <a:cs typeface="Carlito"/>
              </a:rPr>
              <a:t> </a:t>
            </a:r>
            <a:r>
              <a:rPr sz="2600" dirty="0">
                <a:latin typeface="Carlito"/>
                <a:cs typeface="Carlito"/>
              </a:rPr>
              <a:t>an</a:t>
            </a:r>
            <a:r>
              <a:rPr sz="2600" spc="-30" dirty="0">
                <a:latin typeface="Carlito"/>
                <a:cs typeface="Carlito"/>
              </a:rPr>
              <a:t> </a:t>
            </a:r>
            <a:r>
              <a:rPr sz="2600" dirty="0">
                <a:latin typeface="Carlito"/>
                <a:cs typeface="Carlito"/>
              </a:rPr>
              <a:t>analog</a:t>
            </a:r>
            <a:r>
              <a:rPr sz="2600" spc="-35" dirty="0">
                <a:latin typeface="Carlito"/>
                <a:cs typeface="Carlito"/>
              </a:rPr>
              <a:t> </a:t>
            </a:r>
            <a:r>
              <a:rPr sz="2600" dirty="0">
                <a:latin typeface="Carlito"/>
                <a:cs typeface="Carlito"/>
              </a:rPr>
              <a:t>level</a:t>
            </a:r>
            <a:r>
              <a:rPr sz="2600" spc="-35" dirty="0">
                <a:latin typeface="Carlito"/>
                <a:cs typeface="Carlito"/>
              </a:rPr>
              <a:t> </a:t>
            </a:r>
            <a:r>
              <a:rPr sz="2600" dirty="0">
                <a:latin typeface="Carlito"/>
                <a:cs typeface="Carlito"/>
              </a:rPr>
              <a:t>from</a:t>
            </a:r>
            <a:r>
              <a:rPr sz="2600" spc="-35" dirty="0">
                <a:latin typeface="Carlito"/>
                <a:cs typeface="Carlito"/>
              </a:rPr>
              <a:t> </a:t>
            </a:r>
            <a:r>
              <a:rPr sz="2600" dirty="0">
                <a:latin typeface="Carlito"/>
                <a:cs typeface="Carlito"/>
              </a:rPr>
              <a:t>a</a:t>
            </a:r>
            <a:r>
              <a:rPr sz="2600" spc="-35" dirty="0">
                <a:latin typeface="Carlito"/>
                <a:cs typeface="Carlito"/>
              </a:rPr>
              <a:t> </a:t>
            </a:r>
            <a:r>
              <a:rPr sz="2600" dirty="0">
                <a:latin typeface="Carlito"/>
                <a:cs typeface="Carlito"/>
              </a:rPr>
              <a:t>set</a:t>
            </a:r>
            <a:r>
              <a:rPr sz="2600" spc="-35" dirty="0">
                <a:latin typeface="Carlito"/>
                <a:cs typeface="Carlito"/>
              </a:rPr>
              <a:t> </a:t>
            </a:r>
            <a:r>
              <a:rPr sz="2600" spc="-25" dirty="0">
                <a:latin typeface="Carlito"/>
                <a:cs typeface="Carlito"/>
              </a:rPr>
              <a:t>of </a:t>
            </a:r>
            <a:r>
              <a:rPr sz="2600" dirty="0">
                <a:latin typeface="Carlito"/>
                <a:cs typeface="Carlito"/>
              </a:rPr>
              <a:t>fixed</a:t>
            </a:r>
            <a:r>
              <a:rPr sz="2600" spc="-50" dirty="0">
                <a:latin typeface="Carlito"/>
                <a:cs typeface="Carlito"/>
              </a:rPr>
              <a:t> </a:t>
            </a:r>
            <a:r>
              <a:rPr sz="2600" dirty="0">
                <a:latin typeface="Carlito"/>
                <a:cs typeface="Carlito"/>
              </a:rPr>
              <a:t>references</a:t>
            </a:r>
            <a:r>
              <a:rPr sz="2600" spc="-45" dirty="0">
                <a:latin typeface="Carlito"/>
                <a:cs typeface="Carlito"/>
              </a:rPr>
              <a:t> </a:t>
            </a:r>
            <a:r>
              <a:rPr sz="2600" spc="-10" dirty="0">
                <a:latin typeface="Carlito"/>
                <a:cs typeface="Carlito"/>
              </a:rPr>
              <a:t>according</a:t>
            </a:r>
            <a:r>
              <a:rPr sz="2600" spc="-50" dirty="0">
                <a:latin typeface="Carlito"/>
                <a:cs typeface="Carlito"/>
              </a:rPr>
              <a:t> </a:t>
            </a:r>
            <a:r>
              <a:rPr sz="2600" dirty="0">
                <a:latin typeface="Carlito"/>
                <a:cs typeface="Carlito"/>
              </a:rPr>
              <a:t>to</a:t>
            </a:r>
            <a:r>
              <a:rPr sz="2600" spc="-45" dirty="0">
                <a:latin typeface="Carlito"/>
                <a:cs typeface="Carlito"/>
              </a:rPr>
              <a:t> </a:t>
            </a:r>
            <a:r>
              <a:rPr sz="2600" dirty="0">
                <a:latin typeface="Carlito"/>
                <a:cs typeface="Carlito"/>
              </a:rPr>
              <a:t>the</a:t>
            </a:r>
            <a:r>
              <a:rPr sz="2600" spc="-45" dirty="0">
                <a:latin typeface="Carlito"/>
                <a:cs typeface="Carlito"/>
              </a:rPr>
              <a:t> </a:t>
            </a:r>
            <a:r>
              <a:rPr sz="2600" dirty="0">
                <a:latin typeface="Carlito"/>
                <a:cs typeface="Carlito"/>
              </a:rPr>
              <a:t>digital</a:t>
            </a:r>
            <a:r>
              <a:rPr sz="2600" spc="-50" dirty="0">
                <a:latin typeface="Carlito"/>
                <a:cs typeface="Carlito"/>
              </a:rPr>
              <a:t> </a:t>
            </a:r>
            <a:r>
              <a:rPr sz="2600" spc="-10" dirty="0">
                <a:latin typeface="Carlito"/>
                <a:cs typeface="Carlito"/>
              </a:rPr>
              <a:t>input.</a:t>
            </a:r>
            <a:endParaRPr sz="2600" dirty="0">
              <a:latin typeface="Carlito"/>
              <a:cs typeface="Carlito"/>
            </a:endParaRPr>
          </a:p>
          <a:p>
            <a:pPr marL="440690" marR="28575" indent="-428625">
              <a:lnSpc>
                <a:spcPct val="101000"/>
              </a:lnSpc>
              <a:spcBef>
                <a:spcPts val="520"/>
              </a:spcBef>
              <a:buAutoNum type="arabicPeriod"/>
              <a:tabLst>
                <a:tab pos="440690" algn="l"/>
              </a:tabLst>
            </a:pPr>
            <a:r>
              <a:rPr sz="2600" dirty="0">
                <a:latin typeface="Carlito"/>
                <a:cs typeface="Carlito"/>
              </a:rPr>
              <a:t>If</a:t>
            </a:r>
            <a:r>
              <a:rPr sz="2600" spc="-50" dirty="0">
                <a:latin typeface="Carlito"/>
                <a:cs typeface="Carlito"/>
              </a:rPr>
              <a:t> </a:t>
            </a:r>
            <a:r>
              <a:rPr sz="2600" dirty="0">
                <a:latin typeface="Carlito"/>
                <a:cs typeface="Carlito"/>
              </a:rPr>
              <a:t>the</a:t>
            </a:r>
            <a:r>
              <a:rPr sz="2600" spc="-45" dirty="0">
                <a:latin typeface="Carlito"/>
                <a:cs typeface="Carlito"/>
              </a:rPr>
              <a:t> </a:t>
            </a:r>
            <a:r>
              <a:rPr sz="2600" dirty="0">
                <a:latin typeface="Carlito"/>
                <a:cs typeface="Carlito"/>
              </a:rPr>
              <a:t>DAC</a:t>
            </a:r>
            <a:r>
              <a:rPr sz="2600" spc="-50" dirty="0">
                <a:latin typeface="Carlito"/>
                <a:cs typeface="Carlito"/>
              </a:rPr>
              <a:t> </a:t>
            </a:r>
            <a:r>
              <a:rPr sz="2600" dirty="0">
                <a:latin typeface="Carlito"/>
                <a:cs typeface="Carlito"/>
              </a:rPr>
              <a:t>generates</a:t>
            </a:r>
            <a:r>
              <a:rPr sz="2600" spc="-45" dirty="0">
                <a:latin typeface="Carlito"/>
                <a:cs typeface="Carlito"/>
              </a:rPr>
              <a:t> </a:t>
            </a:r>
            <a:r>
              <a:rPr sz="2600" dirty="0">
                <a:latin typeface="Carlito"/>
                <a:cs typeface="Carlito"/>
              </a:rPr>
              <a:t>large</a:t>
            </a:r>
            <a:r>
              <a:rPr sz="2600" spc="-50" dirty="0">
                <a:latin typeface="Carlito"/>
                <a:cs typeface="Carlito"/>
              </a:rPr>
              <a:t> </a:t>
            </a:r>
            <a:r>
              <a:rPr sz="2600" dirty="0">
                <a:latin typeface="Carlito"/>
                <a:cs typeface="Carlito"/>
              </a:rPr>
              <a:t>glitches</a:t>
            </a:r>
            <a:r>
              <a:rPr sz="2600" spc="-45" dirty="0">
                <a:latin typeface="Carlito"/>
                <a:cs typeface="Carlito"/>
              </a:rPr>
              <a:t> </a:t>
            </a:r>
            <a:r>
              <a:rPr sz="2600" dirty="0">
                <a:latin typeface="Carlito"/>
                <a:cs typeface="Carlito"/>
              </a:rPr>
              <a:t>during</a:t>
            </a:r>
            <a:r>
              <a:rPr sz="2600" spc="-50" dirty="0">
                <a:latin typeface="Carlito"/>
                <a:cs typeface="Carlito"/>
              </a:rPr>
              <a:t> </a:t>
            </a:r>
            <a:r>
              <a:rPr sz="2600" dirty="0">
                <a:latin typeface="Carlito"/>
                <a:cs typeface="Carlito"/>
              </a:rPr>
              <a:t>switching</a:t>
            </a:r>
            <a:r>
              <a:rPr sz="2600" spc="-45" dirty="0">
                <a:latin typeface="Carlito"/>
                <a:cs typeface="Carlito"/>
              </a:rPr>
              <a:t> </a:t>
            </a:r>
            <a:r>
              <a:rPr sz="2600" spc="-20" dirty="0">
                <a:latin typeface="Carlito"/>
                <a:cs typeface="Carlito"/>
              </a:rPr>
              <a:t>from </a:t>
            </a:r>
            <a:r>
              <a:rPr sz="2600" dirty="0">
                <a:latin typeface="Carlito"/>
                <a:cs typeface="Carlito"/>
              </a:rPr>
              <a:t>one</a:t>
            </a:r>
            <a:r>
              <a:rPr sz="2600" spc="-55" dirty="0">
                <a:latin typeface="Carlito"/>
                <a:cs typeface="Carlito"/>
              </a:rPr>
              <a:t> </a:t>
            </a:r>
            <a:r>
              <a:rPr sz="2600" dirty="0">
                <a:latin typeface="Carlito"/>
                <a:cs typeface="Carlito"/>
              </a:rPr>
              <a:t>code</a:t>
            </a:r>
            <a:r>
              <a:rPr sz="2600" spc="-55" dirty="0">
                <a:latin typeface="Carlito"/>
                <a:cs typeface="Carlito"/>
              </a:rPr>
              <a:t> </a:t>
            </a:r>
            <a:r>
              <a:rPr sz="2600" dirty="0">
                <a:latin typeface="Carlito"/>
                <a:cs typeface="Carlito"/>
              </a:rPr>
              <a:t>to</a:t>
            </a:r>
            <a:r>
              <a:rPr sz="2600" spc="-50" dirty="0">
                <a:latin typeface="Carlito"/>
                <a:cs typeface="Carlito"/>
              </a:rPr>
              <a:t> </a:t>
            </a:r>
            <a:r>
              <a:rPr sz="2600" dirty="0">
                <a:latin typeface="Carlito"/>
                <a:cs typeface="Carlito"/>
              </a:rPr>
              <a:t>another,</a:t>
            </a:r>
            <a:r>
              <a:rPr sz="2600" spc="-55" dirty="0">
                <a:latin typeface="Carlito"/>
                <a:cs typeface="Carlito"/>
              </a:rPr>
              <a:t> </a:t>
            </a:r>
            <a:r>
              <a:rPr sz="2600" dirty="0">
                <a:latin typeface="Carlito"/>
                <a:cs typeface="Carlito"/>
              </a:rPr>
              <a:t>a</a:t>
            </a:r>
            <a:r>
              <a:rPr sz="2600" spc="-50" dirty="0">
                <a:latin typeface="Carlito"/>
                <a:cs typeface="Carlito"/>
              </a:rPr>
              <a:t> </a:t>
            </a:r>
            <a:r>
              <a:rPr sz="2600" dirty="0">
                <a:latin typeface="Carlito"/>
                <a:cs typeface="Carlito"/>
              </a:rPr>
              <a:t>"deglitching"</a:t>
            </a:r>
            <a:r>
              <a:rPr sz="2600" spc="-55" dirty="0">
                <a:latin typeface="Carlito"/>
                <a:cs typeface="Carlito"/>
              </a:rPr>
              <a:t> </a:t>
            </a:r>
            <a:r>
              <a:rPr sz="2600" dirty="0">
                <a:latin typeface="Carlito"/>
                <a:cs typeface="Carlito"/>
              </a:rPr>
              <a:t>circuit</a:t>
            </a:r>
            <a:r>
              <a:rPr sz="2600" spc="-50" dirty="0">
                <a:latin typeface="Carlito"/>
                <a:cs typeface="Carlito"/>
              </a:rPr>
              <a:t> </a:t>
            </a:r>
            <a:r>
              <a:rPr sz="2600" dirty="0">
                <a:latin typeface="Carlito"/>
                <a:cs typeface="Carlito"/>
              </a:rPr>
              <a:t>(usually</a:t>
            </a:r>
            <a:r>
              <a:rPr sz="2600" spc="-55" dirty="0">
                <a:latin typeface="Carlito"/>
                <a:cs typeface="Carlito"/>
              </a:rPr>
              <a:t> </a:t>
            </a:r>
            <a:r>
              <a:rPr sz="2600" spc="-50" dirty="0">
                <a:latin typeface="Carlito"/>
                <a:cs typeface="Carlito"/>
              </a:rPr>
              <a:t>a </a:t>
            </a:r>
            <a:r>
              <a:rPr sz="2600" spc="-10" dirty="0">
                <a:latin typeface="Carlito"/>
                <a:cs typeface="Carlito"/>
              </a:rPr>
              <a:t>sample-and-</a:t>
            </a:r>
            <a:r>
              <a:rPr sz="2600" dirty="0">
                <a:latin typeface="Carlito"/>
                <a:cs typeface="Carlito"/>
              </a:rPr>
              <a:t>hold</a:t>
            </a:r>
            <a:r>
              <a:rPr sz="2600" spc="-45" dirty="0">
                <a:latin typeface="Carlito"/>
                <a:cs typeface="Carlito"/>
              </a:rPr>
              <a:t> </a:t>
            </a:r>
            <a:r>
              <a:rPr sz="2600" spc="-10" dirty="0">
                <a:latin typeface="Carlito"/>
                <a:cs typeface="Carlito"/>
              </a:rPr>
              <a:t>amplifier)</a:t>
            </a:r>
            <a:r>
              <a:rPr sz="2600" spc="-40" dirty="0">
                <a:latin typeface="Carlito"/>
                <a:cs typeface="Carlito"/>
              </a:rPr>
              <a:t> </a:t>
            </a:r>
            <a:r>
              <a:rPr sz="2600" dirty="0">
                <a:latin typeface="Carlito"/>
                <a:cs typeface="Carlito"/>
              </a:rPr>
              <a:t>follows</a:t>
            </a:r>
            <a:r>
              <a:rPr sz="2600" spc="-45" dirty="0">
                <a:latin typeface="Carlito"/>
                <a:cs typeface="Carlito"/>
              </a:rPr>
              <a:t> </a:t>
            </a:r>
            <a:r>
              <a:rPr sz="2600" dirty="0">
                <a:latin typeface="Carlito"/>
                <a:cs typeface="Carlito"/>
              </a:rPr>
              <a:t>to</a:t>
            </a:r>
            <a:r>
              <a:rPr sz="2600" spc="-40" dirty="0">
                <a:latin typeface="Carlito"/>
                <a:cs typeface="Carlito"/>
              </a:rPr>
              <a:t> </a:t>
            </a:r>
            <a:r>
              <a:rPr sz="2600" dirty="0">
                <a:latin typeface="Carlito"/>
                <a:cs typeface="Carlito"/>
              </a:rPr>
              <a:t>mask</a:t>
            </a:r>
            <a:r>
              <a:rPr sz="2600" spc="-40" dirty="0">
                <a:latin typeface="Carlito"/>
                <a:cs typeface="Carlito"/>
              </a:rPr>
              <a:t> </a:t>
            </a:r>
            <a:r>
              <a:rPr sz="2600" dirty="0">
                <a:latin typeface="Carlito"/>
                <a:cs typeface="Carlito"/>
              </a:rPr>
              <a:t>the</a:t>
            </a:r>
            <a:r>
              <a:rPr sz="2600" spc="-45" dirty="0">
                <a:latin typeface="Carlito"/>
                <a:cs typeface="Carlito"/>
              </a:rPr>
              <a:t> </a:t>
            </a:r>
            <a:r>
              <a:rPr sz="2600" spc="-10" dirty="0">
                <a:latin typeface="Carlito"/>
                <a:cs typeface="Carlito"/>
              </a:rPr>
              <a:t>glitches.</a:t>
            </a:r>
            <a:endParaRPr sz="2600" dirty="0">
              <a:latin typeface="Carlito"/>
              <a:cs typeface="Carlito"/>
            </a:endParaRPr>
          </a:p>
          <a:p>
            <a:pPr marL="440690" marR="5080" indent="-428625">
              <a:lnSpc>
                <a:spcPct val="101000"/>
              </a:lnSpc>
              <a:spcBef>
                <a:spcPts val="520"/>
              </a:spcBef>
              <a:buAutoNum type="arabicPeriod"/>
              <a:tabLst>
                <a:tab pos="440690" algn="l"/>
              </a:tabLst>
            </a:pPr>
            <a:r>
              <a:rPr sz="2600" dirty="0">
                <a:latin typeface="Carlito"/>
                <a:cs typeface="Carlito"/>
              </a:rPr>
              <a:t>The</a:t>
            </a:r>
            <a:r>
              <a:rPr sz="2600" spc="-35" dirty="0">
                <a:latin typeface="Carlito"/>
                <a:cs typeface="Carlito"/>
              </a:rPr>
              <a:t> </a:t>
            </a:r>
            <a:r>
              <a:rPr sz="2600" spc="-10" dirty="0">
                <a:latin typeface="Carlito"/>
                <a:cs typeface="Carlito"/>
              </a:rPr>
              <a:t>reconstruction</a:t>
            </a:r>
            <a:r>
              <a:rPr sz="2600" spc="-35" dirty="0">
                <a:latin typeface="Carlito"/>
                <a:cs typeface="Carlito"/>
              </a:rPr>
              <a:t> </a:t>
            </a:r>
            <a:r>
              <a:rPr sz="2600" dirty="0">
                <a:latin typeface="Carlito"/>
                <a:cs typeface="Carlito"/>
              </a:rPr>
              <a:t>function</a:t>
            </a:r>
            <a:r>
              <a:rPr sz="2600" spc="-40" dirty="0">
                <a:latin typeface="Carlito"/>
                <a:cs typeface="Carlito"/>
              </a:rPr>
              <a:t> </a:t>
            </a:r>
            <a:r>
              <a:rPr sz="2600" dirty="0">
                <a:latin typeface="Carlito"/>
                <a:cs typeface="Carlito"/>
              </a:rPr>
              <a:t>performed</a:t>
            </a:r>
            <a:r>
              <a:rPr sz="2600" spc="-35" dirty="0">
                <a:latin typeface="Carlito"/>
                <a:cs typeface="Carlito"/>
              </a:rPr>
              <a:t> </a:t>
            </a:r>
            <a:r>
              <a:rPr sz="2600" dirty="0">
                <a:latin typeface="Carlito"/>
                <a:cs typeface="Carlito"/>
              </a:rPr>
              <a:t>by</a:t>
            </a:r>
            <a:r>
              <a:rPr sz="2600" spc="-35" dirty="0">
                <a:latin typeface="Carlito"/>
                <a:cs typeface="Carlito"/>
              </a:rPr>
              <a:t> </a:t>
            </a:r>
            <a:r>
              <a:rPr sz="2600" dirty="0">
                <a:latin typeface="Carlito"/>
                <a:cs typeface="Carlito"/>
              </a:rPr>
              <a:t>the</a:t>
            </a:r>
            <a:r>
              <a:rPr sz="2600" spc="-35" dirty="0">
                <a:latin typeface="Carlito"/>
                <a:cs typeface="Carlito"/>
              </a:rPr>
              <a:t> </a:t>
            </a:r>
            <a:r>
              <a:rPr sz="2600" spc="-25" dirty="0">
                <a:latin typeface="Carlito"/>
                <a:cs typeface="Carlito"/>
              </a:rPr>
              <a:t>DAC </a:t>
            </a:r>
            <a:r>
              <a:rPr sz="2600" dirty="0">
                <a:latin typeface="Carlito"/>
                <a:cs typeface="Carlito"/>
              </a:rPr>
              <a:t>introduces</a:t>
            </a:r>
            <a:r>
              <a:rPr sz="2600" spc="-30" dirty="0">
                <a:latin typeface="Carlito"/>
                <a:cs typeface="Carlito"/>
              </a:rPr>
              <a:t> </a:t>
            </a:r>
            <a:r>
              <a:rPr sz="2600" dirty="0">
                <a:latin typeface="Carlito"/>
                <a:cs typeface="Carlito"/>
              </a:rPr>
              <a:t>sharp</a:t>
            </a:r>
            <a:r>
              <a:rPr sz="2600" spc="-30" dirty="0">
                <a:latin typeface="Carlito"/>
                <a:cs typeface="Carlito"/>
              </a:rPr>
              <a:t> </a:t>
            </a:r>
            <a:r>
              <a:rPr sz="2600" dirty="0">
                <a:latin typeface="Carlito"/>
                <a:cs typeface="Carlito"/>
              </a:rPr>
              <a:t>edges</a:t>
            </a:r>
            <a:r>
              <a:rPr sz="2600" spc="-30" dirty="0">
                <a:latin typeface="Carlito"/>
                <a:cs typeface="Carlito"/>
              </a:rPr>
              <a:t> </a:t>
            </a:r>
            <a:r>
              <a:rPr sz="2600" dirty="0">
                <a:latin typeface="Carlito"/>
                <a:cs typeface="Carlito"/>
              </a:rPr>
              <a:t>in</a:t>
            </a:r>
            <a:r>
              <a:rPr sz="2600" spc="-30" dirty="0">
                <a:latin typeface="Carlito"/>
                <a:cs typeface="Carlito"/>
              </a:rPr>
              <a:t> </a:t>
            </a:r>
            <a:r>
              <a:rPr sz="2600" dirty="0">
                <a:latin typeface="Carlito"/>
                <a:cs typeface="Carlito"/>
              </a:rPr>
              <a:t>the</a:t>
            </a:r>
            <a:r>
              <a:rPr sz="2600" spc="-30" dirty="0">
                <a:latin typeface="Carlito"/>
                <a:cs typeface="Carlito"/>
              </a:rPr>
              <a:t> </a:t>
            </a:r>
            <a:r>
              <a:rPr sz="2600" spc="-10" dirty="0">
                <a:latin typeface="Carlito"/>
                <a:cs typeface="Carlito"/>
              </a:rPr>
              <a:t>waveform</a:t>
            </a:r>
            <a:r>
              <a:rPr sz="2600" spc="-30" dirty="0">
                <a:latin typeface="Carlito"/>
                <a:cs typeface="Carlito"/>
              </a:rPr>
              <a:t> </a:t>
            </a:r>
            <a:r>
              <a:rPr sz="2600" dirty="0">
                <a:latin typeface="Carlito"/>
                <a:cs typeface="Carlito"/>
              </a:rPr>
              <a:t>as</a:t>
            </a:r>
            <a:r>
              <a:rPr sz="2600" spc="-30" dirty="0">
                <a:latin typeface="Carlito"/>
                <a:cs typeface="Carlito"/>
              </a:rPr>
              <a:t> </a:t>
            </a:r>
            <a:r>
              <a:rPr sz="2600" dirty="0">
                <a:latin typeface="Carlito"/>
                <a:cs typeface="Carlito"/>
              </a:rPr>
              <a:t>well</a:t>
            </a:r>
            <a:r>
              <a:rPr sz="2600" spc="-25" dirty="0">
                <a:latin typeface="Carlito"/>
                <a:cs typeface="Carlito"/>
              </a:rPr>
              <a:t> </a:t>
            </a:r>
            <a:r>
              <a:rPr sz="2600" dirty="0">
                <a:latin typeface="Carlito"/>
                <a:cs typeface="Carlito"/>
              </a:rPr>
              <a:t>as</a:t>
            </a:r>
            <a:r>
              <a:rPr sz="2600" spc="-30" dirty="0">
                <a:latin typeface="Carlito"/>
                <a:cs typeface="Carlito"/>
              </a:rPr>
              <a:t> </a:t>
            </a:r>
            <a:r>
              <a:rPr sz="2600" dirty="0">
                <a:latin typeface="Carlito"/>
                <a:cs typeface="Carlito"/>
              </a:rPr>
              <a:t>a</a:t>
            </a:r>
            <a:r>
              <a:rPr sz="2600" spc="-30" dirty="0">
                <a:latin typeface="Carlito"/>
                <a:cs typeface="Carlito"/>
              </a:rPr>
              <a:t> </a:t>
            </a:r>
            <a:r>
              <a:rPr sz="2600" spc="-20" dirty="0">
                <a:latin typeface="Carlito"/>
                <a:cs typeface="Carlito"/>
              </a:rPr>
              <a:t>sine </a:t>
            </a:r>
            <a:r>
              <a:rPr sz="2600" dirty="0">
                <a:latin typeface="Carlito"/>
                <a:cs typeface="Carlito"/>
              </a:rPr>
              <a:t>envelope</a:t>
            </a:r>
            <a:r>
              <a:rPr sz="2600" spc="-40" dirty="0">
                <a:latin typeface="Carlito"/>
                <a:cs typeface="Carlito"/>
              </a:rPr>
              <a:t> </a:t>
            </a:r>
            <a:r>
              <a:rPr sz="2600" dirty="0">
                <a:latin typeface="Carlito"/>
                <a:cs typeface="Carlito"/>
              </a:rPr>
              <a:t>in</a:t>
            </a:r>
            <a:r>
              <a:rPr sz="2600" spc="-35" dirty="0">
                <a:latin typeface="Carlito"/>
                <a:cs typeface="Carlito"/>
              </a:rPr>
              <a:t> </a:t>
            </a:r>
            <a:r>
              <a:rPr sz="2600" dirty="0">
                <a:latin typeface="Carlito"/>
                <a:cs typeface="Carlito"/>
              </a:rPr>
              <a:t>the</a:t>
            </a:r>
            <a:r>
              <a:rPr sz="2600" spc="-35" dirty="0">
                <a:latin typeface="Carlito"/>
                <a:cs typeface="Carlito"/>
              </a:rPr>
              <a:t> </a:t>
            </a:r>
            <a:r>
              <a:rPr sz="2600" dirty="0">
                <a:latin typeface="Carlito"/>
                <a:cs typeface="Carlito"/>
              </a:rPr>
              <a:t>frequency</a:t>
            </a:r>
            <a:r>
              <a:rPr sz="2600" spc="-35" dirty="0">
                <a:latin typeface="Carlito"/>
                <a:cs typeface="Carlito"/>
              </a:rPr>
              <a:t> </a:t>
            </a:r>
            <a:r>
              <a:rPr sz="2600" dirty="0">
                <a:latin typeface="Carlito"/>
                <a:cs typeface="Carlito"/>
              </a:rPr>
              <a:t>domain,</a:t>
            </a:r>
            <a:r>
              <a:rPr sz="2600" spc="-35" dirty="0">
                <a:latin typeface="Carlito"/>
                <a:cs typeface="Carlito"/>
              </a:rPr>
              <a:t> </a:t>
            </a:r>
            <a:r>
              <a:rPr sz="2600" dirty="0">
                <a:latin typeface="Carlito"/>
                <a:cs typeface="Carlito"/>
              </a:rPr>
              <a:t>an</a:t>
            </a:r>
            <a:r>
              <a:rPr sz="2600" spc="-35" dirty="0">
                <a:latin typeface="Carlito"/>
                <a:cs typeface="Carlito"/>
              </a:rPr>
              <a:t> </a:t>
            </a:r>
            <a:r>
              <a:rPr sz="2600" spc="-10" dirty="0">
                <a:latin typeface="Carlito"/>
                <a:cs typeface="Carlito"/>
              </a:rPr>
              <a:t>inverse-</a:t>
            </a:r>
            <a:r>
              <a:rPr sz="2600" dirty="0">
                <a:latin typeface="Carlito"/>
                <a:cs typeface="Carlito"/>
              </a:rPr>
              <a:t>sine</a:t>
            </a:r>
            <a:r>
              <a:rPr sz="2600" spc="-35" dirty="0">
                <a:latin typeface="Carlito"/>
                <a:cs typeface="Carlito"/>
              </a:rPr>
              <a:t> </a:t>
            </a:r>
            <a:r>
              <a:rPr sz="2600" spc="-10" dirty="0">
                <a:latin typeface="Carlito"/>
                <a:cs typeface="Carlito"/>
              </a:rPr>
              <a:t>filter </a:t>
            </a:r>
            <a:r>
              <a:rPr sz="2600" dirty="0">
                <a:latin typeface="Carlito"/>
                <a:cs typeface="Carlito"/>
              </a:rPr>
              <a:t>and</a:t>
            </a:r>
            <a:r>
              <a:rPr sz="2600" spc="-40" dirty="0">
                <a:latin typeface="Carlito"/>
                <a:cs typeface="Carlito"/>
              </a:rPr>
              <a:t> </a:t>
            </a:r>
            <a:r>
              <a:rPr sz="2600" dirty="0">
                <a:latin typeface="Carlito"/>
                <a:cs typeface="Carlito"/>
              </a:rPr>
              <a:t>a</a:t>
            </a:r>
            <a:r>
              <a:rPr sz="2600" spc="-40" dirty="0">
                <a:latin typeface="Carlito"/>
                <a:cs typeface="Carlito"/>
              </a:rPr>
              <a:t> </a:t>
            </a:r>
            <a:r>
              <a:rPr sz="2600" spc="-25" dirty="0">
                <a:latin typeface="Carlito"/>
                <a:cs typeface="Carlito"/>
              </a:rPr>
              <a:t>low-</a:t>
            </a:r>
            <a:r>
              <a:rPr sz="2600" dirty="0">
                <a:latin typeface="Carlito"/>
                <a:cs typeface="Carlito"/>
              </a:rPr>
              <a:t>pass</a:t>
            </a:r>
            <a:r>
              <a:rPr sz="2600" spc="-40" dirty="0">
                <a:latin typeface="Carlito"/>
                <a:cs typeface="Carlito"/>
              </a:rPr>
              <a:t> </a:t>
            </a:r>
            <a:r>
              <a:rPr sz="2600" dirty="0">
                <a:latin typeface="Carlito"/>
                <a:cs typeface="Carlito"/>
              </a:rPr>
              <a:t>filter</a:t>
            </a:r>
            <a:r>
              <a:rPr sz="2600" spc="-35" dirty="0">
                <a:latin typeface="Carlito"/>
                <a:cs typeface="Carlito"/>
              </a:rPr>
              <a:t> </a:t>
            </a:r>
            <a:r>
              <a:rPr sz="2600" dirty="0">
                <a:latin typeface="Carlito"/>
                <a:cs typeface="Carlito"/>
              </a:rPr>
              <a:t>are</a:t>
            </a:r>
            <a:r>
              <a:rPr sz="2600" spc="-40" dirty="0">
                <a:latin typeface="Carlito"/>
                <a:cs typeface="Carlito"/>
              </a:rPr>
              <a:t> </a:t>
            </a:r>
            <a:r>
              <a:rPr sz="2600" dirty="0">
                <a:latin typeface="Carlito"/>
                <a:cs typeface="Carlito"/>
              </a:rPr>
              <a:t>required</a:t>
            </a:r>
            <a:r>
              <a:rPr sz="2600" spc="-40" dirty="0">
                <a:latin typeface="Carlito"/>
                <a:cs typeface="Carlito"/>
              </a:rPr>
              <a:t> </a:t>
            </a:r>
            <a:r>
              <a:rPr sz="2600" dirty="0">
                <a:latin typeface="Carlito"/>
                <a:cs typeface="Carlito"/>
              </a:rPr>
              <a:t>to</a:t>
            </a:r>
            <a:r>
              <a:rPr sz="2600" spc="-35" dirty="0">
                <a:latin typeface="Carlito"/>
                <a:cs typeface="Carlito"/>
              </a:rPr>
              <a:t> </a:t>
            </a:r>
            <a:r>
              <a:rPr sz="2600" dirty="0">
                <a:latin typeface="Carlito"/>
                <a:cs typeface="Carlito"/>
              </a:rPr>
              <a:t>suppress</a:t>
            </a:r>
            <a:r>
              <a:rPr sz="2600" spc="-40" dirty="0">
                <a:latin typeface="Carlito"/>
                <a:cs typeface="Carlito"/>
              </a:rPr>
              <a:t> </a:t>
            </a:r>
            <a:r>
              <a:rPr sz="2600" spc="-10" dirty="0">
                <a:latin typeface="Carlito"/>
                <a:cs typeface="Carlito"/>
              </a:rPr>
              <a:t>these </a:t>
            </a:r>
            <a:r>
              <a:rPr sz="2600" dirty="0">
                <a:latin typeface="Carlito"/>
                <a:cs typeface="Carlito"/>
              </a:rPr>
              <a:t>effects.</a:t>
            </a:r>
            <a:r>
              <a:rPr sz="2600" spc="-40" dirty="0">
                <a:latin typeface="Carlito"/>
                <a:cs typeface="Carlito"/>
              </a:rPr>
              <a:t> </a:t>
            </a:r>
            <a:r>
              <a:rPr sz="2600" dirty="0">
                <a:latin typeface="Carlito"/>
                <a:cs typeface="Carlito"/>
              </a:rPr>
              <a:t>The</a:t>
            </a:r>
            <a:r>
              <a:rPr sz="2600" spc="-35" dirty="0">
                <a:latin typeface="Carlito"/>
                <a:cs typeface="Carlito"/>
              </a:rPr>
              <a:t> </a:t>
            </a:r>
            <a:r>
              <a:rPr sz="2600" dirty="0">
                <a:latin typeface="Carlito"/>
                <a:cs typeface="Carlito"/>
              </a:rPr>
              <a:t>resulting</a:t>
            </a:r>
            <a:r>
              <a:rPr sz="2600" spc="-40" dirty="0">
                <a:latin typeface="Carlito"/>
                <a:cs typeface="Carlito"/>
              </a:rPr>
              <a:t> </a:t>
            </a:r>
            <a:r>
              <a:rPr sz="2600" spc="-25" dirty="0">
                <a:latin typeface="Carlito"/>
                <a:cs typeface="Carlito"/>
              </a:rPr>
              <a:t>staircase-</a:t>
            </a:r>
            <a:r>
              <a:rPr sz="2600" dirty="0">
                <a:latin typeface="Carlito"/>
                <a:cs typeface="Carlito"/>
              </a:rPr>
              <a:t>like</a:t>
            </a:r>
            <a:r>
              <a:rPr sz="2600" spc="-35" dirty="0">
                <a:latin typeface="Carlito"/>
                <a:cs typeface="Carlito"/>
              </a:rPr>
              <a:t> </a:t>
            </a:r>
            <a:r>
              <a:rPr sz="2600" dirty="0">
                <a:latin typeface="Carlito"/>
                <a:cs typeface="Carlito"/>
              </a:rPr>
              <a:t>signal</a:t>
            </a:r>
            <a:r>
              <a:rPr sz="2600" spc="-35" dirty="0">
                <a:latin typeface="Carlito"/>
                <a:cs typeface="Carlito"/>
              </a:rPr>
              <a:t> </a:t>
            </a:r>
            <a:r>
              <a:rPr sz="2600" dirty="0">
                <a:latin typeface="Carlito"/>
                <a:cs typeface="Carlito"/>
              </a:rPr>
              <a:t>is</a:t>
            </a:r>
            <a:r>
              <a:rPr sz="2600" spc="-40" dirty="0">
                <a:latin typeface="Carlito"/>
                <a:cs typeface="Carlito"/>
              </a:rPr>
              <a:t> </a:t>
            </a:r>
            <a:r>
              <a:rPr sz="2600" dirty="0">
                <a:latin typeface="Carlito"/>
                <a:cs typeface="Carlito"/>
              </a:rPr>
              <a:t>finally</a:t>
            </a:r>
            <a:r>
              <a:rPr sz="2600" spc="-35" dirty="0">
                <a:latin typeface="Carlito"/>
                <a:cs typeface="Carlito"/>
              </a:rPr>
              <a:t> </a:t>
            </a:r>
            <a:r>
              <a:rPr sz="2600" spc="-10" dirty="0">
                <a:latin typeface="Carlito"/>
                <a:cs typeface="Carlito"/>
              </a:rPr>
              <a:t>passed </a:t>
            </a:r>
            <a:r>
              <a:rPr sz="2600" dirty="0">
                <a:latin typeface="Carlito"/>
                <a:cs typeface="Carlito"/>
              </a:rPr>
              <a:t>through</a:t>
            </a:r>
            <a:r>
              <a:rPr sz="2600" spc="-50" dirty="0">
                <a:latin typeface="Carlito"/>
                <a:cs typeface="Carlito"/>
              </a:rPr>
              <a:t> </a:t>
            </a:r>
            <a:r>
              <a:rPr sz="2600" dirty="0">
                <a:latin typeface="Carlito"/>
                <a:cs typeface="Carlito"/>
              </a:rPr>
              <a:t>a</a:t>
            </a:r>
            <a:r>
              <a:rPr sz="2600" spc="-50" dirty="0">
                <a:latin typeface="Carlito"/>
                <a:cs typeface="Carlito"/>
              </a:rPr>
              <a:t> </a:t>
            </a:r>
            <a:r>
              <a:rPr sz="2600" spc="-10" dirty="0">
                <a:latin typeface="Carlito"/>
                <a:cs typeface="Carlito"/>
              </a:rPr>
              <a:t>smoothing</a:t>
            </a:r>
            <a:r>
              <a:rPr sz="2600" spc="-50" dirty="0">
                <a:latin typeface="Carlito"/>
                <a:cs typeface="Carlito"/>
              </a:rPr>
              <a:t> </a:t>
            </a:r>
            <a:r>
              <a:rPr sz="2600" dirty="0">
                <a:latin typeface="Carlito"/>
                <a:cs typeface="Carlito"/>
              </a:rPr>
              <a:t>filter</a:t>
            </a:r>
            <a:r>
              <a:rPr sz="2600" spc="-45" dirty="0">
                <a:latin typeface="Carlito"/>
                <a:cs typeface="Carlito"/>
              </a:rPr>
              <a:t> </a:t>
            </a:r>
            <a:r>
              <a:rPr sz="2600" dirty="0">
                <a:latin typeface="Carlito"/>
                <a:cs typeface="Carlito"/>
              </a:rPr>
              <a:t>to</a:t>
            </a:r>
            <a:r>
              <a:rPr sz="2600" spc="-50" dirty="0">
                <a:latin typeface="Carlito"/>
                <a:cs typeface="Carlito"/>
              </a:rPr>
              <a:t> </a:t>
            </a:r>
            <a:r>
              <a:rPr sz="2600" dirty="0">
                <a:latin typeface="Carlito"/>
                <a:cs typeface="Carlito"/>
              </a:rPr>
              <a:t>ease</a:t>
            </a:r>
            <a:r>
              <a:rPr sz="2600" spc="-50" dirty="0">
                <a:latin typeface="Carlito"/>
                <a:cs typeface="Carlito"/>
              </a:rPr>
              <a:t> </a:t>
            </a:r>
            <a:r>
              <a:rPr sz="2600" dirty="0">
                <a:latin typeface="Carlito"/>
                <a:cs typeface="Carlito"/>
              </a:rPr>
              <a:t>the</a:t>
            </a:r>
            <a:r>
              <a:rPr sz="2600" spc="-45" dirty="0">
                <a:latin typeface="Carlito"/>
                <a:cs typeface="Carlito"/>
              </a:rPr>
              <a:t> </a:t>
            </a:r>
            <a:r>
              <a:rPr sz="2600" dirty="0">
                <a:latin typeface="Carlito"/>
                <a:cs typeface="Carlito"/>
              </a:rPr>
              <a:t>effects</a:t>
            </a:r>
            <a:r>
              <a:rPr sz="2600" spc="-50" dirty="0">
                <a:latin typeface="Carlito"/>
                <a:cs typeface="Carlito"/>
              </a:rPr>
              <a:t> </a:t>
            </a:r>
            <a:r>
              <a:rPr sz="2600" spc="-25" dirty="0">
                <a:latin typeface="Carlito"/>
                <a:cs typeface="Carlito"/>
              </a:rPr>
              <a:t>of </a:t>
            </a:r>
            <a:r>
              <a:rPr sz="2600" spc="-10" dirty="0">
                <a:latin typeface="Carlito"/>
                <a:cs typeface="Carlito"/>
              </a:rPr>
              <a:t>quantization</a:t>
            </a:r>
            <a:r>
              <a:rPr sz="2600" spc="-75" dirty="0">
                <a:latin typeface="Carlito"/>
                <a:cs typeface="Carlito"/>
              </a:rPr>
              <a:t> </a:t>
            </a:r>
            <a:r>
              <a:rPr sz="2600" spc="-10" dirty="0">
                <a:latin typeface="Carlito"/>
                <a:cs typeface="Carlito"/>
              </a:rPr>
              <a:t>noise.</a:t>
            </a:r>
            <a:endParaRPr sz="2600" dirty="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5800" y="533400"/>
            <a:ext cx="8004809" cy="4485005"/>
          </a:xfrm>
          <a:prstGeom prst="rect">
            <a:avLst/>
          </a:prstGeom>
        </p:spPr>
        <p:txBody>
          <a:bodyPr vert="horz" wrap="square" lIns="0" tIns="30480" rIns="0" bIns="0" rtlCol="0">
            <a:spAutoFit/>
          </a:bodyPr>
          <a:lstStyle/>
          <a:p>
            <a:pPr marL="237490" marR="629920" indent="-224790">
              <a:lnSpc>
                <a:spcPts val="3820"/>
              </a:lnSpc>
              <a:spcBef>
                <a:spcPts val="240"/>
              </a:spcBef>
              <a:buFont typeface="Arial"/>
              <a:buChar char="•"/>
              <a:tabLst>
                <a:tab pos="237490" algn="l"/>
              </a:tabLst>
            </a:pPr>
            <a:r>
              <a:rPr sz="3200" dirty="0">
                <a:latin typeface="Carlito"/>
                <a:cs typeface="Carlito"/>
              </a:rPr>
              <a:t>In</a:t>
            </a:r>
            <a:r>
              <a:rPr sz="3200" spc="-55" dirty="0">
                <a:latin typeface="Carlito"/>
                <a:cs typeface="Carlito"/>
              </a:rPr>
              <a:t> </a:t>
            </a:r>
            <a:r>
              <a:rPr sz="3200" dirty="0">
                <a:latin typeface="Carlito"/>
                <a:cs typeface="Carlito"/>
              </a:rPr>
              <a:t>order</a:t>
            </a:r>
            <a:r>
              <a:rPr sz="3200" spc="-50" dirty="0">
                <a:latin typeface="Carlito"/>
                <a:cs typeface="Carlito"/>
              </a:rPr>
              <a:t> </a:t>
            </a:r>
            <a:r>
              <a:rPr sz="3200" dirty="0">
                <a:latin typeface="Carlito"/>
                <a:cs typeface="Carlito"/>
              </a:rPr>
              <a:t>to</a:t>
            </a:r>
            <a:r>
              <a:rPr sz="3200" spc="-50" dirty="0">
                <a:latin typeface="Carlito"/>
                <a:cs typeface="Carlito"/>
              </a:rPr>
              <a:t> </a:t>
            </a:r>
            <a:r>
              <a:rPr sz="3200" dirty="0">
                <a:latin typeface="Carlito"/>
                <a:cs typeface="Carlito"/>
              </a:rPr>
              <a:t>interface</a:t>
            </a:r>
            <a:r>
              <a:rPr sz="3200" spc="-55" dirty="0">
                <a:latin typeface="Carlito"/>
                <a:cs typeface="Carlito"/>
              </a:rPr>
              <a:t> </a:t>
            </a:r>
            <a:r>
              <a:rPr sz="3200" dirty="0">
                <a:latin typeface="Carlito"/>
                <a:cs typeface="Carlito"/>
              </a:rPr>
              <a:t>digital</a:t>
            </a:r>
            <a:r>
              <a:rPr sz="3200" spc="-50" dirty="0">
                <a:latin typeface="Carlito"/>
                <a:cs typeface="Carlito"/>
              </a:rPr>
              <a:t> </a:t>
            </a:r>
            <a:r>
              <a:rPr sz="3200" dirty="0">
                <a:latin typeface="Carlito"/>
                <a:cs typeface="Carlito"/>
              </a:rPr>
              <a:t>processors</a:t>
            </a:r>
            <a:r>
              <a:rPr sz="3200" spc="-50" dirty="0">
                <a:latin typeface="Carlito"/>
                <a:cs typeface="Carlito"/>
              </a:rPr>
              <a:t> </a:t>
            </a:r>
            <a:r>
              <a:rPr sz="3200" spc="-20" dirty="0">
                <a:latin typeface="Carlito"/>
                <a:cs typeface="Carlito"/>
              </a:rPr>
              <a:t>with </a:t>
            </a:r>
            <a:r>
              <a:rPr sz="3200" dirty="0">
                <a:latin typeface="Carlito"/>
                <a:cs typeface="Carlito"/>
              </a:rPr>
              <a:t>the</a:t>
            </a:r>
            <a:r>
              <a:rPr sz="3200" spc="-90" dirty="0">
                <a:latin typeface="Carlito"/>
                <a:cs typeface="Carlito"/>
              </a:rPr>
              <a:t> </a:t>
            </a:r>
            <a:r>
              <a:rPr sz="3200" dirty="0">
                <a:latin typeface="Carlito"/>
                <a:cs typeface="Carlito"/>
              </a:rPr>
              <a:t>analog</a:t>
            </a:r>
            <a:r>
              <a:rPr sz="3200" spc="-90" dirty="0">
                <a:latin typeface="Carlito"/>
                <a:cs typeface="Carlito"/>
              </a:rPr>
              <a:t> </a:t>
            </a:r>
            <a:r>
              <a:rPr sz="3200" dirty="0">
                <a:latin typeface="Carlito"/>
                <a:cs typeface="Carlito"/>
              </a:rPr>
              <a:t>world,</a:t>
            </a:r>
            <a:r>
              <a:rPr sz="3200" spc="-85" dirty="0">
                <a:latin typeface="Carlito"/>
                <a:cs typeface="Carlito"/>
              </a:rPr>
              <a:t> </a:t>
            </a:r>
            <a:r>
              <a:rPr sz="3200" dirty="0">
                <a:latin typeface="Carlito"/>
                <a:cs typeface="Carlito"/>
              </a:rPr>
              <a:t>data</a:t>
            </a:r>
            <a:r>
              <a:rPr sz="3200" spc="-90" dirty="0">
                <a:latin typeface="Carlito"/>
                <a:cs typeface="Carlito"/>
              </a:rPr>
              <a:t> </a:t>
            </a:r>
            <a:r>
              <a:rPr sz="3200" spc="-10" dirty="0">
                <a:latin typeface="Carlito"/>
                <a:cs typeface="Carlito"/>
              </a:rPr>
              <a:t>acquisition</a:t>
            </a:r>
            <a:r>
              <a:rPr sz="3200" spc="-85" dirty="0">
                <a:latin typeface="Carlito"/>
                <a:cs typeface="Carlito"/>
              </a:rPr>
              <a:t> </a:t>
            </a:r>
            <a:r>
              <a:rPr sz="3200" spc="-25" dirty="0">
                <a:latin typeface="Carlito"/>
                <a:cs typeface="Carlito"/>
              </a:rPr>
              <a:t>and </a:t>
            </a:r>
            <a:r>
              <a:rPr sz="3200" spc="-10" dirty="0">
                <a:latin typeface="Carlito"/>
                <a:cs typeface="Carlito"/>
              </a:rPr>
              <a:t>reconstruction</a:t>
            </a:r>
            <a:r>
              <a:rPr sz="3200" spc="-100" dirty="0">
                <a:latin typeface="Carlito"/>
                <a:cs typeface="Carlito"/>
              </a:rPr>
              <a:t> </a:t>
            </a:r>
            <a:r>
              <a:rPr sz="3200" dirty="0">
                <a:latin typeface="Carlito"/>
                <a:cs typeface="Carlito"/>
              </a:rPr>
              <a:t>circuits</a:t>
            </a:r>
            <a:r>
              <a:rPr sz="3200" spc="-95" dirty="0">
                <a:latin typeface="Carlito"/>
                <a:cs typeface="Carlito"/>
              </a:rPr>
              <a:t> </a:t>
            </a:r>
            <a:r>
              <a:rPr sz="3200" dirty="0">
                <a:latin typeface="Carlito"/>
                <a:cs typeface="Carlito"/>
              </a:rPr>
              <a:t>must</a:t>
            </a:r>
            <a:r>
              <a:rPr sz="3200" spc="-95" dirty="0">
                <a:latin typeface="Carlito"/>
                <a:cs typeface="Carlito"/>
              </a:rPr>
              <a:t> </a:t>
            </a:r>
            <a:r>
              <a:rPr sz="3200" dirty="0">
                <a:latin typeface="Carlito"/>
                <a:cs typeface="Carlito"/>
              </a:rPr>
              <a:t>be</a:t>
            </a:r>
            <a:r>
              <a:rPr sz="3200" spc="-95" dirty="0">
                <a:latin typeface="Carlito"/>
                <a:cs typeface="Carlito"/>
              </a:rPr>
              <a:t> </a:t>
            </a:r>
            <a:r>
              <a:rPr sz="3200" spc="-10" dirty="0">
                <a:latin typeface="Carlito"/>
                <a:cs typeface="Carlito"/>
              </a:rPr>
              <a:t>used:</a:t>
            </a:r>
            <a:endParaRPr sz="3200" dirty="0">
              <a:latin typeface="Carlito"/>
              <a:cs typeface="Carlito"/>
            </a:endParaRPr>
          </a:p>
          <a:p>
            <a:pPr marL="237490" marR="187960">
              <a:lnSpc>
                <a:spcPts val="3820"/>
              </a:lnSpc>
              <a:spcBef>
                <a:spcPts val="15"/>
              </a:spcBef>
            </a:pPr>
            <a:r>
              <a:rPr sz="3200" spc="-25" dirty="0">
                <a:latin typeface="Carlito"/>
                <a:cs typeface="Carlito"/>
              </a:rPr>
              <a:t>analog-to-</a:t>
            </a:r>
            <a:r>
              <a:rPr sz="3200" dirty="0">
                <a:latin typeface="Carlito"/>
                <a:cs typeface="Carlito"/>
              </a:rPr>
              <a:t>digital</a:t>
            </a:r>
            <a:r>
              <a:rPr sz="3200" spc="-65" dirty="0">
                <a:latin typeface="Carlito"/>
                <a:cs typeface="Carlito"/>
              </a:rPr>
              <a:t> </a:t>
            </a:r>
            <a:r>
              <a:rPr sz="3200" dirty="0">
                <a:latin typeface="Carlito"/>
                <a:cs typeface="Carlito"/>
              </a:rPr>
              <a:t>converters</a:t>
            </a:r>
            <a:r>
              <a:rPr sz="3200" spc="-65" dirty="0">
                <a:latin typeface="Carlito"/>
                <a:cs typeface="Carlito"/>
              </a:rPr>
              <a:t> </a:t>
            </a:r>
            <a:r>
              <a:rPr sz="3200" dirty="0">
                <a:latin typeface="Carlito"/>
                <a:cs typeface="Carlito"/>
              </a:rPr>
              <a:t>(ADCs)</a:t>
            </a:r>
            <a:r>
              <a:rPr sz="3200" spc="-65" dirty="0">
                <a:latin typeface="Carlito"/>
                <a:cs typeface="Carlito"/>
              </a:rPr>
              <a:t> </a:t>
            </a:r>
            <a:r>
              <a:rPr sz="3200" dirty="0">
                <a:latin typeface="Carlito"/>
                <a:cs typeface="Carlito"/>
              </a:rPr>
              <a:t>to</a:t>
            </a:r>
            <a:r>
              <a:rPr sz="3200" spc="-60" dirty="0">
                <a:latin typeface="Carlito"/>
                <a:cs typeface="Carlito"/>
              </a:rPr>
              <a:t> </a:t>
            </a:r>
            <a:r>
              <a:rPr sz="3200" spc="-10" dirty="0">
                <a:latin typeface="Carlito"/>
                <a:cs typeface="Carlito"/>
              </a:rPr>
              <a:t>acquire </a:t>
            </a:r>
            <a:r>
              <a:rPr sz="3200" dirty="0">
                <a:latin typeface="Carlito"/>
                <a:cs typeface="Carlito"/>
              </a:rPr>
              <a:t>and</a:t>
            </a:r>
            <a:r>
              <a:rPr sz="3200" spc="-85" dirty="0">
                <a:latin typeface="Carlito"/>
                <a:cs typeface="Carlito"/>
              </a:rPr>
              <a:t> </a:t>
            </a:r>
            <a:r>
              <a:rPr sz="3200" dirty="0">
                <a:latin typeface="Carlito"/>
                <a:cs typeface="Carlito"/>
              </a:rPr>
              <a:t>digitize</a:t>
            </a:r>
            <a:r>
              <a:rPr sz="3200" spc="-85" dirty="0">
                <a:latin typeface="Carlito"/>
                <a:cs typeface="Carlito"/>
              </a:rPr>
              <a:t> </a:t>
            </a:r>
            <a:r>
              <a:rPr sz="3200" dirty="0">
                <a:latin typeface="Carlito"/>
                <a:cs typeface="Carlito"/>
              </a:rPr>
              <a:t>the</a:t>
            </a:r>
            <a:r>
              <a:rPr sz="3200" spc="-80" dirty="0">
                <a:latin typeface="Carlito"/>
                <a:cs typeface="Carlito"/>
              </a:rPr>
              <a:t> </a:t>
            </a:r>
            <a:r>
              <a:rPr sz="3200" dirty="0">
                <a:latin typeface="Carlito"/>
                <a:cs typeface="Carlito"/>
              </a:rPr>
              <a:t>analog</a:t>
            </a:r>
            <a:r>
              <a:rPr sz="3200" spc="-85" dirty="0">
                <a:latin typeface="Carlito"/>
                <a:cs typeface="Carlito"/>
              </a:rPr>
              <a:t> </a:t>
            </a:r>
            <a:r>
              <a:rPr sz="3200" dirty="0">
                <a:latin typeface="Carlito"/>
                <a:cs typeface="Carlito"/>
              </a:rPr>
              <a:t>signal</a:t>
            </a:r>
            <a:r>
              <a:rPr sz="3200" spc="-80" dirty="0">
                <a:latin typeface="Carlito"/>
                <a:cs typeface="Carlito"/>
              </a:rPr>
              <a:t> </a:t>
            </a:r>
            <a:r>
              <a:rPr sz="3200" dirty="0">
                <a:latin typeface="Carlito"/>
                <a:cs typeface="Carlito"/>
              </a:rPr>
              <a:t>at</a:t>
            </a:r>
            <a:r>
              <a:rPr sz="3200" spc="-85" dirty="0">
                <a:latin typeface="Carlito"/>
                <a:cs typeface="Carlito"/>
              </a:rPr>
              <a:t> </a:t>
            </a:r>
            <a:r>
              <a:rPr sz="3200" dirty="0">
                <a:latin typeface="Carlito"/>
                <a:cs typeface="Carlito"/>
              </a:rPr>
              <a:t>the</a:t>
            </a:r>
            <a:r>
              <a:rPr sz="3200" spc="-80" dirty="0">
                <a:latin typeface="Carlito"/>
                <a:cs typeface="Carlito"/>
              </a:rPr>
              <a:t> </a:t>
            </a:r>
            <a:r>
              <a:rPr sz="3200" dirty="0">
                <a:latin typeface="Carlito"/>
                <a:cs typeface="Carlito"/>
              </a:rPr>
              <a:t>front</a:t>
            </a:r>
            <a:r>
              <a:rPr sz="3200" spc="-85" dirty="0">
                <a:latin typeface="Carlito"/>
                <a:cs typeface="Carlito"/>
              </a:rPr>
              <a:t> </a:t>
            </a:r>
            <a:r>
              <a:rPr sz="3200" spc="-20" dirty="0">
                <a:latin typeface="Carlito"/>
                <a:cs typeface="Carlito"/>
              </a:rPr>
              <a:t>end, </a:t>
            </a:r>
            <a:r>
              <a:rPr sz="3200" dirty="0">
                <a:latin typeface="Carlito"/>
                <a:cs typeface="Carlito"/>
              </a:rPr>
              <a:t>and</a:t>
            </a:r>
            <a:r>
              <a:rPr sz="3200" spc="-65" dirty="0">
                <a:latin typeface="Carlito"/>
                <a:cs typeface="Carlito"/>
              </a:rPr>
              <a:t> </a:t>
            </a:r>
            <a:r>
              <a:rPr sz="3200" spc="-25" dirty="0">
                <a:latin typeface="Carlito"/>
                <a:cs typeface="Carlito"/>
              </a:rPr>
              <a:t>digital-to-</a:t>
            </a:r>
            <a:r>
              <a:rPr sz="3200" dirty="0">
                <a:latin typeface="Carlito"/>
                <a:cs typeface="Carlito"/>
              </a:rPr>
              <a:t>analog</a:t>
            </a:r>
            <a:r>
              <a:rPr sz="3200" spc="-65" dirty="0">
                <a:latin typeface="Carlito"/>
                <a:cs typeface="Carlito"/>
              </a:rPr>
              <a:t> </a:t>
            </a:r>
            <a:r>
              <a:rPr sz="3200" dirty="0">
                <a:latin typeface="Carlito"/>
                <a:cs typeface="Carlito"/>
              </a:rPr>
              <a:t>converters</a:t>
            </a:r>
            <a:r>
              <a:rPr sz="3200" spc="-65" dirty="0">
                <a:latin typeface="Carlito"/>
                <a:cs typeface="Carlito"/>
              </a:rPr>
              <a:t> </a:t>
            </a:r>
            <a:r>
              <a:rPr sz="3200" dirty="0">
                <a:latin typeface="Carlito"/>
                <a:cs typeface="Carlito"/>
              </a:rPr>
              <a:t>(DACs)</a:t>
            </a:r>
            <a:r>
              <a:rPr sz="3200" spc="-65" dirty="0">
                <a:latin typeface="Carlito"/>
                <a:cs typeface="Carlito"/>
              </a:rPr>
              <a:t> </a:t>
            </a:r>
            <a:r>
              <a:rPr sz="3200" spc="-25" dirty="0">
                <a:latin typeface="Carlito"/>
                <a:cs typeface="Carlito"/>
              </a:rPr>
              <a:t>to </a:t>
            </a:r>
            <a:r>
              <a:rPr sz="3200" dirty="0">
                <a:latin typeface="Carlito"/>
                <a:cs typeface="Carlito"/>
              </a:rPr>
              <a:t>reproduce</a:t>
            </a:r>
            <a:r>
              <a:rPr sz="3200" spc="-85" dirty="0">
                <a:latin typeface="Carlito"/>
                <a:cs typeface="Carlito"/>
              </a:rPr>
              <a:t> </a:t>
            </a:r>
            <a:r>
              <a:rPr sz="3200" dirty="0">
                <a:latin typeface="Carlito"/>
                <a:cs typeface="Carlito"/>
              </a:rPr>
              <a:t>the</a:t>
            </a:r>
            <a:r>
              <a:rPr sz="3200" spc="-70" dirty="0">
                <a:latin typeface="Carlito"/>
                <a:cs typeface="Carlito"/>
              </a:rPr>
              <a:t> </a:t>
            </a:r>
            <a:r>
              <a:rPr sz="3200" dirty="0">
                <a:latin typeface="Carlito"/>
                <a:cs typeface="Carlito"/>
              </a:rPr>
              <a:t>analog</a:t>
            </a:r>
            <a:r>
              <a:rPr sz="3200" spc="-70" dirty="0">
                <a:latin typeface="Carlito"/>
                <a:cs typeface="Carlito"/>
              </a:rPr>
              <a:t> </a:t>
            </a:r>
            <a:r>
              <a:rPr sz="3200" dirty="0">
                <a:latin typeface="Carlito"/>
                <a:cs typeface="Carlito"/>
              </a:rPr>
              <a:t>signal</a:t>
            </a:r>
            <a:r>
              <a:rPr sz="3200" spc="-75" dirty="0">
                <a:latin typeface="Carlito"/>
                <a:cs typeface="Carlito"/>
              </a:rPr>
              <a:t> </a:t>
            </a:r>
            <a:r>
              <a:rPr sz="3200" dirty="0">
                <a:latin typeface="Carlito"/>
                <a:cs typeface="Carlito"/>
              </a:rPr>
              <a:t>at</a:t>
            </a:r>
            <a:r>
              <a:rPr sz="3200" spc="-70" dirty="0">
                <a:latin typeface="Carlito"/>
                <a:cs typeface="Carlito"/>
              </a:rPr>
              <a:t> </a:t>
            </a:r>
            <a:r>
              <a:rPr sz="3200" dirty="0">
                <a:latin typeface="Carlito"/>
                <a:cs typeface="Carlito"/>
              </a:rPr>
              <a:t>the</a:t>
            </a:r>
            <a:r>
              <a:rPr sz="3200" spc="-70" dirty="0">
                <a:latin typeface="Carlito"/>
                <a:cs typeface="Carlito"/>
              </a:rPr>
              <a:t> </a:t>
            </a:r>
            <a:r>
              <a:rPr sz="3200" dirty="0">
                <a:latin typeface="Carlito"/>
                <a:cs typeface="Carlito"/>
              </a:rPr>
              <a:t>back</a:t>
            </a:r>
            <a:r>
              <a:rPr sz="3200" spc="-70" dirty="0">
                <a:latin typeface="Carlito"/>
                <a:cs typeface="Carlito"/>
              </a:rPr>
              <a:t> </a:t>
            </a:r>
            <a:r>
              <a:rPr sz="3200" spc="-20" dirty="0">
                <a:latin typeface="Carlito"/>
                <a:cs typeface="Carlito"/>
              </a:rPr>
              <a:t>end.</a:t>
            </a:r>
            <a:endParaRPr sz="3200" dirty="0">
              <a:latin typeface="Carlito"/>
              <a:cs typeface="Carlito"/>
            </a:endParaRPr>
          </a:p>
          <a:p>
            <a:pPr marL="237490" marR="5080" indent="-224790">
              <a:lnSpc>
                <a:spcPct val="100499"/>
              </a:lnSpc>
              <a:spcBef>
                <a:spcPts val="500"/>
              </a:spcBef>
              <a:buChar char="•"/>
              <a:tabLst>
                <a:tab pos="237490" algn="l"/>
                <a:tab pos="408305" algn="l"/>
              </a:tabLst>
            </a:pPr>
            <a:r>
              <a:rPr sz="3200" dirty="0">
                <a:latin typeface="Arial"/>
                <a:cs typeface="Arial"/>
              </a:rPr>
              <a:t>	</a:t>
            </a:r>
            <a:r>
              <a:rPr sz="3200" spc="130" dirty="0">
                <a:latin typeface="Carlito"/>
                <a:cs typeface="Carlito"/>
              </a:rPr>
              <a:t>?</a:t>
            </a:r>
            <a:r>
              <a:rPr sz="3200" spc="-75" dirty="0">
                <a:latin typeface="Carlito"/>
                <a:cs typeface="Carlito"/>
              </a:rPr>
              <a:t> </a:t>
            </a:r>
            <a:r>
              <a:rPr sz="3200" dirty="0">
                <a:latin typeface="Carlito"/>
                <a:cs typeface="Carlito"/>
              </a:rPr>
              <a:t>Digital</a:t>
            </a:r>
            <a:r>
              <a:rPr sz="3200" spc="-75" dirty="0">
                <a:latin typeface="Carlito"/>
                <a:cs typeface="Carlito"/>
              </a:rPr>
              <a:t> </a:t>
            </a:r>
            <a:r>
              <a:rPr sz="3200" dirty="0">
                <a:latin typeface="Carlito"/>
                <a:cs typeface="Carlito"/>
              </a:rPr>
              <a:t>data</a:t>
            </a:r>
            <a:r>
              <a:rPr sz="3200" spc="-70" dirty="0">
                <a:latin typeface="Carlito"/>
                <a:cs typeface="Carlito"/>
              </a:rPr>
              <a:t> </a:t>
            </a:r>
            <a:r>
              <a:rPr sz="3200" spc="-10" dirty="0">
                <a:latin typeface="Carlito"/>
                <a:cs typeface="Carlito"/>
              </a:rPr>
              <a:t>conversion</a:t>
            </a:r>
            <a:r>
              <a:rPr sz="3200" spc="-75" dirty="0">
                <a:latin typeface="Carlito"/>
                <a:cs typeface="Carlito"/>
              </a:rPr>
              <a:t> </a:t>
            </a:r>
            <a:r>
              <a:rPr sz="3200" dirty="0">
                <a:latin typeface="Carlito"/>
                <a:cs typeface="Carlito"/>
              </a:rPr>
              <a:t>system</a:t>
            </a:r>
            <a:r>
              <a:rPr sz="3200" spc="-70" dirty="0">
                <a:latin typeface="Carlito"/>
                <a:cs typeface="Carlito"/>
              </a:rPr>
              <a:t> </a:t>
            </a:r>
            <a:r>
              <a:rPr sz="3200" dirty="0">
                <a:latin typeface="Carlito"/>
                <a:cs typeface="Carlito"/>
              </a:rPr>
              <a:t>requires</a:t>
            </a:r>
            <a:r>
              <a:rPr sz="3200" spc="-75" dirty="0">
                <a:latin typeface="Carlito"/>
                <a:cs typeface="Carlito"/>
              </a:rPr>
              <a:t> </a:t>
            </a:r>
            <a:r>
              <a:rPr sz="3200" spc="-25" dirty="0">
                <a:latin typeface="Carlito"/>
                <a:cs typeface="Carlito"/>
              </a:rPr>
              <a:t>ADC </a:t>
            </a:r>
            <a:r>
              <a:rPr sz="3200" dirty="0">
                <a:latin typeface="Carlito"/>
                <a:cs typeface="Carlito"/>
              </a:rPr>
              <a:t>and</a:t>
            </a:r>
            <a:r>
              <a:rPr sz="3200" spc="-65" dirty="0">
                <a:latin typeface="Carlito"/>
                <a:cs typeface="Carlito"/>
              </a:rPr>
              <a:t> </a:t>
            </a:r>
            <a:r>
              <a:rPr sz="3200" spc="-20" dirty="0">
                <a:latin typeface="Carlito"/>
                <a:cs typeface="Carlito"/>
              </a:rPr>
              <a:t>DAC.</a:t>
            </a:r>
            <a:endParaRPr sz="3200" dirty="0">
              <a:latin typeface="Carlito"/>
              <a:cs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69680" y="2011078"/>
            <a:ext cx="7362996" cy="267745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76755">
              <a:lnSpc>
                <a:spcPct val="100000"/>
              </a:lnSpc>
              <a:spcBef>
                <a:spcPts val="100"/>
              </a:spcBef>
            </a:pPr>
            <a:r>
              <a:rPr dirty="0"/>
              <a:t>DAC</a:t>
            </a:r>
            <a:r>
              <a:rPr spc="-95" dirty="0"/>
              <a:t> </a:t>
            </a:r>
            <a:r>
              <a:rPr spc="-10" dirty="0"/>
              <a:t>Applications</a:t>
            </a:r>
          </a:p>
        </p:txBody>
      </p:sp>
      <p:sp>
        <p:nvSpPr>
          <p:cNvPr id="3" name="object 3"/>
          <p:cNvSpPr txBox="1"/>
          <p:nvPr/>
        </p:nvSpPr>
        <p:spPr>
          <a:xfrm>
            <a:off x="591179" y="1529968"/>
            <a:ext cx="7738745" cy="2874010"/>
          </a:xfrm>
          <a:prstGeom prst="rect">
            <a:avLst/>
          </a:prstGeom>
        </p:spPr>
        <p:txBody>
          <a:bodyPr vert="horz" wrap="square" lIns="0" tIns="92075" rIns="0" bIns="0" rtlCol="0">
            <a:spAutoFit/>
          </a:bodyPr>
          <a:lstStyle/>
          <a:p>
            <a:pPr marL="294005" indent="-281305">
              <a:lnSpc>
                <a:spcPct val="100000"/>
              </a:lnSpc>
              <a:spcBef>
                <a:spcPts val="725"/>
              </a:spcBef>
              <a:buFont typeface="Arial"/>
              <a:buChar char="•"/>
              <a:tabLst>
                <a:tab pos="294005" algn="l"/>
              </a:tabLst>
            </a:pPr>
            <a:r>
              <a:rPr sz="3200" dirty="0">
                <a:latin typeface="Carlito"/>
                <a:cs typeface="Carlito"/>
              </a:rPr>
              <a:t>Digital</a:t>
            </a:r>
            <a:r>
              <a:rPr sz="3200" spc="-114" dirty="0">
                <a:latin typeface="Carlito"/>
                <a:cs typeface="Carlito"/>
              </a:rPr>
              <a:t> </a:t>
            </a:r>
            <a:r>
              <a:rPr sz="3200" dirty="0">
                <a:latin typeface="Carlito"/>
                <a:cs typeface="Carlito"/>
              </a:rPr>
              <a:t>Motor</a:t>
            </a:r>
            <a:r>
              <a:rPr sz="3200" spc="-114" dirty="0">
                <a:latin typeface="Carlito"/>
                <a:cs typeface="Carlito"/>
              </a:rPr>
              <a:t> </a:t>
            </a:r>
            <a:r>
              <a:rPr sz="3200" spc="-10" dirty="0">
                <a:latin typeface="Carlito"/>
                <a:cs typeface="Carlito"/>
              </a:rPr>
              <a:t>Control</a:t>
            </a:r>
            <a:endParaRPr sz="3200">
              <a:latin typeface="Carlito"/>
              <a:cs typeface="Carlito"/>
            </a:endParaRPr>
          </a:p>
          <a:p>
            <a:pPr marL="294005" indent="-281305">
              <a:lnSpc>
                <a:spcPct val="100000"/>
              </a:lnSpc>
              <a:spcBef>
                <a:spcPts val="625"/>
              </a:spcBef>
              <a:buFont typeface="Arial"/>
              <a:buChar char="•"/>
              <a:tabLst>
                <a:tab pos="294005" algn="l"/>
              </a:tabLst>
            </a:pPr>
            <a:r>
              <a:rPr sz="3200" dirty="0">
                <a:latin typeface="Carlito"/>
                <a:cs typeface="Carlito"/>
              </a:rPr>
              <a:t>Computer</a:t>
            </a:r>
            <a:r>
              <a:rPr sz="3200" spc="-175" dirty="0">
                <a:latin typeface="Carlito"/>
                <a:cs typeface="Carlito"/>
              </a:rPr>
              <a:t> </a:t>
            </a:r>
            <a:r>
              <a:rPr sz="3200" spc="-10" dirty="0">
                <a:latin typeface="Carlito"/>
                <a:cs typeface="Carlito"/>
              </a:rPr>
              <a:t>Printers</a:t>
            </a:r>
            <a:endParaRPr sz="3200">
              <a:latin typeface="Carlito"/>
              <a:cs typeface="Carlito"/>
            </a:endParaRPr>
          </a:p>
          <a:p>
            <a:pPr marL="294005" indent="-281305">
              <a:lnSpc>
                <a:spcPct val="100000"/>
              </a:lnSpc>
              <a:spcBef>
                <a:spcPts val="660"/>
              </a:spcBef>
              <a:buFont typeface="Arial"/>
              <a:buChar char="•"/>
              <a:tabLst>
                <a:tab pos="294005" algn="l"/>
              </a:tabLst>
            </a:pPr>
            <a:r>
              <a:rPr sz="3200" dirty="0">
                <a:latin typeface="Carlito"/>
                <a:cs typeface="Carlito"/>
              </a:rPr>
              <a:t>Sound</a:t>
            </a:r>
            <a:r>
              <a:rPr sz="3200" spc="-95" dirty="0">
                <a:latin typeface="Carlito"/>
                <a:cs typeface="Carlito"/>
              </a:rPr>
              <a:t> </a:t>
            </a:r>
            <a:r>
              <a:rPr sz="3200" spc="-10" dirty="0">
                <a:latin typeface="Carlito"/>
                <a:cs typeface="Carlito"/>
              </a:rPr>
              <a:t>Equipment</a:t>
            </a:r>
            <a:r>
              <a:rPr sz="3200" spc="-95" dirty="0">
                <a:latin typeface="Carlito"/>
                <a:cs typeface="Carlito"/>
              </a:rPr>
              <a:t> </a:t>
            </a:r>
            <a:r>
              <a:rPr sz="3200" dirty="0">
                <a:latin typeface="Carlito"/>
                <a:cs typeface="Carlito"/>
              </a:rPr>
              <a:t>(e.g.</a:t>
            </a:r>
            <a:r>
              <a:rPr sz="3200" spc="-90" dirty="0">
                <a:latin typeface="Carlito"/>
                <a:cs typeface="Carlito"/>
              </a:rPr>
              <a:t> </a:t>
            </a:r>
            <a:r>
              <a:rPr sz="3200" dirty="0">
                <a:latin typeface="Carlito"/>
                <a:cs typeface="Carlito"/>
              </a:rPr>
              <a:t>CD/MP3</a:t>
            </a:r>
            <a:r>
              <a:rPr sz="3200" spc="-95" dirty="0">
                <a:latin typeface="Carlito"/>
                <a:cs typeface="Carlito"/>
              </a:rPr>
              <a:t> </a:t>
            </a:r>
            <a:r>
              <a:rPr sz="3200" dirty="0">
                <a:latin typeface="Carlito"/>
                <a:cs typeface="Carlito"/>
              </a:rPr>
              <a:t>Players,</a:t>
            </a:r>
            <a:r>
              <a:rPr sz="3200" spc="-95" dirty="0">
                <a:latin typeface="Carlito"/>
                <a:cs typeface="Carlito"/>
              </a:rPr>
              <a:t> </a:t>
            </a:r>
            <a:r>
              <a:rPr sz="3200" spc="-10" dirty="0">
                <a:latin typeface="Carlito"/>
                <a:cs typeface="Carlito"/>
              </a:rPr>
              <a:t>etc.)</a:t>
            </a:r>
            <a:endParaRPr sz="3200">
              <a:latin typeface="Carlito"/>
              <a:cs typeface="Carlito"/>
            </a:endParaRPr>
          </a:p>
          <a:p>
            <a:pPr marL="294005" indent="-281305">
              <a:lnSpc>
                <a:spcPct val="100000"/>
              </a:lnSpc>
              <a:spcBef>
                <a:spcPts val="660"/>
              </a:spcBef>
              <a:buFont typeface="Arial"/>
              <a:buChar char="•"/>
              <a:tabLst>
                <a:tab pos="294005" algn="l"/>
              </a:tabLst>
            </a:pPr>
            <a:r>
              <a:rPr sz="3200" dirty="0">
                <a:latin typeface="Carlito"/>
                <a:cs typeface="Carlito"/>
              </a:rPr>
              <a:t>Electronic</a:t>
            </a:r>
            <a:r>
              <a:rPr sz="3200" spc="-145" dirty="0">
                <a:latin typeface="Carlito"/>
                <a:cs typeface="Carlito"/>
              </a:rPr>
              <a:t> </a:t>
            </a:r>
            <a:r>
              <a:rPr sz="3200" dirty="0">
                <a:latin typeface="Carlito"/>
                <a:cs typeface="Carlito"/>
              </a:rPr>
              <a:t>Cruise</a:t>
            </a:r>
            <a:r>
              <a:rPr sz="3200" spc="-145" dirty="0">
                <a:latin typeface="Carlito"/>
                <a:cs typeface="Carlito"/>
              </a:rPr>
              <a:t> </a:t>
            </a:r>
            <a:r>
              <a:rPr sz="3200" spc="-10" dirty="0">
                <a:latin typeface="Carlito"/>
                <a:cs typeface="Carlito"/>
              </a:rPr>
              <a:t>Control</a:t>
            </a:r>
            <a:endParaRPr sz="3200">
              <a:latin typeface="Carlito"/>
              <a:cs typeface="Carlito"/>
            </a:endParaRPr>
          </a:p>
          <a:p>
            <a:pPr marL="294005" indent="-281305">
              <a:lnSpc>
                <a:spcPct val="100000"/>
              </a:lnSpc>
              <a:spcBef>
                <a:spcPts val="660"/>
              </a:spcBef>
              <a:buFont typeface="Arial"/>
              <a:buChar char="•"/>
              <a:tabLst>
                <a:tab pos="294005" algn="l"/>
              </a:tabLst>
            </a:pPr>
            <a:r>
              <a:rPr sz="3200" dirty="0">
                <a:latin typeface="Carlito"/>
                <a:cs typeface="Carlito"/>
              </a:rPr>
              <a:t>Digital</a:t>
            </a:r>
            <a:r>
              <a:rPr sz="3200" spc="-120" dirty="0">
                <a:latin typeface="Carlito"/>
                <a:cs typeface="Carlito"/>
              </a:rPr>
              <a:t> </a:t>
            </a:r>
            <a:r>
              <a:rPr sz="3200" spc="-10" dirty="0">
                <a:latin typeface="Carlito"/>
                <a:cs typeface="Carlito"/>
              </a:rPr>
              <a:t>Thermostat</a:t>
            </a:r>
            <a:endParaRPr sz="3200">
              <a:latin typeface="Carlito"/>
              <a:cs typeface="Carl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58290">
              <a:lnSpc>
                <a:spcPct val="100000"/>
              </a:lnSpc>
              <a:spcBef>
                <a:spcPts val="100"/>
              </a:spcBef>
            </a:pPr>
            <a:r>
              <a:rPr dirty="0"/>
              <a:t>D/A</a:t>
            </a:r>
            <a:r>
              <a:rPr spc="-155" dirty="0"/>
              <a:t> </a:t>
            </a:r>
            <a:r>
              <a:rPr dirty="0"/>
              <a:t>Converter</a:t>
            </a:r>
            <a:r>
              <a:rPr spc="-155" dirty="0"/>
              <a:t> </a:t>
            </a:r>
            <a:r>
              <a:rPr spc="-10" dirty="0"/>
              <a:t>Types</a:t>
            </a:r>
          </a:p>
        </p:txBody>
      </p:sp>
      <p:sp>
        <p:nvSpPr>
          <p:cNvPr id="3" name="object 3"/>
          <p:cNvSpPr txBox="1"/>
          <p:nvPr/>
        </p:nvSpPr>
        <p:spPr>
          <a:xfrm>
            <a:off x="591179" y="1529968"/>
            <a:ext cx="7846059" cy="3215005"/>
          </a:xfrm>
          <a:prstGeom prst="rect">
            <a:avLst/>
          </a:prstGeom>
        </p:spPr>
        <p:txBody>
          <a:bodyPr vert="horz" wrap="square" lIns="0" tIns="92075" rIns="0" bIns="0" rtlCol="0">
            <a:spAutoFit/>
          </a:bodyPr>
          <a:lstStyle/>
          <a:p>
            <a:pPr marL="294005" indent="-281305">
              <a:lnSpc>
                <a:spcPct val="100000"/>
              </a:lnSpc>
              <a:spcBef>
                <a:spcPts val="725"/>
              </a:spcBef>
              <a:buFont typeface="Arial"/>
              <a:buChar char="•"/>
              <a:tabLst>
                <a:tab pos="294005" algn="l"/>
              </a:tabLst>
            </a:pPr>
            <a:r>
              <a:rPr sz="3200" dirty="0">
                <a:latin typeface="Carlito"/>
                <a:cs typeface="Carlito"/>
              </a:rPr>
              <a:t>Many</a:t>
            </a:r>
            <a:r>
              <a:rPr sz="3200" spc="-75" dirty="0">
                <a:latin typeface="Carlito"/>
                <a:cs typeface="Carlito"/>
              </a:rPr>
              <a:t> </a:t>
            </a:r>
            <a:r>
              <a:rPr sz="3200" dirty="0">
                <a:latin typeface="Carlito"/>
                <a:cs typeface="Carlito"/>
              </a:rPr>
              <a:t>types</a:t>
            </a:r>
            <a:r>
              <a:rPr sz="3200" spc="-70" dirty="0">
                <a:latin typeface="Carlito"/>
                <a:cs typeface="Carlito"/>
              </a:rPr>
              <a:t> </a:t>
            </a:r>
            <a:r>
              <a:rPr sz="3200" dirty="0">
                <a:latin typeface="Carlito"/>
                <a:cs typeface="Carlito"/>
              </a:rPr>
              <a:t>of</a:t>
            </a:r>
            <a:r>
              <a:rPr sz="3200" spc="-75" dirty="0">
                <a:latin typeface="Carlito"/>
                <a:cs typeface="Carlito"/>
              </a:rPr>
              <a:t> </a:t>
            </a:r>
            <a:r>
              <a:rPr sz="3200" dirty="0">
                <a:latin typeface="Carlito"/>
                <a:cs typeface="Carlito"/>
              </a:rPr>
              <a:t>DACs</a:t>
            </a:r>
            <a:r>
              <a:rPr sz="3200" spc="-70" dirty="0">
                <a:latin typeface="Carlito"/>
                <a:cs typeface="Carlito"/>
              </a:rPr>
              <a:t> </a:t>
            </a:r>
            <a:r>
              <a:rPr sz="3200" spc="-10" dirty="0">
                <a:latin typeface="Carlito"/>
                <a:cs typeface="Carlito"/>
              </a:rPr>
              <a:t>available.</a:t>
            </a:r>
            <a:endParaRPr sz="3200">
              <a:latin typeface="Carlito"/>
              <a:cs typeface="Carlito"/>
            </a:endParaRPr>
          </a:p>
          <a:p>
            <a:pPr marL="294640" marR="5080" indent="-281940">
              <a:lnSpc>
                <a:spcPct val="100499"/>
              </a:lnSpc>
              <a:spcBef>
                <a:spcPts val="605"/>
              </a:spcBef>
              <a:buFont typeface="Arial"/>
              <a:buChar char="•"/>
              <a:tabLst>
                <a:tab pos="294640" algn="l"/>
              </a:tabLst>
            </a:pPr>
            <a:r>
              <a:rPr sz="3200" dirty="0">
                <a:latin typeface="Carlito"/>
                <a:cs typeface="Carlito"/>
              </a:rPr>
              <a:t>Usually</a:t>
            </a:r>
            <a:r>
              <a:rPr sz="3200" spc="-100" dirty="0">
                <a:latin typeface="Carlito"/>
                <a:cs typeface="Carlito"/>
              </a:rPr>
              <a:t> </a:t>
            </a:r>
            <a:r>
              <a:rPr sz="3200" dirty="0">
                <a:latin typeface="Carlito"/>
                <a:cs typeface="Carlito"/>
              </a:rPr>
              <a:t>switches,</a:t>
            </a:r>
            <a:r>
              <a:rPr sz="3200" spc="-95" dirty="0">
                <a:latin typeface="Carlito"/>
                <a:cs typeface="Carlito"/>
              </a:rPr>
              <a:t> </a:t>
            </a:r>
            <a:r>
              <a:rPr sz="3200" dirty="0">
                <a:latin typeface="Carlito"/>
                <a:cs typeface="Carlito"/>
              </a:rPr>
              <a:t>resistors,</a:t>
            </a:r>
            <a:r>
              <a:rPr sz="3200" spc="-95" dirty="0">
                <a:latin typeface="Carlito"/>
                <a:cs typeface="Carlito"/>
              </a:rPr>
              <a:t> </a:t>
            </a:r>
            <a:r>
              <a:rPr sz="3200" dirty="0">
                <a:latin typeface="Carlito"/>
                <a:cs typeface="Carlito"/>
              </a:rPr>
              <a:t>and</a:t>
            </a:r>
            <a:r>
              <a:rPr sz="3200" spc="-100" dirty="0">
                <a:latin typeface="Carlito"/>
                <a:cs typeface="Carlito"/>
              </a:rPr>
              <a:t> </a:t>
            </a:r>
            <a:r>
              <a:rPr sz="3200" spc="-25" dirty="0">
                <a:latin typeface="Carlito"/>
                <a:cs typeface="Carlito"/>
              </a:rPr>
              <a:t>op-</a:t>
            </a:r>
            <a:r>
              <a:rPr sz="3200" dirty="0">
                <a:latin typeface="Carlito"/>
                <a:cs typeface="Carlito"/>
              </a:rPr>
              <a:t>amps</a:t>
            </a:r>
            <a:r>
              <a:rPr sz="3200" spc="-95" dirty="0">
                <a:latin typeface="Carlito"/>
                <a:cs typeface="Carlito"/>
              </a:rPr>
              <a:t> </a:t>
            </a:r>
            <a:r>
              <a:rPr sz="3200" spc="-20" dirty="0">
                <a:latin typeface="Carlito"/>
                <a:cs typeface="Carlito"/>
              </a:rPr>
              <a:t>used </a:t>
            </a:r>
            <a:r>
              <a:rPr sz="3200" dirty="0">
                <a:latin typeface="Carlito"/>
                <a:cs typeface="Carlito"/>
              </a:rPr>
              <a:t>to</a:t>
            </a:r>
            <a:r>
              <a:rPr sz="3200" spc="-70" dirty="0">
                <a:latin typeface="Carlito"/>
                <a:cs typeface="Carlito"/>
              </a:rPr>
              <a:t> </a:t>
            </a:r>
            <a:r>
              <a:rPr sz="3200" spc="-10" dirty="0">
                <a:latin typeface="Carlito"/>
                <a:cs typeface="Carlito"/>
              </a:rPr>
              <a:t>implement</a:t>
            </a:r>
            <a:r>
              <a:rPr sz="3200" spc="-65" dirty="0">
                <a:latin typeface="Carlito"/>
                <a:cs typeface="Carlito"/>
              </a:rPr>
              <a:t> </a:t>
            </a:r>
            <a:r>
              <a:rPr sz="3200" spc="-10" dirty="0">
                <a:latin typeface="Carlito"/>
                <a:cs typeface="Carlito"/>
              </a:rPr>
              <a:t>conversion</a:t>
            </a:r>
            <a:endParaRPr sz="3200">
              <a:latin typeface="Carlito"/>
              <a:cs typeface="Carlito"/>
            </a:endParaRPr>
          </a:p>
          <a:p>
            <a:pPr marL="294005" indent="-281305">
              <a:lnSpc>
                <a:spcPct val="100000"/>
              </a:lnSpc>
              <a:spcBef>
                <a:spcPts val="625"/>
              </a:spcBef>
              <a:buFont typeface="Arial"/>
              <a:buChar char="•"/>
              <a:tabLst>
                <a:tab pos="294005" algn="l"/>
              </a:tabLst>
            </a:pPr>
            <a:r>
              <a:rPr sz="3200" dirty="0">
                <a:latin typeface="Carlito"/>
                <a:cs typeface="Carlito"/>
              </a:rPr>
              <a:t>Two</a:t>
            </a:r>
            <a:r>
              <a:rPr sz="3200" spc="-75" dirty="0">
                <a:latin typeface="Carlito"/>
                <a:cs typeface="Carlito"/>
              </a:rPr>
              <a:t> </a:t>
            </a:r>
            <a:r>
              <a:rPr sz="3200" spc="-10" dirty="0">
                <a:latin typeface="Carlito"/>
                <a:cs typeface="Carlito"/>
              </a:rPr>
              <a:t>Types:</a:t>
            </a:r>
            <a:endParaRPr sz="3200">
              <a:latin typeface="Carlito"/>
              <a:cs typeface="Carlito"/>
            </a:endParaRPr>
          </a:p>
          <a:p>
            <a:pPr marL="693420" lvl="1" indent="-304800">
              <a:lnSpc>
                <a:spcPct val="100000"/>
              </a:lnSpc>
              <a:spcBef>
                <a:spcPts val="595"/>
              </a:spcBef>
              <a:buFont typeface="Arial"/>
              <a:buChar char="–"/>
              <a:tabLst>
                <a:tab pos="693420" algn="l"/>
              </a:tabLst>
            </a:pPr>
            <a:r>
              <a:rPr sz="2800" dirty="0">
                <a:latin typeface="Carlito"/>
                <a:cs typeface="Carlito"/>
              </a:rPr>
              <a:t>Binary</a:t>
            </a:r>
            <a:r>
              <a:rPr sz="2800" spc="-35" dirty="0">
                <a:latin typeface="Carlito"/>
                <a:cs typeface="Carlito"/>
              </a:rPr>
              <a:t> </a:t>
            </a:r>
            <a:r>
              <a:rPr sz="2800" dirty="0">
                <a:latin typeface="Carlito"/>
                <a:cs typeface="Carlito"/>
              </a:rPr>
              <a:t>Weighted</a:t>
            </a:r>
            <a:r>
              <a:rPr sz="2800" spc="-35" dirty="0">
                <a:latin typeface="Carlito"/>
                <a:cs typeface="Carlito"/>
              </a:rPr>
              <a:t> </a:t>
            </a:r>
            <a:r>
              <a:rPr sz="2800" spc="-10" dirty="0">
                <a:latin typeface="Carlito"/>
                <a:cs typeface="Carlito"/>
              </a:rPr>
              <a:t>Resistor</a:t>
            </a:r>
            <a:endParaRPr sz="2800">
              <a:latin typeface="Carlito"/>
              <a:cs typeface="Carlito"/>
            </a:endParaRPr>
          </a:p>
          <a:p>
            <a:pPr marL="693420" lvl="1" indent="-304800">
              <a:lnSpc>
                <a:spcPct val="100000"/>
              </a:lnSpc>
              <a:spcBef>
                <a:spcPts val="540"/>
              </a:spcBef>
              <a:buFont typeface="Arial"/>
              <a:buChar char="–"/>
              <a:tabLst>
                <a:tab pos="693420" algn="l"/>
              </a:tabLst>
            </a:pPr>
            <a:r>
              <a:rPr sz="2800" spc="-25" dirty="0">
                <a:latin typeface="Carlito"/>
                <a:cs typeface="Carlito"/>
              </a:rPr>
              <a:t>R-</a:t>
            </a:r>
            <a:r>
              <a:rPr sz="2800" dirty="0">
                <a:latin typeface="Carlito"/>
                <a:cs typeface="Carlito"/>
              </a:rPr>
              <a:t>2R</a:t>
            </a:r>
            <a:r>
              <a:rPr sz="2800" spc="-25" dirty="0">
                <a:latin typeface="Carlito"/>
                <a:cs typeface="Carlito"/>
              </a:rPr>
              <a:t> </a:t>
            </a:r>
            <a:r>
              <a:rPr sz="2800" spc="-10" dirty="0">
                <a:latin typeface="Carlito"/>
                <a:cs typeface="Carlito"/>
              </a:rPr>
              <a:t>Ladder</a:t>
            </a:r>
            <a:endParaRPr sz="2800">
              <a:latin typeface="Carlito"/>
              <a:cs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051560">
              <a:lnSpc>
                <a:spcPct val="100000"/>
              </a:lnSpc>
              <a:spcBef>
                <a:spcPts val="100"/>
              </a:spcBef>
            </a:pPr>
            <a:r>
              <a:rPr dirty="0"/>
              <a:t>Binary</a:t>
            </a:r>
            <a:r>
              <a:rPr spc="-180" dirty="0"/>
              <a:t> </a:t>
            </a:r>
            <a:r>
              <a:rPr dirty="0"/>
              <a:t>Weighted</a:t>
            </a:r>
            <a:r>
              <a:rPr spc="-180" dirty="0"/>
              <a:t> </a:t>
            </a:r>
            <a:r>
              <a:rPr spc="-10" dirty="0"/>
              <a:t>Resistor</a:t>
            </a:r>
          </a:p>
        </p:txBody>
      </p:sp>
      <p:sp>
        <p:nvSpPr>
          <p:cNvPr id="3" name="object 3"/>
          <p:cNvSpPr txBox="1"/>
          <p:nvPr/>
        </p:nvSpPr>
        <p:spPr>
          <a:xfrm>
            <a:off x="591179" y="1529968"/>
            <a:ext cx="7816850" cy="2135505"/>
          </a:xfrm>
          <a:prstGeom prst="rect">
            <a:avLst/>
          </a:prstGeom>
        </p:spPr>
        <p:txBody>
          <a:bodyPr vert="horz" wrap="square" lIns="0" tIns="92075" rIns="0" bIns="0" rtlCol="0">
            <a:spAutoFit/>
          </a:bodyPr>
          <a:lstStyle/>
          <a:p>
            <a:pPr marL="294005" indent="-281305">
              <a:lnSpc>
                <a:spcPct val="100000"/>
              </a:lnSpc>
              <a:spcBef>
                <a:spcPts val="725"/>
              </a:spcBef>
              <a:buFont typeface="Arial"/>
              <a:buChar char="•"/>
              <a:tabLst>
                <a:tab pos="294005" algn="l"/>
              </a:tabLst>
            </a:pPr>
            <a:r>
              <a:rPr sz="3200" dirty="0">
                <a:latin typeface="Carlito"/>
                <a:cs typeface="Carlito"/>
              </a:rPr>
              <a:t>Utilizes</a:t>
            </a:r>
            <a:r>
              <a:rPr sz="3200" spc="-95" dirty="0">
                <a:latin typeface="Carlito"/>
                <a:cs typeface="Carlito"/>
              </a:rPr>
              <a:t> </a:t>
            </a:r>
            <a:r>
              <a:rPr sz="3200" dirty="0">
                <a:latin typeface="Carlito"/>
                <a:cs typeface="Carlito"/>
              </a:rPr>
              <a:t>a</a:t>
            </a:r>
            <a:r>
              <a:rPr sz="3200" spc="-90" dirty="0">
                <a:latin typeface="Carlito"/>
                <a:cs typeface="Carlito"/>
              </a:rPr>
              <a:t> </a:t>
            </a:r>
            <a:r>
              <a:rPr sz="3200" dirty="0">
                <a:latin typeface="Carlito"/>
                <a:cs typeface="Carlito"/>
              </a:rPr>
              <a:t>summing</a:t>
            </a:r>
            <a:r>
              <a:rPr sz="3200" spc="-90" dirty="0">
                <a:latin typeface="Carlito"/>
                <a:cs typeface="Carlito"/>
              </a:rPr>
              <a:t> </a:t>
            </a:r>
            <a:r>
              <a:rPr sz="3200" spc="-25" dirty="0">
                <a:latin typeface="Carlito"/>
                <a:cs typeface="Carlito"/>
              </a:rPr>
              <a:t>op-</a:t>
            </a:r>
            <a:r>
              <a:rPr sz="3200" dirty="0">
                <a:latin typeface="Carlito"/>
                <a:cs typeface="Carlito"/>
              </a:rPr>
              <a:t>amp</a:t>
            </a:r>
            <a:r>
              <a:rPr sz="3200" spc="-95" dirty="0">
                <a:latin typeface="Carlito"/>
                <a:cs typeface="Carlito"/>
              </a:rPr>
              <a:t> </a:t>
            </a:r>
            <a:r>
              <a:rPr sz="3200" spc="-10" dirty="0">
                <a:latin typeface="Carlito"/>
                <a:cs typeface="Carlito"/>
              </a:rPr>
              <a:t>circuit</a:t>
            </a:r>
            <a:endParaRPr sz="3200">
              <a:latin typeface="Carlito"/>
              <a:cs typeface="Carlito"/>
            </a:endParaRPr>
          </a:p>
          <a:p>
            <a:pPr marL="294640" marR="5080" indent="-281940">
              <a:lnSpc>
                <a:spcPct val="100099"/>
              </a:lnSpc>
              <a:spcBef>
                <a:spcPts val="620"/>
              </a:spcBef>
              <a:buFont typeface="Arial"/>
              <a:buChar char="•"/>
              <a:tabLst>
                <a:tab pos="294640" algn="l"/>
              </a:tabLst>
            </a:pPr>
            <a:r>
              <a:rPr sz="3200" dirty="0">
                <a:latin typeface="Carlito"/>
                <a:cs typeface="Carlito"/>
              </a:rPr>
              <a:t>Weighted</a:t>
            </a:r>
            <a:r>
              <a:rPr sz="3200" spc="-70" dirty="0">
                <a:latin typeface="Carlito"/>
                <a:cs typeface="Carlito"/>
              </a:rPr>
              <a:t> </a:t>
            </a:r>
            <a:r>
              <a:rPr sz="3200" dirty="0">
                <a:latin typeface="Carlito"/>
                <a:cs typeface="Carlito"/>
              </a:rPr>
              <a:t>resistors</a:t>
            </a:r>
            <a:r>
              <a:rPr sz="3200" spc="-70" dirty="0">
                <a:latin typeface="Carlito"/>
                <a:cs typeface="Carlito"/>
              </a:rPr>
              <a:t> </a:t>
            </a:r>
            <a:r>
              <a:rPr sz="3200" dirty="0">
                <a:latin typeface="Carlito"/>
                <a:cs typeface="Carlito"/>
              </a:rPr>
              <a:t>are</a:t>
            </a:r>
            <a:r>
              <a:rPr sz="3200" spc="-70" dirty="0">
                <a:latin typeface="Carlito"/>
                <a:cs typeface="Carlito"/>
              </a:rPr>
              <a:t> </a:t>
            </a:r>
            <a:r>
              <a:rPr sz="3200" dirty="0">
                <a:latin typeface="Carlito"/>
                <a:cs typeface="Carlito"/>
              </a:rPr>
              <a:t>used</a:t>
            </a:r>
            <a:r>
              <a:rPr sz="3200" spc="-70" dirty="0">
                <a:latin typeface="Carlito"/>
                <a:cs typeface="Carlito"/>
              </a:rPr>
              <a:t> </a:t>
            </a:r>
            <a:r>
              <a:rPr sz="3200" dirty="0">
                <a:latin typeface="Carlito"/>
                <a:cs typeface="Carlito"/>
              </a:rPr>
              <a:t>to</a:t>
            </a:r>
            <a:r>
              <a:rPr sz="3200" spc="-70" dirty="0">
                <a:latin typeface="Carlito"/>
                <a:cs typeface="Carlito"/>
              </a:rPr>
              <a:t> </a:t>
            </a:r>
            <a:r>
              <a:rPr sz="3200" spc="-10" dirty="0">
                <a:latin typeface="Carlito"/>
                <a:cs typeface="Carlito"/>
              </a:rPr>
              <a:t>distinguish </a:t>
            </a:r>
            <a:r>
              <a:rPr sz="3200" dirty="0">
                <a:latin typeface="Carlito"/>
                <a:cs typeface="Carlito"/>
              </a:rPr>
              <a:t>each</a:t>
            </a:r>
            <a:r>
              <a:rPr sz="3200" spc="-70" dirty="0">
                <a:latin typeface="Carlito"/>
                <a:cs typeface="Carlito"/>
              </a:rPr>
              <a:t> </a:t>
            </a:r>
            <a:r>
              <a:rPr sz="3200" dirty="0">
                <a:latin typeface="Carlito"/>
                <a:cs typeface="Carlito"/>
              </a:rPr>
              <a:t>bit</a:t>
            </a:r>
            <a:r>
              <a:rPr sz="3200" spc="-65" dirty="0">
                <a:latin typeface="Carlito"/>
                <a:cs typeface="Carlito"/>
              </a:rPr>
              <a:t> </a:t>
            </a:r>
            <a:r>
              <a:rPr sz="3200" dirty="0">
                <a:latin typeface="Carlito"/>
                <a:cs typeface="Carlito"/>
              </a:rPr>
              <a:t>from</a:t>
            </a:r>
            <a:r>
              <a:rPr sz="3200" spc="-65" dirty="0">
                <a:latin typeface="Carlito"/>
                <a:cs typeface="Carlito"/>
              </a:rPr>
              <a:t> </a:t>
            </a:r>
            <a:r>
              <a:rPr sz="3200" dirty="0">
                <a:latin typeface="Carlito"/>
                <a:cs typeface="Carlito"/>
              </a:rPr>
              <a:t>the</a:t>
            </a:r>
            <a:r>
              <a:rPr sz="3200" spc="-70" dirty="0">
                <a:latin typeface="Carlito"/>
                <a:cs typeface="Carlito"/>
              </a:rPr>
              <a:t> </a:t>
            </a:r>
            <a:r>
              <a:rPr sz="3200" dirty="0">
                <a:latin typeface="Carlito"/>
                <a:cs typeface="Carlito"/>
              </a:rPr>
              <a:t>most</a:t>
            </a:r>
            <a:r>
              <a:rPr sz="3200" spc="-65" dirty="0">
                <a:latin typeface="Carlito"/>
                <a:cs typeface="Carlito"/>
              </a:rPr>
              <a:t> </a:t>
            </a:r>
            <a:r>
              <a:rPr sz="3200" spc="-10" dirty="0">
                <a:latin typeface="Carlito"/>
                <a:cs typeface="Carlito"/>
              </a:rPr>
              <a:t>significant</a:t>
            </a:r>
            <a:r>
              <a:rPr sz="3200" spc="-65" dirty="0">
                <a:latin typeface="Carlito"/>
                <a:cs typeface="Carlito"/>
              </a:rPr>
              <a:t> </a:t>
            </a:r>
            <a:r>
              <a:rPr sz="3200" dirty="0">
                <a:latin typeface="Carlito"/>
                <a:cs typeface="Carlito"/>
              </a:rPr>
              <a:t>to</a:t>
            </a:r>
            <a:r>
              <a:rPr sz="3200" spc="-70" dirty="0">
                <a:latin typeface="Carlito"/>
                <a:cs typeface="Carlito"/>
              </a:rPr>
              <a:t> </a:t>
            </a:r>
            <a:r>
              <a:rPr sz="3200" dirty="0">
                <a:latin typeface="Carlito"/>
                <a:cs typeface="Carlito"/>
              </a:rPr>
              <a:t>the</a:t>
            </a:r>
            <a:r>
              <a:rPr sz="3200" spc="-65" dirty="0">
                <a:latin typeface="Carlito"/>
                <a:cs typeface="Carlito"/>
              </a:rPr>
              <a:t> </a:t>
            </a:r>
            <a:r>
              <a:rPr sz="3200" spc="-10" dirty="0">
                <a:latin typeface="Carlito"/>
                <a:cs typeface="Carlito"/>
              </a:rPr>
              <a:t>least significant</a:t>
            </a:r>
            <a:endParaRPr sz="3200">
              <a:latin typeface="Carlito"/>
              <a:cs typeface="Carlito"/>
            </a:endParaRPr>
          </a:p>
        </p:txBody>
      </p:sp>
      <p:sp>
        <p:nvSpPr>
          <p:cNvPr id="4" name="object 4"/>
          <p:cNvSpPr txBox="1"/>
          <p:nvPr/>
        </p:nvSpPr>
        <p:spPr>
          <a:xfrm>
            <a:off x="7665158" y="4007304"/>
            <a:ext cx="337820" cy="350520"/>
          </a:xfrm>
          <a:prstGeom prst="rect">
            <a:avLst/>
          </a:prstGeom>
        </p:spPr>
        <p:txBody>
          <a:bodyPr vert="horz" wrap="square" lIns="0" tIns="16510" rIns="0" bIns="0" rtlCol="0">
            <a:spAutoFit/>
          </a:bodyPr>
          <a:lstStyle/>
          <a:p>
            <a:pPr marL="12700">
              <a:lnSpc>
                <a:spcPct val="100000"/>
              </a:lnSpc>
              <a:spcBef>
                <a:spcPts val="130"/>
              </a:spcBef>
            </a:pPr>
            <a:r>
              <a:rPr sz="2100" spc="-25" dirty="0">
                <a:latin typeface="Carlito"/>
                <a:cs typeface="Carlito"/>
              </a:rPr>
              <a:t>ref</a:t>
            </a:r>
            <a:endParaRPr sz="2100">
              <a:latin typeface="Carlito"/>
              <a:cs typeface="Carlito"/>
            </a:endParaRPr>
          </a:p>
        </p:txBody>
      </p:sp>
      <p:sp>
        <p:nvSpPr>
          <p:cNvPr id="5" name="object 5"/>
          <p:cNvSpPr txBox="1"/>
          <p:nvPr/>
        </p:nvSpPr>
        <p:spPr>
          <a:xfrm>
            <a:off x="591179" y="3719438"/>
            <a:ext cx="7096759" cy="1003300"/>
          </a:xfrm>
          <a:prstGeom prst="rect">
            <a:avLst/>
          </a:prstGeom>
        </p:spPr>
        <p:txBody>
          <a:bodyPr vert="horz" wrap="square" lIns="0" tIns="10160" rIns="0" bIns="0" rtlCol="0">
            <a:spAutoFit/>
          </a:bodyPr>
          <a:lstStyle/>
          <a:p>
            <a:pPr marL="294640" marR="5080" indent="-281940">
              <a:lnSpc>
                <a:spcPct val="100499"/>
              </a:lnSpc>
              <a:spcBef>
                <a:spcPts val="80"/>
              </a:spcBef>
              <a:buFont typeface="Arial"/>
              <a:buChar char="•"/>
              <a:tabLst>
                <a:tab pos="294640" algn="l"/>
              </a:tabLst>
            </a:pPr>
            <a:r>
              <a:rPr sz="3200" spc="-10" dirty="0">
                <a:latin typeface="Carlito"/>
                <a:cs typeface="Carlito"/>
              </a:rPr>
              <a:t>Transistors</a:t>
            </a:r>
            <a:r>
              <a:rPr sz="3200" spc="-85" dirty="0">
                <a:latin typeface="Carlito"/>
                <a:cs typeface="Carlito"/>
              </a:rPr>
              <a:t> </a:t>
            </a:r>
            <a:r>
              <a:rPr sz="3200" dirty="0">
                <a:latin typeface="Carlito"/>
                <a:cs typeface="Carlito"/>
              </a:rPr>
              <a:t>are</a:t>
            </a:r>
            <a:r>
              <a:rPr sz="3200" spc="-80" dirty="0">
                <a:latin typeface="Carlito"/>
                <a:cs typeface="Carlito"/>
              </a:rPr>
              <a:t> </a:t>
            </a:r>
            <a:r>
              <a:rPr sz="3200" dirty="0">
                <a:latin typeface="Carlito"/>
                <a:cs typeface="Carlito"/>
              </a:rPr>
              <a:t>used</a:t>
            </a:r>
            <a:r>
              <a:rPr sz="3200" spc="-80" dirty="0">
                <a:latin typeface="Carlito"/>
                <a:cs typeface="Carlito"/>
              </a:rPr>
              <a:t> </a:t>
            </a:r>
            <a:r>
              <a:rPr sz="3200" dirty="0">
                <a:latin typeface="Carlito"/>
                <a:cs typeface="Carlito"/>
              </a:rPr>
              <a:t>to</a:t>
            </a:r>
            <a:r>
              <a:rPr sz="3200" spc="-80" dirty="0">
                <a:latin typeface="Carlito"/>
                <a:cs typeface="Carlito"/>
              </a:rPr>
              <a:t> </a:t>
            </a:r>
            <a:r>
              <a:rPr sz="3200" dirty="0">
                <a:latin typeface="Carlito"/>
                <a:cs typeface="Carlito"/>
              </a:rPr>
              <a:t>switch</a:t>
            </a:r>
            <a:r>
              <a:rPr sz="3200" spc="-85" dirty="0">
                <a:latin typeface="Carlito"/>
                <a:cs typeface="Carlito"/>
              </a:rPr>
              <a:t> </a:t>
            </a:r>
            <a:r>
              <a:rPr sz="3200" dirty="0">
                <a:latin typeface="Carlito"/>
                <a:cs typeface="Carlito"/>
              </a:rPr>
              <a:t>between</a:t>
            </a:r>
            <a:r>
              <a:rPr sz="3200" spc="-80" dirty="0">
                <a:latin typeface="Carlito"/>
                <a:cs typeface="Carlito"/>
              </a:rPr>
              <a:t> </a:t>
            </a:r>
            <a:r>
              <a:rPr sz="3200" spc="-50" dirty="0">
                <a:latin typeface="Carlito"/>
                <a:cs typeface="Carlito"/>
              </a:rPr>
              <a:t>V </a:t>
            </a:r>
            <a:r>
              <a:rPr sz="3200" dirty="0">
                <a:latin typeface="Carlito"/>
                <a:cs typeface="Carlito"/>
              </a:rPr>
              <a:t>and</a:t>
            </a:r>
            <a:r>
              <a:rPr sz="3200" spc="-70" dirty="0">
                <a:latin typeface="Carlito"/>
                <a:cs typeface="Carlito"/>
              </a:rPr>
              <a:t> </a:t>
            </a:r>
            <a:r>
              <a:rPr sz="3200" dirty="0">
                <a:latin typeface="Carlito"/>
                <a:cs typeface="Carlito"/>
              </a:rPr>
              <a:t>ground</a:t>
            </a:r>
            <a:r>
              <a:rPr sz="3200" spc="-70" dirty="0">
                <a:latin typeface="Carlito"/>
                <a:cs typeface="Carlito"/>
              </a:rPr>
              <a:t> </a:t>
            </a:r>
            <a:r>
              <a:rPr sz="3200" dirty="0">
                <a:latin typeface="Carlito"/>
                <a:cs typeface="Carlito"/>
              </a:rPr>
              <a:t>(bit</a:t>
            </a:r>
            <a:r>
              <a:rPr sz="3200" spc="-65" dirty="0">
                <a:latin typeface="Carlito"/>
                <a:cs typeface="Carlito"/>
              </a:rPr>
              <a:t> </a:t>
            </a:r>
            <a:r>
              <a:rPr sz="3200" dirty="0">
                <a:latin typeface="Carlito"/>
                <a:cs typeface="Carlito"/>
              </a:rPr>
              <a:t>high</a:t>
            </a:r>
            <a:r>
              <a:rPr sz="3200" spc="-70" dirty="0">
                <a:latin typeface="Carlito"/>
                <a:cs typeface="Carlito"/>
              </a:rPr>
              <a:t> </a:t>
            </a:r>
            <a:r>
              <a:rPr sz="3200" dirty="0">
                <a:latin typeface="Carlito"/>
                <a:cs typeface="Carlito"/>
              </a:rPr>
              <a:t>or</a:t>
            </a:r>
            <a:r>
              <a:rPr sz="3200" spc="-65" dirty="0">
                <a:latin typeface="Carlito"/>
                <a:cs typeface="Carlito"/>
              </a:rPr>
              <a:t> </a:t>
            </a:r>
            <a:r>
              <a:rPr sz="3200" spc="-20" dirty="0">
                <a:latin typeface="Carlito"/>
                <a:cs typeface="Carlito"/>
              </a:rPr>
              <a:t>low)</a:t>
            </a:r>
            <a:endParaRPr sz="3200">
              <a:latin typeface="Carlito"/>
              <a:cs typeface="Carli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2169" y="91916"/>
            <a:ext cx="7838365" cy="635000"/>
          </a:xfrm>
          <a:prstGeom prst="rect">
            <a:avLst/>
          </a:prstGeom>
        </p:spPr>
        <p:txBody>
          <a:bodyPr vert="horz" wrap="square" lIns="0" tIns="12700" rIns="0" bIns="0" rtlCol="0">
            <a:spAutoFit/>
          </a:bodyPr>
          <a:lstStyle/>
          <a:p>
            <a:pPr marL="211454">
              <a:lnSpc>
                <a:spcPct val="100000"/>
              </a:lnSpc>
              <a:spcBef>
                <a:spcPts val="100"/>
              </a:spcBef>
            </a:pPr>
            <a:r>
              <a:rPr dirty="0"/>
              <a:t>Binary</a:t>
            </a:r>
            <a:r>
              <a:rPr spc="-185" dirty="0"/>
              <a:t> </a:t>
            </a:r>
            <a:r>
              <a:rPr dirty="0"/>
              <a:t>Weighted</a:t>
            </a:r>
            <a:r>
              <a:rPr spc="-180" dirty="0"/>
              <a:t> </a:t>
            </a:r>
            <a:r>
              <a:rPr dirty="0"/>
              <a:t>Resistor</a:t>
            </a:r>
            <a:r>
              <a:rPr spc="-180" dirty="0"/>
              <a:t> </a:t>
            </a:r>
            <a:r>
              <a:rPr spc="-10" dirty="0"/>
              <a:t>(Cont.)</a:t>
            </a:r>
          </a:p>
        </p:txBody>
      </p:sp>
      <p:sp>
        <p:nvSpPr>
          <p:cNvPr id="3" name="object 3"/>
          <p:cNvSpPr txBox="1"/>
          <p:nvPr/>
        </p:nvSpPr>
        <p:spPr>
          <a:xfrm>
            <a:off x="427355" y="1390139"/>
            <a:ext cx="3699985" cy="957580"/>
          </a:xfrm>
          <a:prstGeom prst="rect">
            <a:avLst/>
          </a:prstGeom>
        </p:spPr>
        <p:txBody>
          <a:bodyPr vert="horz" wrap="square" lIns="0" tIns="82550" rIns="0" bIns="0" rtlCol="0">
            <a:spAutoFit/>
          </a:bodyPr>
          <a:lstStyle/>
          <a:p>
            <a:pPr marL="305435" indent="-292735">
              <a:lnSpc>
                <a:spcPct val="100000"/>
              </a:lnSpc>
              <a:spcBef>
                <a:spcPts val="650"/>
              </a:spcBef>
              <a:buFont typeface="Arial"/>
              <a:buChar char="•"/>
              <a:tabLst>
                <a:tab pos="305435" algn="l"/>
                <a:tab pos="2382520" algn="l"/>
              </a:tabLst>
            </a:pPr>
            <a:r>
              <a:rPr sz="2600" dirty="0">
                <a:latin typeface="Carlito"/>
                <a:cs typeface="Carlito"/>
              </a:rPr>
              <a:t>Assume</a:t>
            </a:r>
            <a:r>
              <a:rPr sz="2600" spc="-30" dirty="0">
                <a:latin typeface="Carlito"/>
                <a:cs typeface="Carlito"/>
              </a:rPr>
              <a:t> </a:t>
            </a:r>
            <a:r>
              <a:rPr sz="2600" spc="-10" dirty="0">
                <a:latin typeface="Carlito"/>
                <a:cs typeface="Carlito"/>
              </a:rPr>
              <a:t>Ideal</a:t>
            </a:r>
            <a:r>
              <a:rPr sz="2600" dirty="0">
                <a:latin typeface="Carlito"/>
                <a:cs typeface="Carlito"/>
              </a:rPr>
              <a:t>	</a:t>
            </a:r>
            <a:r>
              <a:rPr sz="2600" spc="-25" dirty="0">
                <a:latin typeface="Carlito"/>
                <a:cs typeface="Carlito"/>
              </a:rPr>
              <a:t>Op-amp</a:t>
            </a:r>
            <a:endParaRPr sz="2600" dirty="0">
              <a:latin typeface="Carlito"/>
              <a:cs typeface="Carlito"/>
            </a:endParaRPr>
          </a:p>
          <a:p>
            <a:pPr marL="305435" indent="-292735">
              <a:lnSpc>
                <a:spcPct val="100000"/>
              </a:lnSpc>
              <a:spcBef>
                <a:spcPts val="550"/>
              </a:spcBef>
              <a:buFont typeface="Arial"/>
              <a:buChar char="•"/>
              <a:tabLst>
                <a:tab pos="305435" algn="l"/>
                <a:tab pos="2514600" algn="l"/>
              </a:tabLst>
            </a:pPr>
            <a:r>
              <a:rPr sz="2600" dirty="0">
                <a:latin typeface="Carlito"/>
                <a:cs typeface="Carlito"/>
              </a:rPr>
              <a:t>No</a:t>
            </a:r>
            <a:r>
              <a:rPr sz="2600" spc="-80" dirty="0">
                <a:latin typeface="Carlito"/>
                <a:cs typeface="Carlito"/>
              </a:rPr>
              <a:t> </a:t>
            </a:r>
            <a:r>
              <a:rPr sz="2600" dirty="0">
                <a:latin typeface="Carlito"/>
                <a:cs typeface="Carlito"/>
              </a:rPr>
              <a:t>current</a:t>
            </a:r>
            <a:r>
              <a:rPr sz="2600" spc="-75" dirty="0">
                <a:latin typeface="Carlito"/>
                <a:cs typeface="Carlito"/>
              </a:rPr>
              <a:t> </a:t>
            </a:r>
            <a:r>
              <a:rPr sz="2600" spc="-20" dirty="0">
                <a:latin typeface="Carlito"/>
                <a:cs typeface="Carlito"/>
              </a:rPr>
              <a:t>into</a:t>
            </a:r>
            <a:r>
              <a:rPr sz="2600" dirty="0">
                <a:latin typeface="Carlito"/>
                <a:cs typeface="Carlito"/>
              </a:rPr>
              <a:t>	</a:t>
            </a:r>
            <a:r>
              <a:rPr sz="2600" spc="-25" dirty="0">
                <a:latin typeface="Carlito"/>
                <a:cs typeface="Carlito"/>
              </a:rPr>
              <a:t>op-amp</a:t>
            </a:r>
            <a:endParaRPr sz="2600" dirty="0">
              <a:latin typeface="Carlito"/>
              <a:cs typeface="Carlito"/>
            </a:endParaRPr>
          </a:p>
        </p:txBody>
      </p:sp>
      <p:sp>
        <p:nvSpPr>
          <p:cNvPr id="4" name="object 4"/>
          <p:cNvSpPr txBox="1"/>
          <p:nvPr/>
        </p:nvSpPr>
        <p:spPr>
          <a:xfrm>
            <a:off x="370919" y="2752525"/>
            <a:ext cx="2836244" cy="822325"/>
          </a:xfrm>
          <a:prstGeom prst="rect">
            <a:avLst/>
          </a:prstGeom>
        </p:spPr>
        <p:txBody>
          <a:bodyPr vert="horz" wrap="square" lIns="0" tIns="8255" rIns="0" bIns="0" rtlCol="0">
            <a:spAutoFit/>
          </a:bodyPr>
          <a:lstStyle/>
          <a:p>
            <a:pPr marL="305435" marR="5080" indent="-293370">
              <a:lnSpc>
                <a:spcPct val="101099"/>
              </a:lnSpc>
              <a:spcBef>
                <a:spcPts val="65"/>
              </a:spcBef>
              <a:buFont typeface="Arial"/>
              <a:buChar char="•"/>
              <a:tabLst>
                <a:tab pos="305435" algn="l"/>
              </a:tabLst>
            </a:pPr>
            <a:r>
              <a:rPr sz="2600" dirty="0">
                <a:latin typeface="Carlito"/>
                <a:cs typeface="Carlito"/>
              </a:rPr>
              <a:t>Virtual</a:t>
            </a:r>
            <a:r>
              <a:rPr sz="2600" spc="-70" dirty="0">
                <a:latin typeface="Carlito"/>
                <a:cs typeface="Carlito"/>
              </a:rPr>
              <a:t> </a:t>
            </a:r>
            <a:r>
              <a:rPr sz="2600" dirty="0">
                <a:latin typeface="Carlito"/>
                <a:cs typeface="Carlito"/>
              </a:rPr>
              <a:t>ground</a:t>
            </a:r>
            <a:r>
              <a:rPr sz="2600" spc="-70" dirty="0">
                <a:latin typeface="Carlito"/>
                <a:cs typeface="Carlito"/>
              </a:rPr>
              <a:t> </a:t>
            </a:r>
            <a:r>
              <a:rPr sz="2600" spc="-25" dirty="0">
                <a:latin typeface="Carlito"/>
                <a:cs typeface="Carlito"/>
              </a:rPr>
              <a:t>at </a:t>
            </a:r>
            <a:r>
              <a:rPr sz="2600" dirty="0">
                <a:latin typeface="Carlito"/>
                <a:cs typeface="Carlito"/>
              </a:rPr>
              <a:t>inverting</a:t>
            </a:r>
            <a:r>
              <a:rPr sz="2600" spc="-140" dirty="0">
                <a:latin typeface="Carlito"/>
                <a:cs typeface="Carlito"/>
              </a:rPr>
              <a:t> </a:t>
            </a:r>
            <a:r>
              <a:rPr sz="2600" spc="-10" dirty="0">
                <a:latin typeface="Carlito"/>
                <a:cs typeface="Carlito"/>
              </a:rPr>
              <a:t>input</a:t>
            </a:r>
            <a:endParaRPr sz="2600" dirty="0">
              <a:latin typeface="Carlito"/>
              <a:cs typeface="Carlito"/>
            </a:endParaRPr>
          </a:p>
        </p:txBody>
      </p:sp>
      <p:sp>
        <p:nvSpPr>
          <p:cNvPr id="5" name="object 5"/>
          <p:cNvSpPr txBox="1"/>
          <p:nvPr/>
        </p:nvSpPr>
        <p:spPr>
          <a:xfrm>
            <a:off x="586258" y="3987075"/>
            <a:ext cx="1542415" cy="421640"/>
          </a:xfrm>
          <a:prstGeom prst="rect">
            <a:avLst/>
          </a:prstGeom>
        </p:spPr>
        <p:txBody>
          <a:bodyPr vert="horz" wrap="square" lIns="0" tIns="12700" rIns="0" bIns="0" rtlCol="0">
            <a:spAutoFit/>
          </a:bodyPr>
          <a:lstStyle/>
          <a:p>
            <a:pPr marL="330835" indent="-292735">
              <a:lnSpc>
                <a:spcPct val="100000"/>
              </a:lnSpc>
              <a:spcBef>
                <a:spcPts val="100"/>
              </a:spcBef>
              <a:buFont typeface="Arial"/>
              <a:buChar char="•"/>
              <a:tabLst>
                <a:tab pos="330835" algn="l"/>
              </a:tabLst>
            </a:pPr>
            <a:r>
              <a:rPr sz="2600" i="1" dirty="0">
                <a:latin typeface="Times New Roman"/>
                <a:cs typeface="Times New Roman"/>
              </a:rPr>
              <a:t>V</a:t>
            </a:r>
            <a:r>
              <a:rPr sz="2550" baseline="-31045" dirty="0">
                <a:latin typeface="Times New Roman"/>
                <a:cs typeface="Times New Roman"/>
              </a:rPr>
              <a:t>out</a:t>
            </a:r>
            <a:r>
              <a:rPr sz="2600" dirty="0">
                <a:latin typeface="Times New Roman"/>
                <a:cs typeface="Times New Roman"/>
              </a:rPr>
              <a:t>= -</a:t>
            </a:r>
            <a:r>
              <a:rPr sz="2600" i="1" spc="-25" dirty="0">
                <a:latin typeface="Times New Roman"/>
                <a:cs typeface="Times New Roman"/>
              </a:rPr>
              <a:t>IR</a:t>
            </a:r>
            <a:endParaRPr sz="2600" dirty="0">
              <a:latin typeface="Times New Roman"/>
              <a:cs typeface="Times New Roman"/>
            </a:endParaRPr>
          </a:p>
        </p:txBody>
      </p:sp>
      <p:sp>
        <p:nvSpPr>
          <p:cNvPr id="6" name="object 6"/>
          <p:cNvSpPr txBox="1"/>
          <p:nvPr/>
        </p:nvSpPr>
        <p:spPr>
          <a:xfrm>
            <a:off x="2057712" y="4193995"/>
            <a:ext cx="99060" cy="289560"/>
          </a:xfrm>
          <a:prstGeom prst="rect">
            <a:avLst/>
          </a:prstGeom>
        </p:spPr>
        <p:txBody>
          <a:bodyPr vert="horz" wrap="square" lIns="0" tIns="16510" rIns="0" bIns="0" rtlCol="0">
            <a:spAutoFit/>
          </a:bodyPr>
          <a:lstStyle/>
          <a:p>
            <a:pPr marL="12700">
              <a:lnSpc>
                <a:spcPct val="100000"/>
              </a:lnSpc>
              <a:spcBef>
                <a:spcPts val="130"/>
              </a:spcBef>
            </a:pPr>
            <a:r>
              <a:rPr sz="1700" spc="-50" dirty="0">
                <a:latin typeface="Times New Roman"/>
                <a:cs typeface="Times New Roman"/>
              </a:rPr>
              <a:t>f</a:t>
            </a:r>
            <a:endParaRPr sz="1700" dirty="0">
              <a:latin typeface="Times New Roman"/>
              <a:cs typeface="Times New Roman"/>
            </a:endParaRPr>
          </a:p>
        </p:txBody>
      </p:sp>
      <p:grpSp>
        <p:nvGrpSpPr>
          <p:cNvPr id="7" name="object 7"/>
          <p:cNvGrpSpPr/>
          <p:nvPr/>
        </p:nvGrpSpPr>
        <p:grpSpPr>
          <a:xfrm>
            <a:off x="3385555" y="2433632"/>
            <a:ext cx="5229860" cy="4200525"/>
            <a:chOff x="3385555" y="2433632"/>
            <a:chExt cx="5229860" cy="4200525"/>
          </a:xfrm>
        </p:grpSpPr>
        <p:sp>
          <p:nvSpPr>
            <p:cNvPr id="8" name="object 8"/>
            <p:cNvSpPr/>
            <p:nvPr/>
          </p:nvSpPr>
          <p:spPr>
            <a:xfrm>
              <a:off x="3390318" y="2438395"/>
              <a:ext cx="5220335" cy="4191000"/>
            </a:xfrm>
            <a:custGeom>
              <a:avLst/>
              <a:gdLst/>
              <a:ahLst/>
              <a:cxnLst/>
              <a:rect l="l" t="t" r="r" b="b"/>
              <a:pathLst>
                <a:path w="5220334" h="4191000">
                  <a:moveTo>
                    <a:pt x="0" y="0"/>
                  </a:moveTo>
                  <a:lnTo>
                    <a:pt x="5220264" y="0"/>
                  </a:lnTo>
                  <a:lnTo>
                    <a:pt x="5220264" y="4190991"/>
                  </a:lnTo>
                  <a:lnTo>
                    <a:pt x="0" y="4190991"/>
                  </a:lnTo>
                  <a:lnTo>
                    <a:pt x="0" y="0"/>
                  </a:lnTo>
                  <a:close/>
                </a:path>
              </a:pathLst>
            </a:custGeom>
            <a:ln w="9524">
              <a:solidFill>
                <a:srgbClr val="000000"/>
              </a:solidFill>
            </a:ln>
          </p:spPr>
          <p:txBody>
            <a:bodyPr wrap="square" lIns="0" tIns="0" rIns="0" bIns="0" rtlCol="0"/>
            <a:lstStyle/>
            <a:p>
              <a:endParaRPr/>
            </a:p>
          </p:txBody>
        </p:sp>
        <p:pic>
          <p:nvPicPr>
            <p:cNvPr id="9" name="object 9"/>
            <p:cNvPicPr/>
            <p:nvPr/>
          </p:nvPicPr>
          <p:blipFill>
            <a:blip r:embed="rId2" cstate="print"/>
            <a:stretch>
              <a:fillRect/>
            </a:stretch>
          </p:blipFill>
          <p:spPr>
            <a:xfrm>
              <a:off x="4646403" y="4457253"/>
              <a:ext cx="202924" cy="163149"/>
            </a:xfrm>
            <a:prstGeom prst="rect">
              <a:avLst/>
            </a:prstGeom>
          </p:spPr>
        </p:pic>
        <p:pic>
          <p:nvPicPr>
            <p:cNvPr id="10" name="object 10"/>
            <p:cNvPicPr/>
            <p:nvPr/>
          </p:nvPicPr>
          <p:blipFill>
            <a:blip r:embed="rId3" cstate="print"/>
            <a:stretch>
              <a:fillRect/>
            </a:stretch>
          </p:blipFill>
          <p:spPr>
            <a:xfrm>
              <a:off x="4612578" y="4017954"/>
              <a:ext cx="236749" cy="189749"/>
            </a:xfrm>
            <a:prstGeom prst="rect">
              <a:avLst/>
            </a:prstGeom>
          </p:spPr>
        </p:pic>
        <p:pic>
          <p:nvPicPr>
            <p:cNvPr id="11" name="object 11"/>
            <p:cNvPicPr/>
            <p:nvPr/>
          </p:nvPicPr>
          <p:blipFill>
            <a:blip r:embed="rId4" cstate="print"/>
            <a:stretch>
              <a:fillRect/>
            </a:stretch>
          </p:blipFill>
          <p:spPr>
            <a:xfrm>
              <a:off x="4646203" y="3383280"/>
              <a:ext cx="203124" cy="169924"/>
            </a:xfrm>
            <a:prstGeom prst="rect">
              <a:avLst/>
            </a:prstGeom>
          </p:spPr>
        </p:pic>
        <p:sp>
          <p:nvSpPr>
            <p:cNvPr id="12" name="object 12"/>
            <p:cNvSpPr/>
            <p:nvPr/>
          </p:nvSpPr>
          <p:spPr>
            <a:xfrm>
              <a:off x="6698911" y="4330516"/>
              <a:ext cx="812165" cy="739140"/>
            </a:xfrm>
            <a:custGeom>
              <a:avLst/>
              <a:gdLst/>
              <a:ahLst/>
              <a:cxnLst/>
              <a:rect l="l" t="t" r="r" b="b"/>
              <a:pathLst>
                <a:path w="812165" h="739139">
                  <a:moveTo>
                    <a:pt x="0" y="0"/>
                  </a:moveTo>
                  <a:lnTo>
                    <a:pt x="811648" y="369324"/>
                  </a:lnTo>
                  <a:lnTo>
                    <a:pt x="0" y="738673"/>
                  </a:lnTo>
                  <a:lnTo>
                    <a:pt x="0" y="0"/>
                  </a:lnTo>
                  <a:close/>
                </a:path>
              </a:pathLst>
            </a:custGeom>
            <a:ln w="15874">
              <a:solidFill>
                <a:srgbClr val="000000"/>
              </a:solidFill>
            </a:ln>
          </p:spPr>
          <p:txBody>
            <a:bodyPr wrap="square" lIns="0" tIns="0" rIns="0" bIns="0" rtlCol="0"/>
            <a:lstStyle/>
            <a:p>
              <a:endParaRPr/>
            </a:p>
          </p:txBody>
        </p:sp>
        <p:sp>
          <p:nvSpPr>
            <p:cNvPr id="13" name="object 13"/>
            <p:cNvSpPr/>
            <p:nvPr/>
          </p:nvSpPr>
          <p:spPr>
            <a:xfrm>
              <a:off x="7510559" y="4698440"/>
              <a:ext cx="572135" cy="0"/>
            </a:xfrm>
            <a:custGeom>
              <a:avLst/>
              <a:gdLst/>
              <a:ahLst/>
              <a:cxnLst/>
              <a:rect l="l" t="t" r="r" b="b"/>
              <a:pathLst>
                <a:path w="572134">
                  <a:moveTo>
                    <a:pt x="0" y="0"/>
                  </a:moveTo>
                  <a:lnTo>
                    <a:pt x="572073" y="0"/>
                  </a:lnTo>
                </a:path>
              </a:pathLst>
            </a:custGeom>
            <a:ln w="9524">
              <a:solidFill>
                <a:srgbClr val="000000"/>
              </a:solidFill>
            </a:ln>
          </p:spPr>
          <p:txBody>
            <a:bodyPr wrap="square" lIns="0" tIns="0" rIns="0" bIns="0" rtlCol="0"/>
            <a:lstStyle/>
            <a:p>
              <a:endParaRPr/>
            </a:p>
          </p:txBody>
        </p:sp>
      </p:grpSp>
      <p:sp>
        <p:nvSpPr>
          <p:cNvPr id="14" name="object 14"/>
          <p:cNvSpPr txBox="1"/>
          <p:nvPr/>
        </p:nvSpPr>
        <p:spPr>
          <a:xfrm>
            <a:off x="6740962" y="4377544"/>
            <a:ext cx="76200" cy="299720"/>
          </a:xfrm>
          <a:prstGeom prst="rect">
            <a:avLst/>
          </a:prstGeom>
        </p:spPr>
        <p:txBody>
          <a:bodyPr vert="horz" wrap="square" lIns="0" tIns="12700" rIns="0" bIns="0" rtlCol="0">
            <a:spAutoFit/>
          </a:bodyPr>
          <a:lstStyle/>
          <a:p>
            <a:pPr>
              <a:lnSpc>
                <a:spcPct val="100000"/>
              </a:lnSpc>
              <a:spcBef>
                <a:spcPts val="100"/>
              </a:spcBef>
            </a:pPr>
            <a:r>
              <a:rPr sz="1800" spc="-50" dirty="0">
                <a:latin typeface="Arial"/>
                <a:cs typeface="Arial"/>
              </a:rPr>
              <a:t>-</a:t>
            </a:r>
            <a:endParaRPr sz="1800">
              <a:latin typeface="Arial"/>
              <a:cs typeface="Arial"/>
            </a:endParaRPr>
          </a:p>
        </p:txBody>
      </p:sp>
      <p:sp>
        <p:nvSpPr>
          <p:cNvPr id="15" name="object 15"/>
          <p:cNvSpPr txBox="1"/>
          <p:nvPr/>
        </p:nvSpPr>
        <p:spPr>
          <a:xfrm>
            <a:off x="6740962" y="4717510"/>
            <a:ext cx="133985" cy="299720"/>
          </a:xfrm>
          <a:prstGeom prst="rect">
            <a:avLst/>
          </a:prstGeom>
        </p:spPr>
        <p:txBody>
          <a:bodyPr vert="horz" wrap="square" lIns="0" tIns="12700" rIns="0" bIns="0" rtlCol="0">
            <a:spAutoFit/>
          </a:bodyPr>
          <a:lstStyle/>
          <a:p>
            <a:pPr>
              <a:lnSpc>
                <a:spcPct val="100000"/>
              </a:lnSpc>
              <a:spcBef>
                <a:spcPts val="100"/>
              </a:spcBef>
            </a:pPr>
            <a:r>
              <a:rPr sz="1800" spc="-50" dirty="0">
                <a:latin typeface="Arial"/>
                <a:cs typeface="Arial"/>
              </a:rPr>
              <a:t>+</a:t>
            </a:r>
            <a:endParaRPr sz="1800">
              <a:latin typeface="Arial"/>
              <a:cs typeface="Arial"/>
            </a:endParaRPr>
          </a:p>
        </p:txBody>
      </p:sp>
      <p:grpSp>
        <p:nvGrpSpPr>
          <p:cNvPr id="16" name="object 16"/>
          <p:cNvGrpSpPr/>
          <p:nvPr/>
        </p:nvGrpSpPr>
        <p:grpSpPr>
          <a:xfrm>
            <a:off x="4864102" y="3465605"/>
            <a:ext cx="1825625" cy="2017395"/>
            <a:chOff x="4864102" y="3465605"/>
            <a:chExt cx="1825625" cy="2017395"/>
          </a:xfrm>
        </p:grpSpPr>
        <p:sp>
          <p:nvSpPr>
            <p:cNvPr id="17" name="object 17"/>
            <p:cNvSpPr/>
            <p:nvPr/>
          </p:nvSpPr>
          <p:spPr>
            <a:xfrm>
              <a:off x="6139512" y="3547042"/>
              <a:ext cx="545465" cy="1931035"/>
            </a:xfrm>
            <a:custGeom>
              <a:avLst/>
              <a:gdLst/>
              <a:ahLst/>
              <a:cxnLst/>
              <a:rect l="l" t="t" r="r" b="b"/>
              <a:pathLst>
                <a:path w="545465" h="1931035">
                  <a:moveTo>
                    <a:pt x="0" y="0"/>
                  </a:moveTo>
                  <a:lnTo>
                    <a:pt x="0" y="1930671"/>
                  </a:lnTo>
                </a:path>
                <a:path w="545465" h="1931035">
                  <a:moveTo>
                    <a:pt x="0" y="914973"/>
                  </a:moveTo>
                  <a:lnTo>
                    <a:pt x="545323" y="914973"/>
                  </a:lnTo>
                </a:path>
              </a:pathLst>
            </a:custGeom>
            <a:ln w="9524">
              <a:solidFill>
                <a:srgbClr val="000000"/>
              </a:solidFill>
            </a:ln>
          </p:spPr>
          <p:txBody>
            <a:bodyPr wrap="square" lIns="0" tIns="0" rIns="0" bIns="0" rtlCol="0"/>
            <a:lstStyle/>
            <a:p>
              <a:endParaRPr/>
            </a:p>
          </p:txBody>
        </p:sp>
        <p:sp>
          <p:nvSpPr>
            <p:cNvPr id="18" name="object 18"/>
            <p:cNvSpPr/>
            <p:nvPr/>
          </p:nvSpPr>
          <p:spPr>
            <a:xfrm>
              <a:off x="5764713" y="3548442"/>
              <a:ext cx="375285" cy="0"/>
            </a:xfrm>
            <a:custGeom>
              <a:avLst/>
              <a:gdLst/>
              <a:ahLst/>
              <a:cxnLst/>
              <a:rect l="l" t="t" r="r" b="b"/>
              <a:pathLst>
                <a:path w="375285">
                  <a:moveTo>
                    <a:pt x="0" y="0"/>
                  </a:moveTo>
                  <a:lnTo>
                    <a:pt x="374799" y="0"/>
                  </a:lnTo>
                </a:path>
              </a:pathLst>
            </a:custGeom>
            <a:ln w="28574">
              <a:solidFill>
                <a:srgbClr val="000000"/>
              </a:solidFill>
            </a:ln>
          </p:spPr>
          <p:txBody>
            <a:bodyPr wrap="square" lIns="0" tIns="0" rIns="0" bIns="0" rtlCol="0"/>
            <a:lstStyle/>
            <a:p>
              <a:endParaRPr/>
            </a:p>
          </p:txBody>
        </p:sp>
        <p:pic>
          <p:nvPicPr>
            <p:cNvPr id="19" name="object 19"/>
            <p:cNvPicPr/>
            <p:nvPr/>
          </p:nvPicPr>
          <p:blipFill>
            <a:blip r:embed="rId5" cstate="print"/>
            <a:stretch>
              <a:fillRect/>
            </a:stretch>
          </p:blipFill>
          <p:spPr>
            <a:xfrm>
              <a:off x="5272726" y="3465605"/>
              <a:ext cx="506273" cy="197849"/>
            </a:xfrm>
            <a:prstGeom prst="rect">
              <a:avLst/>
            </a:prstGeom>
          </p:spPr>
        </p:pic>
        <p:sp>
          <p:nvSpPr>
            <p:cNvPr id="20" name="object 20"/>
            <p:cNvSpPr/>
            <p:nvPr/>
          </p:nvSpPr>
          <p:spPr>
            <a:xfrm>
              <a:off x="4878390" y="3548442"/>
              <a:ext cx="1261745" cy="474345"/>
            </a:xfrm>
            <a:custGeom>
              <a:avLst/>
              <a:gdLst/>
              <a:ahLst/>
              <a:cxnLst/>
              <a:rect l="l" t="t" r="r" b="b"/>
              <a:pathLst>
                <a:path w="1261745" h="474345">
                  <a:moveTo>
                    <a:pt x="0" y="0"/>
                  </a:moveTo>
                  <a:lnTo>
                    <a:pt x="408624" y="0"/>
                  </a:lnTo>
                </a:path>
                <a:path w="1261745" h="474345">
                  <a:moveTo>
                    <a:pt x="886323" y="474274"/>
                  </a:moveTo>
                  <a:lnTo>
                    <a:pt x="1261122" y="474274"/>
                  </a:lnTo>
                </a:path>
              </a:pathLst>
            </a:custGeom>
            <a:ln w="28574">
              <a:solidFill>
                <a:srgbClr val="000000"/>
              </a:solidFill>
            </a:ln>
          </p:spPr>
          <p:txBody>
            <a:bodyPr wrap="square" lIns="0" tIns="0" rIns="0" bIns="0" rtlCol="0"/>
            <a:lstStyle/>
            <a:p>
              <a:endParaRPr/>
            </a:p>
          </p:txBody>
        </p:sp>
        <p:pic>
          <p:nvPicPr>
            <p:cNvPr id="21" name="object 21"/>
            <p:cNvPicPr/>
            <p:nvPr/>
          </p:nvPicPr>
          <p:blipFill>
            <a:blip r:embed="rId6" cstate="print"/>
            <a:stretch>
              <a:fillRect/>
            </a:stretch>
          </p:blipFill>
          <p:spPr>
            <a:xfrm>
              <a:off x="5272726" y="3939879"/>
              <a:ext cx="506273" cy="197849"/>
            </a:xfrm>
            <a:prstGeom prst="rect">
              <a:avLst/>
            </a:prstGeom>
          </p:spPr>
        </p:pic>
        <p:sp>
          <p:nvSpPr>
            <p:cNvPr id="22" name="object 22"/>
            <p:cNvSpPr/>
            <p:nvPr/>
          </p:nvSpPr>
          <p:spPr>
            <a:xfrm>
              <a:off x="4878390" y="4022716"/>
              <a:ext cx="1261745" cy="441325"/>
            </a:xfrm>
            <a:custGeom>
              <a:avLst/>
              <a:gdLst/>
              <a:ahLst/>
              <a:cxnLst/>
              <a:rect l="l" t="t" r="r" b="b"/>
              <a:pathLst>
                <a:path w="1261745" h="441325">
                  <a:moveTo>
                    <a:pt x="0" y="0"/>
                  </a:moveTo>
                  <a:lnTo>
                    <a:pt x="408624" y="0"/>
                  </a:lnTo>
                </a:path>
                <a:path w="1261745" h="441325">
                  <a:moveTo>
                    <a:pt x="886323" y="440699"/>
                  </a:moveTo>
                  <a:lnTo>
                    <a:pt x="1261122" y="440699"/>
                  </a:lnTo>
                </a:path>
              </a:pathLst>
            </a:custGeom>
            <a:ln w="28574">
              <a:solidFill>
                <a:srgbClr val="000000"/>
              </a:solidFill>
            </a:ln>
          </p:spPr>
          <p:txBody>
            <a:bodyPr wrap="square" lIns="0" tIns="0" rIns="0" bIns="0" rtlCol="0"/>
            <a:lstStyle/>
            <a:p>
              <a:endParaRPr/>
            </a:p>
          </p:txBody>
        </p:sp>
        <p:pic>
          <p:nvPicPr>
            <p:cNvPr id="23" name="object 23"/>
            <p:cNvPicPr/>
            <p:nvPr/>
          </p:nvPicPr>
          <p:blipFill>
            <a:blip r:embed="rId5" cstate="print"/>
            <a:stretch>
              <a:fillRect/>
            </a:stretch>
          </p:blipFill>
          <p:spPr>
            <a:xfrm>
              <a:off x="5272726" y="4380578"/>
              <a:ext cx="506273" cy="197849"/>
            </a:xfrm>
            <a:prstGeom prst="rect">
              <a:avLst/>
            </a:prstGeom>
          </p:spPr>
        </p:pic>
        <p:sp>
          <p:nvSpPr>
            <p:cNvPr id="24" name="object 24"/>
            <p:cNvSpPr/>
            <p:nvPr/>
          </p:nvSpPr>
          <p:spPr>
            <a:xfrm>
              <a:off x="4878390" y="4463416"/>
              <a:ext cx="408940" cy="0"/>
            </a:xfrm>
            <a:custGeom>
              <a:avLst/>
              <a:gdLst/>
              <a:ahLst/>
              <a:cxnLst/>
              <a:rect l="l" t="t" r="r" b="b"/>
              <a:pathLst>
                <a:path w="408939">
                  <a:moveTo>
                    <a:pt x="0" y="0"/>
                  </a:moveTo>
                  <a:lnTo>
                    <a:pt x="408624" y="0"/>
                  </a:lnTo>
                </a:path>
              </a:pathLst>
            </a:custGeom>
            <a:ln w="28574">
              <a:solidFill>
                <a:srgbClr val="000000"/>
              </a:solidFill>
            </a:ln>
          </p:spPr>
          <p:txBody>
            <a:bodyPr wrap="square" lIns="0" tIns="0" rIns="0" bIns="0" rtlCol="0"/>
            <a:lstStyle/>
            <a:p>
              <a:endParaRPr/>
            </a:p>
          </p:txBody>
        </p:sp>
      </p:grpSp>
      <p:sp>
        <p:nvSpPr>
          <p:cNvPr id="25" name="object 25"/>
          <p:cNvSpPr txBox="1"/>
          <p:nvPr/>
        </p:nvSpPr>
        <p:spPr>
          <a:xfrm>
            <a:off x="5429115" y="3193960"/>
            <a:ext cx="279400" cy="1214755"/>
          </a:xfrm>
          <a:prstGeom prst="rect">
            <a:avLst/>
          </a:prstGeom>
        </p:spPr>
        <p:txBody>
          <a:bodyPr vert="horz" wrap="square" lIns="0" tIns="12700" rIns="0" bIns="0" rtlCol="0">
            <a:spAutoFit/>
          </a:bodyPr>
          <a:lstStyle/>
          <a:p>
            <a:pPr>
              <a:lnSpc>
                <a:spcPct val="100000"/>
              </a:lnSpc>
              <a:spcBef>
                <a:spcPts val="100"/>
              </a:spcBef>
            </a:pPr>
            <a:r>
              <a:rPr sz="1800" spc="-50" dirty="0">
                <a:latin typeface="Times New Roman"/>
                <a:cs typeface="Times New Roman"/>
              </a:rPr>
              <a:t>R</a:t>
            </a:r>
            <a:endParaRPr sz="1800">
              <a:latin typeface="Times New Roman"/>
              <a:cs typeface="Times New Roman"/>
            </a:endParaRPr>
          </a:p>
          <a:p>
            <a:pPr>
              <a:lnSpc>
                <a:spcPct val="100000"/>
              </a:lnSpc>
              <a:spcBef>
                <a:spcPts val="1575"/>
              </a:spcBef>
            </a:pPr>
            <a:r>
              <a:rPr sz="1800" spc="-25" dirty="0">
                <a:latin typeface="Times New Roman"/>
                <a:cs typeface="Times New Roman"/>
              </a:rPr>
              <a:t>2R</a:t>
            </a:r>
            <a:endParaRPr sz="1800">
              <a:latin typeface="Times New Roman"/>
              <a:cs typeface="Times New Roman"/>
            </a:endParaRPr>
          </a:p>
          <a:p>
            <a:pPr>
              <a:lnSpc>
                <a:spcPct val="100000"/>
              </a:lnSpc>
              <a:spcBef>
                <a:spcPts val="1310"/>
              </a:spcBef>
            </a:pPr>
            <a:r>
              <a:rPr sz="1800" spc="-25" dirty="0">
                <a:latin typeface="Times New Roman"/>
                <a:cs typeface="Times New Roman"/>
              </a:rPr>
              <a:t>4R</a:t>
            </a:r>
            <a:endParaRPr sz="1800">
              <a:latin typeface="Times New Roman"/>
              <a:cs typeface="Times New Roman"/>
            </a:endParaRPr>
          </a:p>
        </p:txBody>
      </p:sp>
      <p:grpSp>
        <p:nvGrpSpPr>
          <p:cNvPr id="26" name="object 26"/>
          <p:cNvGrpSpPr/>
          <p:nvPr/>
        </p:nvGrpSpPr>
        <p:grpSpPr>
          <a:xfrm>
            <a:off x="4864102" y="5394876"/>
            <a:ext cx="1290320" cy="198120"/>
            <a:chOff x="4864102" y="5394876"/>
            <a:chExt cx="1290320" cy="198120"/>
          </a:xfrm>
        </p:grpSpPr>
        <p:sp>
          <p:nvSpPr>
            <p:cNvPr id="27" name="object 27"/>
            <p:cNvSpPr/>
            <p:nvPr/>
          </p:nvSpPr>
          <p:spPr>
            <a:xfrm>
              <a:off x="5764713" y="5477713"/>
              <a:ext cx="375285" cy="0"/>
            </a:xfrm>
            <a:custGeom>
              <a:avLst/>
              <a:gdLst/>
              <a:ahLst/>
              <a:cxnLst/>
              <a:rect l="l" t="t" r="r" b="b"/>
              <a:pathLst>
                <a:path w="375285">
                  <a:moveTo>
                    <a:pt x="0" y="0"/>
                  </a:moveTo>
                  <a:lnTo>
                    <a:pt x="374799" y="0"/>
                  </a:lnTo>
                </a:path>
              </a:pathLst>
            </a:custGeom>
            <a:ln w="28574">
              <a:solidFill>
                <a:srgbClr val="000000"/>
              </a:solidFill>
            </a:ln>
          </p:spPr>
          <p:txBody>
            <a:bodyPr wrap="square" lIns="0" tIns="0" rIns="0" bIns="0" rtlCol="0"/>
            <a:lstStyle/>
            <a:p>
              <a:endParaRPr/>
            </a:p>
          </p:txBody>
        </p:sp>
        <p:pic>
          <p:nvPicPr>
            <p:cNvPr id="28" name="object 28"/>
            <p:cNvPicPr/>
            <p:nvPr/>
          </p:nvPicPr>
          <p:blipFill>
            <a:blip r:embed="rId5" cstate="print"/>
            <a:stretch>
              <a:fillRect/>
            </a:stretch>
          </p:blipFill>
          <p:spPr>
            <a:xfrm>
              <a:off x="5272726" y="5394876"/>
              <a:ext cx="506273" cy="197849"/>
            </a:xfrm>
            <a:prstGeom prst="rect">
              <a:avLst/>
            </a:prstGeom>
          </p:spPr>
        </p:pic>
        <p:sp>
          <p:nvSpPr>
            <p:cNvPr id="29" name="object 29"/>
            <p:cNvSpPr/>
            <p:nvPr/>
          </p:nvSpPr>
          <p:spPr>
            <a:xfrm>
              <a:off x="4878390" y="5477713"/>
              <a:ext cx="408940" cy="0"/>
            </a:xfrm>
            <a:custGeom>
              <a:avLst/>
              <a:gdLst/>
              <a:ahLst/>
              <a:cxnLst/>
              <a:rect l="l" t="t" r="r" b="b"/>
              <a:pathLst>
                <a:path w="408939">
                  <a:moveTo>
                    <a:pt x="0" y="0"/>
                  </a:moveTo>
                  <a:lnTo>
                    <a:pt x="408624" y="0"/>
                  </a:lnTo>
                </a:path>
              </a:pathLst>
            </a:custGeom>
            <a:ln w="28574">
              <a:solidFill>
                <a:srgbClr val="000000"/>
              </a:solidFill>
            </a:ln>
          </p:spPr>
          <p:txBody>
            <a:bodyPr wrap="square" lIns="0" tIns="0" rIns="0" bIns="0" rtlCol="0"/>
            <a:lstStyle/>
            <a:p>
              <a:endParaRPr/>
            </a:p>
          </p:txBody>
        </p:sp>
      </p:grpSp>
      <p:sp>
        <p:nvSpPr>
          <p:cNvPr id="30" name="object 30"/>
          <p:cNvSpPr txBox="1"/>
          <p:nvPr/>
        </p:nvSpPr>
        <p:spPr>
          <a:xfrm>
            <a:off x="5403715" y="5123226"/>
            <a:ext cx="407034" cy="299720"/>
          </a:xfrm>
          <a:prstGeom prst="rect">
            <a:avLst/>
          </a:prstGeom>
        </p:spPr>
        <p:txBody>
          <a:bodyPr vert="horz" wrap="square" lIns="0" tIns="12700" rIns="0" bIns="0" rtlCol="0">
            <a:spAutoFit/>
          </a:bodyPr>
          <a:lstStyle/>
          <a:p>
            <a:pPr marL="25400">
              <a:lnSpc>
                <a:spcPct val="100000"/>
              </a:lnSpc>
              <a:spcBef>
                <a:spcPts val="100"/>
              </a:spcBef>
            </a:pPr>
            <a:r>
              <a:rPr sz="1800" spc="-25" dirty="0">
                <a:latin typeface="Times New Roman"/>
                <a:cs typeface="Times New Roman"/>
              </a:rPr>
              <a:t>2</a:t>
            </a:r>
            <a:r>
              <a:rPr sz="1800" spc="-37" baseline="30092" dirty="0">
                <a:latin typeface="Times New Roman"/>
                <a:cs typeface="Times New Roman"/>
              </a:rPr>
              <a:t>n</a:t>
            </a:r>
            <a:r>
              <a:rPr sz="1800" spc="-25" dirty="0">
                <a:latin typeface="Times New Roman"/>
                <a:cs typeface="Times New Roman"/>
              </a:rPr>
              <a:t>R</a:t>
            </a:r>
            <a:endParaRPr sz="1800">
              <a:latin typeface="Times New Roman"/>
              <a:cs typeface="Times New Roman"/>
            </a:endParaRPr>
          </a:p>
        </p:txBody>
      </p:sp>
      <p:grpSp>
        <p:nvGrpSpPr>
          <p:cNvPr id="31" name="object 31"/>
          <p:cNvGrpSpPr/>
          <p:nvPr/>
        </p:nvGrpSpPr>
        <p:grpSpPr>
          <a:xfrm>
            <a:off x="5443226" y="3839154"/>
            <a:ext cx="2381885" cy="1280795"/>
            <a:chOff x="5443226" y="3839154"/>
            <a:chExt cx="2381885" cy="1280795"/>
          </a:xfrm>
        </p:grpSpPr>
        <p:sp>
          <p:nvSpPr>
            <p:cNvPr id="32" name="object 32"/>
            <p:cNvSpPr/>
            <p:nvPr/>
          </p:nvSpPr>
          <p:spPr>
            <a:xfrm>
              <a:off x="5457514" y="3921992"/>
              <a:ext cx="2353310" cy="1183640"/>
            </a:xfrm>
            <a:custGeom>
              <a:avLst/>
              <a:gdLst/>
              <a:ahLst/>
              <a:cxnLst/>
              <a:rect l="l" t="t" r="r" b="b"/>
              <a:pathLst>
                <a:path w="2353309" h="1183639">
                  <a:moveTo>
                    <a:pt x="0" y="776448"/>
                  </a:moveTo>
                  <a:lnTo>
                    <a:pt x="0" y="1183572"/>
                  </a:lnTo>
                </a:path>
                <a:path w="2353309" h="1183639">
                  <a:moveTo>
                    <a:pt x="1978346" y="0"/>
                  </a:moveTo>
                  <a:lnTo>
                    <a:pt x="2353170" y="0"/>
                  </a:lnTo>
                </a:path>
              </a:pathLst>
            </a:custGeom>
            <a:ln w="28574">
              <a:solidFill>
                <a:srgbClr val="000000"/>
              </a:solidFill>
            </a:ln>
          </p:spPr>
          <p:txBody>
            <a:bodyPr wrap="square" lIns="0" tIns="0" rIns="0" bIns="0" rtlCol="0"/>
            <a:lstStyle/>
            <a:p>
              <a:endParaRPr/>
            </a:p>
          </p:txBody>
        </p:sp>
        <p:pic>
          <p:nvPicPr>
            <p:cNvPr id="33" name="object 33"/>
            <p:cNvPicPr/>
            <p:nvPr/>
          </p:nvPicPr>
          <p:blipFill>
            <a:blip r:embed="rId7" cstate="print"/>
            <a:stretch>
              <a:fillRect/>
            </a:stretch>
          </p:blipFill>
          <p:spPr>
            <a:xfrm>
              <a:off x="6943898" y="3839154"/>
              <a:ext cx="506248" cy="197849"/>
            </a:xfrm>
            <a:prstGeom prst="rect">
              <a:avLst/>
            </a:prstGeom>
          </p:spPr>
        </p:pic>
        <p:sp>
          <p:nvSpPr>
            <p:cNvPr id="34" name="object 34"/>
            <p:cNvSpPr/>
            <p:nvPr/>
          </p:nvSpPr>
          <p:spPr>
            <a:xfrm>
              <a:off x="6549561" y="3921992"/>
              <a:ext cx="408940" cy="0"/>
            </a:xfrm>
            <a:custGeom>
              <a:avLst/>
              <a:gdLst/>
              <a:ahLst/>
              <a:cxnLst/>
              <a:rect l="l" t="t" r="r" b="b"/>
              <a:pathLst>
                <a:path w="408940">
                  <a:moveTo>
                    <a:pt x="0" y="0"/>
                  </a:moveTo>
                  <a:lnTo>
                    <a:pt x="408624" y="0"/>
                  </a:lnTo>
                </a:path>
              </a:pathLst>
            </a:custGeom>
            <a:ln w="28574">
              <a:solidFill>
                <a:srgbClr val="000000"/>
              </a:solidFill>
            </a:ln>
          </p:spPr>
          <p:txBody>
            <a:bodyPr wrap="square" lIns="0" tIns="0" rIns="0" bIns="0" rtlCol="0"/>
            <a:lstStyle/>
            <a:p>
              <a:endParaRPr/>
            </a:p>
          </p:txBody>
        </p:sp>
      </p:grpSp>
      <p:sp>
        <p:nvSpPr>
          <p:cNvPr id="35" name="object 35"/>
          <p:cNvSpPr txBox="1"/>
          <p:nvPr/>
        </p:nvSpPr>
        <p:spPr>
          <a:xfrm>
            <a:off x="7098872" y="3566102"/>
            <a:ext cx="241300" cy="299720"/>
          </a:xfrm>
          <a:prstGeom prst="rect">
            <a:avLst/>
          </a:prstGeom>
        </p:spPr>
        <p:txBody>
          <a:bodyPr vert="horz" wrap="square" lIns="0" tIns="12700" rIns="0" bIns="0" rtlCol="0">
            <a:spAutoFit/>
          </a:bodyPr>
          <a:lstStyle/>
          <a:p>
            <a:pPr>
              <a:lnSpc>
                <a:spcPct val="100000"/>
              </a:lnSpc>
              <a:spcBef>
                <a:spcPts val="100"/>
              </a:spcBef>
            </a:pPr>
            <a:r>
              <a:rPr sz="1800" spc="-25" dirty="0">
                <a:latin typeface="Times New Roman"/>
                <a:cs typeface="Times New Roman"/>
              </a:rPr>
              <a:t>Rf</a:t>
            </a:r>
            <a:endParaRPr sz="1800">
              <a:latin typeface="Times New Roman"/>
              <a:cs typeface="Times New Roman"/>
            </a:endParaRPr>
          </a:p>
        </p:txBody>
      </p:sp>
      <p:grpSp>
        <p:nvGrpSpPr>
          <p:cNvPr id="36" name="object 36"/>
          <p:cNvGrpSpPr/>
          <p:nvPr/>
        </p:nvGrpSpPr>
        <p:grpSpPr>
          <a:xfrm>
            <a:off x="3680130" y="3035831"/>
            <a:ext cx="4135754" cy="3122930"/>
            <a:chOff x="3680130" y="3035831"/>
            <a:chExt cx="4135754" cy="3122930"/>
          </a:xfrm>
        </p:grpSpPr>
        <p:sp>
          <p:nvSpPr>
            <p:cNvPr id="37" name="object 37"/>
            <p:cNvSpPr/>
            <p:nvPr/>
          </p:nvSpPr>
          <p:spPr>
            <a:xfrm>
              <a:off x="6549561" y="3920592"/>
              <a:ext cx="1261745" cy="777875"/>
            </a:xfrm>
            <a:custGeom>
              <a:avLst/>
              <a:gdLst/>
              <a:ahLst/>
              <a:cxnLst/>
              <a:rect l="l" t="t" r="r" b="b"/>
              <a:pathLst>
                <a:path w="1261745" h="777875">
                  <a:moveTo>
                    <a:pt x="0" y="0"/>
                  </a:moveTo>
                  <a:lnTo>
                    <a:pt x="0" y="541423"/>
                  </a:lnTo>
                </a:path>
                <a:path w="1261745" h="777875">
                  <a:moveTo>
                    <a:pt x="1261122" y="0"/>
                  </a:moveTo>
                  <a:lnTo>
                    <a:pt x="1261122" y="777848"/>
                  </a:lnTo>
                </a:path>
              </a:pathLst>
            </a:custGeom>
            <a:ln w="9524">
              <a:solidFill>
                <a:srgbClr val="000000"/>
              </a:solidFill>
            </a:ln>
          </p:spPr>
          <p:txBody>
            <a:bodyPr wrap="square" lIns="0" tIns="0" rIns="0" bIns="0" rtlCol="0"/>
            <a:lstStyle/>
            <a:p>
              <a:endParaRPr/>
            </a:p>
          </p:txBody>
        </p:sp>
        <p:pic>
          <p:nvPicPr>
            <p:cNvPr id="38" name="object 38"/>
            <p:cNvPicPr/>
            <p:nvPr/>
          </p:nvPicPr>
          <p:blipFill>
            <a:blip r:embed="rId8" cstate="print"/>
            <a:stretch>
              <a:fillRect/>
            </a:stretch>
          </p:blipFill>
          <p:spPr>
            <a:xfrm>
              <a:off x="4804415" y="3508517"/>
              <a:ext cx="80324" cy="79849"/>
            </a:xfrm>
            <a:prstGeom prst="rect">
              <a:avLst/>
            </a:prstGeom>
          </p:spPr>
        </p:pic>
        <p:pic>
          <p:nvPicPr>
            <p:cNvPr id="39" name="object 39"/>
            <p:cNvPicPr/>
            <p:nvPr/>
          </p:nvPicPr>
          <p:blipFill>
            <a:blip r:embed="rId9" cstate="print"/>
            <a:stretch>
              <a:fillRect/>
            </a:stretch>
          </p:blipFill>
          <p:spPr>
            <a:xfrm>
              <a:off x="4804415" y="3982791"/>
              <a:ext cx="80324" cy="79849"/>
            </a:xfrm>
            <a:prstGeom prst="rect">
              <a:avLst/>
            </a:prstGeom>
          </p:spPr>
        </p:pic>
        <p:pic>
          <p:nvPicPr>
            <p:cNvPr id="40" name="object 40"/>
            <p:cNvPicPr/>
            <p:nvPr/>
          </p:nvPicPr>
          <p:blipFill>
            <a:blip r:embed="rId10" cstate="print"/>
            <a:stretch>
              <a:fillRect/>
            </a:stretch>
          </p:blipFill>
          <p:spPr>
            <a:xfrm>
              <a:off x="4612403" y="5278976"/>
              <a:ext cx="272336" cy="238662"/>
            </a:xfrm>
            <a:prstGeom prst="rect">
              <a:avLst/>
            </a:prstGeom>
          </p:spPr>
        </p:pic>
        <p:pic>
          <p:nvPicPr>
            <p:cNvPr id="41" name="object 41"/>
            <p:cNvPicPr/>
            <p:nvPr/>
          </p:nvPicPr>
          <p:blipFill>
            <a:blip r:embed="rId11" cstate="print"/>
            <a:stretch>
              <a:fillRect/>
            </a:stretch>
          </p:blipFill>
          <p:spPr>
            <a:xfrm>
              <a:off x="4804415" y="4422091"/>
              <a:ext cx="80324" cy="79849"/>
            </a:xfrm>
            <a:prstGeom prst="rect">
              <a:avLst/>
            </a:prstGeom>
          </p:spPr>
        </p:pic>
        <p:sp>
          <p:nvSpPr>
            <p:cNvPr id="42" name="object 42"/>
            <p:cNvSpPr/>
            <p:nvPr/>
          </p:nvSpPr>
          <p:spPr>
            <a:xfrm>
              <a:off x="4265441" y="3107743"/>
              <a:ext cx="340995" cy="2606675"/>
            </a:xfrm>
            <a:custGeom>
              <a:avLst/>
              <a:gdLst/>
              <a:ahLst/>
              <a:cxnLst/>
              <a:rect l="l" t="t" r="r" b="b"/>
              <a:pathLst>
                <a:path w="340995" h="2606675">
                  <a:moveTo>
                    <a:pt x="0" y="2606419"/>
                  </a:moveTo>
                  <a:lnTo>
                    <a:pt x="0" y="0"/>
                  </a:lnTo>
                </a:path>
                <a:path w="340995" h="2606675">
                  <a:moveTo>
                    <a:pt x="340999" y="2606419"/>
                  </a:moveTo>
                  <a:lnTo>
                    <a:pt x="0" y="2606419"/>
                  </a:lnTo>
                </a:path>
              </a:pathLst>
            </a:custGeom>
            <a:ln w="9524">
              <a:solidFill>
                <a:srgbClr val="000000"/>
              </a:solidFill>
            </a:ln>
          </p:spPr>
          <p:txBody>
            <a:bodyPr wrap="square" lIns="0" tIns="0" rIns="0" bIns="0" rtlCol="0"/>
            <a:lstStyle/>
            <a:p>
              <a:endParaRPr/>
            </a:p>
          </p:txBody>
        </p:sp>
        <p:pic>
          <p:nvPicPr>
            <p:cNvPr id="43" name="object 43"/>
            <p:cNvPicPr/>
            <p:nvPr/>
          </p:nvPicPr>
          <p:blipFill>
            <a:blip r:embed="rId12" cstate="print"/>
            <a:stretch>
              <a:fillRect/>
            </a:stretch>
          </p:blipFill>
          <p:spPr>
            <a:xfrm>
              <a:off x="4564865" y="5674213"/>
              <a:ext cx="80324" cy="79874"/>
            </a:xfrm>
            <a:prstGeom prst="rect">
              <a:avLst/>
            </a:prstGeom>
          </p:spPr>
        </p:pic>
        <p:pic>
          <p:nvPicPr>
            <p:cNvPr id="44" name="object 44"/>
            <p:cNvPicPr/>
            <p:nvPr/>
          </p:nvPicPr>
          <p:blipFill>
            <a:blip r:embed="rId13" cstate="print"/>
            <a:stretch>
              <a:fillRect/>
            </a:stretch>
          </p:blipFill>
          <p:spPr>
            <a:xfrm>
              <a:off x="4400716" y="3339243"/>
              <a:ext cx="245899" cy="79849"/>
            </a:xfrm>
            <a:prstGeom prst="rect">
              <a:avLst/>
            </a:prstGeom>
          </p:spPr>
        </p:pic>
        <p:sp>
          <p:nvSpPr>
            <p:cNvPr id="45" name="object 45"/>
            <p:cNvSpPr/>
            <p:nvPr/>
          </p:nvSpPr>
          <p:spPr>
            <a:xfrm>
              <a:off x="4127341" y="3272843"/>
              <a:ext cx="273685" cy="106680"/>
            </a:xfrm>
            <a:custGeom>
              <a:avLst/>
              <a:gdLst/>
              <a:ahLst/>
              <a:cxnLst/>
              <a:rect l="l" t="t" r="r" b="b"/>
              <a:pathLst>
                <a:path w="273685" h="106679">
                  <a:moveTo>
                    <a:pt x="273299" y="106324"/>
                  </a:moveTo>
                  <a:lnTo>
                    <a:pt x="273349" y="105099"/>
                  </a:lnTo>
                  <a:lnTo>
                    <a:pt x="273374" y="103874"/>
                  </a:lnTo>
                  <a:lnTo>
                    <a:pt x="273374" y="102624"/>
                  </a:lnTo>
                  <a:lnTo>
                    <a:pt x="262632" y="62679"/>
                  </a:lnTo>
                  <a:lnTo>
                    <a:pt x="233340" y="30059"/>
                  </a:lnTo>
                  <a:lnTo>
                    <a:pt x="189896" y="8065"/>
                  </a:lnTo>
                  <a:lnTo>
                    <a:pt x="136699" y="0"/>
                  </a:lnTo>
                  <a:lnTo>
                    <a:pt x="83492" y="8065"/>
                  </a:lnTo>
                  <a:lnTo>
                    <a:pt x="40046" y="30059"/>
                  </a:lnTo>
                  <a:lnTo>
                    <a:pt x="10752" y="62679"/>
                  </a:lnTo>
                  <a:lnTo>
                    <a:pt x="0" y="102624"/>
                  </a:lnTo>
                </a:path>
              </a:pathLst>
            </a:custGeom>
            <a:ln w="9524">
              <a:solidFill>
                <a:srgbClr val="000000"/>
              </a:solidFill>
            </a:ln>
          </p:spPr>
          <p:txBody>
            <a:bodyPr wrap="square" lIns="0" tIns="0" rIns="0" bIns="0" rtlCol="0"/>
            <a:lstStyle/>
            <a:p>
              <a:endParaRPr/>
            </a:p>
          </p:txBody>
        </p:sp>
        <p:sp>
          <p:nvSpPr>
            <p:cNvPr id="46" name="object 46"/>
            <p:cNvSpPr/>
            <p:nvPr/>
          </p:nvSpPr>
          <p:spPr>
            <a:xfrm>
              <a:off x="3684892" y="3379168"/>
              <a:ext cx="444500" cy="0"/>
            </a:xfrm>
            <a:custGeom>
              <a:avLst/>
              <a:gdLst/>
              <a:ahLst/>
              <a:cxnLst/>
              <a:rect l="l" t="t" r="r" b="b"/>
              <a:pathLst>
                <a:path w="444500">
                  <a:moveTo>
                    <a:pt x="443874" y="0"/>
                  </a:moveTo>
                  <a:lnTo>
                    <a:pt x="0" y="0"/>
                  </a:lnTo>
                </a:path>
              </a:pathLst>
            </a:custGeom>
            <a:ln w="9524">
              <a:solidFill>
                <a:srgbClr val="000000"/>
              </a:solidFill>
            </a:ln>
          </p:spPr>
          <p:txBody>
            <a:bodyPr wrap="square" lIns="0" tIns="0" rIns="0" bIns="0" rtlCol="0"/>
            <a:lstStyle/>
            <a:p>
              <a:endParaRPr/>
            </a:p>
          </p:txBody>
        </p:sp>
        <p:pic>
          <p:nvPicPr>
            <p:cNvPr id="47" name="object 47"/>
            <p:cNvPicPr/>
            <p:nvPr/>
          </p:nvPicPr>
          <p:blipFill>
            <a:blip r:embed="rId13" cstate="print"/>
            <a:stretch>
              <a:fillRect/>
            </a:stretch>
          </p:blipFill>
          <p:spPr>
            <a:xfrm>
              <a:off x="4400716" y="3847092"/>
              <a:ext cx="245899" cy="79849"/>
            </a:xfrm>
            <a:prstGeom prst="rect">
              <a:avLst/>
            </a:prstGeom>
          </p:spPr>
        </p:pic>
        <p:sp>
          <p:nvSpPr>
            <p:cNvPr id="48" name="object 48"/>
            <p:cNvSpPr/>
            <p:nvPr/>
          </p:nvSpPr>
          <p:spPr>
            <a:xfrm>
              <a:off x="4127341" y="3780692"/>
              <a:ext cx="273685" cy="106680"/>
            </a:xfrm>
            <a:custGeom>
              <a:avLst/>
              <a:gdLst/>
              <a:ahLst/>
              <a:cxnLst/>
              <a:rect l="l" t="t" r="r" b="b"/>
              <a:pathLst>
                <a:path w="273685" h="106679">
                  <a:moveTo>
                    <a:pt x="273299" y="106324"/>
                  </a:moveTo>
                  <a:lnTo>
                    <a:pt x="273349" y="105099"/>
                  </a:lnTo>
                  <a:lnTo>
                    <a:pt x="273374" y="103874"/>
                  </a:lnTo>
                  <a:lnTo>
                    <a:pt x="273374" y="102624"/>
                  </a:lnTo>
                  <a:lnTo>
                    <a:pt x="262632" y="62679"/>
                  </a:lnTo>
                  <a:lnTo>
                    <a:pt x="233340" y="30059"/>
                  </a:lnTo>
                  <a:lnTo>
                    <a:pt x="189896" y="8065"/>
                  </a:lnTo>
                  <a:lnTo>
                    <a:pt x="136699" y="0"/>
                  </a:lnTo>
                  <a:lnTo>
                    <a:pt x="83492" y="8065"/>
                  </a:lnTo>
                  <a:lnTo>
                    <a:pt x="40046" y="30059"/>
                  </a:lnTo>
                  <a:lnTo>
                    <a:pt x="10752" y="62679"/>
                  </a:lnTo>
                  <a:lnTo>
                    <a:pt x="0" y="102624"/>
                  </a:lnTo>
                </a:path>
              </a:pathLst>
            </a:custGeom>
            <a:ln w="9524">
              <a:solidFill>
                <a:srgbClr val="000000"/>
              </a:solidFill>
            </a:ln>
          </p:spPr>
          <p:txBody>
            <a:bodyPr wrap="square" lIns="0" tIns="0" rIns="0" bIns="0" rtlCol="0"/>
            <a:lstStyle/>
            <a:p>
              <a:endParaRPr/>
            </a:p>
          </p:txBody>
        </p:sp>
        <p:sp>
          <p:nvSpPr>
            <p:cNvPr id="49" name="object 49"/>
            <p:cNvSpPr/>
            <p:nvPr/>
          </p:nvSpPr>
          <p:spPr>
            <a:xfrm>
              <a:off x="3684892" y="3887017"/>
              <a:ext cx="444500" cy="0"/>
            </a:xfrm>
            <a:custGeom>
              <a:avLst/>
              <a:gdLst/>
              <a:ahLst/>
              <a:cxnLst/>
              <a:rect l="l" t="t" r="r" b="b"/>
              <a:pathLst>
                <a:path w="444500">
                  <a:moveTo>
                    <a:pt x="443874" y="0"/>
                  </a:moveTo>
                  <a:lnTo>
                    <a:pt x="0" y="0"/>
                  </a:lnTo>
                </a:path>
              </a:pathLst>
            </a:custGeom>
            <a:ln w="9524">
              <a:solidFill>
                <a:srgbClr val="000000"/>
              </a:solidFill>
            </a:ln>
          </p:spPr>
          <p:txBody>
            <a:bodyPr wrap="square" lIns="0" tIns="0" rIns="0" bIns="0" rtlCol="0"/>
            <a:lstStyle/>
            <a:p>
              <a:endParaRPr/>
            </a:p>
          </p:txBody>
        </p:sp>
        <p:pic>
          <p:nvPicPr>
            <p:cNvPr id="50" name="object 50"/>
            <p:cNvPicPr/>
            <p:nvPr/>
          </p:nvPicPr>
          <p:blipFill>
            <a:blip r:embed="rId13" cstate="print"/>
            <a:stretch>
              <a:fillRect/>
            </a:stretch>
          </p:blipFill>
          <p:spPr>
            <a:xfrm>
              <a:off x="4400716" y="4321366"/>
              <a:ext cx="245899" cy="79849"/>
            </a:xfrm>
            <a:prstGeom prst="rect">
              <a:avLst/>
            </a:prstGeom>
          </p:spPr>
        </p:pic>
        <p:sp>
          <p:nvSpPr>
            <p:cNvPr id="51" name="object 51"/>
            <p:cNvSpPr/>
            <p:nvPr/>
          </p:nvSpPr>
          <p:spPr>
            <a:xfrm>
              <a:off x="4127341" y="4254966"/>
              <a:ext cx="273685" cy="106680"/>
            </a:xfrm>
            <a:custGeom>
              <a:avLst/>
              <a:gdLst/>
              <a:ahLst/>
              <a:cxnLst/>
              <a:rect l="l" t="t" r="r" b="b"/>
              <a:pathLst>
                <a:path w="273685" h="106679">
                  <a:moveTo>
                    <a:pt x="273299" y="106324"/>
                  </a:moveTo>
                  <a:lnTo>
                    <a:pt x="273349" y="105099"/>
                  </a:lnTo>
                  <a:lnTo>
                    <a:pt x="273374" y="103849"/>
                  </a:lnTo>
                  <a:lnTo>
                    <a:pt x="273374" y="102624"/>
                  </a:lnTo>
                  <a:lnTo>
                    <a:pt x="262632" y="62679"/>
                  </a:lnTo>
                  <a:lnTo>
                    <a:pt x="233340" y="30059"/>
                  </a:lnTo>
                  <a:lnTo>
                    <a:pt x="189896" y="8065"/>
                  </a:lnTo>
                  <a:lnTo>
                    <a:pt x="136699" y="0"/>
                  </a:lnTo>
                  <a:lnTo>
                    <a:pt x="83492" y="8065"/>
                  </a:lnTo>
                  <a:lnTo>
                    <a:pt x="40046" y="30059"/>
                  </a:lnTo>
                  <a:lnTo>
                    <a:pt x="10752" y="62679"/>
                  </a:lnTo>
                  <a:lnTo>
                    <a:pt x="0" y="102624"/>
                  </a:lnTo>
                </a:path>
              </a:pathLst>
            </a:custGeom>
            <a:ln w="9524">
              <a:solidFill>
                <a:srgbClr val="000000"/>
              </a:solidFill>
            </a:ln>
          </p:spPr>
          <p:txBody>
            <a:bodyPr wrap="square" lIns="0" tIns="0" rIns="0" bIns="0" rtlCol="0"/>
            <a:lstStyle/>
            <a:p>
              <a:endParaRPr/>
            </a:p>
          </p:txBody>
        </p:sp>
        <p:sp>
          <p:nvSpPr>
            <p:cNvPr id="52" name="object 52"/>
            <p:cNvSpPr/>
            <p:nvPr/>
          </p:nvSpPr>
          <p:spPr>
            <a:xfrm>
              <a:off x="3684892" y="4361291"/>
              <a:ext cx="444500" cy="0"/>
            </a:xfrm>
            <a:custGeom>
              <a:avLst/>
              <a:gdLst/>
              <a:ahLst/>
              <a:cxnLst/>
              <a:rect l="l" t="t" r="r" b="b"/>
              <a:pathLst>
                <a:path w="444500">
                  <a:moveTo>
                    <a:pt x="443874" y="0"/>
                  </a:moveTo>
                  <a:lnTo>
                    <a:pt x="0" y="0"/>
                  </a:lnTo>
                </a:path>
              </a:pathLst>
            </a:custGeom>
            <a:ln w="9524">
              <a:solidFill>
                <a:srgbClr val="000000"/>
              </a:solidFill>
            </a:ln>
          </p:spPr>
          <p:txBody>
            <a:bodyPr wrap="square" lIns="0" tIns="0" rIns="0" bIns="0" rtlCol="0"/>
            <a:lstStyle/>
            <a:p>
              <a:endParaRPr/>
            </a:p>
          </p:txBody>
        </p:sp>
        <p:pic>
          <p:nvPicPr>
            <p:cNvPr id="53" name="object 53"/>
            <p:cNvPicPr/>
            <p:nvPr/>
          </p:nvPicPr>
          <p:blipFill>
            <a:blip r:embed="rId14" cstate="print"/>
            <a:stretch>
              <a:fillRect/>
            </a:stretch>
          </p:blipFill>
          <p:spPr>
            <a:xfrm>
              <a:off x="4400716" y="5201339"/>
              <a:ext cx="245899" cy="79874"/>
            </a:xfrm>
            <a:prstGeom prst="rect">
              <a:avLst/>
            </a:prstGeom>
          </p:spPr>
        </p:pic>
        <p:sp>
          <p:nvSpPr>
            <p:cNvPr id="54" name="object 54"/>
            <p:cNvSpPr/>
            <p:nvPr/>
          </p:nvSpPr>
          <p:spPr>
            <a:xfrm>
              <a:off x="4127341" y="5134939"/>
              <a:ext cx="273685" cy="106680"/>
            </a:xfrm>
            <a:custGeom>
              <a:avLst/>
              <a:gdLst/>
              <a:ahLst/>
              <a:cxnLst/>
              <a:rect l="l" t="t" r="r" b="b"/>
              <a:pathLst>
                <a:path w="273685" h="106679">
                  <a:moveTo>
                    <a:pt x="273299" y="106349"/>
                  </a:moveTo>
                  <a:lnTo>
                    <a:pt x="273349" y="105099"/>
                  </a:lnTo>
                  <a:lnTo>
                    <a:pt x="273374" y="103874"/>
                  </a:lnTo>
                  <a:lnTo>
                    <a:pt x="273374" y="102649"/>
                  </a:lnTo>
                  <a:lnTo>
                    <a:pt x="262632" y="62701"/>
                  </a:lnTo>
                  <a:lnTo>
                    <a:pt x="233340" y="30071"/>
                  </a:lnTo>
                  <a:lnTo>
                    <a:pt x="189896" y="8069"/>
                  </a:lnTo>
                  <a:lnTo>
                    <a:pt x="136699" y="0"/>
                  </a:lnTo>
                  <a:lnTo>
                    <a:pt x="83492" y="8069"/>
                  </a:lnTo>
                  <a:lnTo>
                    <a:pt x="40046" y="30071"/>
                  </a:lnTo>
                  <a:lnTo>
                    <a:pt x="10752" y="62701"/>
                  </a:lnTo>
                  <a:lnTo>
                    <a:pt x="0" y="102649"/>
                  </a:lnTo>
                </a:path>
              </a:pathLst>
            </a:custGeom>
            <a:ln w="9524">
              <a:solidFill>
                <a:srgbClr val="000000"/>
              </a:solidFill>
            </a:ln>
          </p:spPr>
          <p:txBody>
            <a:bodyPr wrap="square" lIns="0" tIns="0" rIns="0" bIns="0" rtlCol="0"/>
            <a:lstStyle/>
            <a:p>
              <a:endParaRPr/>
            </a:p>
          </p:txBody>
        </p:sp>
        <p:sp>
          <p:nvSpPr>
            <p:cNvPr id="55" name="object 55"/>
            <p:cNvSpPr/>
            <p:nvPr/>
          </p:nvSpPr>
          <p:spPr>
            <a:xfrm>
              <a:off x="3684892" y="5241289"/>
              <a:ext cx="444500" cy="0"/>
            </a:xfrm>
            <a:custGeom>
              <a:avLst/>
              <a:gdLst/>
              <a:ahLst/>
              <a:cxnLst/>
              <a:rect l="l" t="t" r="r" b="b"/>
              <a:pathLst>
                <a:path w="444500">
                  <a:moveTo>
                    <a:pt x="443874" y="0"/>
                  </a:moveTo>
                  <a:lnTo>
                    <a:pt x="0" y="0"/>
                  </a:lnTo>
                </a:path>
              </a:pathLst>
            </a:custGeom>
            <a:ln w="9524">
              <a:solidFill>
                <a:srgbClr val="000000"/>
              </a:solidFill>
            </a:ln>
          </p:spPr>
          <p:txBody>
            <a:bodyPr wrap="square" lIns="0" tIns="0" rIns="0" bIns="0" rtlCol="0"/>
            <a:lstStyle/>
            <a:p>
              <a:endParaRPr/>
            </a:p>
          </p:txBody>
        </p:sp>
        <p:pic>
          <p:nvPicPr>
            <p:cNvPr id="56" name="object 56"/>
            <p:cNvPicPr/>
            <p:nvPr/>
          </p:nvPicPr>
          <p:blipFill>
            <a:blip r:embed="rId15" cstate="print"/>
            <a:stretch>
              <a:fillRect/>
            </a:stretch>
          </p:blipFill>
          <p:spPr>
            <a:xfrm>
              <a:off x="4566265" y="3642817"/>
              <a:ext cx="80349" cy="79849"/>
            </a:xfrm>
            <a:prstGeom prst="rect">
              <a:avLst/>
            </a:prstGeom>
          </p:spPr>
        </p:pic>
        <p:sp>
          <p:nvSpPr>
            <p:cNvPr id="57" name="object 57"/>
            <p:cNvSpPr/>
            <p:nvPr/>
          </p:nvSpPr>
          <p:spPr>
            <a:xfrm>
              <a:off x="4265441" y="3684142"/>
              <a:ext cx="306070" cy="0"/>
            </a:xfrm>
            <a:custGeom>
              <a:avLst/>
              <a:gdLst/>
              <a:ahLst/>
              <a:cxnLst/>
              <a:rect l="l" t="t" r="r" b="b"/>
              <a:pathLst>
                <a:path w="306070">
                  <a:moveTo>
                    <a:pt x="0" y="0"/>
                  </a:moveTo>
                  <a:lnTo>
                    <a:pt x="305774" y="0"/>
                  </a:lnTo>
                </a:path>
              </a:pathLst>
            </a:custGeom>
            <a:ln w="9524">
              <a:solidFill>
                <a:srgbClr val="000000"/>
              </a:solidFill>
            </a:ln>
          </p:spPr>
          <p:txBody>
            <a:bodyPr wrap="square" lIns="0" tIns="0" rIns="0" bIns="0" rtlCol="0"/>
            <a:lstStyle/>
            <a:p>
              <a:endParaRPr/>
            </a:p>
          </p:txBody>
        </p:sp>
        <p:pic>
          <p:nvPicPr>
            <p:cNvPr id="58" name="object 58"/>
            <p:cNvPicPr/>
            <p:nvPr/>
          </p:nvPicPr>
          <p:blipFill>
            <a:blip r:embed="rId16" cstate="print"/>
            <a:stretch>
              <a:fillRect/>
            </a:stretch>
          </p:blipFill>
          <p:spPr>
            <a:xfrm>
              <a:off x="4566265" y="4152066"/>
              <a:ext cx="80349" cy="79874"/>
            </a:xfrm>
            <a:prstGeom prst="rect">
              <a:avLst/>
            </a:prstGeom>
          </p:spPr>
        </p:pic>
        <p:sp>
          <p:nvSpPr>
            <p:cNvPr id="59" name="object 59"/>
            <p:cNvSpPr/>
            <p:nvPr/>
          </p:nvSpPr>
          <p:spPr>
            <a:xfrm>
              <a:off x="4265441" y="4193391"/>
              <a:ext cx="306070" cy="0"/>
            </a:xfrm>
            <a:custGeom>
              <a:avLst/>
              <a:gdLst/>
              <a:ahLst/>
              <a:cxnLst/>
              <a:rect l="l" t="t" r="r" b="b"/>
              <a:pathLst>
                <a:path w="306070">
                  <a:moveTo>
                    <a:pt x="0" y="0"/>
                  </a:moveTo>
                  <a:lnTo>
                    <a:pt x="305774" y="0"/>
                  </a:lnTo>
                </a:path>
              </a:pathLst>
            </a:custGeom>
            <a:ln w="9524">
              <a:solidFill>
                <a:srgbClr val="000000"/>
              </a:solidFill>
            </a:ln>
          </p:spPr>
          <p:txBody>
            <a:bodyPr wrap="square" lIns="0" tIns="0" rIns="0" bIns="0" rtlCol="0"/>
            <a:lstStyle/>
            <a:p>
              <a:endParaRPr/>
            </a:p>
          </p:txBody>
        </p:sp>
        <p:pic>
          <p:nvPicPr>
            <p:cNvPr id="60" name="object 60"/>
            <p:cNvPicPr/>
            <p:nvPr/>
          </p:nvPicPr>
          <p:blipFill>
            <a:blip r:embed="rId15" cstate="print"/>
            <a:stretch>
              <a:fillRect/>
            </a:stretch>
          </p:blipFill>
          <p:spPr>
            <a:xfrm>
              <a:off x="4566265" y="4591365"/>
              <a:ext cx="80349" cy="79849"/>
            </a:xfrm>
            <a:prstGeom prst="rect">
              <a:avLst/>
            </a:prstGeom>
          </p:spPr>
        </p:pic>
        <p:sp>
          <p:nvSpPr>
            <p:cNvPr id="61" name="object 61"/>
            <p:cNvSpPr/>
            <p:nvPr/>
          </p:nvSpPr>
          <p:spPr>
            <a:xfrm>
              <a:off x="3684892" y="3040593"/>
              <a:ext cx="886460" cy="3046095"/>
            </a:xfrm>
            <a:custGeom>
              <a:avLst/>
              <a:gdLst/>
              <a:ahLst/>
              <a:cxnLst/>
              <a:rect l="l" t="t" r="r" b="b"/>
              <a:pathLst>
                <a:path w="886460" h="3046095">
                  <a:moveTo>
                    <a:pt x="580548" y="1592096"/>
                  </a:moveTo>
                  <a:lnTo>
                    <a:pt x="886323" y="1592096"/>
                  </a:lnTo>
                </a:path>
                <a:path w="886460" h="3046095">
                  <a:moveTo>
                    <a:pt x="580548" y="2639969"/>
                  </a:moveTo>
                  <a:lnTo>
                    <a:pt x="580548" y="3012118"/>
                  </a:lnTo>
                </a:path>
                <a:path w="886460" h="3046095">
                  <a:moveTo>
                    <a:pt x="477674" y="3012118"/>
                  </a:moveTo>
                  <a:lnTo>
                    <a:pt x="681998" y="3012118"/>
                  </a:lnTo>
                </a:path>
                <a:path w="886460" h="3046095">
                  <a:moveTo>
                    <a:pt x="546723" y="3045693"/>
                  </a:moveTo>
                  <a:lnTo>
                    <a:pt x="614373" y="3045693"/>
                  </a:lnTo>
                </a:path>
                <a:path w="886460" h="3046095">
                  <a:moveTo>
                    <a:pt x="0" y="2200695"/>
                  </a:moveTo>
                  <a:lnTo>
                    <a:pt x="0" y="0"/>
                  </a:lnTo>
                </a:path>
              </a:pathLst>
            </a:custGeom>
            <a:ln w="9524">
              <a:solidFill>
                <a:srgbClr val="000000"/>
              </a:solidFill>
            </a:ln>
          </p:spPr>
          <p:txBody>
            <a:bodyPr wrap="square" lIns="0" tIns="0" rIns="0" bIns="0" rtlCol="0"/>
            <a:lstStyle/>
            <a:p>
              <a:endParaRPr/>
            </a:p>
          </p:txBody>
        </p:sp>
        <p:sp>
          <p:nvSpPr>
            <p:cNvPr id="62" name="object 62"/>
            <p:cNvSpPr/>
            <p:nvPr/>
          </p:nvSpPr>
          <p:spPr>
            <a:xfrm>
              <a:off x="6441061" y="5747738"/>
              <a:ext cx="0" cy="372745"/>
            </a:xfrm>
            <a:custGeom>
              <a:avLst/>
              <a:gdLst/>
              <a:ahLst/>
              <a:cxnLst/>
              <a:rect l="l" t="t" r="r" b="b"/>
              <a:pathLst>
                <a:path h="372745">
                  <a:moveTo>
                    <a:pt x="0" y="0"/>
                  </a:moveTo>
                  <a:lnTo>
                    <a:pt x="0" y="372124"/>
                  </a:lnTo>
                </a:path>
              </a:pathLst>
            </a:custGeom>
            <a:ln w="28574">
              <a:solidFill>
                <a:srgbClr val="000000"/>
              </a:solidFill>
            </a:ln>
          </p:spPr>
          <p:txBody>
            <a:bodyPr wrap="square" lIns="0" tIns="0" rIns="0" bIns="0" rtlCol="0"/>
            <a:lstStyle/>
            <a:p>
              <a:endParaRPr/>
            </a:p>
          </p:txBody>
        </p:sp>
        <p:pic>
          <p:nvPicPr>
            <p:cNvPr id="63" name="object 63"/>
            <p:cNvPicPr/>
            <p:nvPr/>
          </p:nvPicPr>
          <p:blipFill>
            <a:blip r:embed="rId17" cstate="print"/>
            <a:stretch>
              <a:fillRect/>
            </a:stretch>
          </p:blipFill>
          <p:spPr>
            <a:xfrm>
              <a:off x="6325324" y="5259176"/>
              <a:ext cx="199074" cy="502848"/>
            </a:xfrm>
            <a:prstGeom prst="rect">
              <a:avLst/>
            </a:prstGeom>
          </p:spPr>
        </p:pic>
        <p:sp>
          <p:nvSpPr>
            <p:cNvPr id="64" name="object 64"/>
            <p:cNvSpPr/>
            <p:nvPr/>
          </p:nvSpPr>
          <p:spPr>
            <a:xfrm>
              <a:off x="6441061" y="4867740"/>
              <a:ext cx="0" cy="405765"/>
            </a:xfrm>
            <a:custGeom>
              <a:avLst/>
              <a:gdLst/>
              <a:ahLst/>
              <a:cxnLst/>
              <a:rect l="l" t="t" r="r" b="b"/>
              <a:pathLst>
                <a:path h="405764">
                  <a:moveTo>
                    <a:pt x="0" y="0"/>
                  </a:moveTo>
                  <a:lnTo>
                    <a:pt x="0" y="405724"/>
                  </a:lnTo>
                </a:path>
              </a:pathLst>
            </a:custGeom>
            <a:ln w="28574">
              <a:solidFill>
                <a:srgbClr val="000000"/>
              </a:solidFill>
            </a:ln>
          </p:spPr>
          <p:txBody>
            <a:bodyPr wrap="square" lIns="0" tIns="0" rIns="0" bIns="0" rtlCol="0"/>
            <a:lstStyle/>
            <a:p>
              <a:endParaRPr/>
            </a:p>
          </p:txBody>
        </p:sp>
        <p:sp>
          <p:nvSpPr>
            <p:cNvPr id="65" name="object 65"/>
            <p:cNvSpPr/>
            <p:nvPr/>
          </p:nvSpPr>
          <p:spPr>
            <a:xfrm>
              <a:off x="6339612" y="4867740"/>
              <a:ext cx="375285" cy="1285875"/>
            </a:xfrm>
            <a:custGeom>
              <a:avLst/>
              <a:gdLst/>
              <a:ahLst/>
              <a:cxnLst/>
              <a:rect l="l" t="t" r="r" b="b"/>
              <a:pathLst>
                <a:path w="375284" h="1285875">
                  <a:moveTo>
                    <a:pt x="101449" y="0"/>
                  </a:moveTo>
                  <a:lnTo>
                    <a:pt x="374799" y="0"/>
                  </a:lnTo>
                </a:path>
                <a:path w="375284" h="1285875">
                  <a:moveTo>
                    <a:pt x="0" y="1252122"/>
                  </a:moveTo>
                  <a:lnTo>
                    <a:pt x="204299" y="1252122"/>
                  </a:lnTo>
                </a:path>
                <a:path w="375284" h="1285875">
                  <a:moveTo>
                    <a:pt x="69049" y="1285697"/>
                  </a:moveTo>
                  <a:lnTo>
                    <a:pt x="136674" y="1285697"/>
                  </a:lnTo>
                </a:path>
              </a:pathLst>
            </a:custGeom>
            <a:ln w="9524">
              <a:solidFill>
                <a:srgbClr val="000000"/>
              </a:solidFill>
            </a:ln>
          </p:spPr>
          <p:txBody>
            <a:bodyPr wrap="square" lIns="0" tIns="0" rIns="0" bIns="0" rtlCol="0"/>
            <a:lstStyle/>
            <a:p>
              <a:endParaRPr/>
            </a:p>
          </p:txBody>
        </p:sp>
        <p:sp>
          <p:nvSpPr>
            <p:cNvPr id="66" name="object 66"/>
            <p:cNvSpPr/>
            <p:nvPr/>
          </p:nvSpPr>
          <p:spPr>
            <a:xfrm>
              <a:off x="3920217" y="4597715"/>
              <a:ext cx="0" cy="407670"/>
            </a:xfrm>
            <a:custGeom>
              <a:avLst/>
              <a:gdLst/>
              <a:ahLst/>
              <a:cxnLst/>
              <a:rect l="l" t="t" r="r" b="b"/>
              <a:pathLst>
                <a:path h="407670">
                  <a:moveTo>
                    <a:pt x="0" y="0"/>
                  </a:moveTo>
                  <a:lnTo>
                    <a:pt x="0" y="407124"/>
                  </a:lnTo>
                </a:path>
              </a:pathLst>
            </a:custGeom>
            <a:ln w="28574">
              <a:solidFill>
                <a:srgbClr val="000000"/>
              </a:solidFill>
            </a:ln>
          </p:spPr>
          <p:txBody>
            <a:bodyPr wrap="square" lIns="0" tIns="0" rIns="0" bIns="0" rtlCol="0"/>
            <a:lstStyle/>
            <a:p>
              <a:endParaRPr/>
            </a:p>
          </p:txBody>
        </p:sp>
      </p:grpSp>
      <p:sp>
        <p:nvSpPr>
          <p:cNvPr id="67" name="object 67"/>
          <p:cNvSpPr txBox="1"/>
          <p:nvPr/>
        </p:nvSpPr>
        <p:spPr>
          <a:xfrm>
            <a:off x="8057047" y="4433687"/>
            <a:ext cx="168275" cy="330200"/>
          </a:xfrm>
          <a:prstGeom prst="rect">
            <a:avLst/>
          </a:prstGeom>
        </p:spPr>
        <p:txBody>
          <a:bodyPr vert="horz" wrap="square" lIns="0" tIns="12700" rIns="0" bIns="0" rtlCol="0">
            <a:spAutoFit/>
          </a:bodyPr>
          <a:lstStyle/>
          <a:p>
            <a:pPr>
              <a:lnSpc>
                <a:spcPct val="100000"/>
              </a:lnSpc>
              <a:spcBef>
                <a:spcPts val="100"/>
              </a:spcBef>
            </a:pPr>
            <a:r>
              <a:rPr sz="2000" i="1" spc="-50" dirty="0">
                <a:latin typeface="Times New Roman"/>
                <a:cs typeface="Times New Roman"/>
              </a:rPr>
              <a:t>V</a:t>
            </a:r>
            <a:endParaRPr sz="2000">
              <a:latin typeface="Times New Roman"/>
              <a:cs typeface="Times New Roman"/>
            </a:endParaRPr>
          </a:p>
        </p:txBody>
      </p:sp>
      <p:sp>
        <p:nvSpPr>
          <p:cNvPr id="68" name="object 68"/>
          <p:cNvSpPr txBox="1"/>
          <p:nvPr/>
        </p:nvSpPr>
        <p:spPr>
          <a:xfrm>
            <a:off x="8212140" y="4579737"/>
            <a:ext cx="238760" cy="269240"/>
          </a:xfrm>
          <a:prstGeom prst="rect">
            <a:avLst/>
          </a:prstGeom>
        </p:spPr>
        <p:txBody>
          <a:bodyPr vert="horz" wrap="square" lIns="0" tIns="12700" rIns="0" bIns="0" rtlCol="0">
            <a:spAutoFit/>
          </a:bodyPr>
          <a:lstStyle/>
          <a:p>
            <a:pPr>
              <a:lnSpc>
                <a:spcPct val="100000"/>
              </a:lnSpc>
              <a:spcBef>
                <a:spcPts val="100"/>
              </a:spcBef>
            </a:pPr>
            <a:r>
              <a:rPr sz="1300" spc="-25" dirty="0">
                <a:latin typeface="Times New Roman"/>
                <a:cs typeface="Times New Roman"/>
              </a:rPr>
              <a:t>ou</a:t>
            </a:r>
            <a:r>
              <a:rPr sz="2400" spc="-37" baseline="-5208" dirty="0">
                <a:latin typeface="Times New Roman"/>
                <a:cs typeface="Times New Roman"/>
              </a:rPr>
              <a:t>t</a:t>
            </a:r>
            <a:endParaRPr sz="2400" baseline="-5208">
              <a:latin typeface="Times New Roman"/>
              <a:cs typeface="Times New Roman"/>
            </a:endParaRPr>
          </a:p>
        </p:txBody>
      </p:sp>
      <p:sp>
        <p:nvSpPr>
          <p:cNvPr id="69" name="object 69"/>
          <p:cNvSpPr txBox="1"/>
          <p:nvPr/>
        </p:nvSpPr>
        <p:spPr>
          <a:xfrm>
            <a:off x="6395062" y="3516743"/>
            <a:ext cx="114300" cy="391160"/>
          </a:xfrm>
          <a:prstGeom prst="rect">
            <a:avLst/>
          </a:prstGeom>
        </p:spPr>
        <p:txBody>
          <a:bodyPr vert="horz" wrap="square" lIns="0" tIns="12700" rIns="0" bIns="0" rtlCol="0">
            <a:spAutoFit/>
          </a:bodyPr>
          <a:lstStyle/>
          <a:p>
            <a:pPr>
              <a:lnSpc>
                <a:spcPct val="100000"/>
              </a:lnSpc>
              <a:spcBef>
                <a:spcPts val="100"/>
              </a:spcBef>
            </a:pPr>
            <a:r>
              <a:rPr sz="2400" i="1" spc="-50" dirty="0">
                <a:latin typeface="Times New Roman"/>
                <a:cs typeface="Times New Roman"/>
              </a:rPr>
              <a:t>I</a:t>
            </a:r>
            <a:endParaRPr sz="2400">
              <a:latin typeface="Times New Roman"/>
              <a:cs typeface="Times New Roman"/>
            </a:endParaRPr>
          </a:p>
        </p:txBody>
      </p:sp>
      <p:grpSp>
        <p:nvGrpSpPr>
          <p:cNvPr id="70" name="object 70"/>
          <p:cNvGrpSpPr/>
          <p:nvPr/>
        </p:nvGrpSpPr>
        <p:grpSpPr>
          <a:xfrm>
            <a:off x="6582186" y="3744354"/>
            <a:ext cx="265430" cy="41275"/>
            <a:chOff x="6582186" y="3744354"/>
            <a:chExt cx="265430" cy="41275"/>
          </a:xfrm>
        </p:grpSpPr>
        <p:sp>
          <p:nvSpPr>
            <p:cNvPr id="71" name="object 71"/>
            <p:cNvSpPr/>
            <p:nvPr/>
          </p:nvSpPr>
          <p:spPr>
            <a:xfrm>
              <a:off x="6582186" y="3764842"/>
              <a:ext cx="217170" cy="0"/>
            </a:xfrm>
            <a:custGeom>
              <a:avLst/>
              <a:gdLst/>
              <a:ahLst/>
              <a:cxnLst/>
              <a:rect l="l" t="t" r="r" b="b"/>
              <a:pathLst>
                <a:path w="217170">
                  <a:moveTo>
                    <a:pt x="0" y="0"/>
                  </a:moveTo>
                  <a:lnTo>
                    <a:pt x="217124" y="0"/>
                  </a:lnTo>
                </a:path>
              </a:pathLst>
            </a:custGeom>
            <a:ln w="9524">
              <a:solidFill>
                <a:srgbClr val="000000"/>
              </a:solidFill>
            </a:ln>
          </p:spPr>
          <p:txBody>
            <a:bodyPr wrap="square" lIns="0" tIns="0" rIns="0" bIns="0" rtlCol="0"/>
            <a:lstStyle/>
            <a:p>
              <a:endParaRPr/>
            </a:p>
          </p:txBody>
        </p:sp>
        <p:sp>
          <p:nvSpPr>
            <p:cNvPr id="72" name="object 72"/>
            <p:cNvSpPr/>
            <p:nvPr/>
          </p:nvSpPr>
          <p:spPr>
            <a:xfrm>
              <a:off x="6799311" y="3749117"/>
              <a:ext cx="43815" cy="31750"/>
            </a:xfrm>
            <a:custGeom>
              <a:avLst/>
              <a:gdLst/>
              <a:ahLst/>
              <a:cxnLst/>
              <a:rect l="l" t="t" r="r" b="b"/>
              <a:pathLst>
                <a:path w="43815" h="31750">
                  <a:moveTo>
                    <a:pt x="0" y="31449"/>
                  </a:moveTo>
                  <a:lnTo>
                    <a:pt x="0" y="0"/>
                  </a:lnTo>
                  <a:lnTo>
                    <a:pt x="43224" y="15724"/>
                  </a:lnTo>
                  <a:lnTo>
                    <a:pt x="0" y="31449"/>
                  </a:lnTo>
                  <a:close/>
                </a:path>
              </a:pathLst>
            </a:custGeom>
            <a:solidFill>
              <a:srgbClr val="000000"/>
            </a:solidFill>
          </p:spPr>
          <p:txBody>
            <a:bodyPr wrap="square" lIns="0" tIns="0" rIns="0" bIns="0" rtlCol="0"/>
            <a:lstStyle/>
            <a:p>
              <a:endParaRPr/>
            </a:p>
          </p:txBody>
        </p:sp>
        <p:sp>
          <p:nvSpPr>
            <p:cNvPr id="73" name="object 73"/>
            <p:cNvSpPr/>
            <p:nvPr/>
          </p:nvSpPr>
          <p:spPr>
            <a:xfrm>
              <a:off x="6799311" y="3749117"/>
              <a:ext cx="43815" cy="31750"/>
            </a:xfrm>
            <a:custGeom>
              <a:avLst/>
              <a:gdLst/>
              <a:ahLst/>
              <a:cxnLst/>
              <a:rect l="l" t="t" r="r" b="b"/>
              <a:pathLst>
                <a:path w="43815" h="31750">
                  <a:moveTo>
                    <a:pt x="0" y="31449"/>
                  </a:moveTo>
                  <a:lnTo>
                    <a:pt x="43224" y="15724"/>
                  </a:lnTo>
                  <a:lnTo>
                    <a:pt x="0" y="0"/>
                  </a:lnTo>
                  <a:lnTo>
                    <a:pt x="0" y="31449"/>
                  </a:lnTo>
                  <a:close/>
                </a:path>
              </a:pathLst>
            </a:custGeom>
            <a:ln w="9524">
              <a:solidFill>
                <a:srgbClr val="000000"/>
              </a:solidFill>
            </a:ln>
          </p:spPr>
          <p:txBody>
            <a:bodyPr wrap="square" lIns="0" tIns="0" rIns="0" bIns="0" rtlCol="0"/>
            <a:lstStyle/>
            <a:p>
              <a:endParaRPr/>
            </a:p>
          </p:txBody>
        </p:sp>
      </p:grpSp>
      <p:sp>
        <p:nvSpPr>
          <p:cNvPr id="74" name="object 74"/>
          <p:cNvSpPr txBox="1"/>
          <p:nvPr/>
        </p:nvSpPr>
        <p:spPr>
          <a:xfrm>
            <a:off x="3568299" y="2631056"/>
            <a:ext cx="407034" cy="330200"/>
          </a:xfrm>
          <a:prstGeom prst="rect">
            <a:avLst/>
          </a:prstGeom>
        </p:spPr>
        <p:txBody>
          <a:bodyPr vert="horz" wrap="square" lIns="0" tIns="12700" rIns="0" bIns="0" rtlCol="0">
            <a:spAutoFit/>
          </a:bodyPr>
          <a:lstStyle/>
          <a:p>
            <a:pPr marL="25400">
              <a:lnSpc>
                <a:spcPct val="100000"/>
              </a:lnSpc>
              <a:spcBef>
                <a:spcPts val="100"/>
              </a:spcBef>
            </a:pPr>
            <a:r>
              <a:rPr sz="3000" i="1" spc="-30" baseline="20833" dirty="0">
                <a:latin typeface="Times New Roman"/>
                <a:cs typeface="Times New Roman"/>
              </a:rPr>
              <a:t>V</a:t>
            </a:r>
            <a:r>
              <a:rPr sz="1300" spc="-20" dirty="0">
                <a:latin typeface="Times New Roman"/>
                <a:cs typeface="Times New Roman"/>
              </a:rPr>
              <a:t>ref</a:t>
            </a:r>
            <a:endParaRPr sz="13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5833" y="228600"/>
            <a:ext cx="7838365" cy="635000"/>
          </a:xfrm>
          <a:prstGeom prst="rect">
            <a:avLst/>
          </a:prstGeom>
        </p:spPr>
        <p:txBody>
          <a:bodyPr vert="horz" wrap="square" lIns="0" tIns="12700" rIns="0" bIns="0" rtlCol="0">
            <a:spAutoFit/>
          </a:bodyPr>
          <a:lstStyle/>
          <a:p>
            <a:pPr marL="211454">
              <a:lnSpc>
                <a:spcPct val="100000"/>
              </a:lnSpc>
              <a:spcBef>
                <a:spcPts val="100"/>
              </a:spcBef>
            </a:pPr>
            <a:r>
              <a:rPr dirty="0"/>
              <a:t>Binary</a:t>
            </a:r>
            <a:r>
              <a:rPr spc="-185" dirty="0"/>
              <a:t> </a:t>
            </a:r>
            <a:r>
              <a:rPr dirty="0"/>
              <a:t>Weighted</a:t>
            </a:r>
            <a:r>
              <a:rPr spc="-180" dirty="0"/>
              <a:t> </a:t>
            </a:r>
            <a:r>
              <a:rPr dirty="0"/>
              <a:t>Resistor</a:t>
            </a:r>
            <a:r>
              <a:rPr spc="-180" dirty="0"/>
              <a:t> </a:t>
            </a:r>
            <a:r>
              <a:rPr spc="-10" dirty="0"/>
              <a:t>(Cont.)</a:t>
            </a:r>
          </a:p>
        </p:txBody>
      </p:sp>
      <p:sp>
        <p:nvSpPr>
          <p:cNvPr id="3" name="object 3"/>
          <p:cNvSpPr txBox="1"/>
          <p:nvPr/>
        </p:nvSpPr>
        <p:spPr>
          <a:xfrm>
            <a:off x="575914" y="1555568"/>
            <a:ext cx="7868284" cy="3429635"/>
          </a:xfrm>
          <a:prstGeom prst="rect">
            <a:avLst/>
          </a:prstGeom>
        </p:spPr>
        <p:txBody>
          <a:bodyPr vert="horz" wrap="square" lIns="0" tIns="41275" rIns="0" bIns="0" rtlCol="0">
            <a:spAutoFit/>
          </a:bodyPr>
          <a:lstStyle/>
          <a:p>
            <a:pPr marL="537845" indent="-525145">
              <a:lnSpc>
                <a:spcPct val="100000"/>
              </a:lnSpc>
              <a:spcBef>
                <a:spcPts val="325"/>
              </a:spcBef>
              <a:buFont typeface="Arial"/>
              <a:buChar char="•"/>
              <a:tabLst>
                <a:tab pos="537845" algn="l"/>
              </a:tabLst>
            </a:pPr>
            <a:r>
              <a:rPr sz="2400" spc="-10" dirty="0">
                <a:latin typeface="Carlito"/>
                <a:cs typeface="Carlito"/>
              </a:rPr>
              <a:t>Advantages</a:t>
            </a:r>
            <a:endParaRPr sz="2400" dirty="0">
              <a:latin typeface="Carlito"/>
              <a:cs typeface="Carlito"/>
            </a:endParaRPr>
          </a:p>
          <a:p>
            <a:pPr marL="933450" lvl="1" indent="-512445">
              <a:lnSpc>
                <a:spcPct val="100000"/>
              </a:lnSpc>
              <a:spcBef>
                <a:spcPts val="225"/>
              </a:spcBef>
              <a:buFont typeface="Arial"/>
              <a:buChar char="–"/>
              <a:tabLst>
                <a:tab pos="933450" algn="l"/>
              </a:tabLst>
            </a:pPr>
            <a:r>
              <a:rPr sz="2400" dirty="0">
                <a:latin typeface="Carlito"/>
                <a:cs typeface="Carlito"/>
              </a:rPr>
              <a:t>Simple</a:t>
            </a:r>
            <a:r>
              <a:rPr sz="2400" spc="-30" dirty="0">
                <a:latin typeface="Carlito"/>
                <a:cs typeface="Carlito"/>
              </a:rPr>
              <a:t> </a:t>
            </a:r>
            <a:r>
              <a:rPr sz="2400" spc="-10" dirty="0">
                <a:latin typeface="Carlito"/>
                <a:cs typeface="Carlito"/>
              </a:rPr>
              <a:t>Construction/Analysis</a:t>
            </a:r>
            <a:endParaRPr sz="2400" dirty="0">
              <a:latin typeface="Carlito"/>
              <a:cs typeface="Carlito"/>
            </a:endParaRPr>
          </a:p>
          <a:p>
            <a:pPr marL="933450" lvl="1" indent="-512445">
              <a:lnSpc>
                <a:spcPct val="100000"/>
              </a:lnSpc>
              <a:spcBef>
                <a:spcPts val="195"/>
              </a:spcBef>
              <a:buFont typeface="Arial"/>
              <a:buChar char="–"/>
              <a:tabLst>
                <a:tab pos="933450" algn="l"/>
              </a:tabLst>
            </a:pPr>
            <a:r>
              <a:rPr sz="2400" dirty="0">
                <a:latin typeface="Carlito"/>
                <a:cs typeface="Carlito"/>
              </a:rPr>
              <a:t>Fast</a:t>
            </a:r>
            <a:r>
              <a:rPr sz="2400" spc="-20" dirty="0">
                <a:latin typeface="Carlito"/>
                <a:cs typeface="Carlito"/>
              </a:rPr>
              <a:t> </a:t>
            </a:r>
            <a:r>
              <a:rPr sz="2400" spc="-10" dirty="0">
                <a:latin typeface="Carlito"/>
                <a:cs typeface="Carlito"/>
              </a:rPr>
              <a:t>Conversion</a:t>
            </a:r>
            <a:endParaRPr sz="2400" dirty="0">
              <a:latin typeface="Carlito"/>
              <a:cs typeface="Carlito"/>
            </a:endParaRPr>
          </a:p>
          <a:p>
            <a:pPr marL="537845" indent="-525145">
              <a:lnSpc>
                <a:spcPct val="100000"/>
              </a:lnSpc>
              <a:spcBef>
                <a:spcPts val="195"/>
              </a:spcBef>
              <a:buFont typeface="Arial"/>
              <a:buChar char="•"/>
              <a:tabLst>
                <a:tab pos="537845" algn="l"/>
              </a:tabLst>
            </a:pPr>
            <a:r>
              <a:rPr sz="2400" spc="-10" dirty="0">
                <a:latin typeface="Carlito"/>
                <a:cs typeface="Carlito"/>
              </a:rPr>
              <a:t>Disadvantages</a:t>
            </a:r>
            <a:endParaRPr sz="2400" dirty="0">
              <a:latin typeface="Carlito"/>
              <a:cs typeface="Carlito"/>
            </a:endParaRPr>
          </a:p>
          <a:p>
            <a:pPr marL="933450" marR="5080" lvl="1" indent="-512445">
              <a:lnSpc>
                <a:spcPts val="2590"/>
              </a:lnSpc>
              <a:spcBef>
                <a:spcPts val="520"/>
              </a:spcBef>
              <a:buFont typeface="Arial"/>
              <a:buChar char="–"/>
              <a:tabLst>
                <a:tab pos="933450" algn="l"/>
              </a:tabLst>
            </a:pPr>
            <a:r>
              <a:rPr sz="2400" dirty="0">
                <a:latin typeface="Carlito"/>
                <a:cs typeface="Carlito"/>
              </a:rPr>
              <a:t>Requires</a:t>
            </a:r>
            <a:r>
              <a:rPr sz="2400" spc="-55" dirty="0">
                <a:latin typeface="Carlito"/>
                <a:cs typeface="Carlito"/>
              </a:rPr>
              <a:t> </a:t>
            </a:r>
            <a:r>
              <a:rPr sz="2400" dirty="0">
                <a:latin typeface="Carlito"/>
                <a:cs typeface="Carlito"/>
              </a:rPr>
              <a:t>large</a:t>
            </a:r>
            <a:r>
              <a:rPr sz="2400" spc="-55" dirty="0">
                <a:latin typeface="Carlito"/>
                <a:cs typeface="Carlito"/>
              </a:rPr>
              <a:t> </a:t>
            </a:r>
            <a:r>
              <a:rPr sz="2400" dirty="0">
                <a:latin typeface="Carlito"/>
                <a:cs typeface="Carlito"/>
              </a:rPr>
              <a:t>range</a:t>
            </a:r>
            <a:r>
              <a:rPr sz="2400" spc="-55" dirty="0">
                <a:latin typeface="Carlito"/>
                <a:cs typeface="Carlito"/>
              </a:rPr>
              <a:t> </a:t>
            </a:r>
            <a:r>
              <a:rPr sz="2400" dirty="0">
                <a:latin typeface="Carlito"/>
                <a:cs typeface="Carlito"/>
              </a:rPr>
              <a:t>of</a:t>
            </a:r>
            <a:r>
              <a:rPr sz="2400" spc="-55" dirty="0">
                <a:latin typeface="Carlito"/>
                <a:cs typeface="Carlito"/>
              </a:rPr>
              <a:t> </a:t>
            </a:r>
            <a:r>
              <a:rPr sz="2400" dirty="0">
                <a:latin typeface="Carlito"/>
                <a:cs typeface="Carlito"/>
              </a:rPr>
              <a:t>resistors</a:t>
            </a:r>
            <a:r>
              <a:rPr sz="2400" spc="-55" dirty="0">
                <a:latin typeface="Carlito"/>
                <a:cs typeface="Carlito"/>
              </a:rPr>
              <a:t> </a:t>
            </a:r>
            <a:r>
              <a:rPr sz="2400" dirty="0">
                <a:latin typeface="Carlito"/>
                <a:cs typeface="Carlito"/>
              </a:rPr>
              <a:t>(2000:1</a:t>
            </a:r>
            <a:r>
              <a:rPr sz="2400" spc="-50" dirty="0">
                <a:latin typeface="Carlito"/>
                <a:cs typeface="Carlito"/>
              </a:rPr>
              <a:t> </a:t>
            </a:r>
            <a:r>
              <a:rPr sz="2400" dirty="0">
                <a:latin typeface="Carlito"/>
                <a:cs typeface="Carlito"/>
              </a:rPr>
              <a:t>for</a:t>
            </a:r>
            <a:r>
              <a:rPr sz="2400" spc="-55" dirty="0">
                <a:latin typeface="Carlito"/>
                <a:cs typeface="Carlito"/>
              </a:rPr>
              <a:t> </a:t>
            </a:r>
            <a:r>
              <a:rPr sz="2400" spc="-10" dirty="0">
                <a:latin typeface="Carlito"/>
                <a:cs typeface="Carlito"/>
              </a:rPr>
              <a:t>12-</a:t>
            </a:r>
            <a:r>
              <a:rPr sz="2400" dirty="0">
                <a:latin typeface="Carlito"/>
                <a:cs typeface="Carlito"/>
              </a:rPr>
              <a:t>bit</a:t>
            </a:r>
            <a:r>
              <a:rPr sz="2400" spc="-55" dirty="0">
                <a:latin typeface="Carlito"/>
                <a:cs typeface="Carlito"/>
              </a:rPr>
              <a:t> </a:t>
            </a:r>
            <a:r>
              <a:rPr sz="2400" spc="-20" dirty="0">
                <a:latin typeface="Carlito"/>
                <a:cs typeface="Carlito"/>
              </a:rPr>
              <a:t>DAC) </a:t>
            </a:r>
            <a:r>
              <a:rPr sz="2400" dirty="0">
                <a:latin typeface="Carlito"/>
                <a:cs typeface="Carlito"/>
              </a:rPr>
              <a:t>with</a:t>
            </a:r>
            <a:r>
              <a:rPr sz="2400" spc="-50" dirty="0">
                <a:latin typeface="Carlito"/>
                <a:cs typeface="Carlito"/>
              </a:rPr>
              <a:t> </a:t>
            </a:r>
            <a:r>
              <a:rPr sz="2400" spc="-10" dirty="0">
                <a:latin typeface="Carlito"/>
                <a:cs typeface="Carlito"/>
              </a:rPr>
              <a:t>necessary</a:t>
            </a:r>
            <a:r>
              <a:rPr sz="2400" spc="-45" dirty="0">
                <a:latin typeface="Carlito"/>
                <a:cs typeface="Carlito"/>
              </a:rPr>
              <a:t> </a:t>
            </a:r>
            <a:r>
              <a:rPr sz="2400" dirty="0">
                <a:latin typeface="Carlito"/>
                <a:cs typeface="Carlito"/>
              </a:rPr>
              <a:t>high</a:t>
            </a:r>
            <a:r>
              <a:rPr sz="2400" spc="-50" dirty="0">
                <a:latin typeface="Carlito"/>
                <a:cs typeface="Carlito"/>
              </a:rPr>
              <a:t> </a:t>
            </a:r>
            <a:r>
              <a:rPr sz="2400" dirty="0">
                <a:latin typeface="Carlito"/>
                <a:cs typeface="Carlito"/>
              </a:rPr>
              <a:t>precision</a:t>
            </a:r>
            <a:r>
              <a:rPr sz="2400" spc="-45" dirty="0">
                <a:latin typeface="Carlito"/>
                <a:cs typeface="Carlito"/>
              </a:rPr>
              <a:t> </a:t>
            </a:r>
            <a:r>
              <a:rPr sz="2400" dirty="0">
                <a:latin typeface="Carlito"/>
                <a:cs typeface="Carlito"/>
              </a:rPr>
              <a:t>for</a:t>
            </a:r>
            <a:r>
              <a:rPr sz="2400" spc="-50" dirty="0">
                <a:latin typeface="Carlito"/>
                <a:cs typeface="Carlito"/>
              </a:rPr>
              <a:t> </a:t>
            </a:r>
            <a:r>
              <a:rPr sz="2400" dirty="0">
                <a:latin typeface="Carlito"/>
                <a:cs typeface="Carlito"/>
              </a:rPr>
              <a:t>low</a:t>
            </a:r>
            <a:r>
              <a:rPr sz="2400" spc="-45" dirty="0">
                <a:latin typeface="Carlito"/>
                <a:cs typeface="Carlito"/>
              </a:rPr>
              <a:t> </a:t>
            </a:r>
            <a:r>
              <a:rPr sz="2400" spc="-10" dirty="0">
                <a:latin typeface="Carlito"/>
                <a:cs typeface="Carlito"/>
              </a:rPr>
              <a:t>resistors</a:t>
            </a:r>
            <a:endParaRPr sz="2400" dirty="0">
              <a:latin typeface="Carlito"/>
              <a:cs typeface="Carlito"/>
            </a:endParaRPr>
          </a:p>
          <a:p>
            <a:pPr marL="933450" lvl="1" indent="-512445">
              <a:lnSpc>
                <a:spcPct val="100000"/>
              </a:lnSpc>
              <a:spcBef>
                <a:spcPts val="195"/>
              </a:spcBef>
              <a:buFont typeface="Arial"/>
              <a:buChar char="–"/>
              <a:tabLst>
                <a:tab pos="933450" algn="l"/>
              </a:tabLst>
            </a:pPr>
            <a:r>
              <a:rPr sz="2400" dirty="0">
                <a:latin typeface="Carlito"/>
                <a:cs typeface="Carlito"/>
              </a:rPr>
              <a:t>Requires</a:t>
            </a:r>
            <a:r>
              <a:rPr sz="2400" spc="-55" dirty="0">
                <a:latin typeface="Carlito"/>
                <a:cs typeface="Carlito"/>
              </a:rPr>
              <a:t> </a:t>
            </a:r>
            <a:r>
              <a:rPr sz="2400" dirty="0">
                <a:latin typeface="Carlito"/>
                <a:cs typeface="Carlito"/>
              </a:rPr>
              <a:t>low</a:t>
            </a:r>
            <a:r>
              <a:rPr sz="2400" spc="-50" dirty="0">
                <a:latin typeface="Carlito"/>
                <a:cs typeface="Carlito"/>
              </a:rPr>
              <a:t> </a:t>
            </a:r>
            <a:r>
              <a:rPr sz="2400" dirty="0">
                <a:latin typeface="Carlito"/>
                <a:cs typeface="Carlito"/>
              </a:rPr>
              <a:t>switch</a:t>
            </a:r>
            <a:r>
              <a:rPr sz="2400" spc="-50" dirty="0">
                <a:latin typeface="Carlito"/>
                <a:cs typeface="Carlito"/>
              </a:rPr>
              <a:t> </a:t>
            </a:r>
            <a:r>
              <a:rPr sz="2400" spc="-10" dirty="0">
                <a:latin typeface="Carlito"/>
                <a:cs typeface="Carlito"/>
              </a:rPr>
              <a:t>resistances</a:t>
            </a:r>
            <a:r>
              <a:rPr sz="2400" spc="-50" dirty="0">
                <a:latin typeface="Carlito"/>
                <a:cs typeface="Carlito"/>
              </a:rPr>
              <a:t> </a:t>
            </a:r>
            <a:r>
              <a:rPr sz="2400" dirty="0">
                <a:latin typeface="Carlito"/>
                <a:cs typeface="Carlito"/>
              </a:rPr>
              <a:t>in</a:t>
            </a:r>
            <a:r>
              <a:rPr sz="2400" spc="-50" dirty="0">
                <a:latin typeface="Carlito"/>
                <a:cs typeface="Carlito"/>
              </a:rPr>
              <a:t> </a:t>
            </a:r>
            <a:r>
              <a:rPr sz="2400" spc="-10" dirty="0">
                <a:latin typeface="Carlito"/>
                <a:cs typeface="Carlito"/>
              </a:rPr>
              <a:t>transistors</a:t>
            </a:r>
            <a:endParaRPr sz="2400" dirty="0">
              <a:latin typeface="Carlito"/>
              <a:cs typeface="Carlito"/>
            </a:endParaRPr>
          </a:p>
          <a:p>
            <a:pPr marL="933450" marR="412115" lvl="1" indent="-512445">
              <a:lnSpc>
                <a:spcPts val="2590"/>
              </a:lnSpc>
              <a:spcBef>
                <a:spcPts val="520"/>
              </a:spcBef>
              <a:buFont typeface="Arial"/>
              <a:buChar char="–"/>
              <a:tabLst>
                <a:tab pos="933450" algn="l"/>
                <a:tab pos="3298190" algn="l"/>
              </a:tabLst>
            </a:pPr>
            <a:r>
              <a:rPr sz="2400" dirty="0">
                <a:latin typeface="Carlito"/>
                <a:cs typeface="Carlito"/>
              </a:rPr>
              <a:t>Can</a:t>
            </a:r>
            <a:r>
              <a:rPr sz="2400" spc="-25" dirty="0">
                <a:latin typeface="Carlito"/>
                <a:cs typeface="Carlito"/>
              </a:rPr>
              <a:t> </a:t>
            </a:r>
            <a:r>
              <a:rPr sz="2400" dirty="0">
                <a:latin typeface="Carlito"/>
                <a:cs typeface="Carlito"/>
              </a:rPr>
              <a:t>be</a:t>
            </a:r>
            <a:r>
              <a:rPr sz="2400" spc="-25" dirty="0">
                <a:latin typeface="Carlito"/>
                <a:cs typeface="Carlito"/>
              </a:rPr>
              <a:t> </a:t>
            </a:r>
            <a:r>
              <a:rPr sz="2400" spc="-10" dirty="0">
                <a:latin typeface="Carlito"/>
                <a:cs typeface="Carlito"/>
              </a:rPr>
              <a:t>expensive.</a:t>
            </a:r>
            <a:r>
              <a:rPr sz="2400" dirty="0">
                <a:latin typeface="Carlito"/>
                <a:cs typeface="Carlito"/>
              </a:rPr>
              <a:t>	</a:t>
            </a:r>
            <a:r>
              <a:rPr sz="2400" spc="-10" dirty="0">
                <a:latin typeface="Carlito"/>
                <a:cs typeface="Carlito"/>
              </a:rPr>
              <a:t>Therefore,</a:t>
            </a:r>
            <a:r>
              <a:rPr sz="2400" spc="-50" dirty="0">
                <a:latin typeface="Carlito"/>
                <a:cs typeface="Carlito"/>
              </a:rPr>
              <a:t> </a:t>
            </a:r>
            <a:r>
              <a:rPr sz="2400" dirty="0">
                <a:latin typeface="Carlito"/>
                <a:cs typeface="Carlito"/>
              </a:rPr>
              <a:t>usually</a:t>
            </a:r>
            <a:r>
              <a:rPr sz="2400" spc="-50" dirty="0">
                <a:latin typeface="Carlito"/>
                <a:cs typeface="Carlito"/>
              </a:rPr>
              <a:t> </a:t>
            </a:r>
            <a:r>
              <a:rPr sz="2400" dirty="0">
                <a:latin typeface="Carlito"/>
                <a:cs typeface="Carlito"/>
              </a:rPr>
              <a:t>limited</a:t>
            </a:r>
            <a:r>
              <a:rPr sz="2400" spc="-45" dirty="0">
                <a:latin typeface="Carlito"/>
                <a:cs typeface="Carlito"/>
              </a:rPr>
              <a:t> </a:t>
            </a:r>
            <a:r>
              <a:rPr sz="2400" dirty="0">
                <a:latin typeface="Carlito"/>
                <a:cs typeface="Carlito"/>
              </a:rPr>
              <a:t>to</a:t>
            </a:r>
            <a:r>
              <a:rPr sz="2400" spc="-50" dirty="0">
                <a:latin typeface="Carlito"/>
                <a:cs typeface="Carlito"/>
              </a:rPr>
              <a:t> </a:t>
            </a:r>
            <a:r>
              <a:rPr sz="2400" spc="-10" dirty="0">
                <a:latin typeface="Carlito"/>
                <a:cs typeface="Carlito"/>
              </a:rPr>
              <a:t>8-</a:t>
            </a:r>
            <a:r>
              <a:rPr sz="2400" spc="-25" dirty="0">
                <a:latin typeface="Carlito"/>
                <a:cs typeface="Carlito"/>
              </a:rPr>
              <a:t>bit </a:t>
            </a:r>
            <a:r>
              <a:rPr sz="2400" spc="-10" dirty="0">
                <a:latin typeface="Carlito"/>
                <a:cs typeface="Carlito"/>
              </a:rPr>
              <a:t>resolution.</a:t>
            </a:r>
            <a:endParaRPr sz="2400" dirty="0">
              <a:latin typeface="Carlito"/>
              <a:cs typeface="Carli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43810">
              <a:lnSpc>
                <a:spcPct val="100000"/>
              </a:lnSpc>
              <a:spcBef>
                <a:spcPts val="100"/>
              </a:spcBef>
            </a:pPr>
            <a:r>
              <a:rPr spc="-30" dirty="0"/>
              <a:t>R-</a:t>
            </a:r>
            <a:r>
              <a:rPr dirty="0"/>
              <a:t>2R </a:t>
            </a:r>
            <a:r>
              <a:rPr spc="-10" dirty="0"/>
              <a:t>Ladder</a:t>
            </a:r>
          </a:p>
        </p:txBody>
      </p:sp>
      <p:grpSp>
        <p:nvGrpSpPr>
          <p:cNvPr id="3" name="object 3"/>
          <p:cNvGrpSpPr/>
          <p:nvPr/>
        </p:nvGrpSpPr>
        <p:grpSpPr>
          <a:xfrm>
            <a:off x="447674" y="1895471"/>
            <a:ext cx="5581650" cy="3829050"/>
            <a:chOff x="447674" y="1895471"/>
            <a:chExt cx="5581650" cy="3829050"/>
          </a:xfrm>
        </p:grpSpPr>
        <p:pic>
          <p:nvPicPr>
            <p:cNvPr id="4" name="object 4"/>
            <p:cNvPicPr/>
            <p:nvPr/>
          </p:nvPicPr>
          <p:blipFill>
            <a:blip r:embed="rId2" cstate="print"/>
            <a:stretch>
              <a:fillRect/>
            </a:stretch>
          </p:blipFill>
          <p:spPr>
            <a:xfrm>
              <a:off x="667604" y="1904996"/>
              <a:ext cx="5260131" cy="3809992"/>
            </a:xfrm>
            <a:prstGeom prst="rect">
              <a:avLst/>
            </a:prstGeom>
          </p:spPr>
        </p:pic>
        <p:sp>
          <p:nvSpPr>
            <p:cNvPr id="5" name="object 5"/>
            <p:cNvSpPr/>
            <p:nvPr/>
          </p:nvSpPr>
          <p:spPr>
            <a:xfrm>
              <a:off x="452436" y="1900233"/>
              <a:ext cx="5572125" cy="3819525"/>
            </a:xfrm>
            <a:custGeom>
              <a:avLst/>
              <a:gdLst/>
              <a:ahLst/>
              <a:cxnLst/>
              <a:rect l="l" t="t" r="r" b="b"/>
              <a:pathLst>
                <a:path w="5572125" h="3819525">
                  <a:moveTo>
                    <a:pt x="0" y="0"/>
                  </a:moveTo>
                  <a:lnTo>
                    <a:pt x="5572101" y="0"/>
                  </a:lnTo>
                  <a:lnTo>
                    <a:pt x="5572101" y="3819504"/>
                  </a:lnTo>
                  <a:lnTo>
                    <a:pt x="0" y="3819504"/>
                  </a:lnTo>
                  <a:lnTo>
                    <a:pt x="0" y="0"/>
                  </a:lnTo>
                  <a:close/>
                </a:path>
              </a:pathLst>
            </a:custGeom>
            <a:ln w="9524">
              <a:solidFill>
                <a:srgbClr val="000000"/>
              </a:solidFill>
            </a:ln>
          </p:spPr>
          <p:txBody>
            <a:bodyPr wrap="square" lIns="0" tIns="0" rIns="0" bIns="0" rtlCol="0"/>
            <a:lstStyle/>
            <a:p>
              <a:endParaRPr/>
            </a:p>
          </p:txBody>
        </p:sp>
      </p:grpSp>
      <p:sp>
        <p:nvSpPr>
          <p:cNvPr id="6" name="object 6"/>
          <p:cNvSpPr txBox="1"/>
          <p:nvPr/>
        </p:nvSpPr>
        <p:spPr>
          <a:xfrm>
            <a:off x="771523" y="4816846"/>
            <a:ext cx="532765" cy="299720"/>
          </a:xfrm>
          <a:prstGeom prst="rect">
            <a:avLst/>
          </a:prstGeom>
        </p:spPr>
        <p:txBody>
          <a:bodyPr vert="horz" wrap="square" lIns="0" tIns="12700" rIns="0" bIns="0" rtlCol="0">
            <a:spAutoFit/>
          </a:bodyPr>
          <a:lstStyle/>
          <a:p>
            <a:pPr>
              <a:lnSpc>
                <a:spcPct val="100000"/>
              </a:lnSpc>
              <a:spcBef>
                <a:spcPts val="100"/>
              </a:spcBef>
            </a:pPr>
            <a:r>
              <a:rPr sz="1800" dirty="0">
                <a:latin typeface="Arial"/>
                <a:cs typeface="Arial"/>
              </a:rPr>
              <a:t>Bit:</a:t>
            </a:r>
            <a:r>
              <a:rPr sz="1800" spc="-20" dirty="0">
                <a:latin typeface="Arial"/>
                <a:cs typeface="Arial"/>
              </a:rPr>
              <a:t> </a:t>
            </a:r>
            <a:r>
              <a:rPr sz="1800" spc="-50" dirty="0">
                <a:latin typeface="Arial"/>
                <a:cs typeface="Arial"/>
              </a:rPr>
              <a:t>0</a:t>
            </a:r>
            <a:endParaRPr sz="1800">
              <a:latin typeface="Arial"/>
              <a:cs typeface="Arial"/>
            </a:endParaRPr>
          </a:p>
        </p:txBody>
      </p:sp>
      <p:sp>
        <p:nvSpPr>
          <p:cNvPr id="7" name="object 7"/>
          <p:cNvSpPr txBox="1"/>
          <p:nvPr/>
        </p:nvSpPr>
        <p:spPr>
          <a:xfrm>
            <a:off x="1304922" y="4816846"/>
            <a:ext cx="1549400" cy="756920"/>
          </a:xfrm>
          <a:prstGeom prst="rect">
            <a:avLst/>
          </a:prstGeom>
        </p:spPr>
        <p:txBody>
          <a:bodyPr vert="horz" wrap="square" lIns="0" tIns="12700" rIns="0" bIns="0" rtlCol="0">
            <a:spAutoFit/>
          </a:bodyPr>
          <a:lstStyle/>
          <a:p>
            <a:pPr marL="366395">
              <a:lnSpc>
                <a:spcPct val="100000"/>
              </a:lnSpc>
              <a:spcBef>
                <a:spcPts val="100"/>
              </a:spcBef>
              <a:tabLst>
                <a:tab pos="873125" algn="l"/>
                <a:tab pos="1380490" algn="l"/>
              </a:tabLst>
            </a:pPr>
            <a:r>
              <a:rPr sz="1800" spc="-50" dirty="0">
                <a:latin typeface="Arial"/>
                <a:cs typeface="Arial"/>
              </a:rPr>
              <a:t>0</a:t>
            </a:r>
            <a:r>
              <a:rPr sz="1800" dirty="0">
                <a:latin typeface="Arial"/>
                <a:cs typeface="Arial"/>
              </a:rPr>
              <a:t>	</a:t>
            </a:r>
            <a:r>
              <a:rPr sz="1800" spc="-50" dirty="0">
                <a:latin typeface="Arial"/>
                <a:cs typeface="Arial"/>
              </a:rPr>
              <a:t>0</a:t>
            </a:r>
            <a:r>
              <a:rPr sz="1800" dirty="0">
                <a:latin typeface="Arial"/>
                <a:cs typeface="Arial"/>
              </a:rPr>
              <a:t>	</a:t>
            </a:r>
            <a:r>
              <a:rPr sz="1800" spc="-50" dirty="0">
                <a:latin typeface="Arial"/>
                <a:cs typeface="Arial"/>
              </a:rPr>
              <a:t>0</a:t>
            </a:r>
            <a:endParaRPr sz="1800">
              <a:latin typeface="Arial"/>
              <a:cs typeface="Arial"/>
            </a:endParaRPr>
          </a:p>
          <a:p>
            <a:pPr>
              <a:lnSpc>
                <a:spcPct val="100000"/>
              </a:lnSpc>
              <a:spcBef>
                <a:spcPts val="1440"/>
              </a:spcBef>
            </a:pPr>
            <a:r>
              <a:rPr sz="1800" spc="-10" dirty="0">
                <a:latin typeface="Arial"/>
                <a:cs typeface="Arial"/>
              </a:rPr>
              <a:t>4-</a:t>
            </a:r>
            <a:r>
              <a:rPr sz="1800" dirty="0">
                <a:latin typeface="Arial"/>
                <a:cs typeface="Arial"/>
              </a:rPr>
              <a:t>Bit</a:t>
            </a:r>
            <a:r>
              <a:rPr sz="1800" spc="-5" dirty="0">
                <a:latin typeface="Arial"/>
                <a:cs typeface="Arial"/>
              </a:rPr>
              <a:t> </a:t>
            </a:r>
            <a:r>
              <a:rPr sz="1800" spc="-10" dirty="0">
                <a:latin typeface="Arial"/>
                <a:cs typeface="Arial"/>
              </a:rPr>
              <a:t>Converter</a:t>
            </a:r>
            <a:endParaRPr sz="1800">
              <a:latin typeface="Arial"/>
              <a:cs typeface="Arial"/>
            </a:endParaRPr>
          </a:p>
        </p:txBody>
      </p:sp>
      <p:sp>
        <p:nvSpPr>
          <p:cNvPr id="8" name="object 8"/>
          <p:cNvSpPr txBox="1"/>
          <p:nvPr/>
        </p:nvSpPr>
        <p:spPr>
          <a:xfrm>
            <a:off x="6200759" y="1921252"/>
            <a:ext cx="2172335" cy="575945"/>
          </a:xfrm>
          <a:prstGeom prst="rect">
            <a:avLst/>
          </a:prstGeom>
        </p:spPr>
        <p:txBody>
          <a:bodyPr vert="horz" wrap="square" lIns="0" tIns="10795" rIns="0" bIns="0" rtlCol="0">
            <a:spAutoFit/>
          </a:bodyPr>
          <a:lstStyle/>
          <a:p>
            <a:pPr marL="12700" marR="5080">
              <a:lnSpc>
                <a:spcPct val="100699"/>
              </a:lnSpc>
              <a:spcBef>
                <a:spcPts val="85"/>
              </a:spcBef>
            </a:pPr>
            <a:r>
              <a:rPr sz="1800" dirty="0">
                <a:latin typeface="Arial"/>
                <a:cs typeface="Arial"/>
              </a:rPr>
              <a:t>Each</a:t>
            </a:r>
            <a:r>
              <a:rPr sz="1800" spc="-20" dirty="0">
                <a:latin typeface="Arial"/>
                <a:cs typeface="Arial"/>
              </a:rPr>
              <a:t> </a:t>
            </a:r>
            <a:r>
              <a:rPr sz="1800" dirty="0">
                <a:latin typeface="Arial"/>
                <a:cs typeface="Arial"/>
              </a:rPr>
              <a:t>bit</a:t>
            </a:r>
            <a:r>
              <a:rPr sz="1800" spc="-15" dirty="0">
                <a:latin typeface="Arial"/>
                <a:cs typeface="Arial"/>
              </a:rPr>
              <a:t> </a:t>
            </a:r>
            <a:r>
              <a:rPr sz="1800" spc="-10" dirty="0">
                <a:latin typeface="Arial"/>
                <a:cs typeface="Arial"/>
              </a:rPr>
              <a:t>corresponds </a:t>
            </a:r>
            <a:r>
              <a:rPr sz="1800" dirty="0">
                <a:latin typeface="Arial"/>
                <a:cs typeface="Arial"/>
              </a:rPr>
              <a:t>to</a:t>
            </a:r>
            <a:r>
              <a:rPr sz="1800" spc="-20" dirty="0">
                <a:latin typeface="Arial"/>
                <a:cs typeface="Arial"/>
              </a:rPr>
              <a:t> </a:t>
            </a:r>
            <a:r>
              <a:rPr sz="1800" dirty="0">
                <a:latin typeface="Arial"/>
                <a:cs typeface="Arial"/>
              </a:rPr>
              <a:t>a</a:t>
            </a:r>
            <a:r>
              <a:rPr sz="1800" spc="-5" dirty="0">
                <a:latin typeface="Arial"/>
                <a:cs typeface="Arial"/>
              </a:rPr>
              <a:t> </a:t>
            </a:r>
            <a:r>
              <a:rPr sz="1800" spc="-10" dirty="0">
                <a:latin typeface="Arial"/>
                <a:cs typeface="Arial"/>
              </a:rPr>
              <a:t>switch:</a:t>
            </a:r>
            <a:endParaRPr sz="1800">
              <a:latin typeface="Arial"/>
              <a:cs typeface="Arial"/>
            </a:endParaRPr>
          </a:p>
        </p:txBody>
      </p:sp>
      <p:sp>
        <p:nvSpPr>
          <p:cNvPr id="9" name="object 9"/>
          <p:cNvSpPr txBox="1"/>
          <p:nvPr/>
        </p:nvSpPr>
        <p:spPr>
          <a:xfrm>
            <a:off x="6200759" y="2749925"/>
            <a:ext cx="2260600" cy="1404620"/>
          </a:xfrm>
          <a:prstGeom prst="rect">
            <a:avLst/>
          </a:prstGeom>
        </p:spPr>
        <p:txBody>
          <a:bodyPr vert="horz" wrap="square" lIns="0" tIns="10795" rIns="0" bIns="0" rtlCol="0">
            <a:spAutoFit/>
          </a:bodyPr>
          <a:lstStyle/>
          <a:p>
            <a:pPr marL="12700" marR="410845">
              <a:lnSpc>
                <a:spcPct val="100699"/>
              </a:lnSpc>
              <a:spcBef>
                <a:spcPts val="85"/>
              </a:spcBef>
            </a:pPr>
            <a:r>
              <a:rPr sz="1800" dirty="0">
                <a:latin typeface="Arial"/>
                <a:cs typeface="Arial"/>
              </a:rPr>
              <a:t>If</a:t>
            </a:r>
            <a:r>
              <a:rPr sz="1800" spc="-25" dirty="0">
                <a:latin typeface="Arial"/>
                <a:cs typeface="Arial"/>
              </a:rPr>
              <a:t> </a:t>
            </a:r>
            <a:r>
              <a:rPr sz="1800" dirty="0">
                <a:latin typeface="Arial"/>
                <a:cs typeface="Arial"/>
              </a:rPr>
              <a:t>the</a:t>
            </a:r>
            <a:r>
              <a:rPr sz="1800" spc="-10" dirty="0">
                <a:latin typeface="Arial"/>
                <a:cs typeface="Arial"/>
              </a:rPr>
              <a:t> </a:t>
            </a:r>
            <a:r>
              <a:rPr sz="1800" dirty="0">
                <a:latin typeface="Arial"/>
                <a:cs typeface="Arial"/>
              </a:rPr>
              <a:t>bit</a:t>
            </a:r>
            <a:r>
              <a:rPr sz="1800" spc="-10" dirty="0">
                <a:latin typeface="Arial"/>
                <a:cs typeface="Arial"/>
              </a:rPr>
              <a:t> </a:t>
            </a:r>
            <a:r>
              <a:rPr sz="1800" dirty="0">
                <a:latin typeface="Arial"/>
                <a:cs typeface="Arial"/>
              </a:rPr>
              <a:t>is</a:t>
            </a:r>
            <a:r>
              <a:rPr sz="1800" spc="-10" dirty="0">
                <a:latin typeface="Arial"/>
                <a:cs typeface="Arial"/>
              </a:rPr>
              <a:t> high, </a:t>
            </a:r>
            <a:r>
              <a:rPr sz="1800" dirty="0">
                <a:latin typeface="Arial"/>
                <a:cs typeface="Arial"/>
              </a:rPr>
              <a:t>the</a:t>
            </a:r>
            <a:r>
              <a:rPr sz="1800" spc="-15" dirty="0">
                <a:latin typeface="Arial"/>
                <a:cs typeface="Arial"/>
              </a:rPr>
              <a:t> </a:t>
            </a:r>
            <a:r>
              <a:rPr sz="1800" spc="-10" dirty="0">
                <a:latin typeface="Arial"/>
                <a:cs typeface="Arial"/>
              </a:rPr>
              <a:t>corresponding</a:t>
            </a:r>
            <a:endParaRPr sz="1800">
              <a:latin typeface="Arial"/>
              <a:cs typeface="Arial"/>
            </a:endParaRPr>
          </a:p>
          <a:p>
            <a:pPr marL="12700" marR="5080">
              <a:lnSpc>
                <a:spcPct val="100699"/>
              </a:lnSpc>
            </a:pPr>
            <a:r>
              <a:rPr sz="1800" dirty="0">
                <a:latin typeface="Arial"/>
                <a:cs typeface="Arial"/>
              </a:rPr>
              <a:t>switch</a:t>
            </a:r>
            <a:r>
              <a:rPr sz="1800" spc="-30" dirty="0">
                <a:latin typeface="Arial"/>
                <a:cs typeface="Arial"/>
              </a:rPr>
              <a:t> </a:t>
            </a:r>
            <a:r>
              <a:rPr sz="1800" dirty="0">
                <a:latin typeface="Arial"/>
                <a:cs typeface="Arial"/>
              </a:rPr>
              <a:t>is</a:t>
            </a:r>
            <a:r>
              <a:rPr sz="1800" spc="-25" dirty="0">
                <a:latin typeface="Arial"/>
                <a:cs typeface="Arial"/>
              </a:rPr>
              <a:t> </a:t>
            </a:r>
            <a:r>
              <a:rPr sz="1800" dirty="0">
                <a:latin typeface="Arial"/>
                <a:cs typeface="Arial"/>
              </a:rPr>
              <a:t>connected</a:t>
            </a:r>
            <a:r>
              <a:rPr sz="1800" spc="-25" dirty="0">
                <a:latin typeface="Arial"/>
                <a:cs typeface="Arial"/>
              </a:rPr>
              <a:t> to </a:t>
            </a:r>
            <a:r>
              <a:rPr sz="1800" dirty="0">
                <a:latin typeface="Arial"/>
                <a:cs typeface="Arial"/>
              </a:rPr>
              <a:t>the</a:t>
            </a:r>
            <a:r>
              <a:rPr sz="1800" spc="-40" dirty="0">
                <a:latin typeface="Arial"/>
                <a:cs typeface="Arial"/>
              </a:rPr>
              <a:t> </a:t>
            </a:r>
            <a:r>
              <a:rPr sz="1800" dirty="0">
                <a:latin typeface="Arial"/>
                <a:cs typeface="Arial"/>
              </a:rPr>
              <a:t>inverting</a:t>
            </a:r>
            <a:r>
              <a:rPr sz="1800" spc="-30" dirty="0">
                <a:latin typeface="Arial"/>
                <a:cs typeface="Arial"/>
              </a:rPr>
              <a:t> </a:t>
            </a:r>
            <a:r>
              <a:rPr sz="1800" dirty="0">
                <a:latin typeface="Arial"/>
                <a:cs typeface="Arial"/>
              </a:rPr>
              <a:t>input</a:t>
            </a:r>
            <a:r>
              <a:rPr sz="1800" spc="-25" dirty="0">
                <a:latin typeface="Arial"/>
                <a:cs typeface="Arial"/>
              </a:rPr>
              <a:t> of </a:t>
            </a:r>
            <a:r>
              <a:rPr sz="1800" dirty="0">
                <a:latin typeface="Arial"/>
                <a:cs typeface="Arial"/>
              </a:rPr>
              <a:t>the </a:t>
            </a:r>
            <a:r>
              <a:rPr sz="1800" spc="-10" dirty="0">
                <a:latin typeface="Arial"/>
                <a:cs typeface="Arial"/>
              </a:rPr>
              <a:t>op-</a:t>
            </a:r>
            <a:r>
              <a:rPr sz="1800" spc="-20" dirty="0">
                <a:latin typeface="Arial"/>
                <a:cs typeface="Arial"/>
              </a:rPr>
              <a:t>amp.</a:t>
            </a:r>
            <a:endParaRPr sz="1800">
              <a:latin typeface="Arial"/>
              <a:cs typeface="Arial"/>
            </a:endParaRPr>
          </a:p>
        </p:txBody>
      </p:sp>
      <p:sp>
        <p:nvSpPr>
          <p:cNvPr id="10" name="object 10"/>
          <p:cNvSpPr txBox="1"/>
          <p:nvPr/>
        </p:nvSpPr>
        <p:spPr>
          <a:xfrm>
            <a:off x="6200759" y="4407272"/>
            <a:ext cx="2399665" cy="852169"/>
          </a:xfrm>
          <a:prstGeom prst="rect">
            <a:avLst/>
          </a:prstGeom>
        </p:spPr>
        <p:txBody>
          <a:bodyPr vert="horz" wrap="square" lIns="0" tIns="10795" rIns="0" bIns="0" rtlCol="0">
            <a:spAutoFit/>
          </a:bodyPr>
          <a:lstStyle/>
          <a:p>
            <a:pPr marL="12700" marR="5080">
              <a:lnSpc>
                <a:spcPct val="100699"/>
              </a:lnSpc>
              <a:spcBef>
                <a:spcPts val="85"/>
              </a:spcBef>
            </a:pPr>
            <a:r>
              <a:rPr sz="1800" dirty="0">
                <a:latin typeface="Arial"/>
                <a:cs typeface="Arial"/>
              </a:rPr>
              <a:t>If</a:t>
            </a:r>
            <a:r>
              <a:rPr sz="1800" spc="-15" dirty="0">
                <a:latin typeface="Arial"/>
                <a:cs typeface="Arial"/>
              </a:rPr>
              <a:t> </a:t>
            </a:r>
            <a:r>
              <a:rPr sz="1800" dirty="0">
                <a:latin typeface="Arial"/>
                <a:cs typeface="Arial"/>
              </a:rPr>
              <a:t>the</a:t>
            </a:r>
            <a:r>
              <a:rPr sz="1800" spc="-15" dirty="0">
                <a:latin typeface="Arial"/>
                <a:cs typeface="Arial"/>
              </a:rPr>
              <a:t> </a:t>
            </a:r>
            <a:r>
              <a:rPr sz="1800" dirty="0">
                <a:latin typeface="Arial"/>
                <a:cs typeface="Arial"/>
              </a:rPr>
              <a:t>bit</a:t>
            </a:r>
            <a:r>
              <a:rPr sz="1800" spc="-10" dirty="0">
                <a:latin typeface="Arial"/>
                <a:cs typeface="Arial"/>
              </a:rPr>
              <a:t> </a:t>
            </a:r>
            <a:r>
              <a:rPr sz="1800" dirty="0">
                <a:latin typeface="Arial"/>
                <a:cs typeface="Arial"/>
              </a:rPr>
              <a:t>is</a:t>
            </a:r>
            <a:r>
              <a:rPr sz="1800" spc="-15" dirty="0">
                <a:latin typeface="Arial"/>
                <a:cs typeface="Arial"/>
              </a:rPr>
              <a:t> </a:t>
            </a:r>
            <a:r>
              <a:rPr sz="1800" dirty="0">
                <a:latin typeface="Arial"/>
                <a:cs typeface="Arial"/>
              </a:rPr>
              <a:t>low,</a:t>
            </a:r>
            <a:r>
              <a:rPr sz="1800" spc="-10" dirty="0">
                <a:latin typeface="Arial"/>
                <a:cs typeface="Arial"/>
              </a:rPr>
              <a:t> </a:t>
            </a:r>
            <a:r>
              <a:rPr sz="1800" spc="-25" dirty="0">
                <a:latin typeface="Arial"/>
                <a:cs typeface="Arial"/>
              </a:rPr>
              <a:t>the </a:t>
            </a:r>
            <a:r>
              <a:rPr sz="1800" dirty="0">
                <a:latin typeface="Arial"/>
                <a:cs typeface="Arial"/>
              </a:rPr>
              <a:t>corresponding</a:t>
            </a:r>
            <a:r>
              <a:rPr sz="1800" spc="-65" dirty="0">
                <a:latin typeface="Arial"/>
                <a:cs typeface="Arial"/>
              </a:rPr>
              <a:t> </a:t>
            </a:r>
            <a:r>
              <a:rPr sz="1800" spc="-10" dirty="0">
                <a:latin typeface="Arial"/>
                <a:cs typeface="Arial"/>
              </a:rPr>
              <a:t>switch</a:t>
            </a:r>
            <a:r>
              <a:rPr sz="1800" spc="500" dirty="0">
                <a:latin typeface="Arial"/>
                <a:cs typeface="Arial"/>
              </a:rPr>
              <a:t> </a:t>
            </a:r>
            <a:r>
              <a:rPr sz="1800" dirty="0">
                <a:latin typeface="Arial"/>
                <a:cs typeface="Arial"/>
              </a:rPr>
              <a:t>is</a:t>
            </a:r>
            <a:r>
              <a:rPr sz="1800" spc="-30" dirty="0">
                <a:latin typeface="Arial"/>
                <a:cs typeface="Arial"/>
              </a:rPr>
              <a:t> </a:t>
            </a:r>
            <a:r>
              <a:rPr sz="1800" dirty="0">
                <a:latin typeface="Arial"/>
                <a:cs typeface="Arial"/>
              </a:rPr>
              <a:t>connected</a:t>
            </a:r>
            <a:r>
              <a:rPr sz="1800" spc="-25" dirty="0">
                <a:latin typeface="Arial"/>
                <a:cs typeface="Arial"/>
              </a:rPr>
              <a:t> </a:t>
            </a:r>
            <a:r>
              <a:rPr sz="1800" dirty="0">
                <a:latin typeface="Arial"/>
                <a:cs typeface="Arial"/>
              </a:rPr>
              <a:t>to</a:t>
            </a:r>
            <a:r>
              <a:rPr sz="1800" spc="-25" dirty="0">
                <a:latin typeface="Arial"/>
                <a:cs typeface="Arial"/>
              </a:rPr>
              <a:t> </a:t>
            </a:r>
            <a:r>
              <a:rPr sz="1800" spc="-10" dirty="0">
                <a:latin typeface="Arial"/>
                <a:cs typeface="Arial"/>
              </a:rPr>
              <a:t>ground.</a:t>
            </a:r>
            <a:endParaRPr sz="1800">
              <a:latin typeface="Arial"/>
              <a:cs typeface="Arial"/>
            </a:endParaRPr>
          </a:p>
        </p:txBody>
      </p:sp>
      <p:sp>
        <p:nvSpPr>
          <p:cNvPr id="11" name="object 11"/>
          <p:cNvSpPr/>
          <p:nvPr/>
        </p:nvSpPr>
        <p:spPr>
          <a:xfrm>
            <a:off x="609587" y="2057399"/>
            <a:ext cx="5257800" cy="2971800"/>
          </a:xfrm>
          <a:custGeom>
            <a:avLst/>
            <a:gdLst/>
            <a:ahLst/>
            <a:cxnLst/>
            <a:rect l="l" t="t" r="r" b="b"/>
            <a:pathLst>
              <a:path w="5257800" h="2971800">
                <a:moveTo>
                  <a:pt x="228600" y="0"/>
                </a:moveTo>
                <a:lnTo>
                  <a:pt x="0" y="0"/>
                </a:lnTo>
                <a:lnTo>
                  <a:pt x="0" y="228600"/>
                </a:lnTo>
                <a:lnTo>
                  <a:pt x="228600" y="228600"/>
                </a:lnTo>
                <a:lnTo>
                  <a:pt x="228600" y="0"/>
                </a:lnTo>
                <a:close/>
              </a:path>
              <a:path w="5257800" h="2971800">
                <a:moveTo>
                  <a:pt x="5257800" y="2667000"/>
                </a:moveTo>
                <a:lnTo>
                  <a:pt x="4876800" y="2667000"/>
                </a:lnTo>
                <a:lnTo>
                  <a:pt x="4876800" y="2971800"/>
                </a:lnTo>
                <a:lnTo>
                  <a:pt x="5257800" y="2971800"/>
                </a:lnTo>
                <a:lnTo>
                  <a:pt x="5257800" y="2667000"/>
                </a:lnTo>
                <a:close/>
              </a:path>
            </a:pathLst>
          </a:custGeom>
          <a:solidFill>
            <a:srgbClr val="FFFFFF"/>
          </a:solidFill>
        </p:spPr>
        <p:txBody>
          <a:bodyPr wrap="square" lIns="0" tIns="0" rIns="0" bIns="0" rtlCol="0"/>
          <a:lstStyle/>
          <a:p>
            <a:endParaRPr/>
          </a:p>
        </p:txBody>
      </p:sp>
      <p:sp>
        <p:nvSpPr>
          <p:cNvPr id="12" name="object 12"/>
          <p:cNvSpPr txBox="1"/>
          <p:nvPr/>
        </p:nvSpPr>
        <p:spPr>
          <a:xfrm>
            <a:off x="5419714" y="4969245"/>
            <a:ext cx="165735" cy="299720"/>
          </a:xfrm>
          <a:prstGeom prst="rect">
            <a:avLst/>
          </a:prstGeom>
        </p:spPr>
        <p:txBody>
          <a:bodyPr vert="horz" wrap="square" lIns="0" tIns="12700" rIns="0" bIns="0" rtlCol="0">
            <a:spAutoFit/>
          </a:bodyPr>
          <a:lstStyle/>
          <a:p>
            <a:pPr>
              <a:lnSpc>
                <a:spcPct val="100000"/>
              </a:lnSpc>
              <a:spcBef>
                <a:spcPts val="100"/>
              </a:spcBef>
            </a:pPr>
            <a:r>
              <a:rPr sz="1800" spc="-50" dirty="0">
                <a:latin typeface="Arial"/>
                <a:cs typeface="Arial"/>
              </a:rPr>
              <a:t>V</a:t>
            </a:r>
            <a:endParaRPr sz="1800">
              <a:latin typeface="Arial"/>
              <a:cs typeface="Arial"/>
            </a:endParaRPr>
          </a:p>
        </p:txBody>
      </p:sp>
      <p:sp>
        <p:nvSpPr>
          <p:cNvPr id="13" name="object 13"/>
          <p:cNvSpPr txBox="1"/>
          <p:nvPr/>
        </p:nvSpPr>
        <p:spPr>
          <a:xfrm>
            <a:off x="5572188" y="5131170"/>
            <a:ext cx="224790" cy="208279"/>
          </a:xfrm>
          <a:prstGeom prst="rect">
            <a:avLst/>
          </a:prstGeom>
        </p:spPr>
        <p:txBody>
          <a:bodyPr vert="horz" wrap="square" lIns="0" tIns="12700" rIns="0" bIns="0" rtlCol="0">
            <a:spAutoFit/>
          </a:bodyPr>
          <a:lstStyle/>
          <a:p>
            <a:pPr>
              <a:lnSpc>
                <a:spcPct val="100000"/>
              </a:lnSpc>
              <a:spcBef>
                <a:spcPts val="100"/>
              </a:spcBef>
            </a:pPr>
            <a:r>
              <a:rPr sz="1200" spc="-25" dirty="0">
                <a:latin typeface="Arial"/>
                <a:cs typeface="Arial"/>
              </a:rPr>
              <a:t>out</a:t>
            </a:r>
            <a:endParaRPr sz="1200">
              <a:latin typeface="Arial"/>
              <a:cs typeface="Arial"/>
            </a:endParaRPr>
          </a:p>
        </p:txBody>
      </p:sp>
      <p:sp>
        <p:nvSpPr>
          <p:cNvPr id="14" name="object 14"/>
          <p:cNvSpPr txBox="1"/>
          <p:nvPr/>
        </p:nvSpPr>
        <p:spPr>
          <a:xfrm>
            <a:off x="593723" y="2311776"/>
            <a:ext cx="393700" cy="299720"/>
          </a:xfrm>
          <a:prstGeom prst="rect">
            <a:avLst/>
          </a:prstGeom>
        </p:spPr>
        <p:txBody>
          <a:bodyPr vert="horz" wrap="square" lIns="0" tIns="12700" rIns="0" bIns="0" rtlCol="0">
            <a:spAutoFit/>
          </a:bodyPr>
          <a:lstStyle/>
          <a:p>
            <a:pPr marL="25400">
              <a:lnSpc>
                <a:spcPct val="100000"/>
              </a:lnSpc>
              <a:spcBef>
                <a:spcPts val="100"/>
              </a:spcBef>
            </a:pPr>
            <a:r>
              <a:rPr sz="2700" spc="-30" baseline="20061" dirty="0">
                <a:latin typeface="Arial"/>
                <a:cs typeface="Arial"/>
              </a:rPr>
              <a:t>V</a:t>
            </a:r>
            <a:r>
              <a:rPr sz="1200" spc="-20" dirty="0">
                <a:latin typeface="Arial"/>
                <a:cs typeface="Arial"/>
              </a:rPr>
              <a:t>ref</a:t>
            </a:r>
            <a:endParaRPr sz="12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4339">
              <a:lnSpc>
                <a:spcPct val="100000"/>
              </a:lnSpc>
              <a:spcBef>
                <a:spcPts val="100"/>
              </a:spcBef>
            </a:pPr>
            <a:r>
              <a:rPr spc="-30" dirty="0"/>
              <a:t>R-</a:t>
            </a:r>
            <a:r>
              <a:rPr dirty="0"/>
              <a:t>2R</a:t>
            </a:r>
            <a:r>
              <a:rPr spc="-80" dirty="0"/>
              <a:t> </a:t>
            </a:r>
            <a:r>
              <a:rPr dirty="0"/>
              <a:t>Ladder</a:t>
            </a:r>
            <a:r>
              <a:rPr spc="-75" dirty="0"/>
              <a:t> </a:t>
            </a:r>
            <a:r>
              <a:rPr spc="-10" dirty="0"/>
              <a:t>(Cont.)</a:t>
            </a:r>
          </a:p>
        </p:txBody>
      </p:sp>
      <p:sp>
        <p:nvSpPr>
          <p:cNvPr id="3" name="object 3"/>
          <p:cNvSpPr txBox="1"/>
          <p:nvPr/>
        </p:nvSpPr>
        <p:spPr>
          <a:xfrm>
            <a:off x="591179" y="1527914"/>
            <a:ext cx="7366634" cy="3079115"/>
          </a:xfrm>
          <a:prstGeom prst="rect">
            <a:avLst/>
          </a:prstGeom>
        </p:spPr>
        <p:txBody>
          <a:bodyPr vert="horz" wrap="square" lIns="0" tIns="93980" rIns="0" bIns="0" rtlCol="0">
            <a:spAutoFit/>
          </a:bodyPr>
          <a:lstStyle/>
          <a:p>
            <a:pPr marL="294005" indent="-281305">
              <a:lnSpc>
                <a:spcPct val="100000"/>
              </a:lnSpc>
              <a:spcBef>
                <a:spcPts val="740"/>
              </a:spcBef>
              <a:buFont typeface="Arial"/>
              <a:buChar char="•"/>
              <a:tabLst>
                <a:tab pos="294005" algn="l"/>
              </a:tabLst>
            </a:pPr>
            <a:r>
              <a:rPr sz="3200" spc="-10" dirty="0">
                <a:latin typeface="Carlito"/>
                <a:cs typeface="Carlito"/>
              </a:rPr>
              <a:t>Advantages</a:t>
            </a:r>
            <a:endParaRPr sz="3200">
              <a:latin typeface="Carlito"/>
              <a:cs typeface="Carlito"/>
            </a:endParaRPr>
          </a:p>
          <a:p>
            <a:pPr marL="693420" lvl="1" indent="-304800">
              <a:lnSpc>
                <a:spcPct val="100000"/>
              </a:lnSpc>
              <a:spcBef>
                <a:spcPts val="560"/>
              </a:spcBef>
              <a:buFont typeface="Arial"/>
              <a:buChar char="–"/>
              <a:tabLst>
                <a:tab pos="693420" algn="l"/>
              </a:tabLst>
            </a:pPr>
            <a:r>
              <a:rPr sz="2800" dirty="0">
                <a:latin typeface="Carlito"/>
                <a:cs typeface="Carlito"/>
              </a:rPr>
              <a:t>Only</a:t>
            </a:r>
            <a:r>
              <a:rPr sz="2800" spc="-35" dirty="0">
                <a:latin typeface="Carlito"/>
                <a:cs typeface="Carlito"/>
              </a:rPr>
              <a:t> </a:t>
            </a:r>
            <a:r>
              <a:rPr sz="2800" dirty="0">
                <a:latin typeface="Carlito"/>
                <a:cs typeface="Carlito"/>
              </a:rPr>
              <a:t>two</a:t>
            </a:r>
            <a:r>
              <a:rPr sz="2800" spc="-35" dirty="0">
                <a:latin typeface="Carlito"/>
                <a:cs typeface="Carlito"/>
              </a:rPr>
              <a:t> </a:t>
            </a:r>
            <a:r>
              <a:rPr sz="2800" dirty="0">
                <a:latin typeface="Carlito"/>
                <a:cs typeface="Carlito"/>
              </a:rPr>
              <a:t>resistor</a:t>
            </a:r>
            <a:r>
              <a:rPr sz="2800" spc="-30" dirty="0">
                <a:latin typeface="Carlito"/>
                <a:cs typeface="Carlito"/>
              </a:rPr>
              <a:t> </a:t>
            </a:r>
            <a:r>
              <a:rPr sz="2800" dirty="0">
                <a:latin typeface="Carlito"/>
                <a:cs typeface="Carlito"/>
              </a:rPr>
              <a:t>values</a:t>
            </a:r>
            <a:r>
              <a:rPr sz="2800" spc="-35" dirty="0">
                <a:latin typeface="Carlito"/>
                <a:cs typeface="Carlito"/>
              </a:rPr>
              <a:t> </a:t>
            </a:r>
            <a:r>
              <a:rPr sz="2800" dirty="0">
                <a:latin typeface="Carlito"/>
                <a:cs typeface="Carlito"/>
              </a:rPr>
              <a:t>(R</a:t>
            </a:r>
            <a:r>
              <a:rPr sz="2800" spc="-30" dirty="0">
                <a:latin typeface="Carlito"/>
                <a:cs typeface="Carlito"/>
              </a:rPr>
              <a:t> </a:t>
            </a:r>
            <a:r>
              <a:rPr sz="2800" dirty="0">
                <a:latin typeface="Carlito"/>
                <a:cs typeface="Carlito"/>
              </a:rPr>
              <a:t>and</a:t>
            </a:r>
            <a:r>
              <a:rPr sz="2800" spc="-35" dirty="0">
                <a:latin typeface="Carlito"/>
                <a:cs typeface="Carlito"/>
              </a:rPr>
              <a:t> </a:t>
            </a:r>
            <a:r>
              <a:rPr sz="2800" spc="-25" dirty="0">
                <a:latin typeface="Carlito"/>
                <a:cs typeface="Carlito"/>
              </a:rPr>
              <a:t>2R)</a:t>
            </a:r>
            <a:endParaRPr sz="2800">
              <a:latin typeface="Carlito"/>
              <a:cs typeface="Carlito"/>
            </a:endParaRPr>
          </a:p>
          <a:p>
            <a:pPr marL="693420" lvl="1" indent="-304800">
              <a:lnSpc>
                <a:spcPct val="100000"/>
              </a:lnSpc>
              <a:spcBef>
                <a:spcPts val="540"/>
              </a:spcBef>
              <a:buFont typeface="Arial"/>
              <a:buChar char="–"/>
              <a:tabLst>
                <a:tab pos="693420" algn="l"/>
              </a:tabLst>
            </a:pPr>
            <a:r>
              <a:rPr sz="2800" dirty="0">
                <a:latin typeface="Carlito"/>
                <a:cs typeface="Carlito"/>
              </a:rPr>
              <a:t>Does</a:t>
            </a:r>
            <a:r>
              <a:rPr sz="2800" spc="-35" dirty="0">
                <a:latin typeface="Carlito"/>
                <a:cs typeface="Carlito"/>
              </a:rPr>
              <a:t> </a:t>
            </a:r>
            <a:r>
              <a:rPr sz="2800" dirty="0">
                <a:latin typeface="Carlito"/>
                <a:cs typeface="Carlito"/>
              </a:rPr>
              <a:t>not</a:t>
            </a:r>
            <a:r>
              <a:rPr sz="2800" spc="-35" dirty="0">
                <a:latin typeface="Carlito"/>
                <a:cs typeface="Carlito"/>
              </a:rPr>
              <a:t> </a:t>
            </a:r>
            <a:r>
              <a:rPr sz="2800" dirty="0">
                <a:latin typeface="Carlito"/>
                <a:cs typeface="Carlito"/>
              </a:rPr>
              <a:t>require</a:t>
            </a:r>
            <a:r>
              <a:rPr sz="2800" spc="-35" dirty="0">
                <a:latin typeface="Carlito"/>
                <a:cs typeface="Carlito"/>
              </a:rPr>
              <a:t> </a:t>
            </a:r>
            <a:r>
              <a:rPr sz="2800" dirty="0">
                <a:latin typeface="Carlito"/>
                <a:cs typeface="Carlito"/>
              </a:rPr>
              <a:t>high</a:t>
            </a:r>
            <a:r>
              <a:rPr sz="2800" spc="-35" dirty="0">
                <a:latin typeface="Carlito"/>
                <a:cs typeface="Carlito"/>
              </a:rPr>
              <a:t> </a:t>
            </a:r>
            <a:r>
              <a:rPr sz="2800" dirty="0">
                <a:latin typeface="Carlito"/>
                <a:cs typeface="Carlito"/>
              </a:rPr>
              <a:t>precision</a:t>
            </a:r>
            <a:r>
              <a:rPr sz="2800" spc="-35" dirty="0">
                <a:latin typeface="Carlito"/>
                <a:cs typeface="Carlito"/>
              </a:rPr>
              <a:t> </a:t>
            </a:r>
            <a:r>
              <a:rPr sz="2800" spc="-10" dirty="0">
                <a:latin typeface="Carlito"/>
                <a:cs typeface="Carlito"/>
              </a:rPr>
              <a:t>resistors</a:t>
            </a:r>
            <a:endParaRPr sz="2800">
              <a:latin typeface="Carlito"/>
              <a:cs typeface="Carlito"/>
            </a:endParaRPr>
          </a:p>
          <a:p>
            <a:pPr marL="294005" indent="-281305">
              <a:lnSpc>
                <a:spcPct val="100000"/>
              </a:lnSpc>
              <a:spcBef>
                <a:spcPts val="605"/>
              </a:spcBef>
              <a:buFont typeface="Arial"/>
              <a:buChar char="•"/>
              <a:tabLst>
                <a:tab pos="294005" algn="l"/>
              </a:tabLst>
            </a:pPr>
            <a:r>
              <a:rPr sz="3200" spc="-10" dirty="0">
                <a:latin typeface="Carlito"/>
                <a:cs typeface="Carlito"/>
              </a:rPr>
              <a:t>Disadvantage</a:t>
            </a:r>
            <a:endParaRPr sz="3200">
              <a:latin typeface="Carlito"/>
              <a:cs typeface="Carlito"/>
            </a:endParaRPr>
          </a:p>
          <a:p>
            <a:pPr marL="693420" marR="5080" lvl="1" indent="-304800">
              <a:lnSpc>
                <a:spcPts val="3340"/>
              </a:lnSpc>
              <a:spcBef>
                <a:spcPts val="715"/>
              </a:spcBef>
              <a:buFont typeface="Arial"/>
              <a:buChar char="–"/>
              <a:tabLst>
                <a:tab pos="694690" algn="l"/>
              </a:tabLst>
            </a:pPr>
            <a:r>
              <a:rPr sz="2800" dirty="0">
                <a:latin typeface="Carlito"/>
                <a:cs typeface="Carlito"/>
              </a:rPr>
              <a:t>Lower</a:t>
            </a:r>
            <a:r>
              <a:rPr sz="2800" spc="-55" dirty="0">
                <a:latin typeface="Carlito"/>
                <a:cs typeface="Carlito"/>
              </a:rPr>
              <a:t> </a:t>
            </a:r>
            <a:r>
              <a:rPr sz="2800" dirty="0">
                <a:latin typeface="Carlito"/>
                <a:cs typeface="Carlito"/>
              </a:rPr>
              <a:t>conversion</a:t>
            </a:r>
            <a:r>
              <a:rPr sz="2800" spc="-55" dirty="0">
                <a:latin typeface="Carlito"/>
                <a:cs typeface="Carlito"/>
              </a:rPr>
              <a:t> </a:t>
            </a:r>
            <a:r>
              <a:rPr sz="2800" dirty="0">
                <a:latin typeface="Carlito"/>
                <a:cs typeface="Carlito"/>
              </a:rPr>
              <a:t>speed</a:t>
            </a:r>
            <a:r>
              <a:rPr sz="2800" spc="-55" dirty="0">
                <a:latin typeface="Carlito"/>
                <a:cs typeface="Carlito"/>
              </a:rPr>
              <a:t> </a:t>
            </a:r>
            <a:r>
              <a:rPr sz="2800" dirty="0">
                <a:latin typeface="Carlito"/>
                <a:cs typeface="Carlito"/>
              </a:rPr>
              <a:t>than</a:t>
            </a:r>
            <a:r>
              <a:rPr sz="2800" spc="-55" dirty="0">
                <a:latin typeface="Carlito"/>
                <a:cs typeface="Carlito"/>
              </a:rPr>
              <a:t> </a:t>
            </a:r>
            <a:r>
              <a:rPr sz="2800" dirty="0">
                <a:latin typeface="Carlito"/>
                <a:cs typeface="Carlito"/>
              </a:rPr>
              <a:t>binary</a:t>
            </a:r>
            <a:r>
              <a:rPr sz="2800" spc="-55" dirty="0">
                <a:latin typeface="Carlito"/>
                <a:cs typeface="Carlito"/>
              </a:rPr>
              <a:t> </a:t>
            </a:r>
            <a:r>
              <a:rPr sz="2800" spc="-10" dirty="0">
                <a:latin typeface="Carlito"/>
                <a:cs typeface="Carlito"/>
              </a:rPr>
              <a:t>weighted 	</a:t>
            </a:r>
            <a:r>
              <a:rPr sz="2800" spc="-25" dirty="0">
                <a:latin typeface="Carlito"/>
                <a:cs typeface="Carlito"/>
              </a:rPr>
              <a:t>DAC</a:t>
            </a:r>
            <a:endParaRPr sz="2800">
              <a:latin typeface="Carlito"/>
              <a:cs typeface="Carli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955925">
              <a:lnSpc>
                <a:spcPct val="100000"/>
              </a:lnSpc>
              <a:spcBef>
                <a:spcPts val="100"/>
              </a:spcBef>
            </a:pPr>
            <a:r>
              <a:rPr dirty="0"/>
              <a:t>AD</a:t>
            </a:r>
            <a:r>
              <a:rPr spc="-65" dirty="0"/>
              <a:t> </a:t>
            </a:r>
            <a:r>
              <a:rPr spc="-20" dirty="0"/>
              <a:t>7522</a:t>
            </a:r>
          </a:p>
        </p:txBody>
      </p:sp>
      <p:sp>
        <p:nvSpPr>
          <p:cNvPr id="3" name="object 3"/>
          <p:cNvSpPr txBox="1"/>
          <p:nvPr/>
        </p:nvSpPr>
        <p:spPr>
          <a:xfrm>
            <a:off x="438779" y="1609340"/>
            <a:ext cx="8310245" cy="2456180"/>
          </a:xfrm>
          <a:prstGeom prst="rect">
            <a:avLst/>
          </a:prstGeom>
        </p:spPr>
        <p:txBody>
          <a:bodyPr vert="horz" wrap="square" lIns="0" tIns="30480" rIns="0" bIns="0" rtlCol="0">
            <a:spAutoFit/>
          </a:bodyPr>
          <a:lstStyle/>
          <a:p>
            <a:pPr marL="294640" marR="5080" indent="-281940">
              <a:lnSpc>
                <a:spcPts val="3820"/>
              </a:lnSpc>
              <a:spcBef>
                <a:spcPts val="240"/>
              </a:spcBef>
              <a:buFont typeface="Arial"/>
              <a:buChar char="•"/>
              <a:tabLst>
                <a:tab pos="294640" algn="l"/>
              </a:tabLst>
            </a:pPr>
            <a:r>
              <a:rPr sz="3200" dirty="0">
                <a:latin typeface="Carlito"/>
                <a:cs typeface="Carlito"/>
              </a:rPr>
              <a:t>The</a:t>
            </a:r>
            <a:r>
              <a:rPr sz="3200" spc="-50" dirty="0">
                <a:latin typeface="Carlito"/>
                <a:cs typeface="Carlito"/>
              </a:rPr>
              <a:t> </a:t>
            </a:r>
            <a:r>
              <a:rPr sz="3200" dirty="0">
                <a:latin typeface="Carlito"/>
                <a:cs typeface="Carlito"/>
              </a:rPr>
              <a:t>AD</a:t>
            </a:r>
            <a:r>
              <a:rPr sz="3200" spc="-45" dirty="0">
                <a:latin typeface="Carlito"/>
                <a:cs typeface="Carlito"/>
              </a:rPr>
              <a:t> </a:t>
            </a:r>
            <a:r>
              <a:rPr sz="3200" dirty="0">
                <a:latin typeface="Carlito"/>
                <a:cs typeface="Carlito"/>
              </a:rPr>
              <a:t>7522</a:t>
            </a:r>
            <a:r>
              <a:rPr sz="3200" spc="-45" dirty="0">
                <a:latin typeface="Carlito"/>
                <a:cs typeface="Carlito"/>
              </a:rPr>
              <a:t> </a:t>
            </a:r>
            <a:r>
              <a:rPr sz="3200" dirty="0">
                <a:latin typeface="Carlito"/>
                <a:cs typeface="Carlito"/>
              </a:rPr>
              <a:t>is</a:t>
            </a:r>
            <a:r>
              <a:rPr sz="3200" spc="-50" dirty="0">
                <a:latin typeface="Carlito"/>
                <a:cs typeface="Carlito"/>
              </a:rPr>
              <a:t> </a:t>
            </a:r>
            <a:r>
              <a:rPr sz="3200" dirty="0">
                <a:latin typeface="Carlito"/>
                <a:cs typeface="Carlito"/>
              </a:rPr>
              <a:t>a</a:t>
            </a:r>
            <a:r>
              <a:rPr sz="3200" spc="-45" dirty="0">
                <a:latin typeface="Carlito"/>
                <a:cs typeface="Carlito"/>
              </a:rPr>
              <a:t> </a:t>
            </a:r>
            <a:r>
              <a:rPr sz="3200" spc="-25" dirty="0">
                <a:latin typeface="Carlito"/>
                <a:cs typeface="Carlito"/>
              </a:rPr>
              <a:t>systems-</a:t>
            </a:r>
            <a:r>
              <a:rPr sz="3200" spc="-10" dirty="0">
                <a:latin typeface="Carlito"/>
                <a:cs typeface="Carlito"/>
              </a:rPr>
              <a:t>compatible</a:t>
            </a:r>
            <a:r>
              <a:rPr sz="3200" spc="-45" dirty="0">
                <a:latin typeface="Carlito"/>
                <a:cs typeface="Carlito"/>
              </a:rPr>
              <a:t> </a:t>
            </a:r>
            <a:r>
              <a:rPr sz="3200" spc="-25" dirty="0">
                <a:latin typeface="Carlito"/>
                <a:cs typeface="Carlito"/>
              </a:rPr>
              <a:t>10-bit </a:t>
            </a:r>
            <a:r>
              <a:rPr sz="3200" spc="-10" dirty="0">
                <a:latin typeface="Carlito"/>
                <a:cs typeface="Carlito"/>
              </a:rPr>
              <a:t>multiplying</a:t>
            </a:r>
            <a:r>
              <a:rPr sz="3200" spc="-60" dirty="0">
                <a:latin typeface="Carlito"/>
                <a:cs typeface="Carlito"/>
              </a:rPr>
              <a:t> </a:t>
            </a:r>
            <a:r>
              <a:rPr sz="3200" dirty="0">
                <a:latin typeface="Carlito"/>
                <a:cs typeface="Carlito"/>
              </a:rPr>
              <a:t>D/A</a:t>
            </a:r>
            <a:r>
              <a:rPr sz="3200" spc="-60" dirty="0">
                <a:latin typeface="Carlito"/>
                <a:cs typeface="Carlito"/>
              </a:rPr>
              <a:t> </a:t>
            </a:r>
            <a:r>
              <a:rPr sz="3200" dirty="0">
                <a:latin typeface="Carlito"/>
                <a:cs typeface="Carlito"/>
              </a:rPr>
              <a:t>converter,</a:t>
            </a:r>
            <a:r>
              <a:rPr sz="3200" spc="-60" dirty="0">
                <a:latin typeface="Carlito"/>
                <a:cs typeface="Carlito"/>
              </a:rPr>
              <a:t> </a:t>
            </a:r>
            <a:r>
              <a:rPr sz="3200" spc="-10" dirty="0">
                <a:latin typeface="Carlito"/>
                <a:cs typeface="Carlito"/>
              </a:rPr>
              <a:t>fabricated</a:t>
            </a:r>
            <a:r>
              <a:rPr sz="3200" spc="-60" dirty="0">
                <a:latin typeface="Carlito"/>
                <a:cs typeface="Carlito"/>
              </a:rPr>
              <a:t> </a:t>
            </a:r>
            <a:r>
              <a:rPr sz="3200" dirty="0">
                <a:latin typeface="Carlito"/>
                <a:cs typeface="Carlito"/>
              </a:rPr>
              <a:t>on</a:t>
            </a:r>
            <a:r>
              <a:rPr sz="3200" spc="-55" dirty="0">
                <a:latin typeface="Carlito"/>
                <a:cs typeface="Carlito"/>
              </a:rPr>
              <a:t> </a:t>
            </a:r>
            <a:r>
              <a:rPr sz="3200" dirty="0">
                <a:latin typeface="Carlito"/>
                <a:cs typeface="Carlito"/>
              </a:rPr>
              <a:t>a</a:t>
            </a:r>
            <a:r>
              <a:rPr sz="3200" spc="-60" dirty="0">
                <a:latin typeface="Carlito"/>
                <a:cs typeface="Carlito"/>
              </a:rPr>
              <a:t> </a:t>
            </a:r>
            <a:r>
              <a:rPr sz="3200" spc="-10" dirty="0">
                <a:latin typeface="Carlito"/>
                <a:cs typeface="Carlito"/>
              </a:rPr>
              <a:t>single </a:t>
            </a:r>
            <a:r>
              <a:rPr sz="3200" dirty="0">
                <a:latin typeface="Carlito"/>
                <a:cs typeface="Carlito"/>
              </a:rPr>
              <a:t>3</a:t>
            </a:r>
            <a:r>
              <a:rPr sz="3200" spc="-65" dirty="0">
                <a:latin typeface="Carlito"/>
                <a:cs typeface="Carlito"/>
              </a:rPr>
              <a:t> </a:t>
            </a:r>
            <a:r>
              <a:rPr sz="3200" dirty="0">
                <a:latin typeface="Carlito"/>
                <a:cs typeface="Carlito"/>
              </a:rPr>
              <a:t>x</a:t>
            </a:r>
            <a:r>
              <a:rPr sz="3200" spc="-60" dirty="0">
                <a:latin typeface="Carlito"/>
                <a:cs typeface="Carlito"/>
              </a:rPr>
              <a:t> </a:t>
            </a:r>
            <a:r>
              <a:rPr sz="3200" dirty="0">
                <a:latin typeface="Carlito"/>
                <a:cs typeface="Carlito"/>
              </a:rPr>
              <a:t>2.2mm</a:t>
            </a:r>
            <a:r>
              <a:rPr sz="3200" spc="-60" dirty="0">
                <a:latin typeface="Carlito"/>
                <a:cs typeface="Carlito"/>
              </a:rPr>
              <a:t> </a:t>
            </a:r>
            <a:r>
              <a:rPr sz="3200" dirty="0">
                <a:latin typeface="Carlito"/>
                <a:cs typeface="Carlito"/>
              </a:rPr>
              <a:t>(118</a:t>
            </a:r>
            <a:r>
              <a:rPr sz="3200" spc="-65" dirty="0">
                <a:latin typeface="Carlito"/>
                <a:cs typeface="Carlito"/>
              </a:rPr>
              <a:t> </a:t>
            </a:r>
            <a:r>
              <a:rPr sz="3200" dirty="0">
                <a:latin typeface="Carlito"/>
                <a:cs typeface="Carlito"/>
              </a:rPr>
              <a:t>x</a:t>
            </a:r>
            <a:r>
              <a:rPr sz="3200" spc="-60" dirty="0">
                <a:latin typeface="Carlito"/>
                <a:cs typeface="Carlito"/>
              </a:rPr>
              <a:t> </a:t>
            </a:r>
            <a:r>
              <a:rPr sz="3200" dirty="0">
                <a:latin typeface="Carlito"/>
                <a:cs typeface="Carlito"/>
              </a:rPr>
              <a:t>89</a:t>
            </a:r>
            <a:r>
              <a:rPr sz="3200" spc="-60" dirty="0">
                <a:latin typeface="Carlito"/>
                <a:cs typeface="Carlito"/>
              </a:rPr>
              <a:t> </a:t>
            </a:r>
            <a:r>
              <a:rPr sz="3200" dirty="0">
                <a:latin typeface="Carlito"/>
                <a:cs typeface="Carlito"/>
              </a:rPr>
              <a:t>mil)</a:t>
            </a:r>
            <a:r>
              <a:rPr sz="3200" spc="-60" dirty="0">
                <a:latin typeface="Carlito"/>
                <a:cs typeface="Carlito"/>
              </a:rPr>
              <a:t> </a:t>
            </a:r>
            <a:r>
              <a:rPr sz="3200" dirty="0">
                <a:latin typeface="Carlito"/>
                <a:cs typeface="Carlito"/>
              </a:rPr>
              <a:t>silicon</a:t>
            </a:r>
            <a:r>
              <a:rPr sz="3200" spc="-65" dirty="0">
                <a:latin typeface="Carlito"/>
                <a:cs typeface="Carlito"/>
              </a:rPr>
              <a:t> </a:t>
            </a:r>
            <a:r>
              <a:rPr sz="3200" dirty="0">
                <a:latin typeface="Carlito"/>
                <a:cs typeface="Carlito"/>
              </a:rPr>
              <a:t>die,</a:t>
            </a:r>
            <a:r>
              <a:rPr sz="3200" spc="-60" dirty="0">
                <a:latin typeface="Carlito"/>
                <a:cs typeface="Carlito"/>
              </a:rPr>
              <a:t> </a:t>
            </a:r>
            <a:r>
              <a:rPr sz="3200" spc="-25" dirty="0">
                <a:latin typeface="Carlito"/>
                <a:cs typeface="Carlito"/>
              </a:rPr>
              <a:t>and </a:t>
            </a:r>
            <a:r>
              <a:rPr sz="3200" dirty="0">
                <a:latin typeface="Carlito"/>
                <a:cs typeface="Carlito"/>
              </a:rPr>
              <a:t>packaged</a:t>
            </a:r>
            <a:r>
              <a:rPr sz="3200" spc="-60" dirty="0">
                <a:latin typeface="Carlito"/>
                <a:cs typeface="Carlito"/>
              </a:rPr>
              <a:t> </a:t>
            </a:r>
            <a:r>
              <a:rPr sz="3200" dirty="0">
                <a:latin typeface="Carlito"/>
                <a:cs typeface="Carlito"/>
              </a:rPr>
              <a:t>in</a:t>
            </a:r>
            <a:r>
              <a:rPr sz="3200" spc="-65" dirty="0">
                <a:latin typeface="Carlito"/>
                <a:cs typeface="Carlito"/>
              </a:rPr>
              <a:t> </a:t>
            </a:r>
            <a:r>
              <a:rPr sz="3200" dirty="0">
                <a:latin typeface="Carlito"/>
                <a:cs typeface="Carlito"/>
              </a:rPr>
              <a:t>a</a:t>
            </a:r>
            <a:r>
              <a:rPr sz="3200" spc="-60" dirty="0">
                <a:latin typeface="Carlito"/>
                <a:cs typeface="Carlito"/>
              </a:rPr>
              <a:t> </a:t>
            </a:r>
            <a:r>
              <a:rPr sz="3200" spc="-25" dirty="0">
                <a:latin typeface="Carlito"/>
                <a:cs typeface="Carlito"/>
              </a:rPr>
              <a:t>28-</a:t>
            </a:r>
            <a:r>
              <a:rPr sz="3200" dirty="0">
                <a:latin typeface="Carlito"/>
                <a:cs typeface="Carlito"/>
              </a:rPr>
              <a:t>pin</a:t>
            </a:r>
            <a:r>
              <a:rPr sz="3200" spc="-60" dirty="0">
                <a:latin typeface="Carlito"/>
                <a:cs typeface="Carlito"/>
              </a:rPr>
              <a:t> </a:t>
            </a:r>
            <a:r>
              <a:rPr sz="3200" dirty="0">
                <a:latin typeface="Carlito"/>
                <a:cs typeface="Carlito"/>
              </a:rPr>
              <a:t>plastic</a:t>
            </a:r>
            <a:r>
              <a:rPr sz="3200" spc="-60" dirty="0">
                <a:latin typeface="Carlito"/>
                <a:cs typeface="Carlito"/>
              </a:rPr>
              <a:t> </a:t>
            </a:r>
            <a:r>
              <a:rPr sz="3200" dirty="0">
                <a:latin typeface="Carlito"/>
                <a:cs typeface="Carlito"/>
              </a:rPr>
              <a:t>or</a:t>
            </a:r>
            <a:r>
              <a:rPr sz="3200" spc="-60" dirty="0">
                <a:latin typeface="Carlito"/>
                <a:cs typeface="Carlito"/>
              </a:rPr>
              <a:t> </a:t>
            </a:r>
            <a:r>
              <a:rPr sz="3200" dirty="0">
                <a:latin typeface="Carlito"/>
                <a:cs typeface="Carlito"/>
              </a:rPr>
              <a:t>ceramic</a:t>
            </a:r>
            <a:r>
              <a:rPr sz="3200" spc="-60" dirty="0">
                <a:latin typeface="Carlito"/>
                <a:cs typeface="Carlito"/>
              </a:rPr>
              <a:t> </a:t>
            </a:r>
            <a:r>
              <a:rPr sz="3200" spc="-20" dirty="0">
                <a:latin typeface="Carlito"/>
                <a:cs typeface="Carlito"/>
              </a:rPr>
              <a:t>dual</a:t>
            </a:r>
            <a:endParaRPr sz="3200">
              <a:latin typeface="Carlito"/>
              <a:cs typeface="Carlito"/>
            </a:endParaRPr>
          </a:p>
          <a:p>
            <a:pPr marL="294640">
              <a:lnSpc>
                <a:spcPts val="3715"/>
              </a:lnSpc>
            </a:pPr>
            <a:r>
              <a:rPr sz="3200" spc="-25" dirty="0">
                <a:latin typeface="Carlito"/>
                <a:cs typeface="Carlito"/>
              </a:rPr>
              <a:t>in-</a:t>
            </a:r>
            <a:r>
              <a:rPr sz="3200" dirty="0">
                <a:latin typeface="Carlito"/>
                <a:cs typeface="Carlito"/>
              </a:rPr>
              <a:t>line</a:t>
            </a:r>
            <a:r>
              <a:rPr sz="3200" spc="-45" dirty="0">
                <a:latin typeface="Carlito"/>
                <a:cs typeface="Carlito"/>
              </a:rPr>
              <a:t> </a:t>
            </a:r>
            <a:r>
              <a:rPr sz="3200" spc="-10" dirty="0">
                <a:latin typeface="Carlito"/>
                <a:cs typeface="Carlito"/>
              </a:rPr>
              <a:t>package.</a:t>
            </a:r>
            <a:endParaRPr sz="3200">
              <a:latin typeface="Carlito"/>
              <a:cs typeface="Carli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00283" y="1728850"/>
            <a:ext cx="5941690" cy="41995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3826" y="1717776"/>
            <a:ext cx="8376972" cy="329425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657600" y="2906256"/>
            <a:ext cx="5410200" cy="3951744"/>
          </a:xfrm>
          <a:prstGeom prst="rect">
            <a:avLst/>
          </a:prstGeom>
        </p:spPr>
      </p:pic>
      <p:sp>
        <p:nvSpPr>
          <p:cNvPr id="9" name="TextBox 8"/>
          <p:cNvSpPr txBox="1"/>
          <p:nvPr/>
        </p:nvSpPr>
        <p:spPr>
          <a:xfrm>
            <a:off x="152400" y="228600"/>
            <a:ext cx="8763000" cy="3139321"/>
          </a:xfrm>
          <a:prstGeom prst="rect">
            <a:avLst/>
          </a:prstGeom>
          <a:noFill/>
        </p:spPr>
        <p:txBody>
          <a:bodyPr wrap="square" rtlCol="0">
            <a:spAutoFit/>
          </a:bodyPr>
          <a:lstStyle/>
          <a:p>
            <a:pPr algn="l" fontAlgn="base"/>
            <a:r>
              <a:rPr lang="en-US" b="1" i="0" dirty="0" smtClean="0">
                <a:solidFill>
                  <a:srgbClr val="0000FF"/>
                </a:solidFill>
                <a:effectLst/>
                <a:latin typeface="inherit"/>
              </a:rPr>
              <a:t>Interfacing DAC 0830 with 8086:</a:t>
            </a:r>
            <a:endParaRPr lang="en-US" b="1" i="0" dirty="0" smtClean="0">
              <a:solidFill>
                <a:srgbClr val="0000FF"/>
              </a:solidFill>
              <a:effectLst/>
              <a:latin typeface="MS Sans Serif"/>
            </a:endParaRPr>
          </a:p>
          <a:p>
            <a:pPr algn="just" fontAlgn="base"/>
            <a:r>
              <a:rPr lang="en-US" b="0" i="0" dirty="0" smtClean="0">
                <a:solidFill>
                  <a:srgbClr val="000000"/>
                </a:solidFill>
                <a:effectLst/>
                <a:latin typeface="Open Sans"/>
              </a:rPr>
              <a:t>The DAC0830 Digital to Analog Converter is connected to 8086 microprocessor, as shown in the Fig. 14.118. Here, I/O port address is decoded using_ OR gate. The digital data is loaded into DAC0830 when A</a:t>
            </a:r>
            <a:r>
              <a:rPr lang="en-US" b="0" i="0" baseline="-25000" dirty="0" smtClean="0">
                <a:solidFill>
                  <a:srgbClr val="000000"/>
                </a:solidFill>
                <a:effectLst/>
                <a:latin typeface="inherit"/>
              </a:rPr>
              <a:t>0</a:t>
            </a:r>
            <a:r>
              <a:rPr lang="en-US" b="0" i="0" dirty="0" smtClean="0">
                <a:solidFill>
                  <a:srgbClr val="000000"/>
                </a:solidFill>
                <a:effectLst/>
                <a:latin typeface="Open Sans"/>
              </a:rPr>
              <a:t>-A</a:t>
            </a:r>
            <a:r>
              <a:rPr lang="en-US" b="0" i="0" baseline="-25000" dirty="0" smtClean="0">
                <a:solidFill>
                  <a:srgbClr val="000000"/>
                </a:solidFill>
                <a:effectLst/>
                <a:latin typeface="inherit"/>
              </a:rPr>
              <a:t>7</a:t>
            </a:r>
            <a:r>
              <a:rPr lang="en-US" b="0" i="0" dirty="0" smtClean="0">
                <a:solidFill>
                  <a:srgbClr val="000000"/>
                </a:solidFill>
                <a:effectLst/>
                <a:latin typeface="Open Sans"/>
              </a:rPr>
              <a:t> lines, WR and IO/M signals are low. This gives us the address for DAC0830 as 00H and the data can be loaded in the DAC0830 by OUT 00H,AL instruction, where AL register contains the digital data to be sent to DAC0830. The IC 741, the operational amplifier is used to convert current output of DAC0830 to voltage output. The voltage output of the operational amplifier is used to </a:t>
            </a:r>
            <a:r>
              <a:rPr lang="en-US" b="0" i="0" u="sng" dirty="0" smtClean="0">
                <a:solidFill>
                  <a:srgbClr val="0000FF"/>
                </a:solidFill>
                <a:effectLst/>
                <a:latin typeface="inherit"/>
                <a:hlinkClick r:id="rId3"/>
              </a:rPr>
              <a:t>drive</a:t>
            </a:r>
            <a:r>
              <a:rPr lang="en-US" b="0" i="0" dirty="0" smtClean="0">
                <a:solidFill>
                  <a:srgbClr val="000000"/>
                </a:solidFill>
                <a:effectLst/>
                <a:latin typeface="Open Sans"/>
              </a:rPr>
              <a:t> the DC motor after increasing the driving capacity. The driving capacity is increased by using the </a:t>
            </a:r>
            <a:r>
              <a:rPr lang="en-US" b="0" i="0" dirty="0" err="1" smtClean="0">
                <a:solidFill>
                  <a:srgbClr val="000000"/>
                </a:solidFill>
                <a:effectLst/>
                <a:latin typeface="Open Sans"/>
              </a:rPr>
              <a:t>darlington</a:t>
            </a:r>
            <a:r>
              <a:rPr lang="en-US" b="0" i="0" dirty="0" smtClean="0">
                <a:solidFill>
                  <a:srgbClr val="000000"/>
                </a:solidFill>
                <a:effectLst/>
                <a:latin typeface="Open Sans"/>
              </a:rPr>
              <a:t> transistor.</a:t>
            </a:r>
          </a:p>
          <a:p>
            <a:endParaRPr lang="en-US" dirty="0"/>
          </a:p>
        </p:txBody>
      </p:sp>
    </p:spTree>
    <p:extLst>
      <p:ext uri="{BB962C8B-B14F-4D97-AF65-F5344CB8AC3E}">
        <p14:creationId xmlns:p14="http://schemas.microsoft.com/office/powerpoint/2010/main" val="333372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189" y="153414"/>
            <a:ext cx="7838365" cy="635000"/>
          </a:xfrm>
          <a:prstGeom prst="rect">
            <a:avLst/>
          </a:prstGeom>
        </p:spPr>
        <p:txBody>
          <a:bodyPr vert="horz" wrap="square" lIns="0" tIns="12700" rIns="0" bIns="0" rtlCol="0">
            <a:spAutoFit/>
          </a:bodyPr>
          <a:lstStyle/>
          <a:p>
            <a:pPr marL="85090">
              <a:lnSpc>
                <a:spcPct val="100000"/>
              </a:lnSpc>
              <a:spcBef>
                <a:spcPts val="100"/>
              </a:spcBef>
            </a:pPr>
            <a:r>
              <a:rPr spc="-30" dirty="0"/>
              <a:t>Analog-to-</a:t>
            </a:r>
            <a:r>
              <a:rPr dirty="0"/>
              <a:t>Digital</a:t>
            </a:r>
            <a:r>
              <a:rPr spc="-160" dirty="0"/>
              <a:t> </a:t>
            </a:r>
            <a:r>
              <a:rPr dirty="0"/>
              <a:t>Converter</a:t>
            </a:r>
            <a:r>
              <a:rPr spc="-155" dirty="0"/>
              <a:t> </a:t>
            </a:r>
            <a:r>
              <a:rPr spc="-10" dirty="0"/>
              <a:t>(ADC)</a:t>
            </a:r>
          </a:p>
        </p:txBody>
      </p:sp>
      <p:sp>
        <p:nvSpPr>
          <p:cNvPr id="3" name="object 3"/>
          <p:cNvSpPr txBox="1">
            <a:spLocks noGrp="1"/>
          </p:cNvSpPr>
          <p:nvPr>
            <p:ph type="body" idx="1"/>
          </p:nvPr>
        </p:nvSpPr>
        <p:spPr>
          <a:prstGeom prst="rect">
            <a:avLst/>
          </a:prstGeom>
        </p:spPr>
        <p:txBody>
          <a:bodyPr vert="horz" wrap="square" lIns="0" tIns="29844" rIns="0" bIns="0" rtlCol="0">
            <a:spAutoFit/>
          </a:bodyPr>
          <a:lstStyle/>
          <a:p>
            <a:pPr marL="294640" marR="5080" indent="-281940">
              <a:lnSpc>
                <a:spcPts val="3820"/>
              </a:lnSpc>
              <a:spcBef>
                <a:spcPts val="234"/>
              </a:spcBef>
              <a:buFont typeface="Arial"/>
              <a:buChar char="•"/>
              <a:tabLst>
                <a:tab pos="294640" algn="l"/>
              </a:tabLst>
            </a:pPr>
            <a:r>
              <a:rPr dirty="0"/>
              <a:t>The</a:t>
            </a:r>
            <a:r>
              <a:rPr spc="-65" dirty="0"/>
              <a:t> </a:t>
            </a:r>
            <a:r>
              <a:rPr spc="-25" dirty="0"/>
              <a:t>analog-to-</a:t>
            </a:r>
            <a:r>
              <a:rPr dirty="0"/>
              <a:t>digital</a:t>
            </a:r>
            <a:r>
              <a:rPr spc="-65" dirty="0"/>
              <a:t> </a:t>
            </a:r>
            <a:r>
              <a:rPr dirty="0"/>
              <a:t>converter</a:t>
            </a:r>
            <a:r>
              <a:rPr spc="-65" dirty="0"/>
              <a:t> </a:t>
            </a:r>
            <a:r>
              <a:rPr dirty="0"/>
              <a:t>(ADC)</a:t>
            </a:r>
            <a:r>
              <a:rPr spc="-65" dirty="0"/>
              <a:t> </a:t>
            </a:r>
            <a:r>
              <a:rPr spc="-10" dirty="0"/>
              <a:t>converts </a:t>
            </a:r>
            <a:r>
              <a:rPr dirty="0"/>
              <a:t>a</a:t>
            </a:r>
            <a:r>
              <a:rPr spc="5" dirty="0"/>
              <a:t> </a:t>
            </a:r>
            <a:r>
              <a:rPr spc="-25" dirty="0"/>
              <a:t>continuous-</a:t>
            </a:r>
            <a:r>
              <a:rPr spc="-10" dirty="0"/>
              <a:t>amplitude,</a:t>
            </a:r>
            <a:r>
              <a:rPr spc="10" dirty="0"/>
              <a:t> </a:t>
            </a:r>
            <a:r>
              <a:rPr spc="-25" dirty="0"/>
              <a:t>continuous-</a:t>
            </a:r>
            <a:r>
              <a:rPr spc="-20" dirty="0"/>
              <a:t>time </a:t>
            </a:r>
            <a:r>
              <a:rPr dirty="0"/>
              <a:t>input</a:t>
            </a:r>
            <a:r>
              <a:rPr spc="-35" dirty="0"/>
              <a:t> </a:t>
            </a:r>
            <a:r>
              <a:rPr dirty="0"/>
              <a:t>to</a:t>
            </a:r>
            <a:r>
              <a:rPr spc="-35" dirty="0"/>
              <a:t> </a:t>
            </a:r>
            <a:r>
              <a:rPr dirty="0"/>
              <a:t>a</a:t>
            </a:r>
            <a:r>
              <a:rPr spc="-30" dirty="0"/>
              <a:t> </a:t>
            </a:r>
            <a:r>
              <a:rPr spc="-25" dirty="0"/>
              <a:t>discrete-</a:t>
            </a:r>
            <a:r>
              <a:rPr spc="-10" dirty="0"/>
              <a:t>amplitude,</a:t>
            </a:r>
            <a:r>
              <a:rPr spc="-35" dirty="0"/>
              <a:t> </a:t>
            </a:r>
            <a:r>
              <a:rPr spc="-10" dirty="0"/>
              <a:t>discrete-</a:t>
            </a:r>
            <a:r>
              <a:rPr spc="-20" dirty="0"/>
              <a:t>time </a:t>
            </a:r>
            <a:r>
              <a:rPr spc="-10" dirty="0"/>
              <a:t>signal.</a:t>
            </a:r>
          </a:p>
        </p:txBody>
      </p:sp>
      <p:pic>
        <p:nvPicPr>
          <p:cNvPr id="4" name="object 4"/>
          <p:cNvPicPr/>
          <p:nvPr/>
        </p:nvPicPr>
        <p:blipFill>
          <a:blip r:embed="rId2" cstate="print"/>
          <a:stretch>
            <a:fillRect/>
          </a:stretch>
        </p:blipFill>
        <p:spPr>
          <a:xfrm>
            <a:off x="685798" y="3886192"/>
            <a:ext cx="7924784" cy="251459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457200"/>
            <a:ext cx="8090534" cy="4622165"/>
          </a:xfrm>
          <a:prstGeom prst="rect">
            <a:avLst/>
          </a:prstGeom>
        </p:spPr>
        <p:txBody>
          <a:bodyPr vert="horz" wrap="square" lIns="0" tIns="8255" rIns="0" bIns="0" rtlCol="0">
            <a:spAutoFit/>
          </a:bodyPr>
          <a:lstStyle/>
          <a:p>
            <a:pPr marL="466090" marR="150495" indent="-428625">
              <a:lnSpc>
                <a:spcPct val="101000"/>
              </a:lnSpc>
              <a:spcBef>
                <a:spcPts val="65"/>
              </a:spcBef>
              <a:buAutoNum type="arabicPeriod"/>
              <a:tabLst>
                <a:tab pos="466090" algn="l"/>
              </a:tabLst>
            </a:pPr>
            <a:r>
              <a:rPr sz="2600" dirty="0">
                <a:latin typeface="Carlito"/>
                <a:cs typeface="Carlito"/>
              </a:rPr>
              <a:t>An</a:t>
            </a:r>
            <a:r>
              <a:rPr sz="2600" spc="-55" dirty="0">
                <a:latin typeface="Carlito"/>
                <a:cs typeface="Carlito"/>
              </a:rPr>
              <a:t> </a:t>
            </a:r>
            <a:r>
              <a:rPr sz="2600" dirty="0">
                <a:latin typeface="Carlito"/>
                <a:cs typeface="Carlito"/>
              </a:rPr>
              <a:t>analog</a:t>
            </a:r>
            <a:r>
              <a:rPr sz="2600" spc="-55" dirty="0">
                <a:latin typeface="Carlito"/>
                <a:cs typeface="Carlito"/>
              </a:rPr>
              <a:t> </a:t>
            </a:r>
            <a:r>
              <a:rPr sz="2600" spc="-25" dirty="0">
                <a:latin typeface="Carlito"/>
                <a:cs typeface="Carlito"/>
              </a:rPr>
              <a:t>low-</a:t>
            </a:r>
            <a:r>
              <a:rPr sz="2600" dirty="0">
                <a:latin typeface="Carlito"/>
                <a:cs typeface="Carlito"/>
              </a:rPr>
              <a:t>pass</a:t>
            </a:r>
            <a:r>
              <a:rPr sz="2600" spc="-55" dirty="0">
                <a:latin typeface="Carlito"/>
                <a:cs typeface="Carlito"/>
              </a:rPr>
              <a:t> </a:t>
            </a:r>
            <a:r>
              <a:rPr sz="2600" spc="-20" dirty="0">
                <a:latin typeface="Carlito"/>
                <a:cs typeface="Carlito"/>
              </a:rPr>
              <a:t>(anti-</a:t>
            </a:r>
            <a:r>
              <a:rPr sz="2600" dirty="0">
                <a:latin typeface="Carlito"/>
                <a:cs typeface="Carlito"/>
              </a:rPr>
              <a:t>alias)</a:t>
            </a:r>
            <a:r>
              <a:rPr sz="2600" spc="-55" dirty="0">
                <a:latin typeface="Carlito"/>
                <a:cs typeface="Carlito"/>
              </a:rPr>
              <a:t> </a:t>
            </a:r>
            <a:r>
              <a:rPr sz="2600" dirty="0">
                <a:latin typeface="Carlito"/>
                <a:cs typeface="Carlito"/>
              </a:rPr>
              <a:t>filter</a:t>
            </a:r>
            <a:r>
              <a:rPr sz="2600" spc="-55" dirty="0">
                <a:latin typeface="Carlito"/>
                <a:cs typeface="Carlito"/>
              </a:rPr>
              <a:t> </a:t>
            </a:r>
            <a:r>
              <a:rPr sz="2600" dirty="0">
                <a:latin typeface="Carlito"/>
                <a:cs typeface="Carlito"/>
              </a:rPr>
              <a:t>limits</a:t>
            </a:r>
            <a:r>
              <a:rPr sz="2600" spc="-50" dirty="0">
                <a:latin typeface="Carlito"/>
                <a:cs typeface="Carlito"/>
              </a:rPr>
              <a:t> </a:t>
            </a:r>
            <a:r>
              <a:rPr sz="2600" dirty="0">
                <a:latin typeface="Carlito"/>
                <a:cs typeface="Carlito"/>
              </a:rPr>
              <a:t>the</a:t>
            </a:r>
            <a:r>
              <a:rPr sz="2600" spc="-55" dirty="0">
                <a:latin typeface="Carlito"/>
                <a:cs typeface="Carlito"/>
              </a:rPr>
              <a:t> </a:t>
            </a:r>
            <a:r>
              <a:rPr sz="2600" spc="-10" dirty="0">
                <a:latin typeface="Carlito"/>
                <a:cs typeface="Carlito"/>
              </a:rPr>
              <a:t>input </a:t>
            </a:r>
            <a:r>
              <a:rPr sz="2600" dirty="0">
                <a:latin typeface="Carlito"/>
                <a:cs typeface="Carlito"/>
              </a:rPr>
              <a:t>signal</a:t>
            </a:r>
            <a:r>
              <a:rPr sz="2600" spc="-50" dirty="0">
                <a:latin typeface="Carlito"/>
                <a:cs typeface="Carlito"/>
              </a:rPr>
              <a:t> </a:t>
            </a:r>
            <a:r>
              <a:rPr sz="2600" dirty="0">
                <a:latin typeface="Carlito"/>
                <a:cs typeface="Carlito"/>
              </a:rPr>
              <a:t>bandwidth</a:t>
            </a:r>
            <a:r>
              <a:rPr sz="2600" spc="-45" dirty="0">
                <a:latin typeface="Carlito"/>
                <a:cs typeface="Carlito"/>
              </a:rPr>
              <a:t> </a:t>
            </a:r>
            <a:r>
              <a:rPr sz="2600" dirty="0">
                <a:latin typeface="Carlito"/>
                <a:cs typeface="Carlito"/>
              </a:rPr>
              <a:t>so</a:t>
            </a:r>
            <a:r>
              <a:rPr sz="2600" spc="-45" dirty="0">
                <a:latin typeface="Carlito"/>
                <a:cs typeface="Carlito"/>
              </a:rPr>
              <a:t> </a:t>
            </a:r>
            <a:r>
              <a:rPr sz="2600" dirty="0">
                <a:latin typeface="Carlito"/>
                <a:cs typeface="Carlito"/>
              </a:rPr>
              <a:t>that</a:t>
            </a:r>
            <a:r>
              <a:rPr sz="2600" spc="-45" dirty="0">
                <a:latin typeface="Carlito"/>
                <a:cs typeface="Carlito"/>
              </a:rPr>
              <a:t> </a:t>
            </a:r>
            <a:r>
              <a:rPr sz="2600" dirty="0">
                <a:latin typeface="Carlito"/>
                <a:cs typeface="Carlito"/>
              </a:rPr>
              <a:t>subsequent</a:t>
            </a:r>
            <a:r>
              <a:rPr sz="2600" spc="-45" dirty="0">
                <a:latin typeface="Carlito"/>
                <a:cs typeface="Carlito"/>
              </a:rPr>
              <a:t> </a:t>
            </a:r>
            <a:r>
              <a:rPr sz="2600" dirty="0">
                <a:latin typeface="Carlito"/>
                <a:cs typeface="Carlito"/>
              </a:rPr>
              <a:t>sampling</a:t>
            </a:r>
            <a:r>
              <a:rPr sz="2600" spc="-45" dirty="0">
                <a:latin typeface="Carlito"/>
                <a:cs typeface="Carlito"/>
              </a:rPr>
              <a:t> </a:t>
            </a:r>
            <a:r>
              <a:rPr sz="2600" dirty="0">
                <a:latin typeface="Carlito"/>
                <a:cs typeface="Carlito"/>
              </a:rPr>
              <a:t>does</a:t>
            </a:r>
            <a:r>
              <a:rPr sz="2600" spc="-45" dirty="0">
                <a:latin typeface="Carlito"/>
                <a:cs typeface="Carlito"/>
              </a:rPr>
              <a:t> </a:t>
            </a:r>
            <a:r>
              <a:rPr sz="2600" spc="-25" dirty="0">
                <a:latin typeface="Carlito"/>
                <a:cs typeface="Carlito"/>
              </a:rPr>
              <a:t>not </a:t>
            </a:r>
            <a:r>
              <a:rPr sz="2600" dirty="0">
                <a:latin typeface="Carlito"/>
                <a:cs typeface="Carlito"/>
              </a:rPr>
              <a:t>alias</a:t>
            </a:r>
            <a:r>
              <a:rPr sz="2600" spc="-50" dirty="0">
                <a:latin typeface="Carlito"/>
                <a:cs typeface="Carlito"/>
              </a:rPr>
              <a:t> </a:t>
            </a:r>
            <a:r>
              <a:rPr sz="2600" dirty="0">
                <a:latin typeface="Carlito"/>
                <a:cs typeface="Carlito"/>
              </a:rPr>
              <a:t>any</a:t>
            </a:r>
            <a:r>
              <a:rPr sz="2600" spc="-50" dirty="0">
                <a:latin typeface="Carlito"/>
                <a:cs typeface="Carlito"/>
              </a:rPr>
              <a:t> </a:t>
            </a:r>
            <a:r>
              <a:rPr sz="2600" dirty="0">
                <a:latin typeface="Carlito"/>
                <a:cs typeface="Carlito"/>
              </a:rPr>
              <a:t>unwanted</a:t>
            </a:r>
            <a:r>
              <a:rPr sz="2600" spc="-50" dirty="0">
                <a:latin typeface="Carlito"/>
                <a:cs typeface="Carlito"/>
              </a:rPr>
              <a:t> </a:t>
            </a:r>
            <a:r>
              <a:rPr sz="2600" dirty="0">
                <a:latin typeface="Carlito"/>
                <a:cs typeface="Carlito"/>
              </a:rPr>
              <a:t>noise</a:t>
            </a:r>
            <a:r>
              <a:rPr sz="2600" spc="-45" dirty="0">
                <a:latin typeface="Carlito"/>
                <a:cs typeface="Carlito"/>
              </a:rPr>
              <a:t> </a:t>
            </a:r>
            <a:r>
              <a:rPr sz="2600" dirty="0">
                <a:latin typeface="Carlito"/>
                <a:cs typeface="Carlito"/>
              </a:rPr>
              <a:t>or</a:t>
            </a:r>
            <a:r>
              <a:rPr sz="2600" spc="-50" dirty="0">
                <a:latin typeface="Carlito"/>
                <a:cs typeface="Carlito"/>
              </a:rPr>
              <a:t> </a:t>
            </a:r>
            <a:r>
              <a:rPr sz="2600" dirty="0">
                <a:latin typeface="Carlito"/>
                <a:cs typeface="Carlito"/>
              </a:rPr>
              <a:t>signal</a:t>
            </a:r>
            <a:r>
              <a:rPr sz="2600" spc="-50" dirty="0">
                <a:latin typeface="Carlito"/>
                <a:cs typeface="Carlito"/>
              </a:rPr>
              <a:t> </a:t>
            </a:r>
            <a:r>
              <a:rPr sz="2600" dirty="0">
                <a:latin typeface="Carlito"/>
                <a:cs typeface="Carlito"/>
              </a:rPr>
              <a:t>components</a:t>
            </a:r>
            <a:r>
              <a:rPr sz="2600" spc="-45" dirty="0">
                <a:latin typeface="Carlito"/>
                <a:cs typeface="Carlito"/>
              </a:rPr>
              <a:t> </a:t>
            </a:r>
            <a:r>
              <a:rPr sz="2600" dirty="0">
                <a:latin typeface="Carlito"/>
                <a:cs typeface="Carlito"/>
              </a:rPr>
              <a:t>into</a:t>
            </a:r>
            <a:r>
              <a:rPr sz="2600" spc="-50" dirty="0">
                <a:latin typeface="Carlito"/>
                <a:cs typeface="Carlito"/>
              </a:rPr>
              <a:t> </a:t>
            </a:r>
            <a:r>
              <a:rPr sz="2600" spc="-25" dirty="0">
                <a:latin typeface="Carlito"/>
                <a:cs typeface="Carlito"/>
              </a:rPr>
              <a:t>the </a:t>
            </a:r>
            <a:r>
              <a:rPr sz="2600" dirty="0">
                <a:latin typeface="Carlito"/>
                <a:cs typeface="Carlito"/>
              </a:rPr>
              <a:t>actual</a:t>
            </a:r>
            <a:r>
              <a:rPr sz="2600" spc="-95" dirty="0">
                <a:latin typeface="Carlito"/>
                <a:cs typeface="Carlito"/>
              </a:rPr>
              <a:t> </a:t>
            </a:r>
            <a:r>
              <a:rPr sz="2600" dirty="0">
                <a:latin typeface="Carlito"/>
                <a:cs typeface="Carlito"/>
              </a:rPr>
              <a:t>signal</a:t>
            </a:r>
            <a:r>
              <a:rPr sz="2600" spc="-90" dirty="0">
                <a:latin typeface="Carlito"/>
                <a:cs typeface="Carlito"/>
              </a:rPr>
              <a:t> </a:t>
            </a:r>
            <a:r>
              <a:rPr sz="2600" spc="-10" dirty="0">
                <a:latin typeface="Carlito"/>
                <a:cs typeface="Carlito"/>
              </a:rPr>
              <a:t>band.</a:t>
            </a:r>
            <a:endParaRPr sz="2600" dirty="0">
              <a:latin typeface="Carlito"/>
              <a:cs typeface="Carlito"/>
            </a:endParaRPr>
          </a:p>
          <a:p>
            <a:pPr marL="466090" marR="85090" indent="-428625">
              <a:lnSpc>
                <a:spcPct val="101099"/>
              </a:lnSpc>
              <a:spcBef>
                <a:spcPts val="520"/>
              </a:spcBef>
              <a:buAutoNum type="arabicPeriod"/>
              <a:tabLst>
                <a:tab pos="466090" algn="l"/>
              </a:tabLst>
            </a:pPr>
            <a:r>
              <a:rPr sz="2600" dirty="0">
                <a:latin typeface="Carlito"/>
                <a:cs typeface="Carlito"/>
              </a:rPr>
              <a:t>The</a:t>
            </a:r>
            <a:r>
              <a:rPr sz="2600" spc="-55" dirty="0">
                <a:latin typeface="Carlito"/>
                <a:cs typeface="Carlito"/>
              </a:rPr>
              <a:t> </a:t>
            </a:r>
            <a:r>
              <a:rPr sz="2600" dirty="0">
                <a:latin typeface="Carlito"/>
                <a:cs typeface="Carlito"/>
              </a:rPr>
              <a:t>filter</a:t>
            </a:r>
            <a:r>
              <a:rPr sz="2600" spc="-40" dirty="0">
                <a:latin typeface="Carlito"/>
                <a:cs typeface="Carlito"/>
              </a:rPr>
              <a:t> </a:t>
            </a:r>
            <a:r>
              <a:rPr sz="2600" dirty="0">
                <a:latin typeface="Carlito"/>
                <a:cs typeface="Carlito"/>
              </a:rPr>
              <a:t>output</a:t>
            </a:r>
            <a:r>
              <a:rPr sz="2600" spc="-40" dirty="0">
                <a:latin typeface="Carlito"/>
                <a:cs typeface="Carlito"/>
              </a:rPr>
              <a:t> </a:t>
            </a:r>
            <a:r>
              <a:rPr sz="2600" dirty="0">
                <a:latin typeface="Carlito"/>
                <a:cs typeface="Carlito"/>
              </a:rPr>
              <a:t>signal</a:t>
            </a:r>
            <a:r>
              <a:rPr sz="2600" spc="-40" dirty="0">
                <a:latin typeface="Carlito"/>
                <a:cs typeface="Carlito"/>
              </a:rPr>
              <a:t> </a:t>
            </a:r>
            <a:r>
              <a:rPr sz="2600" dirty="0">
                <a:latin typeface="Carlito"/>
                <a:cs typeface="Carlito"/>
              </a:rPr>
              <a:t>is</a:t>
            </a:r>
            <a:r>
              <a:rPr sz="2600" spc="-40" dirty="0">
                <a:latin typeface="Carlito"/>
                <a:cs typeface="Carlito"/>
              </a:rPr>
              <a:t> </a:t>
            </a:r>
            <a:r>
              <a:rPr sz="2600" dirty="0">
                <a:latin typeface="Carlito"/>
                <a:cs typeface="Carlito"/>
              </a:rPr>
              <a:t>sampled</a:t>
            </a:r>
            <a:r>
              <a:rPr sz="2600" spc="-40" dirty="0">
                <a:latin typeface="Carlito"/>
                <a:cs typeface="Carlito"/>
              </a:rPr>
              <a:t> </a:t>
            </a:r>
            <a:r>
              <a:rPr sz="2600" dirty="0">
                <a:latin typeface="Carlito"/>
                <a:cs typeface="Carlito"/>
              </a:rPr>
              <a:t>at</a:t>
            </a:r>
            <a:r>
              <a:rPr sz="2600" spc="-40" dirty="0">
                <a:latin typeface="Carlito"/>
                <a:cs typeface="Carlito"/>
              </a:rPr>
              <a:t> </a:t>
            </a:r>
            <a:r>
              <a:rPr sz="2600" dirty="0">
                <a:latin typeface="Carlito"/>
                <a:cs typeface="Carlito"/>
              </a:rPr>
              <a:t>a</a:t>
            </a:r>
            <a:r>
              <a:rPr sz="2600" spc="-40" dirty="0">
                <a:latin typeface="Carlito"/>
                <a:cs typeface="Carlito"/>
              </a:rPr>
              <a:t> </a:t>
            </a:r>
            <a:r>
              <a:rPr sz="2600" dirty="0">
                <a:latin typeface="Carlito"/>
                <a:cs typeface="Carlito"/>
              </a:rPr>
              <a:t>rate</a:t>
            </a:r>
            <a:r>
              <a:rPr sz="2600" spc="-45" dirty="0">
                <a:latin typeface="Carlito"/>
                <a:cs typeface="Carlito"/>
              </a:rPr>
              <a:t> </a:t>
            </a:r>
            <a:r>
              <a:rPr sz="2600" dirty="0">
                <a:latin typeface="Carlito"/>
                <a:cs typeface="Carlito"/>
              </a:rPr>
              <a:t>of</a:t>
            </a:r>
            <a:r>
              <a:rPr sz="2600" spc="5" dirty="0">
                <a:latin typeface="Carlito"/>
                <a:cs typeface="Carlito"/>
              </a:rPr>
              <a:t> </a:t>
            </a:r>
            <a:r>
              <a:rPr sz="2600" i="1" dirty="0">
                <a:latin typeface="Carlito"/>
                <a:cs typeface="Carlito"/>
              </a:rPr>
              <a:t>f</a:t>
            </a:r>
            <a:r>
              <a:rPr sz="2550" i="1" baseline="-31045" dirty="0">
                <a:latin typeface="Carlito"/>
                <a:cs typeface="Carlito"/>
              </a:rPr>
              <a:t>S</a:t>
            </a:r>
            <a:r>
              <a:rPr sz="2550" i="1" spc="247" baseline="-31045" dirty="0">
                <a:latin typeface="Carlito"/>
                <a:cs typeface="Carlito"/>
              </a:rPr>
              <a:t> </a:t>
            </a:r>
            <a:r>
              <a:rPr sz="2600" spc="-10" dirty="0">
                <a:latin typeface="Carlito"/>
                <a:cs typeface="Carlito"/>
              </a:rPr>
              <a:t>samples </a:t>
            </a:r>
            <a:r>
              <a:rPr sz="2600" dirty="0">
                <a:latin typeface="Carlito"/>
                <a:cs typeface="Carlito"/>
              </a:rPr>
              <a:t>per</a:t>
            </a:r>
            <a:r>
              <a:rPr sz="2600" spc="-20" dirty="0">
                <a:latin typeface="Carlito"/>
                <a:cs typeface="Carlito"/>
              </a:rPr>
              <a:t> </a:t>
            </a:r>
            <a:r>
              <a:rPr sz="2600" dirty="0">
                <a:latin typeface="Carlito"/>
                <a:cs typeface="Carlito"/>
              </a:rPr>
              <a:t>second</a:t>
            </a:r>
            <a:r>
              <a:rPr sz="2600" spc="-15" dirty="0">
                <a:latin typeface="Carlito"/>
                <a:cs typeface="Carlito"/>
              </a:rPr>
              <a:t> </a:t>
            </a:r>
            <a:r>
              <a:rPr sz="2600" dirty="0">
                <a:latin typeface="Carlito"/>
                <a:cs typeface="Carlito"/>
              </a:rPr>
              <a:t>to</a:t>
            </a:r>
            <a:r>
              <a:rPr sz="2600" spc="-20" dirty="0">
                <a:latin typeface="Carlito"/>
                <a:cs typeface="Carlito"/>
              </a:rPr>
              <a:t> </a:t>
            </a:r>
            <a:r>
              <a:rPr sz="2600" dirty="0">
                <a:latin typeface="Carlito"/>
                <a:cs typeface="Carlito"/>
              </a:rPr>
              <a:t>produce</a:t>
            </a:r>
            <a:r>
              <a:rPr sz="2600" spc="-15" dirty="0">
                <a:latin typeface="Carlito"/>
                <a:cs typeface="Carlito"/>
              </a:rPr>
              <a:t> </a:t>
            </a:r>
            <a:r>
              <a:rPr sz="2600" dirty="0">
                <a:latin typeface="Carlito"/>
                <a:cs typeface="Carlito"/>
              </a:rPr>
              <a:t>a</a:t>
            </a:r>
            <a:r>
              <a:rPr sz="2600" spc="-20" dirty="0">
                <a:latin typeface="Carlito"/>
                <a:cs typeface="Carlito"/>
              </a:rPr>
              <a:t> </a:t>
            </a:r>
            <a:r>
              <a:rPr sz="2600" spc="-10" dirty="0">
                <a:latin typeface="Carlito"/>
                <a:cs typeface="Carlito"/>
              </a:rPr>
              <a:t>discrete-</a:t>
            </a:r>
            <a:r>
              <a:rPr sz="2600" dirty="0">
                <a:latin typeface="Carlito"/>
                <a:cs typeface="Carlito"/>
              </a:rPr>
              <a:t>time</a:t>
            </a:r>
            <a:r>
              <a:rPr sz="2600" spc="-15" dirty="0">
                <a:latin typeface="Carlito"/>
                <a:cs typeface="Carlito"/>
              </a:rPr>
              <a:t> </a:t>
            </a:r>
            <a:r>
              <a:rPr sz="2600" spc="-10" dirty="0">
                <a:latin typeface="Carlito"/>
                <a:cs typeface="Carlito"/>
              </a:rPr>
              <a:t>signal.</a:t>
            </a:r>
            <a:endParaRPr sz="2600" dirty="0">
              <a:latin typeface="Carlito"/>
              <a:cs typeface="Carlito"/>
            </a:endParaRPr>
          </a:p>
          <a:p>
            <a:pPr marL="466090" marR="30480" indent="-428625">
              <a:lnSpc>
                <a:spcPct val="101000"/>
              </a:lnSpc>
              <a:spcBef>
                <a:spcPts val="515"/>
              </a:spcBef>
              <a:buAutoNum type="arabicPeriod"/>
              <a:tabLst>
                <a:tab pos="466090" algn="l"/>
              </a:tabLst>
            </a:pPr>
            <a:r>
              <a:rPr sz="2600" dirty="0">
                <a:latin typeface="Carlito"/>
                <a:cs typeface="Carlito"/>
              </a:rPr>
              <a:t>The</a:t>
            </a:r>
            <a:r>
              <a:rPr sz="2600" spc="-25" dirty="0">
                <a:latin typeface="Carlito"/>
                <a:cs typeface="Carlito"/>
              </a:rPr>
              <a:t> </a:t>
            </a:r>
            <a:r>
              <a:rPr sz="2600" dirty="0">
                <a:latin typeface="Carlito"/>
                <a:cs typeface="Carlito"/>
              </a:rPr>
              <a:t>amplitude</a:t>
            </a:r>
            <a:r>
              <a:rPr sz="2600" spc="-25" dirty="0">
                <a:latin typeface="Carlito"/>
                <a:cs typeface="Carlito"/>
              </a:rPr>
              <a:t> </a:t>
            </a:r>
            <a:r>
              <a:rPr sz="2600" dirty="0">
                <a:latin typeface="Carlito"/>
                <a:cs typeface="Carlito"/>
              </a:rPr>
              <a:t>of</a:t>
            </a:r>
            <a:r>
              <a:rPr sz="2600" spc="-25" dirty="0">
                <a:latin typeface="Carlito"/>
                <a:cs typeface="Carlito"/>
              </a:rPr>
              <a:t> </a:t>
            </a:r>
            <a:r>
              <a:rPr sz="2600" dirty="0">
                <a:latin typeface="Carlito"/>
                <a:cs typeface="Carlito"/>
              </a:rPr>
              <a:t>this</a:t>
            </a:r>
            <a:r>
              <a:rPr sz="2600" spc="-20" dirty="0">
                <a:latin typeface="Carlito"/>
                <a:cs typeface="Carlito"/>
              </a:rPr>
              <a:t> </a:t>
            </a:r>
            <a:r>
              <a:rPr sz="2600" spc="-10" dirty="0">
                <a:latin typeface="Carlito"/>
                <a:cs typeface="Carlito"/>
              </a:rPr>
              <a:t>discrete-</a:t>
            </a:r>
            <a:r>
              <a:rPr sz="2600" dirty="0">
                <a:latin typeface="Carlito"/>
                <a:cs typeface="Carlito"/>
              </a:rPr>
              <a:t>time</a:t>
            </a:r>
            <a:r>
              <a:rPr sz="2600" spc="-25" dirty="0">
                <a:latin typeface="Carlito"/>
                <a:cs typeface="Carlito"/>
              </a:rPr>
              <a:t> </a:t>
            </a:r>
            <a:r>
              <a:rPr sz="2600" dirty="0">
                <a:latin typeface="Carlito"/>
                <a:cs typeface="Carlito"/>
              </a:rPr>
              <a:t>signal</a:t>
            </a:r>
            <a:r>
              <a:rPr sz="2600" spc="-25" dirty="0">
                <a:latin typeface="Carlito"/>
                <a:cs typeface="Carlito"/>
              </a:rPr>
              <a:t> </a:t>
            </a:r>
            <a:r>
              <a:rPr sz="2600" dirty="0">
                <a:latin typeface="Carlito"/>
                <a:cs typeface="Carlito"/>
              </a:rPr>
              <a:t>is</a:t>
            </a:r>
            <a:r>
              <a:rPr sz="2600" spc="-25" dirty="0">
                <a:latin typeface="Carlito"/>
                <a:cs typeface="Carlito"/>
              </a:rPr>
              <a:t> </a:t>
            </a:r>
            <a:r>
              <a:rPr sz="2600" spc="-10" dirty="0">
                <a:latin typeface="Carlito"/>
                <a:cs typeface="Carlito"/>
              </a:rPr>
              <a:t>"quantized," </a:t>
            </a:r>
            <a:r>
              <a:rPr sz="2600" dirty="0">
                <a:latin typeface="Carlito"/>
                <a:cs typeface="Carlito"/>
              </a:rPr>
              <a:t>i.e.,</a:t>
            </a:r>
            <a:r>
              <a:rPr sz="2600" spc="-45" dirty="0">
                <a:latin typeface="Carlito"/>
                <a:cs typeface="Carlito"/>
              </a:rPr>
              <a:t> </a:t>
            </a:r>
            <a:r>
              <a:rPr sz="2600" spc="-10" dirty="0">
                <a:latin typeface="Carlito"/>
                <a:cs typeface="Carlito"/>
              </a:rPr>
              <a:t>approximated</a:t>
            </a:r>
            <a:r>
              <a:rPr sz="2600" spc="-40" dirty="0">
                <a:latin typeface="Carlito"/>
                <a:cs typeface="Carlito"/>
              </a:rPr>
              <a:t> </a:t>
            </a:r>
            <a:r>
              <a:rPr sz="2600" dirty="0">
                <a:latin typeface="Carlito"/>
                <a:cs typeface="Carlito"/>
              </a:rPr>
              <a:t>with</a:t>
            </a:r>
            <a:r>
              <a:rPr sz="2600" spc="-45" dirty="0">
                <a:latin typeface="Carlito"/>
                <a:cs typeface="Carlito"/>
              </a:rPr>
              <a:t> </a:t>
            </a:r>
            <a:r>
              <a:rPr sz="2600" dirty="0">
                <a:latin typeface="Carlito"/>
                <a:cs typeface="Carlito"/>
              </a:rPr>
              <a:t>a</a:t>
            </a:r>
            <a:r>
              <a:rPr sz="2600" spc="-40" dirty="0">
                <a:latin typeface="Carlito"/>
                <a:cs typeface="Carlito"/>
              </a:rPr>
              <a:t> </a:t>
            </a:r>
            <a:r>
              <a:rPr sz="2600" dirty="0">
                <a:latin typeface="Carlito"/>
                <a:cs typeface="Carlito"/>
              </a:rPr>
              <a:t>level</a:t>
            </a:r>
            <a:r>
              <a:rPr sz="2600" spc="-40" dirty="0">
                <a:latin typeface="Carlito"/>
                <a:cs typeface="Carlito"/>
              </a:rPr>
              <a:t> </a:t>
            </a:r>
            <a:r>
              <a:rPr sz="2600" dirty="0">
                <a:latin typeface="Carlito"/>
                <a:cs typeface="Carlito"/>
              </a:rPr>
              <a:t>from</a:t>
            </a:r>
            <a:r>
              <a:rPr sz="2600" spc="-45" dirty="0">
                <a:latin typeface="Carlito"/>
                <a:cs typeface="Carlito"/>
              </a:rPr>
              <a:t> </a:t>
            </a:r>
            <a:r>
              <a:rPr sz="2600" dirty="0">
                <a:latin typeface="Carlito"/>
                <a:cs typeface="Carlito"/>
              </a:rPr>
              <a:t>a</a:t>
            </a:r>
            <a:r>
              <a:rPr sz="2600" spc="-40" dirty="0">
                <a:latin typeface="Carlito"/>
                <a:cs typeface="Carlito"/>
              </a:rPr>
              <a:t> </a:t>
            </a:r>
            <a:r>
              <a:rPr sz="2600" dirty="0">
                <a:latin typeface="Carlito"/>
                <a:cs typeface="Carlito"/>
              </a:rPr>
              <a:t>set</a:t>
            </a:r>
            <a:r>
              <a:rPr sz="2600" spc="-40" dirty="0">
                <a:latin typeface="Carlito"/>
                <a:cs typeface="Carlito"/>
              </a:rPr>
              <a:t> </a:t>
            </a:r>
            <a:r>
              <a:rPr sz="2600" dirty="0">
                <a:latin typeface="Carlito"/>
                <a:cs typeface="Carlito"/>
              </a:rPr>
              <a:t>of</a:t>
            </a:r>
            <a:r>
              <a:rPr sz="2600" spc="-45" dirty="0">
                <a:latin typeface="Carlito"/>
                <a:cs typeface="Carlito"/>
              </a:rPr>
              <a:t> </a:t>
            </a:r>
            <a:r>
              <a:rPr sz="2600" spc="-10" dirty="0">
                <a:latin typeface="Carlito"/>
                <a:cs typeface="Carlito"/>
              </a:rPr>
              <a:t>fixed </a:t>
            </a:r>
            <a:r>
              <a:rPr sz="2600" dirty="0">
                <a:latin typeface="Carlito"/>
                <a:cs typeface="Carlito"/>
              </a:rPr>
              <a:t>references,</a:t>
            </a:r>
            <a:r>
              <a:rPr sz="2600" spc="-30" dirty="0">
                <a:latin typeface="Carlito"/>
                <a:cs typeface="Carlito"/>
              </a:rPr>
              <a:t> </a:t>
            </a:r>
            <a:r>
              <a:rPr sz="2600" dirty="0">
                <a:latin typeface="Carlito"/>
                <a:cs typeface="Carlito"/>
              </a:rPr>
              <a:t>thus</a:t>
            </a:r>
            <a:r>
              <a:rPr sz="2600" spc="-30" dirty="0">
                <a:latin typeface="Carlito"/>
                <a:cs typeface="Carlito"/>
              </a:rPr>
              <a:t> </a:t>
            </a:r>
            <a:r>
              <a:rPr sz="2600" dirty="0">
                <a:latin typeface="Carlito"/>
                <a:cs typeface="Carlito"/>
              </a:rPr>
              <a:t>generating</a:t>
            </a:r>
            <a:r>
              <a:rPr sz="2600" spc="-30" dirty="0">
                <a:latin typeface="Carlito"/>
                <a:cs typeface="Carlito"/>
              </a:rPr>
              <a:t> </a:t>
            </a:r>
            <a:r>
              <a:rPr sz="2600" dirty="0">
                <a:latin typeface="Carlito"/>
                <a:cs typeface="Carlito"/>
              </a:rPr>
              <a:t>a</a:t>
            </a:r>
            <a:r>
              <a:rPr sz="2600" spc="-25" dirty="0">
                <a:latin typeface="Carlito"/>
                <a:cs typeface="Carlito"/>
              </a:rPr>
              <a:t> </a:t>
            </a:r>
            <a:r>
              <a:rPr sz="2600" spc="-10" dirty="0">
                <a:latin typeface="Carlito"/>
                <a:cs typeface="Carlito"/>
              </a:rPr>
              <a:t>discrete-</a:t>
            </a:r>
            <a:r>
              <a:rPr sz="2600" dirty="0">
                <a:latin typeface="Carlito"/>
                <a:cs typeface="Carlito"/>
              </a:rPr>
              <a:t>amplitude</a:t>
            </a:r>
            <a:r>
              <a:rPr sz="2600" spc="-30" dirty="0">
                <a:latin typeface="Carlito"/>
                <a:cs typeface="Carlito"/>
              </a:rPr>
              <a:t> </a:t>
            </a:r>
            <a:r>
              <a:rPr sz="2600" spc="-10" dirty="0">
                <a:latin typeface="Carlito"/>
                <a:cs typeface="Carlito"/>
              </a:rPr>
              <a:t>signal.</a:t>
            </a:r>
            <a:endParaRPr sz="2600" dirty="0">
              <a:latin typeface="Carlito"/>
              <a:cs typeface="Carlito"/>
            </a:endParaRPr>
          </a:p>
          <a:p>
            <a:pPr marL="466090" marR="118110" indent="-428625">
              <a:lnSpc>
                <a:spcPct val="101099"/>
              </a:lnSpc>
              <a:spcBef>
                <a:spcPts val="515"/>
              </a:spcBef>
              <a:buAutoNum type="arabicPeriod"/>
              <a:tabLst>
                <a:tab pos="466090" algn="l"/>
              </a:tabLst>
            </a:pPr>
            <a:r>
              <a:rPr sz="2600" dirty="0">
                <a:latin typeface="Carlito"/>
                <a:cs typeface="Carlito"/>
              </a:rPr>
              <a:t>The</a:t>
            </a:r>
            <a:r>
              <a:rPr sz="2600" spc="-30" dirty="0">
                <a:latin typeface="Carlito"/>
                <a:cs typeface="Carlito"/>
              </a:rPr>
              <a:t> </a:t>
            </a:r>
            <a:r>
              <a:rPr sz="2600" spc="-10" dirty="0">
                <a:latin typeface="Carlito"/>
                <a:cs typeface="Carlito"/>
              </a:rPr>
              <a:t>discrete-</a:t>
            </a:r>
            <a:r>
              <a:rPr sz="2600" dirty="0">
                <a:latin typeface="Carlito"/>
                <a:cs typeface="Carlito"/>
              </a:rPr>
              <a:t>amplitude</a:t>
            </a:r>
            <a:r>
              <a:rPr sz="2600" spc="-30" dirty="0">
                <a:latin typeface="Carlito"/>
                <a:cs typeface="Carlito"/>
              </a:rPr>
              <a:t> </a:t>
            </a:r>
            <a:r>
              <a:rPr sz="2600" dirty="0">
                <a:latin typeface="Carlito"/>
                <a:cs typeface="Carlito"/>
              </a:rPr>
              <a:t>signal</a:t>
            </a:r>
            <a:r>
              <a:rPr sz="2600" spc="-30" dirty="0">
                <a:latin typeface="Carlito"/>
                <a:cs typeface="Carlito"/>
              </a:rPr>
              <a:t> </a:t>
            </a:r>
            <a:r>
              <a:rPr sz="2600" dirty="0">
                <a:latin typeface="Carlito"/>
                <a:cs typeface="Carlito"/>
              </a:rPr>
              <a:t>is</a:t>
            </a:r>
            <a:r>
              <a:rPr sz="2600" spc="-25" dirty="0">
                <a:latin typeface="Carlito"/>
                <a:cs typeface="Carlito"/>
              </a:rPr>
              <a:t> </a:t>
            </a:r>
            <a:r>
              <a:rPr sz="2600" dirty="0">
                <a:latin typeface="Carlito"/>
                <a:cs typeface="Carlito"/>
              </a:rPr>
              <a:t>decoded</a:t>
            </a:r>
            <a:r>
              <a:rPr sz="2600" spc="-30" dirty="0">
                <a:latin typeface="Carlito"/>
                <a:cs typeface="Carlito"/>
              </a:rPr>
              <a:t> </a:t>
            </a:r>
            <a:r>
              <a:rPr sz="2600" dirty="0">
                <a:latin typeface="Carlito"/>
                <a:cs typeface="Carlito"/>
              </a:rPr>
              <a:t>to</a:t>
            </a:r>
            <a:r>
              <a:rPr sz="2600" spc="-30" dirty="0">
                <a:latin typeface="Carlito"/>
                <a:cs typeface="Carlito"/>
              </a:rPr>
              <a:t> </a:t>
            </a:r>
            <a:r>
              <a:rPr sz="2600" dirty="0">
                <a:latin typeface="Carlito"/>
                <a:cs typeface="Carlito"/>
              </a:rPr>
              <a:t>a</a:t>
            </a:r>
            <a:r>
              <a:rPr sz="2600" spc="-30" dirty="0">
                <a:latin typeface="Carlito"/>
                <a:cs typeface="Carlito"/>
              </a:rPr>
              <a:t> </a:t>
            </a:r>
            <a:r>
              <a:rPr sz="2600" spc="-10" dirty="0">
                <a:latin typeface="Carlito"/>
                <a:cs typeface="Carlito"/>
              </a:rPr>
              <a:t>digital </a:t>
            </a:r>
            <a:r>
              <a:rPr sz="2600" dirty="0">
                <a:latin typeface="Carlito"/>
                <a:cs typeface="Carlito"/>
              </a:rPr>
              <a:t>representation</a:t>
            </a:r>
            <a:r>
              <a:rPr sz="2600" spc="-35" dirty="0">
                <a:latin typeface="Carlito"/>
                <a:cs typeface="Carlito"/>
              </a:rPr>
              <a:t> </a:t>
            </a:r>
            <a:r>
              <a:rPr sz="2600" dirty="0">
                <a:latin typeface="Carlito"/>
                <a:cs typeface="Carlito"/>
              </a:rPr>
              <a:t>of</a:t>
            </a:r>
            <a:r>
              <a:rPr sz="2600" spc="-35" dirty="0">
                <a:latin typeface="Carlito"/>
                <a:cs typeface="Carlito"/>
              </a:rPr>
              <a:t> </a:t>
            </a:r>
            <a:r>
              <a:rPr sz="2600" dirty="0">
                <a:latin typeface="Carlito"/>
                <a:cs typeface="Carlito"/>
              </a:rPr>
              <a:t>that</a:t>
            </a:r>
            <a:r>
              <a:rPr sz="2600" spc="-35" dirty="0">
                <a:latin typeface="Carlito"/>
                <a:cs typeface="Carlito"/>
              </a:rPr>
              <a:t> </a:t>
            </a:r>
            <a:r>
              <a:rPr sz="2600" dirty="0">
                <a:latin typeface="Carlito"/>
                <a:cs typeface="Carlito"/>
              </a:rPr>
              <a:t>level</a:t>
            </a:r>
            <a:r>
              <a:rPr sz="2600" spc="-35" dirty="0">
                <a:latin typeface="Carlito"/>
                <a:cs typeface="Carlito"/>
              </a:rPr>
              <a:t> </a:t>
            </a:r>
            <a:r>
              <a:rPr sz="2600" dirty="0">
                <a:latin typeface="Carlito"/>
                <a:cs typeface="Carlito"/>
              </a:rPr>
              <a:t>is</a:t>
            </a:r>
            <a:r>
              <a:rPr sz="2600" spc="-35" dirty="0">
                <a:latin typeface="Carlito"/>
                <a:cs typeface="Carlito"/>
              </a:rPr>
              <a:t> </a:t>
            </a:r>
            <a:r>
              <a:rPr sz="2600" dirty="0">
                <a:latin typeface="Carlito"/>
                <a:cs typeface="Carlito"/>
              </a:rPr>
              <a:t>established</a:t>
            </a:r>
            <a:r>
              <a:rPr sz="2600" spc="-35" dirty="0">
                <a:latin typeface="Carlito"/>
                <a:cs typeface="Carlito"/>
              </a:rPr>
              <a:t> </a:t>
            </a:r>
            <a:r>
              <a:rPr sz="2600" dirty="0">
                <a:latin typeface="Carlito"/>
                <a:cs typeface="Carlito"/>
              </a:rPr>
              <a:t>at</a:t>
            </a:r>
            <a:r>
              <a:rPr sz="2600" spc="-35" dirty="0">
                <a:latin typeface="Carlito"/>
                <a:cs typeface="Carlito"/>
              </a:rPr>
              <a:t> </a:t>
            </a:r>
            <a:r>
              <a:rPr sz="2600" dirty="0">
                <a:latin typeface="Carlito"/>
                <a:cs typeface="Carlito"/>
              </a:rPr>
              <a:t>the</a:t>
            </a:r>
            <a:r>
              <a:rPr sz="2600" spc="-35" dirty="0">
                <a:latin typeface="Carlito"/>
                <a:cs typeface="Carlito"/>
              </a:rPr>
              <a:t> </a:t>
            </a:r>
            <a:r>
              <a:rPr sz="2600" spc="-10" dirty="0">
                <a:latin typeface="Carlito"/>
                <a:cs typeface="Carlito"/>
              </a:rPr>
              <a:t>output.</a:t>
            </a:r>
            <a:endParaRPr sz="2600" dirty="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976755">
              <a:lnSpc>
                <a:spcPct val="100000"/>
              </a:lnSpc>
              <a:spcBef>
                <a:spcPts val="100"/>
              </a:spcBef>
            </a:pPr>
            <a:r>
              <a:rPr dirty="0"/>
              <a:t>ADC</a:t>
            </a:r>
            <a:r>
              <a:rPr spc="-95" dirty="0"/>
              <a:t> </a:t>
            </a:r>
            <a:r>
              <a:rPr spc="-10" dirty="0"/>
              <a:t>Applications</a:t>
            </a:r>
          </a:p>
        </p:txBody>
      </p:sp>
      <p:sp>
        <p:nvSpPr>
          <p:cNvPr id="3" name="object 3"/>
          <p:cNvSpPr txBox="1"/>
          <p:nvPr/>
        </p:nvSpPr>
        <p:spPr>
          <a:xfrm>
            <a:off x="591179" y="1609340"/>
            <a:ext cx="7686040" cy="3964304"/>
          </a:xfrm>
          <a:prstGeom prst="rect">
            <a:avLst/>
          </a:prstGeom>
        </p:spPr>
        <p:txBody>
          <a:bodyPr vert="horz" wrap="square" lIns="0" tIns="30480" rIns="0" bIns="0" rtlCol="0">
            <a:spAutoFit/>
          </a:bodyPr>
          <a:lstStyle/>
          <a:p>
            <a:pPr marL="294640" marR="5080" indent="-281940">
              <a:lnSpc>
                <a:spcPts val="3820"/>
              </a:lnSpc>
              <a:spcBef>
                <a:spcPts val="240"/>
              </a:spcBef>
              <a:buFont typeface="Arial"/>
              <a:buChar char="•"/>
              <a:tabLst>
                <a:tab pos="294640" algn="l"/>
              </a:tabLst>
            </a:pPr>
            <a:r>
              <a:rPr sz="3200" dirty="0">
                <a:latin typeface="Carlito"/>
                <a:cs typeface="Carlito"/>
              </a:rPr>
              <a:t>ADC</a:t>
            </a:r>
            <a:r>
              <a:rPr sz="3200" spc="-80" dirty="0">
                <a:latin typeface="Carlito"/>
                <a:cs typeface="Carlito"/>
              </a:rPr>
              <a:t> </a:t>
            </a:r>
            <a:r>
              <a:rPr sz="3200" dirty="0">
                <a:latin typeface="Carlito"/>
                <a:cs typeface="Carlito"/>
              </a:rPr>
              <a:t>are</a:t>
            </a:r>
            <a:r>
              <a:rPr sz="3200" spc="-70" dirty="0">
                <a:latin typeface="Carlito"/>
                <a:cs typeface="Carlito"/>
              </a:rPr>
              <a:t> </a:t>
            </a:r>
            <a:r>
              <a:rPr sz="3200" dirty="0">
                <a:latin typeface="Carlito"/>
                <a:cs typeface="Carlito"/>
              </a:rPr>
              <a:t>used</a:t>
            </a:r>
            <a:r>
              <a:rPr sz="3200" spc="-65" dirty="0">
                <a:latin typeface="Carlito"/>
                <a:cs typeface="Carlito"/>
              </a:rPr>
              <a:t> </a:t>
            </a:r>
            <a:r>
              <a:rPr sz="3200" dirty="0">
                <a:latin typeface="Carlito"/>
                <a:cs typeface="Carlito"/>
              </a:rPr>
              <a:t>virtually</a:t>
            </a:r>
            <a:r>
              <a:rPr sz="3200" spc="-70" dirty="0">
                <a:latin typeface="Carlito"/>
                <a:cs typeface="Carlito"/>
              </a:rPr>
              <a:t> </a:t>
            </a:r>
            <a:r>
              <a:rPr sz="3200" dirty="0">
                <a:latin typeface="Carlito"/>
                <a:cs typeface="Carlito"/>
              </a:rPr>
              <a:t>everywhere</a:t>
            </a:r>
            <a:r>
              <a:rPr sz="3200" spc="-70" dirty="0">
                <a:latin typeface="Carlito"/>
                <a:cs typeface="Carlito"/>
              </a:rPr>
              <a:t> </a:t>
            </a:r>
            <a:r>
              <a:rPr sz="3200" dirty="0">
                <a:latin typeface="Carlito"/>
                <a:cs typeface="Carlito"/>
              </a:rPr>
              <a:t>an</a:t>
            </a:r>
            <a:r>
              <a:rPr sz="3200" spc="-65" dirty="0">
                <a:latin typeface="Carlito"/>
                <a:cs typeface="Carlito"/>
              </a:rPr>
              <a:t> </a:t>
            </a:r>
            <a:r>
              <a:rPr sz="3200" spc="-10" dirty="0">
                <a:latin typeface="Carlito"/>
                <a:cs typeface="Carlito"/>
              </a:rPr>
              <a:t>analog </a:t>
            </a:r>
            <a:r>
              <a:rPr sz="3200" dirty="0">
                <a:latin typeface="Carlito"/>
                <a:cs typeface="Carlito"/>
              </a:rPr>
              <a:t>signal</a:t>
            </a:r>
            <a:r>
              <a:rPr sz="3200" spc="-75" dirty="0">
                <a:latin typeface="Carlito"/>
                <a:cs typeface="Carlito"/>
              </a:rPr>
              <a:t> </a:t>
            </a:r>
            <a:r>
              <a:rPr sz="3200" dirty="0">
                <a:latin typeface="Carlito"/>
                <a:cs typeface="Carlito"/>
              </a:rPr>
              <a:t>has</a:t>
            </a:r>
            <a:r>
              <a:rPr sz="3200" spc="-70" dirty="0">
                <a:latin typeface="Carlito"/>
                <a:cs typeface="Carlito"/>
              </a:rPr>
              <a:t> </a:t>
            </a:r>
            <a:r>
              <a:rPr sz="3200" dirty="0">
                <a:latin typeface="Carlito"/>
                <a:cs typeface="Carlito"/>
              </a:rPr>
              <a:t>to</a:t>
            </a:r>
            <a:r>
              <a:rPr sz="3200" spc="-70" dirty="0">
                <a:latin typeface="Carlito"/>
                <a:cs typeface="Carlito"/>
              </a:rPr>
              <a:t> </a:t>
            </a:r>
            <a:r>
              <a:rPr sz="3200" dirty="0">
                <a:latin typeface="Carlito"/>
                <a:cs typeface="Carlito"/>
              </a:rPr>
              <a:t>be</a:t>
            </a:r>
            <a:r>
              <a:rPr sz="3200" spc="-70" dirty="0">
                <a:latin typeface="Carlito"/>
                <a:cs typeface="Carlito"/>
              </a:rPr>
              <a:t> </a:t>
            </a:r>
            <a:r>
              <a:rPr sz="3200" dirty="0">
                <a:latin typeface="Carlito"/>
                <a:cs typeface="Carlito"/>
              </a:rPr>
              <a:t>processed,</a:t>
            </a:r>
            <a:r>
              <a:rPr sz="3200" spc="-70" dirty="0">
                <a:latin typeface="Carlito"/>
                <a:cs typeface="Carlito"/>
              </a:rPr>
              <a:t> </a:t>
            </a:r>
            <a:r>
              <a:rPr sz="3200" dirty="0">
                <a:latin typeface="Carlito"/>
                <a:cs typeface="Carlito"/>
              </a:rPr>
              <a:t>stored,</a:t>
            </a:r>
            <a:r>
              <a:rPr sz="3200" spc="-70" dirty="0">
                <a:latin typeface="Carlito"/>
                <a:cs typeface="Carlito"/>
              </a:rPr>
              <a:t> </a:t>
            </a:r>
            <a:r>
              <a:rPr sz="3200" spc="-25" dirty="0">
                <a:latin typeface="Carlito"/>
                <a:cs typeface="Carlito"/>
              </a:rPr>
              <a:t>pr </a:t>
            </a:r>
            <a:r>
              <a:rPr sz="3200" spc="-10" dirty="0">
                <a:latin typeface="Carlito"/>
                <a:cs typeface="Carlito"/>
              </a:rPr>
              <a:t>transported</a:t>
            </a:r>
            <a:r>
              <a:rPr sz="3200" spc="-85" dirty="0">
                <a:latin typeface="Carlito"/>
                <a:cs typeface="Carlito"/>
              </a:rPr>
              <a:t> </a:t>
            </a:r>
            <a:r>
              <a:rPr sz="3200" dirty="0">
                <a:latin typeface="Carlito"/>
                <a:cs typeface="Carlito"/>
              </a:rPr>
              <a:t>in</a:t>
            </a:r>
            <a:r>
              <a:rPr sz="3200" spc="-85" dirty="0">
                <a:latin typeface="Carlito"/>
                <a:cs typeface="Carlito"/>
              </a:rPr>
              <a:t> </a:t>
            </a:r>
            <a:r>
              <a:rPr sz="3200" dirty="0">
                <a:latin typeface="Carlito"/>
                <a:cs typeface="Carlito"/>
              </a:rPr>
              <a:t>digital</a:t>
            </a:r>
            <a:r>
              <a:rPr sz="3200" spc="-80" dirty="0">
                <a:latin typeface="Carlito"/>
                <a:cs typeface="Carlito"/>
              </a:rPr>
              <a:t> </a:t>
            </a:r>
            <a:r>
              <a:rPr sz="3200" spc="-20" dirty="0">
                <a:latin typeface="Carlito"/>
                <a:cs typeface="Carlito"/>
              </a:rPr>
              <a:t>form</a:t>
            </a:r>
            <a:endParaRPr sz="3200">
              <a:latin typeface="Carlito"/>
              <a:cs typeface="Carlito"/>
            </a:endParaRPr>
          </a:p>
          <a:p>
            <a:pPr marL="693420" lvl="1" indent="-320675">
              <a:lnSpc>
                <a:spcPct val="100000"/>
              </a:lnSpc>
              <a:spcBef>
                <a:spcPts val="450"/>
              </a:spcBef>
              <a:buFont typeface="Arial"/>
              <a:buChar char="□"/>
              <a:tabLst>
                <a:tab pos="693420" algn="l"/>
              </a:tabLst>
            </a:pPr>
            <a:r>
              <a:rPr sz="2800" spc="-10" dirty="0">
                <a:latin typeface="Carlito"/>
                <a:cs typeface="Carlito"/>
              </a:rPr>
              <a:t>Microphones</a:t>
            </a:r>
            <a:endParaRPr sz="2800">
              <a:latin typeface="Carlito"/>
              <a:cs typeface="Carlito"/>
            </a:endParaRPr>
          </a:p>
          <a:p>
            <a:pPr marL="693420" lvl="1" indent="-320675">
              <a:lnSpc>
                <a:spcPct val="100000"/>
              </a:lnSpc>
              <a:spcBef>
                <a:spcPts val="540"/>
              </a:spcBef>
              <a:buFont typeface="Arial"/>
              <a:buChar char="□"/>
              <a:tabLst>
                <a:tab pos="693420" algn="l"/>
              </a:tabLst>
            </a:pPr>
            <a:r>
              <a:rPr sz="2800" dirty="0">
                <a:latin typeface="Carlito"/>
                <a:cs typeface="Carlito"/>
              </a:rPr>
              <a:t>Strain</a:t>
            </a:r>
            <a:r>
              <a:rPr sz="2800" spc="-30" dirty="0">
                <a:latin typeface="Carlito"/>
                <a:cs typeface="Carlito"/>
              </a:rPr>
              <a:t> </a:t>
            </a:r>
            <a:r>
              <a:rPr sz="2800" spc="-10" dirty="0">
                <a:latin typeface="Carlito"/>
                <a:cs typeface="Carlito"/>
              </a:rPr>
              <a:t>Gages</a:t>
            </a:r>
            <a:endParaRPr sz="2800">
              <a:latin typeface="Carlito"/>
              <a:cs typeface="Carlito"/>
            </a:endParaRPr>
          </a:p>
          <a:p>
            <a:pPr marL="693420" lvl="1" indent="-320675">
              <a:lnSpc>
                <a:spcPct val="100000"/>
              </a:lnSpc>
              <a:spcBef>
                <a:spcPts val="540"/>
              </a:spcBef>
              <a:buFont typeface="Arial"/>
              <a:buChar char="□"/>
              <a:tabLst>
                <a:tab pos="693420" algn="l"/>
              </a:tabLst>
            </a:pPr>
            <a:r>
              <a:rPr sz="2800" spc="-10" dirty="0">
                <a:latin typeface="Carlito"/>
                <a:cs typeface="Carlito"/>
              </a:rPr>
              <a:t>Thermocouple</a:t>
            </a:r>
            <a:endParaRPr sz="2800">
              <a:latin typeface="Carlito"/>
              <a:cs typeface="Carlito"/>
            </a:endParaRPr>
          </a:p>
          <a:p>
            <a:pPr marL="693420" lvl="1" indent="-320675">
              <a:lnSpc>
                <a:spcPct val="100000"/>
              </a:lnSpc>
              <a:spcBef>
                <a:spcPts val="540"/>
              </a:spcBef>
              <a:buFont typeface="Arial"/>
              <a:buChar char="□"/>
              <a:tabLst>
                <a:tab pos="693420" algn="l"/>
              </a:tabLst>
            </a:pPr>
            <a:r>
              <a:rPr sz="2800" spc="-10" dirty="0">
                <a:latin typeface="Carlito"/>
                <a:cs typeface="Carlito"/>
              </a:rPr>
              <a:t>Voltmeters</a:t>
            </a:r>
            <a:endParaRPr sz="2800">
              <a:latin typeface="Carlito"/>
              <a:cs typeface="Carlito"/>
            </a:endParaRPr>
          </a:p>
          <a:p>
            <a:pPr marL="693420" lvl="1" indent="-320675">
              <a:lnSpc>
                <a:spcPct val="100000"/>
              </a:lnSpc>
              <a:spcBef>
                <a:spcPts val="540"/>
              </a:spcBef>
              <a:buFont typeface="Arial"/>
              <a:buChar char="□"/>
              <a:tabLst>
                <a:tab pos="693420" algn="l"/>
              </a:tabLst>
            </a:pPr>
            <a:r>
              <a:rPr sz="2800" dirty="0">
                <a:latin typeface="Carlito"/>
                <a:cs typeface="Carlito"/>
              </a:rPr>
              <a:t>Digital</a:t>
            </a:r>
            <a:r>
              <a:rPr sz="2800" spc="-35" dirty="0">
                <a:latin typeface="Carlito"/>
                <a:cs typeface="Carlito"/>
              </a:rPr>
              <a:t> </a:t>
            </a:r>
            <a:r>
              <a:rPr sz="2800" spc="-10" dirty="0">
                <a:latin typeface="Carlito"/>
                <a:cs typeface="Carlito"/>
              </a:rPr>
              <a:t>Multimeters</a:t>
            </a:r>
            <a:endParaRPr sz="280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58290">
              <a:lnSpc>
                <a:spcPct val="100000"/>
              </a:lnSpc>
              <a:spcBef>
                <a:spcPts val="100"/>
              </a:spcBef>
            </a:pPr>
            <a:r>
              <a:rPr dirty="0"/>
              <a:t>A/D</a:t>
            </a:r>
            <a:r>
              <a:rPr spc="-155" dirty="0"/>
              <a:t> </a:t>
            </a:r>
            <a:r>
              <a:rPr dirty="0"/>
              <a:t>Converter</a:t>
            </a:r>
            <a:r>
              <a:rPr spc="-155" dirty="0"/>
              <a:t> </a:t>
            </a:r>
            <a:r>
              <a:rPr spc="-10" dirty="0"/>
              <a:t>Types</a:t>
            </a:r>
          </a:p>
        </p:txBody>
      </p:sp>
      <p:sp>
        <p:nvSpPr>
          <p:cNvPr id="3" name="object 3"/>
          <p:cNvSpPr txBox="1"/>
          <p:nvPr/>
        </p:nvSpPr>
        <p:spPr>
          <a:xfrm>
            <a:off x="1040745" y="1538347"/>
            <a:ext cx="4710430" cy="2015489"/>
          </a:xfrm>
          <a:prstGeom prst="rect">
            <a:avLst/>
          </a:prstGeom>
        </p:spPr>
        <p:txBody>
          <a:bodyPr vert="horz" wrap="square" lIns="0" tIns="85725" rIns="0" bIns="0" rtlCol="0">
            <a:spAutoFit/>
          </a:bodyPr>
          <a:lstStyle/>
          <a:p>
            <a:pPr marL="244475" indent="-231775">
              <a:lnSpc>
                <a:spcPct val="100000"/>
              </a:lnSpc>
              <a:spcBef>
                <a:spcPts val="675"/>
              </a:spcBef>
              <a:buFont typeface="Arial"/>
              <a:buChar char="•"/>
              <a:tabLst>
                <a:tab pos="244475" algn="l"/>
              </a:tabLst>
            </a:pPr>
            <a:r>
              <a:rPr sz="2800" dirty="0">
                <a:latin typeface="Carlito"/>
                <a:cs typeface="Carlito"/>
              </a:rPr>
              <a:t>Flash</a:t>
            </a:r>
            <a:r>
              <a:rPr sz="2800" spc="-85" dirty="0">
                <a:latin typeface="Carlito"/>
                <a:cs typeface="Carlito"/>
              </a:rPr>
              <a:t> </a:t>
            </a:r>
            <a:r>
              <a:rPr sz="2800" spc="-25" dirty="0">
                <a:latin typeface="Carlito"/>
                <a:cs typeface="Carlito"/>
              </a:rPr>
              <a:t>ADC</a:t>
            </a:r>
            <a:endParaRPr sz="2800">
              <a:latin typeface="Carlito"/>
              <a:cs typeface="Carlito"/>
            </a:endParaRPr>
          </a:p>
          <a:p>
            <a:pPr marL="244475" indent="-231775">
              <a:lnSpc>
                <a:spcPct val="100000"/>
              </a:lnSpc>
              <a:spcBef>
                <a:spcPts val="575"/>
              </a:spcBef>
              <a:buFont typeface="Arial"/>
              <a:buChar char="•"/>
              <a:tabLst>
                <a:tab pos="244475" algn="l"/>
              </a:tabLst>
            </a:pPr>
            <a:r>
              <a:rPr sz="2800" dirty="0">
                <a:latin typeface="Carlito"/>
                <a:cs typeface="Carlito"/>
              </a:rPr>
              <a:t>Delta-Sigma</a:t>
            </a:r>
            <a:r>
              <a:rPr sz="2800" spc="-5" dirty="0">
                <a:latin typeface="Carlito"/>
                <a:cs typeface="Carlito"/>
              </a:rPr>
              <a:t> </a:t>
            </a:r>
            <a:r>
              <a:rPr sz="2800" spc="-25" dirty="0">
                <a:latin typeface="Carlito"/>
                <a:cs typeface="Carlito"/>
              </a:rPr>
              <a:t>ADC</a:t>
            </a:r>
            <a:endParaRPr sz="2800">
              <a:latin typeface="Carlito"/>
              <a:cs typeface="Carlito"/>
            </a:endParaRPr>
          </a:p>
          <a:p>
            <a:pPr marL="244475" indent="-231775">
              <a:lnSpc>
                <a:spcPct val="100000"/>
              </a:lnSpc>
              <a:spcBef>
                <a:spcPts val="540"/>
              </a:spcBef>
              <a:buFont typeface="Arial"/>
              <a:buChar char="•"/>
              <a:tabLst>
                <a:tab pos="244475" algn="l"/>
              </a:tabLst>
            </a:pPr>
            <a:r>
              <a:rPr sz="2800" dirty="0">
                <a:latin typeface="Carlito"/>
                <a:cs typeface="Carlito"/>
              </a:rPr>
              <a:t>Dual</a:t>
            </a:r>
            <a:r>
              <a:rPr sz="2800" spc="-40" dirty="0">
                <a:latin typeface="Carlito"/>
                <a:cs typeface="Carlito"/>
              </a:rPr>
              <a:t> </a:t>
            </a:r>
            <a:r>
              <a:rPr sz="2800" dirty="0">
                <a:latin typeface="Carlito"/>
                <a:cs typeface="Carlito"/>
              </a:rPr>
              <a:t>Slope</a:t>
            </a:r>
            <a:r>
              <a:rPr sz="2800" spc="-35" dirty="0">
                <a:latin typeface="Carlito"/>
                <a:cs typeface="Carlito"/>
              </a:rPr>
              <a:t> </a:t>
            </a:r>
            <a:r>
              <a:rPr sz="2800" dirty="0">
                <a:latin typeface="Carlito"/>
                <a:cs typeface="Carlito"/>
              </a:rPr>
              <a:t>(integrating)</a:t>
            </a:r>
            <a:r>
              <a:rPr sz="2800" spc="-35" dirty="0">
                <a:latin typeface="Carlito"/>
                <a:cs typeface="Carlito"/>
              </a:rPr>
              <a:t> </a:t>
            </a:r>
            <a:r>
              <a:rPr sz="2800" spc="-25" dirty="0">
                <a:latin typeface="Carlito"/>
                <a:cs typeface="Carlito"/>
              </a:rPr>
              <a:t>ADC</a:t>
            </a:r>
            <a:endParaRPr sz="2800">
              <a:latin typeface="Carlito"/>
              <a:cs typeface="Carlito"/>
            </a:endParaRPr>
          </a:p>
          <a:p>
            <a:pPr marL="244475" indent="-231775">
              <a:lnSpc>
                <a:spcPct val="100000"/>
              </a:lnSpc>
              <a:spcBef>
                <a:spcPts val="540"/>
              </a:spcBef>
              <a:buFont typeface="Arial"/>
              <a:buChar char="•"/>
              <a:tabLst>
                <a:tab pos="244475" algn="l"/>
              </a:tabLst>
            </a:pPr>
            <a:r>
              <a:rPr sz="2800" spc="-10" dirty="0">
                <a:latin typeface="Carlito"/>
                <a:cs typeface="Carlito"/>
              </a:rPr>
              <a:t>Successive</a:t>
            </a:r>
            <a:r>
              <a:rPr sz="2800" spc="-70" dirty="0">
                <a:latin typeface="Carlito"/>
                <a:cs typeface="Carlito"/>
              </a:rPr>
              <a:t> </a:t>
            </a:r>
            <a:r>
              <a:rPr sz="2800" dirty="0">
                <a:latin typeface="Carlito"/>
                <a:cs typeface="Carlito"/>
              </a:rPr>
              <a:t>Approximation</a:t>
            </a:r>
            <a:r>
              <a:rPr sz="2800" spc="-70" dirty="0">
                <a:latin typeface="Carlito"/>
                <a:cs typeface="Carlito"/>
              </a:rPr>
              <a:t> </a:t>
            </a:r>
            <a:r>
              <a:rPr sz="2800" spc="-25" dirty="0">
                <a:latin typeface="Carlito"/>
                <a:cs typeface="Carlito"/>
              </a:rPr>
              <a:t>ADC</a:t>
            </a:r>
            <a:endParaRPr sz="280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790825">
              <a:lnSpc>
                <a:spcPct val="100000"/>
              </a:lnSpc>
              <a:spcBef>
                <a:spcPts val="100"/>
              </a:spcBef>
            </a:pPr>
            <a:r>
              <a:rPr dirty="0"/>
              <a:t>Flash</a:t>
            </a:r>
            <a:r>
              <a:rPr spc="-120" dirty="0"/>
              <a:t> </a:t>
            </a:r>
            <a:r>
              <a:rPr spc="-25" dirty="0"/>
              <a:t>ADC</a:t>
            </a:r>
          </a:p>
        </p:txBody>
      </p:sp>
      <p:sp>
        <p:nvSpPr>
          <p:cNvPr id="3" name="object 3"/>
          <p:cNvSpPr txBox="1">
            <a:spLocks noGrp="1"/>
          </p:cNvSpPr>
          <p:nvPr>
            <p:ph type="body" idx="1"/>
          </p:nvPr>
        </p:nvSpPr>
        <p:spPr>
          <a:xfrm>
            <a:off x="591179" y="1609340"/>
            <a:ext cx="8552821" cy="5116785"/>
          </a:xfrm>
          <a:prstGeom prst="rect">
            <a:avLst/>
          </a:prstGeom>
        </p:spPr>
        <p:txBody>
          <a:bodyPr vert="horz" wrap="square" lIns="0" tIns="30480" rIns="0" bIns="0" rtlCol="0">
            <a:spAutoFit/>
          </a:bodyPr>
          <a:lstStyle/>
          <a:p>
            <a:pPr marL="294640" marR="212725" indent="-281940">
              <a:lnSpc>
                <a:spcPts val="3820"/>
              </a:lnSpc>
              <a:spcBef>
                <a:spcPts val="240"/>
              </a:spcBef>
              <a:buFont typeface="Arial"/>
              <a:buChar char="•"/>
              <a:tabLst>
                <a:tab pos="294640" algn="l"/>
              </a:tabLst>
            </a:pPr>
            <a:r>
              <a:rPr lang="en-US" dirty="0" smtClean="0"/>
              <a:t>Flash ADC is fastest among all ADC</a:t>
            </a:r>
          </a:p>
          <a:p>
            <a:pPr marL="294640" marR="212725" indent="-281940">
              <a:lnSpc>
                <a:spcPts val="3820"/>
              </a:lnSpc>
              <a:spcBef>
                <a:spcPts val="240"/>
              </a:spcBef>
              <a:buFont typeface="Arial"/>
              <a:buChar char="•"/>
              <a:tabLst>
                <a:tab pos="294640" algn="l"/>
              </a:tabLst>
            </a:pPr>
            <a:r>
              <a:rPr lang="en-US" dirty="0" smtClean="0"/>
              <a:t>It takes only one clock cycle to have conversion</a:t>
            </a:r>
            <a:endParaRPr lang="en-US" dirty="0" smtClean="0"/>
          </a:p>
          <a:p>
            <a:pPr marL="294640" marR="212725" indent="-281940">
              <a:lnSpc>
                <a:spcPts val="3820"/>
              </a:lnSpc>
              <a:spcBef>
                <a:spcPts val="240"/>
              </a:spcBef>
              <a:buFont typeface="Arial"/>
              <a:buChar char="•"/>
              <a:tabLst>
                <a:tab pos="294640" algn="l"/>
              </a:tabLst>
            </a:pPr>
            <a:r>
              <a:rPr dirty="0" smtClean="0"/>
              <a:t>Consists</a:t>
            </a:r>
            <a:r>
              <a:rPr spc="-60" dirty="0" smtClean="0"/>
              <a:t> </a:t>
            </a:r>
            <a:r>
              <a:rPr dirty="0"/>
              <a:t>of</a:t>
            </a:r>
            <a:r>
              <a:rPr spc="-60" dirty="0"/>
              <a:t> </a:t>
            </a:r>
            <a:r>
              <a:rPr dirty="0"/>
              <a:t>a</a:t>
            </a:r>
            <a:r>
              <a:rPr spc="-60" dirty="0"/>
              <a:t> </a:t>
            </a:r>
            <a:r>
              <a:rPr dirty="0"/>
              <a:t>series</a:t>
            </a:r>
            <a:r>
              <a:rPr spc="-60" dirty="0"/>
              <a:t> </a:t>
            </a:r>
            <a:r>
              <a:rPr dirty="0"/>
              <a:t>of</a:t>
            </a:r>
            <a:r>
              <a:rPr spc="-55" dirty="0"/>
              <a:t> </a:t>
            </a:r>
            <a:r>
              <a:rPr spc="-10" dirty="0"/>
              <a:t>comparators,</a:t>
            </a:r>
            <a:r>
              <a:rPr spc="-60" dirty="0"/>
              <a:t> </a:t>
            </a:r>
            <a:r>
              <a:rPr dirty="0"/>
              <a:t>each</a:t>
            </a:r>
            <a:r>
              <a:rPr spc="-60" dirty="0"/>
              <a:t> </a:t>
            </a:r>
            <a:r>
              <a:rPr spc="-25" dirty="0"/>
              <a:t>one </a:t>
            </a:r>
            <a:r>
              <a:rPr spc="-10" dirty="0"/>
              <a:t>comparing</a:t>
            </a:r>
            <a:r>
              <a:rPr spc="-70" dirty="0"/>
              <a:t> </a:t>
            </a:r>
            <a:r>
              <a:rPr dirty="0"/>
              <a:t>the</a:t>
            </a:r>
            <a:r>
              <a:rPr spc="-70" dirty="0"/>
              <a:t> </a:t>
            </a:r>
            <a:r>
              <a:rPr dirty="0"/>
              <a:t>input</a:t>
            </a:r>
            <a:r>
              <a:rPr spc="-65" dirty="0"/>
              <a:t> </a:t>
            </a:r>
            <a:r>
              <a:rPr dirty="0"/>
              <a:t>signal</a:t>
            </a:r>
            <a:r>
              <a:rPr spc="-70" dirty="0"/>
              <a:t> </a:t>
            </a:r>
            <a:r>
              <a:rPr dirty="0"/>
              <a:t>to</a:t>
            </a:r>
            <a:r>
              <a:rPr spc="-70" dirty="0"/>
              <a:t> </a:t>
            </a:r>
            <a:r>
              <a:rPr dirty="0"/>
              <a:t>a</a:t>
            </a:r>
            <a:r>
              <a:rPr spc="-65" dirty="0"/>
              <a:t> </a:t>
            </a:r>
            <a:r>
              <a:rPr spc="-10" dirty="0"/>
              <a:t>unique </a:t>
            </a:r>
            <a:r>
              <a:rPr dirty="0"/>
              <a:t>reference</a:t>
            </a:r>
            <a:r>
              <a:rPr spc="-45" dirty="0"/>
              <a:t> </a:t>
            </a:r>
            <a:r>
              <a:rPr spc="-10" dirty="0"/>
              <a:t>voltage.</a:t>
            </a:r>
          </a:p>
          <a:p>
            <a:pPr>
              <a:lnSpc>
                <a:spcPct val="100000"/>
              </a:lnSpc>
              <a:spcBef>
                <a:spcPts val="1100"/>
              </a:spcBef>
              <a:buFont typeface="Arial"/>
              <a:buChar char="•"/>
            </a:pPr>
            <a:endParaRPr spc="-10" dirty="0"/>
          </a:p>
          <a:p>
            <a:pPr marL="294640" marR="5080" indent="-281940" algn="just">
              <a:lnSpc>
                <a:spcPct val="100099"/>
              </a:lnSpc>
              <a:spcBef>
                <a:spcPts val="5"/>
              </a:spcBef>
              <a:buFont typeface="Arial"/>
              <a:buChar char="•"/>
              <a:tabLst>
                <a:tab pos="294640" algn="l"/>
              </a:tabLst>
            </a:pPr>
            <a:r>
              <a:rPr dirty="0"/>
              <a:t>The</a:t>
            </a:r>
            <a:r>
              <a:rPr spc="-90" dirty="0"/>
              <a:t> </a:t>
            </a:r>
            <a:r>
              <a:rPr spc="-10" dirty="0"/>
              <a:t>comparator</a:t>
            </a:r>
            <a:r>
              <a:rPr spc="-90" dirty="0"/>
              <a:t> </a:t>
            </a:r>
            <a:r>
              <a:rPr dirty="0"/>
              <a:t>outputs</a:t>
            </a:r>
            <a:r>
              <a:rPr spc="-90" dirty="0"/>
              <a:t> </a:t>
            </a:r>
            <a:r>
              <a:rPr dirty="0"/>
              <a:t>connect</a:t>
            </a:r>
            <a:r>
              <a:rPr spc="-90" dirty="0"/>
              <a:t> </a:t>
            </a:r>
            <a:r>
              <a:rPr dirty="0"/>
              <a:t>to</a:t>
            </a:r>
            <a:r>
              <a:rPr spc="-90" dirty="0"/>
              <a:t> </a:t>
            </a:r>
            <a:r>
              <a:rPr dirty="0"/>
              <a:t>the</a:t>
            </a:r>
            <a:r>
              <a:rPr spc="-90" dirty="0"/>
              <a:t> </a:t>
            </a:r>
            <a:r>
              <a:rPr spc="-10" dirty="0"/>
              <a:t>inputs </a:t>
            </a:r>
            <a:r>
              <a:rPr dirty="0"/>
              <a:t>of</a:t>
            </a:r>
            <a:r>
              <a:rPr spc="-85" dirty="0"/>
              <a:t> </a:t>
            </a:r>
            <a:r>
              <a:rPr dirty="0"/>
              <a:t>a</a:t>
            </a:r>
            <a:r>
              <a:rPr spc="-85" dirty="0"/>
              <a:t> </a:t>
            </a:r>
            <a:r>
              <a:rPr dirty="0"/>
              <a:t>priority</a:t>
            </a:r>
            <a:r>
              <a:rPr spc="-85" dirty="0"/>
              <a:t> </a:t>
            </a:r>
            <a:r>
              <a:rPr dirty="0"/>
              <a:t>encoder</a:t>
            </a:r>
            <a:r>
              <a:rPr spc="-85" dirty="0"/>
              <a:t> </a:t>
            </a:r>
            <a:r>
              <a:rPr dirty="0"/>
              <a:t>circuit,</a:t>
            </a:r>
            <a:r>
              <a:rPr spc="-85" dirty="0"/>
              <a:t> </a:t>
            </a:r>
            <a:r>
              <a:rPr dirty="0"/>
              <a:t>which</a:t>
            </a:r>
            <a:r>
              <a:rPr spc="-85" dirty="0"/>
              <a:t> </a:t>
            </a:r>
            <a:r>
              <a:rPr dirty="0"/>
              <a:t>produces</a:t>
            </a:r>
            <a:r>
              <a:rPr spc="-85" dirty="0"/>
              <a:t> </a:t>
            </a:r>
            <a:r>
              <a:rPr spc="-50" dirty="0"/>
              <a:t>a </a:t>
            </a:r>
            <a:r>
              <a:rPr dirty="0"/>
              <a:t>binary</a:t>
            </a:r>
            <a:r>
              <a:rPr spc="-114" dirty="0"/>
              <a:t> </a:t>
            </a:r>
            <a:r>
              <a:rPr spc="-10" dirty="0"/>
              <a:t>output</a:t>
            </a:r>
          </a:p>
        </p:txBody>
      </p:sp>
    </p:spTree>
    <p:extLst>
      <p:ext uri="{BB962C8B-B14F-4D97-AF65-F5344CB8AC3E}">
        <p14:creationId xmlns:p14="http://schemas.microsoft.com/office/powerpoint/2010/main" val="698430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TotalTime>
  <Words>1271</Words>
  <Application>Microsoft Office PowerPoint</Application>
  <PresentationFormat>On-screen Show (4:3)</PresentationFormat>
  <Paragraphs>186</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Carlito</vt:lpstr>
      <vt:lpstr>inherit</vt:lpstr>
      <vt:lpstr>MS Sans Serif</vt:lpstr>
      <vt:lpstr>Open Sans</vt:lpstr>
      <vt:lpstr>Times New Roman</vt:lpstr>
      <vt:lpstr>Office Theme</vt:lpstr>
      <vt:lpstr>Interfacing Data Conversion</vt:lpstr>
      <vt:lpstr>Data Conversion System</vt:lpstr>
      <vt:lpstr>PowerPoint Presentation</vt:lpstr>
      <vt:lpstr>PowerPoint Presentation</vt:lpstr>
      <vt:lpstr>Analog-to-Digital Converter (ADC)</vt:lpstr>
      <vt:lpstr>PowerPoint Presentation</vt:lpstr>
      <vt:lpstr>ADC Applications</vt:lpstr>
      <vt:lpstr>A/D Converter Types</vt:lpstr>
      <vt:lpstr>Flash ADC</vt:lpstr>
      <vt:lpstr>PowerPoint Presentation</vt:lpstr>
      <vt:lpstr>PowerPoint Presentation</vt:lpstr>
      <vt:lpstr>PowerPoint Presentation</vt:lpstr>
      <vt:lpstr>Flash ADC Circuit</vt:lpstr>
      <vt:lpstr>ADC Output</vt:lpstr>
      <vt:lpstr>Flash</vt:lpstr>
      <vt:lpstr>Applications of Flash ADC</vt:lpstr>
      <vt:lpstr>Sigma Delta ADC</vt:lpstr>
      <vt:lpstr>Sigma-Delta</vt:lpstr>
      <vt:lpstr>Dual Slope Converter</vt:lpstr>
      <vt:lpstr>Dual Slope Converter</vt:lpstr>
      <vt:lpstr>Successive Approximation ADC</vt:lpstr>
      <vt:lpstr>Successive Approximation ADC Circuit</vt:lpstr>
      <vt:lpstr>ADC Output</vt:lpstr>
      <vt:lpstr>Successive Approximation</vt:lpstr>
      <vt:lpstr>ADC Types Comparison</vt:lpstr>
      <vt:lpstr>AD570</vt:lpstr>
      <vt:lpstr>ADC 0801</vt:lpstr>
      <vt:lpstr>Digital-to-Analog Converter (DAC)</vt:lpstr>
      <vt:lpstr>PowerPoint Presentation</vt:lpstr>
      <vt:lpstr>PowerPoint Presentation</vt:lpstr>
      <vt:lpstr>DAC Applications</vt:lpstr>
      <vt:lpstr>D/A Converter Types</vt:lpstr>
      <vt:lpstr>Binary Weighted Resistor</vt:lpstr>
      <vt:lpstr>Binary Weighted Resistor (Cont.)</vt:lpstr>
      <vt:lpstr>Binary Weighted Resistor (Cont.)</vt:lpstr>
      <vt:lpstr>R-2R Ladder</vt:lpstr>
      <vt:lpstr>R-2R Ladder (Cont.)</vt:lpstr>
      <vt:lpstr>AD 7522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Interfacing Data Conversion</dc:title>
  <dc:creator>Shajib</dc:creator>
  <cp:lastModifiedBy>Syed Shakil</cp:lastModifiedBy>
  <cp:revision>16</cp:revision>
  <dcterms:created xsi:type="dcterms:W3CDTF">2024-11-20T08:16:41Z</dcterms:created>
  <dcterms:modified xsi:type="dcterms:W3CDTF">2024-12-16T16:11:56Z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2024-11-20T00:00:00Z</vt:filetime>
  </property>
  <property fmtid="{D5CDD505-2E9C-101B-9397-08002B2CF9AE}" pid="4" name="Producer">
    <vt:lpwstr>3-Heights(TM) PDF Security Shell 4.8.25.2 (http://www.pdf-tools.com)</vt:lpwstr>
  </property>
</Properties>
</file>