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390" y="65721"/>
            <a:ext cx="7865218" cy="1376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50" y="1552525"/>
            <a:ext cx="7985759" cy="442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304" y="1907857"/>
            <a:ext cx="6730096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5370" marR="5080" indent="-104330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Basic</a:t>
            </a:r>
            <a:r>
              <a:rPr sz="6000" spc="-165" dirty="0"/>
              <a:t> </a:t>
            </a:r>
            <a:r>
              <a:rPr sz="6000" dirty="0"/>
              <a:t>Concepts</a:t>
            </a:r>
            <a:r>
              <a:rPr sz="6000" spc="-170" dirty="0"/>
              <a:t> </a:t>
            </a:r>
            <a:r>
              <a:rPr sz="6000" spc="-25" dirty="0"/>
              <a:t>of </a:t>
            </a:r>
            <a:r>
              <a:rPr sz="6000" spc="-10" dirty="0"/>
              <a:t>Interfacing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802255" marR="5080" indent="-24485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Block</a:t>
            </a:r>
            <a:r>
              <a:rPr sz="3950" spc="-35" dirty="0"/>
              <a:t> </a:t>
            </a:r>
            <a:r>
              <a:rPr sz="3950" dirty="0"/>
              <a:t>Diagram</a:t>
            </a:r>
            <a:r>
              <a:rPr sz="3950" spc="-20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-20" dirty="0"/>
              <a:t> </a:t>
            </a:r>
            <a:r>
              <a:rPr sz="3950" spc="-25" dirty="0"/>
              <a:t>I/O </a:t>
            </a:r>
            <a:r>
              <a:rPr sz="3950" spc="-10" dirty="0"/>
              <a:t>Interfacing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303" y="1822390"/>
            <a:ext cx="6555848" cy="43157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995805" marR="5080" indent="-187452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Comparison</a:t>
            </a:r>
            <a:r>
              <a:rPr sz="3950" spc="-30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Mapped</a:t>
            </a:r>
            <a:r>
              <a:rPr sz="3950" spc="-30" dirty="0"/>
              <a:t> </a:t>
            </a:r>
            <a:r>
              <a:rPr sz="3950" spc="-25" dirty="0"/>
              <a:t>I/O </a:t>
            </a:r>
            <a:r>
              <a:rPr sz="3950" dirty="0"/>
              <a:t>and</a:t>
            </a:r>
            <a:r>
              <a:rPr sz="3950" spc="-35" dirty="0"/>
              <a:t> </a:t>
            </a:r>
            <a:r>
              <a:rPr sz="3950" dirty="0"/>
              <a:t>Peripheral</a:t>
            </a:r>
            <a:r>
              <a:rPr sz="3950" spc="-30" dirty="0"/>
              <a:t> </a:t>
            </a:r>
            <a:r>
              <a:rPr sz="3950" spc="-25" dirty="0"/>
              <a:t>I/O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26917"/>
              </p:ext>
            </p:extLst>
          </p:nvPr>
        </p:nvGraphicFramePr>
        <p:xfrm>
          <a:off x="533400" y="1676400"/>
          <a:ext cx="8306433" cy="4758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445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Nature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devices treated as memory.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1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devices treated I/O.</a:t>
                      </a: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5565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signals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MEMR/MEMW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IOR/IOW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Instructions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STA,LDA,STAX,LDAX,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MOV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M,R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ADDM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IN,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transfer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7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register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accumulator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Access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7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can be access by any memory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instruction.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64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can be access by only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IN, OUT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instruction.</a:t>
                      </a:r>
                    </a:p>
                    <a:p>
                      <a:pPr marL="85725" marR="334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57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890" y="345924"/>
            <a:ext cx="1851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17654"/>
              </p:ext>
            </p:extLst>
          </p:nvPr>
        </p:nvGraphicFramePr>
        <p:xfrm>
          <a:off x="442911" y="1414444"/>
          <a:ext cx="8229600" cy="4614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85090" marR="192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possible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64K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system 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256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256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devices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speed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Slower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due to more gates and circuits.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Faster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due to less delay.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85090" marR="458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Hardware Requirements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9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required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features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71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be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performed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Available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5721"/>
            <a:ext cx="90678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Interfacing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External</a:t>
            </a:r>
            <a:r>
              <a:rPr spc="-35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473" y="1555619"/>
            <a:ext cx="7922895" cy="4382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09880" marR="320040" indent="-297815">
              <a:lnSpc>
                <a:spcPct val="79800"/>
              </a:lnSpc>
              <a:spcBef>
                <a:spcPts val="69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external</a:t>
            </a:r>
            <a:r>
              <a:rPr sz="2350" b="1" spc="-10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memory</a:t>
            </a:r>
            <a:r>
              <a:rPr sz="2350" b="1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interface</a:t>
            </a:r>
            <a:r>
              <a:rPr sz="2350" b="1" spc="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bus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protocol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for </a:t>
            </a:r>
            <a:r>
              <a:rPr sz="2350" dirty="0">
                <a:latin typeface="Carlito"/>
                <a:cs typeface="Carlito"/>
              </a:rPr>
              <a:t>communication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from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circuit,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such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as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microprocessor,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device located on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5080" indent="-297815">
              <a:lnSpc>
                <a:spcPct val="80700"/>
              </a:lnSpc>
              <a:spcBef>
                <a:spcPts val="44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 is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referred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 as</a:t>
            </a:r>
            <a:r>
              <a:rPr sz="2350" spc="25" dirty="0">
                <a:latin typeface="Carlito"/>
                <a:cs typeface="Carlito"/>
              </a:rPr>
              <a:t> </a:t>
            </a:r>
            <a:r>
              <a:rPr sz="2350" i="1" dirty="0">
                <a:latin typeface="Carlito"/>
                <a:cs typeface="Carlito"/>
              </a:rPr>
              <a:t>external</a:t>
            </a:r>
            <a:r>
              <a:rPr sz="2350" i="1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because it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not </a:t>
            </a:r>
            <a:r>
              <a:rPr sz="2350" dirty="0">
                <a:latin typeface="Carlito"/>
                <a:cs typeface="Carlito"/>
              </a:rPr>
              <a:t>contained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within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circuitry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of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circuit </a:t>
            </a:r>
            <a:r>
              <a:rPr sz="2350" dirty="0">
                <a:latin typeface="Carlito"/>
                <a:cs typeface="Carlito"/>
              </a:rPr>
              <a:t>and thus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externally located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491490" indent="-297815">
              <a:lnSpc>
                <a:spcPct val="80700"/>
              </a:lnSpc>
              <a:spcBef>
                <a:spcPts val="450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-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enables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processor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to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third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level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caches,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peripherals,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and</a:t>
            </a:r>
            <a:r>
              <a:rPr sz="2350" spc="-10" dirty="0">
                <a:latin typeface="Carlito"/>
                <a:cs typeface="Carlito"/>
              </a:rPr>
              <a:t> external memory.</a:t>
            </a:r>
            <a:endParaRPr sz="2350" dirty="0">
              <a:latin typeface="Carlito"/>
              <a:cs typeface="Carlito"/>
            </a:endParaRPr>
          </a:p>
          <a:p>
            <a:pPr marL="309880" indent="-297180">
              <a:lnSpc>
                <a:spcPts val="2705"/>
              </a:lnSpc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Some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common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interfaces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include:</a:t>
            </a:r>
            <a:endParaRPr sz="2350" dirty="0">
              <a:latin typeface="Carlito"/>
              <a:cs typeface="Carlito"/>
            </a:endParaRPr>
          </a:p>
          <a:p>
            <a:pPr marL="709930" lvl="1" indent="-300990">
              <a:lnSpc>
                <a:spcPts val="2480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5" dirty="0">
                <a:latin typeface="Carlito"/>
                <a:cs typeface="Carlito"/>
              </a:rPr>
              <a:t>DDR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7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DDR2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9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GDDR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287" y="2497008"/>
            <a:ext cx="5337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Transfer</a:t>
            </a:r>
            <a:r>
              <a:rPr spc="-75" dirty="0"/>
              <a:t> </a:t>
            </a:r>
            <a:r>
              <a:rPr spc="-10" dirty="0"/>
              <a:t>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65721"/>
            <a:ext cx="88392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967" y="1171665"/>
            <a:ext cx="7987665" cy="4726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3530" marR="115570" indent="-291465">
              <a:lnSpc>
                <a:spcPts val="2920"/>
              </a:lnSpc>
              <a:spcBef>
                <a:spcPts val="48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variety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devices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having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range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speed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characteristics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available</a:t>
            </a:r>
            <a:endParaRPr sz="2700" dirty="0">
              <a:latin typeface="Carlito"/>
              <a:cs typeface="Carlito"/>
            </a:endParaRPr>
          </a:p>
          <a:p>
            <a:pPr marL="303530">
              <a:lnSpc>
                <a:spcPts val="2885"/>
              </a:lnSpc>
            </a:pPr>
            <a:r>
              <a:rPr sz="2700" spc="-50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302260" marR="721360" indent="-290195" algn="just">
              <a:lnSpc>
                <a:spcPct val="9000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 slow responding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 device cannot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 </a:t>
            </a:r>
            <a:r>
              <a:rPr sz="2700" spc="-20" dirty="0">
                <a:latin typeface="Carlito"/>
                <a:cs typeface="Carlito"/>
              </a:rPr>
              <a:t>data 	</a:t>
            </a:r>
            <a:r>
              <a:rPr sz="2700" dirty="0">
                <a:latin typeface="Carlito"/>
                <a:cs typeface="Carlito"/>
              </a:rPr>
              <a:t>when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issues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 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it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	</a:t>
            </a:r>
            <a:r>
              <a:rPr sz="2700" dirty="0">
                <a:latin typeface="Carlito"/>
                <a:cs typeface="Carlito"/>
              </a:rPr>
              <a:t>takes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 time 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get </a:t>
            </a:r>
            <a:r>
              <a:rPr sz="2700" spc="-10" dirty="0">
                <a:latin typeface="Carlito"/>
                <a:cs typeface="Carlito"/>
              </a:rPr>
              <a:t>ready.</a:t>
            </a:r>
            <a:endParaRPr sz="2700" dirty="0">
              <a:latin typeface="Carlito"/>
              <a:cs typeface="Carlito"/>
            </a:endParaRPr>
          </a:p>
          <a:p>
            <a:pPr marL="303530" marR="473075" indent="-291465">
              <a:lnSpc>
                <a:spcPts val="2910"/>
              </a:lnSpc>
              <a:spcBef>
                <a:spcPts val="60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Transfers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usually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slower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than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CPU.</a:t>
            </a:r>
            <a:endParaRPr sz="2700" dirty="0">
              <a:latin typeface="Carlito"/>
              <a:cs typeface="Carlito"/>
            </a:endParaRPr>
          </a:p>
          <a:p>
            <a:pPr marL="303530" marR="5080" indent="-291465">
              <a:lnSpc>
                <a:spcPct val="90100"/>
              </a:lnSpc>
              <a:spcBef>
                <a:spcPts val="50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Operating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modes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each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must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controlled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disturb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operation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connected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CPU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74485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620" y="1224039"/>
            <a:ext cx="7566659" cy="4793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508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Different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types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techniques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available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broadly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divided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spc="-10" dirty="0">
                <a:latin typeface="Carlito"/>
                <a:cs typeface="Carlito"/>
              </a:rPr>
              <a:t>categories:-</a:t>
            </a:r>
            <a:endParaRPr sz="29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MICROPROCESSOR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70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42570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primarily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responsible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memory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versa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50" dirty="0">
                <a:latin typeface="Carlito"/>
                <a:cs typeface="Carlito"/>
              </a:rPr>
              <a:t>.</a:t>
            </a:r>
            <a:endParaRPr sz="25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 startAt="2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PERIPHERAL/DEVICE</a:t>
            </a:r>
            <a:r>
              <a:rPr sz="2550" u="heavy" spc="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CONTROLLED:-</a:t>
            </a:r>
            <a:r>
              <a:rPr sz="2550" u="heavy" spc="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95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34315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transferred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between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memory </a:t>
            </a:r>
            <a:r>
              <a:rPr sz="2550" dirty="0">
                <a:latin typeface="Carlito"/>
                <a:cs typeface="Carlito"/>
              </a:rPr>
              <a:t>without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intervention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such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 </a:t>
            </a:r>
            <a:r>
              <a:rPr sz="2550" dirty="0">
                <a:latin typeface="Carlito"/>
                <a:cs typeface="Carlito"/>
              </a:rPr>
              <a:t>increases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rate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makes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system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efficient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9154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0"/>
              </a:spcBef>
            </a:pPr>
            <a:r>
              <a:rPr dirty="0"/>
              <a:t>Microprocessor</a:t>
            </a:r>
            <a:r>
              <a:rPr spc="-60" dirty="0"/>
              <a:t> </a:t>
            </a:r>
            <a:r>
              <a:rPr dirty="0"/>
              <a:t>Controlled</a:t>
            </a:r>
            <a:r>
              <a:rPr spc="-60" dirty="0"/>
              <a:t> </a:t>
            </a:r>
            <a:r>
              <a:rPr spc="-25" dirty="0"/>
              <a:t>DTS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590790" cy="1992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66103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based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further </a:t>
            </a:r>
            <a:r>
              <a:rPr sz="3200" dirty="0">
                <a:latin typeface="Carlito"/>
                <a:cs typeface="Carlito"/>
              </a:rPr>
              <a:t>divided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two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parts:-</a:t>
            </a:r>
            <a:endParaRPr sz="32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445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PROGRAMMED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INTERRUPT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CONTROL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902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65" dirty="0"/>
              <a:t> </a:t>
            </a:r>
            <a:r>
              <a:rPr sz="3600" dirty="0"/>
              <a:t>Data</a:t>
            </a:r>
            <a:r>
              <a:rPr sz="3600" spc="-60" dirty="0"/>
              <a:t> </a:t>
            </a:r>
            <a:r>
              <a:rPr sz="3600" dirty="0"/>
              <a:t>Transfer</a:t>
            </a:r>
            <a:r>
              <a:rPr sz="3600" spc="-60" dirty="0"/>
              <a:t> </a:t>
            </a:r>
            <a:r>
              <a:rPr sz="3600" spc="-10" dirty="0"/>
              <a:t>Scheme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620" y="1610559"/>
            <a:ext cx="7943215" cy="41344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marR="13970" indent="-287020">
              <a:lnSpc>
                <a:spcPts val="3520"/>
              </a:lnSpc>
              <a:spcBef>
                <a:spcPts val="24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Programmed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controlled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.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transferred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from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IO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CPU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versa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under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control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which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3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stored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memory.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These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executed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I/O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0" dirty="0">
                <a:latin typeface="Carlito"/>
                <a:cs typeface="Carlito"/>
              </a:rPr>
              <a:t> ready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data.</a:t>
            </a:r>
            <a:endParaRPr sz="29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employed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small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amount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10" dirty="0">
                <a:latin typeface="Carlito"/>
                <a:cs typeface="Carlito"/>
              </a:rPr>
              <a:t> transferred.</a:t>
            </a:r>
            <a:endParaRPr sz="2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4" y="214299"/>
            <a:ext cx="8286783" cy="62150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670" y="274485"/>
            <a:ext cx="6466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141" y="1349053"/>
            <a:ext cx="8365490" cy="51491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 algn="just">
              <a:lnSpc>
                <a:spcPts val="322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2950" dirty="0">
                <a:latin typeface="Carlito"/>
                <a:cs typeface="Carlito"/>
              </a:rPr>
              <a:t>A</a:t>
            </a:r>
            <a:r>
              <a:rPr sz="2950" dirty="0" smtClean="0">
                <a:latin typeface="Carlito"/>
                <a:cs typeface="Carlito"/>
              </a:rPr>
              <a:t>n</a:t>
            </a:r>
            <a:r>
              <a:rPr sz="2950" spc="325" dirty="0" smtClean="0">
                <a:latin typeface="Carlito"/>
                <a:cs typeface="Carlito"/>
              </a:rPr>
              <a:t> 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medium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dirty="0">
                <a:latin typeface="Carlito"/>
                <a:cs typeface="Carlito"/>
              </a:rPr>
              <a:t>separate</a:t>
            </a:r>
            <a:r>
              <a:rPr sz="2950" spc="68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components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computer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spc="-10" dirty="0">
                <a:latin typeface="Carlito"/>
                <a:cs typeface="Carlito"/>
              </a:rPr>
              <a:t>system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information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interact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each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other.</a:t>
            </a:r>
            <a:endParaRPr sz="295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4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between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software,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 </a:t>
            </a:r>
            <a:r>
              <a:rPr sz="2950" dirty="0">
                <a:latin typeface="Carlito"/>
                <a:cs typeface="Carlito"/>
              </a:rPr>
              <a:t>hardware,</a:t>
            </a:r>
            <a:r>
              <a:rPr sz="2950" spc="54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peripheral</a:t>
            </a:r>
            <a:r>
              <a:rPr sz="2950" spc="550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devices,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humans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spc="-25" dirty="0">
                <a:latin typeface="Carlito"/>
                <a:cs typeface="Carlito"/>
              </a:rPr>
              <a:t>and </a:t>
            </a:r>
            <a:r>
              <a:rPr sz="2950" dirty="0">
                <a:latin typeface="Carlito"/>
                <a:cs typeface="Carlito"/>
              </a:rPr>
              <a:t>combinations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these.</a:t>
            </a:r>
            <a:endParaRPr sz="2950" dirty="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91200"/>
              </a:lnSpc>
              <a:spcBef>
                <a:spcPts val="59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40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microprocessor</a:t>
            </a:r>
            <a:r>
              <a:rPr sz="2950" b="1" spc="4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integrated </a:t>
            </a:r>
            <a:r>
              <a:rPr sz="2950" dirty="0">
                <a:latin typeface="Carlito"/>
                <a:cs typeface="Carlito"/>
              </a:rPr>
              <a:t>circuit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that</a:t>
            </a:r>
            <a:r>
              <a:rPr sz="2950" spc="18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performs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basic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functions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the </a:t>
            </a:r>
            <a:r>
              <a:rPr sz="2950" dirty="0">
                <a:latin typeface="Carlito"/>
                <a:cs typeface="Carlito"/>
              </a:rPr>
              <a:t>central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processing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unit.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It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enables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user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to </a:t>
            </a:r>
            <a:r>
              <a:rPr sz="2950" dirty="0">
                <a:latin typeface="Carlito"/>
                <a:cs typeface="Carlito"/>
              </a:rPr>
              <a:t>communicate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computer.</a:t>
            </a:r>
            <a:endParaRPr sz="29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95351"/>
            <a:ext cx="7963534" cy="58127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25654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Here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also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synchronous</a:t>
            </a:r>
            <a:r>
              <a:rPr sz="2950" b="1" spc="-3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and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asynchronous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spc="-20" dirty="0">
                <a:latin typeface="Carlito"/>
                <a:cs typeface="Carlito"/>
              </a:rPr>
              <a:t>mode </a:t>
            </a:r>
            <a:r>
              <a:rPr sz="2950" b="1" dirty="0">
                <a:latin typeface="Carlito"/>
                <a:cs typeface="Carlito"/>
              </a:rPr>
              <a:t>of</a:t>
            </a:r>
            <a:r>
              <a:rPr sz="2950" b="1" spc="-1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transfer</a:t>
            </a:r>
            <a:r>
              <a:rPr sz="2950" b="1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used.</a:t>
            </a:r>
            <a:endParaRPr sz="2950">
              <a:latin typeface="Carlito"/>
              <a:cs typeface="Carlito"/>
            </a:endParaRPr>
          </a:p>
          <a:p>
            <a:pPr marL="299720" indent="-287020">
              <a:lnSpc>
                <a:spcPts val="3440"/>
              </a:lnSpc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Synchronous</a:t>
            </a: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950" b="1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149225" lvl="1" indent="-304800">
              <a:lnSpc>
                <a:spcPct val="80900"/>
              </a:lnSpc>
              <a:spcBef>
                <a:spcPts val="56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time’.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received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synchronized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clock.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CPU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employed.</a:t>
            </a:r>
            <a:endParaRPr sz="2550">
              <a:latin typeface="Carlito"/>
              <a:cs typeface="Carlito"/>
            </a:endParaRPr>
          </a:p>
          <a:p>
            <a:pPr marL="699135" marR="15875" lvl="1" indent="-304800">
              <a:lnSpc>
                <a:spcPct val="81000"/>
              </a:lnSpc>
              <a:spcBef>
                <a:spcPts val="51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performed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by </a:t>
            </a:r>
            <a:r>
              <a:rPr sz="2550" dirty="0">
                <a:latin typeface="Carlito"/>
                <a:cs typeface="Carlito"/>
              </a:rPr>
              <a:t>executing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port.</a:t>
            </a:r>
            <a:endParaRPr sz="2550">
              <a:latin typeface="Carlito"/>
              <a:cs typeface="Carlito"/>
            </a:endParaRPr>
          </a:p>
          <a:p>
            <a:pPr marL="699135" marR="5080">
              <a:lnSpc>
                <a:spcPct val="80900"/>
              </a:lnSpc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port.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executed.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35" dirty="0">
                <a:latin typeface="Carlito"/>
                <a:cs typeface="Carlito"/>
              </a:rPr>
              <a:t>or</a:t>
            </a:r>
            <a:r>
              <a:rPr sz="2550" spc="6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examined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transferred.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24975"/>
            <a:ext cx="7893684" cy="5233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Asynchronous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5080" lvl="1" indent="-304800">
              <a:lnSpc>
                <a:spcPct val="90700"/>
              </a:lnSpc>
              <a:spcBef>
                <a:spcPts val="56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Asynchronous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irregular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intervals’.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this </a:t>
            </a:r>
            <a:r>
              <a:rPr sz="2550" dirty="0">
                <a:latin typeface="Carlito"/>
                <a:cs typeface="Carlito"/>
              </a:rPr>
              <a:t>method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based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predetermined </a:t>
            </a:r>
            <a:r>
              <a:rPr sz="2550" dirty="0">
                <a:latin typeface="Carlito"/>
                <a:cs typeface="Carlito"/>
              </a:rPr>
              <a:t>timing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pattern.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used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does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</a:t>
            </a:r>
            <a:endParaRPr sz="2550">
              <a:latin typeface="Carlito"/>
              <a:cs typeface="Carlito"/>
            </a:endParaRPr>
          </a:p>
          <a:p>
            <a:pPr marL="699135" marR="46355" lvl="1" indent="-304800">
              <a:lnSpc>
                <a:spcPct val="90700"/>
              </a:lnSpc>
              <a:spcBef>
                <a:spcPts val="52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In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i.e.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6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transferred.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initiates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get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ready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continuously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till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  <a:p>
            <a:pPr marL="699135" marR="88900">
              <a:lnSpc>
                <a:spcPts val="2770"/>
              </a:lnSpc>
              <a:spcBef>
                <a:spcPts val="50"/>
              </a:spcBef>
            </a:pP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 </a:t>
            </a:r>
            <a:r>
              <a:rPr sz="2550" dirty="0">
                <a:latin typeface="Carlito"/>
                <a:cs typeface="Carlito"/>
              </a:rPr>
              <a:t>executes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7653655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b="1" dirty="0">
                <a:latin typeface="Carlito"/>
                <a:cs typeface="Carlito"/>
              </a:rPr>
              <a:t>handshaking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mode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because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exchanged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before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actual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place.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signals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called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handshake</a:t>
            </a:r>
            <a:r>
              <a:rPr sz="3200" b="1" spc="-5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signals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189480" marR="5080" indent="-154305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Programmed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dirty="0"/>
              <a:t>Transfer</a:t>
            </a:r>
            <a:r>
              <a:rPr sz="3950" spc="-45" dirty="0"/>
              <a:t> </a:t>
            </a:r>
            <a:r>
              <a:rPr sz="3950" spc="-10" dirty="0"/>
              <a:t>Scheme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501507"/>
            <a:ext cx="7508875" cy="16497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busy.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wasting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checking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flag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instead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useful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work.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dirty="0"/>
              <a:t>Interrupt</a:t>
            </a:r>
            <a:r>
              <a:rPr spc="-65" dirty="0"/>
              <a:t> 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70325"/>
            <a:ext cx="8003540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 algn="just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problem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CPU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along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ready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reception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transmission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  <a:p>
            <a:pPr marL="294640" marR="286385">
              <a:lnSpc>
                <a:spcPts val="3450"/>
              </a:lnSpc>
            </a:pPr>
            <a:r>
              <a:rPr sz="3200" dirty="0">
                <a:latin typeface="Carlito"/>
                <a:cs typeface="Carlito"/>
              </a:rPr>
              <a:t>.The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waiting,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must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repeatedly interrogate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status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result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level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entire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severely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degraded.</a:t>
            </a:r>
            <a:endParaRPr sz="3200">
              <a:latin typeface="Carlito"/>
              <a:cs typeface="Carlito"/>
            </a:endParaRPr>
          </a:p>
          <a:p>
            <a:pPr marL="294640" marR="834390" indent="-281940">
              <a:lnSpc>
                <a:spcPts val="3490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alternative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interrupt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driven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IO</a:t>
            </a:r>
            <a:r>
              <a:rPr sz="3200" b="1" i="1" spc="-65" dirty="0">
                <a:latin typeface="Carlito"/>
                <a:cs typeface="Carlito"/>
              </a:rPr>
              <a:t> </a:t>
            </a:r>
            <a:r>
              <a:rPr sz="3200" b="1" i="1" spc="-20" dirty="0">
                <a:latin typeface="Carlito"/>
                <a:cs typeface="Carlito"/>
              </a:rPr>
              <a:t>data </a:t>
            </a:r>
            <a:r>
              <a:rPr sz="3200" b="1" i="1" spc="-10" dirty="0">
                <a:latin typeface="Carlito"/>
                <a:cs typeface="Carlito"/>
              </a:rPr>
              <a:t>transfer.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0"/>
              </a:spcBef>
            </a:pPr>
            <a:r>
              <a:rPr dirty="0"/>
              <a:t>Transfer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In</a:t>
            </a:r>
            <a:r>
              <a:rPr sz="2450" spc="5" dirty="0"/>
              <a:t> </a:t>
            </a:r>
            <a:r>
              <a:rPr sz="2450" dirty="0"/>
              <a:t>this</a:t>
            </a:r>
            <a:r>
              <a:rPr sz="2450" spc="15" dirty="0"/>
              <a:t> </a:t>
            </a:r>
            <a:r>
              <a:rPr sz="2450" dirty="0"/>
              <a:t>scheme</a:t>
            </a:r>
            <a:r>
              <a:rPr sz="2450" spc="20" dirty="0"/>
              <a:t> </a:t>
            </a:r>
            <a:r>
              <a:rPr sz="2450" dirty="0"/>
              <a:t>when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5" dirty="0"/>
              <a:t> </a:t>
            </a:r>
            <a:r>
              <a:rPr sz="2450" dirty="0"/>
              <a:t>device</a:t>
            </a:r>
            <a:r>
              <a:rPr sz="2450" spc="15" dirty="0"/>
              <a:t> </a:t>
            </a:r>
            <a:r>
              <a:rPr sz="2450" dirty="0"/>
              <a:t>becomes</a:t>
            </a:r>
            <a:r>
              <a:rPr sz="2450" spc="15" dirty="0"/>
              <a:t> </a:t>
            </a:r>
            <a:r>
              <a:rPr sz="2450" dirty="0"/>
              <a:t>ready</a:t>
            </a:r>
            <a:r>
              <a:rPr sz="2450" spc="20" dirty="0"/>
              <a:t> </a:t>
            </a:r>
            <a:r>
              <a:rPr sz="2450" spc="-25" dirty="0"/>
              <a:t>to </a:t>
            </a:r>
            <a:r>
              <a:rPr sz="2450" dirty="0"/>
              <a:t>transfer</a:t>
            </a:r>
            <a:r>
              <a:rPr sz="2450" spc="10" dirty="0"/>
              <a:t> </a:t>
            </a:r>
            <a:r>
              <a:rPr sz="2450" dirty="0"/>
              <a:t>data,</a:t>
            </a:r>
            <a:r>
              <a:rPr sz="2450" spc="20" dirty="0"/>
              <a:t> </a:t>
            </a:r>
            <a:r>
              <a:rPr sz="2450" dirty="0"/>
              <a:t>it</a:t>
            </a:r>
            <a:r>
              <a:rPr sz="2450" spc="15" dirty="0"/>
              <a:t> </a:t>
            </a:r>
            <a:r>
              <a:rPr sz="2450" dirty="0"/>
              <a:t>sends</a:t>
            </a:r>
            <a:r>
              <a:rPr sz="2450" spc="15" dirty="0"/>
              <a:t> </a:t>
            </a:r>
            <a:r>
              <a:rPr sz="2450" dirty="0"/>
              <a:t>a</a:t>
            </a:r>
            <a:r>
              <a:rPr sz="2450" spc="20" dirty="0"/>
              <a:t> </a:t>
            </a:r>
            <a:r>
              <a:rPr sz="2450" dirty="0"/>
              <a:t>high</a:t>
            </a:r>
            <a:r>
              <a:rPr sz="2450" spc="20" dirty="0"/>
              <a:t> </a:t>
            </a:r>
            <a:r>
              <a:rPr sz="2450" dirty="0"/>
              <a:t>signal</a:t>
            </a:r>
            <a:r>
              <a:rPr sz="2450" spc="20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0" dirty="0"/>
              <a:t> </a:t>
            </a:r>
            <a:r>
              <a:rPr sz="2450" spc="-10" dirty="0"/>
              <a:t>microprocessor </a:t>
            </a:r>
            <a:r>
              <a:rPr sz="2450" dirty="0"/>
              <a:t>through</a:t>
            </a:r>
            <a:r>
              <a:rPr sz="2450" spc="25" dirty="0"/>
              <a:t> </a:t>
            </a:r>
            <a:r>
              <a:rPr sz="2450" dirty="0"/>
              <a:t>a</a:t>
            </a:r>
            <a:r>
              <a:rPr sz="2450" spc="40" dirty="0"/>
              <a:t> </a:t>
            </a:r>
            <a:r>
              <a:rPr sz="2450" dirty="0"/>
              <a:t>special</a:t>
            </a:r>
            <a:r>
              <a:rPr sz="2450" spc="35" dirty="0"/>
              <a:t> </a:t>
            </a:r>
            <a:r>
              <a:rPr sz="2450" dirty="0"/>
              <a:t>input</a:t>
            </a:r>
            <a:r>
              <a:rPr sz="2450" spc="35" dirty="0"/>
              <a:t> </a:t>
            </a:r>
            <a:r>
              <a:rPr sz="2450" dirty="0"/>
              <a:t>line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35" dirty="0"/>
              <a:t> </a:t>
            </a:r>
            <a:r>
              <a:rPr sz="2450" dirty="0"/>
              <a:t>an</a:t>
            </a:r>
            <a:r>
              <a:rPr sz="2450" spc="75" dirty="0"/>
              <a:t> </a:t>
            </a:r>
            <a:r>
              <a:rPr sz="2450" b="1" dirty="0">
                <a:latin typeface="Carlito"/>
                <a:cs typeface="Carlito"/>
              </a:rPr>
              <a:t>interrupt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line</a:t>
            </a:r>
            <a:r>
              <a:rPr sz="2450" dirty="0"/>
              <a:t>.</a:t>
            </a:r>
            <a:r>
              <a:rPr sz="2450" spc="35" dirty="0"/>
              <a:t> </a:t>
            </a:r>
            <a:r>
              <a:rPr sz="2450" dirty="0"/>
              <a:t>In</a:t>
            </a:r>
            <a:r>
              <a:rPr sz="2450" spc="40" dirty="0"/>
              <a:t> </a:t>
            </a:r>
            <a:r>
              <a:rPr sz="2450" spc="-10" dirty="0"/>
              <a:t>other </a:t>
            </a:r>
            <a:r>
              <a:rPr sz="2450" dirty="0"/>
              <a:t>words</a:t>
            </a:r>
            <a:r>
              <a:rPr sz="2450" spc="15" dirty="0"/>
              <a:t> </a:t>
            </a:r>
            <a:r>
              <a:rPr sz="2450" dirty="0"/>
              <a:t>it</a:t>
            </a:r>
            <a:r>
              <a:rPr sz="2450" spc="20" dirty="0"/>
              <a:t> </a:t>
            </a:r>
            <a:r>
              <a:rPr sz="2450" dirty="0"/>
              <a:t>interrupts</a:t>
            </a:r>
            <a:r>
              <a:rPr sz="2450" spc="3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normal</a:t>
            </a:r>
            <a:r>
              <a:rPr sz="2450" spc="25" dirty="0"/>
              <a:t> </a:t>
            </a:r>
            <a:r>
              <a:rPr sz="2450" dirty="0"/>
              <a:t>processing</a:t>
            </a:r>
            <a:r>
              <a:rPr sz="2450" spc="20" dirty="0"/>
              <a:t> </a:t>
            </a:r>
            <a:r>
              <a:rPr sz="2450" dirty="0"/>
              <a:t>sequence</a:t>
            </a:r>
            <a:r>
              <a:rPr sz="2450" spc="30" dirty="0"/>
              <a:t> </a:t>
            </a:r>
            <a:r>
              <a:rPr sz="2450" dirty="0"/>
              <a:t>of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spc="-10" dirty="0"/>
              <a:t>microprocessor.</a:t>
            </a:r>
            <a:endParaRPr sz="2450">
              <a:latin typeface="Carlito"/>
              <a:cs typeface="Carlito"/>
            </a:endParaRPr>
          </a:p>
          <a:p>
            <a:pPr marL="307975" marR="191135" indent="-295910">
              <a:lnSpc>
                <a:spcPct val="81400"/>
              </a:lnSpc>
              <a:spcBef>
                <a:spcPts val="509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On</a:t>
            </a:r>
            <a:r>
              <a:rPr sz="2450" spc="20" dirty="0"/>
              <a:t> </a:t>
            </a:r>
            <a:r>
              <a:rPr sz="2450" dirty="0"/>
              <a:t>receiving</a:t>
            </a:r>
            <a:r>
              <a:rPr sz="2450" spc="30" dirty="0"/>
              <a:t> </a:t>
            </a:r>
            <a:r>
              <a:rPr sz="2450" dirty="0"/>
              <a:t>interrupt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5" dirty="0"/>
              <a:t> </a:t>
            </a:r>
            <a:r>
              <a:rPr sz="2450" dirty="0"/>
              <a:t>microprocessor</a:t>
            </a:r>
            <a:r>
              <a:rPr sz="2450" spc="30" dirty="0"/>
              <a:t> </a:t>
            </a:r>
            <a:r>
              <a:rPr sz="2450" dirty="0"/>
              <a:t>completes</a:t>
            </a:r>
            <a:r>
              <a:rPr sz="2450" spc="35" dirty="0"/>
              <a:t> </a:t>
            </a:r>
            <a:r>
              <a:rPr sz="2450" spc="-25" dirty="0"/>
              <a:t>the </a:t>
            </a:r>
            <a:r>
              <a:rPr sz="2450" dirty="0"/>
              <a:t>current</a:t>
            </a:r>
            <a:r>
              <a:rPr sz="2450" spc="20" dirty="0"/>
              <a:t> </a:t>
            </a:r>
            <a:r>
              <a:rPr sz="2450" dirty="0"/>
              <a:t>instruction,</a:t>
            </a:r>
            <a:r>
              <a:rPr sz="2450" spc="20" dirty="0"/>
              <a:t> </a:t>
            </a:r>
            <a:r>
              <a:rPr sz="2450" dirty="0"/>
              <a:t>saves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contents</a:t>
            </a:r>
            <a:r>
              <a:rPr sz="2450" spc="25" dirty="0"/>
              <a:t> </a:t>
            </a:r>
            <a:r>
              <a:rPr sz="2450" dirty="0"/>
              <a:t>of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spc="-10" dirty="0"/>
              <a:t>program </a:t>
            </a:r>
            <a:r>
              <a:rPr sz="2450" dirty="0"/>
              <a:t>counter</a:t>
            </a:r>
            <a:r>
              <a:rPr sz="2450" spc="5" dirty="0"/>
              <a:t> </a:t>
            </a:r>
            <a:r>
              <a:rPr sz="2450" dirty="0"/>
              <a:t>on</a:t>
            </a:r>
            <a:r>
              <a:rPr sz="2450" spc="10" dirty="0"/>
              <a:t> </a:t>
            </a:r>
            <a:r>
              <a:rPr sz="2450" dirty="0"/>
              <a:t>stack</a:t>
            </a:r>
            <a:r>
              <a:rPr sz="2450" spc="15" dirty="0"/>
              <a:t> </a:t>
            </a:r>
            <a:r>
              <a:rPr sz="2450" dirty="0"/>
              <a:t>first</a:t>
            </a:r>
            <a:r>
              <a:rPr sz="2450" spc="5" dirty="0"/>
              <a:t> </a:t>
            </a:r>
            <a:r>
              <a:rPr sz="2450" dirty="0"/>
              <a:t>and</a:t>
            </a:r>
            <a:r>
              <a:rPr sz="2450" spc="15" dirty="0"/>
              <a:t> </a:t>
            </a:r>
            <a:r>
              <a:rPr sz="2450" dirty="0"/>
              <a:t>then</a:t>
            </a:r>
            <a:r>
              <a:rPr sz="2450" spc="10" dirty="0"/>
              <a:t> </a:t>
            </a:r>
            <a:r>
              <a:rPr sz="2450" dirty="0"/>
              <a:t>attends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0" dirty="0"/>
              <a:t> </a:t>
            </a:r>
            <a:r>
              <a:rPr sz="2450" dirty="0"/>
              <a:t>devices.</a:t>
            </a:r>
            <a:r>
              <a:rPr sz="2450" spc="15" dirty="0"/>
              <a:t> </a:t>
            </a:r>
            <a:r>
              <a:rPr sz="2450" spc="-25" dirty="0"/>
              <a:t>It </a:t>
            </a:r>
            <a:r>
              <a:rPr sz="2450" dirty="0"/>
              <a:t>take</a:t>
            </a:r>
            <a:r>
              <a:rPr sz="2450" spc="20" dirty="0"/>
              <a:t> </a:t>
            </a:r>
            <a:r>
              <a:rPr sz="2450" dirty="0"/>
              <a:t>up</a:t>
            </a:r>
            <a:r>
              <a:rPr sz="2450" spc="35" dirty="0"/>
              <a:t> </a:t>
            </a:r>
            <a:r>
              <a:rPr sz="2450" dirty="0"/>
              <a:t>a</a:t>
            </a:r>
            <a:r>
              <a:rPr sz="2450" spc="30" dirty="0"/>
              <a:t> </a:t>
            </a:r>
            <a:r>
              <a:rPr sz="2450" dirty="0"/>
              <a:t>subroutine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55" dirty="0"/>
              <a:t> </a:t>
            </a:r>
            <a:r>
              <a:rPr sz="2450" b="1" dirty="0">
                <a:latin typeface="Carlito"/>
                <a:cs typeface="Carlito"/>
              </a:rPr>
              <a:t>ISS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(Interrupt</a:t>
            </a:r>
            <a:r>
              <a:rPr sz="2450" b="1" spc="25" dirty="0">
                <a:latin typeface="Carlito"/>
                <a:cs typeface="Carlito"/>
              </a:rPr>
              <a:t> </a:t>
            </a:r>
            <a:r>
              <a:rPr sz="2450" b="1" spc="-10" dirty="0">
                <a:latin typeface="Carlito"/>
                <a:cs typeface="Carlito"/>
              </a:rPr>
              <a:t>Service </a:t>
            </a:r>
            <a:r>
              <a:rPr sz="2450" b="1" dirty="0">
                <a:latin typeface="Carlito"/>
                <a:cs typeface="Carlito"/>
              </a:rPr>
              <a:t>Subroutine).</a:t>
            </a:r>
            <a:r>
              <a:rPr sz="2450" b="1" spc="30" dirty="0">
                <a:latin typeface="Carlito"/>
                <a:cs typeface="Carlito"/>
              </a:rPr>
              <a:t> </a:t>
            </a:r>
            <a:r>
              <a:rPr sz="2450" dirty="0"/>
              <a:t>It</a:t>
            </a:r>
            <a:r>
              <a:rPr sz="2450" spc="25" dirty="0"/>
              <a:t> </a:t>
            </a:r>
            <a:r>
              <a:rPr sz="2450" dirty="0"/>
              <a:t>execute</a:t>
            </a:r>
            <a:r>
              <a:rPr sz="2450" spc="25" dirty="0"/>
              <a:t> </a:t>
            </a:r>
            <a:r>
              <a:rPr sz="2450" dirty="0"/>
              <a:t>ISS</a:t>
            </a:r>
            <a:r>
              <a:rPr sz="2450" spc="30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from</a:t>
            </a:r>
            <a:r>
              <a:rPr sz="2450" spc="25" dirty="0"/>
              <a:t> </a:t>
            </a:r>
            <a:r>
              <a:rPr sz="2450" dirty="0"/>
              <a:t>or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spc="-25" dirty="0"/>
              <a:t>the </a:t>
            </a:r>
            <a:r>
              <a:rPr sz="2450" dirty="0"/>
              <a:t>I/O</a:t>
            </a:r>
            <a:r>
              <a:rPr sz="2450" spc="25" dirty="0"/>
              <a:t> </a:t>
            </a:r>
            <a:r>
              <a:rPr sz="2450" dirty="0"/>
              <a:t>device.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dirty="0"/>
              <a:t>ISS</a:t>
            </a:r>
            <a:r>
              <a:rPr sz="2450" spc="25" dirty="0"/>
              <a:t> </a:t>
            </a:r>
            <a:r>
              <a:rPr sz="2450" dirty="0"/>
              <a:t>are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be</a:t>
            </a:r>
            <a:r>
              <a:rPr sz="2450" spc="25" dirty="0"/>
              <a:t> </a:t>
            </a:r>
            <a:r>
              <a:rPr sz="2450" dirty="0"/>
              <a:t>provided</a:t>
            </a:r>
            <a:r>
              <a:rPr sz="2450" spc="25" dirty="0"/>
              <a:t> </a:t>
            </a:r>
            <a:r>
              <a:rPr sz="2450" dirty="0"/>
              <a:t>for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spc="-25" dirty="0"/>
              <a:t>IO </a:t>
            </a:r>
            <a:r>
              <a:rPr sz="2450" dirty="0"/>
              <a:t>devices.</a:t>
            </a:r>
            <a:r>
              <a:rPr sz="2450" spc="30" dirty="0"/>
              <a:t> </a:t>
            </a:r>
            <a:r>
              <a:rPr sz="2450" dirty="0"/>
              <a:t>After</a:t>
            </a:r>
            <a:r>
              <a:rPr sz="2450" spc="25" dirty="0"/>
              <a:t> </a:t>
            </a:r>
            <a:r>
              <a:rPr sz="2450" dirty="0"/>
              <a:t>completing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dirty="0"/>
              <a:t>microprocessor</a:t>
            </a:r>
            <a:r>
              <a:rPr sz="2450" spc="35" dirty="0"/>
              <a:t> </a:t>
            </a:r>
            <a:r>
              <a:rPr sz="2450" dirty="0"/>
              <a:t>returns</a:t>
            </a:r>
            <a:r>
              <a:rPr sz="2450" spc="40" dirty="0"/>
              <a:t> </a:t>
            </a:r>
            <a:r>
              <a:rPr sz="2450" dirty="0"/>
              <a:t>back</a:t>
            </a:r>
            <a:r>
              <a:rPr sz="2450" spc="40" dirty="0"/>
              <a:t> </a:t>
            </a:r>
            <a:r>
              <a:rPr sz="2450" dirty="0"/>
              <a:t>to</a:t>
            </a:r>
            <a:r>
              <a:rPr sz="2450" spc="45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main</a:t>
            </a:r>
            <a:r>
              <a:rPr sz="2450" spc="45" dirty="0"/>
              <a:t> </a:t>
            </a:r>
            <a:r>
              <a:rPr sz="2450" dirty="0"/>
              <a:t>program</a:t>
            </a:r>
            <a:r>
              <a:rPr sz="2450" spc="35" dirty="0"/>
              <a:t> </a:t>
            </a:r>
            <a:r>
              <a:rPr sz="2450" dirty="0"/>
              <a:t>which</a:t>
            </a:r>
            <a:r>
              <a:rPr sz="2450" spc="45" dirty="0"/>
              <a:t> </a:t>
            </a:r>
            <a:r>
              <a:rPr sz="2450" spc="-25" dirty="0"/>
              <a:t>it </a:t>
            </a:r>
            <a:r>
              <a:rPr sz="2450" dirty="0"/>
              <a:t>was</a:t>
            </a:r>
            <a:r>
              <a:rPr sz="2450" spc="40" dirty="0"/>
              <a:t> </a:t>
            </a:r>
            <a:r>
              <a:rPr sz="2450" dirty="0"/>
              <a:t>executing</a:t>
            </a:r>
            <a:r>
              <a:rPr sz="2450" spc="30" dirty="0"/>
              <a:t> </a:t>
            </a:r>
            <a:r>
              <a:rPr sz="2450" dirty="0"/>
              <a:t>before</a:t>
            </a:r>
            <a:r>
              <a:rPr sz="2450" spc="40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interrupt</a:t>
            </a:r>
            <a:r>
              <a:rPr sz="2450" spc="30" dirty="0"/>
              <a:t> </a:t>
            </a:r>
            <a:r>
              <a:rPr sz="2450" spc="-10" dirty="0"/>
              <a:t>occurred.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6" y="1157119"/>
            <a:ext cx="6366294" cy="5129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3063240" marR="5080" indent="-27533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25" dirty="0"/>
              <a:t> </a:t>
            </a:r>
            <a:r>
              <a:rPr sz="3950" dirty="0"/>
              <a:t>Interrupt</a:t>
            </a:r>
            <a:r>
              <a:rPr sz="3950" spc="-30" dirty="0"/>
              <a:t> </a:t>
            </a:r>
            <a:r>
              <a:rPr sz="3950" dirty="0"/>
              <a:t>Driven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spc="-10" dirty="0"/>
              <a:t>Transfer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152254"/>
            <a:ext cx="7976234" cy="2056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normal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operation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interrupted.</a:t>
            </a:r>
            <a:endParaRPr sz="3200">
              <a:latin typeface="Carlito"/>
              <a:cs typeface="Carlito"/>
            </a:endParaRPr>
          </a:p>
          <a:p>
            <a:pPr marL="294640" marR="194945" indent="-281940">
              <a:lnSpc>
                <a:spcPct val="100499"/>
              </a:lnSpc>
              <a:spcBef>
                <a:spcPts val="490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needs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continue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monitoring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interrupt signals.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504608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00"/>
              </a:spcBef>
            </a:pPr>
            <a:r>
              <a:rPr dirty="0"/>
              <a:t>Device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294" rIns="0" bIns="0" rtlCol="0">
            <a:spAutoFit/>
          </a:bodyPr>
          <a:lstStyle/>
          <a:p>
            <a:pPr marL="307975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30861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transfer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mass</a:t>
            </a:r>
            <a:r>
              <a:rPr spc="800" dirty="0"/>
              <a:t> </a:t>
            </a: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device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20" dirty="0"/>
              <a:t>often </a:t>
            </a:r>
            <a:r>
              <a:rPr dirty="0"/>
              <a:t>limited</a:t>
            </a:r>
            <a:r>
              <a:rPr spc="-70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speed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microprocessor. </a:t>
            </a:r>
            <a:r>
              <a:rPr dirty="0"/>
              <a:t>Removing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microprocessor</a:t>
            </a:r>
            <a:r>
              <a:rPr spc="-100" dirty="0"/>
              <a:t> </a:t>
            </a:r>
            <a:r>
              <a:rPr dirty="0"/>
              <a:t>during</a:t>
            </a:r>
            <a:r>
              <a:rPr spc="-95" dirty="0"/>
              <a:t> </a:t>
            </a:r>
            <a:r>
              <a:rPr dirty="0"/>
              <a:t>such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dirty="0"/>
              <a:t>transfer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letting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peripheral</a:t>
            </a:r>
            <a:r>
              <a:rPr spc="-85" dirty="0"/>
              <a:t> </a:t>
            </a:r>
            <a:r>
              <a:rPr dirty="0"/>
              <a:t>manage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dirty="0"/>
              <a:t>transfer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would</a:t>
            </a:r>
            <a:r>
              <a:rPr spc="-70" dirty="0"/>
              <a:t> </a:t>
            </a:r>
            <a:r>
              <a:rPr spc="-10" dirty="0"/>
              <a:t>improve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speed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transfer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hence</a:t>
            </a:r>
            <a:r>
              <a:rPr spc="-5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make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more</a:t>
            </a:r>
            <a:r>
              <a:rPr spc="-85" dirty="0"/>
              <a:t> </a:t>
            </a:r>
            <a:r>
              <a:rPr dirty="0"/>
              <a:t>efficient.</a:t>
            </a:r>
            <a:r>
              <a:rPr spc="-85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dirty="0"/>
              <a:t>transfer</a:t>
            </a:r>
            <a:r>
              <a:rPr spc="-80" dirty="0"/>
              <a:t> </a:t>
            </a:r>
            <a:r>
              <a:rPr spc="-10" dirty="0"/>
              <a:t>technique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0" dirty="0"/>
              <a:t> </a:t>
            </a:r>
            <a:r>
              <a:rPr b="1" dirty="0">
                <a:latin typeface="Carlito"/>
                <a:cs typeface="Carlito"/>
              </a:rPr>
              <a:t>DMA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Data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Transfer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3065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2730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During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DMA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idle,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so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longer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buses.</a:t>
            </a:r>
            <a:r>
              <a:rPr sz="3200" spc="8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DMA</a:t>
            </a:r>
            <a:r>
              <a:rPr sz="3200" b="1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Controller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over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manage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directly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between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peripheral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memory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099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It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fastest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microprocessor </a:t>
            </a:r>
            <a:r>
              <a:rPr sz="3200" dirty="0">
                <a:latin typeface="Carlito"/>
                <a:cs typeface="Carlito"/>
              </a:rPr>
              <a:t>regains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after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transfer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839200" cy="1384558"/>
          </a:xfrm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407795" marR="5080" indent="-1113155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What</a:t>
            </a:r>
            <a:r>
              <a:rPr sz="3950" spc="-25" dirty="0"/>
              <a:t> </a:t>
            </a:r>
            <a:r>
              <a:rPr sz="3950" dirty="0"/>
              <a:t>is</a:t>
            </a:r>
            <a:r>
              <a:rPr sz="3950" spc="-20" dirty="0"/>
              <a:t> </a:t>
            </a:r>
            <a:r>
              <a:rPr sz="3950" dirty="0"/>
              <a:t>the</a:t>
            </a:r>
            <a:r>
              <a:rPr sz="3950" spc="-15" dirty="0"/>
              <a:t> </a:t>
            </a:r>
            <a:r>
              <a:rPr sz="3950" dirty="0"/>
              <a:t>need</a:t>
            </a:r>
            <a:r>
              <a:rPr sz="3950" spc="-25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interfacing</a:t>
            </a:r>
            <a:r>
              <a:rPr sz="3950" spc="-15" dirty="0"/>
              <a:t> </a:t>
            </a:r>
            <a:r>
              <a:rPr sz="3950" spc="-25" dirty="0"/>
              <a:t>the </a:t>
            </a:r>
            <a:r>
              <a:rPr sz="3950" dirty="0"/>
              <a:t>microprocessor</a:t>
            </a:r>
            <a:r>
              <a:rPr sz="3950" spc="-75" dirty="0"/>
              <a:t> </a:t>
            </a:r>
            <a:r>
              <a:rPr sz="3950" spc="-10" dirty="0"/>
              <a:t>system?</a:t>
            </a:r>
            <a:endParaRPr sz="39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07975" marR="78105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if</a:t>
            </a:r>
            <a:r>
              <a:rPr sz="2950" spc="-20" dirty="0"/>
              <a:t> </a:t>
            </a:r>
            <a:r>
              <a:rPr sz="2950" dirty="0"/>
              <a:t>you</a:t>
            </a:r>
            <a:r>
              <a:rPr sz="2950" spc="-15" dirty="0"/>
              <a:t> </a:t>
            </a:r>
            <a:r>
              <a:rPr sz="2950" dirty="0"/>
              <a:t>are</a:t>
            </a:r>
            <a:r>
              <a:rPr sz="2950" spc="-15" dirty="0"/>
              <a:t> </a:t>
            </a:r>
            <a:r>
              <a:rPr sz="2950" dirty="0"/>
              <a:t>not</a:t>
            </a:r>
            <a:r>
              <a:rPr sz="2950" spc="-20" dirty="0"/>
              <a:t> </a:t>
            </a:r>
            <a:r>
              <a:rPr sz="2950" dirty="0"/>
              <a:t>using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then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will</a:t>
            </a:r>
            <a:r>
              <a:rPr sz="2950" spc="-15" dirty="0"/>
              <a:t> </a:t>
            </a:r>
            <a:r>
              <a:rPr sz="2950" spc="-25" dirty="0"/>
              <a:t>be </a:t>
            </a:r>
            <a:r>
              <a:rPr sz="2950" dirty="0"/>
              <a:t>working</a:t>
            </a:r>
            <a:r>
              <a:rPr sz="2950" spc="-20" dirty="0"/>
              <a:t> </a:t>
            </a:r>
            <a:r>
              <a:rPr sz="2950" dirty="0"/>
              <a:t>with</a:t>
            </a:r>
            <a:r>
              <a:rPr sz="2950" spc="-20" dirty="0"/>
              <a:t> </a:t>
            </a:r>
            <a:r>
              <a:rPr sz="2950" dirty="0"/>
              <a:t>less</a:t>
            </a:r>
            <a:r>
              <a:rPr sz="2950" spc="-20" dirty="0"/>
              <a:t> </a:t>
            </a:r>
            <a:r>
              <a:rPr sz="2950" spc="-10" dirty="0"/>
              <a:t>options.</a:t>
            </a:r>
            <a:endParaRPr sz="2950"/>
          </a:p>
          <a:p>
            <a:pPr marL="308610" indent="-287020">
              <a:lnSpc>
                <a:spcPts val="3440"/>
              </a:lnSpc>
              <a:buFont typeface="Arial"/>
              <a:buChar char="•"/>
              <a:tabLst>
                <a:tab pos="308610" algn="l"/>
              </a:tabLst>
            </a:pPr>
            <a:r>
              <a:rPr sz="2950" dirty="0"/>
              <a:t>On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we</a:t>
            </a:r>
            <a:r>
              <a:rPr sz="2950" spc="-15" dirty="0"/>
              <a:t> </a:t>
            </a:r>
            <a:r>
              <a:rPr sz="2950" dirty="0"/>
              <a:t>can</a:t>
            </a:r>
            <a:r>
              <a:rPr sz="2950" spc="-15" dirty="0"/>
              <a:t> </a:t>
            </a:r>
            <a:r>
              <a:rPr sz="2950" dirty="0"/>
              <a:t>add</a:t>
            </a:r>
            <a:r>
              <a:rPr sz="2950" spc="-20" dirty="0"/>
              <a:t> </a:t>
            </a:r>
            <a:r>
              <a:rPr sz="2950" dirty="0"/>
              <a:t>many</a:t>
            </a:r>
            <a:r>
              <a:rPr sz="2950" spc="-15" dirty="0"/>
              <a:t> </a:t>
            </a:r>
            <a:r>
              <a:rPr sz="2950" dirty="0"/>
              <a:t>features</a:t>
            </a:r>
            <a:r>
              <a:rPr sz="2950" spc="-1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like</a:t>
            </a:r>
            <a:endParaRPr sz="2950"/>
          </a:p>
          <a:p>
            <a:pPr marL="708025" lvl="1" indent="-304165">
              <a:lnSpc>
                <a:spcPts val="3005"/>
              </a:lnSpc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DMA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give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mode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types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transfer,</a:t>
            </a:r>
            <a:endParaRPr sz="2550">
              <a:latin typeface="Carlito"/>
              <a:cs typeface="Carlito"/>
            </a:endParaRPr>
          </a:p>
          <a:p>
            <a:pPr marL="708025" marR="138430" lvl="1" indent="-304800">
              <a:lnSpc>
                <a:spcPts val="2480"/>
              </a:lnSpc>
              <a:spcBef>
                <a:spcPts val="53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PIC(peripheral</a:t>
            </a:r>
            <a:r>
              <a:rPr sz="2550" spc="7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i="1" spc="7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controller)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provide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number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interrupt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handling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capacity,</a:t>
            </a:r>
            <a:endParaRPr sz="2550">
              <a:latin typeface="Carlito"/>
              <a:cs typeface="Carlito"/>
            </a:endParaRPr>
          </a:p>
          <a:p>
            <a:pPr marL="708025" marR="202565" lvl="1" indent="-304800">
              <a:lnSpc>
                <a:spcPts val="2480"/>
              </a:lnSpc>
              <a:spcBef>
                <a:spcPts val="51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PIT(parallel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dirty="0">
                <a:latin typeface="Carlito"/>
                <a:cs typeface="Carlito"/>
              </a:rPr>
              <a:t>)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event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driven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task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many </a:t>
            </a:r>
            <a:r>
              <a:rPr sz="2550" spc="-10" dirty="0">
                <a:latin typeface="Carlito"/>
                <a:cs typeface="Carlito"/>
              </a:rPr>
              <a:t>more.</a:t>
            </a:r>
            <a:endParaRPr sz="2550">
              <a:latin typeface="Carlito"/>
              <a:cs typeface="Carlito"/>
            </a:endParaRPr>
          </a:p>
          <a:p>
            <a:pPr marL="307975" marR="353060" indent="-287020">
              <a:lnSpc>
                <a:spcPct val="80600"/>
              </a:lnSpc>
              <a:spcBef>
                <a:spcPts val="595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Interfacing</a:t>
            </a:r>
            <a:r>
              <a:rPr sz="2950" spc="-30" dirty="0"/>
              <a:t> </a:t>
            </a:r>
            <a:r>
              <a:rPr sz="2950" dirty="0"/>
              <a:t>also</a:t>
            </a:r>
            <a:r>
              <a:rPr sz="2950" spc="-20" dirty="0"/>
              <a:t> </a:t>
            </a:r>
            <a:r>
              <a:rPr sz="2950" dirty="0"/>
              <a:t>allow</a:t>
            </a:r>
            <a:r>
              <a:rPr sz="2950" spc="-2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to</a:t>
            </a:r>
            <a:r>
              <a:rPr sz="2950" spc="-20" dirty="0"/>
              <a:t> </a:t>
            </a:r>
            <a:r>
              <a:rPr sz="2950" dirty="0"/>
              <a:t>connect</a:t>
            </a:r>
            <a:r>
              <a:rPr sz="2950" spc="-2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spc="-10" dirty="0"/>
              <a:t>other </a:t>
            </a:r>
            <a:r>
              <a:rPr sz="2950" dirty="0"/>
              <a:t>microprocessor</a:t>
            </a:r>
            <a:r>
              <a:rPr sz="2950" spc="-30" dirty="0"/>
              <a:t> </a:t>
            </a:r>
            <a:r>
              <a:rPr sz="2950" dirty="0"/>
              <a:t>and</a:t>
            </a:r>
            <a:r>
              <a:rPr sz="2950" spc="-30" dirty="0"/>
              <a:t> </a:t>
            </a:r>
            <a:r>
              <a:rPr sz="2950" dirty="0"/>
              <a:t>make</a:t>
            </a:r>
            <a:r>
              <a:rPr sz="2950" spc="-30" dirty="0"/>
              <a:t> </a:t>
            </a:r>
            <a:r>
              <a:rPr sz="2950" dirty="0"/>
              <a:t>its</a:t>
            </a:r>
            <a:r>
              <a:rPr sz="2950" spc="-30" dirty="0"/>
              <a:t> </a:t>
            </a:r>
            <a:r>
              <a:rPr sz="2950" dirty="0"/>
              <a:t>computation</a:t>
            </a:r>
            <a:r>
              <a:rPr sz="2950" spc="-30" dirty="0"/>
              <a:t> </a:t>
            </a:r>
            <a:r>
              <a:rPr sz="2950" spc="-20" dirty="0"/>
              <a:t>more </a:t>
            </a:r>
            <a:r>
              <a:rPr sz="2950" dirty="0"/>
              <a:t>easy</a:t>
            </a:r>
            <a:r>
              <a:rPr sz="2950" spc="-15" dirty="0"/>
              <a:t> </a:t>
            </a:r>
            <a:r>
              <a:rPr sz="2950" dirty="0"/>
              <a:t>and</a:t>
            </a:r>
            <a:r>
              <a:rPr sz="2950" spc="-10" dirty="0"/>
              <a:t> fast.</a:t>
            </a:r>
            <a:endParaRPr sz="29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67" y="643703"/>
            <a:ext cx="7472707" cy="51011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793" y="1084241"/>
            <a:ext cx="8437607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1177925" indent="-29591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What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need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for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a </a:t>
            </a:r>
            <a:r>
              <a:rPr sz="2500" b="1" spc="-10" dirty="0">
                <a:latin typeface="Carlito"/>
                <a:cs typeface="Carlito"/>
              </a:rPr>
              <a:t>microprocessor?</a:t>
            </a:r>
            <a:endParaRPr sz="2500" dirty="0">
              <a:latin typeface="Carlito"/>
              <a:cs typeface="Carlito"/>
            </a:endParaRPr>
          </a:p>
          <a:p>
            <a:pPr marL="708025" marR="103505" lvl="1" indent="-304165" algn="just">
              <a:lnSpc>
                <a:spcPct val="100299"/>
              </a:lnSpc>
              <a:spcBef>
                <a:spcPts val="49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10" dirty="0">
                <a:latin typeface="Carlito"/>
                <a:cs typeface="Carlito"/>
              </a:rPr>
              <a:t>Microprocessor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based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system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design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involves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processor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one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more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purpose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communication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various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and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connected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it</a:t>
            </a:r>
            <a:r>
              <a:rPr sz="2500" spc="-25" dirty="0" smtClean="0">
                <a:latin typeface="Carlito"/>
                <a:cs typeface="Carlito"/>
              </a:rPr>
              <a:t>.</a:t>
            </a:r>
            <a:endParaRPr lang="en-US" sz="2500" spc="-25" dirty="0" smtClean="0">
              <a:latin typeface="Carlito"/>
              <a:cs typeface="Carlito"/>
            </a:endParaRPr>
          </a:p>
          <a:p>
            <a:pPr marL="403860" marR="103505" lvl="1">
              <a:lnSpc>
                <a:spcPct val="100299"/>
              </a:lnSpc>
              <a:spcBef>
                <a:spcPts val="490"/>
              </a:spcBef>
              <a:tabLst>
                <a:tab pos="708025" algn="l"/>
              </a:tabLst>
            </a:pPr>
            <a:endParaRPr sz="2500" dirty="0">
              <a:latin typeface="Carlito"/>
              <a:cs typeface="Carlito"/>
            </a:endParaRPr>
          </a:p>
          <a:p>
            <a:pPr marL="307975" marR="5080" indent="-295910" algn="just">
              <a:lnSpc>
                <a:spcPct val="100400"/>
              </a:lnSpc>
              <a:spcBef>
                <a:spcPts val="489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Can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get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any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output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from</a:t>
            </a:r>
            <a:r>
              <a:rPr sz="2500" b="1" spc="-4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microprocessor </a:t>
            </a:r>
            <a:r>
              <a:rPr sz="2500" b="1" dirty="0">
                <a:latin typeface="Carlito"/>
                <a:cs typeface="Carlito"/>
              </a:rPr>
              <a:t>without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6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peripherals?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or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Can’t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connect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/ </a:t>
            </a:r>
            <a:r>
              <a:rPr sz="2500" b="1" spc="-10" dirty="0">
                <a:latin typeface="Carlito"/>
                <a:cs typeface="Carlito"/>
              </a:rPr>
              <a:t>interface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I/O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devices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processor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?</a:t>
            </a:r>
            <a:endParaRPr sz="2500" dirty="0">
              <a:latin typeface="Carlito"/>
              <a:cs typeface="Carlito"/>
            </a:endParaRPr>
          </a:p>
          <a:p>
            <a:pPr marL="708025" lvl="1" indent="-304165" algn="just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25" dirty="0" smtClean="0">
                <a:latin typeface="Carlito"/>
                <a:cs typeface="Carlito"/>
              </a:rPr>
              <a:t>No</a:t>
            </a:r>
            <a:r>
              <a:rPr lang="en-US" sz="2500" spc="-25" dirty="0" smtClean="0">
                <a:latin typeface="Carlito"/>
                <a:cs typeface="Carlito"/>
              </a:rPr>
              <a:t>,</a:t>
            </a:r>
            <a:r>
              <a:rPr lang="en-US" sz="2500" dirty="0" smtClean="0">
                <a:latin typeface="Carlito"/>
                <a:cs typeface="Carlito"/>
              </a:rPr>
              <a:t> </a:t>
            </a:r>
            <a:r>
              <a:rPr sz="2500" dirty="0" smtClean="0">
                <a:latin typeface="Carlito"/>
                <a:cs typeface="Carlito"/>
              </a:rPr>
              <a:t>You</a:t>
            </a:r>
            <a:r>
              <a:rPr sz="2500" spc="-50" dirty="0" smtClean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can’t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get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directly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from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 smtClean="0">
                <a:latin typeface="Carlito"/>
                <a:cs typeface="Carlito"/>
              </a:rPr>
              <a:t>a</a:t>
            </a:r>
            <a:r>
              <a:rPr lang="en-US" sz="2500" spc="-45" dirty="0">
                <a:latin typeface="Carlito"/>
                <a:cs typeface="Carlito"/>
              </a:rPr>
              <a:t> </a:t>
            </a:r>
            <a:r>
              <a:rPr sz="2500" spc="-10" dirty="0" smtClean="0">
                <a:latin typeface="Carlito"/>
                <a:cs typeface="Carlito"/>
              </a:rPr>
              <a:t>microprocessor </a:t>
            </a:r>
            <a:r>
              <a:rPr sz="2500" dirty="0">
                <a:latin typeface="Carlito"/>
                <a:cs typeface="Carlito"/>
              </a:rPr>
              <a:t>without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peripherals.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552" y="274485"/>
            <a:ext cx="42644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Continued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677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50" y="1552525"/>
            <a:ext cx="7952740" cy="4175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I/O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most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case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usually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electrical/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mechanical/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where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device. </a:t>
            </a:r>
            <a:r>
              <a:rPr sz="2450" dirty="0">
                <a:latin typeface="Carlito"/>
                <a:cs typeface="Carlito"/>
              </a:rPr>
              <a:t>Also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transfer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slower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the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memory.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significant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speed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characteristics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from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CPU.</a:t>
            </a:r>
            <a:endParaRPr sz="2450">
              <a:latin typeface="Carlito"/>
              <a:cs typeface="Carlito"/>
            </a:endParaRPr>
          </a:p>
          <a:p>
            <a:pPr marL="307975" marR="238760" indent="-295910">
              <a:lnSpc>
                <a:spcPct val="81200"/>
              </a:lnSpc>
              <a:spcBef>
                <a:spcPts val="51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There are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variety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peripherals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exist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need </a:t>
            </a:r>
            <a:r>
              <a:rPr sz="2450" dirty="0">
                <a:latin typeface="Carlito"/>
                <a:cs typeface="Carlito"/>
              </a:rPr>
              <a:t>to be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connected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same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system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bus.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be </a:t>
            </a:r>
            <a:r>
              <a:rPr sz="2450" dirty="0">
                <a:latin typeface="Carlito"/>
                <a:cs typeface="Carlito"/>
              </a:rPr>
              <a:t>difficult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all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logic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into </a:t>
            </a:r>
            <a:r>
              <a:rPr sz="2450" dirty="0">
                <a:latin typeface="Carlito"/>
                <a:cs typeface="Carlito"/>
              </a:rPr>
              <a:t>CPU.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This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reduces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flexibility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creates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hindrance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new </a:t>
            </a:r>
            <a:r>
              <a:rPr sz="2450" spc="-10" dirty="0">
                <a:latin typeface="Carlito"/>
                <a:cs typeface="Carlito"/>
              </a:rPr>
              <a:t>developments.</a:t>
            </a:r>
            <a:endParaRPr sz="2450">
              <a:latin typeface="Carlito"/>
              <a:cs typeface="Carlito"/>
            </a:endParaRPr>
          </a:p>
          <a:p>
            <a:pPr marL="307975" marR="254000" indent="-295910">
              <a:lnSpc>
                <a:spcPct val="80800"/>
              </a:lnSpc>
              <a:spcBef>
                <a:spcPts val="52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formats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word </a:t>
            </a:r>
            <a:r>
              <a:rPr sz="2450" dirty="0">
                <a:latin typeface="Carlito"/>
                <a:cs typeface="Carlito"/>
              </a:rPr>
              <a:t>lengths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by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CPU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Incorporation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module </a:t>
            </a:r>
            <a:r>
              <a:rPr sz="2450" dirty="0">
                <a:latin typeface="Carlito"/>
                <a:cs typeface="Carlito"/>
              </a:rPr>
              <a:t>helps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overcome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these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problems.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5721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Reasons</a:t>
            </a:r>
            <a:r>
              <a:rPr spc="-40" dirty="0"/>
              <a:t> </a:t>
            </a:r>
            <a:r>
              <a:rPr dirty="0"/>
              <a:t>Lead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I/O</a:t>
            </a:r>
            <a:r>
              <a:rPr spc="-40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870438"/>
            <a:ext cx="8011795" cy="541686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5244" indent="-297815" algn="just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First,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mediator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between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processor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and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device/devices.</a:t>
            </a:r>
            <a:endParaRPr sz="2200" dirty="0">
              <a:latin typeface="Carlito"/>
              <a:cs typeface="Carlito"/>
            </a:endParaRPr>
          </a:p>
          <a:p>
            <a:pPr marL="309880" marR="313055" indent="-297815" algn="just">
              <a:lnSpc>
                <a:spcPct val="99700"/>
              </a:lnSpc>
              <a:spcBef>
                <a:spcPts val="365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Second,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controls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exchange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between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external </a:t>
            </a:r>
            <a:r>
              <a:rPr sz="2200" dirty="0">
                <a:latin typeface="Carlito"/>
                <a:cs typeface="Carlito"/>
              </a:rPr>
              <a:t>devices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main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memory;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external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CPU </a:t>
            </a:r>
            <a:r>
              <a:rPr sz="2200" spc="-10" dirty="0">
                <a:latin typeface="Carlito"/>
                <a:cs typeface="Carlito"/>
              </a:rPr>
              <a:t>registers.</a:t>
            </a:r>
            <a:endParaRPr sz="2200" dirty="0">
              <a:latin typeface="Carlito"/>
              <a:cs typeface="Carlito"/>
            </a:endParaRPr>
          </a:p>
          <a:p>
            <a:pPr marL="309880" marR="96520" indent="-297815" algn="just">
              <a:lnSpc>
                <a:spcPct val="99500"/>
              </a:lnSpc>
              <a:spcBef>
                <a:spcPts val="465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Third,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provide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interface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internal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computer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which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connects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main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memory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an </a:t>
            </a:r>
            <a:r>
              <a:rPr sz="2200" dirty="0">
                <a:latin typeface="Carlito"/>
                <a:cs typeface="Carlito"/>
              </a:rPr>
              <a:t>interface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external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computer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connecting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external </a:t>
            </a:r>
            <a:r>
              <a:rPr sz="2200" dirty="0">
                <a:latin typeface="Carlito"/>
                <a:cs typeface="Carlito"/>
              </a:rPr>
              <a:t>device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peripheral.</a:t>
            </a:r>
            <a:endParaRPr sz="2200" dirty="0">
              <a:latin typeface="Carlito"/>
              <a:cs typeface="Carlito"/>
            </a:endParaRPr>
          </a:p>
          <a:p>
            <a:pPr marL="309880" marR="550545" indent="-297815" algn="just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Fourth,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only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communicate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information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but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also </a:t>
            </a:r>
            <a:r>
              <a:rPr sz="2200" dirty="0">
                <a:latin typeface="Carlito"/>
                <a:cs typeface="Carlito"/>
              </a:rPr>
              <a:t>coordinate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these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two.</a:t>
            </a:r>
            <a:endParaRPr sz="2200" dirty="0">
              <a:latin typeface="Carlito"/>
              <a:cs typeface="Carlito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Fifth,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addition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since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there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speed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differences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devices,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have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facilities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like </a:t>
            </a:r>
            <a:r>
              <a:rPr sz="2200" dirty="0">
                <a:latin typeface="Carlito"/>
                <a:cs typeface="Carlito"/>
              </a:rPr>
              <a:t>buffer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(storage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area)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error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detection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mechanism.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blogger.googleusercontent.com/img/b/R29vZ2xl/AVvXsEhqnjEwS552q2EvSkPqDcrkBwgRl-AeW9R_K6Q67BNf2Cd_jMivZSNuqwe6yg4yrievqiM1QzdDS475ROy7VqSf9jtiam0VVWBVeMLjm2tUZtjE9ohMjpvWpSjH6YzdqEPglTKfXTtvPo8F/s1600/slide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3" y="228600"/>
            <a:ext cx="8548371" cy="64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30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09" y="1545454"/>
            <a:ext cx="7802880" cy="452579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3530" marR="5080" indent="-291465" algn="just">
              <a:lnSpc>
                <a:spcPts val="2620"/>
              </a:lnSpc>
              <a:spcBef>
                <a:spcPts val="72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When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executing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instruction,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need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access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reading </a:t>
            </a:r>
            <a:r>
              <a:rPr sz="2700" dirty="0">
                <a:latin typeface="Carlito"/>
                <a:cs typeface="Carlito"/>
              </a:rPr>
              <a:t>instruction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codes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data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stored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memory.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this,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both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microprocessor </a:t>
            </a:r>
            <a:r>
              <a:rPr sz="2700" dirty="0">
                <a:latin typeface="Carlito"/>
                <a:cs typeface="Carlito"/>
              </a:rPr>
              <a:t>requires some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read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write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registers.</a:t>
            </a:r>
            <a:endParaRPr sz="2700" dirty="0">
              <a:latin typeface="Carlito"/>
              <a:cs typeface="Carlito"/>
            </a:endParaRPr>
          </a:p>
          <a:p>
            <a:pPr marL="303530" marR="172720" indent="-291465" algn="just">
              <a:lnSpc>
                <a:spcPct val="80900"/>
              </a:lnSpc>
              <a:spcBef>
                <a:spcPts val="59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process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includes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key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factors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match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and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signals.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circuit </a:t>
            </a:r>
            <a:r>
              <a:rPr sz="2700" dirty="0">
                <a:latin typeface="Carlito"/>
                <a:cs typeface="Carlito"/>
              </a:rPr>
              <a:t>therefore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should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designed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such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way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that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</a:t>
            </a:r>
            <a:r>
              <a:rPr sz="2700" dirty="0">
                <a:latin typeface="Carlito"/>
                <a:cs typeface="Carlito"/>
              </a:rPr>
              <a:t>matches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microprocessor.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2350135">
              <a:lnSpc>
                <a:spcPct val="100000"/>
              </a:lnSpc>
              <a:spcBef>
                <a:spcPts val="100"/>
              </a:spcBef>
            </a:pPr>
            <a:r>
              <a:rPr dirty="0"/>
              <a:t>IO</a:t>
            </a:r>
            <a:r>
              <a:rPr spc="-55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835900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various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like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mouse,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printer,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etc.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need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interface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other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latches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buffers.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known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1800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Carlito</vt:lpstr>
      <vt:lpstr>Office Theme</vt:lpstr>
      <vt:lpstr>Basic Concepts of Interfacing</vt:lpstr>
      <vt:lpstr>Definition of Interface</vt:lpstr>
      <vt:lpstr>What is the need of interfacing the microprocessor system?</vt:lpstr>
      <vt:lpstr>Continued</vt:lpstr>
      <vt:lpstr>Why?</vt:lpstr>
      <vt:lpstr>Reasons Lead to Use I/O Module</vt:lpstr>
      <vt:lpstr>PowerPoint Presentation</vt:lpstr>
      <vt:lpstr>Memory Interfacing</vt:lpstr>
      <vt:lpstr>IO Interfacing</vt:lpstr>
      <vt:lpstr>Block Diagram of Memory and I/O Interfacing</vt:lpstr>
      <vt:lpstr>Comparison of Memory Mapped I/O and Peripheral I/O</vt:lpstr>
      <vt:lpstr>Cont.</vt:lpstr>
      <vt:lpstr>Interfacing with External Memory</vt:lpstr>
      <vt:lpstr>Data Transfer Schemes</vt:lpstr>
      <vt:lpstr>Need for Data Transfer Scheme</vt:lpstr>
      <vt:lpstr>Types of Data Transfer Scheme</vt:lpstr>
      <vt:lpstr>Microprocessor Controlled DTS</vt:lpstr>
      <vt:lpstr>Programmed Data Transfer Scheme</vt:lpstr>
      <vt:lpstr>PowerPoint Presentation</vt:lpstr>
      <vt:lpstr>PowerPoint Presentation</vt:lpstr>
      <vt:lpstr>PowerPoint Presentation</vt:lpstr>
      <vt:lpstr>PowerPoint Presentation</vt:lpstr>
      <vt:lpstr>Drawback of Programmed Data Transfer Scheme</vt:lpstr>
      <vt:lpstr>Interrupt Driven Data Transfer</vt:lpstr>
      <vt:lpstr>Transfer Operation</vt:lpstr>
      <vt:lpstr>PowerPoint Presentation</vt:lpstr>
      <vt:lpstr>Drawback of Interrupt Driven Data Transfer</vt:lpstr>
      <vt:lpstr>Device Control Data Transfer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Interfacing</dc:title>
  <dc:creator>Shajib</dc:creator>
  <cp:lastModifiedBy>Shakil Mahmud</cp:lastModifiedBy>
  <cp:revision>15</cp:revision>
  <dcterms:created xsi:type="dcterms:W3CDTF">2024-11-23T10:47:32Z</dcterms:created>
  <dcterms:modified xsi:type="dcterms:W3CDTF">2025-06-23T06:21:34Z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2024-11-23T00:00:00Z</vt:filetime>
  </property>
  <property fmtid="{D5CDD505-2E9C-101B-9397-08002B2CF9AE}" pid="4" name="Producer">
    <vt:lpwstr>3-Heights(TM) PDF Security Shell 4.8.25.2 (http://www.pdf-tools.com)</vt:lpwstr>
  </property>
</Properties>
</file>