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E05068-E2A2-437E-9A69-A5BEB193BBC1}" type="datetimeFigureOut">
              <a:rPr lang="en-US" smtClean="0"/>
              <a:t>3/22/2022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F73183-DAF3-42C4-887F-1ED757AAC03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B9113AA-459D-45E9-B33F-E0E395DABC0A}" type="slidenum">
              <a:rPr lang="en-US" smtClean="0"/>
              <a:pPr/>
              <a:t>1</a:t>
            </a:fld>
            <a:endParaRPr lang="en-US" smtClean="0"/>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FE1E5EA-7780-497E-BD7E-6FDC949654FB}" type="slidenum">
              <a:rPr lang="en-US" smtClean="0">
                <a:latin typeface="Times New Roman" pitchFamily="18" charset="0"/>
              </a:rPr>
              <a:pPr/>
              <a:t>15</a:t>
            </a:fld>
            <a:endParaRPr lang="en-US" smtClean="0">
              <a:latin typeface="Times New Roman" pitchFamily="18" charset="0"/>
            </a:endParaRPr>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19A185C-0BAE-4DE5-BE1B-9271464BE776}" type="slidenum">
              <a:rPr lang="en-US" smtClean="0">
                <a:latin typeface="Times New Roman" pitchFamily="18" charset="0"/>
              </a:rPr>
              <a:pPr/>
              <a:t>16</a:t>
            </a:fld>
            <a:endParaRPr lang="en-US" smtClean="0">
              <a:latin typeface="Times New Roman" pitchFamily="18"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926A309-03AB-422D-B570-4F4C781D1A0F}" type="slidenum">
              <a:rPr lang="en-US" smtClean="0">
                <a:latin typeface="Times New Roman" pitchFamily="18" charset="0"/>
              </a:rPr>
              <a:pPr/>
              <a:t>17</a:t>
            </a:fld>
            <a:endParaRPr lang="en-US" smtClean="0">
              <a:latin typeface="Times New Roman" pitchFamily="18" charset="0"/>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192F413-931F-4AF6-83F0-E42FB6D33337}" type="slidenum">
              <a:rPr lang="en-US" smtClean="0">
                <a:latin typeface="Times New Roman" pitchFamily="18" charset="0"/>
              </a:rPr>
              <a:pPr/>
              <a:t>18</a:t>
            </a:fld>
            <a:endParaRPr lang="en-US" smtClean="0">
              <a:latin typeface="Times New Roman" pitchFamily="18"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9436A94-6870-4DEE-9D78-1BB1DAA31022}" type="slidenum">
              <a:rPr lang="en-US" smtClean="0">
                <a:latin typeface="Times New Roman" pitchFamily="18" charset="0"/>
              </a:rPr>
              <a:pPr/>
              <a:t>20</a:t>
            </a:fld>
            <a:endParaRPr lang="en-US" smtClean="0">
              <a:latin typeface="Times New Roman" pitchFamily="18" charset="0"/>
            </a:endParaRP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p>
        </p:txBody>
      </p:sp>
      <p:sp>
        <p:nvSpPr>
          <p:cNvPr id="29700" name="Slide Number Placeholder 3"/>
          <p:cNvSpPr>
            <a:spLocks noGrp="1"/>
          </p:cNvSpPr>
          <p:nvPr>
            <p:ph type="sldNum" sz="quarter" idx="5"/>
          </p:nvPr>
        </p:nvSpPr>
        <p:spPr>
          <a:noFill/>
        </p:spPr>
        <p:txBody>
          <a:bodyPr/>
          <a:lstStyle/>
          <a:p>
            <a:fld id="{78F85A10-0DD6-43D4-8EFD-89B0C19FA121}" type="slidenum">
              <a:rPr lang="en-US" smtClean="0"/>
              <a:pPr/>
              <a:t>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3917DF8-6684-4AE1-8C20-9118FB203DE3}" type="slidenum">
              <a:rPr lang="en-US" smtClean="0">
                <a:latin typeface="Times New Roman" pitchFamily="18" charset="0"/>
              </a:rPr>
              <a:pPr/>
              <a:t>8</a:t>
            </a:fld>
            <a:endParaRPr lang="en-US" smtClean="0">
              <a:latin typeface="Times New Roman" pitchFamily="18" charset="0"/>
            </a:endParaRPr>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18375FE-4448-4AC7-907B-40D0B846747F}" type="slidenum">
              <a:rPr lang="en-US" smtClean="0">
                <a:latin typeface="Times New Roman" pitchFamily="18" charset="0"/>
              </a:rPr>
              <a:pPr/>
              <a:t>9</a:t>
            </a:fld>
            <a:endParaRPr lang="en-US" smtClean="0">
              <a:latin typeface="Times New Roman" pitchFamily="18" charset="0"/>
            </a:endParaRPr>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DAEE195-A1FF-48B5-BD90-95317DC9F80A}" type="slidenum">
              <a:rPr lang="en-US" smtClean="0">
                <a:latin typeface="Times New Roman" pitchFamily="18" charset="0"/>
              </a:rPr>
              <a:pPr/>
              <a:t>10</a:t>
            </a:fld>
            <a:endParaRPr lang="en-US" smtClean="0">
              <a:latin typeface="Times New Roman" pitchFamily="18" charset="0"/>
            </a:endParaRPr>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A9FD6B1-0F0D-4452-B8F9-FE6AB6294E6F}" type="slidenum">
              <a:rPr lang="en-US" smtClean="0">
                <a:latin typeface="Times New Roman" pitchFamily="18" charset="0"/>
              </a:rPr>
              <a:pPr/>
              <a:t>11</a:t>
            </a:fld>
            <a:endParaRPr lang="en-US" smtClean="0">
              <a:latin typeface="Times New Roman" pitchFamily="18" charset="0"/>
            </a:endParaRPr>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8486661-83DA-4149-842C-601FB8A1D6B9}" type="slidenum">
              <a:rPr lang="en-US" smtClean="0">
                <a:latin typeface="Times New Roman" pitchFamily="18" charset="0"/>
              </a:rPr>
              <a:pPr/>
              <a:t>12</a:t>
            </a:fld>
            <a:endParaRPr lang="en-US" smtClean="0">
              <a:latin typeface="Times New Roman" pitchFamily="18" charset="0"/>
            </a:endParaRPr>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62F5152-99D2-4F4B-9C61-8719E1089D92}" type="slidenum">
              <a:rPr lang="en-US" smtClean="0">
                <a:latin typeface="Times New Roman" pitchFamily="18" charset="0"/>
              </a:rPr>
              <a:pPr/>
              <a:t>13</a:t>
            </a:fld>
            <a:endParaRPr lang="en-US" smtClean="0">
              <a:latin typeface="Times New Roman" pitchFamily="18"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FF70024F-7E8B-4D50-8E1C-226A35ED3482}" type="slidenum">
              <a:rPr lang="en-US" smtClean="0">
                <a:latin typeface="Times New Roman" pitchFamily="18" charset="0"/>
              </a:rPr>
              <a:pPr/>
              <a:t>14</a:t>
            </a:fld>
            <a:endParaRPr lang="en-US" smtClean="0">
              <a:latin typeface="Times New Roman" pitchFamily="18" charset="0"/>
            </a:endParaRPr>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E4A501-3EA7-455D-8C9F-3F8405139067}"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B3F6B-475D-4CB5-A642-3FB115D955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4A501-3EA7-455D-8C9F-3F8405139067}"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B3F6B-475D-4CB5-A642-3FB115D955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4A501-3EA7-455D-8C9F-3F8405139067}"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B3F6B-475D-4CB5-A642-3FB115D955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4A501-3EA7-455D-8C9F-3F8405139067}"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B3F6B-475D-4CB5-A642-3FB115D955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E4A501-3EA7-455D-8C9F-3F8405139067}"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B3F6B-475D-4CB5-A642-3FB115D955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E4A501-3EA7-455D-8C9F-3F8405139067}"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B3F6B-475D-4CB5-A642-3FB115D955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E4A501-3EA7-455D-8C9F-3F8405139067}"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2B3F6B-475D-4CB5-A642-3FB115D955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E4A501-3EA7-455D-8C9F-3F8405139067}"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2B3F6B-475D-4CB5-A642-3FB115D955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4A501-3EA7-455D-8C9F-3F8405139067}"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2B3F6B-475D-4CB5-A642-3FB115D955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4A501-3EA7-455D-8C9F-3F8405139067}"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B3F6B-475D-4CB5-A642-3FB115D955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4A501-3EA7-455D-8C9F-3F8405139067}"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B3F6B-475D-4CB5-A642-3FB115D955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4A501-3EA7-455D-8C9F-3F8405139067}" type="datetimeFigureOut">
              <a:rPr lang="en-US" smtClean="0"/>
              <a:t>3/22/2022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B3F6B-475D-4CB5-A642-3FB115D955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1"/>
          <p:cNvSpPr>
            <a:spLocks noChangeArrowheads="1"/>
          </p:cNvSpPr>
          <p:nvPr/>
        </p:nvSpPr>
        <p:spPr bwMode="auto">
          <a:xfrm>
            <a:off x="0" y="0"/>
            <a:ext cx="9144000" cy="461963"/>
          </a:xfrm>
          <a:prstGeom prst="rect">
            <a:avLst/>
          </a:prstGeom>
          <a:solidFill>
            <a:srgbClr val="00CC00"/>
          </a:solidFill>
          <a:ln w="9525">
            <a:noFill/>
            <a:miter lim="800000"/>
            <a:headEnd/>
            <a:tailEnd/>
          </a:ln>
        </p:spPr>
        <p:txBody>
          <a:bodyPr>
            <a:spAutoFit/>
          </a:bodyPr>
          <a:lstStyle/>
          <a:p>
            <a:pPr algn="ctr"/>
            <a:r>
              <a:rPr lang="en-US" altLang="en-US" sz="2400" b="1">
                <a:solidFill>
                  <a:schemeClr val="bg1"/>
                </a:solidFill>
              </a:rPr>
              <a:t>Lecture-01: Data Structures- An Introductory Concepts</a:t>
            </a:r>
            <a:endParaRPr lang="en-US" sz="2400" b="1">
              <a:solidFill>
                <a:schemeClr val="bg1"/>
              </a:solidFill>
            </a:endParaRPr>
          </a:p>
        </p:txBody>
      </p:sp>
      <p:sp>
        <p:nvSpPr>
          <p:cNvPr id="6147" name="Rectangle 14"/>
          <p:cNvSpPr>
            <a:spLocks noChangeArrowheads="1"/>
          </p:cNvSpPr>
          <p:nvPr/>
        </p:nvSpPr>
        <p:spPr bwMode="auto">
          <a:xfrm>
            <a:off x="250825" y="2085975"/>
            <a:ext cx="8466138" cy="3170238"/>
          </a:xfrm>
          <a:prstGeom prst="rect">
            <a:avLst/>
          </a:prstGeom>
          <a:noFill/>
          <a:ln w="9525">
            <a:noFill/>
            <a:miter lim="800000"/>
            <a:headEnd/>
            <a:tailEnd/>
          </a:ln>
        </p:spPr>
        <p:txBody>
          <a:bodyPr anchor="ctr">
            <a:spAutoFit/>
          </a:bodyPr>
          <a:lstStyle/>
          <a:p>
            <a:pPr marL="730250" lvl="1" indent="-514350" algn="just">
              <a:spcBef>
                <a:spcPts val="1200"/>
              </a:spcBef>
              <a:spcAft>
                <a:spcPts val="1200"/>
              </a:spcAft>
              <a:buFont typeface="Wingdings" pitchFamily="2" charset="2"/>
              <a:buChar char="v"/>
            </a:pPr>
            <a:r>
              <a:rPr lang="en-US" altLang="zh-CN" sz="2000">
                <a:latin typeface="Verdana" pitchFamily="34" charset="0"/>
                <a:ea typeface="宋体" pitchFamily="2" charset="-122"/>
              </a:rPr>
              <a:t>To define data and information.</a:t>
            </a:r>
          </a:p>
          <a:p>
            <a:pPr marL="730250" lvl="1" indent="-514350" algn="just">
              <a:spcBef>
                <a:spcPts val="1200"/>
              </a:spcBef>
              <a:spcAft>
                <a:spcPts val="1200"/>
              </a:spcAft>
              <a:buFont typeface="Wingdings" pitchFamily="2" charset="2"/>
              <a:buChar char="v"/>
            </a:pPr>
            <a:r>
              <a:rPr lang="en-US" altLang="zh-CN" sz="2000">
                <a:latin typeface="Verdana" pitchFamily="34" charset="0"/>
                <a:ea typeface="宋体" pitchFamily="2" charset="-122"/>
              </a:rPr>
              <a:t>To describe the kinds and forms of data.</a:t>
            </a:r>
          </a:p>
          <a:p>
            <a:pPr marL="730250" lvl="1" indent="-514350" algn="just">
              <a:spcBef>
                <a:spcPts val="1200"/>
              </a:spcBef>
              <a:spcAft>
                <a:spcPts val="1200"/>
              </a:spcAft>
              <a:buFont typeface="Wingdings" pitchFamily="2" charset="2"/>
              <a:buChar char="v"/>
            </a:pPr>
            <a:r>
              <a:rPr lang="en-US" altLang="zh-CN" sz="2000">
                <a:latin typeface="Verdana" pitchFamily="34" charset="0"/>
                <a:ea typeface="宋体" pitchFamily="2" charset="-122"/>
              </a:rPr>
              <a:t>To know about data structure and its importance.</a:t>
            </a:r>
          </a:p>
          <a:p>
            <a:pPr marL="730250" lvl="1" indent="-514350" algn="just">
              <a:spcBef>
                <a:spcPts val="1200"/>
              </a:spcBef>
              <a:spcAft>
                <a:spcPts val="1200"/>
              </a:spcAft>
              <a:buFont typeface="Wingdings" pitchFamily="2" charset="2"/>
              <a:buChar char="v"/>
            </a:pPr>
            <a:r>
              <a:rPr lang="en-US" altLang="zh-CN" sz="2000">
                <a:latin typeface="Verdana" pitchFamily="34" charset="0"/>
                <a:ea typeface="宋体" pitchFamily="2" charset="-122"/>
              </a:rPr>
              <a:t>To categorize various data structures.</a:t>
            </a:r>
          </a:p>
          <a:p>
            <a:pPr marL="730250" lvl="1" indent="-514350" algn="just">
              <a:spcBef>
                <a:spcPts val="1200"/>
              </a:spcBef>
              <a:spcAft>
                <a:spcPts val="1200"/>
              </a:spcAft>
              <a:buFont typeface="Wingdings" pitchFamily="2" charset="2"/>
              <a:buChar char="v"/>
            </a:pPr>
            <a:r>
              <a:rPr lang="en-US" altLang="zh-CN" sz="2000">
                <a:latin typeface="Verdana" pitchFamily="34" charset="0"/>
                <a:ea typeface="宋体" pitchFamily="2" charset="-122"/>
              </a:rPr>
              <a:t>To list a number of operations that can be performed on a particular data structure.</a:t>
            </a:r>
          </a:p>
        </p:txBody>
      </p:sp>
      <p:sp>
        <p:nvSpPr>
          <p:cNvPr id="6148" name="Rectangle 14"/>
          <p:cNvSpPr>
            <a:spLocks noChangeArrowheads="1"/>
          </p:cNvSpPr>
          <p:nvPr/>
        </p:nvSpPr>
        <p:spPr bwMode="auto">
          <a:xfrm>
            <a:off x="0" y="1295400"/>
            <a:ext cx="4953000" cy="584200"/>
          </a:xfrm>
          <a:prstGeom prst="rect">
            <a:avLst/>
          </a:prstGeom>
          <a:noFill/>
          <a:ln w="9525">
            <a:noFill/>
            <a:miter lim="800000"/>
            <a:headEnd/>
            <a:tailEnd/>
          </a:ln>
        </p:spPr>
        <p:txBody>
          <a:bodyPr>
            <a:spAutoFit/>
          </a:bodyPr>
          <a:lstStyle/>
          <a:p>
            <a:r>
              <a:rPr lang="en-US" sz="3200" u="sng">
                <a:solidFill>
                  <a:srgbClr val="0070C0"/>
                </a:solidFill>
              </a:rPr>
              <a:t>Objectives of this Lecture:</a:t>
            </a:r>
          </a:p>
        </p:txBody>
      </p:sp>
      <p:sp>
        <p:nvSpPr>
          <p:cNvPr id="6149"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6D70DA8C-F277-4FB5-AAFF-3DC704C9BF78}" type="slidenum">
              <a:rPr lang="en-US" sz="1400"/>
              <a:pPr/>
              <a:t>1</a:t>
            </a:fld>
            <a:endParaRPr lang="en-US"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5363" name="Rectangle 5"/>
          <p:cNvSpPr>
            <a:spLocks noChangeArrowheads="1"/>
          </p:cNvSpPr>
          <p:nvPr/>
        </p:nvSpPr>
        <p:spPr bwMode="auto">
          <a:xfrm>
            <a:off x="122238" y="641350"/>
            <a:ext cx="8686800" cy="5340350"/>
          </a:xfrm>
          <a:prstGeom prst="rect">
            <a:avLst/>
          </a:prstGeom>
          <a:noFill/>
          <a:ln w="9525">
            <a:noFill/>
            <a:miter lim="800000"/>
            <a:headEnd/>
            <a:tailEnd/>
          </a:ln>
        </p:spPr>
        <p:txBody>
          <a:bodyPr anchor="ctr">
            <a:spAutoFit/>
          </a:bodyPr>
          <a:lstStyle/>
          <a:p>
            <a:r>
              <a:rPr lang="en-US">
                <a:latin typeface="Verdana" pitchFamily="34" charset="0"/>
              </a:rPr>
              <a:t>There are a number of facets to good programs: they must- </a:t>
            </a:r>
          </a:p>
          <a:p>
            <a:pPr marL="971550" lvl="1" indent="-514350">
              <a:buFont typeface="Wingdings" pitchFamily="2" charset="2"/>
              <a:buChar char="q"/>
            </a:pPr>
            <a:r>
              <a:rPr lang="en-US">
                <a:latin typeface="Verdana" pitchFamily="34" charset="0"/>
              </a:rPr>
              <a:t>run correctly </a:t>
            </a:r>
          </a:p>
          <a:p>
            <a:pPr marL="971550" lvl="1" indent="-514350">
              <a:buFont typeface="Wingdings" pitchFamily="2" charset="2"/>
              <a:buChar char="q"/>
            </a:pPr>
            <a:r>
              <a:rPr lang="en-US">
                <a:latin typeface="Verdana" pitchFamily="34" charset="0"/>
              </a:rPr>
              <a:t>run efficiently </a:t>
            </a:r>
          </a:p>
          <a:p>
            <a:pPr marL="971550" lvl="1" indent="-514350">
              <a:buFont typeface="Wingdings" pitchFamily="2" charset="2"/>
              <a:buChar char="q"/>
            </a:pPr>
            <a:r>
              <a:rPr lang="en-US">
                <a:latin typeface="Verdana" pitchFamily="34" charset="0"/>
              </a:rPr>
              <a:t>be easy to read and understand </a:t>
            </a:r>
          </a:p>
          <a:p>
            <a:pPr marL="971550" lvl="1" indent="-514350">
              <a:buFont typeface="Wingdings" pitchFamily="2" charset="2"/>
              <a:buChar char="q"/>
            </a:pPr>
            <a:r>
              <a:rPr lang="en-US">
                <a:latin typeface="Verdana" pitchFamily="34" charset="0"/>
              </a:rPr>
              <a:t>be easy to debug and </a:t>
            </a:r>
          </a:p>
          <a:p>
            <a:pPr marL="971550" lvl="1" indent="-514350">
              <a:buFont typeface="Wingdings" pitchFamily="2" charset="2"/>
              <a:buChar char="q"/>
            </a:pPr>
            <a:r>
              <a:rPr lang="en-US">
                <a:latin typeface="Verdana" pitchFamily="34" charset="0"/>
              </a:rPr>
              <a:t>be easy to modify</a:t>
            </a:r>
          </a:p>
          <a:p>
            <a:pPr marL="457200" lvl="3" indent="-457200" algn="just">
              <a:spcBef>
                <a:spcPts val="600"/>
              </a:spcBef>
              <a:spcAft>
                <a:spcPts val="600"/>
              </a:spcAft>
              <a:buFont typeface="Wingdings" pitchFamily="2" charset="2"/>
              <a:buChar char="Ø"/>
            </a:pPr>
            <a:r>
              <a:rPr lang="en-US">
                <a:latin typeface="Verdana" pitchFamily="34" charset="0"/>
              </a:rPr>
              <a:t>You can get by programming without being proficient in a particular language, but </a:t>
            </a:r>
            <a:r>
              <a:rPr lang="en-US">
                <a:solidFill>
                  <a:srgbClr val="FF0000"/>
                </a:solidFill>
                <a:latin typeface="Verdana" pitchFamily="34" charset="0"/>
              </a:rPr>
              <a:t>you cannot program without the knowledge of data structures. </a:t>
            </a:r>
          </a:p>
          <a:p>
            <a:pPr marL="457200" lvl="3" indent="-457200" algn="just">
              <a:spcBef>
                <a:spcPts val="600"/>
              </a:spcBef>
              <a:spcAft>
                <a:spcPts val="600"/>
              </a:spcAft>
              <a:buFont typeface="Wingdings" pitchFamily="2" charset="2"/>
              <a:buChar char="Ø"/>
            </a:pPr>
            <a:r>
              <a:rPr lang="en-US">
                <a:latin typeface="Verdana" pitchFamily="34" charset="0"/>
              </a:rPr>
              <a:t>Without a structure to data, we </a:t>
            </a:r>
            <a:r>
              <a:rPr lang="en-US">
                <a:solidFill>
                  <a:srgbClr val="0000FF"/>
                </a:solidFill>
                <a:latin typeface="Verdana" pitchFamily="34" charset="0"/>
              </a:rPr>
              <a:t>cannot convert </a:t>
            </a:r>
            <a:r>
              <a:rPr lang="en-US">
                <a:latin typeface="Verdana" pitchFamily="34" charset="0"/>
              </a:rPr>
              <a:t>it into information, the data would be indecipherable and effectively useless. Each problem will have its own ideal data structure that fits naturally to it. </a:t>
            </a:r>
          </a:p>
          <a:p>
            <a:pPr marL="457200" lvl="3" indent="-457200" algn="just">
              <a:spcBef>
                <a:spcPts val="600"/>
              </a:spcBef>
              <a:spcAft>
                <a:spcPts val="600"/>
              </a:spcAft>
              <a:buFont typeface="Wingdings" pitchFamily="2" charset="2"/>
              <a:buChar char="Ø"/>
            </a:pPr>
            <a:r>
              <a:rPr lang="en-US">
                <a:latin typeface="Verdana" pitchFamily="34" charset="0"/>
              </a:rPr>
              <a:t>Data structure is important since it </a:t>
            </a:r>
            <a:r>
              <a:rPr lang="en-US">
                <a:solidFill>
                  <a:srgbClr val="FF0000"/>
                </a:solidFill>
                <a:latin typeface="Verdana" pitchFamily="34" charset="0"/>
              </a:rPr>
              <a:t>dictates the types of operations </a:t>
            </a:r>
            <a:r>
              <a:rPr lang="en-US">
                <a:latin typeface="Verdana" pitchFamily="34" charset="0"/>
              </a:rPr>
              <a:t>we can perform on the data and how efficiently they can be carried out. It also dictates how dynamic we can be in dealing with our data;</a:t>
            </a:r>
          </a:p>
          <a:p>
            <a:pPr marL="457200" lvl="3" indent="-457200" algn="just">
              <a:spcBef>
                <a:spcPts val="600"/>
              </a:spcBef>
              <a:spcAft>
                <a:spcPts val="600"/>
              </a:spcAft>
              <a:buFont typeface="Wingdings" pitchFamily="2" charset="2"/>
              <a:buChar char="Ø"/>
            </a:pPr>
            <a:r>
              <a:rPr lang="en-US">
                <a:latin typeface="Verdana" pitchFamily="34" charset="0"/>
              </a:rPr>
              <a:t>Data structures </a:t>
            </a:r>
            <a:r>
              <a:rPr lang="en-US">
                <a:solidFill>
                  <a:srgbClr val="0000FF"/>
                </a:solidFill>
                <a:latin typeface="Verdana" pitchFamily="34" charset="0"/>
              </a:rPr>
              <a:t>provide a means to </a:t>
            </a:r>
            <a:r>
              <a:rPr lang="en-US">
                <a:latin typeface="Verdana" pitchFamily="34" charset="0"/>
              </a:rPr>
              <a:t>manage large amounts of data efficiently, such as large databases and internet indexing services. </a:t>
            </a:r>
          </a:p>
        </p:txBody>
      </p:sp>
      <p:sp>
        <p:nvSpPr>
          <p:cNvPr id="15364"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Need for Data Structure:</a:t>
            </a:r>
          </a:p>
        </p:txBody>
      </p:sp>
      <p:sp>
        <p:nvSpPr>
          <p:cNvPr id="15365"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BA9EEF27-28BE-41DE-A93C-5EE0AAB230C2}" type="slidenum">
              <a:rPr lang="en-US" sz="1400"/>
              <a:pPr/>
              <a:t>10</a:t>
            </a:fld>
            <a:endParaRPr lang="en-US"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6387" name="Rectangle 5"/>
          <p:cNvSpPr>
            <a:spLocks noChangeArrowheads="1"/>
          </p:cNvSpPr>
          <p:nvPr/>
        </p:nvSpPr>
        <p:spPr bwMode="auto">
          <a:xfrm>
            <a:off x="122238" y="755650"/>
            <a:ext cx="8686800" cy="4554538"/>
          </a:xfrm>
          <a:prstGeom prst="rect">
            <a:avLst/>
          </a:prstGeom>
          <a:noFill/>
          <a:ln w="9525">
            <a:noFill/>
            <a:miter lim="800000"/>
            <a:headEnd/>
            <a:tailEnd/>
          </a:ln>
        </p:spPr>
        <p:txBody>
          <a:bodyPr anchor="ctr">
            <a:spAutoFit/>
          </a:bodyPr>
          <a:lstStyle/>
          <a:p>
            <a:pPr marL="457200" lvl="3" indent="-457200" algn="just">
              <a:spcBef>
                <a:spcPts val="600"/>
              </a:spcBef>
              <a:spcAft>
                <a:spcPts val="600"/>
              </a:spcAft>
              <a:buFont typeface="Wingdings" pitchFamily="2" charset="2"/>
              <a:buChar char="Ø"/>
            </a:pPr>
            <a:r>
              <a:rPr lang="en-US">
                <a:latin typeface="Verdana" pitchFamily="34" charset="0"/>
              </a:rPr>
              <a:t>Usually, </a:t>
            </a:r>
            <a:r>
              <a:rPr lang="en-US">
                <a:solidFill>
                  <a:srgbClr val="0000FF"/>
                </a:solidFill>
                <a:latin typeface="Verdana" pitchFamily="34" charset="0"/>
              </a:rPr>
              <a:t>efficient data structures are a key to designing efficient algorithms</a:t>
            </a:r>
            <a:r>
              <a:rPr lang="en-US">
                <a:latin typeface="Verdana" pitchFamily="34" charset="0"/>
              </a:rPr>
              <a:t>. Some formal design methods and programming languages emphasize data structures, rather than algorithms, as the </a:t>
            </a:r>
            <a:r>
              <a:rPr lang="en-US">
                <a:solidFill>
                  <a:srgbClr val="0000FF"/>
                </a:solidFill>
                <a:latin typeface="Verdana" pitchFamily="34" charset="0"/>
              </a:rPr>
              <a:t>key organizing factor in software design</a:t>
            </a:r>
            <a:r>
              <a:rPr lang="en-US">
                <a:latin typeface="Verdana" pitchFamily="34" charset="0"/>
              </a:rPr>
              <a:t>. </a:t>
            </a:r>
          </a:p>
          <a:p>
            <a:pPr marL="457200" lvl="3" indent="-457200" algn="just">
              <a:spcBef>
                <a:spcPts val="600"/>
              </a:spcBef>
              <a:spcAft>
                <a:spcPts val="600"/>
              </a:spcAft>
              <a:buFont typeface="Wingdings" pitchFamily="2" charset="2"/>
              <a:buChar char="Ø"/>
            </a:pPr>
            <a:r>
              <a:rPr lang="en-US">
                <a:latin typeface="Verdana" pitchFamily="34" charset="0"/>
              </a:rPr>
              <a:t>Multiple algorithms can be designed to solve a particular problem. However, the algorithm may differ in how efficiently they can solve the problem. In such a situation, an algorithm that provides the maximum efficiency should be used for solving the problem. Efficiency here means that the algorithm should work in </a:t>
            </a:r>
            <a:r>
              <a:rPr lang="en-US">
                <a:solidFill>
                  <a:srgbClr val="FF0000"/>
                </a:solidFill>
                <a:latin typeface="Verdana" pitchFamily="34" charset="0"/>
              </a:rPr>
              <a:t>minimal time </a:t>
            </a:r>
            <a:r>
              <a:rPr lang="en-US">
                <a:latin typeface="Verdana" pitchFamily="34" charset="0"/>
              </a:rPr>
              <a:t>and use </a:t>
            </a:r>
            <a:r>
              <a:rPr lang="en-US">
                <a:solidFill>
                  <a:srgbClr val="FF0000"/>
                </a:solidFill>
                <a:latin typeface="Verdana" pitchFamily="34" charset="0"/>
              </a:rPr>
              <a:t>minimal memory</a:t>
            </a:r>
            <a:r>
              <a:rPr lang="en-US">
                <a:latin typeface="Verdana" pitchFamily="34" charset="0"/>
              </a:rPr>
              <a:t>. One of the basic techniques for improving the efficiency of algorithms is </a:t>
            </a:r>
            <a:r>
              <a:rPr lang="en-US">
                <a:solidFill>
                  <a:srgbClr val="0000FF"/>
                </a:solidFill>
                <a:latin typeface="Verdana" pitchFamily="34" charset="0"/>
              </a:rPr>
              <a:t>to structure the data that they operate </a:t>
            </a:r>
            <a:r>
              <a:rPr lang="en-US">
                <a:latin typeface="Verdana" pitchFamily="34" charset="0"/>
              </a:rPr>
              <a:t>on in such a way that the resulting operations can be efficiently performed. </a:t>
            </a:r>
          </a:p>
          <a:p>
            <a:pPr marL="457200" lvl="3" indent="-457200" algn="just">
              <a:spcBef>
                <a:spcPts val="600"/>
              </a:spcBef>
              <a:spcAft>
                <a:spcPts val="600"/>
              </a:spcAft>
              <a:buFont typeface="Wingdings" pitchFamily="2" charset="2"/>
              <a:buChar char="Ø"/>
            </a:pPr>
            <a:r>
              <a:rPr lang="en-US">
                <a:latin typeface="Verdana" pitchFamily="34" charset="0"/>
              </a:rPr>
              <a:t>It is said that if you want to make high quality software, then you must know data structures.</a:t>
            </a:r>
          </a:p>
        </p:txBody>
      </p:sp>
      <p:sp>
        <p:nvSpPr>
          <p:cNvPr id="16388"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Need for Data Structure:</a:t>
            </a:r>
          </a:p>
        </p:txBody>
      </p:sp>
      <p:sp>
        <p:nvSpPr>
          <p:cNvPr id="16389"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C0741C34-DA91-4797-AEA0-43BD75D3C59B}" type="slidenum">
              <a:rPr lang="en-US" sz="1400"/>
              <a:pPr/>
              <a:t>11</a:t>
            </a:fld>
            <a:endParaRPr lang="en-US"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7411" name="Rectangle 5"/>
          <p:cNvSpPr>
            <a:spLocks noChangeArrowheads="1"/>
          </p:cNvSpPr>
          <p:nvPr/>
        </p:nvSpPr>
        <p:spPr bwMode="auto">
          <a:xfrm>
            <a:off x="152400" y="457200"/>
            <a:ext cx="8686800" cy="1230313"/>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pPr>
            <a:r>
              <a:rPr lang="en-US">
                <a:latin typeface="Verdana" pitchFamily="34" charset="0"/>
              </a:rPr>
              <a:t>There are basically two types of data structure:</a:t>
            </a:r>
          </a:p>
          <a:p>
            <a:pPr marL="1714500" lvl="3" indent="-342900" algn="just">
              <a:spcBef>
                <a:spcPts val="600"/>
              </a:spcBef>
              <a:spcAft>
                <a:spcPts val="600"/>
              </a:spcAft>
              <a:buFont typeface="Arial" charset="0"/>
              <a:buAutoNum type="arabicPeriod"/>
            </a:pPr>
            <a:r>
              <a:rPr lang="en-US" b="1">
                <a:solidFill>
                  <a:srgbClr val="FF0000"/>
                </a:solidFill>
                <a:latin typeface="Verdana" pitchFamily="34" charset="0"/>
              </a:rPr>
              <a:t>Linear data structures </a:t>
            </a:r>
          </a:p>
          <a:p>
            <a:pPr marL="1714500" lvl="3" indent="-342900" algn="just">
              <a:spcBef>
                <a:spcPts val="600"/>
              </a:spcBef>
              <a:spcAft>
                <a:spcPts val="600"/>
              </a:spcAft>
              <a:buFont typeface="Arial" charset="0"/>
              <a:buAutoNum type="arabicPeriod" startAt="2"/>
            </a:pPr>
            <a:r>
              <a:rPr lang="en-US" b="1">
                <a:solidFill>
                  <a:srgbClr val="FF0000"/>
                </a:solidFill>
                <a:latin typeface="Verdana" pitchFamily="34" charset="0"/>
              </a:rPr>
              <a:t>Non-linear data structures</a:t>
            </a:r>
            <a:r>
              <a:rPr lang="en-US">
                <a:latin typeface="Verdana" pitchFamily="34" charset="0"/>
              </a:rPr>
              <a:t>	</a:t>
            </a:r>
          </a:p>
        </p:txBody>
      </p:sp>
      <p:sp>
        <p:nvSpPr>
          <p:cNvPr id="1741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Categories of Data Structure:</a:t>
            </a:r>
          </a:p>
        </p:txBody>
      </p:sp>
      <p:sp>
        <p:nvSpPr>
          <p:cNvPr id="17413" name="Rectangle 5"/>
          <p:cNvSpPr>
            <a:spLocks noChangeArrowheads="1"/>
          </p:cNvSpPr>
          <p:nvPr/>
        </p:nvSpPr>
        <p:spPr bwMode="auto">
          <a:xfrm>
            <a:off x="95250" y="1862138"/>
            <a:ext cx="4267200" cy="4986337"/>
          </a:xfrm>
          <a:prstGeom prst="rect">
            <a:avLst/>
          </a:prstGeom>
          <a:noFill/>
          <a:ln w="9525">
            <a:noFill/>
            <a:miter lim="800000"/>
            <a:headEnd/>
            <a:tailEnd/>
          </a:ln>
        </p:spPr>
        <p:txBody>
          <a:bodyPr anchor="ctr">
            <a:spAutoFit/>
          </a:bodyPr>
          <a:lstStyle/>
          <a:p>
            <a:pPr marL="342900" lvl="3" indent="-342900" algn="ctr">
              <a:spcBef>
                <a:spcPts val="600"/>
              </a:spcBef>
              <a:spcAft>
                <a:spcPts val="600"/>
              </a:spcAft>
            </a:pPr>
            <a:r>
              <a:rPr lang="en-US" b="1">
                <a:solidFill>
                  <a:srgbClr val="0000FF"/>
                </a:solidFill>
                <a:latin typeface="Verdana" pitchFamily="34" charset="0"/>
              </a:rPr>
              <a:t>	Linear data structures: </a:t>
            </a:r>
          </a:p>
          <a:p>
            <a:pPr marL="342900" lvl="3" indent="-342900" algn="just">
              <a:spcBef>
                <a:spcPts val="600"/>
              </a:spcBef>
              <a:spcAft>
                <a:spcPts val="600"/>
              </a:spcAft>
              <a:buFont typeface="Wingdings" pitchFamily="2" charset="2"/>
              <a:buChar char="Ø"/>
            </a:pPr>
            <a:r>
              <a:rPr lang="en-US">
                <a:latin typeface="Verdana" pitchFamily="34" charset="0"/>
              </a:rPr>
              <a:t>A data structure is said to be linear </a:t>
            </a:r>
            <a:r>
              <a:rPr lang="en-US">
                <a:solidFill>
                  <a:srgbClr val="FF0000"/>
                </a:solidFill>
                <a:latin typeface="Verdana" pitchFamily="34" charset="0"/>
              </a:rPr>
              <a:t>if</a:t>
            </a:r>
            <a:r>
              <a:rPr lang="en-US">
                <a:latin typeface="Verdana" pitchFamily="34" charset="0"/>
              </a:rPr>
              <a:t> its elements form a sequence. Items are ordered depending on how they are added or removed. Once an item is added, it stays in that position relative to the other elements that came before and came after it</a:t>
            </a:r>
          </a:p>
          <a:p>
            <a:pPr marL="342900" lvl="3" indent="-342900" algn="just">
              <a:spcBef>
                <a:spcPts val="600"/>
              </a:spcBef>
              <a:spcAft>
                <a:spcPts val="600"/>
              </a:spcAft>
              <a:buFont typeface="Wingdings" pitchFamily="2" charset="2"/>
              <a:buChar char="Ø"/>
            </a:pPr>
            <a:r>
              <a:rPr lang="en-US">
                <a:latin typeface="Verdana" pitchFamily="34" charset="0"/>
              </a:rPr>
              <a:t>This type of data structure is used mainly to represent data containing a linear relationship between data elements.</a:t>
            </a:r>
          </a:p>
          <a:p>
            <a:pPr marL="342900" lvl="3" indent="-342900" algn="just">
              <a:spcBef>
                <a:spcPts val="600"/>
              </a:spcBef>
              <a:spcAft>
                <a:spcPts val="600"/>
              </a:spcAft>
              <a:buFont typeface="Wingdings" pitchFamily="2" charset="2"/>
              <a:buChar char="Ø"/>
            </a:pPr>
            <a:r>
              <a:rPr lang="en-US" b="1">
                <a:solidFill>
                  <a:srgbClr val="FF0000"/>
                </a:solidFill>
                <a:latin typeface="Verdana" pitchFamily="34" charset="0"/>
              </a:rPr>
              <a:t>Example</a:t>
            </a:r>
            <a:r>
              <a:rPr lang="en-US">
                <a:solidFill>
                  <a:srgbClr val="FF0000"/>
                </a:solidFill>
                <a:latin typeface="Verdana" pitchFamily="34" charset="0"/>
              </a:rPr>
              <a:t>: </a:t>
            </a:r>
            <a:r>
              <a:rPr lang="en-US">
                <a:latin typeface="Verdana" pitchFamily="34" charset="0"/>
              </a:rPr>
              <a:t>array, linked list, stack, queue etc.</a:t>
            </a:r>
          </a:p>
        </p:txBody>
      </p:sp>
      <p:sp>
        <p:nvSpPr>
          <p:cNvPr id="7" name="Rectangle 5"/>
          <p:cNvSpPr>
            <a:spLocks noChangeArrowheads="1"/>
          </p:cNvSpPr>
          <p:nvPr/>
        </p:nvSpPr>
        <p:spPr bwMode="auto">
          <a:xfrm>
            <a:off x="4602163" y="1946275"/>
            <a:ext cx="4217987" cy="3878263"/>
          </a:xfrm>
          <a:prstGeom prst="rect">
            <a:avLst/>
          </a:prstGeom>
          <a:noFill/>
          <a:ln w="9525">
            <a:noFill/>
            <a:miter lim="800000"/>
            <a:headEnd/>
            <a:tailEnd/>
          </a:ln>
        </p:spPr>
        <p:txBody>
          <a:bodyPr anchor="ctr">
            <a:spAutoFit/>
          </a:bodyPr>
          <a:lstStyle/>
          <a:p>
            <a:pPr marL="357188" lvl="3" indent="-342900" algn="ctr">
              <a:spcBef>
                <a:spcPts val="600"/>
              </a:spcBef>
              <a:spcAft>
                <a:spcPts val="600"/>
              </a:spcAft>
              <a:defRPr/>
            </a:pPr>
            <a:r>
              <a:rPr lang="en-US" b="1" dirty="0">
                <a:solidFill>
                  <a:srgbClr val="0000FF"/>
                </a:solidFill>
                <a:latin typeface="Verdana" pitchFamily="34" charset="0"/>
              </a:rPr>
              <a:t>Non-linear data structures:</a:t>
            </a:r>
          </a:p>
          <a:p>
            <a:pPr marL="342900" lvl="3" indent="-342900" algn="just">
              <a:spcBef>
                <a:spcPts val="600"/>
              </a:spcBef>
              <a:spcAft>
                <a:spcPts val="600"/>
              </a:spcAft>
              <a:buFont typeface="Wingdings" pitchFamily="2" charset="2"/>
              <a:buChar char="Ø"/>
              <a:defRPr/>
            </a:pPr>
            <a:r>
              <a:rPr lang="en-US" dirty="0">
                <a:latin typeface="Verdana" pitchFamily="34" charset="0"/>
              </a:rPr>
              <a:t>A data structure is said to be non-linear </a:t>
            </a:r>
            <a:r>
              <a:rPr lang="en-US" dirty="0">
                <a:solidFill>
                  <a:srgbClr val="FF0000"/>
                </a:solidFill>
                <a:latin typeface="Verdana" pitchFamily="34" charset="0"/>
              </a:rPr>
              <a:t>if</a:t>
            </a:r>
            <a:r>
              <a:rPr lang="en-US" dirty="0">
                <a:latin typeface="Verdana" pitchFamily="34" charset="0"/>
              </a:rPr>
              <a:t> its elements form a hierarchical relationship between them.</a:t>
            </a:r>
          </a:p>
          <a:p>
            <a:pPr marL="342900" lvl="3" indent="-342900" algn="just">
              <a:spcBef>
                <a:spcPts val="600"/>
              </a:spcBef>
              <a:spcAft>
                <a:spcPts val="600"/>
              </a:spcAft>
              <a:buFont typeface="Wingdings" pitchFamily="2" charset="2"/>
              <a:buChar char="Ø"/>
              <a:defRPr/>
            </a:pPr>
            <a:r>
              <a:rPr lang="en-US" dirty="0">
                <a:latin typeface="Verdana" pitchFamily="34" charset="0"/>
              </a:rPr>
              <a:t>This type of data structure is used mainly to represent data containing a hierarchical relationship between data elements.</a:t>
            </a:r>
          </a:p>
          <a:p>
            <a:pPr marL="342900" lvl="3" indent="-342900" algn="just">
              <a:spcBef>
                <a:spcPts val="600"/>
              </a:spcBef>
              <a:spcAft>
                <a:spcPts val="600"/>
              </a:spcAft>
              <a:buFont typeface="Wingdings" pitchFamily="2" charset="2"/>
              <a:buChar char="Ø"/>
              <a:defRPr/>
            </a:pPr>
            <a:r>
              <a:rPr lang="en-US" b="1" dirty="0">
                <a:solidFill>
                  <a:srgbClr val="FF0000"/>
                </a:solidFill>
                <a:latin typeface="Verdana" pitchFamily="34" charset="0"/>
              </a:rPr>
              <a:t>Example: </a:t>
            </a:r>
            <a:r>
              <a:rPr lang="en-US" dirty="0">
                <a:latin typeface="Verdana" pitchFamily="34" charset="0"/>
              </a:rPr>
              <a:t>tree (family tree), table of contents, graph etc.</a:t>
            </a:r>
          </a:p>
        </p:txBody>
      </p:sp>
      <p:sp>
        <p:nvSpPr>
          <p:cNvPr id="17415"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D28B38C5-A6C7-4C26-9F1F-4A7D1BE358FB}" type="slidenum">
              <a:rPr lang="en-US" sz="1400"/>
              <a:pPr/>
              <a:t>12</a:t>
            </a:fld>
            <a:endParaRPr lang="en-US"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3316" name="Rectangle 5"/>
          <p:cNvSpPr>
            <a:spLocks noChangeArrowheads="1"/>
          </p:cNvSpPr>
          <p:nvPr/>
        </p:nvSpPr>
        <p:spPr bwMode="auto">
          <a:xfrm>
            <a:off x="211138" y="590550"/>
            <a:ext cx="8686800" cy="6270625"/>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dirty="0">
                <a:latin typeface="Verdana" pitchFamily="34" charset="0"/>
              </a:rPr>
              <a:t>There are numerous types of data structures, generally built upon simpler primitive data types: </a:t>
            </a:r>
            <a:endParaRPr lang="en-US" dirty="0">
              <a:latin typeface="Verdana" pitchFamily="34" charset="0"/>
            </a:endParaRPr>
          </a:p>
          <a:p>
            <a:pPr marL="457200" indent="-457200" algn="just">
              <a:spcBef>
                <a:spcPts val="600"/>
              </a:spcBef>
              <a:spcAft>
                <a:spcPts val="600"/>
              </a:spcAft>
              <a:buFont typeface="Wingdings" pitchFamily="2" charset="2"/>
              <a:buChar char="Ø"/>
              <a:defRPr/>
            </a:pPr>
            <a:r>
              <a:rPr lang="en-US" dirty="0">
                <a:latin typeface="Verdana" pitchFamily="34" charset="0"/>
              </a:rPr>
              <a:t>Some </a:t>
            </a:r>
            <a:r>
              <a:rPr lang="en-US" dirty="0">
                <a:latin typeface="Verdana" pitchFamily="34" charset="0"/>
              </a:rPr>
              <a:t>of the most frequently used </a:t>
            </a:r>
            <a:r>
              <a:rPr lang="en-US" dirty="0">
                <a:latin typeface="Verdana" pitchFamily="34" charset="0"/>
              </a:rPr>
              <a:t>data structures are </a:t>
            </a:r>
            <a:r>
              <a:rPr lang="en-US" dirty="0">
                <a:latin typeface="Verdana" pitchFamily="34" charset="0"/>
              </a:rPr>
              <a:t>given below:</a:t>
            </a:r>
          </a:p>
          <a:p>
            <a:pPr marL="346075" lvl="3" indent="-342900" algn="just">
              <a:spcBef>
                <a:spcPts val="600"/>
              </a:spcBef>
              <a:spcAft>
                <a:spcPts val="600"/>
              </a:spcAft>
              <a:buFont typeface="+mj-lt"/>
              <a:buAutoNum type="arabicPeriod"/>
              <a:defRPr/>
            </a:pPr>
            <a:r>
              <a:rPr lang="en-US" b="1" dirty="0">
                <a:solidFill>
                  <a:srgbClr val="FF0000"/>
                </a:solidFill>
                <a:latin typeface="Calibri" pitchFamily="34" charset="0"/>
                <a:cs typeface="Calibri" pitchFamily="34" charset="0"/>
              </a:rPr>
              <a:t>Array:</a:t>
            </a:r>
          </a:p>
          <a:p>
            <a:pPr marL="457200" lvl="3" indent="-457200" algn="just">
              <a:spcBef>
                <a:spcPts val="600"/>
              </a:spcBef>
              <a:spcAft>
                <a:spcPts val="600"/>
              </a:spcAft>
              <a:defRPr/>
            </a:pPr>
            <a:r>
              <a:rPr lang="en-US" dirty="0">
                <a:latin typeface="Verdana" pitchFamily="34" charset="0"/>
              </a:rPr>
              <a:t>	</a:t>
            </a:r>
            <a:r>
              <a:rPr lang="en-US" sz="1700" dirty="0">
                <a:latin typeface="Verdana" pitchFamily="34" charset="0"/>
              </a:rPr>
              <a:t>An </a:t>
            </a:r>
            <a:r>
              <a:rPr lang="en-US" sz="1700" dirty="0">
                <a:latin typeface="Verdana" pitchFamily="34" charset="0"/>
              </a:rPr>
              <a:t>array is a number of elements in a specific order, typically all of the same type. Elements are accessed using an integer index to specify which element is required (although the elements may be of almost any type). Typical implementations allocate contiguous memory words for the elements of arrays (but this is not always a necessity). Arrays may be fixed-length or resizable.</a:t>
            </a:r>
          </a:p>
          <a:p>
            <a:pPr marL="346075" lvl="3" indent="-342900" algn="just">
              <a:spcBef>
                <a:spcPts val="600"/>
              </a:spcBef>
              <a:spcAft>
                <a:spcPts val="600"/>
              </a:spcAft>
              <a:buFont typeface="+mj-lt"/>
              <a:buAutoNum type="arabicPeriod" startAt="2"/>
              <a:defRPr/>
            </a:pPr>
            <a:r>
              <a:rPr lang="en-US" b="1" dirty="0">
                <a:solidFill>
                  <a:srgbClr val="FF0000"/>
                </a:solidFill>
                <a:latin typeface="Calibri" pitchFamily="34" charset="0"/>
                <a:cs typeface="Calibri" pitchFamily="34" charset="0"/>
              </a:rPr>
              <a:t>Linked List:</a:t>
            </a:r>
          </a:p>
          <a:p>
            <a:pPr lvl="1" indent="-457200" algn="just">
              <a:spcBef>
                <a:spcPts val="300"/>
              </a:spcBef>
              <a:spcAft>
                <a:spcPts val="300"/>
              </a:spcAft>
              <a:defRPr/>
            </a:pPr>
            <a:r>
              <a:rPr lang="en-US" dirty="0">
                <a:latin typeface="Verdana" pitchFamily="34" charset="0"/>
              </a:rPr>
              <a:t>	</a:t>
            </a:r>
            <a:r>
              <a:rPr lang="en-US" sz="1700" dirty="0">
                <a:latin typeface="Verdana" pitchFamily="34" charset="0"/>
              </a:rPr>
              <a:t>A </a:t>
            </a:r>
            <a:r>
              <a:rPr lang="en-US" sz="1700" dirty="0">
                <a:latin typeface="Verdana" pitchFamily="34" charset="0"/>
              </a:rPr>
              <a:t>linked list, or one way list, is a linear collection of data elements, called nodes, where the linear order is given by means of pointers. In linked list, successive elements in the list need not occupy adjacent space in memory. This will make it easier to insert and delete elements in the list.</a:t>
            </a:r>
          </a:p>
          <a:p>
            <a:pPr lvl="1" indent="-457200" algn="just">
              <a:spcBef>
                <a:spcPts val="300"/>
              </a:spcBef>
              <a:spcAft>
                <a:spcPts val="300"/>
              </a:spcAft>
              <a:defRPr/>
            </a:pPr>
            <a:r>
              <a:rPr lang="en-US" sz="1700" dirty="0">
                <a:latin typeface="Verdana" pitchFamily="34" charset="0"/>
                <a:ea typeface="Verdana" pitchFamily="34" charset="0"/>
                <a:cs typeface="Verdana" pitchFamily="34" charset="0"/>
              </a:rPr>
              <a:t>	Each </a:t>
            </a:r>
            <a:r>
              <a:rPr lang="en-US" sz="1700" dirty="0">
                <a:latin typeface="Verdana" pitchFamily="34" charset="0"/>
                <a:ea typeface="Verdana" pitchFamily="34" charset="0"/>
                <a:cs typeface="Verdana" pitchFamily="34" charset="0"/>
              </a:rPr>
              <a:t>node is divided into two parts: </a:t>
            </a:r>
          </a:p>
          <a:p>
            <a:pPr marL="1385888" lvl="1" indent="-457200" algn="just">
              <a:spcBef>
                <a:spcPts val="300"/>
              </a:spcBef>
              <a:spcAft>
                <a:spcPts val="300"/>
              </a:spcAft>
              <a:buFont typeface="Wingdings" pitchFamily="2" charset="2"/>
              <a:buChar char="q"/>
              <a:defRPr/>
            </a:pPr>
            <a:r>
              <a:rPr lang="en-US" sz="1500" dirty="0">
                <a:latin typeface="Verdana" pitchFamily="34" charset="0"/>
                <a:ea typeface="Verdana" pitchFamily="34" charset="0"/>
                <a:cs typeface="Verdana" pitchFamily="34" charset="0"/>
              </a:rPr>
              <a:t>The </a:t>
            </a:r>
            <a:r>
              <a:rPr lang="en-US" sz="1500" dirty="0">
                <a:solidFill>
                  <a:srgbClr val="FF6600"/>
                </a:solidFill>
                <a:latin typeface="Verdana" pitchFamily="34" charset="0"/>
                <a:ea typeface="Verdana" pitchFamily="34" charset="0"/>
                <a:cs typeface="Verdana" pitchFamily="34" charset="0"/>
              </a:rPr>
              <a:t>first part</a:t>
            </a:r>
            <a:r>
              <a:rPr lang="en-US" sz="1500" dirty="0">
                <a:latin typeface="Verdana" pitchFamily="34" charset="0"/>
                <a:ea typeface="Verdana" pitchFamily="34" charset="0"/>
                <a:cs typeface="Verdana" pitchFamily="34" charset="0"/>
              </a:rPr>
              <a:t>, called the </a:t>
            </a:r>
            <a:r>
              <a:rPr lang="en-US" sz="1500" i="1" dirty="0">
                <a:solidFill>
                  <a:srgbClr val="FF0000"/>
                </a:solidFill>
                <a:latin typeface="Verdana" pitchFamily="34" charset="0"/>
                <a:ea typeface="Verdana" pitchFamily="34" charset="0"/>
                <a:cs typeface="Verdana" pitchFamily="34" charset="0"/>
              </a:rPr>
              <a:t>data field</a:t>
            </a:r>
            <a:r>
              <a:rPr lang="en-US" sz="1500" dirty="0">
                <a:latin typeface="Verdana" pitchFamily="34" charset="0"/>
                <a:ea typeface="Verdana" pitchFamily="34" charset="0"/>
                <a:cs typeface="Verdana" pitchFamily="34" charset="0"/>
              </a:rPr>
              <a:t> or </a:t>
            </a:r>
            <a:r>
              <a:rPr lang="en-US" sz="1500" i="1" dirty="0">
                <a:solidFill>
                  <a:srgbClr val="0000FF"/>
                </a:solidFill>
                <a:latin typeface="Verdana" pitchFamily="34" charset="0"/>
                <a:ea typeface="Verdana" pitchFamily="34" charset="0"/>
                <a:cs typeface="Verdana" pitchFamily="34" charset="0"/>
              </a:rPr>
              <a:t>value field</a:t>
            </a:r>
            <a:r>
              <a:rPr lang="en-US" sz="1500" dirty="0">
                <a:latin typeface="Verdana" pitchFamily="34" charset="0"/>
                <a:ea typeface="Verdana" pitchFamily="34" charset="0"/>
                <a:cs typeface="Verdana" pitchFamily="34" charset="0"/>
              </a:rPr>
              <a:t>, contains the information of the element, and </a:t>
            </a:r>
          </a:p>
          <a:p>
            <a:pPr marL="1385888" lvl="1" indent="-457200" algn="just">
              <a:spcBef>
                <a:spcPts val="300"/>
              </a:spcBef>
              <a:spcAft>
                <a:spcPts val="300"/>
              </a:spcAft>
              <a:buFont typeface="Wingdings" pitchFamily="2" charset="2"/>
              <a:buChar char="q"/>
              <a:defRPr/>
            </a:pPr>
            <a:r>
              <a:rPr lang="en-US" sz="1500" dirty="0">
                <a:latin typeface="Verdana" pitchFamily="34" charset="0"/>
                <a:ea typeface="Verdana" pitchFamily="34" charset="0"/>
                <a:cs typeface="Verdana" pitchFamily="34" charset="0"/>
              </a:rPr>
              <a:t>The </a:t>
            </a:r>
            <a:r>
              <a:rPr lang="en-US" sz="1500" dirty="0">
                <a:solidFill>
                  <a:srgbClr val="FF6600"/>
                </a:solidFill>
                <a:latin typeface="Verdana" pitchFamily="34" charset="0"/>
                <a:ea typeface="Verdana" pitchFamily="34" charset="0"/>
                <a:cs typeface="Verdana" pitchFamily="34" charset="0"/>
              </a:rPr>
              <a:t>second</a:t>
            </a:r>
            <a:r>
              <a:rPr lang="en-US" sz="1500" dirty="0">
                <a:latin typeface="Verdana" pitchFamily="34" charset="0"/>
                <a:ea typeface="Verdana" pitchFamily="34" charset="0"/>
                <a:cs typeface="Verdana" pitchFamily="34" charset="0"/>
              </a:rPr>
              <a:t> </a:t>
            </a:r>
            <a:r>
              <a:rPr lang="en-US" sz="1500" dirty="0">
                <a:solidFill>
                  <a:srgbClr val="FF6600"/>
                </a:solidFill>
                <a:latin typeface="Verdana" pitchFamily="34" charset="0"/>
                <a:ea typeface="Verdana" pitchFamily="34" charset="0"/>
                <a:cs typeface="Verdana" pitchFamily="34" charset="0"/>
              </a:rPr>
              <a:t>part</a:t>
            </a:r>
            <a:r>
              <a:rPr lang="en-US" sz="1500" dirty="0">
                <a:latin typeface="Verdana" pitchFamily="34" charset="0"/>
                <a:ea typeface="Verdana" pitchFamily="34" charset="0"/>
                <a:cs typeface="Verdana" pitchFamily="34" charset="0"/>
              </a:rPr>
              <a:t>, called the </a:t>
            </a:r>
            <a:r>
              <a:rPr lang="en-US" sz="1500" i="1" dirty="0">
                <a:solidFill>
                  <a:srgbClr val="0000FF"/>
                </a:solidFill>
                <a:latin typeface="Verdana" pitchFamily="34" charset="0"/>
                <a:ea typeface="Verdana" pitchFamily="34" charset="0"/>
                <a:cs typeface="Verdana" pitchFamily="34" charset="0"/>
              </a:rPr>
              <a:t>link field </a:t>
            </a:r>
            <a:r>
              <a:rPr lang="en-US" sz="1500" dirty="0">
                <a:latin typeface="Verdana" pitchFamily="34" charset="0"/>
                <a:ea typeface="Verdana" pitchFamily="34" charset="0"/>
                <a:cs typeface="Verdana" pitchFamily="34" charset="0"/>
              </a:rPr>
              <a:t>or </a:t>
            </a:r>
            <a:r>
              <a:rPr lang="en-US" sz="1500" i="1" dirty="0">
                <a:solidFill>
                  <a:srgbClr val="FF0000"/>
                </a:solidFill>
                <a:latin typeface="Verdana" pitchFamily="34" charset="0"/>
                <a:ea typeface="Verdana" pitchFamily="34" charset="0"/>
                <a:cs typeface="Verdana" pitchFamily="34" charset="0"/>
              </a:rPr>
              <a:t>next pointer field</a:t>
            </a:r>
            <a:r>
              <a:rPr lang="en-US" sz="1500" dirty="0">
                <a:latin typeface="Verdana" pitchFamily="34" charset="0"/>
                <a:ea typeface="Verdana" pitchFamily="34" charset="0"/>
                <a:cs typeface="Verdana" pitchFamily="34" charset="0"/>
              </a:rPr>
              <a:t>, contains the address of the next node in the list</a:t>
            </a:r>
            <a:r>
              <a:rPr lang="en-US" sz="1500" dirty="0">
                <a:latin typeface="Verdana" pitchFamily="34" charset="0"/>
                <a:ea typeface="Verdana" pitchFamily="34" charset="0"/>
                <a:cs typeface="Verdana" pitchFamily="34" charset="0"/>
              </a:rPr>
              <a:t>.</a:t>
            </a:r>
            <a:endParaRPr lang="en-US" dirty="0">
              <a:latin typeface="Verdana" pitchFamily="34" charset="0"/>
            </a:endParaRPr>
          </a:p>
        </p:txBody>
      </p:sp>
      <p:sp>
        <p:nvSpPr>
          <p:cNvPr id="1843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List of Widely used Data Structures:</a:t>
            </a:r>
          </a:p>
        </p:txBody>
      </p:sp>
      <p:sp>
        <p:nvSpPr>
          <p:cNvPr id="18437"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4DF4DBEB-659E-4ACF-858C-A3A9BF44E826}" type="slidenum">
              <a:rPr lang="en-US" sz="1400"/>
              <a:pPr/>
              <a:t>13</a:t>
            </a:fld>
            <a:endParaRPr lang="en-US" sz="1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3316" name="Rectangle 5"/>
          <p:cNvSpPr>
            <a:spLocks noChangeArrowheads="1"/>
          </p:cNvSpPr>
          <p:nvPr/>
        </p:nvSpPr>
        <p:spPr bwMode="auto">
          <a:xfrm>
            <a:off x="211138" y="590550"/>
            <a:ext cx="8686800" cy="6232525"/>
          </a:xfrm>
          <a:prstGeom prst="rect">
            <a:avLst/>
          </a:prstGeom>
          <a:noFill/>
          <a:ln w="9525">
            <a:noFill/>
            <a:miter lim="800000"/>
            <a:headEnd/>
            <a:tailEnd/>
          </a:ln>
        </p:spPr>
        <p:txBody>
          <a:bodyPr anchor="ctr">
            <a:spAutoFit/>
          </a:bodyPr>
          <a:lstStyle/>
          <a:p>
            <a:pPr marL="346075" lvl="3" indent="-342900" algn="just">
              <a:spcBef>
                <a:spcPts val="600"/>
              </a:spcBef>
              <a:spcAft>
                <a:spcPts val="600"/>
              </a:spcAft>
              <a:buFont typeface="+mj-lt"/>
              <a:buAutoNum type="arabicPeriod" startAt="3"/>
              <a:defRPr/>
            </a:pPr>
            <a:r>
              <a:rPr lang="en-US" b="1" dirty="0">
                <a:solidFill>
                  <a:srgbClr val="FF0000"/>
                </a:solidFill>
                <a:latin typeface="Calibri" pitchFamily="34" charset="0"/>
                <a:cs typeface="Calibri" pitchFamily="34" charset="0"/>
              </a:rPr>
              <a:t>Stack:</a:t>
            </a:r>
          </a:p>
          <a:p>
            <a:pPr lvl="1" indent="-457200" algn="just">
              <a:spcBef>
                <a:spcPts val="600"/>
              </a:spcBef>
              <a:spcAft>
                <a:spcPts val="600"/>
              </a:spcAft>
              <a:defRPr/>
            </a:pPr>
            <a:r>
              <a:rPr lang="en-US" sz="1700" dirty="0">
                <a:latin typeface="Verdana" pitchFamily="34" charset="0"/>
              </a:rPr>
              <a:t>	</a:t>
            </a:r>
            <a:r>
              <a:rPr lang="en-US" sz="1700" dirty="0">
                <a:latin typeface="Verdana" pitchFamily="34" charset="0"/>
              </a:rPr>
              <a:t>A </a:t>
            </a:r>
            <a:r>
              <a:rPr lang="en-US" sz="1700" dirty="0">
                <a:latin typeface="Verdana" pitchFamily="34" charset="0"/>
              </a:rPr>
              <a:t>stack is a homogeneous collection of elements in which an element may be inserted or deleted only at one end, called the top of the stack. </a:t>
            </a:r>
            <a:r>
              <a:rPr lang="en-US" sz="1700" dirty="0">
                <a:latin typeface="Verdana" pitchFamily="34" charset="0"/>
              </a:rPr>
              <a:t>Formally </a:t>
            </a:r>
            <a:r>
              <a:rPr lang="en-US" sz="1700" dirty="0">
                <a:latin typeface="Verdana" pitchFamily="34" charset="0"/>
              </a:rPr>
              <a:t>this type of </a:t>
            </a:r>
            <a:r>
              <a:rPr lang="en-US" altLang="zh-CN" sz="1700" dirty="0">
                <a:latin typeface="Verdana" pitchFamily="34" charset="0"/>
              </a:rPr>
              <a:t>stack is called a Last In, First Out (LIFO) stack.</a:t>
            </a:r>
          </a:p>
          <a:p>
            <a:pPr lvl="1" indent="-457200" algn="just">
              <a:spcBef>
                <a:spcPts val="600"/>
              </a:spcBef>
              <a:spcAft>
                <a:spcPts val="600"/>
              </a:spcAft>
              <a:defRPr/>
            </a:pPr>
            <a:r>
              <a:rPr lang="en-US" sz="1700" dirty="0">
                <a:latin typeface="Verdana" pitchFamily="34" charset="0"/>
              </a:rPr>
              <a:t>	The </a:t>
            </a:r>
            <a:r>
              <a:rPr lang="en-US" sz="1700" dirty="0">
                <a:latin typeface="Verdana" pitchFamily="34" charset="0"/>
              </a:rPr>
              <a:t>elements may be popped from the stack only in the reverse order of that in which they were pushed onto the stack.</a:t>
            </a:r>
          </a:p>
          <a:p>
            <a:pPr lvl="1" indent="-457200" algn="just">
              <a:spcBef>
                <a:spcPts val="400"/>
              </a:spcBef>
              <a:spcAft>
                <a:spcPts val="400"/>
              </a:spcAft>
              <a:defRPr/>
            </a:pPr>
            <a:r>
              <a:rPr lang="en-US" dirty="0">
                <a:latin typeface="Verdana" pitchFamily="34" charset="0"/>
              </a:rPr>
              <a:t>	</a:t>
            </a:r>
            <a:r>
              <a:rPr lang="en-US" sz="1700" dirty="0">
                <a:latin typeface="Verdana" pitchFamily="34" charset="0"/>
              </a:rPr>
              <a:t>Real life examples of </a:t>
            </a:r>
            <a:r>
              <a:rPr lang="en-US" sz="1700" dirty="0">
                <a:latin typeface="Verdana" pitchFamily="34" charset="0"/>
              </a:rPr>
              <a:t>stack:</a:t>
            </a:r>
            <a:endParaRPr lang="en-US" sz="1700" dirty="0">
              <a:latin typeface="Verdana" pitchFamily="34" charset="0"/>
            </a:endParaRPr>
          </a:p>
          <a:p>
            <a:pPr marL="1385888" lvl="1" indent="-457200" algn="just">
              <a:spcBef>
                <a:spcPts val="400"/>
              </a:spcBef>
              <a:spcAft>
                <a:spcPts val="400"/>
              </a:spcAft>
              <a:buFont typeface="Wingdings" pitchFamily="2" charset="2"/>
              <a:buChar char="v"/>
              <a:defRPr/>
            </a:pPr>
            <a:r>
              <a:rPr lang="en-US" sz="1500" dirty="0">
                <a:latin typeface="Verdana" pitchFamily="34" charset="0"/>
              </a:rPr>
              <a:t>A pile of books, coins, </a:t>
            </a:r>
            <a:r>
              <a:rPr lang="en-US" sz="1500" dirty="0" err="1">
                <a:latin typeface="Verdana" pitchFamily="34" charset="0"/>
              </a:rPr>
              <a:t>sarees</a:t>
            </a:r>
            <a:r>
              <a:rPr lang="en-US" sz="1500" dirty="0">
                <a:latin typeface="Verdana" pitchFamily="34" charset="0"/>
              </a:rPr>
              <a:t> etc. </a:t>
            </a:r>
            <a:r>
              <a:rPr lang="en-US" sz="1500" dirty="0">
                <a:latin typeface="Verdana" pitchFamily="34" charset="0"/>
              </a:rPr>
              <a:t>where the first </a:t>
            </a:r>
            <a:r>
              <a:rPr lang="en-US" sz="1500" dirty="0">
                <a:latin typeface="Verdana" pitchFamily="34" charset="0"/>
              </a:rPr>
              <a:t>item in the pile is </a:t>
            </a:r>
            <a:r>
              <a:rPr lang="en-US" sz="1500" dirty="0">
                <a:latin typeface="Verdana" pitchFamily="34" charset="0"/>
              </a:rPr>
              <a:t>the </a:t>
            </a:r>
            <a:r>
              <a:rPr lang="en-US" sz="1500" dirty="0">
                <a:latin typeface="Verdana" pitchFamily="34" charset="0"/>
              </a:rPr>
              <a:t>last item to </a:t>
            </a:r>
            <a:r>
              <a:rPr lang="en-US" sz="1500" dirty="0">
                <a:latin typeface="Verdana" pitchFamily="34" charset="0"/>
              </a:rPr>
              <a:t>be waited on; and so on.</a:t>
            </a:r>
          </a:p>
          <a:p>
            <a:pPr marL="346075" lvl="3" indent="-342900" algn="just">
              <a:spcBef>
                <a:spcPts val="600"/>
              </a:spcBef>
              <a:spcAft>
                <a:spcPts val="600"/>
              </a:spcAft>
              <a:buFont typeface="+mj-lt"/>
              <a:buAutoNum type="arabicPeriod" startAt="4"/>
              <a:defRPr/>
            </a:pPr>
            <a:r>
              <a:rPr lang="en-US" b="1" dirty="0">
                <a:solidFill>
                  <a:srgbClr val="FF0000"/>
                </a:solidFill>
                <a:latin typeface="Calibri" pitchFamily="34" charset="0"/>
                <a:cs typeface="Calibri" pitchFamily="34" charset="0"/>
              </a:rPr>
              <a:t>Queue:</a:t>
            </a:r>
            <a:endParaRPr lang="en-US" b="1" dirty="0">
              <a:solidFill>
                <a:srgbClr val="FF0000"/>
              </a:solidFill>
              <a:latin typeface="Calibri" pitchFamily="34" charset="0"/>
              <a:cs typeface="Calibri" pitchFamily="34" charset="0"/>
            </a:endParaRPr>
          </a:p>
          <a:p>
            <a:pPr lvl="1" indent="-457200" algn="just">
              <a:spcBef>
                <a:spcPts val="400"/>
              </a:spcBef>
              <a:spcAft>
                <a:spcPts val="400"/>
              </a:spcAft>
              <a:defRPr/>
            </a:pPr>
            <a:r>
              <a:rPr lang="en-US" sz="1700" dirty="0">
                <a:latin typeface="Verdana" pitchFamily="34" charset="0"/>
              </a:rPr>
              <a:t>	</a:t>
            </a:r>
            <a:r>
              <a:rPr lang="en-US" sz="1700" dirty="0">
                <a:latin typeface="Verdana" pitchFamily="34" charset="0"/>
              </a:rPr>
              <a:t>A </a:t>
            </a:r>
            <a:r>
              <a:rPr lang="en-US" sz="1700" dirty="0">
                <a:latin typeface="Verdana" pitchFamily="34" charset="0"/>
              </a:rPr>
              <a:t>queue is a linear list of elements in which-</a:t>
            </a:r>
          </a:p>
          <a:p>
            <a:pPr marL="1385888" lvl="1" indent="-457200" algn="just">
              <a:spcBef>
                <a:spcPts val="400"/>
              </a:spcBef>
              <a:spcAft>
                <a:spcPts val="400"/>
              </a:spcAft>
              <a:buFont typeface="Wingdings" pitchFamily="2" charset="2"/>
              <a:buChar char="v"/>
              <a:defRPr/>
            </a:pPr>
            <a:r>
              <a:rPr lang="en-US" sz="1500" dirty="0">
                <a:latin typeface="Verdana" pitchFamily="34" charset="0"/>
              </a:rPr>
              <a:t>deletions can take place only at one end (called the front) and</a:t>
            </a:r>
          </a:p>
          <a:p>
            <a:pPr marL="1385888" lvl="1" indent="-457200" algn="just">
              <a:spcBef>
                <a:spcPts val="400"/>
              </a:spcBef>
              <a:spcAft>
                <a:spcPts val="400"/>
              </a:spcAft>
              <a:buFont typeface="Wingdings" pitchFamily="2" charset="2"/>
              <a:buChar char="v"/>
              <a:defRPr/>
            </a:pPr>
            <a:r>
              <a:rPr lang="en-US" sz="1500" dirty="0">
                <a:latin typeface="Verdana" pitchFamily="34" charset="0"/>
              </a:rPr>
              <a:t>insertions can take place only at the other end (called the rear).</a:t>
            </a:r>
          </a:p>
          <a:p>
            <a:pPr lvl="1" indent="-457200" algn="just">
              <a:spcBef>
                <a:spcPts val="400"/>
              </a:spcBef>
              <a:spcAft>
                <a:spcPts val="400"/>
              </a:spcAft>
              <a:defRPr/>
            </a:pPr>
            <a:r>
              <a:rPr lang="en-US" sz="1700" dirty="0">
                <a:latin typeface="Verdana" pitchFamily="34" charset="0"/>
              </a:rPr>
              <a:t>	A </a:t>
            </a:r>
            <a:r>
              <a:rPr lang="en-US" sz="1700" dirty="0">
                <a:latin typeface="Verdana" pitchFamily="34" charset="0"/>
              </a:rPr>
              <a:t>queue is also called a FIFO (first-in-first-out) list, since the first item to be inserted is the first one to be removed. This contrasts with stack, which is a LIFO (last-in-first-out) list. </a:t>
            </a:r>
          </a:p>
          <a:p>
            <a:pPr lvl="1" indent="-457200" algn="just">
              <a:spcBef>
                <a:spcPts val="400"/>
              </a:spcBef>
              <a:spcAft>
                <a:spcPts val="400"/>
              </a:spcAft>
              <a:defRPr/>
            </a:pPr>
            <a:r>
              <a:rPr lang="en-US" sz="1700" dirty="0">
                <a:latin typeface="Verdana" pitchFamily="34" charset="0"/>
              </a:rPr>
              <a:t>	Real </a:t>
            </a:r>
            <a:r>
              <a:rPr lang="en-US" sz="1700" dirty="0">
                <a:latin typeface="Verdana" pitchFamily="34" charset="0"/>
              </a:rPr>
              <a:t>life examples of queue:</a:t>
            </a:r>
          </a:p>
          <a:p>
            <a:pPr marL="1385888" lvl="1" indent="-457200" algn="just">
              <a:spcBef>
                <a:spcPts val="400"/>
              </a:spcBef>
              <a:spcAft>
                <a:spcPts val="400"/>
              </a:spcAft>
              <a:buFont typeface="Wingdings" pitchFamily="2" charset="2"/>
              <a:buChar char="v"/>
              <a:defRPr/>
            </a:pPr>
            <a:r>
              <a:rPr lang="en-US" sz="1500" dirty="0">
                <a:latin typeface="Verdana" pitchFamily="34" charset="0"/>
              </a:rPr>
              <a:t>People waiting in line for bus, people waiting in line for voting etc, where the first person in line is the first person to be waited on; and so on</a:t>
            </a:r>
            <a:r>
              <a:rPr lang="en-US" sz="1500" dirty="0">
                <a:latin typeface="Verdana" pitchFamily="34" charset="0"/>
              </a:rPr>
              <a:t>.</a:t>
            </a:r>
            <a:endParaRPr lang="en-US" sz="1500" dirty="0">
              <a:latin typeface="Verdana" pitchFamily="34" charset="0"/>
            </a:endParaRPr>
          </a:p>
        </p:txBody>
      </p:sp>
      <p:sp>
        <p:nvSpPr>
          <p:cNvPr id="19460"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9883FC54-0505-4D57-9C8D-A58EAD172DC7}" type="slidenum">
              <a:rPr lang="en-US" sz="1400"/>
              <a:pPr/>
              <a:t>14</a:t>
            </a:fld>
            <a:endParaRPr lang="en-US" sz="1400"/>
          </a:p>
        </p:txBody>
      </p:sp>
      <p:sp>
        <p:nvSpPr>
          <p:cNvPr id="19461"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List of Widely used Data Structures: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3316" name="Rectangle 5"/>
          <p:cNvSpPr>
            <a:spLocks noChangeArrowheads="1"/>
          </p:cNvSpPr>
          <p:nvPr/>
        </p:nvSpPr>
        <p:spPr bwMode="auto">
          <a:xfrm>
            <a:off x="211138" y="590550"/>
            <a:ext cx="8686800" cy="6094413"/>
          </a:xfrm>
          <a:prstGeom prst="rect">
            <a:avLst/>
          </a:prstGeom>
          <a:noFill/>
          <a:ln w="9525">
            <a:noFill/>
            <a:miter lim="800000"/>
            <a:headEnd/>
            <a:tailEnd/>
          </a:ln>
        </p:spPr>
        <p:txBody>
          <a:bodyPr anchor="ctr">
            <a:spAutoFit/>
          </a:bodyPr>
          <a:lstStyle/>
          <a:p>
            <a:pPr marL="346075" lvl="3" indent="-342900" algn="just">
              <a:spcBef>
                <a:spcPts val="600"/>
              </a:spcBef>
              <a:spcAft>
                <a:spcPts val="600"/>
              </a:spcAft>
              <a:buFont typeface="+mj-lt"/>
              <a:buAutoNum type="arabicPeriod" startAt="5"/>
              <a:defRPr/>
            </a:pPr>
            <a:r>
              <a:rPr lang="en-US" b="1" dirty="0">
                <a:solidFill>
                  <a:srgbClr val="FF0000"/>
                </a:solidFill>
                <a:latin typeface="Calibri" pitchFamily="34" charset="0"/>
                <a:cs typeface="Calibri" pitchFamily="34" charset="0"/>
              </a:rPr>
              <a:t>Tree:</a:t>
            </a:r>
          </a:p>
          <a:p>
            <a:pPr lvl="1" indent="-457200" algn="just">
              <a:spcBef>
                <a:spcPts val="600"/>
              </a:spcBef>
              <a:spcAft>
                <a:spcPts val="600"/>
              </a:spcAft>
              <a:defRPr/>
            </a:pPr>
            <a:r>
              <a:rPr lang="en-US" sz="1700" dirty="0">
                <a:latin typeface="Verdana" pitchFamily="34" charset="0"/>
              </a:rPr>
              <a:t>	In </a:t>
            </a:r>
            <a:r>
              <a:rPr lang="en-US" sz="1700" dirty="0">
                <a:latin typeface="Verdana" pitchFamily="34" charset="0"/>
              </a:rPr>
              <a:t>computer science, a tree is a widely used non-linear data structure consisting of nodes organized as a hierarchy, i.e., there is a hierarchical relationship between data elements of a tree.</a:t>
            </a:r>
          </a:p>
          <a:p>
            <a:pPr marL="457200" lvl="3" indent="-457200" algn="just">
              <a:spcBef>
                <a:spcPts val="600"/>
              </a:spcBef>
              <a:spcAft>
                <a:spcPts val="600"/>
              </a:spcAft>
              <a:defRPr/>
            </a:pPr>
            <a:r>
              <a:rPr lang="en-US" altLang="zh-TW" sz="1700" dirty="0">
                <a:latin typeface="Verdana" pitchFamily="34" charset="0"/>
              </a:rPr>
              <a:t>	A </a:t>
            </a:r>
            <a:r>
              <a:rPr lang="en-US" altLang="zh-TW" sz="1700" dirty="0">
                <a:latin typeface="Verdana" pitchFamily="34" charset="0"/>
              </a:rPr>
              <a:t>tree is a finite set of one or more nodes such that:</a:t>
            </a:r>
          </a:p>
          <a:p>
            <a:pPr marL="1428750" lvl="3" indent="-457200" algn="just">
              <a:spcBef>
                <a:spcPts val="600"/>
              </a:spcBef>
              <a:spcAft>
                <a:spcPts val="600"/>
              </a:spcAft>
              <a:buFont typeface="Wingdings" pitchFamily="2" charset="2"/>
              <a:buChar char="v"/>
              <a:defRPr/>
            </a:pPr>
            <a:r>
              <a:rPr lang="en-US" altLang="zh-TW" sz="1500" dirty="0">
                <a:latin typeface="Verdana" pitchFamily="34" charset="0"/>
              </a:rPr>
              <a:t>There is a specially designated node called the root.</a:t>
            </a:r>
          </a:p>
          <a:p>
            <a:pPr marL="1428750" lvl="3" indent="-457200" algn="just">
              <a:spcBef>
                <a:spcPts val="600"/>
              </a:spcBef>
              <a:spcAft>
                <a:spcPts val="600"/>
              </a:spcAft>
              <a:buFont typeface="Wingdings" pitchFamily="2" charset="2"/>
              <a:buChar char="v"/>
              <a:defRPr/>
            </a:pPr>
            <a:r>
              <a:rPr lang="en-US" altLang="zh-TW" sz="1500" dirty="0">
                <a:latin typeface="Verdana" pitchFamily="34" charset="0"/>
              </a:rPr>
              <a:t>The remaining nodes are partitioned into n (where n&gt;=0) disjoint sets T</a:t>
            </a:r>
            <a:r>
              <a:rPr lang="en-US" altLang="zh-TW" sz="1500" baseline="-25000" dirty="0">
                <a:latin typeface="Verdana" pitchFamily="34" charset="0"/>
              </a:rPr>
              <a:t>1</a:t>
            </a:r>
            <a:r>
              <a:rPr lang="en-US" altLang="zh-TW" sz="1500" dirty="0">
                <a:latin typeface="Verdana" pitchFamily="34" charset="0"/>
              </a:rPr>
              <a:t>, T</a:t>
            </a:r>
            <a:r>
              <a:rPr lang="en-US" altLang="zh-TW" sz="1500" baseline="-25000" dirty="0">
                <a:latin typeface="Verdana" pitchFamily="34" charset="0"/>
              </a:rPr>
              <a:t>2</a:t>
            </a:r>
            <a:r>
              <a:rPr lang="en-US" altLang="zh-TW" sz="1500" dirty="0">
                <a:latin typeface="Verdana" pitchFamily="34" charset="0"/>
              </a:rPr>
              <a:t>,…, </a:t>
            </a:r>
            <a:r>
              <a:rPr lang="en-US" altLang="zh-TW" sz="1500" dirty="0" err="1">
                <a:latin typeface="Verdana" pitchFamily="34" charset="0"/>
              </a:rPr>
              <a:t>T</a:t>
            </a:r>
            <a:r>
              <a:rPr lang="en-US" altLang="zh-TW" sz="1500" baseline="-25000" dirty="0" err="1">
                <a:latin typeface="Verdana" pitchFamily="34" charset="0"/>
              </a:rPr>
              <a:t>n</a:t>
            </a:r>
            <a:r>
              <a:rPr lang="en-US" altLang="zh-TW" sz="1500" dirty="0">
                <a:latin typeface="Verdana" pitchFamily="34" charset="0"/>
              </a:rPr>
              <a:t>, where each of these sets is a tree.</a:t>
            </a:r>
          </a:p>
          <a:p>
            <a:pPr marL="1428750" lvl="3" indent="-457200" algn="just">
              <a:spcBef>
                <a:spcPts val="600"/>
              </a:spcBef>
              <a:spcAft>
                <a:spcPts val="600"/>
              </a:spcAft>
              <a:buFont typeface="Wingdings" pitchFamily="2" charset="2"/>
              <a:buChar char="v"/>
              <a:defRPr/>
            </a:pPr>
            <a:r>
              <a:rPr lang="en-US" altLang="zh-TW" sz="1500" dirty="0">
                <a:latin typeface="Verdana" pitchFamily="34" charset="0"/>
              </a:rPr>
              <a:t>We call T</a:t>
            </a:r>
            <a:r>
              <a:rPr lang="en-US" altLang="zh-TW" sz="1500" baseline="-25000" dirty="0">
                <a:latin typeface="Verdana" pitchFamily="34" charset="0"/>
              </a:rPr>
              <a:t>1</a:t>
            </a:r>
            <a:r>
              <a:rPr lang="en-US" altLang="zh-TW" sz="1500" dirty="0">
                <a:latin typeface="Verdana" pitchFamily="34" charset="0"/>
              </a:rPr>
              <a:t>, T</a:t>
            </a:r>
            <a:r>
              <a:rPr lang="en-US" altLang="zh-TW" sz="1500" baseline="-25000" dirty="0">
                <a:latin typeface="Verdana" pitchFamily="34" charset="0"/>
              </a:rPr>
              <a:t>2</a:t>
            </a:r>
            <a:r>
              <a:rPr lang="en-US" altLang="zh-TW" sz="1500" dirty="0">
                <a:latin typeface="Verdana" pitchFamily="34" charset="0"/>
              </a:rPr>
              <a:t>, ..., </a:t>
            </a:r>
            <a:r>
              <a:rPr lang="en-US" altLang="zh-TW" sz="1500" dirty="0" err="1">
                <a:latin typeface="Verdana" pitchFamily="34" charset="0"/>
              </a:rPr>
              <a:t>T</a:t>
            </a:r>
            <a:r>
              <a:rPr lang="en-US" altLang="zh-TW" sz="1500" baseline="-25000" dirty="0" err="1">
                <a:latin typeface="Verdana" pitchFamily="34" charset="0"/>
              </a:rPr>
              <a:t>n</a:t>
            </a:r>
            <a:r>
              <a:rPr lang="en-US" altLang="zh-TW" sz="1500" dirty="0">
                <a:latin typeface="Verdana" pitchFamily="34" charset="0"/>
              </a:rPr>
              <a:t> the </a:t>
            </a:r>
            <a:r>
              <a:rPr lang="en-US" altLang="zh-TW" sz="1500" dirty="0" err="1">
                <a:latin typeface="Verdana" pitchFamily="34" charset="0"/>
              </a:rPr>
              <a:t>subtrees</a:t>
            </a:r>
            <a:r>
              <a:rPr lang="en-US" altLang="zh-TW" sz="1500" dirty="0">
                <a:latin typeface="Verdana" pitchFamily="34" charset="0"/>
              </a:rPr>
              <a:t> of the root.</a:t>
            </a:r>
            <a:endParaRPr lang="en-US" sz="1500" dirty="0">
              <a:latin typeface="Verdana" pitchFamily="34" charset="0"/>
            </a:endParaRPr>
          </a:p>
          <a:p>
            <a:pPr marL="346075" lvl="3" indent="-342900" algn="just">
              <a:spcBef>
                <a:spcPts val="600"/>
              </a:spcBef>
              <a:spcAft>
                <a:spcPts val="600"/>
              </a:spcAft>
              <a:buFont typeface="+mj-lt"/>
              <a:buAutoNum type="arabicPeriod" startAt="6"/>
              <a:defRPr/>
            </a:pPr>
            <a:r>
              <a:rPr lang="en-US" b="1" dirty="0">
                <a:solidFill>
                  <a:srgbClr val="FF0000"/>
                </a:solidFill>
                <a:latin typeface="Calibri" pitchFamily="34" charset="0"/>
                <a:cs typeface="Calibri" pitchFamily="34" charset="0"/>
              </a:rPr>
              <a:t>Graph:</a:t>
            </a:r>
            <a:endParaRPr lang="en-US" b="1" dirty="0">
              <a:solidFill>
                <a:srgbClr val="FF0000"/>
              </a:solidFill>
              <a:latin typeface="Calibri" pitchFamily="34" charset="0"/>
              <a:cs typeface="Calibri" pitchFamily="34" charset="0"/>
            </a:endParaRPr>
          </a:p>
          <a:p>
            <a:pPr lvl="1" indent="-457200" algn="just">
              <a:spcBef>
                <a:spcPts val="600"/>
              </a:spcBef>
              <a:spcAft>
                <a:spcPts val="600"/>
              </a:spcAft>
              <a:defRPr/>
            </a:pPr>
            <a:r>
              <a:rPr lang="en-US" altLang="en-US" sz="1700" dirty="0">
                <a:latin typeface="Verdana" pitchFamily="34" charset="0"/>
              </a:rPr>
              <a:t>	In mathematics, a graph is an abstract representation of a set of </a:t>
            </a:r>
            <a:r>
              <a:rPr lang="en-US" altLang="en-US" sz="1700" dirty="0">
                <a:latin typeface="Verdana" pitchFamily="34" charset="0"/>
              </a:rPr>
              <a:t>objects </a:t>
            </a:r>
            <a:r>
              <a:rPr lang="en-US" altLang="en-US" sz="1700" dirty="0">
                <a:latin typeface="Verdana" pitchFamily="34" charset="0"/>
              </a:rPr>
              <a:t>where some pairs of the objects are connected by links. </a:t>
            </a:r>
          </a:p>
          <a:p>
            <a:pPr lvl="1" indent="-457200" algn="just">
              <a:spcBef>
                <a:spcPts val="600"/>
              </a:spcBef>
              <a:spcAft>
                <a:spcPts val="600"/>
              </a:spcAft>
              <a:defRPr/>
            </a:pPr>
            <a:r>
              <a:rPr lang="en-US" altLang="en-US" sz="1700" dirty="0">
                <a:latin typeface="Verdana" pitchFamily="34" charset="0"/>
              </a:rPr>
              <a:t>	The </a:t>
            </a:r>
            <a:r>
              <a:rPr lang="en-US" altLang="en-US" sz="1700" dirty="0">
                <a:latin typeface="Verdana" pitchFamily="34" charset="0"/>
              </a:rPr>
              <a:t>interconnected objects are represented by mathematical abstractions called vertices (or nodes), and the links that connect some pairs of vertices are called edges. </a:t>
            </a:r>
          </a:p>
          <a:p>
            <a:pPr lvl="1" indent="-457200" algn="just">
              <a:spcBef>
                <a:spcPts val="600"/>
              </a:spcBef>
              <a:spcAft>
                <a:spcPts val="600"/>
              </a:spcAft>
              <a:buFont typeface="Wingdings" pitchFamily="2" charset="2"/>
              <a:buChar char="Ø"/>
              <a:defRPr/>
            </a:pPr>
            <a:r>
              <a:rPr lang="en-US" altLang="en-US" sz="1700" dirty="0">
                <a:latin typeface="Verdana" pitchFamily="34" charset="0"/>
              </a:rPr>
              <a:t>Typically, a graph is depicted in diagrammatic form as a set of dots for the vertices, joined by lines or curves for the edges. Therefore, a</a:t>
            </a:r>
            <a:r>
              <a:rPr lang="en-US" sz="1700" dirty="0">
                <a:latin typeface="Verdana" pitchFamily="34" charset="0"/>
              </a:rPr>
              <a:t> graph is a finite set of nodes with edges between nodes</a:t>
            </a:r>
            <a:r>
              <a:rPr lang="en-US" sz="1700" dirty="0">
                <a:latin typeface="Verdana" pitchFamily="34" charset="0"/>
              </a:rPr>
              <a:t>.</a:t>
            </a:r>
            <a:endParaRPr lang="en-US" sz="1500" dirty="0">
              <a:latin typeface="Verdana" pitchFamily="34" charset="0"/>
            </a:endParaRPr>
          </a:p>
        </p:txBody>
      </p:sp>
      <p:sp>
        <p:nvSpPr>
          <p:cNvPr id="20484"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0E14D268-69D4-4A2E-98FB-409165C90EB4}" type="slidenum">
              <a:rPr lang="en-US" sz="1400"/>
              <a:pPr/>
              <a:t>15</a:t>
            </a:fld>
            <a:endParaRPr lang="en-US" sz="1400"/>
          </a:p>
        </p:txBody>
      </p:sp>
      <p:sp>
        <p:nvSpPr>
          <p:cNvPr id="20485"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List of Widely used Data Structures: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3316" name="Rectangle 5"/>
          <p:cNvSpPr>
            <a:spLocks noChangeArrowheads="1"/>
          </p:cNvSpPr>
          <p:nvPr/>
        </p:nvSpPr>
        <p:spPr bwMode="auto">
          <a:xfrm>
            <a:off x="211138" y="590550"/>
            <a:ext cx="8686800" cy="5754688"/>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dirty="0">
                <a:latin typeface="Verdana" pitchFamily="34" charset="0"/>
              </a:rPr>
              <a:t>A data structure </a:t>
            </a:r>
            <a:r>
              <a:rPr lang="en-US" dirty="0">
                <a:solidFill>
                  <a:srgbClr val="FF0000"/>
                </a:solidFill>
                <a:latin typeface="Verdana" pitchFamily="34" charset="0"/>
              </a:rPr>
              <a:t>is</a:t>
            </a:r>
            <a:r>
              <a:rPr lang="en-US" dirty="0">
                <a:latin typeface="Verdana" pitchFamily="34" charset="0"/>
              </a:rPr>
              <a:t> a collection of data items stored in memory along with a number of operations performed on that particular data structure. Choosing for a data structure largely depends on the frequency with which specific operations are performed.</a:t>
            </a:r>
          </a:p>
          <a:p>
            <a:pPr marL="457200" indent="-457200" algn="just">
              <a:spcBef>
                <a:spcPts val="600"/>
              </a:spcBef>
              <a:spcAft>
                <a:spcPts val="600"/>
              </a:spcAft>
              <a:buFont typeface="Wingdings" pitchFamily="2" charset="2"/>
              <a:buChar char="Ø"/>
              <a:defRPr/>
            </a:pPr>
            <a:r>
              <a:rPr lang="en-US" dirty="0">
                <a:latin typeface="Verdana" pitchFamily="34" charset="0"/>
              </a:rPr>
              <a:t>Some of the most frequently used operations on a particular data structure are given below:</a:t>
            </a:r>
          </a:p>
          <a:p>
            <a:pPr marL="1946275" lvl="3" indent="-342900" algn="just">
              <a:spcBef>
                <a:spcPts val="600"/>
              </a:spcBef>
              <a:spcAft>
                <a:spcPts val="600"/>
              </a:spcAft>
              <a:buFont typeface="+mj-lt"/>
              <a:buAutoNum type="arabicPeriod"/>
              <a:defRPr/>
            </a:pPr>
            <a:r>
              <a:rPr lang="en-US" b="1" dirty="0">
                <a:solidFill>
                  <a:srgbClr val="FF0000"/>
                </a:solidFill>
                <a:latin typeface="Calibri" pitchFamily="34" charset="0"/>
                <a:cs typeface="Calibri" pitchFamily="34" charset="0"/>
              </a:rPr>
              <a:t>Traversing</a:t>
            </a:r>
          </a:p>
          <a:p>
            <a:pPr marL="1946275" lvl="3" indent="-342900" algn="just">
              <a:spcBef>
                <a:spcPts val="600"/>
              </a:spcBef>
              <a:spcAft>
                <a:spcPts val="600"/>
              </a:spcAft>
              <a:buFont typeface="+mj-lt"/>
              <a:buAutoNum type="arabicPeriod"/>
              <a:defRPr/>
            </a:pPr>
            <a:r>
              <a:rPr lang="en-US" b="1" dirty="0">
                <a:solidFill>
                  <a:srgbClr val="FF0000"/>
                </a:solidFill>
                <a:latin typeface="Calibri" pitchFamily="34" charset="0"/>
                <a:cs typeface="Calibri" pitchFamily="34" charset="0"/>
              </a:rPr>
              <a:t>Searching</a:t>
            </a:r>
          </a:p>
          <a:p>
            <a:pPr marL="1946275" lvl="3" indent="-342900" algn="just">
              <a:spcBef>
                <a:spcPts val="600"/>
              </a:spcBef>
              <a:spcAft>
                <a:spcPts val="600"/>
              </a:spcAft>
              <a:buFont typeface="+mj-lt"/>
              <a:buAutoNum type="arabicPeriod" startAt="3"/>
              <a:defRPr/>
            </a:pPr>
            <a:r>
              <a:rPr lang="en-US" b="1" dirty="0">
                <a:solidFill>
                  <a:srgbClr val="FF0000"/>
                </a:solidFill>
                <a:latin typeface="Calibri" pitchFamily="34" charset="0"/>
                <a:cs typeface="Calibri" pitchFamily="34" charset="0"/>
              </a:rPr>
              <a:t>Inserting</a:t>
            </a:r>
          </a:p>
          <a:p>
            <a:pPr marL="1946275" lvl="3" indent="-342900" algn="just">
              <a:spcBef>
                <a:spcPts val="600"/>
              </a:spcBef>
              <a:spcAft>
                <a:spcPts val="600"/>
              </a:spcAft>
              <a:buFont typeface="+mj-lt"/>
              <a:buAutoNum type="arabicPeriod" startAt="4"/>
              <a:defRPr/>
            </a:pPr>
            <a:r>
              <a:rPr lang="en-US" b="1" dirty="0">
                <a:solidFill>
                  <a:srgbClr val="FF0000"/>
                </a:solidFill>
                <a:latin typeface="Calibri" pitchFamily="34" charset="0"/>
                <a:cs typeface="Calibri" pitchFamily="34" charset="0"/>
              </a:rPr>
              <a:t>Deleting</a:t>
            </a:r>
          </a:p>
          <a:p>
            <a:pPr marL="1946275" lvl="3" indent="-342900" algn="just">
              <a:spcBef>
                <a:spcPts val="600"/>
              </a:spcBef>
              <a:spcAft>
                <a:spcPts val="600"/>
              </a:spcAft>
              <a:buFont typeface="+mj-lt"/>
              <a:buAutoNum type="arabicPeriod" startAt="5"/>
              <a:defRPr/>
            </a:pPr>
            <a:r>
              <a:rPr lang="en-US" b="1" dirty="0">
                <a:solidFill>
                  <a:srgbClr val="FF0000"/>
                </a:solidFill>
                <a:latin typeface="Calibri" pitchFamily="34" charset="0"/>
                <a:cs typeface="Calibri" pitchFamily="34" charset="0"/>
              </a:rPr>
              <a:t>Sorting</a:t>
            </a:r>
          </a:p>
          <a:p>
            <a:pPr marL="1946275" lvl="3" indent="-342900" algn="just">
              <a:spcBef>
                <a:spcPts val="600"/>
              </a:spcBef>
              <a:spcAft>
                <a:spcPts val="600"/>
              </a:spcAft>
              <a:buFont typeface="+mj-lt"/>
              <a:buAutoNum type="arabicPeriod" startAt="5"/>
              <a:defRPr/>
            </a:pPr>
            <a:r>
              <a:rPr lang="en-US" b="1" dirty="0">
                <a:solidFill>
                  <a:srgbClr val="FF0000"/>
                </a:solidFill>
                <a:latin typeface="Calibri" pitchFamily="34" charset="0"/>
                <a:cs typeface="Calibri" pitchFamily="34" charset="0"/>
              </a:rPr>
              <a:t>Merging</a:t>
            </a:r>
          </a:p>
          <a:p>
            <a:pPr marL="457200" lvl="3" indent="-457200" algn="just">
              <a:spcBef>
                <a:spcPts val="600"/>
              </a:spcBef>
              <a:spcAft>
                <a:spcPts val="600"/>
              </a:spcAft>
              <a:buFont typeface="Wingdings" pitchFamily="2" charset="2"/>
              <a:buChar char="Ø"/>
              <a:defRPr/>
            </a:pPr>
            <a:r>
              <a:rPr lang="en-US" dirty="0">
                <a:latin typeface="Verdana" pitchFamily="34" charset="0"/>
              </a:rPr>
              <a:t>Sometimes, two or more of the operations may be used in a given situation; e.g., we may want to delete the record with a given key, which may mean we first need to search for the location of the record.</a:t>
            </a:r>
          </a:p>
        </p:txBody>
      </p:sp>
      <p:sp>
        <p:nvSpPr>
          <p:cNvPr id="21508"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List of Operations Performed on a Data Structure:</a:t>
            </a:r>
          </a:p>
        </p:txBody>
      </p:sp>
      <p:sp>
        <p:nvSpPr>
          <p:cNvPr id="21509"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39D7A698-7D44-47D3-8F29-4E0C49084426}" type="slidenum">
              <a:rPr lang="en-US" sz="1400"/>
              <a:pPr/>
              <a:t>16</a:t>
            </a:fld>
            <a:endParaRPr lang="en-US"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22531" name="Rectangle 5"/>
          <p:cNvSpPr>
            <a:spLocks noChangeArrowheads="1"/>
          </p:cNvSpPr>
          <p:nvPr/>
        </p:nvSpPr>
        <p:spPr bwMode="auto">
          <a:xfrm>
            <a:off x="211138" y="457200"/>
            <a:ext cx="8686800" cy="5694363"/>
          </a:xfrm>
          <a:prstGeom prst="rect">
            <a:avLst/>
          </a:prstGeom>
          <a:noFill/>
          <a:ln w="9525">
            <a:noFill/>
            <a:miter lim="800000"/>
            <a:headEnd/>
            <a:tailEnd/>
          </a:ln>
        </p:spPr>
        <p:txBody>
          <a:bodyPr anchor="ctr">
            <a:spAutoFit/>
          </a:bodyPr>
          <a:lstStyle/>
          <a:p>
            <a:pPr marL="457200" indent="-457200" algn="just">
              <a:spcBef>
                <a:spcPts val="200"/>
              </a:spcBef>
              <a:spcAft>
                <a:spcPts val="200"/>
              </a:spcAft>
            </a:pPr>
            <a:r>
              <a:rPr lang="en-US" b="1">
                <a:latin typeface="Verdana" pitchFamily="34" charset="0"/>
              </a:rPr>
              <a:t>Brief Description of each Operation:</a:t>
            </a:r>
          </a:p>
          <a:p>
            <a:pPr marL="917575" lvl="3" indent="-342900" algn="just">
              <a:spcBef>
                <a:spcPts val="200"/>
              </a:spcBef>
              <a:spcAft>
                <a:spcPts val="200"/>
              </a:spcAft>
              <a:buFont typeface="Arial" charset="0"/>
              <a:buAutoNum type="arabicPeriod"/>
            </a:pPr>
            <a:r>
              <a:rPr lang="en-US" b="1">
                <a:solidFill>
                  <a:srgbClr val="FF0000"/>
                </a:solidFill>
                <a:latin typeface="Calibri" pitchFamily="34" charset="0"/>
              </a:rPr>
              <a:t>Traversing: </a:t>
            </a:r>
          </a:p>
          <a:p>
            <a:pPr marL="917575" lvl="3" indent="-342900" algn="just">
              <a:spcBef>
                <a:spcPts val="200"/>
              </a:spcBef>
              <a:spcAft>
                <a:spcPts val="200"/>
              </a:spcAft>
            </a:pPr>
            <a:r>
              <a:rPr lang="en-US">
                <a:latin typeface="Calibri" pitchFamily="34" charset="0"/>
              </a:rPr>
              <a:t>	It means accessing each record exactly once so that certain items in the record may be processed. (This accessing and processing is sometimes called ‘visiting’ the records).</a:t>
            </a:r>
          </a:p>
          <a:p>
            <a:pPr marL="917575" lvl="3" indent="-342900" algn="just">
              <a:spcBef>
                <a:spcPts val="200"/>
              </a:spcBef>
              <a:spcAft>
                <a:spcPts val="200"/>
              </a:spcAft>
              <a:buFont typeface="Arial" charset="0"/>
              <a:buAutoNum type="arabicPeriod" startAt="2"/>
            </a:pPr>
            <a:r>
              <a:rPr lang="en-US" b="1">
                <a:solidFill>
                  <a:srgbClr val="FF0000"/>
                </a:solidFill>
                <a:latin typeface="Calibri" pitchFamily="34" charset="0"/>
              </a:rPr>
              <a:t>Searching:</a:t>
            </a:r>
          </a:p>
          <a:p>
            <a:pPr marL="917575" lvl="3" indent="-342900" algn="just">
              <a:spcBef>
                <a:spcPts val="200"/>
              </a:spcBef>
              <a:spcAft>
                <a:spcPts val="200"/>
              </a:spcAft>
            </a:pPr>
            <a:r>
              <a:rPr lang="en-US">
                <a:latin typeface="Calibri" pitchFamily="34" charset="0"/>
              </a:rPr>
              <a:t>	Searching means finding the location of the record with a given key value, or finding the locations of all records which satisfy one or more conditions. </a:t>
            </a:r>
          </a:p>
          <a:p>
            <a:pPr marL="917575" lvl="3" indent="-342900" algn="just">
              <a:spcBef>
                <a:spcPts val="200"/>
              </a:spcBef>
              <a:spcAft>
                <a:spcPts val="200"/>
              </a:spcAft>
              <a:buFont typeface="Arial" charset="0"/>
              <a:buAutoNum type="arabicPeriod" startAt="3"/>
            </a:pPr>
            <a:r>
              <a:rPr lang="en-US" b="1">
                <a:solidFill>
                  <a:srgbClr val="FF0000"/>
                </a:solidFill>
                <a:latin typeface="Calibri" pitchFamily="34" charset="0"/>
              </a:rPr>
              <a:t>Inserting:</a:t>
            </a:r>
          </a:p>
          <a:p>
            <a:pPr marL="917575" lvl="3" indent="-342900" algn="just">
              <a:spcBef>
                <a:spcPts val="200"/>
              </a:spcBef>
              <a:spcAft>
                <a:spcPts val="200"/>
              </a:spcAft>
            </a:pPr>
            <a:r>
              <a:rPr lang="en-US">
                <a:latin typeface="Calibri" pitchFamily="34" charset="0"/>
              </a:rPr>
              <a:t>	It means adding a new record to the structure. </a:t>
            </a:r>
          </a:p>
          <a:p>
            <a:pPr marL="917575" lvl="3" indent="-342900" algn="just">
              <a:spcBef>
                <a:spcPts val="200"/>
              </a:spcBef>
              <a:spcAft>
                <a:spcPts val="200"/>
              </a:spcAft>
              <a:buFont typeface="Arial" charset="0"/>
              <a:buAutoNum type="arabicPeriod" startAt="4"/>
            </a:pPr>
            <a:r>
              <a:rPr lang="en-US" b="1">
                <a:solidFill>
                  <a:srgbClr val="FF0000"/>
                </a:solidFill>
                <a:latin typeface="Calibri" pitchFamily="34" charset="0"/>
              </a:rPr>
              <a:t>Deleting:</a:t>
            </a:r>
          </a:p>
          <a:p>
            <a:pPr marL="917575" lvl="3" indent="-342900" algn="just">
              <a:spcBef>
                <a:spcPts val="200"/>
              </a:spcBef>
              <a:spcAft>
                <a:spcPts val="200"/>
              </a:spcAft>
            </a:pPr>
            <a:r>
              <a:rPr lang="en-US">
                <a:latin typeface="Calibri" pitchFamily="34" charset="0"/>
              </a:rPr>
              <a:t>	It means removing a record from the structure. </a:t>
            </a:r>
          </a:p>
          <a:p>
            <a:pPr marL="917575" lvl="3" indent="-342900" algn="just">
              <a:spcBef>
                <a:spcPts val="200"/>
              </a:spcBef>
              <a:spcAft>
                <a:spcPts val="200"/>
              </a:spcAft>
              <a:buFont typeface="Arial" charset="0"/>
              <a:buAutoNum type="arabicPeriod" startAt="5"/>
            </a:pPr>
            <a:r>
              <a:rPr lang="en-US" b="1">
                <a:solidFill>
                  <a:srgbClr val="FF0000"/>
                </a:solidFill>
                <a:latin typeface="Calibri" pitchFamily="34" charset="0"/>
              </a:rPr>
              <a:t>Sorting:</a:t>
            </a:r>
          </a:p>
          <a:p>
            <a:pPr marL="917575" lvl="3" indent="-342900" algn="just">
              <a:spcBef>
                <a:spcPts val="200"/>
              </a:spcBef>
              <a:spcAft>
                <a:spcPts val="200"/>
              </a:spcAft>
            </a:pPr>
            <a:r>
              <a:rPr lang="en-US">
                <a:latin typeface="Calibri" pitchFamily="34" charset="0"/>
              </a:rPr>
              <a:t>	Sorting means arranging the records in some logical orders (ascending or descending order).</a:t>
            </a:r>
          </a:p>
          <a:p>
            <a:pPr marL="917575" lvl="3" indent="-342900" algn="just">
              <a:spcBef>
                <a:spcPts val="200"/>
              </a:spcBef>
              <a:spcAft>
                <a:spcPts val="200"/>
              </a:spcAft>
              <a:buFont typeface="Arial" charset="0"/>
              <a:buAutoNum type="arabicPeriod" startAt="6"/>
            </a:pPr>
            <a:r>
              <a:rPr lang="en-US" b="1">
                <a:solidFill>
                  <a:srgbClr val="FF0000"/>
                </a:solidFill>
                <a:latin typeface="Calibri" pitchFamily="34" charset="0"/>
              </a:rPr>
              <a:t>Merging:</a:t>
            </a:r>
          </a:p>
          <a:p>
            <a:pPr marL="917575" lvl="3" indent="-342900" algn="just">
              <a:spcBef>
                <a:spcPts val="200"/>
              </a:spcBef>
              <a:spcAft>
                <a:spcPts val="200"/>
              </a:spcAft>
            </a:pPr>
            <a:r>
              <a:rPr lang="en-US">
                <a:latin typeface="Calibri" pitchFamily="34" charset="0"/>
              </a:rPr>
              <a:t>	It means combining the records in two different sorted files into a single sorted file.</a:t>
            </a:r>
          </a:p>
        </p:txBody>
      </p:sp>
      <p:sp>
        <p:nvSpPr>
          <p:cNvPr id="2253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List of Operations Performed on a Data Structure:</a:t>
            </a:r>
          </a:p>
        </p:txBody>
      </p:sp>
      <p:sp>
        <p:nvSpPr>
          <p:cNvPr id="2253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232AD33B-26DC-4253-BF43-7C614636191F}" type="slidenum">
              <a:rPr lang="en-US" sz="1400"/>
              <a:pPr/>
              <a:t>17</a:t>
            </a:fld>
            <a:endParaRPr lang="en-US" sz="1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23555" name="Rectangle 5"/>
          <p:cNvSpPr>
            <a:spLocks noChangeArrowheads="1"/>
          </p:cNvSpPr>
          <p:nvPr/>
        </p:nvSpPr>
        <p:spPr bwMode="auto">
          <a:xfrm>
            <a:off x="211138" y="457200"/>
            <a:ext cx="8686800" cy="650875"/>
          </a:xfrm>
          <a:prstGeom prst="rect">
            <a:avLst/>
          </a:prstGeom>
          <a:noFill/>
          <a:ln w="9525">
            <a:noFill/>
            <a:miter lim="800000"/>
            <a:headEnd/>
            <a:tailEnd/>
          </a:ln>
        </p:spPr>
        <p:txBody>
          <a:bodyPr anchor="ctr">
            <a:spAutoFit/>
          </a:bodyPr>
          <a:lstStyle/>
          <a:p>
            <a:pPr marL="457200" indent="-457200" algn="just">
              <a:spcBef>
                <a:spcPts val="200"/>
              </a:spcBef>
              <a:spcAft>
                <a:spcPts val="200"/>
              </a:spcAft>
            </a:pPr>
            <a:r>
              <a:rPr lang="en-US" b="1">
                <a:solidFill>
                  <a:srgbClr val="FF0000"/>
                </a:solidFill>
                <a:latin typeface="Verdana" pitchFamily="34" charset="0"/>
              </a:rPr>
              <a:t>Example:</a:t>
            </a:r>
          </a:p>
          <a:p>
            <a:pPr marL="457200" indent="-457200" algn="just">
              <a:spcBef>
                <a:spcPts val="200"/>
              </a:spcBef>
              <a:spcAft>
                <a:spcPts val="200"/>
              </a:spcAft>
              <a:buFont typeface="Wingdings" pitchFamily="2" charset="2"/>
              <a:buChar char="Ø"/>
            </a:pPr>
            <a:r>
              <a:rPr lang="en-US" sz="1500">
                <a:latin typeface="Verdana" pitchFamily="34" charset="0"/>
              </a:rPr>
              <a:t>An organization contains a membership file with the following records:</a:t>
            </a:r>
          </a:p>
        </p:txBody>
      </p:sp>
      <p:sp>
        <p:nvSpPr>
          <p:cNvPr id="2355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200" b="1">
                <a:latin typeface="Verdana" pitchFamily="34" charset="0"/>
              </a:rPr>
              <a:t>List of Operations Performed on a Data Structure </a:t>
            </a:r>
            <a:r>
              <a:rPr lang="en-US" altLang="en-US" sz="1200" b="1">
                <a:latin typeface="Verdana" pitchFamily="34" charset="0"/>
              </a:rPr>
              <a:t>(Continue)</a:t>
            </a:r>
            <a:r>
              <a:rPr lang="en-US" altLang="en-US" sz="2400" b="1">
                <a:latin typeface="Verdana" pitchFamily="34" charset="0"/>
              </a:rPr>
              <a:t>:</a:t>
            </a:r>
          </a:p>
        </p:txBody>
      </p:sp>
      <p:graphicFrame>
        <p:nvGraphicFramePr>
          <p:cNvPr id="5" name="Table 4"/>
          <p:cNvGraphicFramePr>
            <a:graphicFrameLocks noGrp="1"/>
          </p:cNvGraphicFramePr>
          <p:nvPr/>
        </p:nvGraphicFramePr>
        <p:xfrm>
          <a:off x="1066800" y="1190625"/>
          <a:ext cx="6778625" cy="2225675"/>
        </p:xfrm>
        <a:graphic>
          <a:graphicData uri="http://schemas.openxmlformats.org/drawingml/2006/table">
            <a:tbl>
              <a:tblPr firstRow="1" bandRow="1">
                <a:tableStyleId>{5C22544A-7EE6-4342-B048-85BDC9FD1C3A}</a:tableStyleId>
              </a:tblPr>
              <a:tblGrid>
                <a:gridCol w="2384324"/>
                <a:gridCol w="1194620"/>
                <a:gridCol w="1474838"/>
                <a:gridCol w="678426"/>
                <a:gridCol w="1047136"/>
              </a:tblGrid>
              <a:tr h="370840">
                <a:tc>
                  <a:txBody>
                    <a:bodyPr/>
                    <a:lstStyle/>
                    <a:p>
                      <a:r>
                        <a:rPr lang="en-US" sz="1400" dirty="0" smtClean="0">
                          <a:solidFill>
                            <a:schemeClr val="tx1"/>
                          </a:solidFill>
                          <a:latin typeface="Calibri" pitchFamily="34" charset="0"/>
                          <a:cs typeface="Calibri" pitchFamily="34" charset="0"/>
                        </a:rPr>
                        <a:t>Name</a:t>
                      </a:r>
                      <a:endParaRPr lang="en-US" sz="1400" dirty="0">
                        <a:solidFill>
                          <a:schemeClr val="tx1"/>
                        </a:solidFill>
                        <a:latin typeface="Calibri" pitchFamily="34" charset="0"/>
                        <a:cs typeface="Calibri" pitchFamily="34" charset="0"/>
                      </a:endParaRPr>
                    </a:p>
                  </a:txBody>
                  <a:tcPr/>
                </a:tc>
                <a:tc>
                  <a:txBody>
                    <a:bodyPr/>
                    <a:lstStyle/>
                    <a:p>
                      <a:r>
                        <a:rPr lang="en-US" sz="1400" dirty="0" smtClean="0">
                          <a:solidFill>
                            <a:schemeClr val="tx1"/>
                          </a:solidFill>
                          <a:latin typeface="Calibri" pitchFamily="34" charset="0"/>
                          <a:cs typeface="Calibri" pitchFamily="34" charset="0"/>
                        </a:rPr>
                        <a:t>Address</a:t>
                      </a:r>
                      <a:endParaRPr lang="en-US" sz="1400" dirty="0">
                        <a:solidFill>
                          <a:schemeClr val="tx1"/>
                        </a:solidFill>
                        <a:latin typeface="Calibri" pitchFamily="34" charset="0"/>
                        <a:cs typeface="Calibri" pitchFamily="34" charset="0"/>
                      </a:endParaRPr>
                    </a:p>
                  </a:txBody>
                  <a:tcPr/>
                </a:tc>
                <a:tc>
                  <a:txBody>
                    <a:bodyPr/>
                    <a:lstStyle/>
                    <a:p>
                      <a:pPr algn="ctr"/>
                      <a:r>
                        <a:rPr lang="en-US" sz="1400" dirty="0" smtClean="0">
                          <a:solidFill>
                            <a:schemeClr val="tx1"/>
                          </a:solidFill>
                          <a:latin typeface="Calibri" pitchFamily="34" charset="0"/>
                          <a:cs typeface="Calibri" pitchFamily="34" charset="0"/>
                        </a:rPr>
                        <a:t>Mobile No.</a:t>
                      </a:r>
                      <a:endParaRPr lang="en-US" sz="1400" dirty="0">
                        <a:solidFill>
                          <a:schemeClr val="tx1"/>
                        </a:solidFill>
                        <a:latin typeface="Calibri" pitchFamily="34" charset="0"/>
                        <a:cs typeface="Calibri" pitchFamily="34" charset="0"/>
                      </a:endParaRPr>
                    </a:p>
                  </a:txBody>
                  <a:tcPr/>
                </a:tc>
                <a:tc>
                  <a:txBody>
                    <a:bodyPr/>
                    <a:lstStyle/>
                    <a:p>
                      <a:pPr algn="ctr"/>
                      <a:r>
                        <a:rPr lang="en-US" sz="1400" dirty="0" smtClean="0">
                          <a:solidFill>
                            <a:schemeClr val="tx1"/>
                          </a:solidFill>
                          <a:latin typeface="Calibri" pitchFamily="34" charset="0"/>
                          <a:cs typeface="Calibri" pitchFamily="34" charset="0"/>
                        </a:rPr>
                        <a:t>Age</a:t>
                      </a:r>
                      <a:endParaRPr lang="en-US" sz="1400" dirty="0">
                        <a:solidFill>
                          <a:schemeClr val="tx1"/>
                        </a:solidFill>
                        <a:latin typeface="Calibri" pitchFamily="34" charset="0"/>
                        <a:cs typeface="Calibri" pitchFamily="34" charset="0"/>
                      </a:endParaRPr>
                    </a:p>
                  </a:txBody>
                  <a:tcPr/>
                </a:tc>
                <a:tc>
                  <a:txBody>
                    <a:bodyPr/>
                    <a:lstStyle/>
                    <a:p>
                      <a:r>
                        <a:rPr lang="en-US" sz="1400" dirty="0" smtClean="0">
                          <a:solidFill>
                            <a:schemeClr val="tx1"/>
                          </a:solidFill>
                          <a:latin typeface="Calibri" pitchFamily="34" charset="0"/>
                          <a:cs typeface="Calibri" pitchFamily="34" charset="0"/>
                        </a:rPr>
                        <a:t>Sex</a:t>
                      </a:r>
                      <a:endParaRPr lang="en-US" sz="1400" dirty="0">
                        <a:solidFill>
                          <a:schemeClr val="tx1"/>
                        </a:solidFill>
                        <a:latin typeface="Calibri" pitchFamily="34" charset="0"/>
                        <a:cs typeface="Calibri" pitchFamily="34" charset="0"/>
                      </a:endParaRPr>
                    </a:p>
                  </a:txBody>
                  <a:tcPr/>
                </a:tc>
              </a:tr>
              <a:tr h="370840">
                <a:tc>
                  <a:txBody>
                    <a:bodyPr/>
                    <a:lstStyle/>
                    <a:p>
                      <a:r>
                        <a:rPr lang="en-US" sz="1400" dirty="0" smtClean="0">
                          <a:latin typeface="Calibri" pitchFamily="34" charset="0"/>
                          <a:cs typeface="Calibri" pitchFamily="34" charset="0"/>
                        </a:rPr>
                        <a:t>Asif Khan</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Dhaka</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01712******</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25</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Male</a:t>
                      </a:r>
                      <a:endParaRPr lang="en-US" sz="1400" dirty="0">
                        <a:latin typeface="Calibri" pitchFamily="34" charset="0"/>
                        <a:cs typeface="Calibri" pitchFamily="34" charset="0"/>
                      </a:endParaRPr>
                    </a:p>
                  </a:txBody>
                  <a:tcPr/>
                </a:tc>
              </a:tr>
              <a:tr h="370840">
                <a:tc>
                  <a:txBody>
                    <a:bodyPr/>
                    <a:lstStyle/>
                    <a:p>
                      <a:r>
                        <a:rPr lang="en-US" sz="1400" dirty="0" err="1" smtClean="0">
                          <a:latin typeface="Calibri" pitchFamily="34" charset="0"/>
                          <a:cs typeface="Calibri" pitchFamily="34" charset="0"/>
                        </a:rPr>
                        <a:t>Tahsina</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Haque</a:t>
                      </a:r>
                      <a:endParaRPr lang="en-US" sz="1400" dirty="0">
                        <a:latin typeface="Calibri" pitchFamily="34" charset="0"/>
                        <a:cs typeface="Calibri" pitchFamily="34" charset="0"/>
                      </a:endParaRPr>
                    </a:p>
                  </a:txBody>
                  <a:tcPr/>
                </a:tc>
                <a:tc>
                  <a:txBody>
                    <a:bodyPr/>
                    <a:lstStyle/>
                    <a:p>
                      <a:r>
                        <a:rPr lang="en-US" sz="1400" dirty="0" err="1" smtClean="0">
                          <a:latin typeface="Calibri" pitchFamily="34" charset="0"/>
                          <a:cs typeface="Calibri" pitchFamily="34" charset="0"/>
                        </a:rPr>
                        <a:t>Pabna</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01914******</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19</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Female</a:t>
                      </a:r>
                      <a:endParaRPr lang="en-US" sz="1400" dirty="0">
                        <a:latin typeface="Calibri" pitchFamily="34" charset="0"/>
                        <a:cs typeface="Calibri" pitchFamily="34" charset="0"/>
                      </a:endParaRPr>
                    </a:p>
                  </a:txBody>
                  <a:tcPr/>
                </a:tc>
              </a:tr>
              <a:tr h="370840">
                <a:tc>
                  <a:txBody>
                    <a:bodyPr/>
                    <a:lstStyle/>
                    <a:p>
                      <a:r>
                        <a:rPr lang="en-US" sz="1400" dirty="0" smtClean="0">
                          <a:latin typeface="Calibri" pitchFamily="34" charset="0"/>
                          <a:cs typeface="Calibri" pitchFamily="34" charset="0"/>
                        </a:rPr>
                        <a:t>Khan </a:t>
                      </a:r>
                      <a:r>
                        <a:rPr lang="en-US" sz="1400" dirty="0" err="1" smtClean="0">
                          <a:latin typeface="Calibri" pitchFamily="34" charset="0"/>
                          <a:cs typeface="Calibri" pitchFamily="34" charset="0"/>
                        </a:rPr>
                        <a:t>Ataus</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Samad</a:t>
                      </a:r>
                      <a:endParaRPr lang="en-US" sz="1400" dirty="0">
                        <a:latin typeface="Calibri" pitchFamily="34" charset="0"/>
                        <a:cs typeface="Calibri" pitchFamily="34" charset="0"/>
                      </a:endParaRPr>
                    </a:p>
                  </a:txBody>
                  <a:tcPr/>
                </a:tc>
                <a:tc>
                  <a:txBody>
                    <a:bodyPr/>
                    <a:lstStyle/>
                    <a:p>
                      <a:r>
                        <a:rPr lang="en-US" sz="1400" dirty="0" err="1" smtClean="0">
                          <a:latin typeface="Calibri" pitchFamily="34" charset="0"/>
                          <a:cs typeface="Calibri" pitchFamily="34" charset="0"/>
                        </a:rPr>
                        <a:t>Comilla</a:t>
                      </a:r>
                      <a:endParaRPr lang="en-US" sz="1400" dirty="0">
                        <a:latin typeface="Calibri" pitchFamily="34" charset="0"/>
                        <a:cs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01924******</a:t>
                      </a:r>
                    </a:p>
                  </a:txBody>
                  <a:tcPr/>
                </a:tc>
                <a:tc>
                  <a:txBody>
                    <a:bodyPr/>
                    <a:lstStyle/>
                    <a:p>
                      <a:pPr algn="ctr"/>
                      <a:r>
                        <a:rPr lang="en-US" sz="1400" dirty="0" smtClean="0">
                          <a:latin typeface="Calibri" pitchFamily="34" charset="0"/>
                          <a:cs typeface="Calibri" pitchFamily="34" charset="0"/>
                        </a:rPr>
                        <a:t>35</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Male</a:t>
                      </a:r>
                      <a:endParaRPr lang="en-US" sz="1400" dirty="0">
                        <a:latin typeface="Calibri" pitchFamily="34" charset="0"/>
                        <a:cs typeface="Calibri" pitchFamily="34" charset="0"/>
                      </a:endParaRPr>
                    </a:p>
                  </a:txBody>
                  <a:tcPr/>
                </a:tc>
              </a:tr>
              <a:tr h="370840">
                <a:tc>
                  <a:txBody>
                    <a:bodyPr/>
                    <a:lstStyle/>
                    <a:p>
                      <a:r>
                        <a:rPr lang="en-US" sz="1400" dirty="0" err="1" smtClean="0">
                          <a:latin typeface="Calibri" pitchFamily="34" charset="0"/>
                          <a:cs typeface="Calibri" pitchFamily="34" charset="0"/>
                        </a:rPr>
                        <a:t>Atiqur</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Rahman</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Dhaka</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01765******</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28</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Male</a:t>
                      </a:r>
                      <a:endParaRPr lang="en-US" sz="1400" dirty="0">
                        <a:latin typeface="Calibri" pitchFamily="34" charset="0"/>
                        <a:cs typeface="Calibri" pitchFamily="34" charset="0"/>
                      </a:endParaRPr>
                    </a:p>
                  </a:txBody>
                  <a:tcPr/>
                </a:tc>
              </a:tr>
              <a:tr h="370840">
                <a:tc>
                  <a:txBody>
                    <a:bodyPr/>
                    <a:lstStyle/>
                    <a:p>
                      <a:r>
                        <a:rPr lang="en-US" sz="1400" dirty="0" err="1" smtClean="0">
                          <a:latin typeface="Calibri" pitchFamily="34" charset="0"/>
                          <a:cs typeface="Calibri" pitchFamily="34" charset="0"/>
                        </a:rPr>
                        <a:t>Mehnaz</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Iqbal</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Dhaka</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01815******</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20</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Female</a:t>
                      </a:r>
                      <a:endParaRPr lang="en-US" sz="1400" dirty="0">
                        <a:latin typeface="Calibri" pitchFamily="34" charset="0"/>
                        <a:cs typeface="Calibri" pitchFamily="34" charset="0"/>
                      </a:endParaRPr>
                    </a:p>
                  </a:txBody>
                  <a:tcPr/>
                </a:tc>
              </a:tr>
            </a:tbl>
          </a:graphicData>
        </a:graphic>
      </p:graphicFrame>
      <p:sp>
        <p:nvSpPr>
          <p:cNvPr id="23601" name="Rectangle 5"/>
          <p:cNvSpPr>
            <a:spLocks noChangeArrowheads="1"/>
          </p:cNvSpPr>
          <p:nvPr/>
        </p:nvSpPr>
        <p:spPr bwMode="auto">
          <a:xfrm>
            <a:off x="457200" y="3643313"/>
            <a:ext cx="8302625" cy="3067050"/>
          </a:xfrm>
          <a:prstGeom prst="rect">
            <a:avLst/>
          </a:prstGeom>
          <a:noFill/>
          <a:ln w="9525">
            <a:noFill/>
            <a:miter lim="800000"/>
            <a:headEnd/>
            <a:tailEnd/>
          </a:ln>
        </p:spPr>
        <p:txBody>
          <a:bodyPr anchor="ctr">
            <a:spAutoFit/>
          </a:bodyPr>
          <a:lstStyle/>
          <a:p>
            <a:pPr marL="457200" indent="-457200" algn="just">
              <a:spcBef>
                <a:spcPts val="200"/>
              </a:spcBef>
              <a:spcAft>
                <a:spcPts val="200"/>
              </a:spcAft>
              <a:buFont typeface="Arial" charset="0"/>
              <a:buAutoNum type="alphaLcParenR"/>
            </a:pPr>
            <a:r>
              <a:rPr lang="en-US" sz="1500">
                <a:latin typeface="Verdana" pitchFamily="34" charset="0"/>
              </a:rPr>
              <a:t>Suppose the organization wants to announce a meeting through a mailing. Then one would traverse the file to obtain Name and Address for each member.</a:t>
            </a:r>
          </a:p>
          <a:p>
            <a:pPr marL="457200" indent="-457200" algn="just">
              <a:spcBef>
                <a:spcPts val="200"/>
              </a:spcBef>
              <a:spcAft>
                <a:spcPts val="200"/>
              </a:spcAft>
              <a:buFont typeface="Arial" charset="0"/>
              <a:buAutoNum type="alphaLcParenR"/>
            </a:pPr>
            <a:r>
              <a:rPr lang="en-US" sz="1500">
                <a:latin typeface="Verdana" pitchFamily="34" charset="0"/>
              </a:rPr>
              <a:t>Suppose one wants to find the names of all members living in a certain area. Again one would traverse the file to obtain the data.</a:t>
            </a:r>
          </a:p>
          <a:p>
            <a:pPr marL="457200" indent="-457200" algn="just">
              <a:spcBef>
                <a:spcPts val="200"/>
              </a:spcBef>
              <a:spcAft>
                <a:spcPts val="200"/>
              </a:spcAft>
              <a:buFont typeface="Arial" charset="0"/>
              <a:buAutoNum type="alphaLcParenR"/>
            </a:pPr>
            <a:r>
              <a:rPr lang="en-US" sz="1500">
                <a:latin typeface="Verdana" pitchFamily="34" charset="0"/>
              </a:rPr>
              <a:t>Suppose one wants to obtain Address for a given Name. Then one would search the file for the record containing Name.</a:t>
            </a:r>
          </a:p>
          <a:p>
            <a:pPr marL="457200" indent="-457200" algn="just">
              <a:spcBef>
                <a:spcPts val="200"/>
              </a:spcBef>
              <a:spcAft>
                <a:spcPts val="200"/>
              </a:spcAft>
              <a:buFont typeface="Arial" charset="0"/>
              <a:buAutoNum type="alphaLcParenR"/>
            </a:pPr>
            <a:r>
              <a:rPr lang="en-US" sz="1500">
                <a:latin typeface="Verdana" pitchFamily="34" charset="0"/>
              </a:rPr>
              <a:t>Suppose a new person joins the organization. Then one would insert his/her record into the file.</a:t>
            </a:r>
          </a:p>
          <a:p>
            <a:pPr marL="457200" indent="-457200" algn="just">
              <a:spcBef>
                <a:spcPts val="200"/>
              </a:spcBef>
              <a:spcAft>
                <a:spcPts val="200"/>
              </a:spcAft>
              <a:buFont typeface="Arial" charset="0"/>
              <a:buAutoNum type="alphaLcParenR"/>
            </a:pPr>
            <a:r>
              <a:rPr lang="en-US" sz="1500">
                <a:latin typeface="Verdana" pitchFamily="34" charset="0"/>
              </a:rPr>
              <a:t>Suppose an existing member has moved to a new address and telephone number. Given the name of the member, one would first need to search for the record in the file. Then one would perform the ‘update’- i.e., change items in the record with the new data.</a:t>
            </a:r>
          </a:p>
        </p:txBody>
      </p:sp>
      <p:sp>
        <p:nvSpPr>
          <p:cNvPr id="23602"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3301A6DD-77A3-47BA-9D4E-CA72E6A18789}" type="slidenum">
              <a:rPr lang="en-US" sz="1400"/>
              <a:pPr/>
              <a:t>18</a:t>
            </a:fld>
            <a:endParaRPr lang="en-US"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5"/>
          <p:cNvSpPr txBox="1">
            <a:spLocks noChangeArrowheads="1"/>
          </p:cNvSpPr>
          <p:nvPr/>
        </p:nvSpPr>
        <p:spPr bwMode="auto">
          <a:xfrm>
            <a:off x="265113" y="841375"/>
            <a:ext cx="8391525" cy="3786188"/>
          </a:xfrm>
          <a:prstGeom prst="rect">
            <a:avLst/>
          </a:prstGeom>
          <a:noFill/>
          <a:ln w="9525">
            <a:noFill/>
            <a:miter lim="800000"/>
            <a:headEnd/>
            <a:tailEnd/>
          </a:ln>
        </p:spPr>
        <p:txBody>
          <a:bodyPr>
            <a:spAutoFit/>
          </a:bodyPr>
          <a:lstStyle/>
          <a:p>
            <a:pPr>
              <a:spcBef>
                <a:spcPts val="600"/>
              </a:spcBef>
              <a:spcAft>
                <a:spcPts val="600"/>
              </a:spcAft>
              <a:defRPr/>
            </a:pPr>
            <a:endParaRPr lang="en-US" dirty="0">
              <a:solidFill>
                <a:srgbClr val="00B0F0"/>
              </a:solidFill>
              <a:latin typeface="Verdana" pitchFamily="34" charset="0"/>
              <a:ea typeface="Verdana" pitchFamily="34" charset="0"/>
              <a:cs typeface="Verdana" pitchFamily="34" charset="0"/>
            </a:endParaRPr>
          </a:p>
          <a:p>
            <a:pPr>
              <a:spcBef>
                <a:spcPts val="600"/>
              </a:spcBef>
              <a:spcAft>
                <a:spcPts val="600"/>
              </a:spcAft>
              <a:defRPr/>
            </a:pPr>
            <a:r>
              <a:rPr lang="en-US" dirty="0">
                <a:solidFill>
                  <a:srgbClr val="00B0F0"/>
                </a:solidFill>
                <a:latin typeface="Verdana" pitchFamily="34" charset="0"/>
                <a:ea typeface="Verdana" pitchFamily="34" charset="0"/>
                <a:cs typeface="Verdana" pitchFamily="34" charset="0"/>
              </a:rPr>
              <a:t>There are two basic ways of representing linear structures in memory.</a:t>
            </a:r>
          </a:p>
          <a:p>
            <a:pPr marL="920750" indent="-342900">
              <a:spcBef>
                <a:spcPts val="600"/>
              </a:spcBef>
              <a:spcAft>
                <a:spcPts val="600"/>
              </a:spcAft>
              <a:buFont typeface="+mj-lt"/>
              <a:buAutoNum type="arabicPeriod"/>
              <a:defRPr/>
            </a:pPr>
            <a:r>
              <a:rPr lang="en-US" b="1" dirty="0">
                <a:latin typeface="Verdana" pitchFamily="34" charset="0"/>
                <a:ea typeface="Verdana" pitchFamily="34" charset="0"/>
                <a:cs typeface="Verdana" pitchFamily="34" charset="0"/>
              </a:rPr>
              <a:t>Using array:</a:t>
            </a:r>
          </a:p>
          <a:p>
            <a:pPr marL="920750" indent="-342900">
              <a:spcBef>
                <a:spcPts val="600"/>
              </a:spcBef>
              <a:spcAft>
                <a:spcPts val="600"/>
              </a:spcAft>
              <a:defRPr/>
            </a:pPr>
            <a:r>
              <a:rPr lang="en-US" dirty="0">
                <a:latin typeface="Verdana" pitchFamily="34" charset="0"/>
                <a:ea typeface="Verdana" pitchFamily="34" charset="0"/>
                <a:cs typeface="Verdana" pitchFamily="34" charset="0"/>
              </a:rPr>
              <a:t>	Array means to have the linear relationship between the elements represented by means of sequential memory locations.</a:t>
            </a:r>
          </a:p>
          <a:p>
            <a:pPr marL="920750" indent="-342900">
              <a:spcBef>
                <a:spcPts val="600"/>
              </a:spcBef>
              <a:spcAft>
                <a:spcPts val="600"/>
              </a:spcAft>
              <a:defRPr/>
            </a:pPr>
            <a:endParaRPr lang="en-US" dirty="0">
              <a:latin typeface="Verdana" pitchFamily="34" charset="0"/>
              <a:ea typeface="Verdana" pitchFamily="34" charset="0"/>
              <a:cs typeface="Verdana" pitchFamily="34" charset="0"/>
            </a:endParaRPr>
          </a:p>
          <a:p>
            <a:pPr marL="920750" indent="-342900">
              <a:spcBef>
                <a:spcPts val="600"/>
              </a:spcBef>
              <a:spcAft>
                <a:spcPts val="600"/>
              </a:spcAft>
              <a:defRPr/>
            </a:pPr>
            <a:r>
              <a:rPr lang="en-US" b="1" dirty="0">
                <a:latin typeface="Verdana" pitchFamily="34" charset="0"/>
                <a:ea typeface="Verdana" pitchFamily="34" charset="0"/>
                <a:cs typeface="Verdana" pitchFamily="34" charset="0"/>
              </a:rPr>
              <a:t>2. 	Using linked list:</a:t>
            </a:r>
          </a:p>
          <a:p>
            <a:pPr marL="920750" indent="-342900">
              <a:spcBef>
                <a:spcPts val="600"/>
              </a:spcBef>
              <a:spcAft>
                <a:spcPts val="600"/>
              </a:spcAft>
              <a:defRPr/>
            </a:pPr>
            <a:r>
              <a:rPr lang="en-US" dirty="0">
                <a:latin typeface="Verdana" pitchFamily="34" charset="0"/>
                <a:ea typeface="Verdana" pitchFamily="34" charset="0"/>
                <a:cs typeface="Verdana" pitchFamily="34" charset="0"/>
              </a:rPr>
              <a:t>	Linked list means to have the linear relationship between the elements represented by means of pointers or links.</a:t>
            </a:r>
          </a:p>
        </p:txBody>
      </p:sp>
      <p:sp>
        <p:nvSpPr>
          <p:cNvPr id="24579" name="Rectangle 11"/>
          <p:cNvSpPr>
            <a:spLocks noChangeArrowheads="1"/>
          </p:cNvSpPr>
          <p:nvPr/>
        </p:nvSpPr>
        <p:spPr bwMode="auto">
          <a:xfrm>
            <a:off x="0" y="0"/>
            <a:ext cx="9144000" cy="430213"/>
          </a:xfrm>
          <a:prstGeom prst="rect">
            <a:avLst/>
          </a:prstGeom>
          <a:solidFill>
            <a:srgbClr val="FFFF00"/>
          </a:solidFill>
          <a:ln w="9525">
            <a:noFill/>
            <a:miter lim="800000"/>
            <a:headEnd/>
            <a:tailEnd/>
          </a:ln>
        </p:spPr>
        <p:txBody>
          <a:bodyPr>
            <a:spAutoFit/>
          </a:bodyPr>
          <a:lstStyle/>
          <a:p>
            <a:r>
              <a:rPr lang="en-US" altLang="en-US" sz="2200" b="1">
                <a:latin typeface="Verdana" pitchFamily="34" charset="0"/>
              </a:rPr>
              <a:t>Ways of Representing Linear Data Structure in Memory</a:t>
            </a:r>
            <a:endParaRPr lang="en-US" altLang="en-US" sz="2200" b="1">
              <a:solidFill>
                <a:srgbClr val="0000FF"/>
              </a:solidFill>
              <a:latin typeface="Verdana" pitchFamily="34" charset="0"/>
            </a:endParaRPr>
          </a:p>
        </p:txBody>
      </p:sp>
      <p:sp>
        <p:nvSpPr>
          <p:cNvPr id="24580"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1C6E0A5A-65BA-4BBE-8608-0B83D3A7FA99}" type="slidenum">
              <a:rPr lang="en-US" sz="1400"/>
              <a:pPr/>
              <a:t>19</a:t>
            </a:fld>
            <a:endParaRPr lang="en-US" sz="1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1"/>
          </p:nvPr>
        </p:nvSpPr>
        <p:spPr>
          <a:xfrm>
            <a:off x="-38100" y="6492875"/>
            <a:ext cx="2133600" cy="476250"/>
          </a:xfrm>
          <a:noFill/>
        </p:spPr>
        <p:txBody>
          <a:bodyPr/>
          <a:lstStyle/>
          <a:p>
            <a:pPr algn="l"/>
            <a:r>
              <a:rPr lang="en-US" smtClean="0"/>
              <a:t>1.</a:t>
            </a:r>
            <a:fld id="{721FB4C5-5670-419C-8DBA-83A459A91AD9}" type="slidenum">
              <a:rPr lang="en-US" smtClean="0"/>
              <a:pPr algn="l"/>
              <a:t>2</a:t>
            </a:fld>
            <a:endParaRPr lang="en-US" smtClean="0"/>
          </a:p>
        </p:txBody>
      </p:sp>
      <p:sp>
        <p:nvSpPr>
          <p:cNvPr id="3" name="Rectangle 2"/>
          <p:cNvSpPr/>
          <p:nvPr/>
        </p:nvSpPr>
        <p:spPr>
          <a:xfrm>
            <a:off x="381000" y="914400"/>
            <a:ext cx="8458200" cy="5970588"/>
          </a:xfrm>
          <a:prstGeom prst="rect">
            <a:avLst/>
          </a:prstGeom>
        </p:spPr>
        <p:txBody>
          <a:bodyPr>
            <a:spAutoFit/>
          </a:bodyPr>
          <a:lstStyle/>
          <a:p>
            <a:pPr lvl="1" indent="-457200" algn="just">
              <a:spcBef>
                <a:spcPts val="400"/>
              </a:spcBef>
              <a:spcAft>
                <a:spcPts val="400"/>
              </a:spcAft>
              <a:buFont typeface="Wingdings" pitchFamily="2" charset="2"/>
              <a:buChar char="Ø"/>
              <a:defRPr/>
            </a:pPr>
            <a:r>
              <a:rPr lang="en-US" sz="1700" dirty="0">
                <a:latin typeface="Verdana" pitchFamily="34" charset="0"/>
              </a:rPr>
              <a:t>We call </a:t>
            </a:r>
            <a:r>
              <a:rPr lang="en-US" sz="1700" dirty="0">
                <a:solidFill>
                  <a:srgbClr val="0000FF"/>
                </a:solidFill>
                <a:latin typeface="Verdana" pitchFamily="34" charset="0"/>
              </a:rPr>
              <a:t>raw facts and figures </a:t>
            </a:r>
            <a:r>
              <a:rPr lang="en-US" sz="1700" dirty="0">
                <a:latin typeface="Verdana" pitchFamily="34" charset="0"/>
              </a:rPr>
              <a:t>data. It </a:t>
            </a:r>
            <a:r>
              <a:rPr lang="en-US" sz="1700" dirty="0">
                <a:solidFill>
                  <a:srgbClr val="00CC00"/>
                </a:solidFill>
                <a:latin typeface="Verdana" pitchFamily="34" charset="0"/>
              </a:rPr>
              <a:t>needs to be processed </a:t>
            </a:r>
            <a:r>
              <a:rPr lang="en-US" sz="1700" dirty="0">
                <a:solidFill>
                  <a:srgbClr val="FF0000"/>
                </a:solidFill>
                <a:latin typeface="Verdana" pitchFamily="34" charset="0"/>
              </a:rPr>
              <a:t>before</a:t>
            </a:r>
            <a:r>
              <a:rPr lang="en-US" sz="1700" dirty="0">
                <a:latin typeface="Verdana" pitchFamily="34" charset="0"/>
              </a:rPr>
              <a:t> it can be turned into something useful. </a:t>
            </a:r>
          </a:p>
          <a:p>
            <a:pPr lvl="1" indent="-457200" algn="just">
              <a:spcBef>
                <a:spcPts val="400"/>
              </a:spcBef>
              <a:spcAft>
                <a:spcPts val="400"/>
              </a:spcAft>
              <a:buFont typeface="Wingdings" pitchFamily="2" charset="2"/>
              <a:buChar char="Ø"/>
              <a:defRPr/>
            </a:pPr>
            <a:r>
              <a:rPr lang="en-US" sz="1700" dirty="0">
                <a:solidFill>
                  <a:srgbClr val="FF0000"/>
                </a:solidFill>
                <a:latin typeface="Verdana" pitchFamily="34" charset="0"/>
              </a:rPr>
              <a:t>Data often have little meaning </a:t>
            </a:r>
            <a:r>
              <a:rPr lang="en-US" sz="1700" dirty="0">
                <a:latin typeface="Verdana" pitchFamily="34" charset="0"/>
              </a:rPr>
              <a:t>until they are sorted or until we calculate something meaningful from them. This sorting or calculation is called </a:t>
            </a:r>
            <a:r>
              <a:rPr lang="en-US" sz="1700" dirty="0">
                <a:solidFill>
                  <a:srgbClr val="0000FF"/>
                </a:solidFill>
                <a:latin typeface="Verdana" pitchFamily="34" charset="0"/>
              </a:rPr>
              <a:t>data processing</a:t>
            </a:r>
            <a:r>
              <a:rPr lang="en-US" sz="1700" dirty="0">
                <a:latin typeface="Verdana" pitchFamily="34" charset="0"/>
              </a:rPr>
              <a:t>. When data is processed, it provides information (see the figure below).</a:t>
            </a:r>
          </a:p>
          <a:p>
            <a:pPr lvl="1" indent="-457200" algn="just">
              <a:spcBef>
                <a:spcPts val="400"/>
              </a:spcBef>
              <a:spcAft>
                <a:spcPts val="400"/>
              </a:spcAft>
              <a:defRPr/>
            </a:pPr>
            <a:endParaRPr lang="en-US" dirty="0">
              <a:latin typeface="Verdana" pitchFamily="34" charset="0"/>
            </a:endParaRPr>
          </a:p>
          <a:p>
            <a:pPr lvl="1" indent="-457200" algn="just">
              <a:spcBef>
                <a:spcPts val="400"/>
              </a:spcBef>
              <a:spcAft>
                <a:spcPts val="400"/>
              </a:spcAft>
              <a:defRPr/>
            </a:pPr>
            <a:endParaRPr lang="en-US" dirty="0">
              <a:latin typeface="Verdana" pitchFamily="34" charset="0"/>
            </a:endParaRPr>
          </a:p>
          <a:p>
            <a:pPr lvl="1" indent="-457200" algn="ctr">
              <a:spcBef>
                <a:spcPts val="400"/>
              </a:spcBef>
              <a:spcAft>
                <a:spcPts val="400"/>
              </a:spcAft>
              <a:defRPr/>
            </a:pPr>
            <a:r>
              <a:rPr lang="bn-BD" dirty="0">
                <a:solidFill>
                  <a:srgbClr val="FF0000"/>
                </a:solidFill>
                <a:latin typeface="Verdana" pitchFamily="34" charset="0"/>
              </a:rPr>
              <a:t>Figure: Processing data produces information</a:t>
            </a:r>
            <a:r>
              <a:rPr lang="en-US" dirty="0">
                <a:solidFill>
                  <a:srgbClr val="FF0000"/>
                </a:solidFill>
                <a:latin typeface="Verdana" pitchFamily="34" charset="0"/>
              </a:rPr>
              <a:t> </a:t>
            </a:r>
            <a:endParaRPr lang="bn-BD" dirty="0">
              <a:solidFill>
                <a:srgbClr val="FF0000"/>
              </a:solidFill>
              <a:latin typeface="Verdana" pitchFamily="34" charset="0"/>
            </a:endParaRPr>
          </a:p>
          <a:p>
            <a:pPr lvl="1" indent="-457200" algn="just">
              <a:spcBef>
                <a:spcPts val="400"/>
              </a:spcBef>
              <a:spcAft>
                <a:spcPts val="400"/>
              </a:spcAft>
              <a:buFont typeface="Wingdings" pitchFamily="2" charset="2"/>
              <a:buChar char="Ø"/>
              <a:defRPr/>
            </a:pPr>
            <a:r>
              <a:rPr lang="bn-BD" sz="1700" dirty="0">
                <a:latin typeface="Verdana" pitchFamily="34" charset="0"/>
                <a:ea typeface="Verdana" pitchFamily="34" charset="0"/>
              </a:rPr>
              <a:t>Information is the </a:t>
            </a:r>
            <a:r>
              <a:rPr lang="bn-BD" sz="1700" dirty="0">
                <a:solidFill>
                  <a:srgbClr val="FF0000"/>
                </a:solidFill>
                <a:latin typeface="Verdana" pitchFamily="34" charset="0"/>
                <a:ea typeface="Verdana" pitchFamily="34" charset="0"/>
              </a:rPr>
              <a:t>meaning we attach </a:t>
            </a:r>
            <a:r>
              <a:rPr lang="bn-BD" sz="1700" dirty="0">
                <a:solidFill>
                  <a:srgbClr val="0000FF"/>
                </a:solidFill>
                <a:latin typeface="Verdana" pitchFamily="34" charset="0"/>
                <a:ea typeface="Verdana" pitchFamily="34" charset="0"/>
              </a:rPr>
              <a:t>to</a:t>
            </a:r>
            <a:r>
              <a:rPr lang="bn-BD" sz="1700" dirty="0">
                <a:latin typeface="Verdana" pitchFamily="34" charset="0"/>
                <a:ea typeface="Verdana" pitchFamily="34" charset="0"/>
              </a:rPr>
              <a:t> the data. For instance, a red traffic light is a form of data. The meaning we attach to this data (i.e. STOP) is the information. </a:t>
            </a:r>
          </a:p>
          <a:p>
            <a:pPr lvl="1" indent="-457200" algn="just">
              <a:spcBef>
                <a:spcPts val="400"/>
              </a:spcBef>
              <a:spcAft>
                <a:spcPts val="400"/>
              </a:spcAft>
              <a:buFont typeface="Wingdings" pitchFamily="2" charset="2"/>
              <a:buChar char="Ø"/>
              <a:defRPr/>
            </a:pPr>
            <a:r>
              <a:rPr lang="bn-BD" sz="1700" dirty="0">
                <a:latin typeface="Verdana" pitchFamily="34" charset="0"/>
                <a:ea typeface="Verdana" pitchFamily="34" charset="0"/>
              </a:rPr>
              <a:t>Sometimes data can give rise to </a:t>
            </a:r>
            <a:r>
              <a:rPr lang="bn-BD" sz="1700" dirty="0">
                <a:solidFill>
                  <a:srgbClr val="0000FF"/>
                </a:solidFill>
                <a:latin typeface="Verdana" pitchFamily="34" charset="0"/>
                <a:ea typeface="Verdana" pitchFamily="34" charset="0"/>
              </a:rPr>
              <a:t>ambiguous information</a:t>
            </a:r>
            <a:r>
              <a:rPr lang="bn-BD" sz="1700" dirty="0">
                <a:latin typeface="Verdana" pitchFamily="34" charset="0"/>
                <a:ea typeface="Verdana" pitchFamily="34" charset="0"/>
              </a:rPr>
              <a:t>. For example, you are driving a car while another car travelling in the opposite direction flashes its lights at you. What does it mean? </a:t>
            </a:r>
          </a:p>
          <a:p>
            <a:pPr marL="1371600" lvl="1" indent="-457200" algn="just">
              <a:spcBef>
                <a:spcPts val="400"/>
              </a:spcBef>
              <a:spcAft>
                <a:spcPts val="400"/>
              </a:spcAft>
              <a:buFont typeface="Wingdings" pitchFamily="2" charset="2"/>
              <a:buChar char="v"/>
              <a:defRPr/>
            </a:pPr>
            <a:r>
              <a:rPr lang="bn-BD" sz="1500" dirty="0">
                <a:latin typeface="Verdana" pitchFamily="34" charset="0"/>
                <a:ea typeface="Verdana" pitchFamily="34" charset="0"/>
              </a:rPr>
              <a:t>it could just mean that a friend has spotted you and is saying hello; </a:t>
            </a:r>
          </a:p>
          <a:p>
            <a:pPr marL="1371600" lvl="1" indent="-457200" algn="just">
              <a:spcBef>
                <a:spcPts val="400"/>
              </a:spcBef>
              <a:spcAft>
                <a:spcPts val="400"/>
              </a:spcAft>
              <a:buFont typeface="Wingdings" pitchFamily="2" charset="2"/>
              <a:buChar char="v"/>
              <a:defRPr/>
            </a:pPr>
            <a:r>
              <a:rPr lang="bn-BD" sz="1500" dirty="0">
                <a:latin typeface="Verdana" pitchFamily="34" charset="0"/>
                <a:ea typeface="Verdana" pitchFamily="34" charset="0"/>
              </a:rPr>
              <a:t>it could also mean that there is an accident further up the road. </a:t>
            </a:r>
          </a:p>
          <a:p>
            <a:pPr lvl="1" indent="-457200" algn="just">
              <a:spcBef>
                <a:spcPts val="400"/>
              </a:spcBef>
              <a:spcAft>
                <a:spcPts val="400"/>
              </a:spcAft>
              <a:buFont typeface="Wingdings" pitchFamily="2" charset="2"/>
              <a:buChar char="Ø"/>
              <a:defRPr/>
            </a:pPr>
            <a:r>
              <a:rPr lang="bn-BD" sz="1700" dirty="0">
                <a:latin typeface="Verdana" pitchFamily="34" charset="0"/>
                <a:ea typeface="Verdana" pitchFamily="34" charset="0"/>
              </a:rPr>
              <a:t>Therefore, the information that may be obtained from data </a:t>
            </a:r>
            <a:r>
              <a:rPr lang="bn-BD" sz="1700" dirty="0">
                <a:solidFill>
                  <a:srgbClr val="FF0000"/>
                </a:solidFill>
                <a:latin typeface="Verdana" pitchFamily="34" charset="0"/>
                <a:ea typeface="Verdana" pitchFamily="34" charset="0"/>
              </a:rPr>
              <a:t>depends on </a:t>
            </a:r>
            <a:r>
              <a:rPr lang="bn-BD" sz="1700" dirty="0">
                <a:latin typeface="Verdana" pitchFamily="34" charset="0"/>
                <a:ea typeface="Verdana" pitchFamily="34" charset="0"/>
              </a:rPr>
              <a:t>the way that the data is interpreted and the context in which it is used.</a:t>
            </a:r>
          </a:p>
        </p:txBody>
      </p:sp>
      <p:sp>
        <p:nvSpPr>
          <p:cNvPr id="717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Vs. Information</a:t>
            </a:r>
          </a:p>
        </p:txBody>
      </p:sp>
      <p:sp>
        <p:nvSpPr>
          <p:cNvPr id="7173" name="Rectangle 4"/>
          <p:cNvSpPr>
            <a:spLocks noChangeArrowheads="1"/>
          </p:cNvSpPr>
          <p:nvPr/>
        </p:nvSpPr>
        <p:spPr bwMode="auto">
          <a:xfrm>
            <a:off x="152400" y="609600"/>
            <a:ext cx="3200400" cy="369888"/>
          </a:xfrm>
          <a:prstGeom prst="rect">
            <a:avLst/>
          </a:prstGeom>
          <a:noFill/>
          <a:ln w="9525">
            <a:noFill/>
            <a:miter lim="800000"/>
            <a:headEnd/>
            <a:tailEnd/>
          </a:ln>
        </p:spPr>
        <p:txBody>
          <a:bodyPr>
            <a:spAutoFit/>
          </a:bodyPr>
          <a:lstStyle/>
          <a:p>
            <a:pPr lvl="1" indent="-457200">
              <a:spcBef>
                <a:spcPts val="600"/>
              </a:spcBef>
              <a:spcAft>
                <a:spcPts val="600"/>
              </a:spcAft>
            </a:pPr>
            <a:r>
              <a:rPr lang="en-US" b="1">
                <a:solidFill>
                  <a:srgbClr val="FF0000"/>
                </a:solidFill>
                <a:latin typeface="Verdana" pitchFamily="34" charset="0"/>
              </a:rPr>
              <a:t>What is </a:t>
            </a:r>
            <a:r>
              <a:rPr lang="bn-BD" b="1">
                <a:solidFill>
                  <a:srgbClr val="FF0000"/>
                </a:solidFill>
                <a:latin typeface="Verdana" pitchFamily="34" charset="0"/>
              </a:rPr>
              <a:t>Data</a:t>
            </a:r>
            <a:r>
              <a:rPr lang="en-US" b="1">
                <a:solidFill>
                  <a:srgbClr val="FF0000"/>
                </a:solidFill>
                <a:latin typeface="Verdana" pitchFamily="34" charset="0"/>
              </a:rPr>
              <a:t>?</a:t>
            </a:r>
            <a:endParaRPr lang="en-US" sz="1600" b="1">
              <a:solidFill>
                <a:srgbClr val="FF0000"/>
              </a:solidFill>
              <a:latin typeface="Verdana" pitchFamily="34" charset="0"/>
            </a:endParaRPr>
          </a:p>
        </p:txBody>
      </p:sp>
      <p:sp>
        <p:nvSpPr>
          <p:cNvPr id="7174" name="TextBox 5"/>
          <p:cNvSpPr txBox="1">
            <a:spLocks noChangeArrowheads="1"/>
          </p:cNvSpPr>
          <p:nvPr/>
        </p:nvSpPr>
        <p:spPr bwMode="auto">
          <a:xfrm>
            <a:off x="990600" y="2771775"/>
            <a:ext cx="1447800" cy="615950"/>
          </a:xfrm>
          <a:prstGeom prst="rect">
            <a:avLst/>
          </a:prstGeom>
          <a:solidFill>
            <a:srgbClr val="CCFF99"/>
          </a:solidFill>
          <a:ln w="9525">
            <a:solidFill>
              <a:srgbClr val="FF00FF"/>
            </a:solidFill>
            <a:miter lim="800000"/>
            <a:headEnd/>
            <a:tailEnd/>
          </a:ln>
        </p:spPr>
        <p:txBody>
          <a:bodyPr>
            <a:spAutoFit/>
          </a:bodyPr>
          <a:lstStyle/>
          <a:p>
            <a:pPr algn="ctr"/>
            <a:endParaRPr lang="bn-BD" sz="800">
              <a:latin typeface="Verdana" pitchFamily="34" charset="0"/>
            </a:endParaRPr>
          </a:p>
          <a:p>
            <a:pPr algn="ctr"/>
            <a:r>
              <a:rPr lang="en-US">
                <a:latin typeface="Verdana" pitchFamily="34" charset="0"/>
              </a:rPr>
              <a:t>Data</a:t>
            </a:r>
            <a:endParaRPr lang="bn-BD">
              <a:latin typeface="Verdana" pitchFamily="34" charset="0"/>
            </a:endParaRPr>
          </a:p>
          <a:p>
            <a:pPr algn="ctr"/>
            <a:endParaRPr lang="en-US" sz="800">
              <a:latin typeface="Verdana" pitchFamily="34" charset="0"/>
            </a:endParaRPr>
          </a:p>
        </p:txBody>
      </p:sp>
      <p:sp>
        <p:nvSpPr>
          <p:cNvPr id="7175" name="TextBox 6"/>
          <p:cNvSpPr txBox="1">
            <a:spLocks noChangeArrowheads="1"/>
          </p:cNvSpPr>
          <p:nvPr/>
        </p:nvSpPr>
        <p:spPr bwMode="auto">
          <a:xfrm>
            <a:off x="3581400" y="2760663"/>
            <a:ext cx="2057400" cy="646112"/>
          </a:xfrm>
          <a:prstGeom prst="rect">
            <a:avLst/>
          </a:prstGeom>
          <a:solidFill>
            <a:srgbClr val="CCFF99"/>
          </a:solidFill>
          <a:ln w="9525">
            <a:solidFill>
              <a:srgbClr val="FF00FF"/>
            </a:solidFill>
            <a:miter lim="800000"/>
            <a:headEnd/>
            <a:tailEnd/>
          </a:ln>
        </p:spPr>
        <p:txBody>
          <a:bodyPr>
            <a:spAutoFit/>
          </a:bodyPr>
          <a:lstStyle/>
          <a:p>
            <a:pPr algn="ctr"/>
            <a:r>
              <a:rPr lang="en-US">
                <a:latin typeface="Verdana" pitchFamily="34" charset="0"/>
              </a:rPr>
              <a:t>Data</a:t>
            </a:r>
            <a:r>
              <a:rPr lang="bn-BD">
                <a:latin typeface="Verdana" pitchFamily="34" charset="0"/>
              </a:rPr>
              <a:t> is processed</a:t>
            </a:r>
            <a:endParaRPr lang="en-US">
              <a:latin typeface="Verdana" pitchFamily="34" charset="0"/>
            </a:endParaRPr>
          </a:p>
        </p:txBody>
      </p:sp>
      <p:sp>
        <p:nvSpPr>
          <p:cNvPr id="7176" name="TextBox 7"/>
          <p:cNvSpPr txBox="1">
            <a:spLocks noChangeArrowheads="1"/>
          </p:cNvSpPr>
          <p:nvPr/>
        </p:nvSpPr>
        <p:spPr bwMode="auto">
          <a:xfrm>
            <a:off x="6370638" y="2760663"/>
            <a:ext cx="1858962" cy="661987"/>
          </a:xfrm>
          <a:prstGeom prst="rect">
            <a:avLst/>
          </a:prstGeom>
          <a:solidFill>
            <a:srgbClr val="CCFF99"/>
          </a:solidFill>
          <a:ln w="9525">
            <a:solidFill>
              <a:srgbClr val="FF00FF"/>
            </a:solidFill>
            <a:miter lim="800000"/>
            <a:headEnd/>
            <a:tailEnd/>
          </a:ln>
        </p:spPr>
        <p:txBody>
          <a:bodyPr>
            <a:spAutoFit/>
          </a:bodyPr>
          <a:lstStyle/>
          <a:p>
            <a:pPr algn="ctr"/>
            <a:endParaRPr lang="bn-BD" sz="700">
              <a:latin typeface="Verdana" pitchFamily="34" charset="0"/>
            </a:endParaRPr>
          </a:p>
          <a:p>
            <a:pPr algn="ctr"/>
            <a:r>
              <a:rPr lang="bn-BD">
                <a:latin typeface="Verdana" pitchFamily="34" charset="0"/>
              </a:rPr>
              <a:t>Information</a:t>
            </a:r>
          </a:p>
          <a:p>
            <a:pPr algn="ctr"/>
            <a:endParaRPr lang="en-US" sz="1100">
              <a:latin typeface="Verdana" pitchFamily="34" charset="0"/>
            </a:endParaRPr>
          </a:p>
        </p:txBody>
      </p:sp>
      <p:cxnSp>
        <p:nvCxnSpPr>
          <p:cNvPr id="7177" name="Straight Arrow Connector 17"/>
          <p:cNvCxnSpPr>
            <a:cxnSpLocks noChangeShapeType="1"/>
            <a:stCxn id="7174" idx="3"/>
            <a:endCxn id="7175" idx="1"/>
          </p:cNvCxnSpPr>
          <p:nvPr/>
        </p:nvCxnSpPr>
        <p:spPr bwMode="auto">
          <a:xfrm>
            <a:off x="2438400" y="3079750"/>
            <a:ext cx="1143000" cy="4763"/>
          </a:xfrm>
          <a:prstGeom prst="straightConnector1">
            <a:avLst/>
          </a:prstGeom>
          <a:noFill/>
          <a:ln w="9525" algn="ctr">
            <a:solidFill>
              <a:schemeClr val="tx1"/>
            </a:solidFill>
            <a:round/>
            <a:headEnd/>
            <a:tailEnd type="arrow" w="med" len="med"/>
          </a:ln>
        </p:spPr>
      </p:cxnSp>
      <p:cxnSp>
        <p:nvCxnSpPr>
          <p:cNvPr id="7178" name="Straight Arrow Connector 19"/>
          <p:cNvCxnSpPr>
            <a:cxnSpLocks noChangeShapeType="1"/>
            <a:stCxn id="7175" idx="3"/>
            <a:endCxn id="7176" idx="1"/>
          </p:cNvCxnSpPr>
          <p:nvPr/>
        </p:nvCxnSpPr>
        <p:spPr bwMode="auto">
          <a:xfrm>
            <a:off x="5638800" y="3084513"/>
            <a:ext cx="731838" cy="6350"/>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Have a question?</a:t>
            </a:r>
          </a:p>
        </p:txBody>
      </p:sp>
      <p:sp>
        <p:nvSpPr>
          <p:cNvPr id="25604"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9BE1C374-3CBD-4CA5-A5BE-FD1B35209C88}" type="slidenum">
              <a:rPr lang="en-US" sz="1400"/>
              <a:pPr/>
              <a:t>20</a:t>
            </a:fld>
            <a:endParaRPr lang="en-US"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1"/>
          </p:nvPr>
        </p:nvSpPr>
        <p:spPr>
          <a:xfrm>
            <a:off x="19050" y="6454775"/>
            <a:ext cx="2133600" cy="476250"/>
          </a:xfrm>
          <a:noFill/>
        </p:spPr>
        <p:txBody>
          <a:bodyPr/>
          <a:lstStyle/>
          <a:p>
            <a:pPr algn="l"/>
            <a:r>
              <a:rPr lang="en-US" smtClean="0"/>
              <a:t>1.</a:t>
            </a:r>
            <a:fld id="{40B90981-255E-4928-8CA2-525CFE6FDFB7}" type="slidenum">
              <a:rPr lang="en-US" smtClean="0"/>
              <a:pPr algn="l"/>
              <a:t>3</a:t>
            </a:fld>
            <a:endParaRPr lang="en-US" smtClean="0"/>
          </a:p>
        </p:txBody>
      </p:sp>
      <p:sp>
        <p:nvSpPr>
          <p:cNvPr id="3" name="Rectangle 2"/>
          <p:cNvSpPr/>
          <p:nvPr/>
        </p:nvSpPr>
        <p:spPr>
          <a:xfrm>
            <a:off x="457200" y="1195388"/>
            <a:ext cx="8458200" cy="4708525"/>
          </a:xfrm>
          <a:prstGeom prst="rect">
            <a:avLst/>
          </a:prstGeom>
        </p:spPr>
        <p:txBody>
          <a:bodyPr>
            <a:spAutoFit/>
          </a:bodyPr>
          <a:lstStyle/>
          <a:p>
            <a:pPr lvl="1" indent="-457200" algn="just">
              <a:spcBef>
                <a:spcPts val="600"/>
              </a:spcBef>
              <a:spcAft>
                <a:spcPts val="600"/>
              </a:spcAft>
              <a:buFont typeface="Wingdings" pitchFamily="2" charset="2"/>
              <a:buChar char="Ø"/>
              <a:defRPr/>
            </a:pPr>
            <a:r>
              <a:rPr lang="bn-BD" sz="1700" dirty="0">
                <a:latin typeface="Verdana" pitchFamily="34" charset="0"/>
                <a:ea typeface="Verdana" pitchFamily="34" charset="0"/>
              </a:rPr>
              <a:t>Data is often </a:t>
            </a:r>
            <a:r>
              <a:rPr lang="bn-BD" sz="1700" dirty="0">
                <a:solidFill>
                  <a:srgbClr val="FF0000"/>
                </a:solidFill>
                <a:latin typeface="Verdana" pitchFamily="34" charset="0"/>
                <a:ea typeface="Verdana" pitchFamily="34" charset="0"/>
              </a:rPr>
              <a:t>meaningless.</a:t>
            </a:r>
            <a:r>
              <a:rPr lang="bn-BD" sz="1700" dirty="0">
                <a:latin typeface="Verdana" pitchFamily="34" charset="0"/>
                <a:ea typeface="Verdana" pitchFamily="34" charset="0"/>
              </a:rPr>
              <a:t> For instance consider the number</a:t>
            </a:r>
            <a:r>
              <a:rPr lang="en-US" sz="1700" dirty="0">
                <a:latin typeface="Verdana" pitchFamily="34" charset="0"/>
                <a:ea typeface="Verdana" pitchFamily="34" charset="0"/>
              </a:rPr>
              <a:t> 250299</a:t>
            </a:r>
            <a:r>
              <a:rPr lang="bn-BD" sz="1700" dirty="0">
                <a:latin typeface="Verdana" pitchFamily="34" charset="0"/>
                <a:ea typeface="Verdana" pitchFamily="34" charset="0"/>
              </a:rPr>
              <a:t>. We could interpret this in any number of ways. For example, it might be:</a:t>
            </a:r>
          </a:p>
          <a:p>
            <a:pPr marL="1371600" lvl="1" indent="-457200" algn="just">
              <a:spcBef>
                <a:spcPts val="600"/>
              </a:spcBef>
              <a:spcAft>
                <a:spcPts val="600"/>
              </a:spcAft>
              <a:buFont typeface="Wingdings" pitchFamily="2" charset="2"/>
              <a:buChar char="v"/>
              <a:defRPr/>
            </a:pPr>
            <a:r>
              <a:rPr lang="en-US" dirty="0">
                <a:latin typeface="Verdana" pitchFamily="34" charset="0"/>
                <a:ea typeface="Verdana" pitchFamily="34" charset="0"/>
                <a:cs typeface="Verdana" pitchFamily="34" charset="0"/>
              </a:rPr>
              <a:t>Y</a:t>
            </a:r>
            <a:r>
              <a:rPr lang="bn-BD" sz="1500" dirty="0">
                <a:latin typeface="Verdana" pitchFamily="34" charset="0"/>
                <a:ea typeface="Verdana" pitchFamily="34" charset="0"/>
              </a:rPr>
              <a:t>our video club membership number</a:t>
            </a:r>
          </a:p>
          <a:p>
            <a:pPr marL="1371600" lvl="1" indent="-457200" algn="just">
              <a:spcBef>
                <a:spcPts val="600"/>
              </a:spcBef>
              <a:spcAft>
                <a:spcPts val="600"/>
              </a:spcAft>
              <a:buFont typeface="Wingdings" pitchFamily="2" charset="2"/>
              <a:buChar char="v"/>
              <a:defRPr/>
            </a:pPr>
            <a:r>
              <a:rPr lang="en-US" sz="1500" dirty="0">
                <a:latin typeface="Verdana" pitchFamily="34" charset="0"/>
                <a:ea typeface="Verdana" pitchFamily="34" charset="0"/>
                <a:cs typeface="Verdana" pitchFamily="34" charset="0"/>
              </a:rPr>
              <a:t>T</a:t>
            </a:r>
            <a:r>
              <a:rPr lang="bn-BD" sz="1500" dirty="0">
                <a:latin typeface="Verdana" pitchFamily="34" charset="0"/>
                <a:ea typeface="Verdana" pitchFamily="34" charset="0"/>
              </a:rPr>
              <a:t>he date, e.g.</a:t>
            </a:r>
            <a:r>
              <a:rPr lang="en-US" sz="1500" dirty="0">
                <a:latin typeface="Verdana" pitchFamily="34" charset="0"/>
                <a:ea typeface="Verdana" pitchFamily="34" charset="0"/>
              </a:rPr>
              <a:t> 25</a:t>
            </a:r>
            <a:r>
              <a:rPr lang="bn-BD" sz="1500" dirty="0">
                <a:latin typeface="Verdana" pitchFamily="34" charset="0"/>
                <a:ea typeface="Verdana" pitchFamily="34" charset="0"/>
              </a:rPr>
              <a:t> February </a:t>
            </a:r>
            <a:r>
              <a:rPr lang="en-US" sz="1500" dirty="0">
                <a:latin typeface="Verdana" pitchFamily="34" charset="0"/>
                <a:ea typeface="Verdana" pitchFamily="34" charset="0"/>
              </a:rPr>
              <a:t>1999</a:t>
            </a:r>
            <a:endParaRPr lang="bn-BD" sz="1500" dirty="0">
              <a:latin typeface="Verdana" pitchFamily="34" charset="0"/>
              <a:ea typeface="Verdana" pitchFamily="34" charset="0"/>
            </a:endParaRPr>
          </a:p>
          <a:p>
            <a:pPr marL="1371600" lvl="1" indent="-457200" algn="just">
              <a:spcBef>
                <a:spcPts val="600"/>
              </a:spcBef>
              <a:spcAft>
                <a:spcPts val="600"/>
              </a:spcAft>
              <a:buFont typeface="Wingdings" pitchFamily="2" charset="2"/>
              <a:buChar char="v"/>
              <a:defRPr/>
            </a:pPr>
            <a:r>
              <a:rPr lang="en-US" sz="1500" dirty="0">
                <a:latin typeface="Verdana" pitchFamily="34" charset="0"/>
                <a:ea typeface="Verdana" pitchFamily="34" charset="0"/>
                <a:cs typeface="Verdana" pitchFamily="34" charset="0"/>
              </a:rPr>
              <a:t>T</a:t>
            </a:r>
            <a:r>
              <a:rPr lang="bn-BD" sz="1500" dirty="0">
                <a:latin typeface="Verdana" pitchFamily="34" charset="0"/>
                <a:ea typeface="Verdana" pitchFamily="34" charset="0"/>
              </a:rPr>
              <a:t>he number of cars going down a certain road in a week</a:t>
            </a:r>
          </a:p>
          <a:p>
            <a:pPr marL="1371600" lvl="1" indent="-457200" algn="just">
              <a:spcBef>
                <a:spcPts val="600"/>
              </a:spcBef>
              <a:spcAft>
                <a:spcPts val="600"/>
              </a:spcAft>
              <a:buFont typeface="Wingdings" pitchFamily="2" charset="2"/>
              <a:buChar char="v"/>
              <a:defRPr/>
            </a:pPr>
            <a:r>
              <a:rPr lang="en-US" sz="1500" dirty="0">
                <a:latin typeface="Verdana" pitchFamily="34" charset="0"/>
                <a:ea typeface="Verdana" pitchFamily="34" charset="0"/>
                <a:cs typeface="Verdana" pitchFamily="34" charset="0"/>
              </a:rPr>
              <a:t>Y</a:t>
            </a:r>
            <a:r>
              <a:rPr lang="bn-BD" sz="1500" dirty="0">
                <a:latin typeface="Verdana" pitchFamily="34" charset="0"/>
                <a:ea typeface="Verdana" pitchFamily="34" charset="0"/>
              </a:rPr>
              <a:t>our annual salary, and so on.</a:t>
            </a:r>
            <a:endParaRPr lang="en-US" sz="1500" dirty="0">
              <a:latin typeface="Verdana" pitchFamily="34" charset="0"/>
              <a:ea typeface="Verdana" pitchFamily="34" charset="0"/>
            </a:endParaRPr>
          </a:p>
          <a:p>
            <a:pPr lvl="1" indent="-457200" algn="just">
              <a:spcBef>
                <a:spcPts val="600"/>
              </a:spcBef>
              <a:spcAft>
                <a:spcPts val="600"/>
              </a:spcAft>
              <a:buFont typeface="Wingdings" pitchFamily="2" charset="2"/>
              <a:buChar char="Ø"/>
              <a:defRPr/>
            </a:pPr>
            <a:r>
              <a:rPr lang="en-AU" sz="1700" dirty="0">
                <a:latin typeface="Verdana" pitchFamily="34" charset="0"/>
                <a:ea typeface="Verdana" pitchFamily="34" charset="0"/>
              </a:rPr>
              <a:t>Data is a </a:t>
            </a:r>
            <a:r>
              <a:rPr lang="en-AU" sz="1700" dirty="0">
                <a:solidFill>
                  <a:srgbClr val="0000FF"/>
                </a:solidFill>
                <a:latin typeface="Verdana" pitchFamily="34" charset="0"/>
                <a:ea typeface="Verdana" pitchFamily="34" charset="0"/>
              </a:rPr>
              <a:t>vital ingredient </a:t>
            </a:r>
            <a:r>
              <a:rPr lang="en-AU" sz="1700" dirty="0">
                <a:latin typeface="Verdana" pitchFamily="34" charset="0"/>
                <a:ea typeface="Verdana" pitchFamily="34" charset="0"/>
              </a:rPr>
              <a:t>of an information system. If the data collected is meaningless, the information presented will be meaningless.</a:t>
            </a:r>
          </a:p>
          <a:p>
            <a:pPr lvl="1" indent="-457200" algn="just">
              <a:spcBef>
                <a:spcPts val="600"/>
              </a:spcBef>
              <a:spcAft>
                <a:spcPts val="600"/>
              </a:spcAft>
              <a:buFont typeface="Wingdings" pitchFamily="2" charset="2"/>
              <a:buChar char="Ø"/>
              <a:defRPr/>
            </a:pPr>
            <a:r>
              <a:rPr lang="en-US" sz="1700" dirty="0">
                <a:latin typeface="Verdana" pitchFamily="34" charset="0"/>
                <a:ea typeface="Verdana" pitchFamily="34" charset="0"/>
              </a:rPr>
              <a:t>In computer, </a:t>
            </a:r>
            <a:r>
              <a:rPr lang="en-US" sz="1700" dirty="0">
                <a:solidFill>
                  <a:srgbClr val="0000FF"/>
                </a:solidFill>
                <a:latin typeface="Verdana" pitchFamily="34" charset="0"/>
                <a:ea typeface="Verdana" pitchFamily="34" charset="0"/>
              </a:rPr>
              <a:t>data can be represented in a variety of structures</a:t>
            </a:r>
            <a:r>
              <a:rPr lang="en-US" sz="1700" dirty="0">
                <a:latin typeface="Verdana" pitchFamily="34" charset="0"/>
                <a:ea typeface="Verdana" pitchFamily="34" charset="0"/>
              </a:rPr>
              <a:t>:</a:t>
            </a:r>
          </a:p>
          <a:p>
            <a:pPr marL="1371600" lvl="1" indent="-457200" algn="just">
              <a:spcBef>
                <a:spcPts val="600"/>
              </a:spcBef>
              <a:spcAft>
                <a:spcPts val="600"/>
              </a:spcAft>
              <a:buFont typeface="Wingdings" pitchFamily="2" charset="2"/>
              <a:buChar char="v"/>
              <a:defRPr/>
            </a:pPr>
            <a:r>
              <a:rPr lang="en-US" sz="1500" dirty="0">
                <a:latin typeface="Verdana" pitchFamily="34" charset="0"/>
                <a:ea typeface="Verdana" pitchFamily="34" charset="0"/>
                <a:cs typeface="Verdana" pitchFamily="34" charset="0"/>
              </a:rPr>
              <a:t>tabular (represented by rows and columns)</a:t>
            </a:r>
          </a:p>
          <a:p>
            <a:pPr marL="1371600" lvl="1" indent="-457200" algn="just">
              <a:spcBef>
                <a:spcPts val="600"/>
              </a:spcBef>
              <a:spcAft>
                <a:spcPts val="600"/>
              </a:spcAft>
              <a:buFont typeface="Wingdings" pitchFamily="2" charset="2"/>
              <a:buChar char="v"/>
              <a:defRPr/>
            </a:pPr>
            <a:r>
              <a:rPr lang="en-US" sz="1500" dirty="0">
                <a:latin typeface="Verdana" pitchFamily="34" charset="0"/>
                <a:ea typeface="Verdana" pitchFamily="34" charset="0"/>
                <a:cs typeface="Verdana" pitchFamily="34" charset="0"/>
              </a:rPr>
              <a:t>tree (a set of nodes with parent-children relationship) </a:t>
            </a:r>
          </a:p>
          <a:p>
            <a:pPr marL="1371600" lvl="1" indent="-457200" algn="just">
              <a:spcBef>
                <a:spcPts val="600"/>
              </a:spcBef>
              <a:spcAft>
                <a:spcPts val="600"/>
              </a:spcAft>
              <a:buFont typeface="Wingdings" pitchFamily="2" charset="2"/>
              <a:buChar char="v"/>
              <a:defRPr/>
            </a:pPr>
            <a:r>
              <a:rPr lang="en-US" sz="1500" dirty="0">
                <a:latin typeface="Verdana" pitchFamily="34" charset="0"/>
                <a:ea typeface="Verdana" pitchFamily="34" charset="0"/>
                <a:cs typeface="Verdana" pitchFamily="34" charset="0"/>
              </a:rPr>
              <a:t>graph structure (a set of interconnected nodes)</a:t>
            </a:r>
            <a:endParaRPr lang="en-AU" sz="1700" dirty="0">
              <a:latin typeface="Verdana" pitchFamily="34" charset="0"/>
              <a:ea typeface="Verdana" pitchFamily="34" charset="0"/>
            </a:endParaRPr>
          </a:p>
        </p:txBody>
      </p:sp>
      <p:sp>
        <p:nvSpPr>
          <p:cNvPr id="819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Vs. Information</a:t>
            </a:r>
          </a:p>
        </p:txBody>
      </p:sp>
      <p:sp>
        <p:nvSpPr>
          <p:cNvPr id="8197" name="Rectangle 4"/>
          <p:cNvSpPr>
            <a:spLocks noChangeArrowheads="1"/>
          </p:cNvSpPr>
          <p:nvPr/>
        </p:nvSpPr>
        <p:spPr bwMode="auto">
          <a:xfrm>
            <a:off x="152400" y="798513"/>
            <a:ext cx="4191000" cy="369887"/>
          </a:xfrm>
          <a:prstGeom prst="rect">
            <a:avLst/>
          </a:prstGeom>
          <a:noFill/>
          <a:ln w="9525">
            <a:noFill/>
            <a:miter lim="800000"/>
            <a:headEnd/>
            <a:tailEnd/>
          </a:ln>
        </p:spPr>
        <p:txBody>
          <a:bodyPr>
            <a:spAutoFit/>
          </a:bodyPr>
          <a:lstStyle/>
          <a:p>
            <a:pPr lvl="1" indent="-457200">
              <a:spcBef>
                <a:spcPts val="600"/>
              </a:spcBef>
              <a:spcAft>
                <a:spcPts val="600"/>
              </a:spcAft>
            </a:pPr>
            <a:r>
              <a:rPr lang="en-US" b="1">
                <a:solidFill>
                  <a:srgbClr val="FF0000"/>
                </a:solidFill>
                <a:latin typeface="Verdana" pitchFamily="34" charset="0"/>
              </a:rPr>
              <a:t>What is </a:t>
            </a:r>
            <a:r>
              <a:rPr lang="bn-BD" b="1">
                <a:solidFill>
                  <a:srgbClr val="FF0000"/>
                </a:solidFill>
                <a:latin typeface="Verdana" pitchFamily="34" charset="0"/>
              </a:rPr>
              <a:t>Data (continue..)</a:t>
            </a:r>
            <a:r>
              <a:rPr lang="en-US" b="1">
                <a:solidFill>
                  <a:srgbClr val="FF0000"/>
                </a:solidFill>
                <a:latin typeface="Verdana" pitchFamily="34" charset="0"/>
              </a:rPr>
              <a:t>?</a:t>
            </a:r>
            <a:endParaRPr lang="en-US" sz="1600" b="1">
              <a:solidFill>
                <a:srgbClr val="FF0000"/>
              </a:solidFill>
              <a:latin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1"/>
          </p:nvPr>
        </p:nvSpPr>
        <p:spPr>
          <a:xfrm>
            <a:off x="19050" y="6454775"/>
            <a:ext cx="2133600" cy="476250"/>
          </a:xfrm>
          <a:noFill/>
        </p:spPr>
        <p:txBody>
          <a:bodyPr/>
          <a:lstStyle/>
          <a:p>
            <a:pPr algn="l"/>
            <a:r>
              <a:rPr lang="en-US" smtClean="0"/>
              <a:t>1.</a:t>
            </a:r>
            <a:fld id="{A6605C25-44C0-487D-B29E-963E3B5D76F0}" type="slidenum">
              <a:rPr lang="en-US" smtClean="0"/>
              <a:pPr algn="l"/>
              <a:t>4</a:t>
            </a:fld>
            <a:endParaRPr lang="en-US" smtClean="0"/>
          </a:p>
        </p:txBody>
      </p:sp>
      <p:sp>
        <p:nvSpPr>
          <p:cNvPr id="3" name="Rectangle 2"/>
          <p:cNvSpPr/>
          <p:nvPr/>
        </p:nvSpPr>
        <p:spPr>
          <a:xfrm>
            <a:off x="457200" y="958850"/>
            <a:ext cx="8686800" cy="3308350"/>
          </a:xfrm>
          <a:prstGeom prst="rect">
            <a:avLst/>
          </a:prstGeom>
        </p:spPr>
        <p:txBody>
          <a:bodyPr>
            <a:spAutoFit/>
          </a:bodyPr>
          <a:lstStyle/>
          <a:p>
            <a:pPr lvl="1" indent="-457200" algn="just">
              <a:spcBef>
                <a:spcPts val="600"/>
              </a:spcBef>
              <a:spcAft>
                <a:spcPts val="600"/>
              </a:spcAft>
              <a:buFont typeface="Wingdings" pitchFamily="2" charset="2"/>
              <a:buChar char="Ø"/>
              <a:defRPr/>
            </a:pPr>
            <a:r>
              <a:rPr lang="en-US" sz="1700" dirty="0">
                <a:latin typeface="Verdana" pitchFamily="34" charset="0"/>
                <a:ea typeface="Verdana" pitchFamily="34" charset="0"/>
              </a:rPr>
              <a:t>Data can be of two types: </a:t>
            </a:r>
          </a:p>
          <a:p>
            <a:pPr marL="914400" indent="-339725">
              <a:buFont typeface="Wingdings" pitchFamily="2" charset="2"/>
              <a:buChar char="q"/>
              <a:defRPr/>
            </a:pPr>
            <a:r>
              <a:rPr lang="en-US" sz="1700" dirty="0">
                <a:solidFill>
                  <a:srgbClr val="FF0000"/>
                </a:solidFill>
                <a:latin typeface="Verdana" pitchFamily="34" charset="0"/>
                <a:ea typeface="Verdana" pitchFamily="34" charset="0"/>
              </a:rPr>
              <a:t>Qualitative: </a:t>
            </a:r>
          </a:p>
          <a:p>
            <a:pPr marL="914400" indent="-339725">
              <a:defRPr/>
            </a:pPr>
            <a:r>
              <a:rPr lang="en-US" sz="1700" dirty="0">
                <a:latin typeface="Verdana" pitchFamily="34" charset="0"/>
                <a:ea typeface="Verdana" pitchFamily="34" charset="0"/>
              </a:rPr>
              <a:t>	This type of  data is </a:t>
            </a:r>
            <a:r>
              <a:rPr lang="en-US" sz="1700" dirty="0">
                <a:solidFill>
                  <a:srgbClr val="0000FF"/>
                </a:solidFill>
                <a:latin typeface="Verdana" pitchFamily="34" charset="0"/>
                <a:ea typeface="Verdana" pitchFamily="34" charset="0"/>
              </a:rPr>
              <a:t>descriptive</a:t>
            </a:r>
            <a:r>
              <a:rPr lang="en-US" sz="1700" dirty="0">
                <a:latin typeface="Verdana" pitchFamily="34" charset="0"/>
                <a:ea typeface="Verdana" pitchFamily="34" charset="0"/>
              </a:rPr>
              <a:t> information (it describes something).</a:t>
            </a:r>
          </a:p>
          <a:p>
            <a:pPr marL="914400" indent="-339725">
              <a:defRPr/>
            </a:pPr>
            <a:endParaRPr lang="en-US" sz="1700" dirty="0">
              <a:latin typeface="Verdana" pitchFamily="34" charset="0"/>
              <a:ea typeface="Verdana" pitchFamily="34" charset="0"/>
            </a:endParaRPr>
          </a:p>
          <a:p>
            <a:pPr marL="914400" indent="-339725">
              <a:buFont typeface="Wingdings" pitchFamily="2" charset="2"/>
              <a:buChar char="q"/>
              <a:defRPr/>
            </a:pPr>
            <a:r>
              <a:rPr lang="en-US" sz="1700" dirty="0">
                <a:solidFill>
                  <a:srgbClr val="0000FF"/>
                </a:solidFill>
                <a:latin typeface="Verdana" pitchFamily="34" charset="0"/>
                <a:ea typeface="Verdana" pitchFamily="34" charset="0"/>
              </a:rPr>
              <a:t>Quantitative: </a:t>
            </a:r>
          </a:p>
          <a:p>
            <a:pPr marL="914400" indent="-339725">
              <a:defRPr/>
            </a:pPr>
            <a:r>
              <a:rPr lang="en-US" sz="1700" dirty="0">
                <a:latin typeface="Verdana" pitchFamily="34" charset="0"/>
                <a:ea typeface="Verdana" pitchFamily="34" charset="0"/>
              </a:rPr>
              <a:t>	This type of  data is </a:t>
            </a:r>
            <a:r>
              <a:rPr lang="en-US" sz="1700" dirty="0">
                <a:solidFill>
                  <a:srgbClr val="FF0000"/>
                </a:solidFill>
                <a:latin typeface="Verdana" pitchFamily="34" charset="0"/>
                <a:ea typeface="Verdana" pitchFamily="34" charset="0"/>
              </a:rPr>
              <a:t>numerical</a:t>
            </a:r>
            <a:r>
              <a:rPr lang="en-US" sz="1700" dirty="0">
                <a:latin typeface="Verdana" pitchFamily="34" charset="0"/>
                <a:ea typeface="Verdana" pitchFamily="34" charset="0"/>
              </a:rPr>
              <a:t> information (numbers).</a:t>
            </a:r>
          </a:p>
          <a:p>
            <a:pPr marL="914400" indent="-339725">
              <a:defRPr/>
            </a:pPr>
            <a:r>
              <a:rPr lang="en-US" sz="1700" dirty="0">
                <a:latin typeface="Verdana" pitchFamily="34" charset="0"/>
                <a:ea typeface="Verdana" pitchFamily="34" charset="0"/>
              </a:rPr>
              <a:t>	Quantitative data can also be discrete or continuous:</a:t>
            </a:r>
          </a:p>
          <a:p>
            <a:pPr marL="1371600" indent="-220663">
              <a:spcBef>
                <a:spcPts val="300"/>
              </a:spcBef>
              <a:spcAft>
                <a:spcPts val="300"/>
              </a:spcAft>
              <a:buFont typeface="Wingdings" pitchFamily="2" charset="2"/>
              <a:buChar char="v"/>
              <a:defRPr/>
            </a:pPr>
            <a:r>
              <a:rPr lang="en-US" sz="1500" dirty="0">
                <a:solidFill>
                  <a:srgbClr val="FF0000"/>
                </a:solidFill>
                <a:latin typeface="Verdana" pitchFamily="34" charset="0"/>
                <a:ea typeface="Verdana" pitchFamily="34" charset="0"/>
              </a:rPr>
              <a:t>Discrete</a:t>
            </a:r>
            <a:r>
              <a:rPr lang="en-US" sz="1500" dirty="0">
                <a:latin typeface="Verdana" pitchFamily="34" charset="0"/>
                <a:ea typeface="Verdana" pitchFamily="34" charset="0"/>
              </a:rPr>
              <a:t> data can only take certain values (like whole numbers)</a:t>
            </a:r>
          </a:p>
          <a:p>
            <a:pPr marL="1371600" indent="-220663">
              <a:spcBef>
                <a:spcPts val="300"/>
              </a:spcBef>
              <a:spcAft>
                <a:spcPts val="300"/>
              </a:spcAft>
              <a:buFont typeface="Wingdings" pitchFamily="2" charset="2"/>
              <a:buChar char="v"/>
              <a:defRPr/>
            </a:pPr>
            <a:r>
              <a:rPr lang="en-US" sz="1500" dirty="0">
                <a:solidFill>
                  <a:srgbClr val="FF0000"/>
                </a:solidFill>
                <a:latin typeface="Verdana" pitchFamily="34" charset="0"/>
                <a:ea typeface="Verdana" pitchFamily="34" charset="0"/>
              </a:rPr>
              <a:t>Continuous</a:t>
            </a:r>
            <a:r>
              <a:rPr lang="en-US" sz="1500" dirty="0">
                <a:latin typeface="Verdana" pitchFamily="34" charset="0"/>
                <a:ea typeface="Verdana" pitchFamily="34" charset="0"/>
              </a:rPr>
              <a:t> data can take any value (within a range) </a:t>
            </a:r>
          </a:p>
          <a:p>
            <a:pPr marL="1371600" indent="-220663">
              <a:spcBef>
                <a:spcPts val="300"/>
              </a:spcBef>
              <a:spcAft>
                <a:spcPts val="300"/>
              </a:spcAft>
              <a:buFont typeface="Wingdings" pitchFamily="2" charset="2"/>
              <a:buChar char="v"/>
              <a:defRPr/>
            </a:pPr>
            <a:r>
              <a:rPr lang="en-US" sz="1500" dirty="0">
                <a:latin typeface="Verdana" pitchFamily="34" charset="0"/>
                <a:ea typeface="Verdana" pitchFamily="34" charset="0"/>
              </a:rPr>
              <a:t>Discrete data is counted, continuous data is measured </a:t>
            </a:r>
          </a:p>
          <a:p>
            <a:pPr lvl="1" indent="-457200" algn="just">
              <a:spcBef>
                <a:spcPts val="600"/>
              </a:spcBef>
              <a:spcAft>
                <a:spcPts val="600"/>
              </a:spcAft>
              <a:buFont typeface="Wingdings" pitchFamily="2" charset="2"/>
              <a:buChar char="Ø"/>
              <a:defRPr/>
            </a:pPr>
            <a:endParaRPr lang="en-US" sz="1500" dirty="0">
              <a:latin typeface="Verdana" pitchFamily="34" charset="0"/>
              <a:ea typeface="Verdana" pitchFamily="34" charset="0"/>
              <a:cs typeface="Verdana" pitchFamily="34" charset="0"/>
            </a:endParaRPr>
          </a:p>
        </p:txBody>
      </p:sp>
      <p:sp>
        <p:nvSpPr>
          <p:cNvPr id="9220"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Vs. Information</a:t>
            </a:r>
          </a:p>
        </p:txBody>
      </p:sp>
      <p:sp>
        <p:nvSpPr>
          <p:cNvPr id="9221" name="Rectangle 4"/>
          <p:cNvSpPr>
            <a:spLocks noChangeArrowheads="1"/>
          </p:cNvSpPr>
          <p:nvPr/>
        </p:nvSpPr>
        <p:spPr bwMode="auto">
          <a:xfrm>
            <a:off x="152400" y="635000"/>
            <a:ext cx="4191000" cy="369888"/>
          </a:xfrm>
          <a:prstGeom prst="rect">
            <a:avLst/>
          </a:prstGeom>
          <a:noFill/>
          <a:ln w="9525">
            <a:noFill/>
            <a:miter lim="800000"/>
            <a:headEnd/>
            <a:tailEnd/>
          </a:ln>
        </p:spPr>
        <p:txBody>
          <a:bodyPr>
            <a:spAutoFit/>
          </a:bodyPr>
          <a:lstStyle/>
          <a:p>
            <a:pPr lvl="1" indent="-457200">
              <a:spcBef>
                <a:spcPts val="600"/>
              </a:spcBef>
              <a:spcAft>
                <a:spcPts val="600"/>
              </a:spcAft>
            </a:pPr>
            <a:r>
              <a:rPr lang="en-US" b="1">
                <a:solidFill>
                  <a:srgbClr val="FF0000"/>
                </a:solidFill>
                <a:latin typeface="Verdana" pitchFamily="34" charset="0"/>
              </a:rPr>
              <a:t>Kinds of </a:t>
            </a:r>
            <a:r>
              <a:rPr lang="bn-BD" b="1">
                <a:solidFill>
                  <a:srgbClr val="FF0000"/>
                </a:solidFill>
                <a:latin typeface="Verdana" pitchFamily="34" charset="0"/>
              </a:rPr>
              <a:t>Data</a:t>
            </a:r>
            <a:r>
              <a:rPr lang="en-US" b="1">
                <a:solidFill>
                  <a:srgbClr val="FF0000"/>
                </a:solidFill>
                <a:latin typeface="Verdana" pitchFamily="34" charset="0"/>
              </a:rPr>
              <a:t>: </a:t>
            </a:r>
            <a:endParaRPr lang="en-US" sz="1600" b="1">
              <a:solidFill>
                <a:srgbClr val="FF0000"/>
              </a:solidFill>
              <a:latin typeface="Verdana" pitchFamily="34" charset="0"/>
            </a:endParaRPr>
          </a:p>
        </p:txBody>
      </p:sp>
      <p:pic>
        <p:nvPicPr>
          <p:cNvPr id="9222" name="Picture 6" descr="Types of Data"/>
          <p:cNvPicPr>
            <a:picLocks noChangeAspect="1" noChangeArrowheads="1"/>
          </p:cNvPicPr>
          <p:nvPr/>
        </p:nvPicPr>
        <p:blipFill>
          <a:blip r:embed="rId3"/>
          <a:srcRect/>
          <a:stretch>
            <a:fillRect/>
          </a:stretch>
        </p:blipFill>
        <p:spPr bwMode="auto">
          <a:xfrm>
            <a:off x="266700" y="4267200"/>
            <a:ext cx="3390900" cy="2428875"/>
          </a:xfrm>
          <a:prstGeom prst="rect">
            <a:avLst/>
          </a:prstGeom>
          <a:noFill/>
          <a:ln w="9525">
            <a:noFill/>
            <a:miter lim="800000"/>
            <a:headEnd/>
            <a:tailEnd/>
          </a:ln>
        </p:spPr>
      </p:pic>
      <p:sp>
        <p:nvSpPr>
          <p:cNvPr id="8" name="Rectangle 7"/>
          <p:cNvSpPr/>
          <p:nvPr/>
        </p:nvSpPr>
        <p:spPr>
          <a:xfrm>
            <a:off x="6019800" y="3871913"/>
            <a:ext cx="3124200" cy="2954337"/>
          </a:xfrm>
          <a:prstGeom prst="rect">
            <a:avLst/>
          </a:prstGeom>
        </p:spPr>
        <p:txBody>
          <a:bodyPr>
            <a:spAutoFit/>
          </a:bodyPr>
          <a:lstStyle/>
          <a:p>
            <a:pPr marL="350838" indent="-339725">
              <a:buFont typeface="Wingdings" pitchFamily="2" charset="2"/>
              <a:buChar char="q"/>
              <a:defRPr/>
            </a:pPr>
            <a:r>
              <a:rPr lang="en-US" sz="1700" dirty="0">
                <a:solidFill>
                  <a:srgbClr val="FF0000"/>
                </a:solidFill>
                <a:latin typeface="Verdana" pitchFamily="34" charset="0"/>
                <a:ea typeface="Verdana" pitchFamily="34" charset="0"/>
              </a:rPr>
              <a:t>Qualitative: </a:t>
            </a:r>
          </a:p>
          <a:p>
            <a:pPr marL="228600" indent="-228600">
              <a:buFont typeface="Wingdings" pitchFamily="2" charset="2"/>
              <a:buChar char="§"/>
              <a:defRPr/>
            </a:pPr>
            <a:r>
              <a:rPr lang="en-US" sz="1500" dirty="0">
                <a:latin typeface="Verdana" pitchFamily="34" charset="0"/>
                <a:ea typeface="Verdana" pitchFamily="34" charset="0"/>
                <a:cs typeface="Verdana" pitchFamily="34" charset="0"/>
              </a:rPr>
              <a:t>The dog is brown and black</a:t>
            </a:r>
          </a:p>
          <a:p>
            <a:pPr marL="228600" indent="-228600">
              <a:buFont typeface="Wingdings" pitchFamily="2" charset="2"/>
              <a:buChar char="§"/>
              <a:defRPr/>
            </a:pPr>
            <a:r>
              <a:rPr lang="en-US" sz="1500" dirty="0">
                <a:latin typeface="Verdana" pitchFamily="34" charset="0"/>
                <a:ea typeface="Verdana" pitchFamily="34" charset="0"/>
                <a:cs typeface="Verdana" pitchFamily="34" charset="0"/>
              </a:rPr>
              <a:t>He has long hair</a:t>
            </a:r>
          </a:p>
          <a:p>
            <a:pPr marL="228600" indent="-228600">
              <a:buFont typeface="Wingdings" pitchFamily="2" charset="2"/>
              <a:buChar char="§"/>
              <a:defRPr/>
            </a:pPr>
            <a:r>
              <a:rPr lang="en-US" sz="1500" dirty="0">
                <a:latin typeface="Verdana" pitchFamily="34" charset="0"/>
                <a:ea typeface="Verdana" pitchFamily="34" charset="0"/>
                <a:cs typeface="Verdana" pitchFamily="34" charset="0"/>
              </a:rPr>
              <a:t>He has lots of energy</a:t>
            </a:r>
          </a:p>
          <a:p>
            <a:pPr marL="228600" indent="-228600">
              <a:defRPr/>
            </a:pPr>
            <a:endParaRPr lang="en-US" sz="1200" dirty="0">
              <a:latin typeface="Verdana" pitchFamily="34" charset="0"/>
              <a:ea typeface="Verdana" pitchFamily="34" charset="0"/>
            </a:endParaRPr>
          </a:p>
          <a:p>
            <a:pPr marL="339725" indent="-339725">
              <a:buFont typeface="Wingdings" pitchFamily="2" charset="2"/>
              <a:buChar char="q"/>
              <a:defRPr/>
            </a:pPr>
            <a:r>
              <a:rPr lang="en-US" sz="1700" dirty="0">
                <a:solidFill>
                  <a:srgbClr val="0000FF"/>
                </a:solidFill>
                <a:latin typeface="Verdana" pitchFamily="34" charset="0"/>
                <a:ea typeface="Verdana" pitchFamily="34" charset="0"/>
              </a:rPr>
              <a:t>Quantitative: </a:t>
            </a:r>
          </a:p>
          <a:p>
            <a:pPr>
              <a:defRPr/>
            </a:pPr>
            <a:r>
              <a:rPr lang="en-US" sz="1500" dirty="0">
                <a:solidFill>
                  <a:srgbClr val="FF0000"/>
                </a:solidFill>
                <a:latin typeface="Verdana" pitchFamily="34" charset="0"/>
                <a:ea typeface="Verdana" pitchFamily="34" charset="0"/>
                <a:cs typeface="Verdana" pitchFamily="34" charset="0"/>
              </a:rPr>
              <a:t>Discrete</a:t>
            </a:r>
            <a:r>
              <a:rPr lang="en-US" sz="1500" dirty="0">
                <a:latin typeface="Verdana" pitchFamily="34" charset="0"/>
                <a:ea typeface="Verdana" pitchFamily="34" charset="0"/>
                <a:cs typeface="Verdana" pitchFamily="34" charset="0"/>
              </a:rPr>
              <a:t>: </a:t>
            </a:r>
          </a:p>
          <a:p>
            <a:pPr lvl="1" indent="-176213">
              <a:buFont typeface="Wingdings" pitchFamily="2" charset="2"/>
              <a:buChar char="§"/>
              <a:defRPr/>
            </a:pPr>
            <a:r>
              <a:rPr lang="en-US" sz="1500" dirty="0">
                <a:latin typeface="Verdana" pitchFamily="34" charset="0"/>
                <a:ea typeface="Verdana" pitchFamily="34" charset="0"/>
                <a:cs typeface="Verdana" pitchFamily="34" charset="0"/>
              </a:rPr>
              <a:t>He has 4 legs</a:t>
            </a:r>
          </a:p>
          <a:p>
            <a:pPr lvl="1" indent="-176213">
              <a:buFont typeface="Wingdings" pitchFamily="2" charset="2"/>
              <a:buChar char="§"/>
              <a:defRPr/>
            </a:pPr>
            <a:r>
              <a:rPr lang="en-US" sz="1500" dirty="0">
                <a:latin typeface="Verdana" pitchFamily="34" charset="0"/>
                <a:ea typeface="Verdana" pitchFamily="34" charset="0"/>
                <a:cs typeface="Verdana" pitchFamily="34" charset="0"/>
              </a:rPr>
              <a:t>He has 2 brothers</a:t>
            </a:r>
          </a:p>
          <a:p>
            <a:pPr>
              <a:defRPr/>
            </a:pPr>
            <a:r>
              <a:rPr lang="en-US" sz="1500" dirty="0">
                <a:solidFill>
                  <a:srgbClr val="FF0000"/>
                </a:solidFill>
                <a:latin typeface="Verdana" pitchFamily="34" charset="0"/>
                <a:ea typeface="Verdana" pitchFamily="34" charset="0"/>
                <a:cs typeface="Verdana" pitchFamily="34" charset="0"/>
              </a:rPr>
              <a:t>Continuous</a:t>
            </a:r>
            <a:r>
              <a:rPr lang="en-US" sz="1500" dirty="0">
                <a:latin typeface="Verdana" pitchFamily="34" charset="0"/>
                <a:ea typeface="Verdana" pitchFamily="34" charset="0"/>
                <a:cs typeface="Verdana" pitchFamily="34" charset="0"/>
              </a:rPr>
              <a:t>: </a:t>
            </a:r>
          </a:p>
          <a:p>
            <a:pPr lvl="1" indent="-220663">
              <a:buFont typeface="Arial" pitchFamily="34" charset="0"/>
              <a:buChar char="•"/>
              <a:defRPr/>
            </a:pPr>
            <a:r>
              <a:rPr lang="en-US" sz="1500" dirty="0">
                <a:latin typeface="Verdana" pitchFamily="34" charset="0"/>
                <a:ea typeface="Verdana" pitchFamily="34" charset="0"/>
                <a:cs typeface="Verdana" pitchFamily="34" charset="0"/>
              </a:rPr>
              <a:t>He weighs 25.5 kg</a:t>
            </a:r>
          </a:p>
          <a:p>
            <a:pPr lvl="1" indent="-220663">
              <a:buFont typeface="Arial" pitchFamily="34" charset="0"/>
              <a:buChar char="•"/>
              <a:defRPr/>
            </a:pPr>
            <a:r>
              <a:rPr lang="en-US" sz="1500" dirty="0">
                <a:latin typeface="Verdana" pitchFamily="34" charset="0"/>
                <a:ea typeface="Verdana" pitchFamily="34" charset="0"/>
                <a:cs typeface="Verdana" pitchFamily="34" charset="0"/>
              </a:rPr>
              <a:t>He is 565 mm tall</a:t>
            </a:r>
          </a:p>
        </p:txBody>
      </p:sp>
      <p:pic>
        <p:nvPicPr>
          <p:cNvPr id="9224" name="Picture 7" descr="Arrow the Dog"/>
          <p:cNvPicPr>
            <a:picLocks noChangeAspect="1" noChangeArrowheads="1"/>
          </p:cNvPicPr>
          <p:nvPr/>
        </p:nvPicPr>
        <p:blipFill>
          <a:blip r:embed="rId4"/>
          <a:srcRect/>
          <a:stretch>
            <a:fillRect/>
          </a:stretch>
        </p:blipFill>
        <p:spPr bwMode="auto">
          <a:xfrm>
            <a:off x="3733800" y="4114800"/>
            <a:ext cx="1905000" cy="176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1"/>
          </p:nvPr>
        </p:nvSpPr>
        <p:spPr>
          <a:xfrm>
            <a:off x="0" y="6435725"/>
            <a:ext cx="2133600" cy="476250"/>
          </a:xfrm>
          <a:noFill/>
        </p:spPr>
        <p:txBody>
          <a:bodyPr/>
          <a:lstStyle/>
          <a:p>
            <a:pPr algn="l"/>
            <a:r>
              <a:rPr lang="en-US" smtClean="0"/>
              <a:t>1.</a:t>
            </a:r>
            <a:fld id="{4AD040CB-E735-4023-948D-3C5E835AFFE2}" type="slidenum">
              <a:rPr lang="en-US" smtClean="0"/>
              <a:pPr algn="l"/>
              <a:t>5</a:t>
            </a:fld>
            <a:endParaRPr lang="en-US" smtClean="0"/>
          </a:p>
        </p:txBody>
      </p:sp>
      <p:sp>
        <p:nvSpPr>
          <p:cNvPr id="3" name="Rectangle 2"/>
          <p:cNvSpPr/>
          <p:nvPr/>
        </p:nvSpPr>
        <p:spPr>
          <a:xfrm>
            <a:off x="419100" y="1100138"/>
            <a:ext cx="8458200" cy="5186362"/>
          </a:xfrm>
          <a:prstGeom prst="rect">
            <a:avLst/>
          </a:prstGeom>
        </p:spPr>
        <p:txBody>
          <a:bodyPr>
            <a:spAutoFit/>
          </a:bodyPr>
          <a:lstStyle/>
          <a:p>
            <a:pPr lvl="1" indent="-457200" algn="just">
              <a:spcBef>
                <a:spcPts val="600"/>
              </a:spcBef>
              <a:spcAft>
                <a:spcPts val="600"/>
              </a:spcAft>
              <a:buFont typeface="Wingdings" pitchFamily="2" charset="2"/>
              <a:buChar char="Ø"/>
              <a:defRPr/>
            </a:pPr>
            <a:r>
              <a:rPr lang="en-US" dirty="0">
                <a:latin typeface="Verdana" pitchFamily="34" charset="0"/>
                <a:ea typeface="Verdana" pitchFamily="34" charset="0"/>
                <a:cs typeface="Verdana" pitchFamily="34" charset="0"/>
              </a:rPr>
              <a:t>There are various forms of data. Some of them are </a:t>
            </a:r>
            <a:r>
              <a:rPr lang="bn-BD" dirty="0">
                <a:latin typeface="Verdana" pitchFamily="34" charset="0"/>
                <a:ea typeface="Verdana" pitchFamily="34" charset="0"/>
              </a:rPr>
              <a:t>:</a:t>
            </a:r>
          </a:p>
          <a:p>
            <a:pPr marL="1371600" lvl="1" indent="-457200" algn="just">
              <a:spcBef>
                <a:spcPts val="0"/>
              </a:spcBef>
              <a:spcAft>
                <a:spcPts val="0"/>
              </a:spcAft>
              <a:buFont typeface="Wingdings" pitchFamily="2" charset="2"/>
              <a:buChar char="v"/>
              <a:defRPr/>
            </a:pPr>
            <a:r>
              <a:rPr lang="en-AU" dirty="0">
                <a:solidFill>
                  <a:srgbClr val="0000FF"/>
                </a:solidFill>
                <a:latin typeface="Verdana" pitchFamily="34" charset="0"/>
                <a:ea typeface="Verdana" pitchFamily="34" charset="0"/>
                <a:cs typeface="Verdana" pitchFamily="34" charset="0"/>
              </a:rPr>
              <a:t>Images:</a:t>
            </a:r>
          </a:p>
          <a:p>
            <a:pPr marL="1371600" lvl="1" indent="-457200" algn="just">
              <a:spcBef>
                <a:spcPts val="0"/>
              </a:spcBef>
              <a:spcAft>
                <a:spcPts val="0"/>
              </a:spcAft>
              <a:defRPr/>
            </a:pPr>
            <a:r>
              <a:rPr lang="en-AU" sz="1500" dirty="0">
                <a:latin typeface="Verdana" pitchFamily="34" charset="0"/>
                <a:ea typeface="Verdana" pitchFamily="34" charset="0"/>
                <a:cs typeface="Verdana" pitchFamily="34" charset="0"/>
              </a:rPr>
              <a:t>	</a:t>
            </a:r>
            <a:r>
              <a:rPr lang="en-AU" sz="1600" dirty="0">
                <a:latin typeface="Verdana" pitchFamily="34" charset="0"/>
                <a:ea typeface="Verdana" pitchFamily="34" charset="0"/>
                <a:cs typeface="Verdana" pitchFamily="34" charset="0"/>
              </a:rPr>
              <a:t>data in the form of pictures, e.g. drawings, painting or photographs; a static or animated graphic used for illustration or as a substitute for text.</a:t>
            </a:r>
          </a:p>
          <a:p>
            <a:pPr marL="1371600" lvl="1" indent="-457200" algn="just">
              <a:spcBef>
                <a:spcPts val="0"/>
              </a:spcBef>
              <a:spcAft>
                <a:spcPts val="0"/>
              </a:spcAft>
              <a:defRPr/>
            </a:pPr>
            <a:endParaRPr lang="en-US" sz="1500" dirty="0">
              <a:latin typeface="Verdana" pitchFamily="34" charset="0"/>
              <a:ea typeface="Verdana" pitchFamily="34" charset="0"/>
              <a:cs typeface="Verdana" pitchFamily="34" charset="0"/>
            </a:endParaRPr>
          </a:p>
          <a:p>
            <a:pPr marL="1371600" lvl="1" indent="-457200" algn="just">
              <a:spcBef>
                <a:spcPts val="0"/>
              </a:spcBef>
              <a:spcAft>
                <a:spcPts val="0"/>
              </a:spcAft>
              <a:buFont typeface="Wingdings" pitchFamily="2" charset="2"/>
              <a:buChar char="v"/>
              <a:defRPr/>
            </a:pPr>
            <a:r>
              <a:rPr lang="en-AU" dirty="0">
                <a:solidFill>
                  <a:srgbClr val="FF0000"/>
                </a:solidFill>
                <a:latin typeface="Verdana" pitchFamily="34" charset="0"/>
                <a:ea typeface="Verdana" pitchFamily="34" charset="0"/>
                <a:cs typeface="Verdana" pitchFamily="34" charset="0"/>
              </a:rPr>
              <a:t>Audio</a:t>
            </a:r>
            <a:r>
              <a:rPr lang="en-AU" dirty="0">
                <a:solidFill>
                  <a:srgbClr val="0000FF"/>
                </a:solidFill>
                <a:latin typeface="Verdana" pitchFamily="34" charset="0"/>
                <a:ea typeface="Verdana" pitchFamily="34" charset="0"/>
                <a:cs typeface="Verdana" pitchFamily="34" charset="0"/>
              </a:rPr>
              <a:t>: </a:t>
            </a:r>
          </a:p>
          <a:p>
            <a:pPr marL="1371600" lvl="1" indent="-457200" algn="just">
              <a:spcBef>
                <a:spcPts val="0"/>
              </a:spcBef>
              <a:spcAft>
                <a:spcPts val="0"/>
              </a:spcAft>
              <a:defRPr/>
            </a:pPr>
            <a:r>
              <a:rPr lang="en-AU" sz="1600" dirty="0">
                <a:latin typeface="Verdana" pitchFamily="34" charset="0"/>
                <a:ea typeface="Verdana" pitchFamily="34" charset="0"/>
                <a:cs typeface="Verdana" pitchFamily="34" charset="0"/>
              </a:rPr>
              <a:t>	data in the form of sounds, e.g. noise, voice recognition, music</a:t>
            </a:r>
          </a:p>
          <a:p>
            <a:pPr marL="1371600" lvl="1" indent="-457200" algn="just">
              <a:spcBef>
                <a:spcPts val="0"/>
              </a:spcBef>
              <a:spcAft>
                <a:spcPts val="0"/>
              </a:spcAft>
              <a:defRPr/>
            </a:pPr>
            <a:endParaRPr lang="en-US" sz="1500" dirty="0">
              <a:latin typeface="Verdana" pitchFamily="34" charset="0"/>
              <a:ea typeface="Verdana" pitchFamily="34" charset="0"/>
              <a:cs typeface="Verdana" pitchFamily="34" charset="0"/>
            </a:endParaRPr>
          </a:p>
          <a:p>
            <a:pPr marL="1371600" lvl="1" indent="-457200" algn="just">
              <a:spcBef>
                <a:spcPts val="0"/>
              </a:spcBef>
              <a:spcAft>
                <a:spcPts val="0"/>
              </a:spcAft>
              <a:buFont typeface="Wingdings" pitchFamily="2" charset="2"/>
              <a:buChar char="v"/>
              <a:defRPr/>
            </a:pPr>
            <a:r>
              <a:rPr lang="en-AU" dirty="0">
                <a:solidFill>
                  <a:srgbClr val="0000FF"/>
                </a:solidFill>
                <a:latin typeface="Verdana" pitchFamily="34" charset="0"/>
                <a:ea typeface="Verdana" pitchFamily="34" charset="0"/>
                <a:cs typeface="Verdana" pitchFamily="34" charset="0"/>
              </a:rPr>
              <a:t>Video: </a:t>
            </a:r>
          </a:p>
          <a:p>
            <a:pPr marL="1371600" lvl="1" indent="-457200" algn="just">
              <a:spcBef>
                <a:spcPts val="0"/>
              </a:spcBef>
              <a:spcAft>
                <a:spcPts val="0"/>
              </a:spcAft>
              <a:defRPr/>
            </a:pPr>
            <a:r>
              <a:rPr lang="en-AU" sz="1600" dirty="0">
                <a:latin typeface="Verdana" pitchFamily="34" charset="0"/>
                <a:ea typeface="Verdana" pitchFamily="34" charset="0"/>
                <a:cs typeface="Verdana" pitchFamily="34" charset="0"/>
              </a:rPr>
              <a:t>	data in the form of pictures and sounds combined and displayed overtime, e.g. film clips.</a:t>
            </a:r>
          </a:p>
          <a:p>
            <a:pPr marL="1371600" lvl="1" indent="-457200" algn="just">
              <a:spcBef>
                <a:spcPts val="0"/>
              </a:spcBef>
              <a:spcAft>
                <a:spcPts val="0"/>
              </a:spcAft>
              <a:defRPr/>
            </a:pPr>
            <a:endParaRPr lang="en-US" sz="1500" dirty="0">
              <a:latin typeface="Verdana" pitchFamily="34" charset="0"/>
              <a:ea typeface="Verdana" pitchFamily="34" charset="0"/>
              <a:cs typeface="Verdana" pitchFamily="34" charset="0"/>
            </a:endParaRPr>
          </a:p>
          <a:p>
            <a:pPr marL="1371600" lvl="1" indent="-457200" algn="just">
              <a:spcBef>
                <a:spcPts val="0"/>
              </a:spcBef>
              <a:spcAft>
                <a:spcPts val="0"/>
              </a:spcAft>
              <a:buFont typeface="Wingdings" pitchFamily="2" charset="2"/>
              <a:buChar char="v"/>
              <a:defRPr/>
            </a:pPr>
            <a:r>
              <a:rPr lang="en-AU" dirty="0">
                <a:solidFill>
                  <a:srgbClr val="FF0000"/>
                </a:solidFill>
                <a:latin typeface="Verdana" pitchFamily="34" charset="0"/>
                <a:ea typeface="Verdana" pitchFamily="34" charset="0"/>
                <a:cs typeface="Verdana" pitchFamily="34" charset="0"/>
              </a:rPr>
              <a:t>Text</a:t>
            </a:r>
            <a:r>
              <a:rPr lang="en-AU" dirty="0">
                <a:solidFill>
                  <a:srgbClr val="0000FF"/>
                </a:solidFill>
                <a:latin typeface="Verdana" pitchFamily="34" charset="0"/>
                <a:ea typeface="Verdana" pitchFamily="34" charset="0"/>
                <a:cs typeface="Verdana" pitchFamily="34" charset="0"/>
              </a:rPr>
              <a:t>: </a:t>
            </a:r>
          </a:p>
          <a:p>
            <a:pPr marL="1371600" lvl="1" indent="-457200" algn="just">
              <a:spcBef>
                <a:spcPts val="0"/>
              </a:spcBef>
              <a:spcAft>
                <a:spcPts val="0"/>
              </a:spcAft>
              <a:defRPr/>
            </a:pPr>
            <a:r>
              <a:rPr lang="en-AU" sz="1600" dirty="0">
                <a:latin typeface="Verdana" pitchFamily="34" charset="0"/>
                <a:ea typeface="Verdana" pitchFamily="34" charset="0"/>
                <a:cs typeface="Verdana" pitchFamily="34" charset="0"/>
              </a:rPr>
              <a:t>	data in the form of letters, numbers and other characters; sets of characters of strings.</a:t>
            </a:r>
          </a:p>
          <a:p>
            <a:pPr marL="1371600" lvl="1" indent="-457200" algn="just">
              <a:spcBef>
                <a:spcPts val="0"/>
              </a:spcBef>
              <a:spcAft>
                <a:spcPts val="0"/>
              </a:spcAft>
              <a:defRPr/>
            </a:pPr>
            <a:endParaRPr lang="en-US" sz="1500" dirty="0">
              <a:latin typeface="Verdana" pitchFamily="34" charset="0"/>
              <a:ea typeface="Verdana" pitchFamily="34" charset="0"/>
              <a:cs typeface="Verdana" pitchFamily="34" charset="0"/>
            </a:endParaRPr>
          </a:p>
          <a:p>
            <a:pPr marL="1371600" lvl="1" indent="-457200" algn="just">
              <a:spcBef>
                <a:spcPts val="0"/>
              </a:spcBef>
              <a:spcAft>
                <a:spcPts val="0"/>
              </a:spcAft>
              <a:buFont typeface="Wingdings" pitchFamily="2" charset="2"/>
              <a:buChar char="v"/>
              <a:defRPr/>
            </a:pPr>
            <a:r>
              <a:rPr lang="en-AU" dirty="0">
                <a:solidFill>
                  <a:srgbClr val="0000FF"/>
                </a:solidFill>
                <a:latin typeface="Verdana" pitchFamily="34" charset="0"/>
                <a:ea typeface="Verdana" pitchFamily="34" charset="0"/>
                <a:cs typeface="Verdana" pitchFamily="34" charset="0"/>
              </a:rPr>
              <a:t>Numbers: </a:t>
            </a:r>
          </a:p>
          <a:p>
            <a:pPr marL="1371600" lvl="1" indent="-457200" algn="just">
              <a:spcBef>
                <a:spcPts val="0"/>
              </a:spcBef>
              <a:spcAft>
                <a:spcPts val="0"/>
              </a:spcAft>
              <a:defRPr/>
            </a:pPr>
            <a:r>
              <a:rPr lang="en-AU" sz="1500" dirty="0">
                <a:latin typeface="Verdana" pitchFamily="34" charset="0"/>
                <a:ea typeface="Verdana" pitchFamily="34" charset="0"/>
                <a:cs typeface="Verdana" pitchFamily="34" charset="0"/>
              </a:rPr>
              <a:t>	</a:t>
            </a:r>
            <a:r>
              <a:rPr lang="en-AU" sz="1600" dirty="0">
                <a:latin typeface="Verdana" pitchFamily="34" charset="0"/>
                <a:ea typeface="Verdana" pitchFamily="34" charset="0"/>
                <a:cs typeface="Verdana" pitchFamily="34" charset="0"/>
              </a:rPr>
              <a:t>data in the form of predefined characters, e.g. integers, decimals, percentages, currency and dates.</a:t>
            </a:r>
            <a:endParaRPr lang="en-US" sz="1600" dirty="0">
              <a:latin typeface="Verdana" pitchFamily="34" charset="0"/>
              <a:ea typeface="Verdana" pitchFamily="34" charset="0"/>
              <a:cs typeface="Verdana" pitchFamily="34" charset="0"/>
            </a:endParaRPr>
          </a:p>
        </p:txBody>
      </p:sp>
      <p:sp>
        <p:nvSpPr>
          <p:cNvPr id="10244"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Vs. Information</a:t>
            </a:r>
          </a:p>
        </p:txBody>
      </p:sp>
      <p:sp>
        <p:nvSpPr>
          <p:cNvPr id="10245" name="Rectangle 4"/>
          <p:cNvSpPr>
            <a:spLocks noChangeArrowheads="1"/>
          </p:cNvSpPr>
          <p:nvPr/>
        </p:nvSpPr>
        <p:spPr bwMode="auto">
          <a:xfrm>
            <a:off x="114300" y="703263"/>
            <a:ext cx="4191000" cy="369887"/>
          </a:xfrm>
          <a:prstGeom prst="rect">
            <a:avLst/>
          </a:prstGeom>
          <a:noFill/>
          <a:ln w="9525">
            <a:noFill/>
            <a:miter lim="800000"/>
            <a:headEnd/>
            <a:tailEnd/>
          </a:ln>
        </p:spPr>
        <p:txBody>
          <a:bodyPr>
            <a:spAutoFit/>
          </a:bodyPr>
          <a:lstStyle/>
          <a:p>
            <a:pPr lvl="1" indent="-457200">
              <a:spcBef>
                <a:spcPts val="600"/>
              </a:spcBef>
              <a:spcAft>
                <a:spcPts val="600"/>
              </a:spcAft>
            </a:pPr>
            <a:r>
              <a:rPr lang="en-US" b="1">
                <a:solidFill>
                  <a:srgbClr val="FF0000"/>
                </a:solidFill>
                <a:latin typeface="Verdana" pitchFamily="34" charset="0"/>
              </a:rPr>
              <a:t>Forms of D</a:t>
            </a:r>
            <a:r>
              <a:rPr lang="bn-BD" b="1">
                <a:solidFill>
                  <a:srgbClr val="FF0000"/>
                </a:solidFill>
                <a:latin typeface="Verdana" pitchFamily="34" charset="0"/>
              </a:rPr>
              <a:t>ata</a:t>
            </a:r>
            <a:r>
              <a:rPr lang="en-US" b="1">
                <a:solidFill>
                  <a:srgbClr val="FF0000"/>
                </a:solidFill>
                <a:latin typeface="Verdana" pitchFamily="34" charset="0"/>
              </a:rPr>
              <a:t>:</a:t>
            </a:r>
            <a:endParaRPr lang="en-US" sz="1600" b="1">
              <a:solidFill>
                <a:srgbClr val="FF0000"/>
              </a:solidFill>
              <a:latin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1"/>
          </p:nvPr>
        </p:nvSpPr>
        <p:spPr>
          <a:xfrm>
            <a:off x="19050" y="6473825"/>
            <a:ext cx="2133600" cy="476250"/>
          </a:xfrm>
          <a:noFill/>
        </p:spPr>
        <p:txBody>
          <a:bodyPr/>
          <a:lstStyle/>
          <a:p>
            <a:pPr algn="l"/>
            <a:r>
              <a:rPr lang="en-US" smtClean="0"/>
              <a:t>1.</a:t>
            </a:r>
            <a:fld id="{BC197D5F-2881-4C2E-9DB0-61681AF19D3D}" type="slidenum">
              <a:rPr lang="en-US" smtClean="0"/>
              <a:pPr algn="l"/>
              <a:t>6</a:t>
            </a:fld>
            <a:endParaRPr lang="en-US" smtClean="0"/>
          </a:p>
        </p:txBody>
      </p:sp>
      <p:sp>
        <p:nvSpPr>
          <p:cNvPr id="3" name="Rectangle 2"/>
          <p:cNvSpPr/>
          <p:nvPr/>
        </p:nvSpPr>
        <p:spPr>
          <a:xfrm>
            <a:off x="457200" y="1195388"/>
            <a:ext cx="8458200" cy="3662362"/>
          </a:xfrm>
          <a:prstGeom prst="rect">
            <a:avLst/>
          </a:prstGeom>
        </p:spPr>
        <p:txBody>
          <a:bodyPr>
            <a:spAutoFit/>
          </a:bodyPr>
          <a:lstStyle/>
          <a:p>
            <a:pPr lvl="1" indent="-457200" algn="just">
              <a:spcBef>
                <a:spcPts val="600"/>
              </a:spcBef>
              <a:spcAft>
                <a:spcPts val="600"/>
              </a:spcAft>
              <a:buFont typeface="Wingdings" pitchFamily="2" charset="2"/>
              <a:buChar char="Ø"/>
              <a:defRPr/>
            </a:pPr>
            <a:r>
              <a:rPr lang="en-US" dirty="0">
                <a:latin typeface="Verdana" pitchFamily="34" charset="0"/>
                <a:ea typeface="Verdana" pitchFamily="34" charset="0"/>
              </a:rPr>
              <a:t>Data can be collected in many ways. The simplest way is </a:t>
            </a:r>
            <a:r>
              <a:rPr lang="en-US" dirty="0">
                <a:solidFill>
                  <a:srgbClr val="0000FF"/>
                </a:solidFill>
                <a:latin typeface="Verdana" pitchFamily="34" charset="0"/>
                <a:ea typeface="Verdana" pitchFamily="34" charset="0"/>
              </a:rPr>
              <a:t>direct observation</a:t>
            </a:r>
            <a:r>
              <a:rPr lang="en-US" dirty="0">
                <a:latin typeface="Verdana" pitchFamily="34" charset="0"/>
                <a:ea typeface="Verdana" pitchFamily="34" charset="0"/>
              </a:rPr>
              <a:t>. </a:t>
            </a:r>
          </a:p>
          <a:p>
            <a:pPr marL="1371600" lvl="1" indent="-457200" algn="just">
              <a:spcBef>
                <a:spcPts val="0"/>
              </a:spcBef>
              <a:spcAft>
                <a:spcPts val="0"/>
              </a:spcAft>
              <a:buFont typeface="Wingdings" pitchFamily="2" charset="2"/>
              <a:buChar char="v"/>
              <a:defRPr/>
            </a:pPr>
            <a:r>
              <a:rPr lang="en-US" sz="1500" dirty="0">
                <a:latin typeface="Verdana" pitchFamily="34" charset="0"/>
                <a:ea typeface="Verdana" pitchFamily="34" charset="0"/>
                <a:cs typeface="Verdana" pitchFamily="34" charset="0"/>
              </a:rPr>
              <a:t>Example: </a:t>
            </a:r>
          </a:p>
          <a:p>
            <a:pPr marL="1371600" lvl="1" indent="-457200" algn="just">
              <a:spcBef>
                <a:spcPts val="0"/>
              </a:spcBef>
              <a:spcAft>
                <a:spcPts val="0"/>
              </a:spcAft>
              <a:defRPr/>
            </a:pPr>
            <a:r>
              <a:rPr lang="en-US" sz="1500" dirty="0">
                <a:latin typeface="Verdana" pitchFamily="34" charset="0"/>
                <a:ea typeface="Verdana" pitchFamily="34" charset="0"/>
                <a:cs typeface="Verdana" pitchFamily="34" charset="0"/>
              </a:rPr>
              <a:t>	You want to find how many cars pass by a certain point on a road in a 10-minute interval. So, simply stand at that point on the road, and count the cars that pass by in that interval. </a:t>
            </a:r>
          </a:p>
          <a:p>
            <a:pPr lvl="1" indent="-457200" algn="just">
              <a:spcBef>
                <a:spcPts val="600"/>
              </a:spcBef>
              <a:spcAft>
                <a:spcPts val="600"/>
              </a:spcAft>
              <a:buFont typeface="Wingdings" pitchFamily="2" charset="2"/>
              <a:buChar char="Ø"/>
              <a:defRPr/>
            </a:pPr>
            <a:r>
              <a:rPr lang="en-US" dirty="0">
                <a:latin typeface="Verdana" pitchFamily="34" charset="0"/>
                <a:ea typeface="Verdana" pitchFamily="34" charset="0"/>
              </a:rPr>
              <a:t>You collect data by </a:t>
            </a:r>
            <a:r>
              <a:rPr lang="en-US" dirty="0">
                <a:solidFill>
                  <a:srgbClr val="0000FF"/>
                </a:solidFill>
                <a:latin typeface="Verdana" pitchFamily="34" charset="0"/>
                <a:ea typeface="Verdana" pitchFamily="34" charset="0"/>
              </a:rPr>
              <a:t>doing a survey</a:t>
            </a:r>
            <a:r>
              <a:rPr lang="en-US" dirty="0">
                <a:latin typeface="Verdana" pitchFamily="34" charset="0"/>
                <a:ea typeface="Verdana" pitchFamily="34" charset="0"/>
              </a:rPr>
              <a:t>.</a:t>
            </a:r>
          </a:p>
          <a:p>
            <a:pPr lvl="1" indent="-457200" algn="just">
              <a:spcBef>
                <a:spcPts val="600"/>
              </a:spcBef>
              <a:spcAft>
                <a:spcPts val="600"/>
              </a:spcAft>
              <a:buFont typeface="Wingdings" pitchFamily="2" charset="2"/>
              <a:buChar char="Ø"/>
              <a:defRPr/>
            </a:pPr>
            <a:r>
              <a:rPr lang="en-US" dirty="0">
                <a:latin typeface="Verdana" pitchFamily="34" charset="0"/>
                <a:ea typeface="Verdana" pitchFamily="34" charset="0"/>
              </a:rPr>
              <a:t>You also can collect data from </a:t>
            </a:r>
            <a:r>
              <a:rPr lang="en-US" dirty="0">
                <a:solidFill>
                  <a:srgbClr val="0000FF"/>
                </a:solidFill>
                <a:latin typeface="Verdana" pitchFamily="34" charset="0"/>
                <a:ea typeface="Verdana" pitchFamily="34" charset="0"/>
              </a:rPr>
              <a:t>indirect sources</a:t>
            </a:r>
            <a:r>
              <a:rPr lang="en-US" dirty="0">
                <a:latin typeface="Verdana" pitchFamily="34" charset="0"/>
                <a:ea typeface="Verdana" pitchFamily="34" charset="0"/>
              </a:rPr>
              <a:t>.</a:t>
            </a:r>
          </a:p>
          <a:p>
            <a:pPr marL="1371600" lvl="1" indent="-457200" algn="just">
              <a:spcBef>
                <a:spcPts val="0"/>
              </a:spcBef>
              <a:spcAft>
                <a:spcPts val="0"/>
              </a:spcAft>
              <a:buFont typeface="Wingdings" pitchFamily="2" charset="2"/>
              <a:buChar char="v"/>
              <a:defRPr/>
            </a:pPr>
            <a:r>
              <a:rPr lang="en-US" sz="1500" dirty="0">
                <a:latin typeface="Verdana" pitchFamily="34" charset="0"/>
                <a:ea typeface="Verdana" pitchFamily="34" charset="0"/>
                <a:cs typeface="Verdana" pitchFamily="34" charset="0"/>
              </a:rPr>
              <a:t>Example: </a:t>
            </a:r>
          </a:p>
          <a:p>
            <a:pPr marL="1371600" lvl="1" indent="-457200" algn="just">
              <a:spcBef>
                <a:spcPts val="0"/>
              </a:spcBef>
              <a:spcAft>
                <a:spcPts val="0"/>
              </a:spcAft>
              <a:defRPr/>
            </a:pPr>
            <a:r>
              <a:rPr lang="en-US" sz="1500" dirty="0">
                <a:latin typeface="Verdana" pitchFamily="34" charset="0"/>
                <a:ea typeface="Verdana" pitchFamily="34" charset="0"/>
                <a:cs typeface="Verdana" pitchFamily="34" charset="0"/>
              </a:rPr>
              <a:t>	You want to know about how many voters are there in a particular area of Bangladesh (e.g. in DCC area). So, you may collect it from the Election Commission Secretariat or from </a:t>
            </a:r>
            <a:r>
              <a:rPr lang="en-US" sz="1500" dirty="0" err="1">
                <a:latin typeface="Verdana" pitchFamily="34" charset="0"/>
                <a:ea typeface="Verdana" pitchFamily="34" charset="0"/>
                <a:cs typeface="Verdana" pitchFamily="34" charset="0"/>
              </a:rPr>
              <a:t>Upazilla</a:t>
            </a:r>
            <a:r>
              <a:rPr lang="en-US" sz="1500" dirty="0">
                <a:latin typeface="Verdana" pitchFamily="34" charset="0"/>
                <a:ea typeface="Verdana" pitchFamily="34" charset="0"/>
                <a:cs typeface="Verdana" pitchFamily="34" charset="0"/>
              </a:rPr>
              <a:t> Election Office of that area. </a:t>
            </a:r>
          </a:p>
        </p:txBody>
      </p:sp>
      <p:sp>
        <p:nvSpPr>
          <p:cNvPr id="11268"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Vs. Information</a:t>
            </a:r>
          </a:p>
        </p:txBody>
      </p:sp>
      <p:sp>
        <p:nvSpPr>
          <p:cNvPr id="11269" name="Rectangle 4"/>
          <p:cNvSpPr>
            <a:spLocks noChangeArrowheads="1"/>
          </p:cNvSpPr>
          <p:nvPr/>
        </p:nvSpPr>
        <p:spPr bwMode="auto">
          <a:xfrm>
            <a:off x="152400" y="798513"/>
            <a:ext cx="4191000" cy="369887"/>
          </a:xfrm>
          <a:prstGeom prst="rect">
            <a:avLst/>
          </a:prstGeom>
          <a:noFill/>
          <a:ln w="9525">
            <a:noFill/>
            <a:miter lim="800000"/>
            <a:headEnd/>
            <a:tailEnd/>
          </a:ln>
        </p:spPr>
        <p:txBody>
          <a:bodyPr>
            <a:spAutoFit/>
          </a:bodyPr>
          <a:lstStyle/>
          <a:p>
            <a:pPr lvl="1" indent="-457200">
              <a:spcBef>
                <a:spcPts val="600"/>
              </a:spcBef>
              <a:spcAft>
                <a:spcPts val="600"/>
              </a:spcAft>
            </a:pPr>
            <a:r>
              <a:rPr lang="en-US" b="1">
                <a:solidFill>
                  <a:srgbClr val="FF0000"/>
                </a:solidFill>
                <a:latin typeface="Verdana" pitchFamily="34" charset="0"/>
              </a:rPr>
              <a:t>Collecting Data:</a:t>
            </a:r>
            <a:endParaRPr lang="en-US" sz="1600" b="1">
              <a:solidFill>
                <a:srgbClr val="FF0000"/>
              </a:solidFill>
              <a:latin typeface="Verdan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1"/>
          </p:nvPr>
        </p:nvSpPr>
        <p:spPr>
          <a:xfrm>
            <a:off x="0" y="6473825"/>
            <a:ext cx="2133600" cy="476250"/>
          </a:xfrm>
          <a:noFill/>
        </p:spPr>
        <p:txBody>
          <a:bodyPr/>
          <a:lstStyle/>
          <a:p>
            <a:pPr algn="l"/>
            <a:r>
              <a:rPr lang="en-US" smtClean="0"/>
              <a:t>1.</a:t>
            </a:r>
            <a:fld id="{378F75F9-064F-4799-B281-BF65D8876CA3}" type="slidenum">
              <a:rPr lang="en-US" smtClean="0"/>
              <a:pPr algn="l"/>
              <a:t>7</a:t>
            </a:fld>
            <a:endParaRPr lang="en-US" smtClean="0"/>
          </a:p>
        </p:txBody>
      </p:sp>
      <p:sp>
        <p:nvSpPr>
          <p:cNvPr id="3" name="Rectangle 2"/>
          <p:cNvSpPr/>
          <p:nvPr/>
        </p:nvSpPr>
        <p:spPr>
          <a:xfrm>
            <a:off x="457200" y="914400"/>
            <a:ext cx="8458200" cy="5970588"/>
          </a:xfrm>
          <a:prstGeom prst="rect">
            <a:avLst/>
          </a:prstGeom>
        </p:spPr>
        <p:txBody>
          <a:bodyPr>
            <a:spAutoFit/>
          </a:bodyPr>
          <a:lstStyle/>
          <a:p>
            <a:pPr lvl="1" indent="-457200" algn="just">
              <a:spcBef>
                <a:spcPts val="600"/>
              </a:spcBef>
              <a:spcAft>
                <a:spcPts val="600"/>
              </a:spcAft>
              <a:buFont typeface="Wingdings" pitchFamily="2" charset="2"/>
              <a:buChar char="Ø"/>
              <a:defRPr/>
            </a:pPr>
            <a:r>
              <a:rPr lang="en-US" dirty="0">
                <a:latin typeface="Verdana" pitchFamily="34" charset="0"/>
              </a:rPr>
              <a:t>Information is data </a:t>
            </a:r>
            <a:r>
              <a:rPr lang="en-US" dirty="0">
                <a:solidFill>
                  <a:srgbClr val="00CC00"/>
                </a:solidFill>
                <a:latin typeface="Verdana" pitchFamily="34" charset="0"/>
              </a:rPr>
              <a:t>that has been processed </a:t>
            </a:r>
            <a:r>
              <a:rPr lang="en-US" dirty="0">
                <a:latin typeface="Verdana" pitchFamily="34" charset="0"/>
              </a:rPr>
              <a:t>in such a way as to be </a:t>
            </a:r>
            <a:r>
              <a:rPr lang="en-US" dirty="0">
                <a:solidFill>
                  <a:srgbClr val="0000FF"/>
                </a:solidFill>
                <a:latin typeface="Verdana" pitchFamily="34" charset="0"/>
              </a:rPr>
              <a:t>meaningful</a:t>
            </a:r>
            <a:r>
              <a:rPr lang="en-US" dirty="0">
                <a:latin typeface="Verdana" pitchFamily="34" charset="0"/>
              </a:rPr>
              <a:t> to the person who receives it.</a:t>
            </a:r>
          </a:p>
          <a:p>
            <a:pPr lvl="1" indent="-457200" algn="just">
              <a:spcBef>
                <a:spcPts val="600"/>
              </a:spcBef>
              <a:spcAft>
                <a:spcPts val="600"/>
              </a:spcAft>
              <a:buFont typeface="Wingdings" pitchFamily="2" charset="2"/>
              <a:buChar char="Ø"/>
              <a:defRPr/>
            </a:pPr>
            <a:r>
              <a:rPr lang="en-AU" dirty="0">
                <a:latin typeface="Verdana" pitchFamily="34" charset="0"/>
              </a:rPr>
              <a:t>Information is summarised data or manipulated data that is useful for decision making.</a:t>
            </a:r>
            <a:endParaRPr lang="en-US" dirty="0">
              <a:latin typeface="Verdana" pitchFamily="34" charset="0"/>
            </a:endParaRPr>
          </a:p>
          <a:p>
            <a:pPr lvl="1" indent="-457200" algn="just">
              <a:spcBef>
                <a:spcPts val="600"/>
              </a:spcBef>
              <a:spcAft>
                <a:spcPts val="600"/>
              </a:spcAft>
              <a:buFont typeface="Wingdings" pitchFamily="2" charset="2"/>
              <a:buChar char="Ø"/>
              <a:defRPr/>
            </a:pPr>
            <a:r>
              <a:rPr lang="en-US" dirty="0">
                <a:latin typeface="Verdana" pitchFamily="34" charset="0"/>
              </a:rPr>
              <a:t>That data is called information which is-</a:t>
            </a:r>
          </a:p>
          <a:p>
            <a:pPr marL="1090613" lvl="1" indent="-293688" algn="just">
              <a:spcBef>
                <a:spcPts val="600"/>
              </a:spcBef>
              <a:spcAft>
                <a:spcPts val="600"/>
              </a:spcAft>
              <a:buFont typeface="+mj-lt"/>
              <a:buAutoNum type="arabicPeriod"/>
              <a:defRPr/>
            </a:pPr>
            <a:r>
              <a:rPr lang="en-US" sz="1500" dirty="0">
                <a:solidFill>
                  <a:srgbClr val="FF0000"/>
                </a:solidFill>
                <a:latin typeface="Verdana" pitchFamily="34" charset="0"/>
              </a:rPr>
              <a:t>Accurate</a:t>
            </a:r>
            <a:r>
              <a:rPr lang="en-US" sz="1500" dirty="0">
                <a:latin typeface="Verdana" pitchFamily="34" charset="0"/>
              </a:rPr>
              <a:t>- </a:t>
            </a:r>
            <a:r>
              <a:rPr lang="en-AU" sz="1500" dirty="0">
                <a:latin typeface="Verdana" pitchFamily="34" charset="0"/>
              </a:rPr>
              <a:t>collected from a dependable source and entered without errors.</a:t>
            </a:r>
            <a:r>
              <a:rPr lang="en-US" sz="1500" dirty="0">
                <a:latin typeface="Verdana" pitchFamily="34" charset="0"/>
              </a:rPr>
              <a:t> </a:t>
            </a:r>
          </a:p>
          <a:p>
            <a:pPr marL="1090613" lvl="1" indent="-293688" algn="just">
              <a:spcBef>
                <a:spcPts val="600"/>
              </a:spcBef>
              <a:spcAft>
                <a:spcPts val="600"/>
              </a:spcAft>
              <a:buFont typeface="+mj-lt"/>
              <a:buAutoNum type="arabicPeriod"/>
              <a:defRPr/>
            </a:pPr>
            <a:r>
              <a:rPr lang="en-US" sz="1500" dirty="0">
                <a:solidFill>
                  <a:srgbClr val="0000FF"/>
                </a:solidFill>
                <a:latin typeface="Verdana" pitchFamily="34" charset="0"/>
              </a:rPr>
              <a:t>Timely</a:t>
            </a:r>
            <a:r>
              <a:rPr lang="en-US" sz="1500" dirty="0">
                <a:latin typeface="Verdana" pitchFamily="34" charset="0"/>
              </a:rPr>
              <a:t>- </a:t>
            </a:r>
            <a:r>
              <a:rPr lang="en-AU" sz="1500" dirty="0">
                <a:latin typeface="Verdana" pitchFamily="34" charset="0"/>
              </a:rPr>
              <a:t>current and kept up to date.</a:t>
            </a:r>
            <a:endParaRPr lang="en-US" sz="1500" dirty="0">
              <a:latin typeface="Verdana" pitchFamily="34" charset="0"/>
            </a:endParaRPr>
          </a:p>
          <a:p>
            <a:pPr marL="1090613" lvl="1" indent="-293688" algn="just">
              <a:spcBef>
                <a:spcPts val="600"/>
              </a:spcBef>
              <a:spcAft>
                <a:spcPts val="600"/>
              </a:spcAft>
              <a:buFont typeface="+mj-lt"/>
              <a:buAutoNum type="arabicPeriod"/>
              <a:defRPr/>
            </a:pPr>
            <a:r>
              <a:rPr lang="en-US" sz="1500" dirty="0">
                <a:solidFill>
                  <a:srgbClr val="FF0000"/>
                </a:solidFill>
                <a:latin typeface="Verdana" pitchFamily="34" charset="0"/>
              </a:rPr>
              <a:t>Useful</a:t>
            </a:r>
            <a:r>
              <a:rPr lang="en-US" sz="1500" dirty="0">
                <a:latin typeface="Verdana" pitchFamily="34" charset="0"/>
              </a:rPr>
              <a:t>- </a:t>
            </a:r>
            <a:r>
              <a:rPr lang="en-AU" sz="1500" dirty="0">
                <a:latin typeface="Verdana" pitchFamily="34" charset="0"/>
              </a:rPr>
              <a:t>useful to the purpose of the information system.</a:t>
            </a:r>
            <a:endParaRPr lang="en-US" sz="1500" dirty="0">
              <a:latin typeface="Verdana" pitchFamily="34" charset="0"/>
            </a:endParaRPr>
          </a:p>
          <a:p>
            <a:pPr marL="1090613" lvl="1" indent="-293688" algn="just">
              <a:spcBef>
                <a:spcPts val="600"/>
              </a:spcBef>
              <a:spcAft>
                <a:spcPts val="600"/>
              </a:spcAft>
              <a:buFont typeface="+mj-lt"/>
              <a:buAutoNum type="arabicPeriod"/>
              <a:defRPr/>
            </a:pPr>
            <a:r>
              <a:rPr lang="en-US" sz="1500" dirty="0">
                <a:solidFill>
                  <a:srgbClr val="0000FF"/>
                </a:solidFill>
                <a:latin typeface="Verdana" pitchFamily="34" charset="0"/>
              </a:rPr>
              <a:t>Relevant-</a:t>
            </a:r>
            <a:r>
              <a:rPr lang="en-US" sz="1500" dirty="0">
                <a:latin typeface="Verdana" pitchFamily="34" charset="0"/>
              </a:rPr>
              <a:t> presented within a context that gives it meaning and relevance.</a:t>
            </a:r>
          </a:p>
          <a:p>
            <a:pPr marL="1090613" lvl="1" indent="-293688" algn="just">
              <a:spcBef>
                <a:spcPts val="600"/>
              </a:spcBef>
              <a:spcAft>
                <a:spcPts val="600"/>
              </a:spcAft>
              <a:buFont typeface="+mj-lt"/>
              <a:buAutoNum type="arabicPeriod"/>
              <a:defRPr/>
            </a:pPr>
            <a:r>
              <a:rPr lang="en-US" sz="1500" dirty="0">
                <a:solidFill>
                  <a:srgbClr val="FF0000"/>
                </a:solidFill>
                <a:latin typeface="Verdana" pitchFamily="34" charset="0"/>
              </a:rPr>
              <a:t>Secure</a:t>
            </a:r>
            <a:r>
              <a:rPr lang="en-US" sz="1500" dirty="0">
                <a:latin typeface="Verdana" pitchFamily="34" charset="0"/>
              </a:rPr>
              <a:t>- </a:t>
            </a:r>
            <a:r>
              <a:rPr lang="en-AU" sz="1500" dirty="0">
                <a:latin typeface="Verdana" pitchFamily="34" charset="0"/>
              </a:rPr>
              <a:t>protected from deliberate or accidental damage or loss.</a:t>
            </a:r>
            <a:endParaRPr lang="en-US" sz="1500" dirty="0">
              <a:latin typeface="Verdana" pitchFamily="34" charset="0"/>
            </a:endParaRPr>
          </a:p>
          <a:p>
            <a:pPr lvl="1" indent="-457200" algn="just">
              <a:spcBef>
                <a:spcPts val="600"/>
              </a:spcBef>
              <a:spcAft>
                <a:spcPts val="600"/>
              </a:spcAft>
              <a:buFont typeface="Wingdings" pitchFamily="2" charset="2"/>
              <a:buChar char="Ø"/>
              <a:defRPr/>
            </a:pPr>
            <a:r>
              <a:rPr lang="en-US" dirty="0">
                <a:latin typeface="Verdana" pitchFamily="34" charset="0"/>
              </a:rPr>
              <a:t>Information is valuable </a:t>
            </a:r>
            <a:r>
              <a:rPr lang="en-US" dirty="0">
                <a:solidFill>
                  <a:srgbClr val="0000FF"/>
                </a:solidFill>
                <a:latin typeface="Verdana" pitchFamily="34" charset="0"/>
              </a:rPr>
              <a:t>because</a:t>
            </a:r>
            <a:r>
              <a:rPr lang="en-US" dirty="0">
                <a:latin typeface="Verdana" pitchFamily="34" charset="0"/>
              </a:rPr>
              <a:t> it can affect behavior, a decision, or an outcome. </a:t>
            </a:r>
          </a:p>
          <a:p>
            <a:pPr marL="1312863" lvl="1" indent="-457200" algn="just">
              <a:spcBef>
                <a:spcPts val="600"/>
              </a:spcBef>
              <a:spcAft>
                <a:spcPts val="600"/>
              </a:spcAft>
              <a:buFont typeface="Wingdings" pitchFamily="2" charset="2"/>
              <a:buChar char="v"/>
              <a:defRPr/>
            </a:pPr>
            <a:r>
              <a:rPr lang="en-US" sz="1500" dirty="0">
                <a:latin typeface="Verdana" pitchFamily="34" charset="0"/>
              </a:rPr>
              <a:t>For example, if a manager is told his/her company's net profit decreased in the past month, he/she may use this information as a reason to cut financial spending for the next month.</a:t>
            </a:r>
          </a:p>
          <a:p>
            <a:pPr lvl="1" indent="-457200" algn="just">
              <a:spcBef>
                <a:spcPts val="600"/>
              </a:spcBef>
              <a:spcAft>
                <a:spcPts val="600"/>
              </a:spcAft>
              <a:buFont typeface="Wingdings" pitchFamily="2" charset="2"/>
              <a:buChar char="Ø"/>
              <a:defRPr/>
            </a:pPr>
            <a:r>
              <a:rPr lang="en-US" dirty="0">
                <a:latin typeface="Verdana" pitchFamily="34" charset="0"/>
              </a:rPr>
              <a:t>A piece of information is considered valueless if, after receiving it, things remain unchanged. </a:t>
            </a:r>
          </a:p>
        </p:txBody>
      </p:sp>
      <p:sp>
        <p:nvSpPr>
          <p:cNvPr id="12292" name="Rectangle 4"/>
          <p:cNvSpPr>
            <a:spLocks noChangeArrowheads="1"/>
          </p:cNvSpPr>
          <p:nvPr/>
        </p:nvSpPr>
        <p:spPr bwMode="auto">
          <a:xfrm>
            <a:off x="152400" y="609600"/>
            <a:ext cx="3200400" cy="369888"/>
          </a:xfrm>
          <a:prstGeom prst="rect">
            <a:avLst/>
          </a:prstGeom>
          <a:noFill/>
          <a:ln w="9525">
            <a:noFill/>
            <a:miter lim="800000"/>
            <a:headEnd/>
            <a:tailEnd/>
          </a:ln>
        </p:spPr>
        <p:txBody>
          <a:bodyPr>
            <a:spAutoFit/>
          </a:bodyPr>
          <a:lstStyle/>
          <a:p>
            <a:pPr lvl="1" indent="-457200">
              <a:spcBef>
                <a:spcPts val="600"/>
              </a:spcBef>
              <a:spcAft>
                <a:spcPts val="600"/>
              </a:spcAft>
            </a:pPr>
            <a:r>
              <a:rPr lang="en-US" b="1">
                <a:solidFill>
                  <a:srgbClr val="FF0000"/>
                </a:solidFill>
                <a:latin typeface="Verdana" pitchFamily="34" charset="0"/>
              </a:rPr>
              <a:t>What is Information?</a:t>
            </a:r>
            <a:endParaRPr lang="en-US" sz="1600" b="1">
              <a:solidFill>
                <a:srgbClr val="FF0000"/>
              </a:solidFill>
              <a:latin typeface="Verdana" pitchFamily="34" charset="0"/>
            </a:endParaRPr>
          </a:p>
        </p:txBody>
      </p:sp>
      <p:sp>
        <p:nvSpPr>
          <p:cNvPr id="12293"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Vs. Information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3315" name="Rectangle 5"/>
          <p:cNvSpPr>
            <a:spLocks noChangeArrowheads="1"/>
          </p:cNvSpPr>
          <p:nvPr/>
        </p:nvSpPr>
        <p:spPr bwMode="auto">
          <a:xfrm>
            <a:off x="152400" y="574675"/>
            <a:ext cx="8686800" cy="5294313"/>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pPr>
            <a:r>
              <a:rPr lang="en-US">
                <a:solidFill>
                  <a:srgbClr val="0000FF"/>
                </a:solidFill>
                <a:latin typeface="Verdana" pitchFamily="34" charset="0"/>
              </a:rPr>
              <a:t>Data may be organized in many different ways</a:t>
            </a:r>
            <a:r>
              <a:rPr lang="en-US">
                <a:latin typeface="Verdana" pitchFamily="34" charset="0"/>
              </a:rPr>
              <a:t>. The way in which the various data elements are organized in memory with respect to each other is called a </a:t>
            </a:r>
            <a:r>
              <a:rPr lang="en-US">
                <a:solidFill>
                  <a:srgbClr val="FF0000"/>
                </a:solidFill>
                <a:latin typeface="Verdana" pitchFamily="34" charset="0"/>
              </a:rPr>
              <a:t>data structure</a:t>
            </a:r>
            <a:r>
              <a:rPr lang="en-US">
                <a:latin typeface="Verdana" pitchFamily="34" charset="0"/>
              </a:rPr>
              <a:t>. </a:t>
            </a:r>
          </a:p>
          <a:p>
            <a:pPr marL="457200" indent="-457200" algn="just">
              <a:spcBef>
                <a:spcPts val="600"/>
              </a:spcBef>
              <a:spcAft>
                <a:spcPts val="600"/>
              </a:spcAft>
              <a:buFont typeface="Wingdings" pitchFamily="2" charset="2"/>
              <a:buChar char="Ø"/>
            </a:pPr>
            <a:r>
              <a:rPr lang="en-US">
                <a:latin typeface="Verdana" pitchFamily="34" charset="0"/>
              </a:rPr>
              <a:t>In computer science, a data structure is a particular way of </a:t>
            </a:r>
            <a:r>
              <a:rPr lang="en-US">
                <a:solidFill>
                  <a:srgbClr val="0000FF"/>
                </a:solidFill>
                <a:latin typeface="Verdana" pitchFamily="34" charset="0"/>
              </a:rPr>
              <a:t>storing and organizing data</a:t>
            </a:r>
            <a:r>
              <a:rPr lang="en-US">
                <a:latin typeface="Verdana" pitchFamily="34" charset="0"/>
              </a:rPr>
              <a:t> in a computer so that </a:t>
            </a:r>
            <a:r>
              <a:rPr lang="en-US">
                <a:solidFill>
                  <a:srgbClr val="0000FF"/>
                </a:solidFill>
                <a:latin typeface="Verdana" pitchFamily="34" charset="0"/>
              </a:rPr>
              <a:t>it can be used efficiently</a:t>
            </a:r>
            <a:r>
              <a:rPr lang="en-US">
                <a:latin typeface="Verdana" pitchFamily="34" charset="0"/>
              </a:rPr>
              <a:t>. A data structure means there is a relationship of some kind between the data items.</a:t>
            </a:r>
          </a:p>
          <a:p>
            <a:pPr marL="457200" indent="-457200" algn="just">
              <a:spcBef>
                <a:spcPts val="600"/>
              </a:spcBef>
              <a:spcAft>
                <a:spcPts val="600"/>
              </a:spcAft>
              <a:buFont typeface="Wingdings" pitchFamily="2" charset="2"/>
              <a:buChar char="Ø"/>
            </a:pPr>
            <a:r>
              <a:rPr lang="en-US">
                <a:solidFill>
                  <a:srgbClr val="FF0000"/>
                </a:solidFill>
                <a:latin typeface="Verdana" pitchFamily="34" charset="0"/>
              </a:rPr>
              <a:t>Different kinds of data structures are suited to different kinds of applications</a:t>
            </a:r>
            <a:r>
              <a:rPr lang="en-US">
                <a:latin typeface="Verdana" pitchFamily="34" charset="0"/>
              </a:rPr>
              <a:t>, and some are highly specialized to specific tasks. For example, Binary trees (B-trees) are particularly well-suited for implementation of databases, while compiler implementations usually use hash tables to look up identifiers. </a:t>
            </a:r>
            <a:r>
              <a:rPr lang="en-US">
                <a:solidFill>
                  <a:srgbClr val="0000FF"/>
                </a:solidFill>
                <a:latin typeface="Verdana" pitchFamily="34" charset="0"/>
              </a:rPr>
              <a:t>The choice of a particular data structure depends on the following two considerations:</a:t>
            </a:r>
          </a:p>
          <a:p>
            <a:pPr marL="1714500" lvl="3" indent="-342900" algn="just">
              <a:spcBef>
                <a:spcPts val="600"/>
              </a:spcBef>
              <a:spcAft>
                <a:spcPts val="600"/>
              </a:spcAft>
              <a:buClr>
                <a:srgbClr val="FF0000"/>
              </a:buClr>
              <a:buFont typeface="Arial" charset="0"/>
              <a:buAutoNum type="arabicPeriod"/>
            </a:pPr>
            <a:r>
              <a:rPr lang="en-US" sz="1600">
                <a:latin typeface="Verdana" pitchFamily="34" charset="0"/>
              </a:rPr>
              <a:t>It must be rich enough in structure to mirror the actual relationships of the data in the real world.</a:t>
            </a:r>
          </a:p>
          <a:p>
            <a:pPr marL="1714500" lvl="3" indent="-342900" algn="just">
              <a:spcBef>
                <a:spcPts val="600"/>
              </a:spcBef>
              <a:spcAft>
                <a:spcPts val="600"/>
              </a:spcAft>
              <a:buClr>
                <a:srgbClr val="FF0000"/>
              </a:buClr>
              <a:buFont typeface="Arial" charset="0"/>
              <a:buAutoNum type="arabicPeriod"/>
            </a:pPr>
            <a:r>
              <a:rPr lang="en-US" sz="1600">
                <a:latin typeface="Verdana" pitchFamily="34" charset="0"/>
              </a:rPr>
              <a:t>The structure should be simple enough so that one can processes the data effectively when necessary.</a:t>
            </a:r>
          </a:p>
        </p:txBody>
      </p:sp>
      <p:sp>
        <p:nvSpPr>
          <p:cNvPr id="1331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What is Data Structure?</a:t>
            </a:r>
          </a:p>
        </p:txBody>
      </p:sp>
      <p:sp>
        <p:nvSpPr>
          <p:cNvPr id="13317"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6C563FED-7056-433A-9452-765F57DA2DCF}" type="slidenum">
              <a:rPr lang="en-US" sz="1400"/>
              <a:pPr/>
              <a:t>8</a:t>
            </a:fld>
            <a:endParaRPr lang="en-US"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7171" name="Rectangle 5"/>
          <p:cNvSpPr>
            <a:spLocks noChangeArrowheads="1"/>
          </p:cNvSpPr>
          <p:nvPr/>
        </p:nvSpPr>
        <p:spPr bwMode="auto">
          <a:xfrm>
            <a:off x="190500" y="822325"/>
            <a:ext cx="8686800" cy="3816350"/>
          </a:xfrm>
          <a:prstGeom prst="rect">
            <a:avLst/>
          </a:prstGeom>
          <a:noFill/>
          <a:ln w="9525">
            <a:noFill/>
            <a:miter lim="800000"/>
            <a:headEnd/>
            <a:tailEnd/>
          </a:ln>
        </p:spPr>
        <p:txBody>
          <a:bodyPr anchor="ctr">
            <a:spAutoFit/>
          </a:bodyPr>
          <a:lstStyle/>
          <a:p>
            <a:pPr marL="457200" indent="-457200" algn="just">
              <a:spcBef>
                <a:spcPts val="600"/>
              </a:spcBef>
              <a:spcAft>
                <a:spcPts val="600"/>
              </a:spcAft>
              <a:defRPr/>
            </a:pPr>
            <a:r>
              <a:rPr lang="en-US" dirty="0">
                <a:latin typeface="Verdana" pitchFamily="34" charset="0"/>
              </a:rPr>
              <a:t>Some areas in which data structures are applied extensively:</a:t>
            </a:r>
          </a:p>
          <a:p>
            <a:pPr marL="1371600" indent="-457200" algn="just">
              <a:spcBef>
                <a:spcPts val="600"/>
              </a:spcBef>
              <a:spcAft>
                <a:spcPts val="600"/>
              </a:spcAft>
              <a:buFont typeface="Wingdings" pitchFamily="2" charset="2"/>
              <a:buChar char="q"/>
              <a:defRPr/>
            </a:pPr>
            <a:r>
              <a:rPr lang="en-US" dirty="0">
                <a:latin typeface="Verdana" pitchFamily="34" charset="0"/>
              </a:rPr>
              <a:t>Compiler Design,</a:t>
            </a:r>
          </a:p>
          <a:p>
            <a:pPr marL="1371600" indent="-457200" algn="just">
              <a:spcBef>
                <a:spcPts val="600"/>
              </a:spcBef>
              <a:spcAft>
                <a:spcPts val="600"/>
              </a:spcAft>
              <a:buFont typeface="Wingdings" pitchFamily="2" charset="2"/>
              <a:buChar char="q"/>
              <a:defRPr/>
            </a:pPr>
            <a:r>
              <a:rPr lang="en-US" dirty="0">
                <a:latin typeface="Verdana" pitchFamily="34" charset="0"/>
              </a:rPr>
              <a:t>Operating System,</a:t>
            </a:r>
          </a:p>
          <a:p>
            <a:pPr marL="1371600" indent="-457200" algn="just">
              <a:spcBef>
                <a:spcPts val="600"/>
              </a:spcBef>
              <a:spcAft>
                <a:spcPts val="600"/>
              </a:spcAft>
              <a:buFont typeface="Wingdings" pitchFamily="2" charset="2"/>
              <a:buChar char="q"/>
              <a:defRPr/>
            </a:pPr>
            <a:r>
              <a:rPr lang="en-US" dirty="0">
                <a:latin typeface="Verdana" pitchFamily="34" charset="0"/>
              </a:rPr>
              <a:t>Database Management System,</a:t>
            </a:r>
          </a:p>
          <a:p>
            <a:pPr marL="1371600" indent="-457200" algn="just">
              <a:spcBef>
                <a:spcPts val="600"/>
              </a:spcBef>
              <a:spcAft>
                <a:spcPts val="600"/>
              </a:spcAft>
              <a:buFont typeface="Wingdings" pitchFamily="2" charset="2"/>
              <a:buChar char="q"/>
              <a:defRPr/>
            </a:pPr>
            <a:r>
              <a:rPr lang="en-US" dirty="0">
                <a:latin typeface="Verdana" pitchFamily="34" charset="0"/>
              </a:rPr>
              <a:t>Statistical analysis package,</a:t>
            </a:r>
          </a:p>
          <a:p>
            <a:pPr marL="1371600" indent="-457200" algn="just">
              <a:spcBef>
                <a:spcPts val="600"/>
              </a:spcBef>
              <a:spcAft>
                <a:spcPts val="600"/>
              </a:spcAft>
              <a:buFont typeface="Wingdings" pitchFamily="2" charset="2"/>
              <a:buChar char="q"/>
              <a:defRPr/>
            </a:pPr>
            <a:r>
              <a:rPr lang="en-US" dirty="0">
                <a:latin typeface="Verdana" pitchFamily="34" charset="0"/>
              </a:rPr>
              <a:t>Numerical Analysis,</a:t>
            </a:r>
          </a:p>
          <a:p>
            <a:pPr marL="1371600" indent="-457200" algn="just">
              <a:spcBef>
                <a:spcPts val="600"/>
              </a:spcBef>
              <a:spcAft>
                <a:spcPts val="600"/>
              </a:spcAft>
              <a:buFont typeface="Wingdings" pitchFamily="2" charset="2"/>
              <a:buChar char="q"/>
              <a:defRPr/>
            </a:pPr>
            <a:r>
              <a:rPr lang="en-US" dirty="0">
                <a:latin typeface="Verdana" pitchFamily="34" charset="0"/>
              </a:rPr>
              <a:t>Graphics,</a:t>
            </a:r>
          </a:p>
          <a:p>
            <a:pPr marL="1371600" indent="-457200" algn="just">
              <a:spcBef>
                <a:spcPts val="600"/>
              </a:spcBef>
              <a:spcAft>
                <a:spcPts val="600"/>
              </a:spcAft>
              <a:buFont typeface="Wingdings" pitchFamily="2" charset="2"/>
              <a:buChar char="q"/>
              <a:defRPr/>
            </a:pPr>
            <a:r>
              <a:rPr lang="en-US" dirty="0">
                <a:latin typeface="Verdana" pitchFamily="34" charset="0"/>
              </a:rPr>
              <a:t>Artificial Intelligence,</a:t>
            </a:r>
          </a:p>
          <a:p>
            <a:pPr marL="1371600" indent="-457200" algn="just">
              <a:spcBef>
                <a:spcPts val="600"/>
              </a:spcBef>
              <a:spcAft>
                <a:spcPts val="600"/>
              </a:spcAft>
              <a:buFont typeface="Wingdings" pitchFamily="2" charset="2"/>
              <a:buChar char="q"/>
              <a:defRPr/>
            </a:pPr>
            <a:r>
              <a:rPr lang="en-US" dirty="0">
                <a:latin typeface="Verdana" pitchFamily="34" charset="0"/>
              </a:rPr>
              <a:t>Simulation</a:t>
            </a:r>
          </a:p>
        </p:txBody>
      </p:sp>
      <p:sp>
        <p:nvSpPr>
          <p:cNvPr id="14340"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Areas in Which Data Structures are Used</a:t>
            </a:r>
          </a:p>
        </p:txBody>
      </p:sp>
      <p:sp>
        <p:nvSpPr>
          <p:cNvPr id="14341"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1.</a:t>
            </a:r>
            <a:fld id="{EA671368-4F51-44A4-8983-15074CECDF09}" type="slidenum">
              <a:rPr lang="en-US" sz="1400"/>
              <a:pPr/>
              <a:t>9</a:t>
            </a:fld>
            <a:endParaRPr lang="en-US"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1769</Words>
  <Application>Microsoft Office PowerPoint</Application>
  <PresentationFormat>On-screen Show (4:3)</PresentationFormat>
  <Paragraphs>282</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CSE_03</dc:creator>
  <cp:lastModifiedBy>CSE_03</cp:lastModifiedBy>
  <cp:revision>1</cp:revision>
  <dcterms:created xsi:type="dcterms:W3CDTF">2022-03-22T08:05:33Z</dcterms:created>
  <dcterms:modified xsi:type="dcterms:W3CDTF">2022-03-22T08:06:06Z</dcterms:modified>
</cp:coreProperties>
</file>