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280E0-17B1-434E-8CB5-123F8612D18B}"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E021CF5-E4EF-412B-8A57-F872D1B7E20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EC66D2F3-4AE8-4C72-BFE7-E7AC3FB44408}" type="slidenum">
              <a:rPr lang="en-US" smtClean="0"/>
              <a:pPr/>
              <a:t>1</a:t>
            </a:fld>
            <a:endParaRPr lang="en-US" smtClean="0"/>
          </a:p>
        </p:txBody>
      </p:sp>
      <p:sp>
        <p:nvSpPr>
          <p:cNvPr id="21507" name="Rectangle 2"/>
          <p:cNvSpPr>
            <a:spLocks noRo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DBE14B36-0883-4BD1-B3C1-2DF92EAC18D9}" type="slidenum">
              <a:rPr lang="en-US" smtClean="0">
                <a:latin typeface="Times New Roman" pitchFamily="18" charset="0"/>
              </a:rPr>
              <a:pPr/>
              <a:t>10</a:t>
            </a:fld>
            <a:endParaRPr lang="en-US" smtClean="0">
              <a:latin typeface="Times New Roman" pitchFamily="18"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1C79BF07-C4F8-4FBD-A5E0-CB17375EA64E}" type="slidenum">
              <a:rPr lang="en-US" smtClean="0">
                <a:latin typeface="Times New Roman" pitchFamily="18" charset="0"/>
              </a:rPr>
              <a:pPr/>
              <a:t>11</a:t>
            </a:fld>
            <a:endParaRPr lang="en-US" smtClean="0">
              <a:latin typeface="Times New Roman" pitchFamily="18" charset="0"/>
            </a:endParaRPr>
          </a:p>
        </p:txBody>
      </p:sp>
      <p:sp>
        <p:nvSpPr>
          <p:cNvPr id="31747" name="Rectangle 2"/>
          <p:cNvSpPr>
            <a:spLocks noRo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A1A7AEA3-663E-4506-8C7A-61E4ED656202}" type="slidenum">
              <a:rPr lang="en-US" smtClean="0">
                <a:latin typeface="Times New Roman" pitchFamily="18" charset="0"/>
              </a:rPr>
              <a:pPr/>
              <a:t>12</a:t>
            </a:fld>
            <a:endParaRPr lang="en-US" smtClean="0">
              <a:latin typeface="Times New Roman" pitchFamily="18"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6E27958B-CDF7-48B5-898F-37CA0F187853}" type="slidenum">
              <a:rPr lang="en-US" smtClean="0">
                <a:latin typeface="Times New Roman" pitchFamily="18" charset="0"/>
              </a:rPr>
              <a:pPr/>
              <a:t>13</a:t>
            </a:fld>
            <a:endParaRPr lang="en-US" smtClean="0">
              <a:latin typeface="Times New Roman" pitchFamily="18" charset="0"/>
            </a:endParaRPr>
          </a:p>
        </p:txBody>
      </p:sp>
      <p:sp>
        <p:nvSpPr>
          <p:cNvPr id="33795" name="Rectangle 2"/>
          <p:cNvSpPr>
            <a:spLocks noRo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A87307CA-1699-4DA3-9957-44A96D700727}" type="slidenum">
              <a:rPr lang="en-US" smtClean="0">
                <a:latin typeface="Times New Roman" pitchFamily="18" charset="0"/>
              </a:rPr>
              <a:pPr/>
              <a:t>2</a:t>
            </a:fld>
            <a:endParaRPr lang="en-US" smtClean="0">
              <a:latin typeface="Times New Roman" pitchFamily="18" charset="0"/>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DC400C6-E987-4865-8DBC-F15FD9393A74}" type="slidenum">
              <a:rPr lang="en-US" smtClean="0">
                <a:latin typeface="Times New Roman" pitchFamily="18" charset="0"/>
              </a:rPr>
              <a:pPr/>
              <a:t>3</a:t>
            </a:fld>
            <a:endParaRPr lang="en-US" smtClean="0">
              <a:latin typeface="Times New Roman" pitchFamily="18" charset="0"/>
            </a:endParaRPr>
          </a:p>
        </p:txBody>
      </p:sp>
      <p:sp>
        <p:nvSpPr>
          <p:cNvPr id="23555" name="Rectangle 2"/>
          <p:cNvSpPr>
            <a:spLocks noRo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A976B4D-36AF-4CD1-A663-B6B9DD50AFC2}" type="slidenum">
              <a:rPr lang="en-US" smtClean="0">
                <a:latin typeface="Times New Roman" pitchFamily="18" charset="0"/>
              </a:rPr>
              <a:pPr/>
              <a:t>4</a:t>
            </a:fld>
            <a:endParaRPr lang="en-US" smtClean="0">
              <a:latin typeface="Times New Roman" pitchFamily="18" charset="0"/>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90F989A7-B0BC-4796-9064-85F0333DE088}" type="slidenum">
              <a:rPr lang="en-US" smtClean="0">
                <a:latin typeface="Times New Roman" pitchFamily="18" charset="0"/>
              </a:rPr>
              <a:pPr/>
              <a:t>5</a:t>
            </a:fld>
            <a:endParaRPr lang="en-US" smtClean="0">
              <a:latin typeface="Times New Roman" pitchFamily="18" charset="0"/>
            </a:endParaRPr>
          </a:p>
        </p:txBody>
      </p:sp>
      <p:sp>
        <p:nvSpPr>
          <p:cNvPr id="25603" name="Rectangle 2"/>
          <p:cNvSpPr>
            <a:spLocks noRo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35348D97-A0D7-4C4A-8611-A3CA408B5DED}" type="slidenum">
              <a:rPr lang="en-US" smtClean="0">
                <a:latin typeface="Times New Roman" pitchFamily="18" charset="0"/>
              </a:rPr>
              <a:pPr/>
              <a:t>6</a:t>
            </a:fld>
            <a:endParaRPr lang="en-US" smtClean="0">
              <a:latin typeface="Times New Roman" pitchFamily="18"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3531D4F-5279-4D09-8BEF-2D74B701AA43}" type="slidenum">
              <a:rPr lang="en-US" smtClean="0">
                <a:latin typeface="Times New Roman" pitchFamily="18" charset="0"/>
              </a:rPr>
              <a:pPr/>
              <a:t>7</a:t>
            </a:fld>
            <a:endParaRPr lang="en-US" smtClean="0">
              <a:latin typeface="Times New Roman" pitchFamily="18" charset="0"/>
            </a:endParaRPr>
          </a:p>
        </p:txBody>
      </p:sp>
      <p:sp>
        <p:nvSpPr>
          <p:cNvPr id="27651" name="Rectangle 2"/>
          <p:cNvSpPr>
            <a:spLocks noRo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5C7D8608-4CAB-4EBA-AC9F-E9B7A882515F}" type="slidenum">
              <a:rPr lang="en-US" smtClean="0">
                <a:latin typeface="Times New Roman" pitchFamily="18" charset="0"/>
              </a:rPr>
              <a:pPr/>
              <a:t>8</a:t>
            </a:fld>
            <a:endParaRPr lang="en-US" smtClean="0">
              <a:latin typeface="Times New Roman" pitchFamily="18"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E73887A-CB7A-4059-AA54-79ABA5FD0376}" type="slidenum">
              <a:rPr lang="en-US" smtClean="0">
                <a:latin typeface="Times New Roman" pitchFamily="18" charset="0"/>
              </a:rPr>
              <a:pPr/>
              <a:t>9</a:t>
            </a:fld>
            <a:endParaRPr lang="en-US" smtClean="0">
              <a:latin typeface="Times New Roman" pitchFamily="18" charset="0"/>
            </a:endParaRPr>
          </a:p>
        </p:txBody>
      </p:sp>
      <p:sp>
        <p:nvSpPr>
          <p:cNvPr id="29699" name="Rectangle 2"/>
          <p:cNvSpPr>
            <a:spLocks noRo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7BCFCB-46A9-445A-90DF-CF12E3FCEBB4}"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BCFCB-46A9-445A-90DF-CF12E3FCEBB4}"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BCFCB-46A9-445A-90DF-CF12E3FCEBB4}"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7BCFCB-46A9-445A-90DF-CF12E3FCEBB4}"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7BCFCB-46A9-445A-90DF-CF12E3FCEBB4}"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7BCFCB-46A9-445A-90DF-CF12E3FCEBB4}"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7BCFCB-46A9-445A-90DF-CF12E3FCEBB4}"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7BCFCB-46A9-445A-90DF-CF12E3FCEBB4}"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7BCFCB-46A9-445A-90DF-CF12E3FCEBB4}"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7BCFCB-46A9-445A-90DF-CF12E3FCEBB4}"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7BCFCB-46A9-445A-90DF-CF12E3FCEBB4}"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2D6FA1-E2EA-4901-8FCC-127468E3B1D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BCFCB-46A9-445A-90DF-CF12E3FCEBB4}" type="datetimeFigureOut">
              <a:rPr lang="en-US" smtClean="0"/>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2D6FA1-E2EA-4901-8FCC-127468E3B1D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ChangeArrowheads="1"/>
          </p:cNvSpPr>
          <p:nvPr/>
        </p:nvSpPr>
        <p:spPr bwMode="auto">
          <a:xfrm>
            <a:off x="0" y="0"/>
            <a:ext cx="9144000" cy="523875"/>
          </a:xfrm>
          <a:prstGeom prst="rect">
            <a:avLst/>
          </a:prstGeom>
          <a:solidFill>
            <a:srgbClr val="00CC00"/>
          </a:solidFill>
          <a:ln w="9525">
            <a:noFill/>
            <a:miter lim="800000"/>
            <a:headEnd/>
            <a:tailEnd/>
          </a:ln>
        </p:spPr>
        <p:txBody>
          <a:bodyPr>
            <a:spAutoFit/>
          </a:bodyPr>
          <a:lstStyle/>
          <a:p>
            <a:pPr algn="ctr"/>
            <a:r>
              <a:rPr lang="en-US" altLang="en-US" sz="2800" b="1">
                <a:solidFill>
                  <a:schemeClr val="bg1"/>
                </a:solidFill>
              </a:rPr>
              <a:t>Lecture-02: Arrays</a:t>
            </a:r>
            <a:endParaRPr lang="en-US" sz="2800" b="1">
              <a:solidFill>
                <a:schemeClr val="bg1"/>
              </a:solidFill>
            </a:endParaRPr>
          </a:p>
        </p:txBody>
      </p:sp>
      <p:sp>
        <p:nvSpPr>
          <p:cNvPr id="6147" name="Rectangle 14"/>
          <p:cNvSpPr>
            <a:spLocks noChangeArrowheads="1"/>
          </p:cNvSpPr>
          <p:nvPr/>
        </p:nvSpPr>
        <p:spPr bwMode="auto">
          <a:xfrm>
            <a:off x="250825" y="2085975"/>
            <a:ext cx="8466138" cy="2246313"/>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define array</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list properties of an array</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Notations used in array</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Declaring an array</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Represent linear arrays in memory</a:t>
            </a:r>
          </a:p>
        </p:txBody>
      </p:sp>
      <p:sp>
        <p:nvSpPr>
          <p:cNvPr id="6148" name="Rectangle 14"/>
          <p:cNvSpPr>
            <a:spLocks noChangeArrowheads="1"/>
          </p:cNvSpPr>
          <p:nvPr/>
        </p:nvSpPr>
        <p:spPr bwMode="auto">
          <a:xfrm>
            <a:off x="0" y="1295400"/>
            <a:ext cx="4953000"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614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DDE39B4E-89CF-4808-B1A9-025D64528F55}" type="slidenum">
              <a:rPr lang="en-US" sz="1400"/>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457200"/>
            <a:ext cx="8548687" cy="3057525"/>
          </a:xfrm>
          <a:prstGeom prst="rect">
            <a:avLst/>
          </a:prstGeom>
          <a:noFill/>
          <a:ln w="9525">
            <a:noFill/>
            <a:miter lim="800000"/>
            <a:headEnd/>
            <a:tailEnd/>
          </a:ln>
        </p:spPr>
        <p:txBody>
          <a:bodyPr anchor="ctr">
            <a:spAutoFit/>
          </a:bodyPr>
          <a:lstStyle/>
          <a:p>
            <a:pPr>
              <a:spcBef>
                <a:spcPts val="200"/>
              </a:spcBef>
              <a:spcAft>
                <a:spcPts val="200"/>
              </a:spcAft>
              <a:defRPr/>
            </a:pPr>
            <a:r>
              <a:rPr lang="en-US" sz="1600" b="1" dirty="0">
                <a:solidFill>
                  <a:srgbClr val="0000FF"/>
                </a:solidFill>
              </a:rPr>
              <a:t>Declaring an Array:</a:t>
            </a:r>
          </a:p>
          <a:p>
            <a:pPr marL="457200" indent="-457200" algn="just">
              <a:spcBef>
                <a:spcPts val="200"/>
              </a:spcBef>
              <a:spcAft>
                <a:spcPts val="200"/>
              </a:spcAft>
              <a:buFont typeface="Wingdings" pitchFamily="2" charset="2"/>
              <a:buChar char="Ø"/>
              <a:defRPr/>
            </a:pPr>
            <a:r>
              <a:rPr lang="en-US" sz="1600" dirty="0"/>
              <a:t>Each programming language has its own rules for declaring arrays. Each such declaration must give three items of information implicitly or explicitly:</a:t>
            </a:r>
          </a:p>
          <a:p>
            <a:pPr marL="1371600" indent="-457200">
              <a:spcBef>
                <a:spcPts val="200"/>
              </a:spcBef>
              <a:spcAft>
                <a:spcPts val="200"/>
              </a:spcAft>
              <a:buFont typeface="+mj-lt"/>
              <a:buAutoNum type="arabicPeriod"/>
              <a:defRPr/>
            </a:pPr>
            <a:r>
              <a:rPr lang="en-US" sz="1600" dirty="0"/>
              <a:t>Name of the array</a:t>
            </a:r>
          </a:p>
          <a:p>
            <a:pPr marL="1371600" indent="-457200">
              <a:spcBef>
                <a:spcPts val="200"/>
              </a:spcBef>
              <a:spcAft>
                <a:spcPts val="200"/>
              </a:spcAft>
              <a:buFont typeface="+mj-lt"/>
              <a:buAutoNum type="arabicPeriod"/>
              <a:defRPr/>
            </a:pPr>
            <a:r>
              <a:rPr lang="en-US" sz="1600" dirty="0"/>
              <a:t>The data type of the array</a:t>
            </a:r>
          </a:p>
          <a:p>
            <a:pPr marL="1371600" indent="-457200">
              <a:spcBef>
                <a:spcPts val="200"/>
              </a:spcBef>
              <a:spcAft>
                <a:spcPts val="200"/>
              </a:spcAft>
              <a:buFont typeface="+mj-lt"/>
              <a:buAutoNum type="arabicPeriod"/>
              <a:defRPr/>
            </a:pPr>
            <a:r>
              <a:rPr lang="en-US" sz="1600" dirty="0"/>
              <a:t>The index set of the array</a:t>
            </a:r>
          </a:p>
          <a:p>
            <a:pPr marL="457200" indent="-457200" algn="just">
              <a:spcBef>
                <a:spcPts val="200"/>
              </a:spcBef>
              <a:spcAft>
                <a:spcPts val="200"/>
              </a:spcAft>
              <a:buFont typeface="Wingdings" pitchFamily="2" charset="2"/>
              <a:buChar char="Ø"/>
              <a:defRPr/>
            </a:pPr>
            <a:r>
              <a:rPr lang="en-US" sz="1600" dirty="0"/>
              <a:t>Some programming language (e.g., FORTRAN and Pascal) allocate memory space for arrays </a:t>
            </a:r>
            <a:r>
              <a:rPr lang="en-US" sz="1600" dirty="0">
                <a:solidFill>
                  <a:srgbClr val="0000FF"/>
                </a:solidFill>
              </a:rPr>
              <a:t>statically</a:t>
            </a:r>
            <a:r>
              <a:rPr lang="en-US" sz="1600" dirty="0"/>
              <a:t>, i.e., during program compilation; hence the size of the array is fixed during program execution. On the other hand, some other programming languages (e.g., C, C++) allocate memory space for arrays </a:t>
            </a:r>
            <a:r>
              <a:rPr lang="en-US" sz="1600" dirty="0">
                <a:solidFill>
                  <a:srgbClr val="0000FF"/>
                </a:solidFill>
              </a:rPr>
              <a:t>dynamically</a:t>
            </a:r>
            <a:r>
              <a:rPr lang="en-US" sz="1600" dirty="0"/>
              <a:t>, i.e., they allow one to read an integer </a:t>
            </a:r>
            <a:r>
              <a:rPr lang="en-US" sz="1600" b="1" i="1" dirty="0"/>
              <a:t>n</a:t>
            </a:r>
            <a:r>
              <a:rPr lang="en-US" sz="1600" dirty="0"/>
              <a:t> and then declare an array with </a:t>
            </a:r>
            <a:r>
              <a:rPr lang="en-US" sz="1600" b="1" i="1" dirty="0"/>
              <a:t>n </a:t>
            </a:r>
            <a:r>
              <a:rPr lang="en-US" sz="1600" dirty="0"/>
              <a:t>elements. </a:t>
            </a:r>
          </a:p>
        </p:txBody>
      </p:sp>
      <p:sp>
        <p:nvSpPr>
          <p:cNvPr id="1536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536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AA2BC8F4-D8CE-43B4-B9A1-CF26D2ACD17C}" type="slidenum">
              <a:rPr lang="en-US" sz="1400"/>
              <a:pPr/>
              <a:t>10</a:t>
            </a:fld>
            <a:endParaRPr lang="en-US" sz="1400"/>
          </a:p>
        </p:txBody>
      </p:sp>
      <p:sp>
        <p:nvSpPr>
          <p:cNvPr id="15366" name="Rectangle 5"/>
          <p:cNvSpPr>
            <a:spLocks noChangeArrowheads="1"/>
          </p:cNvSpPr>
          <p:nvPr/>
        </p:nvSpPr>
        <p:spPr bwMode="auto">
          <a:xfrm>
            <a:off x="466725" y="3913188"/>
            <a:ext cx="8131175" cy="2786062"/>
          </a:xfrm>
          <a:prstGeom prst="rect">
            <a:avLst/>
          </a:prstGeom>
          <a:noFill/>
          <a:ln w="9525">
            <a:noFill/>
            <a:miter lim="800000"/>
            <a:headEnd/>
            <a:tailEnd/>
          </a:ln>
        </p:spPr>
        <p:txBody>
          <a:bodyPr anchor="ctr">
            <a:spAutoFit/>
          </a:bodyPr>
          <a:lstStyle/>
          <a:p>
            <a:r>
              <a:rPr lang="en-US" sz="1600" b="1">
                <a:solidFill>
                  <a:srgbClr val="0000FF"/>
                </a:solidFill>
              </a:rPr>
              <a:t>Example:</a:t>
            </a:r>
            <a:endParaRPr lang="en-US" sz="1600">
              <a:solidFill>
                <a:srgbClr val="0000FF"/>
              </a:solidFill>
            </a:endParaRPr>
          </a:p>
          <a:p>
            <a:pPr lvl="1" indent="-457200" algn="just">
              <a:spcBef>
                <a:spcPts val="200"/>
              </a:spcBef>
              <a:spcAft>
                <a:spcPts val="200"/>
              </a:spcAft>
              <a:buFont typeface="Wingdings" pitchFamily="2" charset="2"/>
              <a:buChar char="Ø"/>
            </a:pPr>
            <a:r>
              <a:rPr lang="en-US" sz="1600"/>
              <a:t>In C, arrays must be declared before they are used in the programs. The general form of array declaration in C is:</a:t>
            </a:r>
          </a:p>
          <a:p>
            <a:pPr lvl="1" indent="-457200" algn="ctr">
              <a:spcBef>
                <a:spcPts val="200"/>
              </a:spcBef>
              <a:spcAft>
                <a:spcPts val="200"/>
              </a:spcAft>
            </a:pPr>
            <a:r>
              <a:rPr lang="en-US" sz="1600" b="1" i="1"/>
              <a:t>type</a:t>
            </a:r>
            <a:r>
              <a:rPr lang="en-US" sz="1600"/>
              <a:t> variable-name[</a:t>
            </a:r>
            <a:r>
              <a:rPr lang="en-US" sz="1600" b="1" i="1"/>
              <a:t>size</a:t>
            </a:r>
            <a:r>
              <a:rPr lang="en-US" sz="1600"/>
              <a:t>];</a:t>
            </a:r>
          </a:p>
          <a:p>
            <a:pPr lvl="1" indent="-457200" algn="just">
              <a:spcBef>
                <a:spcPts val="200"/>
              </a:spcBef>
              <a:spcAft>
                <a:spcPts val="200"/>
              </a:spcAft>
            </a:pPr>
            <a:r>
              <a:rPr lang="en-US" sz="1600"/>
              <a:t>	where </a:t>
            </a:r>
            <a:r>
              <a:rPr lang="en-US" sz="1600" b="1" i="1"/>
              <a:t>type</a:t>
            </a:r>
            <a:r>
              <a:rPr lang="en-US" sz="1600"/>
              <a:t> indicates the type of element that will be contained in the array, such as </a:t>
            </a:r>
            <a:r>
              <a:rPr lang="en-US" sz="1600" b="1" i="1"/>
              <a:t>int</a:t>
            </a:r>
            <a:r>
              <a:rPr lang="en-US" sz="1600"/>
              <a:t>, </a:t>
            </a:r>
            <a:r>
              <a:rPr lang="en-US" sz="1600" b="1" i="1"/>
              <a:t>float</a:t>
            </a:r>
            <a:r>
              <a:rPr lang="en-US" sz="1600"/>
              <a:t>, or </a:t>
            </a:r>
            <a:r>
              <a:rPr lang="en-US" sz="1600" b="1" i="1"/>
              <a:t>char; size</a:t>
            </a:r>
            <a:r>
              <a:rPr lang="en-US" sz="1600"/>
              <a:t> represents the maximum number of elements that can be stored inside the array. For example,</a:t>
            </a:r>
          </a:p>
          <a:p>
            <a:pPr lvl="1" indent="-457200" algn="ctr">
              <a:spcBef>
                <a:spcPts val="200"/>
              </a:spcBef>
              <a:spcAft>
                <a:spcPts val="200"/>
              </a:spcAft>
            </a:pPr>
            <a:r>
              <a:rPr lang="en-US" sz="1600" b="1" i="1"/>
              <a:t>float</a:t>
            </a:r>
            <a:r>
              <a:rPr lang="en-US" sz="1600"/>
              <a:t> height[</a:t>
            </a:r>
            <a:r>
              <a:rPr lang="en-US" sz="1600" b="1" i="1"/>
              <a:t>50</a:t>
            </a:r>
            <a:r>
              <a:rPr lang="en-US" sz="1600"/>
              <a:t>];</a:t>
            </a:r>
          </a:p>
          <a:p>
            <a:pPr lvl="1" indent="-457200" algn="just">
              <a:spcBef>
                <a:spcPts val="200"/>
              </a:spcBef>
              <a:spcAft>
                <a:spcPts val="200"/>
              </a:spcAft>
            </a:pPr>
            <a:r>
              <a:rPr lang="en-US" sz="1600"/>
              <a:t>	declares the </a:t>
            </a:r>
            <a:r>
              <a:rPr lang="en-US" sz="1600" b="1"/>
              <a:t>height</a:t>
            </a:r>
            <a:r>
              <a:rPr lang="en-US" sz="1600"/>
              <a:t> to be an array containing 50 real elements. Any subscripts from 0 to 49 are valid.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457200"/>
            <a:ext cx="6143625" cy="4745038"/>
          </a:xfrm>
          <a:prstGeom prst="rect">
            <a:avLst/>
          </a:prstGeom>
          <a:noFill/>
          <a:ln w="9525">
            <a:noFill/>
            <a:miter lim="800000"/>
            <a:headEnd/>
            <a:tailEnd/>
          </a:ln>
        </p:spPr>
        <p:txBody>
          <a:bodyPr anchor="ctr">
            <a:spAutoFit/>
          </a:bodyPr>
          <a:lstStyle/>
          <a:p>
            <a:pPr>
              <a:spcBef>
                <a:spcPts val="200"/>
              </a:spcBef>
              <a:spcAft>
                <a:spcPts val="200"/>
              </a:spcAft>
              <a:defRPr/>
            </a:pPr>
            <a:r>
              <a:rPr lang="en-US" sz="1700" b="1" dirty="0">
                <a:solidFill>
                  <a:srgbClr val="0000FF"/>
                </a:solidFill>
              </a:rPr>
              <a:t>Representation of Linear Arrays in Memory:</a:t>
            </a:r>
          </a:p>
          <a:p>
            <a:pPr marL="457200" indent="-457200" algn="just">
              <a:spcBef>
                <a:spcPts val="200"/>
              </a:spcBef>
              <a:spcAft>
                <a:spcPts val="200"/>
              </a:spcAft>
              <a:buFont typeface="Wingdings" pitchFamily="2" charset="2"/>
              <a:buChar char="Ø"/>
              <a:defRPr/>
            </a:pPr>
            <a:r>
              <a:rPr lang="en-US" sz="1400" dirty="0"/>
              <a:t>Let AUTO be a linear array in the memory of a computer which is simply a sequence of addressed locations as pictured in figure below.</a:t>
            </a:r>
          </a:p>
          <a:p>
            <a:pPr marL="457200" indent="-457200" algn="just">
              <a:spcBef>
                <a:spcPts val="200"/>
              </a:spcBef>
              <a:spcAft>
                <a:spcPts val="200"/>
              </a:spcAft>
              <a:buFont typeface="Wingdings" pitchFamily="2" charset="2"/>
              <a:buChar char="Ø"/>
              <a:defRPr/>
            </a:pPr>
            <a:r>
              <a:rPr lang="en-US" sz="1400" dirty="0"/>
              <a:t>Let us use the notation</a:t>
            </a:r>
          </a:p>
          <a:p>
            <a:pPr marL="457200" indent="-457200" algn="ctr">
              <a:spcBef>
                <a:spcPts val="200"/>
              </a:spcBef>
              <a:spcAft>
                <a:spcPts val="200"/>
              </a:spcAft>
              <a:defRPr/>
            </a:pPr>
            <a:r>
              <a:rPr lang="en-US" sz="1400" b="1" dirty="0"/>
              <a:t>LOC (AUTO[K]) = address of element AUTO[K] of the array AUTO</a:t>
            </a:r>
          </a:p>
          <a:p>
            <a:pPr marL="457200" indent="-457200" algn="just">
              <a:spcBef>
                <a:spcPts val="200"/>
              </a:spcBef>
              <a:spcAft>
                <a:spcPts val="200"/>
              </a:spcAft>
              <a:buFont typeface="Wingdings" pitchFamily="2" charset="2"/>
              <a:buChar char="Ø"/>
              <a:defRPr/>
            </a:pPr>
            <a:r>
              <a:rPr lang="en-US" sz="1400" dirty="0"/>
              <a:t>Though the elements of the array AUTO are stored in successive memory cells, the computer does not need to keep track of the address of every element of AUTO, but needs to keep track only of the address of the first element of the array (called the base address of the array AUTO), which is denoted by,</a:t>
            </a:r>
          </a:p>
          <a:p>
            <a:pPr marL="457200" indent="-457200" algn="ctr">
              <a:spcBef>
                <a:spcPts val="200"/>
              </a:spcBef>
              <a:spcAft>
                <a:spcPts val="200"/>
              </a:spcAft>
              <a:defRPr/>
            </a:pPr>
            <a:r>
              <a:rPr lang="en-US" sz="1400" b="1" dirty="0"/>
              <a:t>Base(AUTO)</a:t>
            </a:r>
          </a:p>
          <a:p>
            <a:pPr marL="457200" indent="-457200" algn="just">
              <a:spcBef>
                <a:spcPts val="200"/>
              </a:spcBef>
              <a:spcAft>
                <a:spcPts val="200"/>
              </a:spcAft>
              <a:buFont typeface="Wingdings" pitchFamily="2" charset="2"/>
              <a:buChar char="Ø"/>
              <a:defRPr/>
            </a:pPr>
            <a:r>
              <a:rPr lang="en-US" sz="1400" dirty="0"/>
              <a:t>The computer calculates the address of any element of the array using this base address by the following formula:</a:t>
            </a:r>
          </a:p>
          <a:p>
            <a:pPr marL="457200" indent="-457200" algn="ctr">
              <a:spcBef>
                <a:spcPts val="200"/>
              </a:spcBef>
              <a:spcAft>
                <a:spcPts val="200"/>
              </a:spcAft>
              <a:defRPr/>
            </a:pPr>
            <a:r>
              <a:rPr lang="en-US" sz="1400" b="1" dirty="0"/>
              <a:t>LOC(AUTO[K]) = Base(AUTO) + w(K- LB)</a:t>
            </a:r>
          </a:p>
          <a:p>
            <a:pPr marL="457200" indent="-457200" algn="just">
              <a:spcBef>
                <a:spcPts val="200"/>
              </a:spcBef>
              <a:spcAft>
                <a:spcPts val="200"/>
              </a:spcAft>
              <a:defRPr/>
            </a:pPr>
            <a:r>
              <a:rPr lang="en-US" sz="1400" dirty="0"/>
              <a:t>	Where w is the number of words per memory cell for the array AUTO. </a:t>
            </a:r>
          </a:p>
          <a:p>
            <a:pPr marL="457200" indent="-457200" algn="just">
              <a:spcBef>
                <a:spcPts val="200"/>
              </a:spcBef>
              <a:spcAft>
                <a:spcPts val="200"/>
              </a:spcAft>
              <a:buFont typeface="Wingdings" pitchFamily="2" charset="2"/>
              <a:buChar char="Ø"/>
              <a:defRPr/>
            </a:pPr>
            <a:r>
              <a:rPr lang="en-US" sz="1400" dirty="0"/>
              <a:t>Note that, the time to calculate LOC(AUTO[K]) is essentially the same for any value of K.</a:t>
            </a:r>
          </a:p>
          <a:p>
            <a:pPr marL="457200" indent="-457200" algn="just">
              <a:spcBef>
                <a:spcPts val="200"/>
              </a:spcBef>
              <a:spcAft>
                <a:spcPts val="200"/>
              </a:spcAft>
              <a:buFont typeface="Wingdings" pitchFamily="2" charset="2"/>
              <a:buChar char="Ø"/>
              <a:defRPr/>
            </a:pPr>
            <a:r>
              <a:rPr lang="en-US" sz="1400" dirty="0"/>
              <a:t>If any value of the subscript K is given, one can locate and access the content of AUTO[K] without scanning any other element of the array.</a:t>
            </a:r>
          </a:p>
        </p:txBody>
      </p:sp>
      <p:sp>
        <p:nvSpPr>
          <p:cNvPr id="1638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graphicFrame>
        <p:nvGraphicFramePr>
          <p:cNvPr id="6" name="Table 5"/>
          <p:cNvGraphicFramePr>
            <a:graphicFrameLocks noGrp="1"/>
          </p:cNvGraphicFramePr>
          <p:nvPr/>
        </p:nvGraphicFramePr>
        <p:xfrm>
          <a:off x="6721475" y="1555750"/>
          <a:ext cx="1600200" cy="3336925"/>
        </p:xfrm>
        <a:graphic>
          <a:graphicData uri="http://schemas.openxmlformats.org/drawingml/2006/table">
            <a:tbl>
              <a:tblPr firstRow="1" bandRow="1">
                <a:tableStyleId>{5C22544A-7EE6-4342-B048-85BDC9FD1C3A}</a:tableStyleId>
              </a:tblPr>
              <a:tblGrid>
                <a:gridCol w="754380"/>
                <a:gridCol w="845821"/>
              </a:tblGrid>
              <a:tr h="370840">
                <a:tc gridSpan="2">
                  <a:txBody>
                    <a:bodyPr/>
                    <a:lstStyle/>
                    <a:p>
                      <a:pPr algn="ctr"/>
                      <a:r>
                        <a:rPr lang="en-US" dirty="0" smtClean="0">
                          <a:solidFill>
                            <a:schemeClr val="tx1"/>
                          </a:solidFill>
                        </a:rPr>
                        <a:t>           AUTO</a:t>
                      </a:r>
                      <a:endParaRPr lang="en-US"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dirty="0" smtClean="0">
                          <a:solidFill>
                            <a:schemeClr val="tx1"/>
                          </a:solidFill>
                        </a:rPr>
                        <a:t>1000</a:t>
                      </a:r>
                      <a:endParaRPr 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800" b="1" kern="1200" dirty="0" smtClean="0">
                          <a:solidFill>
                            <a:schemeClr val="tx1"/>
                          </a:solidFill>
                          <a:latin typeface="+mn-lt"/>
                          <a:ea typeface="+mn-ea"/>
                          <a:cs typeface="+mn-cs"/>
                        </a:rPr>
                        <a:t>1001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800" b="1" kern="1200" dirty="0" smtClean="0">
                          <a:solidFill>
                            <a:schemeClr val="tx1"/>
                          </a:solidFill>
                          <a:latin typeface="+mn-lt"/>
                          <a:ea typeface="+mn-ea"/>
                          <a:cs typeface="+mn-cs"/>
                        </a:rPr>
                        <a:t>1002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800" b="1" kern="1200" dirty="0" smtClean="0">
                          <a:solidFill>
                            <a:schemeClr val="tx1"/>
                          </a:solidFill>
                          <a:latin typeface="+mn-lt"/>
                          <a:ea typeface="+mn-ea"/>
                          <a:cs typeface="+mn-cs"/>
                        </a:rPr>
                        <a:t>1003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800" b="1" kern="1200" dirty="0" smtClean="0">
                          <a:solidFill>
                            <a:schemeClr val="tx1"/>
                          </a:solidFill>
                          <a:latin typeface="+mn-lt"/>
                          <a:ea typeface="+mn-ea"/>
                          <a:cs typeface="+mn-cs"/>
                        </a:rPr>
                        <a:t>1004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endParaRPr lang="en-US" sz="1800" b="1" kern="1200" dirty="0" smtClean="0">
                        <a:solidFill>
                          <a:schemeClr val="tx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3">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marL="0" algn="l" defTabSz="914400" rtl="0" eaLnBrk="1" latinLnBrk="0" hangingPunct="1"/>
                      <a:endParaRPr lang="en-US" sz="1800" b="1" kern="1200" dirty="0" smtClean="0">
                        <a:solidFill>
                          <a:schemeClr val="tx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r>
              <a:tr h="370840">
                <a:tc>
                  <a:txBody>
                    <a:bodyPr/>
                    <a:lstStyle/>
                    <a:p>
                      <a:pPr marL="0" algn="l" defTabSz="914400" rtl="0" eaLnBrk="1" latinLnBrk="0" hangingPunct="1"/>
                      <a:endParaRPr lang="en-US" sz="1800" b="1" kern="1200" dirty="0" smtClean="0">
                        <a:solidFill>
                          <a:schemeClr val="tx1"/>
                        </a:solidFill>
                        <a:latin typeface="+mn-lt"/>
                        <a:ea typeface="+mn-ea"/>
                        <a:cs typeface="+mn-cs"/>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r>
            </a:tbl>
          </a:graphicData>
        </a:graphic>
      </p:graphicFrame>
      <p:sp>
        <p:nvSpPr>
          <p:cNvPr id="16413" name="TextBox 7"/>
          <p:cNvSpPr txBox="1">
            <a:spLocks noChangeArrowheads="1"/>
          </p:cNvSpPr>
          <p:nvPr/>
        </p:nvSpPr>
        <p:spPr bwMode="auto">
          <a:xfrm>
            <a:off x="6416675" y="5059363"/>
            <a:ext cx="2727325" cy="307975"/>
          </a:xfrm>
          <a:prstGeom prst="rect">
            <a:avLst/>
          </a:prstGeom>
          <a:noFill/>
          <a:ln w="9525">
            <a:noFill/>
            <a:miter lim="800000"/>
            <a:headEnd/>
            <a:tailEnd/>
          </a:ln>
        </p:spPr>
        <p:txBody>
          <a:bodyPr>
            <a:spAutoFit/>
          </a:bodyPr>
          <a:lstStyle/>
          <a:p>
            <a:r>
              <a:rPr lang="en-US" sz="1400" b="1"/>
              <a:t>Figure: </a:t>
            </a:r>
            <a:r>
              <a:rPr lang="en-US" sz="1400" b="1">
                <a:solidFill>
                  <a:srgbClr val="0000FF"/>
                </a:solidFill>
              </a:rPr>
              <a:t>Computer Memory</a:t>
            </a:r>
          </a:p>
        </p:txBody>
      </p:sp>
      <p:sp>
        <p:nvSpPr>
          <p:cNvPr id="1641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221FC4F5-BF1C-47A7-A36C-0CE850030065}" type="slidenum">
              <a:rPr lang="en-US" sz="1400"/>
              <a:pPr/>
              <a:t>11</a:t>
            </a:fld>
            <a:endParaRPr lang="en-US" sz="140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741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7412" name="Rectangle 5"/>
          <p:cNvSpPr>
            <a:spLocks noChangeArrowheads="1"/>
          </p:cNvSpPr>
          <p:nvPr/>
        </p:nvSpPr>
        <p:spPr bwMode="auto">
          <a:xfrm>
            <a:off x="215900" y="860425"/>
            <a:ext cx="4503738" cy="4646613"/>
          </a:xfrm>
          <a:prstGeom prst="rect">
            <a:avLst/>
          </a:prstGeom>
          <a:noFill/>
          <a:ln w="9525">
            <a:noFill/>
            <a:miter lim="800000"/>
            <a:headEnd/>
            <a:tailEnd/>
          </a:ln>
        </p:spPr>
        <p:txBody>
          <a:bodyPr anchor="ctr">
            <a:spAutoFit/>
          </a:bodyPr>
          <a:lstStyle/>
          <a:p>
            <a:r>
              <a:rPr lang="en-US" sz="1700" b="1">
                <a:solidFill>
                  <a:srgbClr val="0000FF"/>
                </a:solidFill>
              </a:rPr>
              <a:t>Example:</a:t>
            </a:r>
            <a:endParaRPr lang="en-US" sz="1700">
              <a:solidFill>
                <a:srgbClr val="0000FF"/>
              </a:solidFill>
            </a:endParaRPr>
          </a:p>
          <a:p>
            <a:pPr lvl="1" indent="-457200" algn="just">
              <a:buFont typeface="Wingdings" pitchFamily="2" charset="2"/>
              <a:buChar char="Ø"/>
            </a:pPr>
            <a:r>
              <a:rPr lang="en-US" sz="1500"/>
              <a:t>An automobile company uses an array AUTO to record the number of automobiles sold each year from 1932 through 1984. Suppose AUTO appears in memory as pictured in figure below.</a:t>
            </a:r>
          </a:p>
          <a:p>
            <a:pPr lvl="1" indent="-457200" algn="just">
              <a:buFont typeface="Wingdings" pitchFamily="2" charset="2"/>
              <a:buChar char="Ø"/>
            </a:pPr>
            <a:r>
              <a:rPr lang="en-US" sz="1500"/>
              <a:t>Here, Base(AUTO) = 200, and w = 4 words per memory cell for AUTO.</a:t>
            </a:r>
          </a:p>
          <a:p>
            <a:pPr lvl="1" indent="-457200" algn="just">
              <a:buFont typeface="Wingdings" pitchFamily="2" charset="2"/>
              <a:buChar char="Ø"/>
            </a:pPr>
            <a:r>
              <a:rPr lang="en-US" sz="1500"/>
              <a:t>Therefore,</a:t>
            </a:r>
          </a:p>
          <a:p>
            <a:pPr lvl="1" indent="-457200" algn="just"/>
            <a:r>
              <a:rPr lang="en-US" sz="1500"/>
              <a:t>	</a:t>
            </a:r>
            <a:r>
              <a:rPr lang="en-US" sz="1200"/>
              <a:t>LOC(AUTO[1932]) = 200, LOC(AUTO[1933]) = 204, LOC(AUTO[1934]) = 208, ….</a:t>
            </a:r>
            <a:endParaRPr lang="en-US" sz="1500"/>
          </a:p>
          <a:p>
            <a:pPr lvl="1" indent="-457200" algn="just">
              <a:buFont typeface="Wingdings" pitchFamily="2" charset="2"/>
              <a:buChar char="Ø"/>
            </a:pPr>
            <a:r>
              <a:rPr lang="en-US" sz="1500"/>
              <a:t>In similar ways, the address of the array element for year K = 1965 can be obtained by the following formula:</a:t>
            </a:r>
          </a:p>
          <a:p>
            <a:pPr lvl="1" indent="-457200" algn="just"/>
            <a:r>
              <a:rPr lang="en-US" sz="1500"/>
              <a:t>	</a:t>
            </a:r>
            <a:r>
              <a:rPr lang="en-US" sz="1200"/>
              <a:t>LOC(AUTO[1965]) = Base(AUTO) + w(1965 – LB) =200 + 4(1965 – 1932) = 332</a:t>
            </a:r>
            <a:endParaRPr lang="en-US" sz="1500"/>
          </a:p>
          <a:p>
            <a:pPr lvl="1" indent="-457200" algn="just">
              <a:buFont typeface="Wingdings" pitchFamily="2" charset="2"/>
              <a:buChar char="Ø"/>
            </a:pPr>
            <a:r>
              <a:rPr lang="en-US" sz="1500"/>
              <a:t>Therefore, it is obvious that </a:t>
            </a:r>
            <a:r>
              <a:rPr lang="en-US" sz="1500">
                <a:solidFill>
                  <a:srgbClr val="FF0000"/>
                </a:solidFill>
              </a:rPr>
              <a:t>the contents of this element can be obtained without scanning any other element in the array AUTO</a:t>
            </a:r>
            <a:r>
              <a:rPr lang="en-US" sz="1500"/>
              <a:t>.</a:t>
            </a:r>
          </a:p>
        </p:txBody>
      </p:sp>
      <p:graphicFrame>
        <p:nvGraphicFramePr>
          <p:cNvPr id="5" name="Table 4"/>
          <p:cNvGraphicFramePr>
            <a:graphicFrameLocks noGrp="1"/>
          </p:cNvGraphicFramePr>
          <p:nvPr/>
        </p:nvGraphicFramePr>
        <p:xfrm>
          <a:off x="4822825" y="1031875"/>
          <a:ext cx="1268413" cy="3303588"/>
        </p:xfrm>
        <a:graphic>
          <a:graphicData uri="http://schemas.openxmlformats.org/drawingml/2006/table">
            <a:tbl>
              <a:tblPr/>
              <a:tblGrid>
                <a:gridCol w="527685"/>
                <a:gridCol w="740621"/>
              </a:tblGrid>
              <a:tr h="357407">
                <a:tc gridSpan="2">
                  <a:txBody>
                    <a:bodyPr/>
                    <a:lstStyle/>
                    <a:p>
                      <a:pPr marL="0" marR="0" algn="just">
                        <a:lnSpc>
                          <a:spcPct val="130000"/>
                        </a:lnSpc>
                        <a:spcBef>
                          <a:spcPts val="0"/>
                        </a:spcBef>
                        <a:spcAft>
                          <a:spcPts val="0"/>
                        </a:spcAft>
                      </a:pPr>
                      <a:r>
                        <a:rPr lang="en-US" sz="1100" b="1" dirty="0" smtClean="0">
                          <a:solidFill>
                            <a:srgbClr val="0000FF"/>
                          </a:solidFill>
                          <a:latin typeface="Verdana"/>
                          <a:ea typeface="Times New Roman"/>
                        </a:rPr>
                        <a:t>            AUTO</a:t>
                      </a:r>
                      <a:endParaRPr lang="en-US" sz="11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1932</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Verdana"/>
                          <a:ea typeface="Times New Roman"/>
                        </a:rPr>
                        <a:t>100</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1933</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Verdana"/>
                          <a:ea typeface="Times New Roman"/>
                        </a:rPr>
                        <a:t>150</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1934</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Times New Roman"/>
                          <a:ea typeface="Times New Roman"/>
                        </a:rPr>
                        <a:t>250</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1935</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Times New Roman"/>
                          <a:ea typeface="Times New Roman"/>
                        </a:rPr>
                        <a:t>095</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Times New Roman"/>
                          <a:ea typeface="Times New Roman"/>
                        </a:rPr>
                        <a:t>….</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Times New Roman"/>
                          <a:ea typeface="Times New Roman"/>
                        </a:rPr>
                        <a:t>…</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1983</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Times New Roman"/>
                          <a:ea typeface="Times New Roman"/>
                        </a:rPr>
                        <a:t>220</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100" dirty="0" smtClean="0">
                          <a:latin typeface="Verdana"/>
                          <a:ea typeface="Times New Roman"/>
                        </a:rPr>
                        <a:t>1984</a:t>
                      </a:r>
                      <a:endParaRPr lang="en-US" sz="11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100" dirty="0" smtClean="0">
                          <a:latin typeface="Times New Roman"/>
                          <a:ea typeface="Times New Roman"/>
                        </a:rPr>
                        <a:t>300</a:t>
                      </a:r>
                      <a:endParaRPr lang="en-US" sz="11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7439" name="TextBox 7"/>
          <p:cNvSpPr txBox="1">
            <a:spLocks noChangeArrowheads="1"/>
          </p:cNvSpPr>
          <p:nvPr/>
        </p:nvSpPr>
        <p:spPr bwMode="auto">
          <a:xfrm>
            <a:off x="4822825" y="6581775"/>
            <a:ext cx="3746500" cy="276225"/>
          </a:xfrm>
          <a:prstGeom prst="rect">
            <a:avLst/>
          </a:prstGeom>
          <a:noFill/>
          <a:ln w="9525">
            <a:noFill/>
            <a:miter lim="800000"/>
            <a:headEnd/>
            <a:tailEnd/>
          </a:ln>
        </p:spPr>
        <p:txBody>
          <a:bodyPr>
            <a:spAutoFit/>
          </a:bodyPr>
          <a:lstStyle/>
          <a:p>
            <a:r>
              <a:rPr lang="en-US" sz="1200" b="1"/>
              <a:t>Figure: </a:t>
            </a:r>
            <a:r>
              <a:rPr lang="en-US" sz="1200" b="1">
                <a:solidFill>
                  <a:srgbClr val="0000FF"/>
                </a:solidFill>
              </a:rPr>
              <a:t>Memory representation of an array</a:t>
            </a:r>
          </a:p>
        </p:txBody>
      </p:sp>
      <p:graphicFrame>
        <p:nvGraphicFramePr>
          <p:cNvPr id="7" name="Table 6"/>
          <p:cNvGraphicFramePr>
            <a:graphicFrameLocks noGrp="1"/>
          </p:cNvGraphicFramePr>
          <p:nvPr/>
        </p:nvGraphicFramePr>
        <p:xfrm>
          <a:off x="6351588" y="449263"/>
          <a:ext cx="1228725" cy="5934075"/>
        </p:xfrm>
        <a:graphic>
          <a:graphicData uri="http://schemas.openxmlformats.org/drawingml/2006/table">
            <a:tbl>
              <a:tblPr firstRow="1" bandRow="1">
                <a:tableStyleId>{5C22544A-7EE6-4342-B048-85BDC9FD1C3A}</a:tableStyleId>
              </a:tblPr>
              <a:tblGrid>
                <a:gridCol w="579174"/>
                <a:gridCol w="649377"/>
              </a:tblGrid>
              <a:tr h="370840">
                <a:tc gridSpan="2">
                  <a:txBody>
                    <a:bodyPr/>
                    <a:lstStyle/>
                    <a:p>
                      <a:pPr algn="ctr"/>
                      <a:r>
                        <a:rPr lang="en-US" sz="1400" dirty="0" smtClean="0">
                          <a:solidFill>
                            <a:schemeClr val="tx1"/>
                          </a:solidFill>
                        </a:rPr>
                        <a:t>           AUTO</a:t>
                      </a:r>
                      <a:endParaRPr lang="en-US" sz="1400" dirty="0">
                        <a:solidFill>
                          <a:schemeClr val="tx1"/>
                        </a:solidFill>
                      </a:endParaRPr>
                    </a:p>
                  </a:txBody>
                  <a:tcPr>
                    <a:lnL w="12700" cmpd="sng">
                      <a:noFill/>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b="1" kern="1200" dirty="0" smtClean="0">
                          <a:solidFill>
                            <a:schemeClr val="tx1"/>
                          </a:solidFill>
                          <a:latin typeface="+mn-lt"/>
                          <a:ea typeface="+mn-ea"/>
                          <a:cs typeface="+mn-cs"/>
                        </a:rPr>
                        <a:t>200</a:t>
                      </a:r>
                      <a:endParaRPr lang="en-US" sz="1400"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201</a:t>
                      </a:r>
                    </a:p>
                  </a:txBody>
                  <a:tcP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203</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204</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205</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206</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207</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208</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209</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210</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r>
                        <a:rPr lang="en-US" sz="1400" b="1" kern="1200" dirty="0" smtClean="0">
                          <a:solidFill>
                            <a:schemeClr val="tx1"/>
                          </a:solidFill>
                          <a:latin typeface="+mn-lt"/>
                          <a:ea typeface="+mn-ea"/>
                          <a:cs typeface="+mn-cs"/>
                        </a:rPr>
                        <a:t>211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ct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rowSpan="3">
                  <a:txBody>
                    <a:bodyPr/>
                    <a:lstStyle/>
                    <a:p>
                      <a:endParaRPr lang="en-US" sz="1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r>
              <a:tr h="370840">
                <a:tc>
                  <a:txBody>
                    <a:bodyPr/>
                    <a:lstStyle/>
                    <a:p>
                      <a:pPr marL="0" algn="ct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r>
              <a:tr h="370840">
                <a:tc>
                  <a:txBody>
                    <a:bodyPr/>
                    <a:lstStyle/>
                    <a:p>
                      <a:pPr marL="0" algn="ctr" defTabSz="914400" rtl="0" eaLnBrk="1" latinLnBrk="0" hangingPunct="1"/>
                      <a:r>
                        <a:rPr lang="en-US" sz="1400" b="1" kern="1200" dirty="0" smtClean="0">
                          <a:solidFill>
                            <a:schemeClr val="tx1"/>
                          </a:solidFill>
                          <a:latin typeface="+mn-lt"/>
                          <a:ea typeface="+mn-ea"/>
                          <a:cs typeface="+mn-cs"/>
                        </a:rPr>
                        <a:t>.</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vMerge="1">
                  <a:txBody>
                    <a:bodyPr/>
                    <a:lstStyle/>
                    <a:p>
                      <a:endParaRPr lang="en-US" dirty="0"/>
                    </a:p>
                  </a:txBody>
                  <a:tcPr/>
                </a:tc>
              </a:tr>
            </a:tbl>
          </a:graphicData>
        </a:graphic>
      </p:graphicFrame>
      <p:sp>
        <p:nvSpPr>
          <p:cNvPr id="9" name="Right Brace 8"/>
          <p:cNvSpPr/>
          <p:nvPr/>
        </p:nvSpPr>
        <p:spPr>
          <a:xfrm>
            <a:off x="7699375" y="796925"/>
            <a:ext cx="103188" cy="1503363"/>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86" name="TextBox 9"/>
          <p:cNvSpPr txBox="1">
            <a:spLocks noChangeArrowheads="1"/>
          </p:cNvSpPr>
          <p:nvPr/>
        </p:nvSpPr>
        <p:spPr bwMode="auto">
          <a:xfrm>
            <a:off x="7866063" y="1406525"/>
            <a:ext cx="1101725" cy="277813"/>
          </a:xfrm>
          <a:prstGeom prst="rect">
            <a:avLst/>
          </a:prstGeom>
          <a:noFill/>
          <a:ln w="9525">
            <a:noFill/>
            <a:miter lim="800000"/>
            <a:headEnd/>
            <a:tailEnd/>
          </a:ln>
        </p:spPr>
        <p:txBody>
          <a:bodyPr>
            <a:spAutoFit/>
          </a:bodyPr>
          <a:lstStyle/>
          <a:p>
            <a:r>
              <a:rPr lang="en-US" sz="1200" b="1"/>
              <a:t>AUTO[1932]</a:t>
            </a:r>
            <a:endParaRPr lang="en-US" sz="1200" b="1">
              <a:solidFill>
                <a:srgbClr val="0000FF"/>
              </a:solidFill>
            </a:endParaRPr>
          </a:p>
        </p:txBody>
      </p:sp>
      <p:sp>
        <p:nvSpPr>
          <p:cNvPr id="11" name="Right Brace 10"/>
          <p:cNvSpPr/>
          <p:nvPr/>
        </p:nvSpPr>
        <p:spPr>
          <a:xfrm>
            <a:off x="7704138" y="2344738"/>
            <a:ext cx="127000" cy="142081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88" name="TextBox 11"/>
          <p:cNvSpPr txBox="1">
            <a:spLocks noChangeArrowheads="1"/>
          </p:cNvSpPr>
          <p:nvPr/>
        </p:nvSpPr>
        <p:spPr bwMode="auto">
          <a:xfrm>
            <a:off x="7870825" y="2886075"/>
            <a:ext cx="1101725" cy="277813"/>
          </a:xfrm>
          <a:prstGeom prst="rect">
            <a:avLst/>
          </a:prstGeom>
          <a:noFill/>
          <a:ln w="9525">
            <a:noFill/>
            <a:miter lim="800000"/>
            <a:headEnd/>
            <a:tailEnd/>
          </a:ln>
        </p:spPr>
        <p:txBody>
          <a:bodyPr>
            <a:spAutoFit/>
          </a:bodyPr>
          <a:lstStyle/>
          <a:p>
            <a:r>
              <a:rPr lang="en-US" sz="1200" b="1"/>
              <a:t>AUTO[1933]</a:t>
            </a:r>
            <a:endParaRPr lang="en-US" sz="1200" b="1">
              <a:solidFill>
                <a:srgbClr val="0000FF"/>
              </a:solidFill>
            </a:endParaRPr>
          </a:p>
        </p:txBody>
      </p:sp>
      <p:sp>
        <p:nvSpPr>
          <p:cNvPr id="13" name="Right Brace 12"/>
          <p:cNvSpPr/>
          <p:nvPr/>
        </p:nvSpPr>
        <p:spPr>
          <a:xfrm>
            <a:off x="7704138" y="3833813"/>
            <a:ext cx="68262" cy="1420812"/>
          </a:xfrm>
          <a:prstGeom prst="righ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7490" name="TextBox 13"/>
          <p:cNvSpPr txBox="1">
            <a:spLocks noChangeArrowheads="1"/>
          </p:cNvSpPr>
          <p:nvPr/>
        </p:nvSpPr>
        <p:spPr bwMode="auto">
          <a:xfrm>
            <a:off x="7870825" y="4508500"/>
            <a:ext cx="1101725" cy="277813"/>
          </a:xfrm>
          <a:prstGeom prst="rect">
            <a:avLst/>
          </a:prstGeom>
          <a:noFill/>
          <a:ln w="9525">
            <a:noFill/>
            <a:miter lim="800000"/>
            <a:headEnd/>
            <a:tailEnd/>
          </a:ln>
        </p:spPr>
        <p:txBody>
          <a:bodyPr>
            <a:spAutoFit/>
          </a:bodyPr>
          <a:lstStyle/>
          <a:p>
            <a:r>
              <a:rPr lang="en-US" sz="1200" b="1"/>
              <a:t>AUTO[1934]</a:t>
            </a:r>
            <a:endParaRPr lang="en-US" sz="1200" b="1">
              <a:solidFill>
                <a:srgbClr val="0000FF"/>
              </a:solidFill>
            </a:endParaRPr>
          </a:p>
        </p:txBody>
      </p:sp>
      <p:sp>
        <p:nvSpPr>
          <p:cNvPr id="17491" name="Rectangle 14"/>
          <p:cNvSpPr>
            <a:spLocks noChangeArrowheads="1"/>
          </p:cNvSpPr>
          <p:nvPr/>
        </p:nvSpPr>
        <p:spPr bwMode="auto">
          <a:xfrm>
            <a:off x="220663" y="515938"/>
            <a:ext cx="5649912" cy="354012"/>
          </a:xfrm>
          <a:prstGeom prst="rect">
            <a:avLst/>
          </a:prstGeom>
          <a:noFill/>
          <a:ln w="9525">
            <a:noFill/>
            <a:miter lim="800000"/>
            <a:headEnd/>
            <a:tailEnd/>
          </a:ln>
        </p:spPr>
        <p:txBody>
          <a:bodyPr anchor="ctr">
            <a:spAutoFit/>
          </a:bodyPr>
          <a:lstStyle/>
          <a:p>
            <a:r>
              <a:rPr lang="en-US" sz="1700" b="1">
                <a:solidFill>
                  <a:srgbClr val="C00000"/>
                </a:solidFill>
              </a:rPr>
              <a:t>Representation of Linear Arrays in Memory:</a:t>
            </a:r>
            <a:endParaRPr lang="en-US" sz="1500">
              <a:solidFill>
                <a:srgbClr val="C00000"/>
              </a:solidFill>
            </a:endParaRPr>
          </a:p>
        </p:txBody>
      </p:sp>
      <p:sp>
        <p:nvSpPr>
          <p:cNvPr id="16" name="Rectangle 5"/>
          <p:cNvSpPr>
            <a:spLocks noChangeArrowheads="1"/>
          </p:cNvSpPr>
          <p:nvPr/>
        </p:nvSpPr>
        <p:spPr bwMode="auto">
          <a:xfrm>
            <a:off x="161925" y="5516563"/>
            <a:ext cx="6253163" cy="1117600"/>
          </a:xfrm>
          <a:prstGeom prst="rect">
            <a:avLst/>
          </a:prstGeom>
          <a:noFill/>
          <a:ln w="9525">
            <a:noFill/>
            <a:miter lim="800000"/>
            <a:headEnd/>
            <a:tailEnd/>
          </a:ln>
        </p:spPr>
        <p:txBody>
          <a:bodyPr anchor="ctr">
            <a:spAutoFit/>
          </a:bodyPr>
          <a:lstStyle/>
          <a:p>
            <a:pPr>
              <a:spcBef>
                <a:spcPts val="200"/>
              </a:spcBef>
              <a:spcAft>
                <a:spcPts val="200"/>
              </a:spcAft>
              <a:defRPr/>
            </a:pPr>
            <a:r>
              <a:rPr lang="en-US" sz="1200" b="1" dirty="0">
                <a:solidFill>
                  <a:srgbClr val="0000FF"/>
                </a:solidFill>
              </a:rPr>
              <a:t>Note:</a:t>
            </a:r>
          </a:p>
          <a:p>
            <a:pPr marL="457200" indent="-457200" algn="just">
              <a:spcBef>
                <a:spcPts val="200"/>
              </a:spcBef>
              <a:spcAft>
                <a:spcPts val="200"/>
              </a:spcAft>
              <a:buFont typeface="Wingdings" pitchFamily="2" charset="2"/>
              <a:buChar char="Ø"/>
              <a:defRPr/>
            </a:pPr>
            <a:r>
              <a:rPr lang="en-US" sz="1200" dirty="0"/>
              <a:t>If any element of an array (</a:t>
            </a:r>
            <a:r>
              <a:rPr lang="en-US" sz="1050" dirty="0">
                <a:solidFill>
                  <a:srgbClr val="0000FF"/>
                </a:solidFill>
              </a:rPr>
              <a:t>e.g. AUTO[K] of the array AUTO</a:t>
            </a:r>
            <a:r>
              <a:rPr lang="en-US" sz="1200" dirty="0"/>
              <a:t>) can be located and processed in a time that is independent of K, then the array is said to be </a:t>
            </a:r>
            <a:r>
              <a:rPr lang="en-US" sz="1200" b="1" dirty="0">
                <a:solidFill>
                  <a:srgbClr val="0000FF"/>
                </a:solidFill>
              </a:rPr>
              <a:t>indexed</a:t>
            </a:r>
            <a:r>
              <a:rPr lang="en-US" sz="1200" dirty="0"/>
              <a:t>.</a:t>
            </a:r>
          </a:p>
          <a:p>
            <a:pPr marL="457200" indent="-457200" algn="just">
              <a:spcBef>
                <a:spcPts val="200"/>
              </a:spcBef>
              <a:spcAft>
                <a:spcPts val="200"/>
              </a:spcAft>
              <a:buFont typeface="Wingdings" pitchFamily="2" charset="2"/>
              <a:buChar char="Ø"/>
              <a:defRPr/>
            </a:pPr>
            <a:r>
              <a:rPr lang="en-US" sz="1200" dirty="0"/>
              <a:t>The above example demonstrates that linear array can be indexed, which is a very important property of linear array. In fact, linked list can not be indexed. </a:t>
            </a:r>
          </a:p>
        </p:txBody>
      </p:sp>
      <p:sp>
        <p:nvSpPr>
          <p:cNvPr id="1749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C4911CB8-B29F-4793-A285-89433670A5CD}" type="slidenum">
              <a:rPr lang="en-US" sz="1400"/>
              <a:pPr/>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5917005"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Have a question?</a:t>
            </a:r>
          </a:p>
        </p:txBody>
      </p:sp>
      <p:sp>
        <p:nvSpPr>
          <p:cNvPr id="1843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B31D3024-54C5-4559-8161-94AE4A8AC340}" type="slidenum">
              <a:rPr lang="en-US" sz="1400"/>
              <a:pPr/>
              <a:t>13</a:t>
            </a:fld>
            <a:endParaRPr lang="en-US" sz="1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457200"/>
            <a:ext cx="8686800" cy="6424613"/>
          </a:xfrm>
          <a:prstGeom prst="rect">
            <a:avLst/>
          </a:prstGeom>
          <a:noFill/>
          <a:ln w="9525">
            <a:noFill/>
            <a:miter lim="800000"/>
            <a:headEnd/>
            <a:tailEnd/>
          </a:ln>
        </p:spPr>
        <p:txBody>
          <a:bodyPr anchor="ctr">
            <a:spAutoFit/>
          </a:bodyPr>
          <a:lstStyle/>
          <a:p>
            <a:pPr marL="457200" indent="-457200" algn="just">
              <a:spcBef>
                <a:spcPts val="200"/>
              </a:spcBef>
              <a:spcAft>
                <a:spcPts val="200"/>
              </a:spcAft>
              <a:defRPr/>
            </a:pPr>
            <a:r>
              <a:rPr lang="en-US" sz="1700" b="1" dirty="0">
                <a:solidFill>
                  <a:srgbClr val="0000FF"/>
                </a:solidFill>
              </a:rPr>
              <a:t>What is Array?</a:t>
            </a:r>
          </a:p>
          <a:p>
            <a:pPr marL="457200" indent="-457200" algn="just">
              <a:spcBef>
                <a:spcPts val="300"/>
              </a:spcBef>
              <a:spcAft>
                <a:spcPts val="300"/>
              </a:spcAft>
              <a:buFont typeface="Wingdings" pitchFamily="2" charset="2"/>
              <a:buChar char="Ø"/>
              <a:defRPr/>
            </a:pPr>
            <a:r>
              <a:rPr lang="en-US" sz="1700" dirty="0">
                <a:latin typeface="Verdana" pitchFamily="34" charset="0"/>
              </a:rPr>
              <a:t>Array is a </a:t>
            </a:r>
            <a:r>
              <a:rPr lang="en-US" sz="1700" dirty="0">
                <a:solidFill>
                  <a:srgbClr val="0000FF"/>
                </a:solidFill>
                <a:latin typeface="Verdana" pitchFamily="34" charset="0"/>
              </a:rPr>
              <a:t>sequenced </a:t>
            </a:r>
            <a:r>
              <a:rPr lang="en-US" sz="1700" dirty="0">
                <a:latin typeface="Verdana" pitchFamily="34" charset="0"/>
              </a:rPr>
              <a:t>list of </a:t>
            </a:r>
            <a:r>
              <a:rPr lang="en-US" sz="1700" dirty="0">
                <a:solidFill>
                  <a:srgbClr val="0000FF"/>
                </a:solidFill>
                <a:latin typeface="Verdana" pitchFamily="34" charset="0"/>
              </a:rPr>
              <a:t>finite </a:t>
            </a:r>
            <a:r>
              <a:rPr lang="en-US" sz="1700" dirty="0">
                <a:latin typeface="Verdana" pitchFamily="34" charset="0"/>
              </a:rPr>
              <a:t>data elements of the </a:t>
            </a:r>
            <a:r>
              <a:rPr lang="en-US" sz="1700" dirty="0">
                <a:solidFill>
                  <a:srgbClr val="0000FF"/>
                </a:solidFill>
                <a:latin typeface="Verdana" pitchFamily="34" charset="0"/>
              </a:rPr>
              <a:t>same type</a:t>
            </a:r>
            <a:r>
              <a:rPr lang="en-US" sz="1700" dirty="0">
                <a:latin typeface="Verdana" pitchFamily="34" charset="0"/>
              </a:rPr>
              <a:t>. Elements of the array are stored respectively in successive memory locations.  </a:t>
            </a:r>
          </a:p>
          <a:p>
            <a:pPr marL="457200" indent="-457200" algn="just">
              <a:spcBef>
                <a:spcPts val="300"/>
              </a:spcBef>
              <a:spcAft>
                <a:spcPts val="300"/>
              </a:spcAft>
              <a:buFont typeface="Wingdings" pitchFamily="2" charset="2"/>
              <a:buChar char="Ø"/>
              <a:defRPr/>
            </a:pPr>
            <a:r>
              <a:rPr lang="en-US" sz="1700" dirty="0">
                <a:latin typeface="Verdana" pitchFamily="34" charset="0"/>
              </a:rPr>
              <a:t>For example, we can use an array named </a:t>
            </a:r>
            <a:r>
              <a:rPr lang="en-US" sz="1700" b="1" i="1" dirty="0">
                <a:latin typeface="Verdana" pitchFamily="34" charset="0"/>
              </a:rPr>
              <a:t>salary</a:t>
            </a:r>
            <a:r>
              <a:rPr lang="en-US" sz="1700" dirty="0">
                <a:latin typeface="Verdana" pitchFamily="34" charset="0"/>
              </a:rPr>
              <a:t> to represent a set of salaries of a group of employees in an organization. </a:t>
            </a:r>
          </a:p>
          <a:p>
            <a:pPr marL="457200" indent="-457200" algn="just">
              <a:spcBef>
                <a:spcPts val="300"/>
              </a:spcBef>
              <a:spcAft>
                <a:spcPts val="300"/>
              </a:spcAft>
              <a:buFont typeface="Wingdings" pitchFamily="2" charset="2"/>
              <a:buChar char="Ø"/>
              <a:defRPr/>
            </a:pPr>
            <a:r>
              <a:rPr lang="en-US" sz="1700" dirty="0">
                <a:solidFill>
                  <a:srgbClr val="FF0000"/>
                </a:solidFill>
                <a:latin typeface="Verdana" pitchFamily="34" charset="0"/>
              </a:rPr>
              <a:t>Since</a:t>
            </a:r>
            <a:r>
              <a:rPr lang="en-US" sz="1700" dirty="0">
                <a:latin typeface="Verdana" pitchFamily="34" charset="0"/>
              </a:rPr>
              <a:t> arrays are usually easy to traverse, search and sort, they are frequently used to store relatively permanent collections of data. On the other hand, if the size of the structure and data in that structure are constantly changing, </a:t>
            </a:r>
            <a:r>
              <a:rPr lang="en-US" sz="1700" dirty="0">
                <a:solidFill>
                  <a:srgbClr val="0000FF"/>
                </a:solidFill>
                <a:latin typeface="Verdana" pitchFamily="34" charset="0"/>
              </a:rPr>
              <a:t>then the array may not be as useful </a:t>
            </a:r>
            <a:r>
              <a:rPr lang="en-US" sz="1700" dirty="0">
                <a:latin typeface="Verdana" pitchFamily="34" charset="0"/>
              </a:rPr>
              <a:t>as linked list. </a:t>
            </a:r>
          </a:p>
          <a:p>
            <a:pPr marL="457200" indent="-457200" algn="just">
              <a:spcBef>
                <a:spcPts val="300"/>
              </a:spcBef>
              <a:spcAft>
                <a:spcPts val="300"/>
              </a:spcAft>
              <a:buFont typeface="Wingdings" pitchFamily="2" charset="2"/>
              <a:buChar char="Ø"/>
              <a:defRPr/>
            </a:pPr>
            <a:r>
              <a:rPr lang="en-US" sz="1700" dirty="0">
                <a:latin typeface="Verdana" pitchFamily="34" charset="0"/>
              </a:rPr>
              <a:t>Some examples where the concepts of an array can be used:</a:t>
            </a:r>
          </a:p>
          <a:p>
            <a:pPr marL="1371600" indent="-457200">
              <a:spcBef>
                <a:spcPts val="300"/>
              </a:spcBef>
              <a:spcAft>
                <a:spcPts val="300"/>
              </a:spcAft>
              <a:buFont typeface="Wingdings" pitchFamily="2" charset="2"/>
              <a:buChar char="q"/>
              <a:defRPr/>
            </a:pPr>
            <a:r>
              <a:rPr lang="en-US" sz="1600" dirty="0"/>
              <a:t>List of temperatures recorded every hour in a day, or a month, or a year.</a:t>
            </a:r>
          </a:p>
          <a:p>
            <a:pPr marL="1371600" indent="-457200">
              <a:spcBef>
                <a:spcPts val="300"/>
              </a:spcBef>
              <a:spcAft>
                <a:spcPts val="300"/>
              </a:spcAft>
              <a:buFont typeface="Wingdings" pitchFamily="2" charset="2"/>
              <a:buChar char="q"/>
              <a:defRPr/>
            </a:pPr>
            <a:r>
              <a:rPr lang="en-US" sz="1600" dirty="0"/>
              <a:t>List of employees in an organization.</a:t>
            </a:r>
          </a:p>
          <a:p>
            <a:pPr marL="1371600" indent="-457200">
              <a:spcBef>
                <a:spcPts val="300"/>
              </a:spcBef>
              <a:spcAft>
                <a:spcPts val="300"/>
              </a:spcAft>
              <a:buFont typeface="Wingdings" pitchFamily="2" charset="2"/>
              <a:buChar char="q"/>
              <a:defRPr/>
            </a:pPr>
            <a:r>
              <a:rPr lang="en-US" sz="1600" dirty="0"/>
              <a:t>List of products and their cost sold by a store.</a:t>
            </a:r>
          </a:p>
          <a:p>
            <a:pPr marL="1371600" indent="-457200">
              <a:spcBef>
                <a:spcPts val="300"/>
              </a:spcBef>
              <a:spcAft>
                <a:spcPts val="300"/>
              </a:spcAft>
              <a:buFont typeface="Wingdings" pitchFamily="2" charset="2"/>
              <a:buChar char="q"/>
              <a:defRPr/>
            </a:pPr>
            <a:r>
              <a:rPr lang="en-US" sz="1600" dirty="0"/>
              <a:t>Test scores of a class of students.</a:t>
            </a:r>
          </a:p>
          <a:p>
            <a:pPr marL="1371600" indent="-457200">
              <a:spcBef>
                <a:spcPts val="300"/>
              </a:spcBef>
              <a:spcAft>
                <a:spcPts val="300"/>
              </a:spcAft>
              <a:buFont typeface="Wingdings" pitchFamily="2" charset="2"/>
              <a:buChar char="q"/>
              <a:defRPr/>
            </a:pPr>
            <a:r>
              <a:rPr lang="en-US" sz="1600" dirty="0"/>
              <a:t>List of customer and their telephone numbers.</a:t>
            </a:r>
          </a:p>
          <a:p>
            <a:pPr marL="1371600" indent="-457200">
              <a:spcBef>
                <a:spcPts val="300"/>
              </a:spcBef>
              <a:spcAft>
                <a:spcPts val="300"/>
              </a:spcAft>
              <a:buFont typeface="Wingdings" pitchFamily="2" charset="2"/>
              <a:buChar char="q"/>
              <a:defRPr/>
            </a:pPr>
            <a:r>
              <a:rPr lang="en-US" sz="1600" dirty="0"/>
              <a:t>Table of daily rainfall.</a:t>
            </a:r>
          </a:p>
          <a:p>
            <a:pPr marL="457200" indent="-457200" algn="just">
              <a:spcBef>
                <a:spcPts val="200"/>
              </a:spcBef>
              <a:spcAft>
                <a:spcPts val="200"/>
              </a:spcAft>
              <a:defRPr/>
            </a:pPr>
            <a:endParaRPr lang="en-US" sz="1000" dirty="0">
              <a:latin typeface="Verdana" pitchFamily="34" charset="0"/>
            </a:endParaRPr>
          </a:p>
          <a:p>
            <a:pPr>
              <a:defRPr/>
            </a:pPr>
            <a:r>
              <a:rPr lang="en-US" sz="1700" b="1" dirty="0">
                <a:solidFill>
                  <a:srgbClr val="0000FF"/>
                </a:solidFill>
              </a:rPr>
              <a:t>Types of Array:</a:t>
            </a:r>
            <a:endParaRPr lang="en-US" sz="1700" dirty="0">
              <a:solidFill>
                <a:srgbClr val="0000FF"/>
              </a:solidFill>
            </a:endParaRPr>
          </a:p>
          <a:p>
            <a:pPr marL="917575" indent="-342900">
              <a:spcBef>
                <a:spcPts val="300"/>
              </a:spcBef>
              <a:spcAft>
                <a:spcPts val="300"/>
              </a:spcAft>
              <a:buFont typeface="+mj-lt"/>
              <a:buAutoNum type="arabicPeriod"/>
              <a:defRPr/>
            </a:pPr>
            <a:r>
              <a:rPr lang="en-US" sz="1700" dirty="0"/>
              <a:t>Linear Array or One-dimensional Array</a:t>
            </a:r>
          </a:p>
          <a:p>
            <a:pPr marL="917575" indent="-342900">
              <a:spcBef>
                <a:spcPts val="300"/>
              </a:spcBef>
              <a:spcAft>
                <a:spcPts val="300"/>
              </a:spcAft>
              <a:buFont typeface="+mj-lt"/>
              <a:buAutoNum type="arabicPeriod"/>
              <a:defRPr/>
            </a:pPr>
            <a:r>
              <a:rPr lang="en-US" sz="1700" dirty="0"/>
              <a:t>Multi-dimensional Array (Such as Two-dimensional Array)</a:t>
            </a:r>
          </a:p>
        </p:txBody>
      </p:sp>
      <p:sp>
        <p:nvSpPr>
          <p:cNvPr id="717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717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ED26B6D9-7B69-4C60-868B-54E1BB01C438}" type="slidenum">
              <a:rPr lang="en-US" sz="1400"/>
              <a:pPr/>
              <a:t>2</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530225"/>
            <a:ext cx="8548687" cy="2139950"/>
          </a:xfrm>
          <a:prstGeom prst="rect">
            <a:avLst/>
          </a:prstGeom>
          <a:noFill/>
          <a:ln w="9525">
            <a:noFill/>
            <a:miter lim="800000"/>
            <a:headEnd/>
            <a:tailEnd/>
          </a:ln>
        </p:spPr>
        <p:txBody>
          <a:bodyPr anchor="ctr">
            <a:spAutoFit/>
          </a:bodyPr>
          <a:lstStyle/>
          <a:p>
            <a:pPr>
              <a:defRPr/>
            </a:pPr>
            <a:r>
              <a:rPr lang="en-US" sz="1700" b="1" dirty="0">
                <a:solidFill>
                  <a:srgbClr val="0000FF"/>
                </a:solidFill>
              </a:rPr>
              <a:t>One-dimensional or Linear Array:</a:t>
            </a:r>
          </a:p>
          <a:p>
            <a:pPr marL="457200" indent="-457200" algn="just">
              <a:spcBef>
                <a:spcPts val="600"/>
              </a:spcBef>
              <a:spcAft>
                <a:spcPts val="600"/>
              </a:spcAft>
              <a:buFont typeface="Wingdings" pitchFamily="2" charset="2"/>
              <a:buChar char="Ø"/>
              <a:defRPr/>
            </a:pPr>
            <a:r>
              <a:rPr lang="en-US" sz="1700" dirty="0"/>
              <a:t>By a linear array, we mean a list of </a:t>
            </a:r>
            <a:r>
              <a:rPr lang="en-US" sz="1700" b="1" i="1" dirty="0"/>
              <a:t>n</a:t>
            </a:r>
            <a:r>
              <a:rPr lang="en-US" sz="1700" dirty="0"/>
              <a:t> data elements of similar type where each element is referenced by one subscript. i.e. by a set of </a:t>
            </a:r>
            <a:r>
              <a:rPr lang="en-US" sz="1700" b="1" i="1" dirty="0"/>
              <a:t>n</a:t>
            </a:r>
            <a:r>
              <a:rPr lang="en-US" sz="1700" dirty="0"/>
              <a:t> consecutive numbers called </a:t>
            </a:r>
            <a:r>
              <a:rPr lang="en-US" sz="1700" b="1" i="1" dirty="0"/>
              <a:t>index set  or subscripts</a:t>
            </a:r>
            <a:r>
              <a:rPr lang="en-US" sz="1700" dirty="0"/>
              <a:t> , usually 1, 2, 3, ….,n (if unit-based indexing is used) or 0, 1, 2, ……n-1 (if zero-based indexing is used). Here the number </a:t>
            </a:r>
            <a:r>
              <a:rPr lang="en-US" sz="1700" b="1" i="1" dirty="0"/>
              <a:t>n</a:t>
            </a:r>
            <a:r>
              <a:rPr lang="en-US" sz="1700" dirty="0"/>
              <a:t> is called the </a:t>
            </a:r>
            <a:r>
              <a:rPr lang="en-US" sz="1700" dirty="0">
                <a:solidFill>
                  <a:srgbClr val="0000FF"/>
                </a:solidFill>
              </a:rPr>
              <a:t>size or length of the array</a:t>
            </a:r>
            <a:r>
              <a:rPr lang="en-US" sz="1700" dirty="0"/>
              <a:t>.</a:t>
            </a:r>
          </a:p>
          <a:p>
            <a:pPr marL="457200" indent="-457200" algn="just">
              <a:spcBef>
                <a:spcPts val="600"/>
              </a:spcBef>
              <a:spcAft>
                <a:spcPts val="600"/>
              </a:spcAft>
              <a:buFont typeface="Wingdings" pitchFamily="2" charset="2"/>
              <a:buChar char="Ø"/>
              <a:defRPr/>
            </a:pPr>
            <a:r>
              <a:rPr lang="en-US" sz="1600" dirty="0"/>
              <a:t>The elements of the array are stored respectively in successive memory locations. </a:t>
            </a:r>
          </a:p>
        </p:txBody>
      </p:sp>
      <p:sp>
        <p:nvSpPr>
          <p:cNvPr id="819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8197" name="Rectangle 1"/>
          <p:cNvSpPr>
            <a:spLocks noChangeArrowheads="1"/>
          </p:cNvSpPr>
          <p:nvPr/>
        </p:nvSpPr>
        <p:spPr bwMode="auto">
          <a:xfrm>
            <a:off x="900113" y="3074988"/>
            <a:ext cx="7550150" cy="1201737"/>
          </a:xfrm>
          <a:prstGeom prst="rect">
            <a:avLst/>
          </a:prstGeom>
          <a:noFill/>
          <a:ln w="28575">
            <a:solidFill>
              <a:srgbClr val="0070C0"/>
            </a:solidFill>
            <a:miter lim="800000"/>
            <a:headEnd/>
            <a:tailEnd/>
          </a:ln>
        </p:spPr>
        <p:txBody>
          <a:bodyPr anchor="ctr">
            <a:spAutoFit/>
          </a:bodyPr>
          <a:lstStyle/>
          <a:p>
            <a:pPr algn="just" eaLnBrk="0" hangingPunct="0"/>
            <a:r>
              <a:rPr lang="en-US" sz="1200" b="1">
                <a:latin typeface="Verdana" pitchFamily="34" charset="0"/>
                <a:cs typeface="Times New Roman" pitchFamily="18" charset="0"/>
              </a:rPr>
              <a:t>Unit-based indexing:</a:t>
            </a:r>
            <a:r>
              <a:rPr lang="en-US" sz="1200">
                <a:latin typeface="Verdana" pitchFamily="34" charset="0"/>
                <a:cs typeface="Times New Roman" pitchFamily="18" charset="0"/>
              </a:rPr>
              <a:t> The method of numbering the </a:t>
            </a:r>
            <a:r>
              <a:rPr lang="en-US" sz="1200" i="1">
                <a:latin typeface="Verdana" pitchFamily="34" charset="0"/>
                <a:cs typeface="Times New Roman" pitchFamily="18" charset="0"/>
              </a:rPr>
              <a:t>n</a:t>
            </a:r>
            <a:r>
              <a:rPr lang="en-US" sz="1200">
                <a:latin typeface="Verdana" pitchFamily="34" charset="0"/>
                <a:cs typeface="Times New Roman" pitchFamily="18" charset="0"/>
              </a:rPr>
              <a:t>th element of the array with index </a:t>
            </a:r>
            <a:r>
              <a:rPr lang="en-US" sz="1200" i="1">
                <a:latin typeface="Verdana" pitchFamily="34" charset="0"/>
                <a:cs typeface="Times New Roman" pitchFamily="18" charset="0"/>
              </a:rPr>
              <a:t>n</a:t>
            </a:r>
            <a:r>
              <a:rPr lang="en-US" sz="1200">
                <a:latin typeface="Verdana" pitchFamily="34" charset="0"/>
                <a:cs typeface="Times New Roman" pitchFamily="18" charset="0"/>
              </a:rPr>
              <a:t> is called unit-based indexing. In this case the index of each array element is equal to the number of its position in the array.</a:t>
            </a:r>
            <a:endParaRPr lang="en-US" sz="1200"/>
          </a:p>
          <a:p>
            <a:pPr algn="just" eaLnBrk="0" hangingPunct="0"/>
            <a:r>
              <a:rPr lang="en-US" sz="1200" b="1">
                <a:latin typeface="Verdana" pitchFamily="34" charset="0"/>
                <a:cs typeface="Times New Roman" pitchFamily="18" charset="0"/>
              </a:rPr>
              <a:t>Zero-based indexing:</a:t>
            </a:r>
            <a:r>
              <a:rPr lang="en-US" sz="1200">
                <a:latin typeface="Verdana" pitchFamily="34" charset="0"/>
                <a:cs typeface="Times New Roman" pitchFamily="18" charset="0"/>
              </a:rPr>
              <a:t> The method of numbering the </a:t>
            </a:r>
            <a:r>
              <a:rPr lang="en-US" sz="1200" i="1">
                <a:latin typeface="Verdana" pitchFamily="34" charset="0"/>
                <a:cs typeface="Times New Roman" pitchFamily="18" charset="0"/>
              </a:rPr>
              <a:t>n</a:t>
            </a:r>
            <a:r>
              <a:rPr lang="en-US" sz="1200">
                <a:latin typeface="Verdana" pitchFamily="34" charset="0"/>
                <a:cs typeface="Times New Roman" pitchFamily="18" charset="0"/>
              </a:rPr>
              <a:t>th element of the array with index </a:t>
            </a:r>
            <a:r>
              <a:rPr lang="en-US" sz="1200" i="1">
                <a:latin typeface="Verdana" pitchFamily="34" charset="0"/>
                <a:cs typeface="Times New Roman" pitchFamily="18" charset="0"/>
              </a:rPr>
              <a:t>n-1</a:t>
            </a:r>
            <a:r>
              <a:rPr lang="en-US" sz="1200">
                <a:latin typeface="Verdana" pitchFamily="34" charset="0"/>
                <a:cs typeface="Times New Roman" pitchFamily="18" charset="0"/>
              </a:rPr>
              <a:t> is called zero-based indexing. In this case the index of each array element is equal to the number of number of its position in the array minus one.</a:t>
            </a:r>
            <a:endParaRPr lang="en-US" sz="2000"/>
          </a:p>
        </p:txBody>
      </p:sp>
      <p:sp>
        <p:nvSpPr>
          <p:cNvPr id="13318" name="Rectangle 5"/>
          <p:cNvSpPr>
            <a:spLocks noChangeArrowheads="1"/>
          </p:cNvSpPr>
          <p:nvPr/>
        </p:nvSpPr>
        <p:spPr bwMode="auto">
          <a:xfrm>
            <a:off x="230188" y="4635500"/>
            <a:ext cx="8589962" cy="877888"/>
          </a:xfrm>
          <a:prstGeom prst="rect">
            <a:avLst/>
          </a:prstGeom>
          <a:noFill/>
          <a:ln w="9525">
            <a:noFill/>
            <a:miter lim="800000"/>
            <a:headEnd/>
            <a:tailEnd/>
          </a:ln>
        </p:spPr>
        <p:txBody>
          <a:bodyPr anchor="ctr">
            <a:spAutoFit/>
          </a:bodyPr>
          <a:lstStyle/>
          <a:p>
            <a:pPr marL="457200" indent="-457200" algn="just">
              <a:spcBef>
                <a:spcPts val="300"/>
              </a:spcBef>
              <a:spcAft>
                <a:spcPts val="300"/>
              </a:spcAft>
              <a:buFont typeface="Wingdings" pitchFamily="2" charset="2"/>
              <a:buChar char="Ø"/>
              <a:defRPr/>
            </a:pPr>
            <a:r>
              <a:rPr lang="en-US" sz="1700" dirty="0">
                <a:latin typeface="+mj-lt"/>
                <a:ea typeface="Verdana" pitchFamily="34" charset="0"/>
                <a:cs typeface="Verdana" pitchFamily="34" charset="0"/>
              </a:rPr>
              <a:t>This array is called one-dimensional array </a:t>
            </a:r>
            <a:r>
              <a:rPr lang="en-US" sz="1700" dirty="0">
                <a:solidFill>
                  <a:srgbClr val="FF0000"/>
                </a:solidFill>
                <a:latin typeface="+mj-lt"/>
                <a:ea typeface="Verdana" pitchFamily="34" charset="0"/>
                <a:cs typeface="Verdana" pitchFamily="34" charset="0"/>
              </a:rPr>
              <a:t>because</a:t>
            </a:r>
            <a:r>
              <a:rPr lang="en-US" sz="1700" dirty="0">
                <a:latin typeface="+mj-lt"/>
                <a:ea typeface="Verdana" pitchFamily="34" charset="0"/>
                <a:cs typeface="Verdana" pitchFamily="34" charset="0"/>
              </a:rPr>
              <a:t> each element in such an array is referenced by one subscript. Note that in two-dimensional array, each element is referenced by two subscripts.</a:t>
            </a:r>
          </a:p>
        </p:txBody>
      </p:sp>
      <p:sp>
        <p:nvSpPr>
          <p:cNvPr id="819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2DF16265-F726-4A37-9CBD-7D5FF2723CBD}" type="slidenum">
              <a:rPr lang="en-US" sz="1400"/>
              <a:pPr/>
              <a:t>3</a:t>
            </a:fld>
            <a:endParaRPr 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921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3318" name="Rectangle 5"/>
          <p:cNvSpPr>
            <a:spLocks noChangeArrowheads="1"/>
          </p:cNvSpPr>
          <p:nvPr/>
        </p:nvSpPr>
        <p:spPr bwMode="auto">
          <a:xfrm>
            <a:off x="244475" y="574675"/>
            <a:ext cx="8589963" cy="3278188"/>
          </a:xfrm>
          <a:prstGeom prst="rect">
            <a:avLst/>
          </a:prstGeom>
          <a:noFill/>
          <a:ln w="9525">
            <a:noFill/>
            <a:miter lim="800000"/>
            <a:headEnd/>
            <a:tailEnd/>
          </a:ln>
        </p:spPr>
        <p:txBody>
          <a:bodyPr anchor="ctr">
            <a:spAutoFit/>
          </a:bodyPr>
          <a:lstStyle/>
          <a:p>
            <a:pPr marL="457200" indent="-457200" algn="just">
              <a:spcBef>
                <a:spcPts val="300"/>
              </a:spcBef>
              <a:spcAft>
                <a:spcPts val="300"/>
              </a:spcAft>
              <a:buFont typeface="Wingdings" pitchFamily="2" charset="2"/>
              <a:buChar char="Ø"/>
              <a:defRPr/>
            </a:pPr>
            <a:r>
              <a:rPr lang="en-US" sz="1600" dirty="0"/>
              <a:t>Three numbers define an array : lower bound, upper bound, size. </a:t>
            </a:r>
          </a:p>
          <a:p>
            <a:pPr marL="342900" indent="-342900">
              <a:defRPr/>
            </a:pPr>
            <a:endParaRPr lang="en-US" sz="1600" dirty="0"/>
          </a:p>
          <a:p>
            <a:pPr marL="460375" indent="-460375">
              <a:buFont typeface="+mj-lt"/>
              <a:buAutoNum type="arabicPeriod"/>
              <a:defRPr/>
            </a:pPr>
            <a:r>
              <a:rPr lang="en-US" sz="1600" b="1" dirty="0">
                <a:solidFill>
                  <a:srgbClr val="0000FF"/>
                </a:solidFill>
              </a:rPr>
              <a:t>Lower bound: </a:t>
            </a:r>
          </a:p>
          <a:p>
            <a:pPr marL="914400" indent="-457200" algn="just">
              <a:spcBef>
                <a:spcPts val="300"/>
              </a:spcBef>
              <a:spcAft>
                <a:spcPts val="300"/>
              </a:spcAft>
              <a:buFont typeface="Wingdings" pitchFamily="2" charset="2"/>
              <a:buChar char="Ø"/>
              <a:defRPr/>
            </a:pPr>
            <a:r>
              <a:rPr lang="en-US" sz="1600" dirty="0"/>
              <a:t>The lower bound is the smallest subscript or index you can use in the array (usually 0).</a:t>
            </a:r>
          </a:p>
          <a:p>
            <a:pPr marL="342900" indent="-342900">
              <a:defRPr/>
            </a:pPr>
            <a:r>
              <a:rPr lang="en-US" sz="1600" dirty="0"/>
              <a:t> </a:t>
            </a:r>
          </a:p>
          <a:p>
            <a:pPr marL="519113" indent="-519113">
              <a:buFont typeface="+mj-lt"/>
              <a:buAutoNum type="arabicPeriod" startAt="2"/>
              <a:defRPr/>
            </a:pPr>
            <a:r>
              <a:rPr lang="en-US" sz="1600" b="1" dirty="0">
                <a:solidFill>
                  <a:srgbClr val="0000FF"/>
                </a:solidFill>
              </a:rPr>
              <a:t>Upper bound:</a:t>
            </a:r>
          </a:p>
          <a:p>
            <a:pPr marL="914400" indent="-457200" algn="just">
              <a:spcBef>
                <a:spcPts val="300"/>
              </a:spcBef>
              <a:spcAft>
                <a:spcPts val="300"/>
              </a:spcAft>
              <a:buFont typeface="Wingdings" pitchFamily="2" charset="2"/>
              <a:buChar char="Ø"/>
              <a:defRPr/>
            </a:pPr>
            <a:r>
              <a:rPr lang="en-US" sz="1600" dirty="0"/>
              <a:t>The upper bound is the largest subscript or index you can use in the array. </a:t>
            </a:r>
          </a:p>
          <a:p>
            <a:pPr marL="342900" indent="-342900">
              <a:defRPr/>
            </a:pPr>
            <a:endParaRPr lang="en-US" sz="1600" dirty="0"/>
          </a:p>
          <a:p>
            <a:pPr marL="398463" indent="-398463">
              <a:buFont typeface="+mj-lt"/>
              <a:buAutoNum type="arabicPeriod" startAt="3"/>
              <a:defRPr/>
            </a:pPr>
            <a:r>
              <a:rPr lang="en-US" sz="1600" b="1" dirty="0">
                <a:solidFill>
                  <a:srgbClr val="0000FF"/>
                </a:solidFill>
              </a:rPr>
              <a:t>Size:</a:t>
            </a:r>
          </a:p>
          <a:p>
            <a:pPr marL="914400" indent="-457200" algn="just">
              <a:spcBef>
                <a:spcPts val="300"/>
              </a:spcBef>
              <a:spcAft>
                <a:spcPts val="300"/>
              </a:spcAft>
              <a:buFont typeface="Wingdings" pitchFamily="2" charset="2"/>
              <a:buChar char="Ø"/>
              <a:defRPr/>
            </a:pPr>
            <a:r>
              <a:rPr lang="en-US" sz="1600" dirty="0"/>
              <a:t>The size or length of the array refers to the number of data elements in the array. It can be computed from the index set as:</a:t>
            </a:r>
          </a:p>
        </p:txBody>
      </p:sp>
      <p:sp>
        <p:nvSpPr>
          <p:cNvPr id="9221" name="Rectangle 1"/>
          <p:cNvSpPr>
            <a:spLocks noChangeArrowheads="1"/>
          </p:cNvSpPr>
          <p:nvPr/>
        </p:nvSpPr>
        <p:spPr bwMode="auto">
          <a:xfrm>
            <a:off x="3573463" y="4097338"/>
            <a:ext cx="2813050" cy="307975"/>
          </a:xfrm>
          <a:prstGeom prst="rect">
            <a:avLst/>
          </a:prstGeom>
          <a:noFill/>
          <a:ln w="28575">
            <a:solidFill>
              <a:srgbClr val="0070C0"/>
            </a:solidFill>
            <a:miter lim="800000"/>
            <a:headEnd/>
            <a:tailEnd/>
          </a:ln>
        </p:spPr>
        <p:txBody>
          <a:bodyPr anchor="ctr">
            <a:spAutoFit/>
          </a:bodyPr>
          <a:lstStyle/>
          <a:p>
            <a:pPr algn="ctr" eaLnBrk="0" hangingPunct="0"/>
            <a:r>
              <a:rPr lang="en-US" sz="1400" b="1">
                <a:latin typeface="Verdana" pitchFamily="34" charset="0"/>
                <a:cs typeface="Times New Roman" pitchFamily="18" charset="0"/>
              </a:rPr>
              <a:t>Length = UB – LB + 1</a:t>
            </a:r>
          </a:p>
        </p:txBody>
      </p:sp>
      <p:sp>
        <p:nvSpPr>
          <p:cNvPr id="8" name="Rectangle 7"/>
          <p:cNvSpPr>
            <a:spLocks noChangeArrowheads="1"/>
          </p:cNvSpPr>
          <p:nvPr/>
        </p:nvSpPr>
        <p:spPr bwMode="auto">
          <a:xfrm>
            <a:off x="234950" y="4675188"/>
            <a:ext cx="8589963" cy="1154112"/>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400" dirty="0"/>
              <a:t>	Where,</a:t>
            </a:r>
          </a:p>
          <a:p>
            <a:pPr marL="1371600" indent="-457200" algn="just">
              <a:spcBef>
                <a:spcPts val="0"/>
              </a:spcBef>
              <a:spcAft>
                <a:spcPts val="0"/>
              </a:spcAft>
              <a:buFontTx/>
              <a:buChar char="-"/>
              <a:defRPr/>
            </a:pPr>
            <a:r>
              <a:rPr lang="en-US" sz="1400" dirty="0"/>
              <a:t>UB is the largest index, called the upper bound of the array, and </a:t>
            </a:r>
          </a:p>
          <a:p>
            <a:pPr marL="1371600" indent="-457200" algn="just">
              <a:spcBef>
                <a:spcPts val="0"/>
              </a:spcBef>
              <a:spcAft>
                <a:spcPts val="0"/>
              </a:spcAft>
              <a:buFontTx/>
              <a:buChar char="-"/>
              <a:defRPr/>
            </a:pPr>
            <a:r>
              <a:rPr lang="en-US" sz="1400" dirty="0"/>
              <a:t>LB is the smallest  index, called the lower bound, of the array.</a:t>
            </a:r>
          </a:p>
          <a:p>
            <a:pPr marL="457200" indent="-457200" algn="just">
              <a:spcBef>
                <a:spcPts val="600"/>
              </a:spcBef>
              <a:spcAft>
                <a:spcPts val="600"/>
              </a:spcAft>
              <a:buFont typeface="Wingdings" pitchFamily="2" charset="2"/>
              <a:buChar char="Ø"/>
              <a:defRPr/>
            </a:pPr>
            <a:r>
              <a:rPr lang="en-US" sz="1600" dirty="0"/>
              <a:t>Note that, length = UB, when LB = 1.</a:t>
            </a:r>
          </a:p>
        </p:txBody>
      </p:sp>
      <p:sp>
        <p:nvSpPr>
          <p:cNvPr id="922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7EA45574-7B3F-407D-8DE4-479A4F05151C}" type="slidenum">
              <a:rPr lang="en-US" sz="1400"/>
              <a:pPr/>
              <a:t>4</a:t>
            </a:fld>
            <a:endParaRPr lang="en-US"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024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6" name="Rectangle 5"/>
          <p:cNvSpPr>
            <a:spLocks noChangeArrowheads="1"/>
          </p:cNvSpPr>
          <p:nvPr/>
        </p:nvSpPr>
        <p:spPr bwMode="auto">
          <a:xfrm>
            <a:off x="215900" y="565150"/>
            <a:ext cx="8588375" cy="5994400"/>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Notations used in Array:</a:t>
            </a:r>
          </a:p>
          <a:p>
            <a:pPr lvl="1" indent="-457200" algn="just">
              <a:spcBef>
                <a:spcPts val="600"/>
              </a:spcBef>
              <a:spcAft>
                <a:spcPts val="600"/>
              </a:spcAft>
              <a:buFont typeface="Wingdings" pitchFamily="2" charset="2"/>
              <a:buChar char="Ø"/>
              <a:defRPr/>
            </a:pPr>
            <a:r>
              <a:rPr lang="en-US" sz="1700" dirty="0"/>
              <a:t>If </a:t>
            </a:r>
            <a:r>
              <a:rPr lang="en-US" sz="1700" dirty="0">
                <a:solidFill>
                  <a:srgbClr val="0000FF"/>
                </a:solidFill>
              </a:rPr>
              <a:t>STUDENT</a:t>
            </a:r>
            <a:r>
              <a:rPr lang="en-US" sz="1700" dirty="0"/>
              <a:t> is the name of an array and there are a total of </a:t>
            </a:r>
            <a:r>
              <a:rPr lang="en-US" sz="1700" dirty="0">
                <a:solidFill>
                  <a:srgbClr val="0000FF"/>
                </a:solidFill>
              </a:rPr>
              <a:t>n</a:t>
            </a:r>
            <a:r>
              <a:rPr lang="en-US" sz="1700" dirty="0"/>
              <a:t> data elements, then each element of this array is denoted by one of the following three notations:</a:t>
            </a:r>
          </a:p>
          <a:p>
            <a:pPr marL="460375" indent="-460375">
              <a:buFont typeface="+mj-lt"/>
              <a:buAutoNum type="arabicPeriod"/>
              <a:defRPr/>
            </a:pPr>
            <a:r>
              <a:rPr lang="en-US" sz="1700" b="1" dirty="0"/>
              <a:t>Subscript notation: </a:t>
            </a:r>
            <a:endParaRPr lang="en-US" sz="1700" dirty="0"/>
          </a:p>
          <a:p>
            <a:pPr marL="457200">
              <a:defRPr/>
            </a:pPr>
            <a:r>
              <a:rPr lang="en-US" sz="1700" dirty="0"/>
              <a:t>STUDENT</a:t>
            </a:r>
            <a:r>
              <a:rPr lang="en-US" sz="1700" baseline="-25000" dirty="0"/>
              <a:t>1</a:t>
            </a:r>
            <a:r>
              <a:rPr lang="en-US" sz="1700" dirty="0"/>
              <a:t>, STUDENT</a:t>
            </a:r>
            <a:r>
              <a:rPr lang="en-US" sz="1700" baseline="-25000" dirty="0"/>
              <a:t>2</a:t>
            </a:r>
            <a:r>
              <a:rPr lang="en-US" sz="1700" dirty="0"/>
              <a:t>, STUDENT</a:t>
            </a:r>
            <a:r>
              <a:rPr lang="en-US" sz="1700" baseline="-25000" dirty="0"/>
              <a:t>3</a:t>
            </a:r>
            <a:r>
              <a:rPr lang="en-US" sz="1700" dirty="0"/>
              <a:t>, ………</a:t>
            </a:r>
            <a:r>
              <a:rPr lang="en-US" sz="1700" dirty="0" err="1"/>
              <a:t>STUDENT</a:t>
            </a:r>
            <a:r>
              <a:rPr lang="en-US" sz="1700" baseline="-25000" dirty="0" err="1"/>
              <a:t>n</a:t>
            </a:r>
            <a:r>
              <a:rPr lang="en-US" sz="1700" dirty="0"/>
              <a:t>                   or, </a:t>
            </a:r>
          </a:p>
          <a:p>
            <a:pPr marL="457200">
              <a:defRPr/>
            </a:pPr>
            <a:r>
              <a:rPr lang="en-US" sz="1700" dirty="0"/>
              <a:t>STUDENT</a:t>
            </a:r>
            <a:r>
              <a:rPr lang="en-US" sz="1700" baseline="-25000" dirty="0"/>
              <a:t>0</a:t>
            </a:r>
            <a:r>
              <a:rPr lang="en-US" sz="1700" dirty="0"/>
              <a:t>, STUDENT</a:t>
            </a:r>
            <a:r>
              <a:rPr lang="en-US" sz="1700" baseline="-25000" dirty="0"/>
              <a:t>1</a:t>
            </a:r>
            <a:r>
              <a:rPr lang="en-US" sz="1700" dirty="0"/>
              <a:t>, STUDENT</a:t>
            </a:r>
            <a:r>
              <a:rPr lang="en-US" sz="1700" baseline="-25000" dirty="0"/>
              <a:t>2</a:t>
            </a:r>
            <a:r>
              <a:rPr lang="en-US" sz="1700" dirty="0"/>
              <a:t>, ………STUDENT</a:t>
            </a:r>
            <a:r>
              <a:rPr lang="en-US" sz="1700" baseline="-25000" dirty="0"/>
              <a:t>n-1</a:t>
            </a:r>
            <a:endParaRPr lang="en-US" sz="1700" dirty="0"/>
          </a:p>
          <a:p>
            <a:pPr>
              <a:defRPr/>
            </a:pPr>
            <a:r>
              <a:rPr lang="en-US" sz="1700" dirty="0"/>
              <a:t> </a:t>
            </a:r>
            <a:endParaRPr lang="en-US" sz="1050" dirty="0"/>
          </a:p>
          <a:p>
            <a:pPr marL="460375" indent="-460375">
              <a:buFont typeface="+mj-lt"/>
              <a:buAutoNum type="arabicPeriod" startAt="2"/>
              <a:defRPr/>
            </a:pPr>
            <a:r>
              <a:rPr lang="en-US" sz="1700" b="1" dirty="0"/>
              <a:t>Parenthesis notation: </a:t>
            </a:r>
            <a:endParaRPr lang="en-US" sz="1700" dirty="0"/>
          </a:p>
          <a:p>
            <a:pPr marL="457200">
              <a:defRPr/>
            </a:pPr>
            <a:r>
              <a:rPr lang="en-US" sz="1700" dirty="0"/>
              <a:t>STUDENT(1), STUDENT(2), STUDENT(3),  ……..STUDENT(n)       or,  </a:t>
            </a:r>
          </a:p>
          <a:p>
            <a:pPr marL="457200">
              <a:defRPr/>
            </a:pPr>
            <a:r>
              <a:rPr lang="en-US" sz="1700" dirty="0"/>
              <a:t>STUDENT(0), STUDENT(1), STUDENT(2),  ……..STUDENT(n-1)     </a:t>
            </a:r>
          </a:p>
          <a:p>
            <a:pPr marL="457200">
              <a:defRPr/>
            </a:pPr>
            <a:r>
              <a:rPr lang="en-US" sz="1050" dirty="0"/>
              <a:t> </a:t>
            </a:r>
          </a:p>
          <a:p>
            <a:pPr marL="460375" indent="-460375">
              <a:buFont typeface="+mj-lt"/>
              <a:buAutoNum type="arabicPeriod" startAt="3"/>
              <a:defRPr/>
            </a:pPr>
            <a:r>
              <a:rPr lang="en-US" sz="1700" b="1" dirty="0"/>
              <a:t>Bracket notation: </a:t>
            </a:r>
            <a:endParaRPr lang="en-US" sz="1700" dirty="0"/>
          </a:p>
          <a:p>
            <a:pPr marL="457200">
              <a:defRPr/>
            </a:pPr>
            <a:r>
              <a:rPr lang="en-US" sz="1700" dirty="0"/>
              <a:t>STUDENT[1], STUDENT[2], STUDENT[3], ………..STUDENT[n]       or, </a:t>
            </a:r>
          </a:p>
          <a:p>
            <a:pPr marL="457200">
              <a:defRPr/>
            </a:pPr>
            <a:r>
              <a:rPr lang="en-US" sz="1700" dirty="0"/>
              <a:t>STUDENT[0], STUDENT[1], STUDENT[2], ………..STUDENT[3]   </a:t>
            </a:r>
          </a:p>
          <a:p>
            <a:pPr lvl="1" indent="-457200" algn="just">
              <a:spcBef>
                <a:spcPts val="600"/>
              </a:spcBef>
              <a:spcAft>
                <a:spcPts val="600"/>
              </a:spcAft>
              <a:buFont typeface="Wingdings" pitchFamily="2" charset="2"/>
              <a:buChar char="Ø"/>
              <a:defRPr/>
            </a:pPr>
            <a:r>
              <a:rPr lang="en-US" sz="1700" dirty="0"/>
              <a:t>Regardless of the notation, </a:t>
            </a:r>
          </a:p>
          <a:p>
            <a:pPr marL="1150938" indent="-354013">
              <a:spcBef>
                <a:spcPts val="600"/>
              </a:spcBef>
              <a:spcAft>
                <a:spcPts val="600"/>
              </a:spcAft>
              <a:buFont typeface="Wingdings" pitchFamily="2" charset="2"/>
              <a:buChar char="ü"/>
              <a:defRPr/>
            </a:pPr>
            <a:r>
              <a:rPr lang="en-US" sz="1700" dirty="0"/>
              <a:t> the number 1 or 2 in STUDENT[1] or STUDENT[2] is called a </a:t>
            </a:r>
            <a:r>
              <a:rPr lang="en-US" sz="1700" i="1" dirty="0"/>
              <a:t>subscript</a:t>
            </a:r>
            <a:r>
              <a:rPr lang="en-US" sz="1700" dirty="0"/>
              <a:t> or an </a:t>
            </a:r>
            <a:r>
              <a:rPr lang="en-US" sz="1700" i="1" dirty="0"/>
              <a:t>index </a:t>
            </a:r>
            <a:r>
              <a:rPr lang="en-US" sz="1700" dirty="0"/>
              <a:t>that locates the position of the element within the array. </a:t>
            </a:r>
          </a:p>
          <a:p>
            <a:pPr marL="1150938" indent="-354013">
              <a:spcBef>
                <a:spcPts val="600"/>
              </a:spcBef>
              <a:spcAft>
                <a:spcPts val="600"/>
              </a:spcAft>
              <a:buFont typeface="Wingdings" pitchFamily="2" charset="2"/>
              <a:buChar char="ü"/>
              <a:defRPr/>
            </a:pPr>
            <a:r>
              <a:rPr lang="en-US" sz="1700" dirty="0"/>
              <a:t>STUDENT[1] or STUDENT[2] is called a </a:t>
            </a:r>
            <a:r>
              <a:rPr lang="en-US" sz="1700" i="1" dirty="0"/>
              <a:t>subscripted variable</a:t>
            </a:r>
            <a:r>
              <a:rPr lang="en-US" sz="1700" dirty="0"/>
              <a:t> that represents 1</a:t>
            </a:r>
            <a:r>
              <a:rPr lang="en-US" sz="1700" baseline="30000" dirty="0"/>
              <a:t>st</a:t>
            </a:r>
            <a:r>
              <a:rPr lang="en-US" sz="1700" dirty="0"/>
              <a:t> or 2</a:t>
            </a:r>
            <a:r>
              <a:rPr lang="en-US" sz="1700" baseline="30000" dirty="0"/>
              <a:t>nd</a:t>
            </a:r>
            <a:r>
              <a:rPr lang="en-US" sz="1700" dirty="0"/>
              <a:t> element of the array.</a:t>
            </a:r>
          </a:p>
          <a:p>
            <a:pPr marL="1150938" indent="-354013">
              <a:spcBef>
                <a:spcPts val="600"/>
              </a:spcBef>
              <a:spcAft>
                <a:spcPts val="600"/>
              </a:spcAft>
              <a:buFont typeface="Wingdings" pitchFamily="2" charset="2"/>
              <a:buChar char="ü"/>
              <a:defRPr/>
            </a:pPr>
            <a:r>
              <a:rPr lang="en-US" sz="1700" dirty="0"/>
              <a:t>STUDENT is the </a:t>
            </a:r>
            <a:r>
              <a:rPr lang="en-US" sz="1700" i="1" dirty="0"/>
              <a:t>name of the array</a:t>
            </a:r>
            <a:r>
              <a:rPr lang="en-US" sz="1700" dirty="0"/>
              <a:t>.</a:t>
            </a:r>
            <a:endParaRPr lang="en-US" sz="1700" dirty="0">
              <a:latin typeface="Verdana" pitchFamily="34" charset="0"/>
            </a:endParaRPr>
          </a:p>
        </p:txBody>
      </p:sp>
      <p:sp>
        <p:nvSpPr>
          <p:cNvPr id="1024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F077C3DC-448E-4512-854A-00E46AF8A461}" type="slidenum">
              <a:rPr lang="en-US" sz="1400"/>
              <a:pPr/>
              <a:t>5</a:t>
            </a:fld>
            <a:endParaRPr 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1267"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1268" name="Rectangle 5"/>
          <p:cNvSpPr>
            <a:spLocks noChangeArrowheads="1"/>
          </p:cNvSpPr>
          <p:nvPr/>
        </p:nvSpPr>
        <p:spPr bwMode="auto">
          <a:xfrm>
            <a:off x="215900" y="565150"/>
            <a:ext cx="4813300" cy="3354388"/>
          </a:xfrm>
          <a:prstGeom prst="rect">
            <a:avLst/>
          </a:prstGeom>
          <a:noFill/>
          <a:ln w="9525">
            <a:noFill/>
            <a:miter lim="800000"/>
            <a:headEnd/>
            <a:tailEnd/>
          </a:ln>
        </p:spPr>
        <p:txBody>
          <a:bodyPr anchor="ctr">
            <a:spAutoFit/>
          </a:bodyPr>
          <a:lstStyle/>
          <a:p>
            <a:r>
              <a:rPr lang="en-US" sz="1700" b="1">
                <a:solidFill>
                  <a:srgbClr val="0000FF"/>
                </a:solidFill>
              </a:rPr>
              <a:t>Example-1:</a:t>
            </a:r>
            <a:endParaRPr lang="en-US" sz="1700">
              <a:solidFill>
                <a:srgbClr val="0000FF"/>
              </a:solidFill>
            </a:endParaRPr>
          </a:p>
          <a:p>
            <a:pPr lvl="1" indent="-457200" algn="just">
              <a:spcBef>
                <a:spcPts val="600"/>
              </a:spcBef>
              <a:spcAft>
                <a:spcPts val="600"/>
              </a:spcAft>
              <a:buFont typeface="Wingdings" pitchFamily="2" charset="2"/>
              <a:buChar char="Ø"/>
            </a:pPr>
            <a:r>
              <a:rPr lang="en-US" sz="1700"/>
              <a:t>Suppose STUDENT is the name of a one-dimensional array that consists of seven students. This array is depicted either horizontal or vertical position shown in the figure below:</a:t>
            </a:r>
          </a:p>
          <a:p>
            <a:pPr lvl="1" indent="-457200" algn="just">
              <a:spcBef>
                <a:spcPts val="600"/>
              </a:spcBef>
              <a:spcAft>
                <a:spcPts val="600"/>
              </a:spcAft>
              <a:buFont typeface="Wingdings" pitchFamily="2" charset="2"/>
              <a:buChar char="Ø"/>
            </a:pPr>
            <a:endParaRPr lang="en-US" sz="1700"/>
          </a:p>
          <a:p>
            <a:pPr lvl="1" indent="-457200" algn="just">
              <a:spcBef>
                <a:spcPts val="600"/>
              </a:spcBef>
              <a:spcAft>
                <a:spcPts val="600"/>
              </a:spcAft>
              <a:buFont typeface="Wingdings" pitchFamily="2" charset="2"/>
              <a:buChar char="Ø"/>
            </a:pPr>
            <a:r>
              <a:rPr lang="en-US" sz="1700"/>
              <a:t>Here, STUDENT[1] denotes Asif Khan, STUDENT[2] denotes Sumon Sarker,  STUDENT[3] denotes Nusrat Jahan, and so on. </a:t>
            </a:r>
          </a:p>
        </p:txBody>
      </p:sp>
      <p:graphicFrame>
        <p:nvGraphicFramePr>
          <p:cNvPr id="5" name="Table 4"/>
          <p:cNvGraphicFramePr>
            <a:graphicFrameLocks noGrp="1"/>
          </p:cNvGraphicFramePr>
          <p:nvPr/>
        </p:nvGraphicFramePr>
        <p:xfrm>
          <a:off x="5829300" y="1031875"/>
          <a:ext cx="2445304" cy="3333137"/>
        </p:xfrm>
        <a:graphic>
          <a:graphicData uri="http://schemas.openxmlformats.org/drawingml/2006/table">
            <a:tbl>
              <a:tblPr/>
              <a:tblGrid>
                <a:gridCol w="534778"/>
                <a:gridCol w="1910526"/>
              </a:tblGrid>
              <a:tr h="386900">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STUDENT</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420891">
                <a:tc>
                  <a:txBody>
                    <a:bodyPr/>
                    <a:lstStyle/>
                    <a:p>
                      <a:pPr marL="0" marR="0" algn="just">
                        <a:lnSpc>
                          <a:spcPct val="130000"/>
                        </a:lnSpc>
                        <a:spcBef>
                          <a:spcPts val="600"/>
                        </a:spcBef>
                        <a:spcAft>
                          <a:spcPts val="600"/>
                        </a:spcAft>
                      </a:pPr>
                      <a:r>
                        <a:rPr lang="en-US" sz="1600">
                          <a:latin typeface="Verdana"/>
                          <a:ea typeface="Times New Roman"/>
                        </a:rPr>
                        <a:t>1</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a:latin typeface="Verdana"/>
                          <a:ea typeface="Times New Roman"/>
                        </a:rPr>
                        <a:t>Asif Khan</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2</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a:latin typeface="Verdana"/>
                          <a:ea typeface="Times New Roman"/>
                        </a:rPr>
                        <a:t>Sumon</a:t>
                      </a:r>
                      <a:r>
                        <a:rPr lang="en-US" sz="1600" dirty="0">
                          <a:latin typeface="Verdana"/>
                          <a:ea typeface="Times New Roman"/>
                        </a:rPr>
                        <a:t> </a:t>
                      </a:r>
                      <a:r>
                        <a:rPr lang="en-US" sz="1600" dirty="0" err="1">
                          <a:latin typeface="Verdana"/>
                          <a:ea typeface="Times New Roman"/>
                        </a:rPr>
                        <a:t>Sarker</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3</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a:latin typeface="Verdana"/>
                          <a:ea typeface="Times New Roman"/>
                        </a:rPr>
                        <a:t>Nusrat</a:t>
                      </a:r>
                      <a:r>
                        <a:rPr lang="en-US" sz="1600" dirty="0">
                          <a:latin typeface="Verdana"/>
                          <a:ea typeface="Times New Roman"/>
                        </a:rPr>
                        <a:t> </a:t>
                      </a:r>
                      <a:r>
                        <a:rPr lang="en-US" sz="1600" dirty="0" err="1">
                          <a:latin typeface="Verdana"/>
                          <a:ea typeface="Times New Roman"/>
                        </a:rPr>
                        <a:t>Jahan</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4</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a:latin typeface="Verdana"/>
                          <a:ea typeface="Times New Roman"/>
                        </a:rPr>
                        <a:t>Ahmedul Kabir</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5</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a:latin typeface="Verdana"/>
                          <a:ea typeface="Times New Roman"/>
                        </a:rPr>
                        <a:t>Dhanita</a:t>
                      </a:r>
                      <a:r>
                        <a:rPr lang="en-US" sz="1600" dirty="0">
                          <a:latin typeface="Verdana"/>
                          <a:ea typeface="Times New Roman"/>
                        </a:rPr>
                        <a:t> Tripura</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6</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a:latin typeface="Verdana"/>
                          <a:ea typeface="Times New Roman"/>
                        </a:rPr>
                        <a:t>Shakila</a:t>
                      </a:r>
                      <a:r>
                        <a:rPr lang="en-US" sz="1600" dirty="0">
                          <a:latin typeface="Verdana"/>
                          <a:ea typeface="Times New Roman"/>
                        </a:rPr>
                        <a:t> </a:t>
                      </a:r>
                      <a:r>
                        <a:rPr lang="en-US" sz="1600" dirty="0" err="1">
                          <a:latin typeface="Verdana"/>
                          <a:ea typeface="Times New Roman"/>
                        </a:rPr>
                        <a:t>Zaman</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a:latin typeface="Verdana"/>
                          <a:ea typeface="Times New Roman"/>
                        </a:rPr>
                        <a:t>7</a:t>
                      </a:r>
                      <a:endParaRPr lang="en-US" sz="160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600"/>
                        </a:spcBef>
                        <a:spcAft>
                          <a:spcPts val="600"/>
                        </a:spcAft>
                      </a:pPr>
                      <a:r>
                        <a:rPr lang="en-US" sz="1600" dirty="0" err="1">
                          <a:latin typeface="Verdana"/>
                          <a:ea typeface="Times New Roman"/>
                        </a:rPr>
                        <a:t>Golam</a:t>
                      </a:r>
                      <a:r>
                        <a:rPr lang="en-US" sz="1600" dirty="0">
                          <a:latin typeface="Verdana"/>
                          <a:ea typeface="Times New Roman"/>
                        </a:rPr>
                        <a:t> </a:t>
                      </a:r>
                      <a:r>
                        <a:rPr lang="en-US" sz="1600" dirty="0" err="1">
                          <a:latin typeface="Verdana"/>
                          <a:ea typeface="Times New Roman"/>
                        </a:rPr>
                        <a:t>Rabbani</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graphicFrame>
        <p:nvGraphicFramePr>
          <p:cNvPr id="7" name="Table 6"/>
          <p:cNvGraphicFramePr>
            <a:graphicFrameLocks noGrp="1"/>
          </p:cNvGraphicFramePr>
          <p:nvPr/>
        </p:nvGraphicFramePr>
        <p:xfrm>
          <a:off x="323850" y="5087938"/>
          <a:ext cx="8053072" cy="653796"/>
        </p:xfrm>
        <a:graphic>
          <a:graphicData uri="http://schemas.openxmlformats.org/drawingml/2006/table">
            <a:tbl>
              <a:tblPr/>
              <a:tblGrid>
                <a:gridCol w="835660"/>
                <a:gridCol w="1180148"/>
                <a:gridCol w="1097598"/>
                <a:gridCol w="1205548"/>
                <a:gridCol w="1273810"/>
                <a:gridCol w="1221423"/>
                <a:gridCol w="1238885"/>
              </a:tblGrid>
              <a:tr h="0">
                <a:tc gridSpan="7">
                  <a:txBody>
                    <a:bodyPr/>
                    <a:lstStyle/>
                    <a:p>
                      <a:pPr marL="0" marR="0" algn="ctr">
                        <a:lnSpc>
                          <a:spcPct val="130000"/>
                        </a:lnSpc>
                        <a:spcBef>
                          <a:spcPts val="0"/>
                        </a:spcBef>
                        <a:spcAft>
                          <a:spcPts val="600"/>
                        </a:spcAft>
                      </a:pPr>
                      <a:r>
                        <a:rPr lang="en-US" sz="1100" b="1" dirty="0">
                          <a:solidFill>
                            <a:srgbClr val="0000FF"/>
                          </a:solidFill>
                          <a:latin typeface="Verdana"/>
                          <a:ea typeface="Times New Roman"/>
                        </a:rPr>
                        <a:t>STUDENT</a:t>
                      </a:r>
                      <a:endParaRPr lang="en-US" sz="1100" b="1" dirty="0">
                        <a:solidFill>
                          <a:srgbClr val="0000FF"/>
                        </a:solidFill>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0">
                <a:tc>
                  <a:txBody>
                    <a:bodyPr/>
                    <a:lstStyle/>
                    <a:p>
                      <a:pPr marL="0" marR="0" algn="just">
                        <a:lnSpc>
                          <a:spcPct val="130000"/>
                        </a:lnSpc>
                        <a:spcBef>
                          <a:spcPts val="0"/>
                        </a:spcBef>
                        <a:spcAft>
                          <a:spcPts val="600"/>
                        </a:spcAft>
                      </a:pPr>
                      <a:r>
                        <a:rPr lang="en-US" sz="1100" dirty="0">
                          <a:latin typeface="Verdana"/>
                          <a:ea typeface="Times New Roman"/>
                        </a:rPr>
                        <a:t>Asif Khan</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dirty="0" err="1">
                          <a:latin typeface="Verdana"/>
                          <a:ea typeface="Times New Roman"/>
                        </a:rPr>
                        <a:t>Sumon</a:t>
                      </a:r>
                      <a:r>
                        <a:rPr lang="en-US" sz="1100" dirty="0">
                          <a:latin typeface="Verdana"/>
                          <a:ea typeface="Times New Roman"/>
                        </a:rPr>
                        <a:t> </a:t>
                      </a:r>
                      <a:r>
                        <a:rPr lang="en-US" sz="1100" dirty="0" err="1">
                          <a:latin typeface="Verdana"/>
                          <a:ea typeface="Times New Roman"/>
                        </a:rPr>
                        <a:t>Sarker</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dirty="0" err="1">
                          <a:latin typeface="Verdana"/>
                          <a:ea typeface="Times New Roman"/>
                        </a:rPr>
                        <a:t>Nusrat</a:t>
                      </a:r>
                      <a:r>
                        <a:rPr lang="en-US" sz="1100" dirty="0">
                          <a:latin typeface="Verdana"/>
                          <a:ea typeface="Times New Roman"/>
                        </a:rPr>
                        <a:t> </a:t>
                      </a:r>
                      <a:r>
                        <a:rPr lang="en-US" sz="1100" dirty="0" err="1">
                          <a:latin typeface="Verdana"/>
                          <a:ea typeface="Times New Roman"/>
                        </a:rPr>
                        <a:t>Jahan</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dirty="0" err="1">
                          <a:latin typeface="Verdana"/>
                          <a:ea typeface="Times New Roman"/>
                        </a:rPr>
                        <a:t>Ahmedul</a:t>
                      </a:r>
                      <a:r>
                        <a:rPr lang="en-US" sz="1100" dirty="0">
                          <a:latin typeface="Verdana"/>
                          <a:ea typeface="Times New Roman"/>
                        </a:rPr>
                        <a:t> </a:t>
                      </a:r>
                      <a:r>
                        <a:rPr lang="en-US" sz="1100" dirty="0" err="1">
                          <a:latin typeface="Verdana"/>
                          <a:ea typeface="Times New Roman"/>
                        </a:rPr>
                        <a:t>Kabir</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dirty="0" err="1">
                          <a:latin typeface="Verdana"/>
                          <a:ea typeface="Times New Roman"/>
                        </a:rPr>
                        <a:t>Dhanita</a:t>
                      </a:r>
                      <a:r>
                        <a:rPr lang="en-US" sz="1100" dirty="0">
                          <a:latin typeface="Verdana"/>
                          <a:ea typeface="Times New Roman"/>
                        </a:rPr>
                        <a:t> Tripura</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a:latin typeface="Verdana"/>
                          <a:ea typeface="Times New Roman"/>
                        </a:rPr>
                        <a:t>Shakila Zaman</a:t>
                      </a:r>
                      <a:endParaRPr lang="en-US" sz="110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30000"/>
                        </a:lnSpc>
                        <a:spcBef>
                          <a:spcPts val="0"/>
                        </a:spcBef>
                        <a:spcAft>
                          <a:spcPts val="600"/>
                        </a:spcAft>
                      </a:pPr>
                      <a:r>
                        <a:rPr lang="en-US" sz="1100" dirty="0" err="1">
                          <a:latin typeface="Verdana"/>
                          <a:ea typeface="Times New Roman"/>
                        </a:rPr>
                        <a:t>Golam</a:t>
                      </a:r>
                      <a:r>
                        <a:rPr lang="en-US" sz="1100" dirty="0">
                          <a:latin typeface="Verdana"/>
                          <a:ea typeface="Times New Roman"/>
                        </a:rPr>
                        <a:t> </a:t>
                      </a:r>
                      <a:r>
                        <a:rPr lang="en-US" sz="1100" dirty="0" err="1">
                          <a:latin typeface="Verdana"/>
                          <a:ea typeface="Times New Roman"/>
                        </a:rPr>
                        <a:t>Rabbani</a:t>
                      </a:r>
                      <a:endParaRPr lang="en-US" sz="1100" dirty="0">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marL="0" marR="0" algn="ctr">
                        <a:lnSpc>
                          <a:spcPct val="130000"/>
                        </a:lnSpc>
                        <a:spcBef>
                          <a:spcPts val="0"/>
                        </a:spcBef>
                        <a:spcAft>
                          <a:spcPts val="600"/>
                        </a:spcAft>
                      </a:pPr>
                      <a:r>
                        <a:rPr lang="en-US" sz="1100" dirty="0">
                          <a:latin typeface="Verdana"/>
                          <a:ea typeface="Times New Roman"/>
                        </a:rPr>
                        <a:t>1</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2</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3</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4</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5</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6</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30000"/>
                        </a:lnSpc>
                        <a:spcBef>
                          <a:spcPts val="0"/>
                        </a:spcBef>
                        <a:spcAft>
                          <a:spcPts val="600"/>
                        </a:spcAft>
                      </a:pPr>
                      <a:r>
                        <a:rPr lang="en-US" sz="1100" dirty="0">
                          <a:latin typeface="Verdana"/>
                          <a:ea typeface="Times New Roman"/>
                        </a:rPr>
                        <a:t>7</a:t>
                      </a:r>
                      <a:endParaRPr lang="en-US" sz="1100" dirty="0">
                        <a:latin typeface="Times New Roman"/>
                        <a:ea typeface="Times New Roman"/>
                      </a:endParaRPr>
                    </a:p>
                  </a:txBody>
                  <a:tcPr marL="68580" marR="6858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1321" name="TextBox 8"/>
          <p:cNvSpPr txBox="1">
            <a:spLocks noChangeArrowheads="1"/>
          </p:cNvSpPr>
          <p:nvPr/>
        </p:nvSpPr>
        <p:spPr bwMode="auto">
          <a:xfrm>
            <a:off x="3230563" y="6032500"/>
            <a:ext cx="3346450" cy="307975"/>
          </a:xfrm>
          <a:prstGeom prst="rect">
            <a:avLst/>
          </a:prstGeom>
          <a:noFill/>
          <a:ln w="9525">
            <a:noFill/>
            <a:miter lim="800000"/>
            <a:headEnd/>
            <a:tailEnd/>
          </a:ln>
        </p:spPr>
        <p:txBody>
          <a:bodyPr>
            <a:spAutoFit/>
          </a:bodyPr>
          <a:lstStyle/>
          <a:p>
            <a:r>
              <a:rPr lang="en-US" sz="1400" b="1"/>
              <a:t>Figure: </a:t>
            </a:r>
            <a:r>
              <a:rPr lang="en-US" sz="1400" b="1">
                <a:solidFill>
                  <a:srgbClr val="0000FF"/>
                </a:solidFill>
              </a:rPr>
              <a:t>One-Dimensional Array</a:t>
            </a:r>
          </a:p>
        </p:txBody>
      </p:sp>
      <p:sp>
        <p:nvSpPr>
          <p:cNvPr id="11322"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9ABDE12A-EB36-4A38-8AD8-3FC00512667C}" type="slidenum">
              <a:rPr lang="en-US" sz="1400"/>
              <a:pPr/>
              <a:t>6</a:t>
            </a:fld>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2291"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2292" name="Rectangle 5"/>
          <p:cNvSpPr>
            <a:spLocks noChangeArrowheads="1"/>
          </p:cNvSpPr>
          <p:nvPr/>
        </p:nvSpPr>
        <p:spPr bwMode="auto">
          <a:xfrm>
            <a:off x="215900" y="565150"/>
            <a:ext cx="6022975" cy="4340225"/>
          </a:xfrm>
          <a:prstGeom prst="rect">
            <a:avLst/>
          </a:prstGeom>
          <a:noFill/>
          <a:ln w="9525">
            <a:noFill/>
            <a:miter lim="800000"/>
            <a:headEnd/>
            <a:tailEnd/>
          </a:ln>
        </p:spPr>
        <p:txBody>
          <a:bodyPr anchor="ctr">
            <a:spAutoFit/>
          </a:bodyPr>
          <a:lstStyle/>
          <a:p>
            <a:r>
              <a:rPr lang="en-US" sz="1700" b="1">
                <a:solidFill>
                  <a:srgbClr val="0000FF"/>
                </a:solidFill>
              </a:rPr>
              <a:t>Example-2:</a:t>
            </a:r>
            <a:endParaRPr lang="en-US" sz="1700">
              <a:solidFill>
                <a:srgbClr val="0000FF"/>
              </a:solidFill>
            </a:endParaRPr>
          </a:p>
          <a:p>
            <a:pPr lvl="1" indent="-457200" algn="just">
              <a:spcBef>
                <a:spcPts val="600"/>
              </a:spcBef>
              <a:spcAft>
                <a:spcPts val="600"/>
              </a:spcAft>
              <a:buFont typeface="Wingdings" pitchFamily="2" charset="2"/>
              <a:buChar char="Ø"/>
            </a:pPr>
            <a:r>
              <a:rPr lang="en-US" sz="1700"/>
              <a:t>An automobile company uses an array AUTO to record the number of automobiles sold each year from 1932 through 1984. Rather than beginning index set with 1, it is more useful to begin the index set with 1932 so that</a:t>
            </a:r>
          </a:p>
          <a:p>
            <a:pPr lvl="1" indent="-457200" algn="ctr">
              <a:spcBef>
                <a:spcPts val="600"/>
              </a:spcBef>
              <a:spcAft>
                <a:spcPts val="600"/>
              </a:spcAft>
            </a:pPr>
            <a:r>
              <a:rPr lang="en-US" sz="1400"/>
              <a:t>AUTO[K] = number of automobiles sold in the year K</a:t>
            </a:r>
          </a:p>
          <a:p>
            <a:pPr lvl="1" indent="-457200" algn="just">
              <a:spcBef>
                <a:spcPts val="600"/>
              </a:spcBef>
              <a:spcAft>
                <a:spcPts val="600"/>
              </a:spcAft>
              <a:buFont typeface="Wingdings" pitchFamily="2" charset="2"/>
              <a:buChar char="Ø"/>
            </a:pPr>
            <a:r>
              <a:rPr lang="en-US" sz="1700"/>
              <a:t>Then LB=1932 is the lower bound and UB=1984 is the upper bound of the array AUTO.</a:t>
            </a:r>
          </a:p>
          <a:p>
            <a:pPr lvl="1" indent="-457200" algn="just">
              <a:spcBef>
                <a:spcPts val="600"/>
              </a:spcBef>
              <a:spcAft>
                <a:spcPts val="600"/>
              </a:spcAft>
              <a:buFont typeface="Wingdings" pitchFamily="2" charset="2"/>
              <a:buChar char="Ø"/>
            </a:pPr>
            <a:r>
              <a:rPr lang="en-US" sz="1700"/>
              <a:t>Therefore, the length of the array is:</a:t>
            </a:r>
          </a:p>
          <a:p>
            <a:pPr lvl="1" indent="-457200" algn="ctr">
              <a:spcBef>
                <a:spcPts val="600"/>
              </a:spcBef>
              <a:spcAft>
                <a:spcPts val="600"/>
              </a:spcAft>
            </a:pPr>
            <a:r>
              <a:rPr lang="en-US" sz="1400"/>
              <a:t>Length= UB – LB +1 = 1984-1930 +1 = 55</a:t>
            </a:r>
          </a:p>
          <a:p>
            <a:pPr lvl="1" indent="-457200" algn="just">
              <a:spcBef>
                <a:spcPts val="600"/>
              </a:spcBef>
              <a:spcAft>
                <a:spcPts val="600"/>
              </a:spcAft>
              <a:buFont typeface="Wingdings" pitchFamily="2" charset="2"/>
              <a:buChar char="Ø"/>
            </a:pPr>
            <a:r>
              <a:rPr lang="en-US" sz="1700"/>
              <a:t>That is, the array AUTO contains 55 elements and its index set consists of all integers from 1932 through 1984.</a:t>
            </a:r>
          </a:p>
        </p:txBody>
      </p:sp>
      <p:graphicFrame>
        <p:nvGraphicFramePr>
          <p:cNvPr id="5" name="Table 4"/>
          <p:cNvGraphicFramePr>
            <a:graphicFrameLocks noGrp="1"/>
          </p:cNvGraphicFramePr>
          <p:nvPr/>
        </p:nvGraphicFramePr>
        <p:xfrm>
          <a:off x="6946900" y="1165225"/>
          <a:ext cx="1592263" cy="3303588"/>
        </p:xfrm>
        <a:graphic>
          <a:graphicData uri="http://schemas.openxmlformats.org/drawingml/2006/table">
            <a:tbl>
              <a:tblPr/>
              <a:tblGrid>
                <a:gridCol w="785813"/>
                <a:gridCol w="807013"/>
              </a:tblGrid>
              <a:tr h="357403">
                <a:tc gridSpan="2">
                  <a:txBody>
                    <a:bodyPr/>
                    <a:lstStyle/>
                    <a:p>
                      <a:pPr marL="0" marR="0" algn="just">
                        <a:lnSpc>
                          <a:spcPct val="130000"/>
                        </a:lnSpc>
                        <a:spcBef>
                          <a:spcPts val="0"/>
                        </a:spcBef>
                        <a:spcAft>
                          <a:spcPts val="0"/>
                        </a:spcAft>
                      </a:pPr>
                      <a:r>
                        <a:rPr lang="en-US" sz="1600" b="1" dirty="0" smtClean="0">
                          <a:solidFill>
                            <a:srgbClr val="0000FF"/>
                          </a:solidFill>
                          <a:latin typeface="Verdana"/>
                          <a:ea typeface="Times New Roman"/>
                        </a:rPr>
                        <a:t>           AUTO</a:t>
                      </a:r>
                      <a:endParaRPr lang="en-US" sz="1600" b="1" dirty="0">
                        <a:solidFill>
                          <a:srgbClr val="0000FF"/>
                        </a:solidFill>
                        <a:latin typeface="Times New Roman"/>
                        <a:ea typeface="Times New Roman"/>
                      </a:endParaRPr>
                    </a:p>
                  </a:txBody>
                  <a:tcPr marL="68580" marR="68580" marT="0" marB="0">
                    <a:lnL>
                      <a:noFill/>
                    </a:lnL>
                    <a:lnR>
                      <a:noFill/>
                    </a:lnR>
                    <a:lnT>
                      <a:noFill/>
                    </a:lnT>
                    <a:lnB>
                      <a:noFill/>
                    </a:lnB>
                  </a:tcPr>
                </a:tc>
                <a:tc hMerge="1">
                  <a:txBody>
                    <a:bodyPr/>
                    <a:lstStyle/>
                    <a:p>
                      <a:endParaRPr lang="en-US"/>
                    </a:p>
                  </a:txBody>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1932</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Verdana"/>
                          <a:ea typeface="Times New Roman"/>
                        </a:rPr>
                        <a:t>150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250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1935</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095</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1983</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220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0891">
                <a:tc>
                  <a:txBody>
                    <a:bodyPr/>
                    <a:lstStyle/>
                    <a:p>
                      <a:pPr marL="0" marR="0" algn="just">
                        <a:lnSpc>
                          <a:spcPct val="130000"/>
                        </a:lnSpc>
                        <a:spcBef>
                          <a:spcPts val="600"/>
                        </a:spcBef>
                        <a:spcAft>
                          <a:spcPts val="600"/>
                        </a:spcAft>
                      </a:pPr>
                      <a:r>
                        <a:rPr lang="en-US" sz="1600" dirty="0" smtClean="0">
                          <a:latin typeface="Verdana"/>
                          <a:ea typeface="Times New Roman"/>
                        </a:rPr>
                        <a:t>1984</a:t>
                      </a:r>
                      <a:endParaRPr lang="en-US" sz="1600" dirty="0">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ctr">
                        <a:lnSpc>
                          <a:spcPct val="130000"/>
                        </a:lnSpc>
                        <a:spcBef>
                          <a:spcPts val="600"/>
                        </a:spcBef>
                        <a:spcAft>
                          <a:spcPts val="600"/>
                        </a:spcAft>
                      </a:pPr>
                      <a:r>
                        <a:rPr lang="en-US" sz="1600" dirty="0" smtClean="0">
                          <a:latin typeface="Times New Roman"/>
                          <a:ea typeface="Times New Roman"/>
                        </a:rPr>
                        <a:t>300</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319" name="TextBox 7"/>
          <p:cNvSpPr txBox="1">
            <a:spLocks noChangeArrowheads="1"/>
          </p:cNvSpPr>
          <p:nvPr/>
        </p:nvSpPr>
        <p:spPr bwMode="auto">
          <a:xfrm>
            <a:off x="6416675" y="4557713"/>
            <a:ext cx="2727325" cy="277812"/>
          </a:xfrm>
          <a:prstGeom prst="rect">
            <a:avLst/>
          </a:prstGeom>
          <a:noFill/>
          <a:ln w="9525">
            <a:noFill/>
            <a:miter lim="800000"/>
            <a:headEnd/>
            <a:tailEnd/>
          </a:ln>
        </p:spPr>
        <p:txBody>
          <a:bodyPr>
            <a:spAutoFit/>
          </a:bodyPr>
          <a:lstStyle/>
          <a:p>
            <a:r>
              <a:rPr lang="en-US" sz="1200" b="1"/>
              <a:t>Figure: </a:t>
            </a:r>
            <a:r>
              <a:rPr lang="en-US" sz="1200" b="1">
                <a:solidFill>
                  <a:srgbClr val="0000FF"/>
                </a:solidFill>
              </a:rPr>
              <a:t>One-Dimensional Array</a:t>
            </a:r>
          </a:p>
        </p:txBody>
      </p:sp>
      <p:sp>
        <p:nvSpPr>
          <p:cNvPr id="1232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0BEDE81B-5B48-4010-9797-3526D50703F8}" type="slidenum">
              <a:rPr lang="en-US" sz="1400"/>
              <a:pPr/>
              <a:t>7</a:t>
            </a:fld>
            <a:endParaRPr 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427038"/>
            <a:ext cx="8548687" cy="1425575"/>
          </a:xfrm>
          <a:prstGeom prst="rect">
            <a:avLst/>
          </a:prstGeom>
          <a:noFill/>
          <a:ln w="9525">
            <a:noFill/>
            <a:miter lim="800000"/>
            <a:headEnd/>
            <a:tailEnd/>
          </a:ln>
        </p:spPr>
        <p:txBody>
          <a:bodyPr anchor="ctr">
            <a:spAutoFit/>
          </a:bodyPr>
          <a:lstStyle/>
          <a:p>
            <a:pPr>
              <a:spcBef>
                <a:spcPts val="200"/>
              </a:spcBef>
              <a:spcAft>
                <a:spcPts val="200"/>
              </a:spcAft>
              <a:defRPr/>
            </a:pPr>
            <a:r>
              <a:rPr lang="en-US" sz="1700" b="1" dirty="0">
                <a:solidFill>
                  <a:srgbClr val="0000FF"/>
                </a:solidFill>
              </a:rPr>
              <a:t>Multi-dimensional Array:</a:t>
            </a:r>
          </a:p>
          <a:p>
            <a:pPr marL="457200" indent="-457200" algn="just">
              <a:spcBef>
                <a:spcPts val="0"/>
              </a:spcBef>
              <a:spcAft>
                <a:spcPts val="0"/>
              </a:spcAft>
              <a:buFont typeface="Wingdings" pitchFamily="2" charset="2"/>
              <a:buChar char="Ø"/>
              <a:defRPr/>
            </a:pPr>
            <a:r>
              <a:rPr lang="en-US" sz="1700" dirty="0"/>
              <a:t>It is a collection of similar data elements where each element is referenced by m subscripts. For example, in two-dimensional array, each element is referenced by two subscripts. Such arrays are called matrices in mathematics and tables in business applications.</a:t>
            </a:r>
          </a:p>
        </p:txBody>
      </p:sp>
      <p:sp>
        <p:nvSpPr>
          <p:cNvPr id="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3317" name="Rectangle 5"/>
          <p:cNvSpPr>
            <a:spLocks noChangeArrowheads="1"/>
          </p:cNvSpPr>
          <p:nvPr/>
        </p:nvSpPr>
        <p:spPr bwMode="auto">
          <a:xfrm>
            <a:off x="211138" y="2049463"/>
            <a:ext cx="4552950" cy="2601912"/>
          </a:xfrm>
          <a:prstGeom prst="rect">
            <a:avLst/>
          </a:prstGeom>
          <a:noFill/>
          <a:ln w="9525">
            <a:noFill/>
            <a:miter lim="800000"/>
            <a:headEnd/>
            <a:tailEnd/>
          </a:ln>
        </p:spPr>
        <p:txBody>
          <a:bodyPr anchor="ctr">
            <a:spAutoFit/>
          </a:bodyPr>
          <a:lstStyle/>
          <a:p>
            <a:pPr>
              <a:spcBef>
                <a:spcPts val="200"/>
              </a:spcBef>
              <a:spcAft>
                <a:spcPts val="200"/>
              </a:spcAft>
            </a:pPr>
            <a:r>
              <a:rPr lang="en-US" sz="1700" b="1">
                <a:solidFill>
                  <a:srgbClr val="0000FF"/>
                </a:solidFill>
              </a:rPr>
              <a:t>Example:</a:t>
            </a:r>
          </a:p>
          <a:p>
            <a:pPr lvl="1" indent="-457200" algn="just">
              <a:spcBef>
                <a:spcPts val="200"/>
              </a:spcBef>
              <a:spcAft>
                <a:spcPts val="200"/>
              </a:spcAft>
              <a:buFont typeface="Wingdings" pitchFamily="2" charset="2"/>
              <a:buChar char="Ø"/>
            </a:pPr>
            <a:r>
              <a:rPr lang="en-US" sz="1700"/>
              <a:t>Suppose two tutorial tests were taken for seven students of IIT 4th batch. </a:t>
            </a:r>
          </a:p>
          <a:p>
            <a:pPr lvl="1" indent="-457200" algn="just">
              <a:spcBef>
                <a:spcPts val="200"/>
              </a:spcBef>
              <a:spcAft>
                <a:spcPts val="200"/>
              </a:spcAft>
              <a:buFont typeface="Wingdings" pitchFamily="2" charset="2"/>
              <a:buChar char="Ø"/>
            </a:pPr>
            <a:r>
              <a:rPr lang="en-US" sz="1700"/>
              <a:t>Let the students are numbered from 1 to 7, and class roll, tutorial-1 and tutorial-2 are numbered from 1 to 3.   </a:t>
            </a:r>
          </a:p>
          <a:p>
            <a:pPr lvl="1" indent="-457200" algn="just">
              <a:spcBef>
                <a:spcPts val="200"/>
              </a:spcBef>
              <a:spcAft>
                <a:spcPts val="200"/>
              </a:spcAft>
              <a:buFont typeface="Wingdings" pitchFamily="2" charset="2"/>
              <a:buChar char="Ø"/>
            </a:pPr>
            <a:r>
              <a:rPr lang="en-US" sz="1700"/>
              <a:t>Such data can be stored in the computer using a two-dimensional array that is depicted in the figure below.</a:t>
            </a:r>
          </a:p>
        </p:txBody>
      </p:sp>
      <p:graphicFrame>
        <p:nvGraphicFramePr>
          <p:cNvPr id="8" name="Table 7"/>
          <p:cNvGraphicFramePr>
            <a:graphicFrameLocks noGrp="1"/>
          </p:cNvGraphicFramePr>
          <p:nvPr/>
        </p:nvGraphicFramePr>
        <p:xfrm>
          <a:off x="5073650" y="1762125"/>
          <a:ext cx="3819525" cy="3222625"/>
        </p:xfrm>
        <a:graphic>
          <a:graphicData uri="http://schemas.openxmlformats.org/drawingml/2006/table">
            <a:tbl>
              <a:tblPr/>
              <a:tblGrid>
                <a:gridCol w="399963"/>
                <a:gridCol w="1134758"/>
                <a:gridCol w="1167783"/>
                <a:gridCol w="1117328"/>
              </a:tblGrid>
              <a:tr h="457307">
                <a:tc>
                  <a:txBody>
                    <a:bodyPr/>
                    <a:lstStyle/>
                    <a:p>
                      <a:pPr marL="0" marR="0" algn="just">
                        <a:lnSpc>
                          <a:spcPct val="130000"/>
                        </a:lnSpc>
                        <a:spcBef>
                          <a:spcPts val="0"/>
                        </a:spcBef>
                        <a:spcAft>
                          <a:spcPts val="0"/>
                        </a:spcAft>
                      </a:pPr>
                      <a:endParaRPr lang="en-US" sz="1600" dirty="0">
                        <a:latin typeface="Verdana"/>
                        <a:ea typeface="Times New Roman"/>
                      </a:endParaRPr>
                    </a:p>
                  </a:txBody>
                  <a:tcPr marL="68580" marR="68580" marT="0" marB="0">
                    <a:lnL>
                      <a:noFill/>
                    </a:lnL>
                    <a:lnR>
                      <a:noFill/>
                    </a:lnR>
                    <a:lnT>
                      <a:noFill/>
                    </a:lnT>
                    <a:lnB>
                      <a:noFill/>
                    </a:lnB>
                  </a:tcPr>
                </a:tc>
                <a:tc gridSpan="3">
                  <a:txBody>
                    <a:bodyPr/>
                    <a:lstStyle/>
                    <a:p>
                      <a:pPr marL="0" marR="0" algn="just">
                        <a:lnSpc>
                          <a:spcPct val="130000"/>
                        </a:lnSpc>
                        <a:spcBef>
                          <a:spcPts val="0"/>
                        </a:spcBef>
                        <a:spcAft>
                          <a:spcPts val="0"/>
                        </a:spcAft>
                      </a:pPr>
                      <a:r>
                        <a:rPr lang="en-US" sz="1600" dirty="0" smtClean="0">
                          <a:latin typeface="Verdana"/>
                          <a:ea typeface="Times New Roman"/>
                        </a:rPr>
                        <a:t>              </a:t>
                      </a:r>
                      <a:r>
                        <a:rPr lang="en-US" sz="1600" b="1" dirty="0" smtClean="0">
                          <a:solidFill>
                            <a:srgbClr val="0000FF"/>
                          </a:solidFill>
                          <a:latin typeface="Verdana"/>
                          <a:ea typeface="Times New Roman"/>
                        </a:rPr>
                        <a:t>CLASSTEST</a:t>
                      </a:r>
                      <a:endParaRPr lang="en-US" sz="1600" b="1" dirty="0">
                        <a:solidFill>
                          <a:srgbClr val="0000FF"/>
                        </a:solidFill>
                        <a:latin typeface="Times New Roman"/>
                        <a:ea typeface="Times New Roman"/>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r>
              <a:tr h="379994">
                <a:tc>
                  <a:txBody>
                    <a:bodyPr/>
                    <a:lstStyle/>
                    <a:p>
                      <a:pPr marL="0" marR="0" algn="just">
                        <a:lnSpc>
                          <a:spcPct val="130000"/>
                        </a:lnSpc>
                        <a:spcBef>
                          <a:spcPts val="0"/>
                        </a:spcBef>
                        <a:spcAft>
                          <a:spcPts val="0"/>
                        </a:spcAft>
                      </a:pPr>
                      <a:endParaRPr lang="en-US" sz="1600">
                        <a:latin typeface="Verdana"/>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Class Roll</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Tutorial-1</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Tutorial-2</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1</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826</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35</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24</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2</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827</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26</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36</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3</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828</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28</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30</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4</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829</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33</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31</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5</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a:latin typeface="Verdana"/>
                          <a:ea typeface="Times New Roman"/>
                        </a:rPr>
                        <a:t>830</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30</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32</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6</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dirty="0">
                          <a:latin typeface="Verdana"/>
                          <a:ea typeface="Times New Roman"/>
                        </a:rPr>
                        <a:t>831</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20</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28</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0868">
                <a:tc>
                  <a:txBody>
                    <a:bodyPr/>
                    <a:lstStyle/>
                    <a:p>
                      <a:pPr marL="0" marR="0" algn="just">
                        <a:lnSpc>
                          <a:spcPct val="130000"/>
                        </a:lnSpc>
                        <a:spcBef>
                          <a:spcPts val="0"/>
                        </a:spcBef>
                        <a:spcAft>
                          <a:spcPts val="0"/>
                        </a:spcAft>
                      </a:pPr>
                      <a:r>
                        <a:rPr lang="en-US" sz="1600" b="1" dirty="0">
                          <a:solidFill>
                            <a:srgbClr val="FF0000"/>
                          </a:solidFill>
                          <a:latin typeface="Verdana"/>
                          <a:ea typeface="Times New Roman"/>
                        </a:rPr>
                        <a:t>7</a:t>
                      </a:r>
                      <a:endParaRPr lang="en-US" sz="1600" b="1" dirty="0">
                        <a:solidFill>
                          <a:srgbClr val="FF0000"/>
                        </a:solidFill>
                        <a:latin typeface="Times New Roman"/>
                        <a:ea typeface="Times New Roman"/>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marL="0" marR="0" algn="just">
                        <a:lnSpc>
                          <a:spcPct val="130000"/>
                        </a:lnSpc>
                        <a:spcBef>
                          <a:spcPts val="0"/>
                        </a:spcBef>
                        <a:spcAft>
                          <a:spcPts val="0"/>
                        </a:spcAft>
                      </a:pPr>
                      <a:r>
                        <a:rPr lang="en-US" sz="1600" dirty="0">
                          <a:latin typeface="Verdana"/>
                          <a:ea typeface="Times New Roman"/>
                        </a:rPr>
                        <a:t>832</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a:latin typeface="Verdana"/>
                          <a:ea typeface="Times New Roman"/>
                        </a:rPr>
                        <a:t>34</a:t>
                      </a:r>
                      <a:endParaRPr lang="en-US" sz="16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30000"/>
                        </a:lnSpc>
                        <a:spcBef>
                          <a:spcPts val="0"/>
                        </a:spcBef>
                        <a:spcAft>
                          <a:spcPts val="0"/>
                        </a:spcAft>
                      </a:pPr>
                      <a:r>
                        <a:rPr lang="en-US" sz="1600" dirty="0">
                          <a:latin typeface="Verdana"/>
                          <a:ea typeface="Times New Roman"/>
                        </a:rPr>
                        <a:t>22</a:t>
                      </a:r>
                      <a:endParaRPr lang="en-US" sz="16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5"/>
          <p:cNvSpPr>
            <a:spLocks noChangeArrowheads="1"/>
          </p:cNvSpPr>
          <p:nvPr/>
        </p:nvSpPr>
        <p:spPr bwMode="auto">
          <a:xfrm>
            <a:off x="215900" y="4576763"/>
            <a:ext cx="8501063" cy="2319337"/>
          </a:xfrm>
          <a:prstGeom prst="rect">
            <a:avLst/>
          </a:prstGeom>
          <a:noFill/>
          <a:ln w="9525">
            <a:noFill/>
            <a:miter lim="800000"/>
            <a:headEnd/>
            <a:tailEnd/>
          </a:ln>
        </p:spPr>
        <p:txBody>
          <a:bodyPr anchor="ctr">
            <a:spAutoFit/>
          </a:bodyPr>
          <a:lstStyle/>
          <a:p>
            <a:pPr lvl="1" indent="-457200" algn="just">
              <a:spcBef>
                <a:spcPts val="0"/>
              </a:spcBef>
              <a:spcAft>
                <a:spcPts val="0"/>
              </a:spcAft>
              <a:buFont typeface="Wingdings" pitchFamily="2" charset="2"/>
              <a:buChar char="Ø"/>
              <a:defRPr/>
            </a:pPr>
            <a:r>
              <a:rPr lang="en-US" sz="1700" dirty="0"/>
              <a:t>If the array name is given CLASTEST, then </a:t>
            </a:r>
          </a:p>
          <a:p>
            <a:pPr marL="914400" lvl="1" indent="-457200" algn="just">
              <a:spcBef>
                <a:spcPts val="0"/>
              </a:spcBef>
              <a:spcAft>
                <a:spcPts val="0"/>
              </a:spcAft>
              <a:buFont typeface="Wingdings" pitchFamily="2" charset="2"/>
              <a:buChar char="q"/>
              <a:defRPr/>
            </a:pPr>
            <a:r>
              <a:rPr lang="en-US" sz="1200" dirty="0"/>
              <a:t>CLASSTEST[1,1] denotes the class roll of first student, i.e. 826. </a:t>
            </a:r>
          </a:p>
          <a:p>
            <a:pPr marL="914400" lvl="1" indent="-457200" algn="just">
              <a:spcBef>
                <a:spcPts val="200"/>
              </a:spcBef>
              <a:spcAft>
                <a:spcPts val="200"/>
              </a:spcAft>
              <a:buFont typeface="Wingdings" pitchFamily="2" charset="2"/>
              <a:buChar char="q"/>
              <a:defRPr/>
            </a:pPr>
            <a:r>
              <a:rPr lang="en-US" sz="1200" dirty="0"/>
              <a:t>CLASSTEST[1,2] denotes the marks of first student on the 1</a:t>
            </a:r>
            <a:r>
              <a:rPr lang="en-US" sz="1200" baseline="30000" dirty="0"/>
              <a:t>st</a:t>
            </a:r>
            <a:r>
              <a:rPr lang="en-US" sz="1200" dirty="0"/>
              <a:t> tutorial, i.e. 35.  </a:t>
            </a:r>
          </a:p>
          <a:p>
            <a:pPr marL="914400" lvl="1" indent="-457200" algn="just">
              <a:spcBef>
                <a:spcPts val="200"/>
              </a:spcBef>
              <a:spcAft>
                <a:spcPts val="200"/>
              </a:spcAft>
              <a:buFont typeface="Wingdings" pitchFamily="2" charset="2"/>
              <a:buChar char="q"/>
              <a:defRPr/>
            </a:pPr>
            <a:r>
              <a:rPr lang="en-US" sz="1200" dirty="0"/>
              <a:t>CLASSTEST[1,3] denotes the marks of first student on the 2</a:t>
            </a:r>
            <a:r>
              <a:rPr lang="en-US" sz="1200" baseline="30000" dirty="0"/>
              <a:t>nd</a:t>
            </a:r>
            <a:r>
              <a:rPr lang="en-US" sz="1200" dirty="0"/>
              <a:t>  tutorial, i.e. 24.</a:t>
            </a:r>
          </a:p>
          <a:p>
            <a:pPr marL="914400" lvl="1" indent="-457200" algn="just">
              <a:spcBef>
                <a:spcPts val="200"/>
              </a:spcBef>
              <a:spcAft>
                <a:spcPts val="200"/>
              </a:spcAft>
              <a:buFont typeface="Wingdings" pitchFamily="2" charset="2"/>
              <a:buChar char="q"/>
              <a:defRPr/>
            </a:pPr>
            <a:r>
              <a:rPr lang="en-US" sz="1200" dirty="0"/>
              <a:t>CLASSTEST[2,1] denotes the class roll of second student, i.e. 827. </a:t>
            </a:r>
          </a:p>
          <a:p>
            <a:pPr marL="914400" lvl="1" indent="-457200" algn="just">
              <a:spcBef>
                <a:spcPts val="200"/>
              </a:spcBef>
              <a:spcAft>
                <a:spcPts val="200"/>
              </a:spcAft>
              <a:buFont typeface="Wingdings" pitchFamily="2" charset="2"/>
              <a:buChar char="q"/>
              <a:defRPr/>
            </a:pPr>
            <a:r>
              <a:rPr lang="en-US" sz="1200" dirty="0"/>
              <a:t>CLASSTEST[2,2] denotes the marks of second student on the 1</a:t>
            </a:r>
            <a:r>
              <a:rPr lang="en-US" sz="1200" baseline="30000" dirty="0"/>
              <a:t>st</a:t>
            </a:r>
            <a:r>
              <a:rPr lang="en-US" sz="1200" dirty="0"/>
              <a:t> tutorial, i.e. 26.  </a:t>
            </a:r>
          </a:p>
          <a:p>
            <a:pPr marL="914400" lvl="1" indent="-457200" algn="just">
              <a:spcBef>
                <a:spcPts val="200"/>
              </a:spcBef>
              <a:spcAft>
                <a:spcPts val="200"/>
              </a:spcAft>
              <a:buFont typeface="Wingdings" pitchFamily="2" charset="2"/>
              <a:buChar char="q"/>
              <a:defRPr/>
            </a:pPr>
            <a:r>
              <a:rPr lang="en-US" sz="1200" dirty="0"/>
              <a:t>CLASSTEST[2,3] denotes the marks of second student on the 2</a:t>
            </a:r>
            <a:r>
              <a:rPr lang="en-US" sz="1200" baseline="30000" dirty="0"/>
              <a:t>nd</a:t>
            </a:r>
            <a:r>
              <a:rPr lang="en-US" sz="1200" dirty="0"/>
              <a:t>  tutorial, i.e. 36.</a:t>
            </a:r>
          </a:p>
          <a:p>
            <a:pPr lvl="1" indent="-457200" algn="just">
              <a:spcBef>
                <a:spcPts val="600"/>
              </a:spcBef>
              <a:spcAft>
                <a:spcPts val="600"/>
              </a:spcAft>
              <a:buFont typeface="Wingdings" pitchFamily="2" charset="2"/>
              <a:buChar char="Ø"/>
              <a:defRPr/>
            </a:pPr>
            <a:r>
              <a:rPr lang="en-US" sz="1700" dirty="0"/>
              <a:t>The size of the above array is denoted by 7x3 (read as 7 by 3), since it contains 7 rows and 3 columns.</a:t>
            </a:r>
          </a:p>
        </p:txBody>
      </p:sp>
      <p:sp>
        <p:nvSpPr>
          <p:cNvPr id="13367" name="TextBox 9"/>
          <p:cNvSpPr txBox="1">
            <a:spLocks noChangeArrowheads="1"/>
          </p:cNvSpPr>
          <p:nvPr/>
        </p:nvSpPr>
        <p:spPr bwMode="auto">
          <a:xfrm>
            <a:off x="6445250" y="5059363"/>
            <a:ext cx="2728913" cy="277812"/>
          </a:xfrm>
          <a:prstGeom prst="rect">
            <a:avLst/>
          </a:prstGeom>
          <a:noFill/>
          <a:ln w="9525">
            <a:noFill/>
            <a:miter lim="800000"/>
            <a:headEnd/>
            <a:tailEnd/>
          </a:ln>
        </p:spPr>
        <p:txBody>
          <a:bodyPr>
            <a:spAutoFit/>
          </a:bodyPr>
          <a:lstStyle/>
          <a:p>
            <a:r>
              <a:rPr lang="en-US" sz="1200" b="1">
                <a:solidFill>
                  <a:srgbClr val="0000FF"/>
                </a:solidFill>
              </a:rPr>
              <a:t>Figure</a:t>
            </a:r>
            <a:r>
              <a:rPr lang="en-US" sz="1200" b="1"/>
              <a:t>: Two-Dimensional Array</a:t>
            </a:r>
            <a:endParaRPr lang="en-US" sz="1200" b="1">
              <a:solidFill>
                <a:srgbClr val="0000FF"/>
              </a:solidFill>
            </a:endParaRPr>
          </a:p>
        </p:txBody>
      </p:sp>
      <p:sp>
        <p:nvSpPr>
          <p:cNvPr id="13368"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CBC0FAF6-A156-42E0-BFF1-41157A1DC938}" type="slidenum">
              <a:rPr lang="en-US" sz="1400"/>
              <a:pPr/>
              <a:t>8</a:t>
            </a:fld>
            <a:endParaRPr 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6" name="Rectangle 5"/>
          <p:cNvSpPr>
            <a:spLocks noChangeArrowheads="1"/>
          </p:cNvSpPr>
          <p:nvPr/>
        </p:nvSpPr>
        <p:spPr bwMode="auto">
          <a:xfrm>
            <a:off x="211138" y="457200"/>
            <a:ext cx="8548687" cy="6262688"/>
          </a:xfrm>
          <a:prstGeom prst="rect">
            <a:avLst/>
          </a:prstGeom>
          <a:noFill/>
          <a:ln w="9525">
            <a:noFill/>
            <a:miter lim="800000"/>
            <a:headEnd/>
            <a:tailEnd/>
          </a:ln>
        </p:spPr>
        <p:txBody>
          <a:bodyPr anchor="ctr">
            <a:spAutoFit/>
          </a:bodyPr>
          <a:lstStyle/>
          <a:p>
            <a:pPr>
              <a:spcBef>
                <a:spcPts val="200"/>
              </a:spcBef>
              <a:spcAft>
                <a:spcPts val="200"/>
              </a:spcAft>
              <a:defRPr/>
            </a:pPr>
            <a:r>
              <a:rPr lang="en-US" sz="1700" b="1" dirty="0">
                <a:solidFill>
                  <a:srgbClr val="0000FF"/>
                </a:solidFill>
              </a:rPr>
              <a:t>Properties of an Array:</a:t>
            </a:r>
          </a:p>
          <a:p>
            <a:pPr marL="457200" indent="-457200" algn="just">
              <a:spcBef>
                <a:spcPts val="200"/>
              </a:spcBef>
              <a:spcAft>
                <a:spcPts val="200"/>
              </a:spcAft>
              <a:buFont typeface="Wingdings" pitchFamily="2" charset="2"/>
              <a:buChar char="Ø"/>
              <a:defRPr/>
            </a:pPr>
            <a:r>
              <a:rPr lang="en-US" sz="1700" dirty="0"/>
              <a:t>An array has the following properties:</a:t>
            </a:r>
          </a:p>
          <a:p>
            <a:pPr marL="1371600" indent="-457200">
              <a:spcBef>
                <a:spcPts val="400"/>
              </a:spcBef>
              <a:spcAft>
                <a:spcPts val="400"/>
              </a:spcAft>
              <a:buFont typeface="Wingdings" pitchFamily="2" charset="2"/>
              <a:buChar char="v"/>
              <a:defRPr/>
            </a:pPr>
            <a:r>
              <a:rPr lang="en-US" sz="1700" dirty="0"/>
              <a:t>An array is a fixed-size data structure.</a:t>
            </a:r>
          </a:p>
          <a:p>
            <a:pPr marL="1371600" indent="-457200">
              <a:spcBef>
                <a:spcPts val="400"/>
              </a:spcBef>
              <a:spcAft>
                <a:spcPts val="400"/>
              </a:spcAft>
              <a:buFont typeface="Wingdings" pitchFamily="2" charset="2"/>
              <a:buChar char="v"/>
              <a:defRPr/>
            </a:pPr>
            <a:r>
              <a:rPr lang="en-US" sz="1700" dirty="0"/>
              <a:t>An array is a sequence collection of data elements.</a:t>
            </a:r>
          </a:p>
          <a:p>
            <a:pPr marL="1371600" indent="-457200">
              <a:spcBef>
                <a:spcPts val="400"/>
              </a:spcBef>
              <a:spcAft>
                <a:spcPts val="400"/>
              </a:spcAft>
              <a:buFont typeface="Wingdings" pitchFamily="2" charset="2"/>
              <a:buChar char="v"/>
              <a:defRPr/>
            </a:pPr>
            <a:r>
              <a:rPr lang="en-US" sz="1700" dirty="0"/>
              <a:t>It can hold multiple values of the same type.</a:t>
            </a:r>
          </a:p>
          <a:p>
            <a:pPr marL="1371600" indent="-457200">
              <a:spcBef>
                <a:spcPts val="400"/>
              </a:spcBef>
              <a:spcAft>
                <a:spcPts val="400"/>
              </a:spcAft>
              <a:buFont typeface="Wingdings" pitchFamily="2" charset="2"/>
              <a:buChar char="v"/>
              <a:defRPr/>
            </a:pPr>
            <a:r>
              <a:rPr lang="en-US" sz="1700" dirty="0"/>
              <a:t>An array must have a name.</a:t>
            </a:r>
          </a:p>
          <a:p>
            <a:pPr marL="1371600" indent="-457200">
              <a:spcBef>
                <a:spcPts val="400"/>
              </a:spcBef>
              <a:spcAft>
                <a:spcPts val="400"/>
              </a:spcAft>
              <a:buFont typeface="Wingdings" pitchFamily="2" charset="2"/>
              <a:buChar char="v"/>
              <a:defRPr/>
            </a:pPr>
            <a:r>
              <a:rPr lang="en-US" sz="1700" dirty="0"/>
              <a:t>The name of the array holds the address of the first array element. </a:t>
            </a:r>
          </a:p>
          <a:p>
            <a:pPr marL="1371600" indent="-457200">
              <a:spcBef>
                <a:spcPts val="400"/>
              </a:spcBef>
              <a:spcAft>
                <a:spcPts val="400"/>
              </a:spcAft>
              <a:buFont typeface="Wingdings" pitchFamily="2" charset="2"/>
              <a:buChar char="v"/>
              <a:defRPr/>
            </a:pPr>
            <a:r>
              <a:rPr lang="en-US" sz="1700" dirty="0"/>
              <a:t>Elements of an array must be finite.</a:t>
            </a:r>
          </a:p>
          <a:p>
            <a:pPr marL="1371600" indent="-457200">
              <a:spcBef>
                <a:spcPts val="400"/>
              </a:spcBef>
              <a:spcAft>
                <a:spcPts val="400"/>
              </a:spcAft>
              <a:buFont typeface="Wingdings" pitchFamily="2" charset="2"/>
              <a:buChar char="v"/>
              <a:defRPr/>
            </a:pPr>
            <a:r>
              <a:rPr lang="en-US" sz="1700" dirty="0"/>
              <a:t>Elements of an array must be of similar type.</a:t>
            </a:r>
          </a:p>
          <a:p>
            <a:pPr marL="1371600" indent="-457200">
              <a:spcBef>
                <a:spcPts val="400"/>
              </a:spcBef>
              <a:spcAft>
                <a:spcPts val="400"/>
              </a:spcAft>
              <a:buFont typeface="Wingdings" pitchFamily="2" charset="2"/>
              <a:buChar char="v"/>
              <a:defRPr/>
            </a:pPr>
            <a:r>
              <a:rPr lang="en-US" sz="1700" dirty="0"/>
              <a:t>Each element of an array is referenced by an index.</a:t>
            </a:r>
          </a:p>
          <a:p>
            <a:pPr marL="1371600" indent="-457200">
              <a:spcBef>
                <a:spcPts val="400"/>
              </a:spcBef>
              <a:spcAft>
                <a:spcPts val="400"/>
              </a:spcAft>
              <a:buFont typeface="Wingdings" pitchFamily="2" charset="2"/>
              <a:buChar char="v"/>
              <a:defRPr/>
            </a:pPr>
            <a:r>
              <a:rPr lang="en-US" sz="1700" dirty="0"/>
              <a:t>Indexing generally begins at zero.</a:t>
            </a:r>
          </a:p>
          <a:p>
            <a:pPr marL="1371600" indent="-457200">
              <a:spcBef>
                <a:spcPts val="400"/>
              </a:spcBef>
              <a:spcAft>
                <a:spcPts val="400"/>
              </a:spcAft>
              <a:buFont typeface="Wingdings" pitchFamily="2" charset="2"/>
              <a:buChar char="v"/>
              <a:defRPr/>
            </a:pPr>
            <a:r>
              <a:rPr lang="en-US" sz="1700" dirty="0"/>
              <a:t>Each element of an array is referenced by notation  like A(1), A(2), A(3) etc. or A</a:t>
            </a:r>
            <a:r>
              <a:rPr lang="en-US" sz="1700" baseline="-25000" dirty="0"/>
              <a:t>1</a:t>
            </a:r>
            <a:r>
              <a:rPr lang="en-US" sz="1700" dirty="0"/>
              <a:t>, A</a:t>
            </a:r>
            <a:r>
              <a:rPr lang="en-US" sz="1700" baseline="-25000" dirty="0"/>
              <a:t>2</a:t>
            </a:r>
            <a:r>
              <a:rPr lang="en-US" sz="1700" dirty="0"/>
              <a:t>, A</a:t>
            </a:r>
            <a:r>
              <a:rPr lang="en-US" sz="1700" baseline="-25000" dirty="0"/>
              <a:t>3</a:t>
            </a:r>
            <a:r>
              <a:rPr lang="en-US" sz="1700" dirty="0"/>
              <a:t>, etc. or A[1], A[2], A[3] etc. where A is an array.</a:t>
            </a:r>
          </a:p>
          <a:p>
            <a:pPr marL="1371600" indent="-457200">
              <a:spcBef>
                <a:spcPts val="400"/>
              </a:spcBef>
              <a:spcAft>
                <a:spcPts val="400"/>
              </a:spcAft>
              <a:buFont typeface="Wingdings" pitchFamily="2" charset="2"/>
              <a:buChar char="v"/>
              <a:defRPr/>
            </a:pPr>
            <a:r>
              <a:rPr lang="en-US" sz="1700" dirty="0"/>
              <a:t>Elements of the array are stored respectively in successive memory locations. </a:t>
            </a:r>
          </a:p>
          <a:p>
            <a:pPr marL="1371600" indent="-457200">
              <a:spcBef>
                <a:spcPts val="400"/>
              </a:spcBef>
              <a:spcAft>
                <a:spcPts val="400"/>
              </a:spcAft>
              <a:buFont typeface="Wingdings" pitchFamily="2" charset="2"/>
              <a:buChar char="v"/>
              <a:defRPr/>
            </a:pPr>
            <a:r>
              <a:rPr lang="en-US" sz="1700" dirty="0"/>
              <a:t>We specify the array size at compile time, often with a named constant.</a:t>
            </a:r>
          </a:p>
          <a:p>
            <a:pPr marL="1371600" indent="-457200">
              <a:spcBef>
                <a:spcPts val="400"/>
              </a:spcBef>
              <a:spcAft>
                <a:spcPts val="400"/>
              </a:spcAft>
              <a:buFont typeface="Wingdings" pitchFamily="2" charset="2"/>
              <a:buChar char="v"/>
              <a:defRPr/>
            </a:pPr>
            <a:r>
              <a:rPr lang="en-US" sz="1700" dirty="0"/>
              <a:t>Array can be indexed. (Linked list can not be indexed).  </a:t>
            </a:r>
          </a:p>
          <a:p>
            <a:pPr marL="1371600" indent="-457200">
              <a:spcBef>
                <a:spcPts val="400"/>
              </a:spcBef>
              <a:spcAft>
                <a:spcPts val="400"/>
              </a:spcAft>
              <a:buFont typeface="Wingdings" pitchFamily="2" charset="2"/>
              <a:buChar char="v"/>
              <a:defRPr/>
            </a:pPr>
            <a:r>
              <a:rPr lang="en-US" sz="1700" dirty="0"/>
              <a:t>It enables us to develop a concise and efficient programs.</a:t>
            </a:r>
          </a:p>
        </p:txBody>
      </p:sp>
      <p:sp>
        <p:nvSpPr>
          <p:cNvPr id="1434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Data Structure: </a:t>
            </a:r>
            <a:r>
              <a:rPr lang="en-US" altLang="en-US" sz="2400" b="1">
                <a:solidFill>
                  <a:srgbClr val="0000FF"/>
                </a:solidFill>
                <a:latin typeface="Verdana" pitchFamily="34" charset="0"/>
              </a:rPr>
              <a:t>Array</a:t>
            </a:r>
          </a:p>
        </p:txBody>
      </p:sp>
      <p:sp>
        <p:nvSpPr>
          <p:cNvPr id="1434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2.</a:t>
            </a:r>
            <a:fld id="{24B21759-529B-476E-A245-A1E1ADACB96C}" type="slidenum">
              <a:rPr lang="en-US" sz="1400"/>
              <a:pPr/>
              <a:t>9</a:t>
            </a:fld>
            <a:endParaRPr 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1879</Words>
  <Application>Microsoft Office PowerPoint</Application>
  <PresentationFormat>On-screen Show (4:3)</PresentationFormat>
  <Paragraphs>298</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2022-03-22T08:06:24Z</dcterms:created>
  <dcterms:modified xsi:type="dcterms:W3CDTF">2022-03-22T08:07:01Z</dcterms:modified>
</cp:coreProperties>
</file>