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8" r:id="rId2"/>
    <p:sldId id="259"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D2996CA-6E33-407A-BC19-207407C627B3}" type="datetimeFigureOut">
              <a:rPr lang="en-US" smtClean="0"/>
              <a:t>3/22/2022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444BA5B-C279-4E65-96A0-C662FEE582DA}"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B8A06E80-B986-49AB-854B-BC359D41FCE6}" type="slidenum">
              <a:rPr lang="en-US" smtClean="0"/>
              <a:pPr/>
              <a:t>1</a:t>
            </a:fld>
            <a:endParaRPr lang="en-US" smtClean="0"/>
          </a:p>
        </p:txBody>
      </p:sp>
      <p:sp>
        <p:nvSpPr>
          <p:cNvPr id="38915" name="Rectangle 2"/>
          <p:cNvSpPr>
            <a:spLocks noRot="1" noChangeArrowheads="1" noTextEdit="1"/>
          </p:cNvSpPr>
          <p:nvPr>
            <p:ph type="sldImg"/>
          </p:nvPr>
        </p:nvSpPr>
        <p:spPr>
          <a:ln/>
        </p:spPr>
      </p:sp>
      <p:sp>
        <p:nvSpPr>
          <p:cNvPr id="38916" name="Rectangle 3"/>
          <p:cNvSpPr>
            <a:spLocks noGrp="1" noChangeArrowheads="1"/>
          </p:cNvSpPr>
          <p:nvPr>
            <p:ph type="body" idx="1"/>
          </p:nvPr>
        </p:nvSpPr>
        <p:spPr>
          <a:noFill/>
          <a:ln/>
        </p:spPr>
        <p:txBody>
          <a:bodyPr/>
          <a:lstStyle/>
          <a:p>
            <a:pPr eaLnBrk="1" hangingPunct="1"/>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A9015739-1A33-48D2-BE1E-38DB81837A28}" type="slidenum">
              <a:rPr lang="en-US" smtClean="0">
                <a:latin typeface="Times New Roman" pitchFamily="18" charset="0"/>
              </a:rPr>
              <a:pPr/>
              <a:t>16</a:t>
            </a:fld>
            <a:endParaRPr lang="en-US" smtClean="0">
              <a:latin typeface="Times New Roman" pitchFamily="18" charset="0"/>
            </a:endParaRPr>
          </a:p>
        </p:txBody>
      </p:sp>
      <p:sp>
        <p:nvSpPr>
          <p:cNvPr id="48131" name="Rectangle 2"/>
          <p:cNvSpPr>
            <a:spLocks noRo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p:spPr>
        <p:txBody>
          <a:bodyPr/>
          <a:lstStyle/>
          <a:p>
            <a:fld id="{8F1D345B-2B47-4710-A5EE-77CF2018F4E6}" type="slidenum">
              <a:rPr lang="en-US" smtClean="0">
                <a:latin typeface="Times New Roman" pitchFamily="18" charset="0"/>
              </a:rPr>
              <a:pPr/>
              <a:t>17</a:t>
            </a:fld>
            <a:endParaRPr lang="en-US" smtClean="0">
              <a:latin typeface="Times New Roman" pitchFamily="18" charset="0"/>
            </a:endParaRPr>
          </a:p>
        </p:txBody>
      </p:sp>
      <p:sp>
        <p:nvSpPr>
          <p:cNvPr id="49155" name="Rectangle 2"/>
          <p:cNvSpPr>
            <a:spLocks noRot="1" noChangeArrowheads="1" noTextEdit="1"/>
          </p:cNvSpPr>
          <p:nvPr>
            <p:ph type="sldImg"/>
          </p:nvPr>
        </p:nvSpPr>
        <p:spPr>
          <a:ln/>
        </p:spPr>
      </p:sp>
      <p:sp>
        <p:nvSpPr>
          <p:cNvPr id="49156"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09D6D187-3138-4BCA-B377-B2D0AE2BC4C1}" type="slidenum">
              <a:rPr lang="en-US" smtClean="0">
                <a:latin typeface="Times New Roman" pitchFamily="18" charset="0"/>
              </a:rPr>
              <a:pPr/>
              <a:t>18</a:t>
            </a:fld>
            <a:endParaRPr lang="en-US" smtClean="0">
              <a:latin typeface="Times New Roman" pitchFamily="18" charset="0"/>
            </a:endParaRPr>
          </a:p>
        </p:txBody>
      </p:sp>
      <p:sp>
        <p:nvSpPr>
          <p:cNvPr id="50179" name="Rectangle 2"/>
          <p:cNvSpPr>
            <a:spLocks noRo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p:spPr>
        <p:txBody>
          <a:bodyPr/>
          <a:lstStyle/>
          <a:p>
            <a:fld id="{DFBA1DFE-D42A-4CF8-8691-58D864213CF8}" type="slidenum">
              <a:rPr lang="en-US" smtClean="0">
                <a:latin typeface="Times New Roman" pitchFamily="18" charset="0"/>
              </a:rPr>
              <a:pPr/>
              <a:t>19</a:t>
            </a:fld>
            <a:endParaRPr lang="en-US" smtClean="0">
              <a:latin typeface="Times New Roman" pitchFamily="18" charset="0"/>
            </a:endParaRPr>
          </a:p>
        </p:txBody>
      </p:sp>
      <p:sp>
        <p:nvSpPr>
          <p:cNvPr id="51203" name="Rectangle 2"/>
          <p:cNvSpPr>
            <a:spLocks noRo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p:spPr>
        <p:txBody>
          <a:bodyPr/>
          <a:lstStyle/>
          <a:p>
            <a:fld id="{6B7F3634-89A2-4BB4-886B-0BFD56DF67BA}" type="slidenum">
              <a:rPr lang="en-US" smtClean="0">
                <a:latin typeface="Times New Roman" pitchFamily="18" charset="0"/>
              </a:rPr>
              <a:pPr/>
              <a:t>20</a:t>
            </a:fld>
            <a:endParaRPr lang="en-US" smtClean="0">
              <a:latin typeface="Times New Roman" pitchFamily="18" charset="0"/>
            </a:endParaRPr>
          </a:p>
        </p:txBody>
      </p:sp>
      <p:sp>
        <p:nvSpPr>
          <p:cNvPr id="52227" name="Rectangle 2"/>
          <p:cNvSpPr>
            <a:spLocks noRo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p:spPr>
        <p:txBody>
          <a:bodyPr/>
          <a:lstStyle/>
          <a:p>
            <a:fld id="{EE3F89D4-2CCC-4D8C-8744-26CD2C0018DD}" type="slidenum">
              <a:rPr lang="en-US" smtClean="0">
                <a:latin typeface="Times New Roman" pitchFamily="18" charset="0"/>
              </a:rPr>
              <a:pPr/>
              <a:t>21</a:t>
            </a:fld>
            <a:endParaRPr lang="en-US" smtClean="0">
              <a:latin typeface="Times New Roman" pitchFamily="18" charset="0"/>
            </a:endParaRPr>
          </a:p>
        </p:txBody>
      </p:sp>
      <p:sp>
        <p:nvSpPr>
          <p:cNvPr id="53251" name="Rectangle 2"/>
          <p:cNvSpPr>
            <a:spLocks noRo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0AD74653-CB1E-409B-B1AE-6070CF5AD3BA}" type="slidenum">
              <a:rPr lang="en-US" smtClean="0">
                <a:latin typeface="Times New Roman" pitchFamily="18" charset="0"/>
              </a:rPr>
              <a:pPr/>
              <a:t>22</a:t>
            </a:fld>
            <a:endParaRPr lang="en-US" smtClean="0">
              <a:latin typeface="Times New Roman" pitchFamily="18" charset="0"/>
            </a:endParaRPr>
          </a:p>
        </p:txBody>
      </p:sp>
      <p:sp>
        <p:nvSpPr>
          <p:cNvPr id="54275" name="Rectangle 2"/>
          <p:cNvSpPr>
            <a:spLocks noRo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p:spPr>
        <p:txBody>
          <a:bodyPr/>
          <a:lstStyle/>
          <a:p>
            <a:fld id="{5A1F7DD5-D316-4132-99CB-01D12B4E066B}" type="slidenum">
              <a:rPr lang="en-US" smtClean="0">
                <a:latin typeface="Times New Roman" pitchFamily="18" charset="0"/>
              </a:rPr>
              <a:pPr/>
              <a:t>23</a:t>
            </a:fld>
            <a:endParaRPr lang="en-US" smtClean="0">
              <a:latin typeface="Times New Roman" pitchFamily="18" charset="0"/>
            </a:endParaRPr>
          </a:p>
        </p:txBody>
      </p:sp>
      <p:sp>
        <p:nvSpPr>
          <p:cNvPr id="55299" name="Rectangle 2"/>
          <p:cNvSpPr>
            <a:spLocks noRo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C120F17F-01D2-4C58-AE1F-F3BB8A267FD5}" type="slidenum">
              <a:rPr lang="en-US" smtClean="0">
                <a:latin typeface="Times New Roman" pitchFamily="18" charset="0"/>
              </a:rPr>
              <a:pPr/>
              <a:t>24</a:t>
            </a:fld>
            <a:endParaRPr lang="en-US" smtClean="0">
              <a:latin typeface="Times New Roman" pitchFamily="18" charset="0"/>
            </a:endParaRPr>
          </a:p>
        </p:txBody>
      </p:sp>
      <p:sp>
        <p:nvSpPr>
          <p:cNvPr id="56323" name="Rectangle 2"/>
          <p:cNvSpPr>
            <a:spLocks noRo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p:spPr>
        <p:txBody>
          <a:bodyPr/>
          <a:lstStyle/>
          <a:p>
            <a:fld id="{2AF1CA09-D6EA-4E59-A214-7AD5BE4B011B}" type="slidenum">
              <a:rPr lang="en-US" smtClean="0">
                <a:latin typeface="Times New Roman" pitchFamily="18" charset="0"/>
              </a:rPr>
              <a:pPr/>
              <a:t>25</a:t>
            </a:fld>
            <a:endParaRPr lang="en-US" smtClean="0">
              <a:latin typeface="Times New Roman" pitchFamily="18" charset="0"/>
            </a:endParaRPr>
          </a:p>
        </p:txBody>
      </p:sp>
      <p:sp>
        <p:nvSpPr>
          <p:cNvPr id="57347" name="Rectangle 2"/>
          <p:cNvSpPr>
            <a:spLocks noRo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6885E855-1EB5-49C7-97C0-9B80203AFDDE}" type="slidenum">
              <a:rPr lang="en-US" smtClean="0">
                <a:latin typeface="Times New Roman" pitchFamily="18" charset="0"/>
              </a:rPr>
              <a:pPr/>
              <a:t>2</a:t>
            </a:fld>
            <a:endParaRPr lang="en-US" smtClean="0">
              <a:latin typeface="Times New Roman" pitchFamily="18" charset="0"/>
            </a:endParaRPr>
          </a:p>
        </p:txBody>
      </p:sp>
      <p:sp>
        <p:nvSpPr>
          <p:cNvPr id="39939" name="Rectangle 2"/>
          <p:cNvSpPr>
            <a:spLocks noRot="1" noChangeArrowheads="1" noTextEdit="1"/>
          </p:cNvSpPr>
          <p:nvPr>
            <p:ph type="sldImg"/>
          </p:nvPr>
        </p:nvSpPr>
        <p:spPr>
          <a:ln/>
        </p:spPr>
      </p:sp>
      <p:sp>
        <p:nvSpPr>
          <p:cNvPr id="39940"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p:spPr>
        <p:txBody>
          <a:bodyPr/>
          <a:lstStyle/>
          <a:p>
            <a:fld id="{6FC35CA1-9E84-439F-9F6D-7FFAB571B38E}" type="slidenum">
              <a:rPr lang="en-US" smtClean="0">
                <a:latin typeface="Times New Roman" pitchFamily="18" charset="0"/>
              </a:rPr>
              <a:pPr/>
              <a:t>26</a:t>
            </a:fld>
            <a:endParaRPr lang="en-US" smtClean="0">
              <a:latin typeface="Times New Roman" pitchFamily="18" charset="0"/>
            </a:endParaRPr>
          </a:p>
        </p:txBody>
      </p:sp>
      <p:sp>
        <p:nvSpPr>
          <p:cNvPr id="58371" name="Rectangle 2"/>
          <p:cNvSpPr>
            <a:spLocks noRo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EA1EA4F6-368D-4408-B39F-2CD05E00B5AE}" type="slidenum">
              <a:rPr lang="en-US" smtClean="0">
                <a:latin typeface="Times New Roman" pitchFamily="18" charset="0"/>
              </a:rPr>
              <a:pPr/>
              <a:t>27</a:t>
            </a:fld>
            <a:endParaRPr lang="en-US" smtClean="0">
              <a:latin typeface="Times New Roman" pitchFamily="18" charset="0"/>
            </a:endParaRPr>
          </a:p>
        </p:txBody>
      </p:sp>
      <p:sp>
        <p:nvSpPr>
          <p:cNvPr id="59395" name="Rectangle 2"/>
          <p:cNvSpPr>
            <a:spLocks noRo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2262FB3E-EF69-4E98-BDF8-EB42332B5A4D}" type="slidenum">
              <a:rPr lang="en-US" smtClean="0">
                <a:latin typeface="Times New Roman" pitchFamily="18" charset="0"/>
              </a:rPr>
              <a:pPr/>
              <a:t>28</a:t>
            </a:fld>
            <a:endParaRPr lang="en-US" smtClean="0">
              <a:latin typeface="Times New Roman" pitchFamily="18" charset="0"/>
            </a:endParaRPr>
          </a:p>
        </p:txBody>
      </p:sp>
      <p:sp>
        <p:nvSpPr>
          <p:cNvPr id="60419" name="Rectangle 2"/>
          <p:cNvSpPr>
            <a:spLocks noRo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6B82112-DE38-45DB-955C-92E4F5E58561}" type="slidenum">
              <a:rPr lang="en-US" smtClean="0">
                <a:latin typeface="Times New Roman" pitchFamily="18" charset="0"/>
              </a:rPr>
              <a:pPr/>
              <a:t>29</a:t>
            </a:fld>
            <a:endParaRPr lang="en-US" smtClean="0">
              <a:latin typeface="Times New Roman" pitchFamily="18" charset="0"/>
            </a:endParaRPr>
          </a:p>
        </p:txBody>
      </p:sp>
      <p:sp>
        <p:nvSpPr>
          <p:cNvPr id="61443" name="Rectangle 2"/>
          <p:cNvSpPr>
            <a:spLocks noRo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44152FA5-1966-46B2-93B9-5F440862E701}" type="slidenum">
              <a:rPr lang="en-US" smtClean="0">
                <a:latin typeface="Times New Roman" pitchFamily="18" charset="0"/>
              </a:rPr>
              <a:pPr/>
              <a:t>30</a:t>
            </a:fld>
            <a:endParaRPr lang="en-US" smtClean="0">
              <a:latin typeface="Times New Roman" pitchFamily="18" charset="0"/>
            </a:endParaRPr>
          </a:p>
        </p:txBody>
      </p:sp>
      <p:sp>
        <p:nvSpPr>
          <p:cNvPr id="62467" name="Rectangle 2"/>
          <p:cNvSpPr>
            <a:spLocks noRo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87E653F4-6364-4613-BF5D-1203FA9D7316}" type="slidenum">
              <a:rPr lang="en-US" smtClean="0">
                <a:latin typeface="Times New Roman" pitchFamily="18" charset="0"/>
              </a:rPr>
              <a:pPr/>
              <a:t>6</a:t>
            </a:fld>
            <a:endParaRPr lang="en-US" smtClean="0">
              <a:latin typeface="Times New Roman" pitchFamily="18" charset="0"/>
            </a:endParaRPr>
          </a:p>
        </p:txBody>
      </p:sp>
      <p:sp>
        <p:nvSpPr>
          <p:cNvPr id="40963" name="Rectangle 2"/>
          <p:cNvSpPr>
            <a:spLocks noRo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A3CA44DB-7322-41A9-B6AE-1D8D7E2DB3C3}" type="slidenum">
              <a:rPr lang="en-US" smtClean="0">
                <a:latin typeface="Times New Roman" pitchFamily="18" charset="0"/>
              </a:rPr>
              <a:pPr/>
              <a:t>7</a:t>
            </a:fld>
            <a:endParaRPr lang="en-US" smtClean="0">
              <a:latin typeface="Times New Roman" pitchFamily="18" charset="0"/>
            </a:endParaRPr>
          </a:p>
        </p:txBody>
      </p:sp>
      <p:sp>
        <p:nvSpPr>
          <p:cNvPr id="41987" name="Rectangle 2"/>
          <p:cNvSpPr>
            <a:spLocks noRo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2CCE7224-39F3-4D7A-A934-821760332531}" type="slidenum">
              <a:rPr lang="en-US" smtClean="0">
                <a:latin typeface="Times New Roman" pitchFamily="18" charset="0"/>
              </a:rPr>
              <a:pPr/>
              <a:t>8</a:t>
            </a:fld>
            <a:endParaRPr lang="en-US" smtClean="0">
              <a:latin typeface="Times New Roman" pitchFamily="18" charset="0"/>
            </a:endParaRPr>
          </a:p>
        </p:txBody>
      </p:sp>
      <p:sp>
        <p:nvSpPr>
          <p:cNvPr id="43011" name="Rectangle 2"/>
          <p:cNvSpPr>
            <a:spLocks noRot="1" noChangeArrowheads="1" noTextEdit="1"/>
          </p:cNvSpPr>
          <p:nvPr>
            <p:ph type="sldImg"/>
          </p:nvPr>
        </p:nvSpPr>
        <p:spPr>
          <a:ln/>
        </p:spPr>
      </p:sp>
      <p:sp>
        <p:nvSpPr>
          <p:cNvPr id="43012"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6EB6CA8F-E202-42FB-A2F3-BA85893FB80D}" type="slidenum">
              <a:rPr lang="en-US" smtClean="0">
                <a:latin typeface="Times New Roman" pitchFamily="18" charset="0"/>
              </a:rPr>
              <a:pPr/>
              <a:t>12</a:t>
            </a:fld>
            <a:endParaRPr lang="en-US" smtClean="0">
              <a:latin typeface="Times New Roman" pitchFamily="18" charset="0"/>
            </a:endParaRPr>
          </a:p>
        </p:txBody>
      </p:sp>
      <p:sp>
        <p:nvSpPr>
          <p:cNvPr id="44035" name="Rectangle 2"/>
          <p:cNvSpPr>
            <a:spLocks noRo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D4962BBC-2AE5-4CDF-9D86-22A4D3B835EF}" type="slidenum">
              <a:rPr lang="en-US" smtClean="0">
                <a:latin typeface="Times New Roman" pitchFamily="18" charset="0"/>
              </a:rPr>
              <a:pPr/>
              <a:t>13</a:t>
            </a:fld>
            <a:endParaRPr lang="en-US" smtClean="0">
              <a:latin typeface="Times New Roman" pitchFamily="18" charset="0"/>
            </a:endParaRPr>
          </a:p>
        </p:txBody>
      </p:sp>
      <p:sp>
        <p:nvSpPr>
          <p:cNvPr id="45059" name="Rectangle 2"/>
          <p:cNvSpPr>
            <a:spLocks noRot="1" noChangeArrowheads="1" noTextEdit="1"/>
          </p:cNvSpPr>
          <p:nvPr>
            <p:ph type="sldImg"/>
          </p:nvPr>
        </p:nvSpPr>
        <p:spPr>
          <a:ln/>
        </p:spPr>
      </p:sp>
      <p:sp>
        <p:nvSpPr>
          <p:cNvPr id="45060"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78E0B479-C392-495F-91FE-FE0169279180}" type="slidenum">
              <a:rPr lang="en-US" smtClean="0">
                <a:latin typeface="Times New Roman" pitchFamily="18" charset="0"/>
              </a:rPr>
              <a:pPr/>
              <a:t>14</a:t>
            </a:fld>
            <a:endParaRPr lang="en-US" smtClean="0">
              <a:latin typeface="Times New Roman" pitchFamily="18" charset="0"/>
            </a:endParaRPr>
          </a:p>
        </p:txBody>
      </p:sp>
      <p:sp>
        <p:nvSpPr>
          <p:cNvPr id="46083" name="Rectangle 2"/>
          <p:cNvSpPr>
            <a:spLocks noRot="1" noChangeArrowheads="1" noTextEdit="1"/>
          </p:cNvSpPr>
          <p:nvPr>
            <p:ph type="sldImg"/>
          </p:nvPr>
        </p:nvSpPr>
        <p:spPr>
          <a:ln/>
        </p:spPr>
      </p:sp>
      <p:sp>
        <p:nvSpPr>
          <p:cNvPr id="46084"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FE8FF66-D17C-42ED-86C1-367AD3675DE5}" type="slidenum">
              <a:rPr lang="en-US" smtClean="0">
                <a:latin typeface="Times New Roman" pitchFamily="18" charset="0"/>
              </a:rPr>
              <a:pPr/>
              <a:t>15</a:t>
            </a:fld>
            <a:endParaRPr lang="en-US" smtClean="0">
              <a:latin typeface="Times New Roman" pitchFamily="18" charset="0"/>
            </a:endParaRPr>
          </a:p>
        </p:txBody>
      </p:sp>
      <p:sp>
        <p:nvSpPr>
          <p:cNvPr id="47107" name="Rectangle 2"/>
          <p:cNvSpPr>
            <a:spLocks noRo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pPr eaLnBrk="1" hangingPunct="1"/>
            <a:endParaRPr 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BA68BA-9CEE-43B0-9C7F-4D77FB31C858}"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4C349-D159-4670-9A51-3247E8B59A6A}"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A68BA-9CEE-43B0-9C7F-4D77FB31C858}"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4C349-D159-4670-9A51-3247E8B59A6A}"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A68BA-9CEE-43B0-9C7F-4D77FB31C858}"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4C349-D159-4670-9A51-3247E8B59A6A}"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BA68BA-9CEE-43B0-9C7F-4D77FB31C858}"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4C349-D159-4670-9A51-3247E8B59A6A}"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BA68BA-9CEE-43B0-9C7F-4D77FB31C858}" type="datetimeFigureOut">
              <a:rPr lang="en-US" smtClean="0"/>
              <a:t>3/22/2022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54C349-D159-4670-9A51-3247E8B59A6A}"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BA68BA-9CEE-43B0-9C7F-4D77FB31C858}"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4C349-D159-4670-9A51-3247E8B59A6A}"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BA68BA-9CEE-43B0-9C7F-4D77FB31C858}" type="datetimeFigureOut">
              <a:rPr lang="en-US" smtClean="0"/>
              <a:t>3/22/2022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54C349-D159-4670-9A51-3247E8B59A6A}"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BA68BA-9CEE-43B0-9C7F-4D77FB31C858}" type="datetimeFigureOut">
              <a:rPr lang="en-US" smtClean="0"/>
              <a:t>3/22/2022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54C349-D159-4670-9A51-3247E8B59A6A}"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BA68BA-9CEE-43B0-9C7F-4D77FB31C858}" type="datetimeFigureOut">
              <a:rPr lang="en-US" smtClean="0"/>
              <a:t>3/22/2022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54C349-D159-4670-9A51-3247E8B59A6A}"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A68BA-9CEE-43B0-9C7F-4D77FB31C858}"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4C349-D159-4670-9A51-3247E8B59A6A}"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BA68BA-9CEE-43B0-9C7F-4D77FB31C858}" type="datetimeFigureOut">
              <a:rPr lang="en-US" smtClean="0"/>
              <a:t>3/22/2022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54C349-D159-4670-9A51-3247E8B59A6A}"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BA68BA-9CEE-43B0-9C7F-4D77FB31C858}" type="datetimeFigureOut">
              <a:rPr lang="en-US" smtClean="0"/>
              <a:t>3/22/2022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54C349-D159-4670-9A51-3247E8B59A6A}"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1"/>
          <p:cNvSpPr>
            <a:spLocks noChangeArrowheads="1"/>
          </p:cNvSpPr>
          <p:nvPr/>
        </p:nvSpPr>
        <p:spPr bwMode="auto">
          <a:xfrm>
            <a:off x="0" y="0"/>
            <a:ext cx="9144000" cy="523875"/>
          </a:xfrm>
          <a:prstGeom prst="rect">
            <a:avLst/>
          </a:prstGeom>
          <a:solidFill>
            <a:srgbClr val="00CC00"/>
          </a:solidFill>
          <a:ln w="9525">
            <a:noFill/>
            <a:miter lim="800000"/>
            <a:headEnd/>
            <a:tailEnd/>
          </a:ln>
        </p:spPr>
        <p:txBody>
          <a:bodyPr>
            <a:spAutoFit/>
          </a:bodyPr>
          <a:lstStyle/>
          <a:p>
            <a:pPr algn="ctr"/>
            <a:r>
              <a:rPr lang="en-US" altLang="en-US" sz="2800" b="1">
                <a:solidFill>
                  <a:schemeClr val="bg1"/>
                </a:solidFill>
              </a:rPr>
              <a:t>Lecture-03: Algorithms, Variables &amp; Data Types</a:t>
            </a:r>
            <a:endParaRPr lang="en-US" sz="2800" b="1">
              <a:solidFill>
                <a:schemeClr val="bg1"/>
              </a:solidFill>
            </a:endParaRPr>
          </a:p>
        </p:txBody>
      </p:sp>
      <p:sp>
        <p:nvSpPr>
          <p:cNvPr id="6147" name="Rectangle 14"/>
          <p:cNvSpPr>
            <a:spLocks noChangeArrowheads="1"/>
          </p:cNvSpPr>
          <p:nvPr/>
        </p:nvSpPr>
        <p:spPr bwMode="auto">
          <a:xfrm>
            <a:off x="250825" y="2085975"/>
            <a:ext cx="8466138" cy="2708275"/>
          </a:xfrm>
          <a:prstGeom prst="rect">
            <a:avLst/>
          </a:prstGeom>
          <a:noFill/>
          <a:ln w="9525">
            <a:noFill/>
            <a:miter lim="800000"/>
            <a:headEnd/>
            <a:tailEnd/>
          </a:ln>
        </p:spPr>
        <p:txBody>
          <a:bodyPr anchor="ctr">
            <a:spAutoFit/>
          </a:bodyPr>
          <a:lstStyle/>
          <a:p>
            <a:pPr marL="730250" lvl="1" indent="-514350" algn="just">
              <a:spcBef>
                <a:spcPts val="600"/>
              </a:spcBef>
              <a:spcAft>
                <a:spcPts val="600"/>
              </a:spcAft>
              <a:buFont typeface="Wingdings" pitchFamily="2" charset="2"/>
              <a:buChar char="v"/>
            </a:pPr>
            <a:r>
              <a:rPr lang="en-US" altLang="zh-CN" sz="2000">
                <a:latin typeface="Verdana" pitchFamily="34" charset="0"/>
                <a:ea typeface="宋体" pitchFamily="2" charset="-122"/>
              </a:rPr>
              <a:t>To define algorithm and algorithmic notations.</a:t>
            </a:r>
          </a:p>
          <a:p>
            <a:pPr marL="730250" lvl="1" indent="-514350" algn="just">
              <a:spcBef>
                <a:spcPts val="600"/>
              </a:spcBef>
              <a:spcAft>
                <a:spcPts val="600"/>
              </a:spcAft>
              <a:buFont typeface="Wingdings" pitchFamily="2" charset="2"/>
              <a:buChar char="v"/>
            </a:pPr>
            <a:r>
              <a:rPr lang="en-US" altLang="zh-CN" sz="2000">
                <a:latin typeface="Verdana" pitchFamily="34" charset="0"/>
                <a:ea typeface="宋体" pitchFamily="2" charset="-122"/>
              </a:rPr>
              <a:t>To discuss about the complexity of an algorithm.</a:t>
            </a:r>
          </a:p>
          <a:p>
            <a:pPr marL="730250" lvl="1" indent="-514350" algn="just">
              <a:spcBef>
                <a:spcPts val="600"/>
              </a:spcBef>
              <a:spcAft>
                <a:spcPts val="600"/>
              </a:spcAft>
              <a:buFont typeface="Wingdings" pitchFamily="2" charset="2"/>
              <a:buChar char="v"/>
            </a:pPr>
            <a:r>
              <a:rPr lang="en-US" altLang="zh-CN" sz="2000">
                <a:latin typeface="Verdana" pitchFamily="34" charset="0"/>
                <a:ea typeface="宋体" pitchFamily="2" charset="-122"/>
              </a:rPr>
              <a:t>To define flowchart.</a:t>
            </a:r>
          </a:p>
          <a:p>
            <a:pPr marL="730250" lvl="1" indent="-514350" algn="just">
              <a:spcBef>
                <a:spcPts val="600"/>
              </a:spcBef>
              <a:spcAft>
                <a:spcPts val="600"/>
              </a:spcAft>
              <a:buFont typeface="Wingdings" pitchFamily="2" charset="2"/>
              <a:buChar char="v"/>
            </a:pPr>
            <a:r>
              <a:rPr lang="en-US" altLang="zh-CN" sz="2000">
                <a:latin typeface="Verdana" pitchFamily="34" charset="0"/>
                <a:ea typeface="宋体" pitchFamily="2" charset="-122"/>
              </a:rPr>
              <a:t>To list the symbols and their meaning used in a flowchart.</a:t>
            </a:r>
          </a:p>
          <a:p>
            <a:pPr marL="730250" lvl="1" indent="-514350" algn="just">
              <a:spcBef>
                <a:spcPts val="600"/>
              </a:spcBef>
              <a:spcAft>
                <a:spcPts val="600"/>
              </a:spcAft>
              <a:buFont typeface="Wingdings" pitchFamily="2" charset="2"/>
              <a:buChar char="v"/>
            </a:pPr>
            <a:r>
              <a:rPr lang="en-US" altLang="zh-CN" sz="2000">
                <a:latin typeface="Verdana" pitchFamily="34" charset="0"/>
                <a:ea typeface="宋体" pitchFamily="2" charset="-122"/>
              </a:rPr>
              <a:t>To define variables and their usage.</a:t>
            </a:r>
          </a:p>
          <a:p>
            <a:pPr marL="730250" lvl="1" indent="-514350" algn="just">
              <a:spcBef>
                <a:spcPts val="600"/>
              </a:spcBef>
              <a:spcAft>
                <a:spcPts val="600"/>
              </a:spcAft>
              <a:buFont typeface="Wingdings" pitchFamily="2" charset="2"/>
              <a:buChar char="v"/>
            </a:pPr>
            <a:r>
              <a:rPr lang="en-US" altLang="zh-CN" sz="2000">
                <a:latin typeface="Verdana" pitchFamily="34" charset="0"/>
                <a:ea typeface="宋体" pitchFamily="2" charset="-122"/>
              </a:rPr>
              <a:t>To be familiar with various data types.</a:t>
            </a:r>
          </a:p>
        </p:txBody>
      </p:sp>
      <p:sp>
        <p:nvSpPr>
          <p:cNvPr id="6148" name="Rectangle 14"/>
          <p:cNvSpPr>
            <a:spLocks noChangeArrowheads="1"/>
          </p:cNvSpPr>
          <p:nvPr/>
        </p:nvSpPr>
        <p:spPr bwMode="auto">
          <a:xfrm>
            <a:off x="0" y="1295400"/>
            <a:ext cx="4953000" cy="584200"/>
          </a:xfrm>
          <a:prstGeom prst="rect">
            <a:avLst/>
          </a:prstGeom>
          <a:noFill/>
          <a:ln w="9525">
            <a:noFill/>
            <a:miter lim="800000"/>
            <a:headEnd/>
            <a:tailEnd/>
          </a:ln>
        </p:spPr>
        <p:txBody>
          <a:bodyPr>
            <a:spAutoFit/>
          </a:bodyPr>
          <a:lstStyle/>
          <a:p>
            <a:r>
              <a:rPr lang="en-US" sz="3200" u="sng">
                <a:solidFill>
                  <a:srgbClr val="0070C0"/>
                </a:solidFill>
              </a:rPr>
              <a:t>Objectives of this Lecture:</a:t>
            </a:r>
          </a:p>
        </p:txBody>
      </p:sp>
      <p:sp>
        <p:nvSpPr>
          <p:cNvPr id="6149"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D6B68B9E-C392-4884-AA24-72120F7DA7C7}" type="slidenum">
              <a:rPr lang="en-US" sz="1400"/>
              <a:pPr/>
              <a:t>1</a:t>
            </a:fld>
            <a:endParaRPr lang="en-US" sz="14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 Box 5"/>
          <p:cNvSpPr txBox="1">
            <a:spLocks noChangeArrowheads="1"/>
          </p:cNvSpPr>
          <p:nvPr/>
        </p:nvSpPr>
        <p:spPr bwMode="auto">
          <a:xfrm>
            <a:off x="685800" y="1447800"/>
            <a:ext cx="7848600" cy="366713"/>
          </a:xfrm>
          <a:prstGeom prst="rect">
            <a:avLst/>
          </a:prstGeom>
          <a:noFill/>
          <a:ln w="9525">
            <a:noFill/>
            <a:miter lim="800000"/>
            <a:headEnd/>
            <a:tailEnd/>
          </a:ln>
        </p:spPr>
        <p:txBody>
          <a:bodyPr>
            <a:spAutoFit/>
          </a:bodyPr>
          <a:lstStyle/>
          <a:p>
            <a:pPr>
              <a:spcBef>
                <a:spcPct val="50000"/>
              </a:spcBef>
            </a:pPr>
            <a:endParaRPr lang="en-US"/>
          </a:p>
        </p:txBody>
      </p:sp>
      <p:sp>
        <p:nvSpPr>
          <p:cNvPr id="12292" name="Text Box 6"/>
          <p:cNvSpPr txBox="1">
            <a:spLocks noChangeArrowheads="1"/>
          </p:cNvSpPr>
          <p:nvPr/>
        </p:nvSpPr>
        <p:spPr bwMode="auto">
          <a:xfrm>
            <a:off x="265113" y="730250"/>
            <a:ext cx="8362950" cy="5494338"/>
          </a:xfrm>
          <a:prstGeom prst="rect">
            <a:avLst/>
          </a:prstGeom>
          <a:noFill/>
          <a:ln w="9525">
            <a:noFill/>
            <a:miter lim="800000"/>
            <a:headEnd/>
            <a:tailEnd/>
          </a:ln>
        </p:spPr>
        <p:txBody>
          <a:bodyPr>
            <a:spAutoFit/>
          </a:bodyPr>
          <a:lstStyle/>
          <a:p>
            <a:pPr marL="342900" indent="-342900">
              <a:spcBef>
                <a:spcPct val="50000"/>
              </a:spcBef>
              <a:defRPr/>
            </a:pPr>
            <a:r>
              <a:rPr lang="en-US" sz="1700" dirty="0">
                <a:latin typeface="Verdana" pitchFamily="34" charset="0"/>
                <a:ea typeface="Verdana" pitchFamily="34" charset="0"/>
                <a:cs typeface="Verdana" pitchFamily="34" charset="0"/>
              </a:rPr>
              <a:t>	</a:t>
            </a:r>
            <a:r>
              <a:rPr lang="en-US" sz="1700" b="1" dirty="0">
                <a:latin typeface="Verdana" pitchFamily="34" charset="0"/>
                <a:ea typeface="Verdana" pitchFamily="34" charset="0"/>
                <a:cs typeface="Verdana" pitchFamily="34" charset="0"/>
              </a:rPr>
              <a:t>Example : Linear Search</a:t>
            </a:r>
          </a:p>
          <a:p>
            <a:pPr marL="342900" indent="-342900" algn="just">
              <a:spcBef>
                <a:spcPct val="50000"/>
              </a:spcBef>
              <a:buFont typeface="Wingdings" pitchFamily="2" charset="2"/>
              <a:buChar char="Ø"/>
              <a:defRPr/>
            </a:pPr>
            <a:r>
              <a:rPr lang="en-US" sz="1700" dirty="0">
                <a:latin typeface="Verdana" pitchFamily="34" charset="0"/>
                <a:ea typeface="Verdana" pitchFamily="34" charset="0"/>
                <a:cs typeface="Verdana" pitchFamily="34" charset="0"/>
              </a:rPr>
              <a:t>Let us consider the following algorithm of linear search.</a:t>
            </a:r>
          </a:p>
          <a:p>
            <a:pPr marL="342900" indent="-342900" algn="just">
              <a:spcBef>
                <a:spcPct val="50000"/>
              </a:spcBef>
              <a:buFont typeface="Wingdings" pitchFamily="2" charset="2"/>
              <a:buChar char="Ø"/>
              <a:defRPr/>
            </a:pPr>
            <a:r>
              <a:rPr lang="en-US" sz="1700" dirty="0">
                <a:latin typeface="Verdana" pitchFamily="34" charset="0"/>
                <a:ea typeface="Verdana" pitchFamily="34" charset="0"/>
                <a:cs typeface="Verdana" pitchFamily="34" charset="0"/>
              </a:rPr>
              <a:t>A linear array </a:t>
            </a:r>
            <a:r>
              <a:rPr lang="en-US" sz="1700" b="1" dirty="0">
                <a:latin typeface="Verdana" pitchFamily="34" charset="0"/>
                <a:ea typeface="Verdana" pitchFamily="34" charset="0"/>
                <a:cs typeface="Verdana" pitchFamily="34" charset="0"/>
              </a:rPr>
              <a:t>DATA</a:t>
            </a:r>
            <a:r>
              <a:rPr lang="en-US" sz="1700" dirty="0">
                <a:latin typeface="Verdana" pitchFamily="34" charset="0"/>
                <a:ea typeface="Verdana" pitchFamily="34" charset="0"/>
                <a:cs typeface="Verdana" pitchFamily="34" charset="0"/>
              </a:rPr>
              <a:t> with </a:t>
            </a:r>
            <a:r>
              <a:rPr lang="en-US" sz="1700" b="1" dirty="0">
                <a:latin typeface="Verdana" pitchFamily="34" charset="0"/>
                <a:ea typeface="Verdana" pitchFamily="34" charset="0"/>
                <a:cs typeface="Verdana" pitchFamily="34" charset="0"/>
              </a:rPr>
              <a:t>N</a:t>
            </a:r>
            <a:r>
              <a:rPr lang="en-US" sz="1700" dirty="0">
                <a:latin typeface="Verdana" pitchFamily="34" charset="0"/>
                <a:ea typeface="Verdana" pitchFamily="34" charset="0"/>
                <a:cs typeface="Verdana" pitchFamily="34" charset="0"/>
              </a:rPr>
              <a:t> elements and a specific </a:t>
            </a:r>
            <a:r>
              <a:rPr lang="en-US" sz="1700" b="1" dirty="0">
                <a:latin typeface="Verdana" pitchFamily="34" charset="0"/>
                <a:ea typeface="Verdana" pitchFamily="34" charset="0"/>
                <a:cs typeface="Verdana" pitchFamily="34" charset="0"/>
              </a:rPr>
              <a:t>ITEM</a:t>
            </a:r>
            <a:r>
              <a:rPr lang="en-US" sz="1700" dirty="0">
                <a:latin typeface="Verdana" pitchFamily="34" charset="0"/>
                <a:ea typeface="Verdana" pitchFamily="34" charset="0"/>
                <a:cs typeface="Verdana" pitchFamily="34" charset="0"/>
              </a:rPr>
              <a:t> of information are given. This algorithm finds the location </a:t>
            </a:r>
            <a:r>
              <a:rPr lang="en-US" sz="1700" b="1" dirty="0">
                <a:latin typeface="Verdana" pitchFamily="34" charset="0"/>
                <a:ea typeface="Verdana" pitchFamily="34" charset="0"/>
                <a:cs typeface="Verdana" pitchFamily="34" charset="0"/>
              </a:rPr>
              <a:t>LOC</a:t>
            </a:r>
            <a:r>
              <a:rPr lang="en-US" sz="1700" dirty="0">
                <a:latin typeface="Verdana" pitchFamily="34" charset="0"/>
                <a:ea typeface="Verdana" pitchFamily="34" charset="0"/>
                <a:cs typeface="Verdana" pitchFamily="34" charset="0"/>
              </a:rPr>
              <a:t> of </a:t>
            </a:r>
            <a:r>
              <a:rPr lang="en-US" sz="1700" b="1" dirty="0">
                <a:latin typeface="Verdana" pitchFamily="34" charset="0"/>
                <a:ea typeface="Verdana" pitchFamily="34" charset="0"/>
                <a:cs typeface="Verdana" pitchFamily="34" charset="0"/>
              </a:rPr>
              <a:t>ITEM</a:t>
            </a:r>
            <a:r>
              <a:rPr lang="en-US" sz="1700" dirty="0">
                <a:latin typeface="Verdana" pitchFamily="34" charset="0"/>
                <a:ea typeface="Verdana" pitchFamily="34" charset="0"/>
                <a:cs typeface="Verdana" pitchFamily="34" charset="0"/>
              </a:rPr>
              <a:t> in the array </a:t>
            </a:r>
            <a:r>
              <a:rPr lang="en-US" sz="1700" b="1" dirty="0">
                <a:latin typeface="Verdana" pitchFamily="34" charset="0"/>
                <a:ea typeface="Verdana" pitchFamily="34" charset="0"/>
                <a:cs typeface="Verdana" pitchFamily="34" charset="0"/>
              </a:rPr>
              <a:t>DATA</a:t>
            </a:r>
            <a:r>
              <a:rPr lang="en-US" sz="1700" dirty="0">
                <a:latin typeface="Verdana" pitchFamily="34" charset="0"/>
                <a:ea typeface="Verdana" pitchFamily="34" charset="0"/>
                <a:cs typeface="Verdana" pitchFamily="34" charset="0"/>
              </a:rPr>
              <a:t> or sets </a:t>
            </a:r>
            <a:r>
              <a:rPr lang="en-US" sz="1700" b="1" dirty="0">
                <a:latin typeface="Verdana" pitchFamily="34" charset="0"/>
                <a:ea typeface="Verdana" pitchFamily="34" charset="0"/>
                <a:cs typeface="Verdana" pitchFamily="34" charset="0"/>
              </a:rPr>
              <a:t>LOC</a:t>
            </a:r>
            <a:r>
              <a:rPr lang="en-US" sz="1700" dirty="0">
                <a:latin typeface="Verdana" pitchFamily="34" charset="0"/>
                <a:ea typeface="Verdana" pitchFamily="34" charset="0"/>
                <a:cs typeface="Verdana" pitchFamily="34" charset="0"/>
              </a:rPr>
              <a:t> =0.</a:t>
            </a:r>
          </a:p>
          <a:p>
            <a:pPr marL="342900" indent="-342900">
              <a:spcBef>
                <a:spcPct val="50000"/>
              </a:spcBef>
              <a:defRPr/>
            </a:pPr>
            <a:endParaRPr lang="en-US" sz="1000" dirty="0">
              <a:latin typeface="Verdana" pitchFamily="34" charset="0"/>
              <a:ea typeface="Verdana" pitchFamily="34" charset="0"/>
              <a:cs typeface="Verdana" pitchFamily="34" charset="0"/>
            </a:endParaRPr>
          </a:p>
          <a:p>
            <a:pPr marL="1714500" lvl="3" indent="-342900">
              <a:lnSpc>
                <a:spcPct val="130000"/>
              </a:lnSpc>
              <a:buFontTx/>
              <a:buAutoNum type="arabicPeriod"/>
              <a:defRPr/>
            </a:pPr>
            <a:r>
              <a:rPr lang="en-US" sz="1500" dirty="0">
                <a:latin typeface="Verdana" pitchFamily="34" charset="0"/>
                <a:ea typeface="Verdana" pitchFamily="34" charset="0"/>
                <a:cs typeface="Verdana" pitchFamily="34" charset="0"/>
              </a:rPr>
              <a:t>Set K : = 1, LOC : =0.</a:t>
            </a:r>
          </a:p>
          <a:p>
            <a:pPr marL="1714500" lvl="3" indent="-342900">
              <a:lnSpc>
                <a:spcPct val="130000"/>
              </a:lnSpc>
              <a:buFontTx/>
              <a:buAutoNum type="arabicPeriod"/>
              <a:defRPr/>
            </a:pPr>
            <a:r>
              <a:rPr lang="en-US" sz="1500" dirty="0">
                <a:latin typeface="Verdana" pitchFamily="34" charset="0"/>
                <a:ea typeface="Verdana" pitchFamily="34" charset="0"/>
                <a:cs typeface="Verdana" pitchFamily="34" charset="0"/>
              </a:rPr>
              <a:t>Repeat steps 3 and 4 while LOC = 0 and K&lt;=N:</a:t>
            </a:r>
          </a:p>
          <a:p>
            <a:pPr marL="2289175" lvl="3" indent="-342900">
              <a:lnSpc>
                <a:spcPct val="130000"/>
              </a:lnSpc>
              <a:buFontTx/>
              <a:buAutoNum type="arabicPeriod"/>
              <a:defRPr/>
            </a:pPr>
            <a:r>
              <a:rPr lang="en-US" sz="1500" dirty="0">
                <a:latin typeface="Verdana" pitchFamily="34" charset="0"/>
                <a:ea typeface="Verdana" pitchFamily="34" charset="0"/>
                <a:cs typeface="Verdana" pitchFamily="34" charset="0"/>
              </a:rPr>
              <a:t>If ITEM = DATA[K], then : Set  LOC : =K .</a:t>
            </a:r>
          </a:p>
          <a:p>
            <a:pPr marL="2289175" lvl="3" indent="-342900">
              <a:lnSpc>
                <a:spcPct val="130000"/>
              </a:lnSpc>
              <a:buFontTx/>
              <a:buAutoNum type="arabicPeriod"/>
              <a:defRPr/>
            </a:pPr>
            <a:r>
              <a:rPr lang="en-US" sz="1500" dirty="0">
                <a:latin typeface="Verdana" pitchFamily="34" charset="0"/>
                <a:ea typeface="Verdana" pitchFamily="34" charset="0"/>
                <a:cs typeface="Verdana" pitchFamily="34" charset="0"/>
              </a:rPr>
              <a:t>Set K : = K+1. </a:t>
            </a:r>
          </a:p>
          <a:p>
            <a:pPr marL="1714500" lvl="3" indent="-342900">
              <a:lnSpc>
                <a:spcPct val="130000"/>
              </a:lnSpc>
              <a:defRPr/>
            </a:pPr>
            <a:r>
              <a:rPr lang="en-US" sz="1500" dirty="0">
                <a:latin typeface="Verdana" pitchFamily="34" charset="0"/>
                <a:ea typeface="Verdana" pitchFamily="34" charset="0"/>
                <a:cs typeface="Verdana" pitchFamily="34" charset="0"/>
              </a:rPr>
              <a:t>[End of step 2 loop]</a:t>
            </a:r>
          </a:p>
          <a:p>
            <a:pPr marL="1714500" lvl="3" indent="-342900">
              <a:lnSpc>
                <a:spcPct val="130000"/>
              </a:lnSpc>
              <a:buFontTx/>
              <a:buAutoNum type="arabicPeriod" startAt="5"/>
              <a:defRPr/>
            </a:pPr>
            <a:r>
              <a:rPr lang="en-US" sz="1500" dirty="0">
                <a:latin typeface="Verdana" pitchFamily="34" charset="0"/>
                <a:ea typeface="Verdana" pitchFamily="34" charset="0"/>
                <a:cs typeface="Verdana" pitchFamily="34" charset="0"/>
              </a:rPr>
              <a:t>[Successful?]</a:t>
            </a:r>
          </a:p>
          <a:p>
            <a:pPr marL="1714500" lvl="3" indent="-342900">
              <a:lnSpc>
                <a:spcPct val="130000"/>
              </a:lnSpc>
              <a:defRPr/>
            </a:pPr>
            <a:r>
              <a:rPr lang="en-US" sz="1500" dirty="0">
                <a:latin typeface="Verdana" pitchFamily="34" charset="0"/>
                <a:ea typeface="Verdana" pitchFamily="34" charset="0"/>
                <a:cs typeface="Verdana" pitchFamily="34" charset="0"/>
              </a:rPr>
              <a:t>If LOC = 0, then :</a:t>
            </a:r>
          </a:p>
          <a:p>
            <a:pPr marL="1714500" lvl="3" indent="-342900">
              <a:lnSpc>
                <a:spcPct val="130000"/>
              </a:lnSpc>
              <a:defRPr/>
            </a:pPr>
            <a:r>
              <a:rPr lang="en-US" sz="1500" dirty="0">
                <a:latin typeface="Verdana" pitchFamily="34" charset="0"/>
                <a:ea typeface="Verdana" pitchFamily="34" charset="0"/>
                <a:cs typeface="Verdana" pitchFamily="34" charset="0"/>
              </a:rPr>
              <a:t>	Write : ITEM is not in the array DATA.</a:t>
            </a:r>
          </a:p>
          <a:p>
            <a:pPr marL="1714500" lvl="3" indent="-342900">
              <a:lnSpc>
                <a:spcPct val="130000"/>
              </a:lnSpc>
              <a:defRPr/>
            </a:pPr>
            <a:r>
              <a:rPr lang="en-US" sz="1500" dirty="0">
                <a:latin typeface="Verdana" pitchFamily="34" charset="0"/>
                <a:ea typeface="Verdana" pitchFamily="34" charset="0"/>
                <a:cs typeface="Verdana" pitchFamily="34" charset="0"/>
              </a:rPr>
              <a:t>Else :</a:t>
            </a:r>
          </a:p>
          <a:p>
            <a:pPr marL="1714500" lvl="3" indent="-342900">
              <a:lnSpc>
                <a:spcPct val="130000"/>
              </a:lnSpc>
              <a:defRPr/>
            </a:pPr>
            <a:r>
              <a:rPr lang="en-US" sz="1500" dirty="0">
                <a:latin typeface="Verdana" pitchFamily="34" charset="0"/>
                <a:ea typeface="Verdana" pitchFamily="34" charset="0"/>
                <a:cs typeface="Verdana" pitchFamily="34" charset="0"/>
              </a:rPr>
              <a:t>	Write : LOC is the location of ITEM.</a:t>
            </a:r>
          </a:p>
          <a:p>
            <a:pPr marL="1714500" lvl="3" indent="-342900">
              <a:lnSpc>
                <a:spcPct val="130000"/>
              </a:lnSpc>
              <a:defRPr/>
            </a:pPr>
            <a:r>
              <a:rPr lang="en-US" sz="1500" dirty="0">
                <a:latin typeface="Verdana" pitchFamily="34" charset="0"/>
                <a:ea typeface="Verdana" pitchFamily="34" charset="0"/>
                <a:cs typeface="Verdana" pitchFamily="34" charset="0"/>
              </a:rPr>
              <a:t>[End of if structure]</a:t>
            </a:r>
          </a:p>
          <a:p>
            <a:pPr marL="1714500" lvl="3" indent="-342900">
              <a:lnSpc>
                <a:spcPct val="130000"/>
              </a:lnSpc>
              <a:buFontTx/>
              <a:buAutoNum type="arabicPeriod" startAt="6"/>
              <a:defRPr/>
            </a:pPr>
            <a:r>
              <a:rPr lang="en-US" sz="1500" dirty="0">
                <a:latin typeface="Verdana" pitchFamily="34" charset="0"/>
                <a:ea typeface="Verdana" pitchFamily="34" charset="0"/>
                <a:cs typeface="Verdana" pitchFamily="34" charset="0"/>
              </a:rPr>
              <a:t>Exit.</a:t>
            </a:r>
          </a:p>
        </p:txBody>
      </p:sp>
      <p:sp>
        <p:nvSpPr>
          <p:cNvPr id="15364"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Complexity of an Algorithm:</a:t>
            </a:r>
          </a:p>
        </p:txBody>
      </p:sp>
      <p:sp>
        <p:nvSpPr>
          <p:cNvPr id="15365"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D5F83AE8-ACDA-413E-9AF5-D2ED3ACA7F39}" type="slidenum">
              <a:rPr lang="en-US" sz="1400"/>
              <a:pPr/>
              <a:t>10</a:t>
            </a:fld>
            <a:endParaRPr lang="en-US" sz="140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5"/>
          <p:cNvSpPr txBox="1">
            <a:spLocks noChangeArrowheads="1"/>
          </p:cNvSpPr>
          <p:nvPr/>
        </p:nvSpPr>
        <p:spPr bwMode="auto">
          <a:xfrm>
            <a:off x="354013" y="533400"/>
            <a:ext cx="8561387" cy="5070475"/>
          </a:xfrm>
          <a:prstGeom prst="rect">
            <a:avLst/>
          </a:prstGeom>
          <a:noFill/>
          <a:ln w="9525">
            <a:noFill/>
            <a:miter lim="800000"/>
            <a:headEnd/>
            <a:tailEnd/>
          </a:ln>
        </p:spPr>
        <p:txBody>
          <a:bodyPr>
            <a:spAutoFit/>
          </a:bodyPr>
          <a:lstStyle/>
          <a:p>
            <a:pPr marL="457200" indent="-457200" algn="just">
              <a:spcBef>
                <a:spcPts val="600"/>
              </a:spcBef>
              <a:spcAft>
                <a:spcPts val="600"/>
              </a:spcAft>
              <a:buFont typeface="Wingdings" pitchFamily="2" charset="2"/>
              <a:buChar char="Ø"/>
              <a:defRPr/>
            </a:pPr>
            <a:r>
              <a:rPr lang="en-US" sz="1700" dirty="0">
                <a:latin typeface="Verdana" pitchFamily="34" charset="0"/>
              </a:rPr>
              <a:t>The complexity of the linear search algorithm is given by the number C comparisons between ITEM and DATA[k]. We seek C(n) for the worst case and the average case.</a:t>
            </a:r>
          </a:p>
          <a:p>
            <a:pPr>
              <a:spcBef>
                <a:spcPct val="50000"/>
              </a:spcBef>
              <a:defRPr/>
            </a:pPr>
            <a:r>
              <a:rPr lang="en-US" sz="1700" b="1" dirty="0">
                <a:solidFill>
                  <a:srgbClr val="FF0000"/>
                </a:solidFill>
                <a:latin typeface="Verdana" pitchFamily="34" charset="0"/>
                <a:ea typeface="Verdana" pitchFamily="34" charset="0"/>
                <a:cs typeface="Verdana" pitchFamily="34" charset="0"/>
              </a:rPr>
              <a:t>Worst case: </a:t>
            </a:r>
          </a:p>
          <a:p>
            <a:pPr marL="457200" indent="-457200" algn="just">
              <a:spcBef>
                <a:spcPts val="600"/>
              </a:spcBef>
              <a:spcAft>
                <a:spcPts val="600"/>
              </a:spcAft>
              <a:buFont typeface="Wingdings" pitchFamily="2" charset="2"/>
              <a:buChar char="Ø"/>
              <a:defRPr/>
            </a:pPr>
            <a:r>
              <a:rPr lang="en-US" sz="1500" dirty="0">
                <a:latin typeface="Verdana" pitchFamily="34" charset="0"/>
              </a:rPr>
              <a:t>The worst case occurs when ITEM is the last element in the array and it is not there at all. In other situation, we have </a:t>
            </a:r>
          </a:p>
          <a:p>
            <a:pPr>
              <a:spcBef>
                <a:spcPct val="50000"/>
              </a:spcBef>
              <a:defRPr/>
            </a:pPr>
            <a:r>
              <a:rPr lang="en-US" sz="1700" dirty="0">
                <a:latin typeface="Verdana" pitchFamily="34" charset="0"/>
                <a:ea typeface="Verdana" pitchFamily="34" charset="0"/>
                <a:cs typeface="Verdana" pitchFamily="34" charset="0"/>
              </a:rPr>
              <a:t>		C(n) = n</a:t>
            </a:r>
          </a:p>
          <a:p>
            <a:pPr marL="457200" indent="-457200" algn="just">
              <a:spcBef>
                <a:spcPts val="600"/>
              </a:spcBef>
              <a:spcAft>
                <a:spcPts val="600"/>
              </a:spcAft>
              <a:buFont typeface="Wingdings" pitchFamily="2" charset="2"/>
              <a:buChar char="Ø"/>
              <a:defRPr/>
            </a:pPr>
            <a:r>
              <a:rPr lang="en-US" sz="1500" dirty="0">
                <a:latin typeface="Verdana" pitchFamily="34" charset="0"/>
              </a:rPr>
              <a:t>Accordingly C(n) is the worst case complexity of the linear search algorithm.</a:t>
            </a:r>
          </a:p>
          <a:p>
            <a:pPr>
              <a:spcBef>
                <a:spcPct val="50000"/>
              </a:spcBef>
              <a:defRPr/>
            </a:pPr>
            <a:r>
              <a:rPr lang="en-US" sz="1700" b="1" dirty="0">
                <a:solidFill>
                  <a:srgbClr val="FF0000"/>
                </a:solidFill>
                <a:latin typeface="Verdana" pitchFamily="34" charset="0"/>
                <a:ea typeface="Verdana" pitchFamily="34" charset="0"/>
                <a:cs typeface="Verdana" pitchFamily="34" charset="0"/>
              </a:rPr>
              <a:t>Average case : </a:t>
            </a:r>
          </a:p>
          <a:p>
            <a:pPr marL="457200" indent="-457200" algn="just">
              <a:spcBef>
                <a:spcPts val="600"/>
              </a:spcBef>
              <a:spcAft>
                <a:spcPts val="600"/>
              </a:spcAft>
              <a:buFont typeface="Wingdings" pitchFamily="2" charset="2"/>
              <a:buChar char="Ø"/>
              <a:defRPr/>
            </a:pPr>
            <a:r>
              <a:rPr lang="en-US" sz="1500" dirty="0">
                <a:latin typeface="Verdana" pitchFamily="34" charset="0"/>
              </a:rPr>
              <a:t>The number of comparisons can be any of the numbers 1, 2, 3, . . . , n and each number occurs with probability p = 1/n. Then </a:t>
            </a:r>
          </a:p>
          <a:p>
            <a:pPr>
              <a:spcBef>
                <a:spcPct val="50000"/>
              </a:spcBef>
              <a:defRPr/>
            </a:pPr>
            <a:r>
              <a:rPr lang="en-US" sz="1700" dirty="0">
                <a:latin typeface="Verdana" pitchFamily="34" charset="0"/>
                <a:ea typeface="Verdana" pitchFamily="34" charset="0"/>
                <a:cs typeface="Verdana" pitchFamily="34" charset="0"/>
              </a:rPr>
              <a:t>	C(n) = 1 . 1/n + 2 . 1/n + . . . + n . 1/n  =(1+2+. . .+n) .1/n</a:t>
            </a:r>
          </a:p>
          <a:p>
            <a:pPr>
              <a:spcBef>
                <a:spcPct val="50000"/>
              </a:spcBef>
              <a:defRPr/>
            </a:pPr>
            <a:r>
              <a:rPr lang="en-US" sz="1700" dirty="0">
                <a:latin typeface="Verdana" pitchFamily="34" charset="0"/>
                <a:ea typeface="Verdana" pitchFamily="34" charset="0"/>
                <a:cs typeface="Verdana" pitchFamily="34" charset="0"/>
              </a:rPr>
              <a:t>		        =(n(n+1)/2).1/n = (n+1)/2</a:t>
            </a:r>
          </a:p>
          <a:p>
            <a:pPr marL="457200" indent="-457200" algn="just">
              <a:spcBef>
                <a:spcPts val="600"/>
              </a:spcBef>
              <a:spcAft>
                <a:spcPts val="600"/>
              </a:spcAft>
              <a:buFont typeface="Wingdings" pitchFamily="2" charset="2"/>
              <a:buChar char="Ø"/>
              <a:defRPr/>
            </a:pPr>
            <a:r>
              <a:rPr lang="en-US" sz="1500" dirty="0">
                <a:latin typeface="Verdana" pitchFamily="34" charset="0"/>
              </a:rPr>
              <a:t>Therefore, the average number of comparisons needed to find the location of ITEM is approximately equal to half the number of elements in the DATA list.</a:t>
            </a:r>
          </a:p>
        </p:txBody>
      </p:sp>
      <p:sp>
        <p:nvSpPr>
          <p:cNvPr id="16387"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039F3A0C-A483-4E24-80F4-BA73BC359955}" type="slidenum">
              <a:rPr lang="en-US" sz="1400"/>
              <a:pPr/>
              <a:t>11</a:t>
            </a:fld>
            <a:endParaRPr lang="en-US" sz="1400"/>
          </a:p>
        </p:txBody>
      </p:sp>
      <p:sp>
        <p:nvSpPr>
          <p:cNvPr id="16388"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Complexity of an Algorithm:</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7411" name="Rectangle 5"/>
          <p:cNvSpPr>
            <a:spLocks noChangeArrowheads="1"/>
          </p:cNvSpPr>
          <p:nvPr/>
        </p:nvSpPr>
        <p:spPr bwMode="auto">
          <a:xfrm>
            <a:off x="152400" y="574675"/>
            <a:ext cx="8686800" cy="2354263"/>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pPr>
            <a:r>
              <a:rPr lang="en-US" sz="1700">
                <a:latin typeface="Verdana" pitchFamily="34" charset="0"/>
              </a:rPr>
              <a:t>Pictorial representation of an algorithm is called its flowchart. </a:t>
            </a:r>
          </a:p>
          <a:p>
            <a:pPr marL="457200" indent="-457200" algn="just">
              <a:spcBef>
                <a:spcPts val="600"/>
              </a:spcBef>
              <a:spcAft>
                <a:spcPts val="600"/>
              </a:spcAft>
              <a:buFont typeface="Wingdings" pitchFamily="2" charset="2"/>
              <a:buChar char="Ø"/>
            </a:pPr>
            <a:r>
              <a:rPr lang="en-US" sz="1700">
                <a:latin typeface="Verdana" pitchFamily="34" charset="0"/>
              </a:rPr>
              <a:t>Flowcharts are composed of symbols of different </a:t>
            </a:r>
            <a:r>
              <a:rPr lang="en-US" sz="1700">
                <a:solidFill>
                  <a:srgbClr val="0000FF"/>
                </a:solidFill>
                <a:latin typeface="Verdana" pitchFamily="34" charset="0"/>
              </a:rPr>
              <a:t>sizes</a:t>
            </a:r>
            <a:r>
              <a:rPr lang="en-US" sz="1700">
                <a:latin typeface="Verdana" pitchFamily="34" charset="0"/>
              </a:rPr>
              <a:t> and </a:t>
            </a:r>
            <a:r>
              <a:rPr lang="en-US" sz="1700">
                <a:solidFill>
                  <a:srgbClr val="0000FF"/>
                </a:solidFill>
                <a:latin typeface="Verdana" pitchFamily="34" charset="0"/>
              </a:rPr>
              <a:t>shapes</a:t>
            </a:r>
            <a:r>
              <a:rPr lang="en-US" sz="1700">
                <a:latin typeface="Verdana" pitchFamily="34" charset="0"/>
              </a:rPr>
              <a:t>. </a:t>
            </a:r>
          </a:p>
          <a:p>
            <a:pPr marL="1374775" lvl="3" indent="-342900" algn="just">
              <a:spcBef>
                <a:spcPts val="600"/>
              </a:spcBef>
              <a:spcAft>
                <a:spcPts val="600"/>
              </a:spcAft>
              <a:buFont typeface="Wingdings" pitchFamily="2" charset="2"/>
              <a:buChar char="q"/>
            </a:pPr>
            <a:r>
              <a:rPr lang="en-US" sz="1400">
                <a:latin typeface="Verdana" pitchFamily="34" charset="0"/>
              </a:rPr>
              <a:t>The shape of the symbols used in flowchart determines the kinds of operations being performed. </a:t>
            </a:r>
          </a:p>
          <a:p>
            <a:pPr marL="1374775" lvl="3" indent="-342900" algn="just">
              <a:spcBef>
                <a:spcPts val="600"/>
              </a:spcBef>
              <a:spcAft>
                <a:spcPts val="600"/>
              </a:spcAft>
              <a:buFont typeface="Wingdings" pitchFamily="2" charset="2"/>
              <a:buChar char="q"/>
            </a:pPr>
            <a:r>
              <a:rPr lang="en-US" sz="1400">
                <a:latin typeface="Verdana" pitchFamily="34" charset="0"/>
              </a:rPr>
              <a:t>The size of the symbols has no effects on its meaning and is determined by how much is to be written inside it.</a:t>
            </a:r>
          </a:p>
          <a:p>
            <a:pPr marL="457200" indent="-457200" algn="just">
              <a:spcBef>
                <a:spcPts val="600"/>
              </a:spcBef>
              <a:spcAft>
                <a:spcPts val="600"/>
              </a:spcAft>
            </a:pPr>
            <a:endParaRPr lang="en-US" sz="1700">
              <a:latin typeface="Verdana" pitchFamily="34" charset="0"/>
            </a:endParaRPr>
          </a:p>
        </p:txBody>
      </p:sp>
      <p:sp>
        <p:nvSpPr>
          <p:cNvPr id="1741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What is Flowchart?</a:t>
            </a:r>
          </a:p>
        </p:txBody>
      </p:sp>
      <p:sp>
        <p:nvSpPr>
          <p:cNvPr id="17413"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42628B80-CF35-4AC8-812C-7F667BB7EE2C}" type="slidenum">
              <a:rPr lang="en-US" sz="1400"/>
              <a:pPr/>
              <a:t>12</a:t>
            </a:fld>
            <a:endParaRPr lang="en-US" sz="140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8435" name="Rectangle 5"/>
          <p:cNvSpPr>
            <a:spLocks noChangeArrowheads="1"/>
          </p:cNvSpPr>
          <p:nvPr/>
        </p:nvSpPr>
        <p:spPr bwMode="auto">
          <a:xfrm>
            <a:off x="152400" y="574675"/>
            <a:ext cx="8686800" cy="1662113"/>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pPr>
            <a:r>
              <a:rPr lang="en-US" sz="1700">
                <a:latin typeface="Verdana" pitchFamily="34" charset="0"/>
              </a:rPr>
              <a:t>Flowcharts are composed of symbols of different shapes and sizes. The symbols have specific meaning and functions in a flowchart. </a:t>
            </a:r>
          </a:p>
          <a:p>
            <a:pPr marL="457200" indent="-457200" algn="just">
              <a:spcBef>
                <a:spcPts val="600"/>
              </a:spcBef>
              <a:spcAft>
                <a:spcPts val="600"/>
              </a:spcAft>
              <a:buFont typeface="Wingdings" pitchFamily="2" charset="2"/>
              <a:buChar char="Ø"/>
            </a:pPr>
            <a:r>
              <a:rPr lang="en-US" sz="1700">
                <a:latin typeface="Verdana" pitchFamily="34" charset="0"/>
              </a:rPr>
              <a:t>Some ANSI (American National Standard Institute) symbols used in flowchart are given below along with their name and meaning.</a:t>
            </a:r>
          </a:p>
          <a:p>
            <a:pPr marL="1374775" lvl="3" indent="-342900" algn="just">
              <a:spcBef>
                <a:spcPts val="600"/>
              </a:spcBef>
              <a:spcAft>
                <a:spcPts val="600"/>
              </a:spcAft>
            </a:pPr>
            <a:endParaRPr lang="en-US" sz="1400">
              <a:latin typeface="Verdana" pitchFamily="34" charset="0"/>
            </a:endParaRPr>
          </a:p>
        </p:txBody>
      </p:sp>
      <p:sp>
        <p:nvSpPr>
          <p:cNvPr id="18436"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sz="2400" b="1">
                <a:latin typeface="Verdana" pitchFamily="34" charset="0"/>
              </a:rPr>
              <a:t>Basic Symbols used in Flowchart:</a:t>
            </a:r>
            <a:endParaRPr lang="en-US" altLang="en-US" sz="2400" b="1">
              <a:latin typeface="Verdana" pitchFamily="34" charset="0"/>
            </a:endParaRPr>
          </a:p>
        </p:txBody>
      </p:sp>
      <p:sp>
        <p:nvSpPr>
          <p:cNvPr id="18437"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B99F3AA8-C7D6-49E9-B74E-9E361A33565F}" type="slidenum">
              <a:rPr lang="en-US" sz="1400"/>
              <a:pPr/>
              <a:t>13</a:t>
            </a:fld>
            <a:endParaRPr lang="en-US" sz="1400"/>
          </a:p>
        </p:txBody>
      </p:sp>
      <p:graphicFrame>
        <p:nvGraphicFramePr>
          <p:cNvPr id="43" name="Table 42"/>
          <p:cNvGraphicFramePr>
            <a:graphicFrameLocks noGrp="1"/>
          </p:cNvGraphicFramePr>
          <p:nvPr/>
        </p:nvGraphicFramePr>
        <p:xfrm>
          <a:off x="206375" y="2165350"/>
          <a:ext cx="8524875" cy="4281488"/>
        </p:xfrm>
        <a:graphic>
          <a:graphicData uri="http://schemas.openxmlformats.org/drawingml/2006/table">
            <a:tbl>
              <a:tblPr/>
              <a:tblGrid>
                <a:gridCol w="1135626"/>
                <a:gridCol w="1531238"/>
                <a:gridCol w="1123472"/>
                <a:gridCol w="4734232"/>
              </a:tblGrid>
              <a:tr h="563390">
                <a:tc>
                  <a:txBody>
                    <a:bodyPr/>
                    <a:lstStyle/>
                    <a:p>
                      <a:pPr marL="0" marR="0">
                        <a:spcBef>
                          <a:spcPts val="0"/>
                        </a:spcBef>
                        <a:spcAft>
                          <a:spcPts val="0"/>
                        </a:spcAft>
                      </a:pPr>
                      <a:r>
                        <a:rPr lang="en-US" sz="1400" b="1" dirty="0">
                          <a:latin typeface="Verdana"/>
                          <a:ea typeface="SimSun"/>
                        </a:rPr>
                        <a:t>Symbol</a:t>
                      </a:r>
                      <a:endParaRPr lang="en-US" sz="1200" b="1"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Verdana"/>
                          <a:ea typeface="SimSun"/>
                        </a:rPr>
                        <a:t>Geometric Name</a:t>
                      </a:r>
                      <a:endParaRPr lang="en-US" sz="1200" b="1"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Verdana"/>
                          <a:ea typeface="SimSun"/>
                        </a:rPr>
                        <a:t>Name in flowchart</a:t>
                      </a:r>
                      <a:endParaRPr lang="en-US" sz="1200" b="1"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Verdana"/>
                          <a:ea typeface="SimSun"/>
                        </a:rPr>
                        <a:t>Meaning</a:t>
                      </a:r>
                      <a:endParaRPr lang="en-US" sz="1200" b="1"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77">
                <a:tc>
                  <a:txBody>
                    <a:bodyPr/>
                    <a:lstStyle/>
                    <a:p>
                      <a:pPr marL="0" marR="0">
                        <a:spcBef>
                          <a:spcPts val="0"/>
                        </a:spcBef>
                        <a:spcAft>
                          <a:spcPts val="0"/>
                        </a:spcAft>
                      </a:pPr>
                      <a:endParaRPr lang="en-US" sz="1400" dirty="0">
                        <a:latin typeface="Verdana"/>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Verdana"/>
                          <a:ea typeface="SimSun"/>
                        </a:rPr>
                        <a:t>Ellipse or </a:t>
                      </a:r>
                      <a:r>
                        <a:rPr lang="en-US" sz="1400" dirty="0" smtClean="0">
                          <a:latin typeface="Verdana"/>
                          <a:ea typeface="SimSun"/>
                        </a:rPr>
                        <a:t>Oval</a:t>
                      </a:r>
                      <a:endParaRPr lang="en-US" sz="1200" dirty="0">
                        <a:latin typeface="Times New Roman"/>
                        <a:ea typeface="SimSu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Verdana"/>
                          <a:ea typeface="SimSun"/>
                        </a:rPr>
                        <a:t>Terminal </a:t>
                      </a:r>
                      <a:endParaRPr lang="en-US" sz="1400" dirty="0" smtClean="0">
                        <a:latin typeface="Verdana"/>
                        <a:ea typeface="SimSun"/>
                      </a:endParaRPr>
                    </a:p>
                    <a:p>
                      <a:pPr marL="0" marR="0">
                        <a:spcBef>
                          <a:spcPts val="0"/>
                        </a:spcBef>
                        <a:spcAft>
                          <a:spcPts val="0"/>
                        </a:spcAft>
                      </a:pPr>
                      <a:r>
                        <a:rPr lang="en-US" sz="1400" dirty="0" smtClean="0">
                          <a:latin typeface="Verdana"/>
                          <a:ea typeface="SimSun"/>
                        </a:rPr>
                        <a:t>symbol</a:t>
                      </a:r>
                      <a:endParaRPr lang="en-US" sz="1200" dirty="0">
                        <a:latin typeface="Times New Roman"/>
                        <a:ea typeface="SimSu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dirty="0">
                          <a:latin typeface="Verdana"/>
                          <a:ea typeface="SimSun"/>
                        </a:rPr>
                        <a:t>This symbol is used to indicate the beginning or end of an algorithm. To specify which of the two is intended, the word BEGIN or END is written inside the symbol, as shown below</a:t>
                      </a:r>
                      <a:r>
                        <a:rPr lang="en-US" sz="1400" dirty="0" smtClean="0">
                          <a:latin typeface="Verdana"/>
                          <a:ea typeface="SimSun"/>
                        </a:rPr>
                        <a:t>:</a:t>
                      </a:r>
                    </a:p>
                    <a:p>
                      <a:pPr marL="0" marR="0" algn="just">
                        <a:spcBef>
                          <a:spcPts val="0"/>
                        </a:spcBef>
                        <a:spcAft>
                          <a:spcPts val="0"/>
                        </a:spcAft>
                      </a:pPr>
                      <a:endParaRPr lang="en-US" sz="1400" dirty="0" smtClean="0">
                        <a:latin typeface="Verdana"/>
                        <a:ea typeface="SimSun"/>
                      </a:endParaRPr>
                    </a:p>
                    <a:p>
                      <a:pPr marL="0" marR="0" algn="just">
                        <a:spcBef>
                          <a:spcPts val="0"/>
                        </a:spcBef>
                        <a:spcAft>
                          <a:spcPts val="0"/>
                        </a:spcAft>
                      </a:pPr>
                      <a:endParaRPr lang="en-US" sz="1400" dirty="0" smtClean="0">
                        <a:latin typeface="Verdana"/>
                        <a:ea typeface="SimSun"/>
                      </a:endParaRPr>
                    </a:p>
                    <a:p>
                      <a:pPr marL="0" marR="0" algn="just">
                        <a:spcBef>
                          <a:spcPts val="0"/>
                        </a:spcBef>
                        <a:spcAft>
                          <a:spcPts val="0"/>
                        </a:spcAft>
                      </a:pPr>
                      <a:endParaRPr lang="en-US" sz="1400" dirty="0" smtClean="0">
                        <a:latin typeface="Verdana"/>
                        <a:ea typeface="SimSun"/>
                      </a:endParaRPr>
                    </a:p>
                    <a:p>
                      <a:pPr marL="0" marR="0" algn="just">
                        <a:spcBef>
                          <a:spcPts val="0"/>
                        </a:spcBef>
                        <a:spcAft>
                          <a:spcPts val="0"/>
                        </a:spcAft>
                      </a:pPr>
                      <a:endParaRPr lang="en-US" sz="1200"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6477">
                <a:tc>
                  <a:txBody>
                    <a:bodyPr/>
                    <a:lstStyle/>
                    <a:p>
                      <a:pPr marL="0" marR="0">
                        <a:spcBef>
                          <a:spcPts val="0"/>
                        </a:spcBef>
                        <a:spcAft>
                          <a:spcPts val="0"/>
                        </a:spcAft>
                      </a:pPr>
                      <a:endParaRPr lang="en-US" sz="1400" dirty="0">
                        <a:latin typeface="Verdana"/>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Verdana"/>
                          <a:ea typeface="SimSun"/>
                        </a:rPr>
                        <a:t>Parallelogram</a:t>
                      </a:r>
                      <a:endParaRPr lang="en-US" sz="1200" dirty="0">
                        <a:latin typeface="Times New Roman"/>
                        <a:ea typeface="SimSu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smtClean="0">
                          <a:latin typeface="Verdana"/>
                          <a:ea typeface="SimSun"/>
                        </a:rPr>
                        <a:t>Input / Output symbol</a:t>
                      </a:r>
                      <a:endParaRPr lang="en-US" sz="1200" dirty="0">
                        <a:latin typeface="Times New Roman"/>
                        <a:ea typeface="SimSu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dirty="0">
                        <a:latin typeface="Times New Roman"/>
                        <a:ea typeface="SimSun"/>
                      </a:endParaRPr>
                    </a:p>
                    <a:p>
                      <a:pPr marL="0" marR="0">
                        <a:spcBef>
                          <a:spcPts val="0"/>
                        </a:spcBef>
                        <a:spcAft>
                          <a:spcPts val="0"/>
                        </a:spcAft>
                      </a:pPr>
                      <a:r>
                        <a:rPr lang="en-US" sz="1400" dirty="0">
                          <a:latin typeface="Verdana"/>
                        </a:rPr>
                        <a:t>This symbol is used to indicate the input or output of information to or from the computer. The exact operation (input or output) being performed is specified by the information inside the symbol as shown below:</a:t>
                      </a:r>
                      <a:r>
                        <a:rPr lang="en-US" sz="1000" dirty="0">
                          <a:latin typeface="Times New Roman"/>
                        </a:rPr>
                        <a:t> </a:t>
                      </a:r>
                      <a:endParaRPr lang="en-US" sz="1000" dirty="0" smtClean="0">
                        <a:latin typeface="Times New Roman"/>
                      </a:endParaRPr>
                    </a:p>
                    <a:p>
                      <a:pPr marL="0" marR="0">
                        <a:spcBef>
                          <a:spcPts val="0"/>
                        </a:spcBef>
                        <a:spcAft>
                          <a:spcPts val="0"/>
                        </a:spcAft>
                      </a:pPr>
                      <a:endParaRPr lang="en-US" sz="1000" dirty="0" smtClean="0">
                        <a:latin typeface="Times New Roman"/>
                        <a:ea typeface="SimSun"/>
                      </a:endParaRPr>
                    </a:p>
                    <a:p>
                      <a:pPr marL="0" marR="0">
                        <a:spcBef>
                          <a:spcPts val="0"/>
                        </a:spcBef>
                        <a:spcAft>
                          <a:spcPts val="0"/>
                        </a:spcAft>
                      </a:pPr>
                      <a:endParaRPr lang="en-US" sz="1000" dirty="0" smtClean="0">
                        <a:latin typeface="Times New Roman"/>
                        <a:ea typeface="SimSun"/>
                      </a:endParaRPr>
                    </a:p>
                    <a:p>
                      <a:pPr marL="0" marR="0">
                        <a:spcBef>
                          <a:spcPts val="0"/>
                        </a:spcBef>
                        <a:spcAft>
                          <a:spcPts val="0"/>
                        </a:spcAft>
                      </a:pPr>
                      <a:endParaRPr lang="en-US" sz="1000" dirty="0" smtClean="0">
                        <a:latin typeface="Times New Roman"/>
                        <a:ea typeface="SimSun"/>
                      </a:endParaRPr>
                    </a:p>
                    <a:p>
                      <a:pPr marL="0" marR="0">
                        <a:spcBef>
                          <a:spcPts val="0"/>
                        </a:spcBef>
                        <a:spcAft>
                          <a:spcPts val="0"/>
                        </a:spcAft>
                      </a:pPr>
                      <a:endParaRPr lang="en-US" sz="1000" dirty="0" smtClean="0">
                        <a:latin typeface="Times New Roman"/>
                        <a:ea typeface="SimSun"/>
                      </a:endParaRPr>
                    </a:p>
                    <a:p>
                      <a:pPr marL="0" marR="0">
                        <a:spcBef>
                          <a:spcPts val="0"/>
                        </a:spcBef>
                        <a:spcAft>
                          <a:spcPts val="0"/>
                        </a:spcAft>
                      </a:pPr>
                      <a:endParaRPr lang="en-US" sz="1200"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8460" name="AutoShape 44"/>
          <p:cNvSpPr>
            <a:spLocks noChangeArrowheads="1"/>
          </p:cNvSpPr>
          <p:nvPr/>
        </p:nvSpPr>
        <p:spPr bwMode="auto">
          <a:xfrm>
            <a:off x="392113" y="3435350"/>
            <a:ext cx="728662" cy="228600"/>
          </a:xfrm>
          <a:prstGeom prst="flowChartTerminator">
            <a:avLst/>
          </a:prstGeom>
          <a:solidFill>
            <a:srgbClr val="FFFFFF"/>
          </a:solidFill>
          <a:ln w="9525">
            <a:solidFill>
              <a:srgbClr val="000000"/>
            </a:solidFill>
            <a:miter lim="800000"/>
            <a:headEnd/>
            <a:tailEnd/>
          </a:ln>
        </p:spPr>
        <p:txBody>
          <a:bodyPr/>
          <a:lstStyle/>
          <a:p>
            <a:endParaRPr lang="en-US"/>
          </a:p>
        </p:txBody>
      </p:sp>
      <p:grpSp>
        <p:nvGrpSpPr>
          <p:cNvPr id="2" name="Group 45"/>
          <p:cNvGrpSpPr>
            <a:grpSpLocks/>
          </p:cNvGrpSpPr>
          <p:nvPr/>
        </p:nvGrpSpPr>
        <p:grpSpPr bwMode="auto">
          <a:xfrm>
            <a:off x="5099050" y="3829050"/>
            <a:ext cx="682625" cy="228600"/>
            <a:chOff x="6780" y="4595"/>
            <a:chExt cx="1075" cy="360"/>
          </a:xfrm>
        </p:grpSpPr>
        <p:sp>
          <p:nvSpPr>
            <p:cNvPr id="18472" name="AutoShape 46"/>
            <p:cNvSpPr>
              <a:spLocks noChangeAspect="1" noChangeArrowheads="1"/>
            </p:cNvSpPr>
            <p:nvPr/>
          </p:nvSpPr>
          <p:spPr bwMode="auto">
            <a:xfrm>
              <a:off x="6780" y="4599"/>
              <a:ext cx="1075" cy="356"/>
            </a:xfrm>
            <a:prstGeom prst="flowChartTerminator">
              <a:avLst/>
            </a:prstGeom>
            <a:solidFill>
              <a:srgbClr val="FFFFFF"/>
            </a:solidFill>
            <a:ln w="9525">
              <a:solidFill>
                <a:srgbClr val="000000"/>
              </a:solidFill>
              <a:miter lim="800000"/>
              <a:headEnd/>
              <a:tailEnd/>
            </a:ln>
          </p:spPr>
          <p:txBody>
            <a:bodyPr/>
            <a:lstStyle/>
            <a:p>
              <a:endParaRPr lang="en-US"/>
            </a:p>
          </p:txBody>
        </p:sp>
        <p:sp>
          <p:nvSpPr>
            <p:cNvPr id="18473" name="Text Box 47"/>
            <p:cNvSpPr txBox="1">
              <a:spLocks noChangeArrowheads="1"/>
            </p:cNvSpPr>
            <p:nvPr/>
          </p:nvSpPr>
          <p:spPr bwMode="auto">
            <a:xfrm>
              <a:off x="6925" y="4595"/>
              <a:ext cx="900" cy="360"/>
            </a:xfrm>
            <a:prstGeom prst="rect">
              <a:avLst/>
            </a:prstGeom>
            <a:noFill/>
            <a:ln w="9525">
              <a:noFill/>
              <a:miter lim="800000"/>
              <a:headEnd/>
              <a:tailEnd/>
            </a:ln>
          </p:spPr>
          <p:txBody>
            <a:bodyPr/>
            <a:lstStyle/>
            <a:p>
              <a:r>
                <a:rPr lang="en-US" altLang="zh-CN" sz="800" b="1">
                  <a:latin typeface="Times New Roman" pitchFamily="18" charset="0"/>
                  <a:ea typeface="宋体" pitchFamily="2" charset="-122"/>
                </a:rPr>
                <a:t>BEGIN</a:t>
              </a:r>
              <a:endParaRPr lang="en-US"/>
            </a:p>
          </p:txBody>
        </p:sp>
      </p:grpSp>
      <p:grpSp>
        <p:nvGrpSpPr>
          <p:cNvPr id="3" name="Group 48"/>
          <p:cNvGrpSpPr>
            <a:grpSpLocks/>
          </p:cNvGrpSpPr>
          <p:nvPr/>
        </p:nvGrpSpPr>
        <p:grpSpPr bwMode="auto">
          <a:xfrm>
            <a:off x="6134100" y="3827463"/>
            <a:ext cx="730250" cy="233362"/>
            <a:chOff x="8415" y="4603"/>
            <a:chExt cx="1150" cy="367"/>
          </a:xfrm>
        </p:grpSpPr>
        <p:sp>
          <p:nvSpPr>
            <p:cNvPr id="18470" name="AutoShape 49"/>
            <p:cNvSpPr>
              <a:spLocks noChangeAspect="1" noChangeArrowheads="1"/>
            </p:cNvSpPr>
            <p:nvPr/>
          </p:nvSpPr>
          <p:spPr bwMode="auto">
            <a:xfrm>
              <a:off x="8415" y="4603"/>
              <a:ext cx="1075" cy="356"/>
            </a:xfrm>
            <a:prstGeom prst="flowChartTerminator">
              <a:avLst/>
            </a:prstGeom>
            <a:solidFill>
              <a:srgbClr val="FFFFFF"/>
            </a:solidFill>
            <a:ln w="9525">
              <a:solidFill>
                <a:srgbClr val="000000"/>
              </a:solidFill>
              <a:miter lim="800000"/>
              <a:headEnd/>
              <a:tailEnd/>
            </a:ln>
          </p:spPr>
          <p:txBody>
            <a:bodyPr/>
            <a:lstStyle/>
            <a:p>
              <a:endParaRPr lang="en-US"/>
            </a:p>
          </p:txBody>
        </p:sp>
        <p:sp>
          <p:nvSpPr>
            <p:cNvPr id="18471" name="Text Box 50"/>
            <p:cNvSpPr txBox="1">
              <a:spLocks noChangeArrowheads="1"/>
            </p:cNvSpPr>
            <p:nvPr/>
          </p:nvSpPr>
          <p:spPr bwMode="auto">
            <a:xfrm>
              <a:off x="8665" y="4610"/>
              <a:ext cx="900" cy="360"/>
            </a:xfrm>
            <a:prstGeom prst="rect">
              <a:avLst/>
            </a:prstGeom>
            <a:noFill/>
            <a:ln w="9525">
              <a:noFill/>
              <a:miter lim="800000"/>
              <a:headEnd/>
              <a:tailEnd/>
            </a:ln>
          </p:spPr>
          <p:txBody>
            <a:bodyPr/>
            <a:lstStyle/>
            <a:p>
              <a:r>
                <a:rPr lang="en-US" altLang="zh-CN" sz="800" b="1">
                  <a:latin typeface="Times New Roman" pitchFamily="18" charset="0"/>
                  <a:ea typeface="宋体" pitchFamily="2" charset="-122"/>
                </a:rPr>
                <a:t>END</a:t>
              </a:r>
              <a:endParaRPr lang="en-US"/>
            </a:p>
          </p:txBody>
        </p:sp>
      </p:grpSp>
      <p:sp>
        <p:nvSpPr>
          <p:cNvPr id="18463" name="AutoShape 51"/>
          <p:cNvSpPr>
            <a:spLocks noChangeArrowheads="1"/>
          </p:cNvSpPr>
          <p:nvPr/>
        </p:nvSpPr>
        <p:spPr bwMode="auto">
          <a:xfrm>
            <a:off x="377825" y="5311775"/>
            <a:ext cx="781050" cy="228600"/>
          </a:xfrm>
          <a:prstGeom prst="flowChartInputOutput">
            <a:avLst/>
          </a:prstGeom>
          <a:solidFill>
            <a:srgbClr val="FFFFFF"/>
          </a:solidFill>
          <a:ln w="9525">
            <a:solidFill>
              <a:srgbClr val="000000"/>
            </a:solidFill>
            <a:miter lim="800000"/>
            <a:headEnd/>
            <a:tailEnd/>
          </a:ln>
        </p:spPr>
        <p:txBody>
          <a:bodyPr/>
          <a:lstStyle/>
          <a:p>
            <a:endParaRPr lang="en-US"/>
          </a:p>
        </p:txBody>
      </p:sp>
      <p:grpSp>
        <p:nvGrpSpPr>
          <p:cNvPr id="4" name="Group 52"/>
          <p:cNvGrpSpPr>
            <a:grpSpLocks/>
          </p:cNvGrpSpPr>
          <p:nvPr/>
        </p:nvGrpSpPr>
        <p:grpSpPr bwMode="auto">
          <a:xfrm>
            <a:off x="4854575" y="5715000"/>
            <a:ext cx="847725" cy="342900"/>
            <a:chOff x="6485" y="6705"/>
            <a:chExt cx="1335" cy="540"/>
          </a:xfrm>
        </p:grpSpPr>
        <p:sp>
          <p:nvSpPr>
            <p:cNvPr id="18468" name="AutoShape 53"/>
            <p:cNvSpPr>
              <a:spLocks noChangeAspect="1" noChangeArrowheads="1"/>
            </p:cNvSpPr>
            <p:nvPr/>
          </p:nvSpPr>
          <p:spPr bwMode="auto">
            <a:xfrm>
              <a:off x="6485" y="6733"/>
              <a:ext cx="1255" cy="434"/>
            </a:xfrm>
            <a:prstGeom prst="flowChartInputOutput">
              <a:avLst/>
            </a:prstGeom>
            <a:solidFill>
              <a:srgbClr val="FFFFFF"/>
            </a:solidFill>
            <a:ln w="9525">
              <a:solidFill>
                <a:srgbClr val="000000"/>
              </a:solidFill>
              <a:miter lim="800000"/>
              <a:headEnd/>
              <a:tailEnd/>
            </a:ln>
          </p:spPr>
          <p:txBody>
            <a:bodyPr/>
            <a:lstStyle/>
            <a:p>
              <a:endParaRPr lang="en-US"/>
            </a:p>
          </p:txBody>
        </p:sp>
        <p:sp>
          <p:nvSpPr>
            <p:cNvPr id="18469" name="Text Box 54"/>
            <p:cNvSpPr txBox="1">
              <a:spLocks noChangeArrowheads="1"/>
            </p:cNvSpPr>
            <p:nvPr/>
          </p:nvSpPr>
          <p:spPr bwMode="auto">
            <a:xfrm>
              <a:off x="6740" y="6705"/>
              <a:ext cx="1080" cy="540"/>
            </a:xfrm>
            <a:prstGeom prst="rect">
              <a:avLst/>
            </a:prstGeom>
            <a:noFill/>
            <a:ln w="9525">
              <a:noFill/>
              <a:miter lim="800000"/>
              <a:headEnd/>
              <a:tailEnd/>
            </a:ln>
          </p:spPr>
          <p:txBody>
            <a:bodyPr/>
            <a:lstStyle/>
            <a:p>
              <a:r>
                <a:rPr lang="en-US" altLang="zh-CN" sz="700">
                  <a:latin typeface="Times New Roman" pitchFamily="18" charset="0"/>
                  <a:ea typeface="宋体" pitchFamily="2" charset="-122"/>
                </a:rPr>
                <a:t>INPUT</a:t>
              </a:r>
            </a:p>
            <a:p>
              <a:r>
                <a:rPr lang="en-US" altLang="zh-CN" sz="700">
                  <a:latin typeface="Times New Roman" pitchFamily="18" charset="0"/>
                  <a:ea typeface="宋体" pitchFamily="2" charset="-122"/>
                </a:rPr>
                <a:t>X1, X2</a:t>
              </a:r>
              <a:endParaRPr lang="en-US"/>
            </a:p>
          </p:txBody>
        </p:sp>
      </p:grpSp>
      <p:grpSp>
        <p:nvGrpSpPr>
          <p:cNvPr id="5" name="Group 55"/>
          <p:cNvGrpSpPr>
            <a:grpSpLocks/>
          </p:cNvGrpSpPr>
          <p:nvPr/>
        </p:nvGrpSpPr>
        <p:grpSpPr bwMode="auto">
          <a:xfrm>
            <a:off x="6380163" y="5708650"/>
            <a:ext cx="844550" cy="342900"/>
            <a:chOff x="8285" y="6697"/>
            <a:chExt cx="1330" cy="540"/>
          </a:xfrm>
        </p:grpSpPr>
        <p:sp>
          <p:nvSpPr>
            <p:cNvPr id="18466" name="AutoShape 56"/>
            <p:cNvSpPr>
              <a:spLocks noChangeAspect="1" noChangeArrowheads="1"/>
            </p:cNvSpPr>
            <p:nvPr/>
          </p:nvSpPr>
          <p:spPr bwMode="auto">
            <a:xfrm>
              <a:off x="8285" y="6726"/>
              <a:ext cx="1255" cy="434"/>
            </a:xfrm>
            <a:prstGeom prst="flowChartInputOutput">
              <a:avLst/>
            </a:prstGeom>
            <a:solidFill>
              <a:srgbClr val="FFFFFF"/>
            </a:solidFill>
            <a:ln w="9525">
              <a:solidFill>
                <a:srgbClr val="000000"/>
              </a:solidFill>
              <a:miter lim="800000"/>
              <a:headEnd/>
              <a:tailEnd/>
            </a:ln>
          </p:spPr>
          <p:txBody>
            <a:bodyPr/>
            <a:lstStyle/>
            <a:p>
              <a:endParaRPr lang="en-US"/>
            </a:p>
          </p:txBody>
        </p:sp>
        <p:sp>
          <p:nvSpPr>
            <p:cNvPr id="18467" name="Text Box 57"/>
            <p:cNvSpPr txBox="1">
              <a:spLocks noChangeArrowheads="1"/>
            </p:cNvSpPr>
            <p:nvPr/>
          </p:nvSpPr>
          <p:spPr bwMode="auto">
            <a:xfrm>
              <a:off x="8535" y="6697"/>
              <a:ext cx="1080" cy="540"/>
            </a:xfrm>
            <a:prstGeom prst="rect">
              <a:avLst/>
            </a:prstGeom>
            <a:noFill/>
            <a:ln w="9525">
              <a:noFill/>
              <a:miter lim="800000"/>
              <a:headEnd/>
              <a:tailEnd/>
            </a:ln>
          </p:spPr>
          <p:txBody>
            <a:bodyPr/>
            <a:lstStyle/>
            <a:p>
              <a:r>
                <a:rPr lang="en-US" altLang="zh-CN" sz="700">
                  <a:latin typeface="Times New Roman" pitchFamily="18" charset="0"/>
                  <a:ea typeface="宋体" pitchFamily="2" charset="-122"/>
                </a:rPr>
                <a:t>OUTPUT</a:t>
              </a:r>
            </a:p>
            <a:p>
              <a:r>
                <a:rPr lang="en-US" altLang="zh-CN" sz="700">
                  <a:latin typeface="Times New Roman" pitchFamily="18" charset="0"/>
                  <a:ea typeface="宋体" pitchFamily="2" charset="-122"/>
                </a:rPr>
                <a:t>X is larger</a:t>
              </a:r>
              <a:endParaRPr lang="en-US"/>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9459"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sz="2400" b="1">
                <a:latin typeface="Verdana" pitchFamily="34" charset="0"/>
              </a:rPr>
              <a:t>Basic Symbols used in Flowchart </a:t>
            </a:r>
            <a:r>
              <a:rPr lang="en-US" sz="1400" b="1">
                <a:latin typeface="Verdana" pitchFamily="34" charset="0"/>
              </a:rPr>
              <a:t>(continue…)</a:t>
            </a:r>
            <a:r>
              <a:rPr lang="en-US" sz="2400" b="1">
                <a:latin typeface="Verdana" pitchFamily="34" charset="0"/>
              </a:rPr>
              <a:t>:</a:t>
            </a:r>
            <a:endParaRPr lang="en-US" altLang="en-US" sz="2400" b="1">
              <a:latin typeface="Verdana" pitchFamily="34" charset="0"/>
            </a:endParaRPr>
          </a:p>
        </p:txBody>
      </p:sp>
      <p:sp>
        <p:nvSpPr>
          <p:cNvPr id="19460"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BC086963-A8C3-43E9-BB45-1C7817D7E86D}" type="slidenum">
              <a:rPr lang="en-US" sz="1400"/>
              <a:pPr/>
              <a:t>14</a:t>
            </a:fld>
            <a:endParaRPr lang="en-US" sz="1400"/>
          </a:p>
        </p:txBody>
      </p:sp>
      <p:graphicFrame>
        <p:nvGraphicFramePr>
          <p:cNvPr id="43" name="Table 42"/>
          <p:cNvGraphicFramePr>
            <a:graphicFrameLocks noGrp="1"/>
          </p:cNvGraphicFramePr>
          <p:nvPr/>
        </p:nvGraphicFramePr>
        <p:xfrm>
          <a:off x="206375" y="712788"/>
          <a:ext cx="8524875" cy="5303837"/>
        </p:xfrm>
        <a:graphic>
          <a:graphicData uri="http://schemas.openxmlformats.org/drawingml/2006/table">
            <a:tbl>
              <a:tblPr/>
              <a:tblGrid>
                <a:gridCol w="1135626"/>
                <a:gridCol w="1531238"/>
                <a:gridCol w="1123472"/>
                <a:gridCol w="4734232"/>
              </a:tblGrid>
              <a:tr h="590654">
                <a:tc>
                  <a:txBody>
                    <a:bodyPr/>
                    <a:lstStyle/>
                    <a:p>
                      <a:pPr marL="0" marR="0">
                        <a:spcBef>
                          <a:spcPts val="0"/>
                        </a:spcBef>
                        <a:spcAft>
                          <a:spcPts val="0"/>
                        </a:spcAft>
                      </a:pPr>
                      <a:r>
                        <a:rPr lang="en-US" sz="1400" b="1" dirty="0">
                          <a:latin typeface="Verdana"/>
                          <a:ea typeface="SimSun"/>
                        </a:rPr>
                        <a:t>Symbol</a:t>
                      </a:r>
                      <a:endParaRPr lang="en-US" sz="1200" b="1"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Verdana"/>
                          <a:ea typeface="SimSun"/>
                        </a:rPr>
                        <a:t>Geometric Name</a:t>
                      </a:r>
                      <a:endParaRPr lang="en-US" sz="1200" b="1"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Verdana"/>
                          <a:ea typeface="SimSun"/>
                        </a:rPr>
                        <a:t>Name in flowchart</a:t>
                      </a:r>
                      <a:endParaRPr lang="en-US" sz="1200" b="1"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Verdana"/>
                          <a:ea typeface="SimSun"/>
                        </a:rPr>
                        <a:t>Meaning</a:t>
                      </a:r>
                      <a:endParaRPr lang="en-US" sz="1200" b="1"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4177">
                <a:tc>
                  <a:txBody>
                    <a:bodyPr/>
                    <a:lstStyle/>
                    <a:p>
                      <a:pPr marL="0" marR="0">
                        <a:spcBef>
                          <a:spcPts val="0"/>
                        </a:spcBef>
                        <a:spcAft>
                          <a:spcPts val="0"/>
                        </a:spcAft>
                      </a:pPr>
                      <a:endParaRPr lang="en-US" sz="1400">
                        <a:latin typeface="Verdana"/>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Verdana"/>
                          <a:ea typeface="SimSun"/>
                        </a:rPr>
                        <a:t>Rectangle</a:t>
                      </a:r>
                      <a:endParaRPr lang="en-US" sz="1200" dirty="0">
                        <a:latin typeface="Times New Roman"/>
                        <a:ea typeface="SimSu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Verdana"/>
                          <a:ea typeface="SimSun"/>
                        </a:rPr>
                        <a:t>Process symbol</a:t>
                      </a:r>
                      <a:endParaRPr lang="en-US" sz="1200" dirty="0">
                        <a:latin typeface="Times New Roman"/>
                        <a:ea typeface="SimSu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dirty="0">
                          <a:latin typeface="Verdana"/>
                          <a:ea typeface="SimSun"/>
                        </a:rPr>
                        <a:t>This symbol is used to indicate the assignment of values. The assigned values may be a result of some computation. Examples are given below:</a:t>
                      </a:r>
                      <a:endParaRPr lang="en-US" sz="1200" dirty="0">
                        <a:latin typeface="Times New Roman"/>
                        <a:ea typeface="SimSun"/>
                      </a:endParaRPr>
                    </a:p>
                    <a:p>
                      <a:pPr marL="0" marR="0" algn="ctr">
                        <a:spcBef>
                          <a:spcPts val="0"/>
                        </a:spcBef>
                        <a:spcAft>
                          <a:spcPts val="0"/>
                        </a:spcAft>
                      </a:pPr>
                      <a:endParaRPr lang="en-US" sz="900" dirty="0" smtClean="0">
                        <a:latin typeface="Times New Roman"/>
                        <a:ea typeface="SimSun"/>
                      </a:endParaRPr>
                    </a:p>
                    <a:p>
                      <a:pPr marL="0" marR="0" algn="ctr">
                        <a:spcBef>
                          <a:spcPts val="0"/>
                        </a:spcBef>
                        <a:spcAft>
                          <a:spcPts val="0"/>
                        </a:spcAft>
                      </a:pPr>
                      <a:endParaRPr lang="en-US" sz="900" dirty="0" smtClean="0">
                        <a:latin typeface="Times New Roman"/>
                        <a:ea typeface="SimSun"/>
                      </a:endParaRPr>
                    </a:p>
                    <a:p>
                      <a:pPr marL="0" marR="0" algn="ctr">
                        <a:spcBef>
                          <a:spcPts val="0"/>
                        </a:spcBef>
                        <a:spcAft>
                          <a:spcPts val="0"/>
                        </a:spcAft>
                      </a:pPr>
                      <a:endParaRPr lang="en-US" sz="900" dirty="0" smtClean="0">
                        <a:latin typeface="Times New Roman"/>
                        <a:ea typeface="SimSun"/>
                      </a:endParaRPr>
                    </a:p>
                    <a:p>
                      <a:pPr marL="0" marR="0" algn="ctr">
                        <a:spcBef>
                          <a:spcPts val="0"/>
                        </a:spcBef>
                        <a:spcAft>
                          <a:spcPts val="0"/>
                        </a:spcAft>
                      </a:pPr>
                      <a:endParaRPr lang="en-US" sz="1200" dirty="0" smtClean="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24444">
                <a:tc>
                  <a:txBody>
                    <a:bodyPr/>
                    <a:lstStyle/>
                    <a:p>
                      <a:pPr marL="0" marR="0">
                        <a:spcBef>
                          <a:spcPts val="0"/>
                        </a:spcBef>
                        <a:spcAft>
                          <a:spcPts val="0"/>
                        </a:spcAft>
                      </a:pPr>
                      <a:endParaRPr lang="en-US" sz="1400" dirty="0">
                        <a:latin typeface="Verdana"/>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Verdana"/>
                          <a:ea typeface="SimSun"/>
                        </a:rPr>
                        <a:t>Diamond</a:t>
                      </a:r>
                      <a:endParaRPr lang="en-US" sz="1200" dirty="0">
                        <a:latin typeface="Times New Roman"/>
                        <a:ea typeface="SimSu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Verdana"/>
                          <a:ea typeface="SimSun"/>
                        </a:rPr>
                        <a:t>Decision symbol</a:t>
                      </a:r>
                      <a:endParaRPr lang="en-US" sz="1200" dirty="0">
                        <a:latin typeface="Times New Roman"/>
                        <a:ea typeface="SimSu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endParaRPr lang="en-US" sz="1200" dirty="0">
                        <a:latin typeface="Times New Roman"/>
                        <a:ea typeface="SimSun"/>
                      </a:endParaRPr>
                    </a:p>
                    <a:p>
                      <a:pPr marL="0" marR="0">
                        <a:spcBef>
                          <a:spcPts val="0"/>
                        </a:spcBef>
                        <a:spcAft>
                          <a:spcPts val="0"/>
                        </a:spcAft>
                      </a:pPr>
                      <a:r>
                        <a:rPr lang="en-US" sz="1400" dirty="0">
                          <a:latin typeface="Verdana"/>
                        </a:rPr>
                        <a:t>This symbol is used to indicate a decision point i.e. the taking of alternate action based on upon the presence or absence of some condition. The question inside the diamond can be answered ‘yes’ or ‘no’ and ‘true’ or ‘false’. Examples are given below:</a:t>
                      </a:r>
                      <a:r>
                        <a:rPr lang="en-US" sz="1000" dirty="0">
                          <a:latin typeface="Times New Roman"/>
                        </a:rPr>
                        <a:t> </a:t>
                      </a:r>
                      <a:endParaRPr lang="en-US" sz="1000" dirty="0" smtClean="0">
                        <a:latin typeface="Times New Roman"/>
                      </a:endParaRPr>
                    </a:p>
                    <a:p>
                      <a:pPr marL="0" marR="0">
                        <a:spcBef>
                          <a:spcPts val="0"/>
                        </a:spcBef>
                        <a:spcAft>
                          <a:spcPts val="0"/>
                        </a:spcAft>
                      </a:pPr>
                      <a:endParaRPr lang="en-US" sz="1000" dirty="0" smtClean="0">
                        <a:latin typeface="Times New Roman"/>
                        <a:ea typeface="SimSun"/>
                      </a:endParaRPr>
                    </a:p>
                    <a:p>
                      <a:pPr marL="0" marR="0">
                        <a:spcBef>
                          <a:spcPts val="0"/>
                        </a:spcBef>
                        <a:spcAft>
                          <a:spcPts val="0"/>
                        </a:spcAft>
                      </a:pPr>
                      <a:endParaRPr lang="en-US" sz="1000" dirty="0" smtClean="0">
                        <a:latin typeface="Times New Roman"/>
                        <a:ea typeface="SimSun"/>
                      </a:endParaRPr>
                    </a:p>
                    <a:p>
                      <a:pPr marL="0" marR="0">
                        <a:spcBef>
                          <a:spcPts val="0"/>
                        </a:spcBef>
                        <a:spcAft>
                          <a:spcPts val="0"/>
                        </a:spcAft>
                      </a:pPr>
                      <a:endParaRPr lang="en-US" sz="1000" dirty="0" smtClean="0">
                        <a:latin typeface="Times New Roman"/>
                        <a:ea typeface="SimSun"/>
                      </a:endParaRPr>
                    </a:p>
                    <a:p>
                      <a:pPr marL="0" marR="0">
                        <a:spcBef>
                          <a:spcPts val="0"/>
                        </a:spcBef>
                        <a:spcAft>
                          <a:spcPts val="0"/>
                        </a:spcAft>
                      </a:pPr>
                      <a:endParaRPr lang="en-US" sz="1000" dirty="0" smtClean="0">
                        <a:latin typeface="Times New Roman"/>
                        <a:ea typeface="SimSun"/>
                      </a:endParaRPr>
                    </a:p>
                    <a:p>
                      <a:pPr marL="0" marR="0">
                        <a:spcBef>
                          <a:spcPts val="0"/>
                        </a:spcBef>
                        <a:spcAft>
                          <a:spcPts val="0"/>
                        </a:spcAft>
                      </a:pPr>
                      <a:endParaRPr lang="en-US" sz="1000" dirty="0" smtClean="0">
                        <a:latin typeface="Times New Roman"/>
                        <a:ea typeface="SimSun"/>
                      </a:endParaRPr>
                    </a:p>
                    <a:p>
                      <a:pPr marL="0" marR="0">
                        <a:spcBef>
                          <a:spcPts val="0"/>
                        </a:spcBef>
                        <a:spcAft>
                          <a:spcPts val="0"/>
                        </a:spcAft>
                      </a:pPr>
                      <a:endParaRPr lang="en-US" sz="1200"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894740">
                <a:tc>
                  <a:txBody>
                    <a:bodyPr/>
                    <a:lstStyle/>
                    <a:p>
                      <a:pPr marL="0" marR="0">
                        <a:spcBef>
                          <a:spcPts val="0"/>
                        </a:spcBef>
                        <a:spcAft>
                          <a:spcPts val="0"/>
                        </a:spcAft>
                      </a:pPr>
                      <a:endParaRPr lang="en-US" sz="1400" dirty="0">
                        <a:latin typeface="Verdana"/>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a:latin typeface="Verdana"/>
                          <a:ea typeface="SimSun"/>
                        </a:rPr>
                        <a:t>Circle</a:t>
                      </a:r>
                      <a:endParaRPr lang="en-US" sz="1200">
                        <a:latin typeface="Times New Roman"/>
                        <a:ea typeface="SimSu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Verdana"/>
                          <a:ea typeface="SimSun"/>
                        </a:rPr>
                        <a:t>Connector symbol</a:t>
                      </a:r>
                      <a:endParaRPr lang="en-US" sz="1200" dirty="0">
                        <a:latin typeface="Times New Roman"/>
                        <a:ea typeface="SimSu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dirty="0">
                          <a:latin typeface="Verdana"/>
                          <a:ea typeface="SimSun"/>
                        </a:rPr>
                        <a:t>This symbol is used to connect flow-line and to identify flow-line’s going to or coming from another place. Typically, a number or letter or combination thereof are written inside the circle</a:t>
                      </a:r>
                      <a:endParaRPr lang="en-US" sz="1200"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9488" name="AutoShape 2"/>
          <p:cNvSpPr>
            <a:spLocks noChangeArrowheads="1"/>
          </p:cNvSpPr>
          <p:nvPr/>
        </p:nvSpPr>
        <p:spPr bwMode="auto">
          <a:xfrm>
            <a:off x="528638" y="3468688"/>
            <a:ext cx="488950" cy="793750"/>
          </a:xfrm>
          <a:prstGeom prst="flowChartDecision">
            <a:avLst/>
          </a:prstGeom>
          <a:solidFill>
            <a:srgbClr val="FFFFFF"/>
          </a:solidFill>
          <a:ln w="9525">
            <a:solidFill>
              <a:srgbClr val="000000"/>
            </a:solidFill>
            <a:miter lim="800000"/>
            <a:headEnd/>
            <a:tailEnd/>
          </a:ln>
        </p:spPr>
        <p:txBody>
          <a:bodyPr/>
          <a:lstStyle/>
          <a:p>
            <a:endParaRPr lang="en-US"/>
          </a:p>
        </p:txBody>
      </p:sp>
      <p:grpSp>
        <p:nvGrpSpPr>
          <p:cNvPr id="2" name="Group 3"/>
          <p:cNvGrpSpPr>
            <a:grpSpLocks/>
          </p:cNvGrpSpPr>
          <p:nvPr/>
        </p:nvGrpSpPr>
        <p:grpSpPr bwMode="auto">
          <a:xfrm>
            <a:off x="5441950" y="4132263"/>
            <a:ext cx="1244600" cy="573087"/>
            <a:chOff x="6690" y="10620"/>
            <a:chExt cx="1960" cy="903"/>
          </a:xfrm>
        </p:grpSpPr>
        <p:sp>
          <p:nvSpPr>
            <p:cNvPr id="19494" name="AutoShape 4"/>
            <p:cNvSpPr>
              <a:spLocks noChangeArrowheads="1"/>
            </p:cNvSpPr>
            <p:nvPr/>
          </p:nvSpPr>
          <p:spPr bwMode="auto">
            <a:xfrm>
              <a:off x="7400" y="10620"/>
              <a:ext cx="715" cy="903"/>
            </a:xfrm>
            <a:prstGeom prst="flowChartDecision">
              <a:avLst/>
            </a:prstGeom>
            <a:solidFill>
              <a:srgbClr val="FFFFFF"/>
            </a:solidFill>
            <a:ln w="9525">
              <a:solidFill>
                <a:srgbClr val="000000"/>
              </a:solidFill>
              <a:miter lim="800000"/>
              <a:headEnd/>
              <a:tailEnd/>
            </a:ln>
          </p:spPr>
          <p:txBody>
            <a:bodyPr/>
            <a:lstStyle/>
            <a:p>
              <a:endParaRPr lang="en-US"/>
            </a:p>
          </p:txBody>
        </p:sp>
        <p:sp>
          <p:nvSpPr>
            <p:cNvPr id="19495" name="Text Box 5"/>
            <p:cNvSpPr txBox="1">
              <a:spLocks noChangeArrowheads="1"/>
            </p:cNvSpPr>
            <p:nvPr/>
          </p:nvSpPr>
          <p:spPr bwMode="auto">
            <a:xfrm>
              <a:off x="7385" y="10947"/>
              <a:ext cx="900" cy="360"/>
            </a:xfrm>
            <a:prstGeom prst="rect">
              <a:avLst/>
            </a:prstGeom>
            <a:noFill/>
            <a:ln w="9525">
              <a:noFill/>
              <a:miter lim="800000"/>
              <a:headEnd/>
              <a:tailEnd/>
            </a:ln>
          </p:spPr>
          <p:txBody>
            <a:bodyPr/>
            <a:lstStyle/>
            <a:p>
              <a:r>
                <a:rPr lang="en-US" altLang="zh-CN" sz="700" b="1">
                  <a:latin typeface="Times New Roman" pitchFamily="18" charset="0"/>
                  <a:ea typeface="宋体" pitchFamily="2" charset="-122"/>
                </a:rPr>
                <a:t>If X&gt;Y</a:t>
              </a:r>
              <a:endParaRPr lang="en-US"/>
            </a:p>
          </p:txBody>
        </p:sp>
        <p:sp>
          <p:nvSpPr>
            <p:cNvPr id="19496" name="Line 6"/>
            <p:cNvSpPr>
              <a:spLocks noChangeShapeType="1"/>
            </p:cNvSpPr>
            <p:nvPr/>
          </p:nvSpPr>
          <p:spPr bwMode="auto">
            <a:xfrm>
              <a:off x="8110" y="11067"/>
              <a:ext cx="540" cy="0"/>
            </a:xfrm>
            <a:prstGeom prst="line">
              <a:avLst/>
            </a:prstGeom>
            <a:noFill/>
            <a:ln w="9525">
              <a:solidFill>
                <a:srgbClr val="000000"/>
              </a:solidFill>
              <a:round/>
              <a:headEnd/>
              <a:tailEnd type="triangle" w="med" len="med"/>
            </a:ln>
          </p:spPr>
          <p:txBody>
            <a:bodyPr/>
            <a:lstStyle/>
            <a:p>
              <a:endParaRPr lang="en-US"/>
            </a:p>
          </p:txBody>
        </p:sp>
        <p:sp>
          <p:nvSpPr>
            <p:cNvPr id="19497" name="Line 7"/>
            <p:cNvSpPr>
              <a:spLocks noChangeShapeType="1"/>
            </p:cNvSpPr>
            <p:nvPr/>
          </p:nvSpPr>
          <p:spPr bwMode="auto">
            <a:xfrm flipH="1">
              <a:off x="6690" y="11091"/>
              <a:ext cx="720" cy="0"/>
            </a:xfrm>
            <a:prstGeom prst="line">
              <a:avLst/>
            </a:prstGeom>
            <a:noFill/>
            <a:ln w="9525">
              <a:solidFill>
                <a:srgbClr val="000000"/>
              </a:solidFill>
              <a:round/>
              <a:headEnd/>
              <a:tailEnd type="triangle" w="med" len="med"/>
            </a:ln>
          </p:spPr>
          <p:txBody>
            <a:bodyPr/>
            <a:lstStyle/>
            <a:p>
              <a:endParaRPr lang="en-US"/>
            </a:p>
          </p:txBody>
        </p:sp>
        <p:sp>
          <p:nvSpPr>
            <p:cNvPr id="19498" name="Text Box 8"/>
            <p:cNvSpPr txBox="1">
              <a:spLocks noChangeArrowheads="1"/>
            </p:cNvSpPr>
            <p:nvPr/>
          </p:nvSpPr>
          <p:spPr bwMode="auto">
            <a:xfrm>
              <a:off x="6865" y="10788"/>
              <a:ext cx="520" cy="360"/>
            </a:xfrm>
            <a:prstGeom prst="rect">
              <a:avLst/>
            </a:prstGeom>
            <a:noFill/>
            <a:ln w="9525">
              <a:noFill/>
              <a:miter lim="800000"/>
              <a:headEnd/>
              <a:tailEnd/>
            </a:ln>
          </p:spPr>
          <p:txBody>
            <a:bodyPr/>
            <a:lstStyle/>
            <a:p>
              <a:r>
                <a:rPr lang="en-US" altLang="zh-CN" sz="700" b="1">
                  <a:latin typeface="Times New Roman" pitchFamily="18" charset="0"/>
                  <a:ea typeface="宋体" pitchFamily="2" charset="-122"/>
                </a:rPr>
                <a:t>No</a:t>
              </a:r>
              <a:endParaRPr lang="en-US"/>
            </a:p>
          </p:txBody>
        </p:sp>
        <p:sp>
          <p:nvSpPr>
            <p:cNvPr id="19499" name="Text Box 9"/>
            <p:cNvSpPr txBox="1">
              <a:spLocks noChangeArrowheads="1"/>
            </p:cNvSpPr>
            <p:nvPr/>
          </p:nvSpPr>
          <p:spPr bwMode="auto">
            <a:xfrm>
              <a:off x="8075" y="10770"/>
              <a:ext cx="570" cy="360"/>
            </a:xfrm>
            <a:prstGeom prst="rect">
              <a:avLst/>
            </a:prstGeom>
            <a:noFill/>
            <a:ln w="9525">
              <a:noFill/>
              <a:miter lim="800000"/>
              <a:headEnd/>
              <a:tailEnd/>
            </a:ln>
          </p:spPr>
          <p:txBody>
            <a:bodyPr/>
            <a:lstStyle/>
            <a:p>
              <a:r>
                <a:rPr lang="en-US" altLang="zh-CN" sz="700" b="1">
                  <a:latin typeface="Times New Roman" pitchFamily="18" charset="0"/>
                  <a:ea typeface="宋体" pitchFamily="2" charset="-122"/>
                </a:rPr>
                <a:t>Yes</a:t>
              </a:r>
              <a:endParaRPr lang="en-US"/>
            </a:p>
          </p:txBody>
        </p:sp>
      </p:grpSp>
      <p:sp>
        <p:nvSpPr>
          <p:cNvPr id="19490" name="AutoShape 10"/>
          <p:cNvSpPr>
            <a:spLocks noChangeArrowheads="1"/>
          </p:cNvSpPr>
          <p:nvPr/>
        </p:nvSpPr>
        <p:spPr bwMode="auto">
          <a:xfrm>
            <a:off x="498475" y="1790700"/>
            <a:ext cx="571500" cy="223838"/>
          </a:xfrm>
          <a:prstGeom prst="flowChartProcess">
            <a:avLst/>
          </a:prstGeom>
          <a:solidFill>
            <a:srgbClr val="FFFFFF"/>
          </a:solidFill>
          <a:ln w="9525">
            <a:solidFill>
              <a:srgbClr val="000000"/>
            </a:solidFill>
            <a:miter lim="800000"/>
            <a:headEnd/>
            <a:tailEnd/>
          </a:ln>
        </p:spPr>
        <p:txBody>
          <a:bodyPr/>
          <a:lstStyle/>
          <a:p>
            <a:endParaRPr lang="en-US"/>
          </a:p>
        </p:txBody>
      </p:sp>
      <p:sp>
        <p:nvSpPr>
          <p:cNvPr id="19491" name="Text Box 11"/>
          <p:cNvSpPr txBox="1">
            <a:spLocks noChangeArrowheads="1"/>
          </p:cNvSpPr>
          <p:nvPr/>
        </p:nvSpPr>
        <p:spPr bwMode="auto">
          <a:xfrm>
            <a:off x="4867275" y="2097088"/>
            <a:ext cx="571500" cy="228600"/>
          </a:xfrm>
          <a:prstGeom prst="rect">
            <a:avLst/>
          </a:prstGeom>
          <a:noFill/>
          <a:ln w="9525">
            <a:solidFill>
              <a:srgbClr val="000000"/>
            </a:solidFill>
            <a:miter lim="800000"/>
            <a:headEnd/>
            <a:tailEnd/>
          </a:ln>
        </p:spPr>
        <p:txBody>
          <a:bodyPr/>
          <a:lstStyle/>
          <a:p>
            <a:pPr algn="ctr"/>
            <a:r>
              <a:rPr lang="en-US" altLang="zh-CN" sz="900">
                <a:latin typeface="Times New Roman" pitchFamily="18" charset="0"/>
                <a:ea typeface="宋体" pitchFamily="2" charset="-122"/>
              </a:rPr>
              <a:t>i=2</a:t>
            </a:r>
            <a:endParaRPr lang="en-US"/>
          </a:p>
        </p:txBody>
      </p:sp>
      <p:sp>
        <p:nvSpPr>
          <p:cNvPr id="19492" name="Text Box 12"/>
          <p:cNvSpPr txBox="1">
            <a:spLocks noChangeArrowheads="1"/>
          </p:cNvSpPr>
          <p:nvPr/>
        </p:nvSpPr>
        <p:spPr bwMode="auto">
          <a:xfrm>
            <a:off x="7038975" y="2068513"/>
            <a:ext cx="571500" cy="228600"/>
          </a:xfrm>
          <a:prstGeom prst="rect">
            <a:avLst/>
          </a:prstGeom>
          <a:noFill/>
          <a:ln w="9525">
            <a:solidFill>
              <a:srgbClr val="000000"/>
            </a:solidFill>
            <a:miter lim="800000"/>
            <a:headEnd/>
            <a:tailEnd/>
          </a:ln>
        </p:spPr>
        <p:txBody>
          <a:bodyPr/>
          <a:lstStyle/>
          <a:p>
            <a:pPr algn="ctr"/>
            <a:r>
              <a:rPr lang="en-US" altLang="zh-CN" sz="900">
                <a:latin typeface="Times New Roman" pitchFamily="18" charset="0"/>
                <a:ea typeface="宋体" pitchFamily="2" charset="-122"/>
              </a:rPr>
              <a:t>i=i+12</a:t>
            </a:r>
            <a:endParaRPr lang="en-US"/>
          </a:p>
        </p:txBody>
      </p:sp>
      <p:sp>
        <p:nvSpPr>
          <p:cNvPr id="19493" name="AutoShape 13"/>
          <p:cNvSpPr>
            <a:spLocks noChangeArrowheads="1"/>
          </p:cNvSpPr>
          <p:nvPr/>
        </p:nvSpPr>
        <p:spPr bwMode="auto">
          <a:xfrm>
            <a:off x="587375" y="5370513"/>
            <a:ext cx="342900" cy="342900"/>
          </a:xfrm>
          <a:prstGeom prst="flowChartConnector">
            <a:avLst/>
          </a:prstGeom>
          <a:solidFill>
            <a:srgbClr val="FFFFFF"/>
          </a:solidFill>
          <a:ln w="9525">
            <a:solidFill>
              <a:srgbClr val="000000"/>
            </a:solidFill>
            <a:round/>
            <a:headEnd/>
            <a:tailEnd/>
          </a:ln>
        </p:spPr>
        <p:txBody>
          <a:bodyPr/>
          <a:lstStyle/>
          <a:p>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20483"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sz="2400" b="1">
                <a:latin typeface="Verdana" pitchFamily="34" charset="0"/>
              </a:rPr>
              <a:t>Basic Symbols used in Flowchart </a:t>
            </a:r>
            <a:r>
              <a:rPr lang="en-US" sz="1400" b="1">
                <a:latin typeface="Verdana" pitchFamily="34" charset="0"/>
              </a:rPr>
              <a:t>(continue…)</a:t>
            </a:r>
            <a:r>
              <a:rPr lang="en-US" sz="2400" b="1">
                <a:latin typeface="Verdana" pitchFamily="34" charset="0"/>
              </a:rPr>
              <a:t>:</a:t>
            </a:r>
            <a:endParaRPr lang="en-US" altLang="en-US" sz="2400" b="1">
              <a:latin typeface="Verdana" pitchFamily="34" charset="0"/>
            </a:endParaRPr>
          </a:p>
        </p:txBody>
      </p:sp>
      <p:sp>
        <p:nvSpPr>
          <p:cNvPr id="20484"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CA8CAFBD-A0C6-48F0-8A3C-5F8FDE23CAC4}" type="slidenum">
              <a:rPr lang="en-US" sz="1400"/>
              <a:pPr/>
              <a:t>15</a:t>
            </a:fld>
            <a:endParaRPr lang="en-US" sz="1400"/>
          </a:p>
        </p:txBody>
      </p:sp>
      <p:graphicFrame>
        <p:nvGraphicFramePr>
          <p:cNvPr id="43" name="Table 42"/>
          <p:cNvGraphicFramePr>
            <a:graphicFrameLocks noGrp="1"/>
          </p:cNvGraphicFramePr>
          <p:nvPr/>
        </p:nvGraphicFramePr>
        <p:xfrm>
          <a:off x="206375" y="712788"/>
          <a:ext cx="8524875" cy="3917950"/>
        </p:xfrm>
        <a:graphic>
          <a:graphicData uri="http://schemas.openxmlformats.org/drawingml/2006/table">
            <a:tbl>
              <a:tblPr/>
              <a:tblGrid>
                <a:gridCol w="1135626"/>
                <a:gridCol w="1531238"/>
                <a:gridCol w="1123472"/>
                <a:gridCol w="4734232"/>
              </a:tblGrid>
              <a:tr h="590654">
                <a:tc>
                  <a:txBody>
                    <a:bodyPr/>
                    <a:lstStyle/>
                    <a:p>
                      <a:pPr marL="0" marR="0">
                        <a:spcBef>
                          <a:spcPts val="0"/>
                        </a:spcBef>
                        <a:spcAft>
                          <a:spcPts val="0"/>
                        </a:spcAft>
                      </a:pPr>
                      <a:r>
                        <a:rPr lang="en-US" sz="1400" b="1" dirty="0">
                          <a:latin typeface="Verdana"/>
                          <a:ea typeface="SimSun"/>
                        </a:rPr>
                        <a:t>Symbol</a:t>
                      </a:r>
                      <a:endParaRPr lang="en-US" sz="1200" b="1"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Verdana"/>
                          <a:ea typeface="SimSun"/>
                        </a:rPr>
                        <a:t>Geometric Name</a:t>
                      </a:r>
                      <a:endParaRPr lang="en-US" sz="1200" b="1"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Verdana"/>
                          <a:ea typeface="SimSun"/>
                        </a:rPr>
                        <a:t>Name in flowchart</a:t>
                      </a:r>
                      <a:endParaRPr lang="en-US" sz="1200" b="1"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b="1" dirty="0">
                          <a:latin typeface="Verdana"/>
                          <a:ea typeface="SimSun"/>
                        </a:rPr>
                        <a:t>Meaning</a:t>
                      </a:r>
                      <a:endParaRPr lang="en-US" sz="1200" b="1"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294177">
                <a:tc>
                  <a:txBody>
                    <a:bodyPr/>
                    <a:lstStyle/>
                    <a:p>
                      <a:pPr marL="0" marR="0">
                        <a:spcBef>
                          <a:spcPts val="0"/>
                        </a:spcBef>
                        <a:spcAft>
                          <a:spcPts val="0"/>
                        </a:spcAft>
                      </a:pPr>
                      <a:endParaRPr lang="en-US" sz="1400">
                        <a:latin typeface="Verdana"/>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Verdana"/>
                          <a:ea typeface="SimSun"/>
                        </a:rPr>
                        <a:t>Arrow</a:t>
                      </a:r>
                      <a:endParaRPr lang="en-US" sz="1200" dirty="0">
                        <a:latin typeface="Times New Roman"/>
                        <a:ea typeface="SimSu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Verdana"/>
                          <a:ea typeface="SimSun"/>
                        </a:rPr>
                        <a:t>Flow-line symbol</a:t>
                      </a:r>
                      <a:endParaRPr lang="en-US" sz="1200" dirty="0">
                        <a:latin typeface="Times New Roman"/>
                        <a:ea typeface="SimSu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dirty="0">
                          <a:latin typeface="Verdana"/>
                          <a:ea typeface="SimSun"/>
                        </a:rPr>
                        <a:t>This symbol is used to indicate the order in which the steps of the algorithms are to be carried out. Here are some examples:</a:t>
                      </a:r>
                      <a:endParaRPr lang="en-US" sz="1200"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32835">
                <a:tc>
                  <a:txBody>
                    <a:bodyPr/>
                    <a:lstStyle/>
                    <a:p>
                      <a:pPr marL="0" marR="0">
                        <a:spcBef>
                          <a:spcPts val="0"/>
                        </a:spcBef>
                        <a:spcAft>
                          <a:spcPts val="0"/>
                        </a:spcAft>
                      </a:pPr>
                      <a:r>
                        <a:rPr lang="en-US" sz="1000">
                          <a:latin typeface="Times New Roman"/>
                        </a:rPr>
                        <a:t/>
                      </a:r>
                      <a:br>
                        <a:rPr lang="en-US" sz="1000">
                          <a:latin typeface="Times New Roman"/>
                        </a:rPr>
                      </a:br>
                      <a:endParaRPr lang="en-US" sz="120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Verdana"/>
                          <a:ea typeface="SimSun"/>
                        </a:rPr>
                        <a:t>Open-ended rectangle</a:t>
                      </a:r>
                      <a:endParaRPr lang="en-US" sz="1200" dirty="0">
                        <a:latin typeface="Times New Roman"/>
                        <a:ea typeface="SimSu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spcBef>
                          <a:spcPts val="0"/>
                        </a:spcBef>
                        <a:spcAft>
                          <a:spcPts val="0"/>
                        </a:spcAft>
                      </a:pPr>
                      <a:r>
                        <a:rPr lang="en-US" sz="1400" dirty="0">
                          <a:latin typeface="Verdana"/>
                          <a:ea typeface="SimSun"/>
                        </a:rPr>
                        <a:t>Annotation/ Comments symbol</a:t>
                      </a:r>
                      <a:endParaRPr lang="en-US" sz="1200" dirty="0">
                        <a:latin typeface="Times New Roman"/>
                        <a:ea typeface="SimSun"/>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spcBef>
                          <a:spcPts val="0"/>
                        </a:spcBef>
                        <a:spcAft>
                          <a:spcPts val="0"/>
                        </a:spcAft>
                      </a:pPr>
                      <a:r>
                        <a:rPr lang="en-US" sz="1400" dirty="0">
                          <a:latin typeface="Verdana"/>
                          <a:ea typeface="SimSun"/>
                        </a:rPr>
                        <a:t>This symbol is connected to the flow-lines of the flowchart by a broken line. It is used for descriptive comments, annotation, remarks, explanatory notes etc related to the flowchart where it is helpful to provide additional information. </a:t>
                      </a:r>
                      <a:endParaRPr lang="en-US" sz="1200" dirty="0">
                        <a:latin typeface="Times New Roman"/>
                        <a:ea typeface="SimSu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20507" name="Line 2"/>
          <p:cNvSpPr>
            <a:spLocks noChangeShapeType="1"/>
          </p:cNvSpPr>
          <p:nvPr/>
        </p:nvSpPr>
        <p:spPr bwMode="auto">
          <a:xfrm>
            <a:off x="504825" y="1882775"/>
            <a:ext cx="457200" cy="0"/>
          </a:xfrm>
          <a:prstGeom prst="line">
            <a:avLst/>
          </a:prstGeom>
          <a:noFill/>
          <a:ln w="9525">
            <a:solidFill>
              <a:srgbClr val="000000"/>
            </a:solidFill>
            <a:round/>
            <a:headEnd/>
            <a:tailEnd type="triangle" w="med" len="med"/>
          </a:ln>
        </p:spPr>
        <p:txBody>
          <a:bodyPr/>
          <a:lstStyle/>
          <a:p>
            <a:endParaRPr lang="en-US"/>
          </a:p>
        </p:txBody>
      </p:sp>
      <p:sp>
        <p:nvSpPr>
          <p:cNvPr id="20508" name="Line 3"/>
          <p:cNvSpPr>
            <a:spLocks noChangeShapeType="1"/>
          </p:cNvSpPr>
          <p:nvPr/>
        </p:nvSpPr>
        <p:spPr bwMode="auto">
          <a:xfrm flipH="1">
            <a:off x="5233988" y="2198688"/>
            <a:ext cx="342900" cy="0"/>
          </a:xfrm>
          <a:prstGeom prst="line">
            <a:avLst/>
          </a:prstGeom>
          <a:noFill/>
          <a:ln w="9525">
            <a:solidFill>
              <a:srgbClr val="000000"/>
            </a:solidFill>
            <a:round/>
            <a:headEnd/>
            <a:tailEnd type="triangle" w="med" len="med"/>
          </a:ln>
        </p:spPr>
        <p:txBody>
          <a:bodyPr/>
          <a:lstStyle/>
          <a:p>
            <a:endParaRPr lang="en-US"/>
          </a:p>
        </p:txBody>
      </p:sp>
      <p:sp>
        <p:nvSpPr>
          <p:cNvPr id="20509" name="Line 4"/>
          <p:cNvSpPr>
            <a:spLocks noChangeShapeType="1"/>
          </p:cNvSpPr>
          <p:nvPr/>
        </p:nvSpPr>
        <p:spPr bwMode="auto">
          <a:xfrm>
            <a:off x="5805488" y="1952625"/>
            <a:ext cx="0" cy="228600"/>
          </a:xfrm>
          <a:prstGeom prst="line">
            <a:avLst/>
          </a:prstGeom>
          <a:noFill/>
          <a:ln w="9525">
            <a:solidFill>
              <a:srgbClr val="000000"/>
            </a:solidFill>
            <a:round/>
            <a:headEnd/>
            <a:tailEnd type="triangle" w="med" len="med"/>
          </a:ln>
        </p:spPr>
        <p:txBody>
          <a:bodyPr/>
          <a:lstStyle/>
          <a:p>
            <a:endParaRPr lang="en-US"/>
          </a:p>
        </p:txBody>
      </p:sp>
      <p:sp>
        <p:nvSpPr>
          <p:cNvPr id="20510" name="Line 5"/>
          <p:cNvSpPr>
            <a:spLocks noChangeShapeType="1"/>
          </p:cNvSpPr>
          <p:nvPr/>
        </p:nvSpPr>
        <p:spPr bwMode="auto">
          <a:xfrm>
            <a:off x="6103938" y="2212975"/>
            <a:ext cx="342900" cy="0"/>
          </a:xfrm>
          <a:prstGeom prst="line">
            <a:avLst/>
          </a:prstGeom>
          <a:noFill/>
          <a:ln w="9525">
            <a:solidFill>
              <a:srgbClr val="000000"/>
            </a:solidFill>
            <a:round/>
            <a:headEnd/>
            <a:tailEnd type="triangle" w="med" len="med"/>
          </a:ln>
        </p:spPr>
        <p:txBody>
          <a:bodyPr/>
          <a:lstStyle/>
          <a:p>
            <a:endParaRPr lang="en-US"/>
          </a:p>
        </p:txBody>
      </p:sp>
      <p:sp>
        <p:nvSpPr>
          <p:cNvPr id="20511" name="Line 6"/>
          <p:cNvSpPr>
            <a:spLocks noChangeShapeType="1"/>
          </p:cNvSpPr>
          <p:nvPr/>
        </p:nvSpPr>
        <p:spPr bwMode="auto">
          <a:xfrm flipV="1">
            <a:off x="5794375" y="2297113"/>
            <a:ext cx="0" cy="228600"/>
          </a:xfrm>
          <a:prstGeom prst="line">
            <a:avLst/>
          </a:prstGeom>
          <a:noFill/>
          <a:ln w="9525">
            <a:solidFill>
              <a:srgbClr val="000000"/>
            </a:solidFill>
            <a:round/>
            <a:headEnd/>
            <a:tailEnd type="triangle" w="med" len="med"/>
          </a:ln>
        </p:spPr>
        <p:txBody>
          <a:bodyPr/>
          <a:lstStyle/>
          <a:p>
            <a:endParaRPr lang="en-US"/>
          </a:p>
        </p:txBody>
      </p:sp>
      <p:grpSp>
        <p:nvGrpSpPr>
          <p:cNvPr id="2" name="Group 7"/>
          <p:cNvGrpSpPr>
            <a:grpSpLocks/>
          </p:cNvGrpSpPr>
          <p:nvPr/>
        </p:nvGrpSpPr>
        <p:grpSpPr bwMode="auto">
          <a:xfrm>
            <a:off x="404813" y="3287713"/>
            <a:ext cx="685800" cy="457200"/>
            <a:chOff x="3960" y="3240"/>
            <a:chExt cx="1080" cy="720"/>
          </a:xfrm>
        </p:grpSpPr>
        <p:sp>
          <p:nvSpPr>
            <p:cNvPr id="20513" name="Line 8"/>
            <p:cNvSpPr>
              <a:spLocks noChangeShapeType="1"/>
            </p:cNvSpPr>
            <p:nvPr/>
          </p:nvSpPr>
          <p:spPr bwMode="auto">
            <a:xfrm>
              <a:off x="4320" y="3240"/>
              <a:ext cx="0" cy="720"/>
            </a:xfrm>
            <a:prstGeom prst="line">
              <a:avLst/>
            </a:prstGeom>
            <a:noFill/>
            <a:ln w="9525">
              <a:solidFill>
                <a:srgbClr val="000000"/>
              </a:solidFill>
              <a:round/>
              <a:headEnd/>
              <a:tailEnd/>
            </a:ln>
          </p:spPr>
          <p:txBody>
            <a:bodyPr/>
            <a:lstStyle/>
            <a:p>
              <a:endParaRPr lang="en-US"/>
            </a:p>
          </p:txBody>
        </p:sp>
        <p:sp>
          <p:nvSpPr>
            <p:cNvPr id="20514" name="Line 9"/>
            <p:cNvSpPr>
              <a:spLocks noChangeShapeType="1"/>
            </p:cNvSpPr>
            <p:nvPr/>
          </p:nvSpPr>
          <p:spPr bwMode="auto">
            <a:xfrm>
              <a:off x="4320" y="3960"/>
              <a:ext cx="720" cy="0"/>
            </a:xfrm>
            <a:prstGeom prst="line">
              <a:avLst/>
            </a:prstGeom>
            <a:noFill/>
            <a:ln w="9525">
              <a:solidFill>
                <a:srgbClr val="000000"/>
              </a:solidFill>
              <a:round/>
              <a:headEnd/>
              <a:tailEnd/>
            </a:ln>
          </p:spPr>
          <p:txBody>
            <a:bodyPr/>
            <a:lstStyle/>
            <a:p>
              <a:endParaRPr lang="en-US"/>
            </a:p>
          </p:txBody>
        </p:sp>
        <p:sp>
          <p:nvSpPr>
            <p:cNvPr id="20515" name="Line 10"/>
            <p:cNvSpPr>
              <a:spLocks noChangeShapeType="1"/>
            </p:cNvSpPr>
            <p:nvPr/>
          </p:nvSpPr>
          <p:spPr bwMode="auto">
            <a:xfrm>
              <a:off x="4320" y="3240"/>
              <a:ext cx="720" cy="0"/>
            </a:xfrm>
            <a:prstGeom prst="line">
              <a:avLst/>
            </a:prstGeom>
            <a:noFill/>
            <a:ln w="9525">
              <a:solidFill>
                <a:srgbClr val="000000"/>
              </a:solidFill>
              <a:round/>
              <a:headEnd/>
              <a:tailEnd/>
            </a:ln>
          </p:spPr>
          <p:txBody>
            <a:bodyPr/>
            <a:lstStyle/>
            <a:p>
              <a:endParaRPr lang="en-US"/>
            </a:p>
          </p:txBody>
        </p:sp>
        <p:sp>
          <p:nvSpPr>
            <p:cNvPr id="20516" name="Line 11"/>
            <p:cNvSpPr>
              <a:spLocks noChangeShapeType="1"/>
            </p:cNvSpPr>
            <p:nvPr/>
          </p:nvSpPr>
          <p:spPr bwMode="auto">
            <a:xfrm>
              <a:off x="3960" y="3600"/>
              <a:ext cx="360" cy="0"/>
            </a:xfrm>
            <a:prstGeom prst="line">
              <a:avLst/>
            </a:prstGeom>
            <a:noFill/>
            <a:ln w="9525">
              <a:solidFill>
                <a:srgbClr val="000000"/>
              </a:solidFill>
              <a:prstDash val="sysDot"/>
              <a:round/>
              <a:headEnd/>
              <a:tailEnd/>
            </a:ln>
          </p:spPr>
          <p:txBody>
            <a:bodyPr/>
            <a:lstStyle/>
            <a:p>
              <a:endParaRPr lang="en-US"/>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21507" name="Rectangle 5"/>
          <p:cNvSpPr>
            <a:spLocks noChangeArrowheads="1"/>
          </p:cNvSpPr>
          <p:nvPr/>
        </p:nvSpPr>
        <p:spPr bwMode="auto">
          <a:xfrm>
            <a:off x="152400" y="574675"/>
            <a:ext cx="8686800" cy="2754313"/>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pPr>
            <a:r>
              <a:rPr lang="en-US" sz="1700">
                <a:latin typeface="Verdana" pitchFamily="34" charset="0"/>
              </a:rPr>
              <a:t>A programming language is proposed to help programmer to process certain kinds of data and to provide useful output. </a:t>
            </a:r>
          </a:p>
          <a:p>
            <a:pPr marL="457200" indent="-457200" algn="just">
              <a:spcBef>
                <a:spcPts val="600"/>
              </a:spcBef>
              <a:spcAft>
                <a:spcPts val="600"/>
              </a:spcAft>
              <a:buFont typeface="Wingdings" pitchFamily="2" charset="2"/>
              <a:buChar char="Ø"/>
            </a:pPr>
            <a:r>
              <a:rPr lang="en-US" sz="1700">
                <a:latin typeface="Verdana" pitchFamily="34" charset="0"/>
              </a:rPr>
              <a:t>A program usually contains different types of data (number, character etc). There are a variety of formats of these data. The programmer has to tell the system before-hand, the type of data formats he/she is using in the program. These data formats are referred to as data types.</a:t>
            </a:r>
          </a:p>
          <a:p>
            <a:pPr marL="457200" indent="-457200" algn="just">
              <a:spcBef>
                <a:spcPts val="600"/>
              </a:spcBef>
              <a:spcAft>
                <a:spcPts val="600"/>
              </a:spcAft>
              <a:buFont typeface="Wingdings" pitchFamily="2" charset="2"/>
              <a:buChar char="Ø"/>
            </a:pPr>
            <a:r>
              <a:rPr lang="en-US" sz="1700">
                <a:latin typeface="Verdana" pitchFamily="34" charset="0"/>
              </a:rPr>
              <a:t>Each variable used in an algorithm or a program has a data type that is  used to determine the number of bytes to be allocated to the variable and valid operations which can be performed on that variable. </a:t>
            </a:r>
          </a:p>
        </p:txBody>
      </p:sp>
      <p:sp>
        <p:nvSpPr>
          <p:cNvPr id="21508"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What is Data Type?</a:t>
            </a:r>
          </a:p>
        </p:txBody>
      </p:sp>
      <p:sp>
        <p:nvSpPr>
          <p:cNvPr id="21509"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31BB017C-B364-4867-B6D1-5CC38CE8361A}" type="slidenum">
              <a:rPr lang="en-US" sz="1400"/>
              <a:pPr/>
              <a:t>16</a:t>
            </a:fld>
            <a:endParaRPr lang="en-US" sz="140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7171" name="Rectangle 5"/>
          <p:cNvSpPr>
            <a:spLocks noChangeArrowheads="1"/>
          </p:cNvSpPr>
          <p:nvPr/>
        </p:nvSpPr>
        <p:spPr bwMode="auto">
          <a:xfrm>
            <a:off x="152400" y="574675"/>
            <a:ext cx="8686800" cy="3108325"/>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defRPr/>
            </a:pPr>
            <a:r>
              <a:rPr lang="en-US" sz="1700" dirty="0">
                <a:latin typeface="Verdana" pitchFamily="34" charset="0"/>
              </a:rPr>
              <a:t>C language is rich of data types. It has different data types for different types of data and can be broadly classified as :</a:t>
            </a:r>
          </a:p>
          <a:p>
            <a:pPr marL="1371600" indent="-457200" algn="just">
              <a:spcBef>
                <a:spcPts val="600"/>
              </a:spcBef>
              <a:spcAft>
                <a:spcPts val="600"/>
              </a:spcAft>
              <a:defRPr/>
            </a:pPr>
            <a:r>
              <a:rPr lang="en-US" sz="1700" dirty="0">
                <a:latin typeface="Verdana" pitchFamily="34" charset="0"/>
              </a:rPr>
              <a:t>1. Primary (or Fundamental) data types</a:t>
            </a:r>
          </a:p>
          <a:p>
            <a:pPr marL="1371600" indent="-457200" algn="just">
              <a:spcBef>
                <a:spcPts val="600"/>
              </a:spcBef>
              <a:spcAft>
                <a:spcPts val="600"/>
              </a:spcAft>
              <a:defRPr/>
            </a:pPr>
            <a:r>
              <a:rPr lang="en-US" sz="1700" dirty="0">
                <a:latin typeface="Verdana" pitchFamily="34" charset="0"/>
              </a:rPr>
              <a:t>2. Secondary (or User-defined) data types</a:t>
            </a:r>
          </a:p>
          <a:p>
            <a:pPr marL="457200" indent="-457200" algn="just">
              <a:spcBef>
                <a:spcPts val="600"/>
              </a:spcBef>
              <a:spcAft>
                <a:spcPts val="600"/>
              </a:spcAft>
              <a:defRPr/>
            </a:pPr>
            <a:endParaRPr lang="en-US" sz="1700" b="1" dirty="0">
              <a:latin typeface="Verdana" pitchFamily="34" charset="0"/>
            </a:endParaRPr>
          </a:p>
          <a:p>
            <a:pPr marL="457200" indent="-457200" algn="just">
              <a:spcBef>
                <a:spcPts val="600"/>
              </a:spcBef>
              <a:spcAft>
                <a:spcPts val="600"/>
              </a:spcAft>
              <a:defRPr/>
            </a:pPr>
            <a:r>
              <a:rPr lang="en-US" sz="1700" b="1" dirty="0">
                <a:latin typeface="Verdana" pitchFamily="34" charset="0"/>
              </a:rPr>
              <a:t>Primary Data Types:</a:t>
            </a:r>
          </a:p>
          <a:p>
            <a:pPr marL="457200" indent="-457200" algn="just">
              <a:spcBef>
                <a:spcPts val="600"/>
              </a:spcBef>
              <a:spcAft>
                <a:spcPts val="600"/>
              </a:spcAft>
              <a:buFont typeface="Wingdings" pitchFamily="2" charset="2"/>
              <a:buChar char="Ø"/>
              <a:defRPr/>
            </a:pPr>
            <a:r>
              <a:rPr lang="en-US" sz="1700" dirty="0">
                <a:latin typeface="Verdana" pitchFamily="34" charset="0"/>
              </a:rPr>
              <a:t>All C Compilers accept this data types. </a:t>
            </a:r>
          </a:p>
          <a:p>
            <a:pPr marL="457200" indent="-457200" algn="just">
              <a:spcBef>
                <a:spcPts val="600"/>
              </a:spcBef>
              <a:spcAft>
                <a:spcPts val="600"/>
              </a:spcAft>
              <a:buFont typeface="Wingdings" pitchFamily="2" charset="2"/>
              <a:buChar char="Ø"/>
              <a:defRPr/>
            </a:pPr>
            <a:r>
              <a:rPr lang="en-US" sz="1700" dirty="0">
                <a:latin typeface="Verdana" pitchFamily="34" charset="0"/>
              </a:rPr>
              <a:t>It consists of the following data types.</a:t>
            </a:r>
          </a:p>
        </p:txBody>
      </p:sp>
      <p:sp>
        <p:nvSpPr>
          <p:cNvPr id="2253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Kinds of Data Type:</a:t>
            </a:r>
          </a:p>
        </p:txBody>
      </p:sp>
      <p:sp>
        <p:nvSpPr>
          <p:cNvPr id="22533"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FDB2C023-1B36-4364-B64A-9FEE6DE1B492}" type="slidenum">
              <a:rPr lang="en-US" sz="1400"/>
              <a:pPr/>
              <a:t>17</a:t>
            </a:fld>
            <a:endParaRPr lang="en-US" sz="1400"/>
          </a:p>
        </p:txBody>
      </p:sp>
      <p:pic>
        <p:nvPicPr>
          <p:cNvPr id="22534" name="Picture 2"/>
          <p:cNvPicPr>
            <a:picLocks noChangeAspect="1" noChangeArrowheads="1"/>
          </p:cNvPicPr>
          <p:nvPr/>
        </p:nvPicPr>
        <p:blipFill>
          <a:blip r:embed="rId3"/>
          <a:srcRect/>
          <a:stretch>
            <a:fillRect/>
          </a:stretch>
        </p:blipFill>
        <p:spPr bwMode="auto">
          <a:xfrm>
            <a:off x="4667250" y="3292475"/>
            <a:ext cx="4476750" cy="3181350"/>
          </a:xfrm>
          <a:prstGeom prst="rect">
            <a:avLst/>
          </a:prstGeom>
          <a:noFill/>
          <a:ln w="9525">
            <a:noFill/>
            <a:miter lim="800000"/>
            <a:headEnd/>
            <a:tailEnd/>
          </a:ln>
        </p:spPr>
      </p:pic>
      <p:sp>
        <p:nvSpPr>
          <p:cNvPr id="22535" name="Rectangle 5"/>
          <p:cNvSpPr>
            <a:spLocks noChangeArrowheads="1"/>
          </p:cNvSpPr>
          <p:nvPr/>
        </p:nvSpPr>
        <p:spPr bwMode="auto">
          <a:xfrm>
            <a:off x="157163" y="3735388"/>
            <a:ext cx="4105275" cy="895350"/>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pPr>
            <a:r>
              <a:rPr lang="en-US" sz="1700">
                <a:latin typeface="Verdana" pitchFamily="34" charset="0"/>
              </a:rPr>
              <a:t>Among them </a:t>
            </a:r>
            <a:r>
              <a:rPr lang="en-US" sz="1700">
                <a:solidFill>
                  <a:srgbClr val="0000FF"/>
                </a:solidFill>
                <a:latin typeface="Verdana" pitchFamily="34" charset="0"/>
              </a:rPr>
              <a:t>int</a:t>
            </a:r>
            <a:r>
              <a:rPr lang="en-US" sz="1700">
                <a:latin typeface="Verdana" pitchFamily="34" charset="0"/>
              </a:rPr>
              <a:t>, </a:t>
            </a:r>
            <a:r>
              <a:rPr lang="en-US" sz="1700">
                <a:solidFill>
                  <a:srgbClr val="0000FF"/>
                </a:solidFill>
                <a:latin typeface="Verdana" pitchFamily="34" charset="0"/>
              </a:rPr>
              <a:t>float</a:t>
            </a:r>
            <a:r>
              <a:rPr lang="en-US" sz="1700">
                <a:latin typeface="Verdana" pitchFamily="34" charset="0"/>
              </a:rPr>
              <a:t>, </a:t>
            </a:r>
            <a:r>
              <a:rPr lang="en-US" sz="1700">
                <a:solidFill>
                  <a:srgbClr val="0000FF"/>
                </a:solidFill>
                <a:latin typeface="Verdana" pitchFamily="34" charset="0"/>
              </a:rPr>
              <a:t>double</a:t>
            </a:r>
            <a:r>
              <a:rPr lang="en-US" sz="1700">
                <a:latin typeface="Verdana" pitchFamily="34" charset="0"/>
              </a:rPr>
              <a:t>, and </a:t>
            </a:r>
            <a:r>
              <a:rPr lang="en-US" sz="1700">
                <a:solidFill>
                  <a:srgbClr val="0000FF"/>
                </a:solidFill>
                <a:latin typeface="Verdana" pitchFamily="34" charset="0"/>
              </a:rPr>
              <a:t>char</a:t>
            </a:r>
            <a:r>
              <a:rPr lang="en-US" sz="1700">
                <a:latin typeface="Verdana" pitchFamily="34" charset="0"/>
              </a:rPr>
              <a:t> are four basic data types in 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7171" name="Rectangle 5"/>
          <p:cNvSpPr>
            <a:spLocks noChangeArrowheads="1"/>
          </p:cNvSpPr>
          <p:nvPr/>
        </p:nvSpPr>
        <p:spPr bwMode="auto">
          <a:xfrm>
            <a:off x="152400" y="574675"/>
            <a:ext cx="8686800" cy="6208713"/>
          </a:xfrm>
          <a:prstGeom prst="rect">
            <a:avLst/>
          </a:prstGeom>
          <a:noFill/>
          <a:ln w="9525">
            <a:noFill/>
            <a:miter lim="800000"/>
            <a:headEnd/>
            <a:tailEnd/>
          </a:ln>
        </p:spPr>
        <p:txBody>
          <a:bodyPr anchor="ctr">
            <a:spAutoFit/>
          </a:bodyPr>
          <a:lstStyle/>
          <a:p>
            <a:pPr marL="457200" indent="-457200" algn="just">
              <a:spcBef>
                <a:spcPts val="600"/>
              </a:spcBef>
              <a:spcAft>
                <a:spcPts val="600"/>
              </a:spcAft>
              <a:defRPr/>
            </a:pPr>
            <a:r>
              <a:rPr lang="en-US" sz="1700" b="1" dirty="0">
                <a:solidFill>
                  <a:srgbClr val="0000FF"/>
                </a:solidFill>
                <a:latin typeface="Verdana" pitchFamily="34" charset="0"/>
              </a:rPr>
              <a:t>Integer Type :</a:t>
            </a:r>
          </a:p>
          <a:p>
            <a:pPr marL="457200" indent="-457200" algn="just">
              <a:spcBef>
                <a:spcPts val="600"/>
              </a:spcBef>
              <a:spcAft>
                <a:spcPts val="600"/>
              </a:spcAft>
              <a:buFont typeface="Wingdings" pitchFamily="2" charset="2"/>
              <a:buChar char="Ø"/>
              <a:defRPr/>
            </a:pPr>
            <a:r>
              <a:rPr lang="en-US" sz="1700" dirty="0">
                <a:latin typeface="Verdana" pitchFamily="34" charset="0"/>
              </a:rPr>
              <a:t>Integers are whole numbers (including zero and negative) with a machine dependent range of values.</a:t>
            </a:r>
          </a:p>
          <a:p>
            <a:pPr marL="457200" indent="-457200" algn="just">
              <a:spcBef>
                <a:spcPts val="600"/>
              </a:spcBef>
              <a:spcAft>
                <a:spcPts val="600"/>
              </a:spcAft>
              <a:buFont typeface="Wingdings" pitchFamily="2" charset="2"/>
              <a:buChar char="Ø"/>
              <a:defRPr/>
            </a:pPr>
            <a:r>
              <a:rPr lang="en-US" sz="1700" dirty="0">
                <a:latin typeface="Verdana" pitchFamily="34" charset="0"/>
              </a:rPr>
              <a:t>Integers are used for counting, i.e., they are meant to be exact.</a:t>
            </a:r>
          </a:p>
          <a:p>
            <a:pPr marL="457200" indent="-457200" algn="just">
              <a:spcBef>
                <a:spcPts val="600"/>
              </a:spcBef>
              <a:spcAft>
                <a:spcPts val="600"/>
              </a:spcAft>
              <a:buFont typeface="Wingdings" pitchFamily="2" charset="2"/>
              <a:buChar char="Ø"/>
              <a:defRPr/>
            </a:pPr>
            <a:r>
              <a:rPr lang="en-US" sz="1700" dirty="0">
                <a:latin typeface="Verdana" pitchFamily="34" charset="0"/>
              </a:rPr>
              <a:t>In order to provide some control over the range of numbers and storage space, C has 3 classes of integer storage namely:</a:t>
            </a:r>
          </a:p>
          <a:p>
            <a:pPr marL="1371600" indent="-457200" algn="just">
              <a:spcBef>
                <a:spcPts val="0"/>
              </a:spcBef>
              <a:spcAft>
                <a:spcPts val="0"/>
              </a:spcAft>
              <a:buFont typeface="Wingdings" pitchFamily="2" charset="2"/>
              <a:buChar char="q"/>
              <a:defRPr/>
            </a:pPr>
            <a:r>
              <a:rPr lang="en-US" sz="1700" b="1" dirty="0">
                <a:latin typeface="Verdana" pitchFamily="34" charset="0"/>
              </a:rPr>
              <a:t>short </a:t>
            </a:r>
            <a:r>
              <a:rPr lang="en-US" sz="1700" b="1" dirty="0" err="1">
                <a:latin typeface="Verdana" pitchFamily="34" charset="0"/>
              </a:rPr>
              <a:t>int</a:t>
            </a:r>
            <a:endParaRPr lang="en-US" sz="1700" b="1" dirty="0">
              <a:latin typeface="Verdana" pitchFamily="34" charset="0"/>
            </a:endParaRPr>
          </a:p>
          <a:p>
            <a:pPr marL="1371600" indent="-457200" algn="just">
              <a:spcBef>
                <a:spcPts val="0"/>
              </a:spcBef>
              <a:spcAft>
                <a:spcPts val="0"/>
              </a:spcAft>
              <a:buFont typeface="Wingdings" pitchFamily="2" charset="2"/>
              <a:buChar char="q"/>
              <a:defRPr/>
            </a:pPr>
            <a:r>
              <a:rPr lang="en-US" sz="1700" b="1" dirty="0" err="1">
                <a:latin typeface="Verdana" pitchFamily="34" charset="0"/>
              </a:rPr>
              <a:t>int</a:t>
            </a:r>
            <a:endParaRPr lang="en-US" sz="1700" b="1" dirty="0">
              <a:latin typeface="Verdana" pitchFamily="34" charset="0"/>
            </a:endParaRPr>
          </a:p>
          <a:p>
            <a:pPr marL="1371600" indent="-457200" algn="just">
              <a:spcBef>
                <a:spcPts val="0"/>
              </a:spcBef>
              <a:spcAft>
                <a:spcPts val="0"/>
              </a:spcAft>
              <a:buFont typeface="Wingdings" pitchFamily="2" charset="2"/>
              <a:buChar char="q"/>
              <a:defRPr/>
            </a:pPr>
            <a:r>
              <a:rPr lang="en-US" sz="1700" b="1" dirty="0">
                <a:latin typeface="Verdana" pitchFamily="34" charset="0"/>
              </a:rPr>
              <a:t>long </a:t>
            </a:r>
            <a:r>
              <a:rPr lang="en-US" sz="1700" b="1" dirty="0" err="1">
                <a:latin typeface="Verdana" pitchFamily="34" charset="0"/>
              </a:rPr>
              <a:t>int</a:t>
            </a:r>
            <a:endParaRPr lang="en-US" sz="1700" b="1" dirty="0">
              <a:latin typeface="Verdana" pitchFamily="34" charset="0"/>
            </a:endParaRPr>
          </a:p>
          <a:p>
            <a:pPr marL="457200" indent="-457200" algn="just">
              <a:spcBef>
                <a:spcPts val="600"/>
              </a:spcBef>
              <a:spcAft>
                <a:spcPts val="600"/>
              </a:spcAft>
              <a:buFont typeface="Wingdings" pitchFamily="2" charset="2"/>
              <a:buChar char="Ø"/>
              <a:defRPr/>
            </a:pPr>
            <a:r>
              <a:rPr lang="en-US" sz="1700" dirty="0">
                <a:latin typeface="Verdana" pitchFamily="34" charset="0"/>
              </a:rPr>
              <a:t>All of these data types have signed and unsigned forms.</a:t>
            </a:r>
          </a:p>
          <a:p>
            <a:pPr marL="1371600" indent="-457200" algn="just">
              <a:spcBef>
                <a:spcPts val="300"/>
              </a:spcBef>
              <a:spcAft>
                <a:spcPts val="300"/>
              </a:spcAft>
              <a:buFont typeface="Wingdings" pitchFamily="2" charset="2"/>
              <a:buChar char="Ø"/>
              <a:defRPr/>
            </a:pPr>
            <a:r>
              <a:rPr lang="en-US" sz="1500" dirty="0">
                <a:latin typeface="Verdana" pitchFamily="34" charset="0"/>
              </a:rPr>
              <a:t>Generally an </a:t>
            </a:r>
            <a:r>
              <a:rPr lang="en-US" sz="1500" dirty="0">
                <a:solidFill>
                  <a:srgbClr val="0000FF"/>
                </a:solidFill>
                <a:latin typeface="Verdana" pitchFamily="34" charset="0"/>
              </a:rPr>
              <a:t>integer </a:t>
            </a:r>
            <a:r>
              <a:rPr lang="en-US" sz="1500" dirty="0">
                <a:latin typeface="Verdana" pitchFamily="34" charset="0"/>
              </a:rPr>
              <a:t>occupies 2 bytes memory space and its value range limited to -32768 to +32767 (that is, -2</a:t>
            </a:r>
            <a:r>
              <a:rPr lang="en-US" sz="1500" baseline="30000" dirty="0">
                <a:latin typeface="Verdana" pitchFamily="34" charset="0"/>
              </a:rPr>
              <a:t>15</a:t>
            </a:r>
            <a:r>
              <a:rPr lang="en-US" sz="1500" dirty="0">
                <a:latin typeface="Verdana" pitchFamily="34" charset="0"/>
              </a:rPr>
              <a:t> to +2</a:t>
            </a:r>
            <a:r>
              <a:rPr lang="en-US" sz="1500" baseline="30000" dirty="0">
                <a:latin typeface="Verdana" pitchFamily="34" charset="0"/>
              </a:rPr>
              <a:t>15</a:t>
            </a:r>
            <a:r>
              <a:rPr lang="en-US" sz="1500" dirty="0">
                <a:latin typeface="Verdana" pitchFamily="34" charset="0"/>
              </a:rPr>
              <a:t>-1). A signed integer uses one bit for storing sign and rest 15 bits for number.</a:t>
            </a:r>
          </a:p>
          <a:p>
            <a:pPr marL="1371600" indent="-457200" algn="just">
              <a:spcBef>
                <a:spcPts val="300"/>
              </a:spcBef>
              <a:spcAft>
                <a:spcPts val="300"/>
              </a:spcAft>
              <a:buFont typeface="Wingdings" pitchFamily="2" charset="2"/>
              <a:buChar char="Ø"/>
              <a:defRPr/>
            </a:pPr>
            <a:r>
              <a:rPr lang="en-US" sz="1500" dirty="0">
                <a:latin typeface="Verdana" pitchFamily="34" charset="0"/>
              </a:rPr>
              <a:t>A </a:t>
            </a:r>
            <a:r>
              <a:rPr lang="en-US" sz="1500" dirty="0">
                <a:solidFill>
                  <a:srgbClr val="0000FF"/>
                </a:solidFill>
                <a:latin typeface="Verdana" pitchFamily="34" charset="0"/>
              </a:rPr>
              <a:t>short </a:t>
            </a:r>
            <a:r>
              <a:rPr lang="en-US" sz="1500" dirty="0" err="1">
                <a:solidFill>
                  <a:srgbClr val="0000FF"/>
                </a:solidFill>
                <a:latin typeface="Verdana" pitchFamily="34" charset="0"/>
              </a:rPr>
              <a:t>int</a:t>
            </a:r>
            <a:r>
              <a:rPr lang="en-US" sz="1500" dirty="0">
                <a:solidFill>
                  <a:srgbClr val="0000FF"/>
                </a:solidFill>
                <a:latin typeface="Verdana" pitchFamily="34" charset="0"/>
              </a:rPr>
              <a:t> </a:t>
            </a:r>
            <a:r>
              <a:rPr lang="en-US" sz="1500" dirty="0">
                <a:latin typeface="Verdana" pitchFamily="34" charset="0"/>
              </a:rPr>
              <a:t>represents small integer values and requires half the amount of space as normal </a:t>
            </a:r>
            <a:r>
              <a:rPr lang="en-US" sz="1500" dirty="0" err="1">
                <a:solidFill>
                  <a:srgbClr val="0000FF"/>
                </a:solidFill>
                <a:latin typeface="Verdana" pitchFamily="34" charset="0"/>
              </a:rPr>
              <a:t>int</a:t>
            </a:r>
            <a:r>
              <a:rPr lang="en-US" sz="1500" dirty="0">
                <a:solidFill>
                  <a:srgbClr val="0000FF"/>
                </a:solidFill>
                <a:latin typeface="Verdana" pitchFamily="34" charset="0"/>
              </a:rPr>
              <a:t> </a:t>
            </a:r>
            <a:r>
              <a:rPr lang="en-US" sz="1500" dirty="0">
                <a:latin typeface="Verdana" pitchFamily="34" charset="0"/>
              </a:rPr>
              <a:t>number uses. </a:t>
            </a:r>
          </a:p>
          <a:p>
            <a:pPr marL="1371600" indent="-457200" algn="just">
              <a:spcBef>
                <a:spcPts val="300"/>
              </a:spcBef>
              <a:spcAft>
                <a:spcPts val="300"/>
              </a:spcAft>
              <a:buFont typeface="Wingdings" pitchFamily="2" charset="2"/>
              <a:buChar char="Ø"/>
              <a:defRPr/>
            </a:pPr>
            <a:r>
              <a:rPr lang="en-US" sz="1500" dirty="0">
                <a:latin typeface="Verdana" pitchFamily="34" charset="0"/>
              </a:rPr>
              <a:t>Unlike signed integer, </a:t>
            </a:r>
            <a:r>
              <a:rPr lang="en-US" sz="1500" dirty="0">
                <a:solidFill>
                  <a:srgbClr val="0000FF"/>
                </a:solidFill>
                <a:latin typeface="Verdana" pitchFamily="34" charset="0"/>
              </a:rPr>
              <a:t>unsigned numbers </a:t>
            </a:r>
            <a:r>
              <a:rPr lang="en-US" sz="1500" dirty="0">
                <a:latin typeface="Verdana" pitchFamily="34" charset="0"/>
              </a:rPr>
              <a:t>are always positive and consume all the bits for the magnitude of the number. Therefore the range of an unsigned integer will be from 0 to 65535 for a 16-bit machine.</a:t>
            </a:r>
          </a:p>
          <a:p>
            <a:pPr marL="1371600" indent="-457200" algn="just">
              <a:spcBef>
                <a:spcPts val="300"/>
              </a:spcBef>
              <a:spcAft>
                <a:spcPts val="300"/>
              </a:spcAft>
              <a:buFont typeface="Wingdings" pitchFamily="2" charset="2"/>
              <a:buChar char="Ø"/>
              <a:defRPr/>
            </a:pPr>
            <a:r>
              <a:rPr lang="en-US" sz="1500" dirty="0">
                <a:latin typeface="Verdana" pitchFamily="34" charset="0"/>
              </a:rPr>
              <a:t>The </a:t>
            </a:r>
            <a:r>
              <a:rPr lang="en-US" sz="1500" dirty="0">
                <a:solidFill>
                  <a:srgbClr val="0000FF"/>
                </a:solidFill>
                <a:latin typeface="Verdana" pitchFamily="34" charset="0"/>
              </a:rPr>
              <a:t>long and unsigned integers </a:t>
            </a:r>
            <a:r>
              <a:rPr lang="en-US" sz="1500" dirty="0">
                <a:latin typeface="Verdana" pitchFamily="34" charset="0"/>
              </a:rPr>
              <a:t>are used to declare a longer range of values.</a:t>
            </a:r>
          </a:p>
        </p:txBody>
      </p:sp>
      <p:sp>
        <p:nvSpPr>
          <p:cNvPr id="23556"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Kinds of Primary Data Type:</a:t>
            </a:r>
          </a:p>
        </p:txBody>
      </p:sp>
      <p:sp>
        <p:nvSpPr>
          <p:cNvPr id="23557"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C588C24E-E35C-4E82-9B99-50C6FE277D34}" type="slidenum">
              <a:rPr lang="en-US" sz="1400"/>
              <a:pPr/>
              <a:t>18</a:t>
            </a:fld>
            <a:endParaRPr lang="en-US" sz="140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7171" name="Rectangle 5"/>
          <p:cNvSpPr>
            <a:spLocks noChangeArrowheads="1"/>
          </p:cNvSpPr>
          <p:nvPr/>
        </p:nvSpPr>
        <p:spPr bwMode="auto">
          <a:xfrm>
            <a:off x="152400" y="457200"/>
            <a:ext cx="8686800" cy="2738438"/>
          </a:xfrm>
          <a:prstGeom prst="rect">
            <a:avLst/>
          </a:prstGeom>
          <a:noFill/>
          <a:ln w="9525">
            <a:noFill/>
            <a:miter lim="800000"/>
            <a:headEnd/>
            <a:tailEnd/>
          </a:ln>
        </p:spPr>
        <p:txBody>
          <a:bodyPr anchor="ctr">
            <a:spAutoFit/>
          </a:bodyPr>
          <a:lstStyle/>
          <a:p>
            <a:pPr marL="457200" indent="-457200" algn="just">
              <a:spcBef>
                <a:spcPts val="300"/>
              </a:spcBef>
              <a:spcAft>
                <a:spcPts val="300"/>
              </a:spcAft>
              <a:defRPr/>
            </a:pPr>
            <a:r>
              <a:rPr lang="en-US" sz="1700" b="1" dirty="0">
                <a:solidFill>
                  <a:srgbClr val="0000FF"/>
                </a:solidFill>
                <a:latin typeface="Verdana" pitchFamily="34" charset="0"/>
              </a:rPr>
              <a:t>Size and Range of Integer Data Types:</a:t>
            </a:r>
          </a:p>
          <a:p>
            <a:pPr marL="457200" indent="-457200" algn="just">
              <a:spcBef>
                <a:spcPts val="300"/>
              </a:spcBef>
              <a:spcAft>
                <a:spcPts val="300"/>
              </a:spcAft>
              <a:buFont typeface="Wingdings" pitchFamily="2" charset="2"/>
              <a:buChar char="Ø"/>
              <a:defRPr/>
            </a:pPr>
            <a:r>
              <a:rPr lang="en-US" sz="1600" dirty="0">
                <a:latin typeface="Verdana" pitchFamily="34" charset="0"/>
              </a:rPr>
              <a:t>The size and range of each data type has limitations as to the range of values and precision of the data it can hold. Not all data types use the same amount of storage in the computer. For example, a float uses more storage bits than an int. The exact quantity of bits used by each data types depends on the computer system being used.</a:t>
            </a:r>
          </a:p>
          <a:p>
            <a:pPr marL="1371600" indent="-457200" algn="just">
              <a:spcBef>
                <a:spcPts val="300"/>
              </a:spcBef>
              <a:spcAft>
                <a:spcPts val="300"/>
              </a:spcAft>
              <a:buFont typeface="Wingdings" pitchFamily="2" charset="2"/>
              <a:buChar char="q"/>
              <a:defRPr/>
            </a:pPr>
            <a:r>
              <a:rPr lang="en-US" sz="1500" dirty="0">
                <a:latin typeface="Verdana" pitchFamily="34" charset="0"/>
              </a:rPr>
              <a:t>The size and range of integer data type on a 16 bit machine is given in the table below:</a:t>
            </a:r>
          </a:p>
          <a:p>
            <a:pPr marL="1371600" indent="-457200" algn="just">
              <a:spcBef>
                <a:spcPts val="300"/>
              </a:spcBef>
              <a:spcAft>
                <a:spcPts val="300"/>
              </a:spcAft>
              <a:buFont typeface="Wingdings" pitchFamily="2" charset="2"/>
              <a:buChar char="q"/>
              <a:defRPr/>
            </a:pPr>
            <a:r>
              <a:rPr lang="en-US" sz="1500" dirty="0">
                <a:latin typeface="Verdana" pitchFamily="34" charset="0"/>
              </a:rPr>
              <a:t>By adding qualifiers (such as short, long etc), we can produce various combinations of integer data types.</a:t>
            </a:r>
          </a:p>
        </p:txBody>
      </p:sp>
      <p:sp>
        <p:nvSpPr>
          <p:cNvPr id="24580"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Kinds of Primary Data Type:</a:t>
            </a:r>
          </a:p>
        </p:txBody>
      </p:sp>
      <p:sp>
        <p:nvSpPr>
          <p:cNvPr id="24581" name="Slide Number Placeholder 6"/>
          <p:cNvSpPr txBox="1">
            <a:spLocks/>
          </p:cNvSpPr>
          <p:nvPr/>
        </p:nvSpPr>
        <p:spPr bwMode="auto">
          <a:xfrm>
            <a:off x="-30163" y="6496050"/>
            <a:ext cx="752476" cy="376238"/>
          </a:xfrm>
          <a:prstGeom prst="rect">
            <a:avLst/>
          </a:prstGeom>
          <a:noFill/>
          <a:ln w="9525">
            <a:noFill/>
            <a:miter lim="800000"/>
            <a:headEnd/>
            <a:tailEnd/>
          </a:ln>
        </p:spPr>
        <p:txBody>
          <a:bodyPr/>
          <a:lstStyle/>
          <a:p>
            <a:r>
              <a:rPr lang="en-US" sz="1400"/>
              <a:t>3.</a:t>
            </a:r>
            <a:fld id="{9AE99864-295F-4631-8DB6-C9ED7CC2FAAF}" type="slidenum">
              <a:rPr lang="en-US" sz="1400"/>
              <a:pPr/>
              <a:t>19</a:t>
            </a:fld>
            <a:endParaRPr lang="en-US" sz="1400"/>
          </a:p>
        </p:txBody>
      </p:sp>
      <p:graphicFrame>
        <p:nvGraphicFramePr>
          <p:cNvPr id="6" name="Table 5"/>
          <p:cNvGraphicFramePr>
            <a:graphicFrameLocks noGrp="1"/>
          </p:cNvGraphicFramePr>
          <p:nvPr/>
        </p:nvGraphicFramePr>
        <p:xfrm>
          <a:off x="250825" y="3225800"/>
          <a:ext cx="8556625" cy="3611563"/>
        </p:xfrm>
        <a:graphic>
          <a:graphicData uri="http://schemas.openxmlformats.org/drawingml/2006/table">
            <a:tbl>
              <a:tblPr firstRow="1" bandRow="1">
                <a:tableStyleId>{5C22544A-7EE6-4342-B048-85BDC9FD1C3A}</a:tableStyleId>
              </a:tblPr>
              <a:tblGrid>
                <a:gridCol w="1849581"/>
                <a:gridCol w="1229254"/>
                <a:gridCol w="1493163"/>
                <a:gridCol w="2979174"/>
                <a:gridCol w="1004765"/>
              </a:tblGrid>
              <a:tr h="370840">
                <a:tc>
                  <a:txBody>
                    <a:bodyPr/>
                    <a:lstStyle/>
                    <a:p>
                      <a:r>
                        <a:rPr lang="en-US" sz="1300" b="1" kern="1200" baseline="0" dirty="0" smtClean="0">
                          <a:solidFill>
                            <a:schemeClr val="tx1"/>
                          </a:solidFill>
                          <a:latin typeface="Verdana" pitchFamily="34" charset="0"/>
                          <a:ea typeface="Verdana" pitchFamily="34" charset="0"/>
                          <a:cs typeface="Verdana" pitchFamily="34" charset="0"/>
                        </a:rPr>
                        <a:t>Declared Data</a:t>
                      </a:r>
                    </a:p>
                    <a:p>
                      <a:r>
                        <a:rPr lang="en-US" sz="1300" b="1" kern="1200" baseline="0" dirty="0" smtClean="0">
                          <a:solidFill>
                            <a:schemeClr val="tx1"/>
                          </a:solidFill>
                          <a:latin typeface="Verdana" pitchFamily="34" charset="0"/>
                          <a:ea typeface="Verdana" pitchFamily="34" charset="0"/>
                          <a:cs typeface="Verdana" pitchFamily="34" charset="0"/>
                        </a:rPr>
                        <a:t>Type</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b="1" kern="1200" baseline="0" dirty="0" smtClean="0">
                          <a:solidFill>
                            <a:schemeClr val="tx1"/>
                          </a:solidFill>
                          <a:latin typeface="Verdana" pitchFamily="34" charset="0"/>
                          <a:ea typeface="Verdana" pitchFamily="34" charset="0"/>
                          <a:cs typeface="Verdana" pitchFamily="34" charset="0"/>
                        </a:rPr>
                        <a:t>Memory</a:t>
                      </a:r>
                    </a:p>
                    <a:p>
                      <a:r>
                        <a:rPr lang="en-US" sz="1300" b="1" kern="1200" baseline="0" dirty="0" smtClean="0">
                          <a:solidFill>
                            <a:schemeClr val="tx1"/>
                          </a:solidFill>
                          <a:latin typeface="Verdana" pitchFamily="34" charset="0"/>
                          <a:ea typeface="Verdana" pitchFamily="34" charset="0"/>
                          <a:cs typeface="Verdana" pitchFamily="34" charset="0"/>
                        </a:rPr>
                        <a:t>Allocation</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b="1" kern="1200" baseline="0" dirty="0" smtClean="0">
                          <a:solidFill>
                            <a:schemeClr val="tx1"/>
                          </a:solidFill>
                          <a:latin typeface="Verdana" pitchFamily="34" charset="0"/>
                          <a:ea typeface="Verdana" pitchFamily="34" charset="0"/>
                          <a:cs typeface="Verdana" pitchFamily="34" charset="0"/>
                        </a:rPr>
                        <a:t>How many</a:t>
                      </a:r>
                    </a:p>
                    <a:p>
                      <a:r>
                        <a:rPr lang="en-US" sz="1300" b="1" kern="1200" baseline="0" dirty="0" smtClean="0">
                          <a:solidFill>
                            <a:schemeClr val="tx1"/>
                          </a:solidFill>
                          <a:latin typeface="Verdana" pitchFamily="34" charset="0"/>
                          <a:ea typeface="Verdana" pitchFamily="34" charset="0"/>
                          <a:cs typeface="Verdana" pitchFamily="34" charset="0"/>
                        </a:rPr>
                        <a:t>individual</a:t>
                      </a:r>
                    </a:p>
                    <a:p>
                      <a:r>
                        <a:rPr lang="en-US" sz="1300" b="1" kern="1200" baseline="0" dirty="0" smtClean="0">
                          <a:solidFill>
                            <a:schemeClr val="tx1"/>
                          </a:solidFill>
                          <a:latin typeface="Verdana" pitchFamily="34" charset="0"/>
                          <a:ea typeface="Verdana" pitchFamily="34" charset="0"/>
                          <a:cs typeface="Verdana" pitchFamily="34" charset="0"/>
                        </a:rPr>
                        <a:t>numbers can</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b="1" kern="1200" baseline="0" dirty="0" smtClean="0">
                          <a:solidFill>
                            <a:schemeClr val="tx1"/>
                          </a:solidFill>
                          <a:latin typeface="Verdana" pitchFamily="34" charset="0"/>
                          <a:ea typeface="Verdana" pitchFamily="34" charset="0"/>
                          <a:cs typeface="Verdana" pitchFamily="34" charset="0"/>
                        </a:rPr>
                        <a:t>Typical Range of Values Possible</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b="1" kern="1200" baseline="0" dirty="0" smtClean="0">
                          <a:solidFill>
                            <a:schemeClr val="tx1"/>
                          </a:solidFill>
                          <a:latin typeface="Verdana" pitchFamily="34" charset="0"/>
                          <a:ea typeface="Verdana" pitchFamily="34" charset="0"/>
                          <a:cs typeface="Verdana" pitchFamily="34" charset="0"/>
                        </a:rPr>
                        <a:t>Stores</a:t>
                      </a:r>
                    </a:p>
                    <a:p>
                      <a:r>
                        <a:rPr lang="en-US" sz="1300" b="1" kern="1200" baseline="0" dirty="0" smtClean="0">
                          <a:solidFill>
                            <a:schemeClr val="tx1"/>
                          </a:solidFill>
                          <a:latin typeface="Verdana" pitchFamily="34" charset="0"/>
                          <a:ea typeface="Verdana" pitchFamily="34" charset="0"/>
                          <a:cs typeface="Verdana" pitchFamily="34" charset="0"/>
                        </a:rPr>
                        <a:t>Sign</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300" kern="1200" baseline="0" dirty="0" smtClean="0">
                          <a:solidFill>
                            <a:schemeClr val="tx1"/>
                          </a:solidFill>
                          <a:latin typeface="Verdana" pitchFamily="34" charset="0"/>
                          <a:ea typeface="Verdana" pitchFamily="34" charset="0"/>
                          <a:cs typeface="Verdana" pitchFamily="34" charset="0"/>
                        </a:rPr>
                        <a:t>short </a:t>
                      </a:r>
                      <a:r>
                        <a:rPr lang="en-US" sz="1300" kern="1200" baseline="0" dirty="0" err="1" smtClean="0">
                          <a:solidFill>
                            <a:schemeClr val="tx1"/>
                          </a:solidFill>
                          <a:latin typeface="Verdana" pitchFamily="34" charset="0"/>
                          <a:ea typeface="Verdana" pitchFamily="34" charset="0"/>
                          <a:cs typeface="Verdana" pitchFamily="34" charset="0"/>
                        </a:rPr>
                        <a:t>int</a:t>
                      </a:r>
                      <a:r>
                        <a:rPr lang="en-US" sz="1300" kern="1200" baseline="0" dirty="0" smtClean="0">
                          <a:solidFill>
                            <a:schemeClr val="tx1"/>
                          </a:solidFill>
                          <a:latin typeface="Verdana" pitchFamily="34" charset="0"/>
                          <a:ea typeface="Verdana" pitchFamily="34" charset="0"/>
                          <a:cs typeface="Verdana" pitchFamily="34" charset="0"/>
                        </a:rPr>
                        <a:t> or signed short </a:t>
                      </a:r>
                      <a:r>
                        <a:rPr lang="en-US" sz="1300" kern="1200" baseline="0" dirty="0" err="1" smtClean="0">
                          <a:solidFill>
                            <a:schemeClr val="tx1"/>
                          </a:solidFill>
                          <a:latin typeface="Verdana" pitchFamily="34" charset="0"/>
                          <a:ea typeface="Verdana" pitchFamily="34" charset="0"/>
                          <a:cs typeface="Verdana" pitchFamily="34" charset="0"/>
                        </a:rPr>
                        <a:t>int</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8 bits</a:t>
                      </a:r>
                    </a:p>
                    <a:p>
                      <a:r>
                        <a:rPr lang="en-US" sz="1300" kern="1200" baseline="0" dirty="0" smtClean="0">
                          <a:solidFill>
                            <a:schemeClr val="tx1"/>
                          </a:solidFill>
                          <a:latin typeface="Verdana" pitchFamily="34" charset="0"/>
                          <a:ea typeface="Verdana" pitchFamily="34" charset="0"/>
                          <a:cs typeface="Verdana" pitchFamily="34" charset="0"/>
                        </a:rPr>
                        <a:t>(1 byte)</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256</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-128 to +127</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Yes</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300" kern="1200" baseline="0" dirty="0" err="1" smtClean="0">
                          <a:solidFill>
                            <a:schemeClr val="tx1"/>
                          </a:solidFill>
                          <a:latin typeface="Verdana" pitchFamily="34" charset="0"/>
                          <a:ea typeface="Verdana" pitchFamily="34" charset="0"/>
                          <a:cs typeface="Verdana" pitchFamily="34" charset="0"/>
                        </a:rPr>
                        <a:t>Int</a:t>
                      </a:r>
                      <a:r>
                        <a:rPr lang="en-US" sz="1300" kern="1200" baseline="0" dirty="0" smtClean="0">
                          <a:solidFill>
                            <a:schemeClr val="tx1"/>
                          </a:solidFill>
                          <a:latin typeface="Verdana" pitchFamily="34" charset="0"/>
                          <a:ea typeface="Verdana" pitchFamily="34" charset="0"/>
                          <a:cs typeface="Verdana" pitchFamily="34" charset="0"/>
                        </a:rPr>
                        <a:t> or signed </a:t>
                      </a:r>
                      <a:r>
                        <a:rPr lang="en-US" sz="1300" kern="1200" baseline="0" dirty="0" err="1" smtClean="0">
                          <a:solidFill>
                            <a:schemeClr val="tx1"/>
                          </a:solidFill>
                          <a:latin typeface="Verdana" pitchFamily="34" charset="0"/>
                          <a:ea typeface="Verdana" pitchFamily="34" charset="0"/>
                          <a:cs typeface="Verdana" pitchFamily="34" charset="0"/>
                        </a:rPr>
                        <a:t>int</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16 bits</a:t>
                      </a:r>
                    </a:p>
                    <a:p>
                      <a:r>
                        <a:rPr lang="en-US" sz="1300" kern="1200" baseline="0" dirty="0" smtClean="0">
                          <a:solidFill>
                            <a:schemeClr val="tx1"/>
                          </a:solidFill>
                          <a:latin typeface="Verdana" pitchFamily="34" charset="0"/>
                          <a:ea typeface="Verdana" pitchFamily="34" charset="0"/>
                          <a:cs typeface="Verdana" pitchFamily="34" charset="0"/>
                        </a:rPr>
                        <a:t>(2 bytes)</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65536</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-32768 to +32767</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smtClean="0">
                          <a:solidFill>
                            <a:schemeClr val="tx1"/>
                          </a:solidFill>
                          <a:latin typeface="Verdana" pitchFamily="34" charset="0"/>
                          <a:ea typeface="Verdana" pitchFamily="34" charset="0"/>
                          <a:cs typeface="Verdana" pitchFamily="34" charset="0"/>
                        </a:rPr>
                        <a:t>Yes</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300" kern="1200" baseline="0" dirty="0" smtClean="0">
                          <a:solidFill>
                            <a:schemeClr val="tx1"/>
                          </a:solidFill>
                          <a:latin typeface="Verdana" pitchFamily="34" charset="0"/>
                          <a:ea typeface="Verdana" pitchFamily="34" charset="0"/>
                          <a:cs typeface="Verdana" pitchFamily="34" charset="0"/>
                        </a:rPr>
                        <a:t>long </a:t>
                      </a:r>
                      <a:r>
                        <a:rPr lang="en-US" sz="1300" kern="1200" baseline="0" dirty="0" err="1" smtClean="0">
                          <a:solidFill>
                            <a:schemeClr val="tx1"/>
                          </a:solidFill>
                          <a:latin typeface="Verdana" pitchFamily="34" charset="0"/>
                          <a:ea typeface="Verdana" pitchFamily="34" charset="0"/>
                          <a:cs typeface="Verdana" pitchFamily="34" charset="0"/>
                        </a:rPr>
                        <a:t>int</a:t>
                      </a:r>
                      <a:r>
                        <a:rPr lang="en-US" sz="1300" kern="1200" baseline="0" dirty="0" smtClean="0">
                          <a:solidFill>
                            <a:schemeClr val="tx1"/>
                          </a:solidFill>
                          <a:latin typeface="Verdana" pitchFamily="34" charset="0"/>
                          <a:ea typeface="Verdana" pitchFamily="34" charset="0"/>
                          <a:cs typeface="Verdana" pitchFamily="34" charset="0"/>
                        </a:rPr>
                        <a:t> or singed long </a:t>
                      </a:r>
                      <a:r>
                        <a:rPr lang="en-US" sz="1300" kern="1200" baseline="0" dirty="0" err="1" smtClean="0">
                          <a:solidFill>
                            <a:schemeClr val="tx1"/>
                          </a:solidFill>
                          <a:latin typeface="Verdana" pitchFamily="34" charset="0"/>
                          <a:ea typeface="Verdana" pitchFamily="34" charset="0"/>
                          <a:cs typeface="Verdana" pitchFamily="34" charset="0"/>
                        </a:rPr>
                        <a:t>int</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32 bits</a:t>
                      </a:r>
                    </a:p>
                    <a:p>
                      <a:r>
                        <a:rPr lang="en-US" sz="1300" kern="1200" baseline="0" dirty="0" smtClean="0">
                          <a:solidFill>
                            <a:schemeClr val="tx1"/>
                          </a:solidFill>
                          <a:latin typeface="Verdana" pitchFamily="34" charset="0"/>
                          <a:ea typeface="Verdana" pitchFamily="34" charset="0"/>
                          <a:cs typeface="Verdana" pitchFamily="34" charset="0"/>
                        </a:rPr>
                        <a:t>(4 bytes)</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4294967296</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-2147483648 to +2147483647</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Yes</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300" kern="1200" baseline="0" dirty="0" smtClean="0">
                          <a:solidFill>
                            <a:schemeClr val="tx1"/>
                          </a:solidFill>
                          <a:latin typeface="Verdana" pitchFamily="34" charset="0"/>
                          <a:ea typeface="Verdana" pitchFamily="34" charset="0"/>
                          <a:cs typeface="Verdana" pitchFamily="34" charset="0"/>
                        </a:rPr>
                        <a:t>unsigned short </a:t>
                      </a:r>
                      <a:r>
                        <a:rPr lang="en-US" sz="1300" kern="1200" baseline="0" dirty="0" err="1" smtClean="0">
                          <a:solidFill>
                            <a:schemeClr val="tx1"/>
                          </a:solidFill>
                          <a:latin typeface="Verdana" pitchFamily="34" charset="0"/>
                          <a:ea typeface="Verdana" pitchFamily="34" charset="0"/>
                          <a:cs typeface="Verdana" pitchFamily="34" charset="0"/>
                        </a:rPr>
                        <a:t>int</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8 bits</a:t>
                      </a:r>
                    </a:p>
                    <a:p>
                      <a:r>
                        <a:rPr lang="en-US" sz="1300" kern="1200" baseline="0" dirty="0" smtClean="0">
                          <a:solidFill>
                            <a:schemeClr val="tx1"/>
                          </a:solidFill>
                          <a:latin typeface="Verdana" pitchFamily="34" charset="0"/>
                          <a:ea typeface="Verdana" pitchFamily="34" charset="0"/>
                          <a:cs typeface="Verdana" pitchFamily="34" charset="0"/>
                        </a:rPr>
                        <a:t>(1 byte)</a:t>
                      </a:r>
                      <a:endParaRPr lang="en-US" sz="1300" dirty="0" smtClean="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256</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0 to 255</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dirty="0" smtClean="0">
                          <a:solidFill>
                            <a:schemeClr val="tx1"/>
                          </a:solidFill>
                          <a:latin typeface="Verdana" pitchFamily="34" charset="0"/>
                          <a:ea typeface="Verdana" pitchFamily="34" charset="0"/>
                          <a:cs typeface="Verdana" pitchFamily="34" charset="0"/>
                        </a:rPr>
                        <a:t>No</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algn="l" defTabSz="914400" rtl="0" eaLnBrk="1" latinLnBrk="0" hangingPunct="1"/>
                      <a:r>
                        <a:rPr lang="en-US" sz="1300" kern="1200" baseline="0" dirty="0" smtClean="0">
                          <a:solidFill>
                            <a:schemeClr val="tx1"/>
                          </a:solidFill>
                          <a:latin typeface="Verdana" pitchFamily="34" charset="0"/>
                          <a:ea typeface="Verdana" pitchFamily="34" charset="0"/>
                          <a:cs typeface="Verdana" pitchFamily="34" charset="0"/>
                        </a:rPr>
                        <a:t>unsigned </a:t>
                      </a:r>
                      <a:r>
                        <a:rPr lang="en-US" sz="1300" kern="1200" baseline="0" dirty="0" err="1" smtClean="0">
                          <a:solidFill>
                            <a:schemeClr val="tx1"/>
                          </a:solidFill>
                          <a:latin typeface="Verdana" pitchFamily="34" charset="0"/>
                          <a:ea typeface="Verdana" pitchFamily="34" charset="0"/>
                          <a:cs typeface="Verdana" pitchFamily="34" charset="0"/>
                        </a:rPr>
                        <a:t>int</a:t>
                      </a:r>
                      <a:endParaRPr lang="en-US" sz="1300" kern="1200" baseline="0" dirty="0" smtClean="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16 bits</a:t>
                      </a:r>
                    </a:p>
                    <a:p>
                      <a:r>
                        <a:rPr lang="en-US" sz="1300" kern="1200" baseline="0" dirty="0" smtClean="0">
                          <a:solidFill>
                            <a:schemeClr val="tx1"/>
                          </a:solidFill>
                          <a:latin typeface="Verdana" pitchFamily="34" charset="0"/>
                          <a:ea typeface="Verdana" pitchFamily="34" charset="0"/>
                          <a:cs typeface="Verdana" pitchFamily="34" charset="0"/>
                        </a:rPr>
                        <a:t>(2 bytes)</a:t>
                      </a:r>
                      <a:endParaRPr lang="en-US" sz="1300" dirty="0" smtClean="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300" kern="1200" baseline="0" dirty="0" smtClean="0">
                          <a:solidFill>
                            <a:schemeClr val="tx1"/>
                          </a:solidFill>
                          <a:latin typeface="Verdana" pitchFamily="34" charset="0"/>
                          <a:ea typeface="Verdana" pitchFamily="34" charset="0"/>
                          <a:cs typeface="Verdana" pitchFamily="34" charset="0"/>
                        </a:rPr>
                        <a:t>65536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300" kern="1200" baseline="0" dirty="0" smtClean="0">
                          <a:solidFill>
                            <a:schemeClr val="tx1"/>
                          </a:solidFill>
                          <a:latin typeface="Verdana" pitchFamily="34" charset="0"/>
                          <a:ea typeface="Verdana" pitchFamily="34" charset="0"/>
                          <a:cs typeface="Verdana" pitchFamily="34" charset="0"/>
                        </a:rPr>
                        <a:t>0 to 65535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300" kern="1200" baseline="0" dirty="0" smtClean="0">
                          <a:solidFill>
                            <a:schemeClr val="tx1"/>
                          </a:solidFill>
                          <a:latin typeface="Verdana" pitchFamily="34" charset="0"/>
                          <a:ea typeface="Verdana" pitchFamily="34" charset="0"/>
                          <a:cs typeface="Verdana"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marL="0" algn="l" defTabSz="914400" rtl="0" eaLnBrk="1" latinLnBrk="0" hangingPunct="1"/>
                      <a:r>
                        <a:rPr lang="en-US" sz="1300" kern="1200" baseline="0" dirty="0" smtClean="0">
                          <a:solidFill>
                            <a:schemeClr val="tx1"/>
                          </a:solidFill>
                          <a:latin typeface="Verdana" pitchFamily="34" charset="0"/>
                          <a:ea typeface="Verdana" pitchFamily="34" charset="0"/>
                          <a:cs typeface="Verdana" pitchFamily="34" charset="0"/>
                        </a:rPr>
                        <a:t>unsigned long </a:t>
                      </a:r>
                      <a:r>
                        <a:rPr lang="en-US" sz="1300" kern="1200" baseline="0" dirty="0" err="1" smtClean="0">
                          <a:solidFill>
                            <a:schemeClr val="tx1"/>
                          </a:solidFill>
                          <a:latin typeface="Verdana" pitchFamily="34" charset="0"/>
                          <a:ea typeface="Verdana" pitchFamily="34" charset="0"/>
                          <a:cs typeface="Verdana" pitchFamily="34" charset="0"/>
                        </a:rPr>
                        <a:t>int</a:t>
                      </a:r>
                      <a:endParaRPr lang="en-US" sz="1300" kern="1200" baseline="0" dirty="0" smtClean="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32 bits</a:t>
                      </a:r>
                    </a:p>
                    <a:p>
                      <a:r>
                        <a:rPr lang="en-US" sz="1300" kern="1200" baseline="0" dirty="0" smtClean="0">
                          <a:solidFill>
                            <a:schemeClr val="tx1"/>
                          </a:solidFill>
                          <a:latin typeface="Verdana" pitchFamily="34" charset="0"/>
                          <a:ea typeface="Verdana" pitchFamily="34" charset="0"/>
                          <a:cs typeface="Verdana" pitchFamily="34" charset="0"/>
                        </a:rPr>
                        <a:t>(4 bytes)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300" kern="1200" baseline="0" dirty="0" smtClean="0">
                          <a:solidFill>
                            <a:schemeClr val="tx1"/>
                          </a:solidFill>
                          <a:latin typeface="Verdana" pitchFamily="34" charset="0"/>
                          <a:ea typeface="Verdana" pitchFamily="34" charset="0"/>
                          <a:cs typeface="Verdana" pitchFamily="34" charset="0"/>
                        </a:rPr>
                        <a:t>4294967296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300" kern="1200" baseline="0" dirty="0" smtClean="0">
                          <a:solidFill>
                            <a:schemeClr val="tx1"/>
                          </a:solidFill>
                          <a:latin typeface="Verdana" pitchFamily="34" charset="0"/>
                          <a:ea typeface="Verdana" pitchFamily="34" charset="0"/>
                          <a:cs typeface="Verdana" pitchFamily="34" charset="0"/>
                        </a:rPr>
                        <a:t>0 to 4294967295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algn="l" defTabSz="914400" rtl="0" eaLnBrk="1" latinLnBrk="0" hangingPunct="1"/>
                      <a:r>
                        <a:rPr lang="en-US" sz="1300" kern="1200" baseline="0" dirty="0" smtClean="0">
                          <a:solidFill>
                            <a:schemeClr val="tx1"/>
                          </a:solidFill>
                          <a:latin typeface="Verdana" pitchFamily="34" charset="0"/>
                          <a:ea typeface="Verdana" pitchFamily="34" charset="0"/>
                          <a:cs typeface="Verdana" pitchFamily="34" charset="0"/>
                        </a:rPr>
                        <a:t>No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7171" name="Rectangle 5"/>
          <p:cNvSpPr>
            <a:spLocks noChangeArrowheads="1"/>
          </p:cNvSpPr>
          <p:nvPr/>
        </p:nvSpPr>
        <p:spPr bwMode="auto">
          <a:xfrm>
            <a:off x="152400" y="574675"/>
            <a:ext cx="8686800" cy="5708650"/>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defRPr/>
            </a:pPr>
            <a:r>
              <a:rPr lang="en-US" sz="1700" dirty="0">
                <a:latin typeface="Verdana" pitchFamily="34" charset="0"/>
              </a:rPr>
              <a:t>A well-defined finite sequence of steps or instructions for solving a particular problem is called algorithm. </a:t>
            </a:r>
          </a:p>
          <a:p>
            <a:pPr marL="457200" indent="-457200" algn="just">
              <a:spcBef>
                <a:spcPts val="600"/>
              </a:spcBef>
              <a:spcAft>
                <a:spcPts val="600"/>
              </a:spcAft>
              <a:buFont typeface="Wingdings" pitchFamily="2" charset="2"/>
              <a:buChar char="Ø"/>
              <a:defRPr/>
            </a:pPr>
            <a:r>
              <a:rPr lang="en-US" sz="1700" dirty="0">
                <a:latin typeface="Verdana" pitchFamily="34" charset="0"/>
              </a:rPr>
              <a:t>There are several algorithms or strategies for solving a given problem.</a:t>
            </a:r>
          </a:p>
          <a:p>
            <a:pPr marL="457200" indent="-457200" algn="just">
              <a:spcBef>
                <a:spcPts val="600"/>
              </a:spcBef>
              <a:spcAft>
                <a:spcPts val="600"/>
              </a:spcAft>
              <a:buFont typeface="Wingdings" pitchFamily="2" charset="2"/>
              <a:buChar char="Ø"/>
              <a:defRPr/>
            </a:pPr>
            <a:r>
              <a:rPr lang="en-US" sz="1700" dirty="0">
                <a:latin typeface="Verdana" pitchFamily="34" charset="0"/>
              </a:rPr>
              <a:t>The time and space an algorithm uses are two major measures of the efficiency of an algorithm. </a:t>
            </a:r>
          </a:p>
          <a:p>
            <a:pPr marL="1374775" lvl="3" indent="-342900" algn="just">
              <a:spcBef>
                <a:spcPts val="600"/>
              </a:spcBef>
              <a:spcAft>
                <a:spcPts val="600"/>
              </a:spcAft>
              <a:buFont typeface="Wingdings" pitchFamily="2" charset="2"/>
              <a:buChar char="q"/>
              <a:defRPr/>
            </a:pPr>
            <a:r>
              <a:rPr lang="en-US" sz="1400" dirty="0">
                <a:latin typeface="Verdana" pitchFamily="34" charset="0"/>
              </a:rPr>
              <a:t>An essential aspect to data structures is algorithms. </a:t>
            </a:r>
          </a:p>
          <a:p>
            <a:pPr marL="1374775" lvl="3" indent="-342900" algn="just">
              <a:spcBef>
                <a:spcPts val="600"/>
              </a:spcBef>
              <a:spcAft>
                <a:spcPts val="600"/>
              </a:spcAft>
              <a:buFont typeface="Wingdings" pitchFamily="2" charset="2"/>
              <a:buChar char="q"/>
              <a:defRPr/>
            </a:pPr>
            <a:r>
              <a:rPr lang="en-US" sz="1400" dirty="0">
                <a:latin typeface="Verdana" pitchFamily="34" charset="0"/>
              </a:rPr>
              <a:t>Data structures are implemented using algorithms. </a:t>
            </a:r>
          </a:p>
          <a:p>
            <a:pPr marL="1374775" lvl="3" indent="-342900" algn="just">
              <a:spcBef>
                <a:spcPts val="600"/>
              </a:spcBef>
              <a:spcAft>
                <a:spcPts val="600"/>
              </a:spcAft>
              <a:buFont typeface="Wingdings" pitchFamily="2" charset="2"/>
              <a:buChar char="q"/>
              <a:defRPr/>
            </a:pPr>
            <a:r>
              <a:rPr lang="en-US" sz="1400" dirty="0">
                <a:latin typeface="Verdana" pitchFamily="34" charset="0"/>
              </a:rPr>
              <a:t>It is used to manipulate the data contained in the data structures as in searching and sorting. It states explicitly how the data will be manipulated. </a:t>
            </a:r>
          </a:p>
          <a:p>
            <a:pPr marL="1374775" lvl="3" indent="-342900" algn="just">
              <a:spcBef>
                <a:spcPts val="600"/>
              </a:spcBef>
              <a:spcAft>
                <a:spcPts val="600"/>
              </a:spcAft>
              <a:buFont typeface="Wingdings" pitchFamily="2" charset="2"/>
              <a:buChar char="q"/>
              <a:defRPr/>
            </a:pPr>
            <a:r>
              <a:rPr lang="en-US" sz="1400" dirty="0">
                <a:latin typeface="Verdana" pitchFamily="34" charset="0"/>
              </a:rPr>
              <a:t>An algorithm should be sufficiently well structured and detailed, so that it can be easily translated into some programming language such as C, </a:t>
            </a:r>
            <a:r>
              <a:rPr lang="en-US" sz="1400" dirty="0" err="1">
                <a:latin typeface="Verdana" pitchFamily="34" charset="0"/>
              </a:rPr>
              <a:t>ForTran</a:t>
            </a:r>
            <a:r>
              <a:rPr lang="en-US" sz="1400" dirty="0">
                <a:latin typeface="Verdana" pitchFamily="34" charset="0"/>
              </a:rPr>
              <a:t>, Pascal, Basic etc.</a:t>
            </a:r>
          </a:p>
          <a:p>
            <a:pPr marL="457200" lvl="3" indent="-457200" algn="just">
              <a:spcBef>
                <a:spcPts val="600"/>
              </a:spcBef>
              <a:spcAft>
                <a:spcPts val="600"/>
              </a:spcAft>
              <a:buFont typeface="Wingdings" pitchFamily="2" charset="2"/>
              <a:buChar char="Ø"/>
              <a:defRPr/>
            </a:pPr>
            <a:r>
              <a:rPr lang="en-US" sz="1700" dirty="0">
                <a:latin typeface="Verdana" pitchFamily="34" charset="0"/>
              </a:rPr>
              <a:t>Once data is organized into forms such as trees, stacks and queues, standard algorithms can be used to process them.</a:t>
            </a:r>
          </a:p>
          <a:p>
            <a:pPr marL="457200" lvl="3" indent="-457200" algn="just">
              <a:spcBef>
                <a:spcPts val="600"/>
              </a:spcBef>
              <a:spcAft>
                <a:spcPts val="600"/>
              </a:spcAft>
              <a:buFont typeface="Wingdings" pitchFamily="2" charset="2"/>
              <a:buChar char="Ø"/>
              <a:defRPr/>
            </a:pPr>
            <a:r>
              <a:rPr lang="en-US" sz="1700" dirty="0">
                <a:latin typeface="Verdana" pitchFamily="34" charset="0"/>
              </a:rPr>
              <a:t>Properly organized data lead to easy-to understand user interfaces.</a:t>
            </a:r>
          </a:p>
          <a:p>
            <a:pPr marL="457200" lvl="3" indent="-457200" algn="just">
              <a:spcBef>
                <a:spcPts val="600"/>
              </a:spcBef>
              <a:spcAft>
                <a:spcPts val="600"/>
              </a:spcAft>
              <a:buFont typeface="Wingdings" pitchFamily="2" charset="2"/>
              <a:buChar char="Ø"/>
              <a:defRPr/>
            </a:pPr>
            <a:endParaRPr lang="en-US" sz="1700" dirty="0">
              <a:latin typeface="Verdana" pitchFamily="34" charset="0"/>
            </a:endParaRPr>
          </a:p>
          <a:p>
            <a:pPr marL="1374775" lvl="3" indent="-342900" algn="just">
              <a:spcBef>
                <a:spcPts val="600"/>
              </a:spcBef>
              <a:spcAft>
                <a:spcPts val="600"/>
              </a:spcAft>
              <a:defRPr/>
            </a:pPr>
            <a:endParaRPr lang="en-US" sz="1400" dirty="0">
              <a:latin typeface="Verdana" pitchFamily="34" charset="0"/>
            </a:endParaRPr>
          </a:p>
        </p:txBody>
      </p:sp>
      <p:sp>
        <p:nvSpPr>
          <p:cNvPr id="717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What is Algorithm?</a:t>
            </a:r>
          </a:p>
        </p:txBody>
      </p:sp>
      <p:sp>
        <p:nvSpPr>
          <p:cNvPr id="7173"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CC188556-FF50-441E-9C8B-61E529EB0DAD}" type="slidenum">
              <a:rPr lang="en-US" sz="1400"/>
              <a:pPr/>
              <a:t>2</a:t>
            </a:fld>
            <a:endParaRPr lang="en-US" sz="140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7171" name="Rectangle 5"/>
          <p:cNvSpPr>
            <a:spLocks noChangeArrowheads="1"/>
          </p:cNvSpPr>
          <p:nvPr/>
        </p:nvSpPr>
        <p:spPr bwMode="auto">
          <a:xfrm>
            <a:off x="152400" y="457200"/>
            <a:ext cx="8686800" cy="6362700"/>
          </a:xfrm>
          <a:prstGeom prst="rect">
            <a:avLst/>
          </a:prstGeom>
          <a:noFill/>
          <a:ln w="9525">
            <a:noFill/>
            <a:miter lim="800000"/>
            <a:headEnd/>
            <a:tailEnd/>
          </a:ln>
        </p:spPr>
        <p:txBody>
          <a:bodyPr anchor="ctr">
            <a:spAutoFit/>
          </a:bodyPr>
          <a:lstStyle/>
          <a:p>
            <a:pPr marL="457200" indent="-457200" algn="just">
              <a:spcBef>
                <a:spcPts val="600"/>
              </a:spcBef>
              <a:spcAft>
                <a:spcPts val="600"/>
              </a:spcAft>
              <a:defRPr/>
            </a:pPr>
            <a:r>
              <a:rPr lang="en-US" sz="1700" b="1" dirty="0">
                <a:solidFill>
                  <a:srgbClr val="0000FF"/>
                </a:solidFill>
                <a:latin typeface="Verdana" pitchFamily="34" charset="0"/>
              </a:rPr>
              <a:t>Size and Range of Integer Data Types:</a:t>
            </a:r>
          </a:p>
          <a:p>
            <a:pPr marL="457200" indent="-457200" algn="just">
              <a:spcBef>
                <a:spcPts val="600"/>
              </a:spcBef>
              <a:spcAft>
                <a:spcPts val="600"/>
              </a:spcAft>
              <a:buFont typeface="Wingdings" pitchFamily="2" charset="2"/>
              <a:buChar char="Ø"/>
              <a:defRPr/>
            </a:pPr>
            <a:r>
              <a:rPr lang="en-US" sz="1700" dirty="0">
                <a:latin typeface="Verdana" pitchFamily="34" charset="0"/>
              </a:rPr>
              <a:t>Integer constants can be written in any of the following numbering bases:</a:t>
            </a:r>
          </a:p>
          <a:p>
            <a:pPr marL="1371600" indent="-457200" algn="just">
              <a:spcBef>
                <a:spcPts val="600"/>
              </a:spcBef>
              <a:spcAft>
                <a:spcPts val="600"/>
              </a:spcAft>
              <a:buFont typeface="Wingdings" pitchFamily="2" charset="2"/>
              <a:buChar char="q"/>
              <a:defRPr/>
            </a:pPr>
            <a:r>
              <a:rPr lang="en-US" sz="1500" dirty="0">
                <a:latin typeface="Verdana" pitchFamily="34" charset="0"/>
              </a:rPr>
              <a:t>Octal (Base-8): programmers must type the number using a single leading zero.</a:t>
            </a:r>
          </a:p>
          <a:p>
            <a:pPr marL="1371600" indent="-457200" algn="just">
              <a:spcBef>
                <a:spcPts val="600"/>
              </a:spcBef>
              <a:spcAft>
                <a:spcPts val="600"/>
              </a:spcAft>
              <a:buFont typeface="Wingdings" pitchFamily="2" charset="2"/>
              <a:buChar char="q"/>
              <a:defRPr/>
            </a:pPr>
            <a:r>
              <a:rPr lang="en-US" sz="1500" dirty="0">
                <a:latin typeface="Verdana" pitchFamily="34" charset="0"/>
              </a:rPr>
              <a:t>Decimal (Base-10): the number must be written without using leading zeroes.</a:t>
            </a:r>
          </a:p>
          <a:p>
            <a:pPr marL="1371600" indent="-457200" algn="just">
              <a:spcBef>
                <a:spcPts val="600"/>
              </a:spcBef>
              <a:spcAft>
                <a:spcPts val="600"/>
              </a:spcAft>
              <a:buFont typeface="Wingdings" pitchFamily="2" charset="2"/>
              <a:buChar char="q"/>
              <a:defRPr/>
            </a:pPr>
            <a:r>
              <a:rPr lang="en-US" sz="1500" dirty="0">
                <a:latin typeface="Verdana" pitchFamily="34" charset="0"/>
              </a:rPr>
              <a:t>Hexadecimal (Base-16): the number must be typed beginning with 0x.</a:t>
            </a:r>
          </a:p>
          <a:p>
            <a:pPr marL="1371600" indent="-457200" algn="just">
              <a:spcBef>
                <a:spcPts val="600"/>
              </a:spcBef>
              <a:spcAft>
                <a:spcPts val="600"/>
              </a:spcAft>
              <a:buFont typeface="Wingdings" pitchFamily="2" charset="2"/>
              <a:buChar char="q"/>
              <a:defRPr/>
            </a:pPr>
            <a:r>
              <a:rPr lang="en-US" sz="1500" dirty="0">
                <a:latin typeface="Verdana" pitchFamily="34" charset="0"/>
              </a:rPr>
              <a:t>Examples: If you want to type the value ten in octal notation (Base-8), you would write it as: 012. The hexadecimal notation (Base-16) for the value ten would be: 0xA</a:t>
            </a:r>
          </a:p>
          <a:p>
            <a:pPr marL="457200" indent="-457200" algn="just">
              <a:spcBef>
                <a:spcPts val="300"/>
              </a:spcBef>
              <a:spcAft>
                <a:spcPts val="300"/>
              </a:spcAft>
              <a:defRPr/>
            </a:pPr>
            <a:r>
              <a:rPr lang="en-US" sz="1500" b="1" dirty="0">
                <a:latin typeface="Verdana" pitchFamily="34" charset="0"/>
              </a:rPr>
              <a:t>Syntax:</a:t>
            </a:r>
          </a:p>
          <a:p>
            <a:pPr marL="457200" indent="-457200" algn="just">
              <a:spcBef>
                <a:spcPts val="300"/>
              </a:spcBef>
              <a:spcAft>
                <a:spcPts val="300"/>
              </a:spcAft>
              <a:buFont typeface="Wingdings" pitchFamily="2" charset="2"/>
              <a:buChar char="Ø"/>
              <a:defRPr/>
            </a:pPr>
            <a:r>
              <a:rPr lang="en-US" sz="1500" dirty="0" err="1">
                <a:latin typeface="Verdana" pitchFamily="34" charset="0"/>
              </a:rPr>
              <a:t>int</a:t>
            </a:r>
            <a:r>
              <a:rPr lang="en-US" sz="1500" dirty="0">
                <a:latin typeface="Verdana" pitchFamily="34" charset="0"/>
              </a:rPr>
              <a:t> &lt;variable name&gt;;</a:t>
            </a:r>
          </a:p>
          <a:p>
            <a:pPr marL="457200" indent="-457200" algn="just">
              <a:spcBef>
                <a:spcPts val="300"/>
              </a:spcBef>
              <a:spcAft>
                <a:spcPts val="300"/>
              </a:spcAft>
              <a:defRPr/>
            </a:pPr>
            <a:r>
              <a:rPr lang="en-US" sz="1500" b="1" dirty="0">
                <a:latin typeface="Verdana" pitchFamily="34" charset="0"/>
              </a:rPr>
              <a:t>Example:</a:t>
            </a:r>
          </a:p>
          <a:p>
            <a:pPr marL="457200" indent="-457200" algn="just">
              <a:spcBef>
                <a:spcPts val="300"/>
              </a:spcBef>
              <a:spcAft>
                <a:spcPts val="300"/>
              </a:spcAft>
              <a:buFont typeface="Wingdings" pitchFamily="2" charset="2"/>
              <a:buChar char="Ø"/>
              <a:defRPr/>
            </a:pPr>
            <a:r>
              <a:rPr lang="en-US" sz="1500" dirty="0" err="1">
                <a:latin typeface="Verdana" pitchFamily="34" charset="0"/>
              </a:rPr>
              <a:t>int</a:t>
            </a:r>
            <a:r>
              <a:rPr lang="en-US" sz="1500" dirty="0">
                <a:latin typeface="Verdana" pitchFamily="34" charset="0"/>
              </a:rPr>
              <a:t> num1;</a:t>
            </a:r>
          </a:p>
          <a:p>
            <a:pPr marL="457200" indent="-457200" algn="just">
              <a:spcBef>
                <a:spcPts val="300"/>
              </a:spcBef>
              <a:spcAft>
                <a:spcPts val="300"/>
              </a:spcAft>
              <a:buFont typeface="Wingdings" pitchFamily="2" charset="2"/>
              <a:buChar char="Ø"/>
              <a:defRPr/>
            </a:pPr>
            <a:r>
              <a:rPr lang="en-US" sz="1500" dirty="0">
                <a:latin typeface="Verdana" pitchFamily="34" charset="0"/>
              </a:rPr>
              <a:t>short </a:t>
            </a:r>
            <a:r>
              <a:rPr lang="en-US" sz="1500" dirty="0" err="1">
                <a:latin typeface="Verdana" pitchFamily="34" charset="0"/>
              </a:rPr>
              <a:t>int</a:t>
            </a:r>
            <a:r>
              <a:rPr lang="en-US" sz="1500" dirty="0">
                <a:latin typeface="Verdana" pitchFamily="34" charset="0"/>
              </a:rPr>
              <a:t> num2;</a:t>
            </a:r>
          </a:p>
          <a:p>
            <a:pPr marL="457200" indent="-457200" algn="just">
              <a:spcBef>
                <a:spcPts val="300"/>
              </a:spcBef>
              <a:spcAft>
                <a:spcPts val="300"/>
              </a:spcAft>
              <a:buFont typeface="Wingdings" pitchFamily="2" charset="2"/>
              <a:buChar char="Ø"/>
              <a:defRPr/>
            </a:pPr>
            <a:r>
              <a:rPr lang="en-US" sz="1500" dirty="0">
                <a:latin typeface="Verdana" pitchFamily="34" charset="0"/>
              </a:rPr>
              <a:t>long </a:t>
            </a:r>
            <a:r>
              <a:rPr lang="en-US" sz="1500" dirty="0" err="1">
                <a:latin typeface="Verdana" pitchFamily="34" charset="0"/>
              </a:rPr>
              <a:t>int</a:t>
            </a:r>
            <a:r>
              <a:rPr lang="en-US" sz="1500" dirty="0">
                <a:latin typeface="Verdana" pitchFamily="34" charset="0"/>
              </a:rPr>
              <a:t> num3;</a:t>
            </a:r>
          </a:p>
          <a:p>
            <a:pPr marL="457200" indent="-457200" algn="just">
              <a:spcBef>
                <a:spcPts val="300"/>
              </a:spcBef>
              <a:spcAft>
                <a:spcPts val="300"/>
              </a:spcAft>
              <a:defRPr/>
            </a:pPr>
            <a:r>
              <a:rPr lang="en-US" sz="1500" b="1" dirty="0">
                <a:latin typeface="Verdana" pitchFamily="34" charset="0"/>
              </a:rPr>
              <a:t>Note:</a:t>
            </a:r>
          </a:p>
          <a:p>
            <a:pPr marL="457200" indent="-457200" algn="just">
              <a:spcBef>
                <a:spcPts val="300"/>
              </a:spcBef>
              <a:spcAft>
                <a:spcPts val="300"/>
              </a:spcAft>
              <a:buFont typeface="Wingdings" pitchFamily="2" charset="2"/>
              <a:buChar char="Ø"/>
              <a:defRPr/>
            </a:pPr>
            <a:r>
              <a:rPr lang="en-US" sz="1500" dirty="0">
                <a:latin typeface="Verdana" pitchFamily="34" charset="0"/>
              </a:rPr>
              <a:t>Dollar signs, percent signs, commas, and other special characters are not permitted in numeric data.</a:t>
            </a:r>
          </a:p>
        </p:txBody>
      </p:sp>
      <p:sp>
        <p:nvSpPr>
          <p:cNvPr id="25604"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Kinds of Primary Data Type:</a:t>
            </a:r>
          </a:p>
        </p:txBody>
      </p:sp>
      <p:sp>
        <p:nvSpPr>
          <p:cNvPr id="25605"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D754D0A8-DF61-404F-AA14-F8956BB0BAFE}" type="slidenum">
              <a:rPr lang="en-US" sz="1400"/>
              <a:pPr/>
              <a:t>20</a:t>
            </a:fld>
            <a:endParaRPr lang="en-US" sz="140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6"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7171" name="Rectangle 5"/>
          <p:cNvSpPr>
            <a:spLocks noChangeArrowheads="1"/>
          </p:cNvSpPr>
          <p:nvPr/>
        </p:nvSpPr>
        <p:spPr bwMode="auto">
          <a:xfrm>
            <a:off x="152400" y="457200"/>
            <a:ext cx="8686800" cy="6345238"/>
          </a:xfrm>
          <a:prstGeom prst="rect">
            <a:avLst/>
          </a:prstGeom>
          <a:noFill/>
          <a:ln w="9525">
            <a:noFill/>
            <a:miter lim="800000"/>
            <a:headEnd/>
            <a:tailEnd/>
          </a:ln>
        </p:spPr>
        <p:txBody>
          <a:bodyPr anchor="ctr">
            <a:spAutoFit/>
          </a:bodyPr>
          <a:lstStyle/>
          <a:p>
            <a:pPr marL="457200" indent="-457200" algn="just">
              <a:spcBef>
                <a:spcPts val="600"/>
              </a:spcBef>
              <a:spcAft>
                <a:spcPts val="600"/>
              </a:spcAft>
              <a:defRPr/>
            </a:pPr>
            <a:r>
              <a:rPr lang="en-US" sz="1700" b="1" dirty="0">
                <a:solidFill>
                  <a:srgbClr val="0000FF"/>
                </a:solidFill>
                <a:latin typeface="Verdana" pitchFamily="34" charset="0"/>
              </a:rPr>
              <a:t>Real or Floating Point Types:</a:t>
            </a:r>
          </a:p>
          <a:p>
            <a:pPr marL="457200" indent="-457200" algn="just">
              <a:spcBef>
                <a:spcPts val="400"/>
              </a:spcBef>
              <a:spcAft>
                <a:spcPts val="400"/>
              </a:spcAft>
              <a:buFont typeface="Wingdings" pitchFamily="2" charset="2"/>
              <a:buChar char="Ø"/>
              <a:defRPr/>
            </a:pPr>
            <a:r>
              <a:rPr lang="en-US" sz="1700" dirty="0">
                <a:latin typeface="Verdana" pitchFamily="34" charset="0"/>
              </a:rPr>
              <a:t>Decimal numbers (including negative decimal numbers and all integers) are called rational numbers, since they can always be expressed as ratios of whole numbers (i.e. fractions).</a:t>
            </a:r>
          </a:p>
          <a:p>
            <a:pPr marL="1150938" indent="-457200" algn="just">
              <a:spcBef>
                <a:spcPts val="400"/>
              </a:spcBef>
              <a:spcAft>
                <a:spcPts val="400"/>
              </a:spcAft>
              <a:buFont typeface="Wingdings" pitchFamily="2" charset="2"/>
              <a:buChar char="q"/>
              <a:defRPr/>
            </a:pPr>
            <a:r>
              <a:rPr lang="en-US" sz="1500" dirty="0">
                <a:latin typeface="Verdana" pitchFamily="34" charset="0"/>
              </a:rPr>
              <a:t>The term ‘floating point’ refers to the scientific notation that is used for rational numbers. For example, 1234.56789 can also be represented as 1.23456789x10</a:t>
            </a:r>
            <a:r>
              <a:rPr lang="en-US" sz="1500" baseline="30000" dirty="0">
                <a:latin typeface="Verdana" pitchFamily="34" charset="0"/>
              </a:rPr>
              <a:t>3 </a:t>
            </a:r>
            <a:r>
              <a:rPr lang="en-US" sz="1500" dirty="0">
                <a:latin typeface="Verdana" pitchFamily="34" charset="0"/>
              </a:rPr>
              <a:t>and 0.00098765 as 9.8765x10</a:t>
            </a:r>
            <a:r>
              <a:rPr lang="en-US" sz="1500" baseline="30000" dirty="0">
                <a:latin typeface="Verdana" pitchFamily="34" charset="0"/>
              </a:rPr>
              <a:t>-4</a:t>
            </a:r>
            <a:r>
              <a:rPr lang="en-US" sz="1500" dirty="0">
                <a:latin typeface="Verdana" pitchFamily="34" charset="0"/>
              </a:rPr>
              <a:t>. These alternatives are obtained by letting the decimal point “float” among the digits and using the exponent on 10 to count how many places it has floated to the left or right.</a:t>
            </a:r>
          </a:p>
          <a:p>
            <a:pPr marL="1150938" indent="-457200" algn="just">
              <a:spcBef>
                <a:spcPts val="400"/>
              </a:spcBef>
              <a:spcAft>
                <a:spcPts val="400"/>
              </a:spcAft>
              <a:buFont typeface="Wingdings" pitchFamily="2" charset="2"/>
              <a:buChar char="q"/>
              <a:defRPr/>
            </a:pPr>
            <a:r>
              <a:rPr lang="en-US" sz="1500" dirty="0">
                <a:latin typeface="Verdana" pitchFamily="34" charset="0"/>
              </a:rPr>
              <a:t>Rational numbers are used for measuring </a:t>
            </a:r>
            <a:r>
              <a:rPr lang="en-US" sz="1500" dirty="0" err="1">
                <a:latin typeface="Verdana" pitchFamily="34" charset="0"/>
              </a:rPr>
              <a:t>i.e</a:t>
            </a:r>
            <a:r>
              <a:rPr lang="en-US" sz="1500" dirty="0">
                <a:latin typeface="Verdana" pitchFamily="34" charset="0"/>
              </a:rPr>
              <a:t>, they are meant to be approximate.</a:t>
            </a:r>
          </a:p>
          <a:p>
            <a:pPr marL="1150938" indent="-457200" algn="just">
              <a:spcBef>
                <a:spcPts val="400"/>
              </a:spcBef>
              <a:spcAft>
                <a:spcPts val="400"/>
              </a:spcAft>
              <a:buFont typeface="Wingdings" pitchFamily="2" charset="2"/>
              <a:buChar char="q"/>
              <a:defRPr/>
            </a:pPr>
            <a:r>
              <a:rPr lang="en-US" sz="1500" dirty="0">
                <a:latin typeface="Verdana" pitchFamily="34" charset="0"/>
              </a:rPr>
              <a:t>The floating-point data types are used to represent floating-point (fractional or real) numbers.</a:t>
            </a:r>
          </a:p>
          <a:p>
            <a:pPr marL="1150938" indent="-457200" algn="just">
              <a:spcBef>
                <a:spcPts val="400"/>
              </a:spcBef>
              <a:spcAft>
                <a:spcPts val="400"/>
              </a:spcAft>
              <a:buFont typeface="Wingdings" pitchFamily="2" charset="2"/>
              <a:buChar char="q"/>
              <a:defRPr/>
            </a:pPr>
            <a:r>
              <a:rPr lang="en-US" sz="1500" dirty="0">
                <a:latin typeface="Verdana" pitchFamily="34" charset="0"/>
              </a:rPr>
              <a:t>To control the range of numbers and storage space, C has </a:t>
            </a:r>
            <a:r>
              <a:rPr lang="en-US" sz="1500" b="1" dirty="0">
                <a:latin typeface="Verdana" pitchFamily="34" charset="0"/>
              </a:rPr>
              <a:t>3 classes</a:t>
            </a:r>
            <a:r>
              <a:rPr lang="en-US" sz="1500" dirty="0">
                <a:latin typeface="Verdana" pitchFamily="34" charset="0"/>
              </a:rPr>
              <a:t> of floating point data types:</a:t>
            </a:r>
          </a:p>
          <a:p>
            <a:pPr marL="1828800" indent="-457200" algn="just">
              <a:spcBef>
                <a:spcPts val="0"/>
              </a:spcBef>
              <a:spcAft>
                <a:spcPts val="0"/>
              </a:spcAft>
              <a:buFont typeface="+mj-lt"/>
              <a:buAutoNum type="arabicPeriod"/>
              <a:defRPr/>
            </a:pPr>
            <a:r>
              <a:rPr lang="en-US" sz="1500" b="1" dirty="0">
                <a:solidFill>
                  <a:srgbClr val="FF0000"/>
                </a:solidFill>
                <a:latin typeface="Verdana" pitchFamily="34" charset="0"/>
              </a:rPr>
              <a:t>float:</a:t>
            </a:r>
          </a:p>
          <a:p>
            <a:pPr marL="1828800" indent="-457200" algn="just">
              <a:spcBef>
                <a:spcPts val="0"/>
              </a:spcBef>
              <a:spcAft>
                <a:spcPts val="0"/>
              </a:spcAft>
              <a:defRPr/>
            </a:pPr>
            <a:r>
              <a:rPr lang="en-US" sz="1500" b="1" dirty="0">
                <a:latin typeface="Verdana" pitchFamily="34" charset="0"/>
              </a:rPr>
              <a:t>	</a:t>
            </a:r>
            <a:r>
              <a:rPr lang="en-US" sz="1500" dirty="0">
                <a:latin typeface="Verdana" pitchFamily="34" charset="0"/>
              </a:rPr>
              <a:t>It</a:t>
            </a:r>
            <a:r>
              <a:rPr lang="en-US" sz="1500" b="1" dirty="0">
                <a:latin typeface="Verdana" pitchFamily="34" charset="0"/>
              </a:rPr>
              <a:t> </a:t>
            </a:r>
            <a:r>
              <a:rPr lang="en-US" sz="1500" dirty="0">
                <a:latin typeface="Verdana" pitchFamily="34" charset="0"/>
              </a:rPr>
              <a:t>represents a real number with 6 decimal digits of precision (single precision). </a:t>
            </a:r>
          </a:p>
          <a:p>
            <a:pPr marL="1828800" indent="-457200" algn="just">
              <a:spcBef>
                <a:spcPts val="0"/>
              </a:spcBef>
              <a:spcAft>
                <a:spcPts val="0"/>
              </a:spcAft>
              <a:buFont typeface="+mj-lt"/>
              <a:buAutoNum type="arabicPeriod" startAt="2"/>
              <a:defRPr/>
            </a:pPr>
            <a:r>
              <a:rPr lang="en-US" sz="1500" b="1" dirty="0">
                <a:solidFill>
                  <a:srgbClr val="FF0000"/>
                </a:solidFill>
                <a:latin typeface="Verdana" pitchFamily="34" charset="0"/>
              </a:rPr>
              <a:t>double:</a:t>
            </a:r>
          </a:p>
          <a:p>
            <a:pPr marL="1828800" indent="-457200" algn="just">
              <a:spcBef>
                <a:spcPts val="0"/>
              </a:spcBef>
              <a:spcAft>
                <a:spcPts val="0"/>
              </a:spcAft>
              <a:defRPr/>
            </a:pPr>
            <a:r>
              <a:rPr lang="en-US" sz="1500" b="1" dirty="0">
                <a:latin typeface="Verdana" pitchFamily="34" charset="0"/>
              </a:rPr>
              <a:t>	</a:t>
            </a:r>
            <a:r>
              <a:rPr lang="en-US" sz="1500" dirty="0">
                <a:latin typeface="Verdana" pitchFamily="34" charset="0"/>
              </a:rPr>
              <a:t>It represents a real number with 15 decimal digits of precision (double precision).</a:t>
            </a:r>
          </a:p>
          <a:p>
            <a:pPr marL="1828800" indent="-457200" algn="just">
              <a:spcBef>
                <a:spcPts val="0"/>
              </a:spcBef>
              <a:spcAft>
                <a:spcPts val="0"/>
              </a:spcAft>
              <a:buFont typeface="+mj-lt"/>
              <a:buAutoNum type="arabicPeriod" startAt="3"/>
              <a:defRPr/>
            </a:pPr>
            <a:r>
              <a:rPr lang="en-US" sz="1500" b="1" dirty="0">
                <a:solidFill>
                  <a:srgbClr val="FF0000"/>
                </a:solidFill>
                <a:latin typeface="Verdana" pitchFamily="34" charset="0"/>
              </a:rPr>
              <a:t>long double:</a:t>
            </a:r>
          </a:p>
          <a:p>
            <a:pPr marL="1828800" indent="-457200" algn="just">
              <a:spcBef>
                <a:spcPts val="0"/>
              </a:spcBef>
              <a:spcAft>
                <a:spcPts val="0"/>
              </a:spcAft>
              <a:defRPr/>
            </a:pPr>
            <a:r>
              <a:rPr lang="en-US" sz="1500" b="1" dirty="0">
                <a:latin typeface="Verdana" pitchFamily="34" charset="0"/>
              </a:rPr>
              <a:t>	</a:t>
            </a:r>
            <a:r>
              <a:rPr lang="en-US" sz="1500" dirty="0">
                <a:latin typeface="Verdana" pitchFamily="34" charset="0"/>
              </a:rPr>
              <a:t>It represents a real number with 16 to 30 decimal digits of precision (extended precision).</a:t>
            </a:r>
            <a:endParaRPr lang="en-US" sz="1500" b="1" dirty="0">
              <a:latin typeface="Verdana" pitchFamily="34" charset="0"/>
            </a:endParaRPr>
          </a:p>
        </p:txBody>
      </p:sp>
      <p:sp>
        <p:nvSpPr>
          <p:cNvPr id="26628"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Kinds of Primary Data Type:</a:t>
            </a:r>
          </a:p>
        </p:txBody>
      </p:sp>
      <p:sp>
        <p:nvSpPr>
          <p:cNvPr id="26629"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D8C29628-C940-42F8-92C1-C3E643796632}" type="slidenum">
              <a:rPr lang="en-US" sz="1400"/>
              <a:pPr/>
              <a:t>21</a:t>
            </a:fld>
            <a:endParaRPr lang="en-US" sz="140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7171" name="Rectangle 5"/>
          <p:cNvSpPr>
            <a:spLocks noChangeArrowheads="1"/>
          </p:cNvSpPr>
          <p:nvPr/>
        </p:nvSpPr>
        <p:spPr bwMode="auto">
          <a:xfrm>
            <a:off x="152400" y="457200"/>
            <a:ext cx="8686800" cy="6232525"/>
          </a:xfrm>
          <a:prstGeom prst="rect">
            <a:avLst/>
          </a:prstGeom>
          <a:noFill/>
          <a:ln w="9525">
            <a:noFill/>
            <a:miter lim="800000"/>
            <a:headEnd/>
            <a:tailEnd/>
          </a:ln>
        </p:spPr>
        <p:txBody>
          <a:bodyPr anchor="ctr">
            <a:spAutoFit/>
          </a:bodyPr>
          <a:lstStyle/>
          <a:p>
            <a:pPr marL="457200" indent="-457200" algn="just">
              <a:spcBef>
                <a:spcPts val="600"/>
              </a:spcBef>
              <a:spcAft>
                <a:spcPts val="600"/>
              </a:spcAft>
              <a:defRPr/>
            </a:pPr>
            <a:r>
              <a:rPr lang="en-US" sz="1700" b="1" dirty="0">
                <a:solidFill>
                  <a:srgbClr val="0000FF"/>
                </a:solidFill>
                <a:latin typeface="Verdana" pitchFamily="34" charset="0"/>
              </a:rPr>
              <a:t>Floating Point Types:</a:t>
            </a:r>
          </a:p>
          <a:p>
            <a:pPr marL="457200" indent="-457200" algn="just">
              <a:spcBef>
                <a:spcPts val="600"/>
              </a:spcBef>
              <a:spcAft>
                <a:spcPts val="600"/>
              </a:spcAft>
              <a:buFont typeface="Wingdings" pitchFamily="2" charset="2"/>
              <a:buChar char="Ø"/>
              <a:defRPr/>
            </a:pPr>
            <a:r>
              <a:rPr lang="en-US" sz="1600" dirty="0">
                <a:latin typeface="Verdana" pitchFamily="34" charset="0"/>
              </a:rPr>
              <a:t>Floating point (or real) numbers are stored in 32 bits (on a 16-bit or 32-bit computer), with 6 digits of precision. </a:t>
            </a:r>
          </a:p>
          <a:p>
            <a:pPr marL="457200" indent="-457200" algn="just">
              <a:spcBef>
                <a:spcPts val="600"/>
              </a:spcBef>
              <a:spcAft>
                <a:spcPts val="600"/>
              </a:spcAft>
              <a:buFont typeface="Wingdings" pitchFamily="2" charset="2"/>
              <a:buChar char="Ø"/>
              <a:defRPr/>
            </a:pPr>
            <a:r>
              <a:rPr lang="en-US" sz="1700" dirty="0">
                <a:latin typeface="Verdana" pitchFamily="34" charset="0"/>
              </a:rPr>
              <a:t>When the accuracy of the floating point number is insufficient, we can use the </a:t>
            </a:r>
            <a:r>
              <a:rPr lang="en-US" sz="1700" b="1" dirty="0">
                <a:latin typeface="Verdana" pitchFamily="34" charset="0"/>
              </a:rPr>
              <a:t>double</a:t>
            </a:r>
            <a:r>
              <a:rPr lang="en-US" sz="1700" dirty="0">
                <a:latin typeface="Verdana" pitchFamily="34" charset="0"/>
              </a:rPr>
              <a:t> to define the number. The double is same as </a:t>
            </a:r>
            <a:r>
              <a:rPr lang="en-US" sz="1700" b="1" dirty="0">
                <a:latin typeface="Verdana" pitchFamily="34" charset="0"/>
              </a:rPr>
              <a:t>float</a:t>
            </a:r>
            <a:r>
              <a:rPr lang="en-US" sz="1700" dirty="0">
                <a:latin typeface="Verdana" pitchFamily="34" charset="0"/>
              </a:rPr>
              <a:t> but with longer precision. A double data type number uses 64 bits giving a precision of 14 digits.</a:t>
            </a:r>
          </a:p>
          <a:p>
            <a:pPr marL="457200" indent="-457200" algn="just">
              <a:spcBef>
                <a:spcPts val="600"/>
              </a:spcBef>
              <a:spcAft>
                <a:spcPts val="600"/>
              </a:spcAft>
              <a:buFont typeface="Wingdings" pitchFamily="2" charset="2"/>
              <a:buChar char="Ø"/>
              <a:defRPr/>
            </a:pPr>
            <a:r>
              <a:rPr lang="en-US" sz="1700" dirty="0">
                <a:latin typeface="Verdana" pitchFamily="34" charset="0"/>
              </a:rPr>
              <a:t>To extend the precision further we can use </a:t>
            </a:r>
            <a:r>
              <a:rPr lang="en-US" sz="1700" b="1" dirty="0">
                <a:latin typeface="Verdana" pitchFamily="34" charset="0"/>
              </a:rPr>
              <a:t>long double</a:t>
            </a:r>
            <a:r>
              <a:rPr lang="en-US" sz="1700" dirty="0">
                <a:latin typeface="Verdana" pitchFamily="34" charset="0"/>
              </a:rPr>
              <a:t> which uses 80 bits of memory space.</a:t>
            </a:r>
          </a:p>
          <a:p>
            <a:pPr marL="457200" indent="-457200" algn="just">
              <a:spcBef>
                <a:spcPts val="600"/>
              </a:spcBef>
              <a:spcAft>
                <a:spcPts val="600"/>
              </a:spcAft>
              <a:buFont typeface="Wingdings" pitchFamily="2" charset="2"/>
              <a:buChar char="Ø"/>
              <a:defRPr/>
            </a:pPr>
            <a:r>
              <a:rPr lang="en-US" sz="1700" dirty="0">
                <a:latin typeface="Verdana" pitchFamily="34" charset="0"/>
              </a:rPr>
              <a:t>Inside the computer, floating point numbers are stored in a manner similar to scientific (exponential) notation, separating the value into two parts:</a:t>
            </a:r>
          </a:p>
          <a:p>
            <a:pPr marL="1371600" indent="-457200" algn="just">
              <a:spcBef>
                <a:spcPts val="600"/>
              </a:spcBef>
              <a:spcAft>
                <a:spcPts val="600"/>
              </a:spcAft>
              <a:buFont typeface="Wingdings" pitchFamily="2" charset="2"/>
              <a:buChar char="v"/>
              <a:tabLst>
                <a:tab pos="1371600" algn="l"/>
              </a:tabLst>
              <a:defRPr/>
            </a:pPr>
            <a:r>
              <a:rPr lang="en-US" sz="1500" dirty="0">
                <a:latin typeface="Verdana" pitchFamily="34" charset="0"/>
              </a:rPr>
              <a:t>a </a:t>
            </a:r>
            <a:r>
              <a:rPr lang="en-US" sz="1500" b="1" dirty="0">
                <a:solidFill>
                  <a:srgbClr val="0000FF"/>
                </a:solidFill>
                <a:latin typeface="Verdana" pitchFamily="34" charset="0"/>
              </a:rPr>
              <a:t>mantissa</a:t>
            </a:r>
            <a:r>
              <a:rPr lang="en-US" sz="1500" dirty="0">
                <a:latin typeface="Verdana" pitchFamily="34" charset="0"/>
              </a:rPr>
              <a:t> (which represents the significant digits of the number)</a:t>
            </a:r>
          </a:p>
          <a:p>
            <a:pPr marL="1371600" indent="-457200" algn="just">
              <a:spcBef>
                <a:spcPts val="600"/>
              </a:spcBef>
              <a:spcAft>
                <a:spcPts val="600"/>
              </a:spcAft>
              <a:buFont typeface="Wingdings" pitchFamily="2" charset="2"/>
              <a:buChar char="v"/>
              <a:tabLst>
                <a:tab pos="1371600" algn="l"/>
              </a:tabLst>
              <a:defRPr/>
            </a:pPr>
            <a:r>
              <a:rPr lang="en-US" sz="1500" dirty="0">
                <a:latin typeface="Verdana" pitchFamily="34" charset="0"/>
              </a:rPr>
              <a:t>an </a:t>
            </a:r>
            <a:r>
              <a:rPr lang="en-US" sz="1500" b="1" dirty="0">
                <a:solidFill>
                  <a:srgbClr val="0000FF"/>
                </a:solidFill>
                <a:latin typeface="Verdana" pitchFamily="34" charset="0"/>
              </a:rPr>
              <a:t>exponent</a:t>
            </a:r>
            <a:r>
              <a:rPr lang="en-US" sz="1500" dirty="0">
                <a:latin typeface="Verdana" pitchFamily="34" charset="0"/>
              </a:rPr>
              <a:t> (which represents the power or magnitude of the number). </a:t>
            </a:r>
          </a:p>
          <a:p>
            <a:pPr marL="457200" indent="-457200" algn="just">
              <a:spcBef>
                <a:spcPts val="600"/>
              </a:spcBef>
              <a:spcAft>
                <a:spcPts val="600"/>
              </a:spcAft>
              <a:buFont typeface="Wingdings" pitchFamily="2" charset="2"/>
              <a:buChar char="Ø"/>
              <a:tabLst>
                <a:tab pos="1371600" algn="l"/>
              </a:tabLst>
              <a:defRPr/>
            </a:pPr>
            <a:r>
              <a:rPr lang="en-US" sz="1700" b="1" dirty="0">
                <a:latin typeface="Verdana" pitchFamily="34" charset="0"/>
              </a:rPr>
              <a:t>Example: </a:t>
            </a:r>
          </a:p>
          <a:p>
            <a:pPr marL="1371600" indent="-457200" algn="just">
              <a:spcBef>
                <a:spcPts val="600"/>
              </a:spcBef>
              <a:spcAft>
                <a:spcPts val="600"/>
              </a:spcAft>
              <a:buFont typeface="Wingdings" pitchFamily="2" charset="2"/>
              <a:buChar char="v"/>
              <a:tabLst>
                <a:tab pos="1371600" algn="l"/>
              </a:tabLst>
              <a:defRPr/>
            </a:pPr>
            <a:r>
              <a:rPr lang="en-US" sz="1500" dirty="0">
                <a:latin typeface="Verdana" pitchFamily="34" charset="0"/>
              </a:rPr>
              <a:t>The value 123.456 would be stored as 1.23456e+002, or 1.23456 times ten to the 2nd power (or 100). The value could be written in any of the </a:t>
            </a:r>
            <a:r>
              <a:rPr lang="pt-BR" sz="1500" dirty="0">
                <a:latin typeface="Verdana" pitchFamily="34" charset="0"/>
              </a:rPr>
              <a:t>following forms:</a:t>
            </a:r>
          </a:p>
          <a:p>
            <a:pPr marL="1371600" indent="-457200" algn="just">
              <a:spcBef>
                <a:spcPts val="600"/>
              </a:spcBef>
              <a:spcAft>
                <a:spcPts val="600"/>
              </a:spcAft>
              <a:tabLst>
                <a:tab pos="1371600" algn="l"/>
              </a:tabLst>
              <a:defRPr/>
            </a:pPr>
            <a:r>
              <a:rPr lang="pt-BR" sz="1500" dirty="0">
                <a:latin typeface="Verdana" pitchFamily="34" charset="0"/>
              </a:rPr>
              <a:t>	123.456, 1.23456e+002, 12.3456e+001, 123.456e+000, etc.</a:t>
            </a:r>
            <a:endParaRPr lang="en-US" sz="1500" dirty="0">
              <a:latin typeface="Verdana" pitchFamily="34" charset="0"/>
            </a:endParaRPr>
          </a:p>
        </p:txBody>
      </p:sp>
      <p:sp>
        <p:nvSpPr>
          <p:cNvPr id="2765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Kinds of Primary Data Type:</a:t>
            </a:r>
          </a:p>
        </p:txBody>
      </p:sp>
      <p:sp>
        <p:nvSpPr>
          <p:cNvPr id="27653"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5F1829F5-1D81-428E-98F5-D519104D906D}" type="slidenum">
              <a:rPr lang="en-US" sz="1400"/>
              <a:pPr/>
              <a:t>22</a:t>
            </a:fld>
            <a:endParaRPr lang="en-US" sz="14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28675" name="Rectangle 5"/>
          <p:cNvSpPr>
            <a:spLocks noChangeArrowheads="1"/>
          </p:cNvSpPr>
          <p:nvPr/>
        </p:nvSpPr>
        <p:spPr bwMode="auto">
          <a:xfrm>
            <a:off x="152400" y="457200"/>
            <a:ext cx="8686800" cy="354013"/>
          </a:xfrm>
          <a:prstGeom prst="rect">
            <a:avLst/>
          </a:prstGeom>
          <a:noFill/>
          <a:ln w="9525">
            <a:noFill/>
            <a:miter lim="800000"/>
            <a:headEnd/>
            <a:tailEnd/>
          </a:ln>
        </p:spPr>
        <p:txBody>
          <a:bodyPr anchor="ctr">
            <a:spAutoFit/>
          </a:bodyPr>
          <a:lstStyle/>
          <a:p>
            <a:pPr marL="457200" indent="-457200" algn="just">
              <a:spcBef>
                <a:spcPts val="600"/>
              </a:spcBef>
              <a:spcAft>
                <a:spcPts val="600"/>
              </a:spcAft>
            </a:pPr>
            <a:r>
              <a:rPr lang="en-US" sz="1700" b="1">
                <a:solidFill>
                  <a:srgbClr val="0000FF"/>
                </a:solidFill>
                <a:latin typeface="Verdana" pitchFamily="34" charset="0"/>
              </a:rPr>
              <a:t>Size and Range of Floating Point Data Types:</a:t>
            </a:r>
          </a:p>
        </p:txBody>
      </p:sp>
      <p:sp>
        <p:nvSpPr>
          <p:cNvPr id="28676"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Kinds of Primary Data Type:</a:t>
            </a:r>
          </a:p>
        </p:txBody>
      </p:sp>
      <p:sp>
        <p:nvSpPr>
          <p:cNvPr id="28677"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1CF18148-B119-4CB0-98D4-DE92018B4AB0}" type="slidenum">
              <a:rPr lang="en-US" sz="1400"/>
              <a:pPr/>
              <a:t>23</a:t>
            </a:fld>
            <a:endParaRPr lang="en-US" sz="1400"/>
          </a:p>
        </p:txBody>
      </p:sp>
      <p:graphicFrame>
        <p:nvGraphicFramePr>
          <p:cNvPr id="6" name="Table 5"/>
          <p:cNvGraphicFramePr>
            <a:graphicFrameLocks noGrp="1"/>
          </p:cNvGraphicFramePr>
          <p:nvPr/>
        </p:nvGraphicFramePr>
        <p:xfrm>
          <a:off x="1254125" y="1544638"/>
          <a:ext cx="6858000" cy="1482725"/>
        </p:xfrm>
        <a:graphic>
          <a:graphicData uri="http://schemas.openxmlformats.org/drawingml/2006/table">
            <a:tbl>
              <a:tblPr firstRow="1" bandRow="1">
                <a:tableStyleId>{5C22544A-7EE6-4342-B048-85BDC9FD1C3A}</a:tableStyleId>
              </a:tblPr>
              <a:tblGrid>
                <a:gridCol w="2389136"/>
                <a:gridCol w="2197509"/>
                <a:gridCol w="2271252"/>
              </a:tblGrid>
              <a:tr h="370840">
                <a:tc>
                  <a:txBody>
                    <a:bodyPr/>
                    <a:lstStyle/>
                    <a:p>
                      <a:r>
                        <a:rPr lang="en-US" sz="1300" b="1" kern="1200" baseline="0" dirty="0" smtClean="0">
                          <a:solidFill>
                            <a:schemeClr val="tx1"/>
                          </a:solidFill>
                          <a:latin typeface="Verdana" pitchFamily="34" charset="0"/>
                          <a:ea typeface="Verdana" pitchFamily="34" charset="0"/>
                          <a:cs typeface="Verdana" pitchFamily="34" charset="0"/>
                        </a:rPr>
                        <a:t>Declared Data Type</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b="1" kern="1200" baseline="0" smtClean="0">
                          <a:solidFill>
                            <a:schemeClr val="tx1"/>
                          </a:solidFill>
                          <a:latin typeface="Verdana" pitchFamily="34" charset="0"/>
                          <a:ea typeface="Verdana" pitchFamily="34" charset="0"/>
                          <a:cs typeface="Verdana" pitchFamily="34" charset="0"/>
                        </a:rPr>
                        <a:t>Memory Allocation</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b="1" kern="1200" baseline="0" dirty="0" smtClean="0">
                          <a:solidFill>
                            <a:schemeClr val="tx1"/>
                          </a:solidFill>
                          <a:latin typeface="Verdana" pitchFamily="34" charset="0"/>
                          <a:ea typeface="Verdana" pitchFamily="34" charset="0"/>
                          <a:cs typeface="Verdana" pitchFamily="34" charset="0"/>
                        </a:rPr>
                        <a:t>Range of Values</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300" kern="1200" baseline="0" dirty="0" smtClean="0">
                          <a:solidFill>
                            <a:schemeClr val="tx1"/>
                          </a:solidFill>
                          <a:latin typeface="Verdana" pitchFamily="34" charset="0"/>
                          <a:ea typeface="Verdana" pitchFamily="34" charset="0"/>
                          <a:cs typeface="Verdana" pitchFamily="34" charset="0"/>
                        </a:rPr>
                        <a:t>float</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4 bytes</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3.4 e-38 to 3.4 e+38</a:t>
                      </a:r>
                      <a:endParaRPr lang="en-US" sz="1300" kern="1200" baseline="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300" kern="1200" baseline="0" dirty="0" smtClean="0">
                          <a:solidFill>
                            <a:schemeClr val="tx1"/>
                          </a:solidFill>
                          <a:latin typeface="Verdana" pitchFamily="34" charset="0"/>
                          <a:ea typeface="Verdana" pitchFamily="34" charset="0"/>
                          <a:cs typeface="Verdana" pitchFamily="34" charset="0"/>
                        </a:rPr>
                        <a:t>double </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8 bytes</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dirty="0" smtClean="0">
                          <a:solidFill>
                            <a:schemeClr val="tx1"/>
                          </a:solidFill>
                          <a:latin typeface="Verdana" pitchFamily="34" charset="0"/>
                          <a:ea typeface="Verdana" pitchFamily="34" charset="0"/>
                          <a:cs typeface="Verdana" pitchFamily="34" charset="0"/>
                        </a:rPr>
                        <a:t>1.7 e-308 to 1.7 e+308</a:t>
                      </a:r>
                      <a:endParaRPr lang="en-US" sz="1300" kern="1200" baseline="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lang="en-US" sz="1300" dirty="0" smtClean="0">
                          <a:solidFill>
                            <a:schemeClr val="tx1"/>
                          </a:solidFill>
                          <a:latin typeface="Verdana" pitchFamily="34" charset="0"/>
                          <a:ea typeface="Verdana" pitchFamily="34" charset="0"/>
                          <a:cs typeface="Verdana" pitchFamily="34" charset="0"/>
                        </a:rPr>
                        <a:t>long double</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1300" kern="1200" baseline="0" smtClean="0">
                          <a:solidFill>
                            <a:schemeClr val="tx1"/>
                          </a:solidFill>
                          <a:latin typeface="Verdana" pitchFamily="34" charset="0"/>
                          <a:ea typeface="Verdana" pitchFamily="34" charset="0"/>
                          <a:cs typeface="Verdana" pitchFamily="34" charset="0"/>
                        </a:rPr>
                        <a:t>10 bytes</a:t>
                      </a:r>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1300" dirty="0">
                        <a:solidFill>
                          <a:schemeClr val="tx1"/>
                        </a:solidFill>
                        <a:latin typeface="Verdana" pitchFamily="34" charset="0"/>
                        <a:ea typeface="Verdana" pitchFamily="34" charset="0"/>
                        <a:cs typeface="Verdana"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28700" name="Rectangle 5"/>
          <p:cNvSpPr>
            <a:spLocks noChangeArrowheads="1"/>
          </p:cNvSpPr>
          <p:nvPr/>
        </p:nvSpPr>
        <p:spPr bwMode="auto">
          <a:xfrm>
            <a:off x="152400" y="3230563"/>
            <a:ext cx="8686800" cy="1922462"/>
          </a:xfrm>
          <a:prstGeom prst="rect">
            <a:avLst/>
          </a:prstGeom>
          <a:noFill/>
          <a:ln w="9525">
            <a:noFill/>
            <a:miter lim="800000"/>
            <a:headEnd/>
            <a:tailEnd/>
          </a:ln>
        </p:spPr>
        <p:txBody>
          <a:bodyPr anchor="ctr">
            <a:spAutoFit/>
          </a:bodyPr>
          <a:lstStyle/>
          <a:p>
            <a:r>
              <a:rPr lang="en-US" sz="1700" b="1">
                <a:solidFill>
                  <a:srgbClr val="0000FF"/>
                </a:solidFill>
                <a:latin typeface="Verdana" pitchFamily="34" charset="0"/>
              </a:rPr>
              <a:t>Syntax:</a:t>
            </a:r>
          </a:p>
          <a:p>
            <a:r>
              <a:rPr lang="en-US" sz="1700">
                <a:latin typeface="Verdana" pitchFamily="34" charset="0"/>
              </a:rPr>
              <a:t>float &lt;variable name&gt;;</a:t>
            </a:r>
          </a:p>
          <a:p>
            <a:endParaRPr lang="en-US" sz="1700">
              <a:latin typeface="Verdana" pitchFamily="34" charset="0"/>
            </a:endParaRPr>
          </a:p>
          <a:p>
            <a:r>
              <a:rPr lang="en-US" sz="1700" b="1">
                <a:solidFill>
                  <a:srgbClr val="0000FF"/>
                </a:solidFill>
                <a:latin typeface="Verdana" pitchFamily="34" charset="0"/>
              </a:rPr>
              <a:t>Example:</a:t>
            </a:r>
          </a:p>
          <a:p>
            <a:r>
              <a:rPr lang="en-US" sz="1700">
                <a:latin typeface="Verdana" pitchFamily="34" charset="0"/>
              </a:rPr>
              <a:t>float num1;</a:t>
            </a:r>
          </a:p>
          <a:p>
            <a:r>
              <a:rPr lang="en-US" sz="1700">
                <a:latin typeface="Verdana" pitchFamily="34" charset="0"/>
              </a:rPr>
              <a:t>double num2;</a:t>
            </a:r>
          </a:p>
          <a:p>
            <a:r>
              <a:rPr lang="en-US" sz="1700">
                <a:latin typeface="Verdana" pitchFamily="34" charset="0"/>
              </a:rPr>
              <a:t>long double num3;</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7171" name="Rectangle 5"/>
          <p:cNvSpPr>
            <a:spLocks noChangeArrowheads="1"/>
          </p:cNvSpPr>
          <p:nvPr/>
        </p:nvSpPr>
        <p:spPr bwMode="auto">
          <a:xfrm>
            <a:off x="152400" y="457200"/>
            <a:ext cx="8686800" cy="6873875"/>
          </a:xfrm>
          <a:prstGeom prst="rect">
            <a:avLst/>
          </a:prstGeom>
          <a:noFill/>
          <a:ln w="9525">
            <a:noFill/>
            <a:miter lim="800000"/>
            <a:headEnd/>
            <a:tailEnd/>
          </a:ln>
        </p:spPr>
        <p:txBody>
          <a:bodyPr anchor="ctr">
            <a:spAutoFit/>
          </a:bodyPr>
          <a:lstStyle/>
          <a:p>
            <a:pPr marL="457200" indent="-457200" algn="just">
              <a:spcBef>
                <a:spcPts val="600"/>
              </a:spcBef>
              <a:spcAft>
                <a:spcPts val="600"/>
              </a:spcAft>
              <a:defRPr/>
            </a:pPr>
            <a:r>
              <a:rPr lang="en-US" sz="1700" b="1" dirty="0">
                <a:solidFill>
                  <a:srgbClr val="0000FF"/>
                </a:solidFill>
                <a:latin typeface="Verdana" pitchFamily="34" charset="0"/>
              </a:rPr>
              <a:t>Character Types:</a:t>
            </a:r>
          </a:p>
          <a:p>
            <a:pPr marL="457200" indent="-457200" algn="just">
              <a:spcBef>
                <a:spcPts val="300"/>
              </a:spcBef>
              <a:spcAft>
                <a:spcPts val="300"/>
              </a:spcAft>
              <a:buFont typeface="Wingdings" pitchFamily="2" charset="2"/>
              <a:buChar char="Ø"/>
              <a:defRPr/>
            </a:pPr>
            <a:r>
              <a:rPr lang="en-US" sz="1700" dirty="0">
                <a:latin typeface="Verdana" pitchFamily="34" charset="0"/>
              </a:rPr>
              <a:t>This type of variable can hold a single character or symbol.</a:t>
            </a:r>
          </a:p>
          <a:p>
            <a:pPr marL="457200" indent="-457200" algn="just">
              <a:spcBef>
                <a:spcPts val="300"/>
              </a:spcBef>
              <a:spcAft>
                <a:spcPts val="300"/>
              </a:spcAft>
              <a:buFont typeface="Wingdings" pitchFamily="2" charset="2"/>
              <a:buChar char="Ø"/>
              <a:defRPr/>
            </a:pPr>
            <a:r>
              <a:rPr lang="en-US" sz="1700" dirty="0">
                <a:latin typeface="Verdana" pitchFamily="34" charset="0"/>
              </a:rPr>
              <a:t>C stores character type values internally as an integer though they appear in their character form instead of their integral form: the character ‘A’ is stored internally as the integer 65, but is printed as the letter “A”.</a:t>
            </a:r>
          </a:p>
          <a:p>
            <a:pPr marL="457200" indent="-457200" algn="just">
              <a:spcBef>
                <a:spcPts val="300"/>
              </a:spcBef>
              <a:spcAft>
                <a:spcPts val="300"/>
              </a:spcAft>
              <a:buFont typeface="Wingdings" pitchFamily="2" charset="2"/>
              <a:buChar char="Ø"/>
              <a:defRPr/>
            </a:pPr>
            <a:r>
              <a:rPr lang="en-US" sz="1700" dirty="0">
                <a:latin typeface="Verdana" pitchFamily="34" charset="0"/>
              </a:rPr>
              <a:t>Each character has </a:t>
            </a:r>
            <a:r>
              <a:rPr lang="en-US" sz="1700" b="1" dirty="0">
                <a:latin typeface="Verdana" pitchFamily="34" charset="0"/>
              </a:rPr>
              <a:t>8 bits </a:t>
            </a:r>
            <a:r>
              <a:rPr lang="en-US" sz="1700" dirty="0">
                <a:latin typeface="Verdana" pitchFamily="34" charset="0"/>
              </a:rPr>
              <a:t>so we can have 256 different characters values</a:t>
            </a:r>
          </a:p>
          <a:p>
            <a:pPr marL="457200" indent="-457200" algn="just">
              <a:spcBef>
                <a:spcPts val="300"/>
              </a:spcBef>
              <a:spcAft>
                <a:spcPts val="300"/>
              </a:spcAft>
              <a:buFont typeface="Wingdings" pitchFamily="2" charset="2"/>
              <a:buChar char="Ø"/>
              <a:defRPr/>
            </a:pPr>
            <a:r>
              <a:rPr lang="en-US" sz="1700" dirty="0">
                <a:latin typeface="Verdana" pitchFamily="34" charset="0"/>
              </a:rPr>
              <a:t>(0-255).</a:t>
            </a:r>
          </a:p>
          <a:p>
            <a:pPr marL="457200" indent="-457200" algn="just">
              <a:spcBef>
                <a:spcPts val="300"/>
              </a:spcBef>
              <a:spcAft>
                <a:spcPts val="300"/>
              </a:spcAft>
              <a:buFont typeface="Wingdings" pitchFamily="2" charset="2"/>
              <a:buChar char="Ø"/>
              <a:defRPr/>
            </a:pPr>
            <a:r>
              <a:rPr lang="en-US" sz="1700" dirty="0">
                <a:latin typeface="Verdana" pitchFamily="34" charset="0"/>
              </a:rPr>
              <a:t>The qualifier </a:t>
            </a:r>
            <a:r>
              <a:rPr lang="en-US" sz="1700" b="1" dirty="0">
                <a:latin typeface="Verdana" pitchFamily="34" charset="0"/>
              </a:rPr>
              <a:t>signed</a:t>
            </a:r>
            <a:r>
              <a:rPr lang="en-US" sz="1700" dirty="0">
                <a:latin typeface="Verdana" pitchFamily="34" charset="0"/>
              </a:rPr>
              <a:t> or </a:t>
            </a:r>
            <a:r>
              <a:rPr lang="en-US" sz="1700" b="1" dirty="0">
                <a:latin typeface="Verdana" pitchFamily="34" charset="0"/>
              </a:rPr>
              <a:t>unsigned</a:t>
            </a:r>
            <a:r>
              <a:rPr lang="en-US" sz="1700" dirty="0">
                <a:latin typeface="Verdana" pitchFamily="34" charset="0"/>
              </a:rPr>
              <a:t> can be explicitly applied to </a:t>
            </a:r>
            <a:r>
              <a:rPr lang="en-US" sz="1700" b="1" dirty="0">
                <a:latin typeface="Verdana" pitchFamily="34" charset="0"/>
              </a:rPr>
              <a:t>char</a:t>
            </a:r>
            <a:r>
              <a:rPr lang="en-US" sz="1700" dirty="0">
                <a:latin typeface="Verdana" pitchFamily="34" charset="0"/>
              </a:rPr>
              <a:t>. While unsigned characters have values between 0 and 255, signed characters have values from –128 to 127.</a:t>
            </a:r>
          </a:p>
          <a:p>
            <a:pPr marL="457200" indent="-457200" algn="just">
              <a:spcBef>
                <a:spcPts val="300"/>
              </a:spcBef>
              <a:spcAft>
                <a:spcPts val="300"/>
              </a:spcAft>
              <a:buFont typeface="Wingdings" pitchFamily="2" charset="2"/>
              <a:buChar char="Ø"/>
              <a:defRPr/>
            </a:pPr>
            <a:r>
              <a:rPr lang="en-US" sz="1700" dirty="0">
                <a:latin typeface="Verdana" pitchFamily="34" charset="0"/>
              </a:rPr>
              <a:t>Character set or character code is used to map between an integer value and a character. The most common character set is ASCII.</a:t>
            </a:r>
          </a:p>
          <a:p>
            <a:pPr>
              <a:defRPr/>
            </a:pPr>
            <a:endParaRPr lang="en-US" sz="1700" b="1" dirty="0">
              <a:solidFill>
                <a:srgbClr val="0000FF"/>
              </a:solidFill>
              <a:latin typeface="Verdana" pitchFamily="34" charset="0"/>
            </a:endParaRPr>
          </a:p>
          <a:p>
            <a:pPr>
              <a:defRPr/>
            </a:pPr>
            <a:r>
              <a:rPr lang="en-US" sz="1700" b="1" dirty="0">
                <a:solidFill>
                  <a:srgbClr val="0000FF"/>
                </a:solidFill>
                <a:latin typeface="Verdana" pitchFamily="34" charset="0"/>
              </a:rPr>
              <a:t>Syntax:</a:t>
            </a:r>
          </a:p>
          <a:p>
            <a:pPr>
              <a:defRPr/>
            </a:pPr>
            <a:r>
              <a:rPr lang="en-US" sz="1700" dirty="0">
                <a:latin typeface="Verdana" pitchFamily="34" charset="0"/>
              </a:rPr>
              <a:t>	char &lt;variable name&gt;;</a:t>
            </a:r>
          </a:p>
          <a:p>
            <a:pPr>
              <a:defRPr/>
            </a:pPr>
            <a:endParaRPr lang="en-US" sz="800" dirty="0">
              <a:latin typeface="Verdana" pitchFamily="34" charset="0"/>
            </a:endParaRPr>
          </a:p>
          <a:p>
            <a:pPr>
              <a:defRPr/>
            </a:pPr>
            <a:r>
              <a:rPr lang="en-US" sz="1700" b="1" dirty="0">
                <a:solidFill>
                  <a:srgbClr val="0000FF"/>
                </a:solidFill>
                <a:latin typeface="Verdana" pitchFamily="34" charset="0"/>
              </a:rPr>
              <a:t>Example:</a:t>
            </a:r>
          </a:p>
          <a:p>
            <a:pPr>
              <a:defRPr/>
            </a:pPr>
            <a:r>
              <a:rPr lang="en-US" sz="1700" dirty="0">
                <a:latin typeface="Verdana" pitchFamily="34" charset="0"/>
              </a:rPr>
              <a:t>	char </a:t>
            </a:r>
            <a:r>
              <a:rPr lang="en-US" sz="1700" dirty="0" err="1">
                <a:latin typeface="Verdana" pitchFamily="34" charset="0"/>
              </a:rPr>
              <a:t>ch</a:t>
            </a:r>
            <a:r>
              <a:rPr lang="en-US" sz="1700" dirty="0">
                <a:latin typeface="Verdana" pitchFamily="34" charset="0"/>
              </a:rPr>
              <a:t> = ‘a’;</a:t>
            </a:r>
          </a:p>
          <a:p>
            <a:pPr>
              <a:defRPr/>
            </a:pPr>
            <a:endParaRPr lang="en-US" sz="800" dirty="0">
              <a:latin typeface="Verdana" pitchFamily="34" charset="0"/>
            </a:endParaRPr>
          </a:p>
          <a:p>
            <a:pPr>
              <a:defRPr/>
            </a:pPr>
            <a:r>
              <a:rPr lang="en-US" sz="1700" b="1" dirty="0">
                <a:solidFill>
                  <a:srgbClr val="0000FF"/>
                </a:solidFill>
                <a:latin typeface="Verdana" pitchFamily="34" charset="0"/>
              </a:rPr>
              <a:t>Note:</a:t>
            </a:r>
          </a:p>
          <a:p>
            <a:pPr marL="457200" indent="-457200" algn="just">
              <a:spcBef>
                <a:spcPts val="400"/>
              </a:spcBef>
              <a:spcAft>
                <a:spcPts val="400"/>
              </a:spcAft>
              <a:buFont typeface="Wingdings" pitchFamily="2" charset="2"/>
              <a:buChar char="Ø"/>
              <a:defRPr/>
            </a:pPr>
            <a:r>
              <a:rPr lang="en-US" sz="1600" dirty="0">
                <a:latin typeface="Verdana" pitchFamily="34" charset="0"/>
              </a:rPr>
              <a:t>Character values are delimited by the apostrophe or single quotation ( ‘ ).</a:t>
            </a:r>
          </a:p>
          <a:p>
            <a:pPr marL="457200" indent="-457200" algn="just">
              <a:spcBef>
                <a:spcPts val="400"/>
              </a:spcBef>
              <a:spcAft>
                <a:spcPts val="400"/>
              </a:spcAft>
              <a:buFont typeface="Wingdings" pitchFamily="2" charset="2"/>
              <a:buChar char="Ø"/>
              <a:defRPr/>
            </a:pPr>
            <a:endParaRPr lang="en-US" sz="1700" dirty="0">
              <a:latin typeface="Verdana" pitchFamily="34" charset="0"/>
            </a:endParaRPr>
          </a:p>
          <a:p>
            <a:pPr marL="457200" indent="-457200" algn="just">
              <a:spcBef>
                <a:spcPts val="400"/>
              </a:spcBef>
              <a:spcAft>
                <a:spcPts val="400"/>
              </a:spcAft>
              <a:buFont typeface="Wingdings" pitchFamily="2" charset="2"/>
              <a:buChar char="Ø"/>
              <a:defRPr/>
            </a:pPr>
            <a:endParaRPr lang="en-US" sz="1700" dirty="0">
              <a:latin typeface="Verdana" pitchFamily="34" charset="0"/>
            </a:endParaRPr>
          </a:p>
        </p:txBody>
      </p:sp>
      <p:sp>
        <p:nvSpPr>
          <p:cNvPr id="29700"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Kinds of Primary Data Type:</a:t>
            </a:r>
          </a:p>
        </p:txBody>
      </p:sp>
      <p:sp>
        <p:nvSpPr>
          <p:cNvPr id="29701"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C5D8AC4E-6C7A-4EC1-9DED-6ADD07AB5DF5}" type="slidenum">
              <a:rPr lang="en-US" sz="1400"/>
              <a:pPr/>
              <a:t>24</a:t>
            </a:fld>
            <a:endParaRPr lang="en-US" sz="14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30723" name="Rectangle 5"/>
          <p:cNvSpPr>
            <a:spLocks noChangeArrowheads="1"/>
          </p:cNvSpPr>
          <p:nvPr/>
        </p:nvSpPr>
        <p:spPr bwMode="auto">
          <a:xfrm>
            <a:off x="152400" y="457200"/>
            <a:ext cx="8686800" cy="354013"/>
          </a:xfrm>
          <a:prstGeom prst="rect">
            <a:avLst/>
          </a:prstGeom>
          <a:noFill/>
          <a:ln w="9525">
            <a:noFill/>
            <a:miter lim="800000"/>
            <a:headEnd/>
            <a:tailEnd/>
          </a:ln>
        </p:spPr>
        <p:txBody>
          <a:bodyPr anchor="ctr">
            <a:spAutoFit/>
          </a:bodyPr>
          <a:lstStyle/>
          <a:p>
            <a:pPr marL="457200" indent="-457200" algn="just">
              <a:spcBef>
                <a:spcPts val="600"/>
              </a:spcBef>
              <a:spcAft>
                <a:spcPts val="600"/>
              </a:spcAft>
            </a:pPr>
            <a:r>
              <a:rPr lang="en-US" sz="1700" b="1">
                <a:solidFill>
                  <a:srgbClr val="0000FF"/>
                </a:solidFill>
                <a:latin typeface="Verdana" pitchFamily="34" charset="0"/>
              </a:rPr>
              <a:t>Summary of Primary Data Types:</a:t>
            </a:r>
            <a:endParaRPr lang="en-US" sz="1700">
              <a:latin typeface="Verdana" pitchFamily="34" charset="0"/>
            </a:endParaRPr>
          </a:p>
        </p:txBody>
      </p:sp>
      <p:sp>
        <p:nvSpPr>
          <p:cNvPr id="30724"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Kinds of Primary Data Type:</a:t>
            </a:r>
          </a:p>
        </p:txBody>
      </p:sp>
      <p:sp>
        <p:nvSpPr>
          <p:cNvPr id="30725"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0EA90C0F-B373-4B1F-899B-4BD65700FDAD}" type="slidenum">
              <a:rPr lang="en-US" sz="1400"/>
              <a:pPr/>
              <a:t>25</a:t>
            </a:fld>
            <a:endParaRPr lang="en-US" sz="1400"/>
          </a:p>
        </p:txBody>
      </p:sp>
      <p:graphicFrame>
        <p:nvGraphicFramePr>
          <p:cNvPr id="6" name="Table 5"/>
          <p:cNvGraphicFramePr>
            <a:graphicFrameLocks noGrp="1"/>
          </p:cNvGraphicFramePr>
          <p:nvPr/>
        </p:nvGraphicFramePr>
        <p:xfrm>
          <a:off x="338138" y="881063"/>
          <a:ext cx="8510587" cy="5646737"/>
        </p:xfrm>
        <a:graphic>
          <a:graphicData uri="http://schemas.openxmlformats.org/drawingml/2006/table">
            <a:tbl>
              <a:tblPr firstRow="1" bandRow="1">
                <a:tableStyleId>{5C22544A-7EE6-4342-B048-85BDC9FD1C3A}</a:tableStyleId>
              </a:tblPr>
              <a:tblGrid>
                <a:gridCol w="1224732"/>
                <a:gridCol w="2933700"/>
                <a:gridCol w="1657350"/>
                <a:gridCol w="1162050"/>
                <a:gridCol w="1531988"/>
              </a:tblGrid>
              <a:tr h="370840">
                <a:tc gridSpan="2">
                  <a:txBody>
                    <a:bodyPr/>
                    <a:lstStyle/>
                    <a:p>
                      <a:pPr>
                        <a:lnSpc>
                          <a:spcPct val="95000"/>
                        </a:lnSpc>
                      </a:pPr>
                      <a:r>
                        <a:rPr lang="en-US" sz="1000" b="1" kern="1200" baseline="0" dirty="0" err="1" smtClean="0">
                          <a:solidFill>
                            <a:schemeClr val="tx1"/>
                          </a:solidFill>
                          <a:latin typeface="Verdana" pitchFamily="34" charset="0"/>
                          <a:ea typeface="Verdana" pitchFamily="34" charset="0"/>
                          <a:cs typeface="Verdana" pitchFamily="34" charset="0"/>
                        </a:rPr>
                        <a:t>Datatype</a:t>
                      </a:r>
                      <a:endParaRPr lang="en-US" sz="1000" dirty="0">
                        <a:solidFill>
                          <a:schemeClr val="tx1"/>
                        </a:solidFill>
                        <a:latin typeface="Verdana" pitchFamily="34" charset="0"/>
                        <a:ea typeface="Verdana" pitchFamily="34" charset="0"/>
                        <a:cs typeface="Verdana" pitchFamily="34" charset="0"/>
                      </a:endParaRPr>
                    </a:p>
                  </a:txBody>
                  <a:tcPr/>
                </a:tc>
                <a:tc hMerge="1">
                  <a:txBody>
                    <a:bodyPr/>
                    <a:lstStyle/>
                    <a:p>
                      <a:endParaRPr lang="en-US" sz="1500" dirty="0">
                        <a:latin typeface="Verdana" pitchFamily="34" charset="0"/>
                        <a:ea typeface="Verdana" pitchFamily="34" charset="0"/>
                        <a:cs typeface="Verdana" pitchFamily="34" charset="0"/>
                      </a:endParaRPr>
                    </a:p>
                  </a:txBody>
                  <a:tcPr/>
                </a:tc>
                <a:tc>
                  <a:txBody>
                    <a:bodyPr/>
                    <a:lstStyle/>
                    <a:p>
                      <a:pPr>
                        <a:lnSpc>
                          <a:spcPct val="95000"/>
                        </a:lnSpc>
                      </a:pPr>
                      <a:r>
                        <a:rPr lang="en-US" sz="1000" b="1" kern="1200" baseline="0" dirty="0" smtClean="0">
                          <a:solidFill>
                            <a:schemeClr val="tx1"/>
                          </a:solidFill>
                          <a:latin typeface="Verdana" pitchFamily="34" charset="0"/>
                          <a:ea typeface="Verdana" pitchFamily="34" charset="0"/>
                          <a:cs typeface="Verdana" pitchFamily="34" charset="0"/>
                        </a:rPr>
                        <a:t>Keywords</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b="1" kern="1200" baseline="0" dirty="0" smtClean="0">
                          <a:solidFill>
                            <a:schemeClr val="tx1"/>
                          </a:solidFill>
                          <a:latin typeface="Verdana" pitchFamily="34" charset="0"/>
                          <a:ea typeface="Verdana" pitchFamily="34" charset="0"/>
                          <a:cs typeface="Verdana" pitchFamily="34" charset="0"/>
                        </a:rPr>
                        <a:t>Size</a:t>
                      </a:r>
                    </a:p>
                    <a:p>
                      <a:pPr>
                        <a:lnSpc>
                          <a:spcPct val="95000"/>
                        </a:lnSpc>
                      </a:pPr>
                      <a:r>
                        <a:rPr lang="en-US" sz="1000" b="1" kern="1200" baseline="0" dirty="0" smtClean="0">
                          <a:solidFill>
                            <a:schemeClr val="tx1"/>
                          </a:solidFill>
                          <a:latin typeface="Verdana" pitchFamily="34" charset="0"/>
                          <a:ea typeface="Verdana" pitchFamily="34" charset="0"/>
                          <a:cs typeface="Verdana" pitchFamily="34" charset="0"/>
                        </a:rPr>
                        <a:t>(Bytes</a:t>
                      </a:r>
                    </a:p>
                    <a:p>
                      <a:pPr>
                        <a:lnSpc>
                          <a:spcPct val="95000"/>
                        </a:lnSpc>
                      </a:pPr>
                      <a:r>
                        <a:rPr lang="en-US" sz="1000" b="1" kern="1200" baseline="0" dirty="0" smtClean="0">
                          <a:solidFill>
                            <a:schemeClr val="tx1"/>
                          </a:solidFill>
                          <a:latin typeface="Verdana" pitchFamily="34" charset="0"/>
                          <a:ea typeface="Verdana" pitchFamily="34" charset="0"/>
                          <a:cs typeface="Verdana" pitchFamily="34" charset="0"/>
                        </a:rPr>
                        <a:t>Required)</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b="1" kern="1200" baseline="0" dirty="0" smtClean="0">
                          <a:solidFill>
                            <a:schemeClr val="tx1"/>
                          </a:solidFill>
                          <a:latin typeface="Verdana" pitchFamily="34" charset="0"/>
                          <a:ea typeface="Verdana" pitchFamily="34" charset="0"/>
                          <a:cs typeface="Verdana" pitchFamily="34" charset="0"/>
                        </a:rPr>
                        <a:t>Range of</a:t>
                      </a:r>
                    </a:p>
                    <a:p>
                      <a:pPr>
                        <a:lnSpc>
                          <a:spcPct val="95000"/>
                        </a:lnSpc>
                      </a:pPr>
                      <a:r>
                        <a:rPr lang="en-US" sz="1000" b="1" kern="1200" baseline="0" dirty="0" smtClean="0">
                          <a:solidFill>
                            <a:schemeClr val="tx1"/>
                          </a:solidFill>
                          <a:latin typeface="Verdana" pitchFamily="34" charset="0"/>
                          <a:ea typeface="Verdana" pitchFamily="34" charset="0"/>
                          <a:cs typeface="Verdana" pitchFamily="34" charset="0"/>
                        </a:rPr>
                        <a:t>Values</a:t>
                      </a:r>
                      <a:endParaRPr lang="en-US" sz="1000" dirty="0">
                        <a:solidFill>
                          <a:schemeClr val="tx1"/>
                        </a:solidFill>
                        <a:latin typeface="Verdana" pitchFamily="34" charset="0"/>
                        <a:ea typeface="Verdana" pitchFamily="34" charset="0"/>
                        <a:cs typeface="Verdana" pitchFamily="34" charset="0"/>
                      </a:endParaRPr>
                    </a:p>
                  </a:txBody>
                  <a:tcPr/>
                </a:tc>
              </a:tr>
              <a:tr h="370840">
                <a:tc rowSpan="3">
                  <a:txBody>
                    <a:bodyPr/>
                    <a:lstStyle/>
                    <a:p>
                      <a:pPr>
                        <a:lnSpc>
                          <a:spcPct val="95000"/>
                        </a:lnSpc>
                      </a:pPr>
                      <a:r>
                        <a:rPr lang="en-US" sz="1000" dirty="0" smtClean="0">
                          <a:solidFill>
                            <a:schemeClr val="tx1"/>
                          </a:solidFill>
                          <a:latin typeface="Verdana" pitchFamily="34" charset="0"/>
                          <a:ea typeface="Verdana" pitchFamily="34" charset="0"/>
                          <a:cs typeface="Verdana" pitchFamily="34" charset="0"/>
                        </a:rPr>
                        <a:t>Character</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marL="0" marR="0" indent="0" algn="l" defTabSz="914400" rtl="0" eaLnBrk="1" fontAlgn="auto" latinLnBrk="0" hangingPunct="1">
                        <a:lnSpc>
                          <a:spcPct val="95000"/>
                        </a:lnSpc>
                        <a:spcBef>
                          <a:spcPts val="0"/>
                        </a:spcBef>
                        <a:spcAft>
                          <a:spcPts val="0"/>
                        </a:spcAft>
                        <a:buClrTx/>
                        <a:buSzTx/>
                        <a:buFontTx/>
                        <a:buNone/>
                        <a:tabLst/>
                        <a:defRPr/>
                      </a:pPr>
                      <a:r>
                        <a:rPr lang="en-US" sz="1000" dirty="0" smtClean="0">
                          <a:solidFill>
                            <a:schemeClr val="tx1"/>
                          </a:solidFill>
                          <a:latin typeface="Verdana" pitchFamily="34" charset="0"/>
                          <a:ea typeface="Verdana" pitchFamily="34" charset="0"/>
                          <a:cs typeface="Verdana" pitchFamily="34" charset="0"/>
                        </a:rPr>
                        <a:t>Character</a:t>
                      </a: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char</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dirty="0" smtClean="0">
                          <a:solidFill>
                            <a:schemeClr val="tx1"/>
                          </a:solidFill>
                          <a:latin typeface="Verdana" pitchFamily="34" charset="0"/>
                          <a:ea typeface="Verdana" pitchFamily="34" charset="0"/>
                          <a:cs typeface="Verdana" pitchFamily="34" charset="0"/>
                        </a:rPr>
                        <a:t>1</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-128 to 127</a:t>
                      </a:r>
                      <a:endParaRPr lang="en-US" sz="1000" dirty="0">
                        <a:solidFill>
                          <a:schemeClr val="tx1"/>
                        </a:solidFill>
                        <a:latin typeface="Verdana" pitchFamily="34" charset="0"/>
                        <a:ea typeface="Verdana" pitchFamily="34" charset="0"/>
                        <a:cs typeface="Verdana" pitchFamily="34" charset="0"/>
                      </a:endParaRPr>
                    </a:p>
                  </a:txBody>
                  <a:tcPr/>
                </a:tc>
              </a:tr>
              <a:tr h="370840">
                <a:tc vMerge="1">
                  <a:txBody>
                    <a:bodyPr/>
                    <a:lstStyle/>
                    <a:p>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Unsigned Character</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unsigned char</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dirty="0" smtClean="0">
                          <a:solidFill>
                            <a:schemeClr val="tx1"/>
                          </a:solidFill>
                          <a:latin typeface="Verdana" pitchFamily="34" charset="0"/>
                          <a:ea typeface="Verdana" pitchFamily="34" charset="0"/>
                          <a:cs typeface="Verdana" pitchFamily="34" charset="0"/>
                        </a:rPr>
                        <a:t>1</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0 to 255</a:t>
                      </a:r>
                      <a:endParaRPr lang="en-US" sz="1000" dirty="0">
                        <a:solidFill>
                          <a:schemeClr val="tx1"/>
                        </a:solidFill>
                        <a:latin typeface="Verdana" pitchFamily="34" charset="0"/>
                        <a:ea typeface="Verdana" pitchFamily="34" charset="0"/>
                        <a:cs typeface="Verdana" pitchFamily="34" charset="0"/>
                      </a:endParaRPr>
                    </a:p>
                  </a:txBody>
                  <a:tcPr/>
                </a:tc>
              </a:tr>
              <a:tr h="370840">
                <a:tc vMerge="1">
                  <a:txBody>
                    <a:bodyPr/>
                    <a:lstStyle/>
                    <a:p>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dirty="0" smtClean="0">
                          <a:solidFill>
                            <a:schemeClr val="tx1"/>
                          </a:solidFill>
                          <a:latin typeface="Verdana" pitchFamily="34" charset="0"/>
                          <a:ea typeface="Verdana" pitchFamily="34" charset="0"/>
                          <a:cs typeface="Verdana" pitchFamily="34" charset="0"/>
                        </a:rPr>
                        <a:t>Signed </a:t>
                      </a:r>
                      <a:r>
                        <a:rPr lang="en-US" sz="1000" kern="1200" baseline="0" dirty="0" smtClean="0">
                          <a:solidFill>
                            <a:schemeClr val="dk1"/>
                          </a:solidFill>
                          <a:latin typeface="Verdana" pitchFamily="34" charset="0"/>
                          <a:ea typeface="Verdana" pitchFamily="34" charset="0"/>
                          <a:cs typeface="Verdana" pitchFamily="34" charset="0"/>
                        </a:rPr>
                        <a:t>Character</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signed char</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dirty="0" smtClean="0">
                          <a:solidFill>
                            <a:schemeClr val="tx1"/>
                          </a:solidFill>
                          <a:latin typeface="Verdana" pitchFamily="34" charset="0"/>
                          <a:ea typeface="Verdana" pitchFamily="34" charset="0"/>
                          <a:cs typeface="Verdana" pitchFamily="34" charset="0"/>
                        </a:rPr>
                        <a:t>1</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-128 to 127</a:t>
                      </a:r>
                      <a:endParaRPr lang="en-US" sz="1000" dirty="0">
                        <a:solidFill>
                          <a:schemeClr val="tx1"/>
                        </a:solidFill>
                        <a:latin typeface="Verdana" pitchFamily="34" charset="0"/>
                        <a:ea typeface="Verdana" pitchFamily="34" charset="0"/>
                        <a:cs typeface="Verdana" pitchFamily="34" charset="0"/>
                      </a:endParaRPr>
                    </a:p>
                  </a:txBody>
                  <a:tcPr/>
                </a:tc>
              </a:tr>
              <a:tr h="370840">
                <a:tc rowSpan="3">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Integer or</a:t>
                      </a:r>
                    </a:p>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Signed</a:t>
                      </a:r>
                    </a:p>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Integer</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Signed Integer</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signed </a:t>
                      </a:r>
                      <a:r>
                        <a:rPr lang="en-US" sz="1000" kern="1200" baseline="0" dirty="0" err="1" smtClean="0">
                          <a:solidFill>
                            <a:schemeClr val="dk1"/>
                          </a:solidFill>
                          <a:latin typeface="Verdana" pitchFamily="34" charset="0"/>
                          <a:ea typeface="Verdana" pitchFamily="34" charset="0"/>
                          <a:cs typeface="Verdana" pitchFamily="34" charset="0"/>
                        </a:rPr>
                        <a:t>int</a:t>
                      </a:r>
                      <a:r>
                        <a:rPr lang="en-US" sz="1000" kern="1200" baseline="0" dirty="0" smtClean="0">
                          <a:solidFill>
                            <a:schemeClr val="dk1"/>
                          </a:solidFill>
                          <a:latin typeface="Verdana" pitchFamily="34" charset="0"/>
                          <a:ea typeface="Verdana" pitchFamily="34" charset="0"/>
                          <a:cs typeface="Verdana" pitchFamily="34" charset="0"/>
                        </a:rPr>
                        <a:t> (or)</a:t>
                      </a:r>
                    </a:p>
                    <a:p>
                      <a:pPr>
                        <a:lnSpc>
                          <a:spcPct val="95000"/>
                        </a:lnSpc>
                      </a:pPr>
                      <a:r>
                        <a:rPr lang="en-US" sz="1000" kern="1200" baseline="0" dirty="0" err="1" smtClean="0">
                          <a:solidFill>
                            <a:schemeClr val="dk1"/>
                          </a:solidFill>
                          <a:latin typeface="Verdana" pitchFamily="34" charset="0"/>
                          <a:ea typeface="Verdana" pitchFamily="34" charset="0"/>
                          <a:cs typeface="Verdana" pitchFamily="34" charset="0"/>
                        </a:rPr>
                        <a:t>int</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2</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-32768 to 32767</a:t>
                      </a:r>
                      <a:endParaRPr lang="en-US" sz="1000" dirty="0">
                        <a:solidFill>
                          <a:schemeClr val="tx1"/>
                        </a:solidFill>
                        <a:latin typeface="Verdana" pitchFamily="34" charset="0"/>
                        <a:ea typeface="Verdana" pitchFamily="34" charset="0"/>
                        <a:cs typeface="Verdana" pitchFamily="34" charset="0"/>
                      </a:endParaRPr>
                    </a:p>
                  </a:txBody>
                  <a:tcPr/>
                </a:tc>
              </a:tr>
              <a:tr h="370840">
                <a:tc vMerge="1">
                  <a:txBody>
                    <a:bodyPr/>
                    <a:lstStyle/>
                    <a:p>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Signed Short Integer</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signed short </a:t>
                      </a:r>
                      <a:r>
                        <a:rPr lang="en-US" sz="1000" kern="1200" baseline="0" dirty="0" err="1" smtClean="0">
                          <a:solidFill>
                            <a:schemeClr val="dk1"/>
                          </a:solidFill>
                          <a:latin typeface="Verdana" pitchFamily="34" charset="0"/>
                          <a:ea typeface="Verdana" pitchFamily="34" charset="0"/>
                          <a:cs typeface="Verdana" pitchFamily="34" charset="0"/>
                        </a:rPr>
                        <a:t>int</a:t>
                      </a:r>
                      <a:endParaRPr lang="en-US" sz="1000" kern="1200" baseline="0" dirty="0" smtClean="0">
                        <a:solidFill>
                          <a:schemeClr val="dk1"/>
                        </a:solidFill>
                        <a:latin typeface="Verdana" pitchFamily="34" charset="0"/>
                        <a:ea typeface="Verdana" pitchFamily="34" charset="0"/>
                        <a:cs typeface="Verdana" pitchFamily="34" charset="0"/>
                      </a:endParaRPr>
                    </a:p>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(or) short </a:t>
                      </a:r>
                      <a:r>
                        <a:rPr lang="en-US" sz="1000" kern="1200" baseline="0" dirty="0" err="1" smtClean="0">
                          <a:solidFill>
                            <a:schemeClr val="dk1"/>
                          </a:solidFill>
                          <a:latin typeface="Verdana" pitchFamily="34" charset="0"/>
                          <a:ea typeface="Verdana" pitchFamily="34" charset="0"/>
                          <a:cs typeface="Verdana" pitchFamily="34" charset="0"/>
                        </a:rPr>
                        <a:t>int</a:t>
                      </a:r>
                      <a:endParaRPr lang="en-US" sz="1000" kern="1200" baseline="0" dirty="0" smtClean="0">
                        <a:solidFill>
                          <a:schemeClr val="dk1"/>
                        </a:solidFill>
                        <a:latin typeface="Verdana" pitchFamily="34" charset="0"/>
                        <a:ea typeface="Verdana" pitchFamily="34" charset="0"/>
                        <a:cs typeface="Verdana" pitchFamily="34" charset="0"/>
                      </a:endParaRPr>
                    </a:p>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(or) short</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1 or 2</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-128 to 127 or</a:t>
                      </a:r>
                    </a:p>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-32768 to 32767</a:t>
                      </a:r>
                      <a:endParaRPr lang="en-US" sz="1000" dirty="0">
                        <a:solidFill>
                          <a:schemeClr val="tx1"/>
                        </a:solidFill>
                        <a:latin typeface="Verdana" pitchFamily="34" charset="0"/>
                        <a:ea typeface="Verdana" pitchFamily="34" charset="0"/>
                        <a:cs typeface="Verdana" pitchFamily="34" charset="0"/>
                      </a:endParaRPr>
                    </a:p>
                  </a:txBody>
                  <a:tcPr/>
                </a:tc>
              </a:tr>
              <a:tr h="370840">
                <a:tc vMerge="1">
                  <a:txBody>
                    <a:bodyPr/>
                    <a:lstStyle/>
                    <a:p>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Signed Long Integer</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signed long </a:t>
                      </a:r>
                      <a:r>
                        <a:rPr lang="en-US" sz="1000" kern="1200" baseline="0" dirty="0" err="1" smtClean="0">
                          <a:solidFill>
                            <a:schemeClr val="dk1"/>
                          </a:solidFill>
                          <a:latin typeface="Verdana" pitchFamily="34" charset="0"/>
                          <a:ea typeface="Verdana" pitchFamily="34" charset="0"/>
                          <a:cs typeface="Verdana" pitchFamily="34" charset="0"/>
                        </a:rPr>
                        <a:t>int</a:t>
                      </a:r>
                      <a:endParaRPr lang="en-US" sz="1000" kern="1200" baseline="0" dirty="0" smtClean="0">
                        <a:solidFill>
                          <a:schemeClr val="dk1"/>
                        </a:solidFill>
                        <a:latin typeface="Verdana" pitchFamily="34" charset="0"/>
                        <a:ea typeface="Verdana" pitchFamily="34" charset="0"/>
                        <a:cs typeface="Verdana" pitchFamily="34" charset="0"/>
                      </a:endParaRPr>
                    </a:p>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(or) long </a:t>
                      </a:r>
                      <a:r>
                        <a:rPr lang="en-US" sz="1000" kern="1200" baseline="0" dirty="0" err="1" smtClean="0">
                          <a:solidFill>
                            <a:schemeClr val="dk1"/>
                          </a:solidFill>
                          <a:latin typeface="Verdana" pitchFamily="34" charset="0"/>
                          <a:ea typeface="Verdana" pitchFamily="34" charset="0"/>
                          <a:cs typeface="Verdana" pitchFamily="34" charset="0"/>
                        </a:rPr>
                        <a:t>int</a:t>
                      </a:r>
                      <a:endParaRPr lang="en-US" sz="1000" kern="1200" baseline="0" dirty="0" smtClean="0">
                        <a:solidFill>
                          <a:schemeClr val="dk1"/>
                        </a:solidFill>
                        <a:latin typeface="Verdana" pitchFamily="34" charset="0"/>
                        <a:ea typeface="Verdana" pitchFamily="34" charset="0"/>
                        <a:cs typeface="Verdana" pitchFamily="34" charset="0"/>
                      </a:endParaRPr>
                    </a:p>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(or) long</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4</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-21474883648 to</a:t>
                      </a:r>
                    </a:p>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2147483647</a:t>
                      </a:r>
                      <a:endParaRPr lang="en-US" sz="1000" dirty="0">
                        <a:solidFill>
                          <a:schemeClr val="tx1"/>
                        </a:solidFill>
                        <a:latin typeface="Verdana" pitchFamily="34" charset="0"/>
                        <a:ea typeface="Verdana" pitchFamily="34" charset="0"/>
                        <a:cs typeface="Verdana" pitchFamily="34" charset="0"/>
                      </a:endParaRPr>
                    </a:p>
                  </a:txBody>
                  <a:tcPr/>
                </a:tc>
              </a:tr>
              <a:tr h="370840">
                <a:tc rowSpan="3">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Unsigned</a:t>
                      </a:r>
                    </a:p>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Integer</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err="1" smtClean="0">
                          <a:solidFill>
                            <a:schemeClr val="dk1"/>
                          </a:solidFill>
                          <a:latin typeface="Verdana" pitchFamily="34" charset="0"/>
                          <a:ea typeface="Verdana" pitchFamily="34" charset="0"/>
                          <a:cs typeface="Verdana" pitchFamily="34" charset="0"/>
                        </a:rPr>
                        <a:t>UnSigned</a:t>
                      </a:r>
                      <a:r>
                        <a:rPr lang="en-US" sz="1000" kern="1200" baseline="0" dirty="0" smtClean="0">
                          <a:solidFill>
                            <a:schemeClr val="dk1"/>
                          </a:solidFill>
                          <a:latin typeface="Verdana" pitchFamily="34" charset="0"/>
                          <a:ea typeface="Verdana" pitchFamily="34" charset="0"/>
                          <a:cs typeface="Verdana" pitchFamily="34" charset="0"/>
                        </a:rPr>
                        <a:t> Integer</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unsigned </a:t>
                      </a:r>
                      <a:r>
                        <a:rPr lang="en-US" sz="1000" kern="1200" baseline="0" dirty="0" err="1" smtClean="0">
                          <a:solidFill>
                            <a:schemeClr val="dk1"/>
                          </a:solidFill>
                          <a:latin typeface="Verdana" pitchFamily="34" charset="0"/>
                          <a:ea typeface="Verdana" pitchFamily="34" charset="0"/>
                          <a:cs typeface="Verdana" pitchFamily="34" charset="0"/>
                        </a:rPr>
                        <a:t>int</a:t>
                      </a:r>
                      <a:endParaRPr lang="en-US" sz="1000" kern="1200" baseline="0" dirty="0" smtClean="0">
                        <a:solidFill>
                          <a:schemeClr val="dk1"/>
                        </a:solidFill>
                        <a:latin typeface="Verdana" pitchFamily="34" charset="0"/>
                        <a:ea typeface="Verdana" pitchFamily="34" charset="0"/>
                        <a:cs typeface="Verdana" pitchFamily="34" charset="0"/>
                      </a:endParaRPr>
                    </a:p>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(or) unsigned</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2</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0 to 65536</a:t>
                      </a:r>
                      <a:endParaRPr lang="en-US" sz="1000" dirty="0">
                        <a:solidFill>
                          <a:schemeClr val="tx1"/>
                        </a:solidFill>
                        <a:latin typeface="Verdana" pitchFamily="34" charset="0"/>
                        <a:ea typeface="Verdana" pitchFamily="34" charset="0"/>
                        <a:cs typeface="Verdana" pitchFamily="34" charset="0"/>
                      </a:endParaRPr>
                    </a:p>
                  </a:txBody>
                  <a:tcPr/>
                </a:tc>
              </a:tr>
              <a:tr h="0">
                <a:tc vMerge="1">
                  <a:txBody>
                    <a:bodyPr/>
                    <a:lstStyle/>
                    <a:p>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err="1" smtClean="0">
                          <a:solidFill>
                            <a:schemeClr val="dk1"/>
                          </a:solidFill>
                          <a:latin typeface="Verdana" pitchFamily="34" charset="0"/>
                          <a:ea typeface="Verdana" pitchFamily="34" charset="0"/>
                          <a:cs typeface="Verdana" pitchFamily="34" charset="0"/>
                        </a:rPr>
                        <a:t>UnSigned</a:t>
                      </a:r>
                      <a:r>
                        <a:rPr lang="en-US" sz="1000" kern="1200" baseline="0" dirty="0" smtClean="0">
                          <a:solidFill>
                            <a:schemeClr val="dk1"/>
                          </a:solidFill>
                          <a:latin typeface="Verdana" pitchFamily="34" charset="0"/>
                          <a:ea typeface="Verdana" pitchFamily="34" charset="0"/>
                          <a:cs typeface="Verdana" pitchFamily="34" charset="0"/>
                        </a:rPr>
                        <a:t> Short Integer</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unsigned short</a:t>
                      </a:r>
                    </a:p>
                    <a:p>
                      <a:pPr>
                        <a:lnSpc>
                          <a:spcPct val="95000"/>
                        </a:lnSpc>
                      </a:pPr>
                      <a:r>
                        <a:rPr lang="en-US" sz="1000" kern="1200" baseline="0" dirty="0" err="1" smtClean="0">
                          <a:solidFill>
                            <a:schemeClr val="dk1"/>
                          </a:solidFill>
                          <a:latin typeface="Verdana" pitchFamily="34" charset="0"/>
                          <a:ea typeface="Verdana" pitchFamily="34" charset="0"/>
                          <a:cs typeface="Verdana" pitchFamily="34" charset="0"/>
                        </a:rPr>
                        <a:t>int</a:t>
                      </a:r>
                      <a:r>
                        <a:rPr lang="en-US" sz="1000" kern="1200" baseline="0" dirty="0" smtClean="0">
                          <a:solidFill>
                            <a:schemeClr val="dk1"/>
                          </a:solidFill>
                          <a:latin typeface="Verdana" pitchFamily="34" charset="0"/>
                          <a:ea typeface="Verdana" pitchFamily="34" charset="0"/>
                          <a:cs typeface="Verdana" pitchFamily="34" charset="0"/>
                        </a:rPr>
                        <a:t> (or)</a:t>
                      </a:r>
                    </a:p>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unsigned short</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1 or 2</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0 to 256 or</a:t>
                      </a:r>
                    </a:p>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0 to 65536</a:t>
                      </a:r>
                      <a:endParaRPr lang="en-US" sz="1000" dirty="0">
                        <a:solidFill>
                          <a:schemeClr val="tx1"/>
                        </a:solidFill>
                        <a:latin typeface="Verdana" pitchFamily="34" charset="0"/>
                        <a:ea typeface="Verdana" pitchFamily="34" charset="0"/>
                        <a:cs typeface="Verdana" pitchFamily="34" charset="0"/>
                      </a:endParaRPr>
                    </a:p>
                  </a:txBody>
                  <a:tcPr/>
                </a:tc>
              </a:tr>
              <a:tr h="350520">
                <a:tc vMerge="1">
                  <a:txBody>
                    <a:bodyPr/>
                    <a:lstStyle/>
                    <a:p>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err="1" smtClean="0">
                          <a:solidFill>
                            <a:schemeClr val="dk1"/>
                          </a:solidFill>
                          <a:latin typeface="Verdana" pitchFamily="34" charset="0"/>
                          <a:ea typeface="Verdana" pitchFamily="34" charset="0"/>
                          <a:cs typeface="Verdana" pitchFamily="34" charset="0"/>
                        </a:rPr>
                        <a:t>UnSigned</a:t>
                      </a:r>
                      <a:r>
                        <a:rPr lang="en-US" sz="1000" kern="1200" baseline="0" dirty="0" smtClean="0">
                          <a:solidFill>
                            <a:schemeClr val="dk1"/>
                          </a:solidFill>
                          <a:latin typeface="Verdana" pitchFamily="34" charset="0"/>
                          <a:ea typeface="Verdana" pitchFamily="34" charset="0"/>
                          <a:cs typeface="Verdana" pitchFamily="34" charset="0"/>
                        </a:rPr>
                        <a:t> Long Integer</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unsigned long</a:t>
                      </a:r>
                    </a:p>
                    <a:p>
                      <a:pPr>
                        <a:lnSpc>
                          <a:spcPct val="95000"/>
                        </a:lnSpc>
                      </a:pPr>
                      <a:r>
                        <a:rPr lang="en-US" sz="1000" kern="1200" baseline="0" dirty="0" err="1" smtClean="0">
                          <a:solidFill>
                            <a:schemeClr val="dk1"/>
                          </a:solidFill>
                          <a:latin typeface="Verdana" pitchFamily="34" charset="0"/>
                          <a:ea typeface="Verdana" pitchFamily="34" charset="0"/>
                          <a:cs typeface="Verdana" pitchFamily="34" charset="0"/>
                        </a:rPr>
                        <a:t>int</a:t>
                      </a:r>
                      <a:r>
                        <a:rPr lang="en-US" sz="1000" kern="1200" baseline="0" dirty="0" smtClean="0">
                          <a:solidFill>
                            <a:schemeClr val="dk1"/>
                          </a:solidFill>
                          <a:latin typeface="Verdana" pitchFamily="34" charset="0"/>
                          <a:ea typeface="Verdana" pitchFamily="34" charset="0"/>
                          <a:cs typeface="Verdana" pitchFamily="34" charset="0"/>
                        </a:rPr>
                        <a:t> (or)</a:t>
                      </a:r>
                    </a:p>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unsigned long</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4</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0 to 4294967295</a:t>
                      </a:r>
                      <a:endParaRPr lang="en-US" sz="1000" dirty="0">
                        <a:solidFill>
                          <a:schemeClr val="tx1"/>
                        </a:solidFill>
                        <a:latin typeface="Verdana" pitchFamily="34" charset="0"/>
                        <a:ea typeface="Verdana" pitchFamily="34" charset="0"/>
                        <a:cs typeface="Verdana" pitchFamily="34" charset="0"/>
                      </a:endParaRPr>
                    </a:p>
                  </a:txBody>
                  <a:tcPr/>
                </a:tc>
              </a:tr>
              <a:tr h="0">
                <a:tc rowSpan="3">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Floating Point</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Floating Point</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float</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4</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3.4e-38 to</a:t>
                      </a:r>
                    </a:p>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3.4e+38</a:t>
                      </a:r>
                      <a:endParaRPr lang="en-US" sz="1000" dirty="0">
                        <a:solidFill>
                          <a:schemeClr val="tx1"/>
                        </a:solidFill>
                        <a:latin typeface="Verdana" pitchFamily="34" charset="0"/>
                        <a:ea typeface="Verdana" pitchFamily="34" charset="0"/>
                        <a:cs typeface="Verdana" pitchFamily="34" charset="0"/>
                      </a:endParaRPr>
                    </a:p>
                  </a:txBody>
                  <a:tcPr/>
                </a:tc>
              </a:tr>
              <a:tr h="0">
                <a:tc vMerge="1">
                  <a:txBody>
                    <a:bodyPr/>
                    <a:lstStyle/>
                    <a:p>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dirty="0" smtClean="0">
                          <a:solidFill>
                            <a:schemeClr val="tx1"/>
                          </a:solidFill>
                          <a:latin typeface="Verdana" pitchFamily="34" charset="0"/>
                          <a:ea typeface="Verdana" pitchFamily="34" charset="0"/>
                          <a:cs typeface="Verdana" pitchFamily="34" charset="0"/>
                        </a:rPr>
                        <a:t>Double Precision </a:t>
                      </a:r>
                      <a:r>
                        <a:rPr lang="en-US" sz="1000" kern="1200" baseline="0" dirty="0" smtClean="0">
                          <a:solidFill>
                            <a:schemeClr val="dk1"/>
                          </a:solidFill>
                          <a:latin typeface="Verdana" pitchFamily="34" charset="0"/>
                          <a:ea typeface="Verdana" pitchFamily="34" charset="0"/>
                          <a:cs typeface="Verdana" pitchFamily="34" charset="0"/>
                        </a:rPr>
                        <a:t>Floating Point</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double</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dirty="0" smtClean="0">
                          <a:solidFill>
                            <a:schemeClr val="tx1"/>
                          </a:solidFill>
                          <a:latin typeface="Verdana" pitchFamily="34" charset="0"/>
                          <a:ea typeface="Verdana" pitchFamily="34" charset="0"/>
                          <a:cs typeface="Verdana" pitchFamily="34" charset="0"/>
                        </a:rPr>
                        <a:t>8</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1.7e-308 to 1.7e+308</a:t>
                      </a:r>
                      <a:endParaRPr lang="en-US" sz="1000" dirty="0">
                        <a:solidFill>
                          <a:schemeClr val="tx1"/>
                        </a:solidFill>
                        <a:latin typeface="Verdana" pitchFamily="34" charset="0"/>
                        <a:ea typeface="Verdana" pitchFamily="34" charset="0"/>
                        <a:cs typeface="Verdana" pitchFamily="34" charset="0"/>
                      </a:endParaRPr>
                    </a:p>
                  </a:txBody>
                  <a:tcPr/>
                </a:tc>
              </a:tr>
              <a:tr h="0">
                <a:tc vMerge="1">
                  <a:txBody>
                    <a:bodyPr/>
                    <a:lstStyle/>
                    <a:p>
                      <a:endParaRPr lang="en-US" sz="14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Extended Double Precision Floating Point</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long double</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dirty="0" smtClean="0">
                          <a:solidFill>
                            <a:schemeClr val="tx1"/>
                          </a:solidFill>
                          <a:latin typeface="Verdana" pitchFamily="34" charset="0"/>
                          <a:ea typeface="Verdana" pitchFamily="34" charset="0"/>
                          <a:cs typeface="Verdana" pitchFamily="34" charset="0"/>
                        </a:rPr>
                        <a:t>10</a:t>
                      </a:r>
                      <a:endParaRPr lang="en-US" sz="1000" dirty="0">
                        <a:solidFill>
                          <a:schemeClr val="tx1"/>
                        </a:solidFill>
                        <a:latin typeface="Verdana" pitchFamily="34" charset="0"/>
                        <a:ea typeface="Verdana" pitchFamily="34" charset="0"/>
                        <a:cs typeface="Verdana" pitchFamily="34" charset="0"/>
                      </a:endParaRPr>
                    </a:p>
                  </a:txBody>
                  <a:tcPr/>
                </a:tc>
                <a:tc>
                  <a:txBody>
                    <a:bodyPr/>
                    <a:lstStyle/>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3.4 e-4932 to 3.4</a:t>
                      </a:r>
                    </a:p>
                    <a:p>
                      <a:pPr>
                        <a:lnSpc>
                          <a:spcPct val="95000"/>
                        </a:lnSpc>
                      </a:pPr>
                      <a:r>
                        <a:rPr lang="en-US" sz="1000" kern="1200" baseline="0" dirty="0" smtClean="0">
                          <a:solidFill>
                            <a:schemeClr val="dk1"/>
                          </a:solidFill>
                          <a:latin typeface="Verdana" pitchFamily="34" charset="0"/>
                          <a:ea typeface="Verdana" pitchFamily="34" charset="0"/>
                          <a:cs typeface="Verdana" pitchFamily="34" charset="0"/>
                        </a:rPr>
                        <a:t>e+4932</a:t>
                      </a:r>
                      <a:endParaRPr lang="en-US" sz="1000" dirty="0">
                        <a:solidFill>
                          <a:schemeClr val="tx1"/>
                        </a:solidFill>
                        <a:latin typeface="Verdana" pitchFamily="34" charset="0"/>
                        <a:ea typeface="Verdana" pitchFamily="34" charset="0"/>
                        <a:cs typeface="Verdana" pitchFamily="34" charset="0"/>
                      </a:endParaRPr>
                    </a:p>
                  </a:txBody>
                  <a:tcPr/>
                </a:tc>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31747" name="Rectangle 5"/>
          <p:cNvSpPr>
            <a:spLocks noChangeArrowheads="1"/>
          </p:cNvSpPr>
          <p:nvPr/>
        </p:nvSpPr>
        <p:spPr bwMode="auto">
          <a:xfrm>
            <a:off x="152400" y="457200"/>
            <a:ext cx="8686800" cy="730250"/>
          </a:xfrm>
          <a:prstGeom prst="rect">
            <a:avLst/>
          </a:prstGeom>
          <a:noFill/>
          <a:ln w="9525">
            <a:noFill/>
            <a:miter lim="800000"/>
            <a:headEnd/>
            <a:tailEnd/>
          </a:ln>
        </p:spPr>
        <p:txBody>
          <a:bodyPr anchor="ctr">
            <a:spAutoFit/>
          </a:bodyPr>
          <a:lstStyle/>
          <a:p>
            <a:pPr marL="457200" indent="-457200" algn="just">
              <a:spcBef>
                <a:spcPts val="600"/>
              </a:spcBef>
              <a:spcAft>
                <a:spcPts val="600"/>
              </a:spcAft>
            </a:pPr>
            <a:r>
              <a:rPr lang="en-US" sz="1700" b="1">
                <a:solidFill>
                  <a:srgbClr val="0000FF"/>
                </a:solidFill>
                <a:latin typeface="Verdana" pitchFamily="34" charset="0"/>
              </a:rPr>
              <a:t>To Determine the Size of Each Data Type:</a:t>
            </a:r>
          </a:p>
          <a:p>
            <a:pPr marL="457200" indent="-457200" algn="just">
              <a:spcBef>
                <a:spcPts val="300"/>
              </a:spcBef>
              <a:spcAft>
                <a:spcPts val="300"/>
              </a:spcAft>
              <a:buFont typeface="Wingdings" pitchFamily="2" charset="2"/>
              <a:buChar char="Ø"/>
            </a:pPr>
            <a:r>
              <a:rPr lang="en-US" sz="1700">
                <a:latin typeface="Verdana" pitchFamily="34" charset="0"/>
              </a:rPr>
              <a:t>Use the </a:t>
            </a:r>
            <a:r>
              <a:rPr lang="en-US" sz="1700" b="1">
                <a:latin typeface="Verdana" pitchFamily="34" charset="0"/>
              </a:rPr>
              <a:t>sizeof</a:t>
            </a:r>
            <a:r>
              <a:rPr lang="en-US" sz="1700">
                <a:latin typeface="Verdana" pitchFamily="34" charset="0"/>
              </a:rPr>
              <a:t> operator.</a:t>
            </a:r>
          </a:p>
        </p:txBody>
      </p:sp>
      <p:sp>
        <p:nvSpPr>
          <p:cNvPr id="31748"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Kinds of Primary Data Type:</a:t>
            </a:r>
          </a:p>
        </p:txBody>
      </p:sp>
      <p:sp>
        <p:nvSpPr>
          <p:cNvPr id="31749"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B815CD4E-BE9D-4DDC-8C75-54AB0FCC2EBD}" type="slidenum">
              <a:rPr lang="en-US" sz="1400"/>
              <a:pPr/>
              <a:t>26</a:t>
            </a:fld>
            <a:endParaRPr lang="en-US" sz="1400"/>
          </a:p>
        </p:txBody>
      </p:sp>
      <p:sp>
        <p:nvSpPr>
          <p:cNvPr id="31750" name="Rectangle 5"/>
          <p:cNvSpPr>
            <a:spLocks noChangeArrowheads="1"/>
          </p:cNvSpPr>
          <p:nvPr/>
        </p:nvSpPr>
        <p:spPr bwMode="auto">
          <a:xfrm>
            <a:off x="819150" y="1295400"/>
            <a:ext cx="7543800" cy="5432425"/>
          </a:xfrm>
          <a:prstGeom prst="rect">
            <a:avLst/>
          </a:prstGeom>
          <a:noFill/>
          <a:ln w="28575">
            <a:solidFill>
              <a:srgbClr val="00B050"/>
            </a:solidFill>
            <a:miter lim="800000"/>
            <a:headEnd/>
            <a:tailEnd/>
          </a:ln>
        </p:spPr>
        <p:txBody>
          <a:bodyPr anchor="ctr">
            <a:spAutoFit/>
          </a:bodyPr>
          <a:lstStyle/>
          <a:p>
            <a:pPr>
              <a:spcBef>
                <a:spcPts val="300"/>
              </a:spcBef>
              <a:spcAft>
                <a:spcPts val="300"/>
              </a:spcAft>
            </a:pPr>
            <a:r>
              <a:rPr lang="en-US" sz="1600">
                <a:latin typeface="Verdana" pitchFamily="34" charset="0"/>
              </a:rPr>
              <a:t>#include&lt;stdio.h&gt;</a:t>
            </a:r>
          </a:p>
          <a:p>
            <a:pPr>
              <a:spcBef>
                <a:spcPts val="300"/>
              </a:spcBef>
              <a:spcAft>
                <a:spcPts val="300"/>
              </a:spcAft>
            </a:pPr>
            <a:r>
              <a:rPr lang="en-US" sz="1600">
                <a:latin typeface="Verdana" pitchFamily="34" charset="0"/>
              </a:rPr>
              <a:t>#include&lt;conio.h&gt;</a:t>
            </a:r>
          </a:p>
          <a:p>
            <a:pPr>
              <a:spcBef>
                <a:spcPts val="300"/>
              </a:spcBef>
              <a:spcAft>
                <a:spcPts val="300"/>
              </a:spcAft>
            </a:pPr>
            <a:r>
              <a:rPr lang="en-US" sz="1600">
                <a:latin typeface="Verdana" pitchFamily="34" charset="0"/>
              </a:rPr>
              <a:t>main()</a:t>
            </a:r>
          </a:p>
          <a:p>
            <a:pPr>
              <a:spcBef>
                <a:spcPts val="300"/>
              </a:spcBef>
              <a:spcAft>
                <a:spcPts val="300"/>
              </a:spcAft>
            </a:pPr>
            <a:r>
              <a:rPr lang="en-US" sz="1600">
                <a:latin typeface="Verdana" pitchFamily="34" charset="0"/>
              </a:rPr>
              <a:t>{</a:t>
            </a:r>
          </a:p>
          <a:p>
            <a:pPr>
              <a:spcBef>
                <a:spcPts val="300"/>
              </a:spcBef>
              <a:spcAft>
                <a:spcPts val="300"/>
              </a:spcAft>
            </a:pPr>
            <a:r>
              <a:rPr lang="en-US" sz="1600">
                <a:latin typeface="Verdana" pitchFamily="34" charset="0"/>
              </a:rPr>
              <a:t>int x,y,z,p,q,r;</a:t>
            </a:r>
          </a:p>
          <a:p>
            <a:pPr>
              <a:spcBef>
                <a:spcPts val="300"/>
              </a:spcBef>
              <a:spcAft>
                <a:spcPts val="300"/>
              </a:spcAft>
            </a:pPr>
            <a:r>
              <a:rPr lang="en-US" sz="1600">
                <a:latin typeface="Verdana" pitchFamily="34" charset="0"/>
              </a:rPr>
              <a:t>	x=</a:t>
            </a:r>
            <a:r>
              <a:rPr lang="en-US" sz="1600">
                <a:solidFill>
                  <a:srgbClr val="FF0000"/>
                </a:solidFill>
                <a:latin typeface="Verdana" pitchFamily="34" charset="0"/>
              </a:rPr>
              <a:t>sizeof</a:t>
            </a:r>
            <a:r>
              <a:rPr lang="en-US" sz="1600">
                <a:latin typeface="Verdana" pitchFamily="34" charset="0"/>
              </a:rPr>
              <a:t>(short);</a:t>
            </a:r>
          </a:p>
          <a:p>
            <a:pPr>
              <a:spcBef>
                <a:spcPts val="300"/>
              </a:spcBef>
              <a:spcAft>
                <a:spcPts val="300"/>
              </a:spcAft>
            </a:pPr>
            <a:r>
              <a:rPr lang="en-US" sz="1600">
                <a:latin typeface="Verdana" pitchFamily="34" charset="0"/>
              </a:rPr>
              <a:t>	y=</a:t>
            </a:r>
            <a:r>
              <a:rPr lang="en-US" sz="1600">
                <a:solidFill>
                  <a:srgbClr val="FF0000"/>
                </a:solidFill>
                <a:latin typeface="Verdana" pitchFamily="34" charset="0"/>
              </a:rPr>
              <a:t>sizeof</a:t>
            </a:r>
            <a:r>
              <a:rPr lang="en-US" sz="1600">
                <a:latin typeface="Verdana" pitchFamily="34" charset="0"/>
              </a:rPr>
              <a:t>(int);</a:t>
            </a:r>
          </a:p>
          <a:p>
            <a:pPr>
              <a:spcBef>
                <a:spcPts val="300"/>
              </a:spcBef>
              <a:spcAft>
                <a:spcPts val="300"/>
              </a:spcAft>
            </a:pPr>
            <a:r>
              <a:rPr lang="en-US" sz="1600">
                <a:latin typeface="Verdana" pitchFamily="34" charset="0"/>
              </a:rPr>
              <a:t>	z=</a:t>
            </a:r>
            <a:r>
              <a:rPr lang="en-US" sz="1600">
                <a:solidFill>
                  <a:srgbClr val="FF0000"/>
                </a:solidFill>
                <a:latin typeface="Verdana" pitchFamily="34" charset="0"/>
              </a:rPr>
              <a:t>sizeof</a:t>
            </a:r>
            <a:r>
              <a:rPr lang="en-US" sz="1600">
                <a:latin typeface="Verdana" pitchFamily="34" charset="0"/>
              </a:rPr>
              <a:t>(long);</a:t>
            </a:r>
          </a:p>
          <a:p>
            <a:pPr>
              <a:spcBef>
                <a:spcPts val="300"/>
              </a:spcBef>
              <a:spcAft>
                <a:spcPts val="300"/>
              </a:spcAft>
            </a:pPr>
            <a:r>
              <a:rPr lang="en-US" sz="1600">
                <a:latin typeface="Verdana" pitchFamily="34" charset="0"/>
              </a:rPr>
              <a:t>	p=</a:t>
            </a:r>
            <a:r>
              <a:rPr lang="en-US" sz="1600">
                <a:solidFill>
                  <a:srgbClr val="FF0000"/>
                </a:solidFill>
                <a:latin typeface="Verdana" pitchFamily="34" charset="0"/>
              </a:rPr>
              <a:t>sizeof</a:t>
            </a:r>
            <a:r>
              <a:rPr lang="en-US" sz="1600">
                <a:latin typeface="Verdana" pitchFamily="34" charset="0"/>
              </a:rPr>
              <a:t>(float);</a:t>
            </a:r>
          </a:p>
          <a:p>
            <a:pPr>
              <a:spcBef>
                <a:spcPts val="300"/>
              </a:spcBef>
              <a:spcAft>
                <a:spcPts val="300"/>
              </a:spcAft>
            </a:pPr>
            <a:r>
              <a:rPr lang="en-US" sz="1600">
                <a:latin typeface="Verdana" pitchFamily="34" charset="0"/>
              </a:rPr>
              <a:t>	q=</a:t>
            </a:r>
            <a:r>
              <a:rPr lang="en-US" sz="1600">
                <a:solidFill>
                  <a:srgbClr val="FF0000"/>
                </a:solidFill>
                <a:latin typeface="Verdana" pitchFamily="34" charset="0"/>
              </a:rPr>
              <a:t>sizeof</a:t>
            </a:r>
            <a:r>
              <a:rPr lang="en-US" sz="1600">
                <a:latin typeface="Verdana" pitchFamily="34" charset="0"/>
              </a:rPr>
              <a:t>(double);</a:t>
            </a:r>
          </a:p>
          <a:p>
            <a:pPr>
              <a:spcBef>
                <a:spcPts val="300"/>
              </a:spcBef>
              <a:spcAft>
                <a:spcPts val="300"/>
              </a:spcAft>
            </a:pPr>
            <a:r>
              <a:rPr lang="en-US" sz="1600">
                <a:latin typeface="Verdana" pitchFamily="34" charset="0"/>
              </a:rPr>
              <a:t>	r=</a:t>
            </a:r>
            <a:r>
              <a:rPr lang="en-US" sz="1600">
                <a:solidFill>
                  <a:srgbClr val="FF0000"/>
                </a:solidFill>
                <a:latin typeface="Verdana" pitchFamily="34" charset="0"/>
              </a:rPr>
              <a:t>sizeof</a:t>
            </a:r>
            <a:r>
              <a:rPr lang="en-US" sz="1600">
                <a:latin typeface="Verdana" pitchFamily="34" charset="0"/>
              </a:rPr>
              <a:t>(long double);</a:t>
            </a:r>
          </a:p>
          <a:p>
            <a:pPr>
              <a:spcBef>
                <a:spcPts val="300"/>
              </a:spcBef>
              <a:spcAft>
                <a:spcPts val="300"/>
              </a:spcAft>
            </a:pPr>
            <a:r>
              <a:rPr lang="en-US" sz="1600">
                <a:latin typeface="Verdana" pitchFamily="34" charset="0"/>
              </a:rPr>
              <a:t>	a=</a:t>
            </a:r>
            <a:r>
              <a:rPr lang="en-US" sz="1600">
                <a:solidFill>
                  <a:srgbClr val="FF0000"/>
                </a:solidFill>
                <a:latin typeface="Verdana" pitchFamily="34" charset="0"/>
              </a:rPr>
              <a:t>sizeof</a:t>
            </a:r>
            <a:r>
              <a:rPr lang="en-US" sz="1600">
                <a:latin typeface="Verdana" pitchFamily="34" charset="0"/>
              </a:rPr>
              <a:t>(char);</a:t>
            </a:r>
          </a:p>
          <a:p>
            <a:pPr>
              <a:spcBef>
                <a:spcPts val="300"/>
              </a:spcBef>
              <a:spcAft>
                <a:spcPts val="300"/>
              </a:spcAft>
            </a:pPr>
            <a:r>
              <a:rPr lang="en-US" sz="1600">
                <a:latin typeface="Verdana" pitchFamily="34" charset="0"/>
              </a:rPr>
              <a:t>printf("</a:t>
            </a:r>
            <a:r>
              <a:rPr lang="en-US" sz="1600" b="1">
                <a:solidFill>
                  <a:srgbClr val="0000FF"/>
                </a:solidFill>
                <a:latin typeface="Verdana" pitchFamily="34" charset="0"/>
              </a:rPr>
              <a:t>Short=</a:t>
            </a:r>
            <a:r>
              <a:rPr lang="en-US" sz="1600">
                <a:latin typeface="Verdana" pitchFamily="34" charset="0"/>
              </a:rPr>
              <a:t>%d\n</a:t>
            </a:r>
            <a:r>
              <a:rPr lang="en-US" sz="1600" b="1">
                <a:solidFill>
                  <a:srgbClr val="0000FF"/>
                </a:solidFill>
                <a:latin typeface="Verdana" pitchFamily="34" charset="0"/>
              </a:rPr>
              <a:t>Integer=</a:t>
            </a:r>
            <a:r>
              <a:rPr lang="en-US" sz="1600">
                <a:latin typeface="Verdana" pitchFamily="34" charset="0"/>
              </a:rPr>
              <a:t>%d\n</a:t>
            </a:r>
            <a:r>
              <a:rPr lang="en-US" sz="1600" b="1">
                <a:solidFill>
                  <a:srgbClr val="0000FF"/>
                </a:solidFill>
                <a:latin typeface="Verdana" pitchFamily="34" charset="0"/>
              </a:rPr>
              <a:t>Long integer=</a:t>
            </a:r>
            <a:r>
              <a:rPr lang="en-US" sz="1600">
                <a:latin typeface="Verdana" pitchFamily="34" charset="0"/>
              </a:rPr>
              <a:t>%d\n</a:t>
            </a:r>
            <a:r>
              <a:rPr lang="en-US" sz="1600" b="1">
                <a:solidFill>
                  <a:srgbClr val="0000FF"/>
                </a:solidFill>
                <a:latin typeface="Verdana" pitchFamily="34" charset="0"/>
              </a:rPr>
              <a:t>Float =</a:t>
            </a:r>
            <a:r>
              <a:rPr lang="en-US" sz="1600">
                <a:latin typeface="Verdana" pitchFamily="34" charset="0"/>
              </a:rPr>
              <a:t>%d\n  </a:t>
            </a:r>
            <a:r>
              <a:rPr lang="en-US" sz="1600" b="1">
                <a:solidFill>
                  <a:srgbClr val="0000FF"/>
                </a:solidFill>
                <a:latin typeface="Verdana" pitchFamily="34" charset="0"/>
              </a:rPr>
              <a:t>Double=</a:t>
            </a:r>
            <a:r>
              <a:rPr lang="en-US" sz="1600">
                <a:latin typeface="Verdana" pitchFamily="34" charset="0"/>
              </a:rPr>
              <a:t>%d\n</a:t>
            </a:r>
            <a:r>
              <a:rPr lang="en-US" sz="1600" b="1">
                <a:solidFill>
                  <a:srgbClr val="0000FF"/>
                </a:solidFill>
                <a:latin typeface="Verdana" pitchFamily="34" charset="0"/>
              </a:rPr>
              <a:t>Long double=</a:t>
            </a:r>
            <a:r>
              <a:rPr lang="en-US" sz="1600">
                <a:latin typeface="Verdana" pitchFamily="34" charset="0"/>
              </a:rPr>
              <a:t>%d",x,y,z,p,q,r);</a:t>
            </a:r>
          </a:p>
          <a:p>
            <a:pPr>
              <a:spcBef>
                <a:spcPts val="300"/>
              </a:spcBef>
              <a:spcAft>
                <a:spcPts val="300"/>
              </a:spcAft>
            </a:pPr>
            <a:r>
              <a:rPr lang="en-US" sz="1600">
                <a:latin typeface="Verdana" pitchFamily="34" charset="0"/>
              </a:rPr>
              <a:t>getch();</a:t>
            </a:r>
          </a:p>
          <a:p>
            <a:pPr>
              <a:spcBef>
                <a:spcPts val="300"/>
              </a:spcBef>
              <a:spcAft>
                <a:spcPts val="300"/>
              </a:spcAft>
            </a:pPr>
            <a:r>
              <a:rPr lang="en-US" sz="1600">
                <a:latin typeface="Verdana" pitchFamily="34" charset="0"/>
              </a:rPr>
              <a:t>return 0;</a:t>
            </a:r>
          </a:p>
          <a:p>
            <a:pPr>
              <a:spcBef>
                <a:spcPts val="300"/>
              </a:spcBef>
              <a:spcAft>
                <a:spcPts val="300"/>
              </a:spcAft>
            </a:pPr>
            <a:r>
              <a:rPr lang="en-US" sz="1600">
                <a:latin typeface="Verdana" pitchFamily="34" charset="0"/>
              </a:rPr>
              <a:t>}</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32771" name="Rectangle 5"/>
          <p:cNvSpPr>
            <a:spLocks noChangeArrowheads="1"/>
          </p:cNvSpPr>
          <p:nvPr/>
        </p:nvSpPr>
        <p:spPr bwMode="auto">
          <a:xfrm>
            <a:off x="152400" y="574675"/>
            <a:ext cx="8686800" cy="3416300"/>
          </a:xfrm>
          <a:prstGeom prst="rect">
            <a:avLst/>
          </a:prstGeom>
          <a:noFill/>
          <a:ln w="9525">
            <a:noFill/>
            <a:miter lim="800000"/>
            <a:headEnd/>
            <a:tailEnd/>
          </a:ln>
        </p:spPr>
        <p:txBody>
          <a:bodyPr anchor="ctr">
            <a:spAutoFit/>
          </a:bodyPr>
          <a:lstStyle/>
          <a:p>
            <a:pPr marL="457200" indent="-457200" algn="just">
              <a:spcBef>
                <a:spcPts val="1200"/>
              </a:spcBef>
              <a:spcAft>
                <a:spcPts val="1200"/>
              </a:spcAft>
            </a:pPr>
            <a:r>
              <a:rPr lang="en-US" sz="1700" b="1">
                <a:solidFill>
                  <a:srgbClr val="0000FF"/>
                </a:solidFill>
                <a:latin typeface="Verdana" pitchFamily="34" charset="0"/>
              </a:rPr>
              <a:t>Void Types:</a:t>
            </a:r>
          </a:p>
          <a:p>
            <a:pPr marL="457200" indent="-457200" algn="just">
              <a:spcBef>
                <a:spcPts val="1200"/>
              </a:spcBef>
              <a:spcAft>
                <a:spcPts val="1200"/>
              </a:spcAft>
              <a:buFont typeface="Wingdings" pitchFamily="2" charset="2"/>
              <a:buChar char="Ø"/>
            </a:pPr>
            <a:r>
              <a:rPr lang="en-US" sz="1700">
                <a:latin typeface="Verdana" pitchFamily="34" charset="0"/>
              </a:rPr>
              <a:t>The void data type is usually used with function to specify its type.</a:t>
            </a:r>
          </a:p>
          <a:p>
            <a:pPr marL="457200" indent="-457200" algn="just">
              <a:spcBef>
                <a:spcPts val="1200"/>
              </a:spcBef>
              <a:spcAft>
                <a:spcPts val="1200"/>
              </a:spcAft>
              <a:buFont typeface="Wingdings" pitchFamily="2" charset="2"/>
              <a:buChar char="Ø"/>
            </a:pPr>
            <a:r>
              <a:rPr lang="en-US" sz="1700">
                <a:latin typeface="Verdana" pitchFamily="34" charset="0"/>
              </a:rPr>
              <a:t>The type of a function is said to be void when it does not return any value to the calling function. </a:t>
            </a:r>
          </a:p>
          <a:p>
            <a:pPr marL="457200" indent="-457200" algn="just">
              <a:spcBef>
                <a:spcPts val="1200"/>
              </a:spcBef>
              <a:spcAft>
                <a:spcPts val="1200"/>
              </a:spcAft>
              <a:buFont typeface="Wingdings" pitchFamily="2" charset="2"/>
              <a:buChar char="Ø"/>
            </a:pPr>
            <a:r>
              <a:rPr lang="en-US" sz="1700">
                <a:latin typeface="Verdana" pitchFamily="34" charset="0"/>
              </a:rPr>
              <a:t>In C program we frequently declare main function as void type such as: </a:t>
            </a:r>
            <a:r>
              <a:rPr lang="en-US" sz="1700" b="1">
                <a:latin typeface="Verdana" pitchFamily="34" charset="0"/>
              </a:rPr>
              <a:t>main()</a:t>
            </a:r>
            <a:r>
              <a:rPr lang="en-US" sz="1700">
                <a:latin typeface="Verdana" pitchFamily="34" charset="0"/>
              </a:rPr>
              <a:t>, because it does not return any value.</a:t>
            </a:r>
          </a:p>
          <a:p>
            <a:pPr marL="457200" indent="-457200" algn="just">
              <a:spcBef>
                <a:spcPts val="1200"/>
              </a:spcBef>
              <a:spcAft>
                <a:spcPts val="1200"/>
              </a:spcAft>
              <a:buFont typeface="Wingdings" pitchFamily="2" charset="2"/>
              <a:buChar char="Ø"/>
            </a:pPr>
            <a:r>
              <a:rPr lang="en-US" sz="1700">
                <a:latin typeface="Verdana" pitchFamily="34" charset="0"/>
              </a:rPr>
              <a:t>The void type has no values therefore we cannot declare it as variable as we did in case of integer and float.</a:t>
            </a:r>
          </a:p>
        </p:txBody>
      </p:sp>
      <p:sp>
        <p:nvSpPr>
          <p:cNvPr id="3277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Kinds of Primary Data Type:</a:t>
            </a:r>
          </a:p>
        </p:txBody>
      </p:sp>
      <p:sp>
        <p:nvSpPr>
          <p:cNvPr id="32773"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E9CB0D56-7C28-4970-99C0-9AF74772CBB4}" type="slidenum">
              <a:rPr lang="en-US" sz="1400"/>
              <a:pPr/>
              <a:t>27</a:t>
            </a:fld>
            <a:endParaRPr lang="en-US" sz="140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32771" name="Rectangle 5"/>
          <p:cNvSpPr>
            <a:spLocks noChangeArrowheads="1"/>
          </p:cNvSpPr>
          <p:nvPr/>
        </p:nvSpPr>
        <p:spPr bwMode="auto">
          <a:xfrm>
            <a:off x="152400" y="574675"/>
            <a:ext cx="8686800" cy="6140450"/>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defRPr/>
            </a:pPr>
            <a:r>
              <a:rPr lang="en-US" sz="1700" dirty="0">
                <a:latin typeface="Verdana" pitchFamily="34" charset="0"/>
              </a:rPr>
              <a:t>A variable name is a data name that may be used to store a data value.</a:t>
            </a:r>
          </a:p>
          <a:p>
            <a:pPr marL="457200" indent="-457200" algn="just">
              <a:spcBef>
                <a:spcPts val="600"/>
              </a:spcBef>
              <a:spcAft>
                <a:spcPts val="600"/>
              </a:spcAft>
              <a:buFont typeface="Wingdings" pitchFamily="2" charset="2"/>
              <a:buChar char="Ø"/>
              <a:defRPr/>
            </a:pPr>
            <a:r>
              <a:rPr lang="en-US" sz="1700" dirty="0">
                <a:latin typeface="Verdana" pitchFamily="34" charset="0"/>
              </a:rPr>
              <a:t>Unlike constants that remain unchanged during the execution of a program, a variable may take different values at different times during execution.</a:t>
            </a:r>
          </a:p>
          <a:p>
            <a:pPr marL="457200" indent="-457200" algn="just">
              <a:spcBef>
                <a:spcPts val="600"/>
              </a:spcBef>
              <a:spcAft>
                <a:spcPts val="600"/>
              </a:spcAft>
              <a:buFont typeface="Wingdings" pitchFamily="2" charset="2"/>
              <a:buChar char="Ø"/>
              <a:defRPr/>
            </a:pPr>
            <a:r>
              <a:rPr lang="en-US" sz="1700" dirty="0">
                <a:latin typeface="Verdana" pitchFamily="34" charset="0"/>
              </a:rPr>
              <a:t>A variable name can be chosen by the programmer in a meaningful way so as to reflect its function or nature in the program. </a:t>
            </a:r>
          </a:p>
          <a:p>
            <a:pPr marL="457200" indent="-457200" algn="just">
              <a:spcBef>
                <a:spcPts val="600"/>
              </a:spcBef>
              <a:spcAft>
                <a:spcPts val="600"/>
              </a:spcAft>
              <a:buFont typeface="Wingdings" pitchFamily="2" charset="2"/>
              <a:buChar char="Ø"/>
              <a:defRPr/>
            </a:pPr>
            <a:r>
              <a:rPr lang="en-US" sz="1700" dirty="0">
                <a:latin typeface="Verdana" pitchFamily="34" charset="0"/>
              </a:rPr>
              <a:t>Each programming language has its own syntax for declaring variables.</a:t>
            </a:r>
          </a:p>
          <a:p>
            <a:pPr marL="457200" indent="-457200" algn="just">
              <a:spcBef>
                <a:spcPts val="600"/>
              </a:spcBef>
              <a:spcAft>
                <a:spcPts val="600"/>
              </a:spcAft>
              <a:buFont typeface="Wingdings" pitchFamily="2" charset="2"/>
              <a:buChar char="Ø"/>
              <a:defRPr/>
            </a:pPr>
            <a:r>
              <a:rPr lang="en-US" sz="1700" dirty="0">
                <a:latin typeface="Verdana" pitchFamily="34" charset="0"/>
              </a:rPr>
              <a:t>A variable name may consist of letters, digits, and the symbol underscore (_) subject to the following conditions:</a:t>
            </a:r>
          </a:p>
          <a:p>
            <a:pPr marL="1371600" indent="-457200" algn="just">
              <a:spcBef>
                <a:spcPts val="600"/>
              </a:spcBef>
              <a:spcAft>
                <a:spcPts val="600"/>
              </a:spcAft>
              <a:buFont typeface="+mj-lt"/>
              <a:buAutoNum type="arabicPeriod"/>
              <a:defRPr/>
            </a:pPr>
            <a:r>
              <a:rPr lang="en-US" sz="1500" dirty="0">
                <a:latin typeface="Verdana" pitchFamily="34" charset="0"/>
              </a:rPr>
              <a:t>They must begin with a letter. Some system permits underscore as the first character.</a:t>
            </a:r>
          </a:p>
          <a:p>
            <a:pPr marL="1371600" indent="-457200" algn="just">
              <a:spcBef>
                <a:spcPts val="600"/>
              </a:spcBef>
              <a:spcAft>
                <a:spcPts val="600"/>
              </a:spcAft>
              <a:buFont typeface="+mj-lt"/>
              <a:buAutoNum type="arabicPeriod"/>
              <a:defRPr/>
            </a:pPr>
            <a:r>
              <a:rPr lang="en-US" sz="1500" dirty="0">
                <a:latin typeface="Verdana" pitchFamily="34" charset="0"/>
              </a:rPr>
              <a:t>Though ANSI standard recognizes a length of 31 characters, length of a variable should not be more than eight characters, since only the first eight characters are treated as significant by compilers.</a:t>
            </a:r>
          </a:p>
          <a:p>
            <a:pPr marL="1371600" indent="-457200" algn="just">
              <a:spcBef>
                <a:spcPts val="600"/>
              </a:spcBef>
              <a:spcAft>
                <a:spcPts val="600"/>
              </a:spcAft>
              <a:buFont typeface="+mj-lt"/>
              <a:buAutoNum type="arabicPeriod"/>
              <a:defRPr/>
            </a:pPr>
            <a:r>
              <a:rPr lang="en-US" sz="1500" dirty="0">
                <a:latin typeface="Verdana" pitchFamily="34" charset="0"/>
              </a:rPr>
              <a:t>Uppercase and lowercase are significant. That is, the variable </a:t>
            </a:r>
            <a:r>
              <a:rPr lang="en-US" sz="1500" b="1" dirty="0">
                <a:latin typeface="Verdana" pitchFamily="34" charset="0"/>
              </a:rPr>
              <a:t>Total </a:t>
            </a:r>
            <a:r>
              <a:rPr lang="en-US" sz="1500" dirty="0">
                <a:latin typeface="Verdana" pitchFamily="34" charset="0"/>
              </a:rPr>
              <a:t>is not the same as </a:t>
            </a:r>
            <a:r>
              <a:rPr lang="en-US" sz="1500" b="1" dirty="0">
                <a:latin typeface="Verdana" pitchFamily="34" charset="0"/>
              </a:rPr>
              <a:t>total </a:t>
            </a:r>
            <a:r>
              <a:rPr lang="en-US" sz="1500" dirty="0">
                <a:latin typeface="Verdana" pitchFamily="34" charset="0"/>
              </a:rPr>
              <a:t>or </a:t>
            </a:r>
            <a:r>
              <a:rPr lang="en-US" sz="1500" b="1" dirty="0">
                <a:latin typeface="Verdana" pitchFamily="34" charset="0"/>
              </a:rPr>
              <a:t>TOTAL</a:t>
            </a:r>
            <a:r>
              <a:rPr lang="en-US" sz="1500" dirty="0">
                <a:latin typeface="Verdana" pitchFamily="34" charset="0"/>
              </a:rPr>
              <a:t>.</a:t>
            </a:r>
          </a:p>
          <a:p>
            <a:pPr marL="1371600" indent="-457200" algn="just">
              <a:spcBef>
                <a:spcPts val="600"/>
              </a:spcBef>
              <a:spcAft>
                <a:spcPts val="600"/>
              </a:spcAft>
              <a:buFont typeface="+mj-lt"/>
              <a:buAutoNum type="arabicPeriod"/>
              <a:defRPr/>
            </a:pPr>
            <a:r>
              <a:rPr lang="en-US" sz="1500" dirty="0">
                <a:latin typeface="Verdana" pitchFamily="34" charset="0"/>
              </a:rPr>
              <a:t>It should not be a keyword.</a:t>
            </a:r>
          </a:p>
          <a:p>
            <a:pPr marL="1371600" indent="-457200" algn="just">
              <a:spcBef>
                <a:spcPts val="600"/>
              </a:spcBef>
              <a:spcAft>
                <a:spcPts val="600"/>
              </a:spcAft>
              <a:buFont typeface="+mj-lt"/>
              <a:buAutoNum type="arabicPeriod"/>
              <a:defRPr/>
            </a:pPr>
            <a:r>
              <a:rPr lang="en-US" sz="1500" dirty="0">
                <a:latin typeface="Verdana" pitchFamily="34" charset="0"/>
              </a:rPr>
              <a:t>White space is not allowed. That is </a:t>
            </a:r>
            <a:r>
              <a:rPr lang="en-US" sz="1500" b="1" dirty="0">
                <a:latin typeface="Verdana" pitchFamily="34" charset="0"/>
              </a:rPr>
              <a:t>basic salary </a:t>
            </a:r>
            <a:r>
              <a:rPr lang="en-US" sz="1500" dirty="0">
                <a:latin typeface="Verdana" pitchFamily="34" charset="0"/>
              </a:rPr>
              <a:t>is not allowed as a variable name.</a:t>
            </a:r>
          </a:p>
        </p:txBody>
      </p:sp>
      <p:sp>
        <p:nvSpPr>
          <p:cNvPr id="33796"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Variables:</a:t>
            </a:r>
          </a:p>
        </p:txBody>
      </p:sp>
      <p:sp>
        <p:nvSpPr>
          <p:cNvPr id="33797"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0B8437B3-7358-4882-A09C-4829C577DED2}" type="slidenum">
              <a:rPr lang="en-US" sz="1400"/>
              <a:pPr/>
              <a:t>28</a:t>
            </a:fld>
            <a:endParaRPr lang="en-US" sz="140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32771" name="Rectangle 5"/>
          <p:cNvSpPr>
            <a:spLocks noChangeArrowheads="1"/>
          </p:cNvSpPr>
          <p:nvPr/>
        </p:nvSpPr>
        <p:spPr bwMode="auto">
          <a:xfrm>
            <a:off x="152400" y="574675"/>
            <a:ext cx="8686800" cy="6289675"/>
          </a:xfrm>
          <a:prstGeom prst="rect">
            <a:avLst/>
          </a:prstGeom>
          <a:noFill/>
          <a:ln w="9525">
            <a:noFill/>
            <a:miter lim="800000"/>
            <a:headEnd/>
            <a:tailEnd/>
          </a:ln>
        </p:spPr>
        <p:txBody>
          <a:bodyPr anchor="ctr">
            <a:spAutoFit/>
          </a:bodyPr>
          <a:lstStyle/>
          <a:p>
            <a:pPr marL="457200" indent="-457200" algn="just">
              <a:spcBef>
                <a:spcPts val="400"/>
              </a:spcBef>
              <a:spcAft>
                <a:spcPts val="400"/>
              </a:spcAft>
              <a:defRPr/>
            </a:pPr>
            <a:r>
              <a:rPr lang="en-US" sz="1700" b="1" dirty="0">
                <a:solidFill>
                  <a:srgbClr val="0000FF"/>
                </a:solidFill>
                <a:latin typeface="Verdana" pitchFamily="34" charset="0"/>
              </a:rPr>
              <a:t>Local Vs. Global Variables:</a:t>
            </a:r>
          </a:p>
          <a:p>
            <a:pPr marL="457200" indent="-457200" algn="just">
              <a:spcBef>
                <a:spcPts val="400"/>
              </a:spcBef>
              <a:spcAft>
                <a:spcPts val="400"/>
              </a:spcAft>
              <a:buFont typeface="Wingdings" pitchFamily="2" charset="2"/>
              <a:buChar char="Ø"/>
              <a:defRPr/>
            </a:pPr>
            <a:r>
              <a:rPr lang="en-US" sz="1700" dirty="0">
                <a:latin typeface="Verdana" pitchFamily="34" charset="0"/>
              </a:rPr>
              <a:t>The organization of a program into a main program and various subprograms has led to the notion of local and global variables.</a:t>
            </a:r>
          </a:p>
          <a:p>
            <a:pPr marL="457200" indent="-457200" algn="just">
              <a:spcBef>
                <a:spcPts val="400"/>
              </a:spcBef>
              <a:spcAft>
                <a:spcPts val="400"/>
              </a:spcAft>
              <a:buFont typeface="Wingdings" pitchFamily="2" charset="2"/>
              <a:buChar char="Ø"/>
              <a:defRPr/>
            </a:pPr>
            <a:r>
              <a:rPr lang="en-US" sz="1700" dirty="0">
                <a:latin typeface="Verdana" pitchFamily="34" charset="0"/>
              </a:rPr>
              <a:t>Normally, each program module contains its own list of variables, called local variables, which can be accessed only by the given program module.</a:t>
            </a:r>
          </a:p>
          <a:p>
            <a:pPr marL="457200" indent="-457200" algn="just">
              <a:spcBef>
                <a:spcPts val="400"/>
              </a:spcBef>
              <a:spcAft>
                <a:spcPts val="400"/>
              </a:spcAft>
              <a:buFont typeface="Wingdings" pitchFamily="2" charset="2"/>
              <a:buChar char="Ø"/>
              <a:defRPr/>
            </a:pPr>
            <a:r>
              <a:rPr lang="en-US" sz="1700" dirty="0">
                <a:latin typeface="Verdana" pitchFamily="34" charset="0"/>
              </a:rPr>
              <a:t>The subprogram modules may contain parameters, variables which transfer data between a subprogram and its calling program.</a:t>
            </a:r>
          </a:p>
          <a:p>
            <a:pPr marL="457200" indent="-457200" algn="just">
              <a:spcBef>
                <a:spcPts val="400"/>
              </a:spcBef>
              <a:spcAft>
                <a:spcPts val="400"/>
              </a:spcAft>
              <a:buFont typeface="Wingdings" pitchFamily="2" charset="2"/>
              <a:buChar char="Ø"/>
              <a:defRPr/>
            </a:pPr>
            <a:r>
              <a:rPr lang="en-US" sz="1700" dirty="0">
                <a:latin typeface="Verdana" pitchFamily="34" charset="0"/>
              </a:rPr>
              <a:t>Variables that can be accessed by all program modules are called global variables.</a:t>
            </a:r>
          </a:p>
          <a:p>
            <a:pPr marL="457200" indent="-457200" algn="just">
              <a:spcBef>
                <a:spcPts val="400"/>
              </a:spcBef>
              <a:spcAft>
                <a:spcPts val="400"/>
              </a:spcAft>
              <a:buFont typeface="Wingdings" pitchFamily="2" charset="2"/>
              <a:buChar char="Ø"/>
              <a:defRPr/>
            </a:pPr>
            <a:r>
              <a:rPr lang="en-US" sz="1700" dirty="0">
                <a:latin typeface="Verdana" pitchFamily="34" charset="0"/>
              </a:rPr>
              <a:t>Variables that can be accessed by some program modules are called non-local variables.</a:t>
            </a:r>
          </a:p>
          <a:p>
            <a:pPr marL="457200" indent="-457200" algn="just">
              <a:spcBef>
                <a:spcPts val="400"/>
              </a:spcBef>
              <a:spcAft>
                <a:spcPts val="400"/>
              </a:spcAft>
              <a:buFont typeface="Wingdings" pitchFamily="2" charset="2"/>
              <a:buChar char="Ø"/>
              <a:defRPr/>
            </a:pPr>
            <a:r>
              <a:rPr lang="en-US" sz="1700" dirty="0">
                <a:latin typeface="Verdana" pitchFamily="34" charset="0"/>
              </a:rPr>
              <a:t>Accordingly, there are two basic ways for program modules to communicate with each other:</a:t>
            </a:r>
          </a:p>
          <a:p>
            <a:pPr marL="1371600" indent="-457200" algn="just">
              <a:spcBef>
                <a:spcPts val="400"/>
              </a:spcBef>
              <a:spcAft>
                <a:spcPts val="400"/>
              </a:spcAft>
              <a:buFont typeface="+mj-lt"/>
              <a:buAutoNum type="arabicPeriod"/>
              <a:defRPr/>
            </a:pPr>
            <a:r>
              <a:rPr lang="en-US" sz="1500" dirty="0">
                <a:latin typeface="Verdana" pitchFamily="34" charset="0"/>
              </a:rPr>
              <a:t>Directly, by means of well-defined parameters</a:t>
            </a:r>
          </a:p>
          <a:p>
            <a:pPr marL="1371600" indent="-457200" algn="just">
              <a:spcBef>
                <a:spcPts val="400"/>
              </a:spcBef>
              <a:spcAft>
                <a:spcPts val="400"/>
              </a:spcAft>
              <a:buFont typeface="+mj-lt"/>
              <a:buAutoNum type="arabicPeriod"/>
              <a:defRPr/>
            </a:pPr>
            <a:r>
              <a:rPr lang="en-US" sz="1500" dirty="0">
                <a:latin typeface="Verdana" pitchFamily="34" charset="0"/>
              </a:rPr>
              <a:t>Indirectly, by means of non-local and global variables.</a:t>
            </a:r>
          </a:p>
          <a:p>
            <a:pPr marL="457200" indent="-457200" algn="just">
              <a:spcBef>
                <a:spcPts val="400"/>
              </a:spcBef>
              <a:spcAft>
                <a:spcPts val="400"/>
              </a:spcAft>
              <a:buFont typeface="Wingdings" pitchFamily="2" charset="2"/>
              <a:buChar char="Ø"/>
              <a:defRPr/>
            </a:pPr>
            <a:r>
              <a:rPr lang="en-US" sz="1700" dirty="0">
                <a:latin typeface="Verdana" pitchFamily="34" charset="0"/>
              </a:rPr>
              <a:t>The indirect change of the value of a variable in one module by another module is called </a:t>
            </a:r>
            <a:r>
              <a:rPr lang="en-US" sz="1700" b="1" dirty="0">
                <a:solidFill>
                  <a:srgbClr val="0000FF"/>
                </a:solidFill>
                <a:latin typeface="Verdana" pitchFamily="34" charset="0"/>
              </a:rPr>
              <a:t>side effect.</a:t>
            </a:r>
          </a:p>
          <a:p>
            <a:pPr marL="457200" indent="-457200" algn="just">
              <a:spcBef>
                <a:spcPts val="400"/>
              </a:spcBef>
              <a:spcAft>
                <a:spcPts val="400"/>
              </a:spcAft>
              <a:buFont typeface="Wingdings" pitchFamily="2" charset="2"/>
              <a:buChar char="Ø"/>
              <a:defRPr/>
            </a:pPr>
            <a:r>
              <a:rPr lang="en-US" sz="1700" dirty="0">
                <a:latin typeface="Verdana" pitchFamily="34" charset="0"/>
              </a:rPr>
              <a:t>We should be very careful when using non-local and global variables, since errors caused by side effects may be difficult to detect.</a:t>
            </a:r>
          </a:p>
        </p:txBody>
      </p:sp>
      <p:sp>
        <p:nvSpPr>
          <p:cNvPr id="34820"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Variables:</a:t>
            </a:r>
          </a:p>
        </p:txBody>
      </p:sp>
      <p:sp>
        <p:nvSpPr>
          <p:cNvPr id="34821"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3F91FA59-DA55-44C3-A76E-968DD4ED6442}" type="slidenum">
              <a:rPr lang="en-US" sz="1400"/>
              <a:pPr/>
              <a:t>29</a:t>
            </a:fld>
            <a:endParaRPr lang="en-US" sz="140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4"/>
          <p:cNvSpPr txBox="1">
            <a:spLocks noChangeArrowheads="1"/>
          </p:cNvSpPr>
          <p:nvPr/>
        </p:nvSpPr>
        <p:spPr bwMode="auto">
          <a:xfrm>
            <a:off x="228600" y="609600"/>
            <a:ext cx="8502650" cy="6315075"/>
          </a:xfrm>
          <a:prstGeom prst="rect">
            <a:avLst/>
          </a:prstGeom>
          <a:noFill/>
          <a:ln w="9525">
            <a:noFill/>
            <a:miter lim="800000"/>
            <a:headEnd/>
            <a:tailEnd/>
          </a:ln>
        </p:spPr>
        <p:txBody>
          <a:bodyPr>
            <a:spAutoFit/>
          </a:bodyPr>
          <a:lstStyle/>
          <a:p>
            <a:pPr marL="457200" indent="-457200" algn="just">
              <a:spcBef>
                <a:spcPts val="200"/>
              </a:spcBef>
              <a:spcAft>
                <a:spcPts val="200"/>
              </a:spcAft>
              <a:buFont typeface="Wingdings" pitchFamily="2" charset="2"/>
              <a:buChar char="Ø"/>
            </a:pPr>
            <a:r>
              <a:rPr lang="en-US" sz="1700">
                <a:latin typeface="Verdana" pitchFamily="34" charset="0"/>
              </a:rPr>
              <a:t>The </a:t>
            </a:r>
            <a:r>
              <a:rPr lang="en-US" sz="1700">
                <a:solidFill>
                  <a:srgbClr val="0000FF"/>
                </a:solidFill>
                <a:latin typeface="Verdana" pitchFamily="34" charset="0"/>
              </a:rPr>
              <a:t>format for the formal presentation of an algorithm </a:t>
            </a:r>
            <a:r>
              <a:rPr lang="en-US" sz="1700">
                <a:latin typeface="Verdana" pitchFamily="34" charset="0"/>
              </a:rPr>
              <a:t>consists of two parts.</a:t>
            </a:r>
          </a:p>
          <a:p>
            <a:pPr marL="1374775" lvl="3" indent="-342900" algn="just">
              <a:spcBef>
                <a:spcPts val="600"/>
              </a:spcBef>
              <a:spcAft>
                <a:spcPts val="600"/>
              </a:spcAft>
              <a:buFont typeface="Wingdings" pitchFamily="2" charset="2"/>
              <a:buChar char="q"/>
            </a:pPr>
            <a:r>
              <a:rPr lang="en-US" sz="1700">
                <a:latin typeface="Verdana" pitchFamily="34" charset="0"/>
              </a:rPr>
              <a:t>The first part is a paragraph which tells the purpose of the algorithm, identifies the variables which occur in the algorithm and lists the input data. </a:t>
            </a:r>
          </a:p>
          <a:p>
            <a:pPr marL="1374775" lvl="3" indent="-342900" algn="just">
              <a:spcBef>
                <a:spcPts val="600"/>
              </a:spcBef>
              <a:spcAft>
                <a:spcPts val="600"/>
              </a:spcAft>
              <a:buFont typeface="Wingdings" pitchFamily="2" charset="2"/>
              <a:buChar char="q"/>
            </a:pPr>
            <a:r>
              <a:rPr lang="en-US" sz="1700">
                <a:latin typeface="Verdana" pitchFamily="34" charset="0"/>
              </a:rPr>
              <a:t>The second part of the algorithm consists of the lists of steps that is to be executed.</a:t>
            </a:r>
          </a:p>
          <a:p>
            <a:pPr marL="457200" indent="-457200" algn="just">
              <a:spcBef>
                <a:spcPts val="600"/>
              </a:spcBef>
              <a:spcAft>
                <a:spcPts val="600"/>
              </a:spcAft>
            </a:pPr>
            <a:r>
              <a:rPr lang="en-US" sz="1700" b="1">
                <a:solidFill>
                  <a:srgbClr val="0000FF"/>
                </a:solidFill>
                <a:latin typeface="Verdana" pitchFamily="34" charset="0"/>
              </a:rPr>
              <a:t>Example:</a:t>
            </a:r>
          </a:p>
          <a:p>
            <a:pPr marL="457200" indent="-457200" algn="just">
              <a:spcBef>
                <a:spcPts val="200"/>
              </a:spcBef>
              <a:spcAft>
                <a:spcPts val="200"/>
              </a:spcAft>
              <a:buFont typeface="Wingdings" pitchFamily="2" charset="2"/>
              <a:buChar char="Ø"/>
            </a:pPr>
            <a:r>
              <a:rPr lang="en-US" sz="1700">
                <a:latin typeface="Verdana" pitchFamily="34" charset="0"/>
              </a:rPr>
              <a:t>A nonempty array DATA with N numerical values is given. Find the location LOC and the value MAX of the largest element of DATA.</a:t>
            </a:r>
          </a:p>
          <a:p>
            <a:pPr marL="457200" indent="-457200" algn="just">
              <a:spcBef>
                <a:spcPts val="200"/>
              </a:spcBef>
              <a:spcAft>
                <a:spcPts val="200"/>
              </a:spcAft>
              <a:buFont typeface="Wingdings" pitchFamily="2" charset="2"/>
              <a:buChar char="Ø"/>
            </a:pPr>
            <a:r>
              <a:rPr lang="en-US" sz="1700">
                <a:latin typeface="Verdana" pitchFamily="34" charset="0"/>
              </a:rPr>
              <a:t>Given a nonempty array DATA with N numerical values, this algorithm finds the location LOC and the value MAX of the largest element of DATA.</a:t>
            </a:r>
          </a:p>
          <a:p>
            <a:pPr marL="2171700" lvl="4" indent="-342900">
              <a:spcBef>
                <a:spcPts val="200"/>
              </a:spcBef>
              <a:spcAft>
                <a:spcPts val="200"/>
              </a:spcAft>
              <a:buFontTx/>
              <a:buAutoNum type="arabicPeriod"/>
            </a:pPr>
            <a:r>
              <a:rPr lang="en-US" sz="1500">
                <a:solidFill>
                  <a:srgbClr val="0070C0"/>
                </a:solidFill>
                <a:latin typeface="Verdana" pitchFamily="34" charset="0"/>
              </a:rPr>
              <a:t>Set K : = 1, LOC : =1 and MAX : =DATA[1].</a:t>
            </a:r>
          </a:p>
          <a:p>
            <a:pPr marL="2171700" lvl="4" indent="-342900">
              <a:spcBef>
                <a:spcPts val="200"/>
              </a:spcBef>
              <a:spcAft>
                <a:spcPts val="200"/>
              </a:spcAft>
              <a:buFontTx/>
              <a:buAutoNum type="arabicPeriod"/>
            </a:pPr>
            <a:r>
              <a:rPr lang="en-US" sz="1500">
                <a:solidFill>
                  <a:srgbClr val="0070C0"/>
                </a:solidFill>
                <a:latin typeface="Verdana" pitchFamily="34" charset="0"/>
              </a:rPr>
              <a:t>Repeat steps 3 and 4 while K&lt;=N:</a:t>
            </a:r>
          </a:p>
          <a:p>
            <a:pPr marL="2171700" lvl="4" indent="-342900">
              <a:spcBef>
                <a:spcPts val="200"/>
              </a:spcBef>
              <a:spcAft>
                <a:spcPts val="200"/>
              </a:spcAft>
              <a:buFontTx/>
              <a:buAutoNum type="arabicPeriod"/>
            </a:pPr>
            <a:r>
              <a:rPr lang="en-US" sz="1500">
                <a:solidFill>
                  <a:srgbClr val="0070C0"/>
                </a:solidFill>
                <a:latin typeface="Verdana" pitchFamily="34" charset="0"/>
              </a:rPr>
              <a:t>If MAX&lt;DATA[K], then :</a:t>
            </a:r>
          </a:p>
          <a:p>
            <a:pPr marL="2171700" lvl="4" indent="-342900">
              <a:spcBef>
                <a:spcPts val="200"/>
              </a:spcBef>
              <a:spcAft>
                <a:spcPts val="200"/>
              </a:spcAft>
            </a:pPr>
            <a:r>
              <a:rPr lang="en-US" sz="1500">
                <a:solidFill>
                  <a:srgbClr val="0070C0"/>
                </a:solidFill>
                <a:latin typeface="Verdana" pitchFamily="34" charset="0"/>
              </a:rPr>
              <a:t>	Set  LOC : =K and MAX : =DATA[K].</a:t>
            </a:r>
          </a:p>
          <a:p>
            <a:pPr marL="2171700" lvl="4" indent="-342900">
              <a:spcBef>
                <a:spcPts val="200"/>
              </a:spcBef>
              <a:spcAft>
                <a:spcPts val="200"/>
              </a:spcAft>
            </a:pPr>
            <a:r>
              <a:rPr lang="en-US" sz="1500">
                <a:solidFill>
                  <a:srgbClr val="0070C0"/>
                </a:solidFill>
                <a:latin typeface="Verdana" pitchFamily="34" charset="0"/>
              </a:rPr>
              <a:t>	[End of if structure]</a:t>
            </a:r>
          </a:p>
          <a:p>
            <a:pPr marL="2171700" lvl="4" indent="-342900">
              <a:spcBef>
                <a:spcPts val="200"/>
              </a:spcBef>
              <a:spcAft>
                <a:spcPts val="200"/>
              </a:spcAft>
              <a:buFontTx/>
              <a:buAutoNum type="arabicPeriod" startAt="4"/>
            </a:pPr>
            <a:r>
              <a:rPr lang="en-US" sz="1500">
                <a:solidFill>
                  <a:srgbClr val="0070C0"/>
                </a:solidFill>
                <a:latin typeface="Verdana" pitchFamily="34" charset="0"/>
              </a:rPr>
              <a:t>Set K : = K+1.</a:t>
            </a:r>
          </a:p>
          <a:p>
            <a:pPr marL="2171700" lvl="4" indent="-342900">
              <a:spcBef>
                <a:spcPts val="200"/>
              </a:spcBef>
              <a:spcAft>
                <a:spcPts val="200"/>
              </a:spcAft>
              <a:buFontTx/>
              <a:buAutoNum type="arabicPeriod" startAt="5"/>
            </a:pPr>
            <a:r>
              <a:rPr lang="en-US" sz="1500">
                <a:solidFill>
                  <a:srgbClr val="0070C0"/>
                </a:solidFill>
                <a:latin typeface="Verdana" pitchFamily="34" charset="0"/>
              </a:rPr>
              <a:t>Write: LOC, MAX.</a:t>
            </a:r>
          </a:p>
          <a:p>
            <a:pPr marL="2171700" lvl="4" indent="-342900">
              <a:spcBef>
                <a:spcPts val="200"/>
              </a:spcBef>
              <a:spcAft>
                <a:spcPts val="200"/>
              </a:spcAft>
              <a:buFontTx/>
              <a:buAutoNum type="arabicPeriod" startAt="5"/>
            </a:pPr>
            <a:r>
              <a:rPr lang="en-US" sz="1500">
                <a:solidFill>
                  <a:srgbClr val="0070C0"/>
                </a:solidFill>
                <a:latin typeface="Verdana" pitchFamily="34" charset="0"/>
              </a:rPr>
              <a:t>Exit.</a:t>
            </a:r>
            <a:endParaRPr lang="en-US" sz="1500">
              <a:latin typeface="Verdana" pitchFamily="34" charset="0"/>
            </a:endParaRPr>
          </a:p>
        </p:txBody>
      </p:sp>
      <p:sp>
        <p:nvSpPr>
          <p:cNvPr id="8195"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Algorithmic Notation:</a:t>
            </a:r>
          </a:p>
        </p:txBody>
      </p:sp>
      <p:sp>
        <p:nvSpPr>
          <p:cNvPr id="8196"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382B6404-F5E4-4D4E-9B9A-3D53D0C7C255}" type="slidenum">
              <a:rPr lang="en-US" sz="1400"/>
              <a:pPr/>
              <a:t>3</a:t>
            </a:fld>
            <a:endParaRPr lang="en-US" sz="140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 name="Rectangle 19"/>
          <p:cNvSpPr/>
          <p:nvPr/>
        </p:nvSpPr>
        <p:spPr>
          <a:xfrm>
            <a:off x="2068879" y="4324151"/>
            <a:ext cx="4339651"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wrap="none">
            <a:spAutoFit/>
          </a:bodyPr>
          <a:lstStyle/>
          <a:p>
            <a:pPr algn="ctr">
              <a:defRPr/>
            </a:pPr>
            <a:r>
              <a:rPr lang="en-US" sz="5400"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Thank you…</a:t>
            </a:r>
          </a:p>
        </p:txBody>
      </p:sp>
      <p:sp>
        <p:nvSpPr>
          <p:cNvPr id="21" name="Rectangle 20"/>
          <p:cNvSpPr/>
          <p:nvPr/>
        </p:nvSpPr>
        <p:spPr>
          <a:xfrm>
            <a:off x="1464195" y="1979193"/>
            <a:ext cx="6724919" cy="923330"/>
          </a:xfrm>
          <a:prstGeom prst="rect">
            <a:avLst/>
          </a:prstGeom>
          <a:noFill/>
          <a:scene3d>
            <a:camera prst="orthographicFront"/>
            <a:lightRig rig="threePt" dir="t"/>
          </a:scene3d>
          <a:sp3d>
            <a:bevelT/>
          </a:sp3d>
        </p:spPr>
        <p:txBody>
          <a:bodyPr wrap="none">
            <a:spAutoFit/>
          </a:bodyPr>
          <a:lstStyle/>
          <a:p>
            <a:pPr algn="ctr">
              <a:defRPr/>
            </a:pPr>
            <a:r>
              <a:rPr lang="en-US" sz="5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Have any question?</a:t>
            </a:r>
          </a:p>
        </p:txBody>
      </p:sp>
      <p:sp>
        <p:nvSpPr>
          <p:cNvPr id="35844"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660E41FF-8EEF-4966-9489-8A8040A30274}" type="slidenum">
              <a:rPr lang="en-US" sz="1400"/>
              <a:pPr/>
              <a:t>30</a:t>
            </a:fld>
            <a:endParaRPr lang="en-US" sz="140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206375" y="722313"/>
            <a:ext cx="8569325" cy="5086350"/>
          </a:xfrm>
          <a:prstGeom prst="rect">
            <a:avLst/>
          </a:prstGeom>
          <a:noFill/>
          <a:ln w="9525">
            <a:noFill/>
            <a:miter lim="800000"/>
            <a:headEnd/>
            <a:tailEnd/>
          </a:ln>
        </p:spPr>
        <p:txBody>
          <a:bodyPr>
            <a:spAutoFit/>
          </a:bodyPr>
          <a:lstStyle/>
          <a:p>
            <a:pPr marL="457200" indent="-457200" algn="just">
              <a:spcBef>
                <a:spcPts val="600"/>
              </a:spcBef>
              <a:spcAft>
                <a:spcPts val="600"/>
              </a:spcAft>
              <a:defRPr/>
            </a:pPr>
            <a:r>
              <a:rPr lang="en-US" sz="1700" b="1" dirty="0">
                <a:latin typeface="Verdana" pitchFamily="34" charset="0"/>
              </a:rPr>
              <a:t>Steps, Control, Exit, Comments:</a:t>
            </a:r>
          </a:p>
          <a:p>
            <a:pPr marL="457200" indent="-457200" algn="just">
              <a:spcBef>
                <a:spcPts val="600"/>
              </a:spcBef>
              <a:spcAft>
                <a:spcPts val="600"/>
              </a:spcAft>
              <a:buFont typeface="Wingdings" pitchFamily="2" charset="2"/>
              <a:buChar char="Ø"/>
              <a:defRPr/>
            </a:pPr>
            <a:r>
              <a:rPr lang="en-US" sz="1700" dirty="0">
                <a:latin typeface="Verdana" pitchFamily="34" charset="0"/>
              </a:rPr>
              <a:t>The </a:t>
            </a:r>
            <a:r>
              <a:rPr lang="en-US" sz="1700" dirty="0">
                <a:solidFill>
                  <a:srgbClr val="0000FF"/>
                </a:solidFill>
                <a:latin typeface="Verdana" pitchFamily="34" charset="0"/>
              </a:rPr>
              <a:t>steps</a:t>
            </a:r>
            <a:r>
              <a:rPr lang="en-US" sz="1700" dirty="0">
                <a:latin typeface="Verdana" pitchFamily="34" charset="0"/>
              </a:rPr>
              <a:t> of the algorithm are executed one after the other, beginning with step 1. </a:t>
            </a:r>
            <a:r>
              <a:rPr lang="en-US" sz="1700" dirty="0">
                <a:solidFill>
                  <a:srgbClr val="0000FF"/>
                </a:solidFill>
                <a:latin typeface="Verdana" pitchFamily="34" charset="0"/>
              </a:rPr>
              <a:t>Control</a:t>
            </a:r>
            <a:r>
              <a:rPr lang="en-US" sz="1700" dirty="0">
                <a:latin typeface="Verdana" pitchFamily="34" charset="0"/>
              </a:rPr>
              <a:t> may be transferred to </a:t>
            </a:r>
            <a:r>
              <a:rPr lang="en-US" sz="1700" dirty="0">
                <a:solidFill>
                  <a:srgbClr val="FF0000"/>
                </a:solidFill>
                <a:latin typeface="Verdana" pitchFamily="34" charset="0"/>
              </a:rPr>
              <a:t>step n  </a:t>
            </a:r>
            <a:r>
              <a:rPr lang="en-US" sz="1700" dirty="0">
                <a:latin typeface="Verdana" pitchFamily="34" charset="0"/>
              </a:rPr>
              <a:t>by </a:t>
            </a:r>
            <a:r>
              <a:rPr lang="en-US" sz="1700" dirty="0">
                <a:solidFill>
                  <a:srgbClr val="FF0000"/>
                </a:solidFill>
                <a:latin typeface="Verdana" pitchFamily="34" charset="0"/>
              </a:rPr>
              <a:t>Go to </a:t>
            </a:r>
            <a:r>
              <a:rPr lang="en-US" sz="1700" dirty="0">
                <a:solidFill>
                  <a:srgbClr val="0000FF"/>
                </a:solidFill>
                <a:latin typeface="Verdana" pitchFamily="34" charset="0"/>
              </a:rPr>
              <a:t>step n.</a:t>
            </a:r>
          </a:p>
          <a:p>
            <a:pPr marL="457200" indent="-457200" algn="just">
              <a:spcBef>
                <a:spcPts val="600"/>
              </a:spcBef>
              <a:spcAft>
                <a:spcPts val="600"/>
              </a:spcAft>
              <a:buFont typeface="Wingdings" pitchFamily="2" charset="2"/>
              <a:buChar char="Ø"/>
              <a:defRPr/>
            </a:pPr>
            <a:r>
              <a:rPr lang="en-US" sz="1700" dirty="0">
                <a:latin typeface="Verdana" pitchFamily="34" charset="0"/>
              </a:rPr>
              <a:t>If several statements appear in the same step, e. g. </a:t>
            </a:r>
          </a:p>
          <a:p>
            <a:pPr marL="457200" indent="-457200" algn="just">
              <a:spcBef>
                <a:spcPts val="600"/>
              </a:spcBef>
              <a:spcAft>
                <a:spcPts val="600"/>
              </a:spcAft>
              <a:defRPr/>
            </a:pPr>
            <a:r>
              <a:rPr lang="en-US" sz="1700" dirty="0">
                <a:latin typeface="Verdana" pitchFamily="34" charset="0"/>
              </a:rPr>
              <a:t>			Set K : = 1, LOC : =1 and MAX : =DATA[1]	</a:t>
            </a:r>
          </a:p>
          <a:p>
            <a:pPr marL="457200" indent="-457200" algn="just">
              <a:spcBef>
                <a:spcPts val="600"/>
              </a:spcBef>
              <a:spcAft>
                <a:spcPts val="600"/>
              </a:spcAft>
              <a:defRPr/>
            </a:pPr>
            <a:r>
              <a:rPr lang="en-US" sz="1700" dirty="0">
                <a:latin typeface="Verdana" pitchFamily="34" charset="0"/>
              </a:rPr>
              <a:t>	Then they are executed from left to right.</a:t>
            </a:r>
          </a:p>
          <a:p>
            <a:pPr marL="457200" indent="-457200" algn="just">
              <a:spcBef>
                <a:spcPts val="600"/>
              </a:spcBef>
              <a:spcAft>
                <a:spcPts val="600"/>
              </a:spcAft>
              <a:buFont typeface="Wingdings" pitchFamily="2" charset="2"/>
              <a:buChar char="Ø"/>
              <a:defRPr/>
            </a:pPr>
            <a:r>
              <a:rPr lang="en-US" sz="1700" dirty="0">
                <a:latin typeface="Verdana" pitchFamily="34" charset="0"/>
              </a:rPr>
              <a:t>The algorithm is completed when the statement</a:t>
            </a:r>
          </a:p>
          <a:p>
            <a:pPr marL="457200" indent="-457200" algn="just">
              <a:spcBef>
                <a:spcPts val="600"/>
              </a:spcBef>
              <a:spcAft>
                <a:spcPts val="600"/>
              </a:spcAft>
              <a:defRPr/>
            </a:pPr>
            <a:r>
              <a:rPr lang="en-US" sz="1700" dirty="0">
                <a:latin typeface="Verdana" pitchFamily="34" charset="0"/>
              </a:rPr>
              <a:t>				</a:t>
            </a:r>
            <a:r>
              <a:rPr lang="en-US" sz="1700" dirty="0">
                <a:solidFill>
                  <a:srgbClr val="0000FF"/>
                </a:solidFill>
                <a:latin typeface="Verdana" pitchFamily="34" charset="0"/>
              </a:rPr>
              <a:t>Exit</a:t>
            </a:r>
          </a:p>
          <a:p>
            <a:pPr marL="457200" indent="-457200" algn="just">
              <a:spcBef>
                <a:spcPts val="600"/>
              </a:spcBef>
              <a:spcAft>
                <a:spcPts val="600"/>
              </a:spcAft>
              <a:defRPr/>
            </a:pPr>
            <a:r>
              <a:rPr lang="en-US" sz="1700" dirty="0">
                <a:latin typeface="Verdana" pitchFamily="34" charset="0"/>
              </a:rPr>
              <a:t>	is encountered.</a:t>
            </a:r>
          </a:p>
          <a:p>
            <a:pPr marL="457200" lvl="4" indent="-457200" algn="just">
              <a:spcBef>
                <a:spcPts val="600"/>
              </a:spcBef>
              <a:spcAft>
                <a:spcPts val="600"/>
              </a:spcAft>
              <a:buFont typeface="Wingdings" pitchFamily="2" charset="2"/>
              <a:buChar char="Ø"/>
              <a:defRPr/>
            </a:pPr>
            <a:r>
              <a:rPr lang="en-US" sz="1700" dirty="0">
                <a:latin typeface="Verdana" pitchFamily="34" charset="0"/>
              </a:rPr>
              <a:t>Step may contain a </a:t>
            </a:r>
            <a:r>
              <a:rPr lang="en-US" sz="1700" dirty="0">
                <a:solidFill>
                  <a:srgbClr val="0000FF"/>
                </a:solidFill>
                <a:latin typeface="Verdana" pitchFamily="34" charset="0"/>
              </a:rPr>
              <a:t>comment</a:t>
            </a:r>
            <a:r>
              <a:rPr lang="en-US" sz="1700" dirty="0">
                <a:latin typeface="Verdana" pitchFamily="34" charset="0"/>
              </a:rPr>
              <a:t> in brackets which indicates the main purpose of the step. For example,</a:t>
            </a:r>
          </a:p>
          <a:p>
            <a:pPr marL="457200" lvl="4" indent="-457200" algn="just">
              <a:spcBef>
                <a:spcPts val="600"/>
              </a:spcBef>
              <a:spcAft>
                <a:spcPts val="600"/>
              </a:spcAft>
              <a:defRPr/>
            </a:pPr>
            <a:r>
              <a:rPr lang="en-US" sz="1700" dirty="0">
                <a:latin typeface="Verdana" pitchFamily="34" charset="0"/>
              </a:rPr>
              <a:t>				[End of if structure]</a:t>
            </a:r>
          </a:p>
          <a:p>
            <a:pPr>
              <a:spcBef>
                <a:spcPct val="50000"/>
              </a:spcBef>
              <a:defRPr/>
            </a:pPr>
            <a:endParaRPr lang="en-US" sz="1700" dirty="0"/>
          </a:p>
        </p:txBody>
      </p:sp>
      <p:sp>
        <p:nvSpPr>
          <p:cNvPr id="9219"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Algorithmic Notation:</a:t>
            </a:r>
          </a:p>
        </p:txBody>
      </p:sp>
      <p:sp>
        <p:nvSpPr>
          <p:cNvPr id="9220"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D8FB84F8-41A7-4535-AA16-C054EB0275C7}" type="slidenum">
              <a:rPr lang="en-US" sz="1400"/>
              <a:pPr/>
              <a:t>4</a:t>
            </a:fld>
            <a:endParaRPr lang="en-US" sz="140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280988" y="609600"/>
            <a:ext cx="8494712" cy="5953125"/>
          </a:xfrm>
          <a:prstGeom prst="rect">
            <a:avLst/>
          </a:prstGeom>
          <a:noFill/>
          <a:ln w="9525">
            <a:noFill/>
            <a:miter lim="800000"/>
            <a:headEnd/>
            <a:tailEnd/>
          </a:ln>
        </p:spPr>
        <p:txBody>
          <a:bodyPr>
            <a:spAutoFit/>
          </a:bodyPr>
          <a:lstStyle/>
          <a:p>
            <a:pPr>
              <a:spcBef>
                <a:spcPts val="200"/>
              </a:spcBef>
              <a:spcAft>
                <a:spcPts val="200"/>
              </a:spcAft>
              <a:defRPr/>
            </a:pPr>
            <a:r>
              <a:rPr lang="en-US" sz="1700" b="1" dirty="0">
                <a:latin typeface="Verdana" pitchFamily="34" charset="0"/>
                <a:ea typeface="Verdana" pitchFamily="34" charset="0"/>
                <a:cs typeface="Verdana" pitchFamily="34" charset="0"/>
              </a:rPr>
              <a:t>Variable Names:</a:t>
            </a:r>
          </a:p>
          <a:p>
            <a:pPr marL="457200" indent="-457200" algn="just">
              <a:spcBef>
                <a:spcPts val="200"/>
              </a:spcBef>
              <a:spcAft>
                <a:spcPts val="200"/>
              </a:spcAft>
              <a:buFont typeface="Wingdings" pitchFamily="2" charset="2"/>
              <a:buChar char="Ø"/>
              <a:defRPr/>
            </a:pPr>
            <a:r>
              <a:rPr lang="en-US" sz="1700" dirty="0">
                <a:latin typeface="Verdana" pitchFamily="34" charset="0"/>
                <a:ea typeface="Verdana" pitchFamily="34" charset="0"/>
                <a:cs typeface="Verdana" pitchFamily="34" charset="0"/>
              </a:rPr>
              <a:t>Will use capital letters, as in MAX and DATA for </a:t>
            </a:r>
            <a:r>
              <a:rPr lang="en-US" sz="1700" dirty="0">
                <a:solidFill>
                  <a:srgbClr val="0000FF"/>
                </a:solidFill>
                <a:latin typeface="Verdana" pitchFamily="34" charset="0"/>
                <a:ea typeface="Verdana" pitchFamily="34" charset="0"/>
                <a:cs typeface="Verdana" pitchFamily="34" charset="0"/>
              </a:rPr>
              <a:t>variable</a:t>
            </a:r>
            <a:r>
              <a:rPr lang="en-US" sz="1700" dirty="0">
                <a:latin typeface="Verdana" pitchFamily="34" charset="0"/>
                <a:ea typeface="Verdana" pitchFamily="34" charset="0"/>
                <a:cs typeface="Verdana" pitchFamily="34" charset="0"/>
              </a:rPr>
              <a:t> </a:t>
            </a:r>
            <a:r>
              <a:rPr lang="en-US" sz="1700" dirty="0">
                <a:solidFill>
                  <a:srgbClr val="0000FF"/>
                </a:solidFill>
                <a:latin typeface="Verdana" pitchFamily="34" charset="0"/>
                <a:ea typeface="Verdana" pitchFamily="34" charset="0"/>
                <a:cs typeface="Verdana" pitchFamily="34" charset="0"/>
              </a:rPr>
              <a:t>name</a:t>
            </a:r>
            <a:r>
              <a:rPr lang="en-US" sz="1700" dirty="0">
                <a:latin typeface="Verdana" pitchFamily="34" charset="0"/>
                <a:ea typeface="Verdana" pitchFamily="34" charset="0"/>
                <a:cs typeface="Verdana" pitchFamily="34" charset="0"/>
              </a:rPr>
              <a:t>.</a:t>
            </a:r>
          </a:p>
          <a:p>
            <a:pPr marL="457200" indent="-457200" algn="just">
              <a:spcBef>
                <a:spcPts val="200"/>
              </a:spcBef>
              <a:spcAft>
                <a:spcPts val="200"/>
              </a:spcAft>
              <a:buFont typeface="Wingdings" pitchFamily="2" charset="2"/>
              <a:buChar char="Ø"/>
              <a:defRPr/>
            </a:pPr>
            <a:r>
              <a:rPr lang="en-US" sz="1700" dirty="0">
                <a:solidFill>
                  <a:srgbClr val="0000FF"/>
                </a:solidFill>
                <a:latin typeface="Verdana" pitchFamily="34" charset="0"/>
                <a:ea typeface="Verdana" pitchFamily="34" charset="0"/>
                <a:cs typeface="Verdana" pitchFamily="34" charset="0"/>
              </a:rPr>
              <a:t>Counters</a:t>
            </a:r>
            <a:r>
              <a:rPr lang="en-US" sz="1700" dirty="0">
                <a:latin typeface="Verdana" pitchFamily="34" charset="0"/>
                <a:ea typeface="Verdana" pitchFamily="34" charset="0"/>
                <a:cs typeface="Verdana" pitchFamily="34" charset="0"/>
              </a:rPr>
              <a:t> and </a:t>
            </a:r>
            <a:r>
              <a:rPr lang="en-US" sz="1700" dirty="0">
                <a:solidFill>
                  <a:srgbClr val="0000FF"/>
                </a:solidFill>
                <a:latin typeface="Verdana" pitchFamily="34" charset="0"/>
                <a:ea typeface="Verdana" pitchFamily="34" charset="0"/>
                <a:cs typeface="Verdana" pitchFamily="34" charset="0"/>
              </a:rPr>
              <a:t>subscripts</a:t>
            </a:r>
            <a:r>
              <a:rPr lang="en-US" sz="1700" dirty="0">
                <a:latin typeface="Verdana" pitchFamily="34" charset="0"/>
                <a:ea typeface="Verdana" pitchFamily="34" charset="0"/>
                <a:cs typeface="Verdana" pitchFamily="34" charset="0"/>
              </a:rPr>
              <a:t> will also be capitalized (K, N)</a:t>
            </a:r>
          </a:p>
          <a:p>
            <a:pPr>
              <a:spcBef>
                <a:spcPts val="200"/>
              </a:spcBef>
              <a:spcAft>
                <a:spcPts val="200"/>
              </a:spcAft>
              <a:defRPr/>
            </a:pPr>
            <a:endParaRPr lang="en-US" sz="1050" b="1" dirty="0">
              <a:latin typeface="Verdana" pitchFamily="34" charset="0"/>
              <a:ea typeface="Verdana" pitchFamily="34" charset="0"/>
              <a:cs typeface="Verdana" pitchFamily="34" charset="0"/>
            </a:endParaRPr>
          </a:p>
          <a:p>
            <a:pPr>
              <a:spcBef>
                <a:spcPts val="200"/>
              </a:spcBef>
              <a:spcAft>
                <a:spcPts val="200"/>
              </a:spcAft>
              <a:defRPr/>
            </a:pPr>
            <a:r>
              <a:rPr lang="en-US" sz="1700" b="1" dirty="0">
                <a:latin typeface="Verdana" pitchFamily="34" charset="0"/>
                <a:ea typeface="Verdana" pitchFamily="34" charset="0"/>
                <a:cs typeface="Verdana" pitchFamily="34" charset="0"/>
              </a:rPr>
              <a:t>Assignment Statement:</a:t>
            </a:r>
          </a:p>
          <a:p>
            <a:pPr marL="457200" indent="-457200" algn="just">
              <a:spcBef>
                <a:spcPts val="200"/>
              </a:spcBef>
              <a:spcAft>
                <a:spcPts val="200"/>
              </a:spcAft>
              <a:buFont typeface="Wingdings" pitchFamily="2" charset="2"/>
              <a:buChar char="Ø"/>
              <a:defRPr/>
            </a:pPr>
            <a:r>
              <a:rPr lang="en-US" sz="1700" dirty="0">
                <a:latin typeface="Verdana" pitchFamily="34" charset="0"/>
                <a:ea typeface="Verdana" pitchFamily="34" charset="0"/>
                <a:cs typeface="Verdana" pitchFamily="34" charset="0"/>
              </a:rPr>
              <a:t>Will use the dots-equal notation : = for </a:t>
            </a:r>
            <a:r>
              <a:rPr lang="en-US" sz="1700" dirty="0">
                <a:solidFill>
                  <a:srgbClr val="0000FF"/>
                </a:solidFill>
                <a:latin typeface="Verdana" pitchFamily="34" charset="0"/>
                <a:ea typeface="Verdana" pitchFamily="34" charset="0"/>
                <a:cs typeface="Verdana" pitchFamily="34" charset="0"/>
              </a:rPr>
              <a:t>assignment statement</a:t>
            </a:r>
            <a:r>
              <a:rPr lang="en-US" sz="1700" dirty="0">
                <a:latin typeface="Verdana" pitchFamily="34" charset="0"/>
                <a:ea typeface="Verdana" pitchFamily="34" charset="0"/>
                <a:cs typeface="Verdana" pitchFamily="34" charset="0"/>
              </a:rPr>
              <a:t>. For example, </a:t>
            </a:r>
          </a:p>
          <a:p>
            <a:pPr>
              <a:spcBef>
                <a:spcPts val="200"/>
              </a:spcBef>
              <a:spcAft>
                <a:spcPts val="200"/>
              </a:spcAft>
              <a:defRPr/>
            </a:pPr>
            <a:r>
              <a:rPr lang="en-US" sz="1700" dirty="0">
                <a:latin typeface="Verdana" pitchFamily="34" charset="0"/>
                <a:ea typeface="Verdana" pitchFamily="34" charset="0"/>
                <a:cs typeface="Verdana" pitchFamily="34" charset="0"/>
              </a:rPr>
              <a:t>		MAX : =DATA[1]</a:t>
            </a:r>
          </a:p>
          <a:p>
            <a:pPr marL="457200" indent="-457200" algn="just">
              <a:spcBef>
                <a:spcPts val="200"/>
              </a:spcBef>
              <a:spcAft>
                <a:spcPts val="200"/>
              </a:spcAft>
              <a:defRPr/>
            </a:pPr>
            <a:r>
              <a:rPr lang="en-US" sz="1700" dirty="0">
                <a:latin typeface="Verdana" pitchFamily="34" charset="0"/>
                <a:ea typeface="Verdana" pitchFamily="34" charset="0"/>
                <a:cs typeface="Verdana" pitchFamily="34" charset="0"/>
              </a:rPr>
              <a:t>	assigns the value in DATA[1] in MAX.</a:t>
            </a:r>
          </a:p>
          <a:p>
            <a:pPr>
              <a:spcBef>
                <a:spcPts val="200"/>
              </a:spcBef>
              <a:spcAft>
                <a:spcPts val="200"/>
              </a:spcAft>
              <a:defRPr/>
            </a:pPr>
            <a:endParaRPr lang="en-US" sz="1000" b="1" dirty="0">
              <a:latin typeface="Verdana" pitchFamily="34" charset="0"/>
              <a:ea typeface="Verdana" pitchFamily="34" charset="0"/>
              <a:cs typeface="Verdana" pitchFamily="34" charset="0"/>
            </a:endParaRPr>
          </a:p>
          <a:p>
            <a:pPr>
              <a:spcBef>
                <a:spcPts val="200"/>
              </a:spcBef>
              <a:spcAft>
                <a:spcPts val="200"/>
              </a:spcAft>
              <a:defRPr/>
            </a:pPr>
            <a:r>
              <a:rPr lang="en-US" sz="1700" b="1" dirty="0">
                <a:latin typeface="Verdana" pitchFamily="34" charset="0"/>
                <a:ea typeface="Verdana" pitchFamily="34" charset="0"/>
                <a:cs typeface="Verdana" pitchFamily="34" charset="0"/>
              </a:rPr>
              <a:t>Input and Output :</a:t>
            </a:r>
          </a:p>
          <a:p>
            <a:pPr marL="457200" indent="-457200" algn="just">
              <a:spcBef>
                <a:spcPts val="200"/>
              </a:spcBef>
              <a:spcAft>
                <a:spcPts val="200"/>
              </a:spcAft>
              <a:buFont typeface="Wingdings" pitchFamily="2" charset="2"/>
              <a:buChar char="Ø"/>
              <a:defRPr/>
            </a:pPr>
            <a:r>
              <a:rPr lang="en-US" sz="1700" dirty="0">
                <a:latin typeface="Verdana" pitchFamily="34" charset="0"/>
                <a:ea typeface="Verdana" pitchFamily="34" charset="0"/>
                <a:cs typeface="Verdana" pitchFamily="34" charset="0"/>
              </a:rPr>
              <a:t>Data may be input and assigned to variables by means of a read statement-</a:t>
            </a:r>
          </a:p>
          <a:p>
            <a:pPr>
              <a:spcBef>
                <a:spcPts val="200"/>
              </a:spcBef>
              <a:spcAft>
                <a:spcPts val="200"/>
              </a:spcAft>
              <a:defRPr/>
            </a:pPr>
            <a:r>
              <a:rPr lang="en-US" sz="1700" dirty="0">
                <a:latin typeface="Verdana" pitchFamily="34" charset="0"/>
                <a:ea typeface="Verdana" pitchFamily="34" charset="0"/>
                <a:cs typeface="Verdana" pitchFamily="34" charset="0"/>
              </a:rPr>
              <a:t>		</a:t>
            </a:r>
            <a:r>
              <a:rPr lang="en-US" sz="1700" dirty="0">
                <a:solidFill>
                  <a:srgbClr val="0000FF"/>
                </a:solidFill>
                <a:latin typeface="Verdana" pitchFamily="34" charset="0"/>
                <a:ea typeface="Verdana" pitchFamily="34" charset="0"/>
                <a:cs typeface="Verdana" pitchFamily="34" charset="0"/>
              </a:rPr>
              <a:t>Read : Variable names</a:t>
            </a:r>
            <a:r>
              <a:rPr lang="en-US" sz="1700" dirty="0">
                <a:latin typeface="Verdana" pitchFamily="34" charset="0"/>
                <a:ea typeface="Verdana" pitchFamily="34" charset="0"/>
                <a:cs typeface="Verdana" pitchFamily="34" charset="0"/>
              </a:rPr>
              <a:t>.</a:t>
            </a:r>
          </a:p>
          <a:p>
            <a:pPr marL="457200" indent="-457200" algn="just">
              <a:spcBef>
                <a:spcPts val="200"/>
              </a:spcBef>
              <a:spcAft>
                <a:spcPts val="200"/>
              </a:spcAft>
              <a:buFont typeface="Wingdings" pitchFamily="2" charset="2"/>
              <a:buChar char="Ø"/>
              <a:defRPr/>
            </a:pPr>
            <a:r>
              <a:rPr lang="en-US" sz="1700" dirty="0">
                <a:latin typeface="Verdana" pitchFamily="34" charset="0"/>
                <a:ea typeface="Verdana" pitchFamily="34" charset="0"/>
                <a:cs typeface="Verdana" pitchFamily="34" charset="0"/>
              </a:rPr>
              <a:t>Messages placed in quotation marks and data in variables may be output by </a:t>
            </a:r>
            <a:r>
              <a:rPr lang="en-US" sz="1700" dirty="0">
                <a:solidFill>
                  <a:srgbClr val="0000FF"/>
                </a:solidFill>
                <a:latin typeface="Verdana" pitchFamily="34" charset="0"/>
                <a:ea typeface="Verdana" pitchFamily="34" charset="0"/>
                <a:cs typeface="Verdana" pitchFamily="34" charset="0"/>
              </a:rPr>
              <a:t>Write</a:t>
            </a:r>
            <a:r>
              <a:rPr lang="en-US" sz="1700" dirty="0">
                <a:latin typeface="Verdana" pitchFamily="34" charset="0"/>
                <a:ea typeface="Verdana" pitchFamily="34" charset="0"/>
                <a:cs typeface="Verdana" pitchFamily="34" charset="0"/>
              </a:rPr>
              <a:t> or </a:t>
            </a:r>
            <a:r>
              <a:rPr lang="en-US" sz="1700" dirty="0">
                <a:solidFill>
                  <a:srgbClr val="0000FF"/>
                </a:solidFill>
                <a:latin typeface="Verdana" pitchFamily="34" charset="0"/>
                <a:ea typeface="Verdana" pitchFamily="34" charset="0"/>
                <a:cs typeface="Verdana" pitchFamily="34" charset="0"/>
              </a:rPr>
              <a:t>Print</a:t>
            </a:r>
            <a:r>
              <a:rPr lang="en-US" sz="1700" dirty="0">
                <a:latin typeface="Verdana" pitchFamily="34" charset="0"/>
                <a:ea typeface="Verdana" pitchFamily="34" charset="0"/>
                <a:cs typeface="Verdana" pitchFamily="34" charset="0"/>
              </a:rPr>
              <a:t> statement.</a:t>
            </a:r>
          </a:p>
          <a:p>
            <a:pPr>
              <a:spcBef>
                <a:spcPts val="200"/>
              </a:spcBef>
              <a:spcAft>
                <a:spcPts val="200"/>
              </a:spcAft>
              <a:defRPr/>
            </a:pPr>
            <a:r>
              <a:rPr lang="en-US" sz="1700" dirty="0">
                <a:latin typeface="Verdana" pitchFamily="34" charset="0"/>
                <a:ea typeface="Verdana" pitchFamily="34" charset="0"/>
                <a:cs typeface="Verdana" pitchFamily="34" charset="0"/>
              </a:rPr>
              <a:t>		Write : Messages and/ or Variable names.</a:t>
            </a:r>
          </a:p>
          <a:p>
            <a:pPr>
              <a:spcBef>
                <a:spcPts val="200"/>
              </a:spcBef>
              <a:spcAft>
                <a:spcPts val="200"/>
              </a:spcAft>
              <a:defRPr/>
            </a:pPr>
            <a:endParaRPr lang="en-US" sz="300" dirty="0">
              <a:latin typeface="Verdana" pitchFamily="34" charset="0"/>
              <a:ea typeface="Verdana" pitchFamily="34" charset="0"/>
              <a:cs typeface="Verdana" pitchFamily="34" charset="0"/>
            </a:endParaRPr>
          </a:p>
          <a:p>
            <a:pPr>
              <a:spcBef>
                <a:spcPts val="200"/>
              </a:spcBef>
              <a:spcAft>
                <a:spcPts val="200"/>
              </a:spcAft>
              <a:defRPr/>
            </a:pPr>
            <a:r>
              <a:rPr lang="en-US" sz="1700" b="1" dirty="0">
                <a:latin typeface="Verdana" pitchFamily="34" charset="0"/>
                <a:ea typeface="Verdana" pitchFamily="34" charset="0"/>
                <a:cs typeface="Verdana" pitchFamily="34" charset="0"/>
              </a:rPr>
              <a:t>Procedures :</a:t>
            </a:r>
          </a:p>
          <a:p>
            <a:pPr>
              <a:spcBef>
                <a:spcPts val="200"/>
              </a:spcBef>
              <a:spcAft>
                <a:spcPts val="200"/>
              </a:spcAft>
              <a:defRPr/>
            </a:pPr>
            <a:r>
              <a:rPr lang="en-US" sz="1700" dirty="0">
                <a:latin typeface="Verdana" pitchFamily="34" charset="0"/>
                <a:ea typeface="Verdana" pitchFamily="34" charset="0"/>
                <a:cs typeface="Verdana" pitchFamily="34" charset="0"/>
              </a:rPr>
              <a:t>Independent algorithmic module which solves a particular problem. Certain type of sub algorithm.</a:t>
            </a:r>
          </a:p>
        </p:txBody>
      </p:sp>
      <p:sp>
        <p:nvSpPr>
          <p:cNvPr id="10243"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Algorithmic Notation:</a:t>
            </a:r>
          </a:p>
        </p:txBody>
      </p:sp>
      <p:sp>
        <p:nvSpPr>
          <p:cNvPr id="10244"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A15540CC-B9E8-47B6-8CCC-A56096B5C388}" type="slidenum">
              <a:rPr lang="en-US" sz="1400"/>
              <a:pPr/>
              <a:t>5</a:t>
            </a:fld>
            <a:endParaRPr lang="en-US" sz="140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7171" name="Rectangle 5"/>
          <p:cNvSpPr>
            <a:spLocks noChangeArrowheads="1"/>
          </p:cNvSpPr>
          <p:nvPr/>
        </p:nvSpPr>
        <p:spPr bwMode="auto">
          <a:xfrm>
            <a:off x="152400" y="574675"/>
            <a:ext cx="8686800" cy="3586163"/>
          </a:xfrm>
          <a:prstGeom prst="rect">
            <a:avLst/>
          </a:prstGeom>
          <a:noFill/>
          <a:ln w="9525">
            <a:noFill/>
            <a:miter lim="800000"/>
            <a:headEnd/>
            <a:tailEnd/>
          </a:ln>
        </p:spPr>
        <p:txBody>
          <a:bodyPr anchor="ctr">
            <a:spAutoFit/>
          </a:bodyPr>
          <a:lstStyle/>
          <a:p>
            <a:pPr marL="457200" indent="-457200" algn="just">
              <a:spcBef>
                <a:spcPts val="600"/>
              </a:spcBef>
              <a:spcAft>
                <a:spcPts val="600"/>
              </a:spcAft>
              <a:buFont typeface="Wingdings" pitchFamily="2" charset="2"/>
              <a:buChar char="Ø"/>
              <a:defRPr/>
            </a:pPr>
            <a:r>
              <a:rPr lang="en-US" sz="1700" dirty="0">
                <a:latin typeface="Verdana" pitchFamily="34" charset="0"/>
              </a:rPr>
              <a:t>The complexity of an algorithm is a function describing the efficiency of the algorithm in terms of the amount of data the algorithm must process.</a:t>
            </a:r>
          </a:p>
          <a:p>
            <a:pPr marL="457200" indent="-457200" algn="just">
              <a:spcBef>
                <a:spcPts val="600"/>
              </a:spcBef>
              <a:spcAft>
                <a:spcPts val="600"/>
              </a:spcAft>
              <a:buFont typeface="Wingdings" pitchFamily="2" charset="2"/>
              <a:buChar char="Ø"/>
              <a:defRPr/>
            </a:pPr>
            <a:r>
              <a:rPr lang="en-US" sz="1700" dirty="0">
                <a:latin typeface="Verdana" pitchFamily="34" charset="0"/>
              </a:rPr>
              <a:t>Suppose </a:t>
            </a:r>
            <a:r>
              <a:rPr lang="en-US" sz="1700" b="1" i="1" dirty="0">
                <a:solidFill>
                  <a:srgbClr val="FF0000"/>
                </a:solidFill>
                <a:latin typeface="Verdana" pitchFamily="34" charset="0"/>
              </a:rPr>
              <a:t>M</a:t>
            </a:r>
            <a:r>
              <a:rPr lang="en-US" sz="1700" dirty="0">
                <a:latin typeface="Verdana" pitchFamily="34" charset="0"/>
              </a:rPr>
              <a:t> is an algorithm, </a:t>
            </a:r>
            <a:r>
              <a:rPr lang="en-US" sz="1700" b="1" i="1" dirty="0">
                <a:solidFill>
                  <a:srgbClr val="FF0000"/>
                </a:solidFill>
                <a:latin typeface="Verdana" pitchFamily="34" charset="0"/>
              </a:rPr>
              <a:t>n</a:t>
            </a:r>
            <a:r>
              <a:rPr lang="en-US" sz="1700" dirty="0">
                <a:latin typeface="Verdana" pitchFamily="34" charset="0"/>
              </a:rPr>
              <a:t> is the size of the input data. The complexity of this algorithm is the function </a:t>
            </a:r>
            <a:r>
              <a:rPr lang="en-US" sz="1700" b="1" i="1" dirty="0">
                <a:solidFill>
                  <a:srgbClr val="FF0000"/>
                </a:solidFill>
                <a:latin typeface="Verdana" pitchFamily="34" charset="0"/>
              </a:rPr>
              <a:t>f(n)</a:t>
            </a:r>
            <a:r>
              <a:rPr lang="en-US" sz="1700" dirty="0">
                <a:latin typeface="Verdana" pitchFamily="34" charset="0"/>
              </a:rPr>
              <a:t> which gives the running time and or storage space requirement of the algorithm in terms of the size </a:t>
            </a:r>
            <a:r>
              <a:rPr lang="en-US" sz="1700" b="1" i="1" dirty="0">
                <a:solidFill>
                  <a:srgbClr val="FF0000"/>
                </a:solidFill>
                <a:latin typeface="Verdana" pitchFamily="34" charset="0"/>
              </a:rPr>
              <a:t>n</a:t>
            </a:r>
            <a:r>
              <a:rPr lang="en-US" sz="1700" dirty="0">
                <a:latin typeface="Verdana" pitchFamily="34" charset="0"/>
              </a:rPr>
              <a:t> of the input data. Frequently, the storage space required by an algorithm is simply a multiple of the data size </a:t>
            </a:r>
            <a:r>
              <a:rPr lang="en-US" sz="1700" b="1" i="1" dirty="0">
                <a:solidFill>
                  <a:srgbClr val="FF0000"/>
                </a:solidFill>
                <a:latin typeface="Verdana" pitchFamily="34" charset="0"/>
              </a:rPr>
              <a:t>n</a:t>
            </a:r>
            <a:r>
              <a:rPr lang="en-US" sz="1700" dirty="0">
                <a:latin typeface="Verdana" pitchFamily="34" charset="0"/>
              </a:rPr>
              <a:t>.</a:t>
            </a:r>
          </a:p>
          <a:p>
            <a:pPr marL="457200" indent="-457200" algn="just">
              <a:spcBef>
                <a:spcPts val="600"/>
              </a:spcBef>
              <a:spcAft>
                <a:spcPts val="600"/>
              </a:spcAft>
              <a:buFont typeface="Wingdings" pitchFamily="2" charset="2"/>
              <a:buChar char="Ø"/>
              <a:defRPr/>
            </a:pPr>
            <a:r>
              <a:rPr lang="en-US" sz="1700" dirty="0">
                <a:latin typeface="Verdana" pitchFamily="34" charset="0"/>
              </a:rPr>
              <a:t>There are two main complexity measures of the efficiency of an algorithm:</a:t>
            </a:r>
          </a:p>
          <a:p>
            <a:pPr marL="1371600" indent="-457200" algn="just">
              <a:spcBef>
                <a:spcPts val="600"/>
              </a:spcBef>
              <a:spcAft>
                <a:spcPts val="600"/>
              </a:spcAft>
              <a:buFont typeface="+mj-lt"/>
              <a:buAutoNum type="arabicPeriod"/>
              <a:defRPr/>
            </a:pPr>
            <a:r>
              <a:rPr lang="en-US" sz="1700" dirty="0">
                <a:solidFill>
                  <a:srgbClr val="0000FF"/>
                </a:solidFill>
                <a:latin typeface="Verdana" pitchFamily="34" charset="0"/>
              </a:rPr>
              <a:t> Time complexity</a:t>
            </a:r>
          </a:p>
          <a:p>
            <a:pPr marL="1371600" indent="-457200" algn="just">
              <a:spcBef>
                <a:spcPts val="600"/>
              </a:spcBef>
              <a:spcAft>
                <a:spcPts val="600"/>
              </a:spcAft>
              <a:buFont typeface="+mj-lt"/>
              <a:buAutoNum type="arabicPeriod"/>
              <a:defRPr/>
            </a:pPr>
            <a:r>
              <a:rPr lang="en-US" sz="1700" dirty="0">
                <a:solidFill>
                  <a:srgbClr val="0000FF"/>
                </a:solidFill>
                <a:latin typeface="Verdana" pitchFamily="34" charset="0"/>
              </a:rPr>
              <a:t>Space complexity</a:t>
            </a:r>
          </a:p>
        </p:txBody>
      </p:sp>
      <p:sp>
        <p:nvSpPr>
          <p:cNvPr id="11268"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Complexity of an Algorithm:</a:t>
            </a:r>
          </a:p>
        </p:txBody>
      </p:sp>
      <p:sp>
        <p:nvSpPr>
          <p:cNvPr id="11269"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08DA73B9-49D7-454C-B0E7-7289457341A8}" type="slidenum">
              <a:rPr lang="en-US" sz="1400"/>
              <a:pPr/>
              <a:t>6</a:t>
            </a:fld>
            <a:endParaRPr lang="en-US" sz="14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7171" name="Rectangle 5"/>
          <p:cNvSpPr>
            <a:spLocks noChangeArrowheads="1"/>
          </p:cNvSpPr>
          <p:nvPr/>
        </p:nvSpPr>
        <p:spPr bwMode="auto">
          <a:xfrm>
            <a:off x="152400" y="574675"/>
            <a:ext cx="8686800" cy="4078288"/>
          </a:xfrm>
          <a:prstGeom prst="rect">
            <a:avLst/>
          </a:prstGeom>
          <a:noFill/>
          <a:ln w="9525">
            <a:noFill/>
            <a:miter lim="800000"/>
            <a:headEnd/>
            <a:tailEnd/>
          </a:ln>
        </p:spPr>
        <p:txBody>
          <a:bodyPr anchor="ctr">
            <a:spAutoFit/>
          </a:bodyPr>
          <a:lstStyle/>
          <a:p>
            <a:pPr marL="457200" indent="-457200" algn="just">
              <a:spcBef>
                <a:spcPts val="600"/>
              </a:spcBef>
              <a:spcAft>
                <a:spcPts val="600"/>
              </a:spcAft>
              <a:defRPr/>
            </a:pPr>
            <a:r>
              <a:rPr lang="en-US" sz="1700" b="1" dirty="0">
                <a:solidFill>
                  <a:srgbClr val="FF0000"/>
                </a:solidFill>
                <a:latin typeface="Verdana" pitchFamily="34" charset="0"/>
              </a:rPr>
              <a:t>Time Complexity:</a:t>
            </a:r>
          </a:p>
          <a:p>
            <a:pPr marL="457200" indent="-457200" algn="just">
              <a:spcBef>
                <a:spcPts val="600"/>
              </a:spcBef>
              <a:spcAft>
                <a:spcPts val="600"/>
              </a:spcAft>
              <a:buFont typeface="Wingdings" pitchFamily="2" charset="2"/>
              <a:buChar char="Ø"/>
              <a:defRPr/>
            </a:pPr>
            <a:r>
              <a:rPr lang="en-US" sz="1700" dirty="0">
                <a:latin typeface="Verdana" pitchFamily="34" charset="0"/>
              </a:rPr>
              <a:t>It is a function that describes the amount of time an algorithm takes in terms of the amount of input to the algorithm. </a:t>
            </a:r>
          </a:p>
          <a:p>
            <a:pPr marL="457200" indent="-457200" algn="just">
              <a:spcBef>
                <a:spcPts val="600"/>
              </a:spcBef>
              <a:spcAft>
                <a:spcPts val="600"/>
              </a:spcAft>
              <a:buFont typeface="Wingdings" pitchFamily="2" charset="2"/>
              <a:buChar char="Ø"/>
              <a:defRPr/>
            </a:pPr>
            <a:r>
              <a:rPr lang="en-US" sz="1700" dirty="0">
                <a:latin typeface="Verdana" pitchFamily="34" charset="0"/>
              </a:rPr>
              <a:t>The time is measured by counting the number of key operations – in sorting and searching algorithms, for example the number of comparisons.</a:t>
            </a:r>
          </a:p>
          <a:p>
            <a:pPr marL="457200" indent="-457200" algn="just">
              <a:spcBef>
                <a:spcPts val="600"/>
              </a:spcBef>
              <a:spcAft>
                <a:spcPts val="600"/>
              </a:spcAft>
              <a:buFont typeface="Wingdings" pitchFamily="2" charset="2"/>
              <a:buChar char="Ø"/>
              <a:defRPr/>
            </a:pPr>
            <a:r>
              <a:rPr lang="en-US" sz="1700" dirty="0">
                <a:latin typeface="Verdana" pitchFamily="34" charset="0"/>
              </a:rPr>
              <a:t>"Time" can mean-</a:t>
            </a:r>
          </a:p>
          <a:p>
            <a:pPr marL="1828800" indent="-457200" algn="just">
              <a:spcBef>
                <a:spcPts val="600"/>
              </a:spcBef>
              <a:spcAft>
                <a:spcPts val="600"/>
              </a:spcAft>
              <a:buFont typeface="Wingdings" pitchFamily="2" charset="2"/>
              <a:buChar char="v"/>
              <a:defRPr/>
            </a:pPr>
            <a:r>
              <a:rPr lang="en-US" sz="1400" dirty="0">
                <a:latin typeface="Verdana" pitchFamily="34" charset="0"/>
              </a:rPr>
              <a:t>the number of memory accesses performed</a:t>
            </a:r>
          </a:p>
          <a:p>
            <a:pPr marL="1828800" indent="-457200" algn="just">
              <a:spcBef>
                <a:spcPts val="600"/>
              </a:spcBef>
              <a:spcAft>
                <a:spcPts val="600"/>
              </a:spcAft>
              <a:buFont typeface="Wingdings" pitchFamily="2" charset="2"/>
              <a:buChar char="v"/>
              <a:defRPr/>
            </a:pPr>
            <a:r>
              <a:rPr lang="en-US" sz="1400" dirty="0">
                <a:latin typeface="Verdana" pitchFamily="34" charset="0"/>
              </a:rPr>
              <a:t>the number of comparisons between integers</a:t>
            </a:r>
          </a:p>
          <a:p>
            <a:pPr marL="1828800" indent="-457200" algn="just">
              <a:spcBef>
                <a:spcPts val="600"/>
              </a:spcBef>
              <a:spcAft>
                <a:spcPts val="600"/>
              </a:spcAft>
              <a:buFont typeface="Wingdings" pitchFamily="2" charset="2"/>
              <a:buChar char="v"/>
              <a:defRPr/>
            </a:pPr>
            <a:r>
              <a:rPr lang="en-US" sz="1400" dirty="0">
                <a:latin typeface="Verdana" pitchFamily="34" charset="0"/>
              </a:rPr>
              <a:t>the number of times some inner loop is executed</a:t>
            </a:r>
          </a:p>
          <a:p>
            <a:pPr marL="1828800" indent="-457200" algn="just">
              <a:spcBef>
                <a:spcPts val="600"/>
              </a:spcBef>
              <a:spcAft>
                <a:spcPts val="600"/>
              </a:spcAft>
              <a:buFont typeface="Wingdings" pitchFamily="2" charset="2"/>
              <a:buChar char="v"/>
              <a:defRPr/>
            </a:pPr>
            <a:r>
              <a:rPr lang="en-US" sz="1400" dirty="0">
                <a:latin typeface="Verdana" pitchFamily="34" charset="0"/>
              </a:rPr>
              <a:t>some other natural unit related to the amount of real time the algorithm will take.</a:t>
            </a:r>
          </a:p>
        </p:txBody>
      </p:sp>
      <p:sp>
        <p:nvSpPr>
          <p:cNvPr id="12292"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Complexity of an Algorithm:</a:t>
            </a:r>
          </a:p>
        </p:txBody>
      </p:sp>
      <p:sp>
        <p:nvSpPr>
          <p:cNvPr id="12293"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2EE04557-BD98-49E2-928C-49BF0C93470E}" type="slidenum">
              <a:rPr lang="en-US" sz="1400"/>
              <a:pPr/>
              <a:t>7</a:t>
            </a:fld>
            <a:endParaRPr lang="en-US" sz="14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Text Box 4"/>
          <p:cNvSpPr txBox="1">
            <a:spLocks noChangeArrowheads="1"/>
          </p:cNvSpPr>
          <p:nvPr/>
        </p:nvSpPr>
        <p:spPr bwMode="auto">
          <a:xfrm>
            <a:off x="8229600" y="6400800"/>
            <a:ext cx="184150" cy="366713"/>
          </a:xfrm>
          <a:prstGeom prst="rect">
            <a:avLst/>
          </a:prstGeom>
          <a:noFill/>
          <a:ln w="9525">
            <a:noFill/>
            <a:miter lim="800000"/>
            <a:headEnd/>
            <a:tailEnd/>
          </a:ln>
        </p:spPr>
        <p:txBody>
          <a:bodyPr wrap="none">
            <a:spAutoFit/>
          </a:bodyPr>
          <a:lstStyle/>
          <a:p>
            <a:endParaRPr lang="en-US">
              <a:latin typeface="Times New Roman" pitchFamily="18" charset="0"/>
            </a:endParaRPr>
          </a:p>
        </p:txBody>
      </p:sp>
      <p:sp>
        <p:nvSpPr>
          <p:cNvPr id="13315" name="Rectangle 5"/>
          <p:cNvSpPr>
            <a:spLocks noChangeArrowheads="1"/>
          </p:cNvSpPr>
          <p:nvPr/>
        </p:nvSpPr>
        <p:spPr bwMode="auto">
          <a:xfrm>
            <a:off x="152400" y="574675"/>
            <a:ext cx="8686800" cy="4786313"/>
          </a:xfrm>
          <a:prstGeom prst="rect">
            <a:avLst/>
          </a:prstGeom>
          <a:noFill/>
          <a:ln w="9525">
            <a:noFill/>
            <a:miter lim="800000"/>
            <a:headEnd/>
            <a:tailEnd/>
          </a:ln>
        </p:spPr>
        <p:txBody>
          <a:bodyPr anchor="ctr">
            <a:spAutoFit/>
          </a:bodyPr>
          <a:lstStyle/>
          <a:p>
            <a:pPr marL="457200" indent="-457200" algn="just">
              <a:spcBef>
                <a:spcPts val="600"/>
              </a:spcBef>
              <a:spcAft>
                <a:spcPts val="600"/>
              </a:spcAft>
            </a:pPr>
            <a:r>
              <a:rPr lang="en-US" sz="1700" b="1">
                <a:solidFill>
                  <a:srgbClr val="FF0000"/>
                </a:solidFill>
                <a:latin typeface="Verdana" pitchFamily="34" charset="0"/>
              </a:rPr>
              <a:t>Space Complexity:</a:t>
            </a:r>
          </a:p>
          <a:p>
            <a:pPr marL="457200" indent="-457200" algn="just">
              <a:spcBef>
                <a:spcPts val="600"/>
              </a:spcBef>
              <a:spcAft>
                <a:spcPts val="600"/>
              </a:spcAft>
              <a:buFont typeface="Wingdings" pitchFamily="2" charset="2"/>
              <a:buChar char="Ø"/>
            </a:pPr>
            <a:r>
              <a:rPr lang="en-US" sz="1700">
                <a:latin typeface="Verdana" pitchFamily="34" charset="0"/>
              </a:rPr>
              <a:t>It is a function that describes the amount of memory (space) an algorithm takes in terms of the amount of input to the algorithm.</a:t>
            </a:r>
          </a:p>
          <a:p>
            <a:pPr marL="457200" indent="-457200" algn="just">
              <a:spcBef>
                <a:spcPts val="600"/>
              </a:spcBef>
              <a:spcAft>
                <a:spcPts val="600"/>
              </a:spcAft>
              <a:buFont typeface="Wingdings" pitchFamily="2" charset="2"/>
              <a:buChar char="Ø"/>
            </a:pPr>
            <a:r>
              <a:rPr lang="en-US" sz="1700">
                <a:latin typeface="Verdana" pitchFamily="34" charset="0"/>
              </a:rPr>
              <a:t>The space is measured by counting the maximum of memory needed by the algorithm.</a:t>
            </a:r>
          </a:p>
          <a:p>
            <a:pPr marL="457200" indent="-457200" algn="just">
              <a:spcBef>
                <a:spcPts val="600"/>
              </a:spcBef>
              <a:spcAft>
                <a:spcPts val="600"/>
              </a:spcAft>
              <a:buFont typeface="Wingdings" pitchFamily="2" charset="2"/>
              <a:buChar char="Ø"/>
            </a:pPr>
            <a:endParaRPr lang="en-US" sz="1700">
              <a:latin typeface="Verdana" pitchFamily="34" charset="0"/>
            </a:endParaRPr>
          </a:p>
          <a:p>
            <a:pPr marL="457200" indent="-457200" algn="just">
              <a:spcBef>
                <a:spcPts val="600"/>
              </a:spcBef>
              <a:spcAft>
                <a:spcPts val="600"/>
              </a:spcAft>
              <a:buFont typeface="Wingdings" pitchFamily="2" charset="2"/>
              <a:buChar char="Ø"/>
            </a:pPr>
            <a:r>
              <a:rPr lang="en-US" sz="1700">
                <a:latin typeface="Verdana" pitchFamily="34" charset="0"/>
              </a:rPr>
              <a:t>We often speak of "extra" memory needed, not counting the memory needed to store the input itself. Again, we use natural (but fixed-length) units to measure this. We can use bytes, but it's easier to use, say, number of integers used, number of fixed-sized structures, etc. In the end, the function we come up with will be independent of the actual number of bytes needed to represent the unit. </a:t>
            </a:r>
          </a:p>
          <a:p>
            <a:pPr marL="457200" indent="-457200" algn="just">
              <a:spcBef>
                <a:spcPts val="600"/>
              </a:spcBef>
              <a:spcAft>
                <a:spcPts val="600"/>
              </a:spcAft>
              <a:buFont typeface="Wingdings" pitchFamily="2" charset="2"/>
              <a:buChar char="Ø"/>
            </a:pPr>
            <a:r>
              <a:rPr lang="en-US" sz="1700">
                <a:latin typeface="Verdana" pitchFamily="34" charset="0"/>
              </a:rPr>
              <a:t>Space complexity is sometimes ignored because the space used is minimal and/or obvious, but sometimes it becomes as important an issue as time.  </a:t>
            </a:r>
          </a:p>
        </p:txBody>
      </p:sp>
      <p:sp>
        <p:nvSpPr>
          <p:cNvPr id="13316"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Complexity of an Algorithm:</a:t>
            </a:r>
          </a:p>
        </p:txBody>
      </p:sp>
      <p:sp>
        <p:nvSpPr>
          <p:cNvPr id="13317"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8D242457-4AAA-4E5B-84F2-17CE98A82919}" type="slidenum">
              <a:rPr lang="en-US" sz="1400"/>
              <a:pPr/>
              <a:t>8</a:t>
            </a:fld>
            <a:endParaRPr lang="en-US"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5"/>
          <p:cNvSpPr txBox="1">
            <a:spLocks noChangeArrowheads="1"/>
          </p:cNvSpPr>
          <p:nvPr/>
        </p:nvSpPr>
        <p:spPr bwMode="auto">
          <a:xfrm>
            <a:off x="206375" y="676275"/>
            <a:ext cx="8583613" cy="4686300"/>
          </a:xfrm>
          <a:prstGeom prst="rect">
            <a:avLst/>
          </a:prstGeom>
          <a:noFill/>
          <a:ln w="9525">
            <a:noFill/>
            <a:miter lim="800000"/>
            <a:headEnd/>
            <a:tailEnd/>
          </a:ln>
        </p:spPr>
        <p:txBody>
          <a:bodyPr>
            <a:spAutoFit/>
          </a:bodyPr>
          <a:lstStyle/>
          <a:p>
            <a:pPr marL="457200" indent="-457200" algn="just">
              <a:spcBef>
                <a:spcPts val="600"/>
              </a:spcBef>
              <a:spcAft>
                <a:spcPts val="600"/>
              </a:spcAft>
              <a:buFont typeface="Wingdings" pitchFamily="2" charset="2"/>
              <a:buChar char="Ø"/>
              <a:defRPr/>
            </a:pPr>
            <a:r>
              <a:rPr lang="en-US" sz="1700" dirty="0">
                <a:latin typeface="Verdana" pitchFamily="34" charset="0"/>
              </a:rPr>
              <a:t>The two cases one usually investigates in complexity theory are as follows: </a:t>
            </a:r>
          </a:p>
          <a:p>
            <a:pPr marL="858838" indent="-342900">
              <a:spcBef>
                <a:spcPct val="50000"/>
              </a:spcBef>
              <a:buFontTx/>
              <a:buAutoNum type="arabicPeriod"/>
              <a:defRPr/>
            </a:pPr>
            <a:r>
              <a:rPr lang="en-US" sz="1700" b="1" dirty="0">
                <a:solidFill>
                  <a:srgbClr val="FF0000"/>
                </a:solidFill>
                <a:latin typeface="Verdana" pitchFamily="34" charset="0"/>
                <a:ea typeface="Verdana" pitchFamily="34" charset="0"/>
                <a:cs typeface="Verdana" pitchFamily="34" charset="0"/>
              </a:rPr>
              <a:t>Worst case: </a:t>
            </a:r>
          </a:p>
          <a:p>
            <a:pPr marL="1828800" indent="-457200" algn="just">
              <a:spcBef>
                <a:spcPts val="600"/>
              </a:spcBef>
              <a:spcAft>
                <a:spcPts val="600"/>
              </a:spcAft>
              <a:buFont typeface="Wingdings" pitchFamily="2" charset="2"/>
              <a:buChar char="v"/>
              <a:defRPr/>
            </a:pPr>
            <a:r>
              <a:rPr lang="en-US" sz="1400" dirty="0">
                <a:latin typeface="Verdana" pitchFamily="34" charset="0"/>
              </a:rPr>
              <a:t>It means the maximum value of </a:t>
            </a:r>
            <a:r>
              <a:rPr lang="en-US" sz="1400" b="1" i="1" dirty="0">
                <a:solidFill>
                  <a:srgbClr val="FF0000"/>
                </a:solidFill>
                <a:latin typeface="Verdana" pitchFamily="34" charset="0"/>
              </a:rPr>
              <a:t>f(n)</a:t>
            </a:r>
            <a:r>
              <a:rPr lang="en-US" sz="1400" dirty="0">
                <a:latin typeface="Verdana" pitchFamily="34" charset="0"/>
              </a:rPr>
              <a:t> for any possible input</a:t>
            </a:r>
          </a:p>
          <a:p>
            <a:pPr marL="858838" indent="-342900">
              <a:spcBef>
                <a:spcPct val="50000"/>
              </a:spcBef>
              <a:buFont typeface="+mj-lt"/>
              <a:buAutoNum type="arabicPeriod" startAt="2"/>
              <a:defRPr/>
            </a:pPr>
            <a:r>
              <a:rPr lang="en-US" sz="1700" b="1" dirty="0">
                <a:solidFill>
                  <a:srgbClr val="FF0000"/>
                </a:solidFill>
                <a:latin typeface="Verdana" pitchFamily="34" charset="0"/>
                <a:ea typeface="Verdana" pitchFamily="34" charset="0"/>
                <a:cs typeface="Verdana" pitchFamily="34" charset="0"/>
              </a:rPr>
              <a:t>Average case: </a:t>
            </a:r>
          </a:p>
          <a:p>
            <a:pPr marL="1828800" indent="-457200" algn="just">
              <a:spcBef>
                <a:spcPts val="600"/>
              </a:spcBef>
              <a:spcAft>
                <a:spcPts val="600"/>
              </a:spcAft>
              <a:buFont typeface="Wingdings" pitchFamily="2" charset="2"/>
              <a:buChar char="v"/>
              <a:defRPr/>
            </a:pPr>
            <a:r>
              <a:rPr lang="en-US" sz="1400" dirty="0">
                <a:latin typeface="Verdana" pitchFamily="34" charset="0"/>
              </a:rPr>
              <a:t>It means the expected value of </a:t>
            </a:r>
            <a:r>
              <a:rPr lang="en-US" sz="1400" b="1" i="1" dirty="0">
                <a:solidFill>
                  <a:srgbClr val="FF0000"/>
                </a:solidFill>
                <a:latin typeface="Verdana" pitchFamily="34" charset="0"/>
              </a:rPr>
              <a:t>f(n)</a:t>
            </a:r>
          </a:p>
          <a:p>
            <a:pPr marL="457200" indent="-457200" algn="just">
              <a:spcBef>
                <a:spcPts val="600"/>
              </a:spcBef>
              <a:spcAft>
                <a:spcPts val="600"/>
              </a:spcAft>
              <a:buFont typeface="Wingdings" pitchFamily="2" charset="2"/>
              <a:buChar char="Ø"/>
              <a:defRPr/>
            </a:pPr>
            <a:r>
              <a:rPr lang="en-US" sz="1700" dirty="0">
                <a:latin typeface="Verdana" pitchFamily="34" charset="0"/>
              </a:rPr>
              <a:t>Sometimes we also consider the minimum possible value of </a:t>
            </a:r>
            <a:r>
              <a:rPr lang="en-US" sz="1700" b="1" i="1" dirty="0">
                <a:solidFill>
                  <a:srgbClr val="FF0000"/>
                </a:solidFill>
                <a:latin typeface="Verdana" pitchFamily="34" charset="0"/>
              </a:rPr>
              <a:t>f(n)</a:t>
            </a:r>
            <a:r>
              <a:rPr lang="en-US" sz="1700" dirty="0">
                <a:latin typeface="Verdana" pitchFamily="34" charset="0"/>
              </a:rPr>
              <a:t>, called the </a:t>
            </a:r>
            <a:r>
              <a:rPr lang="en-US" sz="1700" b="1" dirty="0">
                <a:solidFill>
                  <a:srgbClr val="FF0000"/>
                </a:solidFill>
                <a:latin typeface="Verdana" pitchFamily="34" charset="0"/>
              </a:rPr>
              <a:t>best case</a:t>
            </a:r>
            <a:r>
              <a:rPr lang="en-US" sz="1700" dirty="0">
                <a:latin typeface="Verdana" pitchFamily="34" charset="0"/>
              </a:rPr>
              <a:t>. </a:t>
            </a:r>
          </a:p>
          <a:p>
            <a:pPr marL="457200" indent="-457200" algn="just">
              <a:spcBef>
                <a:spcPts val="600"/>
              </a:spcBef>
              <a:spcAft>
                <a:spcPts val="600"/>
              </a:spcAft>
              <a:buFont typeface="Wingdings" pitchFamily="2" charset="2"/>
              <a:buChar char="Ø"/>
              <a:defRPr/>
            </a:pPr>
            <a:r>
              <a:rPr lang="en-US" sz="1700" dirty="0">
                <a:latin typeface="Verdana" pitchFamily="34" charset="0"/>
                <a:ea typeface="Verdana" pitchFamily="34" charset="0"/>
                <a:cs typeface="Verdana" pitchFamily="34" charset="0"/>
              </a:rPr>
              <a:t>Average case assumes a certain probabilistic distribution for the input data.</a:t>
            </a:r>
          </a:p>
          <a:p>
            <a:pPr marL="457200" indent="-457200" algn="just">
              <a:spcBef>
                <a:spcPts val="600"/>
              </a:spcBef>
              <a:spcAft>
                <a:spcPts val="600"/>
              </a:spcAft>
              <a:buFont typeface="Wingdings" pitchFamily="2" charset="2"/>
              <a:buChar char="Ø"/>
              <a:defRPr/>
            </a:pPr>
            <a:r>
              <a:rPr lang="en-US" sz="1700" dirty="0">
                <a:latin typeface="Verdana" pitchFamily="34" charset="0"/>
                <a:ea typeface="Verdana" pitchFamily="34" charset="0"/>
                <a:cs typeface="Verdana" pitchFamily="34" charset="0"/>
              </a:rPr>
              <a:t>Suppose the numbers n</a:t>
            </a:r>
            <a:r>
              <a:rPr lang="en-US" sz="1700" baseline="-25000" dirty="0">
                <a:latin typeface="Verdana" pitchFamily="34" charset="0"/>
                <a:ea typeface="Verdana" pitchFamily="34" charset="0"/>
                <a:cs typeface="Verdana" pitchFamily="34" charset="0"/>
              </a:rPr>
              <a:t>1</a:t>
            </a:r>
            <a:r>
              <a:rPr lang="en-US" sz="1700" dirty="0">
                <a:latin typeface="Verdana" pitchFamily="34" charset="0"/>
                <a:ea typeface="Verdana" pitchFamily="34" charset="0"/>
                <a:cs typeface="Verdana" pitchFamily="34" charset="0"/>
              </a:rPr>
              <a:t>, n</a:t>
            </a:r>
            <a:r>
              <a:rPr lang="en-US" sz="1700" baseline="-25000" dirty="0">
                <a:latin typeface="Verdana" pitchFamily="34" charset="0"/>
                <a:ea typeface="Verdana" pitchFamily="34" charset="0"/>
                <a:cs typeface="Verdana" pitchFamily="34" charset="0"/>
              </a:rPr>
              <a:t>2</a:t>
            </a:r>
            <a:r>
              <a:rPr lang="en-US" sz="1700" dirty="0">
                <a:latin typeface="Verdana" pitchFamily="34" charset="0"/>
                <a:ea typeface="Verdana" pitchFamily="34" charset="0"/>
                <a:cs typeface="Verdana" pitchFamily="34" charset="0"/>
              </a:rPr>
              <a:t>,………,</a:t>
            </a:r>
            <a:r>
              <a:rPr lang="en-US" sz="1700" dirty="0" err="1">
                <a:latin typeface="Verdana" pitchFamily="34" charset="0"/>
                <a:ea typeface="Verdana" pitchFamily="34" charset="0"/>
                <a:cs typeface="Verdana" pitchFamily="34" charset="0"/>
              </a:rPr>
              <a:t>n</a:t>
            </a:r>
            <a:r>
              <a:rPr lang="en-US" sz="1700" baseline="-25000" dirty="0" err="1">
                <a:latin typeface="Verdana" pitchFamily="34" charset="0"/>
                <a:ea typeface="Verdana" pitchFamily="34" charset="0"/>
                <a:cs typeface="Verdana" pitchFamily="34" charset="0"/>
              </a:rPr>
              <a:t>k</a:t>
            </a:r>
            <a:r>
              <a:rPr lang="en-US" sz="1700" dirty="0">
                <a:latin typeface="Verdana" pitchFamily="34" charset="0"/>
                <a:ea typeface="Verdana" pitchFamily="34" charset="0"/>
                <a:cs typeface="Verdana" pitchFamily="34" charset="0"/>
              </a:rPr>
              <a:t> occur with respective probabilities p</a:t>
            </a:r>
            <a:r>
              <a:rPr lang="en-US" sz="1700" baseline="-25000" dirty="0">
                <a:latin typeface="Verdana" pitchFamily="34" charset="0"/>
                <a:ea typeface="Verdana" pitchFamily="34" charset="0"/>
                <a:cs typeface="Verdana" pitchFamily="34" charset="0"/>
              </a:rPr>
              <a:t>1</a:t>
            </a:r>
            <a:r>
              <a:rPr lang="en-US" sz="1700" dirty="0">
                <a:latin typeface="Verdana" pitchFamily="34" charset="0"/>
                <a:ea typeface="Verdana" pitchFamily="34" charset="0"/>
                <a:cs typeface="Verdana" pitchFamily="34" charset="0"/>
              </a:rPr>
              <a:t>, p</a:t>
            </a:r>
            <a:r>
              <a:rPr lang="en-US" sz="1700" baseline="-25000" dirty="0">
                <a:latin typeface="Verdana" pitchFamily="34" charset="0"/>
                <a:ea typeface="Verdana" pitchFamily="34" charset="0"/>
                <a:cs typeface="Verdana" pitchFamily="34" charset="0"/>
              </a:rPr>
              <a:t>2</a:t>
            </a:r>
            <a:r>
              <a:rPr lang="en-US" sz="1700" dirty="0">
                <a:latin typeface="Verdana" pitchFamily="34" charset="0"/>
                <a:ea typeface="Verdana" pitchFamily="34" charset="0"/>
                <a:cs typeface="Verdana" pitchFamily="34" charset="0"/>
              </a:rPr>
              <a:t>, . . . </a:t>
            </a:r>
            <a:r>
              <a:rPr lang="en-US" sz="1700" dirty="0" err="1">
                <a:latin typeface="Verdana" pitchFamily="34" charset="0"/>
                <a:ea typeface="Verdana" pitchFamily="34" charset="0"/>
                <a:cs typeface="Verdana" pitchFamily="34" charset="0"/>
              </a:rPr>
              <a:t>P</a:t>
            </a:r>
            <a:r>
              <a:rPr lang="en-US" sz="1700" baseline="-25000" dirty="0" err="1">
                <a:latin typeface="Verdana" pitchFamily="34" charset="0"/>
                <a:ea typeface="Verdana" pitchFamily="34" charset="0"/>
                <a:cs typeface="Verdana" pitchFamily="34" charset="0"/>
              </a:rPr>
              <a:t>k</a:t>
            </a:r>
            <a:r>
              <a:rPr lang="en-US" sz="1700" dirty="0">
                <a:latin typeface="Verdana" pitchFamily="34" charset="0"/>
                <a:ea typeface="Verdana" pitchFamily="34" charset="0"/>
                <a:cs typeface="Verdana" pitchFamily="34" charset="0"/>
              </a:rPr>
              <a:t> .Then the average value </a:t>
            </a:r>
            <a:r>
              <a:rPr lang="en-US" sz="1700" b="1" dirty="0">
                <a:latin typeface="Verdana" pitchFamily="34" charset="0"/>
                <a:ea typeface="Verdana" pitchFamily="34" charset="0"/>
                <a:cs typeface="Verdana" pitchFamily="34" charset="0"/>
              </a:rPr>
              <a:t>E</a:t>
            </a:r>
            <a:r>
              <a:rPr lang="en-US" sz="1700" dirty="0">
                <a:latin typeface="Verdana" pitchFamily="34" charset="0"/>
                <a:ea typeface="Verdana" pitchFamily="34" charset="0"/>
                <a:cs typeface="Verdana" pitchFamily="34" charset="0"/>
              </a:rPr>
              <a:t> is given by </a:t>
            </a:r>
          </a:p>
          <a:p>
            <a:pPr marL="342900" indent="-342900">
              <a:spcBef>
                <a:spcPct val="50000"/>
              </a:spcBef>
              <a:defRPr/>
            </a:pPr>
            <a:r>
              <a:rPr lang="en-US" sz="1700" dirty="0">
                <a:latin typeface="Verdana" pitchFamily="34" charset="0"/>
                <a:ea typeface="Verdana" pitchFamily="34" charset="0"/>
                <a:cs typeface="Verdana" pitchFamily="34" charset="0"/>
              </a:rPr>
              <a:t>			</a:t>
            </a:r>
            <a:r>
              <a:rPr lang="en-US" sz="1700" b="1" dirty="0">
                <a:latin typeface="Verdana" pitchFamily="34" charset="0"/>
                <a:ea typeface="Verdana" pitchFamily="34" charset="0"/>
                <a:cs typeface="Verdana" pitchFamily="34" charset="0"/>
              </a:rPr>
              <a:t>E = n</a:t>
            </a:r>
            <a:r>
              <a:rPr lang="en-US" sz="1700" b="1" baseline="-25000" dirty="0">
                <a:latin typeface="Verdana" pitchFamily="34" charset="0"/>
                <a:ea typeface="Verdana" pitchFamily="34" charset="0"/>
                <a:cs typeface="Verdana" pitchFamily="34" charset="0"/>
              </a:rPr>
              <a:t>1</a:t>
            </a:r>
            <a:r>
              <a:rPr lang="en-US" sz="1700" b="1" dirty="0">
                <a:latin typeface="Verdana" pitchFamily="34" charset="0"/>
                <a:ea typeface="Verdana" pitchFamily="34" charset="0"/>
                <a:cs typeface="Verdana" pitchFamily="34" charset="0"/>
              </a:rPr>
              <a:t>p</a:t>
            </a:r>
            <a:r>
              <a:rPr lang="en-US" sz="1700" b="1" baseline="-25000" dirty="0">
                <a:latin typeface="Verdana" pitchFamily="34" charset="0"/>
                <a:ea typeface="Verdana" pitchFamily="34" charset="0"/>
                <a:cs typeface="Verdana" pitchFamily="34" charset="0"/>
              </a:rPr>
              <a:t>1</a:t>
            </a:r>
            <a:r>
              <a:rPr lang="en-US" sz="1700" b="1" dirty="0">
                <a:latin typeface="Verdana" pitchFamily="34" charset="0"/>
                <a:ea typeface="Verdana" pitchFamily="34" charset="0"/>
                <a:cs typeface="Verdana" pitchFamily="34" charset="0"/>
              </a:rPr>
              <a:t> +n</a:t>
            </a:r>
            <a:r>
              <a:rPr lang="en-US" sz="1700" b="1" baseline="-25000" dirty="0">
                <a:latin typeface="Verdana" pitchFamily="34" charset="0"/>
                <a:ea typeface="Verdana" pitchFamily="34" charset="0"/>
                <a:cs typeface="Verdana" pitchFamily="34" charset="0"/>
              </a:rPr>
              <a:t>2</a:t>
            </a:r>
            <a:r>
              <a:rPr lang="en-US" sz="1700" b="1" dirty="0">
                <a:latin typeface="Verdana" pitchFamily="34" charset="0"/>
                <a:ea typeface="Verdana" pitchFamily="34" charset="0"/>
                <a:cs typeface="Verdana" pitchFamily="34" charset="0"/>
              </a:rPr>
              <a:t>p</a:t>
            </a:r>
            <a:r>
              <a:rPr lang="en-US" sz="1700" b="1" baseline="-25000" dirty="0">
                <a:latin typeface="Verdana" pitchFamily="34" charset="0"/>
                <a:ea typeface="Verdana" pitchFamily="34" charset="0"/>
                <a:cs typeface="Verdana" pitchFamily="34" charset="0"/>
              </a:rPr>
              <a:t>2</a:t>
            </a:r>
            <a:r>
              <a:rPr lang="en-US" sz="1700" b="1" dirty="0">
                <a:latin typeface="Verdana" pitchFamily="34" charset="0"/>
                <a:ea typeface="Verdana" pitchFamily="34" charset="0"/>
                <a:cs typeface="Verdana" pitchFamily="34" charset="0"/>
              </a:rPr>
              <a:t>+. . . . +</a:t>
            </a:r>
            <a:r>
              <a:rPr lang="en-US" sz="1700" b="1" dirty="0" err="1">
                <a:latin typeface="Verdana" pitchFamily="34" charset="0"/>
                <a:ea typeface="Verdana" pitchFamily="34" charset="0"/>
                <a:cs typeface="Verdana" pitchFamily="34" charset="0"/>
              </a:rPr>
              <a:t>n</a:t>
            </a:r>
            <a:r>
              <a:rPr lang="en-US" sz="1700" b="1" baseline="-25000" dirty="0" err="1">
                <a:latin typeface="Verdana" pitchFamily="34" charset="0"/>
                <a:ea typeface="Verdana" pitchFamily="34" charset="0"/>
                <a:cs typeface="Verdana" pitchFamily="34" charset="0"/>
              </a:rPr>
              <a:t>k</a:t>
            </a:r>
            <a:r>
              <a:rPr lang="en-US" sz="1700" b="1" dirty="0" err="1">
                <a:latin typeface="Verdana" pitchFamily="34" charset="0"/>
                <a:ea typeface="Verdana" pitchFamily="34" charset="0"/>
                <a:cs typeface="Verdana" pitchFamily="34" charset="0"/>
              </a:rPr>
              <a:t>p</a:t>
            </a:r>
            <a:r>
              <a:rPr lang="en-US" sz="1700" b="1" baseline="-25000" dirty="0" err="1">
                <a:latin typeface="Verdana" pitchFamily="34" charset="0"/>
                <a:ea typeface="Verdana" pitchFamily="34" charset="0"/>
                <a:cs typeface="Verdana" pitchFamily="34" charset="0"/>
              </a:rPr>
              <a:t>k</a:t>
            </a:r>
            <a:r>
              <a:rPr lang="en-US" sz="1700" b="1" dirty="0">
                <a:latin typeface="Verdana" pitchFamily="34" charset="0"/>
                <a:ea typeface="Verdana" pitchFamily="34" charset="0"/>
                <a:cs typeface="Verdana" pitchFamily="34" charset="0"/>
              </a:rPr>
              <a:t> </a:t>
            </a:r>
          </a:p>
        </p:txBody>
      </p:sp>
      <p:sp>
        <p:nvSpPr>
          <p:cNvPr id="14339" name="Rectangle 11"/>
          <p:cNvSpPr>
            <a:spLocks noChangeArrowheads="1"/>
          </p:cNvSpPr>
          <p:nvPr/>
        </p:nvSpPr>
        <p:spPr bwMode="auto">
          <a:xfrm>
            <a:off x="0" y="0"/>
            <a:ext cx="9144000" cy="461963"/>
          </a:xfrm>
          <a:prstGeom prst="rect">
            <a:avLst/>
          </a:prstGeom>
          <a:solidFill>
            <a:srgbClr val="FFFF00"/>
          </a:solidFill>
          <a:ln w="9525">
            <a:noFill/>
            <a:miter lim="800000"/>
            <a:headEnd/>
            <a:tailEnd/>
          </a:ln>
        </p:spPr>
        <p:txBody>
          <a:bodyPr>
            <a:spAutoFit/>
          </a:bodyPr>
          <a:lstStyle/>
          <a:p>
            <a:r>
              <a:rPr lang="en-US" altLang="en-US" sz="2400" b="1">
                <a:latin typeface="Verdana" pitchFamily="34" charset="0"/>
              </a:rPr>
              <a:t>Complexity of an Algorithm:</a:t>
            </a:r>
          </a:p>
        </p:txBody>
      </p:sp>
      <p:sp>
        <p:nvSpPr>
          <p:cNvPr id="14340" name="Slide Number Placeholder 6"/>
          <p:cNvSpPr txBox="1">
            <a:spLocks/>
          </p:cNvSpPr>
          <p:nvPr/>
        </p:nvSpPr>
        <p:spPr bwMode="auto">
          <a:xfrm>
            <a:off x="-30163" y="6481763"/>
            <a:ext cx="752476" cy="376237"/>
          </a:xfrm>
          <a:prstGeom prst="rect">
            <a:avLst/>
          </a:prstGeom>
          <a:noFill/>
          <a:ln w="9525">
            <a:noFill/>
            <a:miter lim="800000"/>
            <a:headEnd/>
            <a:tailEnd/>
          </a:ln>
        </p:spPr>
        <p:txBody>
          <a:bodyPr/>
          <a:lstStyle/>
          <a:p>
            <a:r>
              <a:rPr lang="en-US" sz="1400"/>
              <a:t>3.</a:t>
            </a:r>
            <a:fld id="{2E53B4A0-D382-4721-9026-836B43FC9AB2}" type="slidenum">
              <a:rPr lang="en-US" sz="1400"/>
              <a:pPr/>
              <a:t>9</a:t>
            </a:fld>
            <a:endParaRPr lang="en-US" sz="140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3581</Words>
  <Application>Microsoft Office PowerPoint</Application>
  <PresentationFormat>On-screen Show (4:3)</PresentationFormat>
  <Paragraphs>527</Paragraphs>
  <Slides>30</Slides>
  <Notes>24</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CSE_03</dc:creator>
  <cp:lastModifiedBy>CSE_03</cp:lastModifiedBy>
  <cp:revision>1</cp:revision>
  <dcterms:created xsi:type="dcterms:W3CDTF">2022-03-22T08:07:20Z</dcterms:created>
  <dcterms:modified xsi:type="dcterms:W3CDTF">2022-03-22T08:07:52Z</dcterms:modified>
</cp:coreProperties>
</file>