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1E4ECA-E628-463F-BAE8-003D876BA527}"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9969A-02BD-4152-BB9D-84439C3FB87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234364F-CC84-4EF8-85AC-0ECFEE72D2F7}" type="slidenum">
              <a:rPr lang="en-US" smtClean="0"/>
              <a:pPr/>
              <a:t>1</a:t>
            </a:fld>
            <a:endParaRPr 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88E5D0AA-D076-4EB1-B439-534D13462DE1}" type="slidenum">
              <a:rPr lang="en-US" smtClean="0">
                <a:latin typeface="Times New Roman" pitchFamily="18" charset="0"/>
              </a:rPr>
              <a:pPr/>
              <a:t>2</a:t>
            </a:fld>
            <a:endParaRPr lang="en-US" smtClean="0">
              <a:latin typeface="Times New Roman" pitchFamily="18" charset="0"/>
            </a:endParaRP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928B7A7-C2B6-4C74-8052-942E3CEE37B9}" type="slidenum">
              <a:rPr lang="en-US" smtClean="0">
                <a:latin typeface="Times New Roman" pitchFamily="18" charset="0"/>
              </a:rPr>
              <a:pPr/>
              <a:t>5</a:t>
            </a:fld>
            <a:endParaRPr lang="en-US" smtClean="0">
              <a:latin typeface="Times New Roman" pitchFamily="18"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C8B9650-DCDC-4623-83CB-69084BDE65F7}" type="slidenum">
              <a:rPr lang="en-US" smtClean="0"/>
              <a:pPr/>
              <a:t>36</a:t>
            </a:fld>
            <a:endParaRPr lang="en-US" smtClean="0"/>
          </a:p>
        </p:txBody>
      </p:sp>
      <p:sp>
        <p:nvSpPr>
          <p:cNvPr id="58371" name="Rectangle 2"/>
          <p:cNvSpPr>
            <a:spLocks noRot="1" noChangeArrowheads="1" noTextEdit="1"/>
          </p:cNvSpPr>
          <p:nvPr>
            <p:ph type="sldImg"/>
          </p:nvPr>
        </p:nvSpPr>
        <p:spPr>
          <a:xfrm>
            <a:off x="1165225" y="703263"/>
            <a:ext cx="4529138" cy="3397250"/>
          </a:xfrm>
          <a:ln/>
        </p:spPr>
      </p:sp>
      <p:sp>
        <p:nvSpPr>
          <p:cNvPr id="58372" name="Rectangle 3"/>
          <p:cNvSpPr>
            <a:spLocks noGrp="1" noChangeArrowheads="1"/>
          </p:cNvSpPr>
          <p:nvPr>
            <p:ph type="body" idx="1"/>
          </p:nvPr>
        </p:nvSpPr>
        <p:spPr>
          <a:xfrm>
            <a:off x="914400" y="4340225"/>
            <a:ext cx="5029200" cy="4106863"/>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2B5D538-500D-41E5-A92D-2192FCE2301A}" type="slidenum">
              <a:rPr lang="en-US" smtClean="0">
                <a:latin typeface="Times New Roman" pitchFamily="18" charset="0"/>
              </a:rPr>
              <a:pPr/>
              <a:t>37</a:t>
            </a:fld>
            <a:endParaRPr lang="en-US" smtClean="0">
              <a:latin typeface="Times New Roman" pitchFamily="18" charset="0"/>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8E3275-A6D7-4E0F-A5D7-395D544A2812}"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E3275-A6D7-4E0F-A5D7-395D544A2812}"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E3275-A6D7-4E0F-A5D7-395D544A2812}"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TextBox 3"/>
          <p:cNvSpPr txBox="1"/>
          <p:nvPr userDrawn="1"/>
        </p:nvSpPr>
        <p:spPr>
          <a:xfrm>
            <a:off x="8839200" y="533400"/>
            <a:ext cx="346249" cy="6324600"/>
          </a:xfrm>
          <a:prstGeom prst="rect">
            <a:avLst/>
          </a:prstGeom>
          <a:noFill/>
        </p:spPr>
        <p:txBody>
          <a:bodyPr vert="vert270">
            <a:spAutoFit/>
          </a:bodyPr>
          <a:lstStyle/>
          <a:p>
            <a:pPr algn="ctr">
              <a:defRPr/>
            </a:pPr>
            <a:r>
              <a:rPr lang="en-US" sz="1050" dirty="0">
                <a:solidFill>
                  <a:srgbClr val="00CC00"/>
                </a:solidFill>
                <a:latin typeface="Times New Roman" pitchFamily="18" charset="0"/>
              </a:rPr>
              <a:t>Prepared by: K M </a:t>
            </a:r>
            <a:r>
              <a:rPr lang="en-US" sz="1050" dirty="0" err="1">
                <a:solidFill>
                  <a:srgbClr val="00CC00"/>
                </a:solidFill>
                <a:latin typeface="Times New Roman" pitchFamily="18" charset="0"/>
              </a:rPr>
              <a:t>Akkas</a:t>
            </a:r>
            <a:r>
              <a:rPr lang="en-US" sz="1050" dirty="0">
                <a:solidFill>
                  <a:srgbClr val="00CC00"/>
                </a:solidFill>
                <a:latin typeface="Times New Roman" pitchFamily="18" charset="0"/>
              </a:rPr>
              <a:t> Ali, Assistant Professor, IIT, JU</a:t>
            </a:r>
          </a:p>
        </p:txBody>
      </p:sp>
      <p:sp>
        <p:nvSpPr>
          <p:cNvPr id="5" name="TextBox 4"/>
          <p:cNvSpPr txBox="1"/>
          <p:nvPr userDrawn="1"/>
        </p:nvSpPr>
        <p:spPr>
          <a:xfrm>
            <a:off x="8594725" y="6600825"/>
            <a:ext cx="838200" cy="261938"/>
          </a:xfrm>
          <a:prstGeom prst="rect">
            <a:avLst/>
          </a:prstGeom>
          <a:noFill/>
        </p:spPr>
        <p:txBody>
          <a:bodyPr>
            <a:spAutoFit/>
          </a:bodyPr>
          <a:lstStyle/>
          <a:p>
            <a:pPr>
              <a:defRPr/>
            </a:pPr>
            <a:r>
              <a:rPr lang="en-US" sz="1050" b="1" dirty="0">
                <a:solidFill>
                  <a:srgbClr val="0000FF"/>
                </a:solidFill>
                <a:latin typeface="Times New Roman" pitchFamily="18" charset="0"/>
              </a:rPr>
              <a:t>IIT, JU</a:t>
            </a:r>
          </a:p>
        </p:txBody>
      </p:sp>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r>
              <a:rPr lang="en-US"/>
              <a:t>Prepared by, Jesmin Akhter, Lecturer, IIT, JU</a:t>
            </a:r>
          </a:p>
        </p:txBody>
      </p:sp>
      <p:sp>
        <p:nvSpPr>
          <p:cNvPr id="8" name="Rectangle 6"/>
          <p:cNvSpPr>
            <a:spLocks noGrp="1" noChangeArrowheads="1"/>
          </p:cNvSpPr>
          <p:nvPr>
            <p:ph type="sldNum" sz="quarter" idx="12"/>
          </p:nvPr>
        </p:nvSpPr>
        <p:spPr/>
        <p:txBody>
          <a:bodyPr/>
          <a:lstStyle>
            <a:lvl1pPr>
              <a:defRPr/>
            </a:lvl1pPr>
          </a:lstStyle>
          <a:p>
            <a:pPr>
              <a:defRPr/>
            </a:pPr>
            <a:fld id="{03B00FD3-B0CD-4B4E-810A-5F5125E6AFE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8E3275-A6D7-4E0F-A5D7-395D544A2812}"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E3275-A6D7-4E0F-A5D7-395D544A2812}"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8E3275-A6D7-4E0F-A5D7-395D544A2812}"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8E3275-A6D7-4E0F-A5D7-395D544A2812}"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8E3275-A6D7-4E0F-A5D7-395D544A2812}"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E3275-A6D7-4E0F-A5D7-395D544A2812}"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E3275-A6D7-4E0F-A5D7-395D544A2812}"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E3275-A6D7-4E0F-A5D7-395D544A2812}"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24B4-78DA-4EE4-8859-6BA991E463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E3275-A6D7-4E0F-A5D7-395D544A2812}" type="datetimeFigureOut">
              <a:rPr lang="en-US" smtClean="0"/>
              <a:t>3/22/2022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124B4-78DA-4EE4-8859-6BA991E463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1"/>
          <p:cNvSpPr>
            <a:spLocks noChangeArrowheads="1"/>
          </p:cNvSpPr>
          <p:nvPr/>
        </p:nvSpPr>
        <p:spPr bwMode="auto">
          <a:xfrm>
            <a:off x="0" y="0"/>
            <a:ext cx="9144000" cy="523875"/>
          </a:xfrm>
          <a:prstGeom prst="rect">
            <a:avLst/>
          </a:prstGeom>
          <a:solidFill>
            <a:srgbClr val="00CC00"/>
          </a:solidFill>
          <a:ln w="9525">
            <a:noFill/>
            <a:miter lim="800000"/>
            <a:headEnd/>
            <a:tailEnd/>
          </a:ln>
        </p:spPr>
        <p:txBody>
          <a:bodyPr>
            <a:spAutoFit/>
          </a:bodyPr>
          <a:lstStyle/>
          <a:p>
            <a:r>
              <a:rPr lang="en-US" altLang="en-US" sz="2800" b="1">
                <a:solidFill>
                  <a:schemeClr val="bg1"/>
                </a:solidFill>
              </a:rPr>
              <a:t>Lecture-05: Traversing, Searching &amp;  Sorting Arrays</a:t>
            </a:r>
            <a:endParaRPr lang="en-US" sz="2800" b="1">
              <a:solidFill>
                <a:schemeClr val="bg1"/>
              </a:solidFill>
            </a:endParaRPr>
          </a:p>
        </p:txBody>
      </p:sp>
      <p:sp>
        <p:nvSpPr>
          <p:cNvPr id="15363" name="Rectangle 14"/>
          <p:cNvSpPr>
            <a:spLocks noChangeArrowheads="1"/>
          </p:cNvSpPr>
          <p:nvPr/>
        </p:nvSpPr>
        <p:spPr bwMode="auto">
          <a:xfrm>
            <a:off x="250825" y="2085975"/>
            <a:ext cx="8466138" cy="1631950"/>
          </a:xfrm>
          <a:prstGeom prst="rect">
            <a:avLst/>
          </a:prstGeom>
          <a:noFill/>
          <a:ln w="9525">
            <a:noFill/>
            <a:miter lim="800000"/>
            <a:headEnd/>
            <a:tailEnd/>
          </a:ln>
        </p:spPr>
        <p:txBody>
          <a:bodyPr anchor="ctr">
            <a:spAutoFit/>
          </a:bodyPr>
          <a:lstStyle/>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define and illustrate traversing, searching and sorting.</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discuss linear and binary search with corresponding algorithms with example.</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discuss Bubble sort algorithm.</a:t>
            </a:r>
          </a:p>
        </p:txBody>
      </p:sp>
      <p:sp>
        <p:nvSpPr>
          <p:cNvPr id="15364" name="Rectangle 14"/>
          <p:cNvSpPr>
            <a:spLocks noChangeArrowheads="1"/>
          </p:cNvSpPr>
          <p:nvPr/>
        </p:nvSpPr>
        <p:spPr bwMode="auto">
          <a:xfrm>
            <a:off x="0" y="1295400"/>
            <a:ext cx="4953000" cy="584200"/>
          </a:xfrm>
          <a:prstGeom prst="rect">
            <a:avLst/>
          </a:prstGeom>
          <a:noFill/>
          <a:ln w="9525">
            <a:noFill/>
            <a:miter lim="800000"/>
            <a:headEnd/>
            <a:tailEnd/>
          </a:ln>
        </p:spPr>
        <p:txBody>
          <a:bodyPr>
            <a:spAutoFit/>
          </a:bodyPr>
          <a:lstStyle/>
          <a:p>
            <a:r>
              <a:rPr lang="en-US" sz="3200" u="sng">
                <a:solidFill>
                  <a:srgbClr val="0070C0"/>
                </a:solidFill>
              </a:rPr>
              <a:t>Objectives of this Lecture:</a:t>
            </a:r>
          </a:p>
        </p:txBody>
      </p:sp>
      <p:sp>
        <p:nvSpPr>
          <p:cNvPr id="1536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CA6A90DC-F416-4EBA-9E80-994D3BB2F48F}" type="slidenum">
              <a:rPr lang="en-US" sz="1400"/>
              <a:pPr/>
              <a:t>1</a:t>
            </a:fld>
            <a:endParaRPr 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92088" y="541338"/>
            <a:ext cx="8693150" cy="3278187"/>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pPr>
            <a:r>
              <a:rPr lang="en-US" sz="1700">
                <a:latin typeface="Verdana" pitchFamily="34" charset="0"/>
              </a:rPr>
              <a:t>In case of linear search, it is nearly impossible in practice if we have to search through an array consisting of thousands of records, as in a telephone book.</a:t>
            </a:r>
          </a:p>
          <a:p>
            <a:pPr marL="457200" indent="-457200" algn="just">
              <a:spcBef>
                <a:spcPts val="600"/>
              </a:spcBef>
              <a:spcAft>
                <a:spcPts val="600"/>
              </a:spcAft>
              <a:buFont typeface="Wingdings" pitchFamily="2" charset="2"/>
              <a:buChar char="Ø"/>
            </a:pPr>
            <a:r>
              <a:rPr lang="en-US" sz="1700">
                <a:latin typeface="Verdana" pitchFamily="34" charset="0"/>
              </a:rPr>
              <a:t>If the records in such an array are arranged in sorted manner, then we can use an efficient search algorithm, called binary search.</a:t>
            </a:r>
          </a:p>
          <a:p>
            <a:pPr marL="457200" indent="-457200" algn="just">
              <a:spcBef>
                <a:spcPts val="600"/>
              </a:spcBef>
              <a:spcAft>
                <a:spcPts val="600"/>
              </a:spcAft>
              <a:buFont typeface="Wingdings" pitchFamily="2" charset="2"/>
              <a:buChar char="Ø"/>
            </a:pPr>
            <a:r>
              <a:rPr lang="en-US" sz="1700">
                <a:latin typeface="Verdana" pitchFamily="34" charset="0"/>
              </a:rPr>
              <a:t>Let us assume that </a:t>
            </a:r>
            <a:r>
              <a:rPr lang="en-US" sz="1700" b="1">
                <a:solidFill>
                  <a:srgbClr val="FF0000"/>
                </a:solidFill>
                <a:latin typeface="Verdana" pitchFamily="34" charset="0"/>
              </a:rPr>
              <a:t>DATA</a:t>
            </a:r>
            <a:r>
              <a:rPr lang="en-US" sz="1700">
                <a:latin typeface="Verdana" pitchFamily="34" charset="0"/>
              </a:rPr>
              <a:t> is a sorted array with </a:t>
            </a:r>
            <a:r>
              <a:rPr lang="en-US" sz="1700" b="1" i="1">
                <a:solidFill>
                  <a:srgbClr val="FF0000"/>
                </a:solidFill>
                <a:latin typeface="Verdana" pitchFamily="34" charset="0"/>
              </a:rPr>
              <a:t>n</a:t>
            </a:r>
            <a:r>
              <a:rPr lang="en-US" sz="1700">
                <a:latin typeface="Verdana" pitchFamily="34" charset="0"/>
              </a:rPr>
              <a:t> elements. The efficient way to search for a given ITEM in DATA is to compare ITEM with the element in the middle of the array to determine which half of the array contains ITEM. Then compare ITEM with the element in the middle of the correct half to determine which quarter of the array contains ITEM. This processes is continuing until finding ITEM in the array.</a:t>
            </a:r>
          </a:p>
        </p:txBody>
      </p:sp>
      <p:sp>
        <p:nvSpPr>
          <p:cNvPr id="2457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Binary Search:</a:t>
            </a:r>
          </a:p>
        </p:txBody>
      </p:sp>
      <p:sp>
        <p:nvSpPr>
          <p:cNvPr id="24580" name="Rectangle 5"/>
          <p:cNvSpPr>
            <a:spLocks noChangeArrowheads="1"/>
          </p:cNvSpPr>
          <p:nvPr/>
        </p:nvSpPr>
        <p:spPr bwMode="auto">
          <a:xfrm>
            <a:off x="211138" y="4097338"/>
            <a:ext cx="8686800" cy="2728912"/>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b="1">
                <a:solidFill>
                  <a:srgbClr val="FF0000"/>
                </a:solidFill>
                <a:latin typeface="Verdana" pitchFamily="34" charset="0"/>
              </a:rPr>
              <a:t>Example:</a:t>
            </a:r>
          </a:p>
          <a:p>
            <a:pPr marL="457200" indent="-457200" algn="just">
              <a:spcBef>
                <a:spcPts val="200"/>
              </a:spcBef>
              <a:spcAft>
                <a:spcPts val="200"/>
              </a:spcAft>
              <a:buFont typeface="Wingdings" pitchFamily="2" charset="2"/>
              <a:buChar char="Ø"/>
            </a:pPr>
            <a:r>
              <a:rPr lang="en-US" sz="1500">
                <a:latin typeface="Verdana" pitchFamily="34" charset="0"/>
              </a:rPr>
              <a:t>Suppose a company maintains a sorted telephone directory for its customers. Suppose the company wants to find the location of a particular customer in the telephone directory (or some word in a dictionary). Obviously, the company does not perform a linear search. Rather, it opens the directory in the middle to determine which half contains the customer being sought. Then it opens that half in the middle to determine which quarter of the directory contains the customer. Then it opens that quarter in the middle to determine which eighth of the directory contains the customer. And so on. Eventually, the company will find the location of the customer, since the number of possible locations for it in the directory is reducing very quickly.</a:t>
            </a:r>
          </a:p>
        </p:txBody>
      </p:sp>
      <p:sp>
        <p:nvSpPr>
          <p:cNvPr id="24581"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0DF28103-27EB-4DC5-9E03-83E51E7AE1CE}" type="slidenum">
              <a:rPr lang="en-US" sz="1400"/>
              <a:pPr/>
              <a:t>10</a:t>
            </a:fld>
            <a:endParaRPr 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Binary Search:</a:t>
            </a:r>
          </a:p>
        </p:txBody>
      </p:sp>
      <p:sp>
        <p:nvSpPr>
          <p:cNvPr id="5" name="Rectangle 3"/>
          <p:cNvSpPr txBox="1">
            <a:spLocks noChangeArrowheads="1"/>
          </p:cNvSpPr>
          <p:nvPr/>
        </p:nvSpPr>
        <p:spPr>
          <a:xfrm>
            <a:off x="446088" y="593725"/>
            <a:ext cx="8534400" cy="6264275"/>
          </a:xfrm>
          <a:prstGeom prst="rect">
            <a:avLst/>
          </a:prstGeom>
        </p:spPr>
        <p:txBody>
          <a:bodyPr/>
          <a:lstStyle/>
          <a:p>
            <a:pPr marL="381000" indent="-381000">
              <a:lnSpc>
                <a:spcPct val="80000"/>
              </a:lnSpc>
              <a:spcBef>
                <a:spcPct val="20000"/>
              </a:spcBef>
              <a:defRPr/>
            </a:pPr>
            <a:r>
              <a:rPr lang="en-US" sz="1700" b="1" dirty="0">
                <a:solidFill>
                  <a:srgbClr val="FF0000"/>
                </a:solidFill>
                <a:latin typeface="Verdana" pitchFamily="34" charset="0"/>
              </a:rPr>
              <a:t>Binary Search Algorithm:</a:t>
            </a:r>
          </a:p>
          <a:p>
            <a:pPr marL="381000" indent="-381000">
              <a:lnSpc>
                <a:spcPct val="80000"/>
              </a:lnSpc>
              <a:spcBef>
                <a:spcPct val="20000"/>
              </a:spcBef>
              <a:defRPr/>
            </a:pPr>
            <a:endParaRPr lang="en-US" sz="1000" b="1" kern="0" dirty="0">
              <a:latin typeface="+mn-lt"/>
              <a:cs typeface="+mn-cs"/>
            </a:endParaRPr>
          </a:p>
          <a:p>
            <a:pPr marL="381000" indent="-381000">
              <a:lnSpc>
                <a:spcPct val="80000"/>
              </a:lnSpc>
              <a:spcBef>
                <a:spcPct val="20000"/>
              </a:spcBef>
              <a:defRPr/>
            </a:pPr>
            <a:r>
              <a:rPr lang="en-US" sz="1700" b="1" kern="0" dirty="0">
                <a:latin typeface="+mn-lt"/>
                <a:cs typeface="+mn-cs"/>
              </a:rPr>
              <a:t>BINARY(DATA, LB, UB, ITEM, LOC)</a:t>
            </a:r>
          </a:p>
          <a:p>
            <a:pPr marL="381000" indent="-381000">
              <a:lnSpc>
                <a:spcPct val="80000"/>
              </a:lnSpc>
              <a:spcBef>
                <a:spcPct val="20000"/>
              </a:spcBef>
              <a:defRPr/>
            </a:pPr>
            <a:r>
              <a:rPr lang="en-US" sz="1700" dirty="0">
                <a:latin typeface="Verdana" pitchFamily="34" charset="0"/>
              </a:rPr>
              <a:t>	DATA is a sorted array with lower bound LB and upper bound UB. ITEM is given ITEM of information. The variables BEG, END and MID denote, respectively, the beginning, end  and middle locations of the segment under consideration.  This algorithm finds the location LOC of ITEM in the array or sets LOC = NULL if ITEM is not found.</a:t>
            </a:r>
          </a:p>
          <a:p>
            <a:pPr marL="381000" indent="-381000">
              <a:lnSpc>
                <a:spcPct val="80000"/>
              </a:lnSpc>
              <a:spcBef>
                <a:spcPct val="20000"/>
              </a:spcBef>
              <a:defRPr/>
            </a:pPr>
            <a:endParaRPr lang="en-US" sz="1700" b="1" kern="0" dirty="0">
              <a:latin typeface="+mn-lt"/>
              <a:cs typeface="+mn-cs"/>
            </a:endParaRPr>
          </a:p>
          <a:p>
            <a:pPr marL="381000" indent="-381000">
              <a:lnSpc>
                <a:spcPct val="80000"/>
              </a:lnSpc>
              <a:spcBef>
                <a:spcPct val="20000"/>
              </a:spcBef>
              <a:buSzPct val="110000"/>
              <a:buFontTx/>
              <a:buAutoNum type="arabicPeriod"/>
              <a:defRPr/>
            </a:pPr>
            <a:r>
              <a:rPr lang="en-US" sz="1200" b="1" kern="0" dirty="0">
                <a:latin typeface="+mn-lt"/>
                <a:cs typeface="+mn-cs"/>
              </a:rPr>
              <a:t>[Initialize segment variables]</a:t>
            </a:r>
            <a:r>
              <a:rPr lang="en-US" sz="1700" b="1" kern="0" dirty="0">
                <a:latin typeface="+mn-lt"/>
                <a:cs typeface="+mn-cs"/>
              </a:rPr>
              <a:t> </a:t>
            </a:r>
          </a:p>
          <a:p>
            <a:pPr marL="381000" indent="-381000">
              <a:lnSpc>
                <a:spcPct val="80000"/>
              </a:lnSpc>
              <a:spcBef>
                <a:spcPct val="20000"/>
              </a:spcBef>
              <a:defRPr/>
            </a:pPr>
            <a:r>
              <a:rPr lang="en-US" sz="1700" b="1" kern="0" dirty="0">
                <a:latin typeface="+mn-lt"/>
                <a:cs typeface="+mn-cs"/>
              </a:rPr>
              <a:t>	Set BEG:=LB; END:=UB; and MID:=INT((BEG+END)/2).</a:t>
            </a:r>
          </a:p>
          <a:p>
            <a:pPr marL="381000" indent="-381000">
              <a:lnSpc>
                <a:spcPct val="80000"/>
              </a:lnSpc>
              <a:spcBef>
                <a:spcPct val="20000"/>
              </a:spcBef>
              <a:buFont typeface="+mj-lt"/>
              <a:buAutoNum type="arabicPeriod" startAt="2"/>
              <a:defRPr/>
            </a:pPr>
            <a:r>
              <a:rPr lang="en-US" sz="1700" b="1" kern="0" dirty="0">
                <a:latin typeface="+mn-lt"/>
                <a:cs typeface="+mn-cs"/>
              </a:rPr>
              <a:t>Repeat step 3 and 4 while BEG ≤ END and DATA[MID] ≠ ITEM.</a:t>
            </a:r>
          </a:p>
          <a:p>
            <a:pPr marL="381000" indent="-381000">
              <a:lnSpc>
                <a:spcPct val="80000"/>
              </a:lnSpc>
              <a:spcBef>
                <a:spcPct val="20000"/>
              </a:spcBef>
              <a:buFontTx/>
              <a:buAutoNum type="arabicPeriod" startAt="2"/>
              <a:defRPr/>
            </a:pPr>
            <a:r>
              <a:rPr lang="en-US" sz="1700" b="1" kern="0" dirty="0">
                <a:latin typeface="+mn-lt"/>
                <a:cs typeface="+mn-cs"/>
              </a:rPr>
              <a:t>If ITEM &lt; DATA[MID] then:</a:t>
            </a:r>
          </a:p>
          <a:p>
            <a:pPr marL="838200" lvl="1" indent="-381000">
              <a:lnSpc>
                <a:spcPct val="80000"/>
              </a:lnSpc>
              <a:spcBef>
                <a:spcPct val="20000"/>
              </a:spcBef>
              <a:defRPr/>
            </a:pPr>
            <a:r>
              <a:rPr lang="en-US" sz="1700" kern="0" dirty="0">
                <a:latin typeface="+mn-lt"/>
                <a:cs typeface="+mn-cs"/>
              </a:rPr>
              <a:t>	Set END:= MID - 1</a:t>
            </a:r>
          </a:p>
          <a:p>
            <a:pPr marL="381000" indent="-381000">
              <a:lnSpc>
                <a:spcPct val="80000"/>
              </a:lnSpc>
              <a:spcBef>
                <a:spcPct val="20000"/>
              </a:spcBef>
              <a:defRPr/>
            </a:pPr>
            <a:r>
              <a:rPr lang="en-US" sz="1700" kern="0" dirty="0">
                <a:latin typeface="+mn-lt"/>
                <a:cs typeface="+mn-cs"/>
              </a:rPr>
              <a:t>      Else:</a:t>
            </a:r>
          </a:p>
          <a:p>
            <a:pPr marL="381000" indent="-381000">
              <a:lnSpc>
                <a:spcPct val="80000"/>
              </a:lnSpc>
              <a:spcBef>
                <a:spcPct val="20000"/>
              </a:spcBef>
              <a:defRPr/>
            </a:pPr>
            <a:r>
              <a:rPr lang="en-US" sz="1700" kern="0" dirty="0">
                <a:latin typeface="+mn-lt"/>
                <a:cs typeface="+mn-cs"/>
              </a:rPr>
              <a:t>      	Set BEG:= MID + 1</a:t>
            </a:r>
          </a:p>
          <a:p>
            <a:pPr marL="381000" indent="-381000">
              <a:lnSpc>
                <a:spcPct val="80000"/>
              </a:lnSpc>
              <a:spcBef>
                <a:spcPct val="20000"/>
              </a:spcBef>
              <a:defRPr/>
            </a:pPr>
            <a:r>
              <a:rPr lang="en-US" sz="1700" kern="0" dirty="0">
                <a:latin typeface="+mn-lt"/>
                <a:cs typeface="+mn-cs"/>
              </a:rPr>
              <a:t>	</a:t>
            </a:r>
            <a:r>
              <a:rPr lang="en-US" sz="1200" kern="0" dirty="0">
                <a:latin typeface="+mn-lt"/>
                <a:cs typeface="+mn-cs"/>
              </a:rPr>
              <a:t>[End of if structure]</a:t>
            </a:r>
            <a:endParaRPr lang="en-US" sz="1700" kern="0" dirty="0">
              <a:latin typeface="+mn-lt"/>
              <a:cs typeface="+mn-cs"/>
            </a:endParaRPr>
          </a:p>
          <a:p>
            <a:pPr marL="381000" indent="-381000">
              <a:lnSpc>
                <a:spcPct val="80000"/>
              </a:lnSpc>
              <a:spcBef>
                <a:spcPct val="20000"/>
              </a:spcBef>
              <a:buFontTx/>
              <a:buAutoNum type="arabicPeriod" startAt="4"/>
              <a:defRPr/>
            </a:pPr>
            <a:r>
              <a:rPr lang="en-US" sz="1700" b="1" kern="0" dirty="0">
                <a:latin typeface="+mn-lt"/>
                <a:cs typeface="+mn-cs"/>
              </a:rPr>
              <a:t>Set MID:= INT((BEG+END)/2)</a:t>
            </a:r>
          </a:p>
          <a:p>
            <a:pPr marL="381000" indent="-381000">
              <a:lnSpc>
                <a:spcPct val="80000"/>
              </a:lnSpc>
              <a:spcBef>
                <a:spcPct val="20000"/>
              </a:spcBef>
              <a:defRPr/>
            </a:pPr>
            <a:r>
              <a:rPr lang="en-US" sz="1700" kern="0" dirty="0">
                <a:latin typeface="+mn-lt"/>
                <a:cs typeface="+mn-cs"/>
              </a:rPr>
              <a:t>	</a:t>
            </a:r>
            <a:r>
              <a:rPr lang="en-US" sz="1200" kern="0" dirty="0">
                <a:latin typeface="+mn-lt"/>
                <a:cs typeface="+mn-cs"/>
              </a:rPr>
              <a:t>[End of step 2 loop]</a:t>
            </a:r>
            <a:endParaRPr lang="en-US" sz="1700" kern="0" dirty="0">
              <a:latin typeface="+mn-lt"/>
              <a:cs typeface="+mn-cs"/>
            </a:endParaRPr>
          </a:p>
          <a:p>
            <a:pPr marL="381000" indent="-381000">
              <a:lnSpc>
                <a:spcPct val="80000"/>
              </a:lnSpc>
              <a:spcBef>
                <a:spcPct val="20000"/>
              </a:spcBef>
              <a:buFontTx/>
              <a:buAutoNum type="arabicPeriod" startAt="5"/>
              <a:defRPr/>
            </a:pPr>
            <a:r>
              <a:rPr lang="en-US" sz="1700" b="1" kern="0" dirty="0">
                <a:latin typeface="+mn-lt"/>
                <a:cs typeface="+mn-cs"/>
              </a:rPr>
              <a:t>If DATA[MID]= ITEM, then:</a:t>
            </a:r>
          </a:p>
          <a:p>
            <a:pPr marL="838200" lvl="1" indent="-381000">
              <a:lnSpc>
                <a:spcPct val="80000"/>
              </a:lnSpc>
              <a:spcBef>
                <a:spcPct val="20000"/>
              </a:spcBef>
              <a:defRPr/>
            </a:pPr>
            <a:r>
              <a:rPr lang="en-US" sz="1700" kern="0" dirty="0">
                <a:latin typeface="+mn-lt"/>
                <a:cs typeface="+mn-cs"/>
              </a:rPr>
              <a:t>	Set LOC:= MID</a:t>
            </a:r>
          </a:p>
          <a:p>
            <a:pPr marL="381000" indent="-381000">
              <a:lnSpc>
                <a:spcPct val="80000"/>
              </a:lnSpc>
              <a:spcBef>
                <a:spcPct val="20000"/>
              </a:spcBef>
              <a:defRPr/>
            </a:pPr>
            <a:r>
              <a:rPr lang="en-US" sz="1700" kern="0" dirty="0">
                <a:latin typeface="+mn-lt"/>
                <a:cs typeface="+mn-cs"/>
              </a:rPr>
              <a:t>      Else:</a:t>
            </a:r>
          </a:p>
          <a:p>
            <a:pPr marL="381000" indent="-381000">
              <a:lnSpc>
                <a:spcPct val="80000"/>
              </a:lnSpc>
              <a:spcBef>
                <a:spcPct val="20000"/>
              </a:spcBef>
              <a:defRPr/>
            </a:pPr>
            <a:r>
              <a:rPr lang="en-US" sz="1700" kern="0" dirty="0">
                <a:latin typeface="+mn-lt"/>
                <a:cs typeface="+mn-cs"/>
              </a:rPr>
              <a:t>      	Set LOC:= NULL</a:t>
            </a:r>
          </a:p>
          <a:p>
            <a:pPr marL="381000" indent="-381000">
              <a:lnSpc>
                <a:spcPct val="80000"/>
              </a:lnSpc>
              <a:spcBef>
                <a:spcPct val="20000"/>
              </a:spcBef>
              <a:defRPr/>
            </a:pPr>
            <a:r>
              <a:rPr lang="en-US" sz="1700" kern="0" dirty="0">
                <a:latin typeface="+mn-lt"/>
                <a:cs typeface="+mn-cs"/>
              </a:rPr>
              <a:t>	</a:t>
            </a:r>
            <a:r>
              <a:rPr lang="en-US" sz="1200" kern="0" dirty="0">
                <a:latin typeface="+mn-lt"/>
                <a:cs typeface="+mn-cs"/>
              </a:rPr>
              <a:t>[end of if structure]</a:t>
            </a:r>
            <a:endParaRPr lang="en-US" sz="1700" kern="0" dirty="0">
              <a:latin typeface="+mn-lt"/>
              <a:cs typeface="+mn-cs"/>
            </a:endParaRPr>
          </a:p>
          <a:p>
            <a:pPr marL="381000" indent="-381000">
              <a:lnSpc>
                <a:spcPct val="80000"/>
              </a:lnSpc>
              <a:spcBef>
                <a:spcPct val="20000"/>
              </a:spcBef>
              <a:buFontTx/>
              <a:buAutoNum type="arabicPeriod" startAt="6"/>
              <a:defRPr/>
            </a:pPr>
            <a:r>
              <a:rPr lang="en-US" sz="1700" b="1" kern="0" dirty="0">
                <a:latin typeface="+mn-lt"/>
                <a:cs typeface="+mn-cs"/>
              </a:rPr>
              <a:t>Exit.</a:t>
            </a:r>
          </a:p>
        </p:txBody>
      </p:sp>
      <p:sp>
        <p:nvSpPr>
          <p:cNvPr id="25604" name="TextBox 5"/>
          <p:cNvSpPr txBox="1">
            <a:spLocks noChangeArrowheads="1"/>
          </p:cNvSpPr>
          <p:nvPr/>
        </p:nvSpPr>
        <p:spPr bwMode="auto">
          <a:xfrm>
            <a:off x="5314950" y="5753100"/>
            <a:ext cx="3638550" cy="830263"/>
          </a:xfrm>
          <a:prstGeom prst="rect">
            <a:avLst/>
          </a:prstGeom>
          <a:noFill/>
          <a:ln w="9525">
            <a:solidFill>
              <a:srgbClr val="0000FF"/>
            </a:solidFill>
            <a:miter lim="800000"/>
            <a:headEnd/>
            <a:tailEnd/>
          </a:ln>
        </p:spPr>
        <p:txBody>
          <a:bodyPr>
            <a:spAutoFit/>
          </a:bodyPr>
          <a:lstStyle/>
          <a:p>
            <a:r>
              <a:rPr lang="en-US" sz="1600" b="1">
                <a:solidFill>
                  <a:srgbClr val="0000FF"/>
                </a:solidFill>
              </a:rPr>
              <a:t>Note</a:t>
            </a:r>
            <a:r>
              <a:rPr lang="en-US" sz="1600" b="1"/>
              <a:t>:</a:t>
            </a:r>
          </a:p>
          <a:p>
            <a:r>
              <a:rPr lang="en-US" sz="1600"/>
              <a:t>The search is unsuccessful when END&lt;BEG</a:t>
            </a:r>
          </a:p>
        </p:txBody>
      </p:sp>
      <p:sp>
        <p:nvSpPr>
          <p:cNvPr id="2560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6C53D86E-0DC8-4992-9649-076614E1B17E}" type="slidenum">
              <a:rPr lang="en-US" sz="1400"/>
              <a:pPr/>
              <a:t>11</a:t>
            </a:fld>
            <a:endParaRPr 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Binary Search:</a:t>
            </a:r>
          </a:p>
        </p:txBody>
      </p:sp>
      <p:sp>
        <p:nvSpPr>
          <p:cNvPr id="26627" name="Rectangle 5"/>
          <p:cNvSpPr>
            <a:spLocks noChangeArrowheads="1"/>
          </p:cNvSpPr>
          <p:nvPr/>
        </p:nvSpPr>
        <p:spPr bwMode="auto">
          <a:xfrm>
            <a:off x="211138" y="414338"/>
            <a:ext cx="8686800" cy="620712"/>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sz="1600" b="1">
                <a:solidFill>
                  <a:srgbClr val="FF0000"/>
                </a:solidFill>
                <a:latin typeface="Verdana" pitchFamily="34" charset="0"/>
              </a:rPr>
              <a:t>Example for the Algorithm:</a:t>
            </a:r>
          </a:p>
          <a:p>
            <a:pPr marL="457200" indent="-457200" algn="just">
              <a:spcBef>
                <a:spcPts val="200"/>
              </a:spcBef>
              <a:spcAft>
                <a:spcPts val="200"/>
              </a:spcAft>
              <a:buFont typeface="Wingdings" pitchFamily="2" charset="2"/>
              <a:buChar char="Ø"/>
            </a:pPr>
            <a:r>
              <a:rPr lang="en-US" sz="1500">
                <a:latin typeface="Verdana" pitchFamily="34" charset="0"/>
              </a:rPr>
              <a:t>Let DATA be the following sorted 13-element array:</a:t>
            </a:r>
          </a:p>
        </p:txBody>
      </p:sp>
      <p:sp>
        <p:nvSpPr>
          <p:cNvPr id="26628" name="Rectangle 5"/>
          <p:cNvSpPr>
            <a:spLocks noChangeArrowheads="1"/>
          </p:cNvSpPr>
          <p:nvPr/>
        </p:nvSpPr>
        <p:spPr bwMode="auto">
          <a:xfrm>
            <a:off x="250825" y="1638300"/>
            <a:ext cx="8597900" cy="3529013"/>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sz="1500">
                <a:latin typeface="Verdana" pitchFamily="34" charset="0"/>
              </a:rPr>
              <a:t>We apply the binary search to DATA for different values of ITEM.</a:t>
            </a:r>
          </a:p>
          <a:p>
            <a:pPr marL="457200" indent="-457200" algn="just">
              <a:spcBef>
                <a:spcPts val="200"/>
              </a:spcBef>
              <a:spcAft>
                <a:spcPts val="200"/>
              </a:spcAft>
            </a:pPr>
            <a:endParaRPr lang="en-US" sz="300">
              <a:latin typeface="Verdana" pitchFamily="34" charset="0"/>
            </a:endParaRPr>
          </a:p>
          <a:p>
            <a:pPr marL="457200" indent="-457200" algn="just">
              <a:spcBef>
                <a:spcPts val="200"/>
              </a:spcBef>
              <a:spcAft>
                <a:spcPts val="200"/>
              </a:spcAft>
              <a:buFont typeface="Arial" charset="0"/>
              <a:buAutoNum type="alphaLcParenR"/>
            </a:pPr>
            <a:r>
              <a:rPr lang="en-US" sz="1500">
                <a:latin typeface="Verdana" pitchFamily="34" charset="0"/>
              </a:rPr>
              <a:t>Suppose ITEM=40. The search for ITEM in the array is illustrated below where the values of DATA[BEG] and DATA[END] in each stage of the algorithm are indicated by circles  and the value of DATA[MID] by a square. Specifically, BEG, END and MID will have the following successive values:</a:t>
            </a:r>
          </a:p>
          <a:p>
            <a:pPr marL="457200" indent="-457200" algn="just">
              <a:spcBef>
                <a:spcPts val="200"/>
              </a:spcBef>
              <a:spcAft>
                <a:spcPts val="200"/>
              </a:spcAft>
            </a:pPr>
            <a:endParaRPr lang="en-US" sz="200">
              <a:latin typeface="Verdana" pitchFamily="34" charset="0"/>
            </a:endParaRPr>
          </a:p>
          <a:p>
            <a:pPr marL="457200" indent="-457200" algn="just">
              <a:spcBef>
                <a:spcPts val="200"/>
              </a:spcBef>
              <a:spcAft>
                <a:spcPts val="200"/>
              </a:spcAft>
              <a:buFont typeface="Arial" charset="0"/>
              <a:buAutoNum type="arabicPeriod"/>
            </a:pPr>
            <a:r>
              <a:rPr lang="en-US" sz="1500">
                <a:latin typeface="Verdana" pitchFamily="34" charset="0"/>
              </a:rPr>
              <a:t>Initially, BEG=1 and END=13. Hence</a:t>
            </a:r>
          </a:p>
          <a:p>
            <a:pPr marL="457200" indent="-457200" algn="just">
              <a:spcBef>
                <a:spcPts val="200"/>
              </a:spcBef>
              <a:spcAft>
                <a:spcPts val="200"/>
              </a:spcAft>
            </a:pPr>
            <a:r>
              <a:rPr lang="en-US" sz="1500">
                <a:latin typeface="Verdana" pitchFamily="34" charset="0"/>
              </a:rPr>
              <a:t>	MID=INT[(1+13)/2]=7 and so DATA[MID]=55</a:t>
            </a:r>
          </a:p>
          <a:p>
            <a:pPr marL="457200" indent="-457200" algn="just">
              <a:spcBef>
                <a:spcPts val="200"/>
              </a:spcBef>
              <a:spcAft>
                <a:spcPts val="200"/>
              </a:spcAft>
              <a:buFont typeface="Arial" charset="0"/>
              <a:buAutoNum type="arabicPeriod" startAt="2"/>
            </a:pPr>
            <a:r>
              <a:rPr lang="en-US" sz="1500">
                <a:latin typeface="Verdana" pitchFamily="34" charset="0"/>
              </a:rPr>
              <a:t>Since 40&lt;55, END has its new value calculated as END=MID-1=6. Hence</a:t>
            </a:r>
          </a:p>
          <a:p>
            <a:pPr marL="457200" indent="-457200" algn="just">
              <a:spcBef>
                <a:spcPts val="200"/>
              </a:spcBef>
              <a:spcAft>
                <a:spcPts val="200"/>
              </a:spcAft>
            </a:pPr>
            <a:r>
              <a:rPr lang="en-US" sz="1500">
                <a:latin typeface="Verdana" pitchFamily="34" charset="0"/>
              </a:rPr>
              <a:t>	MID=INT[(1+6)/2]=3 and so DATA[MID]=30</a:t>
            </a:r>
          </a:p>
          <a:p>
            <a:pPr marL="457200" indent="-457200" algn="just">
              <a:spcBef>
                <a:spcPts val="200"/>
              </a:spcBef>
              <a:spcAft>
                <a:spcPts val="200"/>
              </a:spcAft>
            </a:pPr>
            <a:r>
              <a:rPr lang="en-US" sz="1500">
                <a:latin typeface="Verdana" pitchFamily="34" charset="0"/>
              </a:rPr>
              <a:t>3. 	Since 40&gt;30, BEG has its new value calculated as BEG=MID+1=4. Hence</a:t>
            </a:r>
          </a:p>
          <a:p>
            <a:pPr marL="914400" lvl="1" indent="-457200" algn="just">
              <a:spcBef>
                <a:spcPts val="200"/>
              </a:spcBef>
              <a:spcAft>
                <a:spcPts val="200"/>
              </a:spcAft>
            </a:pPr>
            <a:r>
              <a:rPr lang="en-US" sz="1500">
                <a:latin typeface="Verdana" pitchFamily="34" charset="0"/>
              </a:rPr>
              <a:t>MID=INT[(4+6)/2]=5 and so DATA[MID]=40</a:t>
            </a:r>
          </a:p>
          <a:p>
            <a:pPr marL="457200" indent="-457200" algn="just">
              <a:spcBef>
                <a:spcPts val="200"/>
              </a:spcBef>
              <a:spcAft>
                <a:spcPts val="200"/>
              </a:spcAft>
            </a:pPr>
            <a:r>
              <a:rPr lang="en-US" sz="1500">
                <a:latin typeface="Verdana" pitchFamily="34" charset="0"/>
              </a:rPr>
              <a:t>	We have found ITEM in location LOC=MID=5</a:t>
            </a:r>
          </a:p>
        </p:txBody>
      </p:sp>
      <p:graphicFrame>
        <p:nvGraphicFramePr>
          <p:cNvPr id="9" name="Table 8"/>
          <p:cNvGraphicFramePr>
            <a:graphicFrameLocks noGrp="1"/>
          </p:cNvGraphicFramePr>
          <p:nvPr/>
        </p:nvGraphicFramePr>
        <p:xfrm>
          <a:off x="476250" y="974725"/>
          <a:ext cx="8001000" cy="673100"/>
        </p:xfrm>
        <a:graphic>
          <a:graphicData uri="http://schemas.openxmlformats.org/drawingml/2006/table">
            <a:tbl>
              <a:tblPr/>
              <a:tblGrid>
                <a:gridCol w="684240"/>
                <a:gridCol w="609730"/>
                <a:gridCol w="609730"/>
                <a:gridCol w="609730"/>
                <a:gridCol w="609730"/>
                <a:gridCol w="609730"/>
                <a:gridCol w="609730"/>
                <a:gridCol w="609730"/>
                <a:gridCol w="609730"/>
                <a:gridCol w="609730"/>
                <a:gridCol w="609730"/>
                <a:gridCol w="609730"/>
                <a:gridCol w="609730"/>
              </a:tblGrid>
              <a:tr h="269507">
                <a:tc gridSpan="13">
                  <a:txBody>
                    <a:bodyPr/>
                    <a:lstStyle/>
                    <a:p>
                      <a:pPr marL="0" marR="0" algn="ctr">
                        <a:lnSpc>
                          <a:spcPct val="130000"/>
                        </a:lnSpc>
                        <a:spcBef>
                          <a:spcPts val="0"/>
                        </a:spcBef>
                        <a:spcAft>
                          <a:spcPts val="600"/>
                        </a:spcAft>
                      </a:pPr>
                      <a:r>
                        <a:rPr lang="en-US" sz="1700" b="1" dirty="0" smtClean="0">
                          <a:solidFill>
                            <a:srgbClr val="0000FF"/>
                          </a:solidFill>
                          <a:latin typeface="Verdana"/>
                          <a:ea typeface="Times New Roman"/>
                        </a:rPr>
                        <a:t>DATA</a:t>
                      </a:r>
                      <a:endParaRPr lang="en-US" sz="17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ct val="130000"/>
                        </a:lnSpc>
                        <a:spcBef>
                          <a:spcPts val="0"/>
                        </a:spcBef>
                        <a:spcAft>
                          <a:spcPts val="600"/>
                        </a:spcAft>
                      </a:pPr>
                      <a:endParaRPr lang="en-US" sz="17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lnSpc>
                          <a:spcPct val="130000"/>
                        </a:lnSpc>
                        <a:spcBef>
                          <a:spcPts val="0"/>
                        </a:spcBef>
                        <a:spcAft>
                          <a:spcPts val="600"/>
                        </a:spcAft>
                      </a:pPr>
                      <a:endParaRPr lang="en-US" sz="17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lnSpc>
                          <a:spcPct val="130000"/>
                        </a:lnSpc>
                        <a:spcBef>
                          <a:spcPts val="0"/>
                        </a:spcBef>
                        <a:spcAft>
                          <a:spcPts val="600"/>
                        </a:spcAft>
                      </a:pPr>
                      <a:endParaRPr lang="en-US" sz="17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lnSpc>
                          <a:spcPct val="130000"/>
                        </a:lnSpc>
                        <a:spcBef>
                          <a:spcPts val="0"/>
                        </a:spcBef>
                        <a:spcAft>
                          <a:spcPts val="600"/>
                        </a:spcAft>
                      </a:pPr>
                      <a:endParaRPr lang="en-US" sz="17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lnSpc>
                          <a:spcPct val="130000"/>
                        </a:lnSpc>
                        <a:spcBef>
                          <a:spcPts val="0"/>
                        </a:spcBef>
                        <a:spcAft>
                          <a:spcPts val="600"/>
                        </a:spcAft>
                      </a:pPr>
                      <a:endParaRPr lang="en-US" sz="17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lnSpc>
                          <a:spcPct val="130000"/>
                        </a:lnSpc>
                        <a:spcBef>
                          <a:spcPts val="0"/>
                        </a:spcBef>
                        <a:spcAft>
                          <a:spcPts val="600"/>
                        </a:spcAft>
                      </a:pPr>
                      <a:endParaRPr lang="en-US" sz="17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0405">
                <a:tc>
                  <a:txBody>
                    <a:bodyPr/>
                    <a:lstStyle/>
                    <a:p>
                      <a:pPr marL="0" marR="0" algn="just">
                        <a:lnSpc>
                          <a:spcPct val="130000"/>
                        </a:lnSpc>
                        <a:spcBef>
                          <a:spcPts val="0"/>
                        </a:spcBef>
                        <a:spcAft>
                          <a:spcPts val="600"/>
                        </a:spcAft>
                      </a:pPr>
                      <a:r>
                        <a:rPr lang="en-US" sz="1700" dirty="0" smtClean="0">
                          <a:latin typeface="Verdana"/>
                          <a:ea typeface="Times New Roman"/>
                        </a:rPr>
                        <a:t>11</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22</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30</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33</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40</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44</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55</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60</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66</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77</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80</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88</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700" dirty="0" smtClean="0">
                          <a:latin typeface="Times New Roman"/>
                          <a:ea typeface="Times New Roman"/>
                        </a:rPr>
                        <a:t>99</a:t>
                      </a:r>
                      <a:endParaRPr lang="en-US" sz="17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Oval 12"/>
          <p:cNvSpPr/>
          <p:nvPr/>
        </p:nvSpPr>
        <p:spPr>
          <a:xfrm>
            <a:off x="812800" y="5195888"/>
            <a:ext cx="581025" cy="479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11</a:t>
            </a:r>
          </a:p>
        </p:txBody>
      </p:sp>
      <p:sp>
        <p:nvSpPr>
          <p:cNvPr id="14" name="Oval 13"/>
          <p:cNvSpPr/>
          <p:nvPr/>
        </p:nvSpPr>
        <p:spPr>
          <a:xfrm>
            <a:off x="1343025" y="5189538"/>
            <a:ext cx="579438" cy="47783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22</a:t>
            </a:r>
          </a:p>
        </p:txBody>
      </p:sp>
      <p:sp>
        <p:nvSpPr>
          <p:cNvPr id="15" name="Oval 14"/>
          <p:cNvSpPr/>
          <p:nvPr/>
        </p:nvSpPr>
        <p:spPr>
          <a:xfrm>
            <a:off x="1843088" y="5195888"/>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30</a:t>
            </a:r>
          </a:p>
        </p:txBody>
      </p:sp>
      <p:sp>
        <p:nvSpPr>
          <p:cNvPr id="16" name="Oval 15"/>
          <p:cNvSpPr/>
          <p:nvPr/>
        </p:nvSpPr>
        <p:spPr>
          <a:xfrm>
            <a:off x="2147888" y="5195888"/>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33</a:t>
            </a:r>
          </a:p>
        </p:txBody>
      </p:sp>
      <p:sp>
        <p:nvSpPr>
          <p:cNvPr id="17" name="Oval 16"/>
          <p:cNvSpPr/>
          <p:nvPr/>
        </p:nvSpPr>
        <p:spPr>
          <a:xfrm>
            <a:off x="2598738" y="5195888"/>
            <a:ext cx="579437"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40</a:t>
            </a:r>
          </a:p>
        </p:txBody>
      </p:sp>
      <p:sp>
        <p:nvSpPr>
          <p:cNvPr id="18" name="Oval 17"/>
          <p:cNvSpPr/>
          <p:nvPr/>
        </p:nvSpPr>
        <p:spPr>
          <a:xfrm>
            <a:off x="2917825" y="5195888"/>
            <a:ext cx="579438"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44</a:t>
            </a:r>
          </a:p>
        </p:txBody>
      </p:sp>
      <p:sp>
        <p:nvSpPr>
          <p:cNvPr id="19" name="Oval 18"/>
          <p:cNvSpPr/>
          <p:nvPr/>
        </p:nvSpPr>
        <p:spPr>
          <a:xfrm>
            <a:off x="3375025" y="5203825"/>
            <a:ext cx="579438"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55</a:t>
            </a:r>
          </a:p>
        </p:txBody>
      </p:sp>
      <p:sp>
        <p:nvSpPr>
          <p:cNvPr id="20" name="Oval 19"/>
          <p:cNvSpPr/>
          <p:nvPr/>
        </p:nvSpPr>
        <p:spPr>
          <a:xfrm>
            <a:off x="3810000" y="52038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60</a:t>
            </a:r>
          </a:p>
        </p:txBody>
      </p:sp>
      <p:sp>
        <p:nvSpPr>
          <p:cNvPr id="21" name="Oval 20"/>
          <p:cNvSpPr/>
          <p:nvPr/>
        </p:nvSpPr>
        <p:spPr>
          <a:xfrm>
            <a:off x="4346575" y="52038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66</a:t>
            </a:r>
          </a:p>
        </p:txBody>
      </p:sp>
      <p:sp>
        <p:nvSpPr>
          <p:cNvPr id="22" name="Oval 21"/>
          <p:cNvSpPr/>
          <p:nvPr/>
        </p:nvSpPr>
        <p:spPr>
          <a:xfrm>
            <a:off x="4876800" y="5195888"/>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77</a:t>
            </a:r>
          </a:p>
        </p:txBody>
      </p:sp>
      <p:sp>
        <p:nvSpPr>
          <p:cNvPr id="23" name="Oval 22"/>
          <p:cNvSpPr/>
          <p:nvPr/>
        </p:nvSpPr>
        <p:spPr>
          <a:xfrm>
            <a:off x="5494338" y="5203825"/>
            <a:ext cx="579437"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80</a:t>
            </a:r>
          </a:p>
        </p:txBody>
      </p:sp>
      <p:sp>
        <p:nvSpPr>
          <p:cNvPr id="24" name="Oval 23"/>
          <p:cNvSpPr/>
          <p:nvPr/>
        </p:nvSpPr>
        <p:spPr>
          <a:xfrm>
            <a:off x="5957888" y="52038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88</a:t>
            </a:r>
          </a:p>
        </p:txBody>
      </p:sp>
      <p:sp>
        <p:nvSpPr>
          <p:cNvPr id="25" name="Oval 24"/>
          <p:cNvSpPr/>
          <p:nvPr/>
        </p:nvSpPr>
        <p:spPr>
          <a:xfrm>
            <a:off x="6480175" y="5203825"/>
            <a:ext cx="581025" cy="4778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99</a:t>
            </a:r>
          </a:p>
        </p:txBody>
      </p:sp>
      <p:sp>
        <p:nvSpPr>
          <p:cNvPr id="26" name="Rectangle 25"/>
          <p:cNvSpPr/>
          <p:nvPr/>
        </p:nvSpPr>
        <p:spPr>
          <a:xfrm>
            <a:off x="3411538" y="5181600"/>
            <a:ext cx="508000" cy="5222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27" name="Oval 26"/>
          <p:cNvSpPr/>
          <p:nvPr/>
        </p:nvSpPr>
        <p:spPr>
          <a:xfrm>
            <a:off x="804863" y="5813425"/>
            <a:ext cx="581025" cy="4778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11</a:t>
            </a:r>
          </a:p>
        </p:txBody>
      </p:sp>
      <p:sp>
        <p:nvSpPr>
          <p:cNvPr id="28" name="Oval 27"/>
          <p:cNvSpPr/>
          <p:nvPr/>
        </p:nvSpPr>
        <p:spPr>
          <a:xfrm>
            <a:off x="1335088" y="5805488"/>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22</a:t>
            </a:r>
          </a:p>
        </p:txBody>
      </p:sp>
      <p:sp>
        <p:nvSpPr>
          <p:cNvPr id="29" name="Oval 28"/>
          <p:cNvSpPr/>
          <p:nvPr/>
        </p:nvSpPr>
        <p:spPr>
          <a:xfrm>
            <a:off x="1836738" y="5813425"/>
            <a:ext cx="579437"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30</a:t>
            </a:r>
          </a:p>
        </p:txBody>
      </p:sp>
      <p:sp>
        <p:nvSpPr>
          <p:cNvPr id="30" name="Oval 29"/>
          <p:cNvSpPr/>
          <p:nvPr/>
        </p:nvSpPr>
        <p:spPr>
          <a:xfrm>
            <a:off x="2141538" y="5813425"/>
            <a:ext cx="579437"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33</a:t>
            </a:r>
          </a:p>
        </p:txBody>
      </p:sp>
      <p:sp>
        <p:nvSpPr>
          <p:cNvPr id="31" name="Oval 30"/>
          <p:cNvSpPr/>
          <p:nvPr/>
        </p:nvSpPr>
        <p:spPr>
          <a:xfrm>
            <a:off x="2590800" y="58134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40</a:t>
            </a:r>
          </a:p>
        </p:txBody>
      </p:sp>
      <p:sp>
        <p:nvSpPr>
          <p:cNvPr id="32" name="Oval 31"/>
          <p:cNvSpPr/>
          <p:nvPr/>
        </p:nvSpPr>
        <p:spPr>
          <a:xfrm>
            <a:off x="2909888" y="58134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44</a:t>
            </a:r>
          </a:p>
        </p:txBody>
      </p:sp>
      <p:sp>
        <p:nvSpPr>
          <p:cNvPr id="33" name="Oval 32"/>
          <p:cNvSpPr/>
          <p:nvPr/>
        </p:nvSpPr>
        <p:spPr>
          <a:xfrm>
            <a:off x="3367088" y="58197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55</a:t>
            </a:r>
          </a:p>
        </p:txBody>
      </p:sp>
      <p:sp>
        <p:nvSpPr>
          <p:cNvPr id="34" name="Oval 33"/>
          <p:cNvSpPr/>
          <p:nvPr/>
        </p:nvSpPr>
        <p:spPr>
          <a:xfrm>
            <a:off x="3802063" y="58197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60</a:t>
            </a:r>
          </a:p>
        </p:txBody>
      </p:sp>
      <p:sp>
        <p:nvSpPr>
          <p:cNvPr id="35" name="Oval 34"/>
          <p:cNvSpPr/>
          <p:nvPr/>
        </p:nvSpPr>
        <p:spPr>
          <a:xfrm>
            <a:off x="4340225" y="5819775"/>
            <a:ext cx="579438"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66</a:t>
            </a:r>
          </a:p>
        </p:txBody>
      </p:sp>
      <p:sp>
        <p:nvSpPr>
          <p:cNvPr id="36" name="Oval 35"/>
          <p:cNvSpPr/>
          <p:nvPr/>
        </p:nvSpPr>
        <p:spPr>
          <a:xfrm>
            <a:off x="4868863" y="58134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77</a:t>
            </a:r>
          </a:p>
        </p:txBody>
      </p:sp>
      <p:sp>
        <p:nvSpPr>
          <p:cNvPr id="37" name="Oval 36"/>
          <p:cNvSpPr/>
          <p:nvPr/>
        </p:nvSpPr>
        <p:spPr>
          <a:xfrm>
            <a:off x="5486400" y="58197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80</a:t>
            </a:r>
          </a:p>
        </p:txBody>
      </p:sp>
      <p:sp>
        <p:nvSpPr>
          <p:cNvPr id="38" name="Oval 37"/>
          <p:cNvSpPr/>
          <p:nvPr/>
        </p:nvSpPr>
        <p:spPr>
          <a:xfrm>
            <a:off x="5951538" y="5819775"/>
            <a:ext cx="579437"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88</a:t>
            </a:r>
          </a:p>
        </p:txBody>
      </p:sp>
      <p:sp>
        <p:nvSpPr>
          <p:cNvPr id="39" name="Oval 38"/>
          <p:cNvSpPr/>
          <p:nvPr/>
        </p:nvSpPr>
        <p:spPr>
          <a:xfrm>
            <a:off x="6473825" y="5819775"/>
            <a:ext cx="579438"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99</a:t>
            </a:r>
          </a:p>
        </p:txBody>
      </p:sp>
      <p:sp>
        <p:nvSpPr>
          <p:cNvPr id="40" name="Rectangle 39"/>
          <p:cNvSpPr/>
          <p:nvPr/>
        </p:nvSpPr>
        <p:spPr>
          <a:xfrm>
            <a:off x="3403600" y="5799138"/>
            <a:ext cx="508000" cy="52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41" name="Rectangle 40"/>
          <p:cNvSpPr/>
          <p:nvPr/>
        </p:nvSpPr>
        <p:spPr>
          <a:xfrm>
            <a:off x="1843088" y="5805488"/>
            <a:ext cx="434975" cy="479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3005138" y="5892800"/>
            <a:ext cx="420687" cy="3476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Oval 42"/>
          <p:cNvSpPr/>
          <p:nvPr/>
        </p:nvSpPr>
        <p:spPr>
          <a:xfrm>
            <a:off x="784225" y="6372225"/>
            <a:ext cx="579438"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11</a:t>
            </a:r>
          </a:p>
        </p:txBody>
      </p:sp>
      <p:sp>
        <p:nvSpPr>
          <p:cNvPr id="44" name="Oval 43"/>
          <p:cNvSpPr/>
          <p:nvPr/>
        </p:nvSpPr>
        <p:spPr>
          <a:xfrm>
            <a:off x="1312863" y="6364288"/>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22</a:t>
            </a:r>
          </a:p>
        </p:txBody>
      </p:sp>
      <p:sp>
        <p:nvSpPr>
          <p:cNvPr id="45" name="Oval 44"/>
          <p:cNvSpPr/>
          <p:nvPr/>
        </p:nvSpPr>
        <p:spPr>
          <a:xfrm>
            <a:off x="1814513" y="63722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30</a:t>
            </a:r>
          </a:p>
        </p:txBody>
      </p:sp>
      <p:sp>
        <p:nvSpPr>
          <p:cNvPr id="46" name="Oval 45"/>
          <p:cNvSpPr/>
          <p:nvPr/>
        </p:nvSpPr>
        <p:spPr>
          <a:xfrm>
            <a:off x="2119313" y="63722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33</a:t>
            </a:r>
          </a:p>
        </p:txBody>
      </p:sp>
      <p:sp>
        <p:nvSpPr>
          <p:cNvPr id="47" name="Oval 46"/>
          <p:cNvSpPr/>
          <p:nvPr/>
        </p:nvSpPr>
        <p:spPr>
          <a:xfrm>
            <a:off x="2525713" y="63722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40</a:t>
            </a:r>
          </a:p>
        </p:txBody>
      </p:sp>
      <p:sp>
        <p:nvSpPr>
          <p:cNvPr id="48" name="Oval 47"/>
          <p:cNvSpPr/>
          <p:nvPr/>
        </p:nvSpPr>
        <p:spPr>
          <a:xfrm>
            <a:off x="2887663" y="6372225"/>
            <a:ext cx="581025"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44</a:t>
            </a:r>
          </a:p>
        </p:txBody>
      </p:sp>
      <p:sp>
        <p:nvSpPr>
          <p:cNvPr id="49" name="Oval 48"/>
          <p:cNvSpPr/>
          <p:nvPr/>
        </p:nvSpPr>
        <p:spPr>
          <a:xfrm>
            <a:off x="3344863" y="63785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55</a:t>
            </a:r>
          </a:p>
        </p:txBody>
      </p:sp>
      <p:sp>
        <p:nvSpPr>
          <p:cNvPr id="50" name="Oval 49"/>
          <p:cNvSpPr/>
          <p:nvPr/>
        </p:nvSpPr>
        <p:spPr>
          <a:xfrm>
            <a:off x="3781425" y="6378575"/>
            <a:ext cx="579438"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60</a:t>
            </a:r>
          </a:p>
        </p:txBody>
      </p:sp>
      <p:sp>
        <p:nvSpPr>
          <p:cNvPr id="51" name="Oval 50"/>
          <p:cNvSpPr/>
          <p:nvPr/>
        </p:nvSpPr>
        <p:spPr>
          <a:xfrm>
            <a:off x="4318000" y="63785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66</a:t>
            </a:r>
          </a:p>
        </p:txBody>
      </p:sp>
      <p:sp>
        <p:nvSpPr>
          <p:cNvPr id="52" name="Oval 51"/>
          <p:cNvSpPr/>
          <p:nvPr/>
        </p:nvSpPr>
        <p:spPr>
          <a:xfrm>
            <a:off x="4848225" y="6372225"/>
            <a:ext cx="579438" cy="4778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77</a:t>
            </a:r>
          </a:p>
        </p:txBody>
      </p:sp>
      <p:sp>
        <p:nvSpPr>
          <p:cNvPr id="53" name="Oval 52"/>
          <p:cNvSpPr/>
          <p:nvPr/>
        </p:nvSpPr>
        <p:spPr>
          <a:xfrm>
            <a:off x="5464175" y="63785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80</a:t>
            </a:r>
          </a:p>
        </p:txBody>
      </p:sp>
      <p:sp>
        <p:nvSpPr>
          <p:cNvPr id="54" name="Oval 53"/>
          <p:cNvSpPr/>
          <p:nvPr/>
        </p:nvSpPr>
        <p:spPr>
          <a:xfrm>
            <a:off x="5929313" y="63785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88</a:t>
            </a:r>
          </a:p>
        </p:txBody>
      </p:sp>
      <p:sp>
        <p:nvSpPr>
          <p:cNvPr id="55" name="Oval 54"/>
          <p:cNvSpPr/>
          <p:nvPr/>
        </p:nvSpPr>
        <p:spPr>
          <a:xfrm>
            <a:off x="6451600" y="6378575"/>
            <a:ext cx="581025" cy="4794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500" dirty="0">
                <a:solidFill>
                  <a:schemeClr val="tx1"/>
                </a:solidFill>
              </a:rPr>
              <a:t>99</a:t>
            </a:r>
          </a:p>
        </p:txBody>
      </p:sp>
      <p:sp>
        <p:nvSpPr>
          <p:cNvPr id="56" name="Rectangle 55"/>
          <p:cNvSpPr/>
          <p:nvPr/>
        </p:nvSpPr>
        <p:spPr>
          <a:xfrm>
            <a:off x="3381375" y="6357938"/>
            <a:ext cx="508000" cy="522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57" name="Rectangle 56"/>
          <p:cNvSpPr/>
          <p:nvPr/>
        </p:nvSpPr>
        <p:spPr>
          <a:xfrm>
            <a:off x="1820863" y="6364288"/>
            <a:ext cx="436562" cy="47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Oval 57"/>
          <p:cNvSpPr/>
          <p:nvPr/>
        </p:nvSpPr>
        <p:spPr>
          <a:xfrm>
            <a:off x="2982913" y="6451600"/>
            <a:ext cx="420687" cy="3476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Oval 59"/>
          <p:cNvSpPr/>
          <p:nvPr/>
        </p:nvSpPr>
        <p:spPr>
          <a:xfrm>
            <a:off x="2293938" y="6386513"/>
            <a:ext cx="231775" cy="471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ectangle 60"/>
          <p:cNvSpPr/>
          <p:nvPr/>
        </p:nvSpPr>
        <p:spPr>
          <a:xfrm>
            <a:off x="2670175" y="6443663"/>
            <a:ext cx="301625" cy="261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708"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D85879AA-CC8E-435D-B74C-2E83B1C4AE69}" type="slidenum">
              <a:rPr lang="en-US" sz="1400"/>
              <a:pPr/>
              <a:t>12</a:t>
            </a:fld>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61925" y="496888"/>
            <a:ext cx="8694738" cy="5186362"/>
          </a:xfrm>
          <a:prstGeom prst="rect">
            <a:avLst/>
          </a:prstGeom>
          <a:noFill/>
          <a:ln w="9525">
            <a:noFill/>
            <a:miter lim="800000"/>
            <a:headEnd/>
            <a:tailEnd/>
          </a:ln>
        </p:spPr>
        <p:txBody>
          <a:bodyPr>
            <a:spAutoFit/>
          </a:bodyPr>
          <a:lstStyle/>
          <a:p>
            <a:pPr marL="457200" indent="-457200" algn="just">
              <a:spcBef>
                <a:spcPts val="300"/>
              </a:spcBef>
              <a:spcAft>
                <a:spcPts val="300"/>
              </a:spcAft>
            </a:pPr>
            <a:r>
              <a:rPr lang="en-US" sz="1600" b="1">
                <a:latin typeface="Verdana" pitchFamily="34" charset="0"/>
              </a:rPr>
              <a:t>Complexity of Linear Search Algorithm:</a:t>
            </a:r>
          </a:p>
          <a:p>
            <a:pPr marL="457200" indent="-457200" algn="just">
              <a:spcBef>
                <a:spcPts val="300"/>
              </a:spcBef>
              <a:spcAft>
                <a:spcPts val="300"/>
              </a:spcAft>
              <a:buFont typeface="Wingdings" pitchFamily="2" charset="2"/>
              <a:buChar char="Ø"/>
            </a:pPr>
            <a:r>
              <a:rPr lang="en-US" sz="1400">
                <a:latin typeface="Verdana" pitchFamily="34" charset="0"/>
              </a:rPr>
              <a:t>The complexity of searching algorithm is measured by the number </a:t>
            </a:r>
            <a:r>
              <a:rPr lang="en-US" sz="1400" i="1">
                <a:latin typeface="Verdana" pitchFamily="34" charset="0"/>
              </a:rPr>
              <a:t>f(n)</a:t>
            </a:r>
            <a:r>
              <a:rPr lang="en-US" sz="1400">
                <a:latin typeface="Verdana" pitchFamily="34" charset="0"/>
              </a:rPr>
              <a:t> of comparisons required to find the specific item in the array consisting </a:t>
            </a:r>
            <a:r>
              <a:rPr lang="en-US" sz="1400" i="1">
                <a:latin typeface="Verdana" pitchFamily="34" charset="0"/>
              </a:rPr>
              <a:t>n</a:t>
            </a:r>
            <a:r>
              <a:rPr lang="en-US" sz="1400">
                <a:latin typeface="Verdana" pitchFamily="34" charset="0"/>
              </a:rPr>
              <a:t> elements.</a:t>
            </a:r>
          </a:p>
          <a:p>
            <a:pPr marL="457200" indent="-457200" algn="just">
              <a:spcBef>
                <a:spcPts val="300"/>
              </a:spcBef>
              <a:spcAft>
                <a:spcPts val="300"/>
              </a:spcAft>
              <a:buFont typeface="Wingdings" pitchFamily="2" charset="2"/>
              <a:buChar char="Ø"/>
            </a:pPr>
            <a:r>
              <a:rPr lang="en-US" sz="1400">
                <a:solidFill>
                  <a:srgbClr val="0000FF"/>
                </a:solidFill>
                <a:latin typeface="Verdana" pitchFamily="34" charset="0"/>
              </a:rPr>
              <a:t>Observe that each comparison reduces the sample size in half. </a:t>
            </a:r>
          </a:p>
          <a:p>
            <a:pPr marL="457200" indent="-457200" algn="just">
              <a:spcBef>
                <a:spcPts val="300"/>
              </a:spcBef>
              <a:spcAft>
                <a:spcPts val="300"/>
              </a:spcAft>
              <a:buFont typeface="Wingdings" pitchFamily="2" charset="2"/>
              <a:buChar char="Ø"/>
            </a:pPr>
            <a:r>
              <a:rPr lang="en-US" sz="1400">
                <a:latin typeface="Verdana" pitchFamily="34" charset="0"/>
              </a:rPr>
              <a:t>Two important cases to be considered are the average case and the worst case. </a:t>
            </a:r>
          </a:p>
          <a:p>
            <a:pPr marL="457200" indent="-457200" algn="just">
              <a:spcBef>
                <a:spcPts val="300"/>
              </a:spcBef>
              <a:spcAft>
                <a:spcPts val="300"/>
              </a:spcAft>
            </a:pPr>
            <a:endParaRPr lang="en-US" sz="1400">
              <a:latin typeface="Verdana" pitchFamily="34" charset="0"/>
            </a:endParaRPr>
          </a:p>
          <a:p>
            <a:pPr marL="457200" indent="-457200" algn="just">
              <a:spcBef>
                <a:spcPts val="300"/>
              </a:spcBef>
              <a:spcAft>
                <a:spcPts val="300"/>
              </a:spcAft>
            </a:pPr>
            <a:r>
              <a:rPr lang="en-US" sz="1600" b="1">
                <a:solidFill>
                  <a:srgbClr val="FF0000"/>
                </a:solidFill>
                <a:latin typeface="Verdana" pitchFamily="34" charset="0"/>
              </a:rPr>
              <a:t>Worst Case:</a:t>
            </a:r>
          </a:p>
          <a:p>
            <a:pPr marL="457200" indent="-457200" algn="just">
              <a:spcBef>
                <a:spcPts val="300"/>
              </a:spcBef>
              <a:spcAft>
                <a:spcPts val="300"/>
              </a:spcAft>
              <a:buFont typeface="Wingdings" pitchFamily="2" charset="2"/>
              <a:buChar char="Ø"/>
            </a:pPr>
            <a:r>
              <a:rPr lang="en-US" sz="1400">
                <a:latin typeface="Verdana" pitchFamily="34" charset="0"/>
              </a:rPr>
              <a:t>f(n)=(log</a:t>
            </a:r>
            <a:r>
              <a:rPr lang="en-US" sz="1400" baseline="-25000">
                <a:latin typeface="Verdana" pitchFamily="34" charset="0"/>
              </a:rPr>
              <a:t>2</a:t>
            </a:r>
            <a:r>
              <a:rPr lang="en-US" sz="1400">
                <a:latin typeface="Verdana" pitchFamily="34" charset="0"/>
              </a:rPr>
              <a:t> n)</a:t>
            </a:r>
          </a:p>
          <a:p>
            <a:pPr marL="457200" indent="-457200" algn="just">
              <a:spcBef>
                <a:spcPts val="300"/>
              </a:spcBef>
              <a:spcAft>
                <a:spcPts val="300"/>
              </a:spcAft>
            </a:pPr>
            <a:endParaRPr lang="en-US" sz="1400">
              <a:latin typeface="Verdana" pitchFamily="34" charset="0"/>
            </a:endParaRPr>
          </a:p>
          <a:p>
            <a:pPr marL="457200" indent="-457200">
              <a:spcBef>
                <a:spcPts val="300"/>
              </a:spcBef>
              <a:spcAft>
                <a:spcPts val="300"/>
              </a:spcAft>
            </a:pPr>
            <a:r>
              <a:rPr lang="en-US" sz="1600" b="1">
                <a:solidFill>
                  <a:srgbClr val="FF0000"/>
                </a:solidFill>
                <a:latin typeface="Verdana" pitchFamily="34" charset="0"/>
              </a:rPr>
              <a:t>Average Case:</a:t>
            </a:r>
            <a:r>
              <a:rPr lang="en-US" sz="1600">
                <a:latin typeface="Verdana" pitchFamily="34" charset="0"/>
              </a:rPr>
              <a:t>	</a:t>
            </a:r>
          </a:p>
          <a:p>
            <a:pPr marL="457200" indent="-457200" algn="just">
              <a:spcBef>
                <a:spcPts val="300"/>
              </a:spcBef>
              <a:spcAft>
                <a:spcPts val="300"/>
              </a:spcAft>
              <a:buFont typeface="Wingdings" pitchFamily="2" charset="2"/>
              <a:buChar char="Ø"/>
            </a:pPr>
            <a:r>
              <a:rPr lang="en-US" sz="1400">
                <a:latin typeface="Verdana" pitchFamily="34" charset="0"/>
              </a:rPr>
              <a:t>f(n)=(log</a:t>
            </a:r>
            <a:r>
              <a:rPr lang="en-US" sz="1400" baseline="-25000">
                <a:latin typeface="Verdana" pitchFamily="34" charset="0"/>
              </a:rPr>
              <a:t>2</a:t>
            </a:r>
            <a:r>
              <a:rPr lang="en-US" sz="1400">
                <a:latin typeface="Verdana" pitchFamily="34" charset="0"/>
              </a:rPr>
              <a:t> n)</a:t>
            </a:r>
          </a:p>
          <a:p>
            <a:pPr marL="457200" indent="-457200" algn="just">
              <a:spcBef>
                <a:spcPts val="300"/>
              </a:spcBef>
              <a:spcAft>
                <a:spcPts val="300"/>
              </a:spcAft>
            </a:pPr>
            <a:endParaRPr lang="en-US" sz="1400">
              <a:latin typeface="Verdana" pitchFamily="34" charset="0"/>
            </a:endParaRPr>
          </a:p>
          <a:p>
            <a:pPr marL="457200" indent="-457200">
              <a:spcBef>
                <a:spcPts val="300"/>
              </a:spcBef>
              <a:spcAft>
                <a:spcPts val="300"/>
              </a:spcAft>
            </a:pPr>
            <a:r>
              <a:rPr lang="en-US" sz="1400" b="1">
                <a:solidFill>
                  <a:srgbClr val="FF0000"/>
                </a:solidFill>
                <a:latin typeface="Verdana" pitchFamily="34" charset="0"/>
              </a:rPr>
              <a:t>Best Case:</a:t>
            </a:r>
            <a:r>
              <a:rPr lang="en-US" sz="1400">
                <a:latin typeface="Verdana" pitchFamily="34" charset="0"/>
              </a:rPr>
              <a:t>	</a:t>
            </a:r>
          </a:p>
          <a:p>
            <a:pPr marL="457200" indent="-457200" algn="just">
              <a:spcBef>
                <a:spcPts val="300"/>
              </a:spcBef>
              <a:spcAft>
                <a:spcPts val="300"/>
              </a:spcAft>
              <a:buFont typeface="Wingdings" pitchFamily="2" charset="2"/>
              <a:buChar char="Ø"/>
            </a:pPr>
            <a:r>
              <a:rPr lang="en-US" sz="1400">
                <a:latin typeface="Verdana" pitchFamily="34" charset="0"/>
              </a:rPr>
              <a:t>f(n)=(1)</a:t>
            </a:r>
          </a:p>
          <a:p>
            <a:pPr marL="457200" indent="-457200" algn="just">
              <a:spcBef>
                <a:spcPts val="300"/>
              </a:spcBef>
              <a:spcAft>
                <a:spcPts val="300"/>
              </a:spcAft>
            </a:pPr>
            <a:endParaRPr lang="en-US" sz="1200">
              <a:latin typeface="Verdana" pitchFamily="34" charset="0"/>
            </a:endParaRPr>
          </a:p>
          <a:p>
            <a:pPr marL="457200" indent="-457200" algn="just">
              <a:spcBef>
                <a:spcPts val="300"/>
              </a:spcBef>
              <a:spcAft>
                <a:spcPts val="300"/>
              </a:spcAft>
              <a:buFont typeface="Wingdings" pitchFamily="2" charset="2"/>
              <a:buChar char="Ø"/>
            </a:pPr>
            <a:r>
              <a:rPr lang="en-US" sz="1400">
                <a:solidFill>
                  <a:srgbClr val="0000FF"/>
                </a:solidFill>
                <a:latin typeface="Verdana" pitchFamily="34" charset="0"/>
              </a:rPr>
              <a:t>Thus, for example, one will not require more than 15 comparisons to find a given ITEM in a sorted array containing 25000 elements.</a:t>
            </a:r>
          </a:p>
          <a:p>
            <a:pPr marL="457200" indent="-457200" algn="just">
              <a:spcBef>
                <a:spcPts val="300"/>
              </a:spcBef>
              <a:spcAft>
                <a:spcPts val="300"/>
              </a:spcAft>
              <a:buFont typeface="Wingdings" pitchFamily="2" charset="2"/>
              <a:buChar char="Ø"/>
            </a:pPr>
            <a:endParaRPr lang="en-US" sz="1400">
              <a:latin typeface="Verdana" pitchFamily="34" charset="0"/>
            </a:endParaRPr>
          </a:p>
        </p:txBody>
      </p:sp>
      <p:sp>
        <p:nvSpPr>
          <p:cNvPr id="2765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Binary Search:</a:t>
            </a:r>
          </a:p>
        </p:txBody>
      </p:sp>
      <p:sp>
        <p:nvSpPr>
          <p:cNvPr id="2765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D164AF1D-BEF1-4771-9938-8BE5C7B26BCB}" type="slidenum">
              <a:rPr lang="en-US" sz="1400"/>
              <a:pPr/>
              <a:t>13</a:t>
            </a:fld>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92088" y="541338"/>
            <a:ext cx="8693150" cy="1138237"/>
          </a:xfrm>
          <a:prstGeom prst="rect">
            <a:avLst/>
          </a:prstGeom>
          <a:noFill/>
          <a:ln w="9525">
            <a:noFill/>
            <a:miter lim="800000"/>
            <a:headEnd/>
            <a:tailEnd/>
          </a:ln>
        </p:spPr>
        <p:txBody>
          <a:bodyPr>
            <a:spAutoFit/>
          </a:bodyPr>
          <a:lstStyle/>
          <a:p>
            <a:pPr marL="457200" indent="-457200">
              <a:spcBef>
                <a:spcPts val="600"/>
              </a:spcBef>
              <a:spcAft>
                <a:spcPts val="600"/>
              </a:spcAft>
            </a:pPr>
            <a:r>
              <a:rPr lang="en-US" sz="1600"/>
              <a:t>Advantages:</a:t>
            </a:r>
          </a:p>
          <a:p>
            <a:pPr marL="457200" indent="-457200">
              <a:spcBef>
                <a:spcPts val="600"/>
              </a:spcBef>
              <a:spcAft>
                <a:spcPts val="600"/>
              </a:spcAft>
            </a:pPr>
            <a:r>
              <a:rPr lang="en-US" sz="1600"/>
              <a:t>1. It is faster than linear search.</a:t>
            </a:r>
          </a:p>
          <a:p>
            <a:pPr marL="457200" indent="-457200">
              <a:spcBef>
                <a:spcPts val="600"/>
              </a:spcBef>
              <a:spcAft>
                <a:spcPts val="600"/>
              </a:spcAft>
            </a:pPr>
            <a:r>
              <a:rPr lang="en-US" sz="1600"/>
              <a:t>2. It is astounding for large numbers.</a:t>
            </a:r>
          </a:p>
        </p:txBody>
      </p:sp>
      <p:sp>
        <p:nvSpPr>
          <p:cNvPr id="2867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Binary Search: Merits</a:t>
            </a:r>
          </a:p>
        </p:txBody>
      </p:sp>
      <p:sp>
        <p:nvSpPr>
          <p:cNvPr id="28676"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4FE8FB2E-D01F-4B55-AB61-FFA8610BE9B2}" type="slidenum">
              <a:rPr lang="en-US" sz="1400"/>
              <a:pPr/>
              <a:t>14</a:t>
            </a:fld>
            <a:endParaRPr 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92088" y="541338"/>
            <a:ext cx="8693150" cy="6632575"/>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Although, the binary search algorithm is a very efficient algorithm, it has some major drawbacks:</a:t>
            </a:r>
          </a:p>
          <a:p>
            <a:pPr marL="1371600" indent="-457200" algn="just">
              <a:spcBef>
                <a:spcPts val="600"/>
              </a:spcBef>
              <a:spcAft>
                <a:spcPts val="600"/>
              </a:spcAft>
              <a:buFont typeface="Wingdings" pitchFamily="2" charset="2"/>
              <a:buChar char="v"/>
              <a:defRPr/>
            </a:pPr>
            <a:r>
              <a:rPr lang="en-US" sz="1600" dirty="0"/>
              <a:t>Binary search can interact poorly with the memory hierarchy (i.e. caching), because of its </a:t>
            </a:r>
            <a:r>
              <a:rPr lang="en-US" sz="1500" dirty="0">
                <a:latin typeface="Verdana" pitchFamily="34" charset="0"/>
              </a:rPr>
              <a:t>random-access nature. </a:t>
            </a:r>
          </a:p>
          <a:p>
            <a:pPr marL="1371600" indent="-457200" algn="just">
              <a:spcBef>
                <a:spcPts val="600"/>
              </a:spcBef>
              <a:spcAft>
                <a:spcPts val="600"/>
              </a:spcAft>
              <a:buFont typeface="Wingdings" pitchFamily="2" charset="2"/>
              <a:buChar char="v"/>
              <a:defRPr/>
            </a:pPr>
            <a:r>
              <a:rPr lang="en-US" sz="1500" dirty="0">
                <a:latin typeface="Verdana" pitchFamily="34" charset="0"/>
              </a:rPr>
              <a:t>Before searching, the elements of the array must be sorted. It take some additional overhead to machine.</a:t>
            </a:r>
          </a:p>
          <a:p>
            <a:pPr marL="1371600" indent="-457200" algn="just">
              <a:spcBef>
                <a:spcPts val="600"/>
              </a:spcBef>
              <a:spcAft>
                <a:spcPts val="600"/>
              </a:spcAft>
              <a:buFont typeface="Wingdings" pitchFamily="2" charset="2"/>
              <a:buChar char="v"/>
              <a:defRPr/>
            </a:pPr>
            <a:r>
              <a:rPr lang="en-US" sz="1500" dirty="0">
                <a:latin typeface="Verdana" pitchFamily="34" charset="0"/>
              </a:rPr>
              <a:t>The algorithm assumes that one must have direct access to the middle element in the list or any </a:t>
            </a:r>
            <a:r>
              <a:rPr lang="en-US" sz="1500" dirty="0" err="1">
                <a:latin typeface="Verdana" pitchFamily="34" charset="0"/>
              </a:rPr>
              <a:t>sublist</a:t>
            </a:r>
            <a:r>
              <a:rPr lang="en-US" sz="1500" dirty="0">
                <a:latin typeface="Verdana" pitchFamily="34" charset="0"/>
              </a:rPr>
              <a:t>. This means that the list must be sorted in some type of array, which is not always possible to maintain. </a:t>
            </a:r>
          </a:p>
          <a:p>
            <a:pPr marL="1371600" indent="-457200" algn="just">
              <a:spcBef>
                <a:spcPts val="600"/>
              </a:spcBef>
              <a:spcAft>
                <a:spcPts val="600"/>
              </a:spcAft>
              <a:buFont typeface="Wingdings" pitchFamily="2" charset="2"/>
              <a:buChar char="v"/>
              <a:defRPr/>
            </a:pPr>
            <a:r>
              <a:rPr lang="en-US" sz="1500" dirty="0">
                <a:latin typeface="Verdana" pitchFamily="34" charset="0"/>
              </a:rPr>
              <a:t>Unfortunately, inserting an element in an array requires elements to be moved down the list, and deleting an element from an array requires elements to be moved up the list. Therefore, deleting elements to or inserting elements from a sorted array is normally very expensive when there are many insertions and deletions. Accordingly, in such situations, one may use a different data structure, such as a linked list or a binary search tree, to store the data. </a:t>
            </a:r>
          </a:p>
          <a:p>
            <a:pPr marL="457200" indent="-457200" algn="just">
              <a:spcBef>
                <a:spcPts val="600"/>
              </a:spcBef>
              <a:spcAft>
                <a:spcPts val="600"/>
              </a:spcAft>
              <a:buFont typeface="Wingdings" pitchFamily="2" charset="2"/>
              <a:buChar char="Ø"/>
              <a:defRPr/>
            </a:pPr>
            <a:r>
              <a:rPr lang="en-US" sz="1700" dirty="0">
                <a:latin typeface="Verdana" pitchFamily="34" charset="0"/>
              </a:rPr>
              <a:t>A telephone company maintaining telephone directory can solve the above problem by printing a new directory every year while keeping a separate temporary file for new telephone customers. On the other hand, a bank may want to insert a new customer in its file almost instantaneously. Accordingly, a linearly sorted list may not be the best data structure for a bank.</a:t>
            </a:r>
          </a:p>
          <a:p>
            <a:pPr marL="457200" indent="-457200" algn="just">
              <a:spcBef>
                <a:spcPts val="600"/>
              </a:spcBef>
              <a:spcAft>
                <a:spcPts val="600"/>
              </a:spcAft>
              <a:buFont typeface="Wingdings" pitchFamily="2" charset="2"/>
              <a:buChar char="Ø"/>
              <a:defRPr/>
            </a:pPr>
            <a:endParaRPr lang="en-US" sz="1700" dirty="0">
              <a:latin typeface="Verdana" pitchFamily="34" charset="0"/>
            </a:endParaRPr>
          </a:p>
        </p:txBody>
      </p:sp>
      <p:sp>
        <p:nvSpPr>
          <p:cNvPr id="2969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Binary Search: Drawbacks</a:t>
            </a:r>
          </a:p>
        </p:txBody>
      </p:sp>
      <p:sp>
        <p:nvSpPr>
          <p:cNvPr id="2970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D75C42DD-5C78-433E-92F2-105488CB7E36}" type="slidenum">
              <a:rPr lang="en-US" sz="1400"/>
              <a:pPr/>
              <a:t>15</a:t>
            </a:fld>
            <a:endParaRPr lang="en-US" sz="1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304800" y="1676400"/>
            <a:ext cx="6629400" cy="366713"/>
          </a:xfrm>
          <a:prstGeom prst="rect">
            <a:avLst/>
          </a:prstGeom>
          <a:noFill/>
          <a:ln w="9525">
            <a:noFill/>
            <a:miter lim="800000"/>
            <a:headEnd/>
            <a:tailEnd/>
          </a:ln>
        </p:spPr>
        <p:txBody>
          <a:bodyPr>
            <a:spAutoFit/>
          </a:bodyPr>
          <a:lstStyle/>
          <a:p>
            <a:pPr>
              <a:spcBef>
                <a:spcPct val="50000"/>
              </a:spcBef>
            </a:pPr>
            <a:endParaRPr lang="en-US"/>
          </a:p>
        </p:txBody>
      </p:sp>
      <p:sp>
        <p:nvSpPr>
          <p:cNvPr id="30723" name="Text Box 5"/>
          <p:cNvSpPr txBox="1">
            <a:spLocks noChangeArrowheads="1"/>
          </p:cNvSpPr>
          <p:nvPr/>
        </p:nvSpPr>
        <p:spPr bwMode="auto">
          <a:xfrm>
            <a:off x="123825" y="576263"/>
            <a:ext cx="8774113" cy="3062287"/>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pPr>
            <a:r>
              <a:rPr lang="en-US" sz="1700">
                <a:latin typeface="Verdana" pitchFamily="34" charset="0"/>
              </a:rPr>
              <a:t>Inserting refers to the operation of adding another element to the Array</a:t>
            </a:r>
          </a:p>
          <a:p>
            <a:pPr marL="457200" indent="-457200" algn="just">
              <a:spcBef>
                <a:spcPts val="600"/>
              </a:spcBef>
              <a:spcAft>
                <a:spcPts val="600"/>
              </a:spcAft>
              <a:buFont typeface="Wingdings" pitchFamily="2" charset="2"/>
              <a:buChar char="Ø"/>
            </a:pPr>
            <a:r>
              <a:rPr lang="en-US" sz="1700">
                <a:latin typeface="Verdana" pitchFamily="34" charset="0"/>
              </a:rPr>
              <a:t>Deleting refers to the operation of removing one element from the Array</a:t>
            </a:r>
          </a:p>
          <a:p>
            <a:pPr marL="457200" indent="-457200" algn="just">
              <a:spcBef>
                <a:spcPts val="600"/>
              </a:spcBef>
              <a:spcAft>
                <a:spcPts val="600"/>
              </a:spcAft>
              <a:buFont typeface="Wingdings" pitchFamily="2" charset="2"/>
              <a:buChar char="Ø"/>
            </a:pPr>
            <a:r>
              <a:rPr lang="en-US" sz="1700">
                <a:latin typeface="Verdana" pitchFamily="34" charset="0"/>
              </a:rPr>
              <a:t>Inserting an element somewhere in the middle of the array require that each subsequent element be moved downward to new locations to accommodate the new element and keep the order of the other elements.</a:t>
            </a:r>
          </a:p>
          <a:p>
            <a:pPr marL="457200" indent="-457200" algn="just">
              <a:spcBef>
                <a:spcPts val="600"/>
              </a:spcBef>
              <a:spcAft>
                <a:spcPts val="600"/>
              </a:spcAft>
              <a:buFont typeface="Wingdings" pitchFamily="2" charset="2"/>
              <a:buChar char="Ø"/>
            </a:pPr>
            <a:r>
              <a:rPr lang="en-US" sz="1700">
                <a:latin typeface="Verdana" pitchFamily="34" charset="0"/>
              </a:rPr>
              <a:t>Deleting an element somewhere in the middle of the array require that each subsequent element be moved one location  upward in order to “fill up” the array. Fig shows Milon Inserted, Sumona deleted.</a:t>
            </a:r>
          </a:p>
          <a:p>
            <a:pPr marL="457200" indent="-457200" algn="just">
              <a:spcBef>
                <a:spcPts val="600"/>
              </a:spcBef>
              <a:spcAft>
                <a:spcPts val="600"/>
              </a:spcAft>
              <a:buFont typeface="Wingdings" pitchFamily="2" charset="2"/>
              <a:buChar char="Ø"/>
            </a:pPr>
            <a:endParaRPr lang="en-US" sz="1700">
              <a:latin typeface="Verdana" pitchFamily="34" charset="0"/>
            </a:endParaRPr>
          </a:p>
        </p:txBody>
      </p:sp>
      <p:graphicFrame>
        <p:nvGraphicFramePr>
          <p:cNvPr id="25699" name="Group 99"/>
          <p:cNvGraphicFramePr>
            <a:graphicFrameLocks noGrp="1"/>
          </p:cNvGraphicFramePr>
          <p:nvPr/>
        </p:nvGraphicFramePr>
        <p:xfrm>
          <a:off x="685800" y="4267200"/>
          <a:ext cx="1981200" cy="2225675"/>
        </p:xfrm>
        <a:graphic>
          <a:graphicData uri="http://schemas.openxmlformats.org/drawingml/2006/table">
            <a:tbl>
              <a:tblPr/>
              <a:tblGrid>
                <a:gridCol w="292100"/>
                <a:gridCol w="1689100"/>
              </a:tblGrid>
              <a:tr h="354013">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Sumona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1" name="Text Box 85"/>
          <p:cNvSpPr txBox="1">
            <a:spLocks noChangeArrowheads="1"/>
          </p:cNvSpPr>
          <p:nvPr/>
        </p:nvSpPr>
        <p:spPr bwMode="auto">
          <a:xfrm>
            <a:off x="1143000" y="3810000"/>
            <a:ext cx="1676400" cy="366713"/>
          </a:xfrm>
          <a:prstGeom prst="rect">
            <a:avLst/>
          </a:prstGeom>
          <a:noFill/>
          <a:ln w="9525">
            <a:noFill/>
            <a:miter lim="800000"/>
            <a:headEnd/>
            <a:tailEnd/>
          </a:ln>
        </p:spPr>
        <p:txBody>
          <a:bodyPr>
            <a:spAutoFit/>
          </a:bodyPr>
          <a:lstStyle/>
          <a:p>
            <a:pPr>
              <a:spcBef>
                <a:spcPct val="50000"/>
              </a:spcBef>
            </a:pPr>
            <a:r>
              <a:rPr lang="en-US"/>
              <a:t>STUDENT</a:t>
            </a:r>
          </a:p>
        </p:txBody>
      </p:sp>
      <p:graphicFrame>
        <p:nvGraphicFramePr>
          <p:cNvPr id="25700" name="Group 100"/>
          <p:cNvGraphicFramePr>
            <a:graphicFrameLocks noGrp="1"/>
          </p:cNvGraphicFramePr>
          <p:nvPr/>
        </p:nvGraphicFramePr>
        <p:xfrm>
          <a:off x="3276600" y="4114800"/>
          <a:ext cx="1981200" cy="2225675"/>
        </p:xfrm>
        <a:graphic>
          <a:graphicData uri="http://schemas.openxmlformats.org/drawingml/2006/table">
            <a:tbl>
              <a:tblPr/>
              <a:tblGrid>
                <a:gridCol w="292100"/>
                <a:gridCol w="1689100"/>
              </a:tblGrid>
              <a:tr h="354013">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charset="0"/>
                          <a:cs typeface="Arial" charset="0"/>
                        </a:rPr>
                        <a:t>Sumona</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Milon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9" name="Text Box 120"/>
          <p:cNvSpPr txBox="1">
            <a:spLocks noChangeArrowheads="1"/>
          </p:cNvSpPr>
          <p:nvPr/>
        </p:nvSpPr>
        <p:spPr bwMode="auto">
          <a:xfrm>
            <a:off x="3733800" y="3657600"/>
            <a:ext cx="1676400" cy="366713"/>
          </a:xfrm>
          <a:prstGeom prst="rect">
            <a:avLst/>
          </a:prstGeom>
          <a:noFill/>
          <a:ln w="9525">
            <a:noFill/>
            <a:miter lim="800000"/>
            <a:headEnd/>
            <a:tailEnd/>
          </a:ln>
        </p:spPr>
        <p:txBody>
          <a:bodyPr>
            <a:spAutoFit/>
          </a:bodyPr>
          <a:lstStyle/>
          <a:p>
            <a:pPr>
              <a:spcBef>
                <a:spcPct val="50000"/>
              </a:spcBef>
            </a:pPr>
            <a:r>
              <a:rPr lang="en-US"/>
              <a:t>STUDENT</a:t>
            </a:r>
          </a:p>
        </p:txBody>
      </p:sp>
      <p:graphicFrame>
        <p:nvGraphicFramePr>
          <p:cNvPr id="25742" name="Group 142"/>
          <p:cNvGraphicFramePr>
            <a:graphicFrameLocks noGrp="1"/>
          </p:cNvGraphicFramePr>
          <p:nvPr/>
        </p:nvGraphicFramePr>
        <p:xfrm>
          <a:off x="6324600" y="3794125"/>
          <a:ext cx="1981200" cy="2225675"/>
        </p:xfrm>
        <a:graphic>
          <a:graphicData uri="http://schemas.openxmlformats.org/drawingml/2006/table">
            <a:tbl>
              <a:tblPr/>
              <a:tblGrid>
                <a:gridCol w="292100"/>
                <a:gridCol w="1689100"/>
              </a:tblGrid>
              <a:tr h="354013">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Milon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77" name="Text Box 162"/>
          <p:cNvSpPr txBox="1">
            <a:spLocks noChangeArrowheads="1"/>
          </p:cNvSpPr>
          <p:nvPr/>
        </p:nvSpPr>
        <p:spPr bwMode="auto">
          <a:xfrm>
            <a:off x="6781800" y="3336925"/>
            <a:ext cx="1676400" cy="366713"/>
          </a:xfrm>
          <a:prstGeom prst="rect">
            <a:avLst/>
          </a:prstGeom>
          <a:noFill/>
          <a:ln w="9525">
            <a:noFill/>
            <a:miter lim="800000"/>
            <a:headEnd/>
            <a:tailEnd/>
          </a:ln>
        </p:spPr>
        <p:txBody>
          <a:bodyPr>
            <a:spAutoFit/>
          </a:bodyPr>
          <a:lstStyle/>
          <a:p>
            <a:pPr>
              <a:spcBef>
                <a:spcPct val="50000"/>
              </a:spcBef>
            </a:pPr>
            <a:r>
              <a:rPr lang="en-US"/>
              <a:t>STUDENT</a:t>
            </a:r>
          </a:p>
        </p:txBody>
      </p:sp>
      <p:sp>
        <p:nvSpPr>
          <p:cNvPr id="3077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Inserting and Deleting Elements</a:t>
            </a:r>
          </a:p>
        </p:txBody>
      </p:sp>
      <p:sp>
        <p:nvSpPr>
          <p:cNvPr id="3077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A6A99790-6B6D-44DA-866D-4972148C6FE7}" type="slidenum">
              <a:rPr lang="en-US" sz="1400"/>
              <a:pPr/>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434975" y="939800"/>
            <a:ext cx="8175625" cy="4016375"/>
          </a:xfrm>
          <a:prstGeom prst="rect">
            <a:avLst/>
          </a:prstGeom>
          <a:noFill/>
          <a:ln w="9525">
            <a:noFill/>
            <a:miter lim="800000"/>
            <a:headEnd/>
            <a:tailEnd/>
          </a:ln>
        </p:spPr>
        <p:txBody>
          <a:bodyPr>
            <a:spAutoFit/>
          </a:bodyPr>
          <a:lstStyle/>
          <a:p>
            <a:r>
              <a:rPr lang="en-US" sz="1700" b="1">
                <a:latin typeface="Verdana" pitchFamily="34" charset="0"/>
              </a:rPr>
              <a:t>INSERTING AN ELEMENT INTO AN ARRAY:</a:t>
            </a:r>
          </a:p>
          <a:p>
            <a:endParaRPr lang="en-US" sz="1700" b="1">
              <a:latin typeface="Verdana" pitchFamily="34" charset="0"/>
            </a:endParaRPr>
          </a:p>
          <a:p>
            <a:r>
              <a:rPr lang="en-US" sz="1700" b="1">
                <a:latin typeface="Verdana" pitchFamily="34" charset="0"/>
              </a:rPr>
              <a:t>Insert (DATA, N, K, ITEM)</a:t>
            </a:r>
            <a:endParaRPr lang="en-US" sz="1700">
              <a:latin typeface="Verdana" pitchFamily="34" charset="0"/>
            </a:endParaRPr>
          </a:p>
          <a:p>
            <a:r>
              <a:rPr lang="en-US" sz="1700">
                <a:latin typeface="Verdana" pitchFamily="34" charset="0"/>
              </a:rPr>
              <a:t>Here DATA is a linear array with N elements and K is a positive integer such that K&lt;=N. This algorithm inserts an element ITEM into the K th position in the array.</a:t>
            </a:r>
          </a:p>
          <a:p>
            <a:endParaRPr lang="en-US" sz="1700">
              <a:latin typeface="Verdana" pitchFamily="34" charset="0"/>
            </a:endParaRPr>
          </a:p>
          <a:p>
            <a:r>
              <a:rPr lang="en-US" sz="1700">
                <a:latin typeface="Verdana" pitchFamily="34" charset="0"/>
              </a:rPr>
              <a:t>Step 1.          [Initialize counter] Set J:=N</a:t>
            </a:r>
          </a:p>
          <a:p>
            <a:r>
              <a:rPr lang="en-US" sz="1700">
                <a:latin typeface="Verdana" pitchFamily="34" charset="0"/>
              </a:rPr>
              <a:t>Step 2.          Repeat Steps 3 and 4] while J&gt;=K</a:t>
            </a:r>
          </a:p>
          <a:p>
            <a:r>
              <a:rPr lang="en-US" sz="1700">
                <a:latin typeface="Verdana" pitchFamily="34" charset="0"/>
              </a:rPr>
              <a:t>Step 3.          [Move Jth element downward] Set DATA [J+1]: =DATA [J]</a:t>
            </a:r>
          </a:p>
          <a:p>
            <a:r>
              <a:rPr lang="en-US" sz="1700">
                <a:latin typeface="Verdana" pitchFamily="34" charset="0"/>
              </a:rPr>
              <a:t>Step 4.          [Decrease counter] Set J:=J-1</a:t>
            </a:r>
          </a:p>
          <a:p>
            <a:r>
              <a:rPr lang="en-US" sz="1700">
                <a:latin typeface="Verdana" pitchFamily="34" charset="0"/>
              </a:rPr>
              <a:t>[End of step 2 loop]</a:t>
            </a:r>
          </a:p>
          <a:p>
            <a:r>
              <a:rPr lang="en-US" sz="1700">
                <a:latin typeface="Verdana" pitchFamily="34" charset="0"/>
              </a:rPr>
              <a:t>Step 5           [Insert element] Set DATA [K]: =ITEM</a:t>
            </a:r>
          </a:p>
          <a:p>
            <a:r>
              <a:rPr lang="en-US" sz="1700">
                <a:latin typeface="Verdana" pitchFamily="34" charset="0"/>
              </a:rPr>
              <a:t>Step 6.          [Reset N] Set N:=N+1</a:t>
            </a:r>
          </a:p>
          <a:p>
            <a:r>
              <a:rPr lang="en-US" sz="1700">
                <a:latin typeface="Verdana" pitchFamily="34" charset="0"/>
              </a:rPr>
              <a:t>Step 7.          Exit</a:t>
            </a:r>
            <a:endParaRPr lang="en-US" sz="1700" b="1">
              <a:latin typeface="Verdana" pitchFamily="34" charset="0"/>
            </a:endParaRPr>
          </a:p>
        </p:txBody>
      </p:sp>
      <p:sp>
        <p:nvSpPr>
          <p:cNvPr id="31747"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Insertion Algorithm</a:t>
            </a:r>
          </a:p>
        </p:txBody>
      </p:sp>
      <p:sp>
        <p:nvSpPr>
          <p:cNvPr id="31748"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52F56FE5-49D3-47E2-9CD9-B7FD440B9F46}" type="slidenum">
              <a:rPr lang="en-US" sz="1400"/>
              <a:pPr/>
              <a:t>17</a:t>
            </a:fld>
            <a:endParaRPr 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685800" y="1143000"/>
            <a:ext cx="8229600" cy="4108450"/>
          </a:xfrm>
          <a:prstGeom prst="rect">
            <a:avLst/>
          </a:prstGeom>
          <a:noFill/>
          <a:ln w="9525">
            <a:noFill/>
            <a:miter lim="800000"/>
            <a:headEnd/>
            <a:tailEnd/>
          </a:ln>
        </p:spPr>
        <p:txBody>
          <a:bodyPr>
            <a:spAutoFit/>
          </a:bodyPr>
          <a:lstStyle/>
          <a:p>
            <a:r>
              <a:rPr lang="en-US" b="1"/>
              <a:t>DELETING AN ELEMENT FROM A LINEAR ARRAY</a:t>
            </a:r>
          </a:p>
          <a:p>
            <a:endParaRPr lang="en-US" b="1"/>
          </a:p>
          <a:p>
            <a:r>
              <a:rPr lang="en-US" b="1"/>
              <a:t>Delete (LA, N, K, ITEM)</a:t>
            </a:r>
          </a:p>
          <a:p>
            <a:r>
              <a:rPr lang="en-US">
                <a:latin typeface="Verdana" pitchFamily="34" charset="0"/>
              </a:rPr>
              <a:t>Here DATA is a linear array with N elements and K is a positive integer such that K&lt;=N. This algorithm deletes K th element from the array.</a:t>
            </a:r>
          </a:p>
          <a:p>
            <a:endParaRPr lang="en-US" b="1"/>
          </a:p>
          <a:p>
            <a:r>
              <a:rPr lang="en-US"/>
              <a:t>Step 1.          Set ITEM: = DATA [K]</a:t>
            </a:r>
          </a:p>
          <a:p>
            <a:r>
              <a:rPr lang="en-US"/>
              <a:t>Step 2.          Repeat for J=K to N-1</a:t>
            </a:r>
          </a:p>
          <a:p>
            <a:r>
              <a:rPr lang="en-US"/>
              <a:t>[Move J+1st element upward] Set DATA[J]: =DATA[J+1]</a:t>
            </a:r>
          </a:p>
          <a:p>
            <a:r>
              <a:rPr lang="en-US"/>
              <a:t>[End of loop]</a:t>
            </a:r>
          </a:p>
          <a:p>
            <a:r>
              <a:rPr lang="en-US"/>
              <a:t>Step 3           [Reset the number N of elements in DATA] Set N:=N-1</a:t>
            </a:r>
          </a:p>
          <a:p>
            <a:r>
              <a:rPr lang="en-US"/>
              <a:t>Step 4.          Exit</a:t>
            </a:r>
          </a:p>
          <a:p>
            <a:pPr>
              <a:spcBef>
                <a:spcPct val="50000"/>
              </a:spcBef>
            </a:pPr>
            <a:endParaRPr lang="en-US"/>
          </a:p>
        </p:txBody>
      </p:sp>
      <p:sp>
        <p:nvSpPr>
          <p:cNvPr id="5" name="Footer Placeholder 4"/>
          <p:cNvSpPr>
            <a:spLocks noGrp="1"/>
          </p:cNvSpPr>
          <p:nvPr>
            <p:ph type="ftr" sz="quarter" idx="11"/>
          </p:nvPr>
        </p:nvSpPr>
        <p:spPr>
          <a:xfrm>
            <a:off x="5959475" y="5913438"/>
            <a:ext cx="3200400" cy="914400"/>
          </a:xfrm>
        </p:spPr>
        <p:txBody>
          <a:bodyPr/>
          <a:lstStyle/>
          <a:p>
            <a:pPr algn="l">
              <a:defRPr/>
            </a:pPr>
            <a:r>
              <a:rPr lang="en-US" dirty="0" smtClean="0">
                <a:solidFill>
                  <a:srgbClr val="FF0000"/>
                </a:solidFill>
              </a:rPr>
              <a:t>Prepared by –  </a:t>
            </a:r>
          </a:p>
          <a:p>
            <a:pPr marL="457200" algn="l">
              <a:defRPr/>
            </a:pPr>
            <a:r>
              <a:rPr lang="en-US" dirty="0" smtClean="0"/>
              <a:t>K M </a:t>
            </a:r>
            <a:r>
              <a:rPr lang="en-US" dirty="0" err="1" smtClean="0"/>
              <a:t>Akkas</a:t>
            </a:r>
            <a:r>
              <a:rPr lang="en-US" dirty="0" smtClean="0"/>
              <a:t> Ali </a:t>
            </a:r>
          </a:p>
          <a:p>
            <a:pPr marL="457200" algn="l">
              <a:defRPr/>
            </a:pPr>
            <a:r>
              <a:rPr lang="en-US" dirty="0" smtClean="0"/>
              <a:t>Assistant Professor, IIT, Jahangirnagar University, Dhaka</a:t>
            </a:r>
          </a:p>
        </p:txBody>
      </p:sp>
      <p:sp>
        <p:nvSpPr>
          <p:cNvPr id="3277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Deleting Elements</a:t>
            </a:r>
          </a:p>
        </p:txBody>
      </p:sp>
      <p:sp>
        <p:nvSpPr>
          <p:cNvPr id="3277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FE9D5D0C-F99C-4BF9-A889-B0D00B922F08}" type="slidenum">
              <a:rPr lang="en-US" sz="1400"/>
              <a:pPr/>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304800" y="1676400"/>
            <a:ext cx="6629400" cy="366713"/>
          </a:xfrm>
          <a:prstGeom prst="rect">
            <a:avLst/>
          </a:prstGeom>
          <a:noFill/>
          <a:ln w="9525">
            <a:noFill/>
            <a:miter lim="800000"/>
            <a:headEnd/>
            <a:tailEnd/>
          </a:ln>
        </p:spPr>
        <p:txBody>
          <a:bodyPr>
            <a:spAutoFit/>
          </a:bodyPr>
          <a:lstStyle/>
          <a:p>
            <a:pPr>
              <a:spcBef>
                <a:spcPct val="50000"/>
              </a:spcBef>
            </a:pPr>
            <a:endParaRPr lang="en-US"/>
          </a:p>
        </p:txBody>
      </p:sp>
      <p:sp>
        <p:nvSpPr>
          <p:cNvPr id="22532" name="Text Box 5"/>
          <p:cNvSpPr txBox="1">
            <a:spLocks noChangeArrowheads="1"/>
          </p:cNvSpPr>
          <p:nvPr/>
        </p:nvSpPr>
        <p:spPr bwMode="auto">
          <a:xfrm>
            <a:off x="123825" y="576263"/>
            <a:ext cx="8774113" cy="3556000"/>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defRPr/>
            </a:pPr>
            <a:r>
              <a:rPr lang="en-US" sz="1600" dirty="0">
                <a:latin typeface="Verdana" pitchFamily="34" charset="0"/>
              </a:rPr>
              <a:t>Sorting means arranging the records of a list in some logical orders (ascending or descending order).</a:t>
            </a:r>
          </a:p>
          <a:p>
            <a:pPr marL="457200" indent="-457200" algn="just">
              <a:spcBef>
                <a:spcPts val="600"/>
              </a:spcBef>
              <a:spcAft>
                <a:spcPts val="600"/>
              </a:spcAft>
              <a:buFont typeface="Wingdings" pitchFamily="2" charset="2"/>
              <a:buChar char="Ø"/>
              <a:defRPr/>
            </a:pPr>
            <a:r>
              <a:rPr lang="en-US" sz="1600" dirty="0">
                <a:latin typeface="Verdana" pitchFamily="34" charset="0"/>
              </a:rPr>
              <a:t>Sorting algorithm is an algorithm that puts elements of a list in a certain order. The most-used orders are numerical order and lexicographical order.</a:t>
            </a:r>
          </a:p>
          <a:p>
            <a:pPr marL="457200" indent="-457200" algn="just">
              <a:spcBef>
                <a:spcPts val="600"/>
              </a:spcBef>
              <a:spcAft>
                <a:spcPts val="600"/>
              </a:spcAft>
              <a:buFont typeface="Wingdings" pitchFamily="2" charset="2"/>
              <a:buChar char="Ø"/>
              <a:defRPr/>
            </a:pPr>
            <a:r>
              <a:rPr lang="en-US" sz="1600" dirty="0">
                <a:latin typeface="Verdana" pitchFamily="34" charset="0"/>
              </a:rPr>
              <a:t>Sorting techniques are categorized into:</a:t>
            </a:r>
          </a:p>
          <a:p>
            <a:pPr marL="909638" indent="-342900">
              <a:buFontTx/>
              <a:buAutoNum type="arabicPeriod"/>
              <a:defRPr/>
            </a:pPr>
            <a:r>
              <a:rPr lang="en-US" sz="1600" b="1" dirty="0">
                <a:solidFill>
                  <a:srgbClr val="0000FF"/>
                </a:solidFill>
                <a:latin typeface="Verdana" pitchFamily="34" charset="0"/>
              </a:rPr>
              <a:t>Internal sorting:</a:t>
            </a:r>
            <a:r>
              <a:rPr lang="en-US" sz="1600" dirty="0">
                <a:latin typeface="Verdana" pitchFamily="34" charset="0"/>
              </a:rPr>
              <a:t/>
            </a:r>
            <a:br>
              <a:rPr lang="en-US" sz="1600" dirty="0">
                <a:latin typeface="Verdana" pitchFamily="34" charset="0"/>
              </a:rPr>
            </a:br>
            <a:r>
              <a:rPr lang="en-US" sz="1400" dirty="0">
                <a:latin typeface="Verdana" pitchFamily="34" charset="0"/>
              </a:rPr>
              <a:t>It takes the place in the main memory of a computer.</a:t>
            </a:r>
          </a:p>
          <a:p>
            <a:pPr marL="909638" indent="-342900">
              <a:defRPr/>
            </a:pPr>
            <a:r>
              <a:rPr lang="en-US" sz="1400" dirty="0">
                <a:latin typeface="Verdana" pitchFamily="34" charset="0"/>
              </a:rPr>
              <a:t>	E.g.: Bubble sort, Insertion sort, Shell sort, Quick sort, Heap Sort etc. </a:t>
            </a:r>
          </a:p>
          <a:p>
            <a:pPr marL="909638" indent="-342900">
              <a:defRPr/>
            </a:pPr>
            <a:endParaRPr lang="en-US" sz="1600" dirty="0">
              <a:latin typeface="Verdana" pitchFamily="34" charset="0"/>
            </a:endParaRPr>
          </a:p>
          <a:p>
            <a:pPr marL="909638" indent="-342900">
              <a:defRPr/>
            </a:pPr>
            <a:r>
              <a:rPr lang="en-US" sz="1600" b="1" dirty="0">
                <a:solidFill>
                  <a:srgbClr val="0000FF"/>
                </a:solidFill>
                <a:latin typeface="Verdana" pitchFamily="34" charset="0"/>
              </a:rPr>
              <a:t>2.  External sorting:</a:t>
            </a:r>
          </a:p>
          <a:p>
            <a:pPr marL="909638" indent="-342900">
              <a:defRPr/>
            </a:pPr>
            <a:r>
              <a:rPr lang="en-US" sz="1600" dirty="0">
                <a:latin typeface="Verdana" pitchFamily="34" charset="0"/>
              </a:rPr>
              <a:t>	</a:t>
            </a:r>
            <a:r>
              <a:rPr lang="en-US" sz="1400" dirty="0">
                <a:latin typeface="Verdana" pitchFamily="34" charset="0"/>
              </a:rPr>
              <a:t>It takes the place in the secondary memory of a computer, Since the number of objects to be stored is too large to fit in main memory. </a:t>
            </a:r>
          </a:p>
          <a:p>
            <a:pPr marL="909638" indent="-342900">
              <a:defRPr/>
            </a:pPr>
            <a:r>
              <a:rPr lang="en-US" sz="1400" dirty="0">
                <a:latin typeface="Verdana" pitchFamily="34" charset="0"/>
              </a:rPr>
              <a:t>	E.g.: Merge sort, </a:t>
            </a:r>
            <a:r>
              <a:rPr lang="en-US" sz="1400" dirty="0" err="1">
                <a:latin typeface="Verdana" pitchFamily="34" charset="0"/>
              </a:rPr>
              <a:t>Multiway</a:t>
            </a:r>
            <a:r>
              <a:rPr lang="en-US" sz="1400" dirty="0">
                <a:latin typeface="Verdana" pitchFamily="34" charset="0"/>
              </a:rPr>
              <a:t> Merge, </a:t>
            </a:r>
            <a:r>
              <a:rPr lang="en-US" sz="1400" dirty="0" err="1">
                <a:latin typeface="Verdana" pitchFamily="34" charset="0"/>
              </a:rPr>
              <a:t>Polyphase</a:t>
            </a:r>
            <a:r>
              <a:rPr lang="en-US" sz="1400" dirty="0">
                <a:latin typeface="Verdana" pitchFamily="34" charset="0"/>
              </a:rPr>
              <a:t> merge.</a:t>
            </a:r>
          </a:p>
        </p:txBody>
      </p:sp>
      <p:sp>
        <p:nvSpPr>
          <p:cNvPr id="3379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Sorting:</a:t>
            </a:r>
          </a:p>
        </p:txBody>
      </p:sp>
      <p:sp>
        <p:nvSpPr>
          <p:cNvPr id="3379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A5CDCE7F-B733-4B3D-88BF-F10CE31DF29E}" type="slidenum">
              <a:rPr lang="en-US" sz="1400"/>
              <a:pPr/>
              <a:t>19</a:t>
            </a:fld>
            <a:endParaRPr lang="en-US"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6387" name="Rectangle 5"/>
          <p:cNvSpPr>
            <a:spLocks noChangeArrowheads="1"/>
          </p:cNvSpPr>
          <p:nvPr/>
        </p:nvSpPr>
        <p:spPr bwMode="auto">
          <a:xfrm>
            <a:off x="211138" y="2049463"/>
            <a:ext cx="8686800" cy="650875"/>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b="1">
                <a:solidFill>
                  <a:srgbClr val="FF0000"/>
                </a:solidFill>
                <a:latin typeface="Verdana" pitchFamily="34" charset="0"/>
              </a:rPr>
              <a:t>Example-1:</a:t>
            </a:r>
          </a:p>
          <a:p>
            <a:pPr marL="457200" indent="-457200" algn="just">
              <a:spcBef>
                <a:spcPts val="200"/>
              </a:spcBef>
              <a:spcAft>
                <a:spcPts val="200"/>
              </a:spcAft>
              <a:buFont typeface="Wingdings" pitchFamily="2" charset="2"/>
              <a:buChar char="Ø"/>
            </a:pPr>
            <a:r>
              <a:rPr lang="en-US" sz="1500">
                <a:latin typeface="Verdana" pitchFamily="34" charset="0"/>
              </a:rPr>
              <a:t>An organization contains a membership file with the following records:</a:t>
            </a:r>
          </a:p>
        </p:txBody>
      </p:sp>
      <p:graphicFrame>
        <p:nvGraphicFramePr>
          <p:cNvPr id="5" name="Table 4"/>
          <p:cNvGraphicFramePr>
            <a:graphicFrameLocks noGrp="1"/>
          </p:cNvGraphicFramePr>
          <p:nvPr/>
        </p:nvGraphicFramePr>
        <p:xfrm>
          <a:off x="1066800" y="2768600"/>
          <a:ext cx="6779344" cy="2225040"/>
        </p:xfrm>
        <a:graphic>
          <a:graphicData uri="http://schemas.openxmlformats.org/drawingml/2006/table">
            <a:tbl>
              <a:tblPr firstRow="1" bandRow="1">
                <a:tableStyleId>{5C22544A-7EE6-4342-B048-85BDC9FD1C3A}</a:tableStyleId>
              </a:tblPr>
              <a:tblGrid>
                <a:gridCol w="2384324"/>
                <a:gridCol w="1194620"/>
                <a:gridCol w="1474838"/>
                <a:gridCol w="678426"/>
                <a:gridCol w="1047136"/>
              </a:tblGrid>
              <a:tr h="370840">
                <a:tc>
                  <a:txBody>
                    <a:bodyPr/>
                    <a:lstStyle/>
                    <a:p>
                      <a:r>
                        <a:rPr lang="en-US" sz="1400" dirty="0" smtClean="0">
                          <a:solidFill>
                            <a:schemeClr val="tx1"/>
                          </a:solidFill>
                          <a:latin typeface="Calibri" pitchFamily="34" charset="0"/>
                          <a:cs typeface="Calibri" pitchFamily="34" charset="0"/>
                        </a:rPr>
                        <a:t>Name</a:t>
                      </a:r>
                      <a:endParaRPr lang="en-US" sz="1400" dirty="0">
                        <a:solidFill>
                          <a:schemeClr val="tx1"/>
                        </a:solidFill>
                        <a:latin typeface="Calibri" pitchFamily="34" charset="0"/>
                        <a:cs typeface="Calibri" pitchFamily="34" charset="0"/>
                      </a:endParaRPr>
                    </a:p>
                  </a:txBody>
                  <a:tcPr/>
                </a:tc>
                <a:tc>
                  <a:txBody>
                    <a:bodyPr/>
                    <a:lstStyle/>
                    <a:p>
                      <a:r>
                        <a:rPr lang="en-US" sz="1400" dirty="0" smtClean="0">
                          <a:solidFill>
                            <a:schemeClr val="tx1"/>
                          </a:solidFill>
                          <a:latin typeface="Calibri" pitchFamily="34" charset="0"/>
                          <a:cs typeface="Calibri" pitchFamily="34" charset="0"/>
                        </a:rPr>
                        <a:t>Address</a:t>
                      </a:r>
                      <a:endParaRPr lang="en-US" sz="1400" dirty="0">
                        <a:solidFill>
                          <a:schemeClr val="tx1"/>
                        </a:solidFill>
                        <a:latin typeface="Calibri" pitchFamily="34" charset="0"/>
                        <a:cs typeface="Calibri" pitchFamily="34" charset="0"/>
                      </a:endParaRPr>
                    </a:p>
                  </a:txBody>
                  <a:tcPr/>
                </a:tc>
                <a:tc>
                  <a:txBody>
                    <a:bodyPr/>
                    <a:lstStyle/>
                    <a:p>
                      <a:pPr algn="ctr"/>
                      <a:r>
                        <a:rPr lang="en-US" sz="1400" dirty="0" smtClean="0">
                          <a:solidFill>
                            <a:schemeClr val="tx1"/>
                          </a:solidFill>
                          <a:latin typeface="Calibri" pitchFamily="34" charset="0"/>
                          <a:cs typeface="Calibri" pitchFamily="34" charset="0"/>
                        </a:rPr>
                        <a:t>Mobile No.</a:t>
                      </a:r>
                      <a:endParaRPr lang="en-US" sz="1400" dirty="0">
                        <a:solidFill>
                          <a:schemeClr val="tx1"/>
                        </a:solidFill>
                        <a:latin typeface="Calibri" pitchFamily="34" charset="0"/>
                        <a:cs typeface="Calibri" pitchFamily="34" charset="0"/>
                      </a:endParaRPr>
                    </a:p>
                  </a:txBody>
                  <a:tcPr/>
                </a:tc>
                <a:tc>
                  <a:txBody>
                    <a:bodyPr/>
                    <a:lstStyle/>
                    <a:p>
                      <a:pPr algn="ctr"/>
                      <a:r>
                        <a:rPr lang="en-US" sz="1400" dirty="0" smtClean="0">
                          <a:solidFill>
                            <a:schemeClr val="tx1"/>
                          </a:solidFill>
                          <a:latin typeface="Calibri" pitchFamily="34" charset="0"/>
                          <a:cs typeface="Calibri" pitchFamily="34" charset="0"/>
                        </a:rPr>
                        <a:t>Age</a:t>
                      </a:r>
                      <a:endParaRPr lang="en-US" sz="1400" dirty="0">
                        <a:solidFill>
                          <a:schemeClr val="tx1"/>
                        </a:solidFill>
                        <a:latin typeface="Calibri" pitchFamily="34" charset="0"/>
                        <a:cs typeface="Calibri" pitchFamily="34" charset="0"/>
                      </a:endParaRPr>
                    </a:p>
                  </a:txBody>
                  <a:tcPr/>
                </a:tc>
                <a:tc>
                  <a:txBody>
                    <a:bodyPr/>
                    <a:lstStyle/>
                    <a:p>
                      <a:r>
                        <a:rPr lang="en-US" sz="1400" dirty="0" smtClean="0">
                          <a:solidFill>
                            <a:schemeClr val="tx1"/>
                          </a:solidFill>
                          <a:latin typeface="Calibri" pitchFamily="34" charset="0"/>
                          <a:cs typeface="Calibri" pitchFamily="34" charset="0"/>
                        </a:rPr>
                        <a:t>Sex</a:t>
                      </a:r>
                      <a:endParaRPr lang="en-US" sz="1400" dirty="0">
                        <a:solidFill>
                          <a:schemeClr val="tx1"/>
                        </a:solidFill>
                        <a:latin typeface="Calibri" pitchFamily="34" charset="0"/>
                        <a:cs typeface="Calibri" pitchFamily="34" charset="0"/>
                      </a:endParaRPr>
                    </a:p>
                  </a:txBody>
                  <a:tcPr/>
                </a:tc>
              </a:tr>
              <a:tr h="370840">
                <a:tc>
                  <a:txBody>
                    <a:bodyPr/>
                    <a:lstStyle/>
                    <a:p>
                      <a:r>
                        <a:rPr lang="en-US" sz="1400" dirty="0" smtClean="0">
                          <a:latin typeface="Calibri" pitchFamily="34" charset="0"/>
                          <a:cs typeface="Calibri" pitchFamily="34" charset="0"/>
                        </a:rPr>
                        <a:t>Asif Khan</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01712******</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25</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Tahsina</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Haque</a:t>
                      </a:r>
                      <a:endParaRPr lang="en-US" sz="1400" dirty="0">
                        <a:latin typeface="Calibri" pitchFamily="34" charset="0"/>
                        <a:cs typeface="Calibri" pitchFamily="34" charset="0"/>
                      </a:endParaRPr>
                    </a:p>
                  </a:txBody>
                  <a:tcPr/>
                </a:tc>
                <a:tc>
                  <a:txBody>
                    <a:bodyPr/>
                    <a:lstStyle/>
                    <a:p>
                      <a:r>
                        <a:rPr lang="en-US" sz="1400" dirty="0" err="1" smtClean="0">
                          <a:latin typeface="Calibri" pitchFamily="34" charset="0"/>
                          <a:cs typeface="Calibri" pitchFamily="34" charset="0"/>
                        </a:rPr>
                        <a:t>Pabna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01914******</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19</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Female</a:t>
                      </a:r>
                      <a:endParaRPr lang="en-US" sz="1400" dirty="0">
                        <a:latin typeface="Calibri" pitchFamily="34" charset="0"/>
                        <a:cs typeface="Calibri" pitchFamily="34" charset="0"/>
                      </a:endParaRPr>
                    </a:p>
                  </a:txBody>
                  <a:tcPr/>
                </a:tc>
              </a:tr>
              <a:tr h="370840">
                <a:tc>
                  <a:txBody>
                    <a:bodyPr/>
                    <a:lstStyle/>
                    <a:p>
                      <a:r>
                        <a:rPr lang="en-US" sz="1400" dirty="0" smtClean="0">
                          <a:latin typeface="Calibri" pitchFamily="34" charset="0"/>
                          <a:cs typeface="Calibri" pitchFamily="34" charset="0"/>
                        </a:rPr>
                        <a:t>Khan </a:t>
                      </a:r>
                      <a:r>
                        <a:rPr lang="en-US" sz="1400" dirty="0" err="1" smtClean="0">
                          <a:latin typeface="Calibri" pitchFamily="34" charset="0"/>
                          <a:cs typeface="Calibri" pitchFamily="34" charset="0"/>
                        </a:rPr>
                        <a:t>Ataus</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Samad</a:t>
                      </a:r>
                      <a:endParaRPr lang="en-US" sz="1400" dirty="0">
                        <a:latin typeface="Calibri" pitchFamily="34" charset="0"/>
                        <a:cs typeface="Calibri" pitchFamily="34" charset="0"/>
                      </a:endParaRPr>
                    </a:p>
                  </a:txBody>
                  <a:tcPr/>
                </a:tc>
                <a:tc>
                  <a:txBody>
                    <a:bodyPr/>
                    <a:lstStyle/>
                    <a:p>
                      <a:r>
                        <a:rPr lang="en-US" sz="1400" dirty="0" err="1" smtClean="0">
                          <a:latin typeface="Calibri" pitchFamily="34" charset="0"/>
                          <a:cs typeface="Calibri" pitchFamily="34" charset="0"/>
                        </a:rPr>
                        <a:t>Comilla</a:t>
                      </a:r>
                      <a:endParaRPr lang="en-US" sz="1400" dirty="0">
                        <a:latin typeface="Calibri" pitchFamily="34" charset="0"/>
                        <a:cs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01924******</a:t>
                      </a:r>
                    </a:p>
                  </a:txBody>
                  <a:tcPr/>
                </a:tc>
                <a:tc>
                  <a:txBody>
                    <a:bodyPr/>
                    <a:lstStyle/>
                    <a:p>
                      <a:pPr algn="ctr"/>
                      <a:r>
                        <a:rPr lang="en-US" sz="1400" dirty="0" smtClean="0">
                          <a:latin typeface="Calibri" pitchFamily="34" charset="0"/>
                          <a:cs typeface="Calibri" pitchFamily="34" charset="0"/>
                        </a:rPr>
                        <a:t>35</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Atiqur</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Rahman</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01765******</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28</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Mehnaz</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Iqbal</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01815******</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20</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Female</a:t>
                      </a:r>
                      <a:endParaRPr lang="en-US" sz="1400" dirty="0">
                        <a:latin typeface="Calibri" pitchFamily="34" charset="0"/>
                        <a:cs typeface="Calibri" pitchFamily="34" charset="0"/>
                      </a:endParaRPr>
                    </a:p>
                  </a:txBody>
                  <a:tcPr/>
                </a:tc>
              </a:tr>
            </a:tbl>
          </a:graphicData>
        </a:graphic>
      </p:graphicFrame>
      <p:sp>
        <p:nvSpPr>
          <p:cNvPr id="16432" name="Rectangle 5"/>
          <p:cNvSpPr>
            <a:spLocks noChangeArrowheads="1"/>
          </p:cNvSpPr>
          <p:nvPr/>
        </p:nvSpPr>
        <p:spPr bwMode="auto">
          <a:xfrm>
            <a:off x="457200" y="5043488"/>
            <a:ext cx="8302625" cy="1068387"/>
          </a:xfrm>
          <a:prstGeom prst="rect">
            <a:avLst/>
          </a:prstGeom>
          <a:noFill/>
          <a:ln w="9525">
            <a:noFill/>
            <a:miter lim="800000"/>
            <a:headEnd/>
            <a:tailEnd/>
          </a:ln>
        </p:spPr>
        <p:txBody>
          <a:bodyPr anchor="ctr">
            <a:spAutoFit/>
          </a:bodyPr>
          <a:lstStyle/>
          <a:p>
            <a:pPr marL="457200" indent="-457200" algn="just">
              <a:spcBef>
                <a:spcPts val="200"/>
              </a:spcBef>
              <a:spcAft>
                <a:spcPts val="200"/>
              </a:spcAft>
              <a:buFont typeface="Arial" charset="0"/>
              <a:buAutoNum type="alphaLcParenR"/>
            </a:pPr>
            <a:r>
              <a:rPr lang="en-US" sz="1500">
                <a:latin typeface="Verdana" pitchFamily="34" charset="0"/>
              </a:rPr>
              <a:t>Suppose the organization wants to announce a meeting through a mailing. Then one would traverse the file to obtain Name and Address for each member.</a:t>
            </a:r>
          </a:p>
          <a:p>
            <a:pPr marL="457200" indent="-457200" algn="just">
              <a:spcBef>
                <a:spcPts val="200"/>
              </a:spcBef>
              <a:spcAft>
                <a:spcPts val="200"/>
              </a:spcAft>
              <a:buFont typeface="Arial" charset="0"/>
              <a:buAutoNum type="alphaLcParenR"/>
            </a:pPr>
            <a:r>
              <a:rPr lang="en-US" sz="1500">
                <a:latin typeface="Verdana" pitchFamily="34" charset="0"/>
              </a:rPr>
              <a:t>Suppose one wants to find the names of all members living in a certain area. Again one would traverse the file to obtain the data.</a:t>
            </a:r>
          </a:p>
        </p:txBody>
      </p:sp>
      <p:sp>
        <p:nvSpPr>
          <p:cNvPr id="1643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B1AB88B1-7448-4271-B7EF-43242877875D}" type="slidenum">
              <a:rPr lang="en-US" sz="1400"/>
              <a:pPr/>
              <a:t>2</a:t>
            </a:fld>
            <a:endParaRPr lang="en-US" sz="1400"/>
          </a:p>
        </p:txBody>
      </p:sp>
      <p:sp>
        <p:nvSpPr>
          <p:cNvPr id="16434" name="Text Box 5"/>
          <p:cNvSpPr txBox="1">
            <a:spLocks noChangeArrowheads="1"/>
          </p:cNvSpPr>
          <p:nvPr/>
        </p:nvSpPr>
        <p:spPr bwMode="auto">
          <a:xfrm>
            <a:off x="304800" y="498475"/>
            <a:ext cx="8305800" cy="1227138"/>
          </a:xfrm>
          <a:prstGeom prst="rect">
            <a:avLst/>
          </a:prstGeom>
          <a:noFill/>
          <a:ln w="9525">
            <a:noFill/>
            <a:miter lim="800000"/>
            <a:headEnd/>
            <a:tailEnd/>
          </a:ln>
        </p:spPr>
        <p:txBody>
          <a:bodyPr/>
          <a:lstStyle/>
          <a:p>
            <a:pPr marL="457200" lvl="3" indent="-457200" algn="just">
              <a:spcBef>
                <a:spcPts val="300"/>
              </a:spcBef>
              <a:spcAft>
                <a:spcPts val="300"/>
              </a:spcAft>
            </a:pPr>
            <a:r>
              <a:rPr lang="en-US" sz="1700" b="1">
                <a:latin typeface="Verdana" pitchFamily="34" charset="0"/>
              </a:rPr>
              <a:t>What does Traversing Mean? </a:t>
            </a:r>
          </a:p>
          <a:p>
            <a:pPr marL="457200" lvl="3" indent="-457200" algn="just">
              <a:spcBef>
                <a:spcPts val="300"/>
              </a:spcBef>
              <a:spcAft>
                <a:spcPts val="300"/>
              </a:spcAft>
              <a:buFont typeface="Wingdings" pitchFamily="2" charset="2"/>
              <a:buChar char="Ø"/>
            </a:pPr>
            <a:r>
              <a:rPr lang="en-US" sz="1700">
                <a:latin typeface="Verdana" pitchFamily="34" charset="0"/>
              </a:rPr>
              <a:t>It means accessing each record exactly once so that certain items in the record may be processed. (This accessing and processing is sometimes called ‘visiting’ the records).</a:t>
            </a:r>
          </a:p>
        </p:txBody>
      </p:sp>
      <p:sp>
        <p:nvSpPr>
          <p:cNvPr id="1643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Traversing Linear Arrays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304800" y="1676400"/>
            <a:ext cx="6629400" cy="366713"/>
          </a:xfrm>
          <a:prstGeom prst="rect">
            <a:avLst/>
          </a:prstGeom>
          <a:noFill/>
          <a:ln w="9525">
            <a:noFill/>
            <a:miter lim="800000"/>
            <a:headEnd/>
            <a:tailEnd/>
          </a:ln>
        </p:spPr>
        <p:txBody>
          <a:bodyPr>
            <a:spAutoFit/>
          </a:bodyPr>
          <a:lstStyle/>
          <a:p>
            <a:pPr>
              <a:spcBef>
                <a:spcPct val="50000"/>
              </a:spcBef>
            </a:pPr>
            <a:endParaRPr lang="en-US"/>
          </a:p>
        </p:txBody>
      </p:sp>
      <p:sp>
        <p:nvSpPr>
          <p:cNvPr id="34819" name="Text Box 5"/>
          <p:cNvSpPr txBox="1">
            <a:spLocks noChangeArrowheads="1"/>
          </p:cNvSpPr>
          <p:nvPr/>
        </p:nvSpPr>
        <p:spPr bwMode="auto">
          <a:xfrm>
            <a:off x="123825" y="576263"/>
            <a:ext cx="8774113" cy="2216150"/>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pPr>
            <a:r>
              <a:rPr lang="en-US" sz="1600">
                <a:latin typeface="Verdana" pitchFamily="34" charset="0"/>
              </a:rPr>
              <a:t>Bubble Sort is a simple sorting algorithm. It works by repeatedly stepping through the list to be sorted, comparing two items at a time and swapping them if they are in the wrong order. The pass through the list is repeated until no swaps are needed, which indicates that the list is sorted.</a:t>
            </a:r>
          </a:p>
          <a:p>
            <a:pPr marL="457200" indent="-457200" algn="just">
              <a:spcBef>
                <a:spcPts val="600"/>
              </a:spcBef>
              <a:spcAft>
                <a:spcPts val="600"/>
              </a:spcAft>
              <a:buFont typeface="Wingdings" pitchFamily="2" charset="2"/>
              <a:buChar char="Ø"/>
            </a:pPr>
            <a:r>
              <a:rPr lang="en-US" sz="1600">
                <a:latin typeface="Verdana" pitchFamily="34" charset="0"/>
              </a:rPr>
              <a:t>The Bubble sort algorithm gets its name from the way smaller elements "bubble" to the top of the list. Because it only uses comparisons to operate on elements, it is a </a:t>
            </a:r>
            <a:r>
              <a:rPr lang="en-US" sz="1600">
                <a:solidFill>
                  <a:srgbClr val="0000FF"/>
                </a:solidFill>
                <a:latin typeface="Verdana" pitchFamily="34" charset="0"/>
              </a:rPr>
              <a:t>comparison sort or exchange sort</a:t>
            </a:r>
            <a:r>
              <a:rPr lang="en-US" sz="1600">
                <a:latin typeface="Verdana" pitchFamily="34" charset="0"/>
              </a:rPr>
              <a:t>. It is the simplest of all sorting algorithms.</a:t>
            </a:r>
          </a:p>
        </p:txBody>
      </p:sp>
      <p:sp>
        <p:nvSpPr>
          <p:cNvPr id="3482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Sorting: Bubble Sort</a:t>
            </a:r>
          </a:p>
        </p:txBody>
      </p:sp>
      <p:sp>
        <p:nvSpPr>
          <p:cNvPr id="34821"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9F8D1174-BCB1-4BC2-8346-902B43F5774F}" type="slidenum">
              <a:rPr lang="en-US" sz="1400"/>
              <a:pPr/>
              <a:t>20</a:t>
            </a:fld>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Merits and Merits</a:t>
            </a:r>
          </a:p>
        </p:txBody>
      </p:sp>
      <p:sp>
        <p:nvSpPr>
          <p:cNvPr id="35843" name="Text Box 5"/>
          <p:cNvSpPr txBox="1">
            <a:spLocks noChangeArrowheads="1"/>
          </p:cNvSpPr>
          <p:nvPr/>
        </p:nvSpPr>
        <p:spPr bwMode="auto">
          <a:xfrm>
            <a:off x="123825" y="576263"/>
            <a:ext cx="8774113" cy="2339975"/>
          </a:xfrm>
          <a:prstGeom prst="rect">
            <a:avLst/>
          </a:prstGeom>
          <a:noFill/>
          <a:ln w="9525">
            <a:noFill/>
            <a:miter lim="800000"/>
            <a:headEnd/>
            <a:tailEnd/>
          </a:ln>
        </p:spPr>
        <p:txBody>
          <a:bodyPr>
            <a:spAutoFit/>
          </a:bodyPr>
          <a:lstStyle/>
          <a:p>
            <a:pPr marL="457200" indent="-457200" algn="just">
              <a:spcBef>
                <a:spcPts val="600"/>
              </a:spcBef>
              <a:spcAft>
                <a:spcPts val="600"/>
              </a:spcAft>
            </a:pPr>
            <a:r>
              <a:rPr lang="en-US" sz="1600" b="1">
                <a:solidFill>
                  <a:srgbClr val="0000FF"/>
                </a:solidFill>
                <a:latin typeface="Verdana" pitchFamily="34" charset="0"/>
              </a:rPr>
              <a:t>Merits:</a:t>
            </a:r>
          </a:p>
          <a:p>
            <a:pPr marL="457200" indent="-457200" algn="just">
              <a:spcBef>
                <a:spcPts val="600"/>
              </a:spcBef>
              <a:spcAft>
                <a:spcPts val="600"/>
              </a:spcAft>
              <a:buFont typeface="Wingdings" pitchFamily="2" charset="2"/>
              <a:buChar char="Ø"/>
            </a:pPr>
            <a:r>
              <a:rPr lang="en-US" sz="1600">
                <a:latin typeface="Verdana" pitchFamily="34" charset="0"/>
              </a:rPr>
              <a:t>It is very simple to implement.</a:t>
            </a:r>
          </a:p>
          <a:p>
            <a:pPr marL="457200" indent="-457200" algn="just">
              <a:spcBef>
                <a:spcPts val="600"/>
              </a:spcBef>
              <a:spcAft>
                <a:spcPts val="600"/>
              </a:spcAft>
              <a:buFont typeface="Wingdings" pitchFamily="2" charset="2"/>
              <a:buChar char="Ø"/>
            </a:pPr>
            <a:endParaRPr lang="en-US" sz="1600">
              <a:latin typeface="Verdana" pitchFamily="34" charset="0"/>
            </a:endParaRPr>
          </a:p>
          <a:p>
            <a:pPr marL="457200" indent="-457200" algn="just">
              <a:spcBef>
                <a:spcPts val="600"/>
              </a:spcBef>
              <a:spcAft>
                <a:spcPts val="600"/>
              </a:spcAft>
            </a:pPr>
            <a:r>
              <a:rPr lang="en-US" sz="1600" b="1">
                <a:solidFill>
                  <a:srgbClr val="0000FF"/>
                </a:solidFill>
                <a:latin typeface="Verdana" pitchFamily="34" charset="0"/>
              </a:rPr>
              <a:t>Demerits:</a:t>
            </a:r>
          </a:p>
          <a:p>
            <a:pPr marL="457200" indent="-457200" algn="just">
              <a:spcBef>
                <a:spcPts val="600"/>
              </a:spcBef>
              <a:spcAft>
                <a:spcPts val="600"/>
              </a:spcAft>
              <a:buFont typeface="Wingdings" pitchFamily="2" charset="2"/>
              <a:buChar char="Ø"/>
            </a:pPr>
            <a:r>
              <a:rPr lang="en-US" sz="1600">
                <a:latin typeface="Verdana" pitchFamily="34" charset="0"/>
              </a:rPr>
              <a:t>If number of elements in the array is very large, it take long time to evaluate. </a:t>
            </a:r>
          </a:p>
          <a:p>
            <a:pPr marL="457200" indent="-457200" algn="just">
              <a:spcBef>
                <a:spcPts val="600"/>
              </a:spcBef>
              <a:spcAft>
                <a:spcPts val="600"/>
              </a:spcAft>
              <a:buFont typeface="Wingdings" pitchFamily="2" charset="2"/>
              <a:buChar char="Ø"/>
            </a:pPr>
            <a:endParaRPr lang="en-US" sz="1600">
              <a:latin typeface="Verdana" pitchFamily="34" charset="0"/>
            </a:endParaRPr>
          </a:p>
        </p:txBody>
      </p:sp>
      <p:sp>
        <p:nvSpPr>
          <p:cNvPr id="3584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417D3575-74F1-463F-BC3C-C8BD61645D03}" type="slidenum">
              <a:rPr lang="en-US" sz="1400"/>
              <a:pPr/>
              <a:t>21</a:t>
            </a:fld>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3"/>
          <p:cNvSpPr txBox="1">
            <a:spLocks noChangeArrowheads="1"/>
          </p:cNvSpPr>
          <p:nvPr/>
        </p:nvSpPr>
        <p:spPr bwMode="auto">
          <a:xfrm>
            <a:off x="161925" y="496888"/>
            <a:ext cx="8694738" cy="6016625"/>
          </a:xfrm>
          <a:prstGeom prst="rect">
            <a:avLst/>
          </a:prstGeom>
          <a:noFill/>
          <a:ln w="9525">
            <a:noFill/>
            <a:miter lim="800000"/>
            <a:headEnd/>
            <a:tailEnd/>
          </a:ln>
        </p:spPr>
        <p:txBody>
          <a:bodyPr>
            <a:spAutoFit/>
          </a:bodyPr>
          <a:lstStyle/>
          <a:p>
            <a:pPr marL="457200" indent="-457200" algn="just">
              <a:spcBef>
                <a:spcPts val="300"/>
              </a:spcBef>
              <a:spcAft>
                <a:spcPts val="300"/>
              </a:spcAft>
              <a:defRPr/>
            </a:pPr>
            <a:r>
              <a:rPr lang="en-US" sz="1600" b="1" dirty="0">
                <a:latin typeface="Verdana" pitchFamily="34" charset="0"/>
              </a:rPr>
              <a:t>Complexity of Bubble Sort Algorithm:</a:t>
            </a:r>
          </a:p>
          <a:p>
            <a:pPr marL="465138" indent="-465138">
              <a:spcBef>
                <a:spcPct val="50000"/>
              </a:spcBef>
              <a:buFont typeface="Wingdings" pitchFamily="2" charset="2"/>
              <a:buChar char="Ø"/>
              <a:defRPr/>
            </a:pPr>
            <a:r>
              <a:rPr lang="en-US" sz="1600" dirty="0"/>
              <a:t>The time for a sorting algorithm is measured in terms of the number of comparisons.</a:t>
            </a:r>
          </a:p>
          <a:p>
            <a:pPr marL="465138" indent="-465138">
              <a:spcBef>
                <a:spcPct val="50000"/>
              </a:spcBef>
              <a:buFont typeface="Wingdings" pitchFamily="2" charset="2"/>
              <a:buChar char="Ø"/>
              <a:defRPr/>
            </a:pPr>
            <a:r>
              <a:rPr lang="en-US" sz="1600" dirty="0"/>
              <a:t>The number f(n) of comparisons in the bubble sort is easily computed. </a:t>
            </a:r>
          </a:p>
          <a:p>
            <a:pPr marL="465138" indent="-465138">
              <a:spcBef>
                <a:spcPct val="50000"/>
              </a:spcBef>
              <a:buFont typeface="Wingdings" pitchFamily="2" charset="2"/>
              <a:buChar char="Ø"/>
              <a:defRPr/>
            </a:pPr>
            <a:r>
              <a:rPr lang="en-US" sz="1600" dirty="0"/>
              <a:t>Specifically there are </a:t>
            </a:r>
            <a:r>
              <a:rPr lang="en-US" sz="1600" i="1" dirty="0"/>
              <a:t>n -1 </a:t>
            </a:r>
            <a:r>
              <a:rPr lang="en-US" sz="1600" dirty="0"/>
              <a:t>comparisons during first pass, which places the largest element in the last position.</a:t>
            </a:r>
          </a:p>
          <a:p>
            <a:pPr marL="465138" indent="-465138">
              <a:spcBef>
                <a:spcPct val="50000"/>
              </a:spcBef>
              <a:buFont typeface="Wingdings" pitchFamily="2" charset="2"/>
              <a:buChar char="Ø"/>
              <a:defRPr/>
            </a:pPr>
            <a:r>
              <a:rPr lang="en-US" sz="1600" dirty="0"/>
              <a:t>There are n -2 comparisons in the second step, which places the second largest element in the next – to - last position, and so on. Thus</a:t>
            </a:r>
          </a:p>
          <a:p>
            <a:pPr marL="465138" indent="-465138">
              <a:spcBef>
                <a:spcPct val="50000"/>
              </a:spcBef>
              <a:buFont typeface="Wingdings" pitchFamily="2" charset="2"/>
              <a:buChar char="Ø"/>
              <a:defRPr/>
            </a:pPr>
            <a:r>
              <a:rPr lang="en-US" sz="1600" dirty="0"/>
              <a:t>f(n) = (n-1)+(n-2)+. . . +2+1 =n(n-1)/2=n</a:t>
            </a:r>
            <a:r>
              <a:rPr lang="en-US" sz="1600" baseline="30000" dirty="0"/>
              <a:t>2</a:t>
            </a:r>
            <a:r>
              <a:rPr lang="en-US" sz="1600" dirty="0"/>
              <a:t>/2+O(n)</a:t>
            </a:r>
          </a:p>
          <a:p>
            <a:pPr marL="465138" indent="-465138">
              <a:spcBef>
                <a:spcPct val="50000"/>
              </a:spcBef>
              <a:buFont typeface="Wingdings" pitchFamily="2" charset="2"/>
              <a:buChar char="Ø"/>
              <a:defRPr/>
            </a:pPr>
            <a:r>
              <a:rPr lang="en-US" sz="1600" dirty="0"/>
              <a:t>In other words, The time required to execute bubble sort algorithm is proportional to n</a:t>
            </a:r>
            <a:r>
              <a:rPr lang="en-US" sz="1600" baseline="30000" dirty="0"/>
              <a:t>2</a:t>
            </a:r>
            <a:r>
              <a:rPr lang="en-US" sz="1600" dirty="0"/>
              <a:t>, where n is the number of input items.</a:t>
            </a:r>
          </a:p>
          <a:p>
            <a:pPr marL="457200" indent="-457200" algn="just">
              <a:spcBef>
                <a:spcPts val="300"/>
              </a:spcBef>
              <a:spcAft>
                <a:spcPts val="300"/>
              </a:spcAft>
              <a:defRPr/>
            </a:pPr>
            <a:endParaRPr lang="en-US" sz="1600" b="1" dirty="0">
              <a:solidFill>
                <a:srgbClr val="FF0000"/>
              </a:solidFill>
              <a:latin typeface="Verdana" pitchFamily="34" charset="0"/>
            </a:endParaRPr>
          </a:p>
          <a:p>
            <a:pPr marL="457200" indent="-457200" algn="just">
              <a:spcBef>
                <a:spcPts val="300"/>
              </a:spcBef>
              <a:spcAft>
                <a:spcPts val="300"/>
              </a:spcAft>
              <a:defRPr/>
            </a:pPr>
            <a:r>
              <a:rPr lang="en-US" sz="1600" b="1" dirty="0">
                <a:solidFill>
                  <a:srgbClr val="FF0000"/>
                </a:solidFill>
                <a:latin typeface="Verdana" pitchFamily="34" charset="0"/>
              </a:rPr>
              <a:t>Worst Case:</a:t>
            </a:r>
          </a:p>
          <a:p>
            <a:pPr marL="457200" indent="-457200" algn="just">
              <a:spcBef>
                <a:spcPts val="300"/>
              </a:spcBef>
              <a:spcAft>
                <a:spcPts val="300"/>
              </a:spcAft>
              <a:buFont typeface="Wingdings" pitchFamily="2" charset="2"/>
              <a:buChar char="Ø"/>
              <a:defRPr/>
            </a:pPr>
            <a:r>
              <a:rPr lang="en-US" sz="1400" dirty="0">
                <a:latin typeface="Verdana" pitchFamily="34" charset="0"/>
              </a:rPr>
              <a:t>f(n)=(n</a:t>
            </a:r>
            <a:r>
              <a:rPr lang="en-US" sz="1400" baseline="30000" dirty="0">
                <a:latin typeface="Verdana" pitchFamily="34" charset="0"/>
              </a:rPr>
              <a:t>2</a:t>
            </a:r>
            <a:r>
              <a:rPr lang="en-US" sz="1400" dirty="0">
                <a:latin typeface="Verdana" pitchFamily="34" charset="0"/>
              </a:rPr>
              <a:t>)</a:t>
            </a:r>
          </a:p>
          <a:p>
            <a:pPr marL="457200" indent="-457200" algn="just">
              <a:spcBef>
                <a:spcPts val="300"/>
              </a:spcBef>
              <a:spcAft>
                <a:spcPts val="300"/>
              </a:spcAft>
              <a:defRPr/>
            </a:pPr>
            <a:endParaRPr lang="en-US" sz="1400" dirty="0">
              <a:latin typeface="Verdana" pitchFamily="34" charset="0"/>
            </a:endParaRPr>
          </a:p>
          <a:p>
            <a:pPr marL="457200" indent="-457200">
              <a:spcBef>
                <a:spcPts val="300"/>
              </a:spcBef>
              <a:spcAft>
                <a:spcPts val="300"/>
              </a:spcAft>
              <a:defRPr/>
            </a:pPr>
            <a:r>
              <a:rPr lang="en-US" sz="1600" b="1" dirty="0">
                <a:solidFill>
                  <a:srgbClr val="FF0000"/>
                </a:solidFill>
                <a:latin typeface="Verdana" pitchFamily="34" charset="0"/>
              </a:rPr>
              <a:t>Average Case:</a:t>
            </a:r>
            <a:r>
              <a:rPr lang="en-US" sz="1600" dirty="0">
                <a:latin typeface="Verdana" pitchFamily="34" charset="0"/>
              </a:rPr>
              <a:t>	</a:t>
            </a:r>
          </a:p>
          <a:p>
            <a:pPr marL="457200" indent="-457200" algn="just">
              <a:spcBef>
                <a:spcPts val="300"/>
              </a:spcBef>
              <a:spcAft>
                <a:spcPts val="300"/>
              </a:spcAft>
              <a:buFont typeface="Wingdings" pitchFamily="2" charset="2"/>
              <a:buChar char="Ø"/>
              <a:defRPr/>
            </a:pPr>
            <a:r>
              <a:rPr lang="en-US" sz="1400" dirty="0">
                <a:latin typeface="Verdana" pitchFamily="34" charset="0"/>
              </a:rPr>
              <a:t>f(n)=(n</a:t>
            </a:r>
            <a:r>
              <a:rPr lang="en-US" sz="1400" baseline="30000" dirty="0">
                <a:latin typeface="Verdana" pitchFamily="34" charset="0"/>
              </a:rPr>
              <a:t>2</a:t>
            </a:r>
            <a:r>
              <a:rPr lang="en-US" sz="1400" dirty="0">
                <a:latin typeface="Verdana" pitchFamily="34" charset="0"/>
              </a:rPr>
              <a:t>)</a:t>
            </a:r>
          </a:p>
          <a:p>
            <a:pPr marL="457200" indent="-457200" algn="just">
              <a:spcBef>
                <a:spcPts val="300"/>
              </a:spcBef>
              <a:spcAft>
                <a:spcPts val="300"/>
              </a:spcAft>
              <a:defRPr/>
            </a:pPr>
            <a:endParaRPr lang="en-US" sz="1400" dirty="0">
              <a:latin typeface="Verdana" pitchFamily="34" charset="0"/>
            </a:endParaRPr>
          </a:p>
          <a:p>
            <a:pPr marL="457200" indent="-457200">
              <a:spcBef>
                <a:spcPts val="300"/>
              </a:spcBef>
              <a:spcAft>
                <a:spcPts val="300"/>
              </a:spcAft>
              <a:defRPr/>
            </a:pPr>
            <a:r>
              <a:rPr lang="en-US" sz="1400" b="1" dirty="0">
                <a:solidFill>
                  <a:srgbClr val="FF0000"/>
                </a:solidFill>
                <a:latin typeface="Verdana" pitchFamily="34" charset="0"/>
              </a:rPr>
              <a:t>Best Case:</a:t>
            </a:r>
            <a:r>
              <a:rPr lang="en-US" sz="1400" dirty="0">
                <a:latin typeface="Verdana" pitchFamily="34" charset="0"/>
              </a:rPr>
              <a:t>	</a:t>
            </a:r>
          </a:p>
          <a:p>
            <a:pPr marL="457200" indent="-457200" algn="just">
              <a:spcBef>
                <a:spcPts val="300"/>
              </a:spcBef>
              <a:spcAft>
                <a:spcPts val="300"/>
              </a:spcAft>
              <a:buFont typeface="Wingdings" pitchFamily="2" charset="2"/>
              <a:buChar char="Ø"/>
              <a:defRPr/>
            </a:pPr>
            <a:r>
              <a:rPr lang="en-US" sz="1400" dirty="0">
                <a:latin typeface="Verdana" pitchFamily="34" charset="0"/>
              </a:rPr>
              <a:t>f(n)=(n)</a:t>
            </a:r>
          </a:p>
        </p:txBody>
      </p:sp>
      <p:sp>
        <p:nvSpPr>
          <p:cNvPr id="36867"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Complexity </a:t>
            </a:r>
          </a:p>
        </p:txBody>
      </p:sp>
      <p:sp>
        <p:nvSpPr>
          <p:cNvPr id="36868"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B7EDBC71-41AF-49D3-A890-7597B64E00C3}" type="slidenum">
              <a:rPr lang="en-US" sz="1400"/>
              <a:pPr/>
              <a:t>22</a:t>
            </a:fld>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434975" y="725488"/>
            <a:ext cx="8404225" cy="3708400"/>
          </a:xfrm>
          <a:prstGeom prst="rect">
            <a:avLst/>
          </a:prstGeom>
          <a:noFill/>
          <a:ln w="9525">
            <a:noFill/>
            <a:miter lim="800000"/>
            <a:headEnd/>
            <a:tailEnd/>
          </a:ln>
        </p:spPr>
        <p:txBody>
          <a:bodyPr>
            <a:spAutoFit/>
          </a:bodyPr>
          <a:lstStyle/>
          <a:p>
            <a:pPr indent="4763">
              <a:defRPr/>
            </a:pPr>
            <a:r>
              <a:rPr lang="en-US" sz="1700" b="1" dirty="0"/>
              <a:t>BUBBLE (DATA, N)</a:t>
            </a:r>
          </a:p>
          <a:p>
            <a:pPr indent="4763">
              <a:defRPr/>
            </a:pPr>
            <a:r>
              <a:rPr lang="en-US" sz="1700" dirty="0"/>
              <a:t>Here DATA is an array with N elements. This algorithm sorts the elements in the array.</a:t>
            </a:r>
          </a:p>
          <a:p>
            <a:pPr indent="4763">
              <a:defRPr/>
            </a:pPr>
            <a:r>
              <a:rPr lang="en-US" sz="1700" dirty="0"/>
              <a:t> </a:t>
            </a:r>
          </a:p>
          <a:p>
            <a:pPr marL="342900" indent="-342900">
              <a:buFontTx/>
              <a:buAutoNum type="arabicPeriod"/>
              <a:defRPr/>
            </a:pPr>
            <a:r>
              <a:rPr lang="en-US" sz="1700" dirty="0"/>
              <a:t>Repeat steps 2 and 3 for K = 1 to N-1.</a:t>
            </a:r>
          </a:p>
          <a:p>
            <a:pPr marL="342900" indent="-342900">
              <a:buFontTx/>
              <a:buAutoNum type="arabicPeriod"/>
              <a:defRPr/>
            </a:pPr>
            <a:r>
              <a:rPr lang="en-US" sz="1700" dirty="0"/>
              <a:t>Set PTR: =1</a:t>
            </a:r>
            <a:r>
              <a:rPr lang="en-US" dirty="0"/>
              <a:t>.</a:t>
            </a:r>
            <a:r>
              <a:rPr lang="en-US" sz="1200" dirty="0"/>
              <a:t>[Initializes pass pointer PTR]</a:t>
            </a:r>
            <a:endParaRPr lang="en-US" dirty="0"/>
          </a:p>
          <a:p>
            <a:pPr marL="342900" indent="-342900">
              <a:buFontTx/>
              <a:buAutoNum type="arabicPeriod"/>
              <a:defRPr/>
            </a:pPr>
            <a:r>
              <a:rPr lang="en-US" sz="1700" dirty="0"/>
              <a:t>Repeat while PTR&lt;=N-K: </a:t>
            </a:r>
            <a:r>
              <a:rPr lang="en-US" sz="1200" dirty="0"/>
              <a:t>[Executes pass]</a:t>
            </a:r>
          </a:p>
          <a:p>
            <a:pPr marL="909638" indent="-342900">
              <a:buFontTx/>
              <a:buAutoNum type="alphaLcParenR"/>
              <a:defRPr/>
            </a:pPr>
            <a:r>
              <a:rPr lang="en-US" sz="1700" dirty="0"/>
              <a:t>If DATA[PTR]&gt;DATA[PTR+1],then:                                                               </a:t>
            </a:r>
            <a:r>
              <a:rPr lang="en-US" sz="1200" dirty="0"/>
              <a:t>[Interchange data] </a:t>
            </a:r>
            <a:r>
              <a:rPr lang="en-US" sz="1700" dirty="0"/>
              <a:t>TEMP := A[PTR],  A[PTR] := A[PTR+1],  A[PTR+1] := temp	</a:t>
            </a:r>
            <a:r>
              <a:rPr lang="en-US" sz="1200" dirty="0"/>
              <a:t>[End of if structure]</a:t>
            </a:r>
            <a:endParaRPr lang="en-US" dirty="0"/>
          </a:p>
          <a:p>
            <a:pPr marL="909638" indent="-342900">
              <a:buFontTx/>
              <a:buAutoNum type="alphaLcParenR"/>
              <a:defRPr/>
            </a:pPr>
            <a:r>
              <a:rPr lang="en-US" sz="1700" dirty="0"/>
              <a:t>Set PTR: =PTR+1								</a:t>
            </a:r>
            <a:r>
              <a:rPr lang="en-US" sz="1200" dirty="0"/>
              <a:t>[End of inner loop]						[End of step 1 Outer loop]</a:t>
            </a:r>
            <a:endParaRPr lang="en-US" sz="1700" dirty="0"/>
          </a:p>
          <a:p>
            <a:pPr marL="342900" indent="-342900">
              <a:defRPr/>
            </a:pPr>
            <a:r>
              <a:rPr lang="en-US" sz="1700" dirty="0"/>
              <a:t>4. Exit</a:t>
            </a:r>
            <a:endParaRPr lang="en-US" dirty="0"/>
          </a:p>
        </p:txBody>
      </p:sp>
      <p:sp>
        <p:nvSpPr>
          <p:cNvPr id="3789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a:t>
            </a:r>
          </a:p>
        </p:txBody>
      </p:sp>
      <p:sp>
        <p:nvSpPr>
          <p:cNvPr id="3789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D9EF506C-FD7A-49E3-BE06-2624BD084080}" type="slidenum">
              <a:rPr lang="en-US" sz="1400"/>
              <a:pPr/>
              <a:t>23</a:t>
            </a:fld>
            <a:endParaRPr 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76225" y="660400"/>
            <a:ext cx="8286750" cy="1154113"/>
          </a:xfrm>
        </p:spPr>
        <p:txBody>
          <a:bodyPr/>
          <a:lstStyle/>
          <a:p>
            <a:pPr marL="457200" indent="-457200" algn="just" eaLnBrk="1" hangingPunct="1">
              <a:spcBef>
                <a:spcPts val="600"/>
              </a:spcBef>
              <a:spcAft>
                <a:spcPts val="600"/>
              </a:spcAft>
              <a:buFont typeface="Wingdings" pitchFamily="2" charset="2"/>
              <a:buChar char="Ø"/>
              <a:defRPr/>
            </a:pPr>
            <a:r>
              <a:rPr lang="en-US" sz="1600" kern="1200" dirty="0" smtClean="0">
                <a:latin typeface="Verdana" pitchFamily="34" charset="0"/>
                <a:ea typeface="Verdana" pitchFamily="34" charset="0"/>
                <a:cs typeface="Verdana" pitchFamily="34" charset="0"/>
              </a:rPr>
              <a:t>Sorting takes an unordered collection of data elements and makes it an ordered one.</a:t>
            </a:r>
          </a:p>
        </p:txBody>
      </p:sp>
      <p:sp>
        <p:nvSpPr>
          <p:cNvPr id="38915" name="Rectangle 4"/>
          <p:cNvSpPr>
            <a:spLocks noChangeArrowheads="1"/>
          </p:cNvSpPr>
          <p:nvPr/>
        </p:nvSpPr>
        <p:spPr bwMode="auto">
          <a:xfrm>
            <a:off x="1211263" y="2071688"/>
            <a:ext cx="6518275" cy="715962"/>
          </a:xfrm>
          <a:prstGeom prst="rect">
            <a:avLst/>
          </a:prstGeom>
          <a:noFill/>
          <a:ln w="38100">
            <a:solidFill>
              <a:schemeClr val="tx1"/>
            </a:solidFill>
            <a:miter lim="800000"/>
            <a:headEnd/>
            <a:tailEnd/>
          </a:ln>
        </p:spPr>
        <p:txBody>
          <a:bodyPr wrap="none" anchor="ctr"/>
          <a:lstStyle/>
          <a:p>
            <a:endParaRPr lang="en-US"/>
          </a:p>
        </p:txBody>
      </p:sp>
      <p:sp>
        <p:nvSpPr>
          <p:cNvPr id="38916" name="Line 5"/>
          <p:cNvSpPr>
            <a:spLocks noChangeShapeType="1"/>
          </p:cNvSpPr>
          <p:nvPr/>
        </p:nvSpPr>
        <p:spPr bwMode="auto">
          <a:xfrm>
            <a:off x="2220913" y="2066925"/>
            <a:ext cx="0" cy="7127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17" name="Line 6"/>
          <p:cNvSpPr>
            <a:spLocks noChangeShapeType="1"/>
          </p:cNvSpPr>
          <p:nvPr/>
        </p:nvSpPr>
        <p:spPr bwMode="auto">
          <a:xfrm>
            <a:off x="3238500" y="206692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18" name="Line 7"/>
          <p:cNvSpPr>
            <a:spLocks noChangeShapeType="1"/>
          </p:cNvSpPr>
          <p:nvPr/>
        </p:nvSpPr>
        <p:spPr bwMode="auto">
          <a:xfrm>
            <a:off x="4276725" y="206692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19" name="Line 8"/>
          <p:cNvSpPr>
            <a:spLocks noChangeShapeType="1"/>
          </p:cNvSpPr>
          <p:nvPr/>
        </p:nvSpPr>
        <p:spPr bwMode="auto">
          <a:xfrm>
            <a:off x="5386388" y="206692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20" name="Line 9"/>
          <p:cNvSpPr>
            <a:spLocks noChangeShapeType="1"/>
          </p:cNvSpPr>
          <p:nvPr/>
        </p:nvSpPr>
        <p:spPr bwMode="auto">
          <a:xfrm>
            <a:off x="6540500" y="2079625"/>
            <a:ext cx="0" cy="7000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21" name="Rectangle 10"/>
          <p:cNvSpPr>
            <a:spLocks noChangeArrowheads="1"/>
          </p:cNvSpPr>
          <p:nvPr/>
        </p:nvSpPr>
        <p:spPr bwMode="auto">
          <a:xfrm>
            <a:off x="6958013" y="224631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b="1"/>
              <a:t>5</a:t>
            </a:r>
          </a:p>
        </p:txBody>
      </p:sp>
      <p:sp>
        <p:nvSpPr>
          <p:cNvPr id="38922" name="Rectangle 11"/>
          <p:cNvSpPr>
            <a:spLocks noChangeArrowheads="1"/>
          </p:cNvSpPr>
          <p:nvPr/>
        </p:nvSpPr>
        <p:spPr bwMode="auto">
          <a:xfrm>
            <a:off x="4516438" y="223361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38923" name="Rectangle 12"/>
          <p:cNvSpPr>
            <a:spLocks noChangeArrowheads="1"/>
          </p:cNvSpPr>
          <p:nvPr/>
        </p:nvSpPr>
        <p:spPr bwMode="auto">
          <a:xfrm>
            <a:off x="3430588" y="224631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38924" name="Rectangle 13"/>
          <p:cNvSpPr>
            <a:spLocks noChangeArrowheads="1"/>
          </p:cNvSpPr>
          <p:nvPr/>
        </p:nvSpPr>
        <p:spPr bwMode="auto">
          <a:xfrm>
            <a:off x="2344738" y="224631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38925" name="Rectangle 14"/>
          <p:cNvSpPr>
            <a:spLocks noChangeArrowheads="1"/>
          </p:cNvSpPr>
          <p:nvPr/>
        </p:nvSpPr>
        <p:spPr bwMode="auto">
          <a:xfrm>
            <a:off x="1376363" y="2260600"/>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38926" name="Rectangle 15"/>
          <p:cNvSpPr>
            <a:spLocks noChangeArrowheads="1"/>
          </p:cNvSpPr>
          <p:nvPr/>
        </p:nvSpPr>
        <p:spPr bwMode="auto">
          <a:xfrm>
            <a:off x="5559425" y="2232025"/>
            <a:ext cx="693738" cy="457200"/>
          </a:xfrm>
          <a:prstGeom prst="rect">
            <a:avLst/>
          </a:prstGeom>
          <a:noFill/>
          <a:ln w="9525">
            <a:noFill/>
            <a:miter lim="800000"/>
            <a:headEnd/>
            <a:tailEnd/>
          </a:ln>
        </p:spPr>
        <p:txBody>
          <a:bodyPr wrap="none" lIns="92075" tIns="46038" rIns="92075" bIns="46038">
            <a:spAutoFit/>
          </a:bodyPr>
          <a:lstStyle/>
          <a:p>
            <a:pPr eaLnBrk="0" hangingPunct="0"/>
            <a:r>
              <a:rPr lang="en-US" sz="2400" b="1"/>
              <a:t>101</a:t>
            </a:r>
          </a:p>
        </p:txBody>
      </p:sp>
      <p:sp>
        <p:nvSpPr>
          <p:cNvPr id="38927" name="Rectangle 16"/>
          <p:cNvSpPr>
            <a:spLocks noChangeArrowheads="1"/>
          </p:cNvSpPr>
          <p:nvPr/>
        </p:nvSpPr>
        <p:spPr bwMode="auto">
          <a:xfrm>
            <a:off x="1447800" y="3684588"/>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grpSp>
        <p:nvGrpSpPr>
          <p:cNvPr id="2" name="Group 17"/>
          <p:cNvGrpSpPr>
            <a:grpSpLocks/>
          </p:cNvGrpSpPr>
          <p:nvPr/>
        </p:nvGrpSpPr>
        <p:grpSpPr bwMode="auto">
          <a:xfrm>
            <a:off x="1143000" y="4092575"/>
            <a:ext cx="6518275" cy="723900"/>
            <a:chOff x="539" y="3921"/>
            <a:chExt cx="3074" cy="608"/>
          </a:xfrm>
        </p:grpSpPr>
        <p:sp>
          <p:nvSpPr>
            <p:cNvPr id="38933" name="Rectangle 18"/>
            <p:cNvSpPr>
              <a:spLocks noChangeArrowheads="1"/>
            </p:cNvSpPr>
            <p:nvPr/>
          </p:nvSpPr>
          <p:spPr bwMode="auto">
            <a:xfrm>
              <a:off x="539" y="3925"/>
              <a:ext cx="3074" cy="600"/>
            </a:xfrm>
            <a:prstGeom prst="rect">
              <a:avLst/>
            </a:prstGeom>
            <a:noFill/>
            <a:ln w="38100">
              <a:solidFill>
                <a:schemeClr val="tx1"/>
              </a:solidFill>
              <a:miter lim="800000"/>
              <a:headEnd/>
              <a:tailEnd/>
            </a:ln>
          </p:spPr>
          <p:txBody>
            <a:bodyPr wrap="none" anchor="ctr"/>
            <a:lstStyle/>
            <a:p>
              <a:endParaRPr lang="en-US"/>
            </a:p>
          </p:txBody>
        </p:sp>
        <p:sp>
          <p:nvSpPr>
            <p:cNvPr id="38934"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35"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36"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37"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38"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8939" name="Rectangle 24"/>
            <p:cNvSpPr>
              <a:spLocks noChangeArrowheads="1"/>
            </p:cNvSpPr>
            <p:nvPr/>
          </p:nvSpPr>
          <p:spPr bwMode="auto">
            <a:xfrm>
              <a:off x="679" y="4061"/>
              <a:ext cx="167" cy="384"/>
            </a:xfrm>
            <a:prstGeom prst="rect">
              <a:avLst/>
            </a:prstGeom>
            <a:noFill/>
            <a:ln w="38100">
              <a:noFill/>
              <a:miter lim="800000"/>
              <a:headEnd/>
              <a:tailEnd/>
            </a:ln>
          </p:spPr>
          <p:txBody>
            <a:bodyPr wrap="none" lIns="92075" tIns="46038" rIns="92075" bIns="46038">
              <a:spAutoFit/>
            </a:bodyPr>
            <a:lstStyle/>
            <a:p>
              <a:pPr eaLnBrk="0" hangingPunct="0"/>
              <a:r>
                <a:rPr lang="en-US" sz="2400" b="1"/>
                <a:t>5</a:t>
              </a:r>
              <a:endParaRPr lang="en-US" sz="2400"/>
            </a:p>
          </p:txBody>
        </p:sp>
        <p:sp>
          <p:nvSpPr>
            <p:cNvPr id="38940" name="Rectangle 25"/>
            <p:cNvSpPr>
              <a:spLocks noChangeArrowheads="1"/>
            </p:cNvSpPr>
            <p:nvPr/>
          </p:nvSpPr>
          <p:spPr bwMode="auto">
            <a:xfrm>
              <a:off x="1106" y="4050"/>
              <a:ext cx="247" cy="384"/>
            </a:xfrm>
            <a:prstGeom prst="rect">
              <a:avLst/>
            </a:prstGeom>
            <a:noFill/>
            <a:ln w="38100">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38941" name="Rectangle 26"/>
            <p:cNvSpPr>
              <a:spLocks noChangeArrowheads="1"/>
            </p:cNvSpPr>
            <p:nvPr/>
          </p:nvSpPr>
          <p:spPr bwMode="auto">
            <a:xfrm>
              <a:off x="1586" y="4040"/>
              <a:ext cx="247" cy="384"/>
            </a:xfrm>
            <a:prstGeom prst="rect">
              <a:avLst/>
            </a:prstGeom>
            <a:noFill/>
            <a:ln w="38100">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38942" name="Rectangle 27"/>
            <p:cNvSpPr>
              <a:spLocks noChangeArrowheads="1"/>
            </p:cNvSpPr>
            <p:nvPr/>
          </p:nvSpPr>
          <p:spPr bwMode="auto">
            <a:xfrm>
              <a:off x="2087" y="4061"/>
              <a:ext cx="247" cy="384"/>
            </a:xfrm>
            <a:prstGeom prst="rect">
              <a:avLst/>
            </a:prstGeom>
            <a:noFill/>
            <a:ln w="38100">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38943" name="Rectangle 28"/>
            <p:cNvSpPr>
              <a:spLocks noChangeArrowheads="1"/>
            </p:cNvSpPr>
            <p:nvPr/>
          </p:nvSpPr>
          <p:spPr bwMode="auto">
            <a:xfrm>
              <a:off x="2621" y="4050"/>
              <a:ext cx="247" cy="384"/>
            </a:xfrm>
            <a:prstGeom prst="rect">
              <a:avLst/>
            </a:prstGeom>
            <a:noFill/>
            <a:ln w="38100">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38944" name="Rectangle 29"/>
            <p:cNvSpPr>
              <a:spLocks noChangeArrowheads="1"/>
            </p:cNvSpPr>
            <p:nvPr/>
          </p:nvSpPr>
          <p:spPr bwMode="auto">
            <a:xfrm>
              <a:off x="3112" y="4050"/>
              <a:ext cx="327" cy="384"/>
            </a:xfrm>
            <a:prstGeom prst="rect">
              <a:avLst/>
            </a:prstGeom>
            <a:noFill/>
            <a:ln w="38100">
              <a:noFill/>
              <a:miter lim="800000"/>
              <a:headEnd/>
              <a:tailEnd/>
            </a:ln>
          </p:spPr>
          <p:txBody>
            <a:bodyPr wrap="none" lIns="92075" tIns="46038" rIns="92075" bIns="46038">
              <a:spAutoFit/>
            </a:bodyPr>
            <a:lstStyle/>
            <a:p>
              <a:pPr eaLnBrk="0" hangingPunct="0"/>
              <a:r>
                <a:rPr lang="en-US" sz="2400" b="1"/>
                <a:t>101</a:t>
              </a:r>
              <a:endParaRPr lang="en-US" sz="2400"/>
            </a:p>
          </p:txBody>
        </p:sp>
      </p:grpSp>
      <p:sp>
        <p:nvSpPr>
          <p:cNvPr id="38929" name="Rectangle 30"/>
          <p:cNvSpPr>
            <a:spLocks noChangeArrowheads="1"/>
          </p:cNvSpPr>
          <p:nvPr/>
        </p:nvSpPr>
        <p:spPr bwMode="auto">
          <a:xfrm>
            <a:off x="1524000" y="1611313"/>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38930" name="Line 31"/>
          <p:cNvSpPr>
            <a:spLocks noChangeShapeType="1"/>
          </p:cNvSpPr>
          <p:nvPr/>
        </p:nvSpPr>
        <p:spPr bwMode="auto">
          <a:xfrm>
            <a:off x="4276725" y="2962275"/>
            <a:ext cx="0" cy="900113"/>
          </a:xfrm>
          <a:prstGeom prst="line">
            <a:avLst/>
          </a:prstGeom>
          <a:noFill/>
          <a:ln w="76200">
            <a:solidFill>
              <a:srgbClr val="FF0033"/>
            </a:solidFill>
            <a:round/>
            <a:headEnd type="none" w="sm" len="sm"/>
            <a:tailEnd type="triangle" w="med" len="med"/>
          </a:ln>
        </p:spPr>
        <p:txBody>
          <a:bodyPr/>
          <a:lstStyle/>
          <a:p>
            <a:endParaRPr lang="en-US"/>
          </a:p>
        </p:txBody>
      </p:sp>
      <p:sp>
        <p:nvSpPr>
          <p:cNvPr id="3893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3893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344B66A9-F02A-440F-8FC2-44799F0F40C6}" type="slidenum">
              <a:rPr lang="en-US" sz="1400"/>
              <a:pPr/>
              <a:t>24</a:t>
            </a:fld>
            <a:endParaRPr lang="en-US" sz="140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80975" y="550863"/>
            <a:ext cx="8229600" cy="1143000"/>
          </a:xfrm>
        </p:spPr>
        <p:txBody>
          <a:bodyPr/>
          <a:lstStyle/>
          <a:p>
            <a:pPr eaLnBrk="1" hangingPunct="1"/>
            <a:r>
              <a:rPr lang="en-US" sz="1700" smtClean="0">
                <a:latin typeface="Verdana" pitchFamily="34" charset="0"/>
              </a:rPr>
              <a:t>"Bubbling Up" the Largest Element</a:t>
            </a:r>
          </a:p>
        </p:txBody>
      </p:sp>
      <p:sp>
        <p:nvSpPr>
          <p:cNvPr id="39939" name="Rectangle 3"/>
          <p:cNvSpPr>
            <a:spLocks noGrp="1" noChangeArrowheads="1"/>
          </p:cNvSpPr>
          <p:nvPr>
            <p:ph type="body" idx="1"/>
          </p:nvPr>
        </p:nvSpPr>
        <p:spPr>
          <a:xfrm>
            <a:off x="457200" y="1600200"/>
            <a:ext cx="8229600" cy="1462088"/>
          </a:xfrm>
        </p:spPr>
        <p:txBody>
          <a:bodyPr/>
          <a:lstStyle/>
          <a:p>
            <a:pPr eaLnBrk="1" hangingPunct="1"/>
            <a:r>
              <a:rPr lang="en-US" sz="1700" smtClean="0">
                <a:latin typeface="Verdana" pitchFamily="34" charset="0"/>
              </a:rPr>
              <a:t>Traverse a collection of elements</a:t>
            </a:r>
          </a:p>
          <a:p>
            <a:pPr lvl="1" eaLnBrk="1" hangingPunct="1"/>
            <a:r>
              <a:rPr lang="en-US" sz="1700" smtClean="0">
                <a:latin typeface="Verdana" pitchFamily="34" charset="0"/>
              </a:rPr>
              <a:t>Move from the front to the end</a:t>
            </a:r>
          </a:p>
          <a:p>
            <a:pPr lvl="1" eaLnBrk="1" hangingPunct="1"/>
            <a:r>
              <a:rPr lang="en-US" sz="1700" smtClean="0">
                <a:latin typeface="Verdana" pitchFamily="34" charset="0"/>
              </a:rPr>
              <a:t>“Bubble” the </a:t>
            </a:r>
            <a:r>
              <a:rPr lang="en-US" sz="1700" smtClean="0">
                <a:solidFill>
                  <a:srgbClr val="3333FF"/>
                </a:solidFill>
                <a:latin typeface="Verdana" pitchFamily="34" charset="0"/>
              </a:rPr>
              <a:t>largest value</a:t>
            </a:r>
            <a:r>
              <a:rPr lang="en-US" sz="1700" smtClean="0">
                <a:latin typeface="Verdana" pitchFamily="34" charset="0"/>
              </a:rPr>
              <a:t> to the end using </a:t>
            </a:r>
            <a:r>
              <a:rPr lang="en-US" sz="1700" smtClean="0">
                <a:solidFill>
                  <a:srgbClr val="3333FF"/>
                </a:solidFill>
                <a:latin typeface="Verdana" pitchFamily="34" charset="0"/>
              </a:rPr>
              <a:t>pair-wise comparisons and swapping</a:t>
            </a:r>
          </a:p>
        </p:txBody>
      </p:sp>
      <p:sp>
        <p:nvSpPr>
          <p:cNvPr id="39940" name="Rectangle 4"/>
          <p:cNvSpPr>
            <a:spLocks noChangeArrowheads="1"/>
          </p:cNvSpPr>
          <p:nvPr/>
        </p:nvSpPr>
        <p:spPr bwMode="auto">
          <a:xfrm>
            <a:off x="1211263" y="3968750"/>
            <a:ext cx="6518275" cy="715963"/>
          </a:xfrm>
          <a:prstGeom prst="rect">
            <a:avLst/>
          </a:prstGeom>
          <a:noFill/>
          <a:ln w="38100">
            <a:solidFill>
              <a:schemeClr val="tx1"/>
            </a:solidFill>
            <a:miter lim="800000"/>
            <a:headEnd/>
            <a:tailEnd/>
          </a:ln>
        </p:spPr>
        <p:txBody>
          <a:bodyPr wrap="none" anchor="ctr"/>
          <a:lstStyle/>
          <a:p>
            <a:endParaRPr lang="en-US"/>
          </a:p>
        </p:txBody>
      </p:sp>
      <p:sp>
        <p:nvSpPr>
          <p:cNvPr id="39941" name="Line 5"/>
          <p:cNvSpPr>
            <a:spLocks noChangeShapeType="1"/>
          </p:cNvSpPr>
          <p:nvPr/>
        </p:nvSpPr>
        <p:spPr bwMode="auto">
          <a:xfrm>
            <a:off x="2220913" y="3963988"/>
            <a:ext cx="0" cy="7127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9942" name="Line 6"/>
          <p:cNvSpPr>
            <a:spLocks noChangeShapeType="1"/>
          </p:cNvSpPr>
          <p:nvPr/>
        </p:nvSpPr>
        <p:spPr bwMode="auto">
          <a:xfrm>
            <a:off x="3238500" y="39639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9943" name="Line 7"/>
          <p:cNvSpPr>
            <a:spLocks noChangeShapeType="1"/>
          </p:cNvSpPr>
          <p:nvPr/>
        </p:nvSpPr>
        <p:spPr bwMode="auto">
          <a:xfrm>
            <a:off x="4276725" y="39639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9944" name="Line 8"/>
          <p:cNvSpPr>
            <a:spLocks noChangeShapeType="1"/>
          </p:cNvSpPr>
          <p:nvPr/>
        </p:nvSpPr>
        <p:spPr bwMode="auto">
          <a:xfrm>
            <a:off x="5386388" y="39639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9945" name="Line 9"/>
          <p:cNvSpPr>
            <a:spLocks noChangeShapeType="1"/>
          </p:cNvSpPr>
          <p:nvPr/>
        </p:nvSpPr>
        <p:spPr bwMode="auto">
          <a:xfrm>
            <a:off x="6540500" y="3976688"/>
            <a:ext cx="0" cy="7000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39946" name="Rectangle 10"/>
          <p:cNvSpPr>
            <a:spLocks noChangeArrowheads="1"/>
          </p:cNvSpPr>
          <p:nvPr/>
        </p:nvSpPr>
        <p:spPr bwMode="auto">
          <a:xfrm>
            <a:off x="6958013" y="4143375"/>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b="1"/>
              <a:t>5</a:t>
            </a:r>
          </a:p>
        </p:txBody>
      </p:sp>
      <p:sp>
        <p:nvSpPr>
          <p:cNvPr id="39947" name="Rectangle 11"/>
          <p:cNvSpPr>
            <a:spLocks noChangeArrowheads="1"/>
          </p:cNvSpPr>
          <p:nvPr/>
        </p:nvSpPr>
        <p:spPr bwMode="auto">
          <a:xfrm>
            <a:off x="4516438" y="41306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39948" name="Rectangle 12"/>
          <p:cNvSpPr>
            <a:spLocks noChangeArrowheads="1"/>
          </p:cNvSpPr>
          <p:nvPr/>
        </p:nvSpPr>
        <p:spPr bwMode="auto">
          <a:xfrm>
            <a:off x="3430588" y="41433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39949" name="Rectangle 13"/>
          <p:cNvSpPr>
            <a:spLocks noChangeArrowheads="1"/>
          </p:cNvSpPr>
          <p:nvPr/>
        </p:nvSpPr>
        <p:spPr bwMode="auto">
          <a:xfrm>
            <a:off x="2344738" y="41433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39950" name="Rectangle 14"/>
          <p:cNvSpPr>
            <a:spLocks noChangeArrowheads="1"/>
          </p:cNvSpPr>
          <p:nvPr/>
        </p:nvSpPr>
        <p:spPr bwMode="auto">
          <a:xfrm>
            <a:off x="1376363" y="41576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39951" name="Rectangle 15"/>
          <p:cNvSpPr>
            <a:spLocks noChangeArrowheads="1"/>
          </p:cNvSpPr>
          <p:nvPr/>
        </p:nvSpPr>
        <p:spPr bwMode="auto">
          <a:xfrm>
            <a:off x="5559425" y="4129088"/>
            <a:ext cx="693738" cy="457200"/>
          </a:xfrm>
          <a:prstGeom prst="rect">
            <a:avLst/>
          </a:prstGeom>
          <a:noFill/>
          <a:ln w="9525">
            <a:noFill/>
            <a:miter lim="800000"/>
            <a:headEnd/>
            <a:tailEnd/>
          </a:ln>
        </p:spPr>
        <p:txBody>
          <a:bodyPr wrap="none" lIns="92075" tIns="46038" rIns="92075" bIns="46038">
            <a:spAutoFit/>
          </a:bodyPr>
          <a:lstStyle/>
          <a:p>
            <a:pPr eaLnBrk="0" hangingPunct="0"/>
            <a:r>
              <a:rPr lang="en-US" sz="2400" b="1"/>
              <a:t>101</a:t>
            </a:r>
          </a:p>
        </p:txBody>
      </p:sp>
      <p:sp>
        <p:nvSpPr>
          <p:cNvPr id="39952" name="Rectangle 16"/>
          <p:cNvSpPr>
            <a:spLocks noChangeArrowheads="1"/>
          </p:cNvSpPr>
          <p:nvPr/>
        </p:nvSpPr>
        <p:spPr bwMode="auto">
          <a:xfrm>
            <a:off x="1524000" y="3508375"/>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3995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3995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A03ACD4A-39B3-476D-8237-0411B39D3A34}" type="slidenum">
              <a:rPr lang="en-US" sz="1400"/>
              <a:pPr/>
              <a:t>25</a:t>
            </a:fld>
            <a:endParaRPr lang="en-U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579438"/>
            <a:ext cx="8229600" cy="755650"/>
          </a:xfrm>
        </p:spPr>
        <p:txBody>
          <a:bodyPr/>
          <a:lstStyle/>
          <a:p>
            <a:pPr eaLnBrk="1" hangingPunct="1"/>
            <a:r>
              <a:rPr lang="en-US" sz="1700" smtClean="0">
                <a:latin typeface="Verdana" pitchFamily="34" charset="0"/>
              </a:rPr>
              <a:t>"Bubbling Up" the Largest Element</a:t>
            </a:r>
          </a:p>
        </p:txBody>
      </p:sp>
      <p:sp>
        <p:nvSpPr>
          <p:cNvPr id="40963" name="Rectangle 3"/>
          <p:cNvSpPr>
            <a:spLocks noGrp="1" noChangeArrowheads="1"/>
          </p:cNvSpPr>
          <p:nvPr>
            <p:ph type="body" idx="1"/>
          </p:nvPr>
        </p:nvSpPr>
        <p:spPr>
          <a:xfrm>
            <a:off x="457200" y="1600200"/>
            <a:ext cx="8229600" cy="1535113"/>
          </a:xfrm>
        </p:spPr>
        <p:txBody>
          <a:bodyPr/>
          <a:lstStyle/>
          <a:p>
            <a:pPr eaLnBrk="1" hangingPunct="1"/>
            <a:r>
              <a:rPr lang="en-US" sz="1700" smtClean="0">
                <a:latin typeface="Verdana" pitchFamily="34" charset="0"/>
              </a:rPr>
              <a:t>Traverse a collection of elements</a:t>
            </a:r>
          </a:p>
          <a:p>
            <a:pPr lvl="1" eaLnBrk="1" hangingPunct="1"/>
            <a:r>
              <a:rPr lang="en-US" sz="1700" smtClean="0">
                <a:latin typeface="Verdana" pitchFamily="34" charset="0"/>
              </a:rPr>
              <a:t>Move from the front to the end</a:t>
            </a:r>
          </a:p>
          <a:p>
            <a:pPr lvl="1" eaLnBrk="1" hangingPunct="1"/>
            <a:r>
              <a:rPr lang="en-US" sz="1700" smtClean="0">
                <a:latin typeface="Verdana" pitchFamily="34" charset="0"/>
              </a:rPr>
              <a:t>“Bubble” the largest value to the end using pair-wise comparisons and swapping</a:t>
            </a:r>
          </a:p>
        </p:txBody>
      </p:sp>
      <p:sp>
        <p:nvSpPr>
          <p:cNvPr id="40964" name="Rectangle 4"/>
          <p:cNvSpPr>
            <a:spLocks noChangeArrowheads="1"/>
          </p:cNvSpPr>
          <p:nvPr/>
        </p:nvSpPr>
        <p:spPr bwMode="auto">
          <a:xfrm>
            <a:off x="1211263" y="4084638"/>
            <a:ext cx="6518275" cy="715962"/>
          </a:xfrm>
          <a:prstGeom prst="rect">
            <a:avLst/>
          </a:prstGeom>
          <a:noFill/>
          <a:ln w="38100">
            <a:solidFill>
              <a:schemeClr val="tx1"/>
            </a:solidFill>
            <a:miter lim="800000"/>
            <a:headEnd/>
            <a:tailEnd/>
          </a:ln>
        </p:spPr>
        <p:txBody>
          <a:bodyPr wrap="none" anchor="ctr"/>
          <a:lstStyle/>
          <a:p>
            <a:endParaRPr lang="en-US"/>
          </a:p>
        </p:txBody>
      </p:sp>
      <p:sp>
        <p:nvSpPr>
          <p:cNvPr id="40965" name="Line 5"/>
          <p:cNvSpPr>
            <a:spLocks noChangeShapeType="1"/>
          </p:cNvSpPr>
          <p:nvPr/>
        </p:nvSpPr>
        <p:spPr bwMode="auto">
          <a:xfrm>
            <a:off x="2220913" y="4079875"/>
            <a:ext cx="0" cy="7127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0966" name="Line 6"/>
          <p:cNvSpPr>
            <a:spLocks noChangeShapeType="1"/>
          </p:cNvSpPr>
          <p:nvPr/>
        </p:nvSpPr>
        <p:spPr bwMode="auto">
          <a:xfrm>
            <a:off x="3238500" y="407987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0967" name="Line 7"/>
          <p:cNvSpPr>
            <a:spLocks noChangeShapeType="1"/>
          </p:cNvSpPr>
          <p:nvPr/>
        </p:nvSpPr>
        <p:spPr bwMode="auto">
          <a:xfrm>
            <a:off x="4276725" y="407987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0968" name="Line 8"/>
          <p:cNvSpPr>
            <a:spLocks noChangeShapeType="1"/>
          </p:cNvSpPr>
          <p:nvPr/>
        </p:nvSpPr>
        <p:spPr bwMode="auto">
          <a:xfrm>
            <a:off x="5386388" y="407987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0969" name="Line 9"/>
          <p:cNvSpPr>
            <a:spLocks noChangeShapeType="1"/>
          </p:cNvSpPr>
          <p:nvPr/>
        </p:nvSpPr>
        <p:spPr bwMode="auto">
          <a:xfrm>
            <a:off x="6540500" y="4092575"/>
            <a:ext cx="0" cy="7000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0970" name="Rectangle 10"/>
          <p:cNvSpPr>
            <a:spLocks noChangeArrowheads="1"/>
          </p:cNvSpPr>
          <p:nvPr/>
        </p:nvSpPr>
        <p:spPr bwMode="auto">
          <a:xfrm>
            <a:off x="6958013" y="425926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b="1"/>
              <a:t>5</a:t>
            </a:r>
          </a:p>
        </p:txBody>
      </p:sp>
      <p:sp>
        <p:nvSpPr>
          <p:cNvPr id="40971" name="Rectangle 11"/>
          <p:cNvSpPr>
            <a:spLocks noChangeArrowheads="1"/>
          </p:cNvSpPr>
          <p:nvPr/>
        </p:nvSpPr>
        <p:spPr bwMode="auto">
          <a:xfrm>
            <a:off x="4516438" y="42465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0972" name="Rectangle 12"/>
          <p:cNvSpPr>
            <a:spLocks noChangeArrowheads="1"/>
          </p:cNvSpPr>
          <p:nvPr/>
        </p:nvSpPr>
        <p:spPr bwMode="auto">
          <a:xfrm>
            <a:off x="3430588" y="42592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0973" name="Rectangle 13"/>
          <p:cNvSpPr>
            <a:spLocks noChangeArrowheads="1"/>
          </p:cNvSpPr>
          <p:nvPr/>
        </p:nvSpPr>
        <p:spPr bwMode="auto">
          <a:xfrm>
            <a:off x="2344738" y="42592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42</a:t>
            </a:r>
            <a:endParaRPr lang="en-US" sz="2400">
              <a:solidFill>
                <a:srgbClr val="FF0033"/>
              </a:solidFill>
            </a:endParaRPr>
          </a:p>
        </p:txBody>
      </p:sp>
      <p:sp>
        <p:nvSpPr>
          <p:cNvPr id="40974" name="Rectangle 14"/>
          <p:cNvSpPr>
            <a:spLocks noChangeArrowheads="1"/>
          </p:cNvSpPr>
          <p:nvPr/>
        </p:nvSpPr>
        <p:spPr bwMode="auto">
          <a:xfrm>
            <a:off x="1376363" y="4273550"/>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77</a:t>
            </a:r>
            <a:endParaRPr lang="en-US" sz="2400">
              <a:solidFill>
                <a:srgbClr val="FF0033"/>
              </a:solidFill>
            </a:endParaRPr>
          </a:p>
        </p:txBody>
      </p:sp>
      <p:sp>
        <p:nvSpPr>
          <p:cNvPr id="40975" name="Rectangle 15"/>
          <p:cNvSpPr>
            <a:spLocks noChangeArrowheads="1"/>
          </p:cNvSpPr>
          <p:nvPr/>
        </p:nvSpPr>
        <p:spPr bwMode="auto">
          <a:xfrm>
            <a:off x="5559425" y="4244975"/>
            <a:ext cx="693738" cy="457200"/>
          </a:xfrm>
          <a:prstGeom prst="rect">
            <a:avLst/>
          </a:prstGeom>
          <a:noFill/>
          <a:ln w="9525">
            <a:noFill/>
            <a:miter lim="800000"/>
            <a:headEnd/>
            <a:tailEnd/>
          </a:ln>
        </p:spPr>
        <p:txBody>
          <a:bodyPr wrap="none" lIns="92075" tIns="46038" rIns="92075" bIns="46038">
            <a:spAutoFit/>
          </a:bodyPr>
          <a:lstStyle/>
          <a:p>
            <a:pPr eaLnBrk="0" hangingPunct="0"/>
            <a:r>
              <a:rPr lang="en-US" sz="2400" b="1"/>
              <a:t>101</a:t>
            </a:r>
          </a:p>
        </p:txBody>
      </p:sp>
      <p:sp>
        <p:nvSpPr>
          <p:cNvPr id="40976" name="Rectangle 16"/>
          <p:cNvSpPr>
            <a:spLocks noChangeArrowheads="1"/>
          </p:cNvSpPr>
          <p:nvPr/>
        </p:nvSpPr>
        <p:spPr bwMode="auto">
          <a:xfrm>
            <a:off x="1524000" y="3624263"/>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0977" name="Rectangle 17"/>
          <p:cNvSpPr>
            <a:spLocks noChangeArrowheads="1"/>
          </p:cNvSpPr>
          <p:nvPr/>
        </p:nvSpPr>
        <p:spPr bwMode="auto">
          <a:xfrm>
            <a:off x="1211263" y="4092575"/>
            <a:ext cx="1009650"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40978" name="Rectangle 18"/>
          <p:cNvSpPr>
            <a:spLocks noChangeArrowheads="1"/>
          </p:cNvSpPr>
          <p:nvPr/>
        </p:nvSpPr>
        <p:spPr bwMode="auto">
          <a:xfrm>
            <a:off x="2220913" y="4092575"/>
            <a:ext cx="1009650"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50195" name="AutoShape 19"/>
          <p:cNvSpPr>
            <a:spLocks noChangeArrowheads="1"/>
          </p:cNvSpPr>
          <p:nvPr/>
        </p:nvSpPr>
        <p:spPr bwMode="auto">
          <a:xfrm>
            <a:off x="1011238" y="3624263"/>
            <a:ext cx="241935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p>
            <a:pPr algn="ctr" eaLnBrk="0" hangingPunct="0"/>
            <a:r>
              <a:rPr lang="en-US" sz="2400" b="1"/>
              <a:t>Swap</a:t>
            </a:r>
          </a:p>
        </p:txBody>
      </p:sp>
      <p:grpSp>
        <p:nvGrpSpPr>
          <p:cNvPr id="2" name="Group 20"/>
          <p:cNvGrpSpPr>
            <a:grpSpLocks/>
          </p:cNvGrpSpPr>
          <p:nvPr/>
        </p:nvGrpSpPr>
        <p:grpSpPr bwMode="auto">
          <a:xfrm>
            <a:off x="1206500" y="4087813"/>
            <a:ext cx="2019300" cy="708025"/>
            <a:chOff x="760" y="2895"/>
            <a:chExt cx="1272" cy="446"/>
          </a:xfrm>
        </p:grpSpPr>
        <p:sp>
          <p:nvSpPr>
            <p:cNvPr id="40983"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42</a:t>
              </a:r>
            </a:p>
          </p:txBody>
        </p:sp>
        <p:sp>
          <p:nvSpPr>
            <p:cNvPr id="40984"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77</a:t>
              </a:r>
            </a:p>
          </p:txBody>
        </p:sp>
      </p:grpSp>
      <p:sp>
        <p:nvSpPr>
          <p:cNvPr id="4098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098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42A8FEE7-8761-41E1-BC82-731B9F601943}" type="slidenum">
              <a:rPr lang="en-US" sz="1400"/>
              <a:pPr/>
              <a:t>26</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195"/>
                                        </p:tgtEl>
                                        <p:attrNameLst>
                                          <p:attrName>style.visibility</p:attrName>
                                        </p:attrNameLst>
                                      </p:cBhvr>
                                      <p:to>
                                        <p:strVal val="visible"/>
                                      </p:to>
                                    </p:set>
                                    <p:anim calcmode="lin" valueType="num">
                                      <p:cBhvr>
                                        <p:cTn id="7" dur="500" fill="hold"/>
                                        <p:tgtEl>
                                          <p:spTgt spid="50195"/>
                                        </p:tgtEl>
                                        <p:attrNameLst>
                                          <p:attrName>ppt_w</p:attrName>
                                        </p:attrNameLst>
                                      </p:cBhvr>
                                      <p:tavLst>
                                        <p:tav tm="0">
                                          <p:val>
                                            <p:fltVal val="0"/>
                                          </p:val>
                                        </p:tav>
                                        <p:tav tm="100000">
                                          <p:val>
                                            <p:strVal val="#ppt_w"/>
                                          </p:val>
                                        </p:tav>
                                      </p:tavLst>
                                    </p:anim>
                                    <p:anim calcmode="lin" valueType="num">
                                      <p:cBhvr>
                                        <p:cTn id="8" dur="500" fill="hold"/>
                                        <p:tgtEl>
                                          <p:spTgt spid="5019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0195"/>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1700" smtClean="0">
                <a:latin typeface="Verdana" pitchFamily="34" charset="0"/>
              </a:rPr>
              <a:t>"Bubbling Up" the Largest Element</a:t>
            </a:r>
          </a:p>
        </p:txBody>
      </p:sp>
      <p:sp>
        <p:nvSpPr>
          <p:cNvPr id="41987" name="Rectangle 3"/>
          <p:cNvSpPr>
            <a:spLocks noGrp="1" noChangeArrowheads="1"/>
          </p:cNvSpPr>
          <p:nvPr>
            <p:ph type="body" idx="1"/>
          </p:nvPr>
        </p:nvSpPr>
        <p:spPr>
          <a:xfrm>
            <a:off x="457200" y="1600200"/>
            <a:ext cx="8229600" cy="1665288"/>
          </a:xfrm>
        </p:spPr>
        <p:txBody>
          <a:bodyPr/>
          <a:lstStyle/>
          <a:p>
            <a:pPr eaLnBrk="1" hangingPunct="1"/>
            <a:r>
              <a:rPr lang="en-US" sz="1700" smtClean="0">
                <a:latin typeface="Verdana" pitchFamily="34" charset="0"/>
              </a:rPr>
              <a:t>Traverse a collection of elements</a:t>
            </a:r>
          </a:p>
          <a:p>
            <a:pPr lvl="1" eaLnBrk="1" hangingPunct="1"/>
            <a:r>
              <a:rPr lang="en-US" sz="1700" smtClean="0">
                <a:latin typeface="Verdana" pitchFamily="34" charset="0"/>
              </a:rPr>
              <a:t>Move from the front to the end</a:t>
            </a:r>
          </a:p>
          <a:p>
            <a:pPr lvl="1" eaLnBrk="1" hangingPunct="1"/>
            <a:r>
              <a:rPr lang="en-US" sz="1700" smtClean="0">
                <a:latin typeface="Verdana" pitchFamily="34" charset="0"/>
              </a:rPr>
              <a:t>“Bubble” the largest value to the end using pair-wise comparisons and swapping</a:t>
            </a:r>
          </a:p>
        </p:txBody>
      </p:sp>
      <p:sp>
        <p:nvSpPr>
          <p:cNvPr id="41988" name="Rectangle 4"/>
          <p:cNvSpPr>
            <a:spLocks noChangeArrowheads="1"/>
          </p:cNvSpPr>
          <p:nvPr/>
        </p:nvSpPr>
        <p:spPr bwMode="auto">
          <a:xfrm>
            <a:off x="1211263" y="4259263"/>
            <a:ext cx="6518275" cy="715962"/>
          </a:xfrm>
          <a:prstGeom prst="rect">
            <a:avLst/>
          </a:prstGeom>
          <a:noFill/>
          <a:ln w="38100">
            <a:solidFill>
              <a:schemeClr val="tx1"/>
            </a:solidFill>
            <a:miter lim="800000"/>
            <a:headEnd/>
            <a:tailEnd/>
          </a:ln>
        </p:spPr>
        <p:txBody>
          <a:bodyPr wrap="none" anchor="ctr"/>
          <a:lstStyle/>
          <a:p>
            <a:endParaRPr lang="en-US"/>
          </a:p>
        </p:txBody>
      </p:sp>
      <p:sp>
        <p:nvSpPr>
          <p:cNvPr id="41989" name="Line 5"/>
          <p:cNvSpPr>
            <a:spLocks noChangeShapeType="1"/>
          </p:cNvSpPr>
          <p:nvPr/>
        </p:nvSpPr>
        <p:spPr bwMode="auto">
          <a:xfrm>
            <a:off x="2220913" y="4254500"/>
            <a:ext cx="0" cy="7127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1990" name="Line 6"/>
          <p:cNvSpPr>
            <a:spLocks noChangeShapeType="1"/>
          </p:cNvSpPr>
          <p:nvPr/>
        </p:nvSpPr>
        <p:spPr bwMode="auto">
          <a:xfrm>
            <a:off x="3238500" y="4254500"/>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1991" name="Line 7"/>
          <p:cNvSpPr>
            <a:spLocks noChangeShapeType="1"/>
          </p:cNvSpPr>
          <p:nvPr/>
        </p:nvSpPr>
        <p:spPr bwMode="auto">
          <a:xfrm>
            <a:off x="4276725" y="4254500"/>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1992" name="Line 8"/>
          <p:cNvSpPr>
            <a:spLocks noChangeShapeType="1"/>
          </p:cNvSpPr>
          <p:nvPr/>
        </p:nvSpPr>
        <p:spPr bwMode="auto">
          <a:xfrm>
            <a:off x="5386388" y="4254500"/>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1993" name="Line 9"/>
          <p:cNvSpPr>
            <a:spLocks noChangeShapeType="1"/>
          </p:cNvSpPr>
          <p:nvPr/>
        </p:nvSpPr>
        <p:spPr bwMode="auto">
          <a:xfrm>
            <a:off x="6540500" y="4267200"/>
            <a:ext cx="0" cy="7000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1994" name="Rectangle 10"/>
          <p:cNvSpPr>
            <a:spLocks noChangeArrowheads="1"/>
          </p:cNvSpPr>
          <p:nvPr/>
        </p:nvSpPr>
        <p:spPr bwMode="auto">
          <a:xfrm>
            <a:off x="6958013" y="4433888"/>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b="1"/>
              <a:t>5</a:t>
            </a:r>
          </a:p>
        </p:txBody>
      </p:sp>
      <p:sp>
        <p:nvSpPr>
          <p:cNvPr id="41995" name="Rectangle 11"/>
          <p:cNvSpPr>
            <a:spLocks noChangeArrowheads="1"/>
          </p:cNvSpPr>
          <p:nvPr/>
        </p:nvSpPr>
        <p:spPr bwMode="auto">
          <a:xfrm>
            <a:off x="4516438" y="4421188"/>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1996" name="Rectangle 12"/>
          <p:cNvSpPr>
            <a:spLocks noChangeArrowheads="1"/>
          </p:cNvSpPr>
          <p:nvPr/>
        </p:nvSpPr>
        <p:spPr bwMode="auto">
          <a:xfrm>
            <a:off x="3430588" y="4433888"/>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35</a:t>
            </a:r>
            <a:endParaRPr lang="en-US" sz="2400">
              <a:solidFill>
                <a:srgbClr val="FF0033"/>
              </a:solidFill>
            </a:endParaRPr>
          </a:p>
        </p:txBody>
      </p:sp>
      <p:sp>
        <p:nvSpPr>
          <p:cNvPr id="41997" name="Rectangle 13"/>
          <p:cNvSpPr>
            <a:spLocks noChangeArrowheads="1"/>
          </p:cNvSpPr>
          <p:nvPr/>
        </p:nvSpPr>
        <p:spPr bwMode="auto">
          <a:xfrm>
            <a:off x="2344738" y="4433888"/>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77</a:t>
            </a:r>
            <a:endParaRPr lang="en-US" sz="2400">
              <a:solidFill>
                <a:srgbClr val="FF0033"/>
              </a:solidFill>
            </a:endParaRPr>
          </a:p>
        </p:txBody>
      </p:sp>
      <p:sp>
        <p:nvSpPr>
          <p:cNvPr id="41998" name="Rectangle 14"/>
          <p:cNvSpPr>
            <a:spLocks noChangeArrowheads="1"/>
          </p:cNvSpPr>
          <p:nvPr/>
        </p:nvSpPr>
        <p:spPr bwMode="auto">
          <a:xfrm>
            <a:off x="1376363" y="44481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1999" name="Rectangle 15"/>
          <p:cNvSpPr>
            <a:spLocks noChangeArrowheads="1"/>
          </p:cNvSpPr>
          <p:nvPr/>
        </p:nvSpPr>
        <p:spPr bwMode="auto">
          <a:xfrm>
            <a:off x="5559425" y="4419600"/>
            <a:ext cx="693738" cy="457200"/>
          </a:xfrm>
          <a:prstGeom prst="rect">
            <a:avLst/>
          </a:prstGeom>
          <a:noFill/>
          <a:ln w="9525">
            <a:noFill/>
            <a:miter lim="800000"/>
            <a:headEnd/>
            <a:tailEnd/>
          </a:ln>
        </p:spPr>
        <p:txBody>
          <a:bodyPr wrap="none" lIns="92075" tIns="46038" rIns="92075" bIns="46038">
            <a:spAutoFit/>
          </a:bodyPr>
          <a:lstStyle/>
          <a:p>
            <a:pPr eaLnBrk="0" hangingPunct="0"/>
            <a:r>
              <a:rPr lang="en-US" sz="2400" b="1"/>
              <a:t>101</a:t>
            </a:r>
          </a:p>
        </p:txBody>
      </p:sp>
      <p:sp>
        <p:nvSpPr>
          <p:cNvPr id="42000" name="Rectangle 16"/>
          <p:cNvSpPr>
            <a:spLocks noChangeArrowheads="1"/>
          </p:cNvSpPr>
          <p:nvPr/>
        </p:nvSpPr>
        <p:spPr bwMode="auto">
          <a:xfrm>
            <a:off x="1524000" y="3798888"/>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2001" name="Rectangle 17"/>
          <p:cNvSpPr>
            <a:spLocks noChangeArrowheads="1"/>
          </p:cNvSpPr>
          <p:nvPr/>
        </p:nvSpPr>
        <p:spPr bwMode="auto">
          <a:xfrm>
            <a:off x="2220913" y="4254500"/>
            <a:ext cx="1009650"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42002" name="Rectangle 18"/>
          <p:cNvSpPr>
            <a:spLocks noChangeArrowheads="1"/>
          </p:cNvSpPr>
          <p:nvPr/>
        </p:nvSpPr>
        <p:spPr bwMode="auto">
          <a:xfrm>
            <a:off x="3259138" y="4254500"/>
            <a:ext cx="1009650"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51219" name="AutoShape 19"/>
          <p:cNvSpPr>
            <a:spLocks noChangeArrowheads="1"/>
          </p:cNvSpPr>
          <p:nvPr/>
        </p:nvSpPr>
        <p:spPr bwMode="auto">
          <a:xfrm>
            <a:off x="2062163" y="3808413"/>
            <a:ext cx="241935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p>
            <a:pPr algn="ctr" eaLnBrk="0" hangingPunct="0"/>
            <a:r>
              <a:rPr lang="en-US" sz="2400" b="1"/>
              <a:t>Swap</a:t>
            </a:r>
          </a:p>
        </p:txBody>
      </p:sp>
      <p:grpSp>
        <p:nvGrpSpPr>
          <p:cNvPr id="2" name="Group 20"/>
          <p:cNvGrpSpPr>
            <a:grpSpLocks/>
          </p:cNvGrpSpPr>
          <p:nvPr/>
        </p:nvGrpSpPr>
        <p:grpSpPr bwMode="auto">
          <a:xfrm>
            <a:off x="2257425" y="4271963"/>
            <a:ext cx="2019300" cy="708025"/>
            <a:chOff x="760" y="2895"/>
            <a:chExt cx="1272" cy="446"/>
          </a:xfrm>
        </p:grpSpPr>
        <p:sp>
          <p:nvSpPr>
            <p:cNvPr id="42007"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35</a:t>
              </a:r>
            </a:p>
          </p:txBody>
        </p:sp>
        <p:sp>
          <p:nvSpPr>
            <p:cNvPr id="42008"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77</a:t>
              </a:r>
            </a:p>
          </p:txBody>
        </p:sp>
      </p:grpSp>
      <p:sp>
        <p:nvSpPr>
          <p:cNvPr id="4200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2006"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1409F922-8B74-4611-AA4A-26CC1098B188}" type="slidenum">
              <a:rPr lang="en-US" sz="1400"/>
              <a:pPr/>
              <a:t>27</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19"/>
                                        </p:tgtEl>
                                        <p:attrNameLst>
                                          <p:attrName>style.visibility</p:attrName>
                                        </p:attrNameLst>
                                      </p:cBhvr>
                                      <p:to>
                                        <p:strVal val="visible"/>
                                      </p:to>
                                    </p:set>
                                    <p:anim calcmode="lin" valueType="num">
                                      <p:cBhvr>
                                        <p:cTn id="7" dur="500" fill="hold"/>
                                        <p:tgtEl>
                                          <p:spTgt spid="51219"/>
                                        </p:tgtEl>
                                        <p:attrNameLst>
                                          <p:attrName>ppt_w</p:attrName>
                                        </p:attrNameLst>
                                      </p:cBhvr>
                                      <p:tavLst>
                                        <p:tav tm="0">
                                          <p:val>
                                            <p:fltVal val="0"/>
                                          </p:val>
                                        </p:tav>
                                        <p:tav tm="100000">
                                          <p:val>
                                            <p:strVal val="#ppt_w"/>
                                          </p:val>
                                        </p:tav>
                                      </p:tavLst>
                                    </p:anim>
                                    <p:anim calcmode="lin" valueType="num">
                                      <p:cBhvr>
                                        <p:cTn id="8" dur="500" fill="hold"/>
                                        <p:tgtEl>
                                          <p:spTgt spid="51219"/>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1219"/>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1700" smtClean="0">
                <a:latin typeface="Verdana" pitchFamily="34" charset="0"/>
              </a:rPr>
              <a:t>"Bubbling Up" the Largest Element</a:t>
            </a:r>
          </a:p>
        </p:txBody>
      </p:sp>
      <p:sp>
        <p:nvSpPr>
          <p:cNvPr id="43011" name="Rectangle 3"/>
          <p:cNvSpPr>
            <a:spLocks noGrp="1" noChangeArrowheads="1"/>
          </p:cNvSpPr>
          <p:nvPr>
            <p:ph type="body" idx="1"/>
          </p:nvPr>
        </p:nvSpPr>
        <p:spPr>
          <a:xfrm>
            <a:off x="457200" y="1600200"/>
            <a:ext cx="8229600" cy="1636713"/>
          </a:xfrm>
        </p:spPr>
        <p:txBody>
          <a:bodyPr/>
          <a:lstStyle/>
          <a:p>
            <a:pPr eaLnBrk="1" hangingPunct="1"/>
            <a:r>
              <a:rPr lang="en-US" sz="1700" smtClean="0">
                <a:latin typeface="Verdana" pitchFamily="34" charset="0"/>
              </a:rPr>
              <a:t>Traverse a collection of elements</a:t>
            </a:r>
          </a:p>
          <a:p>
            <a:pPr lvl="1" eaLnBrk="1" hangingPunct="1"/>
            <a:r>
              <a:rPr lang="en-US" sz="1700" smtClean="0">
                <a:latin typeface="Verdana" pitchFamily="34" charset="0"/>
              </a:rPr>
              <a:t>Move from the front to the end</a:t>
            </a:r>
          </a:p>
          <a:p>
            <a:pPr lvl="1" eaLnBrk="1" hangingPunct="1"/>
            <a:r>
              <a:rPr lang="en-US" sz="1700" smtClean="0">
                <a:latin typeface="Verdana" pitchFamily="34" charset="0"/>
              </a:rPr>
              <a:t>“Bubble” the largest value to the end using pair-wise comparisons and swapping</a:t>
            </a:r>
          </a:p>
        </p:txBody>
      </p:sp>
      <p:sp>
        <p:nvSpPr>
          <p:cNvPr id="43012" name="Rectangle 4"/>
          <p:cNvSpPr>
            <a:spLocks noChangeArrowheads="1"/>
          </p:cNvSpPr>
          <p:nvPr/>
        </p:nvSpPr>
        <p:spPr bwMode="auto">
          <a:xfrm>
            <a:off x="1211263" y="4084638"/>
            <a:ext cx="6518275" cy="715962"/>
          </a:xfrm>
          <a:prstGeom prst="rect">
            <a:avLst/>
          </a:prstGeom>
          <a:noFill/>
          <a:ln w="38100">
            <a:solidFill>
              <a:schemeClr val="tx1"/>
            </a:solidFill>
            <a:miter lim="800000"/>
            <a:headEnd/>
            <a:tailEnd/>
          </a:ln>
        </p:spPr>
        <p:txBody>
          <a:bodyPr wrap="none" anchor="ctr"/>
          <a:lstStyle/>
          <a:p>
            <a:endParaRPr lang="en-US"/>
          </a:p>
        </p:txBody>
      </p:sp>
      <p:sp>
        <p:nvSpPr>
          <p:cNvPr id="43013" name="Line 5"/>
          <p:cNvSpPr>
            <a:spLocks noChangeShapeType="1"/>
          </p:cNvSpPr>
          <p:nvPr/>
        </p:nvSpPr>
        <p:spPr bwMode="auto">
          <a:xfrm>
            <a:off x="2220913" y="4079875"/>
            <a:ext cx="0" cy="7127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3014" name="Line 6"/>
          <p:cNvSpPr>
            <a:spLocks noChangeShapeType="1"/>
          </p:cNvSpPr>
          <p:nvPr/>
        </p:nvSpPr>
        <p:spPr bwMode="auto">
          <a:xfrm>
            <a:off x="3238500" y="407987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3015" name="Line 7"/>
          <p:cNvSpPr>
            <a:spLocks noChangeShapeType="1"/>
          </p:cNvSpPr>
          <p:nvPr/>
        </p:nvSpPr>
        <p:spPr bwMode="auto">
          <a:xfrm>
            <a:off x="4276725" y="407987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3016" name="Line 8"/>
          <p:cNvSpPr>
            <a:spLocks noChangeShapeType="1"/>
          </p:cNvSpPr>
          <p:nvPr/>
        </p:nvSpPr>
        <p:spPr bwMode="auto">
          <a:xfrm>
            <a:off x="5386388" y="4079875"/>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3017" name="Line 9"/>
          <p:cNvSpPr>
            <a:spLocks noChangeShapeType="1"/>
          </p:cNvSpPr>
          <p:nvPr/>
        </p:nvSpPr>
        <p:spPr bwMode="auto">
          <a:xfrm>
            <a:off x="6540500" y="4092575"/>
            <a:ext cx="0" cy="7000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3018" name="Rectangle 10"/>
          <p:cNvSpPr>
            <a:spLocks noChangeArrowheads="1"/>
          </p:cNvSpPr>
          <p:nvPr/>
        </p:nvSpPr>
        <p:spPr bwMode="auto">
          <a:xfrm>
            <a:off x="6958013" y="4259263"/>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b="1"/>
              <a:t>5</a:t>
            </a:r>
          </a:p>
        </p:txBody>
      </p:sp>
      <p:sp>
        <p:nvSpPr>
          <p:cNvPr id="43019" name="Rectangle 11"/>
          <p:cNvSpPr>
            <a:spLocks noChangeArrowheads="1"/>
          </p:cNvSpPr>
          <p:nvPr/>
        </p:nvSpPr>
        <p:spPr bwMode="auto">
          <a:xfrm>
            <a:off x="4516438" y="42465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12</a:t>
            </a:r>
            <a:endParaRPr lang="en-US" sz="2400">
              <a:solidFill>
                <a:srgbClr val="FF0033"/>
              </a:solidFill>
            </a:endParaRPr>
          </a:p>
        </p:txBody>
      </p:sp>
      <p:sp>
        <p:nvSpPr>
          <p:cNvPr id="43020" name="Rectangle 12"/>
          <p:cNvSpPr>
            <a:spLocks noChangeArrowheads="1"/>
          </p:cNvSpPr>
          <p:nvPr/>
        </p:nvSpPr>
        <p:spPr bwMode="auto">
          <a:xfrm>
            <a:off x="3430588" y="42592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77</a:t>
            </a:r>
            <a:endParaRPr lang="en-US" sz="2400">
              <a:solidFill>
                <a:srgbClr val="FF0033"/>
              </a:solidFill>
            </a:endParaRPr>
          </a:p>
        </p:txBody>
      </p:sp>
      <p:sp>
        <p:nvSpPr>
          <p:cNvPr id="43021" name="Rectangle 13"/>
          <p:cNvSpPr>
            <a:spLocks noChangeArrowheads="1"/>
          </p:cNvSpPr>
          <p:nvPr/>
        </p:nvSpPr>
        <p:spPr bwMode="auto">
          <a:xfrm>
            <a:off x="2344738" y="42592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3022" name="Rectangle 14"/>
          <p:cNvSpPr>
            <a:spLocks noChangeArrowheads="1"/>
          </p:cNvSpPr>
          <p:nvPr/>
        </p:nvSpPr>
        <p:spPr bwMode="auto">
          <a:xfrm>
            <a:off x="1376363" y="4273550"/>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3023" name="Rectangle 15"/>
          <p:cNvSpPr>
            <a:spLocks noChangeArrowheads="1"/>
          </p:cNvSpPr>
          <p:nvPr/>
        </p:nvSpPr>
        <p:spPr bwMode="auto">
          <a:xfrm>
            <a:off x="5559425" y="4244975"/>
            <a:ext cx="693738" cy="457200"/>
          </a:xfrm>
          <a:prstGeom prst="rect">
            <a:avLst/>
          </a:prstGeom>
          <a:noFill/>
          <a:ln w="9525">
            <a:noFill/>
            <a:miter lim="800000"/>
            <a:headEnd/>
            <a:tailEnd/>
          </a:ln>
        </p:spPr>
        <p:txBody>
          <a:bodyPr wrap="none" lIns="92075" tIns="46038" rIns="92075" bIns="46038">
            <a:spAutoFit/>
          </a:bodyPr>
          <a:lstStyle/>
          <a:p>
            <a:pPr eaLnBrk="0" hangingPunct="0"/>
            <a:r>
              <a:rPr lang="en-US" sz="2400" b="1"/>
              <a:t>101</a:t>
            </a:r>
          </a:p>
        </p:txBody>
      </p:sp>
      <p:sp>
        <p:nvSpPr>
          <p:cNvPr id="43024" name="Rectangle 16"/>
          <p:cNvSpPr>
            <a:spLocks noChangeArrowheads="1"/>
          </p:cNvSpPr>
          <p:nvPr/>
        </p:nvSpPr>
        <p:spPr bwMode="auto">
          <a:xfrm>
            <a:off x="1524000" y="3624263"/>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3025" name="Rectangle 17"/>
          <p:cNvSpPr>
            <a:spLocks noChangeArrowheads="1"/>
          </p:cNvSpPr>
          <p:nvPr/>
        </p:nvSpPr>
        <p:spPr bwMode="auto">
          <a:xfrm>
            <a:off x="3267075" y="4092575"/>
            <a:ext cx="1009650"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43026" name="Rectangle 18"/>
          <p:cNvSpPr>
            <a:spLocks noChangeArrowheads="1"/>
          </p:cNvSpPr>
          <p:nvPr/>
        </p:nvSpPr>
        <p:spPr bwMode="auto">
          <a:xfrm>
            <a:off x="4276725" y="4092575"/>
            <a:ext cx="1095375"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52243" name="AutoShape 19"/>
          <p:cNvSpPr>
            <a:spLocks noChangeArrowheads="1"/>
          </p:cNvSpPr>
          <p:nvPr/>
        </p:nvSpPr>
        <p:spPr bwMode="auto">
          <a:xfrm>
            <a:off x="3057525" y="3624263"/>
            <a:ext cx="250190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p>
            <a:pPr algn="ctr" eaLnBrk="0" hangingPunct="0"/>
            <a:r>
              <a:rPr lang="en-US" sz="2400" b="1"/>
              <a:t>Swap</a:t>
            </a:r>
          </a:p>
        </p:txBody>
      </p:sp>
      <p:grpSp>
        <p:nvGrpSpPr>
          <p:cNvPr id="2" name="Group 20"/>
          <p:cNvGrpSpPr>
            <a:grpSpLocks/>
          </p:cNvGrpSpPr>
          <p:nvPr/>
        </p:nvGrpSpPr>
        <p:grpSpPr bwMode="auto">
          <a:xfrm>
            <a:off x="3267075" y="4087813"/>
            <a:ext cx="2087563" cy="708025"/>
            <a:chOff x="760" y="2895"/>
            <a:chExt cx="1272" cy="446"/>
          </a:xfrm>
        </p:grpSpPr>
        <p:sp>
          <p:nvSpPr>
            <p:cNvPr id="43031"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12</a:t>
              </a:r>
            </a:p>
          </p:txBody>
        </p:sp>
        <p:sp>
          <p:nvSpPr>
            <p:cNvPr id="43032"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77</a:t>
              </a:r>
            </a:p>
          </p:txBody>
        </p:sp>
      </p:grpSp>
      <p:sp>
        <p:nvSpPr>
          <p:cNvPr id="4302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303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8A186170-7970-4BFC-9457-245344E7DC67}" type="slidenum">
              <a:rPr lang="en-US" sz="1400"/>
              <a:pPr/>
              <a:t>28</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2243"/>
                                        </p:tgtEl>
                                        <p:attrNameLst>
                                          <p:attrName>style.visibility</p:attrName>
                                        </p:attrNameLst>
                                      </p:cBhvr>
                                      <p:to>
                                        <p:strVal val="visible"/>
                                      </p:to>
                                    </p:set>
                                    <p:anim calcmode="lin" valueType="num">
                                      <p:cBhvr>
                                        <p:cTn id="7" dur="500" fill="hold"/>
                                        <p:tgtEl>
                                          <p:spTgt spid="52243"/>
                                        </p:tgtEl>
                                        <p:attrNameLst>
                                          <p:attrName>ppt_w</p:attrName>
                                        </p:attrNameLst>
                                      </p:cBhvr>
                                      <p:tavLst>
                                        <p:tav tm="0">
                                          <p:val>
                                            <p:fltVal val="0"/>
                                          </p:val>
                                        </p:tav>
                                        <p:tav tm="100000">
                                          <p:val>
                                            <p:strVal val="#ppt_w"/>
                                          </p:val>
                                        </p:tav>
                                      </p:tavLst>
                                    </p:anim>
                                    <p:anim calcmode="lin" valueType="num">
                                      <p:cBhvr>
                                        <p:cTn id="8" dur="500" fill="hold"/>
                                        <p:tgtEl>
                                          <p:spTgt spid="5224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2243"/>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1700" smtClean="0">
                <a:latin typeface="Verdana" pitchFamily="34" charset="0"/>
              </a:rPr>
              <a:t>"Bubbling Up" the Largest Element</a:t>
            </a:r>
          </a:p>
        </p:txBody>
      </p:sp>
      <p:sp>
        <p:nvSpPr>
          <p:cNvPr id="44035" name="Rectangle 3"/>
          <p:cNvSpPr>
            <a:spLocks noGrp="1" noChangeArrowheads="1"/>
          </p:cNvSpPr>
          <p:nvPr>
            <p:ph type="body" idx="1"/>
          </p:nvPr>
        </p:nvSpPr>
        <p:spPr>
          <a:xfrm>
            <a:off x="457200" y="1600200"/>
            <a:ext cx="8229600" cy="1781175"/>
          </a:xfrm>
        </p:spPr>
        <p:txBody>
          <a:bodyPr/>
          <a:lstStyle/>
          <a:p>
            <a:pPr eaLnBrk="1" hangingPunct="1"/>
            <a:r>
              <a:rPr lang="en-US" sz="1700" smtClean="0">
                <a:latin typeface="Verdana" pitchFamily="34" charset="0"/>
              </a:rPr>
              <a:t>Traverse a collection of elements</a:t>
            </a:r>
          </a:p>
          <a:p>
            <a:pPr lvl="1" eaLnBrk="1" hangingPunct="1"/>
            <a:r>
              <a:rPr lang="en-US" sz="1700" smtClean="0">
                <a:latin typeface="Verdana" pitchFamily="34" charset="0"/>
              </a:rPr>
              <a:t>Move from the front to the end</a:t>
            </a:r>
          </a:p>
          <a:p>
            <a:pPr lvl="1" eaLnBrk="1" hangingPunct="1"/>
            <a:r>
              <a:rPr lang="en-US" sz="1700" smtClean="0">
                <a:latin typeface="Verdana" pitchFamily="34" charset="0"/>
              </a:rPr>
              <a:t>“Bubble” the largest value to the end using pair-wise comparisons and swapping</a:t>
            </a:r>
          </a:p>
        </p:txBody>
      </p:sp>
      <p:sp>
        <p:nvSpPr>
          <p:cNvPr id="44036" name="Rectangle 4"/>
          <p:cNvSpPr>
            <a:spLocks noChangeArrowheads="1"/>
          </p:cNvSpPr>
          <p:nvPr/>
        </p:nvSpPr>
        <p:spPr bwMode="auto">
          <a:xfrm>
            <a:off x="1211263" y="4070350"/>
            <a:ext cx="6518275" cy="715963"/>
          </a:xfrm>
          <a:prstGeom prst="rect">
            <a:avLst/>
          </a:prstGeom>
          <a:noFill/>
          <a:ln w="38100">
            <a:solidFill>
              <a:schemeClr val="tx1"/>
            </a:solidFill>
            <a:miter lim="800000"/>
            <a:headEnd/>
            <a:tailEnd/>
          </a:ln>
        </p:spPr>
        <p:txBody>
          <a:bodyPr wrap="none" anchor="ctr"/>
          <a:lstStyle/>
          <a:p>
            <a:endParaRPr lang="en-US"/>
          </a:p>
        </p:txBody>
      </p:sp>
      <p:sp>
        <p:nvSpPr>
          <p:cNvPr id="44037" name="Line 5"/>
          <p:cNvSpPr>
            <a:spLocks noChangeShapeType="1"/>
          </p:cNvSpPr>
          <p:nvPr/>
        </p:nvSpPr>
        <p:spPr bwMode="auto">
          <a:xfrm>
            <a:off x="2220913" y="4065588"/>
            <a:ext cx="0" cy="7127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4038" name="Line 6"/>
          <p:cNvSpPr>
            <a:spLocks noChangeShapeType="1"/>
          </p:cNvSpPr>
          <p:nvPr/>
        </p:nvSpPr>
        <p:spPr bwMode="auto">
          <a:xfrm>
            <a:off x="3238500" y="40655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4039" name="Line 7"/>
          <p:cNvSpPr>
            <a:spLocks noChangeShapeType="1"/>
          </p:cNvSpPr>
          <p:nvPr/>
        </p:nvSpPr>
        <p:spPr bwMode="auto">
          <a:xfrm>
            <a:off x="4276725" y="40655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4040" name="Line 8"/>
          <p:cNvSpPr>
            <a:spLocks noChangeShapeType="1"/>
          </p:cNvSpPr>
          <p:nvPr/>
        </p:nvSpPr>
        <p:spPr bwMode="auto">
          <a:xfrm>
            <a:off x="5386388" y="40655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4041" name="Line 9"/>
          <p:cNvSpPr>
            <a:spLocks noChangeShapeType="1"/>
          </p:cNvSpPr>
          <p:nvPr/>
        </p:nvSpPr>
        <p:spPr bwMode="auto">
          <a:xfrm>
            <a:off x="6540500" y="4078288"/>
            <a:ext cx="0" cy="7000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4042" name="Rectangle 10"/>
          <p:cNvSpPr>
            <a:spLocks noChangeArrowheads="1"/>
          </p:cNvSpPr>
          <p:nvPr/>
        </p:nvSpPr>
        <p:spPr bwMode="auto">
          <a:xfrm>
            <a:off x="6958013" y="4244975"/>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b="1"/>
              <a:t>5</a:t>
            </a:r>
          </a:p>
        </p:txBody>
      </p:sp>
      <p:sp>
        <p:nvSpPr>
          <p:cNvPr id="44043" name="Rectangle 11"/>
          <p:cNvSpPr>
            <a:spLocks noChangeArrowheads="1"/>
          </p:cNvSpPr>
          <p:nvPr/>
        </p:nvSpPr>
        <p:spPr bwMode="auto">
          <a:xfrm>
            <a:off x="4516438" y="42322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77</a:t>
            </a:r>
            <a:endParaRPr lang="en-US" sz="2400">
              <a:solidFill>
                <a:srgbClr val="FF0033"/>
              </a:solidFill>
            </a:endParaRPr>
          </a:p>
        </p:txBody>
      </p:sp>
      <p:sp>
        <p:nvSpPr>
          <p:cNvPr id="44044" name="Rectangle 12"/>
          <p:cNvSpPr>
            <a:spLocks noChangeArrowheads="1"/>
          </p:cNvSpPr>
          <p:nvPr/>
        </p:nvSpPr>
        <p:spPr bwMode="auto">
          <a:xfrm>
            <a:off x="3430588" y="42449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4045" name="Rectangle 13"/>
          <p:cNvSpPr>
            <a:spLocks noChangeArrowheads="1"/>
          </p:cNvSpPr>
          <p:nvPr/>
        </p:nvSpPr>
        <p:spPr bwMode="auto">
          <a:xfrm>
            <a:off x="2344738" y="42449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4046" name="Rectangle 14"/>
          <p:cNvSpPr>
            <a:spLocks noChangeArrowheads="1"/>
          </p:cNvSpPr>
          <p:nvPr/>
        </p:nvSpPr>
        <p:spPr bwMode="auto">
          <a:xfrm>
            <a:off x="1376363" y="42592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4047" name="Rectangle 15"/>
          <p:cNvSpPr>
            <a:spLocks noChangeArrowheads="1"/>
          </p:cNvSpPr>
          <p:nvPr/>
        </p:nvSpPr>
        <p:spPr bwMode="auto">
          <a:xfrm>
            <a:off x="5559425" y="4230688"/>
            <a:ext cx="693738"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101</a:t>
            </a:r>
          </a:p>
        </p:txBody>
      </p:sp>
      <p:sp>
        <p:nvSpPr>
          <p:cNvPr id="44048" name="Rectangle 16"/>
          <p:cNvSpPr>
            <a:spLocks noChangeArrowheads="1"/>
          </p:cNvSpPr>
          <p:nvPr/>
        </p:nvSpPr>
        <p:spPr bwMode="auto">
          <a:xfrm>
            <a:off x="1524000" y="3609975"/>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4049" name="Rectangle 17"/>
          <p:cNvSpPr>
            <a:spLocks noChangeArrowheads="1"/>
          </p:cNvSpPr>
          <p:nvPr/>
        </p:nvSpPr>
        <p:spPr bwMode="auto">
          <a:xfrm>
            <a:off x="4291013" y="4065588"/>
            <a:ext cx="1081087"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44050" name="Rectangle 18"/>
          <p:cNvSpPr>
            <a:spLocks noChangeArrowheads="1"/>
          </p:cNvSpPr>
          <p:nvPr/>
        </p:nvSpPr>
        <p:spPr bwMode="auto">
          <a:xfrm>
            <a:off x="5386388" y="4065588"/>
            <a:ext cx="1152525"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44051" name="Text Box 19"/>
          <p:cNvSpPr txBox="1">
            <a:spLocks noChangeArrowheads="1"/>
          </p:cNvSpPr>
          <p:nvPr/>
        </p:nvSpPr>
        <p:spPr bwMode="auto">
          <a:xfrm>
            <a:off x="4157663" y="4932363"/>
            <a:ext cx="2603500"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rgbClr val="3333FF"/>
                </a:solidFill>
              </a:rPr>
              <a:t>No need to swap</a:t>
            </a:r>
          </a:p>
        </p:txBody>
      </p:sp>
      <p:sp>
        <p:nvSpPr>
          <p:cNvPr id="4405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405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072765BD-84B0-4D00-85F3-930DB03AA12F}" type="slidenum">
              <a:rPr lang="en-US" sz="1400"/>
              <a:pPr/>
              <a:t>29</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179388" y="552450"/>
            <a:ext cx="6561137" cy="3032125"/>
          </a:xfrm>
          <a:prstGeom prst="rect">
            <a:avLst/>
          </a:prstGeom>
          <a:noFill/>
          <a:ln w="9525">
            <a:noFill/>
            <a:miter lim="800000"/>
            <a:headEnd/>
            <a:tailEnd/>
          </a:ln>
        </p:spPr>
        <p:txBody>
          <a:bodyPr>
            <a:spAutoFit/>
          </a:bodyPr>
          <a:lstStyle/>
          <a:p>
            <a:pPr algn="just">
              <a:spcBef>
                <a:spcPts val="300"/>
              </a:spcBef>
              <a:spcAft>
                <a:spcPts val="300"/>
              </a:spcAft>
            </a:pPr>
            <a:r>
              <a:rPr lang="en-US" b="1">
                <a:solidFill>
                  <a:srgbClr val="FF0000"/>
                </a:solidFill>
              </a:rPr>
              <a:t>Example -2:</a:t>
            </a:r>
          </a:p>
          <a:p>
            <a:pPr marL="457200" lvl="3" indent="-457200" algn="just">
              <a:spcBef>
                <a:spcPts val="300"/>
              </a:spcBef>
              <a:spcAft>
                <a:spcPts val="300"/>
              </a:spcAft>
              <a:buFont typeface="Wingdings" pitchFamily="2" charset="2"/>
              <a:buChar char="Ø"/>
            </a:pPr>
            <a:r>
              <a:rPr lang="en-US" sz="1700">
                <a:latin typeface="Verdana" pitchFamily="34" charset="0"/>
              </a:rPr>
              <a:t>An automobile company uses an array AUTO to record the number of automobiles sold each year from 1932 through 1984. </a:t>
            </a:r>
          </a:p>
          <a:p>
            <a:pPr marL="457200" lvl="3" indent="-457200" algn="just">
              <a:spcBef>
                <a:spcPts val="300"/>
              </a:spcBef>
              <a:spcAft>
                <a:spcPts val="300"/>
              </a:spcAft>
              <a:buFont typeface="Wingdings" pitchFamily="2" charset="2"/>
              <a:buChar char="Ø"/>
            </a:pPr>
            <a:r>
              <a:rPr lang="en-US" sz="1700">
                <a:latin typeface="Verdana" pitchFamily="34" charset="0"/>
              </a:rPr>
              <a:t>Suppose  we want to find out the number of years during which more than 200 automobiles were sold.</a:t>
            </a:r>
          </a:p>
          <a:p>
            <a:pPr marL="457200" lvl="3" indent="-457200" algn="just">
              <a:spcBef>
                <a:spcPts val="300"/>
              </a:spcBef>
              <a:spcAft>
                <a:spcPts val="300"/>
              </a:spcAft>
              <a:buFont typeface="Wingdings" pitchFamily="2" charset="2"/>
              <a:buChar char="Ø"/>
            </a:pPr>
            <a:r>
              <a:rPr lang="en-US" sz="1700">
                <a:latin typeface="Verdana" pitchFamily="34" charset="0"/>
              </a:rPr>
              <a:t>This can be accomplished by traversing the array AUTO, that is, by accessing and processing each element of the array exactly once. </a:t>
            </a:r>
          </a:p>
          <a:p>
            <a:pPr marL="457200" lvl="3" indent="-457200" algn="just">
              <a:spcBef>
                <a:spcPts val="300"/>
              </a:spcBef>
              <a:spcAft>
                <a:spcPts val="300"/>
              </a:spcAft>
              <a:buFont typeface="Wingdings" pitchFamily="2" charset="2"/>
              <a:buChar char="Ø"/>
            </a:pPr>
            <a:r>
              <a:rPr lang="en-US" sz="1700">
                <a:latin typeface="Verdana" pitchFamily="34" charset="0"/>
              </a:rPr>
              <a:t>The algorithm is given below.</a:t>
            </a:r>
            <a:endParaRPr lang="en-US"/>
          </a:p>
        </p:txBody>
      </p:sp>
      <p:graphicFrame>
        <p:nvGraphicFramePr>
          <p:cNvPr id="8" name="Table 7"/>
          <p:cNvGraphicFramePr>
            <a:graphicFrameLocks noGrp="1"/>
          </p:cNvGraphicFramePr>
          <p:nvPr/>
        </p:nvGraphicFramePr>
        <p:xfrm>
          <a:off x="7019925" y="515938"/>
          <a:ext cx="1592826" cy="3303640"/>
        </p:xfrm>
        <a:graphic>
          <a:graphicData uri="http://schemas.openxmlformats.org/drawingml/2006/table">
            <a:tbl>
              <a:tblPr/>
              <a:tblGrid>
                <a:gridCol w="785813"/>
                <a:gridCol w="807013"/>
              </a:tblGrid>
              <a:tr h="357403">
                <a:tc gridSpan="2">
                  <a:txBody>
                    <a:bodyPr/>
                    <a:lstStyle/>
                    <a:p>
                      <a:pPr marL="0" marR="0" algn="just">
                        <a:lnSpc>
                          <a:spcPct val="130000"/>
                        </a:lnSpc>
                        <a:spcBef>
                          <a:spcPts val="0"/>
                        </a:spcBef>
                        <a:spcAft>
                          <a:spcPts val="0"/>
                        </a:spcAft>
                      </a:pPr>
                      <a:r>
                        <a:rPr lang="en-US" sz="1600" b="1" dirty="0" smtClean="0">
                          <a:solidFill>
                            <a:srgbClr val="0000FF"/>
                          </a:solidFill>
                          <a:latin typeface="Verdana"/>
                          <a:ea typeface="Times New Roman"/>
                        </a:rPr>
                        <a:t>           AUTO</a:t>
                      </a:r>
                      <a:endParaRPr lang="en-US" sz="16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1932</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Verdana"/>
                          <a:ea typeface="Times New Roman"/>
                        </a:rPr>
                        <a:t>100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1933</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Verdana"/>
                          <a:ea typeface="Times New Roman"/>
                        </a:rPr>
                        <a:t>150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1934</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250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1935</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095</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Times New Roman"/>
                          <a:ea typeface="Times New Roman"/>
                        </a:rPr>
                        <a:t>…….</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1983</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220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1984</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300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37" name="Text Box 4"/>
          <p:cNvSpPr txBox="1">
            <a:spLocks noChangeArrowheads="1"/>
          </p:cNvSpPr>
          <p:nvPr/>
        </p:nvSpPr>
        <p:spPr bwMode="auto">
          <a:xfrm>
            <a:off x="184150" y="3778250"/>
            <a:ext cx="8620125" cy="2946400"/>
          </a:xfrm>
          <a:prstGeom prst="rect">
            <a:avLst/>
          </a:prstGeom>
          <a:noFill/>
          <a:ln w="9525">
            <a:noFill/>
            <a:miter lim="800000"/>
            <a:headEnd/>
            <a:tailEnd/>
          </a:ln>
        </p:spPr>
        <p:txBody>
          <a:bodyPr>
            <a:spAutoFit/>
          </a:bodyPr>
          <a:lstStyle/>
          <a:p>
            <a:pPr marL="342900" indent="-342900"/>
            <a:r>
              <a:rPr lang="en-US" sz="1600">
                <a:latin typeface="Verdana" pitchFamily="34" charset="0"/>
              </a:rPr>
              <a:t>	</a:t>
            </a:r>
            <a:r>
              <a:rPr lang="en-US" sz="1700" b="1">
                <a:solidFill>
                  <a:srgbClr val="0000FF"/>
                </a:solidFill>
                <a:latin typeface="Verdana" pitchFamily="34" charset="0"/>
              </a:rPr>
              <a:t>Algorithm</a:t>
            </a:r>
            <a:r>
              <a:rPr lang="en-US" sz="1700" b="1">
                <a:latin typeface="Verdana" pitchFamily="34" charset="0"/>
              </a:rPr>
              <a:t>: </a:t>
            </a:r>
          </a:p>
          <a:p>
            <a:pPr marL="342900" indent="-342900" algn="just"/>
            <a:r>
              <a:rPr lang="en-US" sz="1700">
                <a:latin typeface="Verdana" pitchFamily="34" charset="0"/>
              </a:rPr>
              <a:t>	(Traversing a Linear Array) This algorithm traverses the linear array AUTO with lower bound 1932 and upper bound 1984 for finding the number of years during which more than 200 automobiles were sold. </a:t>
            </a:r>
          </a:p>
          <a:p>
            <a:pPr marL="1271588" lvl="4" indent="-342900">
              <a:spcBef>
                <a:spcPts val="300"/>
              </a:spcBef>
              <a:spcAft>
                <a:spcPts val="300"/>
              </a:spcAft>
              <a:buClr>
                <a:srgbClr val="0000FF"/>
              </a:buClr>
              <a:buFontTx/>
              <a:buAutoNum type="arabicPeriod"/>
            </a:pPr>
            <a:r>
              <a:rPr lang="en-US" sz="1500">
                <a:solidFill>
                  <a:srgbClr val="FF0000"/>
                </a:solidFill>
                <a:latin typeface="Verdana" pitchFamily="34" charset="0"/>
              </a:rPr>
              <a:t>[Initialization step]</a:t>
            </a:r>
            <a:r>
              <a:rPr lang="en-US" sz="1500">
                <a:solidFill>
                  <a:srgbClr val="0070C0"/>
                </a:solidFill>
                <a:latin typeface="Verdana" pitchFamily="34" charset="0"/>
              </a:rPr>
              <a:t> Set K : = 1932, NUM : = 0.</a:t>
            </a:r>
          </a:p>
          <a:p>
            <a:pPr marL="1271588" lvl="4" indent="-342900">
              <a:spcBef>
                <a:spcPts val="300"/>
              </a:spcBef>
              <a:spcAft>
                <a:spcPts val="300"/>
              </a:spcAft>
              <a:buClr>
                <a:srgbClr val="0000FF"/>
              </a:buClr>
              <a:buFontTx/>
              <a:buAutoNum type="arabicPeriod"/>
            </a:pPr>
            <a:r>
              <a:rPr lang="en-US" sz="1500">
                <a:solidFill>
                  <a:srgbClr val="0070C0"/>
                </a:solidFill>
                <a:latin typeface="Verdana" pitchFamily="34" charset="0"/>
              </a:rPr>
              <a:t>Repeat  for K = 1932 to 1984:</a:t>
            </a:r>
          </a:p>
          <a:p>
            <a:pPr marL="1271588" lvl="4" indent="-342900">
              <a:spcBef>
                <a:spcPts val="300"/>
              </a:spcBef>
              <a:spcAft>
                <a:spcPts val="300"/>
              </a:spcAft>
              <a:buClr>
                <a:srgbClr val="0000FF"/>
              </a:buClr>
            </a:pPr>
            <a:r>
              <a:rPr lang="en-US" sz="1500">
                <a:solidFill>
                  <a:srgbClr val="0070C0"/>
                </a:solidFill>
                <a:latin typeface="Verdana" pitchFamily="34" charset="0"/>
              </a:rPr>
              <a:t>		If AUTO[K]&gt;200, then: Set NUM : = NUM + 1.</a:t>
            </a:r>
          </a:p>
          <a:p>
            <a:pPr marL="1271588" lvl="4" indent="-342900">
              <a:spcBef>
                <a:spcPts val="300"/>
              </a:spcBef>
              <a:spcAft>
                <a:spcPts val="300"/>
              </a:spcAft>
              <a:buClr>
                <a:srgbClr val="0000FF"/>
              </a:buClr>
            </a:pPr>
            <a:r>
              <a:rPr lang="en-US" sz="1500">
                <a:solidFill>
                  <a:srgbClr val="FF0000"/>
                </a:solidFill>
                <a:latin typeface="Verdana" pitchFamily="34" charset="0"/>
              </a:rPr>
              <a:t>[End of loop]</a:t>
            </a:r>
          </a:p>
          <a:p>
            <a:pPr marL="1271588" lvl="4" indent="-342900">
              <a:spcBef>
                <a:spcPts val="300"/>
              </a:spcBef>
              <a:spcAft>
                <a:spcPts val="300"/>
              </a:spcAft>
              <a:buClr>
                <a:srgbClr val="0000FF"/>
              </a:buClr>
              <a:buFontTx/>
              <a:buAutoNum type="arabicPeriod" startAt="3"/>
            </a:pPr>
            <a:r>
              <a:rPr lang="en-US" sz="1500">
                <a:solidFill>
                  <a:srgbClr val="0070C0"/>
                </a:solidFill>
                <a:latin typeface="Verdana" pitchFamily="34" charset="0"/>
              </a:rPr>
              <a:t>Write: NUM.</a:t>
            </a:r>
          </a:p>
          <a:p>
            <a:pPr marL="1271588" lvl="4" indent="-342900">
              <a:spcBef>
                <a:spcPts val="300"/>
              </a:spcBef>
              <a:spcAft>
                <a:spcPts val="300"/>
              </a:spcAft>
              <a:buClr>
                <a:srgbClr val="0000FF"/>
              </a:buClr>
              <a:buFont typeface="Arial" charset="0"/>
              <a:buAutoNum type="arabicPeriod" startAt="3"/>
            </a:pPr>
            <a:r>
              <a:rPr lang="en-US" sz="1500">
                <a:solidFill>
                  <a:srgbClr val="0070C0"/>
                </a:solidFill>
                <a:latin typeface="Verdana" pitchFamily="34" charset="0"/>
              </a:rPr>
              <a:t>Exit.</a:t>
            </a:r>
            <a:endParaRPr lang="en-US" sz="1500">
              <a:latin typeface="Verdana" pitchFamily="34" charset="0"/>
            </a:endParaRPr>
          </a:p>
        </p:txBody>
      </p:sp>
      <p:sp>
        <p:nvSpPr>
          <p:cNvPr id="1743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Traversing Linear Arrays</a:t>
            </a:r>
          </a:p>
        </p:txBody>
      </p:sp>
      <p:sp>
        <p:nvSpPr>
          <p:cNvPr id="1743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7AB8EADE-D25F-4191-9CC0-611BE874AB44}" type="slidenum">
              <a:rPr lang="en-US" sz="1400"/>
              <a:pPr/>
              <a:t>3</a:t>
            </a:fld>
            <a:endParaRPr lang="en-US"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1700" smtClean="0">
                <a:latin typeface="Verdana" pitchFamily="34" charset="0"/>
              </a:rPr>
              <a:t>"Bubbling Up" the Largest Element</a:t>
            </a:r>
          </a:p>
        </p:txBody>
      </p:sp>
      <p:sp>
        <p:nvSpPr>
          <p:cNvPr id="45059" name="Rectangle 3"/>
          <p:cNvSpPr>
            <a:spLocks noGrp="1" noChangeArrowheads="1"/>
          </p:cNvSpPr>
          <p:nvPr>
            <p:ph type="body" idx="1"/>
          </p:nvPr>
        </p:nvSpPr>
        <p:spPr>
          <a:xfrm>
            <a:off x="457200" y="1600200"/>
            <a:ext cx="8229600" cy="1724025"/>
          </a:xfrm>
        </p:spPr>
        <p:txBody>
          <a:bodyPr/>
          <a:lstStyle/>
          <a:p>
            <a:pPr eaLnBrk="1" hangingPunct="1"/>
            <a:r>
              <a:rPr lang="en-US" sz="1700" smtClean="0">
                <a:latin typeface="Verdana" pitchFamily="34" charset="0"/>
              </a:rPr>
              <a:t>Traverse a collection of elements</a:t>
            </a:r>
          </a:p>
          <a:p>
            <a:pPr lvl="1" eaLnBrk="1" hangingPunct="1"/>
            <a:r>
              <a:rPr lang="en-US" sz="1700" smtClean="0">
                <a:latin typeface="Verdana" pitchFamily="34" charset="0"/>
              </a:rPr>
              <a:t>Move from the front to the end</a:t>
            </a:r>
          </a:p>
          <a:p>
            <a:pPr lvl="1" eaLnBrk="1" hangingPunct="1"/>
            <a:r>
              <a:rPr lang="en-US" sz="1700" smtClean="0">
                <a:latin typeface="Verdana" pitchFamily="34" charset="0"/>
              </a:rPr>
              <a:t>“Bubble” the largest value to the end using pair-wise comparisons and swapping</a:t>
            </a:r>
          </a:p>
        </p:txBody>
      </p:sp>
      <p:sp>
        <p:nvSpPr>
          <p:cNvPr id="45060" name="Rectangle 4"/>
          <p:cNvSpPr>
            <a:spLocks noChangeArrowheads="1"/>
          </p:cNvSpPr>
          <p:nvPr/>
        </p:nvSpPr>
        <p:spPr bwMode="auto">
          <a:xfrm>
            <a:off x="1211263" y="4127500"/>
            <a:ext cx="6518275" cy="715963"/>
          </a:xfrm>
          <a:prstGeom prst="rect">
            <a:avLst/>
          </a:prstGeom>
          <a:noFill/>
          <a:ln w="38100">
            <a:solidFill>
              <a:schemeClr val="tx1"/>
            </a:solidFill>
            <a:miter lim="800000"/>
            <a:headEnd/>
            <a:tailEnd/>
          </a:ln>
        </p:spPr>
        <p:txBody>
          <a:bodyPr wrap="none" anchor="ctr"/>
          <a:lstStyle/>
          <a:p>
            <a:endParaRPr lang="en-US"/>
          </a:p>
        </p:txBody>
      </p:sp>
      <p:sp>
        <p:nvSpPr>
          <p:cNvPr id="45061" name="Line 5"/>
          <p:cNvSpPr>
            <a:spLocks noChangeShapeType="1"/>
          </p:cNvSpPr>
          <p:nvPr/>
        </p:nvSpPr>
        <p:spPr bwMode="auto">
          <a:xfrm>
            <a:off x="2220913" y="4122738"/>
            <a:ext cx="0" cy="7127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5062" name="Line 6"/>
          <p:cNvSpPr>
            <a:spLocks noChangeShapeType="1"/>
          </p:cNvSpPr>
          <p:nvPr/>
        </p:nvSpPr>
        <p:spPr bwMode="auto">
          <a:xfrm>
            <a:off x="3238500" y="412273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5063" name="Line 7"/>
          <p:cNvSpPr>
            <a:spLocks noChangeShapeType="1"/>
          </p:cNvSpPr>
          <p:nvPr/>
        </p:nvSpPr>
        <p:spPr bwMode="auto">
          <a:xfrm>
            <a:off x="4276725" y="412273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5064" name="Line 8"/>
          <p:cNvSpPr>
            <a:spLocks noChangeShapeType="1"/>
          </p:cNvSpPr>
          <p:nvPr/>
        </p:nvSpPr>
        <p:spPr bwMode="auto">
          <a:xfrm>
            <a:off x="5386388" y="412273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5065" name="Line 9"/>
          <p:cNvSpPr>
            <a:spLocks noChangeShapeType="1"/>
          </p:cNvSpPr>
          <p:nvPr/>
        </p:nvSpPr>
        <p:spPr bwMode="auto">
          <a:xfrm>
            <a:off x="6540500" y="4135438"/>
            <a:ext cx="0" cy="7000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5066" name="Rectangle 10"/>
          <p:cNvSpPr>
            <a:spLocks noChangeArrowheads="1"/>
          </p:cNvSpPr>
          <p:nvPr/>
        </p:nvSpPr>
        <p:spPr bwMode="auto">
          <a:xfrm>
            <a:off x="6958013" y="4302125"/>
            <a:ext cx="354012"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5</a:t>
            </a:r>
          </a:p>
        </p:txBody>
      </p:sp>
      <p:sp>
        <p:nvSpPr>
          <p:cNvPr id="45067" name="Rectangle 11"/>
          <p:cNvSpPr>
            <a:spLocks noChangeArrowheads="1"/>
          </p:cNvSpPr>
          <p:nvPr/>
        </p:nvSpPr>
        <p:spPr bwMode="auto">
          <a:xfrm>
            <a:off x="4516438" y="428942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45068" name="Rectangle 12"/>
          <p:cNvSpPr>
            <a:spLocks noChangeArrowheads="1"/>
          </p:cNvSpPr>
          <p:nvPr/>
        </p:nvSpPr>
        <p:spPr bwMode="auto">
          <a:xfrm>
            <a:off x="3430588" y="430212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5069" name="Rectangle 13"/>
          <p:cNvSpPr>
            <a:spLocks noChangeArrowheads="1"/>
          </p:cNvSpPr>
          <p:nvPr/>
        </p:nvSpPr>
        <p:spPr bwMode="auto">
          <a:xfrm>
            <a:off x="2344738" y="430212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5070" name="Rectangle 14"/>
          <p:cNvSpPr>
            <a:spLocks noChangeArrowheads="1"/>
          </p:cNvSpPr>
          <p:nvPr/>
        </p:nvSpPr>
        <p:spPr bwMode="auto">
          <a:xfrm>
            <a:off x="1376363" y="431641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5071" name="Rectangle 15"/>
          <p:cNvSpPr>
            <a:spLocks noChangeArrowheads="1"/>
          </p:cNvSpPr>
          <p:nvPr/>
        </p:nvSpPr>
        <p:spPr bwMode="auto">
          <a:xfrm>
            <a:off x="5559425" y="4287838"/>
            <a:ext cx="693738" cy="457200"/>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101</a:t>
            </a:r>
          </a:p>
        </p:txBody>
      </p:sp>
      <p:sp>
        <p:nvSpPr>
          <p:cNvPr id="45072" name="Rectangle 16"/>
          <p:cNvSpPr>
            <a:spLocks noChangeArrowheads="1"/>
          </p:cNvSpPr>
          <p:nvPr/>
        </p:nvSpPr>
        <p:spPr bwMode="auto">
          <a:xfrm>
            <a:off x="1524000" y="3667125"/>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5073" name="Rectangle 17"/>
          <p:cNvSpPr>
            <a:spLocks noChangeArrowheads="1"/>
          </p:cNvSpPr>
          <p:nvPr/>
        </p:nvSpPr>
        <p:spPr bwMode="auto">
          <a:xfrm>
            <a:off x="5400675" y="4119563"/>
            <a:ext cx="1139825"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45074" name="Rectangle 18"/>
          <p:cNvSpPr>
            <a:spLocks noChangeArrowheads="1"/>
          </p:cNvSpPr>
          <p:nvPr/>
        </p:nvSpPr>
        <p:spPr bwMode="auto">
          <a:xfrm>
            <a:off x="6553200" y="4119563"/>
            <a:ext cx="1152525" cy="708025"/>
          </a:xfrm>
          <a:prstGeom prst="rect">
            <a:avLst/>
          </a:prstGeom>
          <a:noFill/>
          <a:ln w="76200">
            <a:solidFill>
              <a:srgbClr val="FF0033"/>
            </a:solidFill>
            <a:miter lim="800000"/>
            <a:headEnd type="none" w="sm" len="sm"/>
            <a:tailEnd type="none" w="sm" len="sm"/>
          </a:ln>
        </p:spPr>
        <p:txBody>
          <a:bodyPr wrap="none" anchor="ctr"/>
          <a:lstStyle/>
          <a:p>
            <a:endParaRPr lang="en-US"/>
          </a:p>
        </p:txBody>
      </p:sp>
      <p:sp>
        <p:nvSpPr>
          <p:cNvPr id="54291" name="AutoShape 19"/>
          <p:cNvSpPr>
            <a:spLocks noChangeArrowheads="1"/>
          </p:cNvSpPr>
          <p:nvPr/>
        </p:nvSpPr>
        <p:spPr bwMode="auto">
          <a:xfrm>
            <a:off x="5289550" y="3690938"/>
            <a:ext cx="250190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p>
            <a:pPr algn="ctr" eaLnBrk="0" hangingPunct="0"/>
            <a:r>
              <a:rPr lang="en-US" sz="2400" b="1"/>
              <a:t>Swap</a:t>
            </a:r>
          </a:p>
        </p:txBody>
      </p:sp>
      <p:grpSp>
        <p:nvGrpSpPr>
          <p:cNvPr id="2" name="Group 20"/>
          <p:cNvGrpSpPr>
            <a:grpSpLocks/>
          </p:cNvGrpSpPr>
          <p:nvPr/>
        </p:nvGrpSpPr>
        <p:grpSpPr bwMode="auto">
          <a:xfrm>
            <a:off x="5400675" y="4125913"/>
            <a:ext cx="2328863" cy="708025"/>
            <a:chOff x="760" y="2895"/>
            <a:chExt cx="1272" cy="446"/>
          </a:xfrm>
        </p:grpSpPr>
        <p:sp>
          <p:nvSpPr>
            <p:cNvPr id="45079"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5</a:t>
              </a:r>
            </a:p>
          </p:txBody>
        </p:sp>
        <p:sp>
          <p:nvSpPr>
            <p:cNvPr id="45080"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p>
              <a:pPr algn="ctr" eaLnBrk="0" hangingPunct="0"/>
              <a:r>
                <a:rPr lang="en-US" sz="2400" b="1"/>
                <a:t>101</a:t>
              </a:r>
            </a:p>
          </p:txBody>
        </p:sp>
      </p:grpSp>
      <p:sp>
        <p:nvSpPr>
          <p:cNvPr id="45077"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5078"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C9915A81-BD39-4ABC-8B91-B539DA08EFE2}" type="slidenum">
              <a:rPr lang="en-US" sz="1400"/>
              <a:pPr/>
              <a:t>30</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4291"/>
                                        </p:tgtEl>
                                        <p:attrNameLst>
                                          <p:attrName>style.visibility</p:attrName>
                                        </p:attrNameLst>
                                      </p:cBhvr>
                                      <p:to>
                                        <p:strVal val="visible"/>
                                      </p:to>
                                    </p:set>
                                    <p:anim calcmode="lin" valueType="num">
                                      <p:cBhvr>
                                        <p:cTn id="7" dur="500" fill="hold"/>
                                        <p:tgtEl>
                                          <p:spTgt spid="54291"/>
                                        </p:tgtEl>
                                        <p:attrNameLst>
                                          <p:attrName>ppt_w</p:attrName>
                                        </p:attrNameLst>
                                      </p:cBhvr>
                                      <p:tavLst>
                                        <p:tav tm="0">
                                          <p:val>
                                            <p:fltVal val="0"/>
                                          </p:val>
                                        </p:tav>
                                        <p:tav tm="100000">
                                          <p:val>
                                            <p:strVal val="#ppt_w"/>
                                          </p:val>
                                        </p:tav>
                                      </p:tavLst>
                                    </p:anim>
                                    <p:anim calcmode="lin" valueType="num">
                                      <p:cBhvr>
                                        <p:cTn id="8" dur="500" fill="hold"/>
                                        <p:tgtEl>
                                          <p:spTgt spid="5429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4291"/>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1"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1700" smtClean="0">
                <a:latin typeface="Verdana" pitchFamily="34" charset="0"/>
              </a:rPr>
              <a:t>"Bubbling Up" the Largest Element</a:t>
            </a:r>
          </a:p>
        </p:txBody>
      </p:sp>
      <p:sp>
        <p:nvSpPr>
          <p:cNvPr id="46083" name="Rectangle 3"/>
          <p:cNvSpPr>
            <a:spLocks noGrp="1" noChangeArrowheads="1"/>
          </p:cNvSpPr>
          <p:nvPr>
            <p:ph type="body" idx="1"/>
          </p:nvPr>
        </p:nvSpPr>
        <p:spPr>
          <a:xfrm>
            <a:off x="457200" y="1600200"/>
            <a:ext cx="8229600" cy="1476375"/>
          </a:xfrm>
        </p:spPr>
        <p:txBody>
          <a:bodyPr/>
          <a:lstStyle/>
          <a:p>
            <a:pPr eaLnBrk="1" hangingPunct="1"/>
            <a:r>
              <a:rPr lang="en-US" sz="1700" smtClean="0">
                <a:latin typeface="Verdana" pitchFamily="34" charset="0"/>
              </a:rPr>
              <a:t>Traverse a collection of elements</a:t>
            </a:r>
          </a:p>
          <a:p>
            <a:pPr lvl="1" eaLnBrk="1" hangingPunct="1"/>
            <a:r>
              <a:rPr lang="en-US" sz="1700" smtClean="0">
                <a:latin typeface="Verdana" pitchFamily="34" charset="0"/>
              </a:rPr>
              <a:t>Move from the front to the end</a:t>
            </a:r>
          </a:p>
          <a:p>
            <a:pPr lvl="1" eaLnBrk="1" hangingPunct="1"/>
            <a:r>
              <a:rPr lang="en-US" sz="1700" smtClean="0">
                <a:latin typeface="Verdana" pitchFamily="34" charset="0"/>
              </a:rPr>
              <a:t>“Bubble” the largest value to the end using pair-wise comparisons and swapping</a:t>
            </a:r>
          </a:p>
        </p:txBody>
      </p:sp>
      <p:sp>
        <p:nvSpPr>
          <p:cNvPr id="46084" name="Rectangle 4"/>
          <p:cNvSpPr>
            <a:spLocks noChangeArrowheads="1"/>
          </p:cNvSpPr>
          <p:nvPr/>
        </p:nvSpPr>
        <p:spPr bwMode="auto">
          <a:xfrm>
            <a:off x="1211263" y="3867150"/>
            <a:ext cx="6518275" cy="715963"/>
          </a:xfrm>
          <a:prstGeom prst="rect">
            <a:avLst/>
          </a:prstGeom>
          <a:noFill/>
          <a:ln w="38100">
            <a:solidFill>
              <a:schemeClr val="tx1"/>
            </a:solidFill>
            <a:miter lim="800000"/>
            <a:headEnd/>
            <a:tailEnd/>
          </a:ln>
        </p:spPr>
        <p:txBody>
          <a:bodyPr wrap="none" anchor="ctr"/>
          <a:lstStyle/>
          <a:p>
            <a:endParaRPr lang="en-US"/>
          </a:p>
        </p:txBody>
      </p:sp>
      <p:sp>
        <p:nvSpPr>
          <p:cNvPr id="46085" name="Line 5"/>
          <p:cNvSpPr>
            <a:spLocks noChangeShapeType="1"/>
          </p:cNvSpPr>
          <p:nvPr/>
        </p:nvSpPr>
        <p:spPr bwMode="auto">
          <a:xfrm>
            <a:off x="2220913" y="3862388"/>
            <a:ext cx="0" cy="7127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6086" name="Line 6"/>
          <p:cNvSpPr>
            <a:spLocks noChangeShapeType="1"/>
          </p:cNvSpPr>
          <p:nvPr/>
        </p:nvSpPr>
        <p:spPr bwMode="auto">
          <a:xfrm>
            <a:off x="3238500" y="38623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6087" name="Line 7"/>
          <p:cNvSpPr>
            <a:spLocks noChangeShapeType="1"/>
          </p:cNvSpPr>
          <p:nvPr/>
        </p:nvSpPr>
        <p:spPr bwMode="auto">
          <a:xfrm>
            <a:off x="4276725" y="38623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6088" name="Line 8"/>
          <p:cNvSpPr>
            <a:spLocks noChangeShapeType="1"/>
          </p:cNvSpPr>
          <p:nvPr/>
        </p:nvSpPr>
        <p:spPr bwMode="auto">
          <a:xfrm>
            <a:off x="5386388" y="3862388"/>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6089" name="Line 9"/>
          <p:cNvSpPr>
            <a:spLocks noChangeShapeType="1"/>
          </p:cNvSpPr>
          <p:nvPr/>
        </p:nvSpPr>
        <p:spPr bwMode="auto">
          <a:xfrm>
            <a:off x="6540500" y="3875088"/>
            <a:ext cx="0" cy="7000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6090" name="Rectangle 10"/>
          <p:cNvSpPr>
            <a:spLocks noChangeArrowheads="1"/>
          </p:cNvSpPr>
          <p:nvPr/>
        </p:nvSpPr>
        <p:spPr bwMode="auto">
          <a:xfrm>
            <a:off x="4516438" y="40290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46091" name="Rectangle 11"/>
          <p:cNvSpPr>
            <a:spLocks noChangeArrowheads="1"/>
          </p:cNvSpPr>
          <p:nvPr/>
        </p:nvSpPr>
        <p:spPr bwMode="auto">
          <a:xfrm>
            <a:off x="3430588" y="40417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6092" name="Rectangle 12"/>
          <p:cNvSpPr>
            <a:spLocks noChangeArrowheads="1"/>
          </p:cNvSpPr>
          <p:nvPr/>
        </p:nvSpPr>
        <p:spPr bwMode="auto">
          <a:xfrm>
            <a:off x="2344738" y="404177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6093" name="Rectangle 13"/>
          <p:cNvSpPr>
            <a:spLocks noChangeArrowheads="1"/>
          </p:cNvSpPr>
          <p:nvPr/>
        </p:nvSpPr>
        <p:spPr bwMode="auto">
          <a:xfrm>
            <a:off x="1376363" y="4056063"/>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6094" name="Rectangle 14"/>
          <p:cNvSpPr>
            <a:spLocks noChangeArrowheads="1"/>
          </p:cNvSpPr>
          <p:nvPr/>
        </p:nvSpPr>
        <p:spPr bwMode="auto">
          <a:xfrm>
            <a:off x="5559425" y="4027488"/>
            <a:ext cx="522288" cy="457200"/>
          </a:xfrm>
          <a:prstGeom prst="rect">
            <a:avLst/>
          </a:prstGeom>
          <a:noFill/>
          <a:ln w="9525">
            <a:noFill/>
            <a:miter lim="800000"/>
            <a:headEnd/>
            <a:tailEnd/>
          </a:ln>
        </p:spPr>
        <p:txBody>
          <a:bodyPr wrap="none" lIns="92075" tIns="46038" rIns="92075" bIns="46038">
            <a:spAutoFit/>
          </a:bodyPr>
          <a:lstStyle/>
          <a:p>
            <a:pPr eaLnBrk="0" hangingPunct="0"/>
            <a:r>
              <a:rPr lang="en-US" sz="2400" b="1"/>
              <a:t>  5</a:t>
            </a:r>
          </a:p>
        </p:txBody>
      </p:sp>
      <p:sp>
        <p:nvSpPr>
          <p:cNvPr id="46095" name="Rectangle 15"/>
          <p:cNvSpPr>
            <a:spLocks noChangeArrowheads="1"/>
          </p:cNvSpPr>
          <p:nvPr/>
        </p:nvSpPr>
        <p:spPr bwMode="auto">
          <a:xfrm>
            <a:off x="1524000" y="3406775"/>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6096" name="Rectangle 16"/>
          <p:cNvSpPr>
            <a:spLocks noChangeArrowheads="1"/>
          </p:cNvSpPr>
          <p:nvPr/>
        </p:nvSpPr>
        <p:spPr bwMode="auto">
          <a:xfrm>
            <a:off x="6553200" y="3859213"/>
            <a:ext cx="1152525" cy="708025"/>
          </a:xfrm>
          <a:prstGeom prst="rect">
            <a:avLst/>
          </a:prstGeom>
          <a:noFill/>
          <a:ln w="76200">
            <a:solidFill>
              <a:srgbClr val="3333FF"/>
            </a:solidFill>
            <a:miter lim="800000"/>
            <a:headEnd type="none" w="sm" len="sm"/>
            <a:tailEnd type="none" w="sm" len="sm"/>
          </a:ln>
        </p:spPr>
        <p:txBody>
          <a:bodyPr wrap="none" anchor="ctr"/>
          <a:lstStyle/>
          <a:p>
            <a:pPr algn="ctr" eaLnBrk="0" hangingPunct="0"/>
            <a:r>
              <a:rPr lang="en-US" sz="2400" b="1">
                <a:solidFill>
                  <a:srgbClr val="3333FF"/>
                </a:solidFill>
              </a:rPr>
              <a:t>101</a:t>
            </a:r>
          </a:p>
        </p:txBody>
      </p:sp>
      <p:sp>
        <p:nvSpPr>
          <p:cNvPr id="46097" name="Text Box 17"/>
          <p:cNvSpPr txBox="1">
            <a:spLocks noChangeArrowheads="1"/>
          </p:cNvSpPr>
          <p:nvPr/>
        </p:nvSpPr>
        <p:spPr bwMode="auto">
          <a:xfrm>
            <a:off x="1990725" y="4799013"/>
            <a:ext cx="4572000"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rgbClr val="3333FF"/>
                </a:solidFill>
              </a:rPr>
              <a:t>Largest value correctly placed</a:t>
            </a:r>
          </a:p>
        </p:txBody>
      </p:sp>
      <p:sp>
        <p:nvSpPr>
          <p:cNvPr id="4609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609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703D3007-030C-4586-AC7F-7BE4E25CB04D}" type="slidenum">
              <a:rPr lang="en-US" sz="1400"/>
              <a:pPr/>
              <a:t>31</a:t>
            </a:fld>
            <a:endParaRPr lang="en-US"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39738" y="881063"/>
            <a:ext cx="7772400" cy="1455737"/>
          </a:xfrm>
        </p:spPr>
        <p:txBody>
          <a:bodyPr/>
          <a:lstStyle/>
          <a:p>
            <a:pPr eaLnBrk="1" hangingPunct="1">
              <a:buFont typeface="Wingdings" pitchFamily="2" charset="2"/>
              <a:buChar char="Ø"/>
            </a:pPr>
            <a:r>
              <a:rPr lang="en-US" sz="1700" smtClean="0">
                <a:latin typeface="Verdana" pitchFamily="34" charset="0"/>
              </a:rPr>
              <a:t>Notice that only the largest value is correctly placed</a:t>
            </a:r>
          </a:p>
          <a:p>
            <a:pPr eaLnBrk="1" hangingPunct="1">
              <a:buFont typeface="Wingdings" pitchFamily="2" charset="2"/>
              <a:buChar char="Ø"/>
            </a:pPr>
            <a:r>
              <a:rPr lang="en-US" sz="1700" smtClean="0">
                <a:solidFill>
                  <a:srgbClr val="3333FF"/>
                </a:solidFill>
                <a:latin typeface="Verdana" pitchFamily="34" charset="0"/>
              </a:rPr>
              <a:t>All other values are still out of order</a:t>
            </a:r>
          </a:p>
          <a:p>
            <a:pPr eaLnBrk="1" hangingPunct="1">
              <a:buFont typeface="Wingdings" pitchFamily="2" charset="2"/>
              <a:buChar char="Ø"/>
            </a:pPr>
            <a:r>
              <a:rPr lang="en-US" sz="1700" smtClean="0">
                <a:latin typeface="Verdana" pitchFamily="34" charset="0"/>
              </a:rPr>
              <a:t>So we need to </a:t>
            </a:r>
            <a:r>
              <a:rPr lang="en-US" sz="1700" smtClean="0">
                <a:solidFill>
                  <a:srgbClr val="FF0033"/>
                </a:solidFill>
                <a:latin typeface="Verdana" pitchFamily="34" charset="0"/>
              </a:rPr>
              <a:t>repeat this process</a:t>
            </a:r>
          </a:p>
        </p:txBody>
      </p:sp>
      <p:sp>
        <p:nvSpPr>
          <p:cNvPr id="47107" name="Rectangle 4"/>
          <p:cNvSpPr>
            <a:spLocks noChangeArrowheads="1"/>
          </p:cNvSpPr>
          <p:nvPr/>
        </p:nvSpPr>
        <p:spPr bwMode="auto">
          <a:xfrm>
            <a:off x="1211263" y="3097213"/>
            <a:ext cx="6518275" cy="715962"/>
          </a:xfrm>
          <a:prstGeom prst="rect">
            <a:avLst/>
          </a:prstGeom>
          <a:noFill/>
          <a:ln w="38100">
            <a:solidFill>
              <a:schemeClr val="tx1"/>
            </a:solidFill>
            <a:miter lim="800000"/>
            <a:headEnd/>
            <a:tailEnd/>
          </a:ln>
        </p:spPr>
        <p:txBody>
          <a:bodyPr wrap="none" anchor="ctr"/>
          <a:lstStyle/>
          <a:p>
            <a:endParaRPr lang="en-US"/>
          </a:p>
        </p:txBody>
      </p:sp>
      <p:sp>
        <p:nvSpPr>
          <p:cNvPr id="47108" name="Line 5"/>
          <p:cNvSpPr>
            <a:spLocks noChangeShapeType="1"/>
          </p:cNvSpPr>
          <p:nvPr/>
        </p:nvSpPr>
        <p:spPr bwMode="auto">
          <a:xfrm>
            <a:off x="2220913" y="3092450"/>
            <a:ext cx="0" cy="7127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7109" name="Line 6"/>
          <p:cNvSpPr>
            <a:spLocks noChangeShapeType="1"/>
          </p:cNvSpPr>
          <p:nvPr/>
        </p:nvSpPr>
        <p:spPr bwMode="auto">
          <a:xfrm>
            <a:off x="3238500" y="3092450"/>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7110" name="Line 7"/>
          <p:cNvSpPr>
            <a:spLocks noChangeShapeType="1"/>
          </p:cNvSpPr>
          <p:nvPr/>
        </p:nvSpPr>
        <p:spPr bwMode="auto">
          <a:xfrm>
            <a:off x="4276725" y="3092450"/>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7111" name="Line 8"/>
          <p:cNvSpPr>
            <a:spLocks noChangeShapeType="1"/>
          </p:cNvSpPr>
          <p:nvPr/>
        </p:nvSpPr>
        <p:spPr bwMode="auto">
          <a:xfrm>
            <a:off x="5386388" y="3092450"/>
            <a:ext cx="0" cy="7254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7112" name="Line 9"/>
          <p:cNvSpPr>
            <a:spLocks noChangeShapeType="1"/>
          </p:cNvSpPr>
          <p:nvPr/>
        </p:nvSpPr>
        <p:spPr bwMode="auto">
          <a:xfrm>
            <a:off x="6540500" y="3105150"/>
            <a:ext cx="0" cy="70008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7113" name="Rectangle 10"/>
          <p:cNvSpPr>
            <a:spLocks noChangeArrowheads="1"/>
          </p:cNvSpPr>
          <p:nvPr/>
        </p:nvSpPr>
        <p:spPr bwMode="auto">
          <a:xfrm>
            <a:off x="4516438" y="3259138"/>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47114" name="Rectangle 11"/>
          <p:cNvSpPr>
            <a:spLocks noChangeArrowheads="1"/>
          </p:cNvSpPr>
          <p:nvPr/>
        </p:nvSpPr>
        <p:spPr bwMode="auto">
          <a:xfrm>
            <a:off x="3430588" y="3271838"/>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7115" name="Rectangle 12"/>
          <p:cNvSpPr>
            <a:spLocks noChangeArrowheads="1"/>
          </p:cNvSpPr>
          <p:nvPr/>
        </p:nvSpPr>
        <p:spPr bwMode="auto">
          <a:xfrm>
            <a:off x="2344738" y="3271838"/>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7116" name="Rectangle 13"/>
          <p:cNvSpPr>
            <a:spLocks noChangeArrowheads="1"/>
          </p:cNvSpPr>
          <p:nvPr/>
        </p:nvSpPr>
        <p:spPr bwMode="auto">
          <a:xfrm>
            <a:off x="1376363" y="3286125"/>
            <a:ext cx="523875" cy="457200"/>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7117" name="Rectangle 14"/>
          <p:cNvSpPr>
            <a:spLocks noChangeArrowheads="1"/>
          </p:cNvSpPr>
          <p:nvPr/>
        </p:nvSpPr>
        <p:spPr bwMode="auto">
          <a:xfrm>
            <a:off x="5559425" y="3257550"/>
            <a:ext cx="522288" cy="457200"/>
          </a:xfrm>
          <a:prstGeom prst="rect">
            <a:avLst/>
          </a:prstGeom>
          <a:noFill/>
          <a:ln w="9525">
            <a:noFill/>
            <a:miter lim="800000"/>
            <a:headEnd/>
            <a:tailEnd/>
          </a:ln>
        </p:spPr>
        <p:txBody>
          <a:bodyPr wrap="none" lIns="92075" tIns="46038" rIns="92075" bIns="46038">
            <a:spAutoFit/>
          </a:bodyPr>
          <a:lstStyle/>
          <a:p>
            <a:pPr eaLnBrk="0" hangingPunct="0"/>
            <a:r>
              <a:rPr lang="en-US" sz="2400" b="1"/>
              <a:t>  5</a:t>
            </a:r>
          </a:p>
        </p:txBody>
      </p:sp>
      <p:sp>
        <p:nvSpPr>
          <p:cNvPr id="47118" name="Rectangle 15"/>
          <p:cNvSpPr>
            <a:spLocks noChangeArrowheads="1"/>
          </p:cNvSpPr>
          <p:nvPr/>
        </p:nvSpPr>
        <p:spPr bwMode="auto">
          <a:xfrm>
            <a:off x="1524000" y="2636838"/>
            <a:ext cx="5746750" cy="457200"/>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7119" name="Rectangle 16"/>
          <p:cNvSpPr>
            <a:spLocks noChangeArrowheads="1"/>
          </p:cNvSpPr>
          <p:nvPr/>
        </p:nvSpPr>
        <p:spPr bwMode="auto">
          <a:xfrm>
            <a:off x="6553200" y="3089275"/>
            <a:ext cx="1152525" cy="708025"/>
          </a:xfrm>
          <a:prstGeom prst="rect">
            <a:avLst/>
          </a:prstGeom>
          <a:noFill/>
          <a:ln w="76200">
            <a:solidFill>
              <a:srgbClr val="3333FF"/>
            </a:solidFill>
            <a:miter lim="800000"/>
            <a:headEnd type="none" w="sm" len="sm"/>
            <a:tailEnd type="none" w="sm" len="sm"/>
          </a:ln>
        </p:spPr>
        <p:txBody>
          <a:bodyPr wrap="none" anchor="ctr"/>
          <a:lstStyle/>
          <a:p>
            <a:pPr algn="ctr" eaLnBrk="0" hangingPunct="0"/>
            <a:r>
              <a:rPr lang="en-US" sz="2400" b="1">
                <a:solidFill>
                  <a:srgbClr val="3333FF"/>
                </a:solidFill>
              </a:rPr>
              <a:t>101</a:t>
            </a:r>
          </a:p>
        </p:txBody>
      </p:sp>
      <p:sp>
        <p:nvSpPr>
          <p:cNvPr id="47120" name="Text Box 17"/>
          <p:cNvSpPr txBox="1">
            <a:spLocks noChangeArrowheads="1"/>
          </p:cNvSpPr>
          <p:nvPr/>
        </p:nvSpPr>
        <p:spPr bwMode="auto">
          <a:xfrm>
            <a:off x="1990725" y="4029075"/>
            <a:ext cx="4572000"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rgbClr val="3333FF"/>
                </a:solidFill>
              </a:rPr>
              <a:t>Largest value correctly placed</a:t>
            </a:r>
          </a:p>
        </p:txBody>
      </p:sp>
      <p:sp>
        <p:nvSpPr>
          <p:cNvPr id="4712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712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67565A25-AECA-4223-AEA3-A894A75C7DC2}" type="slidenum">
              <a:rPr lang="en-US" sz="1400"/>
              <a:pPr/>
              <a:t>32</a:t>
            </a:fld>
            <a:endParaRPr lang="en-US" sz="1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536575"/>
            <a:ext cx="8229600" cy="684213"/>
          </a:xfrm>
        </p:spPr>
        <p:txBody>
          <a:bodyPr/>
          <a:lstStyle/>
          <a:p>
            <a:pPr eaLnBrk="1" hangingPunct="1"/>
            <a:r>
              <a:rPr lang="en-US" sz="1700" smtClean="0">
                <a:latin typeface="Verdana" pitchFamily="34" charset="0"/>
              </a:rPr>
              <a:t>Repeat “Bubble Up” How Many Times?</a:t>
            </a:r>
          </a:p>
        </p:txBody>
      </p:sp>
      <p:sp>
        <p:nvSpPr>
          <p:cNvPr id="48131" name="Rectangle 3"/>
          <p:cNvSpPr>
            <a:spLocks noGrp="1" noChangeArrowheads="1"/>
          </p:cNvSpPr>
          <p:nvPr>
            <p:ph type="body" idx="1"/>
          </p:nvPr>
        </p:nvSpPr>
        <p:spPr>
          <a:xfrm>
            <a:off x="685800" y="1504950"/>
            <a:ext cx="7248525" cy="2660650"/>
          </a:xfrm>
        </p:spPr>
        <p:txBody>
          <a:bodyPr/>
          <a:lstStyle/>
          <a:p>
            <a:pPr eaLnBrk="1" hangingPunct="1">
              <a:lnSpc>
                <a:spcPct val="90000"/>
              </a:lnSpc>
              <a:spcBef>
                <a:spcPts val="600"/>
              </a:spcBef>
              <a:spcAft>
                <a:spcPts val="600"/>
              </a:spcAft>
              <a:buFont typeface="Wingdings" pitchFamily="2" charset="2"/>
              <a:buChar char="Ø"/>
            </a:pPr>
            <a:r>
              <a:rPr lang="en-US" sz="1700" smtClean="0">
                <a:latin typeface="Verdana" pitchFamily="34" charset="0"/>
              </a:rPr>
              <a:t>If we have N elements, and if each time we bubble an element, we place it in its correct location.</a:t>
            </a:r>
          </a:p>
          <a:p>
            <a:pPr eaLnBrk="1" hangingPunct="1">
              <a:lnSpc>
                <a:spcPct val="90000"/>
              </a:lnSpc>
              <a:spcBef>
                <a:spcPts val="600"/>
              </a:spcBef>
              <a:spcAft>
                <a:spcPts val="600"/>
              </a:spcAft>
              <a:buFont typeface="Wingdings" pitchFamily="2" charset="2"/>
              <a:buChar char="Ø"/>
            </a:pPr>
            <a:r>
              <a:rPr lang="en-US" sz="1700" smtClean="0">
                <a:latin typeface="Verdana" pitchFamily="34" charset="0"/>
              </a:rPr>
              <a:t>Then we </a:t>
            </a:r>
            <a:r>
              <a:rPr lang="en-US" sz="1700" smtClean="0">
                <a:solidFill>
                  <a:srgbClr val="3333FF"/>
                </a:solidFill>
                <a:latin typeface="Verdana" pitchFamily="34" charset="0"/>
              </a:rPr>
              <a:t>repeat the “bubble up” process N – 1 times.</a:t>
            </a:r>
          </a:p>
          <a:p>
            <a:pPr eaLnBrk="1" hangingPunct="1">
              <a:lnSpc>
                <a:spcPct val="90000"/>
              </a:lnSpc>
              <a:spcBef>
                <a:spcPts val="600"/>
              </a:spcBef>
              <a:spcAft>
                <a:spcPts val="600"/>
              </a:spcAft>
              <a:buFont typeface="Wingdings" pitchFamily="2" charset="2"/>
              <a:buChar char="Ø"/>
            </a:pPr>
            <a:r>
              <a:rPr lang="en-US" sz="1700" smtClean="0">
                <a:latin typeface="Verdana" pitchFamily="34" charset="0"/>
              </a:rPr>
              <a:t>This </a:t>
            </a:r>
            <a:r>
              <a:rPr lang="en-US" sz="1700" smtClean="0">
                <a:solidFill>
                  <a:srgbClr val="3333FF"/>
                </a:solidFill>
                <a:latin typeface="Verdana" pitchFamily="34" charset="0"/>
              </a:rPr>
              <a:t>guarantees we’ll correctly place all N elements.</a:t>
            </a:r>
          </a:p>
        </p:txBody>
      </p:sp>
      <p:sp>
        <p:nvSpPr>
          <p:cNvPr id="4813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813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E0585C64-6CBD-46FB-988C-C2AA0765F14A}" type="slidenum">
              <a:rPr lang="en-US" sz="1400"/>
              <a:pPr/>
              <a:t>33</a:t>
            </a:fld>
            <a:endParaRPr lang="en-US" sz="1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1700" smtClean="0">
                <a:latin typeface="Verdana" pitchFamily="34" charset="0"/>
              </a:rPr>
              <a:t>“Bubbling” All the Elements</a:t>
            </a:r>
          </a:p>
        </p:txBody>
      </p:sp>
      <p:grpSp>
        <p:nvGrpSpPr>
          <p:cNvPr id="2" name="Group 3"/>
          <p:cNvGrpSpPr>
            <a:grpSpLocks/>
          </p:cNvGrpSpPr>
          <p:nvPr/>
        </p:nvGrpSpPr>
        <p:grpSpPr bwMode="auto">
          <a:xfrm>
            <a:off x="1501775" y="1441450"/>
            <a:ext cx="6518275" cy="882650"/>
            <a:chOff x="644" y="1072"/>
            <a:chExt cx="4106" cy="556"/>
          </a:xfrm>
        </p:grpSpPr>
        <p:sp>
          <p:nvSpPr>
            <p:cNvPr id="49217" name="Rectangle 4"/>
            <p:cNvSpPr>
              <a:spLocks noChangeArrowheads="1"/>
            </p:cNvSpPr>
            <p:nvPr/>
          </p:nvSpPr>
          <p:spPr bwMode="auto">
            <a:xfrm>
              <a:off x="644" y="1332"/>
              <a:ext cx="4106" cy="292"/>
            </a:xfrm>
            <a:prstGeom prst="rect">
              <a:avLst/>
            </a:prstGeom>
            <a:noFill/>
            <a:ln w="38100">
              <a:solidFill>
                <a:schemeClr val="tx1"/>
              </a:solidFill>
              <a:miter lim="800000"/>
              <a:headEnd/>
              <a:tailEnd/>
            </a:ln>
          </p:spPr>
          <p:txBody>
            <a:bodyPr wrap="none" anchor="ctr"/>
            <a:lstStyle/>
            <a:p>
              <a:endParaRPr lang="en-US"/>
            </a:p>
          </p:txBody>
        </p:sp>
        <p:sp>
          <p:nvSpPr>
            <p:cNvPr id="49218" name="Line 5"/>
            <p:cNvSpPr>
              <a:spLocks noChangeShapeType="1"/>
            </p:cNvSpPr>
            <p:nvPr/>
          </p:nvSpPr>
          <p:spPr bwMode="auto">
            <a:xfrm>
              <a:off x="1280" y="1330"/>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19" name="Line 6"/>
            <p:cNvSpPr>
              <a:spLocks noChangeShapeType="1"/>
            </p:cNvSpPr>
            <p:nvPr/>
          </p:nvSpPr>
          <p:spPr bwMode="auto">
            <a:xfrm>
              <a:off x="1921" y="1330"/>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20" name="Line 7"/>
            <p:cNvSpPr>
              <a:spLocks noChangeShapeType="1"/>
            </p:cNvSpPr>
            <p:nvPr/>
          </p:nvSpPr>
          <p:spPr bwMode="auto">
            <a:xfrm>
              <a:off x="2575" y="1330"/>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21" name="Line 8"/>
            <p:cNvSpPr>
              <a:spLocks noChangeShapeType="1"/>
            </p:cNvSpPr>
            <p:nvPr/>
          </p:nvSpPr>
          <p:spPr bwMode="auto">
            <a:xfrm>
              <a:off x="3274" y="1330"/>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22" name="Line 9"/>
            <p:cNvSpPr>
              <a:spLocks noChangeShapeType="1"/>
            </p:cNvSpPr>
            <p:nvPr/>
          </p:nvSpPr>
          <p:spPr bwMode="auto">
            <a:xfrm>
              <a:off x="4001" y="1335"/>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23" name="Rectangle 10"/>
            <p:cNvSpPr>
              <a:spLocks noChangeArrowheads="1"/>
            </p:cNvSpPr>
            <p:nvPr/>
          </p:nvSpPr>
          <p:spPr bwMode="auto">
            <a:xfrm>
              <a:off x="2726" y="1335"/>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49224" name="Rectangle 11"/>
            <p:cNvSpPr>
              <a:spLocks noChangeArrowheads="1"/>
            </p:cNvSpPr>
            <p:nvPr/>
          </p:nvSpPr>
          <p:spPr bwMode="auto">
            <a:xfrm>
              <a:off x="2042" y="1340"/>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9225" name="Rectangle 12"/>
            <p:cNvSpPr>
              <a:spLocks noChangeArrowheads="1"/>
            </p:cNvSpPr>
            <p:nvPr/>
          </p:nvSpPr>
          <p:spPr bwMode="auto">
            <a:xfrm>
              <a:off x="1358" y="1340"/>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9226" name="Rectangle 13"/>
            <p:cNvSpPr>
              <a:spLocks noChangeArrowheads="1"/>
            </p:cNvSpPr>
            <p:nvPr/>
          </p:nvSpPr>
          <p:spPr bwMode="auto">
            <a:xfrm>
              <a:off x="748" y="1337"/>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9227" name="Rectangle 14"/>
            <p:cNvSpPr>
              <a:spLocks noChangeArrowheads="1"/>
            </p:cNvSpPr>
            <p:nvPr/>
          </p:nvSpPr>
          <p:spPr bwMode="auto">
            <a:xfrm>
              <a:off x="3383" y="1335"/>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p>
          </p:txBody>
        </p:sp>
        <p:sp>
          <p:nvSpPr>
            <p:cNvPr id="49228" name="Rectangle 15"/>
            <p:cNvSpPr>
              <a:spLocks noChangeArrowheads="1"/>
            </p:cNvSpPr>
            <p:nvPr/>
          </p:nvSpPr>
          <p:spPr bwMode="auto">
            <a:xfrm>
              <a:off x="841" y="1072"/>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9229" name="Rectangle 16"/>
            <p:cNvSpPr>
              <a:spLocks noChangeArrowheads="1"/>
            </p:cNvSpPr>
            <p:nvPr/>
          </p:nvSpPr>
          <p:spPr bwMode="auto">
            <a:xfrm>
              <a:off x="4132" y="1335"/>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grpSp>
        <p:nvGrpSpPr>
          <p:cNvPr id="3" name="Group 17"/>
          <p:cNvGrpSpPr>
            <a:grpSpLocks/>
          </p:cNvGrpSpPr>
          <p:nvPr/>
        </p:nvGrpSpPr>
        <p:grpSpPr bwMode="auto">
          <a:xfrm>
            <a:off x="1497013" y="2360613"/>
            <a:ext cx="6518275" cy="882650"/>
            <a:chOff x="641" y="1651"/>
            <a:chExt cx="4106" cy="556"/>
          </a:xfrm>
        </p:grpSpPr>
        <p:sp>
          <p:nvSpPr>
            <p:cNvPr id="49204" name="Rectangle 18"/>
            <p:cNvSpPr>
              <a:spLocks noChangeArrowheads="1"/>
            </p:cNvSpPr>
            <p:nvPr/>
          </p:nvSpPr>
          <p:spPr bwMode="auto">
            <a:xfrm>
              <a:off x="641" y="1911"/>
              <a:ext cx="4106" cy="292"/>
            </a:xfrm>
            <a:prstGeom prst="rect">
              <a:avLst/>
            </a:prstGeom>
            <a:noFill/>
            <a:ln w="38100">
              <a:solidFill>
                <a:schemeClr val="tx1"/>
              </a:solidFill>
              <a:miter lim="800000"/>
              <a:headEnd/>
              <a:tailEnd/>
            </a:ln>
          </p:spPr>
          <p:txBody>
            <a:bodyPr wrap="none" anchor="ctr"/>
            <a:lstStyle/>
            <a:p>
              <a:endParaRPr lang="en-US"/>
            </a:p>
          </p:txBody>
        </p:sp>
        <p:sp>
          <p:nvSpPr>
            <p:cNvPr id="49205" name="Line 19"/>
            <p:cNvSpPr>
              <a:spLocks noChangeShapeType="1"/>
            </p:cNvSpPr>
            <p:nvPr/>
          </p:nvSpPr>
          <p:spPr bwMode="auto">
            <a:xfrm>
              <a:off x="1277" y="1909"/>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06" name="Line 20"/>
            <p:cNvSpPr>
              <a:spLocks noChangeShapeType="1"/>
            </p:cNvSpPr>
            <p:nvPr/>
          </p:nvSpPr>
          <p:spPr bwMode="auto">
            <a:xfrm>
              <a:off x="1918" y="190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07" name="Line 21"/>
            <p:cNvSpPr>
              <a:spLocks noChangeShapeType="1"/>
            </p:cNvSpPr>
            <p:nvPr/>
          </p:nvSpPr>
          <p:spPr bwMode="auto">
            <a:xfrm>
              <a:off x="2572" y="190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08" name="Line 22"/>
            <p:cNvSpPr>
              <a:spLocks noChangeShapeType="1"/>
            </p:cNvSpPr>
            <p:nvPr/>
          </p:nvSpPr>
          <p:spPr bwMode="auto">
            <a:xfrm>
              <a:off x="3271" y="190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09" name="Line 23"/>
            <p:cNvSpPr>
              <a:spLocks noChangeShapeType="1"/>
            </p:cNvSpPr>
            <p:nvPr/>
          </p:nvSpPr>
          <p:spPr bwMode="auto">
            <a:xfrm>
              <a:off x="3998" y="1914"/>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210" name="Rectangle 24"/>
            <p:cNvSpPr>
              <a:spLocks noChangeArrowheads="1"/>
            </p:cNvSpPr>
            <p:nvPr/>
          </p:nvSpPr>
          <p:spPr bwMode="auto">
            <a:xfrm>
              <a:off x="2723" y="1914"/>
              <a:ext cx="276"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endParaRPr lang="en-US" sz="2400"/>
            </a:p>
          </p:txBody>
        </p:sp>
        <p:sp>
          <p:nvSpPr>
            <p:cNvPr id="49211" name="Rectangle 25"/>
            <p:cNvSpPr>
              <a:spLocks noChangeArrowheads="1"/>
            </p:cNvSpPr>
            <p:nvPr/>
          </p:nvSpPr>
          <p:spPr bwMode="auto">
            <a:xfrm>
              <a:off x="2039" y="1919"/>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49212" name="Rectangle 26"/>
            <p:cNvSpPr>
              <a:spLocks noChangeArrowheads="1"/>
            </p:cNvSpPr>
            <p:nvPr/>
          </p:nvSpPr>
          <p:spPr bwMode="auto">
            <a:xfrm>
              <a:off x="1355" y="1919"/>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9213" name="Rectangle 27"/>
            <p:cNvSpPr>
              <a:spLocks noChangeArrowheads="1"/>
            </p:cNvSpPr>
            <p:nvPr/>
          </p:nvSpPr>
          <p:spPr bwMode="auto">
            <a:xfrm>
              <a:off x="745" y="1916"/>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49214" name="Rectangle 28"/>
            <p:cNvSpPr>
              <a:spLocks noChangeArrowheads="1"/>
            </p:cNvSpPr>
            <p:nvPr/>
          </p:nvSpPr>
          <p:spPr bwMode="auto">
            <a:xfrm>
              <a:off x="3380" y="1914"/>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77</a:t>
              </a:r>
            </a:p>
          </p:txBody>
        </p:sp>
        <p:sp>
          <p:nvSpPr>
            <p:cNvPr id="49215" name="Rectangle 29"/>
            <p:cNvSpPr>
              <a:spLocks noChangeArrowheads="1"/>
            </p:cNvSpPr>
            <p:nvPr/>
          </p:nvSpPr>
          <p:spPr bwMode="auto">
            <a:xfrm>
              <a:off x="838" y="1651"/>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9216" name="Rectangle 30"/>
            <p:cNvSpPr>
              <a:spLocks noChangeArrowheads="1"/>
            </p:cNvSpPr>
            <p:nvPr/>
          </p:nvSpPr>
          <p:spPr bwMode="auto">
            <a:xfrm>
              <a:off x="4129" y="1914"/>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grpSp>
        <p:nvGrpSpPr>
          <p:cNvPr id="4" name="Group 31"/>
          <p:cNvGrpSpPr>
            <a:grpSpLocks/>
          </p:cNvGrpSpPr>
          <p:nvPr/>
        </p:nvGrpSpPr>
        <p:grpSpPr bwMode="auto">
          <a:xfrm>
            <a:off x="1501775" y="3271838"/>
            <a:ext cx="6518275" cy="882650"/>
            <a:chOff x="644" y="2225"/>
            <a:chExt cx="4106" cy="556"/>
          </a:xfrm>
        </p:grpSpPr>
        <p:sp>
          <p:nvSpPr>
            <p:cNvPr id="49191" name="Rectangle 32"/>
            <p:cNvSpPr>
              <a:spLocks noChangeArrowheads="1"/>
            </p:cNvSpPr>
            <p:nvPr/>
          </p:nvSpPr>
          <p:spPr bwMode="auto">
            <a:xfrm>
              <a:off x="644" y="2485"/>
              <a:ext cx="4106" cy="292"/>
            </a:xfrm>
            <a:prstGeom prst="rect">
              <a:avLst/>
            </a:prstGeom>
            <a:noFill/>
            <a:ln w="38100">
              <a:solidFill>
                <a:schemeClr val="tx1"/>
              </a:solidFill>
              <a:miter lim="800000"/>
              <a:headEnd/>
              <a:tailEnd/>
            </a:ln>
          </p:spPr>
          <p:txBody>
            <a:bodyPr wrap="none" anchor="ctr"/>
            <a:lstStyle/>
            <a:p>
              <a:endParaRPr lang="en-US"/>
            </a:p>
          </p:txBody>
        </p:sp>
        <p:sp>
          <p:nvSpPr>
            <p:cNvPr id="49192" name="Line 33"/>
            <p:cNvSpPr>
              <a:spLocks noChangeShapeType="1"/>
            </p:cNvSpPr>
            <p:nvPr/>
          </p:nvSpPr>
          <p:spPr bwMode="auto">
            <a:xfrm>
              <a:off x="1280" y="2483"/>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93" name="Line 34"/>
            <p:cNvSpPr>
              <a:spLocks noChangeShapeType="1"/>
            </p:cNvSpPr>
            <p:nvPr/>
          </p:nvSpPr>
          <p:spPr bwMode="auto">
            <a:xfrm>
              <a:off x="1921" y="2483"/>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94" name="Line 35"/>
            <p:cNvSpPr>
              <a:spLocks noChangeShapeType="1"/>
            </p:cNvSpPr>
            <p:nvPr/>
          </p:nvSpPr>
          <p:spPr bwMode="auto">
            <a:xfrm>
              <a:off x="2575" y="2483"/>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95" name="Line 36"/>
            <p:cNvSpPr>
              <a:spLocks noChangeShapeType="1"/>
            </p:cNvSpPr>
            <p:nvPr/>
          </p:nvSpPr>
          <p:spPr bwMode="auto">
            <a:xfrm>
              <a:off x="3274" y="2483"/>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96" name="Line 37"/>
            <p:cNvSpPr>
              <a:spLocks noChangeShapeType="1"/>
            </p:cNvSpPr>
            <p:nvPr/>
          </p:nvSpPr>
          <p:spPr bwMode="auto">
            <a:xfrm>
              <a:off x="4001" y="2488"/>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97" name="Rectangle 38"/>
            <p:cNvSpPr>
              <a:spLocks noChangeArrowheads="1"/>
            </p:cNvSpPr>
            <p:nvPr/>
          </p:nvSpPr>
          <p:spPr bwMode="auto">
            <a:xfrm>
              <a:off x="2726" y="2488"/>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42</a:t>
              </a:r>
              <a:endParaRPr lang="en-US" sz="2400">
                <a:solidFill>
                  <a:srgbClr val="FF0033"/>
                </a:solidFill>
              </a:endParaRPr>
            </a:p>
          </p:txBody>
        </p:sp>
        <p:sp>
          <p:nvSpPr>
            <p:cNvPr id="49198" name="Rectangle 39"/>
            <p:cNvSpPr>
              <a:spLocks noChangeArrowheads="1"/>
            </p:cNvSpPr>
            <p:nvPr/>
          </p:nvSpPr>
          <p:spPr bwMode="auto">
            <a:xfrm>
              <a:off x="2042" y="2493"/>
              <a:ext cx="276"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endParaRPr lang="en-US" sz="2400"/>
            </a:p>
          </p:txBody>
        </p:sp>
        <p:sp>
          <p:nvSpPr>
            <p:cNvPr id="49199" name="Rectangle 40"/>
            <p:cNvSpPr>
              <a:spLocks noChangeArrowheads="1"/>
            </p:cNvSpPr>
            <p:nvPr/>
          </p:nvSpPr>
          <p:spPr bwMode="auto">
            <a:xfrm>
              <a:off x="1358" y="2493"/>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35</a:t>
              </a:r>
              <a:endParaRPr lang="en-US" sz="2400"/>
            </a:p>
          </p:txBody>
        </p:sp>
        <p:sp>
          <p:nvSpPr>
            <p:cNvPr id="49200" name="Rectangle 41"/>
            <p:cNvSpPr>
              <a:spLocks noChangeArrowheads="1"/>
            </p:cNvSpPr>
            <p:nvPr/>
          </p:nvSpPr>
          <p:spPr bwMode="auto">
            <a:xfrm>
              <a:off x="748" y="2490"/>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9201" name="Rectangle 42"/>
            <p:cNvSpPr>
              <a:spLocks noChangeArrowheads="1"/>
            </p:cNvSpPr>
            <p:nvPr/>
          </p:nvSpPr>
          <p:spPr bwMode="auto">
            <a:xfrm>
              <a:off x="3383" y="2488"/>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77</a:t>
              </a:r>
            </a:p>
          </p:txBody>
        </p:sp>
        <p:sp>
          <p:nvSpPr>
            <p:cNvPr id="49202" name="Rectangle 43"/>
            <p:cNvSpPr>
              <a:spLocks noChangeArrowheads="1"/>
            </p:cNvSpPr>
            <p:nvPr/>
          </p:nvSpPr>
          <p:spPr bwMode="auto">
            <a:xfrm>
              <a:off x="841" y="2225"/>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9203" name="Rectangle 44"/>
            <p:cNvSpPr>
              <a:spLocks noChangeArrowheads="1"/>
            </p:cNvSpPr>
            <p:nvPr/>
          </p:nvSpPr>
          <p:spPr bwMode="auto">
            <a:xfrm>
              <a:off x="4132" y="2488"/>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grpSp>
        <p:nvGrpSpPr>
          <p:cNvPr id="5" name="Group 45"/>
          <p:cNvGrpSpPr>
            <a:grpSpLocks/>
          </p:cNvGrpSpPr>
          <p:nvPr/>
        </p:nvGrpSpPr>
        <p:grpSpPr bwMode="auto">
          <a:xfrm>
            <a:off x="1497013" y="4154488"/>
            <a:ext cx="6518275" cy="882650"/>
            <a:chOff x="641" y="2781"/>
            <a:chExt cx="4106" cy="556"/>
          </a:xfrm>
        </p:grpSpPr>
        <p:sp>
          <p:nvSpPr>
            <p:cNvPr id="49178" name="Rectangle 46"/>
            <p:cNvSpPr>
              <a:spLocks noChangeArrowheads="1"/>
            </p:cNvSpPr>
            <p:nvPr/>
          </p:nvSpPr>
          <p:spPr bwMode="auto">
            <a:xfrm>
              <a:off x="641" y="3041"/>
              <a:ext cx="4106" cy="292"/>
            </a:xfrm>
            <a:prstGeom prst="rect">
              <a:avLst/>
            </a:prstGeom>
            <a:noFill/>
            <a:ln w="38100">
              <a:solidFill>
                <a:schemeClr val="tx1"/>
              </a:solidFill>
              <a:miter lim="800000"/>
              <a:headEnd/>
              <a:tailEnd/>
            </a:ln>
          </p:spPr>
          <p:txBody>
            <a:bodyPr wrap="none" anchor="ctr"/>
            <a:lstStyle/>
            <a:p>
              <a:endParaRPr lang="en-US"/>
            </a:p>
          </p:txBody>
        </p:sp>
        <p:sp>
          <p:nvSpPr>
            <p:cNvPr id="49179" name="Line 47"/>
            <p:cNvSpPr>
              <a:spLocks noChangeShapeType="1"/>
            </p:cNvSpPr>
            <p:nvPr/>
          </p:nvSpPr>
          <p:spPr bwMode="auto">
            <a:xfrm>
              <a:off x="1277" y="3039"/>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80" name="Line 48"/>
            <p:cNvSpPr>
              <a:spLocks noChangeShapeType="1"/>
            </p:cNvSpPr>
            <p:nvPr/>
          </p:nvSpPr>
          <p:spPr bwMode="auto">
            <a:xfrm>
              <a:off x="1918" y="303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81" name="Line 49"/>
            <p:cNvSpPr>
              <a:spLocks noChangeShapeType="1"/>
            </p:cNvSpPr>
            <p:nvPr/>
          </p:nvSpPr>
          <p:spPr bwMode="auto">
            <a:xfrm>
              <a:off x="2572" y="303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82" name="Line 50"/>
            <p:cNvSpPr>
              <a:spLocks noChangeShapeType="1"/>
            </p:cNvSpPr>
            <p:nvPr/>
          </p:nvSpPr>
          <p:spPr bwMode="auto">
            <a:xfrm>
              <a:off x="3271" y="303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83" name="Line 51"/>
            <p:cNvSpPr>
              <a:spLocks noChangeShapeType="1"/>
            </p:cNvSpPr>
            <p:nvPr/>
          </p:nvSpPr>
          <p:spPr bwMode="auto">
            <a:xfrm>
              <a:off x="3998" y="3044"/>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84" name="Rectangle 52"/>
            <p:cNvSpPr>
              <a:spLocks noChangeArrowheads="1"/>
            </p:cNvSpPr>
            <p:nvPr/>
          </p:nvSpPr>
          <p:spPr bwMode="auto">
            <a:xfrm>
              <a:off x="2723" y="3044"/>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42</a:t>
              </a:r>
              <a:endParaRPr lang="en-US" sz="2400">
                <a:solidFill>
                  <a:srgbClr val="FF0033"/>
                </a:solidFill>
              </a:endParaRPr>
            </a:p>
          </p:txBody>
        </p:sp>
        <p:sp>
          <p:nvSpPr>
            <p:cNvPr id="49185" name="Rectangle 53"/>
            <p:cNvSpPr>
              <a:spLocks noChangeArrowheads="1"/>
            </p:cNvSpPr>
            <p:nvPr/>
          </p:nvSpPr>
          <p:spPr bwMode="auto">
            <a:xfrm>
              <a:off x="2039" y="3049"/>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35</a:t>
              </a:r>
              <a:endParaRPr lang="en-US" sz="2400">
                <a:solidFill>
                  <a:srgbClr val="FF0033"/>
                </a:solidFill>
              </a:endParaRPr>
            </a:p>
          </p:txBody>
        </p:sp>
        <p:sp>
          <p:nvSpPr>
            <p:cNvPr id="49186" name="Rectangle 54"/>
            <p:cNvSpPr>
              <a:spLocks noChangeArrowheads="1"/>
            </p:cNvSpPr>
            <p:nvPr/>
          </p:nvSpPr>
          <p:spPr bwMode="auto">
            <a:xfrm>
              <a:off x="1355" y="3049"/>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endParaRPr lang="en-US" sz="2400"/>
            </a:p>
          </p:txBody>
        </p:sp>
        <p:sp>
          <p:nvSpPr>
            <p:cNvPr id="49187" name="Rectangle 55"/>
            <p:cNvSpPr>
              <a:spLocks noChangeArrowheads="1"/>
            </p:cNvSpPr>
            <p:nvPr/>
          </p:nvSpPr>
          <p:spPr bwMode="auto">
            <a:xfrm>
              <a:off x="745" y="3046"/>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49188" name="Rectangle 56"/>
            <p:cNvSpPr>
              <a:spLocks noChangeArrowheads="1"/>
            </p:cNvSpPr>
            <p:nvPr/>
          </p:nvSpPr>
          <p:spPr bwMode="auto">
            <a:xfrm>
              <a:off x="3380" y="3044"/>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77</a:t>
              </a:r>
            </a:p>
          </p:txBody>
        </p:sp>
        <p:sp>
          <p:nvSpPr>
            <p:cNvPr id="49189" name="Rectangle 57"/>
            <p:cNvSpPr>
              <a:spLocks noChangeArrowheads="1"/>
            </p:cNvSpPr>
            <p:nvPr/>
          </p:nvSpPr>
          <p:spPr bwMode="auto">
            <a:xfrm>
              <a:off x="838" y="2781"/>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9190" name="Rectangle 58"/>
            <p:cNvSpPr>
              <a:spLocks noChangeArrowheads="1"/>
            </p:cNvSpPr>
            <p:nvPr/>
          </p:nvSpPr>
          <p:spPr bwMode="auto">
            <a:xfrm>
              <a:off x="4129" y="3044"/>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grpSp>
        <p:nvGrpSpPr>
          <p:cNvPr id="6" name="Group 59"/>
          <p:cNvGrpSpPr>
            <a:grpSpLocks/>
          </p:cNvGrpSpPr>
          <p:nvPr/>
        </p:nvGrpSpPr>
        <p:grpSpPr bwMode="auto">
          <a:xfrm>
            <a:off x="1497013" y="5075238"/>
            <a:ext cx="6518275" cy="882650"/>
            <a:chOff x="641" y="3361"/>
            <a:chExt cx="4106" cy="556"/>
          </a:xfrm>
        </p:grpSpPr>
        <p:sp>
          <p:nvSpPr>
            <p:cNvPr id="49165" name="Rectangle 60"/>
            <p:cNvSpPr>
              <a:spLocks noChangeArrowheads="1"/>
            </p:cNvSpPr>
            <p:nvPr/>
          </p:nvSpPr>
          <p:spPr bwMode="auto">
            <a:xfrm>
              <a:off x="641" y="3621"/>
              <a:ext cx="4106" cy="292"/>
            </a:xfrm>
            <a:prstGeom prst="rect">
              <a:avLst/>
            </a:prstGeom>
            <a:noFill/>
            <a:ln w="38100">
              <a:solidFill>
                <a:schemeClr val="tx1"/>
              </a:solidFill>
              <a:miter lim="800000"/>
              <a:headEnd/>
              <a:tailEnd/>
            </a:ln>
          </p:spPr>
          <p:txBody>
            <a:bodyPr wrap="none" anchor="ctr"/>
            <a:lstStyle/>
            <a:p>
              <a:endParaRPr lang="en-US"/>
            </a:p>
          </p:txBody>
        </p:sp>
        <p:sp>
          <p:nvSpPr>
            <p:cNvPr id="49166" name="Line 61"/>
            <p:cNvSpPr>
              <a:spLocks noChangeShapeType="1"/>
            </p:cNvSpPr>
            <p:nvPr/>
          </p:nvSpPr>
          <p:spPr bwMode="auto">
            <a:xfrm>
              <a:off x="1277" y="3619"/>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67" name="Line 62"/>
            <p:cNvSpPr>
              <a:spLocks noChangeShapeType="1"/>
            </p:cNvSpPr>
            <p:nvPr/>
          </p:nvSpPr>
          <p:spPr bwMode="auto">
            <a:xfrm>
              <a:off x="1918" y="361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68" name="Line 63"/>
            <p:cNvSpPr>
              <a:spLocks noChangeShapeType="1"/>
            </p:cNvSpPr>
            <p:nvPr/>
          </p:nvSpPr>
          <p:spPr bwMode="auto">
            <a:xfrm>
              <a:off x="2572" y="361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69" name="Line 64"/>
            <p:cNvSpPr>
              <a:spLocks noChangeShapeType="1"/>
            </p:cNvSpPr>
            <p:nvPr/>
          </p:nvSpPr>
          <p:spPr bwMode="auto">
            <a:xfrm>
              <a:off x="3271" y="361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70" name="Line 65"/>
            <p:cNvSpPr>
              <a:spLocks noChangeShapeType="1"/>
            </p:cNvSpPr>
            <p:nvPr/>
          </p:nvSpPr>
          <p:spPr bwMode="auto">
            <a:xfrm>
              <a:off x="3998" y="3624"/>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49171" name="Rectangle 66"/>
            <p:cNvSpPr>
              <a:spLocks noChangeArrowheads="1"/>
            </p:cNvSpPr>
            <p:nvPr/>
          </p:nvSpPr>
          <p:spPr bwMode="auto">
            <a:xfrm>
              <a:off x="2723" y="3624"/>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42</a:t>
              </a:r>
              <a:endParaRPr lang="en-US" sz="2400">
                <a:solidFill>
                  <a:srgbClr val="FF0033"/>
                </a:solidFill>
              </a:endParaRPr>
            </a:p>
          </p:txBody>
        </p:sp>
        <p:sp>
          <p:nvSpPr>
            <p:cNvPr id="49172" name="Rectangle 67"/>
            <p:cNvSpPr>
              <a:spLocks noChangeArrowheads="1"/>
            </p:cNvSpPr>
            <p:nvPr/>
          </p:nvSpPr>
          <p:spPr bwMode="auto">
            <a:xfrm>
              <a:off x="2039" y="3629"/>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35</a:t>
              </a:r>
              <a:endParaRPr lang="en-US" sz="2400">
                <a:solidFill>
                  <a:srgbClr val="FF0033"/>
                </a:solidFill>
              </a:endParaRPr>
            </a:p>
          </p:txBody>
        </p:sp>
        <p:sp>
          <p:nvSpPr>
            <p:cNvPr id="49173" name="Rectangle 68"/>
            <p:cNvSpPr>
              <a:spLocks noChangeArrowheads="1"/>
            </p:cNvSpPr>
            <p:nvPr/>
          </p:nvSpPr>
          <p:spPr bwMode="auto">
            <a:xfrm>
              <a:off x="1355" y="3629"/>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12</a:t>
              </a:r>
              <a:endParaRPr lang="en-US" sz="2400">
                <a:solidFill>
                  <a:srgbClr val="FF0033"/>
                </a:solidFill>
              </a:endParaRPr>
            </a:p>
          </p:txBody>
        </p:sp>
        <p:sp>
          <p:nvSpPr>
            <p:cNvPr id="49174" name="Rectangle 69"/>
            <p:cNvSpPr>
              <a:spLocks noChangeArrowheads="1"/>
            </p:cNvSpPr>
            <p:nvPr/>
          </p:nvSpPr>
          <p:spPr bwMode="auto">
            <a:xfrm>
              <a:off x="745" y="3626"/>
              <a:ext cx="276"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3333FF"/>
                  </a:solidFill>
                </a:rPr>
                <a:t>5</a:t>
              </a:r>
              <a:endParaRPr lang="en-US" sz="2400">
                <a:solidFill>
                  <a:srgbClr val="3333FF"/>
                </a:solidFill>
              </a:endParaRPr>
            </a:p>
          </p:txBody>
        </p:sp>
        <p:sp>
          <p:nvSpPr>
            <p:cNvPr id="49175" name="Rectangle 70"/>
            <p:cNvSpPr>
              <a:spLocks noChangeArrowheads="1"/>
            </p:cNvSpPr>
            <p:nvPr/>
          </p:nvSpPr>
          <p:spPr bwMode="auto">
            <a:xfrm>
              <a:off x="3380" y="3624"/>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77</a:t>
              </a:r>
            </a:p>
          </p:txBody>
        </p:sp>
        <p:sp>
          <p:nvSpPr>
            <p:cNvPr id="49176" name="Rectangle 71"/>
            <p:cNvSpPr>
              <a:spLocks noChangeArrowheads="1"/>
            </p:cNvSpPr>
            <p:nvPr/>
          </p:nvSpPr>
          <p:spPr bwMode="auto">
            <a:xfrm>
              <a:off x="838" y="3361"/>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49177" name="Rectangle 72"/>
            <p:cNvSpPr>
              <a:spLocks noChangeArrowheads="1"/>
            </p:cNvSpPr>
            <p:nvPr/>
          </p:nvSpPr>
          <p:spPr bwMode="auto">
            <a:xfrm>
              <a:off x="4129" y="3624"/>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grpSp>
        <p:nvGrpSpPr>
          <p:cNvPr id="7" name="Group 73"/>
          <p:cNvGrpSpPr>
            <a:grpSpLocks/>
          </p:cNvGrpSpPr>
          <p:nvPr/>
        </p:nvGrpSpPr>
        <p:grpSpPr bwMode="auto">
          <a:xfrm>
            <a:off x="357188" y="1866900"/>
            <a:ext cx="1011237" cy="4106863"/>
            <a:chOff x="225" y="1350"/>
            <a:chExt cx="637" cy="2587"/>
          </a:xfrm>
        </p:grpSpPr>
        <p:sp>
          <p:nvSpPr>
            <p:cNvPr id="49163" name="AutoShape 74"/>
            <p:cNvSpPr>
              <a:spLocks/>
            </p:cNvSpPr>
            <p:nvPr/>
          </p:nvSpPr>
          <p:spPr bwMode="auto">
            <a:xfrm>
              <a:off x="477" y="1350"/>
              <a:ext cx="385" cy="2587"/>
            </a:xfrm>
            <a:prstGeom prst="leftBrace">
              <a:avLst>
                <a:gd name="adj1" fmla="val 55996"/>
                <a:gd name="adj2" fmla="val 50000"/>
              </a:avLst>
            </a:prstGeom>
            <a:noFill/>
            <a:ln w="38100">
              <a:solidFill>
                <a:srgbClr val="3333FF"/>
              </a:solidFill>
              <a:round/>
              <a:headEnd type="none" w="sm" len="sm"/>
              <a:tailEnd type="none" w="sm" len="sm"/>
            </a:ln>
          </p:spPr>
          <p:txBody>
            <a:bodyPr wrap="none" anchor="ctr"/>
            <a:lstStyle/>
            <a:p>
              <a:endParaRPr lang="en-US"/>
            </a:p>
          </p:txBody>
        </p:sp>
        <p:sp>
          <p:nvSpPr>
            <p:cNvPr id="49164" name="Text Box 75"/>
            <p:cNvSpPr txBox="1">
              <a:spLocks noChangeArrowheads="1"/>
            </p:cNvSpPr>
            <p:nvPr/>
          </p:nvSpPr>
          <p:spPr bwMode="auto">
            <a:xfrm rot="-5400000">
              <a:off x="103" y="2498"/>
              <a:ext cx="532" cy="288"/>
            </a:xfrm>
            <a:prstGeom prst="rect">
              <a:avLst/>
            </a:prstGeom>
            <a:noFill/>
            <a:ln w="12700">
              <a:noFill/>
              <a:miter lim="800000"/>
              <a:headEnd type="none" w="sm" len="sm"/>
              <a:tailEnd type="none" w="sm" len="sm"/>
            </a:ln>
          </p:spPr>
          <p:txBody>
            <a:bodyPr wrap="none">
              <a:spAutoFit/>
            </a:bodyPr>
            <a:lstStyle/>
            <a:p>
              <a:pPr eaLnBrk="0" hangingPunct="0"/>
              <a:r>
                <a:rPr lang="en-US" sz="2400" b="1">
                  <a:solidFill>
                    <a:srgbClr val="3333FF"/>
                  </a:solidFill>
                </a:rPr>
                <a:t>N - 1</a:t>
              </a:r>
            </a:p>
          </p:txBody>
        </p:sp>
      </p:grpSp>
      <p:sp>
        <p:nvSpPr>
          <p:cNvPr id="4916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4916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F57EB56A-9581-41AF-B10A-116D56CB039D}" type="slidenum">
              <a:rPr lang="en-US" sz="1400"/>
              <a:pPr/>
              <a:t>34</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1700" smtClean="0">
                <a:latin typeface="Verdana" pitchFamily="34" charset="0"/>
              </a:rPr>
              <a:t>Reducing the Number of Comparisons</a:t>
            </a:r>
          </a:p>
        </p:txBody>
      </p:sp>
      <p:grpSp>
        <p:nvGrpSpPr>
          <p:cNvPr id="2" name="Group 3"/>
          <p:cNvGrpSpPr>
            <a:grpSpLocks/>
          </p:cNvGrpSpPr>
          <p:nvPr/>
        </p:nvGrpSpPr>
        <p:grpSpPr bwMode="auto">
          <a:xfrm>
            <a:off x="1050925" y="1247775"/>
            <a:ext cx="6518275" cy="882650"/>
            <a:chOff x="641" y="3361"/>
            <a:chExt cx="4106" cy="556"/>
          </a:xfrm>
        </p:grpSpPr>
        <p:sp>
          <p:nvSpPr>
            <p:cNvPr id="50247" name="Rectangle 4"/>
            <p:cNvSpPr>
              <a:spLocks noChangeArrowheads="1"/>
            </p:cNvSpPr>
            <p:nvPr/>
          </p:nvSpPr>
          <p:spPr bwMode="auto">
            <a:xfrm>
              <a:off x="641" y="3621"/>
              <a:ext cx="4106" cy="292"/>
            </a:xfrm>
            <a:prstGeom prst="rect">
              <a:avLst/>
            </a:prstGeom>
            <a:noFill/>
            <a:ln w="38100">
              <a:solidFill>
                <a:schemeClr val="tx1"/>
              </a:solidFill>
              <a:miter lim="800000"/>
              <a:headEnd/>
              <a:tailEnd/>
            </a:ln>
          </p:spPr>
          <p:txBody>
            <a:bodyPr wrap="none" anchor="ctr"/>
            <a:lstStyle/>
            <a:p>
              <a:endParaRPr lang="en-US"/>
            </a:p>
          </p:txBody>
        </p:sp>
        <p:sp>
          <p:nvSpPr>
            <p:cNvPr id="50248" name="Line 5"/>
            <p:cNvSpPr>
              <a:spLocks noChangeShapeType="1"/>
            </p:cNvSpPr>
            <p:nvPr/>
          </p:nvSpPr>
          <p:spPr bwMode="auto">
            <a:xfrm>
              <a:off x="1277" y="3619"/>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49" name="Line 6"/>
            <p:cNvSpPr>
              <a:spLocks noChangeShapeType="1"/>
            </p:cNvSpPr>
            <p:nvPr/>
          </p:nvSpPr>
          <p:spPr bwMode="auto">
            <a:xfrm>
              <a:off x="1918" y="361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50" name="Line 7"/>
            <p:cNvSpPr>
              <a:spLocks noChangeShapeType="1"/>
            </p:cNvSpPr>
            <p:nvPr/>
          </p:nvSpPr>
          <p:spPr bwMode="auto">
            <a:xfrm>
              <a:off x="2572" y="361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51" name="Line 8"/>
            <p:cNvSpPr>
              <a:spLocks noChangeShapeType="1"/>
            </p:cNvSpPr>
            <p:nvPr/>
          </p:nvSpPr>
          <p:spPr bwMode="auto">
            <a:xfrm>
              <a:off x="3271" y="361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52" name="Line 9"/>
            <p:cNvSpPr>
              <a:spLocks noChangeShapeType="1"/>
            </p:cNvSpPr>
            <p:nvPr/>
          </p:nvSpPr>
          <p:spPr bwMode="auto">
            <a:xfrm>
              <a:off x="3998" y="3624"/>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53" name="Rectangle 10"/>
            <p:cNvSpPr>
              <a:spLocks noChangeArrowheads="1"/>
            </p:cNvSpPr>
            <p:nvPr/>
          </p:nvSpPr>
          <p:spPr bwMode="auto">
            <a:xfrm>
              <a:off x="2723" y="3624"/>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50254" name="Rectangle 11"/>
            <p:cNvSpPr>
              <a:spLocks noChangeArrowheads="1"/>
            </p:cNvSpPr>
            <p:nvPr/>
          </p:nvSpPr>
          <p:spPr bwMode="auto">
            <a:xfrm>
              <a:off x="2039" y="3629"/>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35</a:t>
              </a:r>
              <a:endParaRPr lang="en-US" sz="2400"/>
            </a:p>
          </p:txBody>
        </p:sp>
        <p:sp>
          <p:nvSpPr>
            <p:cNvPr id="50255" name="Rectangle 12"/>
            <p:cNvSpPr>
              <a:spLocks noChangeArrowheads="1"/>
            </p:cNvSpPr>
            <p:nvPr/>
          </p:nvSpPr>
          <p:spPr bwMode="auto">
            <a:xfrm>
              <a:off x="1355" y="3629"/>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42</a:t>
              </a:r>
              <a:endParaRPr lang="en-US" sz="2400"/>
            </a:p>
          </p:txBody>
        </p:sp>
        <p:sp>
          <p:nvSpPr>
            <p:cNvPr id="50256" name="Rectangle 13"/>
            <p:cNvSpPr>
              <a:spLocks noChangeArrowheads="1"/>
            </p:cNvSpPr>
            <p:nvPr/>
          </p:nvSpPr>
          <p:spPr bwMode="auto">
            <a:xfrm>
              <a:off x="745" y="3626"/>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77</a:t>
              </a:r>
              <a:endParaRPr lang="en-US" sz="2400"/>
            </a:p>
          </p:txBody>
        </p:sp>
        <p:sp>
          <p:nvSpPr>
            <p:cNvPr id="50257" name="Rectangle 14"/>
            <p:cNvSpPr>
              <a:spLocks noChangeArrowheads="1"/>
            </p:cNvSpPr>
            <p:nvPr/>
          </p:nvSpPr>
          <p:spPr bwMode="auto">
            <a:xfrm>
              <a:off x="3380" y="3624"/>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101</a:t>
              </a:r>
            </a:p>
          </p:txBody>
        </p:sp>
        <p:sp>
          <p:nvSpPr>
            <p:cNvPr id="50258" name="Rectangle 15"/>
            <p:cNvSpPr>
              <a:spLocks noChangeArrowheads="1"/>
            </p:cNvSpPr>
            <p:nvPr/>
          </p:nvSpPr>
          <p:spPr bwMode="auto">
            <a:xfrm>
              <a:off x="838" y="3361"/>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50259" name="Rectangle 16"/>
            <p:cNvSpPr>
              <a:spLocks noChangeArrowheads="1"/>
            </p:cNvSpPr>
            <p:nvPr/>
          </p:nvSpPr>
          <p:spPr bwMode="auto">
            <a:xfrm>
              <a:off x="4129" y="3624"/>
              <a:ext cx="276"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p>
          </p:txBody>
        </p:sp>
      </p:grpSp>
      <p:grpSp>
        <p:nvGrpSpPr>
          <p:cNvPr id="3" name="Group 17"/>
          <p:cNvGrpSpPr>
            <a:grpSpLocks/>
          </p:cNvGrpSpPr>
          <p:nvPr/>
        </p:nvGrpSpPr>
        <p:grpSpPr bwMode="auto">
          <a:xfrm>
            <a:off x="1060450" y="2095500"/>
            <a:ext cx="6523038" cy="882650"/>
            <a:chOff x="668" y="1594"/>
            <a:chExt cx="4109" cy="556"/>
          </a:xfrm>
        </p:grpSpPr>
        <p:grpSp>
          <p:nvGrpSpPr>
            <p:cNvPr id="4" name="Group 18"/>
            <p:cNvGrpSpPr>
              <a:grpSpLocks/>
            </p:cNvGrpSpPr>
            <p:nvPr/>
          </p:nvGrpSpPr>
          <p:grpSpPr bwMode="auto">
            <a:xfrm>
              <a:off x="671" y="1594"/>
              <a:ext cx="4106" cy="556"/>
              <a:chOff x="644" y="1072"/>
              <a:chExt cx="4106" cy="556"/>
            </a:xfrm>
          </p:grpSpPr>
          <p:sp>
            <p:nvSpPr>
              <p:cNvPr id="50234" name="Rectangle 19"/>
              <p:cNvSpPr>
                <a:spLocks noChangeArrowheads="1"/>
              </p:cNvSpPr>
              <p:nvPr/>
            </p:nvSpPr>
            <p:spPr bwMode="auto">
              <a:xfrm>
                <a:off x="644" y="1332"/>
                <a:ext cx="4106" cy="292"/>
              </a:xfrm>
              <a:prstGeom prst="rect">
                <a:avLst/>
              </a:prstGeom>
              <a:noFill/>
              <a:ln w="38100">
                <a:solidFill>
                  <a:schemeClr val="tx1"/>
                </a:solidFill>
                <a:miter lim="800000"/>
                <a:headEnd/>
                <a:tailEnd/>
              </a:ln>
            </p:spPr>
            <p:txBody>
              <a:bodyPr wrap="none" anchor="ctr"/>
              <a:lstStyle/>
              <a:p>
                <a:endParaRPr lang="en-US"/>
              </a:p>
            </p:txBody>
          </p:sp>
          <p:sp>
            <p:nvSpPr>
              <p:cNvPr id="50235" name="Line 20"/>
              <p:cNvSpPr>
                <a:spLocks noChangeShapeType="1"/>
              </p:cNvSpPr>
              <p:nvPr/>
            </p:nvSpPr>
            <p:spPr bwMode="auto">
              <a:xfrm>
                <a:off x="1280" y="1330"/>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36" name="Line 21"/>
              <p:cNvSpPr>
                <a:spLocks noChangeShapeType="1"/>
              </p:cNvSpPr>
              <p:nvPr/>
            </p:nvSpPr>
            <p:spPr bwMode="auto">
              <a:xfrm>
                <a:off x="1921" y="1330"/>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37" name="Line 22"/>
              <p:cNvSpPr>
                <a:spLocks noChangeShapeType="1"/>
              </p:cNvSpPr>
              <p:nvPr/>
            </p:nvSpPr>
            <p:spPr bwMode="auto">
              <a:xfrm>
                <a:off x="2575" y="1330"/>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38" name="Line 23"/>
              <p:cNvSpPr>
                <a:spLocks noChangeShapeType="1"/>
              </p:cNvSpPr>
              <p:nvPr/>
            </p:nvSpPr>
            <p:spPr bwMode="auto">
              <a:xfrm>
                <a:off x="3274" y="1330"/>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39" name="Line 24"/>
              <p:cNvSpPr>
                <a:spLocks noChangeShapeType="1"/>
              </p:cNvSpPr>
              <p:nvPr/>
            </p:nvSpPr>
            <p:spPr bwMode="auto">
              <a:xfrm>
                <a:off x="4001" y="1335"/>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40" name="Rectangle 25"/>
              <p:cNvSpPr>
                <a:spLocks noChangeArrowheads="1"/>
              </p:cNvSpPr>
              <p:nvPr/>
            </p:nvSpPr>
            <p:spPr bwMode="auto">
              <a:xfrm>
                <a:off x="2726" y="1335"/>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77</a:t>
                </a:r>
                <a:endParaRPr lang="en-US" sz="2400"/>
              </a:p>
            </p:txBody>
          </p:sp>
          <p:sp>
            <p:nvSpPr>
              <p:cNvPr id="50241" name="Rectangle 26"/>
              <p:cNvSpPr>
                <a:spLocks noChangeArrowheads="1"/>
              </p:cNvSpPr>
              <p:nvPr/>
            </p:nvSpPr>
            <p:spPr bwMode="auto">
              <a:xfrm>
                <a:off x="2042" y="1340"/>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50242" name="Rectangle 27"/>
              <p:cNvSpPr>
                <a:spLocks noChangeArrowheads="1"/>
              </p:cNvSpPr>
              <p:nvPr/>
            </p:nvSpPr>
            <p:spPr bwMode="auto">
              <a:xfrm>
                <a:off x="1358" y="1340"/>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50243" name="Rectangle 28"/>
              <p:cNvSpPr>
                <a:spLocks noChangeArrowheads="1"/>
              </p:cNvSpPr>
              <p:nvPr/>
            </p:nvSpPr>
            <p:spPr bwMode="auto">
              <a:xfrm>
                <a:off x="748" y="1337"/>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50244" name="Rectangle 29"/>
              <p:cNvSpPr>
                <a:spLocks noChangeArrowheads="1"/>
              </p:cNvSpPr>
              <p:nvPr/>
            </p:nvSpPr>
            <p:spPr bwMode="auto">
              <a:xfrm>
                <a:off x="3383" y="1335"/>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p>
            </p:txBody>
          </p:sp>
          <p:sp>
            <p:nvSpPr>
              <p:cNvPr id="50245" name="Rectangle 30"/>
              <p:cNvSpPr>
                <a:spLocks noChangeArrowheads="1"/>
              </p:cNvSpPr>
              <p:nvPr/>
            </p:nvSpPr>
            <p:spPr bwMode="auto">
              <a:xfrm>
                <a:off x="841" y="1072"/>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50246" name="Rectangle 31"/>
              <p:cNvSpPr>
                <a:spLocks noChangeArrowheads="1"/>
              </p:cNvSpPr>
              <p:nvPr/>
            </p:nvSpPr>
            <p:spPr bwMode="auto">
              <a:xfrm>
                <a:off x="4132" y="1335"/>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sp>
          <p:nvSpPr>
            <p:cNvPr id="50233" name="Rectangle 32"/>
            <p:cNvSpPr>
              <a:spLocks noChangeArrowheads="1"/>
            </p:cNvSpPr>
            <p:nvPr/>
          </p:nvSpPr>
          <p:spPr bwMode="auto">
            <a:xfrm>
              <a:off x="668" y="1852"/>
              <a:ext cx="3360" cy="291"/>
            </a:xfrm>
            <a:prstGeom prst="rect">
              <a:avLst/>
            </a:prstGeom>
            <a:noFill/>
            <a:ln w="76200">
              <a:solidFill>
                <a:srgbClr val="00CCFF"/>
              </a:solidFill>
              <a:miter lim="800000"/>
              <a:headEnd type="none" w="sm" len="sm"/>
              <a:tailEnd type="none" w="sm" len="sm"/>
            </a:ln>
          </p:spPr>
          <p:txBody>
            <a:bodyPr wrap="none" anchor="ctr"/>
            <a:lstStyle/>
            <a:p>
              <a:endParaRPr lang="en-US"/>
            </a:p>
          </p:txBody>
        </p:sp>
      </p:grpSp>
      <p:grpSp>
        <p:nvGrpSpPr>
          <p:cNvPr id="5" name="Group 33"/>
          <p:cNvGrpSpPr>
            <a:grpSpLocks/>
          </p:cNvGrpSpPr>
          <p:nvPr/>
        </p:nvGrpSpPr>
        <p:grpSpPr bwMode="auto">
          <a:xfrm>
            <a:off x="1055688" y="3014663"/>
            <a:ext cx="6523037" cy="882650"/>
            <a:chOff x="940" y="1661"/>
            <a:chExt cx="4109" cy="556"/>
          </a:xfrm>
        </p:grpSpPr>
        <p:grpSp>
          <p:nvGrpSpPr>
            <p:cNvPr id="6" name="Group 34"/>
            <p:cNvGrpSpPr>
              <a:grpSpLocks/>
            </p:cNvGrpSpPr>
            <p:nvPr/>
          </p:nvGrpSpPr>
          <p:grpSpPr bwMode="auto">
            <a:xfrm>
              <a:off x="943" y="1661"/>
              <a:ext cx="4106" cy="556"/>
              <a:chOff x="641" y="1651"/>
              <a:chExt cx="4106" cy="556"/>
            </a:xfrm>
          </p:grpSpPr>
          <p:sp>
            <p:nvSpPr>
              <p:cNvPr id="50219" name="Rectangle 35"/>
              <p:cNvSpPr>
                <a:spLocks noChangeArrowheads="1"/>
              </p:cNvSpPr>
              <p:nvPr/>
            </p:nvSpPr>
            <p:spPr bwMode="auto">
              <a:xfrm>
                <a:off x="641" y="1911"/>
                <a:ext cx="4106" cy="292"/>
              </a:xfrm>
              <a:prstGeom prst="rect">
                <a:avLst/>
              </a:prstGeom>
              <a:noFill/>
              <a:ln w="38100">
                <a:solidFill>
                  <a:schemeClr val="tx1"/>
                </a:solidFill>
                <a:miter lim="800000"/>
                <a:headEnd/>
                <a:tailEnd/>
              </a:ln>
            </p:spPr>
            <p:txBody>
              <a:bodyPr wrap="none" anchor="ctr"/>
              <a:lstStyle/>
              <a:p>
                <a:endParaRPr lang="en-US"/>
              </a:p>
            </p:txBody>
          </p:sp>
          <p:sp>
            <p:nvSpPr>
              <p:cNvPr id="50220" name="Line 36"/>
              <p:cNvSpPr>
                <a:spLocks noChangeShapeType="1"/>
              </p:cNvSpPr>
              <p:nvPr/>
            </p:nvSpPr>
            <p:spPr bwMode="auto">
              <a:xfrm>
                <a:off x="1277" y="1909"/>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21" name="Line 37"/>
              <p:cNvSpPr>
                <a:spLocks noChangeShapeType="1"/>
              </p:cNvSpPr>
              <p:nvPr/>
            </p:nvSpPr>
            <p:spPr bwMode="auto">
              <a:xfrm>
                <a:off x="1918" y="190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22" name="Line 38"/>
              <p:cNvSpPr>
                <a:spLocks noChangeShapeType="1"/>
              </p:cNvSpPr>
              <p:nvPr/>
            </p:nvSpPr>
            <p:spPr bwMode="auto">
              <a:xfrm>
                <a:off x="2572" y="190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23" name="Line 39"/>
              <p:cNvSpPr>
                <a:spLocks noChangeShapeType="1"/>
              </p:cNvSpPr>
              <p:nvPr/>
            </p:nvSpPr>
            <p:spPr bwMode="auto">
              <a:xfrm>
                <a:off x="3271" y="190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24" name="Line 40"/>
              <p:cNvSpPr>
                <a:spLocks noChangeShapeType="1"/>
              </p:cNvSpPr>
              <p:nvPr/>
            </p:nvSpPr>
            <p:spPr bwMode="auto">
              <a:xfrm>
                <a:off x="3998" y="1914"/>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25" name="Rectangle 41"/>
              <p:cNvSpPr>
                <a:spLocks noChangeArrowheads="1"/>
              </p:cNvSpPr>
              <p:nvPr/>
            </p:nvSpPr>
            <p:spPr bwMode="auto">
              <a:xfrm>
                <a:off x="2723" y="1914"/>
                <a:ext cx="276"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endParaRPr lang="en-US" sz="2400"/>
              </a:p>
            </p:txBody>
          </p:sp>
          <p:sp>
            <p:nvSpPr>
              <p:cNvPr id="50226" name="Rectangle 42"/>
              <p:cNvSpPr>
                <a:spLocks noChangeArrowheads="1"/>
              </p:cNvSpPr>
              <p:nvPr/>
            </p:nvSpPr>
            <p:spPr bwMode="auto">
              <a:xfrm>
                <a:off x="2039" y="1919"/>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42</a:t>
                </a:r>
                <a:endParaRPr lang="en-US" sz="2400"/>
              </a:p>
            </p:txBody>
          </p:sp>
          <p:sp>
            <p:nvSpPr>
              <p:cNvPr id="50227" name="Rectangle 43"/>
              <p:cNvSpPr>
                <a:spLocks noChangeArrowheads="1"/>
              </p:cNvSpPr>
              <p:nvPr/>
            </p:nvSpPr>
            <p:spPr bwMode="auto">
              <a:xfrm>
                <a:off x="1355" y="1919"/>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50228" name="Rectangle 44"/>
              <p:cNvSpPr>
                <a:spLocks noChangeArrowheads="1"/>
              </p:cNvSpPr>
              <p:nvPr/>
            </p:nvSpPr>
            <p:spPr bwMode="auto">
              <a:xfrm>
                <a:off x="745" y="1916"/>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35</a:t>
                </a:r>
                <a:endParaRPr lang="en-US" sz="2400"/>
              </a:p>
            </p:txBody>
          </p:sp>
          <p:sp>
            <p:nvSpPr>
              <p:cNvPr id="50229" name="Rectangle 45"/>
              <p:cNvSpPr>
                <a:spLocks noChangeArrowheads="1"/>
              </p:cNvSpPr>
              <p:nvPr/>
            </p:nvSpPr>
            <p:spPr bwMode="auto">
              <a:xfrm>
                <a:off x="3380" y="1914"/>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77</a:t>
                </a:r>
              </a:p>
            </p:txBody>
          </p:sp>
          <p:sp>
            <p:nvSpPr>
              <p:cNvPr id="50230" name="Rectangle 46"/>
              <p:cNvSpPr>
                <a:spLocks noChangeArrowheads="1"/>
              </p:cNvSpPr>
              <p:nvPr/>
            </p:nvSpPr>
            <p:spPr bwMode="auto">
              <a:xfrm>
                <a:off x="838" y="1651"/>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50231" name="Rectangle 47"/>
              <p:cNvSpPr>
                <a:spLocks noChangeArrowheads="1"/>
              </p:cNvSpPr>
              <p:nvPr/>
            </p:nvSpPr>
            <p:spPr bwMode="auto">
              <a:xfrm>
                <a:off x="4129" y="1914"/>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sp>
          <p:nvSpPr>
            <p:cNvPr id="50218" name="Rectangle 48"/>
            <p:cNvSpPr>
              <a:spLocks noChangeArrowheads="1"/>
            </p:cNvSpPr>
            <p:nvPr/>
          </p:nvSpPr>
          <p:spPr bwMode="auto">
            <a:xfrm>
              <a:off x="940" y="1919"/>
              <a:ext cx="2633" cy="291"/>
            </a:xfrm>
            <a:prstGeom prst="rect">
              <a:avLst/>
            </a:prstGeom>
            <a:noFill/>
            <a:ln w="76200">
              <a:solidFill>
                <a:srgbClr val="00CCFF"/>
              </a:solidFill>
              <a:miter lim="800000"/>
              <a:headEnd type="none" w="sm" len="sm"/>
              <a:tailEnd type="none" w="sm" len="sm"/>
            </a:ln>
          </p:spPr>
          <p:txBody>
            <a:bodyPr wrap="none" anchor="ctr"/>
            <a:lstStyle/>
            <a:p>
              <a:endParaRPr lang="en-US"/>
            </a:p>
          </p:txBody>
        </p:sp>
      </p:grpSp>
      <p:grpSp>
        <p:nvGrpSpPr>
          <p:cNvPr id="7" name="Group 49"/>
          <p:cNvGrpSpPr>
            <a:grpSpLocks/>
          </p:cNvGrpSpPr>
          <p:nvPr/>
        </p:nvGrpSpPr>
        <p:grpSpPr bwMode="auto">
          <a:xfrm>
            <a:off x="1055688" y="3925888"/>
            <a:ext cx="6527800" cy="882650"/>
            <a:chOff x="940" y="2235"/>
            <a:chExt cx="4112" cy="556"/>
          </a:xfrm>
        </p:grpSpPr>
        <p:grpSp>
          <p:nvGrpSpPr>
            <p:cNvPr id="8" name="Group 50"/>
            <p:cNvGrpSpPr>
              <a:grpSpLocks/>
            </p:cNvGrpSpPr>
            <p:nvPr/>
          </p:nvGrpSpPr>
          <p:grpSpPr bwMode="auto">
            <a:xfrm>
              <a:off x="946" y="2235"/>
              <a:ext cx="4106" cy="556"/>
              <a:chOff x="644" y="2225"/>
              <a:chExt cx="4106" cy="556"/>
            </a:xfrm>
          </p:grpSpPr>
          <p:sp>
            <p:nvSpPr>
              <p:cNvPr id="50204" name="Rectangle 51"/>
              <p:cNvSpPr>
                <a:spLocks noChangeArrowheads="1"/>
              </p:cNvSpPr>
              <p:nvPr/>
            </p:nvSpPr>
            <p:spPr bwMode="auto">
              <a:xfrm>
                <a:off x="644" y="2485"/>
                <a:ext cx="4106" cy="292"/>
              </a:xfrm>
              <a:prstGeom prst="rect">
                <a:avLst/>
              </a:prstGeom>
              <a:noFill/>
              <a:ln w="38100">
                <a:solidFill>
                  <a:schemeClr val="tx1"/>
                </a:solidFill>
                <a:miter lim="800000"/>
                <a:headEnd/>
                <a:tailEnd/>
              </a:ln>
            </p:spPr>
            <p:txBody>
              <a:bodyPr wrap="none" anchor="ctr"/>
              <a:lstStyle/>
              <a:p>
                <a:endParaRPr lang="en-US"/>
              </a:p>
            </p:txBody>
          </p:sp>
          <p:sp>
            <p:nvSpPr>
              <p:cNvPr id="50205" name="Line 52"/>
              <p:cNvSpPr>
                <a:spLocks noChangeShapeType="1"/>
              </p:cNvSpPr>
              <p:nvPr/>
            </p:nvSpPr>
            <p:spPr bwMode="auto">
              <a:xfrm>
                <a:off x="1280" y="2483"/>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06" name="Line 53"/>
              <p:cNvSpPr>
                <a:spLocks noChangeShapeType="1"/>
              </p:cNvSpPr>
              <p:nvPr/>
            </p:nvSpPr>
            <p:spPr bwMode="auto">
              <a:xfrm>
                <a:off x="1921" y="2483"/>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07" name="Line 54"/>
              <p:cNvSpPr>
                <a:spLocks noChangeShapeType="1"/>
              </p:cNvSpPr>
              <p:nvPr/>
            </p:nvSpPr>
            <p:spPr bwMode="auto">
              <a:xfrm>
                <a:off x="2575" y="2483"/>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08" name="Line 55"/>
              <p:cNvSpPr>
                <a:spLocks noChangeShapeType="1"/>
              </p:cNvSpPr>
              <p:nvPr/>
            </p:nvSpPr>
            <p:spPr bwMode="auto">
              <a:xfrm>
                <a:off x="3274" y="2483"/>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09" name="Line 56"/>
              <p:cNvSpPr>
                <a:spLocks noChangeShapeType="1"/>
              </p:cNvSpPr>
              <p:nvPr/>
            </p:nvSpPr>
            <p:spPr bwMode="auto">
              <a:xfrm>
                <a:off x="4001" y="2488"/>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210" name="Rectangle 57"/>
              <p:cNvSpPr>
                <a:spLocks noChangeArrowheads="1"/>
              </p:cNvSpPr>
              <p:nvPr/>
            </p:nvSpPr>
            <p:spPr bwMode="auto">
              <a:xfrm>
                <a:off x="2726" y="2488"/>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42</a:t>
                </a:r>
                <a:endParaRPr lang="en-US" sz="2400">
                  <a:solidFill>
                    <a:srgbClr val="FF0033"/>
                  </a:solidFill>
                </a:endParaRPr>
              </a:p>
            </p:txBody>
          </p:sp>
          <p:sp>
            <p:nvSpPr>
              <p:cNvPr id="50211" name="Rectangle 58"/>
              <p:cNvSpPr>
                <a:spLocks noChangeArrowheads="1"/>
              </p:cNvSpPr>
              <p:nvPr/>
            </p:nvSpPr>
            <p:spPr bwMode="auto">
              <a:xfrm>
                <a:off x="2042" y="2493"/>
                <a:ext cx="276"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endParaRPr lang="en-US" sz="2400"/>
              </a:p>
            </p:txBody>
          </p:sp>
          <p:sp>
            <p:nvSpPr>
              <p:cNvPr id="50212" name="Rectangle 59"/>
              <p:cNvSpPr>
                <a:spLocks noChangeArrowheads="1"/>
              </p:cNvSpPr>
              <p:nvPr/>
            </p:nvSpPr>
            <p:spPr bwMode="auto">
              <a:xfrm>
                <a:off x="1358" y="2493"/>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35</a:t>
                </a:r>
                <a:endParaRPr lang="en-US" sz="2400"/>
              </a:p>
            </p:txBody>
          </p:sp>
          <p:sp>
            <p:nvSpPr>
              <p:cNvPr id="50213" name="Rectangle 60"/>
              <p:cNvSpPr>
                <a:spLocks noChangeArrowheads="1"/>
              </p:cNvSpPr>
              <p:nvPr/>
            </p:nvSpPr>
            <p:spPr bwMode="auto">
              <a:xfrm>
                <a:off x="748" y="2490"/>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50214" name="Rectangle 61"/>
              <p:cNvSpPr>
                <a:spLocks noChangeArrowheads="1"/>
              </p:cNvSpPr>
              <p:nvPr/>
            </p:nvSpPr>
            <p:spPr bwMode="auto">
              <a:xfrm>
                <a:off x="3383" y="2488"/>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77</a:t>
                </a:r>
              </a:p>
            </p:txBody>
          </p:sp>
          <p:sp>
            <p:nvSpPr>
              <p:cNvPr id="50215" name="Rectangle 62"/>
              <p:cNvSpPr>
                <a:spLocks noChangeArrowheads="1"/>
              </p:cNvSpPr>
              <p:nvPr/>
            </p:nvSpPr>
            <p:spPr bwMode="auto">
              <a:xfrm>
                <a:off x="841" y="2225"/>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50216" name="Rectangle 63"/>
              <p:cNvSpPr>
                <a:spLocks noChangeArrowheads="1"/>
              </p:cNvSpPr>
              <p:nvPr/>
            </p:nvSpPr>
            <p:spPr bwMode="auto">
              <a:xfrm>
                <a:off x="4132" y="2488"/>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sp>
          <p:nvSpPr>
            <p:cNvPr id="50203" name="Rectangle 64"/>
            <p:cNvSpPr>
              <a:spLocks noChangeArrowheads="1"/>
            </p:cNvSpPr>
            <p:nvPr/>
          </p:nvSpPr>
          <p:spPr bwMode="auto">
            <a:xfrm>
              <a:off x="940" y="2500"/>
              <a:ext cx="1937" cy="291"/>
            </a:xfrm>
            <a:prstGeom prst="rect">
              <a:avLst/>
            </a:prstGeom>
            <a:noFill/>
            <a:ln w="76200">
              <a:solidFill>
                <a:srgbClr val="00CCFF"/>
              </a:solidFill>
              <a:miter lim="800000"/>
              <a:headEnd type="none" w="sm" len="sm"/>
              <a:tailEnd type="none" w="sm" len="sm"/>
            </a:ln>
          </p:spPr>
          <p:txBody>
            <a:bodyPr wrap="none" anchor="ctr"/>
            <a:lstStyle/>
            <a:p>
              <a:endParaRPr lang="en-US"/>
            </a:p>
          </p:txBody>
        </p:sp>
      </p:grpSp>
      <p:grpSp>
        <p:nvGrpSpPr>
          <p:cNvPr id="9" name="Group 65"/>
          <p:cNvGrpSpPr>
            <a:grpSpLocks/>
          </p:cNvGrpSpPr>
          <p:nvPr/>
        </p:nvGrpSpPr>
        <p:grpSpPr bwMode="auto">
          <a:xfrm>
            <a:off x="1050925" y="4808538"/>
            <a:ext cx="6527800" cy="887412"/>
            <a:chOff x="937" y="2791"/>
            <a:chExt cx="4112" cy="559"/>
          </a:xfrm>
        </p:grpSpPr>
        <p:grpSp>
          <p:nvGrpSpPr>
            <p:cNvPr id="10" name="Group 66"/>
            <p:cNvGrpSpPr>
              <a:grpSpLocks/>
            </p:cNvGrpSpPr>
            <p:nvPr/>
          </p:nvGrpSpPr>
          <p:grpSpPr bwMode="auto">
            <a:xfrm>
              <a:off x="943" y="2791"/>
              <a:ext cx="4106" cy="556"/>
              <a:chOff x="641" y="2781"/>
              <a:chExt cx="4106" cy="556"/>
            </a:xfrm>
          </p:grpSpPr>
          <p:sp>
            <p:nvSpPr>
              <p:cNvPr id="50189" name="Rectangle 67"/>
              <p:cNvSpPr>
                <a:spLocks noChangeArrowheads="1"/>
              </p:cNvSpPr>
              <p:nvPr/>
            </p:nvSpPr>
            <p:spPr bwMode="auto">
              <a:xfrm>
                <a:off x="641" y="3041"/>
                <a:ext cx="4106" cy="292"/>
              </a:xfrm>
              <a:prstGeom prst="rect">
                <a:avLst/>
              </a:prstGeom>
              <a:noFill/>
              <a:ln w="38100">
                <a:solidFill>
                  <a:schemeClr val="tx1"/>
                </a:solidFill>
                <a:miter lim="800000"/>
                <a:headEnd/>
                <a:tailEnd/>
              </a:ln>
            </p:spPr>
            <p:txBody>
              <a:bodyPr wrap="none" anchor="ctr"/>
              <a:lstStyle/>
              <a:p>
                <a:endParaRPr lang="en-US"/>
              </a:p>
            </p:txBody>
          </p:sp>
          <p:sp>
            <p:nvSpPr>
              <p:cNvPr id="50190" name="Line 68"/>
              <p:cNvSpPr>
                <a:spLocks noChangeShapeType="1"/>
              </p:cNvSpPr>
              <p:nvPr/>
            </p:nvSpPr>
            <p:spPr bwMode="auto">
              <a:xfrm>
                <a:off x="1277" y="3039"/>
                <a:ext cx="0" cy="291"/>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191" name="Line 69"/>
              <p:cNvSpPr>
                <a:spLocks noChangeShapeType="1"/>
              </p:cNvSpPr>
              <p:nvPr/>
            </p:nvSpPr>
            <p:spPr bwMode="auto">
              <a:xfrm>
                <a:off x="1918" y="303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192" name="Line 70"/>
              <p:cNvSpPr>
                <a:spLocks noChangeShapeType="1"/>
              </p:cNvSpPr>
              <p:nvPr/>
            </p:nvSpPr>
            <p:spPr bwMode="auto">
              <a:xfrm>
                <a:off x="2572" y="303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193" name="Line 71"/>
              <p:cNvSpPr>
                <a:spLocks noChangeShapeType="1"/>
              </p:cNvSpPr>
              <p:nvPr/>
            </p:nvSpPr>
            <p:spPr bwMode="auto">
              <a:xfrm>
                <a:off x="3271" y="3039"/>
                <a:ext cx="0" cy="29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194" name="Line 72"/>
              <p:cNvSpPr>
                <a:spLocks noChangeShapeType="1"/>
              </p:cNvSpPr>
              <p:nvPr/>
            </p:nvSpPr>
            <p:spPr bwMode="auto">
              <a:xfrm>
                <a:off x="3998" y="3044"/>
                <a:ext cx="0" cy="286"/>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50195" name="Rectangle 73"/>
              <p:cNvSpPr>
                <a:spLocks noChangeArrowheads="1"/>
              </p:cNvSpPr>
              <p:nvPr/>
            </p:nvSpPr>
            <p:spPr bwMode="auto">
              <a:xfrm>
                <a:off x="2723" y="3044"/>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solidFill>
                      <a:srgbClr val="FF0033"/>
                    </a:solidFill>
                  </a:rPr>
                  <a:t>42</a:t>
                </a:r>
                <a:endParaRPr lang="en-US" sz="2400">
                  <a:solidFill>
                    <a:srgbClr val="FF0033"/>
                  </a:solidFill>
                </a:endParaRPr>
              </a:p>
            </p:txBody>
          </p:sp>
          <p:sp>
            <p:nvSpPr>
              <p:cNvPr id="50196" name="Rectangle 74"/>
              <p:cNvSpPr>
                <a:spLocks noChangeArrowheads="1"/>
              </p:cNvSpPr>
              <p:nvPr/>
            </p:nvSpPr>
            <p:spPr bwMode="auto">
              <a:xfrm>
                <a:off x="2039" y="3049"/>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35</a:t>
                </a:r>
                <a:endParaRPr lang="en-US" sz="2400">
                  <a:solidFill>
                    <a:srgbClr val="FF0033"/>
                  </a:solidFill>
                </a:endParaRPr>
              </a:p>
            </p:txBody>
          </p:sp>
          <p:sp>
            <p:nvSpPr>
              <p:cNvPr id="50197" name="Rectangle 75"/>
              <p:cNvSpPr>
                <a:spLocks noChangeArrowheads="1"/>
              </p:cNvSpPr>
              <p:nvPr/>
            </p:nvSpPr>
            <p:spPr bwMode="auto">
              <a:xfrm>
                <a:off x="1355" y="3049"/>
                <a:ext cx="329" cy="288"/>
              </a:xfrm>
              <a:prstGeom prst="rect">
                <a:avLst/>
              </a:prstGeom>
              <a:noFill/>
              <a:ln w="9525">
                <a:noFill/>
                <a:miter lim="800000"/>
                <a:headEnd/>
                <a:tailEnd/>
              </a:ln>
            </p:spPr>
            <p:txBody>
              <a:bodyPr wrap="none" lIns="92075" tIns="46038" rIns="92075" bIns="46038">
                <a:spAutoFit/>
              </a:bodyPr>
              <a:lstStyle/>
              <a:p>
                <a:pPr eaLnBrk="0" hangingPunct="0"/>
                <a:r>
                  <a:rPr lang="en-US" sz="2400" b="1"/>
                  <a:t>  5</a:t>
                </a:r>
                <a:endParaRPr lang="en-US" sz="2400"/>
              </a:p>
            </p:txBody>
          </p:sp>
          <p:sp>
            <p:nvSpPr>
              <p:cNvPr id="50198" name="Rectangle 76"/>
              <p:cNvSpPr>
                <a:spLocks noChangeArrowheads="1"/>
              </p:cNvSpPr>
              <p:nvPr/>
            </p:nvSpPr>
            <p:spPr bwMode="auto">
              <a:xfrm>
                <a:off x="745" y="3046"/>
                <a:ext cx="330" cy="288"/>
              </a:xfrm>
              <a:prstGeom prst="rect">
                <a:avLst/>
              </a:prstGeom>
              <a:noFill/>
              <a:ln w="9525">
                <a:noFill/>
                <a:miter lim="800000"/>
                <a:headEnd/>
                <a:tailEnd/>
              </a:ln>
            </p:spPr>
            <p:txBody>
              <a:bodyPr wrap="none" lIns="92075" tIns="46038" rIns="92075" bIns="46038">
                <a:spAutoFit/>
              </a:bodyPr>
              <a:lstStyle/>
              <a:p>
                <a:pPr eaLnBrk="0" hangingPunct="0"/>
                <a:r>
                  <a:rPr lang="en-US" sz="2400" b="1"/>
                  <a:t>12</a:t>
                </a:r>
                <a:endParaRPr lang="en-US" sz="2400"/>
              </a:p>
            </p:txBody>
          </p:sp>
          <p:sp>
            <p:nvSpPr>
              <p:cNvPr id="50199" name="Rectangle 77"/>
              <p:cNvSpPr>
                <a:spLocks noChangeArrowheads="1"/>
              </p:cNvSpPr>
              <p:nvPr/>
            </p:nvSpPr>
            <p:spPr bwMode="auto">
              <a:xfrm>
                <a:off x="3380" y="3044"/>
                <a:ext cx="383"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77</a:t>
                </a:r>
              </a:p>
            </p:txBody>
          </p:sp>
          <p:sp>
            <p:nvSpPr>
              <p:cNvPr id="50200" name="Rectangle 78"/>
              <p:cNvSpPr>
                <a:spLocks noChangeArrowheads="1"/>
              </p:cNvSpPr>
              <p:nvPr/>
            </p:nvSpPr>
            <p:spPr bwMode="auto">
              <a:xfrm>
                <a:off x="838" y="2781"/>
                <a:ext cx="3620" cy="288"/>
              </a:xfrm>
              <a:prstGeom prst="rect">
                <a:avLst/>
              </a:prstGeom>
              <a:noFill/>
              <a:ln w="9525">
                <a:noFill/>
                <a:miter lim="800000"/>
                <a:headEnd/>
                <a:tailEnd/>
              </a:ln>
            </p:spPr>
            <p:txBody>
              <a:bodyPr wrap="none" lIns="92075" tIns="46038" rIns="92075" bIns="46038">
                <a:spAutoFit/>
              </a:bodyPr>
              <a:lstStyle/>
              <a:p>
                <a:pPr eaLnBrk="0" hangingPunct="0"/>
                <a:r>
                  <a:rPr lang="en-US" sz="2400" b="1"/>
                  <a:t>1          2          3          4            5            6</a:t>
                </a:r>
                <a:endParaRPr lang="en-US" sz="2400"/>
              </a:p>
            </p:txBody>
          </p:sp>
          <p:sp>
            <p:nvSpPr>
              <p:cNvPr id="50201" name="Rectangle 79"/>
              <p:cNvSpPr>
                <a:spLocks noChangeArrowheads="1"/>
              </p:cNvSpPr>
              <p:nvPr/>
            </p:nvSpPr>
            <p:spPr bwMode="auto">
              <a:xfrm>
                <a:off x="4129" y="3044"/>
                <a:ext cx="490" cy="288"/>
              </a:xfrm>
              <a:prstGeom prst="rect">
                <a:avLst/>
              </a:prstGeom>
              <a:noFill/>
              <a:ln w="9525">
                <a:noFill/>
                <a:miter lim="800000"/>
                <a:headEnd/>
                <a:tailEnd/>
              </a:ln>
            </p:spPr>
            <p:txBody>
              <a:bodyPr wrap="none" lIns="92075" tIns="46038" rIns="92075" bIns="46038">
                <a:spAutoFit/>
              </a:bodyPr>
              <a:lstStyle/>
              <a:p>
                <a:pPr eaLnBrk="0" hangingPunct="0"/>
                <a:r>
                  <a:rPr lang="en-US" sz="2400" b="1"/>
                  <a:t> </a:t>
                </a:r>
                <a:r>
                  <a:rPr lang="en-US" sz="2400" b="1">
                    <a:solidFill>
                      <a:srgbClr val="FF0033"/>
                    </a:solidFill>
                  </a:rPr>
                  <a:t>101</a:t>
                </a:r>
              </a:p>
            </p:txBody>
          </p:sp>
        </p:grpSp>
        <p:sp>
          <p:nvSpPr>
            <p:cNvPr id="50188" name="Rectangle 80"/>
            <p:cNvSpPr>
              <a:spLocks noChangeArrowheads="1"/>
            </p:cNvSpPr>
            <p:nvPr/>
          </p:nvSpPr>
          <p:spPr bwMode="auto">
            <a:xfrm>
              <a:off x="937" y="3059"/>
              <a:ext cx="1283" cy="291"/>
            </a:xfrm>
            <a:prstGeom prst="rect">
              <a:avLst/>
            </a:prstGeom>
            <a:noFill/>
            <a:ln w="76200">
              <a:solidFill>
                <a:srgbClr val="00CCFF"/>
              </a:solidFill>
              <a:miter lim="800000"/>
              <a:headEnd type="none" w="sm" len="sm"/>
              <a:tailEnd type="none" w="sm" len="sm"/>
            </a:ln>
          </p:spPr>
          <p:txBody>
            <a:bodyPr wrap="none" anchor="ctr"/>
            <a:lstStyle/>
            <a:p>
              <a:endParaRPr lang="en-US"/>
            </a:p>
          </p:txBody>
        </p:sp>
      </p:grpSp>
      <p:sp>
        <p:nvSpPr>
          <p:cNvPr id="50184" name="Rectangle 81"/>
          <p:cNvSpPr>
            <a:spLocks noChangeArrowheads="1"/>
          </p:cNvSpPr>
          <p:nvPr/>
        </p:nvSpPr>
        <p:spPr bwMode="auto">
          <a:xfrm>
            <a:off x="1065213" y="1673225"/>
            <a:ext cx="6518275" cy="461963"/>
          </a:xfrm>
          <a:prstGeom prst="rect">
            <a:avLst/>
          </a:prstGeom>
          <a:noFill/>
          <a:ln w="76200">
            <a:solidFill>
              <a:srgbClr val="00CCFF"/>
            </a:solidFill>
            <a:miter lim="800000"/>
            <a:headEnd type="none" w="sm" len="sm"/>
            <a:tailEnd type="none" w="sm" len="sm"/>
          </a:ln>
        </p:spPr>
        <p:txBody>
          <a:bodyPr wrap="none" anchor="ctr"/>
          <a:lstStyle/>
          <a:p>
            <a:endParaRPr lang="en-US"/>
          </a:p>
        </p:txBody>
      </p:sp>
      <p:sp>
        <p:nvSpPr>
          <p:cNvPr id="5018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Example </a:t>
            </a:r>
          </a:p>
        </p:txBody>
      </p:sp>
      <p:sp>
        <p:nvSpPr>
          <p:cNvPr id="50186"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FA8EC641-161E-4C89-8756-C7BB6B510456}" type="slidenum">
              <a:rPr lang="en-US" sz="1400"/>
              <a:pPr/>
              <a:t>35</a:t>
            </a:fld>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685800" y="1574800"/>
            <a:ext cx="7772400" cy="3084513"/>
          </a:xfrm>
        </p:spPr>
        <p:txBody>
          <a:bodyPr/>
          <a:lstStyle/>
          <a:p>
            <a:pPr eaLnBrk="1" hangingPunct="1">
              <a:spcBef>
                <a:spcPts val="600"/>
              </a:spcBef>
              <a:spcAft>
                <a:spcPts val="600"/>
              </a:spcAft>
            </a:pPr>
            <a:r>
              <a:rPr lang="en-US" sz="1700" smtClean="0">
                <a:latin typeface="Verdana" pitchFamily="34" charset="0"/>
              </a:rPr>
              <a:t>“Bubble Up” algorithm will </a:t>
            </a:r>
            <a:r>
              <a:rPr lang="en-US" sz="1700" smtClean="0">
                <a:solidFill>
                  <a:srgbClr val="3333FF"/>
                </a:solidFill>
                <a:latin typeface="Verdana" pitchFamily="34" charset="0"/>
              </a:rPr>
              <a:t>move largest value to its correct location</a:t>
            </a:r>
            <a:r>
              <a:rPr lang="en-US" sz="1700" smtClean="0">
                <a:latin typeface="Verdana" pitchFamily="34" charset="0"/>
              </a:rPr>
              <a:t> (to the right)</a:t>
            </a:r>
          </a:p>
          <a:p>
            <a:pPr eaLnBrk="1" hangingPunct="1">
              <a:spcBef>
                <a:spcPts val="600"/>
              </a:spcBef>
              <a:spcAft>
                <a:spcPts val="600"/>
              </a:spcAft>
            </a:pPr>
            <a:r>
              <a:rPr lang="en-US" sz="1700" smtClean="0">
                <a:latin typeface="Verdana" pitchFamily="34" charset="0"/>
              </a:rPr>
              <a:t>Repeat “Bubble Up” until all elements are correctly placed:</a:t>
            </a:r>
          </a:p>
          <a:p>
            <a:pPr lvl="1" eaLnBrk="1" hangingPunct="1">
              <a:spcBef>
                <a:spcPts val="600"/>
              </a:spcBef>
              <a:spcAft>
                <a:spcPts val="600"/>
              </a:spcAft>
            </a:pPr>
            <a:r>
              <a:rPr lang="en-US" sz="1700" smtClean="0">
                <a:solidFill>
                  <a:srgbClr val="3333FF"/>
                </a:solidFill>
                <a:latin typeface="Verdana" pitchFamily="34" charset="0"/>
              </a:rPr>
              <a:t>Maximum of N-1 times</a:t>
            </a:r>
          </a:p>
          <a:p>
            <a:pPr lvl="1" eaLnBrk="1" hangingPunct="1">
              <a:spcBef>
                <a:spcPts val="600"/>
              </a:spcBef>
              <a:spcAft>
                <a:spcPts val="600"/>
              </a:spcAft>
            </a:pPr>
            <a:r>
              <a:rPr lang="en-US" sz="1700" smtClean="0">
                <a:latin typeface="Verdana" pitchFamily="34" charset="0"/>
              </a:rPr>
              <a:t>Can finish early if </a:t>
            </a:r>
            <a:r>
              <a:rPr lang="en-US" sz="1700" smtClean="0">
                <a:solidFill>
                  <a:srgbClr val="3333FF"/>
                </a:solidFill>
                <a:latin typeface="Verdana" pitchFamily="34" charset="0"/>
              </a:rPr>
              <a:t>no swapping</a:t>
            </a:r>
            <a:r>
              <a:rPr lang="en-US" sz="1700" smtClean="0">
                <a:latin typeface="Verdana" pitchFamily="34" charset="0"/>
              </a:rPr>
              <a:t> occurs</a:t>
            </a:r>
          </a:p>
          <a:p>
            <a:pPr eaLnBrk="1" hangingPunct="1">
              <a:spcBef>
                <a:spcPts val="600"/>
              </a:spcBef>
              <a:spcAft>
                <a:spcPts val="600"/>
              </a:spcAft>
            </a:pPr>
            <a:r>
              <a:rPr lang="en-US" sz="1700" smtClean="0">
                <a:latin typeface="Verdana" pitchFamily="34" charset="0"/>
              </a:rPr>
              <a:t>We reduce the number of elements we compare each time one is correctly placed</a:t>
            </a:r>
          </a:p>
        </p:txBody>
      </p:sp>
      <p:sp>
        <p:nvSpPr>
          <p:cNvPr id="5120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Bubble Sort Algorithm: Summary</a:t>
            </a:r>
          </a:p>
        </p:txBody>
      </p:sp>
      <p:sp>
        <p:nvSpPr>
          <p:cNvPr id="5120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92093387-78FE-4688-938E-0756D206CFD6}" type="slidenum">
              <a:rPr lang="en-US" sz="1400"/>
              <a:pPr/>
              <a:t>36</a:t>
            </a:fld>
            <a:endParaRPr lang="en-US" sz="140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6724919"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Have any question?</a:t>
            </a:r>
          </a:p>
        </p:txBody>
      </p:sp>
      <p:sp>
        <p:nvSpPr>
          <p:cNvPr id="52228"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68CC4622-5C83-4F55-ADDA-883B9126A031}" type="slidenum">
              <a:rPr lang="en-US" sz="1400"/>
              <a:pPr/>
              <a:t>37</a:t>
            </a:fld>
            <a:endParaRPr 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79388" y="552450"/>
            <a:ext cx="6561137" cy="3032125"/>
          </a:xfrm>
          <a:prstGeom prst="rect">
            <a:avLst/>
          </a:prstGeom>
          <a:noFill/>
          <a:ln w="9525">
            <a:noFill/>
            <a:miter lim="800000"/>
            <a:headEnd/>
            <a:tailEnd/>
          </a:ln>
        </p:spPr>
        <p:txBody>
          <a:bodyPr>
            <a:spAutoFit/>
          </a:bodyPr>
          <a:lstStyle/>
          <a:p>
            <a:pPr algn="just">
              <a:spcBef>
                <a:spcPts val="300"/>
              </a:spcBef>
              <a:spcAft>
                <a:spcPts val="300"/>
              </a:spcAft>
            </a:pPr>
            <a:r>
              <a:rPr lang="en-US" b="1">
                <a:solidFill>
                  <a:srgbClr val="FF0000"/>
                </a:solidFill>
              </a:rPr>
              <a:t>Example -3:</a:t>
            </a:r>
          </a:p>
          <a:p>
            <a:pPr marL="457200" lvl="3" indent="-457200" algn="just">
              <a:spcBef>
                <a:spcPts val="300"/>
              </a:spcBef>
              <a:spcAft>
                <a:spcPts val="300"/>
              </a:spcAft>
              <a:buFont typeface="Wingdings" pitchFamily="2" charset="2"/>
              <a:buChar char="Ø"/>
            </a:pPr>
            <a:r>
              <a:rPr lang="en-US" sz="1700">
                <a:latin typeface="Verdana" pitchFamily="34" charset="0"/>
              </a:rPr>
              <a:t>An automobile company uses an array AUTO to record the number of automobiles sold each year from 1932 through 1984. </a:t>
            </a:r>
          </a:p>
          <a:p>
            <a:pPr marL="457200" lvl="3" indent="-457200" algn="just">
              <a:spcBef>
                <a:spcPts val="300"/>
              </a:spcBef>
              <a:spcAft>
                <a:spcPts val="300"/>
              </a:spcAft>
              <a:buFont typeface="Wingdings" pitchFamily="2" charset="2"/>
              <a:buChar char="Ø"/>
            </a:pPr>
            <a:r>
              <a:rPr lang="en-US" sz="1700">
                <a:latin typeface="Verdana" pitchFamily="34" charset="0"/>
              </a:rPr>
              <a:t>Suppose  we want to print each year and the number automobiles sold in that year.</a:t>
            </a:r>
          </a:p>
          <a:p>
            <a:pPr marL="457200" lvl="3" indent="-457200" algn="just">
              <a:spcBef>
                <a:spcPts val="300"/>
              </a:spcBef>
              <a:spcAft>
                <a:spcPts val="300"/>
              </a:spcAft>
              <a:buFont typeface="Wingdings" pitchFamily="2" charset="2"/>
              <a:buChar char="Ø"/>
            </a:pPr>
            <a:r>
              <a:rPr lang="en-US" sz="1700">
                <a:latin typeface="Verdana" pitchFamily="34" charset="0"/>
              </a:rPr>
              <a:t>This can be accomplished by traversing the array AUTO, that is, by accessing and processing each element of the array exactly once. </a:t>
            </a:r>
          </a:p>
          <a:p>
            <a:pPr marL="457200" lvl="3" indent="-457200" algn="just">
              <a:spcBef>
                <a:spcPts val="300"/>
              </a:spcBef>
              <a:spcAft>
                <a:spcPts val="300"/>
              </a:spcAft>
              <a:buFont typeface="Wingdings" pitchFamily="2" charset="2"/>
              <a:buChar char="Ø"/>
            </a:pPr>
            <a:r>
              <a:rPr lang="en-US" sz="1700">
                <a:latin typeface="Verdana" pitchFamily="34" charset="0"/>
              </a:rPr>
              <a:t>The algorithm is given below.</a:t>
            </a:r>
            <a:endParaRPr lang="en-US"/>
          </a:p>
        </p:txBody>
      </p:sp>
      <p:graphicFrame>
        <p:nvGraphicFramePr>
          <p:cNvPr id="8" name="Table 7"/>
          <p:cNvGraphicFramePr>
            <a:graphicFrameLocks noGrp="1"/>
          </p:cNvGraphicFramePr>
          <p:nvPr/>
        </p:nvGraphicFramePr>
        <p:xfrm>
          <a:off x="7019925" y="515938"/>
          <a:ext cx="1592826" cy="3303640"/>
        </p:xfrm>
        <a:graphic>
          <a:graphicData uri="http://schemas.openxmlformats.org/drawingml/2006/table">
            <a:tbl>
              <a:tblPr/>
              <a:tblGrid>
                <a:gridCol w="785813"/>
                <a:gridCol w="807013"/>
              </a:tblGrid>
              <a:tr h="357403">
                <a:tc gridSpan="2">
                  <a:txBody>
                    <a:bodyPr/>
                    <a:lstStyle/>
                    <a:p>
                      <a:pPr marL="0" marR="0" algn="just">
                        <a:lnSpc>
                          <a:spcPct val="130000"/>
                        </a:lnSpc>
                        <a:spcBef>
                          <a:spcPts val="0"/>
                        </a:spcBef>
                        <a:spcAft>
                          <a:spcPts val="0"/>
                        </a:spcAft>
                      </a:pPr>
                      <a:r>
                        <a:rPr lang="en-US" sz="1600" b="1" dirty="0" smtClean="0">
                          <a:solidFill>
                            <a:srgbClr val="0000FF"/>
                          </a:solidFill>
                          <a:latin typeface="Verdana"/>
                          <a:ea typeface="Times New Roman"/>
                        </a:rPr>
                        <a:t>           AUTO</a:t>
                      </a:r>
                      <a:endParaRPr lang="en-US" sz="16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1932</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Verdana"/>
                          <a:ea typeface="Times New Roman"/>
                        </a:rPr>
                        <a:t>100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1933</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Verdana"/>
                          <a:ea typeface="Times New Roman"/>
                        </a:rPr>
                        <a:t>150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1934</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250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1935</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095</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Times New Roman"/>
                          <a:ea typeface="Times New Roman"/>
                        </a:rPr>
                        <a:t>…….</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1983</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220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1984</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300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61" name="Text Box 4"/>
          <p:cNvSpPr txBox="1">
            <a:spLocks noChangeArrowheads="1"/>
          </p:cNvSpPr>
          <p:nvPr/>
        </p:nvSpPr>
        <p:spPr bwMode="auto">
          <a:xfrm>
            <a:off x="-80963" y="3867150"/>
            <a:ext cx="8620126" cy="2640013"/>
          </a:xfrm>
          <a:prstGeom prst="rect">
            <a:avLst/>
          </a:prstGeom>
          <a:noFill/>
          <a:ln w="9525">
            <a:noFill/>
            <a:miter lim="800000"/>
            <a:headEnd/>
            <a:tailEnd/>
          </a:ln>
        </p:spPr>
        <p:txBody>
          <a:bodyPr>
            <a:spAutoFit/>
          </a:bodyPr>
          <a:lstStyle/>
          <a:p>
            <a:pPr marL="342900" indent="-342900"/>
            <a:r>
              <a:rPr lang="en-US" sz="1600">
                <a:latin typeface="Verdana" pitchFamily="34" charset="0"/>
              </a:rPr>
              <a:t>	</a:t>
            </a:r>
            <a:r>
              <a:rPr lang="en-US" sz="1700" b="1">
                <a:solidFill>
                  <a:srgbClr val="0000FF"/>
                </a:solidFill>
                <a:latin typeface="Verdana" pitchFamily="34" charset="0"/>
              </a:rPr>
              <a:t>Algorithm</a:t>
            </a:r>
            <a:r>
              <a:rPr lang="en-US" sz="1700" b="1">
                <a:latin typeface="Verdana" pitchFamily="34" charset="0"/>
              </a:rPr>
              <a:t>: </a:t>
            </a:r>
          </a:p>
          <a:p>
            <a:pPr marL="342900" indent="-342900" algn="just"/>
            <a:r>
              <a:rPr lang="en-US" sz="1700">
                <a:latin typeface="Verdana" pitchFamily="34" charset="0"/>
              </a:rPr>
              <a:t>	(Traversing a Linear Array) This algorithm traverses the linear array AUTO with lower bound 1932 and upper bound 1984 for printing each year and the number of automobiles sold in that year. </a:t>
            </a:r>
          </a:p>
          <a:p>
            <a:pPr marL="1271588" lvl="4" indent="-342900">
              <a:spcBef>
                <a:spcPts val="300"/>
              </a:spcBef>
              <a:spcAft>
                <a:spcPts val="300"/>
              </a:spcAft>
              <a:buClr>
                <a:srgbClr val="0000FF"/>
              </a:buClr>
              <a:buFontTx/>
              <a:buAutoNum type="arabicPeriod"/>
            </a:pPr>
            <a:r>
              <a:rPr lang="en-US" sz="1500">
                <a:solidFill>
                  <a:srgbClr val="FF0000"/>
                </a:solidFill>
                <a:latin typeface="Verdana" pitchFamily="34" charset="0"/>
              </a:rPr>
              <a:t>[Initialization step]</a:t>
            </a:r>
            <a:r>
              <a:rPr lang="en-US" sz="1500">
                <a:solidFill>
                  <a:srgbClr val="0070C0"/>
                </a:solidFill>
                <a:latin typeface="Verdana" pitchFamily="34" charset="0"/>
              </a:rPr>
              <a:t> Set K : = 1932.</a:t>
            </a:r>
          </a:p>
          <a:p>
            <a:pPr marL="1271588" lvl="4" indent="-342900">
              <a:spcBef>
                <a:spcPts val="300"/>
              </a:spcBef>
              <a:spcAft>
                <a:spcPts val="300"/>
              </a:spcAft>
              <a:buClr>
                <a:srgbClr val="0000FF"/>
              </a:buClr>
              <a:buFontTx/>
              <a:buAutoNum type="arabicPeriod"/>
            </a:pPr>
            <a:r>
              <a:rPr lang="en-US" sz="1500">
                <a:solidFill>
                  <a:srgbClr val="0070C0"/>
                </a:solidFill>
                <a:latin typeface="Verdana" pitchFamily="34" charset="0"/>
              </a:rPr>
              <a:t>Repeat  for K = 1932 to 1984:</a:t>
            </a:r>
          </a:p>
          <a:p>
            <a:pPr marL="1271588" lvl="4" indent="-342900">
              <a:spcBef>
                <a:spcPts val="300"/>
              </a:spcBef>
              <a:spcAft>
                <a:spcPts val="300"/>
              </a:spcAft>
              <a:buClr>
                <a:srgbClr val="0000FF"/>
              </a:buClr>
            </a:pPr>
            <a:r>
              <a:rPr lang="en-US" sz="1500">
                <a:solidFill>
                  <a:srgbClr val="0070C0"/>
                </a:solidFill>
                <a:latin typeface="Verdana" pitchFamily="34" charset="0"/>
              </a:rPr>
              <a:t>		Write: K, AUTO[K].</a:t>
            </a:r>
          </a:p>
          <a:p>
            <a:pPr marL="1271588" lvl="4" indent="-342900">
              <a:spcBef>
                <a:spcPts val="300"/>
              </a:spcBef>
              <a:spcAft>
                <a:spcPts val="300"/>
              </a:spcAft>
              <a:buClr>
                <a:srgbClr val="0000FF"/>
              </a:buClr>
            </a:pPr>
            <a:r>
              <a:rPr lang="en-US" sz="1500">
                <a:solidFill>
                  <a:srgbClr val="FF0000"/>
                </a:solidFill>
                <a:latin typeface="Verdana" pitchFamily="34" charset="0"/>
              </a:rPr>
              <a:t>[End of loop]</a:t>
            </a:r>
          </a:p>
          <a:p>
            <a:pPr marL="1271588" lvl="4" indent="-342900">
              <a:spcBef>
                <a:spcPts val="300"/>
              </a:spcBef>
              <a:spcAft>
                <a:spcPts val="300"/>
              </a:spcAft>
              <a:buClr>
                <a:srgbClr val="0000FF"/>
              </a:buClr>
              <a:buFont typeface="Arial" charset="0"/>
              <a:buAutoNum type="arabicPeriod" startAt="3"/>
            </a:pPr>
            <a:r>
              <a:rPr lang="en-US" sz="1500">
                <a:solidFill>
                  <a:srgbClr val="0070C0"/>
                </a:solidFill>
                <a:latin typeface="Verdana" pitchFamily="34" charset="0"/>
              </a:rPr>
              <a:t>Exit.</a:t>
            </a:r>
            <a:endParaRPr lang="en-US" sz="1500">
              <a:latin typeface="Verdana" pitchFamily="34" charset="0"/>
            </a:endParaRPr>
          </a:p>
        </p:txBody>
      </p:sp>
      <p:sp>
        <p:nvSpPr>
          <p:cNvPr id="1846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Traversing Linear Arrays</a:t>
            </a:r>
          </a:p>
        </p:txBody>
      </p:sp>
      <p:sp>
        <p:nvSpPr>
          <p:cNvPr id="1846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09CD1034-7519-470A-9371-32498A78E2A4}" type="slidenum">
              <a:rPr lang="en-US" sz="1400"/>
              <a:pPr/>
              <a:t>4</a:t>
            </a:fld>
            <a:endParaRPr lang="en-US" sz="1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574675"/>
            <a:ext cx="8686800" cy="515461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Searching on an array refers to the operation of-</a:t>
            </a:r>
          </a:p>
          <a:p>
            <a:pPr marL="914400" indent="-457200" algn="just">
              <a:spcBef>
                <a:spcPts val="600"/>
              </a:spcBef>
              <a:spcAft>
                <a:spcPts val="600"/>
              </a:spcAft>
              <a:buClr>
                <a:srgbClr val="FF0000"/>
              </a:buClr>
              <a:buFont typeface="Verdana" pitchFamily="34" charset="0"/>
              <a:buChar char="─"/>
              <a:defRPr/>
            </a:pPr>
            <a:r>
              <a:rPr lang="en-US" sz="1500" dirty="0">
                <a:latin typeface="Verdana" pitchFamily="34" charset="0"/>
              </a:rPr>
              <a:t>finding the location of the record with a given key value, or</a:t>
            </a:r>
          </a:p>
          <a:p>
            <a:pPr marL="914400" indent="-457200" algn="just">
              <a:spcBef>
                <a:spcPts val="600"/>
              </a:spcBef>
              <a:spcAft>
                <a:spcPts val="600"/>
              </a:spcAft>
              <a:buClr>
                <a:srgbClr val="FF0000"/>
              </a:buClr>
              <a:buFont typeface="Verdana" pitchFamily="34" charset="0"/>
              <a:buChar char="─"/>
              <a:defRPr/>
            </a:pPr>
            <a:r>
              <a:rPr lang="en-US" sz="1500" dirty="0">
                <a:latin typeface="Verdana" pitchFamily="34" charset="0"/>
              </a:rPr>
              <a:t>finding the locations of all records, which satisfy one or more conditions, or</a:t>
            </a:r>
          </a:p>
          <a:p>
            <a:pPr marL="914400" indent="-457200" algn="just">
              <a:spcBef>
                <a:spcPts val="600"/>
              </a:spcBef>
              <a:spcAft>
                <a:spcPts val="600"/>
              </a:spcAft>
              <a:buClr>
                <a:srgbClr val="FF0000"/>
              </a:buClr>
              <a:buFont typeface="Verdana" pitchFamily="34" charset="0"/>
              <a:buChar char="─"/>
              <a:defRPr/>
            </a:pPr>
            <a:r>
              <a:rPr lang="en-US" sz="1500" dirty="0">
                <a:latin typeface="Verdana" pitchFamily="34" charset="0"/>
              </a:rPr>
              <a:t>printing some message that the record does not appear in the array.</a:t>
            </a:r>
          </a:p>
          <a:p>
            <a:pPr marL="457200" indent="-457200" algn="just">
              <a:spcBef>
                <a:spcPts val="600"/>
              </a:spcBef>
              <a:spcAft>
                <a:spcPts val="600"/>
              </a:spcAft>
              <a:buFont typeface="Wingdings" pitchFamily="2" charset="2"/>
              <a:buChar char="Ø"/>
              <a:defRPr/>
            </a:pPr>
            <a:r>
              <a:rPr lang="en-US" sz="1700" dirty="0">
                <a:latin typeface="Verdana" pitchFamily="34" charset="0"/>
              </a:rPr>
              <a:t>Searching is said to be successful if the specific record is found in the array, and unsuccessful otherwise.</a:t>
            </a:r>
          </a:p>
          <a:p>
            <a:pPr marL="457200" indent="-457200" algn="just">
              <a:spcBef>
                <a:spcPts val="600"/>
              </a:spcBef>
              <a:spcAft>
                <a:spcPts val="600"/>
              </a:spcAft>
              <a:buFont typeface="Wingdings" pitchFamily="2" charset="2"/>
              <a:buChar char="Ø"/>
              <a:defRPr/>
            </a:pPr>
            <a:r>
              <a:rPr lang="en-US" sz="1700" dirty="0">
                <a:latin typeface="Verdana" pitchFamily="34" charset="0"/>
              </a:rPr>
              <a:t>In case of successful searching, one may want to delete the found  record from the array. He/she then uses a search and deletion algorithm, rather than simply a search algorithm.</a:t>
            </a:r>
          </a:p>
          <a:p>
            <a:pPr marL="457200" indent="-457200" algn="just">
              <a:spcBef>
                <a:spcPts val="600"/>
              </a:spcBef>
              <a:spcAft>
                <a:spcPts val="600"/>
              </a:spcAft>
              <a:buFont typeface="Wingdings" pitchFamily="2" charset="2"/>
              <a:buChar char="Ø"/>
              <a:defRPr/>
            </a:pPr>
            <a:r>
              <a:rPr lang="en-US" sz="1700" dirty="0">
                <a:latin typeface="Verdana" pitchFamily="34" charset="0"/>
              </a:rPr>
              <a:t>In case of unsuccessful searching, one may want to add the specific record to the array. He/she then uses a search and insertion algorithm, rather than simply a search algorithm.</a:t>
            </a:r>
          </a:p>
          <a:p>
            <a:pPr marL="457200" indent="-457200" algn="just">
              <a:spcBef>
                <a:spcPts val="600"/>
              </a:spcBef>
              <a:spcAft>
                <a:spcPts val="600"/>
              </a:spcAft>
              <a:buFont typeface="Wingdings" pitchFamily="2" charset="2"/>
              <a:buChar char="Ø"/>
              <a:defRPr/>
            </a:pPr>
            <a:r>
              <a:rPr lang="en-US" sz="1700" dirty="0">
                <a:latin typeface="Verdana" pitchFamily="34" charset="0"/>
              </a:rPr>
              <a:t>There are many different searching algorithms.</a:t>
            </a:r>
          </a:p>
          <a:p>
            <a:pPr marL="457200" indent="-457200" algn="just">
              <a:spcBef>
                <a:spcPts val="600"/>
              </a:spcBef>
              <a:spcAft>
                <a:spcPts val="600"/>
              </a:spcAft>
              <a:buFont typeface="Wingdings" pitchFamily="2" charset="2"/>
              <a:buChar char="Ø"/>
              <a:defRPr/>
            </a:pPr>
            <a:r>
              <a:rPr lang="en-US" sz="1700" dirty="0">
                <a:latin typeface="Verdana" pitchFamily="34" charset="0"/>
              </a:rPr>
              <a:t>The choice of a searching algorithm depends on the way the information is organized in the array.</a:t>
            </a:r>
          </a:p>
        </p:txBody>
      </p:sp>
      <p:sp>
        <p:nvSpPr>
          <p:cNvPr id="1946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What is Searching?</a:t>
            </a:r>
          </a:p>
        </p:txBody>
      </p:sp>
      <p:sp>
        <p:nvSpPr>
          <p:cNvPr id="19461"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B9557137-1456-49DE-B3BB-3ADAADC48ECB}" type="slidenum">
              <a:rPr lang="en-US" sz="1400"/>
              <a:pPr/>
              <a:t>5</a:t>
            </a:fld>
            <a:endParaRPr 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92088" y="541338"/>
            <a:ext cx="8693150" cy="1662112"/>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pPr>
            <a:r>
              <a:rPr lang="en-US" sz="1700">
                <a:latin typeface="Verdana" pitchFamily="34" charset="0"/>
              </a:rPr>
              <a:t>Let us assume that </a:t>
            </a:r>
            <a:r>
              <a:rPr lang="en-US" sz="1700" b="1">
                <a:solidFill>
                  <a:srgbClr val="FF0000"/>
                </a:solidFill>
                <a:latin typeface="Verdana" pitchFamily="34" charset="0"/>
              </a:rPr>
              <a:t>DATA</a:t>
            </a:r>
            <a:r>
              <a:rPr lang="en-US" sz="1700">
                <a:latin typeface="Verdana" pitchFamily="34" charset="0"/>
              </a:rPr>
              <a:t> is a linear array with </a:t>
            </a:r>
            <a:r>
              <a:rPr lang="en-US" sz="1700" b="1" i="1">
                <a:solidFill>
                  <a:srgbClr val="FF0000"/>
                </a:solidFill>
                <a:latin typeface="Verdana" pitchFamily="34" charset="0"/>
              </a:rPr>
              <a:t>n</a:t>
            </a:r>
            <a:r>
              <a:rPr lang="en-US" sz="1700">
                <a:latin typeface="Verdana" pitchFamily="34" charset="0"/>
              </a:rPr>
              <a:t> elements. The most intuitive way to search for a given ITEM in DATA is to compare ITEM with each element of DATA one by one. That is, first we test whether     DATA[1 ]=ITEM, and then we test whether DATA[2 ]=ITEM, and so on. This method, which traverses DATA sequentially to locate ITEM, is called linear search or sequential search.</a:t>
            </a:r>
          </a:p>
        </p:txBody>
      </p:sp>
      <p:sp>
        <p:nvSpPr>
          <p:cNvPr id="2048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Linear Search:</a:t>
            </a:r>
          </a:p>
        </p:txBody>
      </p:sp>
      <p:sp>
        <p:nvSpPr>
          <p:cNvPr id="20484" name="Rectangle 5"/>
          <p:cNvSpPr>
            <a:spLocks noChangeArrowheads="1"/>
          </p:cNvSpPr>
          <p:nvPr/>
        </p:nvSpPr>
        <p:spPr bwMode="auto">
          <a:xfrm>
            <a:off x="211138" y="2373313"/>
            <a:ext cx="8686800" cy="650875"/>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b="1">
                <a:solidFill>
                  <a:srgbClr val="FF0000"/>
                </a:solidFill>
                <a:latin typeface="Verdana" pitchFamily="34" charset="0"/>
              </a:rPr>
              <a:t>Example-1:</a:t>
            </a:r>
          </a:p>
          <a:p>
            <a:pPr marL="457200" indent="-457200" algn="just">
              <a:spcBef>
                <a:spcPts val="200"/>
              </a:spcBef>
              <a:spcAft>
                <a:spcPts val="200"/>
              </a:spcAft>
              <a:buFont typeface="Wingdings" pitchFamily="2" charset="2"/>
              <a:buChar char="Ø"/>
            </a:pPr>
            <a:r>
              <a:rPr lang="en-US" sz="1500">
                <a:latin typeface="Verdana" pitchFamily="34" charset="0"/>
              </a:rPr>
              <a:t>An organization contains a membership file with the following records:</a:t>
            </a:r>
          </a:p>
        </p:txBody>
      </p:sp>
      <p:graphicFrame>
        <p:nvGraphicFramePr>
          <p:cNvPr id="9" name="Table 8"/>
          <p:cNvGraphicFramePr>
            <a:graphicFrameLocks noGrp="1"/>
          </p:cNvGraphicFramePr>
          <p:nvPr/>
        </p:nvGraphicFramePr>
        <p:xfrm>
          <a:off x="1066800" y="3092450"/>
          <a:ext cx="6779344" cy="2225040"/>
        </p:xfrm>
        <a:graphic>
          <a:graphicData uri="http://schemas.openxmlformats.org/drawingml/2006/table">
            <a:tbl>
              <a:tblPr firstRow="1" bandRow="1">
                <a:tableStyleId>{5C22544A-7EE6-4342-B048-85BDC9FD1C3A}</a:tableStyleId>
              </a:tblPr>
              <a:tblGrid>
                <a:gridCol w="2384324"/>
                <a:gridCol w="1194620"/>
                <a:gridCol w="1474838"/>
                <a:gridCol w="678426"/>
                <a:gridCol w="1047136"/>
              </a:tblGrid>
              <a:tr h="370840">
                <a:tc>
                  <a:txBody>
                    <a:bodyPr/>
                    <a:lstStyle/>
                    <a:p>
                      <a:r>
                        <a:rPr lang="en-US" sz="1400" dirty="0" smtClean="0">
                          <a:solidFill>
                            <a:schemeClr val="tx1"/>
                          </a:solidFill>
                          <a:latin typeface="Calibri" pitchFamily="34" charset="0"/>
                          <a:cs typeface="Calibri" pitchFamily="34" charset="0"/>
                        </a:rPr>
                        <a:t>Name</a:t>
                      </a:r>
                      <a:endParaRPr lang="en-US" sz="1400" dirty="0">
                        <a:solidFill>
                          <a:schemeClr val="tx1"/>
                        </a:solidFill>
                        <a:latin typeface="Calibri" pitchFamily="34" charset="0"/>
                        <a:cs typeface="Calibri" pitchFamily="34" charset="0"/>
                      </a:endParaRPr>
                    </a:p>
                  </a:txBody>
                  <a:tcPr/>
                </a:tc>
                <a:tc>
                  <a:txBody>
                    <a:bodyPr/>
                    <a:lstStyle/>
                    <a:p>
                      <a:r>
                        <a:rPr lang="en-US" sz="1400" dirty="0" smtClean="0">
                          <a:solidFill>
                            <a:schemeClr val="tx1"/>
                          </a:solidFill>
                          <a:latin typeface="Calibri" pitchFamily="34" charset="0"/>
                          <a:cs typeface="Calibri" pitchFamily="34" charset="0"/>
                        </a:rPr>
                        <a:t>Address</a:t>
                      </a:r>
                      <a:endParaRPr lang="en-US" sz="1400" dirty="0">
                        <a:solidFill>
                          <a:schemeClr val="tx1"/>
                        </a:solidFill>
                        <a:latin typeface="Calibri" pitchFamily="34" charset="0"/>
                        <a:cs typeface="Calibri" pitchFamily="34" charset="0"/>
                      </a:endParaRPr>
                    </a:p>
                  </a:txBody>
                  <a:tcPr/>
                </a:tc>
                <a:tc>
                  <a:txBody>
                    <a:bodyPr/>
                    <a:lstStyle/>
                    <a:p>
                      <a:pPr algn="ctr"/>
                      <a:r>
                        <a:rPr lang="en-US" sz="1400" dirty="0" smtClean="0">
                          <a:solidFill>
                            <a:schemeClr val="tx1"/>
                          </a:solidFill>
                          <a:latin typeface="Calibri" pitchFamily="34" charset="0"/>
                          <a:cs typeface="Calibri" pitchFamily="34" charset="0"/>
                        </a:rPr>
                        <a:t>Mobile No.</a:t>
                      </a:r>
                      <a:endParaRPr lang="en-US" sz="1400" dirty="0">
                        <a:solidFill>
                          <a:schemeClr val="tx1"/>
                        </a:solidFill>
                        <a:latin typeface="Calibri" pitchFamily="34" charset="0"/>
                        <a:cs typeface="Calibri" pitchFamily="34" charset="0"/>
                      </a:endParaRPr>
                    </a:p>
                  </a:txBody>
                  <a:tcPr/>
                </a:tc>
                <a:tc>
                  <a:txBody>
                    <a:bodyPr/>
                    <a:lstStyle/>
                    <a:p>
                      <a:pPr algn="ctr"/>
                      <a:r>
                        <a:rPr lang="en-US" sz="1400" dirty="0" smtClean="0">
                          <a:solidFill>
                            <a:schemeClr val="tx1"/>
                          </a:solidFill>
                          <a:latin typeface="Calibri" pitchFamily="34" charset="0"/>
                          <a:cs typeface="Calibri" pitchFamily="34" charset="0"/>
                        </a:rPr>
                        <a:t>Age</a:t>
                      </a:r>
                      <a:endParaRPr lang="en-US" sz="1400" dirty="0">
                        <a:solidFill>
                          <a:schemeClr val="tx1"/>
                        </a:solidFill>
                        <a:latin typeface="Calibri" pitchFamily="34" charset="0"/>
                        <a:cs typeface="Calibri" pitchFamily="34" charset="0"/>
                      </a:endParaRPr>
                    </a:p>
                  </a:txBody>
                  <a:tcPr/>
                </a:tc>
                <a:tc>
                  <a:txBody>
                    <a:bodyPr/>
                    <a:lstStyle/>
                    <a:p>
                      <a:r>
                        <a:rPr lang="en-US" sz="1400" dirty="0" smtClean="0">
                          <a:solidFill>
                            <a:schemeClr val="tx1"/>
                          </a:solidFill>
                          <a:latin typeface="Calibri" pitchFamily="34" charset="0"/>
                          <a:cs typeface="Calibri" pitchFamily="34" charset="0"/>
                        </a:rPr>
                        <a:t>Sex</a:t>
                      </a:r>
                      <a:endParaRPr lang="en-US" sz="1400" dirty="0">
                        <a:solidFill>
                          <a:schemeClr val="tx1"/>
                        </a:solidFill>
                        <a:latin typeface="Calibri" pitchFamily="34" charset="0"/>
                        <a:cs typeface="Calibri" pitchFamily="34" charset="0"/>
                      </a:endParaRPr>
                    </a:p>
                  </a:txBody>
                  <a:tcPr/>
                </a:tc>
              </a:tr>
              <a:tr h="370840">
                <a:tc>
                  <a:txBody>
                    <a:bodyPr/>
                    <a:lstStyle/>
                    <a:p>
                      <a:r>
                        <a:rPr lang="en-US" sz="1400" dirty="0" smtClean="0">
                          <a:latin typeface="Calibri" pitchFamily="34" charset="0"/>
                          <a:cs typeface="Calibri" pitchFamily="34" charset="0"/>
                        </a:rPr>
                        <a:t>Asif Khan</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01712******</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25</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Tahsina</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Haque</a:t>
                      </a:r>
                      <a:endParaRPr lang="en-US" sz="1400" dirty="0">
                        <a:latin typeface="Calibri" pitchFamily="34" charset="0"/>
                        <a:cs typeface="Calibri" pitchFamily="34" charset="0"/>
                      </a:endParaRPr>
                    </a:p>
                  </a:txBody>
                  <a:tcPr/>
                </a:tc>
                <a:tc>
                  <a:txBody>
                    <a:bodyPr/>
                    <a:lstStyle/>
                    <a:p>
                      <a:r>
                        <a:rPr lang="en-US" sz="1400" dirty="0" err="1" smtClean="0">
                          <a:latin typeface="Calibri" pitchFamily="34" charset="0"/>
                          <a:cs typeface="Calibri" pitchFamily="34" charset="0"/>
                        </a:rPr>
                        <a:t>Pabna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01914******</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19</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Female</a:t>
                      </a:r>
                      <a:endParaRPr lang="en-US" sz="1400" dirty="0">
                        <a:latin typeface="Calibri" pitchFamily="34" charset="0"/>
                        <a:cs typeface="Calibri" pitchFamily="34" charset="0"/>
                      </a:endParaRPr>
                    </a:p>
                  </a:txBody>
                  <a:tcPr/>
                </a:tc>
              </a:tr>
              <a:tr h="370840">
                <a:tc>
                  <a:txBody>
                    <a:bodyPr/>
                    <a:lstStyle/>
                    <a:p>
                      <a:r>
                        <a:rPr lang="en-US" sz="1400" dirty="0" smtClean="0">
                          <a:latin typeface="Calibri" pitchFamily="34" charset="0"/>
                          <a:cs typeface="Calibri" pitchFamily="34" charset="0"/>
                        </a:rPr>
                        <a:t>Khan </a:t>
                      </a:r>
                      <a:r>
                        <a:rPr lang="en-US" sz="1400" dirty="0" err="1" smtClean="0">
                          <a:latin typeface="Calibri" pitchFamily="34" charset="0"/>
                          <a:cs typeface="Calibri" pitchFamily="34" charset="0"/>
                        </a:rPr>
                        <a:t>Ataus</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Samad</a:t>
                      </a:r>
                      <a:endParaRPr lang="en-US" sz="1400" dirty="0">
                        <a:latin typeface="Calibri" pitchFamily="34" charset="0"/>
                        <a:cs typeface="Calibri" pitchFamily="34" charset="0"/>
                      </a:endParaRPr>
                    </a:p>
                  </a:txBody>
                  <a:tcPr/>
                </a:tc>
                <a:tc>
                  <a:txBody>
                    <a:bodyPr/>
                    <a:lstStyle/>
                    <a:p>
                      <a:r>
                        <a:rPr lang="en-US" sz="1400" dirty="0" err="1" smtClean="0">
                          <a:latin typeface="Calibri" pitchFamily="34" charset="0"/>
                          <a:cs typeface="Calibri" pitchFamily="34" charset="0"/>
                        </a:rPr>
                        <a:t>Comilla</a:t>
                      </a:r>
                      <a:endParaRPr lang="en-US" sz="1400" dirty="0">
                        <a:latin typeface="Calibri" pitchFamily="34" charset="0"/>
                        <a:cs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01924******</a:t>
                      </a:r>
                    </a:p>
                  </a:txBody>
                  <a:tcPr/>
                </a:tc>
                <a:tc>
                  <a:txBody>
                    <a:bodyPr/>
                    <a:lstStyle/>
                    <a:p>
                      <a:pPr algn="ctr"/>
                      <a:r>
                        <a:rPr lang="en-US" sz="1400" dirty="0" smtClean="0">
                          <a:latin typeface="Calibri" pitchFamily="34" charset="0"/>
                          <a:cs typeface="Calibri" pitchFamily="34" charset="0"/>
                        </a:rPr>
                        <a:t>35</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Atiqur</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Rahman</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01765******</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28</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Male</a:t>
                      </a:r>
                      <a:endParaRPr lang="en-US" sz="1400" dirty="0">
                        <a:latin typeface="Calibri" pitchFamily="34" charset="0"/>
                        <a:cs typeface="Calibri" pitchFamily="34" charset="0"/>
                      </a:endParaRPr>
                    </a:p>
                  </a:txBody>
                  <a:tcPr/>
                </a:tc>
              </a:tr>
              <a:tr h="370840">
                <a:tc>
                  <a:txBody>
                    <a:bodyPr/>
                    <a:lstStyle/>
                    <a:p>
                      <a:r>
                        <a:rPr lang="en-US" sz="1400" dirty="0" err="1" smtClean="0">
                          <a:latin typeface="Calibri" pitchFamily="34" charset="0"/>
                          <a:cs typeface="Calibri" pitchFamily="34" charset="0"/>
                        </a:rPr>
                        <a:t>Mehnaz</a:t>
                      </a:r>
                      <a:r>
                        <a:rPr lang="en-US" sz="1400" dirty="0" smtClean="0">
                          <a:latin typeface="Calibri" pitchFamily="34" charset="0"/>
                          <a:cs typeface="Calibri" pitchFamily="34" charset="0"/>
                        </a:rPr>
                        <a:t> </a:t>
                      </a:r>
                      <a:r>
                        <a:rPr lang="en-US" sz="1400" dirty="0" err="1" smtClean="0">
                          <a:latin typeface="Calibri" pitchFamily="34" charset="0"/>
                          <a:cs typeface="Calibri" pitchFamily="34" charset="0"/>
                        </a:rPr>
                        <a:t>Iqbal</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Dhaka</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01815******</a:t>
                      </a:r>
                      <a:endParaRPr lang="en-US" sz="1400" dirty="0">
                        <a:latin typeface="Calibri" pitchFamily="34" charset="0"/>
                        <a:cs typeface="Calibri" pitchFamily="34" charset="0"/>
                      </a:endParaRPr>
                    </a:p>
                  </a:txBody>
                  <a:tcPr/>
                </a:tc>
                <a:tc>
                  <a:txBody>
                    <a:bodyPr/>
                    <a:lstStyle/>
                    <a:p>
                      <a:pPr algn="ctr"/>
                      <a:r>
                        <a:rPr lang="en-US" sz="1400" dirty="0" smtClean="0">
                          <a:latin typeface="Calibri" pitchFamily="34" charset="0"/>
                          <a:cs typeface="Calibri" pitchFamily="34" charset="0"/>
                        </a:rPr>
                        <a:t>20</a:t>
                      </a:r>
                      <a:endParaRPr lang="en-US" sz="1400" dirty="0">
                        <a:latin typeface="Calibri" pitchFamily="34" charset="0"/>
                        <a:cs typeface="Calibri" pitchFamily="34" charset="0"/>
                      </a:endParaRPr>
                    </a:p>
                  </a:txBody>
                  <a:tcPr/>
                </a:tc>
                <a:tc>
                  <a:txBody>
                    <a:bodyPr/>
                    <a:lstStyle/>
                    <a:p>
                      <a:r>
                        <a:rPr lang="en-US" sz="1400" dirty="0" smtClean="0">
                          <a:latin typeface="Calibri" pitchFamily="34" charset="0"/>
                          <a:cs typeface="Calibri" pitchFamily="34" charset="0"/>
                        </a:rPr>
                        <a:t>Female</a:t>
                      </a:r>
                      <a:endParaRPr lang="en-US" sz="1400" dirty="0">
                        <a:latin typeface="Calibri" pitchFamily="34" charset="0"/>
                        <a:cs typeface="Calibri" pitchFamily="34" charset="0"/>
                      </a:endParaRPr>
                    </a:p>
                  </a:txBody>
                  <a:tcPr/>
                </a:tc>
              </a:tr>
            </a:tbl>
          </a:graphicData>
        </a:graphic>
      </p:graphicFrame>
      <p:sp>
        <p:nvSpPr>
          <p:cNvPr id="20529" name="Rectangle 5"/>
          <p:cNvSpPr>
            <a:spLocks noChangeArrowheads="1"/>
          </p:cNvSpPr>
          <p:nvPr/>
        </p:nvSpPr>
        <p:spPr bwMode="auto">
          <a:xfrm>
            <a:off x="457200" y="5397500"/>
            <a:ext cx="8302625" cy="1296988"/>
          </a:xfrm>
          <a:prstGeom prst="rect">
            <a:avLst/>
          </a:prstGeom>
          <a:noFill/>
          <a:ln w="9525">
            <a:noFill/>
            <a:miter lim="800000"/>
            <a:headEnd/>
            <a:tailEnd/>
          </a:ln>
        </p:spPr>
        <p:txBody>
          <a:bodyPr anchor="ctr">
            <a:spAutoFit/>
          </a:bodyPr>
          <a:lstStyle/>
          <a:p>
            <a:pPr marL="457200" indent="-457200" algn="just">
              <a:spcBef>
                <a:spcPts val="200"/>
              </a:spcBef>
              <a:spcAft>
                <a:spcPts val="200"/>
              </a:spcAft>
              <a:buFont typeface="Wingdings" pitchFamily="2" charset="2"/>
              <a:buChar char="Ø"/>
            </a:pPr>
            <a:r>
              <a:rPr lang="en-US" sz="1500">
                <a:latin typeface="Verdana" pitchFamily="34" charset="0"/>
              </a:rPr>
              <a:t>Suppose we are given the name of a member and we want to find his/her telephone number. </a:t>
            </a:r>
          </a:p>
          <a:p>
            <a:pPr marL="457200" indent="-457200" algn="just">
              <a:spcBef>
                <a:spcPts val="200"/>
              </a:spcBef>
              <a:spcAft>
                <a:spcPts val="200"/>
              </a:spcAft>
              <a:buFont typeface="Wingdings" pitchFamily="2" charset="2"/>
              <a:buChar char="Ø"/>
            </a:pPr>
            <a:r>
              <a:rPr lang="en-US" sz="1500">
                <a:latin typeface="Verdana" pitchFamily="34" charset="0"/>
              </a:rPr>
              <a:t>One way to do this is to linearly search through the file, i.e., search each record of the file, one at a time, until finding the given name and hence the corresponding telephone number.</a:t>
            </a:r>
          </a:p>
        </p:txBody>
      </p:sp>
      <p:sp>
        <p:nvSpPr>
          <p:cNvPr id="2053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052220EE-E84B-434F-8D99-4ECDC5C9243E}" type="slidenum">
              <a:rPr lang="en-US" sz="1400"/>
              <a:pPr/>
              <a:t>6</a:t>
            </a:fld>
            <a:endParaRPr 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228600" y="538163"/>
            <a:ext cx="8547100" cy="4040187"/>
          </a:xfrm>
          <a:prstGeom prst="rect">
            <a:avLst/>
          </a:prstGeom>
          <a:noFill/>
          <a:ln w="9525">
            <a:noFill/>
            <a:miter lim="800000"/>
            <a:headEnd/>
            <a:tailEnd/>
          </a:ln>
        </p:spPr>
        <p:txBody>
          <a:bodyPr>
            <a:spAutoFit/>
          </a:bodyPr>
          <a:lstStyle/>
          <a:p>
            <a:pPr marL="342900" indent="-342900">
              <a:spcBef>
                <a:spcPct val="50000"/>
              </a:spcBef>
            </a:pPr>
            <a:r>
              <a:rPr lang="en-US" sz="1700" b="1">
                <a:solidFill>
                  <a:srgbClr val="FF0000"/>
                </a:solidFill>
                <a:latin typeface="Verdana" pitchFamily="34" charset="0"/>
              </a:rPr>
              <a:t>Linear Search Algorithm:</a:t>
            </a:r>
          </a:p>
          <a:p>
            <a:pPr marL="342900" indent="-342900">
              <a:spcBef>
                <a:spcPct val="50000"/>
              </a:spcBef>
            </a:pPr>
            <a:r>
              <a:rPr lang="en-US" sz="1700">
                <a:latin typeface="Verdana" pitchFamily="34" charset="0"/>
              </a:rPr>
              <a:t>	A linear array DATA with N elements and a specific ITEM of information are given. This algorithm finds the location LOC of ITEM in the array or sets LOC = 0 if item is not found.</a:t>
            </a:r>
          </a:p>
          <a:p>
            <a:pPr marL="1714500" lvl="3" indent="-342900">
              <a:buFontTx/>
              <a:buAutoNum type="arabicPeriod"/>
            </a:pPr>
            <a:r>
              <a:rPr lang="en-US" sz="1200">
                <a:latin typeface="Verdana" pitchFamily="34" charset="0"/>
              </a:rPr>
              <a:t>[Insert ITEM to be searched at the end of the array] </a:t>
            </a:r>
            <a:r>
              <a:rPr lang="en-US" sz="1500">
                <a:latin typeface="Verdana" pitchFamily="34" charset="0"/>
              </a:rPr>
              <a:t>Set DATA[N+1]:=ITEM.</a:t>
            </a:r>
          </a:p>
          <a:p>
            <a:pPr marL="1714500" lvl="3" indent="-342900">
              <a:buFontTx/>
              <a:buAutoNum type="arabicPeriod"/>
            </a:pPr>
            <a:r>
              <a:rPr lang="en-US" sz="1200">
                <a:latin typeface="Verdana" pitchFamily="34" charset="0"/>
              </a:rPr>
              <a:t>[Initialize counter]</a:t>
            </a:r>
            <a:r>
              <a:rPr lang="en-US" sz="1500">
                <a:latin typeface="Verdana" pitchFamily="34" charset="0"/>
              </a:rPr>
              <a:t> Set LOC:=1.</a:t>
            </a:r>
          </a:p>
          <a:p>
            <a:pPr marL="1714500" lvl="3" indent="-342900">
              <a:buFontTx/>
              <a:buAutoNum type="arabicPeriod"/>
            </a:pPr>
            <a:r>
              <a:rPr lang="en-US" sz="1200">
                <a:latin typeface="Verdana" pitchFamily="34" charset="0"/>
              </a:rPr>
              <a:t>[Search for ITEM]</a:t>
            </a:r>
            <a:r>
              <a:rPr lang="en-US" sz="1500">
                <a:latin typeface="Verdana" pitchFamily="34" charset="0"/>
              </a:rPr>
              <a:t> </a:t>
            </a:r>
          </a:p>
          <a:p>
            <a:pPr marL="1714500" lvl="3" indent="-342900"/>
            <a:r>
              <a:rPr lang="en-US" sz="1500">
                <a:latin typeface="Verdana" pitchFamily="34" charset="0"/>
              </a:rPr>
              <a:t>	Repeat while DATA[LOC]! =ITEM :</a:t>
            </a:r>
          </a:p>
          <a:p>
            <a:pPr marL="1714500" lvl="3" indent="-342900"/>
            <a:r>
              <a:rPr lang="en-US" sz="1500">
                <a:latin typeface="Verdana" pitchFamily="34" charset="0"/>
              </a:rPr>
              <a:t>			Set LOC := LOC +1.			</a:t>
            </a:r>
          </a:p>
          <a:p>
            <a:pPr marL="1714500" lvl="3" indent="-342900"/>
            <a:r>
              <a:rPr lang="en-US" sz="1500">
                <a:latin typeface="Verdana" pitchFamily="34" charset="0"/>
              </a:rPr>
              <a:t>	</a:t>
            </a:r>
            <a:r>
              <a:rPr lang="en-US" sz="1200">
                <a:latin typeface="Verdana" pitchFamily="34" charset="0"/>
              </a:rPr>
              <a:t>[End of loop]</a:t>
            </a:r>
          </a:p>
          <a:p>
            <a:pPr marL="1714500" lvl="3" indent="-342900">
              <a:buFont typeface="Arial" charset="0"/>
              <a:buAutoNum type="arabicPeriod" startAt="4"/>
            </a:pPr>
            <a:r>
              <a:rPr lang="en-US" sz="1200">
                <a:latin typeface="Verdana" pitchFamily="34" charset="0"/>
              </a:rPr>
              <a:t>[Search is unsuccessful]</a:t>
            </a:r>
            <a:r>
              <a:rPr lang="en-US" sz="1500">
                <a:latin typeface="Verdana" pitchFamily="34" charset="0"/>
              </a:rPr>
              <a:t> If LOC = N+1, then :</a:t>
            </a:r>
          </a:p>
          <a:p>
            <a:pPr marL="1714500" lvl="3" indent="-342900"/>
            <a:r>
              <a:rPr lang="en-US" sz="1500">
                <a:latin typeface="Verdana" pitchFamily="34" charset="0"/>
              </a:rPr>
              <a:t>	Write : ITEM is not in the array DATA.</a:t>
            </a:r>
          </a:p>
          <a:p>
            <a:pPr marL="1714500" lvl="3" indent="-342900"/>
            <a:r>
              <a:rPr lang="en-US" sz="1500">
                <a:latin typeface="Verdana" pitchFamily="34" charset="0"/>
              </a:rPr>
              <a:t>	</a:t>
            </a:r>
            <a:r>
              <a:rPr lang="en-US" sz="1200">
                <a:latin typeface="Verdana" pitchFamily="34" charset="0"/>
              </a:rPr>
              <a:t>[Search is successful] </a:t>
            </a:r>
            <a:r>
              <a:rPr lang="en-US" sz="1500">
                <a:latin typeface="Verdana" pitchFamily="34" charset="0"/>
              </a:rPr>
              <a:t>Else :</a:t>
            </a:r>
          </a:p>
          <a:p>
            <a:pPr marL="1714500" lvl="3" indent="-342900"/>
            <a:r>
              <a:rPr lang="en-US" sz="1500">
                <a:latin typeface="Verdana" pitchFamily="34" charset="0"/>
              </a:rPr>
              <a:t>	Write : ITEM is found and LOC is its location.</a:t>
            </a:r>
          </a:p>
          <a:p>
            <a:pPr marL="1714500" lvl="3" indent="-342900"/>
            <a:r>
              <a:rPr lang="en-US" sz="1500">
                <a:latin typeface="Verdana" pitchFamily="34" charset="0"/>
              </a:rPr>
              <a:t>	</a:t>
            </a:r>
            <a:r>
              <a:rPr lang="en-US" sz="1200">
                <a:latin typeface="Verdana" pitchFamily="34" charset="0"/>
              </a:rPr>
              <a:t>[End of If structure]</a:t>
            </a:r>
          </a:p>
          <a:p>
            <a:pPr marL="1714500" lvl="3" indent="-342900"/>
            <a:r>
              <a:rPr lang="en-US" sz="1500">
                <a:latin typeface="Verdana" pitchFamily="34" charset="0"/>
              </a:rPr>
              <a:t>5.Exit.</a:t>
            </a:r>
          </a:p>
        </p:txBody>
      </p:sp>
      <p:sp>
        <p:nvSpPr>
          <p:cNvPr id="21507"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Linear Search:</a:t>
            </a:r>
          </a:p>
        </p:txBody>
      </p:sp>
      <p:sp>
        <p:nvSpPr>
          <p:cNvPr id="21508"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15C7F540-50FD-4CFE-AF56-C9C8A4DA350A}" type="slidenum">
              <a:rPr lang="en-US" sz="1400"/>
              <a:pPr/>
              <a:t>7</a:t>
            </a:fld>
            <a:endParaRPr 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Linear Search:</a:t>
            </a:r>
          </a:p>
        </p:txBody>
      </p:sp>
      <p:sp>
        <p:nvSpPr>
          <p:cNvPr id="22531" name="Rectangle 5"/>
          <p:cNvSpPr>
            <a:spLocks noChangeArrowheads="1"/>
          </p:cNvSpPr>
          <p:nvPr/>
        </p:nvSpPr>
        <p:spPr bwMode="auto">
          <a:xfrm>
            <a:off x="211138" y="558800"/>
            <a:ext cx="8686800" cy="652463"/>
          </a:xfrm>
          <a:prstGeom prst="rect">
            <a:avLst/>
          </a:prstGeom>
          <a:noFill/>
          <a:ln w="9525">
            <a:noFill/>
            <a:miter lim="800000"/>
            <a:headEnd/>
            <a:tailEnd/>
          </a:ln>
        </p:spPr>
        <p:txBody>
          <a:bodyPr anchor="ctr">
            <a:spAutoFit/>
          </a:bodyPr>
          <a:lstStyle/>
          <a:p>
            <a:pPr marL="457200" indent="-457200" algn="just">
              <a:spcBef>
                <a:spcPts val="200"/>
              </a:spcBef>
              <a:spcAft>
                <a:spcPts val="200"/>
              </a:spcAft>
            </a:pPr>
            <a:r>
              <a:rPr lang="en-US" b="1">
                <a:solidFill>
                  <a:srgbClr val="FF0000"/>
                </a:solidFill>
                <a:latin typeface="Verdana" pitchFamily="34" charset="0"/>
              </a:rPr>
              <a:t>Example for the Algorithm:</a:t>
            </a:r>
          </a:p>
          <a:p>
            <a:pPr marL="457200" indent="-457200" algn="just">
              <a:spcBef>
                <a:spcPts val="200"/>
              </a:spcBef>
              <a:spcAft>
                <a:spcPts val="200"/>
              </a:spcAft>
              <a:buFont typeface="Wingdings" pitchFamily="2" charset="2"/>
              <a:buChar char="Ø"/>
            </a:pPr>
            <a:r>
              <a:rPr lang="en-US" sz="1500">
                <a:latin typeface="Verdana" pitchFamily="34" charset="0"/>
              </a:rPr>
              <a:t>Consider the array STUDENT with n=6 elements shown in the figure(a) below:</a:t>
            </a:r>
          </a:p>
        </p:txBody>
      </p:sp>
      <p:sp>
        <p:nvSpPr>
          <p:cNvPr id="22532" name="Rectangle 5"/>
          <p:cNvSpPr>
            <a:spLocks noChangeArrowheads="1"/>
          </p:cNvSpPr>
          <p:nvPr/>
        </p:nvSpPr>
        <p:spPr bwMode="auto">
          <a:xfrm>
            <a:off x="220663" y="4173538"/>
            <a:ext cx="8302625" cy="2451100"/>
          </a:xfrm>
          <a:prstGeom prst="rect">
            <a:avLst/>
          </a:prstGeom>
          <a:noFill/>
          <a:ln w="9525">
            <a:noFill/>
            <a:miter lim="800000"/>
            <a:headEnd/>
            <a:tailEnd/>
          </a:ln>
        </p:spPr>
        <p:txBody>
          <a:bodyPr anchor="ctr">
            <a:spAutoFit/>
          </a:bodyPr>
          <a:lstStyle/>
          <a:p>
            <a:pPr marL="457200" indent="-457200" algn="just">
              <a:spcBef>
                <a:spcPts val="200"/>
              </a:spcBef>
              <a:spcAft>
                <a:spcPts val="200"/>
              </a:spcAft>
              <a:buFont typeface="Arial" charset="0"/>
              <a:buAutoNum type="alphaLcParenR"/>
            </a:pPr>
            <a:r>
              <a:rPr lang="en-US" sz="1500">
                <a:latin typeface="Verdana" pitchFamily="34" charset="0"/>
              </a:rPr>
              <a:t>Suppose we want to know whether </a:t>
            </a:r>
            <a:r>
              <a:rPr lang="en-US" sz="1500">
                <a:solidFill>
                  <a:srgbClr val="FF0000"/>
                </a:solidFill>
                <a:latin typeface="Verdana" pitchFamily="34" charset="0"/>
              </a:rPr>
              <a:t>Biplob </a:t>
            </a:r>
            <a:r>
              <a:rPr lang="en-US" sz="1500">
                <a:latin typeface="Verdana" pitchFamily="34" charset="0"/>
              </a:rPr>
              <a:t>appears in the array and, if so, where. The above algorithm temporarily places </a:t>
            </a:r>
            <a:r>
              <a:rPr lang="en-US" sz="1500">
                <a:solidFill>
                  <a:srgbClr val="FF0000"/>
                </a:solidFill>
                <a:latin typeface="Verdana" pitchFamily="34" charset="0"/>
              </a:rPr>
              <a:t>Biplob </a:t>
            </a:r>
            <a:r>
              <a:rPr lang="en-US" sz="1500">
                <a:latin typeface="Verdana" pitchFamily="34" charset="0"/>
              </a:rPr>
              <a:t>at the end of the array, as shown in </a:t>
            </a:r>
            <a:r>
              <a:rPr lang="en-US" sz="1500" b="1">
                <a:latin typeface="Verdana" pitchFamily="34" charset="0"/>
              </a:rPr>
              <a:t>figure-B</a:t>
            </a:r>
            <a:r>
              <a:rPr lang="en-US" sz="1500">
                <a:latin typeface="Verdana" pitchFamily="34" charset="0"/>
              </a:rPr>
              <a:t>, by setting </a:t>
            </a:r>
            <a:r>
              <a:rPr lang="en-US" sz="1500">
                <a:solidFill>
                  <a:srgbClr val="FF0000"/>
                </a:solidFill>
                <a:latin typeface="Verdana" pitchFamily="34" charset="0"/>
              </a:rPr>
              <a:t>STUDENT[6+1]:=Biplob</a:t>
            </a:r>
            <a:r>
              <a:rPr lang="en-US" sz="1500">
                <a:latin typeface="Verdana" pitchFamily="34" charset="0"/>
              </a:rPr>
              <a:t>. Then the algorithm searches the array from top to bottom. Since </a:t>
            </a:r>
            <a:r>
              <a:rPr lang="en-US" sz="1500">
                <a:solidFill>
                  <a:srgbClr val="FF0000"/>
                </a:solidFill>
                <a:latin typeface="Verdana" pitchFamily="34" charset="0"/>
              </a:rPr>
              <a:t>Biplob</a:t>
            </a:r>
            <a:r>
              <a:rPr lang="en-US" sz="1500">
                <a:latin typeface="Verdana" pitchFamily="34" charset="0"/>
              </a:rPr>
              <a:t> first appear in </a:t>
            </a:r>
            <a:r>
              <a:rPr lang="en-US" sz="1500">
                <a:solidFill>
                  <a:srgbClr val="FF0000"/>
                </a:solidFill>
                <a:latin typeface="Verdana" pitchFamily="34" charset="0"/>
              </a:rPr>
              <a:t>STUDENT[6+1]</a:t>
            </a:r>
            <a:r>
              <a:rPr lang="en-US" sz="1500">
                <a:latin typeface="Verdana" pitchFamily="34" charset="0"/>
              </a:rPr>
              <a:t>, </a:t>
            </a:r>
            <a:r>
              <a:rPr lang="en-US" sz="1500">
                <a:solidFill>
                  <a:srgbClr val="FF0000"/>
                </a:solidFill>
                <a:latin typeface="Verdana" pitchFamily="34" charset="0"/>
              </a:rPr>
              <a:t>Biplob</a:t>
            </a:r>
            <a:r>
              <a:rPr lang="en-US" sz="1500">
                <a:latin typeface="Verdana" pitchFamily="34" charset="0"/>
              </a:rPr>
              <a:t> is not in the original array.</a:t>
            </a:r>
          </a:p>
          <a:p>
            <a:pPr marL="457200" indent="-457200" algn="just">
              <a:spcBef>
                <a:spcPts val="200"/>
              </a:spcBef>
              <a:spcAft>
                <a:spcPts val="200"/>
              </a:spcAft>
              <a:buFont typeface="Arial" charset="0"/>
              <a:buAutoNum type="alphaLcParenR"/>
            </a:pPr>
            <a:r>
              <a:rPr lang="en-US" sz="1500">
                <a:latin typeface="Verdana" pitchFamily="34" charset="0"/>
              </a:rPr>
              <a:t>Suppose we want to know whether </a:t>
            </a:r>
            <a:r>
              <a:rPr lang="en-US" sz="1500">
                <a:solidFill>
                  <a:srgbClr val="0000FF"/>
                </a:solidFill>
                <a:latin typeface="Verdana" pitchFamily="34" charset="0"/>
              </a:rPr>
              <a:t>Kabir</a:t>
            </a:r>
            <a:r>
              <a:rPr lang="en-US" sz="1500">
                <a:latin typeface="Verdana" pitchFamily="34" charset="0"/>
              </a:rPr>
              <a:t> appears in the array and, if so, where. The above algorithm temporarily places </a:t>
            </a:r>
            <a:r>
              <a:rPr lang="en-US" sz="1500">
                <a:solidFill>
                  <a:srgbClr val="0000FF"/>
                </a:solidFill>
                <a:latin typeface="Verdana" pitchFamily="34" charset="0"/>
              </a:rPr>
              <a:t>Kabir</a:t>
            </a:r>
            <a:r>
              <a:rPr lang="en-US" sz="1500">
                <a:latin typeface="Verdana" pitchFamily="34" charset="0"/>
              </a:rPr>
              <a:t> at the end of the array, as shown in the figure-C, by setting </a:t>
            </a:r>
            <a:r>
              <a:rPr lang="en-US" sz="1500">
                <a:solidFill>
                  <a:srgbClr val="0000FF"/>
                </a:solidFill>
                <a:latin typeface="Verdana" pitchFamily="34" charset="0"/>
              </a:rPr>
              <a:t>STUDENT[6+1]:=Kabir</a:t>
            </a:r>
            <a:r>
              <a:rPr lang="en-US" sz="1500">
                <a:latin typeface="Verdana" pitchFamily="34" charset="0"/>
              </a:rPr>
              <a:t>. Then the algorithm searches the array from top to bottom. Since </a:t>
            </a:r>
            <a:r>
              <a:rPr lang="en-US" sz="1500">
                <a:solidFill>
                  <a:srgbClr val="0000FF"/>
                </a:solidFill>
                <a:latin typeface="Verdana" pitchFamily="34" charset="0"/>
              </a:rPr>
              <a:t>Kabir</a:t>
            </a:r>
            <a:r>
              <a:rPr lang="en-US" sz="1500">
                <a:latin typeface="Verdana" pitchFamily="34" charset="0"/>
              </a:rPr>
              <a:t> first appear in </a:t>
            </a:r>
            <a:r>
              <a:rPr lang="en-US" sz="1500">
                <a:solidFill>
                  <a:srgbClr val="0000FF"/>
                </a:solidFill>
                <a:latin typeface="Verdana" pitchFamily="34" charset="0"/>
              </a:rPr>
              <a:t>STUDENT[4]</a:t>
            </a:r>
            <a:r>
              <a:rPr lang="en-US" sz="1500">
                <a:latin typeface="Verdana" pitchFamily="34" charset="0"/>
              </a:rPr>
              <a:t> (where 4&lt;=6), therefore, </a:t>
            </a:r>
            <a:r>
              <a:rPr lang="en-US" sz="1500">
                <a:solidFill>
                  <a:srgbClr val="0000FF"/>
                </a:solidFill>
                <a:latin typeface="Verdana" pitchFamily="34" charset="0"/>
              </a:rPr>
              <a:t>Kabir</a:t>
            </a:r>
            <a:r>
              <a:rPr lang="en-US" sz="1500">
                <a:latin typeface="Verdana" pitchFamily="34" charset="0"/>
              </a:rPr>
              <a:t> is in the original array.</a:t>
            </a:r>
          </a:p>
        </p:txBody>
      </p:sp>
      <p:graphicFrame>
        <p:nvGraphicFramePr>
          <p:cNvPr id="7" name="Table 6"/>
          <p:cNvGraphicFramePr>
            <a:graphicFrameLocks noGrp="1"/>
          </p:cNvGraphicFramePr>
          <p:nvPr/>
        </p:nvGraphicFramePr>
        <p:xfrm>
          <a:off x="254000" y="1282700"/>
          <a:ext cx="2019300" cy="2852738"/>
        </p:xfrm>
        <a:graphic>
          <a:graphicData uri="http://schemas.openxmlformats.org/drawingml/2006/table">
            <a:tbl>
              <a:tblPr/>
              <a:tblGrid>
                <a:gridCol w="534778"/>
                <a:gridCol w="1485157"/>
              </a:tblGrid>
              <a:tr h="255727">
                <a:tc gridSpan="2">
                  <a:txBody>
                    <a:bodyPr/>
                    <a:lstStyle/>
                    <a:p>
                      <a:pPr marL="0" marR="0" algn="just">
                        <a:lnSpc>
                          <a:spcPct val="130000"/>
                        </a:lnSpc>
                        <a:spcBef>
                          <a:spcPts val="0"/>
                        </a:spcBef>
                        <a:spcAft>
                          <a:spcPts val="0"/>
                        </a:spcAft>
                      </a:pPr>
                      <a:r>
                        <a:rPr lang="en-US" sz="1600" b="1" dirty="0" smtClean="0">
                          <a:solidFill>
                            <a:srgbClr val="0000FF"/>
                          </a:solidFill>
                          <a:latin typeface="Verdana"/>
                          <a:ea typeface="Times New Roman"/>
                        </a:rPr>
                        <a:t>           STUDENT</a:t>
                      </a:r>
                      <a:endParaRPr lang="en-US" sz="16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255727">
                <a:tc>
                  <a:txBody>
                    <a:bodyPr/>
                    <a:lstStyle/>
                    <a:p>
                      <a:pPr marL="0" marR="0" algn="just">
                        <a:lnSpc>
                          <a:spcPct val="130000"/>
                        </a:lnSpc>
                        <a:spcBef>
                          <a:spcPts val="600"/>
                        </a:spcBef>
                        <a:spcAft>
                          <a:spcPts val="600"/>
                        </a:spcAft>
                      </a:pPr>
                      <a:r>
                        <a:rPr lang="en-US" sz="1600">
                          <a:latin typeface="Verdana"/>
                          <a:ea typeface="Times New Roman"/>
                        </a:rPr>
                        <a:t>1</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smtClean="0">
                          <a:latin typeface="Verdana"/>
                          <a:ea typeface="Times New Roman"/>
                        </a:rPr>
                        <a:t>Asif</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727">
                <a:tc>
                  <a:txBody>
                    <a:bodyPr/>
                    <a:lstStyle/>
                    <a:p>
                      <a:pPr marL="0" marR="0" algn="just">
                        <a:lnSpc>
                          <a:spcPct val="130000"/>
                        </a:lnSpc>
                        <a:spcBef>
                          <a:spcPts val="600"/>
                        </a:spcBef>
                        <a:spcAft>
                          <a:spcPts val="600"/>
                        </a:spcAft>
                      </a:pPr>
                      <a:r>
                        <a:rPr lang="en-US" sz="1600">
                          <a:latin typeface="Verdana"/>
                          <a:ea typeface="Times New Roman"/>
                        </a:rPr>
                        <a:t>2</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Sumon</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727">
                <a:tc>
                  <a:txBody>
                    <a:bodyPr/>
                    <a:lstStyle/>
                    <a:p>
                      <a:pPr marL="0" marR="0" algn="just">
                        <a:lnSpc>
                          <a:spcPct val="130000"/>
                        </a:lnSpc>
                        <a:spcBef>
                          <a:spcPts val="600"/>
                        </a:spcBef>
                        <a:spcAft>
                          <a:spcPts val="600"/>
                        </a:spcAft>
                      </a:pPr>
                      <a:r>
                        <a:rPr lang="en-US" sz="1600">
                          <a:latin typeface="Verdana"/>
                          <a:ea typeface="Times New Roman"/>
                        </a:rPr>
                        <a:t>3</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Nusrat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727">
                <a:tc>
                  <a:txBody>
                    <a:bodyPr/>
                    <a:lstStyle/>
                    <a:p>
                      <a:pPr marL="0" marR="0" algn="just">
                        <a:lnSpc>
                          <a:spcPct val="130000"/>
                        </a:lnSpc>
                        <a:spcBef>
                          <a:spcPts val="600"/>
                        </a:spcBef>
                        <a:spcAft>
                          <a:spcPts val="600"/>
                        </a:spcAft>
                      </a:pPr>
                      <a:r>
                        <a:rPr lang="en-US" sz="1600">
                          <a:latin typeface="Verdana"/>
                          <a:ea typeface="Times New Roman"/>
                        </a:rPr>
                        <a:t>4</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Kabir</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727">
                <a:tc>
                  <a:txBody>
                    <a:bodyPr/>
                    <a:lstStyle/>
                    <a:p>
                      <a:pPr marL="0" marR="0" algn="just">
                        <a:lnSpc>
                          <a:spcPct val="130000"/>
                        </a:lnSpc>
                        <a:spcBef>
                          <a:spcPts val="600"/>
                        </a:spcBef>
                        <a:spcAft>
                          <a:spcPts val="600"/>
                        </a:spcAft>
                      </a:pPr>
                      <a:r>
                        <a:rPr lang="en-US" sz="1600">
                          <a:latin typeface="Verdana"/>
                          <a:ea typeface="Times New Roman"/>
                        </a:rPr>
                        <a:t>5</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Dhanita</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727">
                <a:tc>
                  <a:txBody>
                    <a:bodyPr/>
                    <a:lstStyle/>
                    <a:p>
                      <a:pPr marL="0" marR="0" algn="just">
                        <a:lnSpc>
                          <a:spcPct val="130000"/>
                        </a:lnSpc>
                        <a:spcBef>
                          <a:spcPts val="600"/>
                        </a:spcBef>
                        <a:spcAft>
                          <a:spcPts val="600"/>
                        </a:spcAft>
                      </a:pPr>
                      <a:r>
                        <a:rPr lang="en-US" sz="1600">
                          <a:latin typeface="Verdana"/>
                          <a:ea typeface="Times New Roman"/>
                        </a:rPr>
                        <a:t>6</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Shakila</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081">
                <a:tc>
                  <a:txBody>
                    <a:bodyPr/>
                    <a:lstStyle/>
                    <a:p>
                      <a:pPr marL="0" marR="0" algn="just">
                        <a:lnSpc>
                          <a:spcPct val="130000"/>
                        </a:lnSpc>
                        <a:spcBef>
                          <a:spcPts val="600"/>
                        </a:spcBef>
                        <a:spcAft>
                          <a:spcPts val="600"/>
                        </a:spcAft>
                      </a:pPr>
                      <a:r>
                        <a:rPr lang="en-US" sz="1600">
                          <a:latin typeface="Verdana"/>
                          <a:ea typeface="Times New Roman"/>
                        </a:rPr>
                        <a:t>7</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081">
                <a:tc>
                  <a:txBody>
                    <a:bodyPr/>
                    <a:lstStyle/>
                    <a:p>
                      <a:pPr marL="0" marR="0" algn="just">
                        <a:lnSpc>
                          <a:spcPct val="130000"/>
                        </a:lnSpc>
                        <a:spcBef>
                          <a:spcPts val="600"/>
                        </a:spcBef>
                        <a:spcAft>
                          <a:spcPts val="600"/>
                        </a:spcAft>
                      </a:pPr>
                      <a:r>
                        <a:rPr lang="en-US" sz="1600" dirty="0" smtClean="0">
                          <a:latin typeface="Times New Roman"/>
                          <a:ea typeface="Times New Roman"/>
                        </a:rPr>
                        <a:t>8</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2987675" y="1287463"/>
          <a:ext cx="2019300" cy="2852737"/>
        </p:xfrm>
        <a:graphic>
          <a:graphicData uri="http://schemas.openxmlformats.org/drawingml/2006/table">
            <a:tbl>
              <a:tblPr/>
              <a:tblGrid>
                <a:gridCol w="534778"/>
                <a:gridCol w="1485157"/>
              </a:tblGrid>
              <a:tr h="247307">
                <a:tc gridSpan="2">
                  <a:txBody>
                    <a:bodyPr/>
                    <a:lstStyle/>
                    <a:p>
                      <a:pPr marL="0" marR="0" algn="just">
                        <a:lnSpc>
                          <a:spcPct val="130000"/>
                        </a:lnSpc>
                        <a:spcBef>
                          <a:spcPts val="0"/>
                        </a:spcBef>
                        <a:spcAft>
                          <a:spcPts val="0"/>
                        </a:spcAft>
                      </a:pPr>
                      <a:r>
                        <a:rPr lang="en-US" sz="1600" b="1" dirty="0" smtClean="0">
                          <a:solidFill>
                            <a:srgbClr val="0000FF"/>
                          </a:solidFill>
                          <a:latin typeface="Verdana"/>
                          <a:ea typeface="Times New Roman"/>
                        </a:rPr>
                        <a:t>           STUDENT</a:t>
                      </a:r>
                      <a:endParaRPr lang="en-US" sz="16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269034">
                <a:tc>
                  <a:txBody>
                    <a:bodyPr/>
                    <a:lstStyle/>
                    <a:p>
                      <a:pPr marL="0" marR="0" algn="just">
                        <a:lnSpc>
                          <a:spcPct val="130000"/>
                        </a:lnSpc>
                        <a:spcBef>
                          <a:spcPts val="600"/>
                        </a:spcBef>
                        <a:spcAft>
                          <a:spcPts val="600"/>
                        </a:spcAft>
                      </a:pPr>
                      <a:r>
                        <a:rPr lang="en-US" sz="1600">
                          <a:latin typeface="Verdana"/>
                          <a:ea typeface="Times New Roman"/>
                        </a:rPr>
                        <a:t>1</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smtClean="0">
                          <a:latin typeface="Verdana"/>
                          <a:ea typeface="Times New Roman"/>
                        </a:rPr>
                        <a:t>Asif</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34">
                <a:tc>
                  <a:txBody>
                    <a:bodyPr/>
                    <a:lstStyle/>
                    <a:p>
                      <a:pPr marL="0" marR="0" algn="just">
                        <a:lnSpc>
                          <a:spcPct val="130000"/>
                        </a:lnSpc>
                        <a:spcBef>
                          <a:spcPts val="600"/>
                        </a:spcBef>
                        <a:spcAft>
                          <a:spcPts val="600"/>
                        </a:spcAft>
                      </a:pPr>
                      <a:r>
                        <a:rPr lang="en-US" sz="1600">
                          <a:latin typeface="Verdana"/>
                          <a:ea typeface="Times New Roman"/>
                        </a:rPr>
                        <a:t>2</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Sumon</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34">
                <a:tc>
                  <a:txBody>
                    <a:bodyPr/>
                    <a:lstStyle/>
                    <a:p>
                      <a:pPr marL="0" marR="0" algn="just">
                        <a:lnSpc>
                          <a:spcPct val="130000"/>
                        </a:lnSpc>
                        <a:spcBef>
                          <a:spcPts val="600"/>
                        </a:spcBef>
                        <a:spcAft>
                          <a:spcPts val="600"/>
                        </a:spcAft>
                      </a:pPr>
                      <a:r>
                        <a:rPr lang="en-US" sz="1600">
                          <a:latin typeface="Verdana"/>
                          <a:ea typeface="Times New Roman"/>
                        </a:rPr>
                        <a:t>3</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Nusrat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34">
                <a:tc>
                  <a:txBody>
                    <a:bodyPr/>
                    <a:lstStyle/>
                    <a:p>
                      <a:pPr marL="0" marR="0" algn="just">
                        <a:lnSpc>
                          <a:spcPct val="130000"/>
                        </a:lnSpc>
                        <a:spcBef>
                          <a:spcPts val="600"/>
                        </a:spcBef>
                        <a:spcAft>
                          <a:spcPts val="600"/>
                        </a:spcAft>
                      </a:pPr>
                      <a:r>
                        <a:rPr lang="en-US" sz="1600">
                          <a:latin typeface="Verdana"/>
                          <a:ea typeface="Times New Roman"/>
                        </a:rPr>
                        <a:t>4</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Kabir</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34">
                <a:tc>
                  <a:txBody>
                    <a:bodyPr/>
                    <a:lstStyle/>
                    <a:p>
                      <a:pPr marL="0" marR="0" algn="just">
                        <a:lnSpc>
                          <a:spcPct val="130000"/>
                        </a:lnSpc>
                        <a:spcBef>
                          <a:spcPts val="600"/>
                        </a:spcBef>
                        <a:spcAft>
                          <a:spcPts val="600"/>
                        </a:spcAft>
                      </a:pPr>
                      <a:r>
                        <a:rPr lang="en-US" sz="1600">
                          <a:latin typeface="Verdana"/>
                          <a:ea typeface="Times New Roman"/>
                        </a:rPr>
                        <a:t>5</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Dhanita</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34">
                <a:tc>
                  <a:txBody>
                    <a:bodyPr/>
                    <a:lstStyle/>
                    <a:p>
                      <a:pPr marL="0" marR="0" algn="just">
                        <a:lnSpc>
                          <a:spcPct val="130000"/>
                        </a:lnSpc>
                        <a:spcBef>
                          <a:spcPts val="600"/>
                        </a:spcBef>
                        <a:spcAft>
                          <a:spcPts val="600"/>
                        </a:spcAft>
                      </a:pPr>
                      <a:r>
                        <a:rPr lang="en-US" sz="1600">
                          <a:latin typeface="Verdana"/>
                          <a:ea typeface="Times New Roman"/>
                        </a:rPr>
                        <a:t>6</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Shakila</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34">
                <a:tc>
                  <a:txBody>
                    <a:bodyPr/>
                    <a:lstStyle/>
                    <a:p>
                      <a:pPr marL="0" marR="0" algn="just">
                        <a:lnSpc>
                          <a:spcPct val="130000"/>
                        </a:lnSpc>
                        <a:spcBef>
                          <a:spcPts val="600"/>
                        </a:spcBef>
                        <a:spcAft>
                          <a:spcPts val="600"/>
                        </a:spcAft>
                      </a:pPr>
                      <a:r>
                        <a:rPr lang="en-US" sz="1600" kern="1200" dirty="0">
                          <a:solidFill>
                            <a:schemeClr val="tx1"/>
                          </a:solidFill>
                          <a:latin typeface="Verdana"/>
                          <a:ea typeface="Times New Roman"/>
                          <a:cs typeface="+mn-cs"/>
                        </a:rPr>
                        <a:t>7</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Biplob</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034">
                <a:tc>
                  <a:txBody>
                    <a:bodyPr/>
                    <a:lstStyle/>
                    <a:p>
                      <a:pPr marL="0" marR="0" algn="just">
                        <a:lnSpc>
                          <a:spcPct val="130000"/>
                        </a:lnSpc>
                        <a:spcBef>
                          <a:spcPts val="600"/>
                        </a:spcBef>
                        <a:spcAft>
                          <a:spcPts val="600"/>
                        </a:spcAft>
                      </a:pPr>
                      <a:r>
                        <a:rPr lang="en-US" sz="1600" dirty="0" smtClean="0">
                          <a:latin typeface="Times New Roman"/>
                          <a:ea typeface="Times New Roman"/>
                        </a:rPr>
                        <a:t>8</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5440363" y="1292225"/>
          <a:ext cx="2019300" cy="2852738"/>
        </p:xfrm>
        <a:graphic>
          <a:graphicData uri="http://schemas.openxmlformats.org/drawingml/2006/table">
            <a:tbl>
              <a:tblPr/>
              <a:tblGrid>
                <a:gridCol w="534778"/>
                <a:gridCol w="1485157"/>
              </a:tblGrid>
              <a:tr h="266716">
                <a:tc gridSpan="2">
                  <a:txBody>
                    <a:bodyPr/>
                    <a:lstStyle/>
                    <a:p>
                      <a:pPr marL="0" marR="0" algn="just">
                        <a:lnSpc>
                          <a:spcPct val="130000"/>
                        </a:lnSpc>
                        <a:spcBef>
                          <a:spcPts val="0"/>
                        </a:spcBef>
                        <a:spcAft>
                          <a:spcPts val="0"/>
                        </a:spcAft>
                      </a:pPr>
                      <a:r>
                        <a:rPr lang="en-US" sz="1600" b="1" dirty="0" smtClean="0">
                          <a:solidFill>
                            <a:srgbClr val="0000FF"/>
                          </a:solidFill>
                          <a:latin typeface="Verdana"/>
                          <a:ea typeface="Times New Roman"/>
                        </a:rPr>
                        <a:t>           STUDENT</a:t>
                      </a:r>
                      <a:endParaRPr lang="en-US" sz="16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287502">
                <a:tc>
                  <a:txBody>
                    <a:bodyPr/>
                    <a:lstStyle/>
                    <a:p>
                      <a:pPr marL="0" marR="0" algn="just">
                        <a:lnSpc>
                          <a:spcPct val="130000"/>
                        </a:lnSpc>
                        <a:spcBef>
                          <a:spcPts val="600"/>
                        </a:spcBef>
                        <a:spcAft>
                          <a:spcPts val="600"/>
                        </a:spcAft>
                      </a:pPr>
                      <a:r>
                        <a:rPr lang="en-US" sz="1600">
                          <a:latin typeface="Verdana"/>
                          <a:ea typeface="Times New Roman"/>
                        </a:rPr>
                        <a:t>1</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smtClean="0">
                          <a:latin typeface="Verdana"/>
                          <a:ea typeface="Times New Roman"/>
                        </a:rPr>
                        <a:t>Asif</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02">
                <a:tc>
                  <a:txBody>
                    <a:bodyPr/>
                    <a:lstStyle/>
                    <a:p>
                      <a:pPr marL="0" marR="0" algn="just">
                        <a:lnSpc>
                          <a:spcPct val="130000"/>
                        </a:lnSpc>
                        <a:spcBef>
                          <a:spcPts val="600"/>
                        </a:spcBef>
                        <a:spcAft>
                          <a:spcPts val="600"/>
                        </a:spcAft>
                      </a:pPr>
                      <a:r>
                        <a:rPr lang="en-US" sz="1600">
                          <a:latin typeface="Verdana"/>
                          <a:ea typeface="Times New Roman"/>
                        </a:rPr>
                        <a:t>2</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Sumon</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02">
                <a:tc>
                  <a:txBody>
                    <a:bodyPr/>
                    <a:lstStyle/>
                    <a:p>
                      <a:pPr marL="0" marR="0" algn="just">
                        <a:lnSpc>
                          <a:spcPct val="130000"/>
                        </a:lnSpc>
                        <a:spcBef>
                          <a:spcPts val="600"/>
                        </a:spcBef>
                        <a:spcAft>
                          <a:spcPts val="600"/>
                        </a:spcAft>
                      </a:pPr>
                      <a:r>
                        <a:rPr lang="en-US" sz="1600">
                          <a:latin typeface="Verdana"/>
                          <a:ea typeface="Times New Roman"/>
                        </a:rPr>
                        <a:t>3</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Nusrat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02">
                <a:tc>
                  <a:txBody>
                    <a:bodyPr/>
                    <a:lstStyle/>
                    <a:p>
                      <a:pPr marL="0" marR="0" algn="just">
                        <a:lnSpc>
                          <a:spcPct val="130000"/>
                        </a:lnSpc>
                        <a:spcBef>
                          <a:spcPts val="600"/>
                        </a:spcBef>
                        <a:spcAft>
                          <a:spcPts val="600"/>
                        </a:spcAft>
                      </a:pPr>
                      <a:r>
                        <a:rPr lang="en-US" sz="1600">
                          <a:latin typeface="Verdana"/>
                          <a:ea typeface="Times New Roman"/>
                        </a:rPr>
                        <a:t>4</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Kabir</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02">
                <a:tc>
                  <a:txBody>
                    <a:bodyPr/>
                    <a:lstStyle/>
                    <a:p>
                      <a:pPr marL="0" marR="0" algn="just">
                        <a:lnSpc>
                          <a:spcPct val="130000"/>
                        </a:lnSpc>
                        <a:spcBef>
                          <a:spcPts val="600"/>
                        </a:spcBef>
                        <a:spcAft>
                          <a:spcPts val="600"/>
                        </a:spcAft>
                      </a:pPr>
                      <a:r>
                        <a:rPr lang="en-US" sz="1600">
                          <a:latin typeface="Verdana"/>
                          <a:ea typeface="Times New Roman"/>
                        </a:rPr>
                        <a:t>5</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Dhanita</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502">
                <a:tc>
                  <a:txBody>
                    <a:bodyPr/>
                    <a:lstStyle/>
                    <a:p>
                      <a:pPr marL="0" marR="0" algn="just">
                        <a:lnSpc>
                          <a:spcPct val="130000"/>
                        </a:lnSpc>
                        <a:spcBef>
                          <a:spcPts val="600"/>
                        </a:spcBef>
                        <a:spcAft>
                          <a:spcPts val="600"/>
                        </a:spcAft>
                      </a:pPr>
                      <a:r>
                        <a:rPr lang="en-US" sz="1600">
                          <a:latin typeface="Verdana"/>
                          <a:ea typeface="Times New Roman"/>
                        </a:rPr>
                        <a:t>6</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smtClean="0">
                          <a:latin typeface="Verdana"/>
                          <a:ea typeface="Times New Roman"/>
                        </a:rPr>
                        <a:t>Shakila</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330">
                <a:tc>
                  <a:txBody>
                    <a:bodyPr/>
                    <a:lstStyle/>
                    <a:p>
                      <a:pPr marL="0" marR="0" algn="just">
                        <a:lnSpc>
                          <a:spcPct val="130000"/>
                        </a:lnSpc>
                        <a:spcBef>
                          <a:spcPts val="600"/>
                        </a:spcBef>
                        <a:spcAft>
                          <a:spcPts val="600"/>
                        </a:spcAft>
                      </a:pPr>
                      <a:r>
                        <a:rPr lang="en-US" sz="1600">
                          <a:latin typeface="Verdana"/>
                          <a:ea typeface="Times New Roman"/>
                        </a:rPr>
                        <a:t>7</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330">
                <a:tc>
                  <a:txBody>
                    <a:bodyPr/>
                    <a:lstStyle/>
                    <a:p>
                      <a:pPr marL="0" marR="0" algn="just">
                        <a:lnSpc>
                          <a:spcPct val="130000"/>
                        </a:lnSpc>
                        <a:spcBef>
                          <a:spcPts val="600"/>
                        </a:spcBef>
                        <a:spcAft>
                          <a:spcPts val="600"/>
                        </a:spcAft>
                      </a:pPr>
                      <a:r>
                        <a:rPr lang="en-US" sz="1600" dirty="0" smtClean="0">
                          <a:latin typeface="Times New Roman"/>
                          <a:ea typeface="Times New Roman"/>
                        </a:rPr>
                        <a:t>8</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262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8475416C-5F81-4580-8B8D-86ABCB5BACFF}" type="slidenum">
              <a:rPr lang="en-US" sz="1400"/>
              <a:pPr/>
              <a:t>8</a:t>
            </a:fld>
            <a:endParaRPr 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3"/>
          <p:cNvSpPr txBox="1">
            <a:spLocks noChangeArrowheads="1"/>
          </p:cNvSpPr>
          <p:nvPr/>
        </p:nvSpPr>
        <p:spPr bwMode="auto">
          <a:xfrm>
            <a:off x="161925" y="496888"/>
            <a:ext cx="8694738" cy="6356350"/>
          </a:xfrm>
          <a:prstGeom prst="rect">
            <a:avLst/>
          </a:prstGeom>
          <a:noFill/>
          <a:ln w="9525">
            <a:noFill/>
            <a:miter lim="800000"/>
            <a:headEnd/>
            <a:tailEnd/>
          </a:ln>
        </p:spPr>
        <p:txBody>
          <a:bodyPr>
            <a:spAutoFit/>
          </a:bodyPr>
          <a:lstStyle/>
          <a:p>
            <a:pPr marL="457200" indent="-457200" algn="just">
              <a:spcBef>
                <a:spcPts val="300"/>
              </a:spcBef>
              <a:spcAft>
                <a:spcPts val="300"/>
              </a:spcAft>
              <a:defRPr/>
            </a:pPr>
            <a:r>
              <a:rPr lang="en-US" sz="1600" b="1" dirty="0">
                <a:latin typeface="Verdana" pitchFamily="34" charset="0"/>
              </a:rPr>
              <a:t>Complexity of Linear Search Algorithm:</a:t>
            </a:r>
          </a:p>
          <a:p>
            <a:pPr marL="457200" indent="-457200" algn="just">
              <a:spcBef>
                <a:spcPts val="300"/>
              </a:spcBef>
              <a:spcAft>
                <a:spcPts val="300"/>
              </a:spcAft>
              <a:buFont typeface="Wingdings" pitchFamily="2" charset="2"/>
              <a:buChar char="Ø"/>
              <a:defRPr/>
            </a:pPr>
            <a:r>
              <a:rPr lang="en-US" sz="1400" dirty="0">
                <a:latin typeface="Verdana" pitchFamily="34" charset="0"/>
              </a:rPr>
              <a:t>The complexity of searching algorithm is measured by the number </a:t>
            </a:r>
            <a:r>
              <a:rPr lang="en-US" sz="1400" i="1" dirty="0">
                <a:latin typeface="Verdana" pitchFamily="34" charset="0"/>
              </a:rPr>
              <a:t>f(n)</a:t>
            </a:r>
            <a:r>
              <a:rPr lang="en-US" sz="1400" dirty="0">
                <a:latin typeface="Verdana" pitchFamily="34" charset="0"/>
              </a:rPr>
              <a:t> of comparisons required to find the specific item in the array consisting </a:t>
            </a:r>
            <a:r>
              <a:rPr lang="en-US" sz="1400" i="1" dirty="0">
                <a:latin typeface="Verdana" pitchFamily="34" charset="0"/>
              </a:rPr>
              <a:t>n</a:t>
            </a:r>
            <a:r>
              <a:rPr lang="en-US" sz="1400" dirty="0">
                <a:latin typeface="Verdana" pitchFamily="34" charset="0"/>
              </a:rPr>
              <a:t> elements.</a:t>
            </a:r>
          </a:p>
          <a:p>
            <a:pPr marL="457200" indent="-457200" algn="just">
              <a:spcBef>
                <a:spcPts val="300"/>
              </a:spcBef>
              <a:spcAft>
                <a:spcPts val="300"/>
              </a:spcAft>
              <a:buFont typeface="Wingdings" pitchFamily="2" charset="2"/>
              <a:buChar char="Ø"/>
              <a:defRPr/>
            </a:pPr>
            <a:r>
              <a:rPr lang="en-US" sz="1400" dirty="0">
                <a:latin typeface="Verdana" pitchFamily="34" charset="0"/>
              </a:rPr>
              <a:t>It is clear that the time required to execute the linear search algorithm is proportional to the number of comparisons. </a:t>
            </a:r>
          </a:p>
          <a:p>
            <a:pPr marL="457200" indent="-457200" algn="just">
              <a:spcBef>
                <a:spcPts val="300"/>
              </a:spcBef>
              <a:spcAft>
                <a:spcPts val="300"/>
              </a:spcAft>
              <a:buFont typeface="Wingdings" pitchFamily="2" charset="2"/>
              <a:buChar char="Ø"/>
              <a:defRPr/>
            </a:pPr>
            <a:r>
              <a:rPr lang="en-US" sz="1400" dirty="0">
                <a:latin typeface="Verdana" pitchFamily="34" charset="0"/>
              </a:rPr>
              <a:t>Two important cases to be considered are the average case and the worst case. </a:t>
            </a:r>
          </a:p>
          <a:p>
            <a:pPr marL="457200" indent="-457200" algn="just">
              <a:spcBef>
                <a:spcPts val="300"/>
              </a:spcBef>
              <a:spcAft>
                <a:spcPts val="300"/>
              </a:spcAft>
              <a:defRPr/>
            </a:pPr>
            <a:r>
              <a:rPr lang="en-US" sz="1600" b="1" dirty="0">
                <a:solidFill>
                  <a:srgbClr val="FF0000"/>
                </a:solidFill>
                <a:latin typeface="Verdana" pitchFamily="34" charset="0"/>
              </a:rPr>
              <a:t>Worst Case:</a:t>
            </a:r>
          </a:p>
          <a:p>
            <a:pPr marL="457200" indent="-457200" algn="just">
              <a:spcBef>
                <a:spcPts val="300"/>
              </a:spcBef>
              <a:spcAft>
                <a:spcPts val="300"/>
              </a:spcAft>
              <a:buFont typeface="Wingdings" pitchFamily="2" charset="2"/>
              <a:buChar char="Ø"/>
              <a:defRPr/>
            </a:pPr>
            <a:r>
              <a:rPr lang="en-US" sz="1400" dirty="0">
                <a:latin typeface="Verdana" pitchFamily="34" charset="0"/>
              </a:rPr>
              <a:t>Clearly the worst case occurs when ITEM is the last element in the array or when it is not there at all. If the ITEM is the last element, then C(n)=n, if it is not found, then C(n)=n+1. In either situation, the worst-case complexity of the linear search algorithm is:</a:t>
            </a:r>
          </a:p>
          <a:p>
            <a:pPr marL="457200" indent="-457200" algn="ctr">
              <a:spcBef>
                <a:spcPts val="300"/>
              </a:spcBef>
              <a:spcAft>
                <a:spcPts val="300"/>
              </a:spcAft>
              <a:defRPr/>
            </a:pPr>
            <a:r>
              <a:rPr lang="en-US" sz="1400" dirty="0">
                <a:latin typeface="Verdana" pitchFamily="34" charset="0"/>
              </a:rPr>
              <a:t>	C(n)=n</a:t>
            </a:r>
          </a:p>
          <a:p>
            <a:pPr marL="457200" indent="-457200">
              <a:spcBef>
                <a:spcPts val="300"/>
              </a:spcBef>
              <a:spcAft>
                <a:spcPts val="300"/>
              </a:spcAft>
              <a:defRPr/>
            </a:pPr>
            <a:r>
              <a:rPr lang="en-US" sz="1600" b="1" dirty="0">
                <a:solidFill>
                  <a:srgbClr val="FF0000"/>
                </a:solidFill>
                <a:latin typeface="Verdana" pitchFamily="34" charset="0"/>
              </a:rPr>
              <a:t>Average Case:</a:t>
            </a:r>
            <a:r>
              <a:rPr lang="en-US" sz="1600" dirty="0">
                <a:latin typeface="Verdana" pitchFamily="34" charset="0"/>
              </a:rPr>
              <a:t>	</a:t>
            </a:r>
          </a:p>
          <a:p>
            <a:pPr marL="457200" indent="-457200" algn="just">
              <a:spcBef>
                <a:spcPts val="300"/>
              </a:spcBef>
              <a:spcAft>
                <a:spcPts val="300"/>
              </a:spcAft>
              <a:buFont typeface="Wingdings" pitchFamily="2" charset="2"/>
              <a:buChar char="Ø"/>
              <a:defRPr/>
            </a:pPr>
            <a:r>
              <a:rPr lang="en-US" sz="1400" dirty="0">
                <a:latin typeface="Verdana" pitchFamily="34" charset="0"/>
              </a:rPr>
              <a:t>The average case occurs if the ITEM appears in the array and it is equally likely to occur at any position in the array. Accordingly, the number of comparison can be any of the numbers 1, 2, 3, ….., n, and each number occurs with probability p=1/n. Then</a:t>
            </a:r>
          </a:p>
          <a:p>
            <a:pPr marL="2286000" indent="-457200" algn="just">
              <a:spcBef>
                <a:spcPts val="300"/>
              </a:spcBef>
              <a:spcAft>
                <a:spcPts val="300"/>
              </a:spcAft>
              <a:defRPr/>
            </a:pPr>
            <a:r>
              <a:rPr lang="en-US" sz="1400" dirty="0">
                <a:latin typeface="Verdana" pitchFamily="34" charset="0"/>
              </a:rPr>
              <a:t>C(n)=1.1/n+2.1/n+3.1/n+…..+n.1/n</a:t>
            </a:r>
          </a:p>
          <a:p>
            <a:pPr marL="2286000" indent="-457200" algn="just">
              <a:spcBef>
                <a:spcPts val="300"/>
              </a:spcBef>
              <a:spcAft>
                <a:spcPts val="300"/>
              </a:spcAft>
              <a:defRPr/>
            </a:pPr>
            <a:r>
              <a:rPr lang="en-US" sz="1400" dirty="0">
                <a:latin typeface="Verdana" pitchFamily="34" charset="0"/>
              </a:rPr>
              <a:t>       = (1+2+3+….+n).1/n</a:t>
            </a:r>
          </a:p>
          <a:p>
            <a:pPr marL="2286000" indent="-457200" algn="just">
              <a:spcBef>
                <a:spcPts val="300"/>
              </a:spcBef>
              <a:spcAft>
                <a:spcPts val="300"/>
              </a:spcAft>
              <a:defRPr/>
            </a:pPr>
            <a:r>
              <a:rPr lang="en-US" sz="1400" dirty="0">
                <a:latin typeface="Verdana" pitchFamily="34" charset="0"/>
              </a:rPr>
              <a:t>       = (n(n+1)/2).1/n=(n+1)/2</a:t>
            </a:r>
          </a:p>
          <a:p>
            <a:pPr marL="457200" indent="-457200" algn="just">
              <a:spcBef>
                <a:spcPts val="300"/>
              </a:spcBef>
              <a:spcAft>
                <a:spcPts val="300"/>
              </a:spcAft>
              <a:buFont typeface="Wingdings" pitchFamily="2" charset="2"/>
              <a:buChar char="Ø"/>
              <a:defRPr/>
            </a:pPr>
            <a:r>
              <a:rPr lang="en-US" sz="1400" dirty="0">
                <a:latin typeface="Verdana" pitchFamily="34" charset="0"/>
              </a:rPr>
              <a:t>It is clear that the average number of comparisons for an array (or file) with n records is approximately equal to n/2; that is, the complexity of the linear search algorithm for average-case is given by: C(n)=n/2.</a:t>
            </a:r>
          </a:p>
          <a:p>
            <a:pPr marL="457200" indent="-457200">
              <a:spcBef>
                <a:spcPts val="300"/>
              </a:spcBef>
              <a:spcAft>
                <a:spcPts val="300"/>
              </a:spcAft>
              <a:buFont typeface="Wingdings" pitchFamily="2" charset="2"/>
              <a:buChar char="Ø"/>
              <a:defRPr/>
            </a:pPr>
            <a:r>
              <a:rPr lang="en-US" sz="1400" dirty="0">
                <a:latin typeface="Verdana" pitchFamily="34" charset="0"/>
              </a:rPr>
              <a:t>If the number of elements or records are very large, then linear search algorithm is not suitable.</a:t>
            </a:r>
          </a:p>
        </p:txBody>
      </p:sp>
      <p:sp>
        <p:nvSpPr>
          <p:cNvPr id="2355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Linear Search:</a:t>
            </a:r>
          </a:p>
        </p:txBody>
      </p:sp>
      <p:sp>
        <p:nvSpPr>
          <p:cNvPr id="23556"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5.</a:t>
            </a:r>
            <a:fld id="{0C7B66DB-5B1E-4E5C-A829-90B456354F7A}" type="slidenum">
              <a:rPr lang="en-US" sz="1400"/>
              <a:pPr/>
              <a:t>9</a:t>
            </a:fld>
            <a:endParaRPr 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3418</Words>
  <Application>Microsoft Office PowerPoint</Application>
  <PresentationFormat>On-screen Show (4:3)</PresentationFormat>
  <Paragraphs>720</Paragraphs>
  <Slides>37</Slides>
  <Notes>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Slide 32</vt:lpstr>
      <vt:lpstr>Repeat “Bubble Up” How Many Times?</vt:lpstr>
      <vt:lpstr>“Bubbling” All the Elements</vt:lpstr>
      <vt:lpstr>Reducing the Number of Comparisons</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CSE_03</dc:creator>
  <cp:lastModifiedBy>CSE_03</cp:lastModifiedBy>
  <cp:revision>1</cp:revision>
  <dcterms:created xsi:type="dcterms:W3CDTF">2022-03-22T08:08:25Z</dcterms:created>
  <dcterms:modified xsi:type="dcterms:W3CDTF">2022-03-22T08:08:58Z</dcterms:modified>
</cp:coreProperties>
</file>