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59" r:id="rId3"/>
    <p:sldId id="260" r:id="rId4"/>
    <p:sldId id="261" r:id="rId5"/>
    <p:sldId id="262" r:id="rId6"/>
    <p:sldId id="263"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6C9AB-A5E7-4E29-8819-27E77D52949C}" type="datetimeFigureOut">
              <a:rPr lang="en-US" smtClean="0"/>
              <a:pPr/>
              <a:t>4/25/2022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32077-36E7-4C42-8EFA-9431D67F4F0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16B790-2988-4328-B557-9482C87B87A2}"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E4A2F-710C-40F3-A60D-F23D8B47CE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6B790-2988-4328-B557-9482C87B87A2}"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E4A2F-710C-40F3-A60D-F23D8B47CE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6B790-2988-4328-B557-9482C87B87A2}"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E4A2F-710C-40F3-A60D-F23D8B47CE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6B790-2988-4328-B557-9482C87B87A2}"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E4A2F-710C-40F3-A60D-F23D8B47CE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6B790-2988-4328-B557-9482C87B87A2}"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E4A2F-710C-40F3-A60D-F23D8B47CE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16B790-2988-4328-B557-9482C87B87A2}" type="datetimeFigureOut">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E4A2F-710C-40F3-A60D-F23D8B47CE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16B790-2988-4328-B557-9482C87B87A2}" type="datetimeFigureOut">
              <a:rPr lang="en-US" smtClean="0"/>
              <a:pPr/>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E4A2F-710C-40F3-A60D-F23D8B47CE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16B790-2988-4328-B557-9482C87B87A2}" type="datetimeFigureOut">
              <a:rPr lang="en-US" smtClean="0"/>
              <a:pPr/>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E4A2F-710C-40F3-A60D-F23D8B47CE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6B790-2988-4328-B557-9482C87B87A2}" type="datetimeFigureOut">
              <a:rPr lang="en-US" smtClean="0"/>
              <a:pPr/>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E4A2F-710C-40F3-A60D-F23D8B47CE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6B790-2988-4328-B557-9482C87B87A2}" type="datetimeFigureOut">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E4A2F-710C-40F3-A60D-F23D8B47CE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6B790-2988-4328-B557-9482C87B87A2}" type="datetimeFigureOut">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E4A2F-710C-40F3-A60D-F23D8B47CE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6B790-2988-4328-B557-9482C87B87A2}" type="datetimeFigureOut">
              <a:rPr lang="en-US" smtClean="0"/>
              <a:pPr/>
              <a:t>4/25/2022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E4A2F-710C-40F3-A60D-F23D8B47CE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0A55F1B4-A444-4F8A-83A7-14254070D749}" type="slidenum">
              <a:rPr lang="en-US" smtClean="0"/>
              <a:pPr/>
              <a:t>1</a:t>
            </a:fld>
            <a:endParaRPr lang="en-US" smtClean="0"/>
          </a:p>
        </p:txBody>
      </p:sp>
      <p:sp>
        <p:nvSpPr>
          <p:cNvPr id="6147" name="Rectangle 11"/>
          <p:cNvSpPr>
            <a:spLocks noChangeArrowheads="1"/>
          </p:cNvSpPr>
          <p:nvPr/>
        </p:nvSpPr>
        <p:spPr bwMode="auto">
          <a:xfrm>
            <a:off x="0" y="0"/>
            <a:ext cx="9144000" cy="519113"/>
          </a:xfrm>
          <a:prstGeom prst="rect">
            <a:avLst/>
          </a:prstGeom>
          <a:solidFill>
            <a:srgbClr val="00CC00"/>
          </a:solidFill>
          <a:ln w="9525">
            <a:noFill/>
            <a:miter lim="800000"/>
            <a:headEnd/>
            <a:tailEnd/>
          </a:ln>
        </p:spPr>
        <p:txBody>
          <a:bodyPr>
            <a:spAutoFit/>
          </a:bodyPr>
          <a:lstStyle/>
          <a:p>
            <a:pPr algn="ctr"/>
            <a:r>
              <a:rPr lang="en-US" altLang="en-US" sz="2800" b="1">
                <a:solidFill>
                  <a:schemeClr val="bg1"/>
                </a:solidFill>
              </a:rPr>
              <a:t>Lecture-06: Linked Lists-1</a:t>
            </a:r>
            <a:endParaRPr lang="en-US" sz="2800" b="1">
              <a:solidFill>
                <a:schemeClr val="bg1"/>
              </a:solidFill>
            </a:endParaRPr>
          </a:p>
        </p:txBody>
      </p:sp>
      <p:sp>
        <p:nvSpPr>
          <p:cNvPr id="7" name="Rectangle 14"/>
          <p:cNvSpPr>
            <a:spLocks noChangeArrowheads="1"/>
          </p:cNvSpPr>
          <p:nvPr/>
        </p:nvSpPr>
        <p:spPr bwMode="auto">
          <a:xfrm>
            <a:off x="381000" y="1562100"/>
            <a:ext cx="8466138" cy="1584325"/>
          </a:xfrm>
          <a:prstGeom prst="rect">
            <a:avLst/>
          </a:prstGeom>
          <a:noFill/>
          <a:ln w="9525">
            <a:noFill/>
            <a:miter lim="800000"/>
            <a:headEnd/>
            <a:tailEnd/>
          </a:ln>
        </p:spPr>
        <p:txBody>
          <a:bodyPr anchor="ctr">
            <a:spAutoFit/>
          </a:bodyPr>
          <a:lstStyle/>
          <a:p>
            <a:pPr marL="730250" lvl="1" indent="-514350" algn="just">
              <a:spcBef>
                <a:spcPts val="600"/>
              </a:spcBef>
              <a:spcAft>
                <a:spcPts val="600"/>
              </a:spcAft>
              <a:buFont typeface="Wingdings" pitchFamily="2" charset="2"/>
              <a:buChar char="v"/>
            </a:pPr>
            <a:r>
              <a:rPr lang="en-US" altLang="zh-CN" sz="1700">
                <a:latin typeface="Verdana" pitchFamily="34" charset="0"/>
                <a:ea typeface="宋体" pitchFamily="2" charset="-122"/>
              </a:rPr>
              <a:t>What is linked lists and why it is needed? </a:t>
            </a:r>
          </a:p>
          <a:p>
            <a:pPr marL="730250" lvl="1" indent="-514350" algn="just">
              <a:spcBef>
                <a:spcPts val="600"/>
              </a:spcBef>
              <a:spcAft>
                <a:spcPts val="600"/>
              </a:spcAft>
              <a:buFont typeface="Wingdings" pitchFamily="2" charset="2"/>
              <a:buChar char="v"/>
            </a:pPr>
            <a:r>
              <a:rPr lang="en-US" altLang="zh-CN" sz="1700">
                <a:latin typeface="Verdana" pitchFamily="34" charset="0"/>
                <a:ea typeface="宋体" pitchFamily="2" charset="-122"/>
              </a:rPr>
              <a:t>Representation of Linked lists in memory</a:t>
            </a:r>
          </a:p>
          <a:p>
            <a:pPr marL="730250" lvl="1" indent="-514350" algn="just">
              <a:spcBef>
                <a:spcPts val="600"/>
              </a:spcBef>
              <a:spcAft>
                <a:spcPts val="600"/>
              </a:spcAft>
              <a:buFont typeface="Wingdings" pitchFamily="2" charset="2"/>
              <a:buChar char="v"/>
            </a:pPr>
            <a:r>
              <a:rPr lang="en-US" altLang="zh-CN" sz="1700">
                <a:latin typeface="Verdana" pitchFamily="34" charset="0"/>
                <a:ea typeface="宋体" pitchFamily="2" charset="-122"/>
              </a:rPr>
              <a:t>Memory allocation: Garbage collection</a:t>
            </a:r>
          </a:p>
          <a:p>
            <a:pPr marL="730250" lvl="1" indent="-514350" algn="just">
              <a:spcBef>
                <a:spcPts val="600"/>
              </a:spcBef>
              <a:spcAft>
                <a:spcPts val="600"/>
              </a:spcAft>
              <a:buFont typeface="Wingdings" pitchFamily="2" charset="2"/>
              <a:buChar char="v"/>
            </a:pPr>
            <a:r>
              <a:rPr lang="en-US" altLang="zh-CN" sz="1700">
                <a:latin typeface="Verdana" pitchFamily="34" charset="0"/>
                <a:ea typeface="宋体" pitchFamily="2" charset="-122"/>
              </a:rPr>
              <a:t>Overflow and Underflow</a:t>
            </a:r>
          </a:p>
        </p:txBody>
      </p:sp>
      <p:sp>
        <p:nvSpPr>
          <p:cNvPr id="6149" name="Rectangle 14"/>
          <p:cNvSpPr>
            <a:spLocks noChangeArrowheads="1"/>
          </p:cNvSpPr>
          <p:nvPr/>
        </p:nvSpPr>
        <p:spPr bwMode="auto">
          <a:xfrm>
            <a:off x="0" y="635000"/>
            <a:ext cx="4953000" cy="584200"/>
          </a:xfrm>
          <a:prstGeom prst="rect">
            <a:avLst/>
          </a:prstGeom>
          <a:noFill/>
          <a:ln w="9525">
            <a:noFill/>
            <a:miter lim="800000"/>
            <a:headEnd/>
            <a:tailEnd/>
          </a:ln>
        </p:spPr>
        <p:txBody>
          <a:bodyPr>
            <a:spAutoFit/>
          </a:bodyPr>
          <a:lstStyle/>
          <a:p>
            <a:r>
              <a:rPr lang="en-US" sz="3200" u="sng">
                <a:solidFill>
                  <a:srgbClr val="0070C0"/>
                </a:solidFill>
              </a:rPr>
              <a:t>Objectives of this Lecture:</a:t>
            </a:r>
          </a:p>
        </p:txBody>
      </p:sp>
      <p:sp>
        <p:nvSpPr>
          <p:cNvPr id="6150"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6.</a:t>
            </a:r>
            <a:fld id="{A4388475-06A4-44D2-8E82-229B875A5006}" type="slidenum">
              <a:rPr lang="en-US" sz="1400"/>
              <a:pPr/>
              <a:t>1</a:t>
            </a:fld>
            <a:endParaRPr lang="en-US"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381000" y="685800"/>
            <a:ext cx="8458200" cy="4800600"/>
          </a:xfrm>
        </p:spPr>
        <p:txBody>
          <a:bodyPr/>
          <a:lstStyle/>
          <a:p>
            <a:pPr algn="just" eaLnBrk="1" hangingPunct="1">
              <a:lnSpc>
                <a:spcPct val="80000"/>
              </a:lnSpc>
              <a:buFont typeface="Wingdings" pitchFamily="2" charset="2"/>
              <a:buChar char="Ø"/>
            </a:pPr>
            <a:r>
              <a:rPr lang="en-US" sz="1700" b="1" smtClean="0">
                <a:solidFill>
                  <a:srgbClr val="000099"/>
                </a:solidFill>
                <a:latin typeface="Verdana" pitchFamily="34" charset="0"/>
              </a:rPr>
              <a:t>Overflow</a:t>
            </a:r>
            <a:r>
              <a:rPr lang="en-US" sz="1700" smtClean="0">
                <a:latin typeface="Verdana" pitchFamily="34" charset="0"/>
              </a:rPr>
              <a:t>:</a:t>
            </a:r>
          </a:p>
          <a:p>
            <a:pPr lvl="1" algn="just" eaLnBrk="1" hangingPunct="1">
              <a:lnSpc>
                <a:spcPct val="80000"/>
              </a:lnSpc>
            </a:pPr>
            <a:r>
              <a:rPr lang="en-US" sz="1700" smtClean="0">
                <a:latin typeface="Verdana" pitchFamily="34" charset="0"/>
              </a:rPr>
              <a:t>Sometimes new data are to be inserted into a data structure but there is no available space, i.e., the free-storage list is empty.</a:t>
            </a:r>
          </a:p>
          <a:p>
            <a:pPr lvl="1" algn="just" eaLnBrk="1" hangingPunct="1">
              <a:lnSpc>
                <a:spcPct val="80000"/>
              </a:lnSpc>
            </a:pPr>
            <a:r>
              <a:rPr lang="en-US" sz="1700" smtClean="0">
                <a:latin typeface="Verdana" pitchFamily="34" charset="0"/>
              </a:rPr>
              <a:t>This situation is called overflow.</a:t>
            </a:r>
          </a:p>
          <a:p>
            <a:pPr lvl="1" algn="just" eaLnBrk="1" hangingPunct="1">
              <a:lnSpc>
                <a:spcPct val="80000"/>
              </a:lnSpc>
            </a:pPr>
            <a:r>
              <a:rPr lang="en-US" sz="1700" smtClean="0">
                <a:solidFill>
                  <a:srgbClr val="990099"/>
                </a:solidFill>
                <a:latin typeface="Verdana" pitchFamily="34" charset="0"/>
              </a:rPr>
              <a:t>Example</a:t>
            </a:r>
            <a:r>
              <a:rPr lang="en-US" sz="1700" smtClean="0">
                <a:latin typeface="Verdana" pitchFamily="34" charset="0"/>
              </a:rPr>
              <a:t>: In linked list overflow occurs when</a:t>
            </a:r>
          </a:p>
          <a:p>
            <a:pPr lvl="2" algn="just" eaLnBrk="1" hangingPunct="1">
              <a:lnSpc>
                <a:spcPct val="80000"/>
              </a:lnSpc>
            </a:pPr>
            <a:r>
              <a:rPr lang="en-US" sz="1700" smtClean="0">
                <a:latin typeface="Verdana" pitchFamily="34" charset="0"/>
              </a:rPr>
              <a:t>AVAIL= NULL and there is an insertion operation.</a:t>
            </a:r>
          </a:p>
          <a:p>
            <a:pPr lvl="1" algn="just" eaLnBrk="1" hangingPunct="1">
              <a:lnSpc>
                <a:spcPct val="80000"/>
              </a:lnSpc>
            </a:pPr>
            <a:r>
              <a:rPr lang="en-US" sz="1700" smtClean="0">
                <a:latin typeface="Verdana" pitchFamily="34" charset="0"/>
              </a:rPr>
              <a:t>Overflow may be handled by printing the message “OVERFLOW”.</a:t>
            </a:r>
          </a:p>
          <a:p>
            <a:pPr lvl="1" algn="just" eaLnBrk="1" hangingPunct="1">
              <a:lnSpc>
                <a:spcPct val="80000"/>
              </a:lnSpc>
            </a:pPr>
            <a:r>
              <a:rPr lang="en-US" sz="1700" smtClean="0">
                <a:latin typeface="Verdana" pitchFamily="34" charset="0"/>
              </a:rPr>
              <a:t>In case of overflow, the programmer may modify the program by adding extra space to the underlying arrays.</a:t>
            </a:r>
          </a:p>
          <a:p>
            <a:pPr lvl="2" algn="just" eaLnBrk="1" hangingPunct="1">
              <a:lnSpc>
                <a:spcPct val="80000"/>
              </a:lnSpc>
              <a:buFontTx/>
              <a:buNone/>
            </a:pPr>
            <a:endParaRPr lang="en-US" sz="1700" smtClean="0">
              <a:latin typeface="Verdana" pitchFamily="34" charset="0"/>
            </a:endParaRPr>
          </a:p>
          <a:p>
            <a:pPr algn="just" eaLnBrk="1" hangingPunct="1">
              <a:lnSpc>
                <a:spcPct val="80000"/>
              </a:lnSpc>
              <a:buFont typeface="Wingdings" pitchFamily="2" charset="2"/>
              <a:buChar char="Ø"/>
            </a:pPr>
            <a:r>
              <a:rPr lang="en-US" sz="1700" b="1" smtClean="0">
                <a:solidFill>
                  <a:srgbClr val="000099"/>
                </a:solidFill>
                <a:latin typeface="Verdana" pitchFamily="34" charset="0"/>
              </a:rPr>
              <a:t>Underflow</a:t>
            </a:r>
            <a:r>
              <a:rPr lang="en-US" sz="1700" smtClean="0">
                <a:latin typeface="Verdana" pitchFamily="34" charset="0"/>
              </a:rPr>
              <a:t>:</a:t>
            </a:r>
          </a:p>
          <a:p>
            <a:pPr lvl="1" algn="just" eaLnBrk="1" hangingPunct="1">
              <a:lnSpc>
                <a:spcPct val="80000"/>
              </a:lnSpc>
            </a:pPr>
            <a:r>
              <a:rPr lang="en-US" sz="1700" smtClean="0">
                <a:latin typeface="Verdana" pitchFamily="34" charset="0"/>
              </a:rPr>
              <a:t>Underflow refers to the situation where one wants to delete data from a data structure that is empty.</a:t>
            </a:r>
          </a:p>
          <a:p>
            <a:pPr lvl="1" algn="just" eaLnBrk="1" hangingPunct="1">
              <a:lnSpc>
                <a:spcPct val="80000"/>
              </a:lnSpc>
            </a:pPr>
            <a:r>
              <a:rPr lang="en-US" sz="1700" smtClean="0">
                <a:latin typeface="Verdana" pitchFamily="34" charset="0"/>
              </a:rPr>
              <a:t>Underflow is handled by printing the message “UNDERFLOW”.</a:t>
            </a:r>
          </a:p>
          <a:p>
            <a:pPr lvl="1" algn="just" eaLnBrk="1" hangingPunct="1">
              <a:lnSpc>
                <a:spcPct val="80000"/>
              </a:lnSpc>
            </a:pPr>
            <a:r>
              <a:rPr lang="en-US" sz="1700" smtClean="0">
                <a:solidFill>
                  <a:srgbClr val="990099"/>
                </a:solidFill>
                <a:latin typeface="Verdana" pitchFamily="34" charset="0"/>
              </a:rPr>
              <a:t>Example</a:t>
            </a:r>
            <a:r>
              <a:rPr lang="en-US" sz="1700" smtClean="0">
                <a:latin typeface="Verdana" pitchFamily="34" charset="0"/>
              </a:rPr>
              <a:t>: In linked list overflow occurs when</a:t>
            </a:r>
          </a:p>
          <a:p>
            <a:pPr lvl="2" algn="just" eaLnBrk="1" hangingPunct="1">
              <a:lnSpc>
                <a:spcPct val="80000"/>
              </a:lnSpc>
            </a:pPr>
            <a:r>
              <a:rPr lang="en-US" sz="1700" smtClean="0">
                <a:latin typeface="Verdana" pitchFamily="34" charset="0"/>
              </a:rPr>
              <a:t>START = NULL and there is a deletion operation.</a:t>
            </a:r>
          </a:p>
        </p:txBody>
      </p:sp>
      <p:sp>
        <p:nvSpPr>
          <p:cNvPr id="13315" name="Slide Number Placeholder 6"/>
          <p:cNvSpPr>
            <a:spLocks noGrp="1"/>
          </p:cNvSpPr>
          <p:nvPr>
            <p:ph type="sldNum" sz="quarter" idx="12"/>
          </p:nvPr>
        </p:nvSpPr>
        <p:spPr>
          <a:xfrm>
            <a:off x="-30163" y="6481763"/>
            <a:ext cx="752476" cy="376237"/>
          </a:xfrm>
          <a:noFill/>
        </p:spPr>
        <p:txBody>
          <a:bodyPr/>
          <a:lstStyle/>
          <a:p>
            <a:pPr algn="l"/>
            <a:r>
              <a:rPr lang="en-US" smtClean="0"/>
              <a:t>6.</a:t>
            </a:r>
            <a:fld id="{2F196CB5-6954-4F4C-A08A-05C4EA5869A6}" type="slidenum">
              <a:rPr lang="en-US" smtClean="0"/>
              <a:pPr algn="l"/>
              <a:t>10</a:t>
            </a:fld>
            <a:endParaRPr lang="en-US" smtClean="0"/>
          </a:p>
        </p:txBody>
      </p:sp>
      <p:sp>
        <p:nvSpPr>
          <p:cNvPr id="13316"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Overflow and Underflow</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1"/>
          </p:nvPr>
        </p:nvSpPr>
        <p:spPr>
          <a:xfrm>
            <a:off x="304800" y="838200"/>
            <a:ext cx="8394700" cy="4724400"/>
          </a:xfrm>
        </p:spPr>
        <p:txBody>
          <a:bodyPr/>
          <a:lstStyle/>
          <a:p>
            <a:pPr marL="457200" indent="-457200" algn="just" eaLnBrk="1" hangingPunct="1">
              <a:lnSpc>
                <a:spcPct val="80000"/>
              </a:lnSpc>
              <a:spcBef>
                <a:spcPts val="600"/>
              </a:spcBef>
              <a:spcAft>
                <a:spcPts val="600"/>
              </a:spcAft>
              <a:buFont typeface="Wingdings" pitchFamily="2" charset="2"/>
              <a:buChar char="Ø"/>
            </a:pPr>
            <a:r>
              <a:rPr lang="en-US" sz="1700" smtClean="0">
                <a:latin typeface="Verdana" pitchFamily="34" charset="0"/>
              </a:rPr>
              <a:t>We know that, the linear relationship between the data elements of an array is reflected by the physical relationship of the data in memory, not by any information contained in the data elements themselves. As a result, it is very easy to compute the address of an element in an array.</a:t>
            </a:r>
          </a:p>
          <a:p>
            <a:pPr marL="457200" indent="-457200" algn="just" eaLnBrk="1" hangingPunct="1">
              <a:lnSpc>
                <a:spcPct val="80000"/>
              </a:lnSpc>
              <a:spcBef>
                <a:spcPts val="600"/>
              </a:spcBef>
              <a:spcAft>
                <a:spcPts val="600"/>
              </a:spcAft>
              <a:buFont typeface="Wingdings" pitchFamily="2" charset="2"/>
              <a:buChar char="Ø"/>
            </a:pPr>
            <a:r>
              <a:rPr lang="en-US" sz="1700" smtClean="0">
                <a:latin typeface="Verdana" pitchFamily="34" charset="0"/>
              </a:rPr>
              <a:t>But, arrays have certain disadvantages as storage data structure:</a:t>
            </a:r>
          </a:p>
          <a:p>
            <a:pPr lvl="1" eaLnBrk="1" hangingPunct="1">
              <a:lnSpc>
                <a:spcPct val="80000"/>
              </a:lnSpc>
            </a:pPr>
            <a:r>
              <a:rPr lang="en-US" sz="1700" smtClean="0">
                <a:latin typeface="Verdana" pitchFamily="34" charset="0"/>
              </a:rPr>
              <a:t>It is relatively expensive and slow process to insert and delete elements in an ordered array.</a:t>
            </a:r>
          </a:p>
          <a:p>
            <a:pPr lvl="1" eaLnBrk="1" hangingPunct="1">
              <a:lnSpc>
                <a:spcPct val="80000"/>
              </a:lnSpc>
            </a:pPr>
            <a:r>
              <a:rPr lang="en-US" sz="1700" smtClean="0">
                <a:latin typeface="Verdana" pitchFamily="34" charset="0"/>
              </a:rPr>
              <a:t>Array is a fixed size data structure. Since an array usually occupies a block of memory space, one can not simply double or triple the size of an array when additional space is required. For this reason, arrays are called dense lists and are said to be static data structure.</a:t>
            </a:r>
          </a:p>
          <a:p>
            <a:pPr marL="457200" indent="-457200" algn="just" eaLnBrk="1" hangingPunct="1">
              <a:lnSpc>
                <a:spcPct val="80000"/>
              </a:lnSpc>
              <a:spcBef>
                <a:spcPts val="600"/>
              </a:spcBef>
              <a:spcAft>
                <a:spcPts val="600"/>
              </a:spcAft>
              <a:buFont typeface="Wingdings" pitchFamily="2" charset="2"/>
              <a:buChar char="Ø"/>
            </a:pPr>
            <a:r>
              <a:rPr lang="en-US" sz="1700" smtClean="0">
                <a:latin typeface="Verdana" pitchFamily="34" charset="0"/>
              </a:rPr>
              <a:t>Linked lists solve some of these problems.</a:t>
            </a:r>
          </a:p>
          <a:p>
            <a:pPr marL="457200" indent="-457200" algn="just" eaLnBrk="1" hangingPunct="1">
              <a:lnSpc>
                <a:spcPct val="80000"/>
              </a:lnSpc>
              <a:spcBef>
                <a:spcPts val="600"/>
              </a:spcBef>
              <a:spcAft>
                <a:spcPts val="600"/>
              </a:spcAft>
              <a:buFont typeface="Wingdings" pitchFamily="2" charset="2"/>
              <a:buChar char="Ø"/>
            </a:pPr>
            <a:r>
              <a:rPr lang="en-US" sz="1700" smtClean="0">
                <a:latin typeface="Verdana" pitchFamily="34" charset="0"/>
              </a:rPr>
              <a:t>In linked list, successive elements in the list need not occupy adjacent space in memory. This will make it easier to insert and delete elements in the list.</a:t>
            </a:r>
          </a:p>
          <a:p>
            <a:pPr marL="457200" indent="-457200" algn="just" eaLnBrk="1" hangingPunct="1">
              <a:lnSpc>
                <a:spcPct val="80000"/>
              </a:lnSpc>
              <a:spcBef>
                <a:spcPts val="600"/>
              </a:spcBef>
              <a:spcAft>
                <a:spcPts val="600"/>
              </a:spcAft>
              <a:buFont typeface="Wingdings" pitchFamily="2" charset="2"/>
              <a:buChar char="Ø"/>
            </a:pPr>
            <a:r>
              <a:rPr lang="en-US" sz="1700" smtClean="0">
                <a:latin typeface="Verdana" pitchFamily="34" charset="0"/>
              </a:rPr>
              <a:t>Linked lists are general purpose storage data structures. </a:t>
            </a:r>
          </a:p>
        </p:txBody>
      </p:sp>
      <p:sp>
        <p:nvSpPr>
          <p:cNvPr id="7171"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Why Linked Lists?</a:t>
            </a:r>
          </a:p>
        </p:txBody>
      </p:sp>
      <p:sp>
        <p:nvSpPr>
          <p:cNvPr id="7172" name="Slide Number Placeholder 6"/>
          <p:cNvSpPr>
            <a:spLocks noGrp="1"/>
          </p:cNvSpPr>
          <p:nvPr>
            <p:ph type="sldNum" sz="quarter" idx="12"/>
          </p:nvPr>
        </p:nvSpPr>
        <p:spPr>
          <a:xfrm>
            <a:off x="-30163" y="6481763"/>
            <a:ext cx="752476" cy="376237"/>
          </a:xfrm>
          <a:noFill/>
        </p:spPr>
        <p:txBody>
          <a:bodyPr/>
          <a:lstStyle/>
          <a:p>
            <a:pPr algn="l"/>
            <a:r>
              <a:rPr lang="en-US" smtClean="0"/>
              <a:t>6.</a:t>
            </a:r>
            <a:fld id="{D3C79789-7A44-4065-8645-2C74C295080F}" type="slidenum">
              <a:rPr lang="en-US" smtClean="0"/>
              <a:pPr algn="l"/>
              <a:t>2</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152400" y="512763"/>
            <a:ext cx="8686800" cy="4894262"/>
          </a:xfrm>
          <a:prstGeom prst="rect">
            <a:avLst/>
          </a:prstGeom>
          <a:noFill/>
          <a:ln w="9525">
            <a:noFill/>
            <a:miter lim="800000"/>
            <a:headEnd/>
            <a:tailEnd/>
          </a:ln>
        </p:spPr>
        <p:txBody>
          <a:bodyPr>
            <a:spAutoFit/>
          </a:bodyPr>
          <a:lstStyle/>
          <a:p>
            <a:pPr lvl="1" indent="-457200" algn="just">
              <a:spcBef>
                <a:spcPts val="300"/>
              </a:spcBef>
              <a:spcAft>
                <a:spcPts val="300"/>
              </a:spcAft>
              <a:buFont typeface="Wingdings" pitchFamily="2" charset="2"/>
              <a:buChar char="Ø"/>
              <a:defRPr/>
            </a:pPr>
            <a:r>
              <a:rPr lang="en-US" sz="1700" dirty="0">
                <a:latin typeface="Verdana" pitchFamily="34" charset="0"/>
                <a:ea typeface="Verdana" pitchFamily="34" charset="0"/>
                <a:cs typeface="Verdana" pitchFamily="34" charset="0"/>
              </a:rPr>
              <a:t>A </a:t>
            </a:r>
            <a:r>
              <a:rPr lang="en-US" sz="1700" dirty="0">
                <a:solidFill>
                  <a:srgbClr val="FF6600"/>
                </a:solidFill>
                <a:latin typeface="Verdana" pitchFamily="34" charset="0"/>
                <a:ea typeface="Verdana" pitchFamily="34" charset="0"/>
                <a:cs typeface="Verdana" pitchFamily="34" charset="0"/>
              </a:rPr>
              <a:t>linked list</a:t>
            </a:r>
            <a:r>
              <a:rPr lang="en-US" sz="1700" dirty="0">
                <a:latin typeface="Verdana" pitchFamily="34" charset="0"/>
                <a:ea typeface="Verdana" pitchFamily="34" charset="0"/>
                <a:cs typeface="Verdana" pitchFamily="34" charset="0"/>
              </a:rPr>
              <a:t>, or </a:t>
            </a:r>
            <a:r>
              <a:rPr lang="en-US" sz="1700" dirty="0">
                <a:solidFill>
                  <a:srgbClr val="0000FF"/>
                </a:solidFill>
                <a:latin typeface="Verdana" pitchFamily="34" charset="0"/>
                <a:ea typeface="Verdana" pitchFamily="34" charset="0"/>
                <a:cs typeface="Verdana" pitchFamily="34" charset="0"/>
              </a:rPr>
              <a:t>one way list</a:t>
            </a:r>
            <a:r>
              <a:rPr lang="en-US" sz="1700" dirty="0">
                <a:latin typeface="Verdana" pitchFamily="34" charset="0"/>
                <a:ea typeface="Verdana" pitchFamily="34" charset="0"/>
                <a:cs typeface="Verdana" pitchFamily="34" charset="0"/>
              </a:rPr>
              <a:t>, is a linear collection of data elements, called </a:t>
            </a:r>
            <a:r>
              <a:rPr lang="en-US" sz="1700" i="1" dirty="0">
                <a:solidFill>
                  <a:srgbClr val="FF0000"/>
                </a:solidFill>
                <a:latin typeface="Verdana" pitchFamily="34" charset="0"/>
                <a:ea typeface="Verdana" pitchFamily="34" charset="0"/>
                <a:cs typeface="Verdana" pitchFamily="34" charset="0"/>
              </a:rPr>
              <a:t>nodes</a:t>
            </a:r>
            <a:r>
              <a:rPr lang="en-US" sz="1700" dirty="0">
                <a:latin typeface="Verdana" pitchFamily="34" charset="0"/>
                <a:ea typeface="Verdana" pitchFamily="34" charset="0"/>
                <a:cs typeface="Verdana" pitchFamily="34" charset="0"/>
              </a:rPr>
              <a:t>, where the linear order is given by means of </a:t>
            </a:r>
            <a:r>
              <a:rPr lang="en-US" sz="1700" i="1" dirty="0">
                <a:solidFill>
                  <a:srgbClr val="0000FF"/>
                </a:solidFill>
                <a:latin typeface="Verdana" pitchFamily="34" charset="0"/>
                <a:ea typeface="Verdana" pitchFamily="34" charset="0"/>
                <a:cs typeface="Verdana" pitchFamily="34" charset="0"/>
              </a:rPr>
              <a:t>pointers</a:t>
            </a:r>
            <a:r>
              <a:rPr lang="en-US" sz="1700" dirty="0">
                <a:latin typeface="Verdana" pitchFamily="34" charset="0"/>
                <a:ea typeface="Verdana" pitchFamily="34" charset="0"/>
                <a:cs typeface="Verdana" pitchFamily="34" charset="0"/>
              </a:rPr>
              <a:t>.</a:t>
            </a:r>
          </a:p>
          <a:p>
            <a:pPr lvl="1" indent="-457200" algn="just">
              <a:spcBef>
                <a:spcPts val="300"/>
              </a:spcBef>
              <a:spcAft>
                <a:spcPts val="300"/>
              </a:spcAft>
              <a:buFont typeface="Wingdings" pitchFamily="2" charset="2"/>
              <a:buChar char="Ø"/>
              <a:defRPr/>
            </a:pPr>
            <a:r>
              <a:rPr lang="en-US" sz="1700" dirty="0">
                <a:latin typeface="Verdana" pitchFamily="34" charset="0"/>
                <a:ea typeface="Verdana" pitchFamily="34" charset="0"/>
                <a:cs typeface="Verdana" pitchFamily="34" charset="0"/>
              </a:rPr>
              <a:t>Each node is divided into two parts: </a:t>
            </a:r>
          </a:p>
          <a:p>
            <a:pPr marL="1385888" lvl="1" indent="-457200" algn="just">
              <a:spcBef>
                <a:spcPts val="300"/>
              </a:spcBef>
              <a:spcAft>
                <a:spcPts val="300"/>
              </a:spcAft>
              <a:buFont typeface="Wingdings" pitchFamily="2" charset="2"/>
              <a:buChar char="q"/>
              <a:defRPr/>
            </a:pPr>
            <a:r>
              <a:rPr lang="en-US" sz="1500" dirty="0">
                <a:latin typeface="Verdana" pitchFamily="34" charset="0"/>
                <a:ea typeface="Verdana" pitchFamily="34" charset="0"/>
                <a:cs typeface="Verdana" pitchFamily="34" charset="0"/>
              </a:rPr>
              <a:t>The </a:t>
            </a:r>
            <a:r>
              <a:rPr lang="en-US" sz="1500" dirty="0">
                <a:solidFill>
                  <a:srgbClr val="FF6600"/>
                </a:solidFill>
                <a:latin typeface="Verdana" pitchFamily="34" charset="0"/>
                <a:ea typeface="Verdana" pitchFamily="34" charset="0"/>
                <a:cs typeface="Verdana" pitchFamily="34" charset="0"/>
              </a:rPr>
              <a:t>first part</a:t>
            </a:r>
            <a:r>
              <a:rPr lang="en-US" sz="1500" dirty="0">
                <a:latin typeface="Verdana" pitchFamily="34" charset="0"/>
                <a:ea typeface="Verdana" pitchFamily="34" charset="0"/>
                <a:cs typeface="Verdana" pitchFamily="34" charset="0"/>
              </a:rPr>
              <a:t>, called the </a:t>
            </a:r>
            <a:r>
              <a:rPr lang="en-US" sz="1500" i="1" dirty="0">
                <a:solidFill>
                  <a:srgbClr val="FF0000"/>
                </a:solidFill>
                <a:latin typeface="Verdana" pitchFamily="34" charset="0"/>
                <a:ea typeface="Verdana" pitchFamily="34" charset="0"/>
                <a:cs typeface="Verdana" pitchFamily="34" charset="0"/>
              </a:rPr>
              <a:t>data field</a:t>
            </a:r>
            <a:r>
              <a:rPr lang="en-US" sz="1500" dirty="0">
                <a:latin typeface="Verdana" pitchFamily="34" charset="0"/>
                <a:ea typeface="Verdana" pitchFamily="34" charset="0"/>
                <a:cs typeface="Verdana" pitchFamily="34" charset="0"/>
              </a:rPr>
              <a:t> or </a:t>
            </a:r>
            <a:r>
              <a:rPr lang="en-US" sz="1500" i="1" dirty="0">
                <a:solidFill>
                  <a:srgbClr val="0000FF"/>
                </a:solidFill>
                <a:latin typeface="Verdana" pitchFamily="34" charset="0"/>
                <a:ea typeface="Verdana" pitchFamily="34" charset="0"/>
                <a:cs typeface="Verdana" pitchFamily="34" charset="0"/>
              </a:rPr>
              <a:t>value field</a:t>
            </a:r>
            <a:r>
              <a:rPr lang="en-US" sz="1500" dirty="0">
                <a:latin typeface="Verdana" pitchFamily="34" charset="0"/>
                <a:ea typeface="Verdana" pitchFamily="34" charset="0"/>
                <a:cs typeface="Verdana" pitchFamily="34" charset="0"/>
              </a:rPr>
              <a:t>, contains the information of the element, and </a:t>
            </a:r>
          </a:p>
          <a:p>
            <a:pPr marL="1385888" lvl="1" indent="-457200" algn="just">
              <a:spcBef>
                <a:spcPts val="300"/>
              </a:spcBef>
              <a:spcAft>
                <a:spcPts val="300"/>
              </a:spcAft>
              <a:buFont typeface="Wingdings" pitchFamily="2" charset="2"/>
              <a:buChar char="q"/>
              <a:defRPr/>
            </a:pPr>
            <a:r>
              <a:rPr lang="en-US" sz="1500" dirty="0">
                <a:latin typeface="Verdana" pitchFamily="34" charset="0"/>
                <a:ea typeface="Verdana" pitchFamily="34" charset="0"/>
                <a:cs typeface="Verdana" pitchFamily="34" charset="0"/>
              </a:rPr>
              <a:t>The </a:t>
            </a:r>
            <a:r>
              <a:rPr lang="en-US" sz="1500" dirty="0">
                <a:solidFill>
                  <a:srgbClr val="FF6600"/>
                </a:solidFill>
                <a:latin typeface="Verdana" pitchFamily="34" charset="0"/>
                <a:ea typeface="Verdana" pitchFamily="34" charset="0"/>
                <a:cs typeface="Verdana" pitchFamily="34" charset="0"/>
              </a:rPr>
              <a:t>second</a:t>
            </a:r>
            <a:r>
              <a:rPr lang="en-US" sz="1500" dirty="0">
                <a:latin typeface="Verdana" pitchFamily="34" charset="0"/>
                <a:ea typeface="Verdana" pitchFamily="34" charset="0"/>
                <a:cs typeface="Verdana" pitchFamily="34" charset="0"/>
              </a:rPr>
              <a:t> </a:t>
            </a:r>
            <a:r>
              <a:rPr lang="en-US" sz="1500" dirty="0">
                <a:solidFill>
                  <a:srgbClr val="FF6600"/>
                </a:solidFill>
                <a:latin typeface="Verdana" pitchFamily="34" charset="0"/>
                <a:ea typeface="Verdana" pitchFamily="34" charset="0"/>
                <a:cs typeface="Verdana" pitchFamily="34" charset="0"/>
              </a:rPr>
              <a:t>part</a:t>
            </a:r>
            <a:r>
              <a:rPr lang="en-US" sz="1500" dirty="0">
                <a:latin typeface="Verdana" pitchFamily="34" charset="0"/>
                <a:ea typeface="Verdana" pitchFamily="34" charset="0"/>
                <a:cs typeface="Verdana" pitchFamily="34" charset="0"/>
              </a:rPr>
              <a:t>, called the </a:t>
            </a:r>
            <a:r>
              <a:rPr lang="en-US" sz="1500" i="1" dirty="0">
                <a:solidFill>
                  <a:srgbClr val="0000FF"/>
                </a:solidFill>
                <a:latin typeface="Verdana" pitchFamily="34" charset="0"/>
                <a:ea typeface="Verdana" pitchFamily="34" charset="0"/>
                <a:cs typeface="Verdana" pitchFamily="34" charset="0"/>
              </a:rPr>
              <a:t>link field </a:t>
            </a:r>
            <a:r>
              <a:rPr lang="en-US" sz="1500" dirty="0">
                <a:latin typeface="Verdana" pitchFamily="34" charset="0"/>
                <a:ea typeface="Verdana" pitchFamily="34" charset="0"/>
                <a:cs typeface="Verdana" pitchFamily="34" charset="0"/>
              </a:rPr>
              <a:t>or </a:t>
            </a:r>
            <a:r>
              <a:rPr lang="en-US" sz="1500" i="1" dirty="0">
                <a:solidFill>
                  <a:srgbClr val="FF0000"/>
                </a:solidFill>
                <a:latin typeface="Verdana" pitchFamily="34" charset="0"/>
                <a:ea typeface="Verdana" pitchFamily="34" charset="0"/>
                <a:cs typeface="Verdana" pitchFamily="34" charset="0"/>
              </a:rPr>
              <a:t>next pointer field</a:t>
            </a:r>
            <a:r>
              <a:rPr lang="en-US" sz="1500" dirty="0">
                <a:latin typeface="Verdana" pitchFamily="34" charset="0"/>
                <a:ea typeface="Verdana" pitchFamily="34" charset="0"/>
                <a:cs typeface="Verdana" pitchFamily="34" charset="0"/>
              </a:rPr>
              <a:t>, contains the address of the next node in the list.</a:t>
            </a:r>
          </a:p>
          <a:p>
            <a:pPr lvl="1" indent="-457200" algn="just">
              <a:spcBef>
                <a:spcPts val="300"/>
              </a:spcBef>
              <a:spcAft>
                <a:spcPts val="300"/>
              </a:spcAft>
              <a:buFont typeface="Wingdings" pitchFamily="2" charset="2"/>
              <a:buChar char="Ø"/>
              <a:defRPr/>
            </a:pPr>
            <a:r>
              <a:rPr lang="en-US" sz="1700" dirty="0">
                <a:latin typeface="Verdana" pitchFamily="34" charset="0"/>
                <a:ea typeface="Verdana" pitchFamily="34" charset="0"/>
                <a:cs typeface="Verdana" pitchFamily="34" charset="0"/>
              </a:rPr>
              <a:t>Figure below show a schematic diagram of a linked list with 3 nodes.</a:t>
            </a:r>
          </a:p>
          <a:p>
            <a:pPr marL="1385888" lvl="1" indent="-457200" algn="just">
              <a:spcBef>
                <a:spcPts val="300"/>
              </a:spcBef>
              <a:spcAft>
                <a:spcPts val="300"/>
              </a:spcAft>
              <a:buFont typeface="Wingdings" pitchFamily="2" charset="2"/>
              <a:buChar char="q"/>
              <a:defRPr/>
            </a:pPr>
            <a:r>
              <a:rPr lang="en-US" sz="1500" dirty="0">
                <a:latin typeface="Verdana" pitchFamily="34" charset="0"/>
                <a:ea typeface="Verdana" pitchFamily="34" charset="0"/>
                <a:cs typeface="Verdana" pitchFamily="34" charset="0"/>
              </a:rPr>
              <a:t>The pointer of the last node, denoted here by X, contains a special value, called the null pointer, which signals the end of the list.</a:t>
            </a:r>
          </a:p>
          <a:p>
            <a:pPr marL="1385888" lvl="1" indent="-457200" algn="just">
              <a:spcBef>
                <a:spcPts val="300"/>
              </a:spcBef>
              <a:spcAft>
                <a:spcPts val="300"/>
              </a:spcAft>
              <a:buFont typeface="Wingdings" pitchFamily="2" charset="2"/>
              <a:buChar char="q"/>
              <a:defRPr/>
            </a:pPr>
            <a:r>
              <a:rPr lang="en-US" sz="1500" dirty="0">
                <a:latin typeface="Verdana" pitchFamily="34" charset="0"/>
                <a:ea typeface="Verdana" pitchFamily="34" charset="0"/>
                <a:cs typeface="Verdana" pitchFamily="34" charset="0"/>
              </a:rPr>
              <a:t>In actual practice, zero or a negative number is used for the null pointer. But it may be any invalid address. </a:t>
            </a:r>
          </a:p>
          <a:p>
            <a:pPr marL="1385888" lvl="1" indent="-457200" algn="just">
              <a:spcBef>
                <a:spcPts val="300"/>
              </a:spcBef>
              <a:spcAft>
                <a:spcPts val="300"/>
              </a:spcAft>
              <a:buFont typeface="Wingdings" pitchFamily="2" charset="2"/>
              <a:buChar char="q"/>
              <a:defRPr/>
            </a:pPr>
            <a:r>
              <a:rPr lang="en-US" sz="1500" dirty="0">
                <a:latin typeface="Verdana" pitchFamily="34" charset="0"/>
                <a:ea typeface="Verdana" pitchFamily="34" charset="0"/>
                <a:cs typeface="Verdana" pitchFamily="34" charset="0"/>
              </a:rPr>
              <a:t>The linked list also has a pointer variable – called START, which contains the address of the first node in the list.</a:t>
            </a:r>
          </a:p>
          <a:p>
            <a:pPr marL="1385888" lvl="1" indent="-457200" algn="just">
              <a:spcBef>
                <a:spcPts val="300"/>
              </a:spcBef>
              <a:spcAft>
                <a:spcPts val="300"/>
              </a:spcAft>
              <a:buFont typeface="Wingdings" pitchFamily="2" charset="2"/>
              <a:buChar char="q"/>
              <a:defRPr/>
            </a:pPr>
            <a:r>
              <a:rPr lang="en-US" sz="1500" dirty="0">
                <a:latin typeface="Verdana" pitchFamily="34" charset="0"/>
                <a:ea typeface="Verdana" pitchFamily="34" charset="0"/>
                <a:cs typeface="Verdana" pitchFamily="34" charset="0"/>
              </a:rPr>
              <a:t>We only need the address in START to trace through the list.</a:t>
            </a:r>
          </a:p>
          <a:p>
            <a:pPr lvl="1" indent="-457200" algn="just">
              <a:spcBef>
                <a:spcPts val="300"/>
              </a:spcBef>
              <a:spcAft>
                <a:spcPts val="300"/>
              </a:spcAft>
              <a:buFont typeface="Wingdings" pitchFamily="2" charset="2"/>
              <a:buChar char="Ø"/>
              <a:defRPr/>
            </a:pPr>
            <a:r>
              <a:rPr lang="en-US" sz="1700" dirty="0">
                <a:latin typeface="Verdana" pitchFamily="34" charset="0"/>
                <a:ea typeface="Verdana" pitchFamily="34" charset="0"/>
                <a:cs typeface="Verdana" pitchFamily="34" charset="0"/>
              </a:rPr>
              <a:t>A special case is the list that has no nodes, such a list is called the null list or </a:t>
            </a:r>
            <a:r>
              <a:rPr lang="en-US" sz="1700" dirty="0">
                <a:solidFill>
                  <a:srgbClr val="FF6600"/>
                </a:solidFill>
                <a:latin typeface="Verdana" pitchFamily="34" charset="0"/>
                <a:ea typeface="Verdana" pitchFamily="34" charset="0"/>
                <a:cs typeface="Verdana" pitchFamily="34" charset="0"/>
              </a:rPr>
              <a:t>empty list</a:t>
            </a:r>
            <a:r>
              <a:rPr lang="en-US" sz="1700" dirty="0">
                <a:latin typeface="Verdana" pitchFamily="34" charset="0"/>
                <a:ea typeface="Verdana" pitchFamily="34" charset="0"/>
                <a:cs typeface="Verdana" pitchFamily="34" charset="0"/>
              </a:rPr>
              <a:t> and is denoted by the null pointer in the variable START. </a:t>
            </a:r>
          </a:p>
        </p:txBody>
      </p:sp>
      <p:grpSp>
        <p:nvGrpSpPr>
          <p:cNvPr id="2" name="Group 58"/>
          <p:cNvGrpSpPr>
            <a:grpSpLocks/>
          </p:cNvGrpSpPr>
          <p:nvPr/>
        </p:nvGrpSpPr>
        <p:grpSpPr bwMode="auto">
          <a:xfrm>
            <a:off x="1392238" y="5359400"/>
            <a:ext cx="7142162" cy="1117600"/>
            <a:chOff x="672" y="2406"/>
            <a:chExt cx="4499" cy="704"/>
          </a:xfrm>
        </p:grpSpPr>
        <p:grpSp>
          <p:nvGrpSpPr>
            <p:cNvPr id="3" name="Group 16"/>
            <p:cNvGrpSpPr>
              <a:grpSpLocks/>
            </p:cNvGrpSpPr>
            <p:nvPr/>
          </p:nvGrpSpPr>
          <p:grpSpPr bwMode="auto">
            <a:xfrm>
              <a:off x="672" y="2406"/>
              <a:ext cx="499" cy="285"/>
              <a:chOff x="1243" y="1248"/>
              <a:chExt cx="581" cy="389"/>
            </a:xfrm>
          </p:grpSpPr>
          <p:sp>
            <p:nvSpPr>
              <p:cNvPr id="8223" name="Rectangle 17"/>
              <p:cNvSpPr>
                <a:spLocks noChangeArrowheads="1"/>
              </p:cNvSpPr>
              <p:nvPr/>
            </p:nvSpPr>
            <p:spPr bwMode="auto">
              <a:xfrm>
                <a:off x="1248" y="1248"/>
                <a:ext cx="576" cy="384"/>
              </a:xfrm>
              <a:prstGeom prst="rect">
                <a:avLst/>
              </a:prstGeom>
              <a:solidFill>
                <a:srgbClr val="FFFF00"/>
              </a:solidFill>
              <a:ln w="38100">
                <a:solidFill>
                  <a:schemeClr val="tx1"/>
                </a:solidFill>
                <a:miter lim="800000"/>
                <a:headEnd/>
                <a:tailEnd/>
              </a:ln>
            </p:spPr>
            <p:txBody>
              <a:bodyPr wrap="none" anchor="ctr"/>
              <a:lstStyle/>
              <a:p>
                <a:endParaRPr lang="en-US"/>
              </a:p>
            </p:txBody>
          </p:sp>
          <p:sp>
            <p:nvSpPr>
              <p:cNvPr id="8224" name="Text Box 18"/>
              <p:cNvSpPr txBox="1">
                <a:spLocks noChangeArrowheads="1"/>
              </p:cNvSpPr>
              <p:nvPr/>
            </p:nvSpPr>
            <p:spPr bwMode="auto">
              <a:xfrm>
                <a:off x="1243" y="1297"/>
                <a:ext cx="560" cy="340"/>
              </a:xfrm>
              <a:prstGeom prst="rect">
                <a:avLst/>
              </a:prstGeom>
              <a:noFill/>
              <a:ln w="12700">
                <a:noFill/>
                <a:miter lim="800000"/>
                <a:headEnd/>
                <a:tailEnd/>
              </a:ln>
            </p:spPr>
            <p:txBody>
              <a:bodyPr wrap="none">
                <a:spAutoFit/>
              </a:bodyPr>
              <a:lstStyle/>
              <a:p>
                <a:pPr eaLnBrk="0" hangingPunct="0"/>
                <a:r>
                  <a:rPr lang="en-US" sz="2000" b="1"/>
                  <a:t>Start</a:t>
                </a:r>
                <a:endParaRPr lang="en-US" sz="2400">
                  <a:latin typeface="Times New Roman" pitchFamily="18" charset="0"/>
                </a:endParaRPr>
              </a:p>
            </p:txBody>
          </p:sp>
        </p:grpSp>
        <p:grpSp>
          <p:nvGrpSpPr>
            <p:cNvPr id="4" name="Group 19"/>
            <p:cNvGrpSpPr>
              <a:grpSpLocks/>
            </p:cNvGrpSpPr>
            <p:nvPr/>
          </p:nvGrpSpPr>
          <p:grpSpPr bwMode="auto">
            <a:xfrm>
              <a:off x="1418" y="2617"/>
              <a:ext cx="1030" cy="493"/>
              <a:chOff x="2352" y="1440"/>
              <a:chExt cx="1200" cy="672"/>
            </a:xfrm>
          </p:grpSpPr>
          <p:sp>
            <p:nvSpPr>
              <p:cNvPr id="8218" name="Rectangle 20"/>
              <p:cNvSpPr>
                <a:spLocks noChangeArrowheads="1"/>
              </p:cNvSpPr>
              <p:nvPr/>
            </p:nvSpPr>
            <p:spPr bwMode="auto">
              <a:xfrm>
                <a:off x="2448" y="1728"/>
                <a:ext cx="576" cy="384"/>
              </a:xfrm>
              <a:prstGeom prst="rect">
                <a:avLst/>
              </a:prstGeom>
              <a:solidFill>
                <a:srgbClr val="FFFF00"/>
              </a:solidFill>
              <a:ln w="38100">
                <a:solidFill>
                  <a:schemeClr val="tx1"/>
                </a:solidFill>
                <a:miter lim="800000"/>
                <a:headEnd/>
                <a:tailEnd/>
              </a:ln>
            </p:spPr>
            <p:txBody>
              <a:bodyPr wrap="none" anchor="ctr"/>
              <a:lstStyle/>
              <a:p>
                <a:endParaRPr lang="en-US"/>
              </a:p>
            </p:txBody>
          </p:sp>
          <p:sp>
            <p:nvSpPr>
              <p:cNvPr id="8219" name="Rectangle 21"/>
              <p:cNvSpPr>
                <a:spLocks noChangeArrowheads="1"/>
              </p:cNvSpPr>
              <p:nvPr/>
            </p:nvSpPr>
            <p:spPr bwMode="auto">
              <a:xfrm>
                <a:off x="3024" y="1728"/>
                <a:ext cx="528" cy="384"/>
              </a:xfrm>
              <a:prstGeom prst="rect">
                <a:avLst/>
              </a:prstGeom>
              <a:solidFill>
                <a:srgbClr val="FFFF00"/>
              </a:solidFill>
              <a:ln w="38100">
                <a:solidFill>
                  <a:schemeClr val="tx1"/>
                </a:solidFill>
                <a:miter lim="800000"/>
                <a:headEnd/>
                <a:tailEnd/>
              </a:ln>
            </p:spPr>
            <p:txBody>
              <a:bodyPr wrap="none" anchor="ctr"/>
              <a:lstStyle/>
              <a:p>
                <a:endParaRPr lang="en-US"/>
              </a:p>
            </p:txBody>
          </p:sp>
          <p:sp>
            <p:nvSpPr>
              <p:cNvPr id="8220" name="Text Box 22"/>
              <p:cNvSpPr txBox="1">
                <a:spLocks noChangeArrowheads="1"/>
              </p:cNvSpPr>
              <p:nvPr/>
            </p:nvSpPr>
            <p:spPr bwMode="auto">
              <a:xfrm>
                <a:off x="2495" y="1729"/>
                <a:ext cx="540" cy="341"/>
              </a:xfrm>
              <a:prstGeom prst="rect">
                <a:avLst/>
              </a:prstGeom>
              <a:noFill/>
              <a:ln w="12700">
                <a:noFill/>
                <a:miter lim="800000"/>
                <a:headEnd/>
                <a:tailEnd/>
              </a:ln>
            </p:spPr>
            <p:txBody>
              <a:bodyPr wrap="none">
                <a:spAutoFit/>
              </a:bodyPr>
              <a:lstStyle/>
              <a:p>
                <a:pPr eaLnBrk="0" hangingPunct="0"/>
                <a:r>
                  <a:rPr lang="en-US" sz="2000" b="1"/>
                  <a:t>Data</a:t>
                </a:r>
                <a:endParaRPr lang="en-US" sz="2400">
                  <a:latin typeface="Times New Roman" pitchFamily="18" charset="0"/>
                </a:endParaRPr>
              </a:p>
            </p:txBody>
          </p:sp>
          <p:sp>
            <p:nvSpPr>
              <p:cNvPr id="8221" name="Text Box 23"/>
              <p:cNvSpPr txBox="1">
                <a:spLocks noChangeArrowheads="1"/>
              </p:cNvSpPr>
              <p:nvPr/>
            </p:nvSpPr>
            <p:spPr bwMode="auto">
              <a:xfrm>
                <a:off x="3013" y="1729"/>
                <a:ext cx="539" cy="341"/>
              </a:xfrm>
              <a:prstGeom prst="rect">
                <a:avLst/>
              </a:prstGeom>
              <a:noFill/>
              <a:ln w="12700">
                <a:noFill/>
                <a:miter lim="800000"/>
                <a:headEnd/>
                <a:tailEnd/>
              </a:ln>
            </p:spPr>
            <p:txBody>
              <a:bodyPr wrap="none">
                <a:spAutoFit/>
              </a:bodyPr>
              <a:lstStyle/>
              <a:p>
                <a:pPr eaLnBrk="0" hangingPunct="0"/>
                <a:r>
                  <a:rPr lang="en-US" sz="2000" b="1"/>
                  <a:t>Next</a:t>
                </a:r>
                <a:endParaRPr lang="en-US" sz="2400">
                  <a:latin typeface="Times New Roman" pitchFamily="18" charset="0"/>
                </a:endParaRPr>
              </a:p>
            </p:txBody>
          </p:sp>
          <p:sp>
            <p:nvSpPr>
              <p:cNvPr id="8222" name="Text Box 24"/>
              <p:cNvSpPr txBox="1">
                <a:spLocks noChangeArrowheads="1"/>
              </p:cNvSpPr>
              <p:nvPr/>
            </p:nvSpPr>
            <p:spPr bwMode="auto">
              <a:xfrm>
                <a:off x="2352" y="1440"/>
                <a:ext cx="581" cy="341"/>
              </a:xfrm>
              <a:prstGeom prst="rect">
                <a:avLst/>
              </a:prstGeom>
              <a:noFill/>
              <a:ln w="12700">
                <a:noFill/>
                <a:miter lim="800000"/>
                <a:headEnd/>
                <a:tailEnd/>
              </a:ln>
            </p:spPr>
            <p:txBody>
              <a:bodyPr wrap="none">
                <a:spAutoFit/>
              </a:bodyPr>
              <a:lstStyle/>
              <a:p>
                <a:pPr eaLnBrk="0" hangingPunct="0"/>
                <a:r>
                  <a:rPr lang="en-US" sz="2000" b="1"/>
                  <a:t>node</a:t>
                </a:r>
                <a:endParaRPr lang="en-US" sz="2400">
                  <a:latin typeface="Times New Roman" pitchFamily="18" charset="0"/>
                </a:endParaRPr>
              </a:p>
            </p:txBody>
          </p:sp>
        </p:grpSp>
        <p:sp>
          <p:nvSpPr>
            <p:cNvPr id="8201" name="Oval 25"/>
            <p:cNvSpPr>
              <a:spLocks noChangeArrowheads="1"/>
            </p:cNvSpPr>
            <p:nvPr/>
          </p:nvSpPr>
          <p:spPr bwMode="auto">
            <a:xfrm>
              <a:off x="3397" y="2899"/>
              <a:ext cx="83" cy="70"/>
            </a:xfrm>
            <a:prstGeom prst="ellipse">
              <a:avLst/>
            </a:prstGeom>
            <a:solidFill>
              <a:srgbClr val="063DE8"/>
            </a:solidFill>
            <a:ln w="12700">
              <a:solidFill>
                <a:srgbClr val="063DE8"/>
              </a:solidFill>
              <a:round/>
              <a:headEnd/>
              <a:tailEnd/>
            </a:ln>
          </p:spPr>
          <p:txBody>
            <a:bodyPr wrap="none" anchor="ctr"/>
            <a:lstStyle/>
            <a:p>
              <a:pPr algn="ctr" eaLnBrk="0" hangingPunct="0"/>
              <a:endParaRPr lang="en-US" sz="2400">
                <a:solidFill>
                  <a:srgbClr val="FC0128"/>
                </a:solidFill>
                <a:latin typeface="Times New Roman" pitchFamily="18" charset="0"/>
              </a:endParaRPr>
            </a:p>
          </p:txBody>
        </p:sp>
        <p:cxnSp>
          <p:nvCxnSpPr>
            <p:cNvPr id="8202" name="AutoShape 26"/>
            <p:cNvCxnSpPr>
              <a:cxnSpLocks noChangeShapeType="1"/>
            </p:cNvCxnSpPr>
            <p:nvPr/>
          </p:nvCxnSpPr>
          <p:spPr bwMode="auto">
            <a:xfrm>
              <a:off x="3810" y="2934"/>
              <a:ext cx="412" cy="1"/>
            </a:xfrm>
            <a:prstGeom prst="curvedConnector3">
              <a:avLst>
                <a:gd name="adj1" fmla="val 50000"/>
              </a:avLst>
            </a:prstGeom>
            <a:noFill/>
            <a:ln w="38100">
              <a:solidFill>
                <a:srgbClr val="063DE8"/>
              </a:solidFill>
              <a:round/>
              <a:headEnd/>
              <a:tailEnd type="triangle" w="med" len="med"/>
            </a:ln>
          </p:spPr>
        </p:cxnSp>
        <p:cxnSp>
          <p:nvCxnSpPr>
            <p:cNvPr id="8203" name="AutoShape 27"/>
            <p:cNvCxnSpPr>
              <a:cxnSpLocks noChangeShapeType="1"/>
              <a:stCxn id="8223" idx="3"/>
              <a:endCxn id="8218" idx="1"/>
            </p:cNvCxnSpPr>
            <p:nvPr/>
          </p:nvCxnSpPr>
          <p:spPr bwMode="auto">
            <a:xfrm>
              <a:off x="1181" y="2547"/>
              <a:ext cx="310" cy="422"/>
            </a:xfrm>
            <a:prstGeom prst="curvedConnector3">
              <a:avLst>
                <a:gd name="adj1" fmla="val 50000"/>
              </a:avLst>
            </a:prstGeom>
            <a:noFill/>
            <a:ln w="38100">
              <a:solidFill>
                <a:srgbClr val="063DE8"/>
              </a:solidFill>
              <a:round/>
              <a:headEnd/>
              <a:tailEnd type="triangle" w="med" len="med"/>
            </a:ln>
          </p:spPr>
        </p:cxnSp>
        <p:sp>
          <p:nvSpPr>
            <p:cNvPr id="8204" name="Text Box 29"/>
            <p:cNvSpPr txBox="1">
              <a:spLocks noChangeArrowheads="1"/>
            </p:cNvSpPr>
            <p:nvPr/>
          </p:nvSpPr>
          <p:spPr bwMode="auto">
            <a:xfrm>
              <a:off x="4140" y="2577"/>
              <a:ext cx="499" cy="250"/>
            </a:xfrm>
            <a:prstGeom prst="rect">
              <a:avLst/>
            </a:prstGeom>
            <a:noFill/>
            <a:ln w="12700">
              <a:noFill/>
              <a:miter lim="800000"/>
              <a:headEnd/>
              <a:tailEnd/>
            </a:ln>
          </p:spPr>
          <p:txBody>
            <a:bodyPr wrap="none">
              <a:spAutoFit/>
            </a:bodyPr>
            <a:lstStyle/>
            <a:p>
              <a:pPr eaLnBrk="0" hangingPunct="0"/>
              <a:r>
                <a:rPr lang="en-US" sz="2000" b="1"/>
                <a:t>node</a:t>
              </a:r>
              <a:endParaRPr lang="en-US" sz="2400">
                <a:latin typeface="Times New Roman" pitchFamily="18" charset="0"/>
              </a:endParaRPr>
            </a:p>
          </p:txBody>
        </p:sp>
        <p:sp>
          <p:nvSpPr>
            <p:cNvPr id="8205" name="Oval 30"/>
            <p:cNvSpPr>
              <a:spLocks noChangeArrowheads="1"/>
            </p:cNvSpPr>
            <p:nvPr/>
          </p:nvSpPr>
          <p:spPr bwMode="auto">
            <a:xfrm>
              <a:off x="4924" y="3005"/>
              <a:ext cx="82" cy="70"/>
            </a:xfrm>
            <a:prstGeom prst="ellipse">
              <a:avLst/>
            </a:prstGeom>
            <a:solidFill>
              <a:srgbClr val="063DE8"/>
            </a:solidFill>
            <a:ln w="12700">
              <a:solidFill>
                <a:srgbClr val="063DE8"/>
              </a:solidFill>
              <a:round/>
              <a:headEnd/>
              <a:tailEnd/>
            </a:ln>
          </p:spPr>
          <p:txBody>
            <a:bodyPr wrap="none" anchor="ctr"/>
            <a:lstStyle/>
            <a:p>
              <a:pPr algn="ctr" eaLnBrk="0" hangingPunct="0"/>
              <a:endParaRPr lang="en-US" sz="2400">
                <a:solidFill>
                  <a:srgbClr val="FC0128"/>
                </a:solidFill>
                <a:latin typeface="Times New Roman" pitchFamily="18" charset="0"/>
              </a:endParaRPr>
            </a:p>
          </p:txBody>
        </p:sp>
        <p:sp>
          <p:nvSpPr>
            <p:cNvPr id="8206" name="Rectangle 31"/>
            <p:cNvSpPr>
              <a:spLocks noChangeArrowheads="1"/>
            </p:cNvSpPr>
            <p:nvPr/>
          </p:nvSpPr>
          <p:spPr bwMode="auto">
            <a:xfrm>
              <a:off x="4222" y="2793"/>
              <a:ext cx="495" cy="282"/>
            </a:xfrm>
            <a:prstGeom prst="rect">
              <a:avLst/>
            </a:prstGeom>
            <a:solidFill>
              <a:srgbClr val="FFFF00"/>
            </a:solidFill>
            <a:ln w="38100">
              <a:solidFill>
                <a:schemeClr val="tx1"/>
              </a:solidFill>
              <a:miter lim="800000"/>
              <a:headEnd/>
              <a:tailEnd/>
            </a:ln>
          </p:spPr>
          <p:txBody>
            <a:bodyPr wrap="none" anchor="ctr"/>
            <a:lstStyle/>
            <a:p>
              <a:endParaRPr lang="en-US"/>
            </a:p>
          </p:txBody>
        </p:sp>
        <p:sp>
          <p:nvSpPr>
            <p:cNvPr id="8207" name="Rectangle 32"/>
            <p:cNvSpPr>
              <a:spLocks noChangeArrowheads="1"/>
            </p:cNvSpPr>
            <p:nvPr/>
          </p:nvSpPr>
          <p:spPr bwMode="auto">
            <a:xfrm>
              <a:off x="4717" y="2793"/>
              <a:ext cx="454" cy="282"/>
            </a:xfrm>
            <a:prstGeom prst="rect">
              <a:avLst/>
            </a:prstGeom>
            <a:solidFill>
              <a:srgbClr val="FFFF00"/>
            </a:solidFill>
            <a:ln w="38100">
              <a:solidFill>
                <a:schemeClr val="tx1"/>
              </a:solidFill>
              <a:miter lim="800000"/>
              <a:headEnd/>
              <a:tailEnd/>
            </a:ln>
          </p:spPr>
          <p:txBody>
            <a:bodyPr wrap="none" anchor="ctr"/>
            <a:lstStyle/>
            <a:p>
              <a:endParaRPr lang="en-US"/>
            </a:p>
          </p:txBody>
        </p:sp>
        <p:sp>
          <p:nvSpPr>
            <p:cNvPr id="8208" name="Text Box 33"/>
            <p:cNvSpPr txBox="1">
              <a:spLocks noChangeArrowheads="1"/>
            </p:cNvSpPr>
            <p:nvPr/>
          </p:nvSpPr>
          <p:spPr bwMode="auto">
            <a:xfrm>
              <a:off x="4265" y="2793"/>
              <a:ext cx="463" cy="250"/>
            </a:xfrm>
            <a:prstGeom prst="rect">
              <a:avLst/>
            </a:prstGeom>
            <a:noFill/>
            <a:ln w="12700">
              <a:noFill/>
              <a:miter lim="800000"/>
              <a:headEnd/>
              <a:tailEnd/>
            </a:ln>
          </p:spPr>
          <p:txBody>
            <a:bodyPr wrap="none">
              <a:spAutoFit/>
            </a:bodyPr>
            <a:lstStyle/>
            <a:p>
              <a:pPr eaLnBrk="0" hangingPunct="0"/>
              <a:r>
                <a:rPr lang="en-US" sz="2000" b="1"/>
                <a:t>Data</a:t>
              </a:r>
              <a:endParaRPr lang="en-US" sz="2400">
                <a:latin typeface="Times New Roman" pitchFamily="18" charset="0"/>
              </a:endParaRPr>
            </a:p>
          </p:txBody>
        </p:sp>
        <p:sp>
          <p:nvSpPr>
            <p:cNvPr id="8209" name="Line 34"/>
            <p:cNvSpPr>
              <a:spLocks noChangeShapeType="1"/>
            </p:cNvSpPr>
            <p:nvPr/>
          </p:nvSpPr>
          <p:spPr bwMode="auto">
            <a:xfrm>
              <a:off x="4896" y="2864"/>
              <a:ext cx="124" cy="105"/>
            </a:xfrm>
            <a:prstGeom prst="line">
              <a:avLst/>
            </a:prstGeom>
            <a:noFill/>
            <a:ln w="19050">
              <a:solidFill>
                <a:schemeClr val="tx1"/>
              </a:solidFill>
              <a:round/>
              <a:headEnd/>
              <a:tailEnd/>
            </a:ln>
          </p:spPr>
          <p:txBody>
            <a:bodyPr/>
            <a:lstStyle/>
            <a:p>
              <a:endParaRPr lang="en-US"/>
            </a:p>
          </p:txBody>
        </p:sp>
        <p:sp>
          <p:nvSpPr>
            <p:cNvPr id="8210" name="Line 35"/>
            <p:cNvSpPr>
              <a:spLocks noChangeShapeType="1"/>
            </p:cNvSpPr>
            <p:nvPr/>
          </p:nvSpPr>
          <p:spPr bwMode="auto">
            <a:xfrm flipH="1">
              <a:off x="4896" y="2864"/>
              <a:ext cx="124" cy="105"/>
            </a:xfrm>
            <a:prstGeom prst="line">
              <a:avLst/>
            </a:prstGeom>
            <a:noFill/>
            <a:ln w="19050">
              <a:solidFill>
                <a:schemeClr val="tx1"/>
              </a:solidFill>
              <a:round/>
              <a:headEnd/>
              <a:tailEnd/>
            </a:ln>
          </p:spPr>
          <p:txBody>
            <a:bodyPr/>
            <a:lstStyle/>
            <a:p>
              <a:endParaRPr lang="en-US"/>
            </a:p>
          </p:txBody>
        </p:sp>
        <p:grpSp>
          <p:nvGrpSpPr>
            <p:cNvPr id="5" name="Group 37"/>
            <p:cNvGrpSpPr>
              <a:grpSpLocks/>
            </p:cNvGrpSpPr>
            <p:nvPr/>
          </p:nvGrpSpPr>
          <p:grpSpPr bwMode="auto">
            <a:xfrm>
              <a:off x="2779" y="2617"/>
              <a:ext cx="1044" cy="493"/>
              <a:chOff x="2352" y="1440"/>
              <a:chExt cx="1216" cy="672"/>
            </a:xfrm>
          </p:grpSpPr>
          <p:sp>
            <p:nvSpPr>
              <p:cNvPr id="8213" name="Rectangle 38"/>
              <p:cNvSpPr>
                <a:spLocks noChangeArrowheads="1"/>
              </p:cNvSpPr>
              <p:nvPr/>
            </p:nvSpPr>
            <p:spPr bwMode="auto">
              <a:xfrm>
                <a:off x="2448" y="1728"/>
                <a:ext cx="576" cy="384"/>
              </a:xfrm>
              <a:prstGeom prst="rect">
                <a:avLst/>
              </a:prstGeom>
              <a:solidFill>
                <a:srgbClr val="FFFF00"/>
              </a:solidFill>
              <a:ln w="38100">
                <a:solidFill>
                  <a:schemeClr val="tx1"/>
                </a:solidFill>
                <a:miter lim="800000"/>
                <a:headEnd/>
                <a:tailEnd/>
              </a:ln>
            </p:spPr>
            <p:txBody>
              <a:bodyPr wrap="none" anchor="ctr"/>
              <a:lstStyle/>
              <a:p>
                <a:endParaRPr lang="en-US"/>
              </a:p>
            </p:txBody>
          </p:sp>
          <p:sp>
            <p:nvSpPr>
              <p:cNvPr id="8214" name="Rectangle 39"/>
              <p:cNvSpPr>
                <a:spLocks noChangeArrowheads="1"/>
              </p:cNvSpPr>
              <p:nvPr/>
            </p:nvSpPr>
            <p:spPr bwMode="auto">
              <a:xfrm>
                <a:off x="3024" y="1728"/>
                <a:ext cx="528" cy="384"/>
              </a:xfrm>
              <a:prstGeom prst="rect">
                <a:avLst/>
              </a:prstGeom>
              <a:solidFill>
                <a:srgbClr val="FFFF00"/>
              </a:solidFill>
              <a:ln w="38100">
                <a:solidFill>
                  <a:schemeClr val="tx1"/>
                </a:solidFill>
                <a:miter lim="800000"/>
                <a:headEnd/>
                <a:tailEnd/>
              </a:ln>
            </p:spPr>
            <p:txBody>
              <a:bodyPr wrap="none" anchor="ctr"/>
              <a:lstStyle/>
              <a:p>
                <a:endParaRPr lang="en-US"/>
              </a:p>
            </p:txBody>
          </p:sp>
          <p:sp>
            <p:nvSpPr>
              <p:cNvPr id="8215" name="Text Box 40"/>
              <p:cNvSpPr txBox="1">
                <a:spLocks noChangeArrowheads="1"/>
              </p:cNvSpPr>
              <p:nvPr/>
            </p:nvSpPr>
            <p:spPr bwMode="auto">
              <a:xfrm>
                <a:off x="2496" y="1729"/>
                <a:ext cx="540" cy="341"/>
              </a:xfrm>
              <a:prstGeom prst="rect">
                <a:avLst/>
              </a:prstGeom>
              <a:noFill/>
              <a:ln w="12700">
                <a:noFill/>
                <a:miter lim="800000"/>
                <a:headEnd/>
                <a:tailEnd/>
              </a:ln>
            </p:spPr>
            <p:txBody>
              <a:bodyPr wrap="none">
                <a:spAutoFit/>
              </a:bodyPr>
              <a:lstStyle/>
              <a:p>
                <a:pPr eaLnBrk="0" hangingPunct="0"/>
                <a:r>
                  <a:rPr lang="en-US" sz="2000" b="1"/>
                  <a:t>Data</a:t>
                </a:r>
                <a:endParaRPr lang="en-US" sz="2400">
                  <a:latin typeface="Times New Roman" pitchFamily="18" charset="0"/>
                </a:endParaRPr>
              </a:p>
            </p:txBody>
          </p:sp>
          <p:sp>
            <p:nvSpPr>
              <p:cNvPr id="8216" name="Text Box 41"/>
              <p:cNvSpPr txBox="1">
                <a:spLocks noChangeArrowheads="1"/>
              </p:cNvSpPr>
              <p:nvPr/>
            </p:nvSpPr>
            <p:spPr bwMode="auto">
              <a:xfrm>
                <a:off x="3029" y="1729"/>
                <a:ext cx="539" cy="341"/>
              </a:xfrm>
              <a:prstGeom prst="rect">
                <a:avLst/>
              </a:prstGeom>
              <a:noFill/>
              <a:ln w="12700">
                <a:noFill/>
                <a:miter lim="800000"/>
                <a:headEnd/>
                <a:tailEnd/>
              </a:ln>
            </p:spPr>
            <p:txBody>
              <a:bodyPr wrap="none">
                <a:spAutoFit/>
              </a:bodyPr>
              <a:lstStyle/>
              <a:p>
                <a:pPr eaLnBrk="0" hangingPunct="0"/>
                <a:r>
                  <a:rPr lang="en-US" sz="2000" b="1"/>
                  <a:t>Next</a:t>
                </a:r>
                <a:endParaRPr lang="en-US" sz="2400">
                  <a:latin typeface="Times New Roman" pitchFamily="18" charset="0"/>
                </a:endParaRPr>
              </a:p>
            </p:txBody>
          </p:sp>
          <p:sp>
            <p:nvSpPr>
              <p:cNvPr id="8217" name="Text Box 42"/>
              <p:cNvSpPr txBox="1">
                <a:spLocks noChangeArrowheads="1"/>
              </p:cNvSpPr>
              <p:nvPr/>
            </p:nvSpPr>
            <p:spPr bwMode="auto">
              <a:xfrm>
                <a:off x="2352" y="1440"/>
                <a:ext cx="581" cy="341"/>
              </a:xfrm>
              <a:prstGeom prst="rect">
                <a:avLst/>
              </a:prstGeom>
              <a:noFill/>
              <a:ln w="12700">
                <a:noFill/>
                <a:miter lim="800000"/>
                <a:headEnd/>
                <a:tailEnd/>
              </a:ln>
            </p:spPr>
            <p:txBody>
              <a:bodyPr wrap="none">
                <a:spAutoFit/>
              </a:bodyPr>
              <a:lstStyle/>
              <a:p>
                <a:pPr eaLnBrk="0" hangingPunct="0"/>
                <a:r>
                  <a:rPr lang="en-US" sz="2000" b="1"/>
                  <a:t>node</a:t>
                </a:r>
                <a:endParaRPr lang="en-US" sz="2400">
                  <a:latin typeface="Times New Roman" pitchFamily="18" charset="0"/>
                </a:endParaRPr>
              </a:p>
            </p:txBody>
          </p:sp>
        </p:grpSp>
        <p:cxnSp>
          <p:nvCxnSpPr>
            <p:cNvPr id="8212" name="AutoShape 43"/>
            <p:cNvCxnSpPr>
              <a:cxnSpLocks noChangeShapeType="1"/>
            </p:cNvCxnSpPr>
            <p:nvPr/>
          </p:nvCxnSpPr>
          <p:spPr bwMode="auto">
            <a:xfrm>
              <a:off x="2450" y="2934"/>
              <a:ext cx="412" cy="1"/>
            </a:xfrm>
            <a:prstGeom prst="curvedConnector3">
              <a:avLst>
                <a:gd name="adj1" fmla="val 50000"/>
              </a:avLst>
            </a:prstGeom>
            <a:noFill/>
            <a:ln w="38100">
              <a:solidFill>
                <a:srgbClr val="063DE8"/>
              </a:solidFill>
              <a:round/>
              <a:headEnd/>
              <a:tailEnd type="triangle" w="med" len="med"/>
            </a:ln>
          </p:spPr>
        </p:cxnSp>
      </p:grpSp>
      <p:sp>
        <p:nvSpPr>
          <p:cNvPr id="8196" name="Slide Number Placeholder 6"/>
          <p:cNvSpPr>
            <a:spLocks noGrp="1"/>
          </p:cNvSpPr>
          <p:nvPr>
            <p:ph type="sldNum" sz="quarter" idx="12"/>
          </p:nvPr>
        </p:nvSpPr>
        <p:spPr>
          <a:xfrm>
            <a:off x="-30163" y="6481763"/>
            <a:ext cx="752476" cy="376237"/>
          </a:xfrm>
          <a:noFill/>
        </p:spPr>
        <p:txBody>
          <a:bodyPr/>
          <a:lstStyle/>
          <a:p>
            <a:pPr algn="l"/>
            <a:r>
              <a:rPr lang="en-US" smtClean="0"/>
              <a:t>6.</a:t>
            </a:r>
            <a:fld id="{807BE0E5-4DD4-4104-9597-17CE30C573D8}" type="slidenum">
              <a:rPr lang="en-US" smtClean="0"/>
              <a:pPr algn="l"/>
              <a:t>3</a:t>
            </a:fld>
            <a:endParaRPr lang="en-US" smtClean="0"/>
          </a:p>
        </p:txBody>
      </p:sp>
      <p:sp>
        <p:nvSpPr>
          <p:cNvPr id="8197"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What is Linked Lists?</a:t>
            </a:r>
          </a:p>
        </p:txBody>
      </p:sp>
      <p:sp>
        <p:nvSpPr>
          <p:cNvPr id="8198" name="Text Box 36"/>
          <p:cNvSpPr txBox="1">
            <a:spLocks noChangeArrowheads="1"/>
          </p:cNvSpPr>
          <p:nvPr/>
        </p:nvSpPr>
        <p:spPr bwMode="auto">
          <a:xfrm>
            <a:off x="1968500" y="6488113"/>
            <a:ext cx="6032500" cy="369887"/>
          </a:xfrm>
          <a:prstGeom prst="rect">
            <a:avLst/>
          </a:prstGeom>
          <a:noFill/>
          <a:ln w="9525">
            <a:noFill/>
            <a:miter lim="800000"/>
            <a:headEnd/>
            <a:tailEnd/>
          </a:ln>
        </p:spPr>
        <p:txBody>
          <a:bodyPr>
            <a:spAutoFit/>
          </a:bodyPr>
          <a:lstStyle/>
          <a:p>
            <a:pPr algn="ctr">
              <a:spcBef>
                <a:spcPct val="50000"/>
              </a:spcBef>
            </a:pPr>
            <a:r>
              <a:rPr lang="en-US" b="1">
                <a:solidFill>
                  <a:schemeClr val="tx2"/>
                </a:solidFill>
              </a:rPr>
              <a:t>Figure</a:t>
            </a:r>
            <a:r>
              <a:rPr lang="en-US">
                <a:solidFill>
                  <a:schemeClr val="tx2"/>
                </a:solidFill>
              </a:rPr>
              <a:t>: Schematic diagram of a linked list with 3 nodes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76200" y="512763"/>
            <a:ext cx="8686800" cy="944562"/>
          </a:xfrm>
          <a:prstGeom prst="rect">
            <a:avLst/>
          </a:prstGeom>
          <a:noFill/>
          <a:ln w="9525">
            <a:noFill/>
            <a:miter lim="800000"/>
            <a:headEnd/>
            <a:tailEnd/>
          </a:ln>
        </p:spPr>
        <p:txBody>
          <a:bodyPr>
            <a:spAutoFit/>
          </a:bodyPr>
          <a:lstStyle/>
          <a:p>
            <a:pPr lvl="1" indent="-457200" algn="just">
              <a:spcBef>
                <a:spcPts val="300"/>
              </a:spcBef>
              <a:spcAft>
                <a:spcPts val="300"/>
              </a:spcAft>
            </a:pPr>
            <a:r>
              <a:rPr lang="en-US" sz="1700" b="1">
                <a:solidFill>
                  <a:srgbClr val="0000FF"/>
                </a:solidFill>
                <a:latin typeface="Verdana" pitchFamily="34" charset="0"/>
              </a:rPr>
              <a:t>Example:</a:t>
            </a:r>
          </a:p>
          <a:p>
            <a:pPr lvl="1" indent="-457200" algn="just">
              <a:spcBef>
                <a:spcPts val="300"/>
              </a:spcBef>
              <a:spcAft>
                <a:spcPts val="300"/>
              </a:spcAft>
              <a:buFont typeface="Wingdings" pitchFamily="2" charset="2"/>
              <a:buChar char="Ø"/>
            </a:pPr>
            <a:r>
              <a:rPr lang="en-US" sz="1700">
                <a:latin typeface="Verdana" pitchFamily="34" charset="0"/>
              </a:rPr>
              <a:t>Assume that a hospital ward contains 12 beds, of which 9 are occupied by patients as shown in the figure below.</a:t>
            </a:r>
          </a:p>
        </p:txBody>
      </p:sp>
      <p:sp>
        <p:nvSpPr>
          <p:cNvPr id="9219" name="Slide Number Placeholder 6"/>
          <p:cNvSpPr>
            <a:spLocks noGrp="1"/>
          </p:cNvSpPr>
          <p:nvPr>
            <p:ph type="sldNum" sz="quarter" idx="12"/>
          </p:nvPr>
        </p:nvSpPr>
        <p:spPr>
          <a:xfrm>
            <a:off x="-30163" y="6481763"/>
            <a:ext cx="752476" cy="376237"/>
          </a:xfrm>
          <a:noFill/>
        </p:spPr>
        <p:txBody>
          <a:bodyPr/>
          <a:lstStyle/>
          <a:p>
            <a:pPr algn="l"/>
            <a:r>
              <a:rPr lang="en-US" smtClean="0"/>
              <a:t>6.</a:t>
            </a:r>
            <a:fld id="{A501446C-15D8-422A-9A15-22D7984A1F5D}" type="slidenum">
              <a:rPr lang="en-US" smtClean="0"/>
              <a:pPr algn="l"/>
              <a:t>4</a:t>
            </a:fld>
            <a:endParaRPr lang="en-US" smtClean="0"/>
          </a:p>
        </p:txBody>
      </p:sp>
      <p:sp>
        <p:nvSpPr>
          <p:cNvPr id="9220"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What is Linked Lists?</a:t>
            </a:r>
          </a:p>
        </p:txBody>
      </p:sp>
      <p:sp>
        <p:nvSpPr>
          <p:cNvPr id="9221" name="Text Box 36"/>
          <p:cNvSpPr txBox="1">
            <a:spLocks noChangeArrowheads="1"/>
          </p:cNvSpPr>
          <p:nvPr/>
        </p:nvSpPr>
        <p:spPr bwMode="auto">
          <a:xfrm>
            <a:off x="2349500" y="5943600"/>
            <a:ext cx="6642100" cy="350838"/>
          </a:xfrm>
          <a:prstGeom prst="rect">
            <a:avLst/>
          </a:prstGeom>
          <a:noFill/>
          <a:ln w="9525">
            <a:noFill/>
            <a:miter lim="800000"/>
            <a:headEnd/>
            <a:tailEnd/>
          </a:ln>
        </p:spPr>
        <p:txBody>
          <a:bodyPr>
            <a:spAutoFit/>
          </a:bodyPr>
          <a:lstStyle/>
          <a:p>
            <a:pPr algn="ctr">
              <a:spcBef>
                <a:spcPct val="50000"/>
              </a:spcBef>
            </a:pPr>
            <a:r>
              <a:rPr lang="en-US" sz="1700" b="1">
                <a:solidFill>
                  <a:schemeClr val="tx2"/>
                </a:solidFill>
                <a:latin typeface="Verdana" pitchFamily="34" charset="0"/>
              </a:rPr>
              <a:t>Figure</a:t>
            </a:r>
            <a:r>
              <a:rPr lang="en-US" sz="1700">
                <a:solidFill>
                  <a:schemeClr val="tx2"/>
                </a:solidFill>
                <a:latin typeface="Verdana" pitchFamily="34" charset="0"/>
              </a:rPr>
              <a:t>: Schematic diagram of a linked list with 3 nodes</a:t>
            </a:r>
          </a:p>
        </p:txBody>
      </p:sp>
      <p:graphicFrame>
        <p:nvGraphicFramePr>
          <p:cNvPr id="9539" name="Group 323"/>
          <p:cNvGraphicFramePr>
            <a:graphicFrameLocks noGrp="1"/>
          </p:cNvGraphicFramePr>
          <p:nvPr/>
        </p:nvGraphicFramePr>
        <p:xfrm>
          <a:off x="5648325" y="1524000"/>
          <a:ext cx="3038475" cy="4160520"/>
        </p:xfrm>
        <a:graphic>
          <a:graphicData uri="http://schemas.openxmlformats.org/drawingml/2006/table">
            <a:tbl>
              <a:tblPr/>
              <a:tblGrid>
                <a:gridCol w="1042988"/>
                <a:gridCol w="979487"/>
                <a:gridCol w="328613"/>
                <a:gridCol w="687387"/>
              </a:tblGrid>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Bed 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Patient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Next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FCD"/>
                    </a:solid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Kabir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Doly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Mamun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Asif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Liton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Goni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Shilpi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Faruk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Nipa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325"/>
          <p:cNvGrpSpPr>
            <a:grpSpLocks/>
          </p:cNvGrpSpPr>
          <p:nvPr/>
        </p:nvGrpSpPr>
        <p:grpSpPr bwMode="auto">
          <a:xfrm>
            <a:off x="2667000" y="1752600"/>
            <a:ext cx="2971800" cy="1524000"/>
            <a:chOff x="1536" y="1236"/>
            <a:chExt cx="1872" cy="960"/>
          </a:xfrm>
        </p:grpSpPr>
        <p:sp>
          <p:nvSpPr>
            <p:cNvPr id="9526" name="Text Box 310"/>
            <p:cNvSpPr txBox="1">
              <a:spLocks noChangeArrowheads="1"/>
            </p:cNvSpPr>
            <p:nvPr/>
          </p:nvSpPr>
          <p:spPr bwMode="auto">
            <a:xfrm>
              <a:off x="2160" y="1236"/>
              <a:ext cx="288" cy="237"/>
            </a:xfrm>
            <a:prstGeom prst="rect">
              <a:avLst/>
            </a:prstGeom>
            <a:solidFill>
              <a:srgbClr val="E8FFA7"/>
            </a:solidFill>
            <a:ln w="9525">
              <a:solidFill>
                <a:schemeClr val="tx1"/>
              </a:solidFill>
              <a:miter lim="800000"/>
              <a:headEnd/>
              <a:tailEnd/>
            </a:ln>
            <a:effectLst/>
          </p:spPr>
          <p:txBody>
            <a:bodyPr>
              <a:spAutoFit/>
            </a:bodyPr>
            <a:lstStyle/>
            <a:p>
              <a:pPr algn="ctr">
                <a:spcBef>
                  <a:spcPct val="50000"/>
                </a:spcBef>
              </a:pPr>
              <a:r>
                <a:rPr lang="en-US"/>
                <a:t>5</a:t>
              </a:r>
            </a:p>
          </p:txBody>
        </p:sp>
        <p:sp>
          <p:nvSpPr>
            <p:cNvPr id="9527" name="Text Box 311"/>
            <p:cNvSpPr txBox="1">
              <a:spLocks noChangeArrowheads="1"/>
            </p:cNvSpPr>
            <p:nvPr/>
          </p:nvSpPr>
          <p:spPr bwMode="auto">
            <a:xfrm>
              <a:off x="1536" y="1236"/>
              <a:ext cx="672" cy="231"/>
            </a:xfrm>
            <a:prstGeom prst="rect">
              <a:avLst/>
            </a:prstGeom>
            <a:noFill/>
            <a:ln w="9525">
              <a:noFill/>
              <a:miter lim="800000"/>
              <a:headEnd/>
              <a:tailEnd/>
            </a:ln>
            <a:effectLst/>
          </p:spPr>
          <p:txBody>
            <a:bodyPr>
              <a:spAutoFit/>
            </a:bodyPr>
            <a:lstStyle/>
            <a:p>
              <a:pPr>
                <a:spcBef>
                  <a:spcPct val="50000"/>
                </a:spcBef>
              </a:pPr>
              <a:r>
                <a:rPr lang="en-US"/>
                <a:t>START</a:t>
              </a:r>
            </a:p>
          </p:txBody>
        </p:sp>
        <p:grpSp>
          <p:nvGrpSpPr>
            <p:cNvPr id="3" name="Group 324"/>
            <p:cNvGrpSpPr>
              <a:grpSpLocks/>
            </p:cNvGrpSpPr>
            <p:nvPr/>
          </p:nvGrpSpPr>
          <p:grpSpPr bwMode="auto">
            <a:xfrm>
              <a:off x="2448" y="1332"/>
              <a:ext cx="960" cy="864"/>
              <a:chOff x="2448" y="1332"/>
              <a:chExt cx="960" cy="864"/>
            </a:xfrm>
          </p:grpSpPr>
          <p:sp>
            <p:nvSpPr>
              <p:cNvPr id="9529" name="Line 313"/>
              <p:cNvSpPr>
                <a:spLocks noChangeShapeType="1"/>
              </p:cNvSpPr>
              <p:nvPr/>
            </p:nvSpPr>
            <p:spPr bwMode="auto">
              <a:xfrm>
                <a:off x="2448" y="1332"/>
                <a:ext cx="288" cy="0"/>
              </a:xfrm>
              <a:prstGeom prst="line">
                <a:avLst/>
              </a:prstGeom>
              <a:noFill/>
              <a:ln w="9525">
                <a:solidFill>
                  <a:srgbClr val="0000FF"/>
                </a:solidFill>
                <a:round/>
                <a:headEnd/>
                <a:tailEnd/>
              </a:ln>
              <a:effectLst/>
            </p:spPr>
            <p:txBody>
              <a:bodyPr/>
              <a:lstStyle/>
              <a:p>
                <a:endParaRPr lang="en-US"/>
              </a:p>
            </p:txBody>
          </p:sp>
          <p:sp>
            <p:nvSpPr>
              <p:cNvPr id="9530" name="Line 314"/>
              <p:cNvSpPr>
                <a:spLocks noChangeShapeType="1"/>
              </p:cNvSpPr>
              <p:nvPr/>
            </p:nvSpPr>
            <p:spPr bwMode="auto">
              <a:xfrm>
                <a:off x="2736" y="1332"/>
                <a:ext cx="0" cy="864"/>
              </a:xfrm>
              <a:prstGeom prst="line">
                <a:avLst/>
              </a:prstGeom>
              <a:noFill/>
              <a:ln w="9525">
                <a:solidFill>
                  <a:srgbClr val="0000FF"/>
                </a:solidFill>
                <a:round/>
                <a:headEnd/>
                <a:tailEnd/>
              </a:ln>
              <a:effectLst/>
            </p:spPr>
            <p:txBody>
              <a:bodyPr/>
              <a:lstStyle/>
              <a:p>
                <a:endParaRPr lang="en-US"/>
              </a:p>
            </p:txBody>
          </p:sp>
          <p:sp>
            <p:nvSpPr>
              <p:cNvPr id="9531" name="Line 315"/>
              <p:cNvSpPr>
                <a:spLocks noChangeShapeType="1"/>
              </p:cNvSpPr>
              <p:nvPr/>
            </p:nvSpPr>
            <p:spPr bwMode="auto">
              <a:xfrm>
                <a:off x="2736" y="2196"/>
                <a:ext cx="672" cy="0"/>
              </a:xfrm>
              <a:prstGeom prst="line">
                <a:avLst/>
              </a:prstGeom>
              <a:noFill/>
              <a:ln w="9525">
                <a:solidFill>
                  <a:srgbClr val="0000FF"/>
                </a:solidFill>
                <a:round/>
                <a:headEnd/>
                <a:tailEnd type="triangle" w="med" len="med"/>
              </a:ln>
              <a:effectLst/>
            </p:spPr>
            <p:txBody>
              <a:bodyPr/>
              <a:lstStyle/>
              <a:p>
                <a:endParaRPr lang="en-US"/>
              </a:p>
            </p:txBody>
          </p:sp>
        </p:grpSp>
      </p:grpSp>
      <p:sp>
        <p:nvSpPr>
          <p:cNvPr id="9542" name="Text Box 3"/>
          <p:cNvSpPr txBox="1">
            <a:spLocks noChangeArrowheads="1"/>
          </p:cNvSpPr>
          <p:nvPr/>
        </p:nvSpPr>
        <p:spPr bwMode="auto">
          <a:xfrm>
            <a:off x="76200" y="2362200"/>
            <a:ext cx="4267200" cy="1069975"/>
          </a:xfrm>
          <a:prstGeom prst="rect">
            <a:avLst/>
          </a:prstGeom>
          <a:noFill/>
          <a:ln w="9525">
            <a:noFill/>
            <a:miter lim="800000"/>
            <a:headEnd/>
            <a:tailEnd/>
          </a:ln>
        </p:spPr>
        <p:txBody>
          <a:bodyPr>
            <a:spAutoFit/>
          </a:bodyPr>
          <a:lstStyle/>
          <a:p>
            <a:pPr lvl="1" indent="-457200" algn="just">
              <a:spcBef>
                <a:spcPts val="300"/>
              </a:spcBef>
              <a:spcAft>
                <a:spcPts val="300"/>
              </a:spcAft>
              <a:buFont typeface="Wingdings" pitchFamily="2" charset="2"/>
              <a:buChar char="Ø"/>
            </a:pPr>
            <a:r>
              <a:rPr lang="en-US" sz="1600">
                <a:latin typeface="Verdana" pitchFamily="34" charset="0"/>
              </a:rPr>
              <a:t>Suppose, we want an alphabetic listing of the patients. This listing may be obtained by the pointer field (</a:t>
            </a:r>
            <a:r>
              <a:rPr lang="en-US" sz="1600">
                <a:solidFill>
                  <a:srgbClr val="0000FF"/>
                </a:solidFill>
                <a:latin typeface="Verdana" pitchFamily="34" charset="0"/>
              </a:rPr>
              <a:t>Next</a:t>
            </a:r>
            <a:r>
              <a:rPr lang="en-US" sz="1600">
                <a:latin typeface="Verdana" pitchFamily="34" charset="0"/>
              </a:rPr>
              <a:t>) shown in the figure.</a:t>
            </a:r>
          </a:p>
        </p:txBody>
      </p:sp>
      <p:sp>
        <p:nvSpPr>
          <p:cNvPr id="9543" name="Text Box 3"/>
          <p:cNvSpPr txBox="1">
            <a:spLocks noChangeArrowheads="1"/>
          </p:cNvSpPr>
          <p:nvPr/>
        </p:nvSpPr>
        <p:spPr bwMode="auto">
          <a:xfrm>
            <a:off x="76200" y="3590925"/>
            <a:ext cx="5181600" cy="2200275"/>
          </a:xfrm>
          <a:prstGeom prst="rect">
            <a:avLst/>
          </a:prstGeom>
          <a:noFill/>
          <a:ln w="9525">
            <a:noFill/>
            <a:miter lim="800000"/>
            <a:headEnd/>
            <a:tailEnd/>
          </a:ln>
        </p:spPr>
        <p:txBody>
          <a:bodyPr>
            <a:spAutoFit/>
          </a:bodyPr>
          <a:lstStyle/>
          <a:p>
            <a:pPr lvl="1" indent="-457200" algn="just">
              <a:spcBef>
                <a:spcPts val="300"/>
              </a:spcBef>
              <a:spcAft>
                <a:spcPts val="300"/>
              </a:spcAft>
              <a:buFont typeface="Wingdings" pitchFamily="2" charset="2"/>
              <a:buChar char="Ø"/>
            </a:pPr>
            <a:r>
              <a:rPr lang="en-US" sz="1600">
                <a:latin typeface="Verdana" pitchFamily="34" charset="0"/>
              </a:rPr>
              <a:t>We use the variable START to point to the first patient. Since the first patient Asif occupies bed 5, hence the value of START is 5. </a:t>
            </a:r>
          </a:p>
          <a:p>
            <a:pPr lvl="1" indent="-457200" algn="just">
              <a:spcBef>
                <a:spcPts val="300"/>
              </a:spcBef>
              <a:spcAft>
                <a:spcPts val="300"/>
              </a:spcAft>
              <a:buFont typeface="Wingdings" pitchFamily="2" charset="2"/>
              <a:buChar char="Ø"/>
            </a:pPr>
            <a:r>
              <a:rPr lang="en-US" sz="1600">
                <a:latin typeface="Verdana" pitchFamily="34" charset="0"/>
              </a:rPr>
              <a:t>Asif’s pointer is 3, since Doly, the next patient, occupies bed 3; and so on.</a:t>
            </a:r>
          </a:p>
          <a:p>
            <a:pPr lvl="1" indent="-457200" algn="just">
              <a:spcBef>
                <a:spcPts val="300"/>
              </a:spcBef>
              <a:spcAft>
                <a:spcPts val="300"/>
              </a:spcAft>
              <a:buFont typeface="Wingdings" pitchFamily="2" charset="2"/>
              <a:buChar char="Ø"/>
            </a:pPr>
            <a:r>
              <a:rPr lang="en-US" sz="1600">
                <a:latin typeface="Verdana" pitchFamily="34" charset="0"/>
              </a:rPr>
              <a:t>The entry for the last patient (Shilpi) contains the null pointer, denoted by zero.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152400" y="741363"/>
            <a:ext cx="8686800" cy="2360612"/>
          </a:xfrm>
          <a:prstGeom prst="rect">
            <a:avLst/>
          </a:prstGeom>
          <a:noFill/>
          <a:ln w="9525">
            <a:noFill/>
            <a:miter lim="800000"/>
            <a:headEnd/>
            <a:tailEnd/>
          </a:ln>
        </p:spPr>
        <p:txBody>
          <a:bodyPr>
            <a:spAutoFit/>
          </a:bodyPr>
          <a:lstStyle/>
          <a:p>
            <a:pPr lvl="1" indent="-457200" algn="just">
              <a:spcBef>
                <a:spcPts val="600"/>
              </a:spcBef>
              <a:spcAft>
                <a:spcPts val="600"/>
              </a:spcAft>
              <a:buFont typeface="Wingdings" pitchFamily="2" charset="2"/>
              <a:buChar char="Ø"/>
            </a:pPr>
            <a:r>
              <a:rPr lang="en-US" sz="1700">
                <a:latin typeface="Verdana" pitchFamily="34" charset="0"/>
              </a:rPr>
              <a:t>A linked list organizes a collection of data items (elements) such that elements can easily be added to and deleted from any position in the list. </a:t>
            </a:r>
          </a:p>
          <a:p>
            <a:pPr lvl="1" indent="-457200" algn="just">
              <a:spcBef>
                <a:spcPts val="600"/>
              </a:spcBef>
              <a:spcAft>
                <a:spcPts val="600"/>
              </a:spcAft>
              <a:buFont typeface="Wingdings" pitchFamily="2" charset="2"/>
              <a:buChar char="Ø"/>
            </a:pPr>
            <a:r>
              <a:rPr lang="en-US" sz="1700">
                <a:latin typeface="Verdana" pitchFamily="34" charset="0"/>
              </a:rPr>
              <a:t>Only  references to next elements are updated in insertion and deletion operations.</a:t>
            </a:r>
          </a:p>
          <a:p>
            <a:pPr lvl="1" indent="-457200" algn="just">
              <a:spcBef>
                <a:spcPts val="600"/>
              </a:spcBef>
              <a:spcAft>
                <a:spcPts val="600"/>
              </a:spcAft>
              <a:buFont typeface="Wingdings" pitchFamily="2" charset="2"/>
              <a:buChar char="Ø"/>
            </a:pPr>
            <a:r>
              <a:rPr lang="en-US" sz="1700">
                <a:latin typeface="Verdana" pitchFamily="34" charset="0"/>
              </a:rPr>
              <a:t>There is no need to copy or move large blocks of data to facilitate insertion and deletion of elements.</a:t>
            </a:r>
          </a:p>
          <a:p>
            <a:pPr lvl="1" indent="-457200" algn="just">
              <a:spcBef>
                <a:spcPts val="600"/>
              </a:spcBef>
              <a:spcAft>
                <a:spcPts val="600"/>
              </a:spcAft>
              <a:buFont typeface="Wingdings" pitchFamily="2" charset="2"/>
              <a:buChar char="Ø"/>
            </a:pPr>
            <a:r>
              <a:rPr lang="en-US" sz="1700">
                <a:latin typeface="Verdana" pitchFamily="34" charset="0"/>
              </a:rPr>
              <a:t>Lists grow dynamically.</a:t>
            </a:r>
          </a:p>
        </p:txBody>
      </p:sp>
      <p:sp>
        <p:nvSpPr>
          <p:cNvPr id="10243" name="Slide Number Placeholder 6"/>
          <p:cNvSpPr>
            <a:spLocks noGrp="1"/>
          </p:cNvSpPr>
          <p:nvPr>
            <p:ph type="sldNum" sz="quarter" idx="12"/>
          </p:nvPr>
        </p:nvSpPr>
        <p:spPr>
          <a:xfrm>
            <a:off x="-30163" y="6481763"/>
            <a:ext cx="752476" cy="376237"/>
          </a:xfrm>
          <a:noFill/>
        </p:spPr>
        <p:txBody>
          <a:bodyPr/>
          <a:lstStyle/>
          <a:p>
            <a:pPr algn="l"/>
            <a:r>
              <a:rPr lang="en-US" smtClean="0"/>
              <a:t>6.</a:t>
            </a:r>
            <a:fld id="{1904880E-981A-4D60-98A9-5BB35390E2EB}" type="slidenum">
              <a:rPr lang="en-US" smtClean="0"/>
              <a:pPr algn="l"/>
              <a:t>5</a:t>
            </a:fld>
            <a:endParaRPr lang="en-US" smtClean="0"/>
          </a:p>
        </p:txBody>
      </p:sp>
      <p:sp>
        <p:nvSpPr>
          <p:cNvPr id="10244"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Advantages of Linked Lists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08" name="Group 144"/>
          <p:cNvGraphicFramePr>
            <a:graphicFrameLocks noGrp="1"/>
          </p:cNvGraphicFramePr>
          <p:nvPr/>
        </p:nvGraphicFramePr>
        <p:xfrm>
          <a:off x="7016750" y="912813"/>
          <a:ext cx="450850" cy="3840480"/>
        </p:xfrm>
        <a:graphic>
          <a:graphicData uri="http://schemas.openxmlformats.org/drawingml/2006/table">
            <a:tbl>
              <a:tblPr/>
              <a:tblGrid>
                <a:gridCol w="450850"/>
              </a:tblGrid>
              <a:tr h="230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2</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3</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4</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5</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6</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7</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8</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9</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10</a:t>
                      </a:r>
                    </a:p>
                  </a:txBody>
                  <a:tcPr horzOverflow="overflow">
                    <a:lnL>
                      <a:noFill/>
                    </a:lnL>
                    <a:lnR>
                      <a:noFill/>
                    </a:lnR>
                    <a:lnT>
                      <a:noFill/>
                    </a:lnT>
                    <a:lnB>
                      <a:noFill/>
                    </a:lnB>
                    <a:lnTlToBr>
                      <a:noFill/>
                    </a:lnTlToBr>
                    <a:lnBlToTr>
                      <a:noFill/>
                    </a:lnBlToTr>
                    <a:noFill/>
                  </a:tcPr>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11</a:t>
                      </a:r>
                    </a:p>
                  </a:txBody>
                  <a:tcPr horzOverflow="overflow">
                    <a:lnL>
                      <a:noFill/>
                    </a:lnL>
                    <a:lnR>
                      <a:noFill/>
                    </a:lnR>
                    <a:lnT>
                      <a:noFill/>
                    </a:lnT>
                    <a:lnB>
                      <a:noFill/>
                    </a:lnB>
                    <a:lnTlToBr>
                      <a:noFill/>
                    </a:lnTlToBr>
                    <a:lnBlToTr>
                      <a:noFill/>
                    </a:lnBlToTr>
                    <a:noFill/>
                  </a:tcPr>
                </a:tc>
              </a:tr>
              <a:tr h="190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12</a:t>
                      </a:r>
                    </a:p>
                  </a:txBody>
                  <a:tcPr horzOverflow="overflow">
                    <a:lnL>
                      <a:noFill/>
                    </a:lnL>
                    <a:lnR>
                      <a:noFill/>
                    </a:lnR>
                    <a:lnT>
                      <a:noFill/>
                    </a:lnT>
                    <a:lnB>
                      <a:noFill/>
                    </a:lnB>
                    <a:lnTlToBr>
                      <a:noFill/>
                    </a:lnTlToBr>
                    <a:lnBlToTr>
                      <a:noFill/>
                    </a:lnBlToTr>
                    <a:noFill/>
                  </a:tcPr>
                </a:tc>
              </a:tr>
            </a:tbl>
          </a:graphicData>
        </a:graphic>
      </p:graphicFrame>
      <p:graphicFrame>
        <p:nvGraphicFramePr>
          <p:cNvPr id="11414" name="Group 150"/>
          <p:cNvGraphicFramePr>
            <a:graphicFrameLocks noGrp="1"/>
          </p:cNvGraphicFramePr>
          <p:nvPr/>
        </p:nvGraphicFramePr>
        <p:xfrm>
          <a:off x="7543800" y="915988"/>
          <a:ext cx="609600" cy="3840480"/>
        </p:xfrm>
        <a:graphic>
          <a:graphicData uri="http://schemas.openxmlformats.org/drawingml/2006/table">
            <a:tbl>
              <a:tblPr/>
              <a:tblGrid>
                <a:gridCol w="609600"/>
              </a:tblGrid>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212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246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EDE"/>
                    </a:solidFill>
                  </a:tcPr>
                </a:tc>
              </a:tr>
            </a:tbl>
          </a:graphicData>
        </a:graphic>
      </p:graphicFrame>
      <p:graphicFrame>
        <p:nvGraphicFramePr>
          <p:cNvPr id="11393" name="Group 129"/>
          <p:cNvGraphicFramePr>
            <a:graphicFrameLocks noGrp="1"/>
          </p:cNvGraphicFramePr>
          <p:nvPr/>
        </p:nvGraphicFramePr>
        <p:xfrm>
          <a:off x="8382000" y="904875"/>
          <a:ext cx="533400" cy="3840480"/>
        </p:xfrm>
        <a:graphic>
          <a:graphicData uri="http://schemas.openxmlformats.org/drawingml/2006/table">
            <a:tbl>
              <a:tblPr/>
              <a:tblGrid>
                <a:gridCol w="533400"/>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95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E5FB"/>
                    </a:solidFill>
                  </a:tcPr>
                </a:tc>
              </a:tr>
            </a:tbl>
          </a:graphicData>
        </a:graphic>
      </p:graphicFrame>
      <p:sp>
        <p:nvSpPr>
          <p:cNvPr id="11295" name="Text Box 50"/>
          <p:cNvSpPr txBox="1">
            <a:spLocks noChangeArrowheads="1"/>
          </p:cNvSpPr>
          <p:nvPr/>
        </p:nvSpPr>
        <p:spPr bwMode="auto">
          <a:xfrm>
            <a:off x="6194425" y="1123950"/>
            <a:ext cx="434975" cy="330200"/>
          </a:xfrm>
          <a:prstGeom prst="rect">
            <a:avLst/>
          </a:prstGeom>
          <a:solidFill>
            <a:srgbClr val="EDFFC9"/>
          </a:solidFill>
          <a:ln w="9525">
            <a:solidFill>
              <a:schemeClr val="tx1"/>
            </a:solidFill>
            <a:miter lim="800000"/>
            <a:headEnd/>
            <a:tailEnd/>
          </a:ln>
        </p:spPr>
        <p:txBody>
          <a:bodyPr>
            <a:spAutoFit/>
          </a:bodyPr>
          <a:lstStyle/>
          <a:p>
            <a:pPr algn="ctr">
              <a:spcBef>
                <a:spcPct val="50000"/>
              </a:spcBef>
            </a:pPr>
            <a:r>
              <a:rPr lang="en-US" sz="1500">
                <a:latin typeface="Verdana" pitchFamily="34" charset="0"/>
              </a:rPr>
              <a:t>9</a:t>
            </a:r>
          </a:p>
        </p:txBody>
      </p:sp>
      <p:sp>
        <p:nvSpPr>
          <p:cNvPr id="11317" name="Text Box 72"/>
          <p:cNvSpPr txBox="1">
            <a:spLocks noChangeArrowheads="1"/>
          </p:cNvSpPr>
          <p:nvPr/>
        </p:nvSpPr>
        <p:spPr bwMode="auto">
          <a:xfrm>
            <a:off x="6005513" y="822325"/>
            <a:ext cx="1030287" cy="320675"/>
          </a:xfrm>
          <a:prstGeom prst="rect">
            <a:avLst/>
          </a:prstGeom>
          <a:noFill/>
          <a:ln w="9525">
            <a:noFill/>
            <a:miter lim="800000"/>
            <a:headEnd/>
            <a:tailEnd/>
          </a:ln>
        </p:spPr>
        <p:txBody>
          <a:bodyPr>
            <a:spAutoFit/>
          </a:bodyPr>
          <a:lstStyle/>
          <a:p>
            <a:pPr>
              <a:spcBef>
                <a:spcPct val="50000"/>
              </a:spcBef>
            </a:pPr>
            <a:r>
              <a:rPr lang="en-US" sz="1500">
                <a:solidFill>
                  <a:srgbClr val="FF3300"/>
                </a:solidFill>
                <a:latin typeface="Verdana" pitchFamily="34" charset="0"/>
              </a:rPr>
              <a:t>START</a:t>
            </a:r>
          </a:p>
        </p:txBody>
      </p:sp>
      <p:sp>
        <p:nvSpPr>
          <p:cNvPr id="11318" name="Text Box 73"/>
          <p:cNvSpPr txBox="1">
            <a:spLocks noChangeArrowheads="1"/>
          </p:cNvSpPr>
          <p:nvPr/>
        </p:nvSpPr>
        <p:spPr bwMode="auto">
          <a:xfrm>
            <a:off x="1524000" y="4572000"/>
            <a:ext cx="5181600" cy="2206625"/>
          </a:xfrm>
          <a:prstGeom prst="rect">
            <a:avLst/>
          </a:prstGeom>
          <a:solidFill>
            <a:srgbClr val="E8FFA7"/>
          </a:solidFill>
          <a:ln w="9525">
            <a:solidFill>
              <a:srgbClr val="FF6600"/>
            </a:solidFill>
            <a:miter lim="800000"/>
            <a:headEnd/>
            <a:tailEnd/>
          </a:ln>
        </p:spPr>
        <p:txBody>
          <a:bodyPr>
            <a:spAutoFit/>
          </a:bodyPr>
          <a:lstStyle/>
          <a:p>
            <a:pPr>
              <a:spcBef>
                <a:spcPct val="50000"/>
              </a:spcBef>
            </a:pPr>
            <a:r>
              <a:rPr lang="en-US" sz="1200" dirty="0">
                <a:latin typeface="Verdana" pitchFamily="34" charset="0"/>
              </a:rPr>
              <a:t>  START   =9, INFO[9]=</a:t>
            </a:r>
            <a:r>
              <a:rPr lang="en-US" sz="1200" dirty="0">
                <a:solidFill>
                  <a:srgbClr val="FF6600"/>
                </a:solidFill>
                <a:latin typeface="Verdana" pitchFamily="34" charset="0"/>
              </a:rPr>
              <a:t> N (1st character)</a:t>
            </a:r>
          </a:p>
          <a:p>
            <a:pPr>
              <a:spcBef>
                <a:spcPct val="50000"/>
              </a:spcBef>
            </a:pPr>
            <a:r>
              <a:rPr lang="en-US" sz="1200" dirty="0">
                <a:latin typeface="Verdana" pitchFamily="34" charset="0"/>
              </a:rPr>
              <a:t>LINK[9]   </a:t>
            </a:r>
            <a:r>
              <a:rPr lang="en-US" sz="1200" dirty="0" smtClean="0">
                <a:latin typeface="Verdana" pitchFamily="34" charset="0"/>
              </a:rPr>
              <a:t>=3, INFO[3]= </a:t>
            </a:r>
            <a:r>
              <a:rPr lang="en-US" sz="1200" dirty="0">
                <a:solidFill>
                  <a:srgbClr val="FF6600"/>
                </a:solidFill>
                <a:latin typeface="Verdana" pitchFamily="34" charset="0"/>
              </a:rPr>
              <a:t>O (2nd character)</a:t>
            </a:r>
          </a:p>
          <a:p>
            <a:pPr>
              <a:spcBef>
                <a:spcPct val="50000"/>
              </a:spcBef>
            </a:pPr>
            <a:r>
              <a:rPr lang="en-US" sz="1200" dirty="0">
                <a:latin typeface="Verdana" pitchFamily="34" charset="0"/>
              </a:rPr>
              <a:t>LINK[3]   </a:t>
            </a:r>
            <a:r>
              <a:rPr lang="en-US" sz="1200" dirty="0" smtClean="0">
                <a:latin typeface="Verdana" pitchFamily="34" charset="0"/>
              </a:rPr>
              <a:t>=6, INFO[6]= </a:t>
            </a:r>
            <a:r>
              <a:rPr lang="en-US" sz="1200" dirty="0">
                <a:solidFill>
                  <a:srgbClr val="FF6600"/>
                </a:solidFill>
                <a:latin typeface="Verdana" pitchFamily="34" charset="0"/>
              </a:rPr>
              <a:t>□ (blank space, as 3rd character)</a:t>
            </a:r>
          </a:p>
          <a:p>
            <a:pPr>
              <a:spcBef>
                <a:spcPct val="50000"/>
              </a:spcBef>
            </a:pPr>
            <a:r>
              <a:rPr lang="en-US" sz="1200" dirty="0">
                <a:latin typeface="Verdana" pitchFamily="34" charset="0"/>
              </a:rPr>
              <a:t>LINK[6]   </a:t>
            </a:r>
            <a:r>
              <a:rPr lang="en-US" sz="1200" dirty="0" smtClean="0">
                <a:latin typeface="Verdana" pitchFamily="34" charset="0"/>
              </a:rPr>
              <a:t>=11, INFO[11]= </a:t>
            </a:r>
            <a:r>
              <a:rPr lang="en-US" sz="1200" dirty="0">
                <a:solidFill>
                  <a:srgbClr val="FF6600"/>
                </a:solidFill>
                <a:latin typeface="Verdana" pitchFamily="34" charset="0"/>
              </a:rPr>
              <a:t>E (4th character)</a:t>
            </a:r>
          </a:p>
          <a:p>
            <a:pPr>
              <a:spcBef>
                <a:spcPct val="50000"/>
              </a:spcBef>
            </a:pPr>
            <a:r>
              <a:rPr lang="en-US" sz="1200" dirty="0">
                <a:latin typeface="Verdana" pitchFamily="34" charset="0"/>
              </a:rPr>
              <a:t>LINK[11] =7, INFO[7]= </a:t>
            </a:r>
            <a:r>
              <a:rPr lang="en-US" sz="1200" dirty="0">
                <a:solidFill>
                  <a:srgbClr val="FF6600"/>
                </a:solidFill>
                <a:latin typeface="Verdana" pitchFamily="34" charset="0"/>
              </a:rPr>
              <a:t>X (5th character)</a:t>
            </a:r>
          </a:p>
          <a:p>
            <a:pPr>
              <a:spcBef>
                <a:spcPct val="50000"/>
              </a:spcBef>
            </a:pPr>
            <a:r>
              <a:rPr lang="en-US" sz="1200" dirty="0">
                <a:latin typeface="Verdana" pitchFamily="34" charset="0"/>
              </a:rPr>
              <a:t>LINK[7]   </a:t>
            </a:r>
            <a:r>
              <a:rPr lang="en-US" sz="1200" dirty="0" smtClean="0">
                <a:latin typeface="Verdana" pitchFamily="34" charset="0"/>
              </a:rPr>
              <a:t>=10, INFO[10]= </a:t>
            </a:r>
            <a:r>
              <a:rPr lang="en-US" sz="1200" dirty="0">
                <a:solidFill>
                  <a:srgbClr val="FF6600"/>
                </a:solidFill>
                <a:latin typeface="Verdana" pitchFamily="34" charset="0"/>
              </a:rPr>
              <a:t>I (6th character)</a:t>
            </a:r>
          </a:p>
          <a:p>
            <a:pPr>
              <a:spcBef>
                <a:spcPct val="50000"/>
              </a:spcBef>
            </a:pPr>
            <a:r>
              <a:rPr lang="en-US" sz="1200" dirty="0" smtClean="0">
                <a:latin typeface="Verdana" pitchFamily="34" charset="0"/>
              </a:rPr>
              <a:t>LINK[10] =4, INFO[4]= </a:t>
            </a:r>
            <a:r>
              <a:rPr lang="en-US" sz="1200" dirty="0">
                <a:solidFill>
                  <a:srgbClr val="FF6600"/>
                </a:solidFill>
                <a:latin typeface="Verdana" pitchFamily="34" charset="0"/>
              </a:rPr>
              <a:t>T (7th character)</a:t>
            </a:r>
          </a:p>
          <a:p>
            <a:pPr>
              <a:spcBef>
                <a:spcPct val="50000"/>
              </a:spcBef>
            </a:pPr>
            <a:r>
              <a:rPr lang="en-US" sz="1200" smtClean="0">
                <a:latin typeface="Verdana" pitchFamily="34" charset="0"/>
              </a:rPr>
              <a:t>LINK[4]   </a:t>
            </a:r>
            <a:r>
              <a:rPr lang="en-US" sz="1200" dirty="0">
                <a:latin typeface="Verdana" pitchFamily="34" charset="0"/>
              </a:rPr>
              <a:t>=0, NULL value, so the list has ended</a:t>
            </a:r>
          </a:p>
        </p:txBody>
      </p:sp>
      <p:sp>
        <p:nvSpPr>
          <p:cNvPr id="11319" name="Text Box 74"/>
          <p:cNvSpPr txBox="1">
            <a:spLocks noChangeArrowheads="1"/>
          </p:cNvSpPr>
          <p:nvPr/>
        </p:nvSpPr>
        <p:spPr bwMode="auto">
          <a:xfrm>
            <a:off x="7515225" y="593725"/>
            <a:ext cx="841375" cy="320675"/>
          </a:xfrm>
          <a:prstGeom prst="rect">
            <a:avLst/>
          </a:prstGeom>
          <a:noFill/>
          <a:ln w="9525">
            <a:noFill/>
            <a:miter lim="800000"/>
            <a:headEnd/>
            <a:tailEnd/>
          </a:ln>
        </p:spPr>
        <p:txBody>
          <a:bodyPr>
            <a:spAutoFit/>
          </a:bodyPr>
          <a:lstStyle/>
          <a:p>
            <a:pPr>
              <a:spcBef>
                <a:spcPct val="50000"/>
              </a:spcBef>
            </a:pPr>
            <a:r>
              <a:rPr lang="en-US" sz="1500">
                <a:solidFill>
                  <a:srgbClr val="FF3300"/>
                </a:solidFill>
                <a:latin typeface="Verdana" pitchFamily="34" charset="0"/>
              </a:rPr>
              <a:t>INFO</a:t>
            </a:r>
          </a:p>
        </p:txBody>
      </p:sp>
      <p:sp>
        <p:nvSpPr>
          <p:cNvPr id="11320" name="Text Box 75"/>
          <p:cNvSpPr txBox="1">
            <a:spLocks noChangeArrowheads="1"/>
          </p:cNvSpPr>
          <p:nvPr/>
        </p:nvSpPr>
        <p:spPr bwMode="auto">
          <a:xfrm>
            <a:off x="8305800" y="593725"/>
            <a:ext cx="841375" cy="320675"/>
          </a:xfrm>
          <a:prstGeom prst="rect">
            <a:avLst/>
          </a:prstGeom>
          <a:noFill/>
          <a:ln w="9525">
            <a:noFill/>
            <a:miter lim="800000"/>
            <a:headEnd/>
            <a:tailEnd/>
          </a:ln>
        </p:spPr>
        <p:txBody>
          <a:bodyPr>
            <a:spAutoFit/>
          </a:bodyPr>
          <a:lstStyle/>
          <a:p>
            <a:pPr>
              <a:spcBef>
                <a:spcPct val="50000"/>
              </a:spcBef>
            </a:pPr>
            <a:r>
              <a:rPr lang="en-US" sz="1500">
                <a:solidFill>
                  <a:srgbClr val="0000FF"/>
                </a:solidFill>
                <a:latin typeface="Verdana" pitchFamily="34" charset="0"/>
              </a:rPr>
              <a:t>LINK</a:t>
            </a:r>
          </a:p>
        </p:txBody>
      </p:sp>
      <p:sp>
        <p:nvSpPr>
          <p:cNvPr id="11321" name="Slide Number Placeholder 6"/>
          <p:cNvSpPr>
            <a:spLocks noGrp="1"/>
          </p:cNvSpPr>
          <p:nvPr>
            <p:ph type="sldNum" sz="quarter" idx="12"/>
          </p:nvPr>
        </p:nvSpPr>
        <p:spPr>
          <a:xfrm>
            <a:off x="-30163" y="6481763"/>
            <a:ext cx="752476" cy="376237"/>
          </a:xfrm>
          <a:noFill/>
        </p:spPr>
        <p:txBody>
          <a:bodyPr/>
          <a:lstStyle/>
          <a:p>
            <a:pPr algn="l"/>
            <a:r>
              <a:rPr lang="en-US" smtClean="0"/>
              <a:t>6.</a:t>
            </a:r>
            <a:fld id="{A6C97BC2-0B4B-4EF8-80EC-A4B122019F9B}" type="slidenum">
              <a:rPr lang="en-US" smtClean="0"/>
              <a:pPr algn="l"/>
              <a:t>6</a:t>
            </a:fld>
            <a:endParaRPr lang="en-US" smtClean="0"/>
          </a:p>
        </p:txBody>
      </p:sp>
      <p:sp>
        <p:nvSpPr>
          <p:cNvPr id="1132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Representation of Linked Lists in Memory</a:t>
            </a:r>
          </a:p>
        </p:txBody>
      </p:sp>
      <p:sp>
        <p:nvSpPr>
          <p:cNvPr id="11324" name="Text Box 4"/>
          <p:cNvSpPr txBox="1">
            <a:spLocks noChangeArrowheads="1"/>
          </p:cNvSpPr>
          <p:nvPr/>
        </p:nvSpPr>
        <p:spPr bwMode="auto">
          <a:xfrm>
            <a:off x="152400" y="533400"/>
            <a:ext cx="5715000" cy="1235075"/>
          </a:xfrm>
          <a:prstGeom prst="rect">
            <a:avLst/>
          </a:prstGeom>
          <a:noFill/>
          <a:ln w="9525">
            <a:noFill/>
            <a:miter lim="800000"/>
            <a:headEnd/>
            <a:tailEnd/>
          </a:ln>
        </p:spPr>
        <p:txBody>
          <a:bodyPr>
            <a:spAutoFit/>
          </a:bodyPr>
          <a:lstStyle/>
          <a:p>
            <a:pPr lvl="1" indent="-457200" algn="just">
              <a:buFont typeface="Wingdings" pitchFamily="2" charset="2"/>
              <a:buChar char="Ø"/>
            </a:pPr>
            <a:r>
              <a:rPr lang="en-US" sz="1500">
                <a:latin typeface="Verdana" pitchFamily="34" charset="0"/>
              </a:rPr>
              <a:t>Suppose a list of characters or a string (e.g. </a:t>
            </a:r>
            <a:r>
              <a:rPr lang="en-US" sz="1500">
                <a:solidFill>
                  <a:srgbClr val="0000FF"/>
                </a:solidFill>
                <a:latin typeface="Verdana" pitchFamily="34" charset="0"/>
              </a:rPr>
              <a:t>NO EXIT</a:t>
            </a:r>
            <a:r>
              <a:rPr lang="en-US" sz="1500">
                <a:latin typeface="Verdana" pitchFamily="34" charset="0"/>
              </a:rPr>
              <a:t>) is to be stored in a linked list.</a:t>
            </a:r>
          </a:p>
          <a:p>
            <a:pPr lvl="1" indent="-457200" algn="just">
              <a:buFont typeface="Wingdings" pitchFamily="2" charset="2"/>
              <a:buChar char="Ø"/>
            </a:pPr>
            <a:r>
              <a:rPr lang="en-US" sz="1500">
                <a:latin typeface="Verdana" pitchFamily="34" charset="0"/>
              </a:rPr>
              <a:t>Unless otherwise specified or implied, the linked list will be maintained in memory as shown in the figure below.</a:t>
            </a:r>
          </a:p>
        </p:txBody>
      </p:sp>
      <p:sp>
        <p:nvSpPr>
          <p:cNvPr id="11326" name="Text Box 4"/>
          <p:cNvSpPr txBox="1">
            <a:spLocks noChangeArrowheads="1"/>
          </p:cNvSpPr>
          <p:nvPr/>
        </p:nvSpPr>
        <p:spPr bwMode="auto">
          <a:xfrm>
            <a:off x="152400" y="1752600"/>
            <a:ext cx="6400800" cy="1235075"/>
          </a:xfrm>
          <a:prstGeom prst="rect">
            <a:avLst/>
          </a:prstGeom>
          <a:noFill/>
          <a:ln w="9525">
            <a:noFill/>
            <a:miter lim="800000"/>
            <a:headEnd/>
            <a:tailEnd/>
          </a:ln>
        </p:spPr>
        <p:txBody>
          <a:bodyPr>
            <a:spAutoFit/>
          </a:bodyPr>
          <a:lstStyle/>
          <a:p>
            <a:pPr lvl="1" indent="-457200" algn="just">
              <a:buFont typeface="Wingdings" pitchFamily="2" charset="2"/>
              <a:buChar char="Ø"/>
            </a:pPr>
            <a:r>
              <a:rPr lang="en-US" sz="1500">
                <a:latin typeface="Verdana" pitchFamily="34" charset="0"/>
              </a:rPr>
              <a:t>The linked list requires two linear arrays. Let us assume that one of them  is INFO, where INFO[K] contains the information part (here individual characters) and another array is LINK, where LINK[K] contains the next-pointer field of a node.</a:t>
            </a:r>
          </a:p>
        </p:txBody>
      </p:sp>
      <p:sp>
        <p:nvSpPr>
          <p:cNvPr id="11378" name="Text Box 4"/>
          <p:cNvSpPr txBox="1">
            <a:spLocks noChangeArrowheads="1"/>
          </p:cNvSpPr>
          <p:nvPr/>
        </p:nvSpPr>
        <p:spPr bwMode="auto">
          <a:xfrm>
            <a:off x="152400" y="3032125"/>
            <a:ext cx="6477000" cy="1463675"/>
          </a:xfrm>
          <a:prstGeom prst="rect">
            <a:avLst/>
          </a:prstGeom>
          <a:noFill/>
          <a:ln w="9525">
            <a:noFill/>
            <a:miter lim="800000"/>
            <a:headEnd/>
            <a:tailEnd/>
          </a:ln>
        </p:spPr>
        <p:txBody>
          <a:bodyPr>
            <a:spAutoFit/>
          </a:bodyPr>
          <a:lstStyle/>
          <a:p>
            <a:pPr lvl="1" indent="-457200" algn="just">
              <a:buFont typeface="Wingdings" pitchFamily="2" charset="2"/>
              <a:buChar char="Ø"/>
            </a:pPr>
            <a:r>
              <a:rPr lang="en-US" sz="1500">
                <a:latin typeface="Verdana" pitchFamily="34" charset="0"/>
              </a:rPr>
              <a:t>The linked list has a </a:t>
            </a:r>
            <a:r>
              <a:rPr lang="en-US" sz="1500">
                <a:solidFill>
                  <a:srgbClr val="0000FF"/>
                </a:solidFill>
                <a:latin typeface="Verdana" pitchFamily="34" charset="0"/>
              </a:rPr>
              <a:t>variable</a:t>
            </a:r>
            <a:r>
              <a:rPr lang="en-US" sz="1500">
                <a:latin typeface="Verdana" pitchFamily="34" charset="0"/>
              </a:rPr>
              <a:t> named START- which contains the location of the beginning of the list. The list also has a </a:t>
            </a:r>
            <a:r>
              <a:rPr lang="en-US" sz="1500">
                <a:solidFill>
                  <a:srgbClr val="0000FF"/>
                </a:solidFill>
                <a:latin typeface="Verdana" pitchFamily="34" charset="0"/>
              </a:rPr>
              <a:t>next-pointer</a:t>
            </a:r>
            <a:r>
              <a:rPr lang="en-US" sz="1500">
                <a:latin typeface="Verdana" pitchFamily="34" charset="0"/>
              </a:rPr>
              <a:t> sentinel denoted by NULL which indicates the end of the list.</a:t>
            </a:r>
          </a:p>
          <a:p>
            <a:pPr lvl="1" indent="-457200" algn="just">
              <a:buFont typeface="Wingdings" pitchFamily="2" charset="2"/>
              <a:buChar char="Ø"/>
            </a:pPr>
            <a:r>
              <a:rPr lang="en-US" sz="1500">
                <a:latin typeface="Verdana" pitchFamily="34" charset="0"/>
              </a:rPr>
              <a:t>The example shows that the nodes of a linked list need not occupy adjacent elements in the arrays INFO and LINK.</a:t>
            </a:r>
          </a:p>
        </p:txBody>
      </p:sp>
      <p:grpSp>
        <p:nvGrpSpPr>
          <p:cNvPr id="2" name="Group 148"/>
          <p:cNvGrpSpPr>
            <a:grpSpLocks/>
          </p:cNvGrpSpPr>
          <p:nvPr/>
        </p:nvGrpSpPr>
        <p:grpSpPr bwMode="auto">
          <a:xfrm>
            <a:off x="6629400" y="1295400"/>
            <a:ext cx="533400" cy="2362200"/>
            <a:chOff x="4176" y="816"/>
            <a:chExt cx="336" cy="1488"/>
          </a:xfrm>
        </p:grpSpPr>
        <p:sp>
          <p:nvSpPr>
            <p:cNvPr id="11409" name="Line 145"/>
            <p:cNvSpPr>
              <a:spLocks noChangeShapeType="1"/>
            </p:cNvSpPr>
            <p:nvPr/>
          </p:nvSpPr>
          <p:spPr bwMode="auto">
            <a:xfrm>
              <a:off x="4176" y="816"/>
              <a:ext cx="144" cy="0"/>
            </a:xfrm>
            <a:prstGeom prst="line">
              <a:avLst/>
            </a:prstGeom>
            <a:noFill/>
            <a:ln w="9525">
              <a:solidFill>
                <a:srgbClr val="0000FF"/>
              </a:solidFill>
              <a:round/>
              <a:headEnd/>
              <a:tailEnd/>
            </a:ln>
            <a:effectLst/>
          </p:spPr>
          <p:txBody>
            <a:bodyPr/>
            <a:lstStyle/>
            <a:p>
              <a:endParaRPr lang="en-US"/>
            </a:p>
          </p:txBody>
        </p:sp>
        <p:sp>
          <p:nvSpPr>
            <p:cNvPr id="11410" name="Line 146"/>
            <p:cNvSpPr>
              <a:spLocks noChangeShapeType="1"/>
            </p:cNvSpPr>
            <p:nvPr/>
          </p:nvSpPr>
          <p:spPr bwMode="auto">
            <a:xfrm>
              <a:off x="4320" y="816"/>
              <a:ext cx="0" cy="1488"/>
            </a:xfrm>
            <a:prstGeom prst="line">
              <a:avLst/>
            </a:prstGeom>
            <a:noFill/>
            <a:ln w="9525">
              <a:solidFill>
                <a:srgbClr val="0000FF"/>
              </a:solidFill>
              <a:round/>
              <a:headEnd/>
              <a:tailEnd/>
            </a:ln>
            <a:effectLst/>
          </p:spPr>
          <p:txBody>
            <a:bodyPr/>
            <a:lstStyle/>
            <a:p>
              <a:endParaRPr lang="en-US"/>
            </a:p>
          </p:txBody>
        </p:sp>
        <p:sp>
          <p:nvSpPr>
            <p:cNvPr id="11411" name="Line 147"/>
            <p:cNvSpPr>
              <a:spLocks noChangeShapeType="1"/>
            </p:cNvSpPr>
            <p:nvPr/>
          </p:nvSpPr>
          <p:spPr bwMode="auto">
            <a:xfrm>
              <a:off x="4320" y="2304"/>
              <a:ext cx="192" cy="0"/>
            </a:xfrm>
            <a:prstGeom prst="line">
              <a:avLst/>
            </a:prstGeom>
            <a:noFill/>
            <a:ln w="9525">
              <a:solidFill>
                <a:srgbClr val="0000FF"/>
              </a:solidFill>
              <a:round/>
              <a:headEnd/>
              <a:tailEnd type="triangle" w="med" len="med"/>
            </a:ln>
            <a:effectLst/>
          </p:spPr>
          <p:txBody>
            <a:bodyPr/>
            <a:lstStyle/>
            <a:p>
              <a:endParaRPr lang="en-US"/>
            </a:p>
          </p:txBody>
        </p:sp>
      </p:grpSp>
      <p:sp>
        <p:nvSpPr>
          <p:cNvPr id="11416" name="Text Box 36"/>
          <p:cNvSpPr txBox="1">
            <a:spLocks noChangeArrowheads="1"/>
          </p:cNvSpPr>
          <p:nvPr/>
        </p:nvSpPr>
        <p:spPr bwMode="auto">
          <a:xfrm>
            <a:off x="6705600" y="4953000"/>
            <a:ext cx="2590800" cy="549275"/>
          </a:xfrm>
          <a:prstGeom prst="rect">
            <a:avLst/>
          </a:prstGeom>
          <a:noFill/>
          <a:ln w="9525">
            <a:noFill/>
            <a:miter lim="800000"/>
            <a:headEnd/>
            <a:tailEnd/>
          </a:ln>
        </p:spPr>
        <p:txBody>
          <a:bodyPr>
            <a:spAutoFit/>
          </a:bodyPr>
          <a:lstStyle/>
          <a:p>
            <a:pPr>
              <a:spcBef>
                <a:spcPct val="50000"/>
              </a:spcBef>
            </a:pPr>
            <a:r>
              <a:rPr lang="en-US" sz="1500" b="1">
                <a:solidFill>
                  <a:schemeClr val="tx2"/>
                </a:solidFill>
                <a:latin typeface="Verdana" pitchFamily="34" charset="0"/>
              </a:rPr>
              <a:t>Figure</a:t>
            </a:r>
            <a:r>
              <a:rPr lang="en-US" sz="1500">
                <a:solidFill>
                  <a:schemeClr val="tx2"/>
                </a:solidFill>
                <a:latin typeface="Verdana" pitchFamily="34" charset="0"/>
              </a:rPr>
              <a:t>: Representation of linked list in memory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87" name="Group 119"/>
          <p:cNvGraphicFramePr>
            <a:graphicFrameLocks noGrp="1"/>
          </p:cNvGraphicFramePr>
          <p:nvPr/>
        </p:nvGraphicFramePr>
        <p:xfrm>
          <a:off x="7016750" y="912813"/>
          <a:ext cx="450850" cy="5120640"/>
        </p:xfrm>
        <a:graphic>
          <a:graphicData uri="http://schemas.openxmlformats.org/drawingml/2006/table">
            <a:tbl>
              <a:tblPr/>
              <a:tblGrid>
                <a:gridCol w="450850"/>
              </a:tblGrid>
              <a:tr h="230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2</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3</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4</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5</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6</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7</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8</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9</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10</a:t>
                      </a:r>
                    </a:p>
                  </a:txBody>
                  <a:tcPr horzOverflow="overflow">
                    <a:lnL>
                      <a:noFill/>
                    </a:lnL>
                    <a:lnR>
                      <a:noFill/>
                    </a:lnR>
                    <a:lnT>
                      <a:noFill/>
                    </a:lnT>
                    <a:lnB>
                      <a:noFill/>
                    </a:lnB>
                    <a:lnTlToBr>
                      <a:noFill/>
                    </a:lnTlToBr>
                    <a:lnBlToTr>
                      <a:noFill/>
                    </a:lnBlToTr>
                    <a:noFill/>
                  </a:tcPr>
                </a:tc>
              </a:tr>
              <a:tr h="266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11</a:t>
                      </a:r>
                    </a:p>
                  </a:txBody>
                  <a:tcPr horzOverflow="overflow">
                    <a:lnL>
                      <a:noFill/>
                    </a:lnL>
                    <a:lnR>
                      <a:noFill/>
                    </a:lnR>
                    <a:lnT>
                      <a:noFill/>
                    </a:lnT>
                    <a:lnB>
                      <a:noFill/>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12</a:t>
                      </a:r>
                    </a:p>
                  </a:txBody>
                  <a:tcPr horzOverflow="overflow">
                    <a:lnL>
                      <a:noFill/>
                    </a:lnL>
                    <a:lnR>
                      <a:noFill/>
                    </a:lnR>
                    <a:lnT>
                      <a:noFill/>
                    </a:lnT>
                    <a:lnB>
                      <a:noFill/>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13</a:t>
                      </a:r>
                    </a:p>
                  </a:txBody>
                  <a:tcPr horzOverflow="overflow">
                    <a:lnL>
                      <a:noFill/>
                    </a:lnL>
                    <a:lnR>
                      <a:noFill/>
                    </a:lnR>
                    <a:lnT>
                      <a:noFill/>
                    </a:lnT>
                    <a:lnB>
                      <a:noFill/>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14</a:t>
                      </a:r>
                    </a:p>
                  </a:txBody>
                  <a:tcPr horzOverflow="overflow">
                    <a:lnL>
                      <a:noFill/>
                    </a:lnL>
                    <a:lnR>
                      <a:noFill/>
                    </a:lnR>
                    <a:lnT>
                      <a:noFill/>
                    </a:lnT>
                    <a:lnB>
                      <a:noFill/>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15</a:t>
                      </a:r>
                    </a:p>
                  </a:txBody>
                  <a:tcPr horzOverflow="overflow">
                    <a:lnL>
                      <a:noFill/>
                    </a:lnL>
                    <a:lnR>
                      <a:noFill/>
                    </a:lnR>
                    <a:lnT>
                      <a:noFill/>
                    </a:lnT>
                    <a:lnB>
                      <a:noFill/>
                    </a:lnB>
                    <a:lnTlToBr>
                      <a:noFill/>
                    </a:lnTlToBr>
                    <a:lnBlToTr>
                      <a:noFill/>
                    </a:lnBlToTr>
                    <a:noFill/>
                  </a:tcPr>
                </a:tc>
              </a:tr>
              <a:tr h="190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16</a:t>
                      </a:r>
                    </a:p>
                  </a:txBody>
                  <a:tcPr horzOverflow="overflow">
                    <a:lnL>
                      <a:noFill/>
                    </a:lnL>
                    <a:lnR>
                      <a:noFill/>
                    </a:lnR>
                    <a:lnT>
                      <a:noFill/>
                    </a:lnT>
                    <a:lnB>
                      <a:noFill/>
                    </a:lnB>
                    <a:lnTlToBr>
                      <a:noFill/>
                    </a:lnTlToBr>
                    <a:lnBlToTr>
                      <a:noFill/>
                    </a:lnBlToTr>
                    <a:noFill/>
                  </a:tcPr>
                </a:tc>
              </a:tr>
            </a:tbl>
          </a:graphicData>
        </a:graphic>
      </p:graphicFrame>
      <p:graphicFrame>
        <p:nvGraphicFramePr>
          <p:cNvPr id="58479" name="Group 111"/>
          <p:cNvGraphicFramePr>
            <a:graphicFrameLocks noGrp="1"/>
          </p:cNvGraphicFramePr>
          <p:nvPr/>
        </p:nvGraphicFramePr>
        <p:xfrm>
          <a:off x="7543800" y="915988"/>
          <a:ext cx="609600" cy="5120640"/>
        </p:xfrm>
        <a:graphic>
          <a:graphicData uri="http://schemas.openxmlformats.org/drawingml/2006/table">
            <a:tbl>
              <a:tblPr/>
              <a:tblGrid>
                <a:gridCol w="609600"/>
              </a:tblGrid>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212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74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82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246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84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78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74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250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236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88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62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74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93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319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EDE"/>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EDE"/>
                    </a:solidFill>
                  </a:tcPr>
                </a:tc>
              </a:tr>
            </a:tbl>
          </a:graphicData>
        </a:graphic>
      </p:graphicFrame>
      <p:graphicFrame>
        <p:nvGraphicFramePr>
          <p:cNvPr id="58467" name="Group 99"/>
          <p:cNvGraphicFramePr>
            <a:graphicFrameLocks noGrp="1"/>
          </p:cNvGraphicFramePr>
          <p:nvPr/>
        </p:nvGraphicFramePr>
        <p:xfrm>
          <a:off x="8382000" y="904875"/>
          <a:ext cx="533400" cy="5120640"/>
        </p:xfrm>
        <a:graphic>
          <a:graphicData uri="http://schemas.openxmlformats.org/drawingml/2006/table">
            <a:tbl>
              <a:tblPr/>
              <a:tblGrid>
                <a:gridCol w="533400"/>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95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FB"/>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E5FB"/>
                    </a:solidFill>
                  </a:tcPr>
                </a:tc>
              </a:tr>
            </a:tbl>
          </a:graphicData>
        </a:graphic>
      </p:graphicFrame>
      <p:sp>
        <p:nvSpPr>
          <p:cNvPr id="58439" name="Text Box 50"/>
          <p:cNvSpPr txBox="1">
            <a:spLocks noChangeArrowheads="1"/>
          </p:cNvSpPr>
          <p:nvPr/>
        </p:nvSpPr>
        <p:spPr bwMode="auto">
          <a:xfrm>
            <a:off x="6194425" y="1123950"/>
            <a:ext cx="434975" cy="330200"/>
          </a:xfrm>
          <a:prstGeom prst="rect">
            <a:avLst/>
          </a:prstGeom>
          <a:solidFill>
            <a:srgbClr val="EDFFC9"/>
          </a:solidFill>
          <a:ln w="9525">
            <a:solidFill>
              <a:schemeClr val="tx1"/>
            </a:solidFill>
            <a:miter lim="800000"/>
            <a:headEnd/>
            <a:tailEnd/>
          </a:ln>
        </p:spPr>
        <p:txBody>
          <a:bodyPr>
            <a:spAutoFit/>
          </a:bodyPr>
          <a:lstStyle/>
          <a:p>
            <a:pPr algn="ctr">
              <a:spcBef>
                <a:spcPct val="50000"/>
              </a:spcBef>
            </a:pPr>
            <a:r>
              <a:rPr lang="en-US" sz="1500">
                <a:latin typeface="Verdana" pitchFamily="34" charset="0"/>
              </a:rPr>
              <a:t>11</a:t>
            </a:r>
          </a:p>
        </p:txBody>
      </p:sp>
      <p:sp>
        <p:nvSpPr>
          <p:cNvPr id="58440" name="Text Box 72"/>
          <p:cNvSpPr txBox="1">
            <a:spLocks noChangeArrowheads="1"/>
          </p:cNvSpPr>
          <p:nvPr/>
        </p:nvSpPr>
        <p:spPr bwMode="auto">
          <a:xfrm>
            <a:off x="6005513" y="822325"/>
            <a:ext cx="1030287" cy="320675"/>
          </a:xfrm>
          <a:prstGeom prst="rect">
            <a:avLst/>
          </a:prstGeom>
          <a:noFill/>
          <a:ln w="9525">
            <a:noFill/>
            <a:miter lim="800000"/>
            <a:headEnd/>
            <a:tailEnd/>
          </a:ln>
        </p:spPr>
        <p:txBody>
          <a:bodyPr>
            <a:spAutoFit/>
          </a:bodyPr>
          <a:lstStyle/>
          <a:p>
            <a:pPr>
              <a:spcBef>
                <a:spcPct val="50000"/>
              </a:spcBef>
            </a:pPr>
            <a:r>
              <a:rPr lang="en-US" sz="1500">
                <a:solidFill>
                  <a:srgbClr val="0000FF"/>
                </a:solidFill>
                <a:latin typeface="Verdana" pitchFamily="34" charset="0"/>
              </a:rPr>
              <a:t>MATH</a:t>
            </a:r>
          </a:p>
        </p:txBody>
      </p:sp>
      <p:sp>
        <p:nvSpPr>
          <p:cNvPr id="58442" name="Text Box 74"/>
          <p:cNvSpPr txBox="1">
            <a:spLocks noChangeArrowheads="1"/>
          </p:cNvSpPr>
          <p:nvPr/>
        </p:nvSpPr>
        <p:spPr bwMode="auto">
          <a:xfrm>
            <a:off x="7515225" y="593725"/>
            <a:ext cx="841375" cy="320675"/>
          </a:xfrm>
          <a:prstGeom prst="rect">
            <a:avLst/>
          </a:prstGeom>
          <a:noFill/>
          <a:ln w="9525">
            <a:noFill/>
            <a:miter lim="800000"/>
            <a:headEnd/>
            <a:tailEnd/>
          </a:ln>
        </p:spPr>
        <p:txBody>
          <a:bodyPr>
            <a:spAutoFit/>
          </a:bodyPr>
          <a:lstStyle/>
          <a:p>
            <a:pPr>
              <a:spcBef>
                <a:spcPct val="50000"/>
              </a:spcBef>
            </a:pPr>
            <a:r>
              <a:rPr lang="en-US" sz="1500">
                <a:solidFill>
                  <a:srgbClr val="FF3300"/>
                </a:solidFill>
                <a:latin typeface="Verdana" pitchFamily="34" charset="0"/>
              </a:rPr>
              <a:t>MARK</a:t>
            </a:r>
          </a:p>
        </p:txBody>
      </p:sp>
      <p:sp>
        <p:nvSpPr>
          <p:cNvPr id="58443" name="Text Box 75"/>
          <p:cNvSpPr txBox="1">
            <a:spLocks noChangeArrowheads="1"/>
          </p:cNvSpPr>
          <p:nvPr/>
        </p:nvSpPr>
        <p:spPr bwMode="auto">
          <a:xfrm>
            <a:off x="8305800" y="593725"/>
            <a:ext cx="841375" cy="320675"/>
          </a:xfrm>
          <a:prstGeom prst="rect">
            <a:avLst/>
          </a:prstGeom>
          <a:noFill/>
          <a:ln w="9525">
            <a:noFill/>
            <a:miter lim="800000"/>
            <a:headEnd/>
            <a:tailEnd/>
          </a:ln>
        </p:spPr>
        <p:txBody>
          <a:bodyPr>
            <a:spAutoFit/>
          </a:bodyPr>
          <a:lstStyle/>
          <a:p>
            <a:pPr>
              <a:spcBef>
                <a:spcPct val="50000"/>
              </a:spcBef>
            </a:pPr>
            <a:r>
              <a:rPr lang="en-US" sz="1500">
                <a:solidFill>
                  <a:srgbClr val="0000FF"/>
                </a:solidFill>
                <a:latin typeface="Verdana" pitchFamily="34" charset="0"/>
              </a:rPr>
              <a:t>LINK</a:t>
            </a:r>
          </a:p>
        </p:txBody>
      </p:sp>
      <p:sp>
        <p:nvSpPr>
          <p:cNvPr id="58444" name="Slide Number Placeholder 6"/>
          <p:cNvSpPr txBox="1">
            <a:spLocks noGrp="1"/>
          </p:cNvSpPr>
          <p:nvPr/>
        </p:nvSpPr>
        <p:spPr bwMode="auto">
          <a:xfrm>
            <a:off x="-30163" y="6481763"/>
            <a:ext cx="752476" cy="376237"/>
          </a:xfrm>
          <a:prstGeom prst="rect">
            <a:avLst/>
          </a:prstGeom>
          <a:noFill/>
          <a:ln w="9525">
            <a:noFill/>
            <a:miter lim="800000"/>
            <a:headEnd/>
            <a:tailEnd/>
          </a:ln>
        </p:spPr>
        <p:txBody>
          <a:bodyPr/>
          <a:lstStyle/>
          <a:p>
            <a:r>
              <a:rPr lang="en-US" sz="1400"/>
              <a:t>6.</a:t>
            </a:r>
            <a:fld id="{AB41B9F3-9768-4733-9608-D72F80C1371F}" type="slidenum">
              <a:rPr lang="en-US" sz="1400"/>
              <a:pPr/>
              <a:t>7</a:t>
            </a:fld>
            <a:endParaRPr lang="en-US" sz="1400"/>
          </a:p>
        </p:txBody>
      </p:sp>
      <p:sp>
        <p:nvSpPr>
          <p:cNvPr id="58445"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Representation of Linked Lists in Memory</a:t>
            </a:r>
          </a:p>
        </p:txBody>
      </p:sp>
      <p:sp>
        <p:nvSpPr>
          <p:cNvPr id="58446" name="Text Box 4"/>
          <p:cNvSpPr txBox="1">
            <a:spLocks noChangeArrowheads="1"/>
          </p:cNvSpPr>
          <p:nvPr/>
        </p:nvSpPr>
        <p:spPr bwMode="auto">
          <a:xfrm>
            <a:off x="76200" y="1676400"/>
            <a:ext cx="5638800" cy="2333625"/>
          </a:xfrm>
          <a:prstGeom prst="rect">
            <a:avLst/>
          </a:prstGeom>
          <a:noFill/>
          <a:ln w="9525">
            <a:noFill/>
            <a:miter lim="800000"/>
            <a:headEnd/>
            <a:tailEnd/>
          </a:ln>
        </p:spPr>
        <p:txBody>
          <a:bodyPr>
            <a:spAutoFit/>
          </a:bodyPr>
          <a:lstStyle/>
          <a:p>
            <a:pPr lvl="1" indent="-457200" algn="just">
              <a:spcBef>
                <a:spcPct val="20000"/>
              </a:spcBef>
              <a:spcAft>
                <a:spcPct val="20000"/>
              </a:spcAft>
              <a:buFont typeface="Wingdings" pitchFamily="2" charset="2"/>
              <a:buChar char="Ø"/>
            </a:pPr>
            <a:r>
              <a:rPr lang="en-US" sz="1500">
                <a:latin typeface="Verdana" pitchFamily="34" charset="0"/>
              </a:rPr>
              <a:t>Suppose that 10 students of IIT took part in two separate quiz tests on Math and English. </a:t>
            </a:r>
          </a:p>
          <a:p>
            <a:pPr lvl="1" indent="-457200" algn="just">
              <a:spcBef>
                <a:spcPct val="20000"/>
              </a:spcBef>
              <a:spcAft>
                <a:spcPct val="20000"/>
              </a:spcAft>
              <a:buFont typeface="Wingdings" pitchFamily="2" charset="2"/>
              <a:buChar char="Ø"/>
            </a:pPr>
            <a:r>
              <a:rPr lang="en-US" sz="1500">
                <a:latin typeface="Verdana" pitchFamily="34" charset="0"/>
              </a:rPr>
              <a:t>The following example illustrates how the two lists can be maintained in the same linear arrays MARK and LINK.</a:t>
            </a:r>
          </a:p>
          <a:p>
            <a:pPr lvl="1" indent="-457200" algn="just">
              <a:spcBef>
                <a:spcPct val="20000"/>
              </a:spcBef>
              <a:spcAft>
                <a:spcPct val="20000"/>
              </a:spcAft>
              <a:buFont typeface="Wingdings" pitchFamily="2" charset="2"/>
              <a:buChar char="Ø"/>
            </a:pPr>
            <a:r>
              <a:rPr lang="en-US" sz="1500">
                <a:latin typeface="Verdana" pitchFamily="34" charset="0"/>
              </a:rPr>
              <a:t>Note that each list must have its own pointer variable giving the location of its first node. Here, MATH contains 11, the location of its first node, and ENGLISH contains 5, the location of its first node.</a:t>
            </a:r>
          </a:p>
        </p:txBody>
      </p:sp>
      <p:sp>
        <p:nvSpPr>
          <p:cNvPr id="58448" name="Text Box 4"/>
          <p:cNvSpPr txBox="1">
            <a:spLocks noChangeArrowheads="1"/>
          </p:cNvSpPr>
          <p:nvPr/>
        </p:nvSpPr>
        <p:spPr bwMode="auto">
          <a:xfrm>
            <a:off x="76200" y="533400"/>
            <a:ext cx="5867400" cy="1006475"/>
          </a:xfrm>
          <a:prstGeom prst="rect">
            <a:avLst/>
          </a:prstGeom>
          <a:noFill/>
          <a:ln w="9525">
            <a:noFill/>
            <a:miter lim="800000"/>
            <a:headEnd/>
            <a:tailEnd/>
          </a:ln>
        </p:spPr>
        <p:txBody>
          <a:bodyPr>
            <a:spAutoFit/>
          </a:bodyPr>
          <a:lstStyle/>
          <a:p>
            <a:pPr lvl="1" indent="-457200" algn="just">
              <a:spcBef>
                <a:spcPct val="20000"/>
              </a:spcBef>
              <a:spcAft>
                <a:spcPct val="20000"/>
              </a:spcAft>
              <a:buFont typeface="Wingdings" pitchFamily="2" charset="2"/>
              <a:buChar char="Ø"/>
            </a:pPr>
            <a:r>
              <a:rPr lang="en-US" sz="1500">
                <a:latin typeface="Verdana" pitchFamily="34" charset="0"/>
              </a:rPr>
              <a:t>In linked list, more than one list may be maintained in the same linear arrays. But each list must have its own pointer variable giving the location of its first node.</a:t>
            </a:r>
          </a:p>
        </p:txBody>
      </p:sp>
      <p:sp>
        <p:nvSpPr>
          <p:cNvPr id="58450" name="Line 82"/>
          <p:cNvSpPr>
            <a:spLocks noChangeShapeType="1"/>
          </p:cNvSpPr>
          <p:nvPr/>
        </p:nvSpPr>
        <p:spPr bwMode="auto">
          <a:xfrm>
            <a:off x="6629400" y="1295400"/>
            <a:ext cx="228600" cy="0"/>
          </a:xfrm>
          <a:prstGeom prst="line">
            <a:avLst/>
          </a:prstGeom>
          <a:noFill/>
          <a:ln w="9525">
            <a:solidFill>
              <a:srgbClr val="0000FF"/>
            </a:solidFill>
            <a:round/>
            <a:headEnd/>
            <a:tailEnd/>
          </a:ln>
          <a:effectLst/>
        </p:spPr>
        <p:txBody>
          <a:bodyPr/>
          <a:lstStyle/>
          <a:p>
            <a:endParaRPr lang="en-US"/>
          </a:p>
        </p:txBody>
      </p:sp>
      <p:sp>
        <p:nvSpPr>
          <p:cNvPr id="58451" name="Line 83"/>
          <p:cNvSpPr>
            <a:spLocks noChangeShapeType="1"/>
          </p:cNvSpPr>
          <p:nvPr/>
        </p:nvSpPr>
        <p:spPr bwMode="auto">
          <a:xfrm>
            <a:off x="6858000" y="1295400"/>
            <a:ext cx="0" cy="2971800"/>
          </a:xfrm>
          <a:prstGeom prst="line">
            <a:avLst/>
          </a:prstGeom>
          <a:noFill/>
          <a:ln w="9525">
            <a:solidFill>
              <a:srgbClr val="0000FF"/>
            </a:solidFill>
            <a:round/>
            <a:headEnd/>
            <a:tailEnd/>
          </a:ln>
          <a:effectLst/>
        </p:spPr>
        <p:txBody>
          <a:bodyPr/>
          <a:lstStyle/>
          <a:p>
            <a:endParaRPr lang="en-US"/>
          </a:p>
        </p:txBody>
      </p:sp>
      <p:sp>
        <p:nvSpPr>
          <p:cNvPr id="58452" name="Line 84"/>
          <p:cNvSpPr>
            <a:spLocks noChangeShapeType="1"/>
          </p:cNvSpPr>
          <p:nvPr/>
        </p:nvSpPr>
        <p:spPr bwMode="auto">
          <a:xfrm>
            <a:off x="6858000" y="4267200"/>
            <a:ext cx="304800" cy="0"/>
          </a:xfrm>
          <a:prstGeom prst="line">
            <a:avLst/>
          </a:prstGeom>
          <a:noFill/>
          <a:ln w="9525">
            <a:solidFill>
              <a:srgbClr val="0000FF"/>
            </a:solidFill>
            <a:round/>
            <a:headEnd/>
            <a:tailEnd type="triangle" w="med" len="med"/>
          </a:ln>
          <a:effectLst/>
        </p:spPr>
        <p:txBody>
          <a:bodyPr/>
          <a:lstStyle/>
          <a:p>
            <a:endParaRPr lang="en-US"/>
          </a:p>
        </p:txBody>
      </p:sp>
      <p:sp>
        <p:nvSpPr>
          <p:cNvPr id="58453" name="Text Box 4"/>
          <p:cNvSpPr txBox="1">
            <a:spLocks noChangeArrowheads="1"/>
          </p:cNvSpPr>
          <p:nvPr/>
        </p:nvSpPr>
        <p:spPr bwMode="auto">
          <a:xfrm>
            <a:off x="76200" y="4114800"/>
            <a:ext cx="6858000" cy="777875"/>
          </a:xfrm>
          <a:prstGeom prst="rect">
            <a:avLst/>
          </a:prstGeom>
          <a:noFill/>
          <a:ln w="9525">
            <a:noFill/>
            <a:miter lim="800000"/>
            <a:headEnd/>
            <a:tailEnd/>
          </a:ln>
        </p:spPr>
        <p:txBody>
          <a:bodyPr>
            <a:spAutoFit/>
          </a:bodyPr>
          <a:lstStyle/>
          <a:p>
            <a:pPr lvl="1" indent="-457200" algn="just">
              <a:buFont typeface="Wingdings" pitchFamily="2" charset="2"/>
              <a:buChar char="Ø"/>
            </a:pPr>
            <a:r>
              <a:rPr lang="en-US" sz="1500">
                <a:latin typeface="Verdana" pitchFamily="34" charset="0"/>
              </a:rPr>
              <a:t>Following the pointers, we see that-</a:t>
            </a:r>
          </a:p>
          <a:p>
            <a:pPr lvl="1" indent="-457200" algn="just">
              <a:buFont typeface="Wingdings" pitchFamily="2" charset="2"/>
              <a:buChar char="q"/>
            </a:pPr>
            <a:r>
              <a:rPr lang="en-US" sz="1500">
                <a:latin typeface="Verdana" pitchFamily="34" charset="0"/>
              </a:rPr>
              <a:t>MATH list consists of the elements: </a:t>
            </a:r>
            <a:r>
              <a:rPr lang="en-US" sz="1500">
                <a:solidFill>
                  <a:srgbClr val="0000FF"/>
                </a:solidFill>
                <a:latin typeface="Verdana" pitchFamily="34" charset="0"/>
              </a:rPr>
              <a:t>88 74 93 82</a:t>
            </a:r>
          </a:p>
          <a:p>
            <a:pPr lvl="1" indent="-457200" algn="just">
              <a:buFont typeface="Wingdings" pitchFamily="2" charset="2"/>
              <a:buChar char="q"/>
            </a:pPr>
            <a:r>
              <a:rPr lang="en-US" sz="1500">
                <a:latin typeface="Verdana" pitchFamily="34" charset="0"/>
              </a:rPr>
              <a:t>ENGLISH list consists of the elements: </a:t>
            </a:r>
            <a:r>
              <a:rPr lang="en-US" sz="1500">
                <a:solidFill>
                  <a:srgbClr val="FF3300"/>
                </a:solidFill>
                <a:latin typeface="Verdana" pitchFamily="34" charset="0"/>
              </a:rPr>
              <a:t>84, 62, 74, 100,74, 78</a:t>
            </a:r>
          </a:p>
        </p:txBody>
      </p:sp>
      <p:sp>
        <p:nvSpPr>
          <p:cNvPr id="58454" name="Text Box 50"/>
          <p:cNvSpPr txBox="1">
            <a:spLocks noChangeArrowheads="1"/>
          </p:cNvSpPr>
          <p:nvPr/>
        </p:nvSpPr>
        <p:spPr bwMode="auto">
          <a:xfrm>
            <a:off x="6186488" y="3284538"/>
            <a:ext cx="434975" cy="330200"/>
          </a:xfrm>
          <a:prstGeom prst="rect">
            <a:avLst/>
          </a:prstGeom>
          <a:solidFill>
            <a:srgbClr val="DFFF83"/>
          </a:solidFill>
          <a:ln w="9525">
            <a:solidFill>
              <a:schemeClr val="tx1"/>
            </a:solidFill>
            <a:miter lim="800000"/>
            <a:headEnd/>
            <a:tailEnd/>
          </a:ln>
        </p:spPr>
        <p:txBody>
          <a:bodyPr>
            <a:spAutoFit/>
          </a:bodyPr>
          <a:lstStyle/>
          <a:p>
            <a:pPr algn="ctr">
              <a:spcBef>
                <a:spcPct val="50000"/>
              </a:spcBef>
            </a:pPr>
            <a:r>
              <a:rPr lang="en-US" sz="1500">
                <a:latin typeface="Verdana" pitchFamily="34" charset="0"/>
              </a:rPr>
              <a:t>5</a:t>
            </a:r>
          </a:p>
        </p:txBody>
      </p:sp>
      <p:sp>
        <p:nvSpPr>
          <p:cNvPr id="58455" name="Text Box 72"/>
          <p:cNvSpPr txBox="1">
            <a:spLocks noChangeArrowheads="1"/>
          </p:cNvSpPr>
          <p:nvPr/>
        </p:nvSpPr>
        <p:spPr bwMode="auto">
          <a:xfrm>
            <a:off x="5791200" y="3675063"/>
            <a:ext cx="1182688" cy="320675"/>
          </a:xfrm>
          <a:prstGeom prst="rect">
            <a:avLst/>
          </a:prstGeom>
          <a:noFill/>
          <a:ln w="9525">
            <a:noFill/>
            <a:miter lim="800000"/>
            <a:headEnd/>
            <a:tailEnd/>
          </a:ln>
        </p:spPr>
        <p:txBody>
          <a:bodyPr>
            <a:spAutoFit/>
          </a:bodyPr>
          <a:lstStyle/>
          <a:p>
            <a:pPr>
              <a:spcBef>
                <a:spcPct val="50000"/>
              </a:spcBef>
            </a:pPr>
            <a:r>
              <a:rPr lang="en-US" sz="1500">
                <a:solidFill>
                  <a:srgbClr val="FF3300"/>
                </a:solidFill>
                <a:latin typeface="Verdana" pitchFamily="34" charset="0"/>
              </a:rPr>
              <a:t>ENGLISH</a:t>
            </a:r>
          </a:p>
        </p:txBody>
      </p:sp>
      <p:sp>
        <p:nvSpPr>
          <p:cNvPr id="58488" name="Line 120"/>
          <p:cNvSpPr>
            <a:spLocks noChangeShapeType="1"/>
          </p:cNvSpPr>
          <p:nvPr/>
        </p:nvSpPr>
        <p:spPr bwMode="auto">
          <a:xfrm flipV="1">
            <a:off x="6415088" y="2366963"/>
            <a:ext cx="0" cy="914400"/>
          </a:xfrm>
          <a:prstGeom prst="line">
            <a:avLst/>
          </a:prstGeom>
          <a:noFill/>
          <a:ln w="9525">
            <a:solidFill>
              <a:srgbClr val="FF3300"/>
            </a:solidFill>
            <a:round/>
            <a:headEnd/>
            <a:tailEnd/>
          </a:ln>
          <a:effectLst/>
        </p:spPr>
        <p:txBody>
          <a:bodyPr/>
          <a:lstStyle/>
          <a:p>
            <a:endParaRPr lang="en-US"/>
          </a:p>
        </p:txBody>
      </p:sp>
      <p:sp>
        <p:nvSpPr>
          <p:cNvPr id="58489" name="Line 121"/>
          <p:cNvSpPr>
            <a:spLocks noChangeShapeType="1"/>
          </p:cNvSpPr>
          <p:nvPr/>
        </p:nvSpPr>
        <p:spPr bwMode="auto">
          <a:xfrm>
            <a:off x="6400800" y="2362200"/>
            <a:ext cx="733425" cy="0"/>
          </a:xfrm>
          <a:prstGeom prst="line">
            <a:avLst/>
          </a:prstGeom>
          <a:noFill/>
          <a:ln w="9525">
            <a:solidFill>
              <a:srgbClr val="FF3300"/>
            </a:solidFill>
            <a:round/>
            <a:headEnd/>
            <a:tailEnd type="triangle" w="med" len="med"/>
          </a:ln>
          <a:effectLst/>
        </p:spPr>
        <p:txBody>
          <a:bodyPr/>
          <a:lstStyle/>
          <a:p>
            <a:endParaRPr lang="en-US"/>
          </a:p>
        </p:txBody>
      </p:sp>
      <p:sp>
        <p:nvSpPr>
          <p:cNvPr id="58490" name="Text Box 36"/>
          <p:cNvSpPr txBox="1">
            <a:spLocks noChangeArrowheads="1"/>
          </p:cNvSpPr>
          <p:nvPr/>
        </p:nvSpPr>
        <p:spPr bwMode="auto">
          <a:xfrm>
            <a:off x="4178300" y="6248400"/>
            <a:ext cx="4965700" cy="350838"/>
          </a:xfrm>
          <a:prstGeom prst="rect">
            <a:avLst/>
          </a:prstGeom>
          <a:noFill/>
          <a:ln w="9525">
            <a:noFill/>
            <a:miter lim="800000"/>
            <a:headEnd/>
            <a:tailEnd/>
          </a:ln>
        </p:spPr>
        <p:txBody>
          <a:bodyPr>
            <a:spAutoFit/>
          </a:bodyPr>
          <a:lstStyle/>
          <a:p>
            <a:pPr algn="ctr">
              <a:spcBef>
                <a:spcPct val="50000"/>
              </a:spcBef>
            </a:pPr>
            <a:r>
              <a:rPr lang="en-US" sz="1700" b="1">
                <a:solidFill>
                  <a:schemeClr val="tx2"/>
                </a:solidFill>
                <a:latin typeface="Verdana" pitchFamily="34" charset="0"/>
              </a:rPr>
              <a:t>Figure</a:t>
            </a:r>
            <a:r>
              <a:rPr lang="en-US" sz="1700">
                <a:solidFill>
                  <a:schemeClr val="tx2"/>
                </a:solidFill>
                <a:latin typeface="Verdana" pitchFamily="34" charset="0"/>
              </a:rPr>
              <a:t>: Showing two lists in same arrays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6"/>
          <p:cNvSpPr>
            <a:spLocks noGrp="1"/>
          </p:cNvSpPr>
          <p:nvPr>
            <p:ph type="sldNum" sz="quarter" idx="12"/>
          </p:nvPr>
        </p:nvSpPr>
        <p:spPr>
          <a:xfrm>
            <a:off x="-30163" y="6481763"/>
            <a:ext cx="752476" cy="376237"/>
          </a:xfrm>
          <a:noFill/>
        </p:spPr>
        <p:txBody>
          <a:bodyPr/>
          <a:lstStyle/>
          <a:p>
            <a:pPr algn="l"/>
            <a:r>
              <a:rPr lang="en-US" smtClean="0"/>
              <a:t>6.</a:t>
            </a:r>
            <a:fld id="{235B347A-D4F8-45C9-B580-F73A008904D4}" type="slidenum">
              <a:rPr lang="en-US" smtClean="0"/>
              <a:pPr algn="l"/>
              <a:t>8</a:t>
            </a:fld>
            <a:endParaRPr lang="en-US" smtClean="0"/>
          </a:p>
        </p:txBody>
      </p:sp>
      <p:sp>
        <p:nvSpPr>
          <p:cNvPr id="12294"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Memory Allocation: Garbage Collection</a:t>
            </a:r>
          </a:p>
        </p:txBody>
      </p:sp>
      <p:sp>
        <p:nvSpPr>
          <p:cNvPr id="12329" name="Text Box 4"/>
          <p:cNvSpPr txBox="1">
            <a:spLocks noChangeArrowheads="1"/>
          </p:cNvSpPr>
          <p:nvPr/>
        </p:nvSpPr>
        <p:spPr bwMode="auto">
          <a:xfrm>
            <a:off x="152400" y="533400"/>
            <a:ext cx="8686800" cy="5954713"/>
          </a:xfrm>
          <a:prstGeom prst="rect">
            <a:avLst/>
          </a:prstGeom>
          <a:noFill/>
          <a:ln w="9525">
            <a:noFill/>
            <a:miter lim="800000"/>
            <a:headEnd/>
            <a:tailEnd/>
          </a:ln>
        </p:spPr>
        <p:txBody>
          <a:bodyPr>
            <a:spAutoFit/>
          </a:bodyPr>
          <a:lstStyle/>
          <a:p>
            <a:pPr lvl="1" indent="-457200" algn="just">
              <a:spcBef>
                <a:spcPts val="600"/>
              </a:spcBef>
              <a:spcAft>
                <a:spcPts val="600"/>
              </a:spcAft>
              <a:buFont typeface="Wingdings" pitchFamily="2" charset="2"/>
              <a:buChar char="Ø"/>
            </a:pPr>
            <a:r>
              <a:rPr lang="en-US" sz="1700">
                <a:latin typeface="Verdana" pitchFamily="34" charset="0"/>
              </a:rPr>
              <a:t>The maintenance of linked lists in memory assumes the possibility of inserting new nodes into the lists and hence requires some mechanism which provides unused memory space for the new nodes.</a:t>
            </a:r>
          </a:p>
          <a:p>
            <a:pPr lvl="1" indent="-457200" algn="just">
              <a:spcBef>
                <a:spcPts val="600"/>
              </a:spcBef>
              <a:spcAft>
                <a:spcPts val="600"/>
              </a:spcAft>
              <a:buFont typeface="Wingdings" pitchFamily="2" charset="2"/>
              <a:buChar char="Ø"/>
            </a:pPr>
            <a:r>
              <a:rPr lang="en-US" sz="1700">
                <a:latin typeface="Verdana" pitchFamily="34" charset="0"/>
              </a:rPr>
              <a:t>Analogously, some mechanism is required whereby the memory space of deleted nodes becomes available for future use.</a:t>
            </a:r>
          </a:p>
          <a:p>
            <a:pPr lvl="1" indent="-457200" algn="just">
              <a:spcBef>
                <a:spcPts val="600"/>
              </a:spcBef>
              <a:spcAft>
                <a:spcPts val="600"/>
              </a:spcAft>
              <a:buFont typeface="Wingdings" pitchFamily="2" charset="2"/>
              <a:buChar char="Ø"/>
            </a:pPr>
            <a:r>
              <a:rPr lang="en-US" sz="1700">
                <a:latin typeface="Verdana" pitchFamily="34" charset="0"/>
              </a:rPr>
              <a:t>Together with the representation of linked lists in memory, a special list is maintained which consists of unused memory cells. This list is called the </a:t>
            </a:r>
            <a:r>
              <a:rPr lang="en-US" sz="1700">
                <a:solidFill>
                  <a:srgbClr val="FF3300"/>
                </a:solidFill>
                <a:latin typeface="Verdana" pitchFamily="34" charset="0"/>
              </a:rPr>
              <a:t>list of available space</a:t>
            </a:r>
            <a:r>
              <a:rPr lang="en-US" sz="1700">
                <a:latin typeface="Verdana" pitchFamily="34" charset="0"/>
              </a:rPr>
              <a:t> or the </a:t>
            </a:r>
            <a:r>
              <a:rPr lang="en-US" sz="1700">
                <a:solidFill>
                  <a:srgbClr val="0000FF"/>
                </a:solidFill>
                <a:latin typeface="Verdana" pitchFamily="34" charset="0"/>
              </a:rPr>
              <a:t>free storage list</a:t>
            </a:r>
            <a:r>
              <a:rPr lang="en-US" sz="1700">
                <a:latin typeface="Verdana" pitchFamily="34" charset="0"/>
              </a:rPr>
              <a:t> or the </a:t>
            </a:r>
            <a:r>
              <a:rPr lang="en-US" sz="1700">
                <a:solidFill>
                  <a:srgbClr val="00CC00"/>
                </a:solidFill>
                <a:latin typeface="Verdana" pitchFamily="34" charset="0"/>
              </a:rPr>
              <a:t>free pool</a:t>
            </a:r>
            <a:r>
              <a:rPr lang="en-US" sz="1700">
                <a:latin typeface="Verdana" pitchFamily="34" charset="0"/>
              </a:rPr>
              <a:t>, which has its own pointer.</a:t>
            </a:r>
          </a:p>
          <a:p>
            <a:pPr lvl="1" indent="-457200" algn="just">
              <a:spcBef>
                <a:spcPts val="600"/>
              </a:spcBef>
              <a:spcAft>
                <a:spcPts val="600"/>
              </a:spcAft>
              <a:buFont typeface="Wingdings" pitchFamily="2" charset="2"/>
              <a:buChar char="Ø"/>
            </a:pPr>
            <a:r>
              <a:rPr lang="en-US" sz="1700">
                <a:latin typeface="Verdana" pitchFamily="34" charset="0"/>
              </a:rPr>
              <a:t>The operating system of a computer may periodically collect all the deleted space on to the free storage list. Any technique which does this collection called </a:t>
            </a:r>
            <a:r>
              <a:rPr lang="en-US" sz="1700">
                <a:solidFill>
                  <a:srgbClr val="FF3300"/>
                </a:solidFill>
                <a:latin typeface="Verdana" pitchFamily="34" charset="0"/>
              </a:rPr>
              <a:t>garbage collection</a:t>
            </a:r>
            <a:r>
              <a:rPr lang="en-US" sz="1700">
                <a:latin typeface="Verdana" pitchFamily="34" charset="0"/>
              </a:rPr>
              <a:t>.</a:t>
            </a:r>
          </a:p>
          <a:p>
            <a:pPr lvl="1" indent="-457200" algn="just">
              <a:spcBef>
                <a:spcPts val="600"/>
              </a:spcBef>
              <a:spcAft>
                <a:spcPts val="600"/>
              </a:spcAft>
              <a:buFont typeface="Wingdings" pitchFamily="2" charset="2"/>
              <a:buChar char="Ø"/>
            </a:pPr>
            <a:r>
              <a:rPr lang="en-US" sz="1700">
                <a:latin typeface="Verdana" pitchFamily="34" charset="0"/>
              </a:rPr>
              <a:t>Garbage collection usually takes place in two steps:</a:t>
            </a:r>
          </a:p>
          <a:p>
            <a:pPr lvl="1" indent="-457200" algn="just">
              <a:spcBef>
                <a:spcPts val="600"/>
              </a:spcBef>
              <a:spcAft>
                <a:spcPts val="600"/>
              </a:spcAft>
              <a:buFont typeface="Wingdings" pitchFamily="2" charset="2"/>
              <a:buChar char="Ø"/>
            </a:pPr>
            <a:r>
              <a:rPr lang="en-US" sz="1500">
                <a:latin typeface="Verdana" pitchFamily="34" charset="0"/>
              </a:rPr>
              <a:t>1. The computer runs through all lists, tagging those cells which are currently in use.</a:t>
            </a:r>
          </a:p>
          <a:p>
            <a:pPr lvl="1" indent="-457200" algn="just">
              <a:spcBef>
                <a:spcPts val="600"/>
              </a:spcBef>
              <a:spcAft>
                <a:spcPts val="600"/>
              </a:spcAft>
              <a:buFont typeface="Wingdings" pitchFamily="2" charset="2"/>
              <a:buChar char="Ø"/>
            </a:pPr>
            <a:r>
              <a:rPr lang="en-US" sz="1500">
                <a:latin typeface="Verdana" pitchFamily="34" charset="0"/>
              </a:rPr>
              <a:t>2. The computer then runs through the memory, collecting all untagged space onto the free-storage list.</a:t>
            </a:r>
          </a:p>
          <a:p>
            <a:pPr lvl="1" indent="-457200" algn="just">
              <a:spcBef>
                <a:spcPts val="600"/>
              </a:spcBef>
              <a:spcAft>
                <a:spcPts val="600"/>
              </a:spcAft>
              <a:buFont typeface="Wingdings" pitchFamily="2" charset="2"/>
              <a:buChar char="Ø"/>
            </a:pPr>
            <a:r>
              <a:rPr lang="en-US" sz="1700">
                <a:latin typeface="Verdana" pitchFamily="34" charset="0"/>
              </a:rPr>
              <a:t>The garbage collection may take place when there is only some minimum amount of space or no space at all left in the free-storage list.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6"/>
          <p:cNvSpPr txBox="1">
            <a:spLocks noGrp="1"/>
          </p:cNvSpPr>
          <p:nvPr/>
        </p:nvSpPr>
        <p:spPr bwMode="auto">
          <a:xfrm>
            <a:off x="-30163" y="6481763"/>
            <a:ext cx="752476" cy="376237"/>
          </a:xfrm>
          <a:prstGeom prst="rect">
            <a:avLst/>
          </a:prstGeom>
          <a:noFill/>
          <a:ln w="9525">
            <a:noFill/>
            <a:miter lim="800000"/>
            <a:headEnd/>
            <a:tailEnd/>
          </a:ln>
        </p:spPr>
        <p:txBody>
          <a:bodyPr/>
          <a:lstStyle/>
          <a:p>
            <a:r>
              <a:rPr lang="en-US" sz="1400"/>
              <a:t>6.</a:t>
            </a:r>
            <a:fld id="{C6E0F06B-3A21-4962-9B04-A91DF820BDBE}" type="slidenum">
              <a:rPr lang="en-US" sz="1400"/>
              <a:pPr/>
              <a:t>9</a:t>
            </a:fld>
            <a:endParaRPr lang="en-US" sz="1400"/>
          </a:p>
        </p:txBody>
      </p:sp>
      <p:sp>
        <p:nvSpPr>
          <p:cNvPr id="60419"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Memory Allocation: Garbage Collection</a:t>
            </a:r>
          </a:p>
        </p:txBody>
      </p:sp>
      <p:sp>
        <p:nvSpPr>
          <p:cNvPr id="60420" name="Text Box 4"/>
          <p:cNvSpPr txBox="1">
            <a:spLocks noChangeArrowheads="1"/>
          </p:cNvSpPr>
          <p:nvPr/>
        </p:nvSpPr>
        <p:spPr bwMode="auto">
          <a:xfrm>
            <a:off x="0" y="533400"/>
            <a:ext cx="4724400" cy="1120775"/>
          </a:xfrm>
          <a:prstGeom prst="rect">
            <a:avLst/>
          </a:prstGeom>
          <a:noFill/>
          <a:ln w="9525">
            <a:noFill/>
            <a:miter lim="800000"/>
            <a:headEnd/>
            <a:tailEnd/>
          </a:ln>
        </p:spPr>
        <p:txBody>
          <a:bodyPr>
            <a:spAutoFit/>
          </a:bodyPr>
          <a:lstStyle/>
          <a:p>
            <a:pPr lvl="1" indent="-457200" algn="just">
              <a:spcBef>
                <a:spcPts val="600"/>
              </a:spcBef>
              <a:spcAft>
                <a:spcPts val="600"/>
              </a:spcAft>
              <a:buFont typeface="Wingdings" pitchFamily="2" charset="2"/>
              <a:buNone/>
            </a:pPr>
            <a:r>
              <a:rPr lang="en-US" sz="1500" b="1">
                <a:latin typeface="Verdana" pitchFamily="34" charset="0"/>
              </a:rPr>
              <a:t>Example:</a:t>
            </a:r>
          </a:p>
          <a:p>
            <a:pPr lvl="1" indent="-457200" algn="just">
              <a:spcBef>
                <a:spcPts val="300"/>
              </a:spcBef>
              <a:spcAft>
                <a:spcPts val="300"/>
              </a:spcAft>
              <a:buFont typeface="Wingdings" pitchFamily="2" charset="2"/>
              <a:buChar char="Ø"/>
            </a:pPr>
            <a:r>
              <a:rPr lang="en-US" sz="1500">
                <a:latin typeface="Verdana" pitchFamily="34" charset="0"/>
              </a:rPr>
              <a:t>Assume that a hospital ward contains 12 beds, of which 9 are occupied by patients. Suppose we want to insert new patients in</a:t>
            </a:r>
          </a:p>
        </p:txBody>
      </p:sp>
      <p:sp>
        <p:nvSpPr>
          <p:cNvPr id="60421" name="Text Box 36"/>
          <p:cNvSpPr txBox="1">
            <a:spLocks noChangeArrowheads="1"/>
          </p:cNvSpPr>
          <p:nvPr/>
        </p:nvSpPr>
        <p:spPr bwMode="auto">
          <a:xfrm>
            <a:off x="4876800" y="4953000"/>
            <a:ext cx="4343400" cy="320675"/>
          </a:xfrm>
          <a:prstGeom prst="rect">
            <a:avLst/>
          </a:prstGeom>
          <a:noFill/>
          <a:ln w="9525">
            <a:noFill/>
            <a:miter lim="800000"/>
            <a:headEnd/>
            <a:tailEnd/>
          </a:ln>
        </p:spPr>
        <p:txBody>
          <a:bodyPr>
            <a:spAutoFit/>
          </a:bodyPr>
          <a:lstStyle/>
          <a:p>
            <a:pPr algn="ctr">
              <a:spcBef>
                <a:spcPct val="50000"/>
              </a:spcBef>
            </a:pPr>
            <a:r>
              <a:rPr lang="en-US" sz="1500" b="1">
                <a:solidFill>
                  <a:schemeClr val="tx2"/>
                </a:solidFill>
                <a:latin typeface="Verdana" pitchFamily="34" charset="0"/>
              </a:rPr>
              <a:t>Figure</a:t>
            </a:r>
            <a:r>
              <a:rPr lang="en-US" sz="1500">
                <a:solidFill>
                  <a:schemeClr val="tx2"/>
                </a:solidFill>
                <a:latin typeface="Verdana" pitchFamily="34" charset="0"/>
              </a:rPr>
              <a:t>: Maintaining available space</a:t>
            </a:r>
          </a:p>
        </p:txBody>
      </p:sp>
      <p:graphicFrame>
        <p:nvGraphicFramePr>
          <p:cNvPr id="60616" name="Group 200"/>
          <p:cNvGraphicFramePr>
            <a:graphicFrameLocks noGrp="1"/>
          </p:cNvGraphicFramePr>
          <p:nvPr/>
        </p:nvGraphicFramePr>
        <p:xfrm>
          <a:off x="5791200" y="533400"/>
          <a:ext cx="3038475" cy="4160520"/>
        </p:xfrm>
        <a:graphic>
          <a:graphicData uri="http://schemas.openxmlformats.org/drawingml/2006/table">
            <a:tbl>
              <a:tblPr/>
              <a:tblGrid>
                <a:gridCol w="1042988"/>
                <a:gridCol w="979487"/>
                <a:gridCol w="328613"/>
                <a:gridCol w="687387"/>
              </a:tblGrid>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BED</a:t>
                      </a: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LINK</a:t>
                      </a:r>
                    </a:p>
                  </a:txBody>
                  <a:tcPr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Kabir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FF"/>
                          </a:solidFill>
                          <a:effectLst/>
                          <a:latin typeface="Verdana" pitchFamily="34" charset="0"/>
                          <a:cs typeface="Arial" charset="0"/>
                        </a:rPr>
                        <a:t>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FF"/>
                          </a:solidFill>
                          <a:effectLst/>
                          <a:latin typeface="Verdana" pitchFamily="34"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Doly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Mamun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5</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Asif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6</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FF"/>
                          </a:solidFill>
                          <a:effectLst/>
                          <a:latin typeface="Verdana" pitchFamily="34"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7</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Liton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8</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Goni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9</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Shilpi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FF"/>
                          </a:solidFill>
                          <a:effectLst/>
                          <a:latin typeface="Verdana" pitchFamily="34" charset="0"/>
                          <a:cs typeface="Arial" charset="0"/>
                        </a:rPr>
                        <a:t>10</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FF"/>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Faruk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Nipa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Verdana" pitchFamily="34"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511" name="Text Box 95"/>
          <p:cNvSpPr txBox="1">
            <a:spLocks noChangeArrowheads="1"/>
          </p:cNvSpPr>
          <p:nvPr/>
        </p:nvSpPr>
        <p:spPr bwMode="auto">
          <a:xfrm>
            <a:off x="4876800" y="1071563"/>
            <a:ext cx="457200" cy="376237"/>
          </a:xfrm>
          <a:prstGeom prst="rect">
            <a:avLst/>
          </a:prstGeom>
          <a:solidFill>
            <a:srgbClr val="E8FFA7"/>
          </a:solidFill>
          <a:ln w="9525">
            <a:solidFill>
              <a:schemeClr val="tx1"/>
            </a:solidFill>
            <a:miter lim="800000"/>
            <a:headEnd/>
            <a:tailEnd/>
          </a:ln>
          <a:effectLst/>
        </p:spPr>
        <p:txBody>
          <a:bodyPr>
            <a:spAutoFit/>
          </a:bodyPr>
          <a:lstStyle/>
          <a:p>
            <a:pPr algn="ctr">
              <a:spcBef>
                <a:spcPct val="50000"/>
              </a:spcBef>
            </a:pPr>
            <a:r>
              <a:rPr lang="en-US"/>
              <a:t>5</a:t>
            </a:r>
          </a:p>
        </p:txBody>
      </p:sp>
      <p:sp>
        <p:nvSpPr>
          <p:cNvPr id="60512" name="Text Box 96"/>
          <p:cNvSpPr txBox="1">
            <a:spLocks noChangeArrowheads="1"/>
          </p:cNvSpPr>
          <p:nvPr/>
        </p:nvSpPr>
        <p:spPr bwMode="auto">
          <a:xfrm>
            <a:off x="4724400" y="685800"/>
            <a:ext cx="1066800" cy="320675"/>
          </a:xfrm>
          <a:prstGeom prst="rect">
            <a:avLst/>
          </a:prstGeom>
          <a:noFill/>
          <a:ln w="9525">
            <a:noFill/>
            <a:miter lim="800000"/>
            <a:headEnd/>
            <a:tailEnd/>
          </a:ln>
          <a:effectLst/>
        </p:spPr>
        <p:txBody>
          <a:bodyPr>
            <a:spAutoFit/>
          </a:bodyPr>
          <a:lstStyle/>
          <a:p>
            <a:pPr>
              <a:spcBef>
                <a:spcPct val="50000"/>
              </a:spcBef>
            </a:pPr>
            <a:r>
              <a:rPr lang="en-US" sz="1500">
                <a:latin typeface="Verdana" pitchFamily="34" charset="0"/>
              </a:rPr>
              <a:t>START</a:t>
            </a:r>
          </a:p>
        </p:txBody>
      </p:sp>
      <p:sp>
        <p:nvSpPr>
          <p:cNvPr id="60514" name="Line 98"/>
          <p:cNvSpPr>
            <a:spLocks noChangeShapeType="1"/>
          </p:cNvSpPr>
          <p:nvPr/>
        </p:nvSpPr>
        <p:spPr bwMode="auto">
          <a:xfrm>
            <a:off x="5334000" y="1147763"/>
            <a:ext cx="457200" cy="0"/>
          </a:xfrm>
          <a:prstGeom prst="line">
            <a:avLst/>
          </a:prstGeom>
          <a:noFill/>
          <a:ln w="9525">
            <a:solidFill>
              <a:srgbClr val="0000FF"/>
            </a:solidFill>
            <a:round/>
            <a:headEnd/>
            <a:tailEnd/>
          </a:ln>
          <a:effectLst/>
        </p:spPr>
        <p:txBody>
          <a:bodyPr/>
          <a:lstStyle/>
          <a:p>
            <a:endParaRPr lang="en-US"/>
          </a:p>
        </p:txBody>
      </p:sp>
      <p:sp>
        <p:nvSpPr>
          <p:cNvPr id="60515" name="Line 99"/>
          <p:cNvSpPr>
            <a:spLocks noChangeShapeType="1"/>
          </p:cNvSpPr>
          <p:nvPr/>
        </p:nvSpPr>
        <p:spPr bwMode="auto">
          <a:xfrm>
            <a:off x="5791200" y="1143000"/>
            <a:ext cx="0" cy="1143000"/>
          </a:xfrm>
          <a:prstGeom prst="line">
            <a:avLst/>
          </a:prstGeom>
          <a:noFill/>
          <a:ln w="9525">
            <a:solidFill>
              <a:srgbClr val="0000FF"/>
            </a:solidFill>
            <a:round/>
            <a:headEnd/>
            <a:tailEnd/>
          </a:ln>
          <a:effectLst/>
        </p:spPr>
        <p:txBody>
          <a:bodyPr/>
          <a:lstStyle/>
          <a:p>
            <a:endParaRPr lang="en-US"/>
          </a:p>
        </p:txBody>
      </p:sp>
      <p:sp>
        <p:nvSpPr>
          <p:cNvPr id="60516" name="Line 100"/>
          <p:cNvSpPr>
            <a:spLocks noChangeShapeType="1"/>
          </p:cNvSpPr>
          <p:nvPr/>
        </p:nvSpPr>
        <p:spPr bwMode="auto">
          <a:xfrm>
            <a:off x="5791200" y="2286000"/>
            <a:ext cx="457200" cy="0"/>
          </a:xfrm>
          <a:prstGeom prst="line">
            <a:avLst/>
          </a:prstGeom>
          <a:noFill/>
          <a:ln w="9525">
            <a:solidFill>
              <a:srgbClr val="0000FF"/>
            </a:solidFill>
            <a:round/>
            <a:headEnd/>
            <a:tailEnd type="triangle" w="med" len="med"/>
          </a:ln>
          <a:effectLst/>
        </p:spPr>
        <p:txBody>
          <a:bodyPr/>
          <a:lstStyle/>
          <a:p>
            <a:endParaRPr lang="en-US"/>
          </a:p>
        </p:txBody>
      </p:sp>
      <p:sp>
        <p:nvSpPr>
          <p:cNvPr id="60517" name="Text Box 101"/>
          <p:cNvSpPr txBox="1">
            <a:spLocks noChangeArrowheads="1"/>
          </p:cNvSpPr>
          <p:nvPr/>
        </p:nvSpPr>
        <p:spPr bwMode="auto">
          <a:xfrm>
            <a:off x="4800600" y="4343400"/>
            <a:ext cx="457200" cy="376238"/>
          </a:xfrm>
          <a:prstGeom prst="rect">
            <a:avLst/>
          </a:prstGeom>
          <a:solidFill>
            <a:srgbClr val="E8FFA7"/>
          </a:solidFill>
          <a:ln w="9525">
            <a:solidFill>
              <a:schemeClr val="tx1"/>
            </a:solidFill>
            <a:miter lim="800000"/>
            <a:headEnd/>
            <a:tailEnd/>
          </a:ln>
          <a:effectLst/>
        </p:spPr>
        <p:txBody>
          <a:bodyPr>
            <a:spAutoFit/>
          </a:bodyPr>
          <a:lstStyle/>
          <a:p>
            <a:pPr algn="ctr">
              <a:spcBef>
                <a:spcPct val="50000"/>
              </a:spcBef>
            </a:pPr>
            <a:r>
              <a:rPr lang="en-US"/>
              <a:t>10</a:t>
            </a:r>
          </a:p>
        </p:txBody>
      </p:sp>
      <p:sp>
        <p:nvSpPr>
          <p:cNvPr id="60518" name="Text Box 102"/>
          <p:cNvSpPr txBox="1">
            <a:spLocks noChangeArrowheads="1"/>
          </p:cNvSpPr>
          <p:nvPr/>
        </p:nvSpPr>
        <p:spPr bwMode="auto">
          <a:xfrm>
            <a:off x="4648200" y="3962400"/>
            <a:ext cx="1066800" cy="320675"/>
          </a:xfrm>
          <a:prstGeom prst="rect">
            <a:avLst/>
          </a:prstGeom>
          <a:noFill/>
          <a:ln w="9525">
            <a:noFill/>
            <a:miter lim="800000"/>
            <a:headEnd/>
            <a:tailEnd/>
          </a:ln>
          <a:effectLst/>
        </p:spPr>
        <p:txBody>
          <a:bodyPr>
            <a:spAutoFit/>
          </a:bodyPr>
          <a:lstStyle/>
          <a:p>
            <a:pPr>
              <a:spcBef>
                <a:spcPct val="50000"/>
              </a:spcBef>
            </a:pPr>
            <a:r>
              <a:rPr lang="en-US" sz="1500">
                <a:latin typeface="Verdana" pitchFamily="34" charset="0"/>
              </a:rPr>
              <a:t>AVAIL</a:t>
            </a:r>
          </a:p>
        </p:txBody>
      </p:sp>
      <p:sp>
        <p:nvSpPr>
          <p:cNvPr id="60519" name="Line 103"/>
          <p:cNvSpPr>
            <a:spLocks noChangeShapeType="1"/>
          </p:cNvSpPr>
          <p:nvPr/>
        </p:nvSpPr>
        <p:spPr bwMode="auto">
          <a:xfrm>
            <a:off x="5257800" y="4495800"/>
            <a:ext cx="457200" cy="0"/>
          </a:xfrm>
          <a:prstGeom prst="line">
            <a:avLst/>
          </a:prstGeom>
          <a:noFill/>
          <a:ln w="9525">
            <a:solidFill>
              <a:srgbClr val="0000FF"/>
            </a:solidFill>
            <a:round/>
            <a:headEnd/>
            <a:tailEnd/>
          </a:ln>
          <a:effectLst/>
        </p:spPr>
        <p:txBody>
          <a:bodyPr/>
          <a:lstStyle/>
          <a:p>
            <a:endParaRPr lang="en-US"/>
          </a:p>
        </p:txBody>
      </p:sp>
      <p:sp>
        <p:nvSpPr>
          <p:cNvPr id="60520" name="Line 104"/>
          <p:cNvSpPr>
            <a:spLocks noChangeShapeType="1"/>
          </p:cNvSpPr>
          <p:nvPr/>
        </p:nvSpPr>
        <p:spPr bwMode="auto">
          <a:xfrm>
            <a:off x="5715000" y="3886200"/>
            <a:ext cx="0" cy="609600"/>
          </a:xfrm>
          <a:prstGeom prst="line">
            <a:avLst/>
          </a:prstGeom>
          <a:noFill/>
          <a:ln w="9525">
            <a:solidFill>
              <a:srgbClr val="0000FF"/>
            </a:solidFill>
            <a:round/>
            <a:headEnd/>
            <a:tailEnd/>
          </a:ln>
          <a:effectLst/>
        </p:spPr>
        <p:txBody>
          <a:bodyPr/>
          <a:lstStyle/>
          <a:p>
            <a:endParaRPr lang="en-US"/>
          </a:p>
        </p:txBody>
      </p:sp>
      <p:sp>
        <p:nvSpPr>
          <p:cNvPr id="60521" name="Line 105"/>
          <p:cNvSpPr>
            <a:spLocks noChangeShapeType="1"/>
          </p:cNvSpPr>
          <p:nvPr/>
        </p:nvSpPr>
        <p:spPr bwMode="auto">
          <a:xfrm>
            <a:off x="5715000" y="3886200"/>
            <a:ext cx="457200" cy="0"/>
          </a:xfrm>
          <a:prstGeom prst="line">
            <a:avLst/>
          </a:prstGeom>
          <a:noFill/>
          <a:ln w="9525">
            <a:solidFill>
              <a:srgbClr val="0000FF"/>
            </a:solidFill>
            <a:round/>
            <a:headEnd/>
            <a:tailEnd type="triangle" w="med" len="med"/>
          </a:ln>
          <a:effectLst/>
        </p:spPr>
        <p:txBody>
          <a:bodyPr/>
          <a:lstStyle/>
          <a:p>
            <a:endParaRPr lang="en-US"/>
          </a:p>
        </p:txBody>
      </p:sp>
      <p:sp>
        <p:nvSpPr>
          <p:cNvPr id="60617" name="Text Box 4"/>
          <p:cNvSpPr txBox="1">
            <a:spLocks noChangeArrowheads="1"/>
          </p:cNvSpPr>
          <p:nvPr/>
        </p:nvSpPr>
        <p:spPr bwMode="auto">
          <a:xfrm>
            <a:off x="0" y="1600200"/>
            <a:ext cx="5638800" cy="2225675"/>
          </a:xfrm>
          <a:prstGeom prst="rect">
            <a:avLst/>
          </a:prstGeom>
          <a:noFill/>
          <a:ln w="9525">
            <a:noFill/>
            <a:miter lim="800000"/>
            <a:headEnd/>
            <a:tailEnd/>
          </a:ln>
        </p:spPr>
        <p:txBody>
          <a:bodyPr>
            <a:spAutoFit/>
          </a:bodyPr>
          <a:lstStyle/>
          <a:p>
            <a:pPr lvl="1" indent="-457200" algn="just">
              <a:spcBef>
                <a:spcPts val="600"/>
              </a:spcBef>
              <a:spcAft>
                <a:spcPts val="600"/>
              </a:spcAft>
              <a:buFont typeface="Wingdings" pitchFamily="2" charset="2"/>
              <a:buNone/>
            </a:pPr>
            <a:r>
              <a:rPr lang="en-US" sz="1500">
                <a:latin typeface="Verdana" pitchFamily="34" charset="0"/>
              </a:rPr>
              <a:t>	the list and delete released patients from the list. For the insertion and deletion purpose, unused memory cells should be maintained in a separate list using the pointer variable AVAIL.</a:t>
            </a:r>
          </a:p>
          <a:p>
            <a:pPr lvl="1" indent="-457200" algn="just">
              <a:buFont typeface="Wingdings" pitchFamily="2" charset="2"/>
              <a:buChar char="Ø"/>
            </a:pPr>
            <a:r>
              <a:rPr lang="en-US" sz="1500">
                <a:latin typeface="Verdana" pitchFamily="34" charset="0"/>
              </a:rPr>
              <a:t>The linked list requires two linear arrays:</a:t>
            </a:r>
          </a:p>
          <a:p>
            <a:pPr lvl="1" indent="-457200" algn="just">
              <a:buFont typeface="Wingdings" pitchFamily="2" charset="2"/>
              <a:buNone/>
            </a:pPr>
            <a:r>
              <a:rPr lang="en-US" sz="1500">
                <a:latin typeface="Verdana" pitchFamily="34" charset="0"/>
              </a:rPr>
              <a:t>		BED, where BED[K] contains the patient in bed K.</a:t>
            </a:r>
          </a:p>
          <a:p>
            <a:pPr lvl="1" indent="-457200" algn="just">
              <a:buFont typeface="Wingdings" pitchFamily="2" charset="2"/>
              <a:buNone/>
            </a:pPr>
            <a:r>
              <a:rPr lang="en-US" sz="1500">
                <a:latin typeface="Verdana" pitchFamily="34" charset="0"/>
              </a:rPr>
              <a:t>		LINK, where LINK[K] contains the next-pointer field of bed K. </a:t>
            </a:r>
          </a:p>
        </p:txBody>
      </p:sp>
      <p:sp>
        <p:nvSpPr>
          <p:cNvPr id="60618" name="Text Box 4"/>
          <p:cNvSpPr txBox="1">
            <a:spLocks noChangeArrowheads="1"/>
          </p:cNvSpPr>
          <p:nvPr/>
        </p:nvSpPr>
        <p:spPr bwMode="auto">
          <a:xfrm>
            <a:off x="0" y="3810000"/>
            <a:ext cx="4724400" cy="1958975"/>
          </a:xfrm>
          <a:prstGeom prst="rect">
            <a:avLst/>
          </a:prstGeom>
          <a:noFill/>
          <a:ln w="9525">
            <a:noFill/>
            <a:miter lim="800000"/>
            <a:headEnd/>
            <a:tailEnd/>
          </a:ln>
        </p:spPr>
        <p:txBody>
          <a:bodyPr>
            <a:spAutoFit/>
          </a:bodyPr>
          <a:lstStyle/>
          <a:p>
            <a:pPr lvl="1" indent="-457200" algn="just">
              <a:spcBef>
                <a:spcPts val="300"/>
              </a:spcBef>
              <a:spcAft>
                <a:spcPts val="300"/>
              </a:spcAft>
              <a:buFont typeface="Wingdings" pitchFamily="2" charset="2"/>
              <a:buChar char="Ø"/>
            </a:pPr>
            <a:r>
              <a:rPr lang="en-US" sz="1500">
                <a:latin typeface="Verdana" pitchFamily="34" charset="0"/>
              </a:rPr>
              <a:t>We use the variable START to point to the first patient. Since the first patient Asif occupies bed 5, hence the value of START is 5. Asif’s pointer is 3, since Doly, the next patient, occupies bed 3; and so on. The entry for the last patient (Shilpi) contains the null pointer, denoted by zero.</a:t>
            </a:r>
          </a:p>
        </p:txBody>
      </p:sp>
      <p:sp>
        <p:nvSpPr>
          <p:cNvPr id="60619" name="Text Box 4"/>
          <p:cNvSpPr txBox="1">
            <a:spLocks noChangeArrowheads="1"/>
          </p:cNvSpPr>
          <p:nvPr/>
        </p:nvSpPr>
        <p:spPr bwMode="auto">
          <a:xfrm>
            <a:off x="0" y="5638800"/>
            <a:ext cx="8763000" cy="1006475"/>
          </a:xfrm>
          <a:prstGeom prst="rect">
            <a:avLst/>
          </a:prstGeom>
          <a:noFill/>
          <a:ln w="9525">
            <a:noFill/>
            <a:miter lim="800000"/>
            <a:headEnd/>
            <a:tailEnd/>
          </a:ln>
        </p:spPr>
        <p:txBody>
          <a:bodyPr>
            <a:spAutoFit/>
          </a:bodyPr>
          <a:lstStyle/>
          <a:p>
            <a:pPr lvl="1" indent="-457200" algn="just">
              <a:buFont typeface="Wingdings" pitchFamily="2" charset="2"/>
              <a:buChar char="Ø"/>
            </a:pPr>
            <a:r>
              <a:rPr lang="en-US" sz="1500">
                <a:latin typeface="Verdana" pitchFamily="34" charset="0"/>
              </a:rPr>
              <a:t>We use another pointer variable AVAIL which contains the location of the first available space that occupies bed 10, hence the value of AVAIL is 10. Bed 10’s pointer is 2, since 2 is the next available space; and so on. The entry for the last available space (after bed 6) contains the null pointer, denoted by zero.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1775</Words>
  <Application>Microsoft Office PowerPoint</Application>
  <PresentationFormat>On-screen Show (4:3)</PresentationFormat>
  <Paragraphs>262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CSE_03</dc:creator>
  <cp:lastModifiedBy>CSE_03</cp:lastModifiedBy>
  <cp:revision>2</cp:revision>
  <dcterms:created xsi:type="dcterms:W3CDTF">2022-03-22T08:09:20Z</dcterms:created>
  <dcterms:modified xsi:type="dcterms:W3CDTF">2022-04-25T04:48:29Z</dcterms:modified>
</cp:coreProperties>
</file>