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2B24-26B1-46CD-8001-486A3AB2CD6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A59A-E770-412A-9F61-7D1535FAAB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2B24-26B1-46CD-8001-486A3AB2CD6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A59A-E770-412A-9F61-7D1535FAAB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2B24-26B1-46CD-8001-486A3AB2CD6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A59A-E770-412A-9F61-7D1535FAAB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2B24-26B1-46CD-8001-486A3AB2CD6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A59A-E770-412A-9F61-7D1535FAAB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2B24-26B1-46CD-8001-486A3AB2CD6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A59A-E770-412A-9F61-7D1535FAAB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2B24-26B1-46CD-8001-486A3AB2CD6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A59A-E770-412A-9F61-7D1535FAAB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2B24-26B1-46CD-8001-486A3AB2CD6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A59A-E770-412A-9F61-7D1535FAAB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2B24-26B1-46CD-8001-486A3AB2CD6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A59A-E770-412A-9F61-7D1535FAAB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2B24-26B1-46CD-8001-486A3AB2CD6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A59A-E770-412A-9F61-7D1535FAAB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2B24-26B1-46CD-8001-486A3AB2CD6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A59A-E770-412A-9F61-7D1535FAAB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2B24-26B1-46CD-8001-486A3AB2CD6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BA59A-E770-412A-9F61-7D1535FAABE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2B24-26B1-46CD-8001-486A3AB2CD6B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BA59A-E770-412A-9F61-7D1535FAABE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pider.usask.ca/resources/csconcepts/2000_1/Tutorial/glossary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F79EF6-4DC7-4C55-B92A-CB62F926E011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147" name="Rectangle 11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800" b="1">
                <a:solidFill>
                  <a:schemeClr val="bg1"/>
                </a:solidFill>
              </a:rPr>
              <a:t>Lecture-07: Linked Lists-2</a:t>
            </a:r>
            <a:endParaRPr lang="en-US" sz="2800" b="1">
              <a:solidFill>
                <a:schemeClr val="bg1"/>
              </a:solidFill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250825" y="1295400"/>
            <a:ext cx="8466138" cy="367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zh-CN" sz="1700" dirty="0">
                <a:latin typeface="Verdana" pitchFamily="34" charset="0"/>
                <a:ea typeface="宋体" pitchFamily="2" charset="-122"/>
              </a:rPr>
              <a:t>Basic operations on linked lists</a:t>
            </a:r>
          </a:p>
          <a:p>
            <a:pPr marL="1644650" lvl="3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altLang="zh-CN" sz="1700" dirty="0">
                <a:latin typeface="Verdana" pitchFamily="34" charset="0"/>
                <a:ea typeface="宋体" pitchFamily="2" charset="-122"/>
              </a:rPr>
              <a:t>Traversing and searching a linked list</a:t>
            </a:r>
          </a:p>
          <a:p>
            <a:pPr marL="1644650" lvl="3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altLang="zh-CN" sz="1700" dirty="0">
                <a:latin typeface="Verdana" pitchFamily="34" charset="0"/>
                <a:ea typeface="宋体" pitchFamily="2" charset="-122"/>
              </a:rPr>
              <a:t>Inserting into a linked list</a:t>
            </a:r>
          </a:p>
          <a:p>
            <a:pPr marL="1644650" lvl="3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altLang="zh-CN" sz="1700" dirty="0">
                <a:latin typeface="Verdana" pitchFamily="34" charset="0"/>
                <a:ea typeface="宋体" pitchFamily="2" charset="-122"/>
              </a:rPr>
              <a:t>Finding a Node</a:t>
            </a:r>
          </a:p>
          <a:p>
            <a:pPr marL="1644650" lvl="3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altLang="zh-CN" sz="1700" dirty="0">
                <a:latin typeface="Verdana" pitchFamily="34" charset="0"/>
                <a:ea typeface="宋体" pitchFamily="2" charset="-122"/>
              </a:rPr>
              <a:t>Deletion from a Linked List</a:t>
            </a: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zh-CN" sz="1700" dirty="0">
                <a:latin typeface="Verdana" pitchFamily="34" charset="0"/>
                <a:ea typeface="宋体" pitchFamily="2" charset="-122"/>
              </a:rPr>
              <a:t>Variations of Linked Lists:</a:t>
            </a:r>
          </a:p>
          <a:p>
            <a:pPr marL="1824038" lvl="1" indent="-51435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700" dirty="0">
                <a:latin typeface="Verdana" pitchFamily="34" charset="0"/>
                <a:ea typeface="宋体" pitchFamily="2" charset="-122"/>
              </a:rPr>
              <a:t>(a) Circular linked lists</a:t>
            </a:r>
          </a:p>
          <a:p>
            <a:pPr marL="1824038" lvl="1" indent="-514350"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zh-CN" sz="1700" dirty="0">
                <a:latin typeface="Verdana" pitchFamily="34" charset="0"/>
                <a:ea typeface="宋体" pitchFamily="2" charset="-122"/>
              </a:rPr>
              <a:t>(b) Doubly linked lists</a:t>
            </a: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altLang="zh-CN" sz="1700" dirty="0">
                <a:latin typeface="Verdana" pitchFamily="34" charset="0"/>
                <a:ea typeface="宋体" pitchFamily="2" charset="-122"/>
              </a:rPr>
              <a:t>Array versus Linked Lists</a:t>
            </a:r>
          </a:p>
        </p:txBody>
      </p:sp>
      <p:sp>
        <p:nvSpPr>
          <p:cNvPr id="6149" name="Rectangle 14"/>
          <p:cNvSpPr>
            <a:spLocks noChangeArrowheads="1"/>
          </p:cNvSpPr>
          <p:nvPr/>
        </p:nvSpPr>
        <p:spPr bwMode="auto">
          <a:xfrm>
            <a:off x="0" y="635000"/>
            <a:ext cx="4953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>
                <a:solidFill>
                  <a:srgbClr val="0070C0"/>
                </a:solidFill>
              </a:rPr>
              <a:t>Objectives of this Lecture:</a:t>
            </a:r>
          </a:p>
        </p:txBody>
      </p:sp>
      <p:sp>
        <p:nvSpPr>
          <p:cNvPr id="6150" name="Slide Number Placeholder 6"/>
          <p:cNvSpPr txBox="1">
            <a:spLocks/>
          </p:cNvSpPr>
          <p:nvPr/>
        </p:nvSpPr>
        <p:spPr bwMode="auto">
          <a:xfrm>
            <a:off x="-30163" y="6481763"/>
            <a:ext cx="752476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/>
              <a:t>6.</a:t>
            </a:r>
            <a:fld id="{03C1BF35-250D-4E08-B96F-1ED58249673D}" type="slidenum">
              <a:rPr lang="en-US" sz="1400"/>
              <a:pPr/>
              <a:t>1</a:t>
            </a:fld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FEB03A-DB8E-49DA-ACEB-138CA8746A0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762000"/>
          </a:xfrm>
        </p:spPr>
        <p:txBody>
          <a:bodyPr/>
          <a:lstStyle/>
          <a:p>
            <a:pPr eaLnBrk="1" hangingPunct="1"/>
            <a:r>
              <a:rPr lang="en-US" sz="1800" smtClean="0"/>
              <a:t>A one-way or </a:t>
            </a:r>
            <a:r>
              <a:rPr lang="en-US" sz="1700" smtClean="0">
                <a:latin typeface="Verdana" pitchFamily="34" charset="0"/>
              </a:rPr>
              <a:t>linear</a:t>
            </a:r>
            <a:r>
              <a:rPr lang="en-US" sz="1800" smtClean="0"/>
              <a:t> linked list can be traversed only in one direction, but a two-way list can be traversed in two directions.</a:t>
            </a:r>
          </a:p>
        </p:txBody>
      </p:sp>
      <p:sp>
        <p:nvSpPr>
          <p:cNvPr id="15364" name="Slide Number Placeholder 6"/>
          <p:cNvSpPr txBox="1">
            <a:spLocks/>
          </p:cNvSpPr>
          <p:nvPr/>
        </p:nvSpPr>
        <p:spPr bwMode="auto">
          <a:xfrm>
            <a:off x="-30163" y="6481763"/>
            <a:ext cx="752476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/>
              <a:t>6.</a:t>
            </a:r>
            <a:fld id="{57AA0A65-E278-4DE0-9557-EB21D0BAF5FA}" type="slidenum">
              <a:rPr lang="en-US" sz="1400"/>
              <a:pPr/>
              <a:t>10</a:t>
            </a:fld>
            <a:endParaRPr lang="en-US" sz="1400"/>
          </a:p>
        </p:txBody>
      </p:sp>
      <p:sp>
        <p:nvSpPr>
          <p:cNvPr id="15365" name="Rectangle 11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Verdana" pitchFamily="34" charset="0"/>
                <a:ea typeface="宋体" pitchFamily="2" charset="-122"/>
              </a:rPr>
              <a:t>One-way List Vs. Two-way List</a:t>
            </a:r>
            <a:endParaRPr lang="en-US" altLang="en-US" sz="2400" b="1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6.</a:t>
            </a:r>
            <a:fld id="{6E9E357E-49B0-4A42-9EB4-7B785B0DB78F}" type="slidenum">
              <a:rPr lang="en-US" smtClean="0"/>
              <a:pPr algn="l"/>
              <a:t>11</a:t>
            </a:fld>
            <a:endParaRPr lang="en-US" smtClean="0"/>
          </a:p>
        </p:txBody>
      </p:sp>
      <p:sp>
        <p:nvSpPr>
          <p:cNvPr id="16387" name="Rectangle 11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Verdana" pitchFamily="34" charset="0"/>
                <a:ea typeface="宋体" pitchFamily="2" charset="-122"/>
              </a:rPr>
              <a:t>Two-way Linked List</a:t>
            </a:r>
            <a:endParaRPr lang="en-US" altLang="en-US" sz="2400" b="1">
              <a:latin typeface="Verdana" pitchFamily="34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582613"/>
            <a:ext cx="8686800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altLang="zh-CN" sz="1700" dirty="0">
                <a:latin typeface="Verdana" pitchFamily="34" charset="0"/>
              </a:rPr>
              <a:t>A two-way list is a linear collection of data elements (called nodes) where is node N is divided into three parts:</a:t>
            </a:r>
          </a:p>
          <a:p>
            <a:pPr marL="1041400" lvl="1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  <a:defRPr/>
            </a:pPr>
            <a:r>
              <a:rPr lang="en-US" altLang="zh-CN" sz="1700" dirty="0">
                <a:solidFill>
                  <a:srgbClr val="0000FF"/>
                </a:solidFill>
                <a:latin typeface="Verdana" pitchFamily="34" charset="0"/>
              </a:rPr>
              <a:t>Information field (INFO):</a:t>
            </a:r>
          </a:p>
          <a:p>
            <a:pPr marL="1385888" lvl="1" indent="-246063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  <a:defRPr/>
            </a:pPr>
            <a:r>
              <a:rPr lang="en-US" altLang="zh-CN" sz="1500" dirty="0">
                <a:latin typeface="Verdana" pitchFamily="34" charset="0"/>
              </a:rPr>
              <a:t>INFO field contains the data of node N. </a:t>
            </a:r>
          </a:p>
          <a:p>
            <a:pPr marL="1041400" lvl="1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 startAt="2"/>
              <a:defRPr/>
            </a:pPr>
            <a:r>
              <a:rPr lang="en-US" altLang="zh-CN" sz="1700" dirty="0">
                <a:solidFill>
                  <a:srgbClr val="0000FF"/>
                </a:solidFill>
                <a:latin typeface="Verdana" pitchFamily="34" charset="0"/>
              </a:rPr>
              <a:t>Forward pointer field (FORW):</a:t>
            </a:r>
          </a:p>
          <a:p>
            <a:pPr marL="1385888" lvl="1" indent="-246063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  <a:defRPr/>
            </a:pPr>
            <a:r>
              <a:rPr lang="en-US" altLang="zh-CN" sz="1500" dirty="0">
                <a:latin typeface="Verdana" pitchFamily="34" charset="0"/>
              </a:rPr>
              <a:t>FORW contains the location of the next node of N in the list. </a:t>
            </a:r>
          </a:p>
          <a:p>
            <a:pPr marL="1041400" lvl="1" indent="-457200" algn="just">
              <a:spcBef>
                <a:spcPts val="300"/>
              </a:spcBef>
              <a:spcAft>
                <a:spcPts val="300"/>
              </a:spcAft>
              <a:buFont typeface="+mj-lt"/>
              <a:buAutoNum type="arabicPeriod" startAt="3"/>
              <a:defRPr/>
            </a:pPr>
            <a:r>
              <a:rPr lang="en-US" altLang="zh-CN" sz="1700" dirty="0">
                <a:solidFill>
                  <a:srgbClr val="0000FF"/>
                </a:solidFill>
                <a:latin typeface="Verdana" pitchFamily="34" charset="0"/>
              </a:rPr>
              <a:t>Backward pointer field (BACK):</a:t>
            </a:r>
          </a:p>
          <a:p>
            <a:pPr marL="1385888" lvl="1" indent="-246063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  <a:defRPr/>
            </a:pPr>
            <a:r>
              <a:rPr lang="en-US" altLang="zh-CN" sz="1500" dirty="0">
                <a:latin typeface="Verdana" pitchFamily="34" charset="0"/>
              </a:rPr>
              <a:t>BACK contains the location of the preceding node of N in the list.</a:t>
            </a: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altLang="zh-CN" sz="1700" dirty="0">
                <a:latin typeface="Verdana" pitchFamily="34" charset="0"/>
              </a:rPr>
              <a:t>The two-way list also has two pointer variables: </a:t>
            </a:r>
          </a:p>
          <a:p>
            <a:pPr marL="1385888"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q"/>
              <a:defRPr/>
            </a:pPr>
            <a:r>
              <a:rPr lang="en-US" altLang="zh-CN" sz="1500" dirty="0">
                <a:solidFill>
                  <a:srgbClr val="FF0000"/>
                </a:solidFill>
                <a:latin typeface="Verdana" pitchFamily="34" charset="0"/>
              </a:rPr>
              <a:t>FIRST</a:t>
            </a:r>
            <a:r>
              <a:rPr lang="en-US" altLang="zh-CN" sz="1500" dirty="0">
                <a:latin typeface="Verdana" pitchFamily="34" charset="0"/>
              </a:rPr>
              <a:t>: It points to the first node in the list.</a:t>
            </a:r>
          </a:p>
          <a:p>
            <a:pPr marL="1385888"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q"/>
              <a:defRPr/>
            </a:pPr>
            <a:r>
              <a:rPr lang="en-US" altLang="zh-CN" sz="1500" dirty="0">
                <a:solidFill>
                  <a:srgbClr val="0000FF"/>
                </a:solidFill>
                <a:latin typeface="Verdana" pitchFamily="34" charset="0"/>
              </a:rPr>
              <a:t>LAST</a:t>
            </a:r>
            <a:r>
              <a:rPr lang="en-US" altLang="zh-CN" sz="1500" dirty="0">
                <a:latin typeface="Verdana" pitchFamily="34" charset="0"/>
              </a:rPr>
              <a:t>: It points to the last node in the list.</a:t>
            </a: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altLang="zh-CN" sz="1700" dirty="0">
                <a:latin typeface="Verdana" pitchFamily="34" charset="0"/>
              </a:rPr>
              <a:t>Figure below shows a schematic diagram of a two-way list.</a:t>
            </a: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altLang="zh-CN" sz="1700" dirty="0">
                <a:latin typeface="Verdana" pitchFamily="34" charset="0"/>
              </a:rPr>
              <a:t>Note that the null pointer appears in the FORW field of the last node and also in the BACK field of the first node in the list.</a:t>
            </a:r>
          </a:p>
        </p:txBody>
      </p:sp>
      <p:grpSp>
        <p:nvGrpSpPr>
          <p:cNvPr id="2" name="Group 131"/>
          <p:cNvGrpSpPr>
            <a:grpSpLocks/>
          </p:cNvGrpSpPr>
          <p:nvPr/>
        </p:nvGrpSpPr>
        <p:grpSpPr bwMode="auto">
          <a:xfrm>
            <a:off x="609600" y="5159375"/>
            <a:ext cx="6754813" cy="1317625"/>
            <a:chOff x="573" y="1382"/>
            <a:chExt cx="4553" cy="827"/>
          </a:xfrm>
        </p:grpSpPr>
        <p:sp>
          <p:nvSpPr>
            <p:cNvPr id="16405" name="Rectangle 4"/>
            <p:cNvSpPr>
              <a:spLocks noChangeArrowheads="1"/>
            </p:cNvSpPr>
            <p:nvPr/>
          </p:nvSpPr>
          <p:spPr bwMode="auto">
            <a:xfrm>
              <a:off x="1551" y="1959"/>
              <a:ext cx="242" cy="24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Rectangle 5"/>
            <p:cNvSpPr>
              <a:spLocks noChangeArrowheads="1"/>
            </p:cNvSpPr>
            <p:nvPr/>
          </p:nvSpPr>
          <p:spPr bwMode="auto">
            <a:xfrm>
              <a:off x="1311" y="1963"/>
              <a:ext cx="240" cy="24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Rectangle 6"/>
            <p:cNvSpPr>
              <a:spLocks noChangeArrowheads="1"/>
            </p:cNvSpPr>
            <p:nvPr/>
          </p:nvSpPr>
          <p:spPr bwMode="auto">
            <a:xfrm>
              <a:off x="723" y="1628"/>
              <a:ext cx="242" cy="24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Rectangle 14"/>
            <p:cNvSpPr>
              <a:spLocks noChangeArrowheads="1"/>
            </p:cNvSpPr>
            <p:nvPr/>
          </p:nvSpPr>
          <p:spPr bwMode="auto">
            <a:xfrm>
              <a:off x="2319" y="1967"/>
              <a:ext cx="242" cy="24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Rectangle 15"/>
            <p:cNvSpPr>
              <a:spLocks noChangeArrowheads="1"/>
            </p:cNvSpPr>
            <p:nvPr/>
          </p:nvSpPr>
          <p:spPr bwMode="auto">
            <a:xfrm>
              <a:off x="1754" y="1951"/>
              <a:ext cx="240" cy="24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Rectangle 17"/>
            <p:cNvSpPr>
              <a:spLocks noChangeArrowheads="1"/>
            </p:cNvSpPr>
            <p:nvPr/>
          </p:nvSpPr>
          <p:spPr bwMode="auto">
            <a:xfrm>
              <a:off x="2790" y="1962"/>
              <a:ext cx="242" cy="24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Rectangle 18"/>
            <p:cNvSpPr>
              <a:spLocks noChangeArrowheads="1"/>
            </p:cNvSpPr>
            <p:nvPr/>
          </p:nvSpPr>
          <p:spPr bwMode="auto">
            <a:xfrm>
              <a:off x="2550" y="1969"/>
              <a:ext cx="240" cy="24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Line 19"/>
            <p:cNvSpPr>
              <a:spLocks noChangeShapeType="1"/>
            </p:cNvSpPr>
            <p:nvPr/>
          </p:nvSpPr>
          <p:spPr bwMode="auto">
            <a:xfrm flipV="1">
              <a:off x="2928" y="2079"/>
              <a:ext cx="48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13" name="Rectangle 20"/>
            <p:cNvSpPr>
              <a:spLocks noChangeArrowheads="1"/>
            </p:cNvSpPr>
            <p:nvPr/>
          </p:nvSpPr>
          <p:spPr bwMode="auto">
            <a:xfrm>
              <a:off x="3654" y="1938"/>
              <a:ext cx="242" cy="24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Rectangle 21"/>
            <p:cNvSpPr>
              <a:spLocks noChangeArrowheads="1"/>
            </p:cNvSpPr>
            <p:nvPr/>
          </p:nvSpPr>
          <p:spPr bwMode="auto">
            <a:xfrm>
              <a:off x="3414" y="1942"/>
              <a:ext cx="240" cy="24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Rectangle 23"/>
            <p:cNvSpPr>
              <a:spLocks noChangeArrowheads="1"/>
            </p:cNvSpPr>
            <p:nvPr/>
          </p:nvSpPr>
          <p:spPr bwMode="auto">
            <a:xfrm>
              <a:off x="4419" y="1926"/>
              <a:ext cx="242" cy="24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Rectangle 24"/>
            <p:cNvSpPr>
              <a:spLocks noChangeArrowheads="1"/>
            </p:cNvSpPr>
            <p:nvPr/>
          </p:nvSpPr>
          <p:spPr bwMode="auto">
            <a:xfrm>
              <a:off x="3911" y="1930"/>
              <a:ext cx="240" cy="24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Rectangle 26"/>
            <p:cNvSpPr>
              <a:spLocks noChangeArrowheads="1"/>
            </p:cNvSpPr>
            <p:nvPr/>
          </p:nvSpPr>
          <p:spPr bwMode="auto">
            <a:xfrm>
              <a:off x="4884" y="1919"/>
              <a:ext cx="242" cy="23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8" name="Rectangle 27"/>
            <p:cNvSpPr>
              <a:spLocks noChangeArrowheads="1"/>
            </p:cNvSpPr>
            <p:nvPr/>
          </p:nvSpPr>
          <p:spPr bwMode="auto">
            <a:xfrm>
              <a:off x="4644" y="1914"/>
              <a:ext cx="240" cy="240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9" name="Text Box 29"/>
            <p:cNvSpPr txBox="1">
              <a:spLocks noChangeArrowheads="1"/>
            </p:cNvSpPr>
            <p:nvPr/>
          </p:nvSpPr>
          <p:spPr bwMode="auto">
            <a:xfrm>
              <a:off x="573" y="1382"/>
              <a:ext cx="539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rgbClr val="0000FF"/>
                  </a:solidFill>
                </a:rPr>
                <a:t>FIRST</a:t>
              </a:r>
            </a:p>
          </p:txBody>
        </p:sp>
        <p:cxnSp>
          <p:nvCxnSpPr>
            <p:cNvPr id="16420" name="AutoShape 31"/>
            <p:cNvCxnSpPr>
              <a:cxnSpLocks noChangeShapeType="1"/>
            </p:cNvCxnSpPr>
            <p:nvPr/>
          </p:nvCxnSpPr>
          <p:spPr bwMode="auto">
            <a:xfrm rot="5400000" flipV="1">
              <a:off x="897" y="1706"/>
              <a:ext cx="359" cy="450"/>
            </a:xfrm>
            <a:prstGeom prst="curvedConnector4">
              <a:avLst>
                <a:gd name="adj1" fmla="val -2787"/>
                <a:gd name="adj2" fmla="val 53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421" name="Oval 32"/>
            <p:cNvSpPr>
              <a:spLocks noChangeArrowheads="1"/>
            </p:cNvSpPr>
            <p:nvPr/>
          </p:nvSpPr>
          <p:spPr bwMode="auto">
            <a:xfrm>
              <a:off x="828" y="1724"/>
              <a:ext cx="48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5"/>
            <p:cNvGrpSpPr>
              <a:grpSpLocks/>
            </p:cNvGrpSpPr>
            <p:nvPr/>
          </p:nvGrpSpPr>
          <p:grpSpPr bwMode="auto">
            <a:xfrm>
              <a:off x="4930" y="1966"/>
              <a:ext cx="128" cy="128"/>
              <a:chOff x="4462" y="1876"/>
              <a:chExt cx="128" cy="128"/>
            </a:xfrm>
          </p:grpSpPr>
          <p:sp>
            <p:nvSpPr>
              <p:cNvPr id="16424" name="Line 33"/>
              <p:cNvSpPr>
                <a:spLocks noChangeShapeType="1"/>
              </p:cNvSpPr>
              <p:nvPr/>
            </p:nvSpPr>
            <p:spPr bwMode="auto">
              <a:xfrm flipH="1">
                <a:off x="4489" y="1876"/>
                <a:ext cx="82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5" name="Line 34"/>
              <p:cNvSpPr>
                <a:spLocks noChangeShapeType="1"/>
              </p:cNvSpPr>
              <p:nvPr/>
            </p:nvSpPr>
            <p:spPr bwMode="auto">
              <a:xfrm>
                <a:off x="4462" y="1894"/>
                <a:ext cx="128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23" name="Line 10"/>
            <p:cNvSpPr>
              <a:spLocks noChangeShapeType="1"/>
            </p:cNvSpPr>
            <p:nvPr/>
          </p:nvSpPr>
          <p:spPr bwMode="auto">
            <a:xfrm>
              <a:off x="1908" y="2072"/>
              <a:ext cx="416" cy="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390" name="Text Box 43"/>
          <p:cNvSpPr txBox="1">
            <a:spLocks noChangeArrowheads="1"/>
          </p:cNvSpPr>
          <p:nvPr/>
        </p:nvSpPr>
        <p:spPr bwMode="auto">
          <a:xfrm>
            <a:off x="5165725" y="6488113"/>
            <a:ext cx="2219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Figure: Two-way list</a:t>
            </a: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7751763" y="5410200"/>
            <a:ext cx="358775" cy="3857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392" name="AutoShape 31"/>
          <p:cNvCxnSpPr>
            <a:cxnSpLocks noChangeShapeType="1"/>
            <a:endCxn id="16417" idx="3"/>
          </p:cNvCxnSpPr>
          <p:nvPr/>
        </p:nvCxnSpPr>
        <p:spPr bwMode="auto">
          <a:xfrm rot="5400000">
            <a:off x="7363619" y="5639594"/>
            <a:ext cx="561975" cy="5603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3" name="Oval 32"/>
          <p:cNvSpPr>
            <a:spLocks noChangeArrowheads="1"/>
          </p:cNvSpPr>
          <p:nvPr/>
        </p:nvSpPr>
        <p:spPr bwMode="auto">
          <a:xfrm>
            <a:off x="7878763" y="5562600"/>
            <a:ext cx="71437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Text Box 29"/>
          <p:cNvSpPr txBox="1">
            <a:spLocks noChangeArrowheads="1"/>
          </p:cNvSpPr>
          <p:nvPr/>
        </p:nvSpPr>
        <p:spPr bwMode="auto">
          <a:xfrm>
            <a:off x="7620000" y="5105400"/>
            <a:ext cx="800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LAST</a:t>
            </a:r>
          </a:p>
        </p:txBody>
      </p:sp>
      <p:cxnSp>
        <p:nvCxnSpPr>
          <p:cNvPr id="97" name="Elbow Connector 96"/>
          <p:cNvCxnSpPr>
            <a:stCxn id="16408" idx="0"/>
          </p:cNvCxnSpPr>
          <p:nvPr/>
        </p:nvCxnSpPr>
        <p:spPr>
          <a:xfrm rot="5400000" flipH="1" flipV="1">
            <a:off x="3063875" y="5649913"/>
            <a:ext cx="757238" cy="1254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16411" idx="0"/>
          </p:cNvCxnSpPr>
          <p:nvPr/>
        </p:nvCxnSpPr>
        <p:spPr>
          <a:xfrm rot="5400000" flipH="1" flipV="1">
            <a:off x="3613943" y="5669757"/>
            <a:ext cx="531813" cy="3175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hape 100"/>
          <p:cNvCxnSpPr>
            <a:stCxn id="16410" idx="0"/>
          </p:cNvCxnSpPr>
          <p:nvPr/>
        </p:nvCxnSpPr>
        <p:spPr>
          <a:xfrm rot="5400000" flipH="1" flipV="1">
            <a:off x="4179094" y="5766594"/>
            <a:ext cx="215900" cy="417512"/>
          </a:xfrm>
          <a:prstGeom prst="bent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8" name="Text Box 29"/>
          <p:cNvSpPr txBox="1">
            <a:spLocks noChangeArrowheads="1"/>
          </p:cNvSpPr>
          <p:nvPr/>
        </p:nvSpPr>
        <p:spPr bwMode="auto">
          <a:xfrm>
            <a:off x="3467100" y="5105400"/>
            <a:ext cx="3162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FF0000"/>
                </a:solidFill>
              </a:rPr>
              <a:t>INFO field of node N</a:t>
            </a:r>
          </a:p>
        </p:txBody>
      </p:sp>
      <p:sp>
        <p:nvSpPr>
          <p:cNvPr id="16399" name="Text Box 29"/>
          <p:cNvSpPr txBox="1">
            <a:spLocks noChangeArrowheads="1"/>
          </p:cNvSpPr>
          <p:nvPr/>
        </p:nvSpPr>
        <p:spPr bwMode="auto">
          <a:xfrm>
            <a:off x="4000500" y="5375275"/>
            <a:ext cx="3162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BACK pointer field of node N</a:t>
            </a:r>
          </a:p>
        </p:txBody>
      </p:sp>
      <p:sp>
        <p:nvSpPr>
          <p:cNvPr id="16400" name="Text Box 29"/>
          <p:cNvSpPr txBox="1">
            <a:spLocks noChangeArrowheads="1"/>
          </p:cNvSpPr>
          <p:nvPr/>
        </p:nvSpPr>
        <p:spPr bwMode="auto">
          <a:xfrm>
            <a:off x="4457700" y="5665788"/>
            <a:ext cx="31623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FORW  pointer field of node N</a:t>
            </a:r>
          </a:p>
        </p:txBody>
      </p:sp>
      <p:sp>
        <p:nvSpPr>
          <p:cNvPr id="16401" name="Text Box 29"/>
          <p:cNvSpPr txBox="1">
            <a:spLocks noChangeArrowheads="1"/>
          </p:cNvSpPr>
          <p:nvPr/>
        </p:nvSpPr>
        <p:spPr bwMode="auto">
          <a:xfrm>
            <a:off x="3276600" y="6550025"/>
            <a:ext cx="800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Node N</a:t>
            </a:r>
          </a:p>
        </p:txBody>
      </p:sp>
      <p:sp>
        <p:nvSpPr>
          <p:cNvPr id="16402" name="Line 33"/>
          <p:cNvSpPr>
            <a:spLocks noChangeShapeType="1"/>
          </p:cNvSpPr>
          <p:nvPr/>
        </p:nvSpPr>
        <p:spPr bwMode="auto">
          <a:xfrm flipH="1">
            <a:off x="2143125" y="6172200"/>
            <a:ext cx="12065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Line 34"/>
          <p:cNvSpPr>
            <a:spLocks noChangeShapeType="1"/>
          </p:cNvSpPr>
          <p:nvPr/>
        </p:nvSpPr>
        <p:spPr bwMode="auto">
          <a:xfrm>
            <a:off x="2101850" y="6200775"/>
            <a:ext cx="190500" cy="14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Line 10"/>
          <p:cNvSpPr>
            <a:spLocks noChangeShapeType="1"/>
          </p:cNvSpPr>
          <p:nvPr/>
        </p:nvSpPr>
        <p:spPr bwMode="auto">
          <a:xfrm>
            <a:off x="5676900" y="6186488"/>
            <a:ext cx="617538" cy="46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5BF0B8-AEAA-4022-8824-7F64C885384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43014" name="Text Box 29"/>
          <p:cNvSpPr txBox="1">
            <a:spLocks noChangeArrowheads="1"/>
          </p:cNvSpPr>
          <p:nvPr/>
        </p:nvSpPr>
        <p:spPr bwMode="auto">
          <a:xfrm>
            <a:off x="381000" y="3694113"/>
            <a:ext cx="8153400" cy="17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defRPr/>
            </a:pPr>
            <a:r>
              <a:rPr lang="en-US" sz="17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Disadvantage: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lang="en-US" sz="17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primary </a:t>
            </a:r>
            <a:r>
              <a:rPr lang="en-US" sz="17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disadvantage</a:t>
            </a:r>
            <a:r>
              <a:rPr lang="en-US" sz="1700" dirty="0">
                <a:latin typeface="Verdana" pitchFamily="34" charset="0"/>
                <a:ea typeface="Verdana" pitchFamily="34" charset="0"/>
                <a:cs typeface="Verdana" pitchFamily="34" charset="0"/>
              </a:rPr>
              <a:t> of a two-way linked lists are: </a:t>
            </a:r>
          </a:p>
          <a:p>
            <a:pPr marL="973138" indent="-342900">
              <a:spcBef>
                <a:spcPct val="50000"/>
              </a:spcBef>
              <a:buFontTx/>
              <a:buAutoNum type="arabicParenBoth"/>
              <a:defRPr/>
            </a:pPr>
            <a:r>
              <a:rPr lang="en-US" sz="1700" dirty="0">
                <a:latin typeface="Verdana" pitchFamily="34" charset="0"/>
                <a:ea typeface="Verdana" pitchFamily="34" charset="0"/>
                <a:cs typeface="Verdana" pitchFamily="34" charset="0"/>
              </a:rPr>
              <a:t>Each node requires an extra pointer, requiring more space, and</a:t>
            </a:r>
          </a:p>
          <a:p>
            <a:pPr marL="973138" indent="-342900">
              <a:spcBef>
                <a:spcPct val="50000"/>
              </a:spcBef>
              <a:buFontTx/>
              <a:buAutoNum type="arabicParenBoth"/>
              <a:defRPr/>
            </a:pPr>
            <a:r>
              <a:rPr lang="en-US" sz="1700" dirty="0">
                <a:latin typeface="Verdana" pitchFamily="34" charset="0"/>
                <a:ea typeface="Verdana" pitchFamily="34" charset="0"/>
                <a:cs typeface="Verdana" pitchFamily="34" charset="0"/>
              </a:rPr>
              <a:t>The insertion or deletion of a node takes a bit longer (more pointer operations). </a:t>
            </a:r>
          </a:p>
        </p:txBody>
      </p:sp>
      <p:sp>
        <p:nvSpPr>
          <p:cNvPr id="43015" name="Text Box 31"/>
          <p:cNvSpPr txBox="1">
            <a:spLocks noChangeArrowheads="1"/>
          </p:cNvSpPr>
          <p:nvPr/>
        </p:nvSpPr>
        <p:spPr bwMode="auto">
          <a:xfrm>
            <a:off x="381000" y="2246313"/>
            <a:ext cx="80772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6675" lvl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zh-CN" sz="17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Advantage: </a:t>
            </a:r>
          </a:p>
          <a:p>
            <a:pPr marL="981075" lvl="1" indent="-396875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1700" dirty="0">
                <a:latin typeface="Verdana" pitchFamily="34" charset="0"/>
                <a:ea typeface="Verdana" pitchFamily="34" charset="0"/>
                <a:cs typeface="Verdana" pitchFamily="34" charset="0"/>
              </a:rPr>
              <a:t>Given a node, it is easy to visit its predecessor. </a:t>
            </a:r>
          </a:p>
          <a:p>
            <a:pPr marL="981075" lvl="1" indent="-396875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altLang="zh-CN" sz="1700" dirty="0">
                <a:latin typeface="Verdana" pitchFamily="34" charset="0"/>
                <a:ea typeface="Verdana" pitchFamily="34" charset="0"/>
                <a:cs typeface="Verdana" pitchFamily="34" charset="0"/>
              </a:rPr>
              <a:t>Convenient to traverse lists </a:t>
            </a:r>
            <a:r>
              <a:rPr lang="en-US" altLang="zh-CN" sz="1700" dirty="0">
                <a:solidFill>
                  <a:schemeClr val="hlin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backwards.</a:t>
            </a:r>
            <a:endParaRPr lang="en-US" sz="17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413" name="Slide Number Placeholder 6"/>
          <p:cNvSpPr txBox="1">
            <a:spLocks/>
          </p:cNvSpPr>
          <p:nvPr/>
        </p:nvSpPr>
        <p:spPr bwMode="auto">
          <a:xfrm>
            <a:off x="-30163" y="6481763"/>
            <a:ext cx="752476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/>
              <a:t>6.</a:t>
            </a:r>
            <a:fld id="{28235B4F-2B2E-457C-A88B-A61285FF07C9}" type="slidenum">
              <a:rPr lang="en-US" sz="1400"/>
              <a:pPr/>
              <a:t>12</a:t>
            </a:fld>
            <a:endParaRPr lang="en-US" sz="1400"/>
          </a:p>
        </p:txBody>
      </p:sp>
      <p:sp>
        <p:nvSpPr>
          <p:cNvPr id="17414" name="Rectangle 11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Verdana" pitchFamily="34" charset="0"/>
                <a:ea typeface="宋体" pitchFamily="2" charset="-122"/>
              </a:rPr>
              <a:t>Two-way Linked List</a:t>
            </a:r>
            <a:endParaRPr lang="en-US" altLang="en-US" sz="2400" b="1">
              <a:latin typeface="Verdana" pitchFamily="34" charset="0"/>
            </a:endParaRPr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152400" y="582613"/>
            <a:ext cx="86868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altLang="zh-CN" sz="1700">
                <a:latin typeface="Verdana" pitchFamily="34" charset="0"/>
                <a:ea typeface="宋体" pitchFamily="2" charset="-122"/>
              </a:rPr>
              <a:t>In a two-way list, each node points to not only successor but also the predecessor.</a:t>
            </a: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altLang="zh-CN" sz="1700">
                <a:latin typeface="Verdana" pitchFamily="34" charset="0"/>
                <a:ea typeface="宋体" pitchFamily="2" charset="-122"/>
              </a:rPr>
              <a:t>There are two NULL: at the first and last nodes in the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855663" y="2819400"/>
            <a:ext cx="7258050" cy="3875088"/>
            <a:chOff x="539" y="1490"/>
            <a:chExt cx="4572" cy="2064"/>
          </a:xfrm>
        </p:grpSpPr>
        <p:grpSp>
          <p:nvGrpSpPr>
            <p:cNvPr id="3" name="Group 132"/>
            <p:cNvGrpSpPr>
              <a:grpSpLocks/>
            </p:cNvGrpSpPr>
            <p:nvPr/>
          </p:nvGrpSpPr>
          <p:grpSpPr bwMode="auto">
            <a:xfrm>
              <a:off x="660" y="1490"/>
              <a:ext cx="4436" cy="1008"/>
              <a:chOff x="573" y="1094"/>
              <a:chExt cx="4745" cy="1189"/>
            </a:xfrm>
          </p:grpSpPr>
          <p:grpSp>
            <p:nvGrpSpPr>
              <p:cNvPr id="4" name="Group 131"/>
              <p:cNvGrpSpPr>
                <a:grpSpLocks/>
              </p:cNvGrpSpPr>
              <p:nvPr/>
            </p:nvGrpSpPr>
            <p:grpSpPr bwMode="auto">
              <a:xfrm>
                <a:off x="573" y="1094"/>
                <a:ext cx="4553" cy="827"/>
                <a:chOff x="573" y="1382"/>
                <a:chExt cx="4553" cy="827"/>
              </a:xfrm>
            </p:grpSpPr>
            <p:sp>
              <p:nvSpPr>
                <p:cNvPr id="7210" name="Rectangle 4"/>
                <p:cNvSpPr>
                  <a:spLocks noChangeArrowheads="1"/>
                </p:cNvSpPr>
                <p:nvPr/>
              </p:nvSpPr>
              <p:spPr bwMode="auto">
                <a:xfrm>
                  <a:off x="1551" y="1959"/>
                  <a:ext cx="242" cy="242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1" name="Rectangle 5"/>
                <p:cNvSpPr>
                  <a:spLocks noChangeArrowheads="1"/>
                </p:cNvSpPr>
                <p:nvPr/>
              </p:nvSpPr>
              <p:spPr bwMode="auto">
                <a:xfrm>
                  <a:off x="1311" y="1963"/>
                  <a:ext cx="240" cy="24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2" name="Rectangle 6"/>
                <p:cNvSpPr>
                  <a:spLocks noChangeArrowheads="1"/>
                </p:cNvSpPr>
                <p:nvPr/>
              </p:nvSpPr>
              <p:spPr bwMode="auto">
                <a:xfrm>
                  <a:off x="723" y="1628"/>
                  <a:ext cx="242" cy="242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3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689" y="2073"/>
                  <a:ext cx="234" cy="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14" name="Rectangle 14"/>
                <p:cNvSpPr>
                  <a:spLocks noChangeArrowheads="1"/>
                </p:cNvSpPr>
                <p:nvPr/>
              </p:nvSpPr>
              <p:spPr bwMode="auto">
                <a:xfrm>
                  <a:off x="2169" y="1947"/>
                  <a:ext cx="242" cy="242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5" name="Rectangle 15"/>
                <p:cNvSpPr>
                  <a:spLocks noChangeArrowheads="1"/>
                </p:cNvSpPr>
                <p:nvPr/>
              </p:nvSpPr>
              <p:spPr bwMode="auto">
                <a:xfrm>
                  <a:off x="1929" y="1951"/>
                  <a:ext cx="240" cy="24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307" y="2061"/>
                  <a:ext cx="234" cy="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17" name="Rectangle 17"/>
                <p:cNvSpPr>
                  <a:spLocks noChangeArrowheads="1"/>
                </p:cNvSpPr>
                <p:nvPr/>
              </p:nvSpPr>
              <p:spPr bwMode="auto">
                <a:xfrm>
                  <a:off x="2790" y="1962"/>
                  <a:ext cx="242" cy="245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8" name="Rectangle 18"/>
                <p:cNvSpPr>
                  <a:spLocks noChangeArrowheads="1"/>
                </p:cNvSpPr>
                <p:nvPr/>
              </p:nvSpPr>
              <p:spPr bwMode="auto">
                <a:xfrm>
                  <a:off x="2550" y="1969"/>
                  <a:ext cx="240" cy="24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928" y="2079"/>
                  <a:ext cx="481" cy="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20" name="Rectangle 20"/>
                <p:cNvSpPr>
                  <a:spLocks noChangeArrowheads="1"/>
                </p:cNvSpPr>
                <p:nvPr/>
              </p:nvSpPr>
              <p:spPr bwMode="auto">
                <a:xfrm>
                  <a:off x="3654" y="1938"/>
                  <a:ext cx="242" cy="242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1" name="Rectangle 21"/>
                <p:cNvSpPr>
                  <a:spLocks noChangeArrowheads="1"/>
                </p:cNvSpPr>
                <p:nvPr/>
              </p:nvSpPr>
              <p:spPr bwMode="auto">
                <a:xfrm>
                  <a:off x="3414" y="1942"/>
                  <a:ext cx="240" cy="24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792" y="2052"/>
                  <a:ext cx="234" cy="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23" name="Rectangle 23"/>
                <p:cNvSpPr>
                  <a:spLocks noChangeArrowheads="1"/>
                </p:cNvSpPr>
                <p:nvPr/>
              </p:nvSpPr>
              <p:spPr bwMode="auto">
                <a:xfrm>
                  <a:off x="4263" y="1926"/>
                  <a:ext cx="242" cy="242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4" name="Rectangle 24"/>
                <p:cNvSpPr>
                  <a:spLocks noChangeArrowheads="1"/>
                </p:cNvSpPr>
                <p:nvPr/>
              </p:nvSpPr>
              <p:spPr bwMode="auto">
                <a:xfrm>
                  <a:off x="4023" y="1930"/>
                  <a:ext cx="240" cy="24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5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4401" y="2040"/>
                  <a:ext cx="234" cy="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26" name="Rectangle 26"/>
                <p:cNvSpPr>
                  <a:spLocks noChangeArrowheads="1"/>
                </p:cNvSpPr>
                <p:nvPr/>
              </p:nvSpPr>
              <p:spPr bwMode="auto">
                <a:xfrm>
                  <a:off x="4884" y="1919"/>
                  <a:ext cx="242" cy="233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7" name="Rectangle 27"/>
                <p:cNvSpPr>
                  <a:spLocks noChangeArrowheads="1"/>
                </p:cNvSpPr>
                <p:nvPr/>
              </p:nvSpPr>
              <p:spPr bwMode="auto">
                <a:xfrm>
                  <a:off x="4644" y="1914"/>
                  <a:ext cx="240" cy="24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8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73" y="1382"/>
                  <a:ext cx="539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400">
                      <a:solidFill>
                        <a:srgbClr val="0000FF"/>
                      </a:solidFill>
                    </a:rPr>
                    <a:t>START</a:t>
                  </a:r>
                </a:p>
              </p:txBody>
            </p:sp>
            <p:cxnSp>
              <p:nvCxnSpPr>
                <p:cNvPr id="7229" name="AutoShape 31"/>
                <p:cNvCxnSpPr>
                  <a:cxnSpLocks noChangeShapeType="1"/>
                </p:cNvCxnSpPr>
                <p:nvPr/>
              </p:nvCxnSpPr>
              <p:spPr bwMode="auto">
                <a:xfrm rot="5400000" flipV="1">
                  <a:off x="897" y="1706"/>
                  <a:ext cx="359" cy="450"/>
                </a:xfrm>
                <a:prstGeom prst="curvedConnector4">
                  <a:avLst>
                    <a:gd name="adj1" fmla="val -2787"/>
                    <a:gd name="adj2" fmla="val 53556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7230" name="Oval 32"/>
                <p:cNvSpPr>
                  <a:spLocks noChangeArrowheads="1"/>
                </p:cNvSpPr>
                <p:nvPr/>
              </p:nvSpPr>
              <p:spPr bwMode="auto">
                <a:xfrm>
                  <a:off x="828" y="1724"/>
                  <a:ext cx="48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35"/>
                <p:cNvGrpSpPr>
                  <a:grpSpLocks/>
                </p:cNvGrpSpPr>
                <p:nvPr/>
              </p:nvGrpSpPr>
              <p:grpSpPr bwMode="auto">
                <a:xfrm>
                  <a:off x="4930" y="1966"/>
                  <a:ext cx="128" cy="128"/>
                  <a:chOff x="4462" y="1876"/>
                  <a:chExt cx="128" cy="128"/>
                </a:xfrm>
              </p:grpSpPr>
              <p:sp>
                <p:nvSpPr>
                  <p:cNvPr id="7234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89" y="1876"/>
                    <a:ext cx="82" cy="12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35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462" y="1894"/>
                    <a:ext cx="128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23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584" y="1693"/>
                  <a:ext cx="576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>
                      <a:solidFill>
                        <a:srgbClr val="0000FF"/>
                      </a:solidFill>
                    </a:rPr>
                    <a:t>Node A</a:t>
                  </a:r>
                </a:p>
              </p:txBody>
            </p:sp>
            <p:sp>
              <p:nvSpPr>
                <p:cNvPr id="723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373" y="1672"/>
                  <a:ext cx="704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>
                      <a:solidFill>
                        <a:srgbClr val="0000FF"/>
                      </a:solidFill>
                    </a:rPr>
                    <a:t>Node B</a:t>
                  </a:r>
                </a:p>
              </p:txBody>
            </p:sp>
          </p:grpSp>
          <p:sp>
            <p:nvSpPr>
              <p:cNvPr id="7209" name="Text Box 43"/>
              <p:cNvSpPr txBox="1">
                <a:spLocks noChangeArrowheads="1"/>
              </p:cNvSpPr>
              <p:nvPr/>
            </p:nvSpPr>
            <p:spPr bwMode="auto">
              <a:xfrm>
                <a:off x="3872" y="2051"/>
                <a:ext cx="1446" cy="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FF"/>
                    </a:solidFill>
                  </a:rPr>
                  <a:t>(a) </a:t>
                </a:r>
                <a:r>
                  <a:rPr lang="en-US"/>
                  <a:t>Before insertion</a:t>
                </a:r>
              </a:p>
            </p:txBody>
          </p:sp>
        </p:grpSp>
        <p:sp>
          <p:nvSpPr>
            <p:cNvPr id="7178" name="Rectangle 75"/>
            <p:cNvSpPr>
              <a:spLocks noChangeArrowheads="1"/>
            </p:cNvSpPr>
            <p:nvPr/>
          </p:nvSpPr>
          <p:spPr bwMode="auto">
            <a:xfrm>
              <a:off x="1454" y="2901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Rectangle 76"/>
            <p:cNvSpPr>
              <a:spLocks noChangeArrowheads="1"/>
            </p:cNvSpPr>
            <p:nvPr/>
          </p:nvSpPr>
          <p:spPr bwMode="auto">
            <a:xfrm>
              <a:off x="1229" y="2904"/>
              <a:ext cx="225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Rectangle 77"/>
            <p:cNvSpPr>
              <a:spLocks noChangeArrowheads="1"/>
            </p:cNvSpPr>
            <p:nvPr/>
          </p:nvSpPr>
          <p:spPr bwMode="auto">
            <a:xfrm>
              <a:off x="680" y="2620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78"/>
            <p:cNvSpPr>
              <a:spLocks noChangeShapeType="1"/>
            </p:cNvSpPr>
            <p:nvPr/>
          </p:nvSpPr>
          <p:spPr bwMode="auto">
            <a:xfrm flipV="1">
              <a:off x="1583" y="2997"/>
              <a:ext cx="218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2" name="Rectangle 79"/>
            <p:cNvSpPr>
              <a:spLocks noChangeArrowheads="1"/>
            </p:cNvSpPr>
            <p:nvPr/>
          </p:nvSpPr>
          <p:spPr bwMode="auto">
            <a:xfrm>
              <a:off x="2031" y="2891"/>
              <a:ext cx="227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Rectangle 80"/>
            <p:cNvSpPr>
              <a:spLocks noChangeArrowheads="1"/>
            </p:cNvSpPr>
            <p:nvPr/>
          </p:nvSpPr>
          <p:spPr bwMode="auto">
            <a:xfrm>
              <a:off x="1807" y="2894"/>
              <a:ext cx="224" cy="20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81"/>
            <p:cNvSpPr>
              <a:spLocks noChangeShapeType="1"/>
            </p:cNvSpPr>
            <p:nvPr/>
          </p:nvSpPr>
          <p:spPr bwMode="auto">
            <a:xfrm flipV="1">
              <a:off x="2160" y="2987"/>
              <a:ext cx="219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5" name="Rectangle 82"/>
            <p:cNvSpPr>
              <a:spLocks noChangeArrowheads="1"/>
            </p:cNvSpPr>
            <p:nvPr/>
          </p:nvSpPr>
          <p:spPr bwMode="auto">
            <a:xfrm>
              <a:off x="2612" y="2910"/>
              <a:ext cx="226" cy="20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Rectangle 83"/>
            <p:cNvSpPr>
              <a:spLocks noChangeArrowheads="1"/>
            </p:cNvSpPr>
            <p:nvPr/>
          </p:nvSpPr>
          <p:spPr bwMode="auto">
            <a:xfrm>
              <a:off x="2388" y="2909"/>
              <a:ext cx="224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84"/>
            <p:cNvSpPr>
              <a:spLocks noChangeShapeType="1"/>
            </p:cNvSpPr>
            <p:nvPr/>
          </p:nvSpPr>
          <p:spPr bwMode="auto">
            <a:xfrm flipV="1">
              <a:off x="2741" y="2986"/>
              <a:ext cx="732" cy="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88" name="Rectangle 85"/>
            <p:cNvSpPr>
              <a:spLocks noChangeArrowheads="1"/>
            </p:cNvSpPr>
            <p:nvPr/>
          </p:nvSpPr>
          <p:spPr bwMode="auto">
            <a:xfrm>
              <a:off x="3706" y="2887"/>
              <a:ext cx="226" cy="201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Rectangle 86"/>
            <p:cNvSpPr>
              <a:spLocks noChangeArrowheads="1"/>
            </p:cNvSpPr>
            <p:nvPr/>
          </p:nvSpPr>
          <p:spPr bwMode="auto">
            <a:xfrm>
              <a:off x="3481" y="2886"/>
              <a:ext cx="225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Line 87"/>
            <p:cNvSpPr>
              <a:spLocks noChangeShapeType="1"/>
            </p:cNvSpPr>
            <p:nvPr/>
          </p:nvSpPr>
          <p:spPr bwMode="auto">
            <a:xfrm flipV="1">
              <a:off x="3835" y="2980"/>
              <a:ext cx="219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1" name="Rectangle 88"/>
            <p:cNvSpPr>
              <a:spLocks noChangeArrowheads="1"/>
            </p:cNvSpPr>
            <p:nvPr/>
          </p:nvSpPr>
          <p:spPr bwMode="auto">
            <a:xfrm>
              <a:off x="4275" y="2873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Rectangle 89"/>
            <p:cNvSpPr>
              <a:spLocks noChangeArrowheads="1"/>
            </p:cNvSpPr>
            <p:nvPr/>
          </p:nvSpPr>
          <p:spPr bwMode="auto">
            <a:xfrm>
              <a:off x="4051" y="2876"/>
              <a:ext cx="224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3" name="Line 90"/>
            <p:cNvSpPr>
              <a:spLocks noChangeShapeType="1"/>
            </p:cNvSpPr>
            <p:nvPr/>
          </p:nvSpPr>
          <p:spPr bwMode="auto">
            <a:xfrm flipV="1">
              <a:off x="4404" y="2969"/>
              <a:ext cx="219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94" name="Rectangle 91"/>
            <p:cNvSpPr>
              <a:spLocks noChangeArrowheads="1"/>
            </p:cNvSpPr>
            <p:nvPr/>
          </p:nvSpPr>
          <p:spPr bwMode="auto">
            <a:xfrm>
              <a:off x="4856" y="2856"/>
              <a:ext cx="226" cy="199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5" name="Rectangle 92"/>
            <p:cNvSpPr>
              <a:spLocks noChangeArrowheads="1"/>
            </p:cNvSpPr>
            <p:nvPr/>
          </p:nvSpPr>
          <p:spPr bwMode="auto">
            <a:xfrm>
              <a:off x="4631" y="2853"/>
              <a:ext cx="225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Text Box 93"/>
            <p:cNvSpPr txBox="1">
              <a:spLocks noChangeArrowheads="1"/>
            </p:cNvSpPr>
            <p:nvPr/>
          </p:nvSpPr>
          <p:spPr bwMode="auto">
            <a:xfrm>
              <a:off x="539" y="2412"/>
              <a:ext cx="5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rgbClr val="0000FF"/>
                  </a:solidFill>
                </a:rPr>
                <a:t>START</a:t>
              </a:r>
            </a:p>
          </p:txBody>
        </p:sp>
        <p:cxnSp>
          <p:nvCxnSpPr>
            <p:cNvPr id="7197" name="AutoShape 94"/>
            <p:cNvCxnSpPr>
              <a:cxnSpLocks noChangeShapeType="1"/>
            </p:cNvCxnSpPr>
            <p:nvPr/>
          </p:nvCxnSpPr>
          <p:spPr bwMode="auto">
            <a:xfrm rot="5400000" flipV="1">
              <a:off x="858" y="2666"/>
              <a:ext cx="305" cy="421"/>
            </a:xfrm>
            <a:prstGeom prst="curvedConnector4">
              <a:avLst>
                <a:gd name="adj1" fmla="val -2787"/>
                <a:gd name="adj2" fmla="val 53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198" name="Oval 95"/>
            <p:cNvSpPr>
              <a:spLocks noChangeArrowheads="1"/>
            </p:cNvSpPr>
            <p:nvPr/>
          </p:nvSpPr>
          <p:spPr bwMode="auto">
            <a:xfrm>
              <a:off x="778" y="2702"/>
              <a:ext cx="45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96"/>
            <p:cNvGrpSpPr>
              <a:grpSpLocks/>
            </p:cNvGrpSpPr>
            <p:nvPr/>
          </p:nvGrpSpPr>
          <p:grpSpPr bwMode="auto">
            <a:xfrm>
              <a:off x="4899" y="2897"/>
              <a:ext cx="119" cy="109"/>
              <a:chOff x="4462" y="2152"/>
              <a:chExt cx="128" cy="128"/>
            </a:xfrm>
          </p:grpSpPr>
          <p:sp>
            <p:nvSpPr>
              <p:cNvPr id="7206" name="Line 97"/>
              <p:cNvSpPr>
                <a:spLocks noChangeShapeType="1"/>
              </p:cNvSpPr>
              <p:nvPr/>
            </p:nvSpPr>
            <p:spPr bwMode="auto">
              <a:xfrm flipH="1">
                <a:off x="4489" y="2152"/>
                <a:ext cx="82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7" name="Line 98"/>
              <p:cNvSpPr>
                <a:spLocks noChangeShapeType="1"/>
              </p:cNvSpPr>
              <p:nvPr/>
            </p:nvSpPr>
            <p:spPr bwMode="auto">
              <a:xfrm>
                <a:off x="4462" y="2168"/>
                <a:ext cx="128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00" name="Text Box 99"/>
            <p:cNvSpPr txBox="1">
              <a:spLocks noChangeArrowheads="1"/>
            </p:cNvSpPr>
            <p:nvPr/>
          </p:nvSpPr>
          <p:spPr bwMode="auto">
            <a:xfrm>
              <a:off x="2419" y="2701"/>
              <a:ext cx="53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0000FF"/>
                  </a:solidFill>
                </a:rPr>
                <a:t>Node A</a:t>
              </a:r>
            </a:p>
          </p:txBody>
        </p:sp>
        <p:sp>
          <p:nvSpPr>
            <p:cNvPr id="7201" name="Text Box 100"/>
            <p:cNvSpPr txBox="1">
              <a:spLocks noChangeArrowheads="1"/>
            </p:cNvSpPr>
            <p:nvPr/>
          </p:nvSpPr>
          <p:spPr bwMode="auto">
            <a:xfrm>
              <a:off x="3443" y="2653"/>
              <a:ext cx="63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0000FF"/>
                  </a:solidFill>
                </a:rPr>
                <a:t>Node B</a:t>
              </a:r>
            </a:p>
          </p:txBody>
        </p:sp>
        <p:sp>
          <p:nvSpPr>
            <p:cNvPr id="7202" name="Text Box 101"/>
            <p:cNvSpPr txBox="1">
              <a:spLocks noChangeArrowheads="1"/>
            </p:cNvSpPr>
            <p:nvPr/>
          </p:nvSpPr>
          <p:spPr bwMode="auto">
            <a:xfrm>
              <a:off x="3888" y="3357"/>
              <a:ext cx="1223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(b) </a:t>
              </a:r>
              <a:r>
                <a:rPr lang="en-US"/>
                <a:t>After insertion</a:t>
              </a:r>
            </a:p>
          </p:txBody>
        </p:sp>
        <p:cxnSp>
          <p:nvCxnSpPr>
            <p:cNvPr id="7203" name="AutoShape 108"/>
            <p:cNvCxnSpPr>
              <a:cxnSpLocks noChangeShapeType="1"/>
              <a:endCxn id="7175" idx="1"/>
            </p:cNvCxnSpPr>
            <p:nvPr/>
          </p:nvCxnSpPr>
          <p:spPr bwMode="auto">
            <a:xfrm rot="16200000" flipH="1">
              <a:off x="2793" y="3072"/>
              <a:ext cx="319" cy="24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7204" name="Text Box 137"/>
            <p:cNvSpPr txBox="1">
              <a:spLocks noChangeArrowheads="1"/>
            </p:cNvSpPr>
            <p:nvPr/>
          </p:nvSpPr>
          <p:spPr bwMode="auto">
            <a:xfrm>
              <a:off x="2811" y="3070"/>
              <a:ext cx="624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FF0000"/>
                  </a:solidFill>
                  <a:ea typeface="宋体" pitchFamily="2" charset="-122"/>
                </a:rPr>
                <a:t>Node N</a:t>
              </a:r>
            </a:p>
          </p:txBody>
        </p:sp>
        <p:cxnSp>
          <p:nvCxnSpPr>
            <p:cNvPr id="7205" name="AutoShape 106"/>
            <p:cNvCxnSpPr>
              <a:cxnSpLocks noChangeShapeType="1"/>
              <a:stCxn id="7174" idx="3"/>
              <a:endCxn id="7189" idx="1"/>
            </p:cNvCxnSpPr>
            <p:nvPr/>
          </p:nvCxnSpPr>
          <p:spPr bwMode="auto">
            <a:xfrm flipH="1" flipV="1">
              <a:off x="3481" y="2988"/>
              <a:ext cx="9" cy="363"/>
            </a:xfrm>
            <a:prstGeom prst="curvedConnector5">
              <a:avLst>
                <a:gd name="adj1" fmla="val -1600056"/>
                <a:gd name="adj2" fmla="val 47889"/>
                <a:gd name="adj3" fmla="val 1700056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17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6.</a:t>
            </a:r>
            <a:fld id="{DF12B5EF-D270-4143-8C53-2ADE1A8A39F0}" type="slidenum">
              <a:rPr lang="en-US" smtClean="0"/>
              <a:pPr algn="l"/>
              <a:t>2</a:t>
            </a:fld>
            <a:endParaRPr lang="en-US" smtClean="0"/>
          </a:p>
        </p:txBody>
      </p:sp>
      <p:sp>
        <p:nvSpPr>
          <p:cNvPr id="7172" name="Rectangle 11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400" b="1">
                <a:latin typeface="Verdana" pitchFamily="34" charset="0"/>
              </a:rPr>
              <a:t>Insertion into a Linked List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76200" y="574675"/>
            <a:ext cx="8686800" cy="220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1700">
                <a:latin typeface="Verdana" pitchFamily="34" charset="0"/>
              </a:rPr>
              <a:t>Consider the schematic diagram of a linked list with successive nodes </a:t>
            </a:r>
            <a:r>
              <a:rPr lang="en-US" sz="1700">
                <a:solidFill>
                  <a:srgbClr val="0000FF"/>
                </a:solidFill>
                <a:latin typeface="Verdana" pitchFamily="34" charset="0"/>
              </a:rPr>
              <a:t>A</a:t>
            </a:r>
            <a:r>
              <a:rPr lang="en-US" sz="1700">
                <a:latin typeface="Verdana" pitchFamily="34" charset="0"/>
              </a:rPr>
              <a:t> and </a:t>
            </a:r>
            <a:r>
              <a:rPr lang="en-US" sz="1700">
                <a:solidFill>
                  <a:srgbClr val="0000FF"/>
                </a:solidFill>
                <a:latin typeface="Verdana" pitchFamily="34" charset="0"/>
              </a:rPr>
              <a:t>B</a:t>
            </a:r>
            <a:r>
              <a:rPr lang="en-US" sz="1700">
                <a:latin typeface="Verdana" pitchFamily="34" charset="0"/>
              </a:rPr>
              <a:t> shown in figure-a.</a:t>
            </a:r>
          </a:p>
          <a:p>
            <a:pPr lvl="1" indent="-4572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1700">
                <a:latin typeface="Verdana" pitchFamily="34" charset="0"/>
              </a:rPr>
              <a:t>Suppose, node </a:t>
            </a:r>
            <a:r>
              <a:rPr lang="en-US" sz="1700">
                <a:solidFill>
                  <a:srgbClr val="FF0000"/>
                </a:solidFill>
                <a:latin typeface="Verdana" pitchFamily="34" charset="0"/>
              </a:rPr>
              <a:t>N</a:t>
            </a:r>
            <a:r>
              <a:rPr lang="en-US" sz="1700">
                <a:latin typeface="Verdana" pitchFamily="34" charset="0"/>
              </a:rPr>
              <a:t> is to be inserted into the list between nodes A and B.</a:t>
            </a:r>
          </a:p>
          <a:p>
            <a:pPr lvl="1" indent="-4572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1700">
                <a:latin typeface="Verdana" pitchFamily="34" charset="0"/>
              </a:rPr>
              <a:t>The schematic diagram of such an insertion appears in figure-b. </a:t>
            </a:r>
          </a:p>
          <a:p>
            <a:pPr lvl="1" indent="-457200" algn="just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1700">
                <a:latin typeface="Verdana" pitchFamily="34" charset="0"/>
              </a:rPr>
              <a:t>We see that the next pointer field of node </a:t>
            </a:r>
            <a:r>
              <a:rPr lang="en-US" sz="1700">
                <a:solidFill>
                  <a:srgbClr val="0000FF"/>
                </a:solidFill>
                <a:latin typeface="Verdana" pitchFamily="34" charset="0"/>
              </a:rPr>
              <a:t>A</a:t>
            </a:r>
            <a:r>
              <a:rPr lang="en-US" sz="1700">
                <a:latin typeface="Verdana" pitchFamily="34" charset="0"/>
              </a:rPr>
              <a:t> now points to the new node </a:t>
            </a:r>
            <a:r>
              <a:rPr lang="en-US" sz="1700">
                <a:solidFill>
                  <a:srgbClr val="FF0000"/>
                </a:solidFill>
                <a:latin typeface="Verdana" pitchFamily="34" charset="0"/>
              </a:rPr>
              <a:t>N</a:t>
            </a:r>
            <a:r>
              <a:rPr lang="en-US" sz="1700">
                <a:latin typeface="Verdana" pitchFamily="34" charset="0"/>
              </a:rPr>
              <a:t>. The next pointer field of node </a:t>
            </a:r>
            <a:r>
              <a:rPr lang="en-US" sz="1700">
                <a:solidFill>
                  <a:srgbClr val="FF0000"/>
                </a:solidFill>
                <a:latin typeface="Verdana" pitchFamily="34" charset="0"/>
              </a:rPr>
              <a:t>N</a:t>
            </a:r>
            <a:r>
              <a:rPr lang="en-US" sz="1700">
                <a:latin typeface="Verdana" pitchFamily="34" charset="0"/>
              </a:rPr>
              <a:t> now points to node </a:t>
            </a:r>
            <a:r>
              <a:rPr lang="en-US" sz="1700">
                <a:solidFill>
                  <a:srgbClr val="0000FF"/>
                </a:solidFill>
                <a:latin typeface="Verdana" pitchFamily="34" charset="0"/>
              </a:rPr>
              <a:t>B</a:t>
            </a:r>
            <a:r>
              <a:rPr lang="en-US" sz="1700">
                <a:latin typeface="Verdana" pitchFamily="34" charset="0"/>
              </a:rPr>
              <a:t>, to which node </a:t>
            </a:r>
            <a:r>
              <a:rPr lang="en-US" sz="1700">
                <a:solidFill>
                  <a:srgbClr val="0000FF"/>
                </a:solidFill>
                <a:latin typeface="Verdana" pitchFamily="34" charset="0"/>
              </a:rPr>
              <a:t>A</a:t>
            </a:r>
            <a:r>
              <a:rPr lang="en-US" sz="1700">
                <a:latin typeface="Verdana" pitchFamily="34" charset="0"/>
              </a:rPr>
              <a:t> previously pointed. Note that the schematic diagram does not take into account that the memory space for the new node will come from the list of available memory space. </a:t>
            </a:r>
          </a:p>
        </p:txBody>
      </p:sp>
      <p:sp>
        <p:nvSpPr>
          <p:cNvPr id="7174" name="Rectangle 120"/>
          <p:cNvSpPr>
            <a:spLocks noChangeArrowheads="1"/>
          </p:cNvSpPr>
          <p:nvPr/>
        </p:nvSpPr>
        <p:spPr bwMode="auto">
          <a:xfrm>
            <a:off x="5181600" y="6151563"/>
            <a:ext cx="358775" cy="3254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Rectangle 121"/>
          <p:cNvSpPr>
            <a:spLocks noChangeArrowheads="1"/>
          </p:cNvSpPr>
          <p:nvPr/>
        </p:nvSpPr>
        <p:spPr bwMode="auto">
          <a:xfrm>
            <a:off x="4876800" y="6151563"/>
            <a:ext cx="357188" cy="32385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Oval 32"/>
          <p:cNvSpPr>
            <a:spLocks noChangeArrowheads="1"/>
          </p:cNvSpPr>
          <p:nvPr/>
        </p:nvSpPr>
        <p:spPr bwMode="auto">
          <a:xfrm>
            <a:off x="5491163" y="6261100"/>
            <a:ext cx="71437" cy="635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2425" y="989013"/>
            <a:ext cx="8512175" cy="1392237"/>
          </a:xfrm>
          <a:solidFill>
            <a:srgbClr val="E4FDC3"/>
          </a:solidFill>
          <a:ln>
            <a:solidFill>
              <a:srgbClr val="008000"/>
            </a:solidFill>
          </a:ln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</a:pPr>
            <a:r>
              <a:rPr lang="en-US" sz="1500" smtClean="0"/>
              <a:t>Node N is to be inserted in to the list between nodes A and B</a:t>
            </a:r>
          </a:p>
          <a:p>
            <a:pPr marL="381000" indent="-381000" eaLnBrk="1" hangingPunct="1">
              <a:lnSpc>
                <a:spcPct val="80000"/>
              </a:lnSpc>
            </a:pPr>
            <a:r>
              <a:rPr lang="en-US" sz="1500" smtClean="0"/>
              <a:t>Three pointer fields are changed as follows: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sz="1500" smtClean="0"/>
              <a:t>The next pointer field of node A now points to the new node N, to which AVAIL previously pointed.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sz="1500" smtClean="0"/>
              <a:t>AVAIL now point to the second node in the free pool, to which node N previously pointed.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eriod"/>
            </a:pPr>
            <a:r>
              <a:rPr lang="en-US" sz="1500" smtClean="0"/>
              <a:t>The next pointer field of node N now points to node B, to which node A previously pointed.</a:t>
            </a:r>
          </a:p>
        </p:txBody>
      </p:sp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771525" y="2352675"/>
            <a:ext cx="7296150" cy="4095750"/>
            <a:chOff x="486" y="1490"/>
            <a:chExt cx="4596" cy="2580"/>
          </a:xfrm>
        </p:grpSpPr>
        <p:grpSp>
          <p:nvGrpSpPr>
            <p:cNvPr id="3" name="Group 132"/>
            <p:cNvGrpSpPr>
              <a:grpSpLocks/>
            </p:cNvGrpSpPr>
            <p:nvPr/>
          </p:nvGrpSpPr>
          <p:grpSpPr bwMode="auto">
            <a:xfrm>
              <a:off x="660" y="1490"/>
              <a:ext cx="4257" cy="1008"/>
              <a:chOff x="573" y="1094"/>
              <a:chExt cx="4553" cy="1189"/>
            </a:xfrm>
          </p:grpSpPr>
          <p:grpSp>
            <p:nvGrpSpPr>
              <p:cNvPr id="4" name="Group 131"/>
              <p:cNvGrpSpPr>
                <a:grpSpLocks/>
              </p:cNvGrpSpPr>
              <p:nvPr/>
            </p:nvGrpSpPr>
            <p:grpSpPr bwMode="auto">
              <a:xfrm>
                <a:off x="573" y="1094"/>
                <a:ext cx="4553" cy="827"/>
                <a:chOff x="573" y="1382"/>
                <a:chExt cx="4553" cy="827"/>
              </a:xfrm>
            </p:grpSpPr>
            <p:sp>
              <p:nvSpPr>
                <p:cNvPr id="8258" name="Rectangle 4"/>
                <p:cNvSpPr>
                  <a:spLocks noChangeArrowheads="1"/>
                </p:cNvSpPr>
                <p:nvPr/>
              </p:nvSpPr>
              <p:spPr bwMode="auto">
                <a:xfrm>
                  <a:off x="1551" y="1959"/>
                  <a:ext cx="242" cy="242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59" name="Rectangle 5"/>
                <p:cNvSpPr>
                  <a:spLocks noChangeArrowheads="1"/>
                </p:cNvSpPr>
                <p:nvPr/>
              </p:nvSpPr>
              <p:spPr bwMode="auto">
                <a:xfrm>
                  <a:off x="1311" y="1963"/>
                  <a:ext cx="240" cy="24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60" name="Rectangle 6"/>
                <p:cNvSpPr>
                  <a:spLocks noChangeArrowheads="1"/>
                </p:cNvSpPr>
                <p:nvPr/>
              </p:nvSpPr>
              <p:spPr bwMode="auto">
                <a:xfrm>
                  <a:off x="723" y="1628"/>
                  <a:ext cx="242" cy="242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6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689" y="2073"/>
                  <a:ext cx="234" cy="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262" name="Rectangle 14"/>
                <p:cNvSpPr>
                  <a:spLocks noChangeArrowheads="1"/>
                </p:cNvSpPr>
                <p:nvPr/>
              </p:nvSpPr>
              <p:spPr bwMode="auto">
                <a:xfrm>
                  <a:off x="2169" y="1947"/>
                  <a:ext cx="242" cy="242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63" name="Rectangle 15"/>
                <p:cNvSpPr>
                  <a:spLocks noChangeArrowheads="1"/>
                </p:cNvSpPr>
                <p:nvPr/>
              </p:nvSpPr>
              <p:spPr bwMode="auto">
                <a:xfrm>
                  <a:off x="1929" y="1951"/>
                  <a:ext cx="240" cy="24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64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2307" y="2061"/>
                  <a:ext cx="234" cy="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265" name="Rectangle 17"/>
                <p:cNvSpPr>
                  <a:spLocks noChangeArrowheads="1"/>
                </p:cNvSpPr>
                <p:nvPr/>
              </p:nvSpPr>
              <p:spPr bwMode="auto">
                <a:xfrm>
                  <a:off x="2790" y="1965"/>
                  <a:ext cx="242" cy="242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66" name="Rectangle 18"/>
                <p:cNvSpPr>
                  <a:spLocks noChangeArrowheads="1"/>
                </p:cNvSpPr>
                <p:nvPr/>
              </p:nvSpPr>
              <p:spPr bwMode="auto">
                <a:xfrm>
                  <a:off x="2550" y="1969"/>
                  <a:ext cx="240" cy="24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67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928" y="2079"/>
                  <a:ext cx="481" cy="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268" name="Rectangle 20"/>
                <p:cNvSpPr>
                  <a:spLocks noChangeArrowheads="1"/>
                </p:cNvSpPr>
                <p:nvPr/>
              </p:nvSpPr>
              <p:spPr bwMode="auto">
                <a:xfrm>
                  <a:off x="3654" y="1938"/>
                  <a:ext cx="242" cy="242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69" name="Rectangle 21"/>
                <p:cNvSpPr>
                  <a:spLocks noChangeArrowheads="1"/>
                </p:cNvSpPr>
                <p:nvPr/>
              </p:nvSpPr>
              <p:spPr bwMode="auto">
                <a:xfrm>
                  <a:off x="3414" y="1942"/>
                  <a:ext cx="240" cy="24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70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792" y="2052"/>
                  <a:ext cx="234" cy="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271" name="Rectangle 23"/>
                <p:cNvSpPr>
                  <a:spLocks noChangeArrowheads="1"/>
                </p:cNvSpPr>
                <p:nvPr/>
              </p:nvSpPr>
              <p:spPr bwMode="auto">
                <a:xfrm>
                  <a:off x="4263" y="1926"/>
                  <a:ext cx="242" cy="242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72" name="Rectangle 24"/>
                <p:cNvSpPr>
                  <a:spLocks noChangeArrowheads="1"/>
                </p:cNvSpPr>
                <p:nvPr/>
              </p:nvSpPr>
              <p:spPr bwMode="auto">
                <a:xfrm>
                  <a:off x="4023" y="1930"/>
                  <a:ext cx="240" cy="24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73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4401" y="2040"/>
                  <a:ext cx="234" cy="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med" len="med"/>
                  <a:tailEnd type="triangle" w="med" len="med"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274" name="Rectangle 26"/>
                <p:cNvSpPr>
                  <a:spLocks noChangeArrowheads="1"/>
                </p:cNvSpPr>
                <p:nvPr/>
              </p:nvSpPr>
              <p:spPr bwMode="auto">
                <a:xfrm>
                  <a:off x="4884" y="1899"/>
                  <a:ext cx="242" cy="242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75" name="Rectangle 27"/>
                <p:cNvSpPr>
                  <a:spLocks noChangeArrowheads="1"/>
                </p:cNvSpPr>
                <p:nvPr/>
              </p:nvSpPr>
              <p:spPr bwMode="auto">
                <a:xfrm>
                  <a:off x="4644" y="1903"/>
                  <a:ext cx="240" cy="240"/>
                </a:xfrm>
                <a:prstGeom prst="rect">
                  <a:avLst/>
                </a:prstGeom>
                <a:solidFill>
                  <a:schemeClr val="fol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76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573" y="1382"/>
                  <a:ext cx="539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400">
                      <a:solidFill>
                        <a:srgbClr val="0000FF"/>
                      </a:solidFill>
                    </a:rPr>
                    <a:t>START</a:t>
                  </a:r>
                </a:p>
              </p:txBody>
            </p:sp>
            <p:cxnSp>
              <p:nvCxnSpPr>
                <p:cNvPr id="8277" name="AutoShape 31"/>
                <p:cNvCxnSpPr>
                  <a:cxnSpLocks noChangeShapeType="1"/>
                </p:cNvCxnSpPr>
                <p:nvPr/>
              </p:nvCxnSpPr>
              <p:spPr bwMode="auto">
                <a:xfrm rot="5400000" flipV="1">
                  <a:off x="897" y="1706"/>
                  <a:ext cx="359" cy="450"/>
                </a:xfrm>
                <a:prstGeom prst="curvedConnector4">
                  <a:avLst>
                    <a:gd name="adj1" fmla="val -2787"/>
                    <a:gd name="adj2" fmla="val 53556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</p:cxnSp>
            <p:sp>
              <p:nvSpPr>
                <p:cNvPr id="8278" name="Oval 32"/>
                <p:cNvSpPr>
                  <a:spLocks noChangeArrowheads="1"/>
                </p:cNvSpPr>
                <p:nvPr/>
              </p:nvSpPr>
              <p:spPr bwMode="auto">
                <a:xfrm>
                  <a:off x="828" y="1724"/>
                  <a:ext cx="48" cy="4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35"/>
                <p:cNvGrpSpPr>
                  <a:grpSpLocks/>
                </p:cNvGrpSpPr>
                <p:nvPr/>
              </p:nvGrpSpPr>
              <p:grpSpPr bwMode="auto">
                <a:xfrm>
                  <a:off x="4930" y="1955"/>
                  <a:ext cx="128" cy="128"/>
                  <a:chOff x="4462" y="1865"/>
                  <a:chExt cx="128" cy="128"/>
                </a:xfrm>
              </p:grpSpPr>
              <p:sp>
                <p:nvSpPr>
                  <p:cNvPr id="8282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489" y="1865"/>
                    <a:ext cx="82" cy="12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8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462" y="1883"/>
                    <a:ext cx="128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28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584" y="1693"/>
                  <a:ext cx="576" cy="4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>
                      <a:solidFill>
                        <a:srgbClr val="0000FF"/>
                      </a:solidFill>
                    </a:rPr>
                    <a:t>Node A</a:t>
                  </a:r>
                </a:p>
              </p:txBody>
            </p:sp>
            <p:sp>
              <p:nvSpPr>
                <p:cNvPr id="828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373" y="1672"/>
                  <a:ext cx="704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sz="1600">
                      <a:solidFill>
                        <a:srgbClr val="0000FF"/>
                      </a:solidFill>
                    </a:rPr>
                    <a:t>Node B</a:t>
                  </a:r>
                </a:p>
              </p:txBody>
            </p:sp>
          </p:grpSp>
          <p:sp>
            <p:nvSpPr>
              <p:cNvPr id="8257" name="Text Box 43"/>
              <p:cNvSpPr txBox="1">
                <a:spLocks noChangeArrowheads="1"/>
              </p:cNvSpPr>
              <p:nvPr/>
            </p:nvSpPr>
            <p:spPr bwMode="auto">
              <a:xfrm>
                <a:off x="2012" y="2011"/>
                <a:ext cx="1433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0000FF"/>
                    </a:solidFill>
                  </a:rPr>
                  <a:t>(a) Before insertion</a:t>
                </a:r>
              </a:p>
            </p:txBody>
          </p:sp>
        </p:grpSp>
        <p:sp>
          <p:nvSpPr>
            <p:cNvPr id="8199" name="Text Box 40"/>
            <p:cNvSpPr txBox="1">
              <a:spLocks noChangeArrowheads="1"/>
            </p:cNvSpPr>
            <p:nvPr/>
          </p:nvSpPr>
          <p:spPr bwMode="auto">
            <a:xfrm>
              <a:off x="2859" y="3297"/>
              <a:ext cx="62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400" b="1">
                  <a:solidFill>
                    <a:srgbClr val="FF0000"/>
                  </a:solidFill>
                  <a:latin typeface="Courier New" pitchFamily="49" charset="0"/>
                  <a:ea typeface="宋体" pitchFamily="2" charset="-122"/>
                </a:rPr>
                <a:t>Node N</a:t>
              </a:r>
            </a:p>
          </p:txBody>
        </p:sp>
        <p:sp>
          <p:nvSpPr>
            <p:cNvPr id="8200" name="Rectangle 75"/>
            <p:cNvSpPr>
              <a:spLocks noChangeArrowheads="1"/>
            </p:cNvSpPr>
            <p:nvPr/>
          </p:nvSpPr>
          <p:spPr bwMode="auto">
            <a:xfrm>
              <a:off x="1454" y="2656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Rectangle 76"/>
            <p:cNvSpPr>
              <a:spLocks noChangeArrowheads="1"/>
            </p:cNvSpPr>
            <p:nvPr/>
          </p:nvSpPr>
          <p:spPr bwMode="auto">
            <a:xfrm>
              <a:off x="1229" y="2659"/>
              <a:ext cx="225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Rectangle 77"/>
            <p:cNvSpPr>
              <a:spLocks noChangeArrowheads="1"/>
            </p:cNvSpPr>
            <p:nvPr/>
          </p:nvSpPr>
          <p:spPr bwMode="auto">
            <a:xfrm>
              <a:off x="680" y="2375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Line 78"/>
            <p:cNvSpPr>
              <a:spLocks noChangeShapeType="1"/>
            </p:cNvSpPr>
            <p:nvPr/>
          </p:nvSpPr>
          <p:spPr bwMode="auto">
            <a:xfrm flipV="1">
              <a:off x="1583" y="2752"/>
              <a:ext cx="218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4" name="Rectangle 79"/>
            <p:cNvSpPr>
              <a:spLocks noChangeArrowheads="1"/>
            </p:cNvSpPr>
            <p:nvPr/>
          </p:nvSpPr>
          <p:spPr bwMode="auto">
            <a:xfrm>
              <a:off x="2031" y="2646"/>
              <a:ext cx="227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Rectangle 80"/>
            <p:cNvSpPr>
              <a:spLocks noChangeArrowheads="1"/>
            </p:cNvSpPr>
            <p:nvPr/>
          </p:nvSpPr>
          <p:spPr bwMode="auto">
            <a:xfrm>
              <a:off x="1807" y="2649"/>
              <a:ext cx="224" cy="20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81"/>
            <p:cNvSpPr>
              <a:spLocks noChangeShapeType="1"/>
            </p:cNvSpPr>
            <p:nvPr/>
          </p:nvSpPr>
          <p:spPr bwMode="auto">
            <a:xfrm flipV="1">
              <a:off x="2160" y="2742"/>
              <a:ext cx="219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07" name="Rectangle 82"/>
            <p:cNvSpPr>
              <a:spLocks noChangeArrowheads="1"/>
            </p:cNvSpPr>
            <p:nvPr/>
          </p:nvSpPr>
          <p:spPr bwMode="auto">
            <a:xfrm>
              <a:off x="2612" y="2661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Rectangle 83"/>
            <p:cNvSpPr>
              <a:spLocks noChangeArrowheads="1"/>
            </p:cNvSpPr>
            <p:nvPr/>
          </p:nvSpPr>
          <p:spPr bwMode="auto">
            <a:xfrm>
              <a:off x="2388" y="2664"/>
              <a:ext cx="224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Line 84"/>
            <p:cNvSpPr>
              <a:spLocks noChangeShapeType="1"/>
            </p:cNvSpPr>
            <p:nvPr/>
          </p:nvSpPr>
          <p:spPr bwMode="auto">
            <a:xfrm flipV="1">
              <a:off x="2741" y="2741"/>
              <a:ext cx="732" cy="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0" name="Rectangle 85"/>
            <p:cNvSpPr>
              <a:spLocks noChangeArrowheads="1"/>
            </p:cNvSpPr>
            <p:nvPr/>
          </p:nvSpPr>
          <p:spPr bwMode="auto">
            <a:xfrm>
              <a:off x="3706" y="2638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Rectangle 86"/>
            <p:cNvSpPr>
              <a:spLocks noChangeArrowheads="1"/>
            </p:cNvSpPr>
            <p:nvPr/>
          </p:nvSpPr>
          <p:spPr bwMode="auto">
            <a:xfrm>
              <a:off x="3481" y="2641"/>
              <a:ext cx="225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Line 87"/>
            <p:cNvSpPr>
              <a:spLocks noChangeShapeType="1"/>
            </p:cNvSpPr>
            <p:nvPr/>
          </p:nvSpPr>
          <p:spPr bwMode="auto">
            <a:xfrm flipV="1">
              <a:off x="3835" y="2735"/>
              <a:ext cx="219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3" name="Rectangle 88"/>
            <p:cNvSpPr>
              <a:spLocks noChangeArrowheads="1"/>
            </p:cNvSpPr>
            <p:nvPr/>
          </p:nvSpPr>
          <p:spPr bwMode="auto">
            <a:xfrm>
              <a:off x="4275" y="2628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Rectangle 89"/>
            <p:cNvSpPr>
              <a:spLocks noChangeArrowheads="1"/>
            </p:cNvSpPr>
            <p:nvPr/>
          </p:nvSpPr>
          <p:spPr bwMode="auto">
            <a:xfrm>
              <a:off x="4051" y="2631"/>
              <a:ext cx="224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Line 90"/>
            <p:cNvSpPr>
              <a:spLocks noChangeShapeType="1"/>
            </p:cNvSpPr>
            <p:nvPr/>
          </p:nvSpPr>
          <p:spPr bwMode="auto">
            <a:xfrm flipV="1">
              <a:off x="4404" y="2724"/>
              <a:ext cx="219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16" name="Rectangle 91"/>
            <p:cNvSpPr>
              <a:spLocks noChangeArrowheads="1"/>
            </p:cNvSpPr>
            <p:nvPr/>
          </p:nvSpPr>
          <p:spPr bwMode="auto">
            <a:xfrm>
              <a:off x="4856" y="2605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Rectangle 92"/>
            <p:cNvSpPr>
              <a:spLocks noChangeArrowheads="1"/>
            </p:cNvSpPr>
            <p:nvPr/>
          </p:nvSpPr>
          <p:spPr bwMode="auto">
            <a:xfrm>
              <a:off x="4631" y="2608"/>
              <a:ext cx="225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Text Box 93"/>
            <p:cNvSpPr txBox="1">
              <a:spLocks noChangeArrowheads="1"/>
            </p:cNvSpPr>
            <p:nvPr/>
          </p:nvSpPr>
          <p:spPr bwMode="auto">
            <a:xfrm>
              <a:off x="539" y="2167"/>
              <a:ext cx="5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rgbClr val="0000FF"/>
                  </a:solidFill>
                </a:rPr>
                <a:t>START</a:t>
              </a:r>
            </a:p>
          </p:txBody>
        </p:sp>
        <p:cxnSp>
          <p:nvCxnSpPr>
            <p:cNvPr id="8219" name="AutoShape 94"/>
            <p:cNvCxnSpPr>
              <a:cxnSpLocks noChangeShapeType="1"/>
            </p:cNvCxnSpPr>
            <p:nvPr/>
          </p:nvCxnSpPr>
          <p:spPr bwMode="auto">
            <a:xfrm rot="5400000" flipV="1">
              <a:off x="858" y="2421"/>
              <a:ext cx="305" cy="421"/>
            </a:xfrm>
            <a:prstGeom prst="curvedConnector4">
              <a:avLst>
                <a:gd name="adj1" fmla="val -2787"/>
                <a:gd name="adj2" fmla="val 535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8220" name="Oval 95"/>
            <p:cNvSpPr>
              <a:spLocks noChangeArrowheads="1"/>
            </p:cNvSpPr>
            <p:nvPr/>
          </p:nvSpPr>
          <p:spPr bwMode="auto">
            <a:xfrm>
              <a:off x="778" y="2457"/>
              <a:ext cx="45" cy="3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96"/>
            <p:cNvGrpSpPr>
              <a:grpSpLocks/>
            </p:cNvGrpSpPr>
            <p:nvPr/>
          </p:nvGrpSpPr>
          <p:grpSpPr bwMode="auto">
            <a:xfrm>
              <a:off x="4899" y="2652"/>
              <a:ext cx="119" cy="109"/>
              <a:chOff x="4462" y="1865"/>
              <a:chExt cx="128" cy="128"/>
            </a:xfrm>
          </p:grpSpPr>
          <p:sp>
            <p:nvSpPr>
              <p:cNvPr id="8254" name="Line 97"/>
              <p:cNvSpPr>
                <a:spLocks noChangeShapeType="1"/>
              </p:cNvSpPr>
              <p:nvPr/>
            </p:nvSpPr>
            <p:spPr bwMode="auto">
              <a:xfrm flipH="1">
                <a:off x="4489" y="1865"/>
                <a:ext cx="82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5" name="Line 98"/>
              <p:cNvSpPr>
                <a:spLocks noChangeShapeType="1"/>
              </p:cNvSpPr>
              <p:nvPr/>
            </p:nvSpPr>
            <p:spPr bwMode="auto">
              <a:xfrm>
                <a:off x="4462" y="1883"/>
                <a:ext cx="128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22" name="Text Box 99"/>
            <p:cNvSpPr txBox="1">
              <a:spLocks noChangeArrowheads="1"/>
            </p:cNvSpPr>
            <p:nvPr/>
          </p:nvSpPr>
          <p:spPr bwMode="auto">
            <a:xfrm>
              <a:off x="2419" y="2456"/>
              <a:ext cx="53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0000FF"/>
                  </a:solidFill>
                </a:rPr>
                <a:t>Node A</a:t>
              </a:r>
            </a:p>
          </p:txBody>
        </p:sp>
        <p:sp>
          <p:nvSpPr>
            <p:cNvPr id="8223" name="Text Box 100"/>
            <p:cNvSpPr txBox="1">
              <a:spLocks noChangeArrowheads="1"/>
            </p:cNvSpPr>
            <p:nvPr/>
          </p:nvSpPr>
          <p:spPr bwMode="auto">
            <a:xfrm>
              <a:off x="3443" y="2408"/>
              <a:ext cx="63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0000FF"/>
                  </a:solidFill>
                </a:rPr>
                <a:t>Node B</a:t>
              </a:r>
            </a:p>
          </p:txBody>
        </p:sp>
        <p:sp>
          <p:nvSpPr>
            <p:cNvPr id="8224" name="Text Box 101"/>
            <p:cNvSpPr txBox="1">
              <a:spLocks noChangeArrowheads="1"/>
            </p:cNvSpPr>
            <p:nvPr/>
          </p:nvSpPr>
          <p:spPr bwMode="auto">
            <a:xfrm>
              <a:off x="1598" y="3099"/>
              <a:ext cx="12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(a) After insertion</a:t>
              </a:r>
            </a:p>
          </p:txBody>
        </p:sp>
        <p:cxnSp>
          <p:nvCxnSpPr>
            <p:cNvPr id="8225" name="AutoShape 108"/>
            <p:cNvCxnSpPr>
              <a:cxnSpLocks noChangeShapeType="1"/>
              <a:stCxn id="8207" idx="3"/>
              <a:endCxn id="8227" idx="1"/>
            </p:cNvCxnSpPr>
            <p:nvPr/>
          </p:nvCxnSpPr>
          <p:spPr bwMode="auto">
            <a:xfrm flipH="1">
              <a:off x="1262" y="2764"/>
              <a:ext cx="1585" cy="867"/>
            </a:xfrm>
            <a:prstGeom prst="curvedConnector5">
              <a:avLst>
                <a:gd name="adj1" fmla="val -8519"/>
                <a:gd name="adj2" fmla="val 39213"/>
                <a:gd name="adj3" fmla="val 10851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8226" name="Rectangle 111"/>
            <p:cNvSpPr>
              <a:spLocks noChangeArrowheads="1"/>
            </p:cNvSpPr>
            <p:nvPr/>
          </p:nvSpPr>
          <p:spPr bwMode="auto">
            <a:xfrm>
              <a:off x="1496" y="3526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7" name="Rectangle 112"/>
            <p:cNvSpPr>
              <a:spLocks noChangeArrowheads="1"/>
            </p:cNvSpPr>
            <p:nvPr/>
          </p:nvSpPr>
          <p:spPr bwMode="auto">
            <a:xfrm>
              <a:off x="1271" y="3529"/>
              <a:ext cx="225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8" name="Line 113"/>
            <p:cNvSpPr>
              <a:spLocks noChangeShapeType="1"/>
            </p:cNvSpPr>
            <p:nvPr/>
          </p:nvSpPr>
          <p:spPr bwMode="auto">
            <a:xfrm flipV="1">
              <a:off x="1625" y="3622"/>
              <a:ext cx="218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29" name="Rectangle 114"/>
            <p:cNvSpPr>
              <a:spLocks noChangeArrowheads="1"/>
            </p:cNvSpPr>
            <p:nvPr/>
          </p:nvSpPr>
          <p:spPr bwMode="auto">
            <a:xfrm>
              <a:off x="2073" y="3516"/>
              <a:ext cx="227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0" name="Rectangle 115"/>
            <p:cNvSpPr>
              <a:spLocks noChangeArrowheads="1"/>
            </p:cNvSpPr>
            <p:nvPr/>
          </p:nvSpPr>
          <p:spPr bwMode="auto">
            <a:xfrm>
              <a:off x="1849" y="3519"/>
              <a:ext cx="224" cy="203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1" name="Line 116"/>
            <p:cNvSpPr>
              <a:spLocks noChangeShapeType="1"/>
            </p:cNvSpPr>
            <p:nvPr/>
          </p:nvSpPr>
          <p:spPr bwMode="auto">
            <a:xfrm flipV="1">
              <a:off x="2202" y="3612"/>
              <a:ext cx="219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32" name="Rectangle 117"/>
            <p:cNvSpPr>
              <a:spLocks noChangeArrowheads="1"/>
            </p:cNvSpPr>
            <p:nvPr/>
          </p:nvSpPr>
          <p:spPr bwMode="auto">
            <a:xfrm>
              <a:off x="2654" y="3531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3" name="Rectangle 118"/>
            <p:cNvSpPr>
              <a:spLocks noChangeArrowheads="1"/>
            </p:cNvSpPr>
            <p:nvPr/>
          </p:nvSpPr>
          <p:spPr bwMode="auto">
            <a:xfrm>
              <a:off x="2430" y="3534"/>
              <a:ext cx="224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4" name="Line 119"/>
            <p:cNvSpPr>
              <a:spLocks noChangeShapeType="1"/>
            </p:cNvSpPr>
            <p:nvPr/>
          </p:nvSpPr>
          <p:spPr bwMode="auto">
            <a:xfrm flipV="1">
              <a:off x="2783" y="3627"/>
              <a:ext cx="450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35" name="Rectangle 120"/>
            <p:cNvSpPr>
              <a:spLocks noChangeArrowheads="1"/>
            </p:cNvSpPr>
            <p:nvPr/>
          </p:nvSpPr>
          <p:spPr bwMode="auto">
            <a:xfrm>
              <a:off x="3462" y="3508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6" name="Rectangle 121"/>
            <p:cNvSpPr>
              <a:spLocks noChangeArrowheads="1"/>
            </p:cNvSpPr>
            <p:nvPr/>
          </p:nvSpPr>
          <p:spPr bwMode="auto">
            <a:xfrm>
              <a:off x="3237" y="3511"/>
              <a:ext cx="225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7" name="Line 122"/>
            <p:cNvSpPr>
              <a:spLocks noChangeShapeType="1"/>
            </p:cNvSpPr>
            <p:nvPr/>
          </p:nvSpPr>
          <p:spPr bwMode="auto">
            <a:xfrm flipV="1">
              <a:off x="3591" y="3605"/>
              <a:ext cx="219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38" name="Rectangle 123"/>
            <p:cNvSpPr>
              <a:spLocks noChangeArrowheads="1"/>
            </p:cNvSpPr>
            <p:nvPr/>
          </p:nvSpPr>
          <p:spPr bwMode="auto">
            <a:xfrm>
              <a:off x="4031" y="3498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9" name="Rectangle 124"/>
            <p:cNvSpPr>
              <a:spLocks noChangeArrowheads="1"/>
            </p:cNvSpPr>
            <p:nvPr/>
          </p:nvSpPr>
          <p:spPr bwMode="auto">
            <a:xfrm>
              <a:off x="3807" y="3501"/>
              <a:ext cx="224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0" name="Line 125"/>
            <p:cNvSpPr>
              <a:spLocks noChangeShapeType="1"/>
            </p:cNvSpPr>
            <p:nvPr/>
          </p:nvSpPr>
          <p:spPr bwMode="auto">
            <a:xfrm flipV="1">
              <a:off x="4160" y="3594"/>
              <a:ext cx="219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41" name="Rectangle 126"/>
            <p:cNvSpPr>
              <a:spLocks noChangeArrowheads="1"/>
            </p:cNvSpPr>
            <p:nvPr/>
          </p:nvSpPr>
          <p:spPr bwMode="auto">
            <a:xfrm>
              <a:off x="4612" y="3475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2" name="Rectangle 127"/>
            <p:cNvSpPr>
              <a:spLocks noChangeArrowheads="1"/>
            </p:cNvSpPr>
            <p:nvPr/>
          </p:nvSpPr>
          <p:spPr bwMode="auto">
            <a:xfrm>
              <a:off x="4387" y="3478"/>
              <a:ext cx="225" cy="20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128"/>
            <p:cNvGrpSpPr>
              <a:grpSpLocks/>
            </p:cNvGrpSpPr>
            <p:nvPr/>
          </p:nvGrpSpPr>
          <p:grpSpPr bwMode="auto">
            <a:xfrm>
              <a:off x="4655" y="3522"/>
              <a:ext cx="119" cy="109"/>
              <a:chOff x="4462" y="1865"/>
              <a:chExt cx="128" cy="128"/>
            </a:xfrm>
          </p:grpSpPr>
          <p:sp>
            <p:nvSpPr>
              <p:cNvPr id="8252" name="Line 129"/>
              <p:cNvSpPr>
                <a:spLocks noChangeShapeType="1"/>
              </p:cNvSpPr>
              <p:nvPr/>
            </p:nvSpPr>
            <p:spPr bwMode="auto">
              <a:xfrm flipH="1">
                <a:off x="4489" y="1865"/>
                <a:ext cx="82" cy="1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53" name="Line 130"/>
              <p:cNvSpPr>
                <a:spLocks noChangeShapeType="1"/>
              </p:cNvSpPr>
              <p:nvPr/>
            </p:nvSpPr>
            <p:spPr bwMode="auto">
              <a:xfrm>
                <a:off x="4462" y="1883"/>
                <a:ext cx="128" cy="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44" name="Rectangle 133"/>
            <p:cNvSpPr>
              <a:spLocks noChangeArrowheads="1"/>
            </p:cNvSpPr>
            <p:nvPr/>
          </p:nvSpPr>
          <p:spPr bwMode="auto">
            <a:xfrm>
              <a:off x="626" y="3304"/>
              <a:ext cx="226" cy="205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5" name="Text Box 134"/>
            <p:cNvSpPr txBox="1">
              <a:spLocks noChangeArrowheads="1"/>
            </p:cNvSpPr>
            <p:nvPr/>
          </p:nvSpPr>
          <p:spPr bwMode="auto">
            <a:xfrm>
              <a:off x="486" y="3095"/>
              <a:ext cx="50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rgbClr val="0000FF"/>
                  </a:solidFill>
                </a:rPr>
                <a:t>AVAIL</a:t>
              </a:r>
            </a:p>
          </p:txBody>
        </p:sp>
        <p:sp>
          <p:nvSpPr>
            <p:cNvPr id="8246" name="Oval 136"/>
            <p:cNvSpPr>
              <a:spLocks noChangeArrowheads="1"/>
            </p:cNvSpPr>
            <p:nvPr/>
          </p:nvSpPr>
          <p:spPr bwMode="auto">
            <a:xfrm>
              <a:off x="724" y="3385"/>
              <a:ext cx="45" cy="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7" name="Text Box 137"/>
            <p:cNvSpPr txBox="1">
              <a:spLocks noChangeArrowheads="1"/>
            </p:cNvSpPr>
            <p:nvPr/>
          </p:nvSpPr>
          <p:spPr bwMode="auto">
            <a:xfrm>
              <a:off x="1205" y="3316"/>
              <a:ext cx="62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1400" b="1">
                  <a:solidFill>
                    <a:srgbClr val="FF0000"/>
                  </a:solidFill>
                  <a:latin typeface="Courier New" pitchFamily="49" charset="0"/>
                  <a:ea typeface="宋体" pitchFamily="2" charset="-122"/>
                </a:rPr>
                <a:t>Node N</a:t>
              </a:r>
            </a:p>
          </p:txBody>
        </p:sp>
        <p:sp>
          <p:nvSpPr>
            <p:cNvPr id="8248" name="Text Box 141"/>
            <p:cNvSpPr txBox="1">
              <a:spLocks noChangeArrowheads="1"/>
            </p:cNvSpPr>
            <p:nvPr/>
          </p:nvSpPr>
          <p:spPr bwMode="auto">
            <a:xfrm>
              <a:off x="3697" y="3833"/>
              <a:ext cx="1316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solidFill>
                    <a:srgbClr val="0000FF"/>
                  </a:solidFill>
                </a:rPr>
                <a:t>Free storage list</a:t>
              </a:r>
            </a:p>
          </p:txBody>
        </p:sp>
        <p:cxnSp>
          <p:nvCxnSpPr>
            <p:cNvPr id="8249" name="AutoShape 143"/>
            <p:cNvCxnSpPr>
              <a:cxnSpLocks noChangeShapeType="1"/>
              <a:stCxn id="8246" idx="7"/>
              <a:endCxn id="8227" idx="1"/>
            </p:cNvCxnSpPr>
            <p:nvPr/>
          </p:nvCxnSpPr>
          <p:spPr bwMode="auto">
            <a:xfrm rot="5400000" flipV="1">
              <a:off x="892" y="3261"/>
              <a:ext cx="240" cy="500"/>
            </a:xfrm>
            <a:prstGeom prst="curvedConnector4">
              <a:avLst>
                <a:gd name="adj1" fmla="val -62500"/>
                <a:gd name="adj2" fmla="val 51602"/>
              </a:avLst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</p:cxnSp>
        <p:sp>
          <p:nvSpPr>
            <p:cNvPr id="8250" name="Freeform 144"/>
            <p:cNvSpPr>
              <a:spLocks/>
            </p:cNvSpPr>
            <p:nvPr/>
          </p:nvSpPr>
          <p:spPr bwMode="auto">
            <a:xfrm>
              <a:off x="762" y="3343"/>
              <a:ext cx="1096" cy="573"/>
            </a:xfrm>
            <a:custGeom>
              <a:avLst/>
              <a:gdLst>
                <a:gd name="T0" fmla="*/ 0 w 1096"/>
                <a:gd name="T1" fmla="*/ 70 h 573"/>
                <a:gd name="T2" fmla="*/ 212 w 1096"/>
                <a:gd name="T3" fmla="*/ 70 h 573"/>
                <a:gd name="T4" fmla="*/ 212 w 1096"/>
                <a:gd name="T5" fmla="*/ 493 h 573"/>
                <a:gd name="T6" fmla="*/ 966 w 1096"/>
                <a:gd name="T7" fmla="*/ 536 h 573"/>
                <a:gd name="T8" fmla="*/ 991 w 1096"/>
                <a:gd name="T9" fmla="*/ 273 h 5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6"/>
                <a:gd name="T16" fmla="*/ 0 h 573"/>
                <a:gd name="T17" fmla="*/ 1096 w 1096"/>
                <a:gd name="T18" fmla="*/ 573 h 5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6" h="573">
                  <a:moveTo>
                    <a:pt x="0" y="70"/>
                  </a:moveTo>
                  <a:cubicBezTo>
                    <a:pt x="88" y="35"/>
                    <a:pt x="177" y="0"/>
                    <a:pt x="212" y="70"/>
                  </a:cubicBezTo>
                  <a:cubicBezTo>
                    <a:pt x="247" y="140"/>
                    <a:pt x="86" y="415"/>
                    <a:pt x="212" y="493"/>
                  </a:cubicBezTo>
                  <a:cubicBezTo>
                    <a:pt x="338" y="571"/>
                    <a:pt x="836" y="573"/>
                    <a:pt x="966" y="536"/>
                  </a:cubicBezTo>
                  <a:cubicBezTo>
                    <a:pt x="1096" y="499"/>
                    <a:pt x="1043" y="386"/>
                    <a:pt x="991" y="27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8251" name="AutoShape 106"/>
            <p:cNvCxnSpPr>
              <a:cxnSpLocks noChangeShapeType="1"/>
              <a:stCxn id="8228" idx="0"/>
              <a:endCxn id="8211" idx="1"/>
            </p:cNvCxnSpPr>
            <p:nvPr/>
          </p:nvCxnSpPr>
          <p:spPr bwMode="auto">
            <a:xfrm rot="5400000" flipH="1" flipV="1">
              <a:off x="2102" y="2266"/>
              <a:ext cx="894" cy="1847"/>
            </a:xfrm>
            <a:prstGeom prst="curvedConnector4">
              <a:avLst>
                <a:gd name="adj1" fmla="val 30981"/>
                <a:gd name="adj2" fmla="val 9219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819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6.</a:t>
            </a:r>
            <a:fld id="{2724BA94-4287-4271-8F50-02F13100B710}" type="slidenum">
              <a:rPr lang="en-US" smtClean="0"/>
              <a:pPr algn="l"/>
              <a:t>3</a:t>
            </a:fld>
            <a:endParaRPr lang="en-US" smtClean="0"/>
          </a:p>
        </p:txBody>
      </p:sp>
      <p:sp>
        <p:nvSpPr>
          <p:cNvPr id="8197" name="Rectangle 11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400" b="1">
                <a:latin typeface="Verdana" pitchFamily="34" charset="0"/>
              </a:rPr>
              <a:t>Insertion into a 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534400" cy="3581400"/>
          </a:xfrm>
        </p:spPr>
        <p:txBody>
          <a:bodyPr/>
          <a:lstStyle/>
          <a:p>
            <a:pPr marL="533400" indent="-533400" eaLnBrk="1" hangingPunct="1">
              <a:buFontTx/>
              <a:buNone/>
              <a:defRPr/>
            </a:pPr>
            <a:r>
              <a:rPr lang="en-US" altLang="zh-CN" sz="17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Inserting a new node:</a:t>
            </a:r>
          </a:p>
          <a:p>
            <a:pPr marL="533400" indent="-533400" eaLnBrk="1" hangingPunct="1">
              <a:buFontTx/>
              <a:buNone/>
              <a:defRPr/>
            </a:pPr>
            <a:endParaRPr lang="en-US" altLang="zh-CN" sz="17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33400" indent="-533400" eaLnBrk="1" hangingPunct="1">
              <a:buFont typeface="Wingdings" pitchFamily="2" charset="2"/>
              <a:buChar char="Ø"/>
              <a:defRPr/>
            </a:pPr>
            <a:r>
              <a:rPr lang="en-US" altLang="zh-C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Possible cases of inserting a new node:</a:t>
            </a:r>
          </a:p>
          <a:p>
            <a:pPr marL="1379538" lvl="1" indent="-457200" eaLnBrk="1" hangingPunct="1">
              <a:buFont typeface="Monotype Sorts" pitchFamily="2" charset="2"/>
              <a:buAutoNum type="arabicPeriod"/>
              <a:defRPr/>
            </a:pPr>
            <a:r>
              <a:rPr lang="en-US" altLang="zh-CN" sz="17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Insert into an empty list</a:t>
            </a:r>
          </a:p>
          <a:p>
            <a:pPr marL="1379538" lvl="1" indent="-457200" eaLnBrk="1" hangingPunct="1">
              <a:buFont typeface="Monotype Sorts" pitchFamily="2" charset="2"/>
              <a:buAutoNum type="arabicPeriod"/>
              <a:defRPr/>
            </a:pPr>
            <a:r>
              <a:rPr lang="en-US" altLang="zh-CN" sz="17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Insert in front</a:t>
            </a:r>
          </a:p>
          <a:p>
            <a:pPr marL="1379538" lvl="1" indent="-457200" eaLnBrk="1" hangingPunct="1">
              <a:buFont typeface="Monotype Sorts" pitchFamily="2" charset="2"/>
              <a:buAutoNum type="arabicPeriod"/>
              <a:defRPr/>
            </a:pPr>
            <a:r>
              <a:rPr lang="en-US" altLang="zh-CN" sz="1700" dirty="0" smtClean="0">
                <a:solidFill>
                  <a:srgbClr val="008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Insert at back</a:t>
            </a:r>
          </a:p>
          <a:p>
            <a:pPr marL="1379538" lvl="1" indent="-457200" eaLnBrk="1" hangingPunct="1">
              <a:buFont typeface="Monotype Sorts" pitchFamily="2" charset="2"/>
              <a:buAutoNum type="arabicPeriod"/>
              <a:defRPr/>
            </a:pPr>
            <a:r>
              <a:rPr lang="en-US" altLang="zh-CN" sz="1700" dirty="0" smtClean="0">
                <a:solidFill>
                  <a:srgbClr val="008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Insert in middle</a:t>
            </a:r>
          </a:p>
          <a:p>
            <a:pPr marL="914400" lvl="1" indent="-457200" eaLnBrk="1" hangingPunct="1">
              <a:buFont typeface="Monotype Sorts" pitchFamily="2" charset="2"/>
              <a:buAutoNum type="arabicPeriod"/>
              <a:defRPr/>
            </a:pPr>
            <a:endParaRPr lang="en-US" altLang="zh-CN" sz="1700" dirty="0" smtClean="0">
              <a:solidFill>
                <a:srgbClr val="008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33400" indent="-533400" eaLnBrk="1" hangingPunct="1">
              <a:buFont typeface="Wingdings" pitchFamily="2" charset="2"/>
              <a:buChar char="Ø"/>
              <a:defRPr/>
            </a:pPr>
            <a:r>
              <a:rPr lang="en-US" altLang="zh-C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But, in fact, only need to handle two cases:</a:t>
            </a:r>
          </a:p>
          <a:p>
            <a:pPr marL="1379538" lvl="1" indent="-457200" eaLnBrk="1" hangingPunct="1">
              <a:buFontTx/>
              <a:buAutoNum type="arabicPeriod"/>
              <a:defRPr/>
            </a:pPr>
            <a:r>
              <a:rPr lang="en-US" altLang="zh-CN" sz="1700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Insert as the first node</a:t>
            </a:r>
            <a:r>
              <a:rPr lang="en-US" altLang="zh-CN" sz="17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(Case 1 and Case 2)</a:t>
            </a:r>
          </a:p>
          <a:p>
            <a:pPr marL="1379538" lvl="1" indent="-457200" eaLnBrk="1" hangingPunct="1">
              <a:buFontTx/>
              <a:buAutoNum type="arabicPeriod"/>
              <a:defRPr/>
            </a:pPr>
            <a:r>
              <a:rPr lang="en-US" altLang="zh-CN" sz="1700" dirty="0" smtClean="0">
                <a:solidFill>
                  <a:srgbClr val="008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Insert in the middle or at the end of the list (Case 3 and Case 4)</a:t>
            </a:r>
          </a:p>
          <a:p>
            <a:pPr marL="533400" indent="-533400" eaLnBrk="1" hangingPunct="1">
              <a:buFontTx/>
              <a:buAutoNum type="arabicPeriod"/>
              <a:defRPr/>
            </a:pPr>
            <a:endParaRPr lang="en-US" altLang="zh-CN" sz="1700" dirty="0" smtClean="0">
              <a:solidFill>
                <a:srgbClr val="008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6.</a:t>
            </a:r>
            <a:fld id="{B8B2F811-7D2E-455D-B7CD-9681493F1AC4}" type="slidenum">
              <a:rPr lang="en-US" smtClean="0"/>
              <a:pPr algn="l"/>
              <a:t>4</a:t>
            </a:fld>
            <a:endParaRPr lang="en-US" smtClean="0"/>
          </a:p>
        </p:txBody>
      </p:sp>
      <p:sp>
        <p:nvSpPr>
          <p:cNvPr id="9220" name="Rectangle 11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400" b="1">
                <a:latin typeface="Verdana" pitchFamily="34" charset="0"/>
              </a:rPr>
              <a:t>Insertion into a Linked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6.</a:t>
            </a:r>
            <a:fld id="{2C6C0308-7FB4-4A5F-8454-E2FACF587718}" type="slidenum">
              <a:rPr lang="en-US" smtClean="0"/>
              <a:pPr algn="l"/>
              <a:t>5</a:t>
            </a:fld>
            <a:endParaRPr lang="en-US" smtClean="0"/>
          </a:p>
        </p:txBody>
      </p:sp>
      <p:sp>
        <p:nvSpPr>
          <p:cNvPr id="10243" name="Rectangle 11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Verdana" pitchFamily="34" charset="0"/>
                <a:ea typeface="宋体" pitchFamily="2" charset="-122"/>
              </a:rPr>
              <a:t>Variations of Linked Lists</a:t>
            </a:r>
            <a:endParaRPr lang="en-US" altLang="en-US" sz="2400" b="1">
              <a:latin typeface="Verdana" pitchFamily="34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52400" y="457200"/>
            <a:ext cx="8686800" cy="318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zh-CN" sz="1700" b="1" dirty="0">
                <a:solidFill>
                  <a:srgbClr val="FF0000"/>
                </a:solidFill>
                <a:latin typeface="Verdana" pitchFamily="34" charset="0"/>
              </a:rPr>
              <a:t>Header Linked List:</a:t>
            </a: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altLang="zh-CN" sz="1700" dirty="0">
                <a:latin typeface="Verdana" pitchFamily="34" charset="0"/>
              </a:rPr>
              <a:t>As opposed to ordinary linked list, a header linked list is a linked list which always contains a special node (called the header node) at the beginning of the list.</a:t>
            </a: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altLang="zh-CN" sz="1700" dirty="0">
                <a:latin typeface="Verdana" pitchFamily="34" charset="0"/>
              </a:rPr>
              <a:t>There are two kinds of header linked lists:</a:t>
            </a:r>
          </a:p>
          <a:p>
            <a:pPr marL="1041400"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q"/>
              <a:defRPr/>
            </a:pPr>
            <a:r>
              <a:rPr lang="en-US" altLang="zh-CN" sz="1700" dirty="0">
                <a:solidFill>
                  <a:srgbClr val="0000FF"/>
                </a:solidFill>
                <a:latin typeface="Verdana" pitchFamily="34" charset="0"/>
              </a:rPr>
              <a:t>Grounded Header List:</a:t>
            </a:r>
          </a:p>
          <a:p>
            <a:pPr marL="1385888" lvl="1" indent="-246063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  <a:defRPr/>
            </a:pPr>
            <a:r>
              <a:rPr lang="en-US" altLang="zh-CN" sz="1500" dirty="0">
                <a:latin typeface="Verdana" pitchFamily="34" charset="0"/>
              </a:rPr>
              <a:t>In this kind of header list, the last node contains the null pointer.</a:t>
            </a:r>
          </a:p>
          <a:p>
            <a:pPr marL="1041400"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q"/>
              <a:defRPr/>
            </a:pPr>
            <a:r>
              <a:rPr lang="en-US" altLang="zh-CN" sz="1700" dirty="0">
                <a:solidFill>
                  <a:srgbClr val="0000FF"/>
                </a:solidFill>
                <a:latin typeface="Verdana" pitchFamily="34" charset="0"/>
              </a:rPr>
              <a:t>Circular Header List:</a:t>
            </a:r>
          </a:p>
          <a:p>
            <a:pPr marL="1385888" lvl="1" indent="-246063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v"/>
              <a:defRPr/>
            </a:pPr>
            <a:r>
              <a:rPr lang="en-US" altLang="zh-CN" sz="1500" dirty="0">
                <a:latin typeface="Verdana" pitchFamily="34" charset="0"/>
              </a:rPr>
              <a:t>In this type of header list, the last node points back to the header node.</a:t>
            </a:r>
            <a:endParaRPr lang="en-US" altLang="zh-CN" sz="1700" dirty="0">
              <a:latin typeface="Verdana" pitchFamily="34" charset="0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altLang="zh-CN" sz="1700" dirty="0">
                <a:latin typeface="Verdana" pitchFamily="34" charset="0"/>
              </a:rPr>
              <a:t>Figure below shows the schematic diagram of both lists.</a:t>
            </a:r>
          </a:p>
        </p:txBody>
      </p:sp>
      <p:grpSp>
        <p:nvGrpSpPr>
          <p:cNvPr id="2" name="Group 132"/>
          <p:cNvGrpSpPr>
            <a:grpSpLocks/>
          </p:cNvGrpSpPr>
          <p:nvPr/>
        </p:nvGrpSpPr>
        <p:grpSpPr bwMode="auto">
          <a:xfrm>
            <a:off x="265113" y="3657600"/>
            <a:ext cx="7581900" cy="1893888"/>
            <a:chOff x="573" y="1094"/>
            <a:chExt cx="5110" cy="1189"/>
          </a:xfrm>
        </p:grpSpPr>
        <p:grpSp>
          <p:nvGrpSpPr>
            <p:cNvPr id="3" name="Group 131"/>
            <p:cNvGrpSpPr>
              <a:grpSpLocks/>
            </p:cNvGrpSpPr>
            <p:nvPr/>
          </p:nvGrpSpPr>
          <p:grpSpPr bwMode="auto">
            <a:xfrm>
              <a:off x="573" y="1094"/>
              <a:ext cx="4553" cy="827"/>
              <a:chOff x="573" y="1382"/>
              <a:chExt cx="4553" cy="827"/>
            </a:xfrm>
          </p:grpSpPr>
          <p:sp>
            <p:nvSpPr>
              <p:cNvPr id="10276" name="Rectangle 4"/>
              <p:cNvSpPr>
                <a:spLocks noChangeArrowheads="1"/>
              </p:cNvSpPr>
              <p:nvPr/>
            </p:nvSpPr>
            <p:spPr bwMode="auto">
              <a:xfrm>
                <a:off x="1551" y="1959"/>
                <a:ext cx="242" cy="24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7" name="Rectangle 5"/>
              <p:cNvSpPr>
                <a:spLocks noChangeArrowheads="1"/>
              </p:cNvSpPr>
              <p:nvPr/>
            </p:nvSpPr>
            <p:spPr bwMode="auto">
              <a:xfrm>
                <a:off x="1311" y="1963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8" name="Rectangle 6"/>
              <p:cNvSpPr>
                <a:spLocks noChangeArrowheads="1"/>
              </p:cNvSpPr>
              <p:nvPr/>
            </p:nvSpPr>
            <p:spPr bwMode="auto">
              <a:xfrm>
                <a:off x="723" y="1628"/>
                <a:ext cx="242" cy="24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79" name="Line 10"/>
              <p:cNvSpPr>
                <a:spLocks noChangeShapeType="1"/>
              </p:cNvSpPr>
              <p:nvPr/>
            </p:nvSpPr>
            <p:spPr bwMode="auto">
              <a:xfrm flipV="1">
                <a:off x="1689" y="2073"/>
                <a:ext cx="234" cy="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280" name="Rectangle 14"/>
              <p:cNvSpPr>
                <a:spLocks noChangeArrowheads="1"/>
              </p:cNvSpPr>
              <p:nvPr/>
            </p:nvSpPr>
            <p:spPr bwMode="auto">
              <a:xfrm>
                <a:off x="2169" y="1947"/>
                <a:ext cx="242" cy="24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1" name="Rectangle 15"/>
              <p:cNvSpPr>
                <a:spLocks noChangeArrowheads="1"/>
              </p:cNvSpPr>
              <p:nvPr/>
            </p:nvSpPr>
            <p:spPr bwMode="auto">
              <a:xfrm>
                <a:off x="1929" y="1951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2" name="Line 16"/>
              <p:cNvSpPr>
                <a:spLocks noChangeShapeType="1"/>
              </p:cNvSpPr>
              <p:nvPr/>
            </p:nvSpPr>
            <p:spPr bwMode="auto">
              <a:xfrm flipV="1">
                <a:off x="2307" y="2061"/>
                <a:ext cx="234" cy="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283" name="Rectangle 17"/>
              <p:cNvSpPr>
                <a:spLocks noChangeArrowheads="1"/>
              </p:cNvSpPr>
              <p:nvPr/>
            </p:nvSpPr>
            <p:spPr bwMode="auto">
              <a:xfrm>
                <a:off x="2790" y="1962"/>
                <a:ext cx="242" cy="24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4" name="Rectangle 18"/>
              <p:cNvSpPr>
                <a:spLocks noChangeArrowheads="1"/>
              </p:cNvSpPr>
              <p:nvPr/>
            </p:nvSpPr>
            <p:spPr bwMode="auto">
              <a:xfrm>
                <a:off x="2550" y="1969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5" name="Line 19"/>
              <p:cNvSpPr>
                <a:spLocks noChangeShapeType="1"/>
              </p:cNvSpPr>
              <p:nvPr/>
            </p:nvSpPr>
            <p:spPr bwMode="auto">
              <a:xfrm flipV="1">
                <a:off x="2928" y="2079"/>
                <a:ext cx="481" cy="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286" name="Rectangle 20"/>
              <p:cNvSpPr>
                <a:spLocks noChangeArrowheads="1"/>
              </p:cNvSpPr>
              <p:nvPr/>
            </p:nvSpPr>
            <p:spPr bwMode="auto">
              <a:xfrm>
                <a:off x="3654" y="1938"/>
                <a:ext cx="242" cy="24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7" name="Rectangle 21"/>
              <p:cNvSpPr>
                <a:spLocks noChangeArrowheads="1"/>
              </p:cNvSpPr>
              <p:nvPr/>
            </p:nvSpPr>
            <p:spPr bwMode="auto">
              <a:xfrm>
                <a:off x="3414" y="1942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8" name="Line 22"/>
              <p:cNvSpPr>
                <a:spLocks noChangeShapeType="1"/>
              </p:cNvSpPr>
              <p:nvPr/>
            </p:nvSpPr>
            <p:spPr bwMode="auto">
              <a:xfrm flipV="1">
                <a:off x="3792" y="2052"/>
                <a:ext cx="234" cy="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289" name="Rectangle 23"/>
              <p:cNvSpPr>
                <a:spLocks noChangeArrowheads="1"/>
              </p:cNvSpPr>
              <p:nvPr/>
            </p:nvSpPr>
            <p:spPr bwMode="auto">
              <a:xfrm>
                <a:off x="4263" y="1926"/>
                <a:ext cx="242" cy="24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0" name="Rectangle 24"/>
              <p:cNvSpPr>
                <a:spLocks noChangeArrowheads="1"/>
              </p:cNvSpPr>
              <p:nvPr/>
            </p:nvSpPr>
            <p:spPr bwMode="auto">
              <a:xfrm>
                <a:off x="4023" y="1930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1" name="Line 25"/>
              <p:cNvSpPr>
                <a:spLocks noChangeShapeType="1"/>
              </p:cNvSpPr>
              <p:nvPr/>
            </p:nvSpPr>
            <p:spPr bwMode="auto">
              <a:xfrm flipV="1">
                <a:off x="4401" y="2040"/>
                <a:ext cx="234" cy="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292" name="Rectangle 26"/>
              <p:cNvSpPr>
                <a:spLocks noChangeArrowheads="1"/>
              </p:cNvSpPr>
              <p:nvPr/>
            </p:nvSpPr>
            <p:spPr bwMode="auto">
              <a:xfrm>
                <a:off x="4884" y="1919"/>
                <a:ext cx="242" cy="23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3" name="Rectangle 27"/>
              <p:cNvSpPr>
                <a:spLocks noChangeArrowheads="1"/>
              </p:cNvSpPr>
              <p:nvPr/>
            </p:nvSpPr>
            <p:spPr bwMode="auto">
              <a:xfrm>
                <a:off x="4644" y="1914"/>
                <a:ext cx="240" cy="240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4" name="Text Box 29"/>
              <p:cNvSpPr txBox="1">
                <a:spLocks noChangeArrowheads="1"/>
              </p:cNvSpPr>
              <p:nvPr/>
            </p:nvSpPr>
            <p:spPr bwMode="auto">
              <a:xfrm>
                <a:off x="573" y="1382"/>
                <a:ext cx="539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>
                    <a:solidFill>
                      <a:srgbClr val="0000FF"/>
                    </a:solidFill>
                  </a:rPr>
                  <a:t>START</a:t>
                </a:r>
              </a:p>
            </p:txBody>
          </p:sp>
          <p:cxnSp>
            <p:nvCxnSpPr>
              <p:cNvPr id="10295" name="AutoShape 31"/>
              <p:cNvCxnSpPr>
                <a:cxnSpLocks noChangeShapeType="1"/>
              </p:cNvCxnSpPr>
              <p:nvPr/>
            </p:nvCxnSpPr>
            <p:spPr bwMode="auto">
              <a:xfrm rot="5400000" flipV="1">
                <a:off x="897" y="1706"/>
                <a:ext cx="359" cy="450"/>
              </a:xfrm>
              <a:prstGeom prst="curvedConnector4">
                <a:avLst>
                  <a:gd name="adj1" fmla="val -2787"/>
                  <a:gd name="adj2" fmla="val 53556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0296" name="Oval 32"/>
              <p:cNvSpPr>
                <a:spLocks noChangeArrowheads="1"/>
              </p:cNvSpPr>
              <p:nvPr/>
            </p:nvSpPr>
            <p:spPr bwMode="auto">
              <a:xfrm>
                <a:off x="828" y="1724"/>
                <a:ext cx="48" cy="4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35"/>
              <p:cNvGrpSpPr>
                <a:grpSpLocks/>
              </p:cNvGrpSpPr>
              <p:nvPr/>
            </p:nvGrpSpPr>
            <p:grpSpPr bwMode="auto">
              <a:xfrm>
                <a:off x="4930" y="1966"/>
                <a:ext cx="128" cy="128"/>
                <a:chOff x="4462" y="1876"/>
                <a:chExt cx="128" cy="128"/>
              </a:xfrm>
            </p:grpSpPr>
            <p:sp>
              <p:nvSpPr>
                <p:cNvPr id="1029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4489" y="1876"/>
                  <a:ext cx="82" cy="1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9" name="Line 34"/>
                <p:cNvSpPr>
                  <a:spLocks noChangeShapeType="1"/>
                </p:cNvSpPr>
                <p:nvPr/>
              </p:nvSpPr>
              <p:spPr bwMode="auto">
                <a:xfrm>
                  <a:off x="4462" y="1894"/>
                  <a:ext cx="128" cy="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0275" name="Text Box 43"/>
            <p:cNvSpPr txBox="1">
              <a:spLocks noChangeArrowheads="1"/>
            </p:cNvSpPr>
            <p:nvPr/>
          </p:nvSpPr>
          <p:spPr bwMode="auto">
            <a:xfrm>
              <a:off x="3873" y="2051"/>
              <a:ext cx="1810" cy="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(a) </a:t>
              </a:r>
              <a:r>
                <a:rPr lang="en-US"/>
                <a:t>Grounded header list</a:t>
              </a:r>
            </a:p>
          </p:txBody>
        </p:sp>
      </p:grpSp>
      <p:sp>
        <p:nvSpPr>
          <p:cNvPr id="10246" name="Text Box 36"/>
          <p:cNvSpPr txBox="1">
            <a:spLocks noChangeArrowheads="1"/>
          </p:cNvSpPr>
          <p:nvPr/>
        </p:nvSpPr>
        <p:spPr bwMode="auto">
          <a:xfrm>
            <a:off x="1371600" y="3987800"/>
            <a:ext cx="990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Header</a:t>
            </a:r>
          </a:p>
          <a:p>
            <a:r>
              <a:rPr lang="en-US" sz="1600">
                <a:solidFill>
                  <a:srgbClr val="0000FF"/>
                </a:solidFill>
              </a:rPr>
              <a:t> Node</a:t>
            </a: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1677988" y="5797550"/>
            <a:ext cx="3587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5"/>
          <p:cNvSpPr>
            <a:spLocks noChangeArrowheads="1"/>
          </p:cNvSpPr>
          <p:nvPr/>
        </p:nvSpPr>
        <p:spPr bwMode="auto">
          <a:xfrm>
            <a:off x="1322388" y="5803900"/>
            <a:ext cx="3556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6"/>
          <p:cNvSpPr>
            <a:spLocks noChangeArrowheads="1"/>
          </p:cNvSpPr>
          <p:nvPr/>
        </p:nvSpPr>
        <p:spPr bwMode="auto">
          <a:xfrm>
            <a:off x="449263" y="5268913"/>
            <a:ext cx="358775" cy="38576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1882775" y="5978525"/>
            <a:ext cx="347663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1" name="Rectangle 14"/>
          <p:cNvSpPr>
            <a:spLocks noChangeArrowheads="1"/>
          </p:cNvSpPr>
          <p:nvPr/>
        </p:nvSpPr>
        <p:spPr bwMode="auto">
          <a:xfrm>
            <a:off x="2595563" y="5778500"/>
            <a:ext cx="358775" cy="3841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5"/>
          <p:cNvSpPr>
            <a:spLocks noChangeArrowheads="1"/>
          </p:cNvSpPr>
          <p:nvPr/>
        </p:nvSpPr>
        <p:spPr bwMode="auto">
          <a:xfrm>
            <a:off x="2238375" y="5784850"/>
            <a:ext cx="357188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6"/>
          <p:cNvSpPr>
            <a:spLocks noChangeShapeType="1"/>
          </p:cNvSpPr>
          <p:nvPr/>
        </p:nvSpPr>
        <p:spPr bwMode="auto">
          <a:xfrm flipV="1">
            <a:off x="2800350" y="5959475"/>
            <a:ext cx="3460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4" name="Rectangle 17"/>
          <p:cNvSpPr>
            <a:spLocks noChangeArrowheads="1"/>
          </p:cNvSpPr>
          <p:nvPr/>
        </p:nvSpPr>
        <p:spPr bwMode="auto">
          <a:xfrm>
            <a:off x="3516313" y="5802313"/>
            <a:ext cx="358775" cy="388937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8"/>
          <p:cNvSpPr>
            <a:spLocks noChangeArrowheads="1"/>
          </p:cNvSpPr>
          <p:nvPr/>
        </p:nvSpPr>
        <p:spPr bwMode="auto">
          <a:xfrm>
            <a:off x="3160713" y="5813425"/>
            <a:ext cx="355600" cy="381000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19"/>
          <p:cNvSpPr>
            <a:spLocks noChangeShapeType="1"/>
          </p:cNvSpPr>
          <p:nvPr/>
        </p:nvSpPr>
        <p:spPr bwMode="auto">
          <a:xfrm flipV="1">
            <a:off x="3721100" y="5988050"/>
            <a:ext cx="7143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57" name="Rectangle 20"/>
          <p:cNvSpPr>
            <a:spLocks noChangeArrowheads="1"/>
          </p:cNvSpPr>
          <p:nvPr/>
        </p:nvSpPr>
        <p:spPr bwMode="auto">
          <a:xfrm>
            <a:off x="4799013" y="5762625"/>
            <a:ext cx="358775" cy="3857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21"/>
          <p:cNvSpPr>
            <a:spLocks noChangeArrowheads="1"/>
          </p:cNvSpPr>
          <p:nvPr/>
        </p:nvSpPr>
        <p:spPr bwMode="auto">
          <a:xfrm>
            <a:off x="4441825" y="5768975"/>
            <a:ext cx="357188" cy="382588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Line 22"/>
          <p:cNvSpPr>
            <a:spLocks noChangeShapeType="1"/>
          </p:cNvSpPr>
          <p:nvPr/>
        </p:nvSpPr>
        <p:spPr bwMode="auto">
          <a:xfrm flipV="1">
            <a:off x="5003800" y="5945188"/>
            <a:ext cx="3460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60" name="Rectangle 23"/>
          <p:cNvSpPr>
            <a:spLocks noChangeArrowheads="1"/>
          </p:cNvSpPr>
          <p:nvPr/>
        </p:nvSpPr>
        <p:spPr bwMode="auto">
          <a:xfrm>
            <a:off x="5702300" y="5743575"/>
            <a:ext cx="358775" cy="385763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4"/>
          <p:cNvSpPr>
            <a:spLocks noChangeArrowheads="1"/>
          </p:cNvSpPr>
          <p:nvPr/>
        </p:nvSpPr>
        <p:spPr bwMode="auto">
          <a:xfrm>
            <a:off x="5346700" y="5749925"/>
            <a:ext cx="355600" cy="382588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Line 25"/>
          <p:cNvSpPr>
            <a:spLocks noChangeShapeType="1"/>
          </p:cNvSpPr>
          <p:nvPr/>
        </p:nvSpPr>
        <p:spPr bwMode="auto">
          <a:xfrm flipV="1">
            <a:off x="5907088" y="5926138"/>
            <a:ext cx="347662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263" name="Rectangle 26"/>
          <p:cNvSpPr>
            <a:spLocks noChangeArrowheads="1"/>
          </p:cNvSpPr>
          <p:nvPr/>
        </p:nvSpPr>
        <p:spPr bwMode="auto">
          <a:xfrm>
            <a:off x="6623050" y="5732463"/>
            <a:ext cx="358775" cy="371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Rectangle 27"/>
          <p:cNvSpPr>
            <a:spLocks noChangeArrowheads="1"/>
          </p:cNvSpPr>
          <p:nvPr/>
        </p:nvSpPr>
        <p:spPr bwMode="auto">
          <a:xfrm>
            <a:off x="6267450" y="5724525"/>
            <a:ext cx="355600" cy="382588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265" name="AutoShape 31"/>
          <p:cNvCxnSpPr>
            <a:cxnSpLocks noChangeShapeType="1"/>
          </p:cNvCxnSpPr>
          <p:nvPr/>
        </p:nvCxnSpPr>
        <p:spPr bwMode="auto">
          <a:xfrm rot="5400000" flipV="1">
            <a:off x="687388" y="5418138"/>
            <a:ext cx="573087" cy="668337"/>
          </a:xfrm>
          <a:prstGeom prst="curvedConnector4">
            <a:avLst>
              <a:gd name="adj1" fmla="val -2787"/>
              <a:gd name="adj2" fmla="val 5355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66" name="Oval 32"/>
          <p:cNvSpPr>
            <a:spLocks noChangeArrowheads="1"/>
          </p:cNvSpPr>
          <p:nvPr/>
        </p:nvSpPr>
        <p:spPr bwMode="auto">
          <a:xfrm>
            <a:off x="604838" y="5422900"/>
            <a:ext cx="71437" cy="746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Text Box 43"/>
          <p:cNvSpPr txBox="1">
            <a:spLocks noChangeArrowheads="1"/>
          </p:cNvSpPr>
          <p:nvPr/>
        </p:nvSpPr>
        <p:spPr bwMode="auto">
          <a:xfrm>
            <a:off x="5165725" y="6432550"/>
            <a:ext cx="24542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(b) </a:t>
            </a:r>
            <a:r>
              <a:rPr lang="en-US"/>
              <a:t>Circular header list</a:t>
            </a:r>
          </a:p>
        </p:txBody>
      </p:sp>
      <p:sp>
        <p:nvSpPr>
          <p:cNvPr id="10268" name="Text Box 36"/>
          <p:cNvSpPr txBox="1">
            <a:spLocks noChangeArrowheads="1"/>
          </p:cNvSpPr>
          <p:nvPr/>
        </p:nvSpPr>
        <p:spPr bwMode="auto">
          <a:xfrm>
            <a:off x="1257300" y="5192713"/>
            <a:ext cx="9906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00FF"/>
                </a:solidFill>
              </a:rPr>
              <a:t>Header</a:t>
            </a:r>
          </a:p>
          <a:p>
            <a:r>
              <a:rPr lang="en-US" sz="1600">
                <a:solidFill>
                  <a:srgbClr val="0000FF"/>
                </a:solidFill>
              </a:rPr>
              <a:t> Node</a:t>
            </a:r>
          </a:p>
        </p:txBody>
      </p:sp>
      <p:cxnSp>
        <p:nvCxnSpPr>
          <p:cNvPr id="10269" name="AutoShape 108"/>
          <p:cNvCxnSpPr>
            <a:cxnSpLocks noChangeShapeType="1"/>
          </p:cNvCxnSpPr>
          <p:nvPr/>
        </p:nvCxnSpPr>
        <p:spPr bwMode="auto">
          <a:xfrm rot="10800000" flipV="1">
            <a:off x="876300" y="5954713"/>
            <a:ext cx="6019800" cy="533400"/>
          </a:xfrm>
          <a:prstGeom prst="curvedConnector3">
            <a:avLst>
              <a:gd name="adj1" fmla="val -627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0270" name="Oval 32"/>
          <p:cNvSpPr>
            <a:spLocks noChangeArrowheads="1"/>
          </p:cNvSpPr>
          <p:nvPr/>
        </p:nvSpPr>
        <p:spPr bwMode="auto">
          <a:xfrm>
            <a:off x="6819900" y="5878513"/>
            <a:ext cx="71438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0" name="Curved Connector 89"/>
          <p:cNvCxnSpPr/>
          <p:nvPr/>
        </p:nvCxnSpPr>
        <p:spPr>
          <a:xfrm rot="5400000" flipH="1" flipV="1">
            <a:off x="814387" y="6081713"/>
            <a:ext cx="468313" cy="34448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2" name="Text Box 93"/>
          <p:cNvSpPr txBox="1">
            <a:spLocks noChangeArrowheads="1"/>
          </p:cNvSpPr>
          <p:nvPr/>
        </p:nvSpPr>
        <p:spPr bwMode="auto">
          <a:xfrm>
            <a:off x="228600" y="4908550"/>
            <a:ext cx="8001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rgbClr val="0000FF"/>
                </a:solidFill>
              </a:rPr>
              <a:t>START</a:t>
            </a:r>
          </a:p>
        </p:txBody>
      </p:sp>
      <p:sp>
        <p:nvSpPr>
          <p:cNvPr id="10273" name="Text Box 4"/>
          <p:cNvSpPr txBox="1">
            <a:spLocks noChangeArrowheads="1"/>
          </p:cNvSpPr>
          <p:nvPr/>
        </p:nvSpPr>
        <p:spPr bwMode="auto">
          <a:xfrm>
            <a:off x="1905000" y="3581400"/>
            <a:ext cx="6934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231775" algn="just">
              <a:buFont typeface="Wingdings" pitchFamily="2" charset="2"/>
              <a:buChar char="Ø"/>
            </a:pPr>
            <a:r>
              <a:rPr lang="en-US" altLang="zh-CN" sz="1400">
                <a:latin typeface="Verdana" pitchFamily="34" charset="0"/>
                <a:ea typeface="宋体" pitchFamily="2" charset="-122"/>
              </a:rPr>
              <a:t>Note that, the list pointer variable START always points to the header node in both list.</a:t>
            </a:r>
          </a:p>
          <a:p>
            <a:pPr lvl="1" indent="-231775" algn="just">
              <a:buFont typeface="Wingdings" pitchFamily="2" charset="2"/>
              <a:buChar char="Ø"/>
            </a:pPr>
            <a:r>
              <a:rPr lang="en-US" altLang="zh-CN" sz="1400">
                <a:latin typeface="Verdana" pitchFamily="34" charset="0"/>
                <a:ea typeface="宋体" pitchFamily="2" charset="-122"/>
              </a:rPr>
              <a:t>If LINK[START]=NULL, a grounded header list is empty. If LINK[START]=START, then a circular header list is empty.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76200" y="512763"/>
            <a:ext cx="86868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300"/>
              </a:spcBef>
              <a:spcAft>
                <a:spcPts val="300"/>
              </a:spcAft>
            </a:pPr>
            <a:r>
              <a:rPr lang="en-US" sz="1700" b="1">
                <a:solidFill>
                  <a:srgbClr val="0000FF"/>
                </a:solidFill>
                <a:latin typeface="Verdana" pitchFamily="34" charset="0"/>
              </a:rPr>
              <a:t>Example:</a:t>
            </a: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1700">
                <a:latin typeface="Verdana" pitchFamily="34" charset="0"/>
              </a:rPr>
              <a:t>Assume that a hospital ward contains 12 beds, of which 8 are occupied by patients. The data may be organized as a header list as shown in the figure below.</a:t>
            </a:r>
          </a:p>
        </p:txBody>
      </p:sp>
      <p:sp>
        <p:nvSpPr>
          <p:cNvPr id="1126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6.</a:t>
            </a:r>
            <a:fld id="{CC6B8043-9D3F-4B6F-BB79-53AAD9BD0E9C}" type="slidenum">
              <a:rPr lang="en-US" smtClean="0"/>
              <a:pPr algn="l"/>
              <a:t>6</a:t>
            </a:fld>
            <a:endParaRPr lang="en-US" smtClean="0"/>
          </a:p>
        </p:txBody>
      </p:sp>
      <p:sp>
        <p:nvSpPr>
          <p:cNvPr id="11268" name="Rectangle 11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Verdana" pitchFamily="34" charset="0"/>
                <a:ea typeface="宋体" pitchFamily="2" charset="-122"/>
              </a:rPr>
              <a:t>Variations of Linked Lists</a:t>
            </a:r>
            <a:endParaRPr lang="en-US" altLang="en-US" sz="2400" b="1">
              <a:latin typeface="Verdana" pitchFamily="34" charset="0"/>
            </a:endParaRPr>
          </a:p>
        </p:txBody>
      </p:sp>
      <p:sp>
        <p:nvSpPr>
          <p:cNvPr id="11269" name="Text Box 36"/>
          <p:cNvSpPr txBox="1">
            <a:spLocks noChangeArrowheads="1"/>
          </p:cNvSpPr>
          <p:nvPr/>
        </p:nvSpPr>
        <p:spPr bwMode="auto">
          <a:xfrm>
            <a:off x="2349500" y="5943600"/>
            <a:ext cx="6642100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700" b="1">
                <a:solidFill>
                  <a:schemeClr val="tx2"/>
                </a:solidFill>
                <a:latin typeface="Verdana" pitchFamily="34" charset="0"/>
              </a:rPr>
              <a:t>Figure</a:t>
            </a:r>
            <a:r>
              <a:rPr lang="en-US" sz="1700">
                <a:solidFill>
                  <a:schemeClr val="tx2"/>
                </a:solidFill>
                <a:latin typeface="Verdana" pitchFamily="34" charset="0"/>
              </a:rPr>
              <a:t>: Schematic diagram of a circular header linked list</a:t>
            </a:r>
          </a:p>
        </p:txBody>
      </p:sp>
      <p:graphicFrame>
        <p:nvGraphicFramePr>
          <p:cNvPr id="9539" name="Group 323"/>
          <p:cNvGraphicFramePr>
            <a:graphicFrameLocks noGrp="1"/>
          </p:cNvGraphicFramePr>
          <p:nvPr/>
        </p:nvGraphicFramePr>
        <p:xfrm>
          <a:off x="5648325" y="1524000"/>
          <a:ext cx="3038475" cy="4160520"/>
        </p:xfrm>
        <a:graphic>
          <a:graphicData uri="http://schemas.openxmlformats.org/drawingml/2006/table">
            <a:tbl>
              <a:tblPr/>
              <a:tblGrid>
                <a:gridCol w="1042988"/>
                <a:gridCol w="979487"/>
                <a:gridCol w="328613"/>
                <a:gridCol w="68738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PATIENT</a:t>
                      </a: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LINK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Kabir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Doly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Mamun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Liton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Goni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Shilpi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Faruk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Nipa</a:t>
                      </a:r>
                      <a:endParaRPr kumimoji="0" 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325"/>
          <p:cNvGrpSpPr>
            <a:grpSpLocks/>
          </p:cNvGrpSpPr>
          <p:nvPr/>
        </p:nvGrpSpPr>
        <p:grpSpPr bwMode="auto">
          <a:xfrm>
            <a:off x="3886200" y="1860550"/>
            <a:ext cx="2209800" cy="1447800"/>
            <a:chOff x="2016" y="1284"/>
            <a:chExt cx="1392" cy="912"/>
          </a:xfrm>
        </p:grpSpPr>
        <p:sp>
          <p:nvSpPr>
            <p:cNvPr id="11359" name="Text Box 310"/>
            <p:cNvSpPr txBox="1">
              <a:spLocks noChangeArrowheads="1"/>
            </p:cNvSpPr>
            <p:nvPr/>
          </p:nvSpPr>
          <p:spPr bwMode="auto">
            <a:xfrm>
              <a:off x="2160" y="1565"/>
              <a:ext cx="288" cy="237"/>
            </a:xfrm>
            <a:prstGeom prst="rect">
              <a:avLst/>
            </a:prstGeom>
            <a:solidFill>
              <a:srgbClr val="E8FFA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5</a:t>
              </a:r>
            </a:p>
          </p:txBody>
        </p:sp>
        <p:sp>
          <p:nvSpPr>
            <p:cNvPr id="11360" name="Text Box 311"/>
            <p:cNvSpPr txBox="1">
              <a:spLocks noChangeArrowheads="1"/>
            </p:cNvSpPr>
            <p:nvPr/>
          </p:nvSpPr>
          <p:spPr bwMode="auto">
            <a:xfrm>
              <a:off x="2016" y="1284"/>
              <a:ext cx="6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START</a:t>
              </a:r>
            </a:p>
          </p:txBody>
        </p:sp>
        <p:grpSp>
          <p:nvGrpSpPr>
            <p:cNvPr id="3" name="Group 324"/>
            <p:cNvGrpSpPr>
              <a:grpSpLocks/>
            </p:cNvGrpSpPr>
            <p:nvPr/>
          </p:nvGrpSpPr>
          <p:grpSpPr bwMode="auto">
            <a:xfrm>
              <a:off x="2448" y="1661"/>
              <a:ext cx="960" cy="535"/>
              <a:chOff x="2448" y="1661"/>
              <a:chExt cx="960" cy="535"/>
            </a:xfrm>
          </p:grpSpPr>
          <p:sp>
            <p:nvSpPr>
              <p:cNvPr id="11362" name="Line 313"/>
              <p:cNvSpPr>
                <a:spLocks noChangeShapeType="1"/>
              </p:cNvSpPr>
              <p:nvPr/>
            </p:nvSpPr>
            <p:spPr bwMode="auto">
              <a:xfrm>
                <a:off x="2448" y="1661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3" name="Line 314"/>
              <p:cNvSpPr>
                <a:spLocks noChangeShapeType="1"/>
              </p:cNvSpPr>
              <p:nvPr/>
            </p:nvSpPr>
            <p:spPr bwMode="auto">
              <a:xfrm>
                <a:off x="2736" y="1665"/>
                <a:ext cx="0" cy="53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64" name="Line 315"/>
              <p:cNvSpPr>
                <a:spLocks noChangeShapeType="1"/>
              </p:cNvSpPr>
              <p:nvPr/>
            </p:nvSpPr>
            <p:spPr bwMode="auto">
              <a:xfrm>
                <a:off x="2736" y="2196"/>
                <a:ext cx="672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354" name="Text Box 3"/>
          <p:cNvSpPr txBox="1">
            <a:spLocks noChangeArrowheads="1"/>
          </p:cNvSpPr>
          <p:nvPr/>
        </p:nvSpPr>
        <p:spPr bwMode="auto">
          <a:xfrm>
            <a:off x="76200" y="2982913"/>
            <a:ext cx="4572000" cy="16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1600">
                <a:latin typeface="Verdana" pitchFamily="34" charset="0"/>
              </a:rPr>
              <a:t>Observe, that LOC=5 is the location of the header record, hence START=5.</a:t>
            </a: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</a:pPr>
            <a:r>
              <a:rPr lang="en-US" sz="1600">
                <a:latin typeface="Verdana" pitchFamily="34" charset="0"/>
              </a:rPr>
              <a:t>Since Shilpi is the last patient located at bed 10, LINK[10]=5, which points back to the header node.</a:t>
            </a:r>
          </a:p>
        </p:txBody>
      </p:sp>
      <p:sp>
        <p:nvSpPr>
          <p:cNvPr id="11355" name="Text Box 50"/>
          <p:cNvSpPr txBox="1">
            <a:spLocks noChangeArrowheads="1"/>
          </p:cNvSpPr>
          <p:nvPr/>
        </p:nvSpPr>
        <p:spPr bwMode="auto">
          <a:xfrm>
            <a:off x="5072063" y="3825875"/>
            <a:ext cx="434975" cy="330200"/>
          </a:xfrm>
          <a:prstGeom prst="rect">
            <a:avLst/>
          </a:prstGeom>
          <a:solidFill>
            <a:srgbClr val="DFFF8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>
                <a:latin typeface="Verdana" pitchFamily="34" charset="0"/>
              </a:rPr>
              <a:t>5</a:t>
            </a:r>
          </a:p>
        </p:txBody>
      </p:sp>
      <p:sp>
        <p:nvSpPr>
          <p:cNvPr id="11356" name="Text Box 72"/>
          <p:cNvSpPr txBox="1">
            <a:spLocks noChangeArrowheads="1"/>
          </p:cNvSpPr>
          <p:nvPr/>
        </p:nvSpPr>
        <p:spPr bwMode="auto">
          <a:xfrm>
            <a:off x="4953000" y="3505200"/>
            <a:ext cx="762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>
                <a:solidFill>
                  <a:srgbClr val="FF3300"/>
                </a:solidFill>
                <a:latin typeface="Verdana" pitchFamily="34" charset="0"/>
              </a:rPr>
              <a:t>AVAIL</a:t>
            </a:r>
          </a:p>
        </p:txBody>
      </p:sp>
      <p:sp>
        <p:nvSpPr>
          <p:cNvPr id="11357" name="Line 120"/>
          <p:cNvSpPr>
            <a:spLocks noChangeShapeType="1"/>
          </p:cNvSpPr>
          <p:nvPr/>
        </p:nvSpPr>
        <p:spPr bwMode="auto">
          <a:xfrm flipV="1">
            <a:off x="5278438" y="4176713"/>
            <a:ext cx="6350" cy="7048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58" name="Line 121"/>
          <p:cNvSpPr>
            <a:spLocks noChangeShapeType="1"/>
          </p:cNvSpPr>
          <p:nvPr/>
        </p:nvSpPr>
        <p:spPr bwMode="auto">
          <a:xfrm>
            <a:off x="5286375" y="4876800"/>
            <a:ext cx="733425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6.</a:t>
            </a:r>
            <a:fld id="{01F2E200-9DD6-48A7-B387-6BABEB8AA672}" type="slidenum">
              <a:rPr lang="en-US" smtClean="0"/>
              <a:pPr algn="l"/>
              <a:t>7</a:t>
            </a:fld>
            <a:endParaRPr lang="en-US" smtClean="0"/>
          </a:p>
        </p:txBody>
      </p:sp>
      <p:sp>
        <p:nvSpPr>
          <p:cNvPr id="12291" name="Rectangle 11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Verdana" pitchFamily="34" charset="0"/>
                <a:ea typeface="宋体" pitchFamily="2" charset="-122"/>
              </a:rPr>
              <a:t>Variations of Linked Lists</a:t>
            </a:r>
            <a:endParaRPr lang="en-US" altLang="en-US" sz="2400" b="1">
              <a:latin typeface="Verdana" pitchFamily="34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52400" y="533400"/>
            <a:ext cx="86868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700" b="1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Ordinary Linked List Vs. Header Linked List:</a:t>
            </a:r>
          </a:p>
          <a:p>
            <a:pPr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1700">
                <a:latin typeface="Verdana" pitchFamily="34" charset="0"/>
                <a:ea typeface="宋体" pitchFamily="2" charset="-122"/>
              </a:rPr>
              <a:t>In an ordinary linked list, the first node is a node following the pointer variable START, but in a header linked list, the first node is the node following the header node. </a:t>
            </a:r>
          </a:p>
          <a:p>
            <a:pPr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1700">
                <a:latin typeface="Verdana" pitchFamily="34" charset="0"/>
                <a:ea typeface="宋体" pitchFamily="2" charset="-122"/>
              </a:rPr>
              <a:t>In ordinary linked list, the pointer variable START indicates the location of the first node, but LINK[START] indicates the location of the first node in a header linked list.</a:t>
            </a:r>
          </a:p>
          <a:p>
            <a:pPr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1700">
                <a:latin typeface="Verdana" pitchFamily="34" charset="0"/>
                <a:ea typeface="宋体" pitchFamily="2" charset="-122"/>
              </a:rPr>
              <a:t>If START=NULL, then the ordinary linked list is empty, but LINK[START]=NULL indicates that a grounded header list is empty and LINK[START]=START indicates that a circular header list is empty.</a:t>
            </a:r>
          </a:p>
          <a:p>
            <a:pPr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1700">
                <a:latin typeface="Verdana" pitchFamily="34" charset="0"/>
                <a:ea typeface="宋体" pitchFamily="2" charset="-122"/>
              </a:rPr>
              <a:t>Circular header lists are frequently used instead of ordinary linked list, because many operations are easier to state and implement using header lists.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304800" y="4953000"/>
            <a:ext cx="8686800" cy="170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spcAft>
                <a:spcPts val="600"/>
              </a:spcAft>
            </a:pPr>
            <a:r>
              <a:rPr lang="en-US" altLang="zh-CN" sz="1700" b="1">
                <a:solidFill>
                  <a:srgbClr val="FF0000"/>
                </a:solidFill>
                <a:latin typeface="Verdana" pitchFamily="34" charset="0"/>
                <a:ea typeface="宋体" pitchFamily="2" charset="-122"/>
              </a:rPr>
              <a:t>Properties of Circular Header List:</a:t>
            </a:r>
          </a:p>
          <a:p>
            <a:pPr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1700">
                <a:latin typeface="Verdana" pitchFamily="34" charset="0"/>
                <a:ea typeface="宋体" pitchFamily="2" charset="-122"/>
              </a:rPr>
              <a:t>Since the last node points back to the header node, the null pointer is not used, and hence all pointers contain valid addresses.</a:t>
            </a:r>
          </a:p>
          <a:p>
            <a:pPr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altLang="zh-CN" sz="1700">
                <a:latin typeface="Verdana" pitchFamily="34" charset="0"/>
                <a:ea typeface="宋体" pitchFamily="2" charset="-122"/>
              </a:rPr>
              <a:t>Every node (except header node) has a predecessor, so the first node may not require a special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768662-0723-449F-8720-9E1D80D2A44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27038"/>
            <a:ext cx="6324600" cy="639762"/>
          </a:xfrm>
        </p:spPr>
        <p:txBody>
          <a:bodyPr/>
          <a:lstStyle/>
          <a:p>
            <a:pPr algn="l" eaLnBrk="1" hangingPunct="1"/>
            <a:r>
              <a:rPr lang="en-US" sz="1700" b="1" smtClean="0">
                <a:latin typeface="Verdana" pitchFamily="34" charset="0"/>
              </a:rPr>
              <a:t>Example of application of circular linked list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5800" cy="28956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Ø"/>
            </a:pPr>
            <a:r>
              <a:rPr lang="en-US" sz="1700" smtClean="0">
                <a:latin typeface="Verdana" pitchFamily="34" charset="0"/>
              </a:rPr>
              <a:t>A good example of an application where circular linked list should be used is a timesharing problem solved by the operating system.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Ø"/>
            </a:pPr>
            <a:r>
              <a:rPr lang="en-US" sz="1700" smtClean="0">
                <a:latin typeface="Verdana" pitchFamily="34" charset="0"/>
              </a:rPr>
              <a:t>In a timesharing environment, the operating system must maintain a list of present users and must alternately allow each user to use a small slice of CPU time, one user at a time. 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Ø"/>
            </a:pPr>
            <a:r>
              <a:rPr lang="en-US" sz="1700" smtClean="0">
                <a:latin typeface="Verdana" pitchFamily="34" charset="0"/>
              </a:rPr>
              <a:t>The operating system will pick a user, let him/her use a small amount of CPU time and then move on to the next user, etc.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Ø"/>
            </a:pPr>
            <a:r>
              <a:rPr lang="en-US" sz="1700" smtClean="0">
                <a:latin typeface="Verdana" pitchFamily="34" charset="0"/>
              </a:rPr>
              <a:t>For this application, there should be no NIL pointers unless there is absolutely no one requesting CPU time.</a:t>
            </a:r>
          </a:p>
        </p:txBody>
      </p:sp>
      <p:sp>
        <p:nvSpPr>
          <p:cNvPr id="13317" name="Slide Number Placeholder 6"/>
          <p:cNvSpPr txBox="1">
            <a:spLocks/>
          </p:cNvSpPr>
          <p:nvPr/>
        </p:nvSpPr>
        <p:spPr bwMode="auto">
          <a:xfrm>
            <a:off x="-30163" y="6481763"/>
            <a:ext cx="752476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/>
              <a:t>6.</a:t>
            </a:r>
            <a:fld id="{6DDAD03B-76C9-4A7E-B41C-C228A5E05108}" type="slidenum">
              <a:rPr lang="en-US" sz="1400"/>
              <a:pPr/>
              <a:t>8</a:t>
            </a:fld>
            <a:endParaRPr lang="en-US" sz="1400"/>
          </a:p>
        </p:txBody>
      </p:sp>
      <p:sp>
        <p:nvSpPr>
          <p:cNvPr id="13318" name="Rectangle 11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Verdana" pitchFamily="34" charset="0"/>
                <a:ea typeface="宋体" pitchFamily="2" charset="-122"/>
              </a:rPr>
              <a:t>Variations of Linked Lists</a:t>
            </a:r>
            <a:endParaRPr lang="en-US" altLang="en-US" sz="2400" b="1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8F0BCC-395A-408D-A35A-28246E0916E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4339" name="Text Box 4"/>
          <p:cNvSpPr>
            <a:spLocks noChangeArrowheads="1"/>
          </p:cNvSpPr>
          <p:nvPr>
            <p:ph type="body" idx="1"/>
          </p:nvPr>
        </p:nvSpPr>
        <p:spPr>
          <a:xfrm>
            <a:off x="457200" y="1600200"/>
            <a:ext cx="8229600" cy="2819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700" b="1" smtClean="0">
                <a:latin typeface="Verdana" pitchFamily="34" charset="0"/>
              </a:rPr>
              <a:t>Advantage:</a:t>
            </a:r>
            <a:endParaRPr lang="en-US" sz="1700" smtClean="0">
              <a:latin typeface="Verdana" pitchFamily="34" charset="0"/>
            </a:endParaRPr>
          </a:p>
          <a:p>
            <a:pPr eaLnBrk="1" hangingPunct="1"/>
            <a:r>
              <a:rPr lang="en-US" sz="1700" smtClean="0">
                <a:latin typeface="Verdana" pitchFamily="34" charset="0"/>
              </a:rPr>
              <a:t>Each node is accessible from any node. </a:t>
            </a:r>
          </a:p>
          <a:p>
            <a:pPr eaLnBrk="1" hangingPunct="1"/>
            <a:r>
              <a:rPr lang="en-US" sz="1700" smtClean="0">
                <a:latin typeface="Verdana" pitchFamily="34" charset="0"/>
                <a:hlinkClick r:id="rId2"/>
              </a:rPr>
              <a:t>Address</a:t>
            </a:r>
            <a:r>
              <a:rPr lang="en-US" sz="1700" smtClean="0">
                <a:latin typeface="Verdana" pitchFamily="34" charset="0"/>
              </a:rPr>
              <a:t> of the first node is not needed. </a:t>
            </a:r>
          </a:p>
          <a:p>
            <a:pPr eaLnBrk="1" hangingPunct="1"/>
            <a:r>
              <a:rPr lang="en-US" sz="1700" smtClean="0">
                <a:latin typeface="Verdana" pitchFamily="34" charset="0"/>
              </a:rPr>
              <a:t>Certain operations, such as concatenation and splitting of string, is more efficient with circular linked list. </a:t>
            </a:r>
          </a:p>
          <a:p>
            <a:pPr eaLnBrk="1" hangingPunct="1"/>
            <a:endParaRPr lang="en-US" sz="1700" b="1" smtClean="0">
              <a:latin typeface="Verdana" pitchFamily="34" charset="0"/>
            </a:endParaRPr>
          </a:p>
          <a:p>
            <a:pPr eaLnBrk="1" hangingPunct="1">
              <a:buFontTx/>
              <a:buNone/>
            </a:pPr>
            <a:endParaRPr lang="en-US" sz="1700" b="1" smtClean="0">
              <a:latin typeface="Verdana" pitchFamily="34" charset="0"/>
            </a:endParaRPr>
          </a:p>
          <a:p>
            <a:pPr eaLnBrk="1" hangingPunct="1">
              <a:buFontTx/>
              <a:buNone/>
            </a:pPr>
            <a:r>
              <a:rPr lang="en-US" sz="1700" b="1" smtClean="0">
                <a:latin typeface="Verdana" pitchFamily="34" charset="0"/>
              </a:rPr>
              <a:t>Disadvantage:</a:t>
            </a:r>
            <a:endParaRPr lang="en-US" sz="1700" smtClean="0">
              <a:latin typeface="Verdana" pitchFamily="34" charset="0"/>
            </a:endParaRPr>
          </a:p>
          <a:p>
            <a:pPr eaLnBrk="1" hangingPunct="1"/>
            <a:r>
              <a:rPr lang="en-US" sz="1700" smtClean="0">
                <a:latin typeface="Verdana" pitchFamily="34" charset="0"/>
              </a:rPr>
              <a:t>Danger of an </a:t>
            </a:r>
            <a:r>
              <a:rPr lang="en-US" sz="1700" smtClean="0">
                <a:latin typeface="Verdana" pitchFamily="34" charset="0"/>
                <a:hlinkClick r:id="rId2"/>
              </a:rPr>
              <a:t>infinite loop</a:t>
            </a:r>
            <a:r>
              <a:rPr lang="en-US" sz="1700" smtClean="0">
                <a:latin typeface="Verdana" pitchFamily="34" charset="0"/>
              </a:rPr>
              <a:t> ! </a:t>
            </a:r>
          </a:p>
        </p:txBody>
      </p:sp>
      <p:sp>
        <p:nvSpPr>
          <p:cNvPr id="14340" name="Slide Number Placeholder 6"/>
          <p:cNvSpPr txBox="1">
            <a:spLocks/>
          </p:cNvSpPr>
          <p:nvPr/>
        </p:nvSpPr>
        <p:spPr bwMode="auto">
          <a:xfrm>
            <a:off x="-30163" y="6481763"/>
            <a:ext cx="752476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/>
              <a:t>6.</a:t>
            </a:r>
            <a:fld id="{0A1CD804-CFDA-4BFD-B3E3-EA76BB2CDEF8}" type="slidenum">
              <a:rPr lang="en-US" sz="1400"/>
              <a:pPr/>
              <a:t>9</a:t>
            </a:fld>
            <a:endParaRPr lang="en-US" sz="1400"/>
          </a:p>
        </p:txBody>
      </p:sp>
      <p:sp>
        <p:nvSpPr>
          <p:cNvPr id="14341" name="Rectangle 11"/>
          <p:cNvSpPr>
            <a:spLocks noChangeArrowheads="1"/>
          </p:cNvSpPr>
          <p:nvPr/>
        </p:nvSpPr>
        <p:spPr bwMode="auto">
          <a:xfrm>
            <a:off x="0" y="0"/>
            <a:ext cx="9144000" cy="46196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Verdana" pitchFamily="34" charset="0"/>
                <a:ea typeface="宋体" pitchFamily="2" charset="-122"/>
              </a:rPr>
              <a:t>Merits and Demerits of Circular Linked List:</a:t>
            </a:r>
            <a:endParaRPr lang="en-US" altLang="en-US" sz="2400" b="1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1314</Words>
  <Application>Microsoft Office PowerPoint</Application>
  <PresentationFormat>On-screen Show (4:3)</PresentationFormat>
  <Paragraphs>192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Example of application of circular linked list 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CSE_03</dc:creator>
  <cp:lastModifiedBy>CSE_03</cp:lastModifiedBy>
  <cp:revision>1</cp:revision>
  <dcterms:created xsi:type="dcterms:W3CDTF">2022-04-25T03:59:39Z</dcterms:created>
  <dcterms:modified xsi:type="dcterms:W3CDTF">2022-04-25T04:00:27Z</dcterms:modified>
</cp:coreProperties>
</file>