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67276E-5184-4FD4-AD3F-02A3BF68CA86}" type="datetimeFigureOut">
              <a:rPr lang="en-US" smtClean="0"/>
              <a:t>5/16/2022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2780FA-01FA-4DC1-BBBB-DC66976D460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318C2B-D420-43BA-945D-CC5E9D8EA170}"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18C2B-D420-43BA-945D-CC5E9D8EA170}"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18C2B-D420-43BA-945D-CC5E9D8EA170}"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5" name="TextBox 4"/>
          <p:cNvSpPr txBox="1"/>
          <p:nvPr userDrawn="1"/>
        </p:nvSpPr>
        <p:spPr>
          <a:xfrm>
            <a:off x="8594725" y="6600825"/>
            <a:ext cx="838200" cy="261938"/>
          </a:xfrm>
          <a:prstGeom prst="rect">
            <a:avLst/>
          </a:prstGeom>
          <a:noFill/>
        </p:spPr>
        <p:txBody>
          <a:bodyPr>
            <a:spAutoFit/>
          </a:bodyPr>
          <a:lstStyle/>
          <a:p>
            <a:pPr>
              <a:defRPr/>
            </a:pPr>
            <a:r>
              <a:rPr lang="en-US" sz="1050" dirty="0">
                <a:solidFill>
                  <a:srgbClr val="0000FF"/>
                </a:solidFill>
                <a:latin typeface="Times New Roman" pitchFamily="18" charset="0"/>
              </a:rPr>
              <a:t>IIT, JU</a:t>
            </a:r>
          </a:p>
        </p:txBody>
      </p:sp>
      <p:sp>
        <p:nvSpPr>
          <p:cNvPr id="6" name="TextBox 5"/>
          <p:cNvSpPr txBox="1"/>
          <p:nvPr userDrawn="1"/>
        </p:nvSpPr>
        <p:spPr>
          <a:xfrm>
            <a:off x="8839200" y="451512"/>
            <a:ext cx="346249" cy="6324600"/>
          </a:xfrm>
          <a:prstGeom prst="rect">
            <a:avLst/>
          </a:prstGeom>
          <a:noFill/>
        </p:spPr>
        <p:txBody>
          <a:bodyPr vert="vert270">
            <a:spAutoFit/>
          </a:bodyPr>
          <a:lstStyle/>
          <a:p>
            <a:pPr algn="ctr">
              <a:defRPr/>
            </a:pPr>
            <a:r>
              <a:rPr lang="en-US" sz="1050" dirty="0">
                <a:solidFill>
                  <a:srgbClr val="00CC00"/>
                </a:solidFill>
                <a:latin typeface="Times New Roman" pitchFamily="18" charset="0"/>
              </a:rPr>
              <a:t>Prepared by: K M </a:t>
            </a:r>
            <a:r>
              <a:rPr lang="en-US" sz="1050" dirty="0" err="1">
                <a:solidFill>
                  <a:srgbClr val="00CC00"/>
                </a:solidFill>
                <a:latin typeface="Times New Roman" pitchFamily="18" charset="0"/>
              </a:rPr>
              <a:t>Akkas</a:t>
            </a:r>
            <a:r>
              <a:rPr lang="en-US" sz="1050" dirty="0">
                <a:solidFill>
                  <a:srgbClr val="00CC00"/>
                </a:solidFill>
                <a:latin typeface="Times New Roman" pitchFamily="18" charset="0"/>
              </a:rPr>
              <a:t> Ali, Assistant Professor, IIT, JU</a:t>
            </a:r>
          </a:p>
        </p:txBody>
      </p:sp>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endParaRPr lang="en-US"/>
          </a:p>
        </p:txBody>
      </p:sp>
      <p:sp>
        <p:nvSpPr>
          <p:cNvPr id="8" name="Rectangle 6"/>
          <p:cNvSpPr>
            <a:spLocks noGrp="1" noChangeArrowheads="1"/>
          </p:cNvSpPr>
          <p:nvPr>
            <p:ph type="sldNum" sz="quarter" idx="11"/>
          </p:nvPr>
        </p:nvSpPr>
        <p:spPr/>
        <p:txBody>
          <a:bodyPr/>
          <a:lstStyle>
            <a:lvl1pPr>
              <a:defRPr/>
            </a:lvl1pPr>
          </a:lstStyle>
          <a:p>
            <a:pPr>
              <a:defRPr/>
            </a:pPr>
            <a:fld id="{7F41EF00-40A0-4B87-A59A-5AD8575F7B77}"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TextBox 3"/>
          <p:cNvSpPr txBox="1"/>
          <p:nvPr userDrawn="1"/>
        </p:nvSpPr>
        <p:spPr>
          <a:xfrm>
            <a:off x="8594725" y="6600825"/>
            <a:ext cx="838200" cy="261938"/>
          </a:xfrm>
          <a:prstGeom prst="rect">
            <a:avLst/>
          </a:prstGeom>
          <a:noFill/>
        </p:spPr>
        <p:txBody>
          <a:bodyPr>
            <a:spAutoFit/>
          </a:bodyPr>
          <a:lstStyle/>
          <a:p>
            <a:pPr>
              <a:defRPr/>
            </a:pPr>
            <a:r>
              <a:rPr lang="en-US" sz="1050" dirty="0">
                <a:solidFill>
                  <a:srgbClr val="0000FF"/>
                </a:solidFill>
                <a:latin typeface="Times New Roman" pitchFamily="18" charset="0"/>
              </a:rPr>
              <a:t>IIT, JU</a:t>
            </a:r>
          </a:p>
        </p:txBody>
      </p:sp>
      <p:sp>
        <p:nvSpPr>
          <p:cNvPr id="5" name="TextBox 4"/>
          <p:cNvSpPr txBox="1"/>
          <p:nvPr userDrawn="1"/>
        </p:nvSpPr>
        <p:spPr>
          <a:xfrm>
            <a:off x="8839200" y="451512"/>
            <a:ext cx="346249" cy="6324600"/>
          </a:xfrm>
          <a:prstGeom prst="rect">
            <a:avLst/>
          </a:prstGeom>
          <a:noFill/>
        </p:spPr>
        <p:txBody>
          <a:bodyPr vert="vert270">
            <a:spAutoFit/>
          </a:bodyPr>
          <a:lstStyle/>
          <a:p>
            <a:pPr algn="ctr">
              <a:defRPr/>
            </a:pPr>
            <a:r>
              <a:rPr lang="en-US" sz="1050" dirty="0">
                <a:solidFill>
                  <a:srgbClr val="00CC00"/>
                </a:solidFill>
                <a:latin typeface="Times New Roman" pitchFamily="18" charset="0"/>
              </a:rPr>
              <a:t>Prepared by: K M </a:t>
            </a:r>
            <a:r>
              <a:rPr lang="en-US" sz="1050" dirty="0" err="1">
                <a:solidFill>
                  <a:srgbClr val="00CC00"/>
                </a:solidFill>
                <a:latin typeface="Times New Roman" pitchFamily="18" charset="0"/>
              </a:rPr>
              <a:t>Akkas</a:t>
            </a:r>
            <a:r>
              <a:rPr lang="en-US" sz="1050" dirty="0">
                <a:solidFill>
                  <a:srgbClr val="00CC00"/>
                </a:solidFill>
                <a:latin typeface="Times New Roman" pitchFamily="18" charset="0"/>
              </a:rPr>
              <a:t> Ali, Assistant Professor, IIT, JU</a:t>
            </a:r>
          </a:p>
        </p:txBody>
      </p:sp>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a:lstStyle/>
          <a:p>
            <a:pPr lvl="0"/>
            <a:endParaRPr lang="en-US" noProof="0" smtClean="0"/>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6"/>
          <p:cNvSpPr>
            <a:spLocks noGrp="1" noChangeArrowheads="1"/>
          </p:cNvSpPr>
          <p:nvPr>
            <p:ph type="sldNum" sz="quarter" idx="11"/>
          </p:nvPr>
        </p:nvSpPr>
        <p:spPr/>
        <p:txBody>
          <a:bodyPr/>
          <a:lstStyle>
            <a:lvl1pPr>
              <a:defRPr/>
            </a:lvl1pPr>
          </a:lstStyle>
          <a:p>
            <a:pPr>
              <a:defRPr/>
            </a:pPr>
            <a:fld id="{B045EBED-B193-4147-9247-8D5BB381CD5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318C2B-D420-43BA-945D-CC5E9D8EA170}"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318C2B-D420-43BA-945D-CC5E9D8EA170}" type="datetimeFigureOut">
              <a:rPr lang="en-US" smtClean="0"/>
              <a:t>5/16/2022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318C2B-D420-43BA-945D-CC5E9D8EA170}"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318C2B-D420-43BA-945D-CC5E9D8EA170}" type="datetimeFigureOut">
              <a:rPr lang="en-US" smtClean="0"/>
              <a:t>5/16/2022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318C2B-D420-43BA-945D-CC5E9D8EA170}" type="datetimeFigureOut">
              <a:rPr lang="en-US" smtClean="0"/>
              <a:t>5/16/2022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318C2B-D420-43BA-945D-CC5E9D8EA170}" type="datetimeFigureOut">
              <a:rPr lang="en-US" smtClean="0"/>
              <a:t>5/16/2022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318C2B-D420-43BA-945D-CC5E9D8EA170}"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318C2B-D420-43BA-945D-CC5E9D8EA170}" type="datetimeFigureOut">
              <a:rPr lang="en-US" smtClean="0"/>
              <a:t>5/16/2022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9EF0DE-791A-4CDD-9D9A-6C98D1DA65C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318C2B-D420-43BA-945D-CC5E9D8EA170}" type="datetimeFigureOut">
              <a:rPr lang="en-US" smtClean="0"/>
              <a:t>5/16/2022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EF0DE-791A-4CDD-9D9A-6C98D1DA65C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1"/>
          </p:nvPr>
        </p:nvSpPr>
        <p:spPr>
          <a:noFill/>
        </p:spPr>
        <p:txBody>
          <a:bodyPr/>
          <a:lstStyle/>
          <a:p>
            <a:fld id="{109FCCF3-A856-44E6-A0D6-BA96338153EA}" type="slidenum">
              <a:rPr lang="en-US" smtClean="0"/>
              <a:pPr/>
              <a:t>1</a:t>
            </a:fld>
            <a:endParaRPr lang="en-US" smtClean="0"/>
          </a:p>
        </p:txBody>
      </p:sp>
      <p:sp>
        <p:nvSpPr>
          <p:cNvPr id="17411" name="Rectangle 11"/>
          <p:cNvSpPr>
            <a:spLocks noChangeArrowheads="1"/>
          </p:cNvSpPr>
          <p:nvPr/>
        </p:nvSpPr>
        <p:spPr bwMode="auto">
          <a:xfrm>
            <a:off x="0" y="0"/>
            <a:ext cx="9144000" cy="523875"/>
          </a:xfrm>
          <a:prstGeom prst="rect">
            <a:avLst/>
          </a:prstGeom>
          <a:solidFill>
            <a:srgbClr val="00CC00"/>
          </a:solidFill>
          <a:ln w="9525">
            <a:noFill/>
            <a:miter lim="800000"/>
            <a:headEnd/>
            <a:tailEnd/>
          </a:ln>
        </p:spPr>
        <p:txBody>
          <a:bodyPr>
            <a:spAutoFit/>
          </a:bodyPr>
          <a:lstStyle/>
          <a:p>
            <a:pPr algn="ctr"/>
            <a:r>
              <a:rPr lang="en-US" altLang="en-US" sz="2800">
                <a:solidFill>
                  <a:schemeClr val="bg1"/>
                </a:solidFill>
              </a:rPr>
              <a:t>Lecture-08: Stack</a:t>
            </a:r>
            <a:endParaRPr lang="en-US" sz="2800">
              <a:solidFill>
                <a:schemeClr val="bg1"/>
              </a:solidFill>
            </a:endParaRPr>
          </a:p>
        </p:txBody>
      </p:sp>
      <p:sp>
        <p:nvSpPr>
          <p:cNvPr id="17412" name="Rectangle 14"/>
          <p:cNvSpPr>
            <a:spLocks noChangeArrowheads="1"/>
          </p:cNvSpPr>
          <p:nvPr/>
        </p:nvSpPr>
        <p:spPr bwMode="auto">
          <a:xfrm>
            <a:off x="250825" y="1295400"/>
            <a:ext cx="8466138" cy="2846388"/>
          </a:xfrm>
          <a:prstGeom prst="rect">
            <a:avLst/>
          </a:prstGeom>
          <a:noFill/>
          <a:ln w="9525">
            <a:noFill/>
            <a:miter lim="800000"/>
            <a:headEnd/>
            <a:tailEnd/>
          </a:ln>
        </p:spPr>
        <p:txBody>
          <a:bodyPr anchor="ctr">
            <a:spAutoFit/>
          </a:bodyPr>
          <a:lstStyle/>
          <a:p>
            <a:pPr marL="730250" lvl="1" indent="-514350" algn="just">
              <a:spcBef>
                <a:spcPts val="600"/>
              </a:spcBef>
              <a:spcAft>
                <a:spcPts val="600"/>
              </a:spcAft>
              <a:buFont typeface="Wingdings" pitchFamily="2" charset="2"/>
              <a:buChar char="v"/>
            </a:pPr>
            <a:r>
              <a:rPr lang="en-US" altLang="zh-CN" sz="1700" b="0">
                <a:latin typeface="Verdana" pitchFamily="34" charset="0"/>
                <a:ea typeface="宋体" pitchFamily="2" charset="-122"/>
              </a:rPr>
              <a:t>What is a Stack?</a:t>
            </a:r>
          </a:p>
          <a:p>
            <a:pPr marL="730250" lvl="1" indent="-514350" algn="just">
              <a:spcBef>
                <a:spcPts val="600"/>
              </a:spcBef>
              <a:spcAft>
                <a:spcPts val="600"/>
              </a:spcAft>
              <a:buFont typeface="Wingdings" pitchFamily="2" charset="2"/>
              <a:buChar char="v"/>
            </a:pPr>
            <a:r>
              <a:rPr lang="en-US" altLang="zh-CN" sz="1700" b="0">
                <a:latin typeface="Verdana" pitchFamily="34" charset="0"/>
                <a:ea typeface="宋体" pitchFamily="2" charset="-122"/>
              </a:rPr>
              <a:t>Array implementation of stacks</a:t>
            </a:r>
          </a:p>
          <a:p>
            <a:pPr marL="730250" lvl="1" indent="-514350" algn="just">
              <a:spcBef>
                <a:spcPts val="600"/>
              </a:spcBef>
              <a:spcAft>
                <a:spcPts val="600"/>
              </a:spcAft>
              <a:buFont typeface="Wingdings" pitchFamily="2" charset="2"/>
              <a:buChar char="v"/>
            </a:pPr>
            <a:r>
              <a:rPr lang="en-US" altLang="zh-CN" sz="1700" b="0">
                <a:latin typeface="Verdana" pitchFamily="34" charset="0"/>
                <a:ea typeface="宋体" pitchFamily="2" charset="-122"/>
              </a:rPr>
              <a:t>Operations on a Stack</a:t>
            </a:r>
          </a:p>
          <a:p>
            <a:pPr marL="730250" lvl="1" indent="-514350" algn="just">
              <a:spcBef>
                <a:spcPts val="600"/>
              </a:spcBef>
              <a:spcAft>
                <a:spcPts val="600"/>
              </a:spcAft>
              <a:buFont typeface="Wingdings" pitchFamily="2" charset="2"/>
              <a:buChar char="v"/>
            </a:pPr>
            <a:r>
              <a:rPr lang="en-US" altLang="zh-CN" sz="1700" b="0">
                <a:latin typeface="Verdana" pitchFamily="34" charset="0"/>
                <a:ea typeface="宋体" pitchFamily="2" charset="-122"/>
              </a:rPr>
              <a:t>Arithmetic expressions</a:t>
            </a:r>
          </a:p>
          <a:p>
            <a:pPr marL="730250" lvl="1" indent="-514350" algn="just">
              <a:spcBef>
                <a:spcPts val="600"/>
              </a:spcBef>
              <a:spcAft>
                <a:spcPts val="600"/>
              </a:spcAft>
              <a:buFont typeface="Wingdings" pitchFamily="2" charset="2"/>
              <a:buChar char="v"/>
            </a:pPr>
            <a:r>
              <a:rPr lang="en-US" altLang="zh-CN" sz="1700" b="0">
                <a:latin typeface="Verdana" pitchFamily="34" charset="0"/>
                <a:ea typeface="宋体" pitchFamily="2" charset="-122"/>
              </a:rPr>
              <a:t>stacks are used to evaluate postfix expressions</a:t>
            </a:r>
          </a:p>
          <a:p>
            <a:pPr marL="730250" lvl="1" indent="-514350" algn="just">
              <a:spcBef>
                <a:spcPts val="600"/>
              </a:spcBef>
              <a:spcAft>
                <a:spcPts val="600"/>
              </a:spcAft>
              <a:buFont typeface="Wingdings" pitchFamily="2" charset="2"/>
              <a:buChar char="v"/>
            </a:pPr>
            <a:r>
              <a:rPr lang="en-US" altLang="zh-CN" sz="1700" b="0">
                <a:latin typeface="Verdana" pitchFamily="34" charset="0"/>
                <a:ea typeface="宋体" pitchFamily="2" charset="-122"/>
              </a:rPr>
              <a:t>Infix expressions into postfix Expressions</a:t>
            </a:r>
          </a:p>
          <a:p>
            <a:pPr marL="730250" lvl="1" indent="-514350" algn="just">
              <a:spcBef>
                <a:spcPts val="600"/>
              </a:spcBef>
              <a:spcAft>
                <a:spcPts val="600"/>
              </a:spcAft>
              <a:buFont typeface="Wingdings" pitchFamily="2" charset="2"/>
              <a:buChar char="v"/>
            </a:pPr>
            <a:r>
              <a:rPr lang="en-US" altLang="zh-CN" sz="1700" b="0">
                <a:latin typeface="Verdana" pitchFamily="34" charset="0"/>
                <a:ea typeface="宋体" pitchFamily="2" charset="-122"/>
              </a:rPr>
              <a:t>Quicksort</a:t>
            </a:r>
          </a:p>
        </p:txBody>
      </p:sp>
      <p:sp>
        <p:nvSpPr>
          <p:cNvPr id="17413" name="Rectangle 14"/>
          <p:cNvSpPr>
            <a:spLocks noChangeArrowheads="1"/>
          </p:cNvSpPr>
          <p:nvPr/>
        </p:nvSpPr>
        <p:spPr bwMode="auto">
          <a:xfrm>
            <a:off x="0" y="635000"/>
            <a:ext cx="5846763" cy="584200"/>
          </a:xfrm>
          <a:prstGeom prst="rect">
            <a:avLst/>
          </a:prstGeom>
          <a:noFill/>
          <a:ln w="9525">
            <a:noFill/>
            <a:miter lim="800000"/>
            <a:headEnd/>
            <a:tailEnd/>
          </a:ln>
        </p:spPr>
        <p:txBody>
          <a:bodyPr>
            <a:spAutoFit/>
          </a:bodyPr>
          <a:lstStyle/>
          <a:p>
            <a:r>
              <a:rPr lang="en-US" sz="3200" u="sng">
                <a:solidFill>
                  <a:srgbClr val="0070C0"/>
                </a:solidFill>
              </a:rPr>
              <a:t>Objectives of this Lecture:</a:t>
            </a:r>
          </a:p>
        </p:txBody>
      </p:sp>
      <p:sp>
        <p:nvSpPr>
          <p:cNvPr id="1741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b="0"/>
              <a:t>8.</a:t>
            </a:r>
            <a:fld id="{974ADEE7-72EC-448B-8D29-89C452E64D37}" type="slidenum">
              <a:rPr lang="en-US" sz="1400" b="0"/>
              <a:pPr/>
              <a:t>1</a:t>
            </a:fld>
            <a:endParaRPr lang="en-US" sz="1400" b="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203200" y="541338"/>
            <a:ext cx="8489950" cy="661987"/>
          </a:xfrm>
        </p:spPr>
        <p:txBody>
          <a:bodyPr/>
          <a:lstStyle/>
          <a:p>
            <a:pPr marL="457200" lvl="1" indent="-457200" algn="just" eaLnBrk="1" hangingPunct="1">
              <a:lnSpc>
                <a:spcPct val="80000"/>
              </a:lnSpc>
              <a:spcBef>
                <a:spcPts val="600"/>
              </a:spcBef>
              <a:spcAft>
                <a:spcPts val="600"/>
              </a:spcAft>
              <a:buFont typeface="Wingdings" pitchFamily="2" charset="2"/>
              <a:buChar char="Ø"/>
              <a:defRPr/>
            </a:pPr>
            <a:r>
              <a:rPr lang="en-US" sz="1700" kern="1200" dirty="0" smtClean="0">
                <a:latin typeface="Verdana" pitchFamily="34" charset="0"/>
                <a:ea typeface="Verdana" pitchFamily="34" charset="0"/>
                <a:cs typeface="Verdana" pitchFamily="34" charset="0"/>
              </a:rPr>
              <a:t>The operation of removing (popping) an item from a stack is implemented by the following POP procedure.</a:t>
            </a:r>
          </a:p>
          <a:p>
            <a:pPr eaLnBrk="1" hangingPunct="1">
              <a:lnSpc>
                <a:spcPct val="80000"/>
              </a:lnSpc>
              <a:buFontTx/>
              <a:buNone/>
              <a:defRPr/>
            </a:pPr>
            <a:endParaRPr lang="en-US" sz="1600" dirty="0" smtClean="0"/>
          </a:p>
        </p:txBody>
      </p:sp>
      <p:sp>
        <p:nvSpPr>
          <p:cNvPr id="26627"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Pop Operation on a Stack</a:t>
            </a:r>
          </a:p>
        </p:txBody>
      </p:sp>
      <p:sp>
        <p:nvSpPr>
          <p:cNvPr id="7" name="Rectangle 3"/>
          <p:cNvSpPr txBox="1">
            <a:spLocks noChangeArrowheads="1"/>
          </p:cNvSpPr>
          <p:nvPr/>
        </p:nvSpPr>
        <p:spPr bwMode="auto">
          <a:xfrm>
            <a:off x="630238" y="1058863"/>
            <a:ext cx="7916862" cy="2478087"/>
          </a:xfrm>
          <a:prstGeom prst="rect">
            <a:avLst/>
          </a:prstGeom>
          <a:solidFill>
            <a:srgbClr val="EBFED2"/>
          </a:solidFill>
          <a:ln w="9525">
            <a:solidFill>
              <a:srgbClr val="FF3399"/>
            </a:solidFill>
            <a:miter lim="800000"/>
            <a:headEnd/>
            <a:tailEnd/>
          </a:ln>
        </p:spPr>
        <p:txBody>
          <a:bodyPr/>
          <a:lstStyle/>
          <a:p>
            <a:pPr marL="342900" indent="-342900">
              <a:spcBef>
                <a:spcPts val="300"/>
              </a:spcBef>
              <a:spcAft>
                <a:spcPts val="300"/>
              </a:spcAft>
              <a:defRPr/>
            </a:pPr>
            <a:r>
              <a:rPr lang="en-US" sz="1500" b="0" kern="0" dirty="0">
                <a:latin typeface="Verdana" pitchFamily="34" charset="0"/>
                <a:ea typeface="Verdana" pitchFamily="34" charset="0"/>
                <a:cs typeface="Verdana" pitchFamily="34" charset="0"/>
              </a:rPr>
              <a:t>POP(STACK, TOP, ITEM)  </a:t>
            </a:r>
          </a:p>
          <a:p>
            <a:pPr indent="1588">
              <a:spcBef>
                <a:spcPts val="300"/>
              </a:spcBef>
              <a:spcAft>
                <a:spcPts val="300"/>
              </a:spcAft>
              <a:defRPr/>
            </a:pPr>
            <a:r>
              <a:rPr lang="en-US" sz="1500" b="0" kern="0" dirty="0">
                <a:latin typeface="Verdana" pitchFamily="34" charset="0"/>
                <a:ea typeface="Verdana" pitchFamily="34" charset="0"/>
                <a:cs typeface="Verdana" pitchFamily="34" charset="0"/>
              </a:rPr>
              <a:t>This procedure  deletes the top elements of STACK and assigns it to the variable ITEM.</a:t>
            </a:r>
          </a:p>
          <a:p>
            <a:pPr marL="342900" indent="-342900">
              <a:spcBef>
                <a:spcPts val="300"/>
              </a:spcBef>
              <a:spcAft>
                <a:spcPts val="300"/>
              </a:spcAft>
              <a:defRPr/>
            </a:pPr>
            <a:endParaRPr lang="en-US" sz="100" b="0" kern="0" dirty="0">
              <a:latin typeface="Verdana" pitchFamily="34" charset="0"/>
              <a:ea typeface="Verdana" pitchFamily="34" charset="0"/>
              <a:cs typeface="Verdana" pitchFamily="34" charset="0"/>
            </a:endParaRPr>
          </a:p>
          <a:p>
            <a:pPr marL="1219200" lvl="2" indent="-304800">
              <a:spcBef>
                <a:spcPts val="300"/>
              </a:spcBef>
              <a:spcAft>
                <a:spcPts val="300"/>
              </a:spcAft>
              <a:buFontTx/>
              <a:buAutoNum type="arabicPeriod"/>
              <a:defRPr/>
            </a:pPr>
            <a:r>
              <a:rPr lang="en-US" sz="1500" b="0" kern="0" dirty="0">
                <a:latin typeface="Verdana" pitchFamily="34" charset="0"/>
                <a:ea typeface="Verdana" pitchFamily="34" charset="0"/>
                <a:cs typeface="Verdana" pitchFamily="34" charset="0"/>
              </a:rPr>
              <a:t>[Stack has an item to be removed?]</a:t>
            </a:r>
          </a:p>
          <a:p>
            <a:pPr marL="1219200" lvl="2" indent="-304800">
              <a:spcBef>
                <a:spcPts val="300"/>
              </a:spcBef>
              <a:spcAft>
                <a:spcPts val="300"/>
              </a:spcAft>
              <a:defRPr/>
            </a:pPr>
            <a:r>
              <a:rPr lang="en-US" sz="1500" b="0" kern="0" dirty="0">
                <a:latin typeface="Verdana" pitchFamily="34" charset="0"/>
                <a:ea typeface="Verdana" pitchFamily="34" charset="0"/>
                <a:cs typeface="Verdana" pitchFamily="34" charset="0"/>
              </a:rPr>
              <a:t>	If TOP = 0,  then : Print :”UNDERFLOW”, and return.</a:t>
            </a:r>
          </a:p>
          <a:p>
            <a:pPr marL="1219200" lvl="2" indent="-304800">
              <a:spcBef>
                <a:spcPts val="300"/>
              </a:spcBef>
              <a:spcAft>
                <a:spcPts val="300"/>
              </a:spcAft>
              <a:buFont typeface="+mj-lt"/>
              <a:buAutoNum type="arabicPeriod" startAt="2"/>
              <a:defRPr/>
            </a:pPr>
            <a:r>
              <a:rPr lang="en-US" sz="1500" b="0" kern="0" dirty="0">
                <a:latin typeface="Verdana" pitchFamily="34" charset="0"/>
                <a:ea typeface="Verdana" pitchFamily="34" charset="0"/>
                <a:cs typeface="Verdana" pitchFamily="34" charset="0"/>
              </a:rPr>
              <a:t>Set  ITEM := STACK[TOP]  [Assign TOP element to item]        </a:t>
            </a:r>
          </a:p>
          <a:p>
            <a:pPr marL="1219200" lvl="2" indent="-304800">
              <a:spcBef>
                <a:spcPts val="300"/>
              </a:spcBef>
              <a:spcAft>
                <a:spcPts val="300"/>
              </a:spcAft>
              <a:buFontTx/>
              <a:buAutoNum type="arabicPeriod" startAt="2"/>
              <a:defRPr/>
            </a:pPr>
            <a:r>
              <a:rPr lang="en-US" sz="1500" b="0" kern="0" dirty="0">
                <a:latin typeface="Verdana" pitchFamily="34" charset="0"/>
                <a:ea typeface="Verdana" pitchFamily="34" charset="0"/>
                <a:cs typeface="Verdana" pitchFamily="34" charset="0"/>
              </a:rPr>
              <a:t>Set TOP := TOP-1  [Decrease TOP by 1 point]     </a:t>
            </a:r>
          </a:p>
          <a:p>
            <a:pPr marL="1219200" lvl="2" indent="-304800">
              <a:spcBef>
                <a:spcPts val="300"/>
              </a:spcBef>
              <a:spcAft>
                <a:spcPts val="300"/>
              </a:spcAft>
              <a:buFontTx/>
              <a:buAutoNum type="arabicPeriod" startAt="2"/>
              <a:defRPr/>
            </a:pPr>
            <a:r>
              <a:rPr lang="en-US" sz="1500" b="0" kern="0" dirty="0">
                <a:latin typeface="Verdana" pitchFamily="34" charset="0"/>
                <a:ea typeface="Verdana" pitchFamily="34" charset="0"/>
                <a:cs typeface="Verdana" pitchFamily="34" charset="0"/>
              </a:rPr>
              <a:t>Return.</a:t>
            </a:r>
          </a:p>
          <a:p>
            <a:pPr marL="342900" indent="-342900">
              <a:spcBef>
                <a:spcPts val="300"/>
              </a:spcBef>
              <a:spcAft>
                <a:spcPts val="300"/>
              </a:spcAft>
              <a:defRPr/>
            </a:pPr>
            <a:r>
              <a:rPr lang="en-US" sz="1500" b="0" kern="0" dirty="0">
                <a:latin typeface="Verdana" pitchFamily="34" charset="0"/>
                <a:ea typeface="Verdana" pitchFamily="34" charset="0"/>
                <a:cs typeface="Verdana" pitchFamily="34" charset="0"/>
              </a:rPr>
              <a:t>	</a:t>
            </a:r>
          </a:p>
          <a:p>
            <a:pPr marL="342900" indent="-342900">
              <a:spcBef>
                <a:spcPts val="300"/>
              </a:spcBef>
              <a:spcAft>
                <a:spcPts val="300"/>
              </a:spcAft>
              <a:defRPr/>
            </a:pPr>
            <a:r>
              <a:rPr lang="en-US" sz="1500" b="0" kern="0" dirty="0">
                <a:latin typeface="Verdana" pitchFamily="34" charset="0"/>
                <a:ea typeface="Verdana" pitchFamily="34" charset="0"/>
                <a:cs typeface="Verdana" pitchFamily="34" charset="0"/>
              </a:rPr>
              <a:t>	</a:t>
            </a:r>
          </a:p>
        </p:txBody>
      </p:sp>
      <p:sp>
        <p:nvSpPr>
          <p:cNvPr id="8" name="Rectangle 3"/>
          <p:cNvSpPr txBox="1">
            <a:spLocks noChangeArrowheads="1"/>
          </p:cNvSpPr>
          <p:nvPr/>
        </p:nvSpPr>
        <p:spPr bwMode="auto">
          <a:xfrm>
            <a:off x="319088" y="3654425"/>
            <a:ext cx="8555037" cy="2649538"/>
          </a:xfrm>
          <a:prstGeom prst="rect">
            <a:avLst/>
          </a:prstGeom>
          <a:noFill/>
          <a:ln w="9525">
            <a:noFill/>
            <a:miter lim="800000"/>
            <a:headEnd/>
            <a:tailEnd/>
          </a:ln>
        </p:spPr>
        <p:txBody>
          <a:bodyPr/>
          <a:lstStyle/>
          <a:p>
            <a:pPr marL="396875" lvl="1" indent="-396875" algn="just">
              <a:spcBef>
                <a:spcPts val="200"/>
              </a:spcBef>
              <a:spcAft>
                <a:spcPts val="200"/>
              </a:spcAft>
              <a:buFont typeface="Wingdings" pitchFamily="2" charset="2"/>
              <a:buChar char="Ø"/>
              <a:defRPr/>
            </a:pPr>
            <a:r>
              <a:rPr lang="en-US" sz="1700" b="0" dirty="0">
                <a:latin typeface="Verdana" pitchFamily="34" charset="0"/>
                <a:ea typeface="Verdana" pitchFamily="34" charset="0"/>
                <a:cs typeface="Verdana" pitchFamily="34" charset="0"/>
              </a:rPr>
              <a:t>In order to understand the algorithm, let's break it apart line by line.  </a:t>
            </a:r>
          </a:p>
          <a:p>
            <a:pPr marL="342900" indent="-342900">
              <a:spcBef>
                <a:spcPts val="200"/>
              </a:spcBef>
              <a:spcAft>
                <a:spcPts val="200"/>
              </a:spcAft>
              <a:defRPr/>
            </a:pPr>
            <a:r>
              <a:rPr lang="en-US" sz="1700" kern="0" dirty="0">
                <a:solidFill>
                  <a:srgbClr val="FF3399"/>
                </a:solidFill>
                <a:latin typeface="Verdana" pitchFamily="34" charset="0"/>
                <a:ea typeface="Verdana" pitchFamily="34" charset="0"/>
                <a:cs typeface="Verdana" pitchFamily="34" charset="0"/>
              </a:rPr>
              <a:t>PUSH(STACK</a:t>
            </a:r>
            <a:r>
              <a:rPr lang="en-US" sz="1700" kern="0">
                <a:solidFill>
                  <a:srgbClr val="FF3399"/>
                </a:solidFill>
                <a:latin typeface="Verdana" pitchFamily="34" charset="0"/>
                <a:ea typeface="Verdana" pitchFamily="34" charset="0"/>
                <a:cs typeface="Verdana" pitchFamily="34" charset="0"/>
              </a:rPr>
              <a:t>, TOP, </a:t>
            </a:r>
            <a:r>
              <a:rPr lang="en-US" sz="1700" kern="0" dirty="0">
                <a:solidFill>
                  <a:srgbClr val="FF3399"/>
                </a:solidFill>
                <a:latin typeface="Verdana" pitchFamily="34" charset="0"/>
                <a:ea typeface="Verdana" pitchFamily="34" charset="0"/>
                <a:cs typeface="Verdana" pitchFamily="34" charset="0"/>
              </a:rPr>
              <a:t>ITEM):</a:t>
            </a:r>
            <a:r>
              <a:rPr lang="en-US" sz="1700" b="0" kern="0" dirty="0">
                <a:latin typeface="Verdana" pitchFamily="34" charset="0"/>
                <a:ea typeface="Verdana" pitchFamily="34" charset="0"/>
                <a:cs typeface="Verdana" pitchFamily="34" charset="0"/>
              </a:rPr>
              <a:t>	</a:t>
            </a:r>
          </a:p>
          <a:p>
            <a:pPr marL="912813" indent="-342900">
              <a:spcBef>
                <a:spcPts val="200"/>
              </a:spcBef>
              <a:spcAft>
                <a:spcPts val="200"/>
              </a:spcAft>
              <a:buFont typeface="Wingdings" pitchFamily="2" charset="2"/>
              <a:buChar char="q"/>
              <a:defRPr/>
            </a:pPr>
            <a:r>
              <a:rPr lang="en-US" sz="1700" b="0" kern="0" dirty="0">
                <a:latin typeface="Verdana" pitchFamily="34" charset="0"/>
                <a:ea typeface="Verdana" pitchFamily="34" charset="0"/>
                <a:cs typeface="Verdana" pitchFamily="34" charset="0"/>
              </a:rPr>
              <a:t>	</a:t>
            </a:r>
            <a:r>
              <a:rPr lang="en-US" sz="1500" b="0" kern="0" dirty="0">
                <a:latin typeface="Verdana" pitchFamily="34" charset="0"/>
                <a:ea typeface="Verdana" pitchFamily="34" charset="0"/>
                <a:cs typeface="Verdana" pitchFamily="34" charset="0"/>
              </a:rPr>
              <a:t>First, PUSH accepts a parameter - ITEM. This parameter is of the same type as the rest of the stack. Item is the data to be added to the stack. </a:t>
            </a:r>
          </a:p>
          <a:p>
            <a:pPr marL="342900" indent="-342900">
              <a:spcBef>
                <a:spcPts val="200"/>
              </a:spcBef>
              <a:spcAft>
                <a:spcPts val="200"/>
              </a:spcAft>
              <a:buFont typeface="Wingdings" pitchFamily="2" charset="2"/>
              <a:buChar char="q"/>
              <a:defRPr/>
            </a:pPr>
            <a:r>
              <a:rPr lang="en-US" sz="1700" kern="0" dirty="0">
                <a:solidFill>
                  <a:srgbClr val="FF3399"/>
                </a:solidFill>
                <a:latin typeface="Verdana" pitchFamily="34" charset="0"/>
                <a:ea typeface="Verdana" pitchFamily="34" charset="0"/>
                <a:cs typeface="Verdana" pitchFamily="34" charset="0"/>
              </a:rPr>
              <a:t>IF TOP = 0;</a:t>
            </a:r>
          </a:p>
          <a:p>
            <a:pPr marL="912813" indent="-342900">
              <a:spcBef>
                <a:spcPts val="200"/>
              </a:spcBef>
              <a:spcAft>
                <a:spcPts val="200"/>
              </a:spcAft>
              <a:buFont typeface="Wingdings" pitchFamily="2" charset="2"/>
              <a:buChar char="q"/>
              <a:defRPr/>
            </a:pPr>
            <a:r>
              <a:rPr lang="en-US" sz="1700" b="0" kern="0" dirty="0">
                <a:latin typeface="Verdana" pitchFamily="34" charset="0"/>
                <a:ea typeface="Verdana" pitchFamily="34" charset="0"/>
                <a:cs typeface="Verdana" pitchFamily="34" charset="0"/>
              </a:rPr>
              <a:t>	</a:t>
            </a:r>
            <a:r>
              <a:rPr lang="en-US" sz="1500" b="0" kern="0" dirty="0">
                <a:latin typeface="Verdana" pitchFamily="34" charset="0"/>
                <a:ea typeface="Verdana" pitchFamily="34" charset="0"/>
                <a:cs typeface="Verdana" pitchFamily="34" charset="0"/>
              </a:rPr>
              <a:t>This line performs a check to see whether the stack is empty. </a:t>
            </a:r>
          </a:p>
          <a:p>
            <a:pPr marL="342900" indent="-342900">
              <a:spcBef>
                <a:spcPts val="200"/>
              </a:spcBef>
              <a:spcAft>
                <a:spcPts val="200"/>
              </a:spcAft>
              <a:buFont typeface="Wingdings" pitchFamily="2" charset="2"/>
              <a:buChar char="q"/>
              <a:defRPr/>
            </a:pPr>
            <a:r>
              <a:rPr lang="en-US" sz="1700" kern="0" dirty="0">
                <a:solidFill>
                  <a:srgbClr val="FF3399"/>
                </a:solidFill>
                <a:latin typeface="Verdana" pitchFamily="34" charset="0"/>
                <a:ea typeface="Verdana" pitchFamily="34" charset="0"/>
                <a:cs typeface="Verdana" pitchFamily="34" charset="0"/>
              </a:rPr>
              <a:t>ITEM : =STACK[TOP]; </a:t>
            </a:r>
          </a:p>
          <a:p>
            <a:pPr marL="912813" indent="-342900">
              <a:spcBef>
                <a:spcPts val="200"/>
              </a:spcBef>
              <a:spcAft>
                <a:spcPts val="200"/>
              </a:spcAft>
              <a:buFont typeface="Wingdings" pitchFamily="2" charset="2"/>
              <a:buChar char="q"/>
              <a:defRPr/>
            </a:pPr>
            <a:r>
              <a:rPr lang="en-US" sz="1700" b="0" kern="0" dirty="0">
                <a:latin typeface="Verdana" pitchFamily="34" charset="0"/>
                <a:ea typeface="Verdana" pitchFamily="34" charset="0"/>
                <a:cs typeface="Verdana" pitchFamily="34" charset="0"/>
              </a:rPr>
              <a:t>	</a:t>
            </a:r>
            <a:r>
              <a:rPr lang="en-US" sz="1500" b="0" kern="0" dirty="0">
                <a:latin typeface="Verdana" pitchFamily="34" charset="0"/>
                <a:ea typeface="Verdana" pitchFamily="34" charset="0"/>
                <a:cs typeface="Verdana" pitchFamily="34" charset="0"/>
              </a:rPr>
              <a:t>If the stack is not empty, TOP element is assigned </a:t>
            </a:r>
            <a:r>
              <a:rPr lang="en-US" sz="1500" b="0" kern="0">
                <a:latin typeface="Verdana" pitchFamily="34" charset="0"/>
                <a:ea typeface="Verdana" pitchFamily="34" charset="0"/>
                <a:cs typeface="Verdana" pitchFamily="34" charset="0"/>
              </a:rPr>
              <a:t>to ITEM. </a:t>
            </a:r>
            <a:endParaRPr lang="en-US" sz="1500" b="0" kern="0" dirty="0">
              <a:latin typeface="Verdana" pitchFamily="34" charset="0"/>
              <a:ea typeface="Verdana" pitchFamily="34" charset="0"/>
              <a:cs typeface="Verdana" pitchFamily="34" charset="0"/>
            </a:endParaRPr>
          </a:p>
          <a:p>
            <a:pPr marL="342900" indent="-342900">
              <a:spcBef>
                <a:spcPts val="200"/>
              </a:spcBef>
              <a:spcAft>
                <a:spcPts val="200"/>
              </a:spcAft>
              <a:buFont typeface="Wingdings" pitchFamily="2" charset="2"/>
              <a:buChar char="q"/>
              <a:defRPr/>
            </a:pPr>
            <a:r>
              <a:rPr lang="en-US" sz="1700" kern="0" dirty="0">
                <a:solidFill>
                  <a:srgbClr val="FF3399"/>
                </a:solidFill>
                <a:latin typeface="Verdana" pitchFamily="34" charset="0"/>
                <a:ea typeface="Verdana" pitchFamily="34" charset="0"/>
                <a:cs typeface="Verdana" pitchFamily="34" charset="0"/>
              </a:rPr>
              <a:t>TOP </a:t>
            </a:r>
            <a:r>
              <a:rPr lang="en-US" sz="1700" kern="0">
                <a:solidFill>
                  <a:srgbClr val="FF3399"/>
                </a:solidFill>
                <a:latin typeface="Verdana" pitchFamily="34" charset="0"/>
                <a:ea typeface="Verdana" pitchFamily="34" charset="0"/>
                <a:cs typeface="Verdana" pitchFamily="34" charset="0"/>
              </a:rPr>
              <a:t>:= TOP-1; </a:t>
            </a:r>
            <a:endParaRPr lang="en-US" sz="1700" kern="0" dirty="0">
              <a:solidFill>
                <a:srgbClr val="FF3399"/>
              </a:solidFill>
              <a:latin typeface="Verdana" pitchFamily="34" charset="0"/>
              <a:ea typeface="Verdana" pitchFamily="34" charset="0"/>
              <a:cs typeface="Verdana" pitchFamily="34" charset="0"/>
            </a:endParaRPr>
          </a:p>
          <a:p>
            <a:pPr marL="912813" indent="-342900">
              <a:spcBef>
                <a:spcPts val="200"/>
              </a:spcBef>
              <a:spcAft>
                <a:spcPts val="200"/>
              </a:spcAft>
              <a:buFont typeface="Wingdings" pitchFamily="2" charset="2"/>
              <a:buChar char="q"/>
              <a:defRPr/>
            </a:pPr>
            <a:r>
              <a:rPr lang="en-US" sz="1500" b="0" kern="0" dirty="0">
                <a:latin typeface="Verdana" pitchFamily="34" charset="0"/>
                <a:ea typeface="Verdana" pitchFamily="34" charset="0"/>
                <a:cs typeface="Verdana" pitchFamily="34" charset="0"/>
              </a:rPr>
              <a:t>Using this assignment</a:t>
            </a:r>
            <a:r>
              <a:rPr lang="en-US" sz="1500" b="0" kern="0">
                <a:latin typeface="Verdana" pitchFamily="34" charset="0"/>
                <a:ea typeface="Verdana" pitchFamily="34" charset="0"/>
                <a:cs typeface="Verdana" pitchFamily="34" charset="0"/>
              </a:rPr>
              <a:t>, value of TOP is decreased by 1.</a:t>
            </a:r>
            <a:endParaRPr lang="en-US" sz="1500" b="0" kern="0" dirty="0">
              <a:latin typeface="Verdana" pitchFamily="34" charset="0"/>
              <a:ea typeface="Verdana" pitchFamily="34" charset="0"/>
              <a:cs typeface="Verdana" pitchFamily="34" charset="0"/>
            </a:endParaRPr>
          </a:p>
        </p:txBody>
      </p:sp>
      <p:sp>
        <p:nvSpPr>
          <p:cNvPr id="26630" name="Slide Number Placeholder 6"/>
          <p:cNvSpPr>
            <a:spLocks noGrp="1"/>
          </p:cNvSpPr>
          <p:nvPr>
            <p:ph type="sldNum" sz="quarter" idx="11"/>
          </p:nvPr>
        </p:nvSpPr>
        <p:spPr>
          <a:xfrm>
            <a:off x="-30163" y="6481763"/>
            <a:ext cx="752476" cy="376237"/>
          </a:xfrm>
          <a:noFill/>
        </p:spPr>
        <p:txBody>
          <a:bodyPr/>
          <a:lstStyle/>
          <a:p>
            <a:pPr algn="l"/>
            <a:r>
              <a:rPr lang="en-US" smtClean="0"/>
              <a:t>8.</a:t>
            </a:r>
            <a:fld id="{338BE494-6D32-4FEB-B5F9-B3D4E9A07AC3}" type="slidenum">
              <a:rPr lang="en-US" smtClean="0"/>
              <a:pPr algn="l"/>
              <a:t>10</a:t>
            </a:fld>
            <a:endParaRPr lang="en-US"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3" name="Group 35"/>
          <p:cNvGraphicFramePr>
            <a:graphicFrameLocks noGrp="1"/>
          </p:cNvGraphicFramePr>
          <p:nvPr>
            <p:ph idx="1"/>
          </p:nvPr>
        </p:nvGraphicFramePr>
        <p:xfrm>
          <a:off x="533400" y="1436688"/>
          <a:ext cx="8229600" cy="1066800"/>
        </p:xfrm>
        <a:graphic>
          <a:graphicData uri="http://schemas.openxmlformats.org/drawingml/2006/table">
            <a:tbl>
              <a:tblPr/>
              <a:tblGrid>
                <a:gridCol w="1028700"/>
                <a:gridCol w="1028700"/>
                <a:gridCol w="1028700"/>
                <a:gridCol w="1028700"/>
                <a:gridCol w="1028700"/>
                <a:gridCol w="1028700"/>
                <a:gridCol w="1028700"/>
                <a:gridCol w="10287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XXX</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YYY</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ZZZ</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a:t>
                      </a:r>
                    </a:p>
                  </a:txBody>
                  <a:tcPr marR="137160" marT="9144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4</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5</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6</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7</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8</a:t>
                      </a:r>
                    </a:p>
                  </a:txBody>
                  <a:tcPr marR="137160" marT="9144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27678" name="Text Box 37"/>
          <p:cNvSpPr txBox="1">
            <a:spLocks noChangeArrowheads="1"/>
          </p:cNvSpPr>
          <p:nvPr/>
        </p:nvSpPr>
        <p:spPr bwMode="auto">
          <a:xfrm>
            <a:off x="3833813" y="2479675"/>
            <a:ext cx="1143000" cy="366713"/>
          </a:xfrm>
          <a:prstGeom prst="rect">
            <a:avLst/>
          </a:prstGeom>
          <a:noFill/>
          <a:ln w="9525">
            <a:noFill/>
            <a:miter lim="800000"/>
            <a:headEnd/>
            <a:tailEnd/>
          </a:ln>
        </p:spPr>
        <p:txBody>
          <a:bodyPr>
            <a:spAutoFit/>
          </a:bodyPr>
          <a:lstStyle/>
          <a:p>
            <a:pPr>
              <a:spcBef>
                <a:spcPct val="50000"/>
              </a:spcBef>
            </a:pPr>
            <a:r>
              <a:rPr lang="en-US" sz="1700">
                <a:solidFill>
                  <a:srgbClr val="FF0000"/>
                </a:solidFill>
                <a:latin typeface="Verdana" pitchFamily="34" charset="0"/>
              </a:rPr>
              <a:t>STACK</a:t>
            </a:r>
          </a:p>
        </p:txBody>
      </p:sp>
      <p:grpSp>
        <p:nvGrpSpPr>
          <p:cNvPr id="2" name="Group 45"/>
          <p:cNvGrpSpPr>
            <a:grpSpLocks/>
          </p:cNvGrpSpPr>
          <p:nvPr/>
        </p:nvGrpSpPr>
        <p:grpSpPr bwMode="auto">
          <a:xfrm>
            <a:off x="838200" y="2430463"/>
            <a:ext cx="6218238" cy="533400"/>
            <a:chOff x="528" y="1911"/>
            <a:chExt cx="3917" cy="505"/>
          </a:xfrm>
        </p:grpSpPr>
        <p:sp>
          <p:nvSpPr>
            <p:cNvPr id="27722" name="Text Box 27"/>
            <p:cNvSpPr txBox="1">
              <a:spLocks noChangeArrowheads="1"/>
            </p:cNvSpPr>
            <p:nvPr/>
          </p:nvSpPr>
          <p:spPr bwMode="auto">
            <a:xfrm>
              <a:off x="528" y="2039"/>
              <a:ext cx="480" cy="348"/>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TOP</a:t>
              </a:r>
            </a:p>
          </p:txBody>
        </p:sp>
        <p:sp>
          <p:nvSpPr>
            <p:cNvPr id="27723" name="Rectangle 28"/>
            <p:cNvSpPr>
              <a:spLocks noChangeArrowheads="1"/>
            </p:cNvSpPr>
            <p:nvPr/>
          </p:nvSpPr>
          <p:spPr bwMode="auto">
            <a:xfrm>
              <a:off x="941" y="1984"/>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3</a:t>
              </a:r>
            </a:p>
          </p:txBody>
        </p:sp>
        <p:sp>
          <p:nvSpPr>
            <p:cNvPr id="27724" name="Text Box 38"/>
            <p:cNvSpPr txBox="1">
              <a:spLocks noChangeArrowheads="1"/>
            </p:cNvSpPr>
            <p:nvPr/>
          </p:nvSpPr>
          <p:spPr bwMode="auto">
            <a:xfrm>
              <a:off x="3312" y="2014"/>
              <a:ext cx="720" cy="336"/>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MAXSTK</a:t>
              </a:r>
            </a:p>
          </p:txBody>
        </p:sp>
        <p:sp>
          <p:nvSpPr>
            <p:cNvPr id="27725" name="Rectangle 39"/>
            <p:cNvSpPr>
              <a:spLocks noChangeArrowheads="1"/>
            </p:cNvSpPr>
            <p:nvPr/>
          </p:nvSpPr>
          <p:spPr bwMode="auto">
            <a:xfrm>
              <a:off x="4061" y="1911"/>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8</a:t>
              </a:r>
            </a:p>
          </p:txBody>
        </p:sp>
      </p:grpSp>
      <p:sp>
        <p:nvSpPr>
          <p:cNvPr id="27680" name="Text Box 47"/>
          <p:cNvSpPr txBox="1">
            <a:spLocks noChangeArrowheads="1"/>
          </p:cNvSpPr>
          <p:nvPr/>
        </p:nvSpPr>
        <p:spPr bwMode="auto">
          <a:xfrm>
            <a:off x="184150" y="438150"/>
            <a:ext cx="8524875" cy="954088"/>
          </a:xfrm>
          <a:prstGeom prst="rect">
            <a:avLst/>
          </a:prstGeom>
          <a:noFill/>
          <a:ln w="9525">
            <a:noFill/>
            <a:miter lim="800000"/>
            <a:headEnd/>
            <a:tailEnd/>
          </a:ln>
        </p:spPr>
        <p:txBody>
          <a:bodyPr>
            <a:spAutoFit/>
          </a:bodyPr>
          <a:lstStyle/>
          <a:p>
            <a:pPr lvl="1" indent="-457200" algn="just">
              <a:spcBef>
                <a:spcPts val="600"/>
              </a:spcBef>
              <a:spcAft>
                <a:spcPts val="600"/>
              </a:spcAft>
            </a:pPr>
            <a:r>
              <a:rPr lang="en-US" sz="1700">
                <a:solidFill>
                  <a:srgbClr val="3333FF"/>
                </a:solidFill>
                <a:latin typeface="Verdana" pitchFamily="34" charset="0"/>
              </a:rPr>
              <a:t>Example</a:t>
            </a:r>
            <a:r>
              <a:rPr lang="en-US" sz="1700" b="0">
                <a:latin typeface="Verdana" pitchFamily="34" charset="0"/>
              </a:rPr>
              <a:t>:</a:t>
            </a:r>
          </a:p>
          <a:p>
            <a:pPr lvl="1" indent="-457200" algn="just">
              <a:buFont typeface="Wingdings" pitchFamily="2" charset="2"/>
              <a:buChar char="Ø"/>
            </a:pPr>
            <a:r>
              <a:rPr lang="en-US" sz="1700" b="0">
                <a:latin typeface="Verdana" pitchFamily="34" charset="0"/>
              </a:rPr>
              <a:t>Consider the stack shown in the figure below where TOP=3 and MAXSTK=8. Suppose we want to delete an item ZZZ from this stack.</a:t>
            </a:r>
          </a:p>
        </p:txBody>
      </p:sp>
      <p:sp>
        <p:nvSpPr>
          <p:cNvPr id="2768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Pop Operation on a Stack</a:t>
            </a:r>
          </a:p>
        </p:txBody>
      </p:sp>
      <p:sp>
        <p:nvSpPr>
          <p:cNvPr id="27682" name="Text Box 47"/>
          <p:cNvSpPr txBox="1">
            <a:spLocks noChangeArrowheads="1"/>
          </p:cNvSpPr>
          <p:nvPr/>
        </p:nvSpPr>
        <p:spPr bwMode="auto">
          <a:xfrm>
            <a:off x="209550" y="3105150"/>
            <a:ext cx="8664575" cy="1538288"/>
          </a:xfrm>
          <a:prstGeom prst="rect">
            <a:avLst/>
          </a:prstGeom>
          <a:noFill/>
          <a:ln w="9525">
            <a:noFill/>
            <a:miter lim="800000"/>
            <a:headEnd/>
            <a:tailEnd/>
          </a:ln>
        </p:spPr>
        <p:txBody>
          <a:bodyPr>
            <a:spAutoFit/>
          </a:bodyPr>
          <a:lstStyle/>
          <a:p>
            <a:pPr lvl="1" indent="-457200" algn="just">
              <a:buFont typeface="Wingdings" pitchFamily="2" charset="2"/>
              <a:buChar char="Ø"/>
            </a:pPr>
            <a:r>
              <a:rPr lang="en-US" sz="1700" b="0">
                <a:latin typeface="Verdana" pitchFamily="34" charset="0"/>
              </a:rPr>
              <a:t>POP procedure is simulated below.</a:t>
            </a:r>
          </a:p>
          <a:p>
            <a:pPr lvl="1" indent="-457200" algn="just">
              <a:buFont typeface="Arial" charset="0"/>
              <a:buAutoNum type="arabicPeriod"/>
            </a:pPr>
            <a:r>
              <a:rPr lang="en-US" sz="1500" b="0">
                <a:solidFill>
                  <a:srgbClr val="3333FF"/>
                </a:solidFill>
                <a:latin typeface="Verdana" pitchFamily="34" charset="0"/>
              </a:rPr>
              <a:t>Since TOP=3, i.e. TOP≠0, therefore control is transferred to step 2.</a:t>
            </a:r>
          </a:p>
          <a:p>
            <a:pPr lvl="1" indent="-457200" algn="just">
              <a:buFont typeface="Arial" charset="0"/>
              <a:buAutoNum type="arabicPeriod"/>
            </a:pPr>
            <a:r>
              <a:rPr lang="en-US" sz="1500" b="0">
                <a:solidFill>
                  <a:srgbClr val="3333FF"/>
                </a:solidFill>
                <a:latin typeface="Verdana" pitchFamily="34" charset="0"/>
              </a:rPr>
              <a:t>ITEM=ZZZ</a:t>
            </a:r>
          </a:p>
          <a:p>
            <a:pPr lvl="1" indent="-457200" algn="just">
              <a:buFont typeface="Arial" charset="0"/>
              <a:buAutoNum type="arabicPeriod"/>
            </a:pPr>
            <a:r>
              <a:rPr lang="en-US" sz="1500" b="0">
                <a:solidFill>
                  <a:srgbClr val="3333FF"/>
                </a:solidFill>
                <a:latin typeface="Verdana" pitchFamily="34" charset="0"/>
              </a:rPr>
              <a:t>TOP=3-1=2</a:t>
            </a:r>
          </a:p>
          <a:p>
            <a:pPr lvl="1" indent="-457200" algn="just">
              <a:buFont typeface="Arial" charset="0"/>
              <a:buAutoNum type="arabicPeriod"/>
            </a:pPr>
            <a:r>
              <a:rPr lang="en-US" sz="1500" b="0">
                <a:solidFill>
                  <a:srgbClr val="3333FF"/>
                </a:solidFill>
                <a:latin typeface="Verdana" pitchFamily="34" charset="0"/>
              </a:rPr>
              <a:t>Return</a:t>
            </a:r>
          </a:p>
          <a:p>
            <a:pPr lvl="1" indent="-457200" algn="just">
              <a:buFont typeface="Wingdings" pitchFamily="2" charset="2"/>
              <a:buChar char="Ø"/>
            </a:pPr>
            <a:r>
              <a:rPr lang="en-US" sz="1700" b="0">
                <a:latin typeface="Verdana" pitchFamily="34" charset="0"/>
              </a:rPr>
              <a:t>After the POP operation, the stack will be look like as follows.</a:t>
            </a:r>
          </a:p>
        </p:txBody>
      </p:sp>
      <p:cxnSp>
        <p:nvCxnSpPr>
          <p:cNvPr id="27683" name="Curved Connector 20"/>
          <p:cNvCxnSpPr>
            <a:cxnSpLocks noChangeShapeType="1"/>
          </p:cNvCxnSpPr>
          <p:nvPr/>
        </p:nvCxnSpPr>
        <p:spPr bwMode="auto">
          <a:xfrm flipV="1">
            <a:off x="2189163" y="2322513"/>
            <a:ext cx="763587" cy="390525"/>
          </a:xfrm>
          <a:prstGeom prst="curvedConnector3">
            <a:avLst>
              <a:gd name="adj1" fmla="val 50000"/>
            </a:avLst>
          </a:prstGeom>
          <a:noFill/>
          <a:ln w="9525" algn="ctr">
            <a:solidFill>
              <a:schemeClr val="tx1"/>
            </a:solidFill>
            <a:round/>
            <a:headEnd/>
            <a:tailEnd type="arrow" w="med" len="med"/>
          </a:ln>
        </p:spPr>
      </p:cxnSp>
      <p:cxnSp>
        <p:nvCxnSpPr>
          <p:cNvPr id="27684" name="Curved Connector 26"/>
          <p:cNvCxnSpPr>
            <a:cxnSpLocks noChangeShapeType="1"/>
          </p:cNvCxnSpPr>
          <p:nvPr/>
        </p:nvCxnSpPr>
        <p:spPr bwMode="auto">
          <a:xfrm flipV="1">
            <a:off x="7105650" y="2293938"/>
            <a:ext cx="1019175" cy="388937"/>
          </a:xfrm>
          <a:prstGeom prst="curvedConnector3">
            <a:avLst>
              <a:gd name="adj1" fmla="val 50000"/>
            </a:avLst>
          </a:prstGeom>
          <a:noFill/>
          <a:ln w="9525" algn="ctr">
            <a:solidFill>
              <a:schemeClr val="tx1"/>
            </a:solidFill>
            <a:round/>
            <a:headEnd/>
            <a:tailEnd type="arrow" w="med" len="med"/>
          </a:ln>
        </p:spPr>
      </p:cxnSp>
      <p:graphicFrame>
        <p:nvGraphicFramePr>
          <p:cNvPr id="15" name="Group 35"/>
          <p:cNvGraphicFramePr>
            <a:graphicFrameLocks/>
          </p:cNvGraphicFramePr>
          <p:nvPr/>
        </p:nvGraphicFramePr>
        <p:xfrm>
          <a:off x="611188" y="5140325"/>
          <a:ext cx="8229600" cy="1066800"/>
        </p:xfrm>
        <a:graphic>
          <a:graphicData uri="http://schemas.openxmlformats.org/drawingml/2006/table">
            <a:tbl>
              <a:tblPr/>
              <a:tblGrid>
                <a:gridCol w="1028700"/>
                <a:gridCol w="1028700"/>
                <a:gridCol w="1028700"/>
                <a:gridCol w="1028700"/>
                <a:gridCol w="1028700"/>
                <a:gridCol w="1028700"/>
                <a:gridCol w="1028700"/>
                <a:gridCol w="10287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XXX</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YYY</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a:t>
                      </a:r>
                    </a:p>
                  </a:txBody>
                  <a:tcPr marR="137160" marT="9144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4</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5</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6</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7</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8</a:t>
                      </a:r>
                    </a:p>
                  </a:txBody>
                  <a:tcPr marR="137160" marT="9144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27713" name="Text Box 37"/>
          <p:cNvSpPr txBox="1">
            <a:spLocks noChangeArrowheads="1"/>
          </p:cNvSpPr>
          <p:nvPr/>
        </p:nvSpPr>
        <p:spPr bwMode="auto">
          <a:xfrm>
            <a:off x="3911600" y="6334125"/>
            <a:ext cx="1143000" cy="366713"/>
          </a:xfrm>
          <a:prstGeom prst="rect">
            <a:avLst/>
          </a:prstGeom>
          <a:noFill/>
          <a:ln w="9525">
            <a:noFill/>
            <a:miter lim="800000"/>
            <a:headEnd/>
            <a:tailEnd/>
          </a:ln>
        </p:spPr>
        <p:txBody>
          <a:bodyPr>
            <a:spAutoFit/>
          </a:bodyPr>
          <a:lstStyle/>
          <a:p>
            <a:pPr>
              <a:spcBef>
                <a:spcPct val="50000"/>
              </a:spcBef>
            </a:pPr>
            <a:r>
              <a:rPr lang="en-US" sz="1700">
                <a:solidFill>
                  <a:srgbClr val="FF0000"/>
                </a:solidFill>
                <a:latin typeface="Verdana" pitchFamily="34" charset="0"/>
              </a:rPr>
              <a:t>STACK</a:t>
            </a:r>
          </a:p>
        </p:txBody>
      </p:sp>
      <p:grpSp>
        <p:nvGrpSpPr>
          <p:cNvPr id="3" name="Group 45"/>
          <p:cNvGrpSpPr>
            <a:grpSpLocks/>
          </p:cNvGrpSpPr>
          <p:nvPr/>
        </p:nvGrpSpPr>
        <p:grpSpPr bwMode="auto">
          <a:xfrm>
            <a:off x="285750" y="6165850"/>
            <a:ext cx="6862763" cy="577850"/>
            <a:chOff x="141" y="1968"/>
            <a:chExt cx="4323" cy="548"/>
          </a:xfrm>
        </p:grpSpPr>
        <p:sp>
          <p:nvSpPr>
            <p:cNvPr id="27718" name="Text Box 27"/>
            <p:cNvSpPr txBox="1">
              <a:spLocks noChangeArrowheads="1"/>
            </p:cNvSpPr>
            <p:nvPr/>
          </p:nvSpPr>
          <p:spPr bwMode="auto">
            <a:xfrm>
              <a:off x="141" y="2110"/>
              <a:ext cx="480" cy="348"/>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TOP</a:t>
              </a:r>
            </a:p>
          </p:txBody>
        </p:sp>
        <p:sp>
          <p:nvSpPr>
            <p:cNvPr id="27719" name="Rectangle 28"/>
            <p:cNvSpPr>
              <a:spLocks noChangeArrowheads="1"/>
            </p:cNvSpPr>
            <p:nvPr/>
          </p:nvSpPr>
          <p:spPr bwMode="auto">
            <a:xfrm>
              <a:off x="582" y="2084"/>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2</a:t>
              </a:r>
            </a:p>
          </p:txBody>
        </p:sp>
        <p:sp>
          <p:nvSpPr>
            <p:cNvPr id="27720" name="Text Box 38"/>
            <p:cNvSpPr txBox="1">
              <a:spLocks noChangeArrowheads="1"/>
            </p:cNvSpPr>
            <p:nvPr/>
          </p:nvSpPr>
          <p:spPr bwMode="auto">
            <a:xfrm>
              <a:off x="3312" y="2113"/>
              <a:ext cx="720" cy="336"/>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MAXSTK</a:t>
              </a:r>
            </a:p>
          </p:txBody>
        </p:sp>
        <p:sp>
          <p:nvSpPr>
            <p:cNvPr id="27721" name="Rectangle 39"/>
            <p:cNvSpPr>
              <a:spLocks noChangeArrowheads="1"/>
            </p:cNvSpPr>
            <p:nvPr/>
          </p:nvSpPr>
          <p:spPr bwMode="auto">
            <a:xfrm>
              <a:off x="4080" y="1968"/>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8</a:t>
              </a:r>
            </a:p>
          </p:txBody>
        </p:sp>
      </p:grpSp>
      <p:cxnSp>
        <p:nvCxnSpPr>
          <p:cNvPr id="27715" name="Curved Connector 20"/>
          <p:cNvCxnSpPr>
            <a:cxnSpLocks noChangeShapeType="1"/>
          </p:cNvCxnSpPr>
          <p:nvPr/>
        </p:nvCxnSpPr>
        <p:spPr bwMode="auto">
          <a:xfrm rot="5400000" flipH="1" flipV="1">
            <a:off x="1648619" y="6109494"/>
            <a:ext cx="458788" cy="412750"/>
          </a:xfrm>
          <a:prstGeom prst="curvedConnector3">
            <a:avLst>
              <a:gd name="adj1" fmla="val 50000"/>
            </a:avLst>
          </a:prstGeom>
          <a:noFill/>
          <a:ln w="9525" algn="ctr">
            <a:solidFill>
              <a:schemeClr val="tx1"/>
            </a:solidFill>
            <a:round/>
            <a:headEnd/>
            <a:tailEnd type="arrow" w="med" len="med"/>
          </a:ln>
        </p:spPr>
      </p:cxnSp>
      <p:cxnSp>
        <p:nvCxnSpPr>
          <p:cNvPr id="27716" name="Curved Connector 26"/>
          <p:cNvCxnSpPr>
            <a:cxnSpLocks noChangeShapeType="1"/>
          </p:cNvCxnSpPr>
          <p:nvPr/>
        </p:nvCxnSpPr>
        <p:spPr bwMode="auto">
          <a:xfrm flipV="1">
            <a:off x="7164388" y="5999163"/>
            <a:ext cx="1052512" cy="423862"/>
          </a:xfrm>
          <a:prstGeom prst="curvedConnector3">
            <a:avLst>
              <a:gd name="adj1" fmla="val 50000"/>
            </a:avLst>
          </a:prstGeom>
          <a:noFill/>
          <a:ln w="9525" algn="ctr">
            <a:solidFill>
              <a:schemeClr val="tx1"/>
            </a:solidFill>
            <a:round/>
            <a:headEnd/>
            <a:tailEnd type="arrow" w="med" len="med"/>
          </a:ln>
        </p:spPr>
      </p:cxnSp>
      <p:sp>
        <p:nvSpPr>
          <p:cNvPr id="27717" name="Slide Number Placeholder 6"/>
          <p:cNvSpPr>
            <a:spLocks noGrp="1"/>
          </p:cNvSpPr>
          <p:nvPr>
            <p:ph type="sldNum" sz="quarter" idx="11"/>
          </p:nvPr>
        </p:nvSpPr>
        <p:spPr>
          <a:xfrm>
            <a:off x="-30163" y="6481763"/>
            <a:ext cx="752476" cy="376237"/>
          </a:xfrm>
          <a:noFill/>
        </p:spPr>
        <p:txBody>
          <a:bodyPr/>
          <a:lstStyle/>
          <a:p>
            <a:pPr algn="l"/>
            <a:r>
              <a:rPr lang="en-US" smtClean="0"/>
              <a:t>8.</a:t>
            </a:r>
            <a:fld id="{8BCAA0E6-9F7D-4C92-ADB9-52C1FC8A992D}" type="slidenum">
              <a:rPr lang="en-US" smtClean="0"/>
              <a:pPr algn="l"/>
              <a:t>11</a:t>
            </a:fld>
            <a:endParaRPr lang="en-US"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1"/>
          <p:cNvSpPr>
            <a:spLocks noChangeArrowheads="1"/>
          </p:cNvSpPr>
          <p:nvPr/>
        </p:nvSpPr>
        <p:spPr bwMode="auto">
          <a:xfrm>
            <a:off x="0" y="0"/>
            <a:ext cx="9144000" cy="415925"/>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Notations of Arithmetic Expression-an Application of Stack</a:t>
            </a:r>
          </a:p>
        </p:txBody>
      </p:sp>
      <p:sp>
        <p:nvSpPr>
          <p:cNvPr id="6" name="Text Box 47"/>
          <p:cNvSpPr txBox="1">
            <a:spLocks noChangeArrowheads="1"/>
          </p:cNvSpPr>
          <p:nvPr/>
        </p:nvSpPr>
        <p:spPr bwMode="auto">
          <a:xfrm>
            <a:off x="184150" y="403225"/>
            <a:ext cx="8524875" cy="6376988"/>
          </a:xfrm>
          <a:prstGeom prst="rect">
            <a:avLst/>
          </a:prstGeom>
          <a:noFill/>
          <a:ln w="9525">
            <a:noFill/>
            <a:miter lim="800000"/>
            <a:headEnd/>
            <a:tailEnd/>
          </a:ln>
        </p:spPr>
        <p:txBody>
          <a:bodyPr>
            <a:spAutoFit/>
          </a:bodyPr>
          <a:lstStyle/>
          <a:p>
            <a:pPr lvl="1" indent="-457200" algn="just">
              <a:lnSpc>
                <a:spcPct val="92000"/>
              </a:lnSpc>
              <a:spcBef>
                <a:spcPts val="0"/>
              </a:spcBef>
              <a:spcAft>
                <a:spcPts val="0"/>
              </a:spcAft>
              <a:buFont typeface="Wingdings" pitchFamily="2" charset="2"/>
              <a:buChar char="Ø"/>
              <a:defRPr/>
            </a:pPr>
            <a:r>
              <a:rPr lang="en-US" sz="1700" b="0" dirty="0">
                <a:latin typeface="Verdana" pitchFamily="34" charset="0"/>
                <a:ea typeface="Verdana" pitchFamily="34" charset="0"/>
                <a:cs typeface="Verdana" pitchFamily="34" charset="0"/>
              </a:rPr>
              <a:t>Let Q be an arithmetic expression involving operators and operands (e.g. Q: A+B/C-D).</a:t>
            </a:r>
          </a:p>
          <a:p>
            <a:pPr lvl="1" indent="-457200" algn="just">
              <a:lnSpc>
                <a:spcPct val="92000"/>
              </a:lnSpc>
              <a:spcBef>
                <a:spcPts val="0"/>
              </a:spcBef>
              <a:spcAft>
                <a:spcPts val="0"/>
              </a:spcAft>
              <a:buFont typeface="Wingdings" pitchFamily="2" charset="2"/>
              <a:buChar char="Ø"/>
              <a:defRPr/>
            </a:pPr>
            <a:r>
              <a:rPr lang="en-US" sz="1700" b="0" dirty="0">
                <a:latin typeface="Verdana" pitchFamily="34" charset="0"/>
                <a:ea typeface="Verdana" pitchFamily="34" charset="0"/>
                <a:cs typeface="Verdana" pitchFamily="34" charset="0"/>
              </a:rPr>
              <a:t>An arithmetic expression may be represented by any one of the following three notations:</a:t>
            </a:r>
          </a:p>
          <a:p>
            <a:pPr lvl="1" indent="-457200" algn="just">
              <a:lnSpc>
                <a:spcPct val="92000"/>
              </a:lnSpc>
              <a:spcBef>
                <a:spcPts val="0"/>
              </a:spcBef>
              <a:spcAft>
                <a:spcPts val="0"/>
              </a:spcAft>
              <a:buFont typeface="Wingdings" pitchFamily="2" charset="2"/>
              <a:buChar char="Ø"/>
              <a:defRPr/>
            </a:pPr>
            <a:endParaRPr lang="en-US" sz="1000" b="0" dirty="0">
              <a:latin typeface="Verdana" pitchFamily="34" charset="0"/>
              <a:ea typeface="Verdana" pitchFamily="34" charset="0"/>
              <a:cs typeface="Verdana" pitchFamily="34" charset="0"/>
            </a:endParaRPr>
          </a:p>
          <a:p>
            <a:pPr lvl="1" indent="-457200" algn="just">
              <a:lnSpc>
                <a:spcPct val="92000"/>
              </a:lnSpc>
              <a:spcBef>
                <a:spcPts val="0"/>
              </a:spcBef>
              <a:spcAft>
                <a:spcPts val="0"/>
              </a:spcAft>
              <a:buFont typeface="+mj-lt"/>
              <a:buAutoNum type="arabicPeriod"/>
              <a:defRPr/>
            </a:pPr>
            <a:r>
              <a:rPr lang="en-US" sz="1700" dirty="0">
                <a:solidFill>
                  <a:srgbClr val="3333FF"/>
                </a:solidFill>
                <a:latin typeface="Verdana" pitchFamily="34" charset="0"/>
                <a:ea typeface="Verdana" pitchFamily="34" charset="0"/>
                <a:cs typeface="Verdana" pitchFamily="34" charset="0"/>
              </a:rPr>
              <a:t>Infix notation:</a:t>
            </a:r>
          </a:p>
          <a:p>
            <a:pPr marL="1146175" lvl="1" indent="-457200" algn="just">
              <a:lnSpc>
                <a:spcPct val="92000"/>
              </a:lnSpc>
              <a:spcBef>
                <a:spcPts val="0"/>
              </a:spcBef>
              <a:spcAft>
                <a:spcPts val="0"/>
              </a:spcAft>
              <a:buFont typeface="Wingdings" pitchFamily="2" charset="2"/>
              <a:buChar char="v"/>
              <a:defRPr/>
            </a:pPr>
            <a:r>
              <a:rPr lang="en-US" sz="1500" b="0" dirty="0">
                <a:latin typeface="Verdana" pitchFamily="34" charset="0"/>
                <a:ea typeface="Verdana" pitchFamily="34" charset="0"/>
                <a:cs typeface="Verdana" pitchFamily="34" charset="0"/>
              </a:rPr>
              <a:t>This notation is the conventional notation for arithmetic expression. It is called infix notation because, the operator symbol is placed between its two operands. For example: A+B,  C-D, E*F, G/H etc. This is called infix notation. </a:t>
            </a:r>
          </a:p>
          <a:p>
            <a:pPr marL="1146175" lvl="1" indent="-457200" algn="just">
              <a:lnSpc>
                <a:spcPct val="92000"/>
              </a:lnSpc>
              <a:spcBef>
                <a:spcPts val="0"/>
              </a:spcBef>
              <a:spcAft>
                <a:spcPts val="0"/>
              </a:spcAft>
              <a:buFont typeface="Wingdings" pitchFamily="2" charset="2"/>
              <a:buChar char="v"/>
              <a:defRPr/>
            </a:pPr>
            <a:r>
              <a:rPr lang="en-US" sz="1500" b="0" dirty="0">
                <a:latin typeface="Verdana" pitchFamily="34" charset="0"/>
                <a:ea typeface="Verdana" pitchFamily="34" charset="0"/>
                <a:cs typeface="Verdana" pitchFamily="34" charset="0"/>
              </a:rPr>
              <a:t>When parsing expressions written in infix notation, you need parentheses and precedence rules to remove ambiguity. For example, with this notation, we must distinguish between (A+B)*C and A+(B*C) by using either </a:t>
            </a:r>
            <a:r>
              <a:rPr lang="en-US" sz="1500" b="0" dirty="0">
                <a:solidFill>
                  <a:srgbClr val="3333FF"/>
                </a:solidFill>
                <a:latin typeface="Verdana" pitchFamily="34" charset="0"/>
                <a:ea typeface="Verdana" pitchFamily="34" charset="0"/>
                <a:cs typeface="Verdana" pitchFamily="34" charset="0"/>
              </a:rPr>
              <a:t>parentheses</a:t>
            </a:r>
            <a:r>
              <a:rPr lang="en-US" sz="1500" b="0" dirty="0">
                <a:latin typeface="Verdana" pitchFamily="34" charset="0"/>
                <a:ea typeface="Verdana" pitchFamily="34" charset="0"/>
                <a:cs typeface="Verdana" pitchFamily="34" charset="0"/>
              </a:rPr>
              <a:t> or by precedence of operators.  </a:t>
            </a:r>
          </a:p>
          <a:p>
            <a:pPr marL="1146175" lvl="1" indent="-457200" algn="just">
              <a:lnSpc>
                <a:spcPct val="92000"/>
              </a:lnSpc>
              <a:spcBef>
                <a:spcPts val="0"/>
              </a:spcBef>
              <a:spcAft>
                <a:spcPts val="0"/>
              </a:spcAft>
              <a:defRPr/>
            </a:pPr>
            <a:endParaRPr lang="en-US" sz="900" b="0" dirty="0">
              <a:latin typeface="Verdana" pitchFamily="34" charset="0"/>
              <a:ea typeface="Verdana" pitchFamily="34" charset="0"/>
              <a:cs typeface="Verdana" pitchFamily="34" charset="0"/>
            </a:endParaRPr>
          </a:p>
          <a:p>
            <a:pPr lvl="1" indent="-457200" algn="just">
              <a:lnSpc>
                <a:spcPct val="92000"/>
              </a:lnSpc>
              <a:spcBef>
                <a:spcPts val="0"/>
              </a:spcBef>
              <a:spcAft>
                <a:spcPts val="0"/>
              </a:spcAft>
              <a:buFont typeface="+mj-lt"/>
              <a:buAutoNum type="arabicPeriod" startAt="2"/>
              <a:defRPr/>
            </a:pPr>
            <a:r>
              <a:rPr lang="en-US" sz="1700" dirty="0">
                <a:solidFill>
                  <a:srgbClr val="3333FF"/>
                </a:solidFill>
                <a:latin typeface="Verdana" pitchFamily="34" charset="0"/>
                <a:ea typeface="Verdana" pitchFamily="34" charset="0"/>
                <a:cs typeface="Verdana" pitchFamily="34" charset="0"/>
              </a:rPr>
              <a:t>Prefix or Polish notation:</a:t>
            </a:r>
          </a:p>
          <a:p>
            <a:pPr marL="1146175" lvl="1" indent="-457200" algn="just">
              <a:lnSpc>
                <a:spcPct val="92000"/>
              </a:lnSpc>
              <a:spcBef>
                <a:spcPts val="0"/>
              </a:spcBef>
              <a:spcAft>
                <a:spcPts val="0"/>
              </a:spcAft>
              <a:buFont typeface="Wingdings" pitchFamily="2" charset="2"/>
              <a:buChar char="v"/>
              <a:defRPr/>
            </a:pPr>
            <a:r>
              <a:rPr lang="en-US" sz="1500" b="0" dirty="0">
                <a:latin typeface="Verdana" pitchFamily="34" charset="0"/>
                <a:ea typeface="Verdana" pitchFamily="34" charset="0"/>
                <a:cs typeface="Verdana" pitchFamily="34" charset="0"/>
              </a:rPr>
              <a:t>Prefix notation, also known as Polish notation (named after the Polish mathematician Jan </a:t>
            </a:r>
            <a:r>
              <a:rPr lang="en-US" sz="1500" b="0" dirty="0" err="1">
                <a:latin typeface="Verdana" pitchFamily="34" charset="0"/>
                <a:ea typeface="Verdana" pitchFamily="34" charset="0"/>
                <a:cs typeface="Verdana" pitchFamily="34" charset="0"/>
              </a:rPr>
              <a:t>Lukasiewiez</a:t>
            </a:r>
            <a:r>
              <a:rPr lang="en-US" sz="1500" b="0" dirty="0">
                <a:latin typeface="Verdana" pitchFamily="34" charset="0"/>
                <a:ea typeface="Verdana" pitchFamily="34" charset="0"/>
                <a:cs typeface="Verdana" pitchFamily="34" charset="0"/>
              </a:rPr>
              <a:t>), refers to the notation in which the operator symbol is placed before its two operands. For example, the above infix expressions can represented by Polish notations as  +AB, -CD, *EF, /GH etc.</a:t>
            </a:r>
          </a:p>
          <a:p>
            <a:pPr marL="1146175" lvl="1" indent="-457200" algn="just">
              <a:lnSpc>
                <a:spcPct val="92000"/>
              </a:lnSpc>
              <a:spcBef>
                <a:spcPts val="0"/>
              </a:spcBef>
              <a:spcAft>
                <a:spcPts val="0"/>
              </a:spcAft>
              <a:buFont typeface="Wingdings" pitchFamily="2" charset="2"/>
              <a:buChar char="v"/>
              <a:defRPr/>
            </a:pPr>
            <a:r>
              <a:rPr lang="en-US" sz="1500" b="0" dirty="0">
                <a:latin typeface="Verdana" pitchFamily="34" charset="0"/>
                <a:ea typeface="Verdana" pitchFamily="34" charset="0"/>
                <a:cs typeface="Verdana" pitchFamily="34" charset="0"/>
              </a:rPr>
              <a:t>With this notation, we do not need parentheses or other brackets  to distinguish between (A+B)*C and A+(B*C). It will be just expressed by Polish notations as *+ABC and +A*BC respectively.</a:t>
            </a:r>
          </a:p>
          <a:p>
            <a:pPr marL="1146175" lvl="1" indent="-457200" algn="just">
              <a:lnSpc>
                <a:spcPct val="92000"/>
              </a:lnSpc>
              <a:spcBef>
                <a:spcPts val="0"/>
              </a:spcBef>
              <a:spcAft>
                <a:spcPts val="0"/>
              </a:spcAft>
              <a:defRPr/>
            </a:pPr>
            <a:endParaRPr lang="en-US" sz="600" b="0" dirty="0">
              <a:latin typeface="Verdana" pitchFamily="34" charset="0"/>
              <a:ea typeface="Verdana" pitchFamily="34" charset="0"/>
              <a:cs typeface="Verdana" pitchFamily="34" charset="0"/>
            </a:endParaRPr>
          </a:p>
          <a:p>
            <a:pPr lvl="1" indent="-457200" algn="just">
              <a:lnSpc>
                <a:spcPct val="92000"/>
              </a:lnSpc>
              <a:spcBef>
                <a:spcPts val="0"/>
              </a:spcBef>
              <a:spcAft>
                <a:spcPts val="0"/>
              </a:spcAft>
              <a:buFont typeface="+mj-lt"/>
              <a:buAutoNum type="arabicPeriod" startAt="3"/>
              <a:defRPr/>
            </a:pPr>
            <a:r>
              <a:rPr lang="en-US" sz="1700" dirty="0">
                <a:solidFill>
                  <a:srgbClr val="3333FF"/>
                </a:solidFill>
                <a:latin typeface="Verdana" pitchFamily="34" charset="0"/>
                <a:ea typeface="Verdana" pitchFamily="34" charset="0"/>
                <a:cs typeface="Verdana" pitchFamily="34" charset="0"/>
              </a:rPr>
              <a:t>Postfix or Reverse Polish notation (RPN):</a:t>
            </a:r>
          </a:p>
          <a:p>
            <a:pPr marL="1146175" lvl="1" indent="-457200" algn="just">
              <a:lnSpc>
                <a:spcPct val="92000"/>
              </a:lnSpc>
              <a:spcBef>
                <a:spcPts val="0"/>
              </a:spcBef>
              <a:spcAft>
                <a:spcPts val="0"/>
              </a:spcAft>
              <a:buFont typeface="Wingdings" pitchFamily="2" charset="2"/>
              <a:buChar char="v"/>
              <a:defRPr/>
            </a:pPr>
            <a:r>
              <a:rPr lang="en-US" sz="1500" b="0" dirty="0">
                <a:latin typeface="Verdana" pitchFamily="34" charset="0"/>
                <a:ea typeface="Verdana" pitchFamily="34" charset="0"/>
                <a:cs typeface="Verdana" pitchFamily="34" charset="0"/>
              </a:rPr>
              <a:t>In postfix or reverse Polish notation, the operator symbol is placed after its two operands. We do not need parentheses or other brackets here.</a:t>
            </a:r>
          </a:p>
          <a:p>
            <a:pPr marL="1146175" lvl="1" indent="-457200" algn="just">
              <a:lnSpc>
                <a:spcPct val="92000"/>
              </a:lnSpc>
              <a:spcBef>
                <a:spcPts val="0"/>
              </a:spcBef>
              <a:spcAft>
                <a:spcPts val="0"/>
              </a:spcAft>
              <a:buFont typeface="Wingdings" pitchFamily="2" charset="2"/>
              <a:buChar char="v"/>
              <a:defRPr/>
            </a:pPr>
            <a:r>
              <a:rPr lang="en-US" sz="1500" b="0" dirty="0">
                <a:latin typeface="Verdana" pitchFamily="34" charset="0"/>
                <a:ea typeface="Verdana" pitchFamily="34" charset="0"/>
                <a:cs typeface="Verdana" pitchFamily="34" charset="0"/>
              </a:rPr>
              <a:t>For example, the above infix expressions can represented by reverse Polish notations as  AB+, CD-, EF*,  GH/ etc.</a:t>
            </a:r>
          </a:p>
        </p:txBody>
      </p:sp>
      <p:sp>
        <p:nvSpPr>
          <p:cNvPr id="28676" name="Slide Number Placeholder 6"/>
          <p:cNvSpPr>
            <a:spLocks noGrp="1"/>
          </p:cNvSpPr>
          <p:nvPr>
            <p:ph type="sldNum" sz="quarter" idx="11"/>
          </p:nvPr>
        </p:nvSpPr>
        <p:spPr>
          <a:xfrm>
            <a:off x="-30163" y="6481763"/>
            <a:ext cx="752476" cy="376237"/>
          </a:xfrm>
          <a:noFill/>
        </p:spPr>
        <p:txBody>
          <a:bodyPr/>
          <a:lstStyle/>
          <a:p>
            <a:pPr algn="l"/>
            <a:r>
              <a:rPr lang="en-US" smtClean="0"/>
              <a:t>8.</a:t>
            </a:r>
            <a:fld id="{11A43E7A-FC4A-4FCA-B07C-D1B903A700E3}" type="slidenum">
              <a:rPr lang="en-US" smtClean="0"/>
              <a:pPr algn="l"/>
              <a:t>12</a:t>
            </a:fld>
            <a:endParaRPr lang="en-US"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ChangeArrowheads="1"/>
          </p:cNvSpPr>
          <p:nvPr/>
        </p:nvSpPr>
        <p:spPr bwMode="auto">
          <a:xfrm>
            <a:off x="239713" y="469900"/>
            <a:ext cx="8420100" cy="6370638"/>
          </a:xfrm>
          <a:prstGeom prst="rect">
            <a:avLst/>
          </a:prstGeom>
          <a:noFill/>
          <a:ln w="9525">
            <a:noFill/>
            <a:miter lim="800000"/>
            <a:headEnd/>
            <a:tailEnd/>
          </a:ln>
        </p:spPr>
        <p:txBody>
          <a:bodyPr anchor="ctr">
            <a:spAutoFit/>
          </a:bodyPr>
          <a:lstStyle/>
          <a:p>
            <a:pPr marL="465138" indent="-465138">
              <a:buFont typeface="Wingdings" pitchFamily="2" charset="2"/>
              <a:buChar char="Ø"/>
            </a:pPr>
            <a:r>
              <a:rPr lang="en-US" sz="1700" b="0">
                <a:latin typeface="Verdana" pitchFamily="34" charset="0"/>
              </a:rPr>
              <a:t>Let Q</a:t>
            </a:r>
            <a:r>
              <a:rPr lang="en-US" sz="1700">
                <a:latin typeface="Verdana" pitchFamily="34" charset="0"/>
              </a:rPr>
              <a:t> </a:t>
            </a:r>
            <a:r>
              <a:rPr lang="en-US" sz="1700" b="0">
                <a:latin typeface="Verdana" pitchFamily="34" charset="0"/>
              </a:rPr>
              <a:t>be</a:t>
            </a:r>
            <a:r>
              <a:rPr lang="en-US" sz="1700">
                <a:latin typeface="Verdana" pitchFamily="34" charset="0"/>
              </a:rPr>
              <a:t> </a:t>
            </a:r>
            <a:r>
              <a:rPr lang="en-US" sz="1700" b="0">
                <a:latin typeface="Verdana" pitchFamily="34" charset="0"/>
              </a:rPr>
              <a:t>an arithmetic expression involving constants and operations.</a:t>
            </a:r>
          </a:p>
          <a:p>
            <a:pPr marL="465138" indent="-465138" eaLnBrk="0" hangingPunct="0">
              <a:buFont typeface="Wingdings" pitchFamily="2" charset="2"/>
              <a:buChar char="Ø"/>
            </a:pPr>
            <a:r>
              <a:rPr lang="en-US" sz="1700" b="0">
                <a:latin typeface="Verdana" pitchFamily="34" charset="0"/>
              </a:rPr>
              <a:t>The binary operation (e.g. addition, multiplication, subtraction etc) in Q may have different </a:t>
            </a:r>
            <a:r>
              <a:rPr lang="en-US" sz="1700" b="0">
                <a:solidFill>
                  <a:srgbClr val="FF0000"/>
                </a:solidFill>
                <a:latin typeface="Verdana" pitchFamily="34" charset="0"/>
              </a:rPr>
              <a:t>levels of precedence</a:t>
            </a:r>
            <a:r>
              <a:rPr lang="en-US" sz="1700" b="0">
                <a:latin typeface="Verdana" pitchFamily="34" charset="0"/>
              </a:rPr>
              <a:t>: </a:t>
            </a:r>
          </a:p>
          <a:p>
            <a:pPr marL="465138" indent="-465138" eaLnBrk="0" hangingPunct="0"/>
            <a:endParaRPr lang="en-US" sz="1700" b="0">
              <a:latin typeface="Verdana" pitchFamily="34" charset="0"/>
            </a:endParaRPr>
          </a:p>
          <a:p>
            <a:pPr marL="465138" indent="-465138" eaLnBrk="0" hangingPunct="0"/>
            <a:r>
              <a:rPr lang="en-US" sz="1700" b="0">
                <a:solidFill>
                  <a:srgbClr val="FF0000"/>
                </a:solidFill>
                <a:latin typeface="Verdana" pitchFamily="34" charset="0"/>
              </a:rPr>
              <a:t>Highest 	</a:t>
            </a:r>
            <a:r>
              <a:rPr lang="en-US" sz="1700" b="0">
                <a:latin typeface="Verdana" pitchFamily="34" charset="0"/>
              </a:rPr>
              <a:t>	: Exponentiation(↑)</a:t>
            </a:r>
          </a:p>
          <a:p>
            <a:pPr marL="465138" indent="-465138" eaLnBrk="0" hangingPunct="0"/>
            <a:r>
              <a:rPr lang="en-US" sz="1700" b="0">
                <a:solidFill>
                  <a:srgbClr val="3333FF"/>
                </a:solidFill>
                <a:latin typeface="Verdana" pitchFamily="34" charset="0"/>
              </a:rPr>
              <a:t>Next highest </a:t>
            </a:r>
            <a:r>
              <a:rPr lang="en-US" sz="1700" b="0">
                <a:latin typeface="Verdana" pitchFamily="34" charset="0"/>
              </a:rPr>
              <a:t>	: Multiplication(*) and division(/)</a:t>
            </a:r>
          </a:p>
          <a:p>
            <a:pPr marL="465138" indent="-465138" eaLnBrk="0" hangingPunct="0"/>
            <a:r>
              <a:rPr lang="en-US" sz="1700" b="0">
                <a:solidFill>
                  <a:srgbClr val="00B050"/>
                </a:solidFill>
                <a:latin typeface="Verdana" pitchFamily="34" charset="0"/>
              </a:rPr>
              <a:t>Lowest 	</a:t>
            </a:r>
            <a:r>
              <a:rPr lang="en-US" sz="1700" b="0">
                <a:latin typeface="Verdana" pitchFamily="34" charset="0"/>
              </a:rPr>
              <a:t>	: Addition (+) and subtraction (-)</a:t>
            </a:r>
          </a:p>
          <a:p>
            <a:pPr marL="465138" indent="-465138" eaLnBrk="0" hangingPunct="0"/>
            <a:endParaRPr lang="en-US" sz="1700" b="0">
              <a:latin typeface="Verdana" pitchFamily="34" charset="0"/>
            </a:endParaRPr>
          </a:p>
          <a:p>
            <a:pPr marL="465138" indent="-465138" eaLnBrk="0" hangingPunct="0"/>
            <a:r>
              <a:rPr lang="en-US" sz="1700">
                <a:solidFill>
                  <a:srgbClr val="3333FF"/>
                </a:solidFill>
                <a:latin typeface="Verdana" pitchFamily="34" charset="0"/>
              </a:rPr>
              <a:t>Example: </a:t>
            </a:r>
          </a:p>
          <a:p>
            <a:pPr marL="465138" indent="-465138" eaLnBrk="0" hangingPunct="0">
              <a:buFont typeface="Wingdings" pitchFamily="2" charset="2"/>
              <a:buChar char="Ø"/>
            </a:pPr>
            <a:r>
              <a:rPr lang="en-US" sz="1700" b="0">
                <a:latin typeface="Verdana" pitchFamily="34" charset="0"/>
              </a:rPr>
              <a:t>Suppose we want to evaluate the following  parenthesis-free arithmetic expression: 2 ↑ 3 + 5 *2 ↑ 2 – 12 / 6</a:t>
            </a:r>
          </a:p>
          <a:p>
            <a:pPr marL="465138" indent="-465138" eaLnBrk="0" hangingPunct="0"/>
            <a:endParaRPr lang="en-US" sz="1700" b="0">
              <a:latin typeface="Verdana" pitchFamily="34" charset="0"/>
            </a:endParaRPr>
          </a:p>
          <a:p>
            <a:pPr marL="465138" indent="-465138" eaLnBrk="0" hangingPunct="0"/>
            <a:r>
              <a:rPr lang="en-US" sz="1700">
                <a:solidFill>
                  <a:srgbClr val="FF0000"/>
                </a:solidFill>
                <a:latin typeface="Verdana" pitchFamily="34" charset="0"/>
              </a:rPr>
              <a:t>Solution:</a:t>
            </a:r>
          </a:p>
          <a:p>
            <a:pPr marL="465138" indent="-465138" eaLnBrk="0" hangingPunct="0">
              <a:buFont typeface="Wingdings" pitchFamily="2" charset="2"/>
              <a:buChar char="Ø"/>
            </a:pPr>
            <a:r>
              <a:rPr lang="en-US" sz="1700" b="0">
                <a:latin typeface="Verdana" pitchFamily="34" charset="0"/>
              </a:rPr>
              <a:t>First, evaluate the exponentiations to obtain:</a:t>
            </a:r>
          </a:p>
          <a:p>
            <a:pPr marL="465138" indent="-465138" algn="ctr" eaLnBrk="0" hangingPunct="0"/>
            <a:r>
              <a:rPr lang="en-US" sz="1700" b="0">
                <a:latin typeface="Verdana" pitchFamily="34" charset="0"/>
              </a:rPr>
              <a:t>8 + 5 * 4 -12 / 6</a:t>
            </a:r>
          </a:p>
          <a:p>
            <a:pPr marL="465138" indent="-465138" eaLnBrk="0" hangingPunct="0">
              <a:buFont typeface="Wingdings" pitchFamily="2" charset="2"/>
              <a:buChar char="Ø"/>
            </a:pPr>
            <a:r>
              <a:rPr lang="en-US" sz="1700" b="0">
                <a:latin typeface="Verdana" pitchFamily="34" charset="0"/>
              </a:rPr>
              <a:t>Then evaluate the multiplication and division to obtain:</a:t>
            </a:r>
          </a:p>
          <a:p>
            <a:pPr marL="465138" indent="-465138" algn="ctr" eaLnBrk="0" hangingPunct="0"/>
            <a:r>
              <a:rPr lang="en-US" sz="1700" b="0">
                <a:latin typeface="Verdana" pitchFamily="34" charset="0"/>
              </a:rPr>
              <a:t>8 + 20 -2</a:t>
            </a:r>
          </a:p>
          <a:p>
            <a:pPr marL="465138" indent="-465138" eaLnBrk="0" hangingPunct="0">
              <a:buFont typeface="Wingdings" pitchFamily="2" charset="2"/>
              <a:buChar char="Ø"/>
            </a:pPr>
            <a:r>
              <a:rPr lang="en-US" sz="1700" b="0">
                <a:latin typeface="Verdana" pitchFamily="34" charset="0"/>
              </a:rPr>
              <a:t>Finally, evaluate the addition and subtraction to obtain the final result: </a:t>
            </a:r>
          </a:p>
          <a:p>
            <a:pPr marL="465138" indent="-465138" algn="ctr" eaLnBrk="0" hangingPunct="0"/>
            <a:r>
              <a:rPr lang="en-US" sz="1700" b="0">
                <a:latin typeface="Verdana" pitchFamily="34" charset="0"/>
              </a:rPr>
              <a:t>26</a:t>
            </a:r>
          </a:p>
          <a:p>
            <a:pPr marL="465138" indent="-465138" eaLnBrk="0" hangingPunct="0"/>
            <a:endParaRPr lang="en-US" sz="1700" b="0">
              <a:latin typeface="Verdana" pitchFamily="34" charset="0"/>
            </a:endParaRPr>
          </a:p>
          <a:p>
            <a:pPr marL="465138" indent="-465138" eaLnBrk="0" hangingPunct="0">
              <a:buFont typeface="Wingdings" pitchFamily="2" charset="2"/>
              <a:buChar char="Ø"/>
            </a:pPr>
            <a:r>
              <a:rPr lang="en-US" sz="1700" b="0">
                <a:latin typeface="Verdana" pitchFamily="34" charset="0"/>
              </a:rPr>
              <a:t>Note that, the above expression is traversed three times, each time corresponding to a level of precedence of the operation.</a:t>
            </a:r>
          </a:p>
          <a:p>
            <a:pPr marL="465138" indent="-465138" eaLnBrk="0" hangingPunct="0"/>
            <a:endParaRPr lang="en-US" sz="1700" b="0">
              <a:latin typeface="Verdana" pitchFamily="34" charset="0"/>
            </a:endParaRPr>
          </a:p>
          <a:p>
            <a:pPr marL="465138" indent="-465138" eaLnBrk="0" hangingPunct="0"/>
            <a:endParaRPr lang="en-US" sz="1700" b="0">
              <a:latin typeface="Verdana" pitchFamily="34" charset="0"/>
            </a:endParaRPr>
          </a:p>
        </p:txBody>
      </p:sp>
      <p:sp>
        <p:nvSpPr>
          <p:cNvPr id="29699" name="Rectangle 11"/>
          <p:cNvSpPr>
            <a:spLocks noChangeArrowheads="1"/>
          </p:cNvSpPr>
          <p:nvPr/>
        </p:nvSpPr>
        <p:spPr bwMode="auto">
          <a:xfrm>
            <a:off x="0" y="0"/>
            <a:ext cx="9144000" cy="415925"/>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Levels of Precedence</a:t>
            </a:r>
          </a:p>
        </p:txBody>
      </p:sp>
      <p:sp>
        <p:nvSpPr>
          <p:cNvPr id="29700" name="Slide Number Placeholder 6"/>
          <p:cNvSpPr>
            <a:spLocks noGrp="1"/>
          </p:cNvSpPr>
          <p:nvPr>
            <p:ph type="sldNum" sz="quarter" idx="11"/>
          </p:nvPr>
        </p:nvSpPr>
        <p:spPr>
          <a:xfrm>
            <a:off x="-30163" y="6481763"/>
            <a:ext cx="752476" cy="376237"/>
          </a:xfrm>
          <a:noFill/>
        </p:spPr>
        <p:txBody>
          <a:bodyPr/>
          <a:lstStyle/>
          <a:p>
            <a:pPr algn="l"/>
            <a:r>
              <a:rPr lang="en-US" smtClean="0"/>
              <a:t>8.</a:t>
            </a:r>
            <a:fld id="{C5BCF660-36C8-4FA2-89B2-65FC022BA9E2}" type="slidenum">
              <a:rPr lang="en-US" smtClean="0"/>
              <a:pPr algn="l"/>
              <a:t>13</a:t>
            </a:fld>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
          <p:cNvSpPr>
            <a:spLocks noChangeArrowheads="1"/>
          </p:cNvSpPr>
          <p:nvPr/>
        </p:nvSpPr>
        <p:spPr bwMode="auto">
          <a:xfrm>
            <a:off x="0" y="0"/>
            <a:ext cx="9144000" cy="415925"/>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Transforming One Notation to Another</a:t>
            </a:r>
          </a:p>
        </p:txBody>
      </p:sp>
      <p:sp>
        <p:nvSpPr>
          <p:cNvPr id="6" name="Text Box 47"/>
          <p:cNvSpPr txBox="1">
            <a:spLocks noChangeArrowheads="1"/>
          </p:cNvSpPr>
          <p:nvPr/>
        </p:nvSpPr>
        <p:spPr bwMode="auto">
          <a:xfrm>
            <a:off x="184150" y="403225"/>
            <a:ext cx="8524875" cy="5529263"/>
          </a:xfrm>
          <a:prstGeom prst="rect">
            <a:avLst/>
          </a:prstGeom>
          <a:noFill/>
          <a:ln w="9525">
            <a:noFill/>
            <a:miter lim="800000"/>
            <a:headEnd/>
            <a:tailEnd/>
          </a:ln>
        </p:spPr>
        <p:txBody>
          <a:bodyPr>
            <a:spAutoFit/>
          </a:bodyPr>
          <a:lstStyle/>
          <a:p>
            <a:pPr lvl="1" indent="-457200" algn="just">
              <a:lnSpc>
                <a:spcPct val="92000"/>
              </a:lnSpc>
              <a:spcBef>
                <a:spcPts val="0"/>
              </a:spcBef>
              <a:spcAft>
                <a:spcPts val="0"/>
              </a:spcAft>
              <a:buFont typeface="Wingdings" pitchFamily="2" charset="2"/>
              <a:buChar char="Ø"/>
              <a:defRPr/>
            </a:pPr>
            <a:r>
              <a:rPr lang="en-US" sz="1700" b="0" dirty="0">
                <a:latin typeface="Verdana" pitchFamily="34" charset="0"/>
                <a:ea typeface="Verdana" pitchFamily="34" charset="0"/>
                <a:cs typeface="Verdana" pitchFamily="34" charset="0"/>
              </a:rPr>
              <a:t>Let Q be an arithmetic expression involving operators and operands (e.g. Q: A+B/C-D).</a:t>
            </a:r>
          </a:p>
          <a:p>
            <a:pPr lvl="1" indent="-457200" algn="just">
              <a:lnSpc>
                <a:spcPct val="92000"/>
              </a:lnSpc>
              <a:spcBef>
                <a:spcPts val="0"/>
              </a:spcBef>
              <a:spcAft>
                <a:spcPts val="0"/>
              </a:spcAft>
              <a:buFont typeface="Wingdings" pitchFamily="2" charset="2"/>
              <a:buChar char="Ø"/>
              <a:defRPr/>
            </a:pPr>
            <a:r>
              <a:rPr lang="en-US" sz="1700" b="0" dirty="0">
                <a:latin typeface="Verdana" pitchFamily="34" charset="0"/>
                <a:ea typeface="Verdana" pitchFamily="34" charset="0"/>
                <a:cs typeface="Verdana" pitchFamily="34" charset="0"/>
              </a:rPr>
              <a:t>An arithmetic expression may be given by any one of three notations described earlier.</a:t>
            </a:r>
          </a:p>
          <a:p>
            <a:pPr lvl="1" indent="-457200" algn="just">
              <a:lnSpc>
                <a:spcPct val="92000"/>
              </a:lnSpc>
              <a:spcBef>
                <a:spcPts val="0"/>
              </a:spcBef>
              <a:spcAft>
                <a:spcPts val="0"/>
              </a:spcAft>
              <a:buFont typeface="Wingdings" pitchFamily="2" charset="2"/>
              <a:buChar char="Ø"/>
              <a:defRPr/>
            </a:pPr>
            <a:r>
              <a:rPr lang="en-US" sz="1700" b="0" dirty="0">
                <a:latin typeface="Verdana" pitchFamily="34" charset="0"/>
                <a:ea typeface="Verdana" pitchFamily="34" charset="0"/>
                <a:cs typeface="Verdana" pitchFamily="34" charset="0"/>
              </a:rPr>
              <a:t>We may transform an arithmetic expression given in a notation to another notation either:</a:t>
            </a:r>
          </a:p>
          <a:p>
            <a:pPr lvl="1" indent="-457200" algn="just">
              <a:lnSpc>
                <a:spcPct val="92000"/>
              </a:lnSpc>
              <a:spcBef>
                <a:spcPts val="0"/>
              </a:spcBef>
              <a:spcAft>
                <a:spcPts val="0"/>
              </a:spcAft>
              <a:buFont typeface="Wingdings" pitchFamily="2" charset="2"/>
              <a:buChar char="Ø"/>
              <a:defRPr/>
            </a:pPr>
            <a:endParaRPr lang="en-US" sz="1000" b="0" dirty="0">
              <a:latin typeface="Verdana" pitchFamily="34" charset="0"/>
              <a:ea typeface="Verdana" pitchFamily="34" charset="0"/>
              <a:cs typeface="Verdana" pitchFamily="34" charset="0"/>
            </a:endParaRPr>
          </a:p>
          <a:p>
            <a:pPr marL="1835150" lvl="1" indent="-457200" algn="just">
              <a:lnSpc>
                <a:spcPct val="92000"/>
              </a:lnSpc>
              <a:spcBef>
                <a:spcPts val="0"/>
              </a:spcBef>
              <a:spcAft>
                <a:spcPts val="0"/>
              </a:spcAft>
              <a:buFont typeface="+mj-lt"/>
              <a:buAutoNum type="arabicPeriod"/>
              <a:defRPr/>
            </a:pPr>
            <a:r>
              <a:rPr lang="en-US" sz="1700" b="0" dirty="0">
                <a:latin typeface="Verdana" pitchFamily="34" charset="0"/>
                <a:ea typeface="Verdana" pitchFamily="34" charset="0"/>
                <a:cs typeface="Verdana" pitchFamily="34" charset="0"/>
              </a:rPr>
              <a:t>By direct observation method, or</a:t>
            </a:r>
          </a:p>
          <a:p>
            <a:pPr marL="1835150" lvl="1" indent="-457200" algn="just">
              <a:lnSpc>
                <a:spcPct val="92000"/>
              </a:lnSpc>
              <a:spcBef>
                <a:spcPts val="0"/>
              </a:spcBef>
              <a:spcAft>
                <a:spcPts val="0"/>
              </a:spcAft>
              <a:buFont typeface="+mj-lt"/>
              <a:buAutoNum type="arabicPeriod"/>
              <a:defRPr/>
            </a:pPr>
            <a:r>
              <a:rPr lang="en-US" sz="1700" b="0" dirty="0">
                <a:latin typeface="Verdana" pitchFamily="34" charset="0"/>
                <a:ea typeface="Verdana" pitchFamily="34" charset="0"/>
                <a:cs typeface="Verdana" pitchFamily="34" charset="0"/>
              </a:rPr>
              <a:t>By implementing algorithm with the help of stack</a:t>
            </a:r>
          </a:p>
          <a:p>
            <a:pPr lvl="1" indent="-457200" algn="just">
              <a:lnSpc>
                <a:spcPct val="92000"/>
              </a:lnSpc>
              <a:spcBef>
                <a:spcPts val="0"/>
              </a:spcBef>
              <a:spcAft>
                <a:spcPts val="0"/>
              </a:spcAft>
              <a:defRPr/>
            </a:pPr>
            <a:endParaRPr lang="en-US" sz="1700" dirty="0">
              <a:solidFill>
                <a:srgbClr val="3333FF"/>
              </a:solidFill>
              <a:latin typeface="Verdana" pitchFamily="34" charset="0"/>
              <a:ea typeface="Verdana" pitchFamily="34" charset="0"/>
              <a:cs typeface="Verdana" pitchFamily="34" charset="0"/>
            </a:endParaRPr>
          </a:p>
          <a:p>
            <a:pPr lvl="1" indent="-457200" algn="just">
              <a:lnSpc>
                <a:spcPct val="92000"/>
              </a:lnSpc>
              <a:spcBef>
                <a:spcPts val="0"/>
              </a:spcBef>
              <a:spcAft>
                <a:spcPts val="0"/>
              </a:spcAft>
              <a:defRPr/>
            </a:pPr>
            <a:endParaRPr lang="en-US" sz="1700" dirty="0">
              <a:solidFill>
                <a:srgbClr val="3333FF"/>
              </a:solidFill>
              <a:latin typeface="Verdana" pitchFamily="34" charset="0"/>
              <a:ea typeface="Verdana" pitchFamily="34" charset="0"/>
              <a:cs typeface="Verdana" pitchFamily="34" charset="0"/>
            </a:endParaRPr>
          </a:p>
          <a:p>
            <a:pPr lvl="1" indent="-457200" algn="just">
              <a:lnSpc>
                <a:spcPct val="92000"/>
              </a:lnSpc>
              <a:spcBef>
                <a:spcPts val="0"/>
              </a:spcBef>
              <a:spcAft>
                <a:spcPts val="0"/>
              </a:spcAft>
              <a:defRPr/>
            </a:pPr>
            <a:r>
              <a:rPr lang="en-US" sz="1700" dirty="0">
                <a:solidFill>
                  <a:srgbClr val="3333FF"/>
                </a:solidFill>
                <a:latin typeface="Verdana" pitchFamily="34" charset="0"/>
                <a:ea typeface="Verdana" pitchFamily="34" charset="0"/>
                <a:cs typeface="Verdana" pitchFamily="34" charset="0"/>
              </a:rPr>
              <a:t>Translation by observation method:</a:t>
            </a:r>
          </a:p>
          <a:p>
            <a:pPr lvl="1" indent="-457200" algn="just">
              <a:lnSpc>
                <a:spcPct val="92000"/>
              </a:lnSpc>
              <a:spcBef>
                <a:spcPts val="0"/>
              </a:spcBef>
              <a:spcAft>
                <a:spcPts val="0"/>
              </a:spcAft>
              <a:defRPr/>
            </a:pPr>
            <a:r>
              <a:rPr lang="en-US" sz="1700" dirty="0">
                <a:solidFill>
                  <a:srgbClr val="3333FF"/>
                </a:solidFill>
                <a:latin typeface="Verdana" pitchFamily="34" charset="0"/>
                <a:ea typeface="Verdana" pitchFamily="34" charset="0"/>
                <a:cs typeface="Verdana" pitchFamily="34" charset="0"/>
              </a:rPr>
              <a:t>Example-1:</a:t>
            </a:r>
          </a:p>
          <a:p>
            <a:pPr lvl="1" indent="-457200" algn="just">
              <a:lnSpc>
                <a:spcPct val="92000"/>
              </a:lnSpc>
              <a:spcBef>
                <a:spcPts val="0"/>
              </a:spcBef>
              <a:spcAft>
                <a:spcPts val="0"/>
              </a:spcAft>
              <a:buFont typeface="Wingdings" pitchFamily="2" charset="2"/>
              <a:buChar char="Ø"/>
              <a:defRPr/>
            </a:pPr>
            <a:r>
              <a:rPr lang="en-US" sz="1700" b="0" dirty="0">
                <a:latin typeface="Verdana" pitchFamily="34" charset="0"/>
                <a:ea typeface="Verdana" pitchFamily="34" charset="0"/>
                <a:cs typeface="Verdana" pitchFamily="34" charset="0"/>
              </a:rPr>
              <a:t>Suppose, Q: (A+B)/(C-D) is an arithmetic expression given in infix notation. We want to translate it into Polish or prefix notation.</a:t>
            </a:r>
          </a:p>
          <a:p>
            <a:pPr lvl="1" indent="-457200" algn="just">
              <a:lnSpc>
                <a:spcPct val="92000"/>
              </a:lnSpc>
              <a:spcBef>
                <a:spcPts val="0"/>
              </a:spcBef>
              <a:spcAft>
                <a:spcPts val="0"/>
              </a:spcAft>
              <a:buFont typeface="Wingdings" pitchFamily="2" charset="2"/>
              <a:buChar char="Ø"/>
              <a:defRPr/>
            </a:pPr>
            <a:endParaRPr lang="en-US" sz="1700" b="0" dirty="0">
              <a:latin typeface="Verdana" pitchFamily="34" charset="0"/>
              <a:ea typeface="Verdana" pitchFamily="34" charset="0"/>
              <a:cs typeface="Verdana" pitchFamily="34" charset="0"/>
            </a:endParaRPr>
          </a:p>
          <a:p>
            <a:pPr lvl="1" indent="-457200" algn="just">
              <a:lnSpc>
                <a:spcPct val="92000"/>
              </a:lnSpc>
              <a:spcBef>
                <a:spcPts val="0"/>
              </a:spcBef>
              <a:spcAft>
                <a:spcPts val="0"/>
              </a:spcAft>
              <a:defRPr/>
            </a:pPr>
            <a:r>
              <a:rPr lang="en-US" sz="1700" dirty="0">
                <a:solidFill>
                  <a:srgbClr val="FF0000"/>
                </a:solidFill>
                <a:latin typeface="Verdana" pitchFamily="34" charset="0"/>
                <a:ea typeface="Verdana" pitchFamily="34" charset="0"/>
                <a:cs typeface="Verdana" pitchFamily="34" charset="0"/>
              </a:rPr>
              <a:t>Solution:</a:t>
            </a:r>
          </a:p>
          <a:p>
            <a:pPr lvl="1" indent="-457200" algn="just">
              <a:lnSpc>
                <a:spcPct val="92000"/>
              </a:lnSpc>
              <a:spcBef>
                <a:spcPts val="0"/>
              </a:spcBef>
              <a:spcAft>
                <a:spcPts val="0"/>
              </a:spcAft>
              <a:buFont typeface="Wingdings" pitchFamily="2" charset="2"/>
              <a:buChar char="Ø"/>
              <a:defRPr/>
            </a:pPr>
            <a:r>
              <a:rPr lang="en-US" sz="1700" b="0" dirty="0">
                <a:latin typeface="Verdana" pitchFamily="34" charset="0"/>
                <a:ea typeface="Verdana" pitchFamily="34" charset="0"/>
                <a:cs typeface="Verdana" pitchFamily="34" charset="0"/>
              </a:rPr>
              <a:t>In Polish notation, the operator symbol is placed before its two operands. For example, A+B is translated as +AB. For compound expression using parentheses, like (A+B)/(C-D), we use brackets [] to indicate a partial translation: </a:t>
            </a:r>
          </a:p>
          <a:p>
            <a:pPr lvl="1" indent="-457200" algn="ctr">
              <a:lnSpc>
                <a:spcPct val="92000"/>
              </a:lnSpc>
              <a:spcBef>
                <a:spcPts val="0"/>
              </a:spcBef>
              <a:spcAft>
                <a:spcPts val="0"/>
              </a:spcAft>
              <a:defRPr/>
            </a:pPr>
            <a:r>
              <a:rPr lang="en-US" sz="1700" b="0" dirty="0">
                <a:latin typeface="Verdana" pitchFamily="34" charset="0"/>
                <a:ea typeface="Verdana" pitchFamily="34" charset="0"/>
                <a:cs typeface="Verdana" pitchFamily="34" charset="0"/>
              </a:rPr>
              <a:t>(A+B)/(C-D)=[+AB]/[-CD]=/+AB-CD</a:t>
            </a:r>
          </a:p>
          <a:p>
            <a:pPr lvl="1" indent="-457200" algn="just">
              <a:lnSpc>
                <a:spcPct val="92000"/>
              </a:lnSpc>
              <a:spcBef>
                <a:spcPts val="0"/>
              </a:spcBef>
              <a:spcAft>
                <a:spcPts val="0"/>
              </a:spcAft>
              <a:defRPr/>
            </a:pPr>
            <a:endParaRPr lang="en-US" sz="1700" b="0" dirty="0">
              <a:latin typeface="Verdana" pitchFamily="34" charset="0"/>
              <a:ea typeface="Verdana" pitchFamily="34" charset="0"/>
              <a:cs typeface="Verdana" pitchFamily="34" charset="0"/>
            </a:endParaRPr>
          </a:p>
        </p:txBody>
      </p:sp>
      <p:sp>
        <p:nvSpPr>
          <p:cNvPr id="30724" name="Slide Number Placeholder 6"/>
          <p:cNvSpPr>
            <a:spLocks noGrp="1"/>
          </p:cNvSpPr>
          <p:nvPr>
            <p:ph type="sldNum" sz="quarter" idx="11"/>
          </p:nvPr>
        </p:nvSpPr>
        <p:spPr>
          <a:xfrm>
            <a:off x="-30163" y="6481763"/>
            <a:ext cx="752476" cy="376237"/>
          </a:xfrm>
          <a:noFill/>
        </p:spPr>
        <p:txBody>
          <a:bodyPr/>
          <a:lstStyle/>
          <a:p>
            <a:pPr algn="l"/>
            <a:r>
              <a:rPr lang="en-US" smtClean="0"/>
              <a:t>8.</a:t>
            </a:r>
            <a:fld id="{60EFFDEF-E4F8-4F39-A8C3-C9D4C403D950}" type="slidenum">
              <a:rPr lang="en-US" smtClean="0"/>
              <a:pPr algn="l"/>
              <a:t>14</a:t>
            </a:fld>
            <a:endParaRPr lang="en-US"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ChangeArrowheads="1"/>
          </p:cNvSpPr>
          <p:nvPr/>
        </p:nvSpPr>
        <p:spPr bwMode="auto">
          <a:xfrm>
            <a:off x="0" y="0"/>
            <a:ext cx="9144000" cy="415925"/>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Transforming One Notation to Another</a:t>
            </a:r>
          </a:p>
        </p:txBody>
      </p:sp>
      <p:sp>
        <p:nvSpPr>
          <p:cNvPr id="31747" name="Text Box 47"/>
          <p:cNvSpPr txBox="1">
            <a:spLocks noChangeArrowheads="1"/>
          </p:cNvSpPr>
          <p:nvPr/>
        </p:nvSpPr>
        <p:spPr bwMode="auto">
          <a:xfrm>
            <a:off x="184150" y="403225"/>
            <a:ext cx="8524875" cy="6831013"/>
          </a:xfrm>
          <a:prstGeom prst="rect">
            <a:avLst/>
          </a:prstGeom>
          <a:noFill/>
          <a:ln w="9525">
            <a:noFill/>
            <a:miter lim="800000"/>
            <a:headEnd/>
            <a:tailEnd/>
          </a:ln>
        </p:spPr>
        <p:txBody>
          <a:bodyPr>
            <a:spAutoFit/>
          </a:bodyPr>
          <a:lstStyle/>
          <a:p>
            <a:pPr lvl="1" indent="-457200" algn="just">
              <a:lnSpc>
                <a:spcPct val="92000"/>
              </a:lnSpc>
            </a:pPr>
            <a:r>
              <a:rPr lang="en-US" sz="1700">
                <a:solidFill>
                  <a:srgbClr val="3333FF"/>
                </a:solidFill>
                <a:latin typeface="Verdana" pitchFamily="34" charset="0"/>
              </a:rPr>
              <a:t>Translation by observation method:</a:t>
            </a:r>
          </a:p>
          <a:p>
            <a:pPr lvl="1" indent="-457200" algn="just">
              <a:lnSpc>
                <a:spcPct val="92000"/>
              </a:lnSpc>
            </a:pPr>
            <a:r>
              <a:rPr lang="en-US" sz="1700">
                <a:solidFill>
                  <a:srgbClr val="3333FF"/>
                </a:solidFill>
                <a:latin typeface="Verdana" pitchFamily="34" charset="0"/>
              </a:rPr>
              <a:t>Example-2:</a:t>
            </a:r>
          </a:p>
          <a:p>
            <a:pPr lvl="1" indent="-457200" algn="just">
              <a:lnSpc>
                <a:spcPct val="92000"/>
              </a:lnSpc>
              <a:buFont typeface="Wingdings" pitchFamily="2" charset="2"/>
              <a:buChar char="Ø"/>
            </a:pPr>
            <a:r>
              <a:rPr lang="en-US" sz="1700" b="0">
                <a:latin typeface="Verdana" pitchFamily="34" charset="0"/>
              </a:rPr>
              <a:t>Suppose, Q: (A+B)/(C-D) is an arithmetic expression given in infix notation. We want to translate it into reverse Polish or postfix notation.</a:t>
            </a:r>
          </a:p>
          <a:p>
            <a:pPr lvl="1" indent="-457200" algn="just">
              <a:lnSpc>
                <a:spcPct val="92000"/>
              </a:lnSpc>
              <a:buFont typeface="Wingdings" pitchFamily="2" charset="2"/>
              <a:buChar char="Ø"/>
            </a:pPr>
            <a:endParaRPr lang="en-US" sz="1700" b="0">
              <a:latin typeface="Verdana" pitchFamily="34" charset="0"/>
            </a:endParaRPr>
          </a:p>
          <a:p>
            <a:pPr lvl="1" indent="-457200" algn="just">
              <a:lnSpc>
                <a:spcPct val="92000"/>
              </a:lnSpc>
            </a:pPr>
            <a:r>
              <a:rPr lang="en-US" sz="1700">
                <a:solidFill>
                  <a:srgbClr val="FF0000"/>
                </a:solidFill>
                <a:latin typeface="Verdana" pitchFamily="34" charset="0"/>
              </a:rPr>
              <a:t>Solution:</a:t>
            </a:r>
          </a:p>
          <a:p>
            <a:pPr lvl="1" indent="-457200" algn="just">
              <a:lnSpc>
                <a:spcPct val="92000"/>
              </a:lnSpc>
              <a:buFont typeface="Wingdings" pitchFamily="2" charset="2"/>
              <a:buChar char="Ø"/>
            </a:pPr>
            <a:r>
              <a:rPr lang="en-US" sz="1700" b="0">
                <a:latin typeface="Verdana" pitchFamily="34" charset="0"/>
              </a:rPr>
              <a:t>In postfix notation, the operator symbol is placed after its two operands. For example, A+B is translated as AB+. For compound expression using parentheses, like (A+B)/(C-D), we use brackets [] to indicate a partial translation: </a:t>
            </a:r>
          </a:p>
          <a:p>
            <a:pPr lvl="1" indent="-457200" algn="ctr">
              <a:lnSpc>
                <a:spcPct val="92000"/>
              </a:lnSpc>
            </a:pPr>
            <a:r>
              <a:rPr lang="en-US" sz="1700" b="0">
                <a:latin typeface="Verdana" pitchFamily="34" charset="0"/>
              </a:rPr>
              <a:t>(A+B)/(C-D)=[AB+]/[CD-]=AB+CD-/</a:t>
            </a:r>
          </a:p>
          <a:p>
            <a:pPr lvl="1" indent="-457200" algn="just">
              <a:lnSpc>
                <a:spcPct val="92000"/>
              </a:lnSpc>
            </a:pPr>
            <a:endParaRPr lang="en-US" sz="1700" b="0">
              <a:latin typeface="Verdana" pitchFamily="34" charset="0"/>
            </a:endParaRPr>
          </a:p>
          <a:p>
            <a:pPr lvl="1" indent="-457200" algn="just">
              <a:lnSpc>
                <a:spcPct val="92000"/>
              </a:lnSpc>
            </a:pPr>
            <a:endParaRPr lang="en-US" sz="1700" b="0">
              <a:latin typeface="Verdana" pitchFamily="34" charset="0"/>
            </a:endParaRPr>
          </a:p>
          <a:p>
            <a:pPr lvl="1" indent="-457200" algn="just">
              <a:lnSpc>
                <a:spcPct val="92000"/>
              </a:lnSpc>
            </a:pPr>
            <a:r>
              <a:rPr lang="en-US" sz="1700">
                <a:solidFill>
                  <a:srgbClr val="3333FF"/>
                </a:solidFill>
                <a:latin typeface="Verdana" pitchFamily="34" charset="0"/>
              </a:rPr>
              <a:t>Example-3:</a:t>
            </a:r>
          </a:p>
          <a:p>
            <a:pPr lvl="1" indent="-457200" algn="just">
              <a:lnSpc>
                <a:spcPct val="92000"/>
              </a:lnSpc>
              <a:buFont typeface="Wingdings" pitchFamily="2" charset="2"/>
              <a:buChar char="Ø"/>
            </a:pPr>
            <a:r>
              <a:rPr lang="en-US" sz="1700" b="0">
                <a:latin typeface="Verdana" pitchFamily="34" charset="0"/>
              </a:rPr>
              <a:t>Suppose, P: /+AB-CD is an arithmetic expression given in Polish notation. We want to translate it into infix notation.</a:t>
            </a:r>
          </a:p>
          <a:p>
            <a:pPr lvl="1" indent="-457200" algn="just">
              <a:lnSpc>
                <a:spcPct val="92000"/>
              </a:lnSpc>
              <a:buFont typeface="Wingdings" pitchFamily="2" charset="2"/>
              <a:buChar char="Ø"/>
            </a:pPr>
            <a:endParaRPr lang="en-US" sz="1700" b="0">
              <a:latin typeface="Verdana" pitchFamily="34" charset="0"/>
            </a:endParaRPr>
          </a:p>
          <a:p>
            <a:pPr lvl="1" indent="-457200" algn="just">
              <a:lnSpc>
                <a:spcPct val="92000"/>
              </a:lnSpc>
            </a:pPr>
            <a:r>
              <a:rPr lang="en-US" sz="1700">
                <a:solidFill>
                  <a:srgbClr val="FF0000"/>
                </a:solidFill>
                <a:latin typeface="Verdana" pitchFamily="34" charset="0"/>
              </a:rPr>
              <a:t>Solution:</a:t>
            </a:r>
          </a:p>
          <a:p>
            <a:pPr lvl="1" indent="-457200" algn="just">
              <a:lnSpc>
                <a:spcPct val="92000"/>
              </a:lnSpc>
              <a:buFont typeface="Wingdings" pitchFamily="2" charset="2"/>
              <a:buChar char="Ø"/>
            </a:pPr>
            <a:r>
              <a:rPr lang="en-US" sz="1700" b="0">
                <a:latin typeface="Verdana" pitchFamily="34" charset="0"/>
              </a:rPr>
              <a:t>In infix notation, the operator symbol is placed between its two operands. For example, +AB is translated as A+B. For expressions using more operators, we use brackets [] and precedence of operators to indicate a partial translation: </a:t>
            </a:r>
          </a:p>
          <a:p>
            <a:pPr lvl="1" indent="-457200" algn="ctr">
              <a:lnSpc>
                <a:spcPct val="92000"/>
              </a:lnSpc>
            </a:pPr>
            <a:r>
              <a:rPr lang="en-US" sz="1700" b="0">
                <a:latin typeface="Verdana" pitchFamily="34" charset="0"/>
              </a:rPr>
              <a:t>/+AB-CD=[+AB]/[-CD]=(A+B)/(C-D)</a:t>
            </a:r>
          </a:p>
          <a:p>
            <a:pPr lvl="1" indent="-457200" algn="just">
              <a:lnSpc>
                <a:spcPct val="92000"/>
              </a:lnSpc>
            </a:pPr>
            <a:endParaRPr lang="en-US" sz="1700" b="0">
              <a:latin typeface="Verdana" pitchFamily="34" charset="0"/>
            </a:endParaRPr>
          </a:p>
          <a:p>
            <a:pPr lvl="1" indent="-457200" algn="just">
              <a:lnSpc>
                <a:spcPct val="92000"/>
              </a:lnSpc>
            </a:pPr>
            <a:endParaRPr lang="en-US" sz="1700" b="0">
              <a:latin typeface="Verdana" pitchFamily="34" charset="0"/>
            </a:endParaRPr>
          </a:p>
          <a:p>
            <a:pPr lvl="1" indent="-457200" algn="just">
              <a:lnSpc>
                <a:spcPct val="92000"/>
              </a:lnSpc>
            </a:pPr>
            <a:endParaRPr lang="en-US" sz="1700" b="0">
              <a:latin typeface="Verdana" pitchFamily="34" charset="0"/>
            </a:endParaRPr>
          </a:p>
          <a:p>
            <a:pPr lvl="1" indent="-457200" algn="just">
              <a:lnSpc>
                <a:spcPct val="92000"/>
              </a:lnSpc>
            </a:pPr>
            <a:endParaRPr lang="en-US" sz="1700" b="0">
              <a:latin typeface="Verdana" pitchFamily="34" charset="0"/>
            </a:endParaRPr>
          </a:p>
        </p:txBody>
      </p:sp>
      <p:sp>
        <p:nvSpPr>
          <p:cNvPr id="31748" name="Slide Number Placeholder 6"/>
          <p:cNvSpPr>
            <a:spLocks noGrp="1"/>
          </p:cNvSpPr>
          <p:nvPr>
            <p:ph type="sldNum" sz="quarter" idx="11"/>
          </p:nvPr>
        </p:nvSpPr>
        <p:spPr>
          <a:xfrm>
            <a:off x="-30163" y="6481763"/>
            <a:ext cx="752476" cy="376237"/>
          </a:xfrm>
          <a:noFill/>
        </p:spPr>
        <p:txBody>
          <a:bodyPr/>
          <a:lstStyle/>
          <a:p>
            <a:pPr algn="l"/>
            <a:r>
              <a:rPr lang="en-US" smtClean="0"/>
              <a:t>8.</a:t>
            </a:r>
            <a:fld id="{D28A30B0-A795-4A9E-84FE-830F95481981}" type="slidenum">
              <a:rPr lang="en-US" smtClean="0"/>
              <a:pPr algn="l"/>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1"/>
          <p:cNvSpPr>
            <a:spLocks noChangeArrowheads="1"/>
          </p:cNvSpPr>
          <p:nvPr/>
        </p:nvSpPr>
        <p:spPr bwMode="auto">
          <a:xfrm>
            <a:off x="0" y="0"/>
            <a:ext cx="9144000" cy="415925"/>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Transforming Infix Expression into Postfix Expression</a:t>
            </a:r>
          </a:p>
        </p:txBody>
      </p:sp>
      <p:sp>
        <p:nvSpPr>
          <p:cNvPr id="32771" name="Text Box 47"/>
          <p:cNvSpPr txBox="1">
            <a:spLocks noChangeArrowheads="1"/>
          </p:cNvSpPr>
          <p:nvPr/>
        </p:nvSpPr>
        <p:spPr bwMode="auto">
          <a:xfrm>
            <a:off x="184150" y="477838"/>
            <a:ext cx="8524875" cy="1643062"/>
          </a:xfrm>
          <a:prstGeom prst="rect">
            <a:avLst/>
          </a:prstGeom>
          <a:noFill/>
          <a:ln w="9525">
            <a:noFill/>
            <a:miter lim="800000"/>
            <a:headEnd/>
            <a:tailEnd/>
          </a:ln>
        </p:spPr>
        <p:txBody>
          <a:bodyPr>
            <a:spAutoFit/>
          </a:bodyPr>
          <a:lstStyle/>
          <a:p>
            <a:pPr lvl="1" indent="-457200" algn="just">
              <a:lnSpc>
                <a:spcPct val="90000"/>
              </a:lnSpc>
              <a:buFont typeface="Wingdings" pitchFamily="2" charset="2"/>
              <a:buChar char="Ø"/>
            </a:pPr>
            <a:r>
              <a:rPr lang="en-US" sz="1400" b="0">
                <a:latin typeface="Verdana" pitchFamily="34" charset="0"/>
              </a:rPr>
              <a:t>Let Q be an arithmetic expression given in infix notation. </a:t>
            </a:r>
          </a:p>
          <a:p>
            <a:pPr lvl="1" indent="-457200" algn="just">
              <a:lnSpc>
                <a:spcPct val="90000"/>
              </a:lnSpc>
              <a:buFont typeface="Wingdings" pitchFamily="2" charset="2"/>
              <a:buChar char="Ø"/>
            </a:pPr>
            <a:r>
              <a:rPr lang="en-US" sz="1400" b="0">
                <a:latin typeface="Verdana" pitchFamily="34" charset="0"/>
              </a:rPr>
              <a:t>Besides operators and operands, Q may also contain left and right parentheses.  </a:t>
            </a:r>
          </a:p>
          <a:p>
            <a:pPr lvl="1" indent="-457200" algn="just">
              <a:lnSpc>
                <a:spcPct val="90000"/>
              </a:lnSpc>
              <a:buFont typeface="Wingdings" pitchFamily="2" charset="2"/>
              <a:buChar char="Ø"/>
            </a:pPr>
            <a:r>
              <a:rPr lang="en-US" sz="1400" b="0">
                <a:latin typeface="Verdana" pitchFamily="34" charset="0"/>
              </a:rPr>
              <a:t>We also assume that operators on the same level are performed from left to right unless otherwise indicated by the parentheses. </a:t>
            </a:r>
          </a:p>
          <a:p>
            <a:pPr lvl="1" indent="-457200" algn="just">
              <a:lnSpc>
                <a:spcPct val="90000"/>
              </a:lnSpc>
              <a:buFont typeface="Wingdings" pitchFamily="2" charset="2"/>
              <a:buChar char="Ø"/>
            </a:pPr>
            <a:r>
              <a:rPr lang="en-US" sz="1400" b="0">
                <a:latin typeface="Verdana" pitchFamily="34" charset="0"/>
              </a:rPr>
              <a:t>The following algorithm transforms the infix expression Q into its equivalent postfix expression P.</a:t>
            </a:r>
          </a:p>
          <a:p>
            <a:pPr lvl="1" indent="-457200" algn="just">
              <a:lnSpc>
                <a:spcPct val="90000"/>
              </a:lnSpc>
              <a:buFont typeface="Wingdings" pitchFamily="2" charset="2"/>
              <a:buChar char="Ø"/>
            </a:pPr>
            <a:r>
              <a:rPr lang="en-US" sz="1400" b="0">
                <a:latin typeface="Verdana" pitchFamily="34" charset="0"/>
              </a:rPr>
              <a:t>The algorithm uses a stack to temporarily hold operators and left parentheses.</a:t>
            </a:r>
          </a:p>
          <a:p>
            <a:pPr lvl="1" indent="-457200" algn="just">
              <a:lnSpc>
                <a:spcPct val="90000"/>
              </a:lnSpc>
              <a:buFont typeface="Wingdings" pitchFamily="2" charset="2"/>
              <a:buChar char="Ø"/>
            </a:pPr>
            <a:r>
              <a:rPr lang="en-US" sz="1400" b="0">
                <a:latin typeface="Verdana" pitchFamily="34" charset="0"/>
              </a:rPr>
              <a:t>The algorithm is completed when the stack is empty.</a:t>
            </a:r>
          </a:p>
        </p:txBody>
      </p:sp>
      <p:sp>
        <p:nvSpPr>
          <p:cNvPr id="4" name="Rectangle 3"/>
          <p:cNvSpPr txBox="1">
            <a:spLocks noChangeArrowheads="1"/>
          </p:cNvSpPr>
          <p:nvPr/>
        </p:nvSpPr>
        <p:spPr bwMode="auto">
          <a:xfrm>
            <a:off x="512763" y="2111375"/>
            <a:ext cx="8229600" cy="4746625"/>
          </a:xfrm>
          <a:prstGeom prst="rect">
            <a:avLst/>
          </a:prstGeom>
          <a:solidFill>
            <a:srgbClr val="FDE3FB"/>
          </a:solidFill>
          <a:ln w="9525">
            <a:solidFill>
              <a:srgbClr val="FF0000"/>
            </a:solidFill>
            <a:miter lim="800000"/>
            <a:headEnd/>
            <a:tailEnd/>
          </a:ln>
        </p:spPr>
        <p:txBody>
          <a:bodyPr/>
          <a:lstStyle/>
          <a:p>
            <a:pPr marL="381000" indent="-381000">
              <a:lnSpc>
                <a:spcPct val="96000"/>
              </a:lnSpc>
              <a:spcBef>
                <a:spcPts val="0"/>
              </a:spcBef>
              <a:defRPr/>
            </a:pPr>
            <a:r>
              <a:rPr lang="en-US" sz="1500" b="0" kern="0" dirty="0">
                <a:latin typeface="Verdana" pitchFamily="34" charset="0"/>
                <a:ea typeface="Verdana" pitchFamily="34" charset="0"/>
                <a:cs typeface="Verdana" pitchFamily="34" charset="0"/>
              </a:rPr>
              <a:t>	POLISH(Q,P)</a:t>
            </a:r>
          </a:p>
          <a:p>
            <a:pPr marL="381000" indent="-381000">
              <a:lnSpc>
                <a:spcPct val="96000"/>
              </a:lnSpc>
              <a:spcBef>
                <a:spcPts val="0"/>
              </a:spcBef>
              <a:defRPr/>
            </a:pPr>
            <a:r>
              <a:rPr lang="en-US" sz="1500" b="0" kern="0" dirty="0">
                <a:latin typeface="Verdana" pitchFamily="34" charset="0"/>
                <a:ea typeface="Verdana" pitchFamily="34" charset="0"/>
                <a:cs typeface="Verdana" pitchFamily="34" charset="0"/>
              </a:rPr>
              <a:t>	Suppose Q is an arithmetic expressions written in </a:t>
            </a:r>
            <a:r>
              <a:rPr lang="en-US" sz="1500" b="0" kern="0" dirty="0" err="1">
                <a:latin typeface="Verdana" pitchFamily="34" charset="0"/>
                <a:ea typeface="Verdana" pitchFamily="34" charset="0"/>
                <a:cs typeface="Verdana" pitchFamily="34" charset="0"/>
              </a:rPr>
              <a:t>infix</a:t>
            </a:r>
            <a:r>
              <a:rPr lang="en-US" sz="1500" b="0" kern="0" dirty="0">
                <a:latin typeface="Verdana" pitchFamily="34" charset="0"/>
                <a:ea typeface="Verdana" pitchFamily="34" charset="0"/>
                <a:cs typeface="Verdana" pitchFamily="34" charset="0"/>
              </a:rPr>
              <a:t> notation. This algorithm finds the equivalent postfix expression P.</a:t>
            </a:r>
          </a:p>
          <a:p>
            <a:pPr marL="381000" indent="-381000">
              <a:lnSpc>
                <a:spcPct val="96000"/>
              </a:lnSpc>
              <a:spcBef>
                <a:spcPts val="0"/>
              </a:spcBef>
              <a:buFontTx/>
              <a:buAutoNum type="arabicPeriod"/>
              <a:defRPr/>
            </a:pPr>
            <a:r>
              <a:rPr lang="en-US" sz="1500" b="0" kern="0" dirty="0">
                <a:latin typeface="Verdana" pitchFamily="34" charset="0"/>
                <a:ea typeface="Verdana" pitchFamily="34" charset="0"/>
                <a:cs typeface="Verdana" pitchFamily="34" charset="0"/>
              </a:rPr>
              <a:t>Push “(“ onto STACK, and add “)” to the end of Q.</a:t>
            </a:r>
          </a:p>
          <a:p>
            <a:pPr marL="381000" indent="-381000">
              <a:lnSpc>
                <a:spcPct val="96000"/>
              </a:lnSpc>
              <a:spcBef>
                <a:spcPts val="0"/>
              </a:spcBef>
              <a:buFontTx/>
              <a:buAutoNum type="arabicPeriod"/>
              <a:defRPr/>
            </a:pPr>
            <a:r>
              <a:rPr lang="en-US" sz="1500" b="0" kern="0" dirty="0">
                <a:latin typeface="Verdana" pitchFamily="34" charset="0"/>
                <a:ea typeface="Verdana" pitchFamily="34" charset="0"/>
                <a:cs typeface="Verdana" pitchFamily="34" charset="0"/>
              </a:rPr>
              <a:t>Scan Q from left to right and repeat steps 3 to 6  for each element of Q until the STACK is empty.</a:t>
            </a:r>
          </a:p>
          <a:p>
            <a:pPr marL="381000" indent="-381000">
              <a:lnSpc>
                <a:spcPct val="96000"/>
              </a:lnSpc>
              <a:spcBef>
                <a:spcPts val="0"/>
              </a:spcBef>
              <a:buFontTx/>
              <a:buAutoNum type="arabicPeriod"/>
              <a:defRPr/>
            </a:pPr>
            <a:r>
              <a:rPr lang="en-US" sz="1500" b="0" kern="0" dirty="0">
                <a:latin typeface="Verdana" pitchFamily="34" charset="0"/>
                <a:ea typeface="Verdana" pitchFamily="34" charset="0"/>
                <a:cs typeface="Verdana" pitchFamily="34" charset="0"/>
              </a:rPr>
              <a:t>If an operand is encountered, add it to P.</a:t>
            </a:r>
          </a:p>
          <a:p>
            <a:pPr marL="381000" indent="-381000">
              <a:lnSpc>
                <a:spcPct val="96000"/>
              </a:lnSpc>
              <a:spcBef>
                <a:spcPts val="0"/>
              </a:spcBef>
              <a:buFontTx/>
              <a:buAutoNum type="arabicPeriod"/>
              <a:defRPr/>
            </a:pPr>
            <a:r>
              <a:rPr lang="en-US" sz="1500" b="0" kern="0" dirty="0">
                <a:latin typeface="Verdana" pitchFamily="34" charset="0"/>
                <a:ea typeface="Verdana" pitchFamily="34" charset="0"/>
                <a:cs typeface="Verdana" pitchFamily="34" charset="0"/>
              </a:rPr>
              <a:t>If a left parenthesis is encountered, push it onto STACK.</a:t>
            </a:r>
          </a:p>
          <a:p>
            <a:pPr marL="381000" indent="-381000">
              <a:lnSpc>
                <a:spcPct val="96000"/>
              </a:lnSpc>
              <a:spcBef>
                <a:spcPts val="0"/>
              </a:spcBef>
              <a:buFontTx/>
              <a:buAutoNum type="arabicPeriod"/>
              <a:defRPr/>
            </a:pPr>
            <a:r>
              <a:rPr lang="en-US" sz="1500" b="0" kern="0" dirty="0">
                <a:latin typeface="Verdana" pitchFamily="34" charset="0"/>
                <a:ea typeface="Verdana" pitchFamily="34" charset="0"/>
                <a:cs typeface="Verdana" pitchFamily="34" charset="0"/>
              </a:rPr>
              <a:t>If an operator      is encountered, then :</a:t>
            </a:r>
          </a:p>
          <a:p>
            <a:pPr marL="920750" indent="-455613">
              <a:lnSpc>
                <a:spcPct val="96000"/>
              </a:lnSpc>
              <a:spcBef>
                <a:spcPts val="0"/>
              </a:spcBef>
              <a:buFontTx/>
              <a:buAutoNum type="alphaLcParenBoth"/>
              <a:defRPr/>
            </a:pPr>
            <a:r>
              <a:rPr lang="en-US" sz="1500" b="0" kern="0" dirty="0">
                <a:latin typeface="Verdana" pitchFamily="34" charset="0"/>
                <a:ea typeface="Verdana" pitchFamily="34" charset="0"/>
                <a:cs typeface="Verdana" pitchFamily="34" charset="0"/>
              </a:rPr>
              <a:t>Repeatedly pop from STACK and add to P each operator (on the top of STACK) which has the same precedence as or higher precedence than 	</a:t>
            </a:r>
          </a:p>
          <a:p>
            <a:pPr marL="920750" indent="-455613">
              <a:lnSpc>
                <a:spcPct val="96000"/>
              </a:lnSpc>
              <a:spcBef>
                <a:spcPts val="0"/>
              </a:spcBef>
              <a:buFontTx/>
              <a:buAutoNum type="alphaLcParenBoth"/>
              <a:defRPr/>
            </a:pPr>
            <a:r>
              <a:rPr lang="en-US" sz="1500" b="0" kern="0" dirty="0">
                <a:latin typeface="Verdana" pitchFamily="34" charset="0"/>
                <a:ea typeface="Verdana" pitchFamily="34" charset="0"/>
                <a:cs typeface="Verdana" pitchFamily="34" charset="0"/>
              </a:rPr>
              <a:t>Add 	   to STACK</a:t>
            </a:r>
          </a:p>
          <a:p>
            <a:pPr marL="381000" indent="-381000">
              <a:lnSpc>
                <a:spcPct val="96000"/>
              </a:lnSpc>
              <a:spcBef>
                <a:spcPts val="0"/>
              </a:spcBef>
              <a:defRPr/>
            </a:pPr>
            <a:r>
              <a:rPr lang="en-US" sz="1500" b="0" kern="0" dirty="0">
                <a:latin typeface="Verdana" pitchFamily="34" charset="0"/>
                <a:ea typeface="Verdana" pitchFamily="34" charset="0"/>
                <a:cs typeface="Verdana" pitchFamily="34" charset="0"/>
              </a:rPr>
              <a:t>	[End of if structure]</a:t>
            </a:r>
          </a:p>
          <a:p>
            <a:pPr marL="381000" indent="-381000">
              <a:lnSpc>
                <a:spcPct val="96000"/>
              </a:lnSpc>
              <a:spcBef>
                <a:spcPts val="0"/>
              </a:spcBef>
              <a:buFontTx/>
              <a:buAutoNum type="arabicPeriod" startAt="6"/>
              <a:defRPr/>
            </a:pPr>
            <a:r>
              <a:rPr lang="en-US" sz="1500" b="0" kern="0" dirty="0">
                <a:latin typeface="Verdana" pitchFamily="34" charset="0"/>
                <a:ea typeface="Verdana" pitchFamily="34" charset="0"/>
                <a:cs typeface="Verdana" pitchFamily="34" charset="0"/>
              </a:rPr>
              <a:t>If a right parenthesis is encountered, then :</a:t>
            </a:r>
          </a:p>
          <a:p>
            <a:pPr marL="920750" indent="-455613">
              <a:lnSpc>
                <a:spcPct val="96000"/>
              </a:lnSpc>
              <a:spcBef>
                <a:spcPts val="0"/>
              </a:spcBef>
              <a:defRPr/>
            </a:pPr>
            <a:r>
              <a:rPr lang="en-US" sz="1500" b="0" kern="0" dirty="0">
                <a:latin typeface="Verdana" pitchFamily="34" charset="0"/>
                <a:ea typeface="Verdana" pitchFamily="34" charset="0"/>
                <a:cs typeface="Verdana" pitchFamily="34" charset="0"/>
              </a:rPr>
              <a:t>(a) 	Repeatedly pop from STACK and add to P each operator (on the top of STACK)  until a left parenthesis is encountered.</a:t>
            </a:r>
          </a:p>
          <a:p>
            <a:pPr marL="920750" indent="-455613">
              <a:lnSpc>
                <a:spcPct val="96000"/>
              </a:lnSpc>
              <a:spcBef>
                <a:spcPts val="0"/>
              </a:spcBef>
              <a:defRPr/>
            </a:pPr>
            <a:r>
              <a:rPr lang="en-US" sz="1500" b="0" kern="0" dirty="0">
                <a:latin typeface="Verdana" pitchFamily="34" charset="0"/>
                <a:ea typeface="Verdana" pitchFamily="34" charset="0"/>
                <a:cs typeface="Verdana" pitchFamily="34" charset="0"/>
              </a:rPr>
              <a:t>(b) 	Remove the left parenthesis </a:t>
            </a:r>
          </a:p>
          <a:p>
            <a:pPr marL="381000" indent="-381000">
              <a:lnSpc>
                <a:spcPct val="96000"/>
              </a:lnSpc>
              <a:spcBef>
                <a:spcPts val="0"/>
              </a:spcBef>
              <a:defRPr/>
            </a:pPr>
            <a:r>
              <a:rPr lang="en-US" sz="1500" b="0" kern="0" dirty="0">
                <a:latin typeface="Verdana" pitchFamily="34" charset="0"/>
                <a:ea typeface="Verdana" pitchFamily="34" charset="0"/>
                <a:cs typeface="Verdana" pitchFamily="34" charset="0"/>
              </a:rPr>
              <a:t>	[End of if structure]</a:t>
            </a:r>
          </a:p>
          <a:p>
            <a:pPr marL="381000" indent="-381000">
              <a:lnSpc>
                <a:spcPct val="96000"/>
              </a:lnSpc>
              <a:spcBef>
                <a:spcPts val="0"/>
              </a:spcBef>
              <a:defRPr/>
            </a:pPr>
            <a:r>
              <a:rPr lang="en-US" sz="1500" b="0" kern="0" dirty="0">
                <a:latin typeface="Verdana" pitchFamily="34" charset="0"/>
                <a:ea typeface="Verdana" pitchFamily="34" charset="0"/>
                <a:cs typeface="Verdana" pitchFamily="34" charset="0"/>
              </a:rPr>
              <a:t>[End of step 2 loop]</a:t>
            </a:r>
          </a:p>
          <a:p>
            <a:pPr marL="381000" indent="-381000">
              <a:lnSpc>
                <a:spcPct val="96000"/>
              </a:lnSpc>
              <a:spcBef>
                <a:spcPts val="0"/>
              </a:spcBef>
              <a:buFontTx/>
              <a:buAutoNum type="arabicPeriod" startAt="7"/>
              <a:defRPr/>
            </a:pPr>
            <a:r>
              <a:rPr lang="en-US" sz="1500" b="0" kern="0" dirty="0">
                <a:latin typeface="Verdana" pitchFamily="34" charset="0"/>
                <a:ea typeface="Verdana" pitchFamily="34" charset="0"/>
                <a:cs typeface="Verdana" pitchFamily="34" charset="0"/>
              </a:rPr>
              <a:t>Exit</a:t>
            </a:r>
          </a:p>
        </p:txBody>
      </p:sp>
      <p:sp>
        <p:nvSpPr>
          <p:cNvPr id="32773" name="Oval 6"/>
          <p:cNvSpPr>
            <a:spLocks noChangeArrowheads="1"/>
          </p:cNvSpPr>
          <p:nvPr/>
        </p:nvSpPr>
        <p:spPr bwMode="auto">
          <a:xfrm>
            <a:off x="2359025" y="3998913"/>
            <a:ext cx="228600" cy="228600"/>
          </a:xfrm>
          <a:prstGeom prst="ellipse">
            <a:avLst/>
          </a:prstGeom>
          <a:noFill/>
          <a:ln w="9525">
            <a:solidFill>
              <a:schemeClr val="tx1"/>
            </a:solidFill>
            <a:round/>
            <a:headEnd/>
            <a:tailEnd/>
          </a:ln>
        </p:spPr>
        <p:txBody>
          <a:bodyPr wrap="none" anchor="ctr"/>
          <a:lstStyle/>
          <a:p>
            <a:pPr algn="ctr"/>
            <a:r>
              <a:rPr lang="en-US" b="0"/>
              <a:t>X</a:t>
            </a:r>
          </a:p>
        </p:txBody>
      </p:sp>
      <p:sp>
        <p:nvSpPr>
          <p:cNvPr id="32774" name="Oval 6"/>
          <p:cNvSpPr>
            <a:spLocks noChangeArrowheads="1"/>
          </p:cNvSpPr>
          <p:nvPr/>
        </p:nvSpPr>
        <p:spPr bwMode="auto">
          <a:xfrm>
            <a:off x="8326438" y="4479925"/>
            <a:ext cx="228600" cy="228600"/>
          </a:xfrm>
          <a:prstGeom prst="ellipse">
            <a:avLst/>
          </a:prstGeom>
          <a:noFill/>
          <a:ln w="9525">
            <a:solidFill>
              <a:schemeClr val="tx1"/>
            </a:solidFill>
            <a:round/>
            <a:headEnd/>
            <a:tailEnd/>
          </a:ln>
        </p:spPr>
        <p:txBody>
          <a:bodyPr wrap="none" anchor="ctr"/>
          <a:lstStyle/>
          <a:p>
            <a:pPr algn="ctr"/>
            <a:r>
              <a:rPr lang="en-US" b="0"/>
              <a:t>X</a:t>
            </a:r>
          </a:p>
        </p:txBody>
      </p:sp>
      <p:sp>
        <p:nvSpPr>
          <p:cNvPr id="32775" name="Oval 6"/>
          <p:cNvSpPr>
            <a:spLocks noChangeArrowheads="1"/>
          </p:cNvSpPr>
          <p:nvPr/>
        </p:nvSpPr>
        <p:spPr bwMode="auto">
          <a:xfrm>
            <a:off x="2165350" y="4899025"/>
            <a:ext cx="228600" cy="228600"/>
          </a:xfrm>
          <a:prstGeom prst="ellipse">
            <a:avLst/>
          </a:prstGeom>
          <a:noFill/>
          <a:ln w="9525">
            <a:solidFill>
              <a:schemeClr val="tx1"/>
            </a:solidFill>
            <a:round/>
            <a:headEnd/>
            <a:tailEnd/>
          </a:ln>
        </p:spPr>
        <p:txBody>
          <a:bodyPr wrap="none" anchor="ctr"/>
          <a:lstStyle/>
          <a:p>
            <a:pPr algn="ctr"/>
            <a:r>
              <a:rPr lang="en-US" b="0"/>
              <a:t>X</a:t>
            </a:r>
          </a:p>
        </p:txBody>
      </p:sp>
      <p:sp>
        <p:nvSpPr>
          <p:cNvPr id="32776" name="Slide Number Placeholder 6"/>
          <p:cNvSpPr>
            <a:spLocks noGrp="1"/>
          </p:cNvSpPr>
          <p:nvPr>
            <p:ph type="sldNum" sz="quarter" idx="11"/>
          </p:nvPr>
        </p:nvSpPr>
        <p:spPr>
          <a:xfrm>
            <a:off x="-30163" y="6481763"/>
            <a:ext cx="752476" cy="376237"/>
          </a:xfrm>
          <a:noFill/>
        </p:spPr>
        <p:txBody>
          <a:bodyPr/>
          <a:lstStyle/>
          <a:p>
            <a:pPr algn="l"/>
            <a:r>
              <a:rPr lang="en-US" smtClean="0"/>
              <a:t>8.</a:t>
            </a:r>
            <a:fld id="{4B0126DC-2F54-4EAE-81B5-F878043ECC25}" type="slidenum">
              <a:rPr lang="en-US" smtClean="0"/>
              <a:pPr algn="l"/>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47"/>
          <p:cNvSpPr txBox="1">
            <a:spLocks noChangeArrowheads="1"/>
          </p:cNvSpPr>
          <p:nvPr/>
        </p:nvSpPr>
        <p:spPr bwMode="auto">
          <a:xfrm>
            <a:off x="184150" y="403225"/>
            <a:ext cx="8524875" cy="6280150"/>
          </a:xfrm>
          <a:prstGeom prst="rect">
            <a:avLst/>
          </a:prstGeom>
          <a:noFill/>
          <a:ln w="9525">
            <a:noFill/>
            <a:miter lim="800000"/>
            <a:headEnd/>
            <a:tailEnd/>
          </a:ln>
        </p:spPr>
        <p:txBody>
          <a:bodyPr>
            <a:spAutoFit/>
          </a:bodyPr>
          <a:lstStyle/>
          <a:p>
            <a:pPr lvl="1" indent="-457200" algn="just">
              <a:lnSpc>
                <a:spcPct val="92000"/>
              </a:lnSpc>
              <a:defRPr/>
            </a:pPr>
            <a:r>
              <a:rPr lang="en-US" sz="1700" dirty="0">
                <a:solidFill>
                  <a:srgbClr val="3333FF"/>
                </a:solidFill>
                <a:latin typeface="Verdana" pitchFamily="34" charset="0"/>
              </a:rPr>
              <a:t>Example-2:</a:t>
            </a:r>
          </a:p>
          <a:p>
            <a:pPr lvl="1" indent="-457200" algn="just">
              <a:lnSpc>
                <a:spcPct val="92000"/>
              </a:lnSpc>
              <a:buFont typeface="Wingdings" pitchFamily="2" charset="2"/>
              <a:buChar char="Ø"/>
              <a:defRPr/>
            </a:pPr>
            <a:r>
              <a:rPr lang="en-US" sz="1700" b="0" dirty="0">
                <a:latin typeface="Verdana" pitchFamily="34" charset="0"/>
              </a:rPr>
              <a:t>Consider the following arithmetic expression Q given in infix notation.</a:t>
            </a:r>
          </a:p>
          <a:p>
            <a:pPr lvl="1" indent="-457200" algn="ctr">
              <a:lnSpc>
                <a:spcPct val="92000"/>
              </a:lnSpc>
              <a:defRPr/>
            </a:pPr>
            <a:r>
              <a:rPr lang="en-US" sz="1700" b="0" dirty="0">
                <a:latin typeface="Verdana" pitchFamily="34" charset="0"/>
              </a:rPr>
              <a:t>Q: A+(B*C-(D/E ↑ F)*G)*H</a:t>
            </a:r>
          </a:p>
          <a:p>
            <a:pPr lvl="1" indent="-457200" algn="just">
              <a:lnSpc>
                <a:spcPct val="92000"/>
              </a:lnSpc>
              <a:buFont typeface="Wingdings" pitchFamily="2" charset="2"/>
              <a:buChar char="Ø"/>
              <a:defRPr/>
            </a:pPr>
            <a:r>
              <a:rPr lang="en-US" sz="1700" b="0" dirty="0">
                <a:latin typeface="Verdana" pitchFamily="34" charset="0"/>
              </a:rPr>
              <a:t>Transform Q into its equivalent postfix expression P by simulating the related algorithm.</a:t>
            </a:r>
          </a:p>
          <a:p>
            <a:pPr lvl="1" indent="-457200" algn="just">
              <a:lnSpc>
                <a:spcPct val="92000"/>
              </a:lnSpc>
              <a:defRPr/>
            </a:pPr>
            <a:endParaRPr lang="en-US" sz="1700" dirty="0">
              <a:solidFill>
                <a:srgbClr val="FF0000"/>
              </a:solidFill>
              <a:latin typeface="Verdana" pitchFamily="34" charset="0"/>
            </a:endParaRPr>
          </a:p>
          <a:p>
            <a:pPr lvl="1" indent="-457200" algn="just">
              <a:lnSpc>
                <a:spcPct val="92000"/>
              </a:lnSpc>
              <a:defRPr/>
            </a:pPr>
            <a:r>
              <a:rPr lang="en-US" sz="1700" dirty="0">
                <a:solidFill>
                  <a:srgbClr val="FF0000"/>
                </a:solidFill>
                <a:latin typeface="Verdana" pitchFamily="34" charset="0"/>
              </a:rPr>
              <a:t>Solution:</a:t>
            </a:r>
          </a:p>
          <a:p>
            <a:pPr lvl="1" indent="-457200" algn="just">
              <a:lnSpc>
                <a:spcPct val="92000"/>
              </a:lnSpc>
              <a:buFont typeface="Wingdings" pitchFamily="2" charset="2"/>
              <a:buChar char="Ø"/>
              <a:defRPr/>
            </a:pPr>
            <a:r>
              <a:rPr lang="en-US" sz="1700" b="0" dirty="0">
                <a:latin typeface="Verdana" pitchFamily="34" charset="0"/>
              </a:rPr>
              <a:t>At first we push a left parenthesis “(“ onto STACK, and then we add a right parenthesis “)” to the end of  Q to obtain:</a:t>
            </a:r>
          </a:p>
          <a:p>
            <a:pPr lvl="1" indent="-457200" algn="just">
              <a:lnSpc>
                <a:spcPct val="92000"/>
              </a:lnSpc>
              <a:buFont typeface="Wingdings" pitchFamily="2" charset="2"/>
              <a:buChar char="Ø"/>
              <a:defRPr/>
            </a:pPr>
            <a:endParaRPr lang="en-US" sz="1700" b="0" dirty="0">
              <a:latin typeface="Verdana" pitchFamily="34" charset="0"/>
            </a:endParaRPr>
          </a:p>
          <a:p>
            <a:pPr lvl="1" indent="-457200" algn="just">
              <a:lnSpc>
                <a:spcPct val="92000"/>
              </a:lnSpc>
              <a:buFont typeface="Wingdings" pitchFamily="2" charset="2"/>
              <a:buChar char="Ø"/>
              <a:defRPr/>
            </a:pPr>
            <a:endParaRPr lang="en-US" sz="1700" b="0" dirty="0">
              <a:latin typeface="Verdana" pitchFamily="34" charset="0"/>
            </a:endParaRPr>
          </a:p>
          <a:p>
            <a:pPr lvl="1" indent="-457200" algn="just">
              <a:lnSpc>
                <a:spcPct val="92000"/>
              </a:lnSpc>
              <a:buFont typeface="Wingdings" pitchFamily="2" charset="2"/>
              <a:buChar char="Ø"/>
              <a:defRPr/>
            </a:pPr>
            <a:endParaRPr lang="en-US" sz="1700" b="0" dirty="0">
              <a:latin typeface="Verdana" pitchFamily="34" charset="0"/>
            </a:endParaRPr>
          </a:p>
          <a:p>
            <a:pPr lvl="1" indent="-457200" algn="just">
              <a:lnSpc>
                <a:spcPct val="92000"/>
              </a:lnSpc>
              <a:buFont typeface="Wingdings" pitchFamily="2" charset="2"/>
              <a:buChar char="Ø"/>
              <a:defRPr/>
            </a:pPr>
            <a:endParaRPr lang="en-US" sz="1700" b="0" dirty="0">
              <a:latin typeface="Verdana" pitchFamily="34" charset="0"/>
            </a:endParaRPr>
          </a:p>
          <a:p>
            <a:pPr lvl="1" indent="-457200" algn="just">
              <a:lnSpc>
                <a:spcPct val="92000"/>
              </a:lnSpc>
              <a:buFont typeface="Wingdings" pitchFamily="2" charset="2"/>
              <a:buChar char="Ø"/>
              <a:defRPr/>
            </a:pPr>
            <a:r>
              <a:rPr lang="en-US" sz="1700" b="0" dirty="0">
                <a:latin typeface="Verdana" pitchFamily="34" charset="0"/>
              </a:rPr>
              <a:t>The elements of Q have been labeled from left to right for easy reference.</a:t>
            </a:r>
          </a:p>
          <a:p>
            <a:pPr lvl="1" indent="-457200" algn="just">
              <a:lnSpc>
                <a:spcPct val="92000"/>
              </a:lnSpc>
              <a:buFont typeface="Wingdings" pitchFamily="2" charset="2"/>
              <a:buChar char="Ø"/>
              <a:defRPr/>
            </a:pPr>
            <a:r>
              <a:rPr lang="en-US" sz="1700" b="0" dirty="0">
                <a:latin typeface="Verdana" pitchFamily="34" charset="0"/>
              </a:rPr>
              <a:t>Note that-</a:t>
            </a:r>
          </a:p>
          <a:p>
            <a:pPr marL="920750" lvl="1" indent="-457200" algn="just">
              <a:lnSpc>
                <a:spcPct val="92000"/>
              </a:lnSpc>
              <a:buFont typeface="+mj-lt"/>
              <a:buAutoNum type="arabicPeriod"/>
              <a:defRPr/>
            </a:pPr>
            <a:r>
              <a:rPr lang="en-US" sz="1500" b="0" dirty="0">
                <a:latin typeface="Verdana" pitchFamily="34" charset="0"/>
              </a:rPr>
              <a:t>Each operand encountered is simply added to P and does not change STACK.</a:t>
            </a:r>
          </a:p>
          <a:p>
            <a:pPr marL="920750" lvl="1" indent="-457200" algn="just">
              <a:lnSpc>
                <a:spcPct val="92000"/>
              </a:lnSpc>
              <a:buFont typeface="+mj-lt"/>
              <a:buAutoNum type="arabicPeriod"/>
              <a:defRPr/>
            </a:pPr>
            <a:r>
              <a:rPr lang="en-US" sz="1500" b="0" dirty="0">
                <a:latin typeface="Verdana" pitchFamily="34" charset="0"/>
              </a:rPr>
              <a:t>The subtraction operator (-) in row 7 sends * from STACK to P before it (-) is pushed onto STACK.</a:t>
            </a:r>
          </a:p>
          <a:p>
            <a:pPr marL="920750" lvl="1" indent="-457200" algn="just">
              <a:lnSpc>
                <a:spcPct val="92000"/>
              </a:lnSpc>
              <a:buFont typeface="+mj-lt"/>
              <a:buAutoNum type="arabicPeriod"/>
              <a:defRPr/>
            </a:pPr>
            <a:r>
              <a:rPr lang="en-US" sz="1500" b="0" dirty="0">
                <a:latin typeface="Verdana" pitchFamily="34" charset="0"/>
              </a:rPr>
              <a:t>The right parenthesis in row 14 sends ↑ and then / from STACK to P, and then removes the left parenthesis from the top of STACK.</a:t>
            </a:r>
          </a:p>
          <a:p>
            <a:pPr marL="920750" lvl="1" indent="-457200" algn="just">
              <a:lnSpc>
                <a:spcPct val="92000"/>
              </a:lnSpc>
              <a:buFont typeface="+mj-lt"/>
              <a:buAutoNum type="arabicPeriod"/>
              <a:defRPr/>
            </a:pPr>
            <a:r>
              <a:rPr lang="en-US" sz="1500" b="0" dirty="0">
                <a:latin typeface="Verdana" pitchFamily="34" charset="0"/>
              </a:rPr>
              <a:t>The right parenthesis in row 20 sends * and then + from STACK to P, and then removes the left parenthesis from the top of STACK.</a:t>
            </a:r>
          </a:p>
          <a:p>
            <a:pPr marL="920750" lvl="1" indent="-457200" algn="just">
              <a:lnSpc>
                <a:spcPct val="92000"/>
              </a:lnSpc>
              <a:buFont typeface="+mj-lt"/>
              <a:buAutoNum type="arabicPeriod"/>
              <a:defRPr/>
            </a:pPr>
            <a:r>
              <a:rPr lang="en-US" sz="1500" b="0" dirty="0">
                <a:latin typeface="Verdana" pitchFamily="34" charset="0"/>
              </a:rPr>
              <a:t>After step 20 is executed, the STACK is empty and the algorithm is completed. </a:t>
            </a:r>
          </a:p>
          <a:p>
            <a:pPr marL="920750" lvl="1" indent="-457200" algn="just">
              <a:lnSpc>
                <a:spcPct val="92000"/>
              </a:lnSpc>
              <a:buFont typeface="+mj-lt"/>
              <a:buAutoNum type="arabicPeriod"/>
              <a:defRPr/>
            </a:pPr>
            <a:r>
              <a:rPr lang="en-US" sz="1500" b="0" dirty="0">
                <a:latin typeface="Verdana" pitchFamily="34" charset="0"/>
              </a:rPr>
              <a:t>The  equivalent postfix expression found is:</a:t>
            </a:r>
          </a:p>
          <a:p>
            <a:pPr marL="920750" lvl="1" indent="-457200" algn="ctr">
              <a:lnSpc>
                <a:spcPct val="92000"/>
              </a:lnSpc>
              <a:defRPr/>
            </a:pPr>
            <a:r>
              <a:rPr lang="en-US" sz="1500" dirty="0">
                <a:solidFill>
                  <a:srgbClr val="FF0000"/>
                </a:solidFill>
                <a:latin typeface="Verdana" pitchFamily="34" charset="0"/>
              </a:rPr>
              <a:t>P:    A B C * D E F ↑ / G * - H * +</a:t>
            </a:r>
          </a:p>
        </p:txBody>
      </p:sp>
      <p:sp>
        <p:nvSpPr>
          <p:cNvPr id="33795"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Transforming Infix Expression into Postfix Expression</a:t>
            </a:r>
          </a:p>
        </p:txBody>
      </p:sp>
      <p:graphicFrame>
        <p:nvGraphicFramePr>
          <p:cNvPr id="5" name="Table 4"/>
          <p:cNvGraphicFramePr>
            <a:graphicFrameLocks noGrp="1"/>
          </p:cNvGraphicFramePr>
          <p:nvPr/>
        </p:nvGraphicFramePr>
        <p:xfrm>
          <a:off x="14288" y="2716213"/>
          <a:ext cx="9007475" cy="625476"/>
        </p:xfrm>
        <a:graphic>
          <a:graphicData uri="http://schemas.openxmlformats.org/drawingml/2006/table">
            <a:tbl>
              <a:tblPr/>
              <a:tblGrid>
                <a:gridCol w="466725"/>
                <a:gridCol w="395287"/>
                <a:gridCol w="363538"/>
                <a:gridCol w="361950"/>
                <a:gridCol w="363537"/>
                <a:gridCol w="363538"/>
                <a:gridCol w="361950"/>
                <a:gridCol w="363537"/>
                <a:gridCol w="363538"/>
                <a:gridCol w="390525"/>
                <a:gridCol w="469900"/>
                <a:gridCol w="469900"/>
                <a:gridCol w="471487"/>
                <a:gridCol w="469900"/>
                <a:gridCol w="490538"/>
                <a:gridCol w="490537"/>
                <a:gridCol w="469900"/>
                <a:gridCol w="471488"/>
                <a:gridCol w="469900"/>
                <a:gridCol w="469900"/>
                <a:gridCol w="469900"/>
              </a:tblGrid>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Q:</a:t>
                      </a:r>
                    </a:p>
                  </a:txBody>
                  <a:tcPr horzOverflow="overflow">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a:t>
                      </a:r>
                      <a:endParaRPr kumimoji="0" lang="en-US" sz="1400" b="1"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Verdan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9B1DA"/>
                    </a:solidFill>
                  </a:tcPr>
                </a:tc>
              </a:tr>
              <a:tr h="31273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smtClean="0">
                        <a:ln>
                          <a:noFill/>
                        </a:ln>
                        <a:solidFill>
                          <a:srgbClr val="000000"/>
                        </a:solidFill>
                        <a:effectLst/>
                        <a:latin typeface="Verdana" pitchFamily="34" charset="0"/>
                        <a:cs typeface="Arial" charset="0"/>
                      </a:endParaRPr>
                    </a:p>
                  </a:txBody>
                  <a:tcPr horzOverflow="overflow">
                    <a:lnL>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14</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15</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16</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18</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19</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Verdana" pitchFamily="34" charset="0"/>
                          <a:cs typeface="Arial" charset="0"/>
                        </a:rPr>
                        <a:t>20</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r>
            </a:tbl>
          </a:graphicData>
        </a:graphic>
      </p:graphicFrame>
      <p:sp>
        <p:nvSpPr>
          <p:cNvPr id="33864" name="Slide Number Placeholder 6"/>
          <p:cNvSpPr>
            <a:spLocks noGrp="1"/>
          </p:cNvSpPr>
          <p:nvPr>
            <p:ph type="sldNum" sz="quarter" idx="11"/>
          </p:nvPr>
        </p:nvSpPr>
        <p:spPr>
          <a:xfrm>
            <a:off x="-30163" y="6481763"/>
            <a:ext cx="752476" cy="376237"/>
          </a:xfrm>
          <a:noFill/>
        </p:spPr>
        <p:txBody>
          <a:bodyPr/>
          <a:lstStyle/>
          <a:p>
            <a:pPr algn="l"/>
            <a:r>
              <a:rPr lang="en-US" smtClean="0"/>
              <a:t>8.</a:t>
            </a:r>
            <a:fld id="{CA57E292-E493-41B1-9E6D-969BE36A9732}" type="slidenum">
              <a:rPr lang="en-US" smtClean="0"/>
              <a:pPr algn="l"/>
              <a:t>17</a:t>
            </a:fld>
            <a:endParaRPr 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Transforming Infix Expression into Postfix Expression</a:t>
            </a:r>
          </a:p>
        </p:txBody>
      </p:sp>
      <p:graphicFrame>
        <p:nvGraphicFramePr>
          <p:cNvPr id="6" name="Table 5"/>
          <p:cNvGraphicFramePr>
            <a:graphicFrameLocks noGrp="1"/>
          </p:cNvGraphicFramePr>
          <p:nvPr/>
        </p:nvGraphicFramePr>
        <p:xfrm>
          <a:off x="1000125" y="555625"/>
          <a:ext cx="6601715" cy="6144768"/>
        </p:xfrm>
        <a:graphic>
          <a:graphicData uri="http://schemas.openxmlformats.org/drawingml/2006/table">
            <a:tbl>
              <a:tblPr firstRow="1" bandRow="1">
                <a:tableStyleId>{5C22544A-7EE6-4342-B048-85BDC9FD1C3A}</a:tableStyleId>
              </a:tblPr>
              <a:tblGrid>
                <a:gridCol w="427355"/>
                <a:gridCol w="632080"/>
                <a:gridCol w="20828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gridCol w="254000"/>
              </a:tblGrid>
              <a:tr h="370840">
                <a:tc gridSpan="2">
                  <a:txBody>
                    <a:bodyPr/>
                    <a:lstStyle/>
                    <a:p>
                      <a:pPr>
                        <a:lnSpc>
                          <a:spcPct val="90000"/>
                        </a:lnSpc>
                      </a:pPr>
                      <a:r>
                        <a:rPr lang="en-US" sz="1400" dirty="0" smtClean="0">
                          <a:solidFill>
                            <a:schemeClr val="tx1"/>
                          </a:solidFill>
                          <a:latin typeface="Arial Narrow" pitchFamily="34" charset="0"/>
                        </a:rPr>
                        <a:t>Symbol scanned Q</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tc gridSpan="7">
                  <a:txBody>
                    <a:bodyPr/>
                    <a:lstStyle/>
                    <a:p>
                      <a:pPr>
                        <a:lnSpc>
                          <a:spcPct val="90000"/>
                        </a:lnSpc>
                      </a:pPr>
                      <a:r>
                        <a:rPr lang="en-US" sz="1400" dirty="0" smtClean="0">
                          <a:solidFill>
                            <a:schemeClr val="tx1"/>
                          </a:solidFill>
                          <a:latin typeface="Arial Narrow" pitchFamily="34" charset="0"/>
                        </a:rPr>
                        <a:t>STACK</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gridSpan="15">
                  <a:txBody>
                    <a:bodyPr/>
                    <a:lstStyle/>
                    <a:p>
                      <a:pPr>
                        <a:lnSpc>
                          <a:spcPct val="90000"/>
                        </a:lnSpc>
                      </a:pPr>
                      <a:r>
                        <a:rPr lang="en-US" sz="1400" dirty="0" smtClean="0">
                          <a:solidFill>
                            <a:schemeClr val="tx1"/>
                          </a:solidFill>
                          <a:latin typeface="Arial Narrow" pitchFamily="34" charset="0"/>
                        </a:rPr>
                        <a:t>Postfix expression P</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c hMerge="1">
                  <a:txBody>
                    <a:bodyPr/>
                    <a:lstStyle/>
                    <a:p>
                      <a:endParaRPr lang="en-US" sz="1400" dirty="0">
                        <a:latin typeface="Arial Narrow" pitchFamily="34" charset="0"/>
                      </a:endParaRPr>
                    </a:p>
                  </a:txBody>
                  <a:tcPr/>
                </a:tc>
              </a:tr>
              <a:tr h="0">
                <a:tc>
                  <a:txBody>
                    <a:bodyPr/>
                    <a:lstStyle/>
                    <a:p>
                      <a:pPr>
                        <a:lnSpc>
                          <a:spcPct val="90000"/>
                        </a:lnSpc>
                      </a:pPr>
                      <a:r>
                        <a:rPr lang="en-US" sz="1400" dirty="0" smtClean="0">
                          <a:solidFill>
                            <a:schemeClr val="tx1"/>
                          </a:solidFill>
                          <a:latin typeface="Arial Narrow" pitchFamily="34" charset="0"/>
                        </a:rPr>
                        <a:t>1.</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2.</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3.</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4.</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5.</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6.</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7.</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8.</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9.</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10.</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11.</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12.</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b="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1400" b="0" dirty="0" smtClean="0">
                          <a:solidFill>
                            <a:schemeClr val="tx1"/>
                          </a:solidFill>
                          <a:latin typeface="Arial Narrow" pitchFamily="34" charset="0"/>
                        </a:rPr>
                        <a:t>↑</a:t>
                      </a:r>
                      <a:endParaRPr lang="en-US" sz="1400" dirty="0" smtClean="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13.</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F</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1400" b="0" dirty="0" smtClean="0">
                          <a:solidFill>
                            <a:schemeClr val="tx1"/>
                          </a:solidFill>
                          <a:latin typeface="Arial Narrow" pitchFamily="34" charset="0"/>
                        </a:rPr>
                        <a:t>↑</a:t>
                      </a:r>
                      <a:endParaRPr lang="en-US" sz="1400" dirty="0" smtClean="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F</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14.</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F</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1400" b="0" dirty="0" smtClean="0">
                          <a:solidFill>
                            <a:schemeClr val="tx1"/>
                          </a:solidFill>
                          <a:latin typeface="Arial Narrow" pitchFamily="34" charset="0"/>
                        </a:rPr>
                        <a:t>↑</a:t>
                      </a:r>
                      <a:endParaRPr lang="en-US" sz="1400" dirty="0" smtClean="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15.</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F</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b="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16.</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G</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F</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b="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G</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17.</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F</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b="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G</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18.</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F</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b="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G</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19.</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H</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F</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b="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G</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H</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a:lnSpc>
                          <a:spcPct val="90000"/>
                        </a:lnSpc>
                      </a:pPr>
                      <a:r>
                        <a:rPr lang="en-US" sz="1400" dirty="0" smtClean="0">
                          <a:solidFill>
                            <a:schemeClr val="tx1"/>
                          </a:solidFill>
                          <a:latin typeface="Arial Narrow" pitchFamily="34" charset="0"/>
                        </a:rPr>
                        <a:t>20.</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B</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C</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D</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E</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F</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b="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G</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H</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90000"/>
                        </a:lnSpc>
                      </a:pPr>
                      <a:r>
                        <a:rPr lang="en-US" sz="1400" dirty="0" smtClean="0">
                          <a:solidFill>
                            <a:schemeClr val="tx1"/>
                          </a:solidFill>
                          <a:latin typeface="Arial Narrow" pitchFamily="34" charset="0"/>
                        </a:rPr>
                        <a:t>+</a:t>
                      </a:r>
                      <a:endParaRPr lang="en-US" sz="1400" dirty="0">
                        <a:solidFill>
                          <a:schemeClr val="tx1"/>
                        </a:solidFill>
                        <a:latin typeface="Arial Narrow"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35350" name="Slide Number Placeholder 6"/>
          <p:cNvSpPr>
            <a:spLocks noGrp="1"/>
          </p:cNvSpPr>
          <p:nvPr>
            <p:ph type="sldNum" sz="quarter" idx="11"/>
          </p:nvPr>
        </p:nvSpPr>
        <p:spPr>
          <a:xfrm>
            <a:off x="-30163" y="6481763"/>
            <a:ext cx="752476" cy="376237"/>
          </a:xfrm>
          <a:noFill/>
        </p:spPr>
        <p:txBody>
          <a:bodyPr/>
          <a:lstStyle/>
          <a:p>
            <a:pPr algn="l"/>
            <a:r>
              <a:rPr lang="en-US" smtClean="0"/>
              <a:t>8.</a:t>
            </a:r>
            <a:fld id="{D71C5ECB-2B7C-4597-B445-61F4BBE8C45E}" type="slidenum">
              <a:rPr lang="en-US" smtClean="0"/>
              <a:pPr algn="l"/>
              <a:t>18</a:t>
            </a:fld>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381000" y="1630363"/>
            <a:ext cx="8215313" cy="4854575"/>
          </a:xfrm>
          <a:solidFill>
            <a:srgbClr val="D9F7F6"/>
          </a:solidFill>
          <a:ln>
            <a:solidFill>
              <a:srgbClr val="CC0099"/>
            </a:solidFill>
          </a:ln>
        </p:spPr>
        <p:txBody>
          <a:bodyPr/>
          <a:lstStyle/>
          <a:p>
            <a:pPr marL="6350" indent="-6350" eaLnBrk="1" hangingPunct="1">
              <a:lnSpc>
                <a:spcPct val="80000"/>
              </a:lnSpc>
              <a:buFontTx/>
              <a:buNone/>
              <a:defRPr/>
            </a:pPr>
            <a:r>
              <a:rPr lang="en-US" sz="1500" b="1" dirty="0" smtClean="0">
                <a:latin typeface="Verdana" pitchFamily="34" charset="0"/>
                <a:ea typeface="Verdana" pitchFamily="34" charset="0"/>
                <a:cs typeface="Verdana" pitchFamily="34" charset="0"/>
              </a:rPr>
              <a:t>Algorithm: </a:t>
            </a:r>
          </a:p>
          <a:p>
            <a:pPr marL="6350" indent="-6350" eaLnBrk="1" hangingPunct="1">
              <a:lnSpc>
                <a:spcPct val="80000"/>
              </a:lnSpc>
              <a:buFontTx/>
              <a:buNone/>
              <a:defRPr/>
            </a:pPr>
            <a:r>
              <a:rPr lang="en-US" sz="1500" dirty="0" smtClean="0">
                <a:latin typeface="Verdana" pitchFamily="34" charset="0"/>
                <a:ea typeface="Verdana" pitchFamily="34" charset="0"/>
                <a:cs typeface="Verdana" pitchFamily="34" charset="0"/>
              </a:rPr>
              <a:t>This algorithm finds the VALUE of an arithmetic expression P written in postfix notation.</a:t>
            </a:r>
          </a:p>
          <a:p>
            <a:pPr marL="6350" indent="-6350" eaLnBrk="1" hangingPunct="1">
              <a:lnSpc>
                <a:spcPct val="80000"/>
              </a:lnSpc>
              <a:buFontTx/>
              <a:buNone/>
              <a:defRPr/>
            </a:pPr>
            <a:endParaRPr lang="en-US" sz="1500" dirty="0" smtClean="0">
              <a:latin typeface="Verdana" pitchFamily="34" charset="0"/>
              <a:ea typeface="Verdana" pitchFamily="34" charset="0"/>
              <a:cs typeface="Verdana" pitchFamily="34" charset="0"/>
            </a:endParaRPr>
          </a:p>
          <a:p>
            <a:pPr marL="838200" lvl="1" indent="-381000" eaLnBrk="1" hangingPunct="1">
              <a:spcBef>
                <a:spcPts val="300"/>
              </a:spcBef>
              <a:spcAft>
                <a:spcPts val="300"/>
              </a:spcAft>
              <a:buFontTx/>
              <a:buAutoNum type="arabicPeriod"/>
              <a:defRPr/>
            </a:pPr>
            <a:r>
              <a:rPr lang="en-US" sz="1500" dirty="0" smtClean="0">
                <a:latin typeface="Verdana" pitchFamily="34" charset="0"/>
                <a:ea typeface="Verdana" pitchFamily="34" charset="0"/>
                <a:cs typeface="Verdana" pitchFamily="34" charset="0"/>
              </a:rPr>
              <a:t>Add a right parenthesis “)” at the end of P</a:t>
            </a:r>
          </a:p>
          <a:p>
            <a:pPr marL="838200" lvl="1" indent="-381000" eaLnBrk="1" hangingPunct="1">
              <a:spcBef>
                <a:spcPts val="300"/>
              </a:spcBef>
              <a:spcAft>
                <a:spcPts val="300"/>
              </a:spcAft>
              <a:buFontTx/>
              <a:buAutoNum type="arabicPeriod"/>
              <a:defRPr/>
            </a:pPr>
            <a:r>
              <a:rPr lang="en-US" sz="1500" dirty="0" smtClean="0">
                <a:latin typeface="Verdana" pitchFamily="34" charset="0"/>
                <a:ea typeface="Verdana" pitchFamily="34" charset="0"/>
                <a:cs typeface="Verdana" pitchFamily="34" charset="0"/>
              </a:rPr>
              <a:t>Scan P from left to right and repeat steps 3 and 4  for each element of P until the sentinel “)” is encountered.</a:t>
            </a:r>
          </a:p>
          <a:p>
            <a:pPr marL="838200" lvl="1" indent="-381000" eaLnBrk="1" hangingPunct="1">
              <a:spcBef>
                <a:spcPts val="300"/>
              </a:spcBef>
              <a:spcAft>
                <a:spcPts val="300"/>
              </a:spcAft>
              <a:buFontTx/>
              <a:buAutoNum type="arabicPeriod"/>
              <a:defRPr/>
            </a:pPr>
            <a:r>
              <a:rPr lang="en-US" sz="1500" dirty="0" smtClean="0">
                <a:latin typeface="Verdana" pitchFamily="34" charset="0"/>
                <a:ea typeface="Verdana" pitchFamily="34" charset="0"/>
                <a:cs typeface="Verdana" pitchFamily="34" charset="0"/>
              </a:rPr>
              <a:t>If an operand is encountered, put it on STACK.</a:t>
            </a:r>
          </a:p>
          <a:p>
            <a:pPr marL="838200" lvl="1" indent="-381000" eaLnBrk="1" hangingPunct="1">
              <a:spcBef>
                <a:spcPts val="300"/>
              </a:spcBef>
              <a:spcAft>
                <a:spcPts val="300"/>
              </a:spcAft>
              <a:buFontTx/>
              <a:buAutoNum type="arabicPeriod"/>
              <a:defRPr/>
            </a:pPr>
            <a:r>
              <a:rPr lang="en-US" sz="1500" dirty="0" smtClean="0">
                <a:latin typeface="Verdana" pitchFamily="34" charset="0"/>
                <a:ea typeface="Verdana" pitchFamily="34" charset="0"/>
                <a:cs typeface="Verdana" pitchFamily="34" charset="0"/>
              </a:rPr>
              <a:t>If an operator      is encountered, then :</a:t>
            </a:r>
          </a:p>
          <a:p>
            <a:pPr marL="1601788" lvl="1" indent="-403225" eaLnBrk="1" hangingPunct="1">
              <a:spcBef>
                <a:spcPts val="300"/>
              </a:spcBef>
              <a:spcAft>
                <a:spcPts val="300"/>
              </a:spcAft>
              <a:buFontTx/>
              <a:buAutoNum type="alphaLcParenBoth"/>
              <a:defRPr/>
            </a:pPr>
            <a:r>
              <a:rPr lang="en-US" sz="1500" dirty="0" smtClean="0">
                <a:latin typeface="Verdana" pitchFamily="34" charset="0"/>
                <a:ea typeface="Verdana" pitchFamily="34" charset="0"/>
                <a:cs typeface="Verdana" pitchFamily="34" charset="0"/>
              </a:rPr>
              <a:t>Remove the two top element of STACK, where A is the top element and B is the next – to – top element.</a:t>
            </a:r>
          </a:p>
          <a:p>
            <a:pPr marL="1601788" lvl="1" indent="-403225" eaLnBrk="1" hangingPunct="1">
              <a:spcBef>
                <a:spcPts val="300"/>
              </a:spcBef>
              <a:spcAft>
                <a:spcPts val="300"/>
              </a:spcAft>
              <a:buFontTx/>
              <a:buAutoNum type="alphaLcParenBoth"/>
              <a:defRPr/>
            </a:pPr>
            <a:r>
              <a:rPr lang="en-US" sz="1500" dirty="0" smtClean="0">
                <a:latin typeface="Verdana" pitchFamily="34" charset="0"/>
                <a:ea typeface="Verdana" pitchFamily="34" charset="0"/>
                <a:cs typeface="Verdana" pitchFamily="34" charset="0"/>
              </a:rPr>
              <a:t> Evaluate  B       A.</a:t>
            </a:r>
          </a:p>
          <a:p>
            <a:pPr marL="1601788" lvl="1" indent="-403225" eaLnBrk="1" hangingPunct="1">
              <a:spcBef>
                <a:spcPts val="300"/>
              </a:spcBef>
              <a:spcAft>
                <a:spcPts val="300"/>
              </a:spcAft>
              <a:buFontTx/>
              <a:buAutoNum type="alphaLcParenBoth"/>
              <a:defRPr/>
            </a:pPr>
            <a:r>
              <a:rPr lang="en-US" sz="1500" dirty="0" smtClean="0">
                <a:latin typeface="Verdana" pitchFamily="34" charset="0"/>
                <a:ea typeface="Verdana" pitchFamily="34" charset="0"/>
                <a:cs typeface="Verdana" pitchFamily="34" charset="0"/>
              </a:rPr>
              <a:t> Place the result of (b) back on STACK. </a:t>
            </a:r>
          </a:p>
          <a:p>
            <a:pPr marL="838200" lvl="1" indent="-381000" eaLnBrk="1" hangingPunct="1">
              <a:spcBef>
                <a:spcPts val="300"/>
              </a:spcBef>
              <a:spcAft>
                <a:spcPts val="300"/>
              </a:spcAft>
              <a:buFontTx/>
              <a:buNone/>
              <a:defRPr/>
            </a:pPr>
            <a:r>
              <a:rPr lang="en-US" sz="1500" dirty="0" smtClean="0">
                <a:latin typeface="Verdana" pitchFamily="34" charset="0"/>
                <a:ea typeface="Verdana" pitchFamily="34" charset="0"/>
                <a:cs typeface="Verdana" pitchFamily="34" charset="0"/>
              </a:rPr>
              <a:t>	[End of if structure]</a:t>
            </a:r>
          </a:p>
          <a:p>
            <a:pPr marL="838200" lvl="1" indent="-381000" eaLnBrk="1" hangingPunct="1">
              <a:spcBef>
                <a:spcPts val="300"/>
              </a:spcBef>
              <a:spcAft>
                <a:spcPts val="300"/>
              </a:spcAft>
              <a:buFontTx/>
              <a:buNone/>
              <a:defRPr/>
            </a:pPr>
            <a:r>
              <a:rPr lang="en-US" sz="1500" dirty="0" smtClean="0">
                <a:latin typeface="Verdana" pitchFamily="34" charset="0"/>
                <a:ea typeface="Verdana" pitchFamily="34" charset="0"/>
                <a:cs typeface="Verdana" pitchFamily="34" charset="0"/>
              </a:rPr>
              <a:t>[End of step 2 loop] </a:t>
            </a:r>
          </a:p>
          <a:p>
            <a:pPr marL="838200" lvl="1" indent="-381000" eaLnBrk="1" hangingPunct="1">
              <a:spcBef>
                <a:spcPts val="300"/>
              </a:spcBef>
              <a:spcAft>
                <a:spcPts val="300"/>
              </a:spcAft>
              <a:buFontTx/>
              <a:buAutoNum type="arabicPeriod" startAt="5"/>
              <a:defRPr/>
            </a:pPr>
            <a:r>
              <a:rPr lang="en-US" sz="1500" dirty="0" smtClean="0">
                <a:latin typeface="Verdana" pitchFamily="34" charset="0"/>
                <a:ea typeface="Verdana" pitchFamily="34" charset="0"/>
                <a:cs typeface="Verdana" pitchFamily="34" charset="0"/>
              </a:rPr>
              <a:t>Set VALUE equal to the top element on STACK.</a:t>
            </a:r>
          </a:p>
          <a:p>
            <a:pPr marL="838200" lvl="1" indent="-381000" eaLnBrk="1" hangingPunct="1">
              <a:spcBef>
                <a:spcPts val="300"/>
              </a:spcBef>
              <a:spcAft>
                <a:spcPts val="300"/>
              </a:spcAft>
              <a:buFontTx/>
              <a:buAutoNum type="arabicPeriod" startAt="5"/>
              <a:defRPr/>
            </a:pPr>
            <a:r>
              <a:rPr lang="en-US" sz="1500" dirty="0" smtClean="0">
                <a:latin typeface="Verdana" pitchFamily="34" charset="0"/>
                <a:ea typeface="Verdana" pitchFamily="34" charset="0"/>
                <a:cs typeface="Verdana" pitchFamily="34" charset="0"/>
              </a:rPr>
              <a:t>Exit.</a:t>
            </a:r>
          </a:p>
          <a:p>
            <a:pPr marL="381000" indent="-381000" eaLnBrk="1" hangingPunct="1">
              <a:lnSpc>
                <a:spcPct val="80000"/>
              </a:lnSpc>
              <a:buFontTx/>
              <a:buNone/>
              <a:defRPr/>
            </a:pPr>
            <a:endParaRPr lang="en-US" sz="1500" dirty="0" smtClean="0">
              <a:latin typeface="Verdana" pitchFamily="34" charset="0"/>
              <a:ea typeface="Verdana" pitchFamily="34" charset="0"/>
              <a:cs typeface="Verdana" pitchFamily="34" charset="0"/>
            </a:endParaRPr>
          </a:p>
          <a:p>
            <a:pPr marL="381000" indent="-381000" eaLnBrk="1" hangingPunct="1">
              <a:lnSpc>
                <a:spcPct val="80000"/>
              </a:lnSpc>
              <a:defRPr/>
            </a:pPr>
            <a:endParaRPr lang="en-US" sz="1500" dirty="0" smtClean="0">
              <a:latin typeface="Verdana" pitchFamily="34" charset="0"/>
              <a:ea typeface="Verdana" pitchFamily="34" charset="0"/>
              <a:cs typeface="Verdana" pitchFamily="34" charset="0"/>
            </a:endParaRPr>
          </a:p>
          <a:p>
            <a:pPr marL="381000" indent="-381000" eaLnBrk="1" hangingPunct="1">
              <a:lnSpc>
                <a:spcPct val="80000"/>
              </a:lnSpc>
              <a:buFontTx/>
              <a:buNone/>
              <a:defRPr/>
            </a:pPr>
            <a:endParaRPr lang="en-US" sz="1500" dirty="0" smtClean="0">
              <a:latin typeface="Verdana" pitchFamily="34" charset="0"/>
              <a:ea typeface="Verdana" pitchFamily="34" charset="0"/>
              <a:cs typeface="Verdana" pitchFamily="34" charset="0"/>
            </a:endParaRPr>
          </a:p>
        </p:txBody>
      </p:sp>
      <p:sp>
        <p:nvSpPr>
          <p:cNvPr id="35843" name="Oval 4"/>
          <p:cNvSpPr>
            <a:spLocks noChangeArrowheads="1"/>
          </p:cNvSpPr>
          <p:nvPr/>
        </p:nvSpPr>
        <p:spPr bwMode="auto">
          <a:xfrm>
            <a:off x="3327400" y="4543425"/>
            <a:ext cx="228600" cy="152400"/>
          </a:xfrm>
          <a:prstGeom prst="ellipse">
            <a:avLst/>
          </a:prstGeom>
          <a:noFill/>
          <a:ln w="9525">
            <a:solidFill>
              <a:schemeClr val="tx1"/>
            </a:solidFill>
            <a:round/>
            <a:headEnd/>
            <a:tailEnd/>
          </a:ln>
        </p:spPr>
        <p:txBody>
          <a:bodyPr wrap="none" anchor="ctr"/>
          <a:lstStyle/>
          <a:p>
            <a:pPr algn="ctr"/>
            <a:r>
              <a:rPr lang="en-US" b="0"/>
              <a:t>x</a:t>
            </a:r>
          </a:p>
        </p:txBody>
      </p:sp>
      <p:sp>
        <p:nvSpPr>
          <p:cNvPr id="35844" name="Oval 5"/>
          <p:cNvSpPr>
            <a:spLocks noChangeArrowheads="1"/>
          </p:cNvSpPr>
          <p:nvPr/>
        </p:nvSpPr>
        <p:spPr bwMode="auto">
          <a:xfrm>
            <a:off x="2701925" y="3686175"/>
            <a:ext cx="228600" cy="152400"/>
          </a:xfrm>
          <a:prstGeom prst="ellipse">
            <a:avLst/>
          </a:prstGeom>
          <a:noFill/>
          <a:ln w="9525">
            <a:solidFill>
              <a:schemeClr val="tx1"/>
            </a:solidFill>
            <a:round/>
            <a:headEnd/>
            <a:tailEnd/>
          </a:ln>
        </p:spPr>
        <p:txBody>
          <a:bodyPr wrap="none" anchor="ctr"/>
          <a:lstStyle/>
          <a:p>
            <a:pPr algn="ctr"/>
            <a:r>
              <a:rPr lang="en-US" b="0"/>
              <a:t>x</a:t>
            </a:r>
          </a:p>
        </p:txBody>
      </p:sp>
      <p:sp>
        <p:nvSpPr>
          <p:cNvPr id="35845"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Evaluation of a Postfix Expression using Stack</a:t>
            </a:r>
          </a:p>
        </p:txBody>
      </p:sp>
      <p:sp>
        <p:nvSpPr>
          <p:cNvPr id="35846" name="Text Box 4"/>
          <p:cNvSpPr txBox="1">
            <a:spLocks noChangeArrowheads="1"/>
          </p:cNvSpPr>
          <p:nvPr/>
        </p:nvSpPr>
        <p:spPr bwMode="auto">
          <a:xfrm>
            <a:off x="76200" y="574675"/>
            <a:ext cx="8686800" cy="615950"/>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Char char="Ø"/>
            </a:pPr>
            <a:r>
              <a:rPr lang="en-US" sz="1700" b="0">
                <a:latin typeface="Verdana" pitchFamily="34" charset="0"/>
              </a:rPr>
              <a:t>Suppose P is an arithmetic expression written in postfix notation. The following algorithm, which uses a STACK to hold operands, evaluates P.</a:t>
            </a:r>
            <a:endParaRPr lang="en-US" altLang="zh-CN" sz="1700" b="0">
              <a:latin typeface="Verdana" pitchFamily="34" charset="0"/>
              <a:ea typeface="宋体" pitchFamily="2" charset="-122"/>
            </a:endParaRPr>
          </a:p>
        </p:txBody>
      </p:sp>
      <p:sp>
        <p:nvSpPr>
          <p:cNvPr id="35847" name="Slide Number Placeholder 6"/>
          <p:cNvSpPr>
            <a:spLocks noGrp="1"/>
          </p:cNvSpPr>
          <p:nvPr>
            <p:ph type="sldNum" sz="quarter" idx="11"/>
          </p:nvPr>
        </p:nvSpPr>
        <p:spPr>
          <a:xfrm>
            <a:off x="-30163" y="6481763"/>
            <a:ext cx="752476" cy="376237"/>
          </a:xfrm>
          <a:noFill/>
        </p:spPr>
        <p:txBody>
          <a:bodyPr/>
          <a:lstStyle/>
          <a:p>
            <a:pPr algn="l"/>
            <a:r>
              <a:rPr lang="en-US" smtClean="0"/>
              <a:t>8.</a:t>
            </a:r>
            <a:fld id="{43DAE7A4-6CA8-4D43-8779-3BE6599C4E71}" type="slidenum">
              <a:rPr lang="en-US" smtClean="0"/>
              <a:pPr algn="l"/>
              <a:t>19</a:t>
            </a:fld>
            <a:endParaRPr 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1"/>
          </p:nvPr>
        </p:nvSpPr>
        <p:spPr>
          <a:xfrm>
            <a:off x="-30163" y="6481763"/>
            <a:ext cx="752476" cy="376237"/>
          </a:xfrm>
          <a:noFill/>
        </p:spPr>
        <p:txBody>
          <a:bodyPr/>
          <a:lstStyle/>
          <a:p>
            <a:pPr algn="l"/>
            <a:r>
              <a:rPr lang="en-US" smtClean="0"/>
              <a:t>8.</a:t>
            </a:r>
            <a:fld id="{6A5FD658-ABA5-439B-B1E1-06066EA27CF9}" type="slidenum">
              <a:rPr lang="en-US" smtClean="0"/>
              <a:pPr algn="l"/>
              <a:t>2</a:t>
            </a:fld>
            <a:endParaRPr lang="en-US" smtClean="0"/>
          </a:p>
        </p:txBody>
      </p:sp>
      <p:sp>
        <p:nvSpPr>
          <p:cNvPr id="18435"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What is Stack?</a:t>
            </a:r>
          </a:p>
        </p:txBody>
      </p:sp>
      <p:sp>
        <p:nvSpPr>
          <p:cNvPr id="7173" name="Text Box 4"/>
          <p:cNvSpPr txBox="1">
            <a:spLocks noChangeArrowheads="1"/>
          </p:cNvSpPr>
          <p:nvPr/>
        </p:nvSpPr>
        <p:spPr bwMode="auto">
          <a:xfrm>
            <a:off x="76200" y="574675"/>
            <a:ext cx="8686800" cy="3724275"/>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Char char="Ø"/>
              <a:defRPr/>
            </a:pPr>
            <a:r>
              <a:rPr lang="en-US" sz="1700" b="0" dirty="0">
                <a:latin typeface="Verdana" pitchFamily="34" charset="0"/>
              </a:rPr>
              <a:t>A stack is a homogeneous collection of elements in which an element may be inserted or deleted only at one end, called the top of the stack. </a:t>
            </a:r>
          </a:p>
          <a:p>
            <a:pPr lvl="1" indent="-457200" algn="just">
              <a:spcBef>
                <a:spcPts val="600"/>
              </a:spcBef>
              <a:spcAft>
                <a:spcPts val="600"/>
              </a:spcAft>
              <a:buFont typeface="Wingdings" pitchFamily="2" charset="2"/>
              <a:buChar char="Ø"/>
              <a:defRPr/>
            </a:pPr>
            <a:r>
              <a:rPr lang="en-US" sz="1700" b="0" dirty="0">
                <a:latin typeface="Verdana" pitchFamily="34" charset="0"/>
              </a:rPr>
              <a:t>Formally this type of </a:t>
            </a:r>
            <a:r>
              <a:rPr lang="en-US" altLang="zh-CN" sz="1700" b="0" dirty="0">
                <a:latin typeface="Verdana" pitchFamily="34" charset="0"/>
              </a:rPr>
              <a:t>stack is called a Last In, First Out (LIFO) stack.</a:t>
            </a:r>
          </a:p>
          <a:p>
            <a:pPr lvl="1" indent="-457200" algn="just">
              <a:spcBef>
                <a:spcPts val="600"/>
              </a:spcBef>
              <a:spcAft>
                <a:spcPts val="600"/>
              </a:spcAft>
              <a:buFont typeface="Wingdings" pitchFamily="2" charset="2"/>
              <a:buChar char="Ø"/>
              <a:defRPr/>
            </a:pPr>
            <a:endParaRPr lang="en-US" sz="1700" b="0" dirty="0">
              <a:latin typeface="Verdana" pitchFamily="34" charset="0"/>
            </a:endParaRPr>
          </a:p>
          <a:p>
            <a:pPr lvl="1" indent="-457200" algn="just">
              <a:spcBef>
                <a:spcPts val="600"/>
              </a:spcBef>
              <a:spcAft>
                <a:spcPts val="600"/>
              </a:spcAft>
              <a:buFont typeface="Wingdings" pitchFamily="2" charset="2"/>
              <a:buChar char="Ø"/>
              <a:defRPr/>
            </a:pPr>
            <a:r>
              <a:rPr lang="en-US" altLang="zh-CN" sz="1700" b="0" dirty="0">
                <a:latin typeface="Verdana" pitchFamily="34" charset="0"/>
              </a:rPr>
              <a:t>Terminology is used for two basic operations associated with stacks are:</a:t>
            </a:r>
          </a:p>
          <a:p>
            <a:pPr marL="1385888" lvl="1" indent="-457200" algn="just">
              <a:spcBef>
                <a:spcPts val="600"/>
              </a:spcBef>
              <a:spcAft>
                <a:spcPts val="600"/>
              </a:spcAft>
              <a:buFont typeface="Wingdings" pitchFamily="2" charset="2"/>
              <a:buChar char="q"/>
              <a:defRPr/>
            </a:pPr>
            <a:r>
              <a:rPr lang="en-US" altLang="zh-CN" sz="1500" b="0" dirty="0">
                <a:latin typeface="Verdana" pitchFamily="34" charset="0"/>
              </a:rPr>
              <a:t>“Push” is the term used to insert an element into a stack. </a:t>
            </a:r>
          </a:p>
          <a:p>
            <a:pPr marL="1385888" lvl="1" indent="-457200" algn="just">
              <a:spcBef>
                <a:spcPts val="600"/>
              </a:spcBef>
              <a:spcAft>
                <a:spcPts val="600"/>
              </a:spcAft>
              <a:buFont typeface="Wingdings" pitchFamily="2" charset="2"/>
              <a:buChar char="q"/>
              <a:defRPr/>
            </a:pPr>
            <a:r>
              <a:rPr lang="en-US" altLang="zh-CN" sz="1500" b="0" dirty="0">
                <a:latin typeface="Verdana" pitchFamily="34" charset="0"/>
              </a:rPr>
              <a:t>“Pop” is the term used to delete an element from a stack.</a:t>
            </a:r>
          </a:p>
          <a:p>
            <a:pPr lvl="1" indent="-457200" algn="just">
              <a:spcBef>
                <a:spcPts val="600"/>
              </a:spcBef>
              <a:spcAft>
                <a:spcPts val="600"/>
              </a:spcAft>
              <a:buFont typeface="Wingdings" pitchFamily="2" charset="2"/>
              <a:buChar char="Ø"/>
              <a:defRPr/>
            </a:pPr>
            <a:r>
              <a:rPr lang="en-US" sz="1700" b="0" dirty="0">
                <a:latin typeface="Verdana" pitchFamily="34" charset="0"/>
              </a:rPr>
              <a:t>The elements may be popped from the stack only in the reverse order of that in which they were pushed onto the stack.</a:t>
            </a:r>
          </a:p>
          <a:p>
            <a:pPr lvl="1" indent="-457200" algn="just">
              <a:spcBef>
                <a:spcPts val="600"/>
              </a:spcBef>
              <a:spcAft>
                <a:spcPts val="600"/>
              </a:spcAft>
              <a:buFont typeface="Wingdings" pitchFamily="2" charset="2"/>
              <a:buChar char="Ø"/>
              <a:defRPr/>
            </a:pPr>
            <a:endParaRPr lang="en-US" sz="1700" b="0" dirty="0">
              <a:latin typeface="Verdana"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51" name="Group 75"/>
          <p:cNvGraphicFramePr>
            <a:graphicFrameLocks noGrp="1"/>
          </p:cNvGraphicFramePr>
          <p:nvPr>
            <p:ph sz="half" idx="2"/>
          </p:nvPr>
        </p:nvGraphicFramePr>
        <p:xfrm>
          <a:off x="4433888" y="2492375"/>
          <a:ext cx="3429000" cy="4023360"/>
        </p:xfrm>
        <a:graphic>
          <a:graphicData uri="http://schemas.openxmlformats.org/drawingml/2006/table">
            <a:tbl>
              <a:tblPr/>
              <a:tblGrid>
                <a:gridCol w="2084388"/>
                <a:gridCol w="1344612"/>
              </a:tblGrid>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Symbol Scanned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STACK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5600">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arenBoth"/>
                        <a:tabLst/>
                      </a:pPr>
                      <a:r>
                        <a:rPr kumimoji="0" lang="en-US" sz="1800" b="0" i="0" u="none" strike="noStrike" cap="none" normalizeH="0" baseline="0" smtClean="0">
                          <a:ln>
                            <a:noFill/>
                          </a:ln>
                          <a:solidFill>
                            <a:schemeClr val="tx1"/>
                          </a:solidFill>
                          <a:effectLst/>
                          <a:latin typeface="Arial" charset="0"/>
                          <a:cs typeface="Arial" charset="0"/>
                        </a:rPr>
                        <a:t>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7188">
                <a:tc>
                  <a:txBody>
                    <a:bodyPr/>
                    <a:lstStyle/>
                    <a:p>
                      <a:pPr marL="342900" marR="0" lvl="0" indent="-342900" algn="l" defTabSz="914400" rtl="0" eaLnBrk="1" fontAlgn="base" latinLnBrk="0" hangingPunct="1">
                        <a:lnSpc>
                          <a:spcPct val="100000"/>
                        </a:lnSpc>
                        <a:spcBef>
                          <a:spcPct val="20000"/>
                        </a:spcBef>
                        <a:spcAft>
                          <a:spcPct val="0"/>
                        </a:spcAft>
                        <a:buClrTx/>
                        <a:buSzTx/>
                        <a:buFontTx/>
                        <a:buAutoNum type="arabicParenBoth" startAt="2"/>
                        <a:tabLst/>
                      </a:pPr>
                      <a:r>
                        <a:rPr kumimoji="0" lang="en-US" sz="1800" b="0" i="0" u="none" strike="noStrike" cap="none" normalizeH="0" baseline="0" smtClean="0">
                          <a:ln>
                            <a:noFill/>
                          </a:ln>
                          <a:solidFill>
                            <a:schemeClr val="tx1"/>
                          </a:solidFill>
                          <a:effectLst/>
                          <a:latin typeface="Arial" charset="0"/>
                          <a:cs typeface="Arial" charset="0"/>
                        </a:rPr>
                        <a:t> 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5, 6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5, </a:t>
                      </a:r>
                      <a:r>
                        <a:rPr kumimoji="0" lang="en-US" sz="1800" b="1" i="0" u="none" strike="noStrike" cap="none" normalizeH="0" baseline="0" smtClean="0">
                          <a:ln>
                            <a:noFill/>
                          </a:ln>
                          <a:solidFill>
                            <a:srgbClr val="3333FF"/>
                          </a:solidFill>
                          <a:effectLst/>
                          <a:latin typeface="Arial" charset="0"/>
                          <a:cs typeface="Arial" charset="0"/>
                        </a:rPr>
                        <a:t>6, 2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(4)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CC0099"/>
                          </a:solidFill>
                          <a:effectLst/>
                          <a:latin typeface="Arial" charset="0"/>
                          <a:cs typeface="Arial" charset="0"/>
                        </a:rPr>
                        <a:t>5</a:t>
                      </a:r>
                      <a:r>
                        <a:rPr kumimoji="0" lang="en-US" sz="1800" b="1" i="0" u="none" strike="noStrike" cap="none" normalizeH="0" baseline="0" smtClean="0">
                          <a:ln>
                            <a:noFill/>
                          </a:ln>
                          <a:solidFill>
                            <a:srgbClr val="3333FF"/>
                          </a:solidFill>
                          <a:effectLst/>
                          <a:latin typeface="Arial" charset="0"/>
                          <a:cs typeface="Arial" charset="0"/>
                        </a:rPr>
                        <a:t>, 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(5)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(6)  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40, 12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(7)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40, </a:t>
                      </a:r>
                      <a:r>
                        <a:rPr kumimoji="0" lang="en-US" sz="1800" b="0" i="0" u="none" strike="noStrike" cap="none" normalizeH="0" baseline="0" smtClean="0">
                          <a:ln>
                            <a:noFill/>
                          </a:ln>
                          <a:solidFill>
                            <a:srgbClr val="CC0099"/>
                          </a:solidFill>
                          <a:effectLst/>
                          <a:latin typeface="Arial" charset="0"/>
                          <a:cs typeface="Arial" charset="0"/>
                        </a:rPr>
                        <a:t>12, 4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(8)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3333FF"/>
                          </a:solidFill>
                          <a:effectLst/>
                          <a:latin typeface="Arial" charset="0"/>
                          <a:cs typeface="Arial" charset="0"/>
                        </a:rPr>
                        <a:t>40</a:t>
                      </a:r>
                      <a:r>
                        <a:rPr kumimoji="0" lang="en-US" sz="1800" b="0" i="0" u="none" strike="noStrike" cap="none" normalizeH="0" baseline="0" smtClean="0">
                          <a:ln>
                            <a:noFill/>
                          </a:ln>
                          <a:solidFill>
                            <a:schemeClr val="tx1"/>
                          </a:solidFill>
                          <a:effectLst/>
                          <a:latin typeface="Arial" charset="0"/>
                          <a:cs typeface="Arial" charset="0"/>
                        </a:rPr>
                        <a:t>, </a:t>
                      </a:r>
                      <a:r>
                        <a:rPr kumimoji="0" lang="en-US" sz="1800" b="0" i="0" u="none" strike="noStrike" cap="none" normalizeH="0" baseline="0" smtClean="0">
                          <a:ln>
                            <a:noFill/>
                          </a:ln>
                          <a:solidFill>
                            <a:srgbClr val="CC0099"/>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(9)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EECFC"/>
                    </a:solidFill>
                  </a:tcPr>
                </a:tc>
              </a:tr>
              <a:tr h="357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charset="0"/>
                          <a:cs typeface="Arial" charset="0"/>
                        </a:rPr>
                        <a:t>(10)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EECFC"/>
                    </a:solidFill>
                  </a:tcPr>
                </a:tc>
              </a:tr>
            </a:tbl>
          </a:graphicData>
        </a:graphic>
      </p:graphicFrame>
      <p:sp>
        <p:nvSpPr>
          <p:cNvPr id="36904"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Evaluation of a Postfix Expression using Stack</a:t>
            </a:r>
          </a:p>
        </p:txBody>
      </p:sp>
      <p:sp>
        <p:nvSpPr>
          <p:cNvPr id="36905" name="Text Box 4"/>
          <p:cNvSpPr txBox="1">
            <a:spLocks noChangeArrowheads="1"/>
          </p:cNvSpPr>
          <p:nvPr/>
        </p:nvSpPr>
        <p:spPr bwMode="auto">
          <a:xfrm>
            <a:off x="76200" y="574675"/>
            <a:ext cx="8686800" cy="1600200"/>
          </a:xfrm>
          <a:prstGeom prst="rect">
            <a:avLst/>
          </a:prstGeom>
          <a:noFill/>
          <a:ln w="9525">
            <a:noFill/>
            <a:miter lim="800000"/>
            <a:headEnd/>
            <a:tailEnd/>
          </a:ln>
        </p:spPr>
        <p:txBody>
          <a:bodyPr>
            <a:spAutoFit/>
          </a:bodyPr>
          <a:lstStyle/>
          <a:p>
            <a:pPr lvl="1" indent="-457200" algn="just">
              <a:spcBef>
                <a:spcPts val="600"/>
              </a:spcBef>
              <a:spcAft>
                <a:spcPts val="600"/>
              </a:spcAft>
            </a:pPr>
            <a:r>
              <a:rPr lang="en-US" sz="1700">
                <a:latin typeface="Verdana" pitchFamily="34" charset="0"/>
              </a:rPr>
              <a:t>Example:</a:t>
            </a:r>
          </a:p>
          <a:p>
            <a:pPr lvl="1" indent="-457200" algn="just">
              <a:spcBef>
                <a:spcPts val="600"/>
              </a:spcBef>
              <a:spcAft>
                <a:spcPts val="600"/>
              </a:spcAft>
              <a:buFont typeface="Wingdings" pitchFamily="2" charset="2"/>
              <a:buChar char="Ø"/>
            </a:pPr>
            <a:r>
              <a:rPr lang="en-US" sz="1700" b="0">
                <a:latin typeface="Verdana" pitchFamily="34" charset="0"/>
              </a:rPr>
              <a:t>Consider the following arithmetic expression P written in postfix notation:</a:t>
            </a:r>
          </a:p>
          <a:p>
            <a:pPr lvl="1" indent="-457200" algn="ctr">
              <a:spcBef>
                <a:spcPts val="600"/>
              </a:spcBef>
              <a:spcAft>
                <a:spcPts val="600"/>
              </a:spcAft>
            </a:pPr>
            <a:r>
              <a:rPr lang="en-US" sz="1700" b="0">
                <a:latin typeface="Verdana" pitchFamily="34" charset="0"/>
              </a:rPr>
              <a:t>P: 5, 6, 2, +, *, 12, 4, /, -</a:t>
            </a:r>
          </a:p>
          <a:p>
            <a:pPr lvl="1" indent="-457200" algn="just">
              <a:spcBef>
                <a:spcPts val="600"/>
              </a:spcBef>
              <a:spcAft>
                <a:spcPts val="600"/>
              </a:spcAft>
              <a:buFont typeface="Wingdings" pitchFamily="2" charset="2"/>
              <a:buChar char="Ø"/>
            </a:pPr>
            <a:r>
              <a:rPr lang="en-US" sz="1700" b="0">
                <a:latin typeface="Verdana" pitchFamily="34" charset="0"/>
              </a:rPr>
              <a:t>Evaluate the expression by simulating the algorithm discussed above.</a:t>
            </a:r>
          </a:p>
        </p:txBody>
      </p:sp>
      <p:sp>
        <p:nvSpPr>
          <p:cNvPr id="36906" name="Text Box 4"/>
          <p:cNvSpPr txBox="1">
            <a:spLocks noChangeArrowheads="1"/>
          </p:cNvSpPr>
          <p:nvPr/>
        </p:nvSpPr>
        <p:spPr bwMode="auto">
          <a:xfrm>
            <a:off x="0" y="2673350"/>
            <a:ext cx="3883025" cy="2908300"/>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Char char="Ø"/>
            </a:pPr>
            <a:r>
              <a:rPr lang="en-US" sz="1700" b="0">
                <a:latin typeface="Verdana" pitchFamily="34" charset="0"/>
              </a:rPr>
              <a:t>The elements of P have been labeled from left to right for easy reference.</a:t>
            </a:r>
          </a:p>
          <a:p>
            <a:pPr lvl="1" indent="-457200" algn="just">
              <a:spcBef>
                <a:spcPts val="600"/>
              </a:spcBef>
              <a:spcAft>
                <a:spcPts val="600"/>
              </a:spcAft>
              <a:buFont typeface="Wingdings" pitchFamily="2" charset="2"/>
              <a:buChar char="Ø"/>
            </a:pPr>
            <a:r>
              <a:rPr lang="en-US" sz="1700" b="0">
                <a:latin typeface="Verdana" pitchFamily="34" charset="0"/>
              </a:rPr>
              <a:t>A right parenthesis is added at the end of P.</a:t>
            </a:r>
          </a:p>
          <a:p>
            <a:pPr lvl="1" indent="-457200" algn="just">
              <a:spcBef>
                <a:spcPts val="600"/>
              </a:spcBef>
              <a:spcAft>
                <a:spcPts val="600"/>
              </a:spcAft>
              <a:buFont typeface="Wingdings" pitchFamily="2" charset="2"/>
              <a:buChar char="Ø"/>
            </a:pPr>
            <a:r>
              <a:rPr lang="en-US" sz="1700" b="0">
                <a:latin typeface="Verdana" pitchFamily="34" charset="0"/>
              </a:rPr>
              <a:t>Each operand is put onto the STACK.</a:t>
            </a:r>
          </a:p>
          <a:p>
            <a:pPr lvl="1" indent="-457200" algn="just">
              <a:spcBef>
                <a:spcPts val="600"/>
              </a:spcBef>
              <a:spcAft>
                <a:spcPts val="600"/>
              </a:spcAft>
              <a:buFont typeface="Wingdings" pitchFamily="2" charset="2"/>
              <a:buChar char="Ø"/>
            </a:pPr>
            <a:r>
              <a:rPr lang="en-US" sz="1700" b="0">
                <a:latin typeface="Verdana" pitchFamily="34" charset="0"/>
              </a:rPr>
              <a:t>The final number in the STACK is 37.</a:t>
            </a:r>
            <a:endParaRPr lang="en-US" altLang="zh-CN" sz="1700" b="0">
              <a:latin typeface="Verdana" pitchFamily="34" charset="0"/>
              <a:ea typeface="宋体" pitchFamily="2" charset="-122"/>
            </a:endParaRPr>
          </a:p>
        </p:txBody>
      </p:sp>
      <p:sp>
        <p:nvSpPr>
          <p:cNvPr id="36907" name="Slide Number Placeholder 6"/>
          <p:cNvSpPr>
            <a:spLocks noGrp="1"/>
          </p:cNvSpPr>
          <p:nvPr>
            <p:ph type="sldNum" sz="quarter" idx="11"/>
          </p:nvPr>
        </p:nvSpPr>
        <p:spPr>
          <a:xfrm>
            <a:off x="-30163" y="6481763"/>
            <a:ext cx="752476" cy="376237"/>
          </a:xfrm>
          <a:noFill/>
        </p:spPr>
        <p:txBody>
          <a:bodyPr/>
          <a:lstStyle/>
          <a:p>
            <a:pPr algn="l"/>
            <a:r>
              <a:rPr lang="en-US" smtClean="0"/>
              <a:t>8.</a:t>
            </a:r>
            <a:fld id="{02C87A19-4B49-49E8-B70B-BB0547F4D8FD}" type="slidenum">
              <a:rPr lang="en-US" smtClean="0"/>
              <a:pPr algn="l"/>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sz="half" idx="1"/>
          </p:nvPr>
        </p:nvSpPr>
        <p:spPr>
          <a:xfrm>
            <a:off x="161925" y="814388"/>
            <a:ext cx="6057900" cy="1066800"/>
          </a:xfrm>
          <a:solidFill>
            <a:srgbClr val="FFFFE7"/>
          </a:solidFill>
          <a:ln>
            <a:solidFill>
              <a:srgbClr val="CCFF99"/>
            </a:solidFill>
          </a:ln>
        </p:spPr>
        <p:txBody>
          <a:bodyPr/>
          <a:lstStyle/>
          <a:p>
            <a:pPr eaLnBrk="1" hangingPunct="1">
              <a:lnSpc>
                <a:spcPct val="90000"/>
              </a:lnSpc>
              <a:buFontTx/>
              <a:buNone/>
            </a:pPr>
            <a:r>
              <a:rPr lang="en-US" sz="1600" smtClean="0"/>
              <a:t>	</a:t>
            </a:r>
            <a:r>
              <a:rPr lang="en-US" sz="1600" b="1" smtClean="0"/>
              <a:t>Quicksort</a:t>
            </a:r>
            <a:r>
              <a:rPr lang="en-US" sz="1600" smtClean="0"/>
              <a:t> is a divide-and-conquer method for sorting. </a:t>
            </a:r>
          </a:p>
          <a:p>
            <a:pPr eaLnBrk="1" hangingPunct="1">
              <a:lnSpc>
                <a:spcPct val="90000"/>
              </a:lnSpc>
              <a:buFontTx/>
              <a:buNone/>
            </a:pPr>
            <a:r>
              <a:rPr lang="en-US" sz="1600" smtClean="0"/>
              <a:t>	Divide and conquer </a:t>
            </a:r>
            <a:r>
              <a:rPr lang="en-US" sz="1600" b="1" smtClean="0"/>
              <a:t>method:</a:t>
            </a:r>
            <a:r>
              <a:rPr lang="en-US" sz="1600" smtClean="0"/>
              <a:t> </a:t>
            </a:r>
          </a:p>
          <a:p>
            <a:pPr eaLnBrk="1" hangingPunct="1">
              <a:lnSpc>
                <a:spcPct val="90000"/>
              </a:lnSpc>
              <a:buFontTx/>
              <a:buNone/>
            </a:pPr>
            <a:r>
              <a:rPr lang="en-US" sz="1600" smtClean="0"/>
              <a:t>	 It works by partitioning an array into parts, then sorting each part independently.</a:t>
            </a:r>
          </a:p>
        </p:txBody>
      </p:sp>
      <p:sp>
        <p:nvSpPr>
          <p:cNvPr id="37891" name="Text Box 5"/>
          <p:cNvSpPr txBox="1">
            <a:spLocks noChangeArrowheads="1"/>
          </p:cNvSpPr>
          <p:nvPr/>
        </p:nvSpPr>
        <p:spPr bwMode="auto">
          <a:xfrm>
            <a:off x="119063" y="2039938"/>
            <a:ext cx="6103937" cy="2366962"/>
          </a:xfrm>
          <a:prstGeom prst="rect">
            <a:avLst/>
          </a:prstGeom>
          <a:solidFill>
            <a:srgbClr val="FEE8FE"/>
          </a:solidFill>
          <a:ln w="9525">
            <a:solidFill>
              <a:srgbClr val="FF0000"/>
            </a:solidFill>
            <a:miter lim="800000"/>
            <a:headEnd/>
            <a:tailEnd/>
          </a:ln>
        </p:spPr>
        <p:txBody>
          <a:bodyPr>
            <a:spAutoFit/>
          </a:bodyPr>
          <a:lstStyle/>
          <a:p>
            <a:r>
              <a:rPr lang="en-US" sz="1600"/>
              <a:t>Divide</a:t>
            </a:r>
            <a:r>
              <a:rPr lang="en-US" sz="1600" b="0"/>
              <a:t>: Partition into sub arrays (sub-lists), </a:t>
            </a:r>
          </a:p>
          <a:p>
            <a:r>
              <a:rPr lang="en-US" sz="1600" b="0">
                <a:solidFill>
                  <a:srgbClr val="FF0000"/>
                </a:solidFill>
              </a:rPr>
              <a:t>Select a splitting element (pivot)</a:t>
            </a:r>
          </a:p>
          <a:p>
            <a:pPr lvl="1"/>
            <a:r>
              <a:rPr lang="en-US" sz="1600" b="0">
                <a:solidFill>
                  <a:srgbClr val="FF0000"/>
                </a:solidFill>
              </a:rPr>
              <a:t>Rearrange the array (sequence/list)</a:t>
            </a:r>
          </a:p>
          <a:p>
            <a:pPr lvl="1"/>
            <a:endParaRPr lang="en-US" sz="1600" b="0">
              <a:solidFill>
                <a:srgbClr val="FF0000"/>
              </a:solidFill>
            </a:endParaRPr>
          </a:p>
          <a:p>
            <a:r>
              <a:rPr lang="en-US" sz="1600"/>
              <a:t>Conquer</a:t>
            </a:r>
            <a:r>
              <a:rPr lang="en-US" sz="1600" b="0"/>
              <a:t>: Recursively sort 2 sub arrays</a:t>
            </a:r>
          </a:p>
          <a:p>
            <a:pPr eaLnBrk="0" hangingPunct="0">
              <a:lnSpc>
                <a:spcPct val="90000"/>
              </a:lnSpc>
              <a:spcBef>
                <a:spcPct val="20000"/>
              </a:spcBef>
              <a:buClr>
                <a:schemeClr val="folHlink"/>
              </a:buClr>
              <a:buSzPct val="75000"/>
              <a:buFont typeface="Monotype Sorts" pitchFamily="2" charset="2"/>
              <a:buNone/>
            </a:pPr>
            <a:r>
              <a:rPr lang="en-US" altLang="zh-CN">
                <a:ea typeface="宋体" pitchFamily="2" charset="-122"/>
              </a:rPr>
              <a:t>Combine</a:t>
            </a:r>
            <a:r>
              <a:rPr lang="en-US" altLang="zh-CN" b="0">
                <a:ea typeface="宋体" pitchFamily="2" charset="-122"/>
              </a:rPr>
              <a:t> : the sorted S1 </a:t>
            </a:r>
            <a:r>
              <a:rPr lang="en-US" altLang="zh-CN" b="0">
                <a:solidFill>
                  <a:schemeClr val="accent2"/>
                </a:solidFill>
                <a:ea typeface="宋体" pitchFamily="2" charset="-122"/>
              </a:rPr>
              <a:t>(by the time returned from recursion)</a:t>
            </a:r>
            <a:r>
              <a:rPr lang="en-US" altLang="zh-CN" b="0">
                <a:ea typeface="宋体" pitchFamily="2" charset="-122"/>
              </a:rPr>
              <a:t>, followed by v, followed by the sorted S2 </a:t>
            </a:r>
            <a:r>
              <a:rPr lang="en-US" altLang="zh-CN" b="0">
                <a:solidFill>
                  <a:schemeClr val="accent2"/>
                </a:solidFill>
                <a:ea typeface="宋体" pitchFamily="2" charset="-122"/>
              </a:rPr>
              <a:t>(i.e., nothing extra needs to be done)</a:t>
            </a:r>
          </a:p>
          <a:p>
            <a:endParaRPr lang="en-US" sz="1600" b="0"/>
          </a:p>
        </p:txBody>
      </p:sp>
      <p:grpSp>
        <p:nvGrpSpPr>
          <p:cNvPr id="2" name="Group 26"/>
          <p:cNvGrpSpPr>
            <a:grpSpLocks/>
          </p:cNvGrpSpPr>
          <p:nvPr/>
        </p:nvGrpSpPr>
        <p:grpSpPr bwMode="auto">
          <a:xfrm>
            <a:off x="5495925" y="2263775"/>
            <a:ext cx="3657600" cy="3270250"/>
            <a:chOff x="3462" y="1426"/>
            <a:chExt cx="2304" cy="2060"/>
          </a:xfrm>
        </p:grpSpPr>
        <p:sp>
          <p:nvSpPr>
            <p:cNvPr id="37895" name="Rectangle 8"/>
            <p:cNvSpPr>
              <a:spLocks noChangeArrowheads="1"/>
            </p:cNvSpPr>
            <p:nvPr/>
          </p:nvSpPr>
          <p:spPr bwMode="auto">
            <a:xfrm>
              <a:off x="3942" y="1426"/>
              <a:ext cx="144" cy="668"/>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896" name="Rectangle 9"/>
            <p:cNvSpPr>
              <a:spLocks noChangeArrowheads="1"/>
            </p:cNvSpPr>
            <p:nvPr/>
          </p:nvSpPr>
          <p:spPr bwMode="auto">
            <a:xfrm>
              <a:off x="4198" y="1806"/>
              <a:ext cx="144" cy="288"/>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897" name="Rectangle 10"/>
            <p:cNvSpPr>
              <a:spLocks noChangeArrowheads="1"/>
            </p:cNvSpPr>
            <p:nvPr/>
          </p:nvSpPr>
          <p:spPr bwMode="auto">
            <a:xfrm>
              <a:off x="4710" y="1914"/>
              <a:ext cx="144" cy="180"/>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898" name="Rectangle 11"/>
            <p:cNvSpPr>
              <a:spLocks noChangeArrowheads="1"/>
            </p:cNvSpPr>
            <p:nvPr/>
          </p:nvSpPr>
          <p:spPr bwMode="auto">
            <a:xfrm>
              <a:off x="4966" y="1698"/>
              <a:ext cx="144" cy="396"/>
            </a:xfrm>
            <a:prstGeom prst="rect">
              <a:avLst/>
            </a:prstGeom>
            <a:solidFill>
              <a:schemeClr val="accent1"/>
            </a:solidFill>
            <a:ln w="19050">
              <a:solidFill>
                <a:schemeClr val="tx1"/>
              </a:solidFill>
              <a:miter lim="800000"/>
              <a:headEnd/>
              <a:tailEnd/>
            </a:ln>
          </p:spPr>
          <p:txBody>
            <a:bodyPr wrap="none" anchor="ctr"/>
            <a:lstStyle/>
            <a:p>
              <a:pPr algn="ctr"/>
              <a:r>
                <a:rPr lang="en-US" altLang="zh-CN" sz="2000" b="0">
                  <a:solidFill>
                    <a:schemeClr val="bg2"/>
                  </a:solidFill>
                  <a:latin typeface="Times New Roman" pitchFamily="18" charset="0"/>
                  <a:ea typeface="宋体" pitchFamily="2" charset="-122"/>
                </a:rPr>
                <a:t>v</a:t>
              </a:r>
            </a:p>
          </p:txBody>
        </p:sp>
        <p:sp>
          <p:nvSpPr>
            <p:cNvPr id="37899" name="Rectangle 12"/>
            <p:cNvSpPr>
              <a:spLocks noChangeArrowheads="1"/>
            </p:cNvSpPr>
            <p:nvPr/>
          </p:nvSpPr>
          <p:spPr bwMode="auto">
            <a:xfrm>
              <a:off x="5222" y="1482"/>
              <a:ext cx="144" cy="612"/>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900" name="Rectangle 13"/>
            <p:cNvSpPr>
              <a:spLocks noChangeArrowheads="1"/>
            </p:cNvSpPr>
            <p:nvPr/>
          </p:nvSpPr>
          <p:spPr bwMode="auto">
            <a:xfrm>
              <a:off x="5478" y="1878"/>
              <a:ext cx="144" cy="216"/>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901" name="Rectangle 14"/>
            <p:cNvSpPr>
              <a:spLocks noChangeArrowheads="1"/>
            </p:cNvSpPr>
            <p:nvPr/>
          </p:nvSpPr>
          <p:spPr bwMode="auto">
            <a:xfrm>
              <a:off x="4454" y="1590"/>
              <a:ext cx="144" cy="504"/>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902" name="Rectangle 15"/>
            <p:cNvSpPr>
              <a:spLocks noChangeArrowheads="1"/>
            </p:cNvSpPr>
            <p:nvPr/>
          </p:nvSpPr>
          <p:spPr bwMode="auto">
            <a:xfrm>
              <a:off x="5046" y="2622"/>
              <a:ext cx="144" cy="668"/>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903" name="Rectangle 16"/>
            <p:cNvSpPr>
              <a:spLocks noChangeArrowheads="1"/>
            </p:cNvSpPr>
            <p:nvPr/>
          </p:nvSpPr>
          <p:spPr bwMode="auto">
            <a:xfrm>
              <a:off x="5574" y="2678"/>
              <a:ext cx="144" cy="612"/>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904" name="Rectangle 17"/>
            <p:cNvSpPr>
              <a:spLocks noChangeArrowheads="1"/>
            </p:cNvSpPr>
            <p:nvPr/>
          </p:nvSpPr>
          <p:spPr bwMode="auto">
            <a:xfrm>
              <a:off x="5310" y="2786"/>
              <a:ext cx="144" cy="504"/>
            </a:xfrm>
            <a:prstGeom prst="rect">
              <a:avLst/>
            </a:prstGeom>
            <a:solidFill>
              <a:schemeClr val="folHlink"/>
            </a:solidFill>
            <a:ln w="19050">
              <a:solidFill>
                <a:schemeClr val="tx1"/>
              </a:solidFill>
              <a:miter lim="800000"/>
              <a:headEnd/>
              <a:tailEnd/>
            </a:ln>
          </p:spPr>
          <p:txBody>
            <a:bodyPr wrap="none" anchor="ctr"/>
            <a:lstStyle/>
            <a:p>
              <a:endParaRPr lang="en-US"/>
            </a:p>
          </p:txBody>
        </p:sp>
        <p:grpSp>
          <p:nvGrpSpPr>
            <p:cNvPr id="3" name="Group 18"/>
            <p:cNvGrpSpPr>
              <a:grpSpLocks/>
            </p:cNvGrpSpPr>
            <p:nvPr/>
          </p:nvGrpSpPr>
          <p:grpSpPr bwMode="auto">
            <a:xfrm>
              <a:off x="3514" y="3006"/>
              <a:ext cx="664" cy="288"/>
              <a:chOff x="3320" y="2304"/>
              <a:chExt cx="664" cy="384"/>
            </a:xfrm>
          </p:grpSpPr>
          <p:sp>
            <p:nvSpPr>
              <p:cNvPr id="37910" name="Rectangle 19"/>
              <p:cNvSpPr>
                <a:spLocks noChangeArrowheads="1"/>
              </p:cNvSpPr>
              <p:nvPr/>
            </p:nvSpPr>
            <p:spPr bwMode="auto">
              <a:xfrm>
                <a:off x="3320" y="2304"/>
                <a:ext cx="144" cy="384"/>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911" name="Rectangle 20"/>
              <p:cNvSpPr>
                <a:spLocks noChangeArrowheads="1"/>
              </p:cNvSpPr>
              <p:nvPr/>
            </p:nvSpPr>
            <p:spPr bwMode="auto">
              <a:xfrm>
                <a:off x="3580" y="2448"/>
                <a:ext cx="144" cy="240"/>
              </a:xfrm>
              <a:prstGeom prst="rect">
                <a:avLst/>
              </a:prstGeom>
              <a:solidFill>
                <a:schemeClr val="folHlink"/>
              </a:solidFill>
              <a:ln w="19050">
                <a:solidFill>
                  <a:schemeClr val="tx1"/>
                </a:solidFill>
                <a:miter lim="800000"/>
                <a:headEnd/>
                <a:tailEnd/>
              </a:ln>
            </p:spPr>
            <p:txBody>
              <a:bodyPr wrap="none" anchor="ctr"/>
              <a:lstStyle/>
              <a:p>
                <a:endParaRPr lang="en-US"/>
              </a:p>
            </p:txBody>
          </p:sp>
          <p:sp>
            <p:nvSpPr>
              <p:cNvPr id="37912" name="Rectangle 21"/>
              <p:cNvSpPr>
                <a:spLocks noChangeArrowheads="1"/>
              </p:cNvSpPr>
              <p:nvPr/>
            </p:nvSpPr>
            <p:spPr bwMode="auto">
              <a:xfrm>
                <a:off x="3840" y="2400"/>
                <a:ext cx="144" cy="288"/>
              </a:xfrm>
              <a:prstGeom prst="rect">
                <a:avLst/>
              </a:prstGeom>
              <a:solidFill>
                <a:schemeClr val="folHlink"/>
              </a:solidFill>
              <a:ln w="19050">
                <a:solidFill>
                  <a:schemeClr val="tx1"/>
                </a:solidFill>
                <a:miter lim="800000"/>
                <a:headEnd/>
                <a:tailEnd/>
              </a:ln>
            </p:spPr>
            <p:txBody>
              <a:bodyPr wrap="none" anchor="ctr"/>
              <a:lstStyle/>
              <a:p>
                <a:endParaRPr lang="en-US"/>
              </a:p>
            </p:txBody>
          </p:sp>
        </p:grpSp>
        <p:sp>
          <p:nvSpPr>
            <p:cNvPr id="37906" name="Rectangle 22"/>
            <p:cNvSpPr>
              <a:spLocks noChangeArrowheads="1"/>
            </p:cNvSpPr>
            <p:nvPr/>
          </p:nvSpPr>
          <p:spPr bwMode="auto">
            <a:xfrm>
              <a:off x="4542" y="2898"/>
              <a:ext cx="144" cy="396"/>
            </a:xfrm>
            <a:prstGeom prst="rect">
              <a:avLst/>
            </a:prstGeom>
            <a:solidFill>
              <a:schemeClr val="accent1"/>
            </a:solidFill>
            <a:ln w="19050">
              <a:solidFill>
                <a:schemeClr val="tx1"/>
              </a:solidFill>
              <a:miter lim="800000"/>
              <a:headEnd/>
              <a:tailEnd/>
            </a:ln>
          </p:spPr>
          <p:txBody>
            <a:bodyPr wrap="none" anchor="ctr"/>
            <a:lstStyle/>
            <a:p>
              <a:pPr algn="ctr"/>
              <a:r>
                <a:rPr lang="en-US" altLang="zh-CN" sz="2000" b="0">
                  <a:solidFill>
                    <a:schemeClr val="bg2"/>
                  </a:solidFill>
                  <a:latin typeface="Times New Roman" pitchFamily="18" charset="0"/>
                  <a:ea typeface="宋体" pitchFamily="2" charset="-122"/>
                </a:rPr>
                <a:t>v</a:t>
              </a:r>
            </a:p>
          </p:txBody>
        </p:sp>
        <p:sp>
          <p:nvSpPr>
            <p:cNvPr id="37907" name="AutoShape 23"/>
            <p:cNvSpPr>
              <a:spLocks/>
            </p:cNvSpPr>
            <p:nvPr/>
          </p:nvSpPr>
          <p:spPr bwMode="auto">
            <a:xfrm rot="-5400000">
              <a:off x="3750" y="3006"/>
              <a:ext cx="192" cy="768"/>
            </a:xfrm>
            <a:prstGeom prst="leftBrace">
              <a:avLst>
                <a:gd name="adj1" fmla="val 33333"/>
                <a:gd name="adj2" fmla="val 50000"/>
              </a:avLst>
            </a:prstGeom>
            <a:noFill/>
            <a:ln w="19050">
              <a:solidFill>
                <a:schemeClr val="tx1"/>
              </a:solidFill>
              <a:round/>
              <a:headEnd/>
              <a:tailEnd/>
            </a:ln>
          </p:spPr>
          <p:txBody>
            <a:bodyPr vert="eaVert" wrap="none" tIns="0" rIns="548640" bIns="0"/>
            <a:lstStyle/>
            <a:p>
              <a:pPr algn="ctr"/>
              <a:r>
                <a:rPr lang="en-US" altLang="zh-CN" sz="2000" b="0">
                  <a:latin typeface="Times New Roman" pitchFamily="18" charset="0"/>
                  <a:ea typeface="宋体" pitchFamily="2" charset="-122"/>
                </a:rPr>
                <a:t>S1</a:t>
              </a:r>
            </a:p>
          </p:txBody>
        </p:sp>
        <p:sp>
          <p:nvSpPr>
            <p:cNvPr id="37908" name="AutoShape 24"/>
            <p:cNvSpPr>
              <a:spLocks/>
            </p:cNvSpPr>
            <p:nvPr/>
          </p:nvSpPr>
          <p:spPr bwMode="auto">
            <a:xfrm rot="-5400000">
              <a:off x="5286" y="2994"/>
              <a:ext cx="192" cy="768"/>
            </a:xfrm>
            <a:prstGeom prst="leftBrace">
              <a:avLst>
                <a:gd name="adj1" fmla="val 33333"/>
                <a:gd name="adj2" fmla="val 50000"/>
              </a:avLst>
            </a:prstGeom>
            <a:noFill/>
            <a:ln w="19050">
              <a:solidFill>
                <a:schemeClr val="tx1"/>
              </a:solidFill>
              <a:round/>
              <a:headEnd/>
              <a:tailEnd/>
            </a:ln>
          </p:spPr>
          <p:txBody>
            <a:bodyPr vert="eaVert" wrap="none" tIns="0" rIns="548640" bIns="0"/>
            <a:lstStyle/>
            <a:p>
              <a:pPr algn="ctr"/>
              <a:r>
                <a:rPr lang="en-US" altLang="zh-CN" sz="2000" b="0">
                  <a:latin typeface="Times New Roman" pitchFamily="18" charset="0"/>
                  <a:ea typeface="宋体" pitchFamily="2" charset="-122"/>
                </a:rPr>
                <a:t>S2</a:t>
              </a:r>
            </a:p>
          </p:txBody>
        </p:sp>
        <p:sp>
          <p:nvSpPr>
            <p:cNvPr id="37909" name="AutoShape 25"/>
            <p:cNvSpPr>
              <a:spLocks/>
            </p:cNvSpPr>
            <p:nvPr/>
          </p:nvSpPr>
          <p:spPr bwMode="auto">
            <a:xfrm rot="-5400000">
              <a:off x="4686" y="1494"/>
              <a:ext cx="192" cy="1584"/>
            </a:xfrm>
            <a:prstGeom prst="leftBrace">
              <a:avLst>
                <a:gd name="adj1" fmla="val 68750"/>
                <a:gd name="adj2" fmla="val 50000"/>
              </a:avLst>
            </a:prstGeom>
            <a:noFill/>
            <a:ln w="19050">
              <a:solidFill>
                <a:schemeClr val="tx1"/>
              </a:solidFill>
              <a:round/>
              <a:headEnd/>
              <a:tailEnd/>
            </a:ln>
          </p:spPr>
          <p:txBody>
            <a:bodyPr vert="eaVert" wrap="none" tIns="0" rIns="548640" bIns="0"/>
            <a:lstStyle/>
            <a:p>
              <a:pPr algn="ctr"/>
              <a:r>
                <a:rPr lang="en-US" altLang="zh-CN" sz="2000" b="0">
                  <a:latin typeface="Times New Roman" pitchFamily="18" charset="0"/>
                  <a:ea typeface="宋体" pitchFamily="2" charset="-122"/>
                </a:rPr>
                <a:t>S</a:t>
              </a:r>
            </a:p>
          </p:txBody>
        </p:sp>
      </p:grpSp>
      <p:sp>
        <p:nvSpPr>
          <p:cNvPr id="37893"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37894" name="Slide Number Placeholder 6"/>
          <p:cNvSpPr>
            <a:spLocks noGrp="1"/>
          </p:cNvSpPr>
          <p:nvPr>
            <p:ph type="sldNum" sz="quarter" idx="11"/>
          </p:nvPr>
        </p:nvSpPr>
        <p:spPr>
          <a:xfrm>
            <a:off x="-30163" y="6481763"/>
            <a:ext cx="752476" cy="376237"/>
          </a:xfrm>
          <a:noFill/>
        </p:spPr>
        <p:txBody>
          <a:bodyPr/>
          <a:lstStyle/>
          <a:p>
            <a:pPr algn="l"/>
            <a:r>
              <a:rPr lang="en-US" smtClean="0"/>
              <a:t>8.</a:t>
            </a:r>
            <a:fld id="{DCAF969E-46EF-4E55-8371-5A4B1A3684DD}" type="slidenum">
              <a:rPr lang="en-US" smtClean="0"/>
              <a:pPr algn="l"/>
              <a:t>21</a:t>
            </a:fld>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body" idx="1"/>
          </p:nvPr>
        </p:nvSpPr>
        <p:spPr>
          <a:xfrm>
            <a:off x="457200" y="1600200"/>
            <a:ext cx="8128000" cy="2290763"/>
          </a:xfrm>
          <a:solidFill>
            <a:srgbClr val="D9F7F6"/>
          </a:solidFill>
          <a:ln>
            <a:solidFill>
              <a:schemeClr val="hlink"/>
            </a:solidFill>
          </a:ln>
        </p:spPr>
        <p:txBody>
          <a:bodyPr/>
          <a:lstStyle/>
          <a:p>
            <a:pPr lvl="1" eaLnBrk="1" hangingPunct="1"/>
            <a:r>
              <a:rPr lang="en-US" sz="1800" smtClean="0"/>
              <a:t>How do we partition the array efficiently?</a:t>
            </a:r>
          </a:p>
          <a:p>
            <a:pPr lvl="2" eaLnBrk="1" hangingPunct="1"/>
            <a:r>
              <a:rPr lang="en-US" sz="1800" smtClean="0"/>
              <a:t>choose partition element to be leftmost element</a:t>
            </a:r>
          </a:p>
          <a:p>
            <a:pPr lvl="2" eaLnBrk="1" hangingPunct="1"/>
            <a:r>
              <a:rPr lang="en-US" sz="1800" smtClean="0"/>
              <a:t>scan from left for larger element </a:t>
            </a:r>
          </a:p>
          <a:p>
            <a:pPr lvl="2" eaLnBrk="1" hangingPunct="1"/>
            <a:r>
              <a:rPr lang="en-US" sz="1800" smtClean="0"/>
              <a:t>scan from right for smaller element</a:t>
            </a:r>
          </a:p>
          <a:p>
            <a:pPr lvl="2" eaLnBrk="1" hangingPunct="1"/>
            <a:r>
              <a:rPr lang="en-US" sz="1800" smtClean="0"/>
              <a:t>exchange</a:t>
            </a:r>
          </a:p>
          <a:p>
            <a:pPr lvl="2" eaLnBrk="1" hangingPunct="1"/>
            <a:r>
              <a:rPr lang="en-US" sz="1800" smtClean="0"/>
              <a:t>repeat until pointers cross</a:t>
            </a:r>
          </a:p>
        </p:txBody>
      </p:sp>
      <p:sp>
        <p:nvSpPr>
          <p:cNvPr id="38915"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38916" name="Slide Number Placeholder 6"/>
          <p:cNvSpPr>
            <a:spLocks noGrp="1"/>
          </p:cNvSpPr>
          <p:nvPr>
            <p:ph type="sldNum" sz="quarter" idx="11"/>
          </p:nvPr>
        </p:nvSpPr>
        <p:spPr>
          <a:xfrm>
            <a:off x="-30163" y="6481763"/>
            <a:ext cx="752476" cy="376237"/>
          </a:xfrm>
          <a:noFill/>
        </p:spPr>
        <p:txBody>
          <a:bodyPr/>
          <a:lstStyle/>
          <a:p>
            <a:pPr algn="l"/>
            <a:r>
              <a:rPr lang="en-US" smtClean="0"/>
              <a:t>8.</a:t>
            </a:r>
            <a:fld id="{BB8DF6D1-16BB-49B4-B2D3-7ED3483BC2DC}" type="slidenum">
              <a:rPr lang="en-US" smtClean="0"/>
              <a:pPr algn="l"/>
              <a:t>22</a:t>
            </a:fld>
            <a:endParaRPr lang="en-US"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0" y="349250"/>
            <a:ext cx="1933575" cy="415925"/>
          </a:xfrm>
        </p:spPr>
        <p:txBody>
          <a:bodyPr/>
          <a:lstStyle/>
          <a:p>
            <a:pPr algn="l" eaLnBrk="1" hangingPunct="1"/>
            <a:r>
              <a:rPr lang="en-US" sz="1700" b="1" smtClean="0">
                <a:latin typeface="Verdana" pitchFamily="34" charset="0"/>
              </a:rPr>
              <a:t>Example</a:t>
            </a:r>
          </a:p>
        </p:txBody>
      </p:sp>
      <p:sp>
        <p:nvSpPr>
          <p:cNvPr id="39939" name="Rectangle 3"/>
          <p:cNvSpPr>
            <a:spLocks noGrp="1" noChangeArrowheads="1"/>
          </p:cNvSpPr>
          <p:nvPr>
            <p:ph type="body" idx="1"/>
          </p:nvPr>
        </p:nvSpPr>
        <p:spPr>
          <a:xfrm>
            <a:off x="685800" y="1528763"/>
            <a:ext cx="7786688" cy="2605087"/>
          </a:xfrm>
          <a:solidFill>
            <a:srgbClr val="E4F3F4"/>
          </a:solidFill>
          <a:ln>
            <a:solidFill>
              <a:schemeClr val="hlink"/>
            </a:solidFill>
          </a:ln>
        </p:spPr>
        <p:txBody>
          <a:bodyPr/>
          <a:lstStyle/>
          <a:p>
            <a:pPr eaLnBrk="1" hangingPunct="1">
              <a:buFontTx/>
              <a:buNone/>
            </a:pPr>
            <a:r>
              <a:rPr lang="en-US" sz="1800" smtClean="0"/>
              <a:t>We are given array of n integers to sort:</a:t>
            </a:r>
          </a:p>
        </p:txBody>
      </p:sp>
      <p:grpSp>
        <p:nvGrpSpPr>
          <p:cNvPr id="2" name="Group 4"/>
          <p:cNvGrpSpPr>
            <a:grpSpLocks/>
          </p:cNvGrpSpPr>
          <p:nvPr/>
        </p:nvGrpSpPr>
        <p:grpSpPr bwMode="auto">
          <a:xfrm>
            <a:off x="990600" y="2438400"/>
            <a:ext cx="6858000" cy="609600"/>
            <a:chOff x="624" y="1536"/>
            <a:chExt cx="4320" cy="384"/>
          </a:xfrm>
        </p:grpSpPr>
        <p:sp>
          <p:nvSpPr>
            <p:cNvPr id="39943" name="Rectangle 5"/>
            <p:cNvSpPr>
              <a:spLocks noChangeArrowheads="1"/>
            </p:cNvSpPr>
            <p:nvPr/>
          </p:nvSpPr>
          <p:spPr bwMode="auto">
            <a:xfrm>
              <a:off x="624" y="1536"/>
              <a:ext cx="480"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40</a:t>
              </a:r>
            </a:p>
          </p:txBody>
        </p:sp>
        <p:sp>
          <p:nvSpPr>
            <p:cNvPr id="39944" name="Rectangle 6"/>
            <p:cNvSpPr>
              <a:spLocks noChangeArrowheads="1"/>
            </p:cNvSpPr>
            <p:nvPr/>
          </p:nvSpPr>
          <p:spPr bwMode="auto">
            <a:xfrm>
              <a:off x="1104" y="1536"/>
              <a:ext cx="480"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20</a:t>
              </a:r>
            </a:p>
          </p:txBody>
        </p:sp>
        <p:sp>
          <p:nvSpPr>
            <p:cNvPr id="39945" name="Rectangle 7"/>
            <p:cNvSpPr>
              <a:spLocks noChangeArrowheads="1"/>
            </p:cNvSpPr>
            <p:nvPr/>
          </p:nvSpPr>
          <p:spPr bwMode="auto">
            <a:xfrm>
              <a:off x="1584" y="1536"/>
              <a:ext cx="480"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a:t>
              </a:r>
            </a:p>
          </p:txBody>
        </p:sp>
        <p:sp>
          <p:nvSpPr>
            <p:cNvPr id="39946" name="Rectangle 8"/>
            <p:cNvSpPr>
              <a:spLocks noChangeArrowheads="1"/>
            </p:cNvSpPr>
            <p:nvPr/>
          </p:nvSpPr>
          <p:spPr bwMode="auto">
            <a:xfrm>
              <a:off x="2064" y="1536"/>
              <a:ext cx="480"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80</a:t>
              </a:r>
            </a:p>
          </p:txBody>
        </p:sp>
        <p:sp>
          <p:nvSpPr>
            <p:cNvPr id="39947" name="Rectangle 9"/>
            <p:cNvSpPr>
              <a:spLocks noChangeArrowheads="1"/>
            </p:cNvSpPr>
            <p:nvPr/>
          </p:nvSpPr>
          <p:spPr bwMode="auto">
            <a:xfrm>
              <a:off x="2544" y="1536"/>
              <a:ext cx="480"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39948" name="Rectangle 10"/>
            <p:cNvSpPr>
              <a:spLocks noChangeArrowheads="1"/>
            </p:cNvSpPr>
            <p:nvPr/>
          </p:nvSpPr>
          <p:spPr bwMode="auto">
            <a:xfrm>
              <a:off x="3024" y="1536"/>
              <a:ext cx="480"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39949" name="Rectangle 11"/>
            <p:cNvSpPr>
              <a:spLocks noChangeArrowheads="1"/>
            </p:cNvSpPr>
            <p:nvPr/>
          </p:nvSpPr>
          <p:spPr bwMode="auto">
            <a:xfrm>
              <a:off x="3504" y="1536"/>
              <a:ext cx="480"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39950" name="Rectangle 12"/>
            <p:cNvSpPr>
              <a:spLocks noChangeArrowheads="1"/>
            </p:cNvSpPr>
            <p:nvPr/>
          </p:nvSpPr>
          <p:spPr bwMode="auto">
            <a:xfrm>
              <a:off x="3984" y="1536"/>
              <a:ext cx="480"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30</a:t>
              </a:r>
            </a:p>
          </p:txBody>
        </p:sp>
        <p:sp>
          <p:nvSpPr>
            <p:cNvPr id="39951" name="Rectangle 13"/>
            <p:cNvSpPr>
              <a:spLocks noChangeArrowheads="1"/>
            </p:cNvSpPr>
            <p:nvPr/>
          </p:nvSpPr>
          <p:spPr bwMode="auto">
            <a:xfrm>
              <a:off x="4464" y="1536"/>
              <a:ext cx="480"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grpSp>
      <p:sp>
        <p:nvSpPr>
          <p:cNvPr id="39941"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39942" name="Slide Number Placeholder 6"/>
          <p:cNvSpPr>
            <a:spLocks noGrp="1"/>
          </p:cNvSpPr>
          <p:nvPr>
            <p:ph type="sldNum" sz="quarter" idx="11"/>
          </p:nvPr>
        </p:nvSpPr>
        <p:spPr>
          <a:xfrm>
            <a:off x="-30163" y="6481763"/>
            <a:ext cx="752476" cy="376237"/>
          </a:xfrm>
          <a:noFill/>
        </p:spPr>
        <p:txBody>
          <a:bodyPr/>
          <a:lstStyle/>
          <a:p>
            <a:pPr algn="l"/>
            <a:r>
              <a:rPr lang="en-US" smtClean="0"/>
              <a:t>8.</a:t>
            </a:r>
            <a:fld id="{81D41507-FEA4-4931-83A5-E6DCA084D6C3}" type="slidenum">
              <a:rPr lang="en-US" smtClean="0"/>
              <a:pPr algn="l"/>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304800"/>
            <a:ext cx="7772400" cy="1143000"/>
          </a:xfrm>
        </p:spPr>
        <p:txBody>
          <a:bodyPr/>
          <a:lstStyle/>
          <a:p>
            <a:pPr eaLnBrk="1" hangingPunct="1"/>
            <a:r>
              <a:rPr lang="en-US" smtClean="0"/>
              <a:t>Pick Pivot Element</a:t>
            </a:r>
          </a:p>
        </p:txBody>
      </p:sp>
      <p:sp>
        <p:nvSpPr>
          <p:cNvPr id="40963" name="Rectangle 3"/>
          <p:cNvSpPr>
            <a:spLocks noGrp="1" noChangeArrowheads="1"/>
          </p:cNvSpPr>
          <p:nvPr>
            <p:ph type="body" idx="1"/>
          </p:nvPr>
        </p:nvSpPr>
        <p:spPr>
          <a:xfrm>
            <a:off x="685800" y="1371600"/>
            <a:ext cx="7772400" cy="4114800"/>
          </a:xfrm>
          <a:solidFill>
            <a:srgbClr val="E4F3F4"/>
          </a:solidFill>
          <a:ln>
            <a:solidFill>
              <a:schemeClr val="hlink"/>
            </a:solidFill>
          </a:ln>
        </p:spPr>
        <p:txBody>
          <a:bodyPr/>
          <a:lstStyle/>
          <a:p>
            <a:pPr eaLnBrk="1" hangingPunct="1">
              <a:buFontTx/>
              <a:buNone/>
            </a:pPr>
            <a:r>
              <a:rPr lang="en-US" sz="1800" smtClean="0"/>
              <a:t>	There are a number of ways to pick the pivot element.  In this example, we will use the first element in the array:</a:t>
            </a:r>
          </a:p>
        </p:txBody>
      </p:sp>
      <p:sp>
        <p:nvSpPr>
          <p:cNvPr id="40964" name="Rectangle 4"/>
          <p:cNvSpPr>
            <a:spLocks noChangeArrowheads="1"/>
          </p:cNvSpPr>
          <p:nvPr/>
        </p:nvSpPr>
        <p:spPr bwMode="auto">
          <a:xfrm>
            <a:off x="1447800" y="2971800"/>
            <a:ext cx="609600" cy="609600"/>
          </a:xfrm>
          <a:prstGeom prst="rect">
            <a:avLst/>
          </a:prstGeom>
          <a:solidFill>
            <a:srgbClr val="FF3300"/>
          </a:solidFill>
          <a:ln w="9525">
            <a:miter lim="800000"/>
            <a:headEnd/>
            <a:tailEnd/>
          </a:ln>
          <a:scene3d>
            <a:camera prst="legacyPerspectiveFront">
              <a:rot lat="1500000" lon="1500000" rev="0"/>
            </a:camera>
            <a:lightRig rig="legacyFlat2" dir="b"/>
          </a:scene3d>
          <a:sp3d extrusionH="430200" prstMaterial="legacyMatte">
            <a:bevelT w="13500" h="13500" prst="angle"/>
            <a:bevelB w="13500" h="13500" prst="angle"/>
            <a:extrusionClr>
              <a:srgbClr val="FF3300"/>
            </a:extrusionClr>
          </a:sp3d>
        </p:spPr>
        <p:txBody>
          <a:bodyPr wrap="none" anchor="ctr">
            <a:flatTx/>
          </a:bodyPr>
          <a:lstStyle/>
          <a:p>
            <a:pPr algn="ctr"/>
            <a:r>
              <a:rPr lang="en-US" sz="2400">
                <a:solidFill>
                  <a:schemeClr val="bg1"/>
                </a:solidFill>
                <a:latin typeface="Times New Roman" pitchFamily="18" charset="0"/>
              </a:rPr>
              <a:t>40</a:t>
            </a:r>
          </a:p>
        </p:txBody>
      </p:sp>
      <p:sp>
        <p:nvSpPr>
          <p:cNvPr id="40965" name="Rectangle 5"/>
          <p:cNvSpPr>
            <a:spLocks noChangeArrowheads="1"/>
          </p:cNvSpPr>
          <p:nvPr/>
        </p:nvSpPr>
        <p:spPr bwMode="auto">
          <a:xfrm>
            <a:off x="2057400" y="2971800"/>
            <a:ext cx="609600" cy="609600"/>
          </a:xfrm>
          <a:prstGeom prst="rect">
            <a:avLst/>
          </a:prstGeom>
          <a:solidFill>
            <a:srgbClr val="0000CC"/>
          </a:solidFill>
          <a:ln w="9525">
            <a:miter lim="800000"/>
            <a:headEnd/>
            <a:tailEnd/>
          </a:ln>
          <a:scene3d>
            <a:camera prst="legacyPerspectiveFront">
              <a:rot lat="1500000" lon="1500000" rev="0"/>
            </a:camera>
            <a:lightRig rig="legacyFlat2"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20</a:t>
            </a:r>
          </a:p>
        </p:txBody>
      </p:sp>
      <p:sp>
        <p:nvSpPr>
          <p:cNvPr id="40966" name="Rectangle 6"/>
          <p:cNvSpPr>
            <a:spLocks noChangeArrowheads="1"/>
          </p:cNvSpPr>
          <p:nvPr/>
        </p:nvSpPr>
        <p:spPr bwMode="auto">
          <a:xfrm>
            <a:off x="2667000" y="2971800"/>
            <a:ext cx="609600" cy="609600"/>
          </a:xfrm>
          <a:prstGeom prst="rect">
            <a:avLst/>
          </a:prstGeom>
          <a:solidFill>
            <a:srgbClr val="0000CC"/>
          </a:solidFill>
          <a:ln w="9525">
            <a:miter lim="800000"/>
            <a:headEnd/>
            <a:tailEnd/>
          </a:ln>
          <a:scene3d>
            <a:camera prst="legacyPerspectiveFront">
              <a:rot lat="1500000" lon="1500000" rev="0"/>
            </a:camera>
            <a:lightRig rig="legacyFlat2"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a:t>
            </a:r>
          </a:p>
        </p:txBody>
      </p:sp>
      <p:sp>
        <p:nvSpPr>
          <p:cNvPr id="40967" name="Rectangle 7"/>
          <p:cNvSpPr>
            <a:spLocks noChangeArrowheads="1"/>
          </p:cNvSpPr>
          <p:nvPr/>
        </p:nvSpPr>
        <p:spPr bwMode="auto">
          <a:xfrm>
            <a:off x="3276600" y="2971800"/>
            <a:ext cx="609600" cy="609600"/>
          </a:xfrm>
          <a:prstGeom prst="rect">
            <a:avLst/>
          </a:prstGeom>
          <a:solidFill>
            <a:srgbClr val="0000CC"/>
          </a:solidFill>
          <a:ln w="9525">
            <a:miter lim="800000"/>
            <a:headEnd/>
            <a:tailEnd/>
          </a:ln>
          <a:scene3d>
            <a:camera prst="legacyPerspectiveFront">
              <a:rot lat="1500000" lon="1500000" rev="0"/>
            </a:camera>
            <a:lightRig rig="legacyFlat2"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80</a:t>
            </a:r>
          </a:p>
        </p:txBody>
      </p:sp>
      <p:sp>
        <p:nvSpPr>
          <p:cNvPr id="40968" name="Rectangle 8"/>
          <p:cNvSpPr>
            <a:spLocks noChangeArrowheads="1"/>
          </p:cNvSpPr>
          <p:nvPr/>
        </p:nvSpPr>
        <p:spPr bwMode="auto">
          <a:xfrm>
            <a:off x="3886200" y="2971800"/>
            <a:ext cx="609600" cy="609600"/>
          </a:xfrm>
          <a:prstGeom prst="rect">
            <a:avLst/>
          </a:prstGeom>
          <a:solidFill>
            <a:srgbClr val="0000CC"/>
          </a:solidFill>
          <a:ln w="9525">
            <a:miter lim="800000"/>
            <a:headEnd/>
            <a:tailEnd/>
          </a:ln>
          <a:scene3d>
            <a:camera prst="legacyPerspectiveFront">
              <a:rot lat="1500000" lon="1500000" rev="0"/>
            </a:camera>
            <a:lightRig rig="legacyFlat2"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40969" name="Rectangle 9"/>
          <p:cNvSpPr>
            <a:spLocks noChangeArrowheads="1"/>
          </p:cNvSpPr>
          <p:nvPr/>
        </p:nvSpPr>
        <p:spPr bwMode="auto">
          <a:xfrm>
            <a:off x="4495800" y="2971800"/>
            <a:ext cx="609600" cy="609600"/>
          </a:xfrm>
          <a:prstGeom prst="rect">
            <a:avLst/>
          </a:prstGeom>
          <a:solidFill>
            <a:srgbClr val="0000CC"/>
          </a:solidFill>
          <a:ln w="9525">
            <a:miter lim="800000"/>
            <a:headEnd/>
            <a:tailEnd/>
          </a:ln>
          <a:scene3d>
            <a:camera prst="legacyPerspectiveFront">
              <a:rot lat="1500000" lon="1500000" rev="0"/>
            </a:camera>
            <a:lightRig rig="legacyFlat2"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40970" name="Rectangle 10"/>
          <p:cNvSpPr>
            <a:spLocks noChangeArrowheads="1"/>
          </p:cNvSpPr>
          <p:nvPr/>
        </p:nvSpPr>
        <p:spPr bwMode="auto">
          <a:xfrm>
            <a:off x="5105400" y="2971800"/>
            <a:ext cx="609600" cy="609600"/>
          </a:xfrm>
          <a:prstGeom prst="rect">
            <a:avLst/>
          </a:prstGeom>
          <a:solidFill>
            <a:srgbClr val="0000CC"/>
          </a:solidFill>
          <a:ln w="9525">
            <a:miter lim="800000"/>
            <a:headEnd/>
            <a:tailEnd/>
          </a:ln>
          <a:scene3d>
            <a:camera prst="legacyPerspectiveFront">
              <a:rot lat="1500000" lon="1500000" rev="0"/>
            </a:camera>
            <a:lightRig rig="legacyFlat2"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40971" name="Rectangle 11"/>
          <p:cNvSpPr>
            <a:spLocks noChangeArrowheads="1"/>
          </p:cNvSpPr>
          <p:nvPr/>
        </p:nvSpPr>
        <p:spPr bwMode="auto">
          <a:xfrm>
            <a:off x="5715000" y="2971800"/>
            <a:ext cx="609600" cy="609600"/>
          </a:xfrm>
          <a:prstGeom prst="rect">
            <a:avLst/>
          </a:prstGeom>
          <a:solidFill>
            <a:srgbClr val="0000CC"/>
          </a:solidFill>
          <a:ln w="9525">
            <a:miter lim="800000"/>
            <a:headEnd/>
            <a:tailEnd/>
          </a:ln>
          <a:scene3d>
            <a:camera prst="legacyPerspectiveFront">
              <a:rot lat="1500000" lon="1500000" rev="0"/>
            </a:camera>
            <a:lightRig rig="legacyFlat2"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30</a:t>
            </a:r>
          </a:p>
        </p:txBody>
      </p:sp>
      <p:sp>
        <p:nvSpPr>
          <p:cNvPr id="40972" name="Rectangle 12"/>
          <p:cNvSpPr>
            <a:spLocks noChangeArrowheads="1"/>
          </p:cNvSpPr>
          <p:nvPr/>
        </p:nvSpPr>
        <p:spPr bwMode="auto">
          <a:xfrm>
            <a:off x="6324600" y="2971800"/>
            <a:ext cx="609600" cy="609600"/>
          </a:xfrm>
          <a:prstGeom prst="rect">
            <a:avLst/>
          </a:prstGeom>
          <a:solidFill>
            <a:srgbClr val="0000CC"/>
          </a:solidFill>
          <a:ln w="9525">
            <a:miter lim="800000"/>
            <a:headEnd/>
            <a:tailEnd/>
          </a:ln>
          <a:scene3d>
            <a:camera prst="legacyPerspectiveFront">
              <a:rot lat="1500000" lon="1500000" rev="0"/>
            </a:camera>
            <a:lightRig rig="legacyFlat2"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40973" name="Text Box 13"/>
          <p:cNvSpPr txBox="1">
            <a:spLocks noChangeArrowheads="1"/>
          </p:cNvSpPr>
          <p:nvPr/>
        </p:nvSpPr>
        <p:spPr bwMode="auto">
          <a:xfrm>
            <a:off x="1524000" y="4586288"/>
            <a:ext cx="6324600" cy="376237"/>
          </a:xfrm>
          <a:prstGeom prst="rect">
            <a:avLst/>
          </a:prstGeom>
          <a:solidFill>
            <a:srgbClr val="FBCDF2"/>
          </a:solidFill>
          <a:ln w="9525">
            <a:solidFill>
              <a:schemeClr val="tx1"/>
            </a:solidFill>
            <a:miter lim="800000"/>
            <a:headEnd/>
            <a:tailEnd/>
          </a:ln>
        </p:spPr>
        <p:txBody>
          <a:bodyPr>
            <a:spAutoFit/>
          </a:bodyPr>
          <a:lstStyle/>
          <a:p>
            <a:pPr algn="ctr">
              <a:spcBef>
                <a:spcPct val="50000"/>
              </a:spcBef>
            </a:pPr>
            <a:r>
              <a:rPr lang="en-US"/>
              <a:t>LOC=0 ; LEFT = 0 and RIGHT = 8</a:t>
            </a:r>
          </a:p>
        </p:txBody>
      </p:sp>
      <p:sp>
        <p:nvSpPr>
          <p:cNvPr id="40974" name="Text Box 14"/>
          <p:cNvSpPr txBox="1">
            <a:spLocks noChangeArrowheads="1"/>
          </p:cNvSpPr>
          <p:nvPr/>
        </p:nvSpPr>
        <p:spPr bwMode="auto">
          <a:xfrm>
            <a:off x="1568450" y="3581400"/>
            <a:ext cx="5441950" cy="457200"/>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40975"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40976" name="Slide Number Placeholder 6"/>
          <p:cNvSpPr>
            <a:spLocks noGrp="1"/>
          </p:cNvSpPr>
          <p:nvPr>
            <p:ph type="sldNum" sz="quarter" idx="11"/>
          </p:nvPr>
        </p:nvSpPr>
        <p:spPr>
          <a:xfrm>
            <a:off x="-30163" y="6481763"/>
            <a:ext cx="752476" cy="376237"/>
          </a:xfrm>
          <a:noFill/>
        </p:spPr>
        <p:txBody>
          <a:bodyPr/>
          <a:lstStyle/>
          <a:p>
            <a:pPr algn="l"/>
            <a:r>
              <a:rPr lang="en-US" smtClean="0"/>
              <a:t>8.</a:t>
            </a:r>
            <a:fld id="{D77A847C-2C62-4893-9E8F-1E0D49B7C1BC}" type="slidenum">
              <a:rPr lang="en-US" smtClean="0"/>
              <a:pPr algn="l"/>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13"/>
          <p:cNvSpPr txBox="1">
            <a:spLocks noChangeArrowheads="1"/>
          </p:cNvSpPr>
          <p:nvPr/>
        </p:nvSpPr>
        <p:spPr bwMode="auto">
          <a:xfrm>
            <a:off x="2438400" y="6172200"/>
            <a:ext cx="1600200" cy="366713"/>
          </a:xfrm>
          <a:prstGeom prst="rect">
            <a:avLst/>
          </a:prstGeom>
          <a:noFill/>
          <a:ln w="9525">
            <a:noFill/>
            <a:miter lim="800000"/>
            <a:headEnd/>
            <a:tailEnd/>
          </a:ln>
        </p:spPr>
        <p:txBody>
          <a:bodyPr>
            <a:spAutoFit/>
          </a:bodyPr>
          <a:lstStyle/>
          <a:p>
            <a:r>
              <a:rPr lang="en-US" b="0">
                <a:latin typeface="Times New Roman" pitchFamily="18" charset="0"/>
              </a:rPr>
              <a:t>LEFT = 0</a:t>
            </a:r>
          </a:p>
        </p:txBody>
      </p:sp>
      <p:sp>
        <p:nvSpPr>
          <p:cNvPr id="41987" name="Text Box 14"/>
          <p:cNvSpPr txBox="1">
            <a:spLocks noChangeArrowheads="1"/>
          </p:cNvSpPr>
          <p:nvPr/>
        </p:nvSpPr>
        <p:spPr bwMode="auto">
          <a:xfrm>
            <a:off x="6553200" y="6186488"/>
            <a:ext cx="1524000" cy="366712"/>
          </a:xfrm>
          <a:prstGeom prst="rect">
            <a:avLst/>
          </a:prstGeom>
          <a:noFill/>
          <a:ln w="9525">
            <a:noFill/>
            <a:miter lim="800000"/>
            <a:headEnd/>
            <a:tailEnd/>
          </a:ln>
        </p:spPr>
        <p:txBody>
          <a:bodyPr>
            <a:spAutoFit/>
          </a:bodyPr>
          <a:lstStyle/>
          <a:p>
            <a:pPr algn="ctr"/>
            <a:r>
              <a:rPr lang="en-US" b="0">
                <a:latin typeface="Times New Roman" pitchFamily="18" charset="0"/>
              </a:rPr>
              <a:t>RIGHT = 8</a:t>
            </a:r>
          </a:p>
        </p:txBody>
      </p:sp>
      <p:grpSp>
        <p:nvGrpSpPr>
          <p:cNvPr id="2" name="Group 21"/>
          <p:cNvGrpSpPr>
            <a:grpSpLocks/>
          </p:cNvGrpSpPr>
          <p:nvPr/>
        </p:nvGrpSpPr>
        <p:grpSpPr bwMode="auto">
          <a:xfrm>
            <a:off x="906463" y="4724400"/>
            <a:ext cx="6789737" cy="1524000"/>
            <a:chOff x="571" y="2976"/>
            <a:chExt cx="4277" cy="960"/>
          </a:xfrm>
        </p:grpSpPr>
        <p:sp>
          <p:nvSpPr>
            <p:cNvPr id="41995" name="Rectangle 2"/>
            <p:cNvSpPr>
              <a:spLocks noChangeArrowheads="1"/>
            </p:cNvSpPr>
            <p:nvPr/>
          </p:nvSpPr>
          <p:spPr bwMode="auto">
            <a:xfrm>
              <a:off x="1392" y="2976"/>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41996" name="Rectangle 3"/>
            <p:cNvSpPr>
              <a:spLocks noChangeArrowheads="1"/>
            </p:cNvSpPr>
            <p:nvPr/>
          </p:nvSpPr>
          <p:spPr bwMode="auto">
            <a:xfrm>
              <a:off x="1776" y="2976"/>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41997" name="Rectangle 4"/>
            <p:cNvSpPr>
              <a:spLocks noChangeArrowheads="1"/>
            </p:cNvSpPr>
            <p:nvPr/>
          </p:nvSpPr>
          <p:spPr bwMode="auto">
            <a:xfrm>
              <a:off x="2160" y="297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a:t>
              </a:r>
            </a:p>
          </p:txBody>
        </p:sp>
        <p:sp>
          <p:nvSpPr>
            <p:cNvPr id="41998" name="Rectangle 5"/>
            <p:cNvSpPr>
              <a:spLocks noChangeArrowheads="1"/>
            </p:cNvSpPr>
            <p:nvPr/>
          </p:nvSpPr>
          <p:spPr bwMode="auto">
            <a:xfrm>
              <a:off x="2544" y="297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80</a:t>
              </a:r>
            </a:p>
          </p:txBody>
        </p:sp>
        <p:sp>
          <p:nvSpPr>
            <p:cNvPr id="41999" name="Rectangle 6"/>
            <p:cNvSpPr>
              <a:spLocks noChangeArrowheads="1"/>
            </p:cNvSpPr>
            <p:nvPr/>
          </p:nvSpPr>
          <p:spPr bwMode="auto">
            <a:xfrm>
              <a:off x="2928" y="297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42000" name="Rectangle 7"/>
            <p:cNvSpPr>
              <a:spLocks noChangeArrowheads="1"/>
            </p:cNvSpPr>
            <p:nvPr/>
          </p:nvSpPr>
          <p:spPr bwMode="auto">
            <a:xfrm>
              <a:off x="3312" y="297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42001" name="Rectangle 8"/>
            <p:cNvSpPr>
              <a:spLocks noChangeArrowheads="1"/>
            </p:cNvSpPr>
            <p:nvPr/>
          </p:nvSpPr>
          <p:spPr bwMode="auto">
            <a:xfrm>
              <a:off x="3696" y="297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42002" name="Rectangle 9"/>
            <p:cNvSpPr>
              <a:spLocks noChangeArrowheads="1"/>
            </p:cNvSpPr>
            <p:nvPr/>
          </p:nvSpPr>
          <p:spPr bwMode="auto">
            <a:xfrm>
              <a:off x="4080" y="297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30</a:t>
              </a:r>
            </a:p>
          </p:txBody>
        </p:sp>
        <p:sp>
          <p:nvSpPr>
            <p:cNvPr id="42003" name="Rectangle 10"/>
            <p:cNvSpPr>
              <a:spLocks noChangeArrowheads="1"/>
            </p:cNvSpPr>
            <p:nvPr/>
          </p:nvSpPr>
          <p:spPr bwMode="auto">
            <a:xfrm>
              <a:off x="4464" y="2976"/>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100</a:t>
              </a:r>
            </a:p>
          </p:txBody>
        </p:sp>
        <p:sp>
          <p:nvSpPr>
            <p:cNvPr id="42004" name="Text Box 11"/>
            <p:cNvSpPr txBox="1">
              <a:spLocks noChangeArrowheads="1"/>
            </p:cNvSpPr>
            <p:nvPr/>
          </p:nvSpPr>
          <p:spPr bwMode="auto">
            <a:xfrm>
              <a:off x="571" y="3081"/>
              <a:ext cx="654" cy="231"/>
            </a:xfrm>
            <a:prstGeom prst="rect">
              <a:avLst/>
            </a:prstGeom>
            <a:solidFill>
              <a:srgbClr val="00FFFF"/>
            </a:solidFill>
            <a:ln w="9525">
              <a:noFill/>
              <a:miter lim="800000"/>
              <a:headEnd/>
              <a:tailEnd/>
            </a:ln>
          </p:spPr>
          <p:txBody>
            <a:bodyPr wrap="none">
              <a:spAutoFit/>
            </a:bodyPr>
            <a:lstStyle/>
            <a:p>
              <a:r>
                <a:rPr lang="en-US">
                  <a:solidFill>
                    <a:srgbClr val="FF0000"/>
                  </a:solidFill>
                  <a:latin typeface="Times New Roman" pitchFamily="18" charset="0"/>
                </a:rPr>
                <a:t>LOC = 0</a:t>
              </a:r>
            </a:p>
          </p:txBody>
        </p:sp>
        <p:sp>
          <p:nvSpPr>
            <p:cNvPr id="42005" name="Text Box 12"/>
            <p:cNvSpPr txBox="1">
              <a:spLocks noChangeArrowheads="1"/>
            </p:cNvSpPr>
            <p:nvPr/>
          </p:nvSpPr>
          <p:spPr bwMode="auto">
            <a:xfrm>
              <a:off x="1420" y="3408"/>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42006" name="Line 15"/>
            <p:cNvSpPr>
              <a:spLocks noChangeShapeType="1"/>
            </p:cNvSpPr>
            <p:nvPr/>
          </p:nvSpPr>
          <p:spPr bwMode="auto">
            <a:xfrm flipV="1">
              <a:off x="4560" y="3696"/>
              <a:ext cx="144" cy="240"/>
            </a:xfrm>
            <a:prstGeom prst="line">
              <a:avLst/>
            </a:prstGeom>
            <a:noFill/>
            <a:ln w="38100">
              <a:solidFill>
                <a:srgbClr val="FF0000"/>
              </a:solidFill>
              <a:round/>
              <a:headEnd/>
              <a:tailEnd type="triangle" w="med" len="med"/>
            </a:ln>
          </p:spPr>
          <p:txBody>
            <a:bodyPr/>
            <a:lstStyle/>
            <a:p>
              <a:endParaRPr lang="en-US"/>
            </a:p>
          </p:txBody>
        </p:sp>
        <p:sp>
          <p:nvSpPr>
            <p:cNvPr id="42007" name="Line 16"/>
            <p:cNvSpPr>
              <a:spLocks noChangeShapeType="1"/>
            </p:cNvSpPr>
            <p:nvPr/>
          </p:nvSpPr>
          <p:spPr bwMode="auto">
            <a:xfrm flipH="1" flipV="1">
              <a:off x="1632" y="3696"/>
              <a:ext cx="240" cy="240"/>
            </a:xfrm>
            <a:prstGeom prst="line">
              <a:avLst/>
            </a:prstGeom>
            <a:noFill/>
            <a:ln w="38100">
              <a:solidFill>
                <a:srgbClr val="FF0000"/>
              </a:solidFill>
              <a:round/>
              <a:headEnd/>
              <a:tailEnd type="triangle" w="med" len="med"/>
            </a:ln>
          </p:spPr>
          <p:txBody>
            <a:bodyPr/>
            <a:lstStyle/>
            <a:p>
              <a:endParaRPr lang="en-US"/>
            </a:p>
          </p:txBody>
        </p:sp>
      </p:grpSp>
      <p:sp>
        <p:nvSpPr>
          <p:cNvPr id="41989" name="Text Box 17"/>
          <p:cNvSpPr txBox="1">
            <a:spLocks noChangeArrowheads="1"/>
          </p:cNvSpPr>
          <p:nvPr/>
        </p:nvSpPr>
        <p:spPr bwMode="auto">
          <a:xfrm>
            <a:off x="914400" y="838200"/>
            <a:ext cx="7620000" cy="1590675"/>
          </a:xfrm>
          <a:prstGeom prst="rect">
            <a:avLst/>
          </a:prstGeom>
          <a:solidFill>
            <a:srgbClr val="FEECFC"/>
          </a:solidFill>
          <a:ln w="9525">
            <a:solidFill>
              <a:srgbClr val="FF6699"/>
            </a:solidFill>
            <a:miter lim="800000"/>
            <a:headEnd/>
            <a:tailEnd/>
          </a:ln>
        </p:spPr>
        <p:txBody>
          <a:bodyPr>
            <a:spAutoFit/>
          </a:bodyPr>
          <a:lstStyle/>
          <a:p>
            <a:pPr marL="457200" indent="-457200"/>
            <a:r>
              <a:rPr lang="en-US" sz="1400" b="0"/>
              <a:t>2. (a) Repeat A[LOC] &lt;= A[RIGHT] and LOC ≠ RIGHT</a:t>
            </a:r>
          </a:p>
          <a:p>
            <a:pPr marL="457200" indent="-457200"/>
            <a:r>
              <a:rPr lang="en-US" sz="1400" b="0"/>
              <a:t>		RIGHT := RIGHT -1</a:t>
            </a:r>
          </a:p>
          <a:p>
            <a:pPr marL="457200" indent="-457200"/>
            <a:r>
              <a:rPr lang="en-US" sz="1400" b="0"/>
              <a:t>    (b) if LOC =RIGHT then return</a:t>
            </a:r>
          </a:p>
          <a:p>
            <a:pPr marL="457200" indent="-457200"/>
            <a:r>
              <a:rPr lang="en-US" sz="1400" b="0"/>
              <a:t>    (c) If A[LOC] &gt; A[RIGHT]</a:t>
            </a:r>
          </a:p>
          <a:p>
            <a:pPr marL="457200" indent="-457200"/>
            <a:r>
              <a:rPr lang="en-US" sz="1400" b="0"/>
              <a:t>		(i) interchange each other</a:t>
            </a:r>
          </a:p>
          <a:p>
            <a:pPr marL="457200" indent="-457200"/>
            <a:r>
              <a:rPr lang="en-US" sz="1400" b="0"/>
              <a:t>		(ii) LOC =RIGHT</a:t>
            </a:r>
          </a:p>
          <a:p>
            <a:pPr marL="457200" indent="-457200"/>
            <a:r>
              <a:rPr lang="en-US" sz="1400" b="0"/>
              <a:t>		(iii) Goto Step 3</a:t>
            </a:r>
          </a:p>
        </p:txBody>
      </p:sp>
      <p:sp>
        <p:nvSpPr>
          <p:cNvPr id="41990" name="Text Box 18"/>
          <p:cNvSpPr txBox="1">
            <a:spLocks noChangeArrowheads="1"/>
          </p:cNvSpPr>
          <p:nvPr/>
        </p:nvSpPr>
        <p:spPr bwMode="auto">
          <a:xfrm>
            <a:off x="914400" y="457200"/>
            <a:ext cx="7620000" cy="376238"/>
          </a:xfrm>
          <a:prstGeom prst="rect">
            <a:avLst/>
          </a:prstGeom>
          <a:solidFill>
            <a:schemeClr val="accent1"/>
          </a:solidFill>
          <a:ln w="9525">
            <a:solidFill>
              <a:srgbClr val="FF0000"/>
            </a:solidFill>
            <a:miter lim="800000"/>
            <a:headEnd/>
            <a:tailEnd/>
          </a:ln>
        </p:spPr>
        <p:txBody>
          <a:bodyPr>
            <a:spAutoFit/>
          </a:bodyPr>
          <a:lstStyle/>
          <a:p>
            <a:pPr>
              <a:spcBef>
                <a:spcPct val="50000"/>
              </a:spcBef>
            </a:pPr>
            <a:r>
              <a:rPr lang="en-US">
                <a:solidFill>
                  <a:srgbClr val="0000FF"/>
                </a:solidFill>
              </a:rPr>
              <a:t>1. Set LEFT = BEG, RIGHT = END and LOC = LEFT</a:t>
            </a:r>
          </a:p>
        </p:txBody>
      </p:sp>
      <p:sp>
        <p:nvSpPr>
          <p:cNvPr id="41991" name="Text Box 19"/>
          <p:cNvSpPr txBox="1">
            <a:spLocks noChangeArrowheads="1"/>
          </p:cNvSpPr>
          <p:nvPr/>
        </p:nvSpPr>
        <p:spPr bwMode="auto">
          <a:xfrm>
            <a:off x="914400" y="2424113"/>
            <a:ext cx="7620000" cy="1590675"/>
          </a:xfrm>
          <a:prstGeom prst="rect">
            <a:avLst/>
          </a:prstGeom>
          <a:solidFill>
            <a:srgbClr val="D6FED6"/>
          </a:solidFill>
          <a:ln w="9525">
            <a:solidFill>
              <a:schemeClr val="hlink"/>
            </a:solidFill>
            <a:miter lim="800000"/>
            <a:headEnd/>
            <a:tailEnd/>
          </a:ln>
        </p:spPr>
        <p:txBody>
          <a:bodyPr>
            <a:spAutoFit/>
          </a:bodyPr>
          <a:lstStyle/>
          <a:p>
            <a:r>
              <a:rPr lang="en-US" sz="1400" b="0"/>
              <a:t>3. (a) Repeat A[LOC] &gt; A[LEFT] and LOC ≠ LEFT</a:t>
            </a:r>
          </a:p>
          <a:p>
            <a:r>
              <a:rPr lang="en-US" sz="1400" b="0"/>
              <a:t>		 LEFT := LEFT +1</a:t>
            </a:r>
          </a:p>
          <a:p>
            <a:r>
              <a:rPr lang="en-US" sz="1400" b="0"/>
              <a:t>    (b) if LOC = LEFT then return</a:t>
            </a:r>
          </a:p>
          <a:p>
            <a:r>
              <a:rPr lang="en-US" sz="1400" b="0"/>
              <a:t>    (c) If A[LEFT] &gt; A[LOC]</a:t>
            </a:r>
          </a:p>
          <a:p>
            <a:r>
              <a:rPr lang="en-US" sz="1400" b="0"/>
              <a:t>		(i) interchange each other</a:t>
            </a:r>
          </a:p>
          <a:p>
            <a:r>
              <a:rPr lang="en-US" sz="1400" b="0"/>
              <a:t>		(ii) LOC =LEFT</a:t>
            </a:r>
          </a:p>
          <a:p>
            <a:r>
              <a:rPr lang="en-US" sz="1400" b="0"/>
              <a:t>		(iii) Goto Step 2</a:t>
            </a:r>
          </a:p>
        </p:txBody>
      </p:sp>
      <p:sp>
        <p:nvSpPr>
          <p:cNvPr id="41992" name="AutoShape 20"/>
          <p:cNvSpPr>
            <a:spLocks noChangeArrowheads="1"/>
          </p:cNvSpPr>
          <p:nvPr/>
        </p:nvSpPr>
        <p:spPr bwMode="auto">
          <a:xfrm>
            <a:off x="457200" y="5334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41993"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41994" name="Slide Number Placeholder 6"/>
          <p:cNvSpPr>
            <a:spLocks noGrp="1"/>
          </p:cNvSpPr>
          <p:nvPr>
            <p:ph type="sldNum" sz="quarter" idx="11"/>
          </p:nvPr>
        </p:nvSpPr>
        <p:spPr>
          <a:xfrm>
            <a:off x="-30163" y="6481763"/>
            <a:ext cx="752476" cy="376237"/>
          </a:xfrm>
          <a:noFill/>
        </p:spPr>
        <p:txBody>
          <a:bodyPr/>
          <a:lstStyle/>
          <a:p>
            <a:pPr algn="l"/>
            <a:r>
              <a:rPr lang="en-US" smtClean="0"/>
              <a:t>8.</a:t>
            </a:r>
            <a:fld id="{01ACFFE6-3F59-4F4E-955D-B3BE5FC182D1}" type="slidenum">
              <a:rPr lang="en-US" smtClean="0"/>
              <a:pPr algn="l"/>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906463" y="4343400"/>
            <a:ext cx="7170737" cy="1828800"/>
            <a:chOff x="571" y="2736"/>
            <a:chExt cx="4517" cy="1152"/>
          </a:xfrm>
        </p:grpSpPr>
        <p:sp>
          <p:nvSpPr>
            <p:cNvPr id="43018" name="Rectangle 2"/>
            <p:cNvSpPr>
              <a:spLocks noChangeArrowheads="1"/>
            </p:cNvSpPr>
            <p:nvPr/>
          </p:nvSpPr>
          <p:spPr bwMode="auto">
            <a:xfrm>
              <a:off x="1392" y="2736"/>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43019" name="Rectangle 3"/>
            <p:cNvSpPr>
              <a:spLocks noChangeArrowheads="1"/>
            </p:cNvSpPr>
            <p:nvPr/>
          </p:nvSpPr>
          <p:spPr bwMode="auto">
            <a:xfrm>
              <a:off x="1776" y="273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20</a:t>
              </a:r>
            </a:p>
          </p:txBody>
        </p:sp>
        <p:sp>
          <p:nvSpPr>
            <p:cNvPr id="43020" name="Rectangle 4"/>
            <p:cNvSpPr>
              <a:spLocks noChangeArrowheads="1"/>
            </p:cNvSpPr>
            <p:nvPr/>
          </p:nvSpPr>
          <p:spPr bwMode="auto">
            <a:xfrm>
              <a:off x="2160" y="273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a:t>
              </a:r>
            </a:p>
          </p:txBody>
        </p:sp>
        <p:sp>
          <p:nvSpPr>
            <p:cNvPr id="43021" name="Rectangle 5"/>
            <p:cNvSpPr>
              <a:spLocks noChangeArrowheads="1"/>
            </p:cNvSpPr>
            <p:nvPr/>
          </p:nvSpPr>
          <p:spPr bwMode="auto">
            <a:xfrm>
              <a:off x="2544" y="273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80</a:t>
              </a:r>
            </a:p>
          </p:txBody>
        </p:sp>
        <p:sp>
          <p:nvSpPr>
            <p:cNvPr id="43022" name="Rectangle 6"/>
            <p:cNvSpPr>
              <a:spLocks noChangeArrowheads="1"/>
            </p:cNvSpPr>
            <p:nvPr/>
          </p:nvSpPr>
          <p:spPr bwMode="auto">
            <a:xfrm>
              <a:off x="2928" y="273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43023" name="Rectangle 7"/>
            <p:cNvSpPr>
              <a:spLocks noChangeArrowheads="1"/>
            </p:cNvSpPr>
            <p:nvPr/>
          </p:nvSpPr>
          <p:spPr bwMode="auto">
            <a:xfrm>
              <a:off x="3312" y="273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43024" name="Rectangle 8"/>
            <p:cNvSpPr>
              <a:spLocks noChangeArrowheads="1"/>
            </p:cNvSpPr>
            <p:nvPr/>
          </p:nvSpPr>
          <p:spPr bwMode="auto">
            <a:xfrm>
              <a:off x="3696" y="273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43025" name="Rectangle 9"/>
            <p:cNvSpPr>
              <a:spLocks noChangeArrowheads="1"/>
            </p:cNvSpPr>
            <p:nvPr/>
          </p:nvSpPr>
          <p:spPr bwMode="auto">
            <a:xfrm>
              <a:off x="4080" y="2736"/>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30</a:t>
              </a:r>
            </a:p>
          </p:txBody>
        </p:sp>
        <p:sp>
          <p:nvSpPr>
            <p:cNvPr id="43026" name="Rectangle 10"/>
            <p:cNvSpPr>
              <a:spLocks noChangeArrowheads="1"/>
            </p:cNvSpPr>
            <p:nvPr/>
          </p:nvSpPr>
          <p:spPr bwMode="auto">
            <a:xfrm>
              <a:off x="4464" y="2736"/>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100</a:t>
              </a:r>
            </a:p>
          </p:txBody>
        </p:sp>
        <p:sp>
          <p:nvSpPr>
            <p:cNvPr id="43027" name="Text Box 11"/>
            <p:cNvSpPr txBox="1">
              <a:spLocks noChangeArrowheads="1"/>
            </p:cNvSpPr>
            <p:nvPr/>
          </p:nvSpPr>
          <p:spPr bwMode="auto">
            <a:xfrm>
              <a:off x="571" y="2841"/>
              <a:ext cx="629" cy="231"/>
            </a:xfrm>
            <a:prstGeom prst="rect">
              <a:avLst/>
            </a:prstGeom>
            <a:noFill/>
            <a:ln w="9525">
              <a:noFill/>
              <a:miter lim="800000"/>
              <a:headEnd/>
              <a:tailEnd/>
            </a:ln>
          </p:spPr>
          <p:txBody>
            <a:bodyPr wrap="none">
              <a:spAutoFit/>
            </a:bodyPr>
            <a:lstStyle/>
            <a:p>
              <a:r>
                <a:rPr lang="en-US" b="0">
                  <a:latin typeface="Times New Roman" pitchFamily="18" charset="0"/>
                </a:rPr>
                <a:t>LOC = 0</a:t>
              </a:r>
            </a:p>
          </p:txBody>
        </p:sp>
        <p:sp>
          <p:nvSpPr>
            <p:cNvPr id="43028" name="Text Box 12"/>
            <p:cNvSpPr txBox="1">
              <a:spLocks noChangeArrowheads="1"/>
            </p:cNvSpPr>
            <p:nvPr/>
          </p:nvSpPr>
          <p:spPr bwMode="auto">
            <a:xfrm>
              <a:off x="1420" y="3168"/>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43029" name="Text Box 13"/>
            <p:cNvSpPr txBox="1">
              <a:spLocks noChangeArrowheads="1"/>
            </p:cNvSpPr>
            <p:nvPr/>
          </p:nvSpPr>
          <p:spPr bwMode="auto">
            <a:xfrm>
              <a:off x="1536" y="3648"/>
              <a:ext cx="1008" cy="231"/>
            </a:xfrm>
            <a:prstGeom prst="rect">
              <a:avLst/>
            </a:prstGeom>
            <a:noFill/>
            <a:ln w="9525">
              <a:noFill/>
              <a:miter lim="800000"/>
              <a:headEnd/>
              <a:tailEnd/>
            </a:ln>
          </p:spPr>
          <p:txBody>
            <a:bodyPr>
              <a:spAutoFit/>
            </a:bodyPr>
            <a:lstStyle/>
            <a:p>
              <a:r>
                <a:rPr lang="en-US" b="0">
                  <a:latin typeface="Times New Roman" pitchFamily="18" charset="0"/>
                </a:rPr>
                <a:t>LEFT = 0</a:t>
              </a:r>
            </a:p>
          </p:txBody>
        </p:sp>
        <p:sp>
          <p:nvSpPr>
            <p:cNvPr id="43030" name="Text Box 14"/>
            <p:cNvSpPr txBox="1">
              <a:spLocks noChangeArrowheads="1"/>
            </p:cNvSpPr>
            <p:nvPr/>
          </p:nvSpPr>
          <p:spPr bwMode="auto">
            <a:xfrm>
              <a:off x="4128" y="3657"/>
              <a:ext cx="960" cy="231"/>
            </a:xfrm>
            <a:prstGeom prst="rect">
              <a:avLst/>
            </a:prstGeom>
            <a:noFill/>
            <a:ln w="9525">
              <a:noFill/>
              <a:miter lim="800000"/>
              <a:headEnd/>
              <a:tailEnd/>
            </a:ln>
          </p:spPr>
          <p:txBody>
            <a:bodyPr>
              <a:spAutoFit/>
            </a:bodyPr>
            <a:lstStyle/>
            <a:p>
              <a:pPr algn="ctr"/>
              <a:r>
                <a:rPr lang="en-US" b="0">
                  <a:latin typeface="Times New Roman" pitchFamily="18" charset="0"/>
                </a:rPr>
                <a:t>RIGHT = 8</a:t>
              </a:r>
            </a:p>
          </p:txBody>
        </p:sp>
        <p:sp>
          <p:nvSpPr>
            <p:cNvPr id="43031" name="Line 15"/>
            <p:cNvSpPr>
              <a:spLocks noChangeShapeType="1"/>
            </p:cNvSpPr>
            <p:nvPr/>
          </p:nvSpPr>
          <p:spPr bwMode="auto">
            <a:xfrm flipV="1">
              <a:off x="4560" y="3456"/>
              <a:ext cx="144" cy="240"/>
            </a:xfrm>
            <a:prstGeom prst="line">
              <a:avLst/>
            </a:prstGeom>
            <a:noFill/>
            <a:ln w="38100">
              <a:solidFill>
                <a:srgbClr val="FF3300"/>
              </a:solidFill>
              <a:round/>
              <a:headEnd/>
              <a:tailEnd type="triangle" w="med" len="med"/>
            </a:ln>
          </p:spPr>
          <p:txBody>
            <a:bodyPr/>
            <a:lstStyle/>
            <a:p>
              <a:endParaRPr lang="en-US"/>
            </a:p>
          </p:txBody>
        </p:sp>
        <p:sp>
          <p:nvSpPr>
            <p:cNvPr id="43032" name="Line 16"/>
            <p:cNvSpPr>
              <a:spLocks noChangeShapeType="1"/>
            </p:cNvSpPr>
            <p:nvPr/>
          </p:nvSpPr>
          <p:spPr bwMode="auto">
            <a:xfrm flipH="1" flipV="1">
              <a:off x="1680" y="3456"/>
              <a:ext cx="192" cy="240"/>
            </a:xfrm>
            <a:prstGeom prst="line">
              <a:avLst/>
            </a:prstGeom>
            <a:noFill/>
            <a:ln w="38100">
              <a:solidFill>
                <a:srgbClr val="FF3300"/>
              </a:solidFill>
              <a:round/>
              <a:headEnd/>
              <a:tailEnd type="triangle" w="med" len="med"/>
            </a:ln>
          </p:spPr>
          <p:txBody>
            <a:bodyPr/>
            <a:lstStyle/>
            <a:p>
              <a:endParaRPr lang="en-US"/>
            </a:p>
          </p:txBody>
        </p:sp>
      </p:grpSp>
      <p:sp>
        <p:nvSpPr>
          <p:cNvPr id="43011" name="Text Box 17"/>
          <p:cNvSpPr txBox="1">
            <a:spLocks noChangeArrowheads="1"/>
          </p:cNvSpPr>
          <p:nvPr/>
        </p:nvSpPr>
        <p:spPr bwMode="auto">
          <a:xfrm>
            <a:off x="914400" y="838200"/>
            <a:ext cx="7620000" cy="1590675"/>
          </a:xfrm>
          <a:prstGeom prst="rect">
            <a:avLst/>
          </a:prstGeom>
          <a:solidFill>
            <a:srgbClr val="CCFF99"/>
          </a:solidFill>
          <a:ln w="9525">
            <a:solidFill>
              <a:srgbClr val="FF0000"/>
            </a:solidFill>
            <a:miter lim="800000"/>
            <a:headEnd/>
            <a:tailEnd/>
          </a:ln>
        </p:spPr>
        <p:txBody>
          <a:bodyPr>
            <a:spAutoFit/>
          </a:bodyPr>
          <a:lstStyle/>
          <a:p>
            <a:pPr marL="457200" indent="-457200"/>
            <a:r>
              <a:rPr lang="en-US" sz="1400">
                <a:solidFill>
                  <a:srgbClr val="0000FF"/>
                </a:solidFill>
              </a:rPr>
              <a:t>2. (a) Repeat A[LOC] &lt;= A[RIGHT] and LOC ≠ RIGHT</a:t>
            </a:r>
          </a:p>
          <a:p>
            <a:pPr marL="457200" indent="-457200"/>
            <a:r>
              <a:rPr lang="en-US" sz="1400">
                <a:solidFill>
                  <a:srgbClr val="0000FF"/>
                </a:solidFill>
              </a:rPr>
              <a:t>		RIGHT := RIGHT -1</a:t>
            </a:r>
          </a:p>
          <a:p>
            <a:pPr marL="457200" indent="-457200"/>
            <a:r>
              <a:rPr lang="en-US" sz="1400">
                <a:solidFill>
                  <a:srgbClr val="0000FF"/>
                </a:solidFill>
              </a:rPr>
              <a:t>    (b) if LOC =RIGHT then return</a:t>
            </a:r>
          </a:p>
          <a:p>
            <a:pPr marL="457200" indent="-457200"/>
            <a:r>
              <a:rPr lang="en-US" sz="1400">
                <a:solidFill>
                  <a:srgbClr val="0000FF"/>
                </a:solidFill>
              </a:rPr>
              <a:t>    (c) If A[LOC] &gt; A[RIGHT]</a:t>
            </a:r>
          </a:p>
          <a:p>
            <a:pPr marL="457200" indent="-457200"/>
            <a:r>
              <a:rPr lang="en-US" sz="1400">
                <a:solidFill>
                  <a:srgbClr val="0000FF"/>
                </a:solidFill>
              </a:rPr>
              <a:t>		(i) interchange each other</a:t>
            </a:r>
          </a:p>
          <a:p>
            <a:pPr marL="457200" indent="-457200"/>
            <a:r>
              <a:rPr lang="en-US" sz="1400">
                <a:solidFill>
                  <a:srgbClr val="0000FF"/>
                </a:solidFill>
              </a:rPr>
              <a:t>		(ii) LOC =RIGHT</a:t>
            </a:r>
          </a:p>
          <a:p>
            <a:pPr marL="457200" indent="-457200"/>
            <a:r>
              <a:rPr lang="en-US" sz="1400">
                <a:solidFill>
                  <a:srgbClr val="0000FF"/>
                </a:solidFill>
              </a:rPr>
              <a:t>		(iii) Goto Step 3</a:t>
            </a:r>
          </a:p>
        </p:txBody>
      </p:sp>
      <p:sp>
        <p:nvSpPr>
          <p:cNvPr id="43012"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43013" name="Text Box 19"/>
          <p:cNvSpPr txBox="1">
            <a:spLocks noChangeArrowheads="1"/>
          </p:cNvSpPr>
          <p:nvPr/>
        </p:nvSpPr>
        <p:spPr bwMode="auto">
          <a:xfrm>
            <a:off x="914400" y="2447925"/>
            <a:ext cx="7620000" cy="1590675"/>
          </a:xfrm>
          <a:prstGeom prst="rect">
            <a:avLst/>
          </a:prstGeom>
          <a:solidFill>
            <a:srgbClr val="D9D8B2"/>
          </a:solidFill>
          <a:ln w="9525">
            <a:solidFill>
              <a:schemeClr val="tx2"/>
            </a:solidFill>
            <a:miter lim="800000"/>
            <a:headEnd/>
            <a:tailEnd/>
          </a:ln>
        </p:spPr>
        <p:txBody>
          <a:bodyPr>
            <a:spAutoFit/>
          </a:bodyPr>
          <a:lstStyle/>
          <a:p>
            <a:r>
              <a:rPr lang="en-US" sz="1400" b="0"/>
              <a:t>3. (a) Repeat A[LOC] &gt; A[LEFT] and LOC ≠ LEFT</a:t>
            </a:r>
          </a:p>
          <a:p>
            <a:r>
              <a:rPr lang="en-US" sz="1400" b="0"/>
              <a:t>		 LEFT := LEFT +1</a:t>
            </a:r>
          </a:p>
          <a:p>
            <a:r>
              <a:rPr lang="en-US" sz="1400" b="0"/>
              <a:t>    (b) if LOC = LEFT then return</a:t>
            </a:r>
          </a:p>
          <a:p>
            <a:r>
              <a:rPr lang="en-US" sz="1400" b="0"/>
              <a:t>    (c) If A[LEFT] &gt; A[LOC]</a:t>
            </a:r>
          </a:p>
          <a:p>
            <a:r>
              <a:rPr lang="en-US" sz="1400" b="0"/>
              <a:t>		(i) interchange each other</a:t>
            </a:r>
          </a:p>
          <a:p>
            <a:r>
              <a:rPr lang="en-US" sz="1400" b="0"/>
              <a:t>		(ii) LOC =LEFT</a:t>
            </a:r>
          </a:p>
          <a:p>
            <a:r>
              <a:rPr lang="en-US" sz="1400" b="0"/>
              <a:t>		(iii) Goto Step 2</a:t>
            </a:r>
          </a:p>
        </p:txBody>
      </p:sp>
      <p:sp>
        <p:nvSpPr>
          <p:cNvPr id="43014" name="AutoShape 20"/>
          <p:cNvSpPr>
            <a:spLocks noChangeArrowheads="1"/>
          </p:cNvSpPr>
          <p:nvPr/>
        </p:nvSpPr>
        <p:spPr bwMode="auto">
          <a:xfrm>
            <a:off x="457200" y="13716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43015" name="Line 21"/>
          <p:cNvSpPr>
            <a:spLocks noChangeShapeType="1"/>
          </p:cNvSpPr>
          <p:nvPr/>
        </p:nvSpPr>
        <p:spPr bwMode="auto">
          <a:xfrm flipV="1">
            <a:off x="914400" y="1066800"/>
            <a:ext cx="304800" cy="381000"/>
          </a:xfrm>
          <a:prstGeom prst="line">
            <a:avLst/>
          </a:prstGeom>
          <a:noFill/>
          <a:ln w="38100">
            <a:solidFill>
              <a:srgbClr val="FF0000"/>
            </a:solidFill>
            <a:round/>
            <a:headEnd/>
            <a:tailEnd type="triangle" w="med" len="med"/>
          </a:ln>
        </p:spPr>
        <p:txBody>
          <a:bodyPr/>
          <a:lstStyle/>
          <a:p>
            <a:endParaRPr lang="en-US"/>
          </a:p>
        </p:txBody>
      </p:sp>
      <p:sp>
        <p:nvSpPr>
          <p:cNvPr id="43016"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43017" name="Slide Number Placeholder 6"/>
          <p:cNvSpPr>
            <a:spLocks noGrp="1"/>
          </p:cNvSpPr>
          <p:nvPr>
            <p:ph type="sldNum" sz="quarter" idx="11"/>
          </p:nvPr>
        </p:nvSpPr>
        <p:spPr>
          <a:xfrm>
            <a:off x="-30163" y="6481763"/>
            <a:ext cx="752476" cy="376237"/>
          </a:xfrm>
          <a:noFill/>
        </p:spPr>
        <p:txBody>
          <a:bodyPr/>
          <a:lstStyle/>
          <a:p>
            <a:pPr algn="l"/>
            <a:r>
              <a:rPr lang="en-US" smtClean="0"/>
              <a:t>8.</a:t>
            </a:r>
            <a:fld id="{838AA719-D815-4CF6-A2C3-31B858A0AA7A}" type="slidenum">
              <a:rPr lang="en-US" smtClean="0"/>
              <a:pPr algn="l"/>
              <a:t>26</a:t>
            </a:fld>
            <a:endParaRPr lang="en-US"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3"/>
          <p:cNvGrpSpPr>
            <a:grpSpLocks/>
          </p:cNvGrpSpPr>
          <p:nvPr/>
        </p:nvGrpSpPr>
        <p:grpSpPr bwMode="auto">
          <a:xfrm>
            <a:off x="906463" y="4343400"/>
            <a:ext cx="7170737" cy="2295525"/>
            <a:chOff x="571" y="2736"/>
            <a:chExt cx="4517" cy="1446"/>
          </a:xfrm>
        </p:grpSpPr>
        <p:sp>
          <p:nvSpPr>
            <p:cNvPr id="44042" name="Rectangle 2"/>
            <p:cNvSpPr>
              <a:spLocks noChangeArrowheads="1"/>
            </p:cNvSpPr>
            <p:nvPr/>
          </p:nvSpPr>
          <p:spPr bwMode="auto">
            <a:xfrm>
              <a:off x="1392" y="3024"/>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44043" name="Rectangle 3"/>
            <p:cNvSpPr>
              <a:spLocks noChangeArrowheads="1"/>
            </p:cNvSpPr>
            <p:nvPr/>
          </p:nvSpPr>
          <p:spPr bwMode="auto">
            <a:xfrm>
              <a:off x="1776" y="3024"/>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20</a:t>
              </a:r>
            </a:p>
          </p:txBody>
        </p:sp>
        <p:sp>
          <p:nvSpPr>
            <p:cNvPr id="44044" name="Rectangle 4"/>
            <p:cNvSpPr>
              <a:spLocks noChangeArrowheads="1"/>
            </p:cNvSpPr>
            <p:nvPr/>
          </p:nvSpPr>
          <p:spPr bwMode="auto">
            <a:xfrm>
              <a:off x="2160" y="3024"/>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a:t>
              </a:r>
            </a:p>
          </p:txBody>
        </p:sp>
        <p:sp>
          <p:nvSpPr>
            <p:cNvPr id="44045" name="Rectangle 5"/>
            <p:cNvSpPr>
              <a:spLocks noChangeArrowheads="1"/>
            </p:cNvSpPr>
            <p:nvPr/>
          </p:nvSpPr>
          <p:spPr bwMode="auto">
            <a:xfrm>
              <a:off x="2544" y="3024"/>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80</a:t>
              </a:r>
            </a:p>
          </p:txBody>
        </p:sp>
        <p:sp>
          <p:nvSpPr>
            <p:cNvPr id="44046" name="Rectangle 6"/>
            <p:cNvSpPr>
              <a:spLocks noChangeArrowheads="1"/>
            </p:cNvSpPr>
            <p:nvPr/>
          </p:nvSpPr>
          <p:spPr bwMode="auto">
            <a:xfrm>
              <a:off x="2928" y="3024"/>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44047" name="Rectangle 7"/>
            <p:cNvSpPr>
              <a:spLocks noChangeArrowheads="1"/>
            </p:cNvSpPr>
            <p:nvPr/>
          </p:nvSpPr>
          <p:spPr bwMode="auto">
            <a:xfrm>
              <a:off x="3312" y="3024"/>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44048" name="Rectangle 8"/>
            <p:cNvSpPr>
              <a:spLocks noChangeArrowheads="1"/>
            </p:cNvSpPr>
            <p:nvPr/>
          </p:nvSpPr>
          <p:spPr bwMode="auto">
            <a:xfrm>
              <a:off x="3696" y="3024"/>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44049" name="Rectangle 9"/>
            <p:cNvSpPr>
              <a:spLocks noChangeArrowheads="1"/>
            </p:cNvSpPr>
            <p:nvPr/>
          </p:nvSpPr>
          <p:spPr bwMode="auto">
            <a:xfrm>
              <a:off x="4080" y="3024"/>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30</a:t>
              </a:r>
            </a:p>
          </p:txBody>
        </p:sp>
        <p:sp>
          <p:nvSpPr>
            <p:cNvPr id="44050" name="Rectangle 10"/>
            <p:cNvSpPr>
              <a:spLocks noChangeArrowheads="1"/>
            </p:cNvSpPr>
            <p:nvPr/>
          </p:nvSpPr>
          <p:spPr bwMode="auto">
            <a:xfrm>
              <a:off x="4464" y="3024"/>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44051" name="Text Box 11"/>
            <p:cNvSpPr txBox="1">
              <a:spLocks noChangeArrowheads="1"/>
            </p:cNvSpPr>
            <p:nvPr/>
          </p:nvSpPr>
          <p:spPr bwMode="auto">
            <a:xfrm>
              <a:off x="571" y="3129"/>
              <a:ext cx="629" cy="231"/>
            </a:xfrm>
            <a:prstGeom prst="rect">
              <a:avLst/>
            </a:prstGeom>
            <a:noFill/>
            <a:ln w="9525">
              <a:noFill/>
              <a:miter lim="800000"/>
              <a:headEnd/>
              <a:tailEnd/>
            </a:ln>
          </p:spPr>
          <p:txBody>
            <a:bodyPr wrap="none">
              <a:spAutoFit/>
            </a:bodyPr>
            <a:lstStyle/>
            <a:p>
              <a:r>
                <a:rPr lang="en-US" b="0">
                  <a:latin typeface="Times New Roman" pitchFamily="18" charset="0"/>
                </a:rPr>
                <a:t>LOC = 0</a:t>
              </a:r>
            </a:p>
          </p:txBody>
        </p:sp>
        <p:sp>
          <p:nvSpPr>
            <p:cNvPr id="44052" name="Text Box 12"/>
            <p:cNvSpPr txBox="1">
              <a:spLocks noChangeArrowheads="1"/>
            </p:cNvSpPr>
            <p:nvPr/>
          </p:nvSpPr>
          <p:spPr bwMode="auto">
            <a:xfrm>
              <a:off x="1420" y="3456"/>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44053" name="Text Box 13"/>
            <p:cNvSpPr txBox="1">
              <a:spLocks noChangeArrowheads="1"/>
            </p:cNvSpPr>
            <p:nvPr/>
          </p:nvSpPr>
          <p:spPr bwMode="auto">
            <a:xfrm>
              <a:off x="1536" y="3936"/>
              <a:ext cx="1008" cy="231"/>
            </a:xfrm>
            <a:prstGeom prst="rect">
              <a:avLst/>
            </a:prstGeom>
            <a:noFill/>
            <a:ln w="9525">
              <a:noFill/>
              <a:miter lim="800000"/>
              <a:headEnd/>
              <a:tailEnd/>
            </a:ln>
          </p:spPr>
          <p:txBody>
            <a:bodyPr>
              <a:spAutoFit/>
            </a:bodyPr>
            <a:lstStyle/>
            <a:p>
              <a:r>
                <a:rPr lang="en-US" b="0">
                  <a:latin typeface="Times New Roman" pitchFamily="18" charset="0"/>
                </a:rPr>
                <a:t>LEFT = 0</a:t>
              </a:r>
            </a:p>
          </p:txBody>
        </p:sp>
        <p:sp>
          <p:nvSpPr>
            <p:cNvPr id="44054" name="Text Box 14"/>
            <p:cNvSpPr txBox="1">
              <a:spLocks noChangeArrowheads="1"/>
            </p:cNvSpPr>
            <p:nvPr/>
          </p:nvSpPr>
          <p:spPr bwMode="auto">
            <a:xfrm>
              <a:off x="4128" y="3945"/>
              <a:ext cx="960" cy="237"/>
            </a:xfrm>
            <a:prstGeom prst="rect">
              <a:avLst/>
            </a:prstGeom>
            <a:solidFill>
              <a:srgbClr val="CCFF99"/>
            </a:solidFill>
            <a:ln w="9525">
              <a:solidFill>
                <a:srgbClr val="FF0000"/>
              </a:solidFill>
              <a:miter lim="800000"/>
              <a:headEnd/>
              <a:tailEnd/>
            </a:ln>
          </p:spPr>
          <p:txBody>
            <a:bodyPr>
              <a:spAutoFit/>
            </a:bodyPr>
            <a:lstStyle/>
            <a:p>
              <a:pPr algn="ctr"/>
              <a:r>
                <a:rPr lang="en-US" b="0">
                  <a:latin typeface="Times New Roman" pitchFamily="18" charset="0"/>
                </a:rPr>
                <a:t>RIGHT = 7</a:t>
              </a:r>
            </a:p>
          </p:txBody>
        </p:sp>
        <p:sp>
          <p:nvSpPr>
            <p:cNvPr id="44055" name="Line 15"/>
            <p:cNvSpPr>
              <a:spLocks noChangeShapeType="1"/>
            </p:cNvSpPr>
            <p:nvPr/>
          </p:nvSpPr>
          <p:spPr bwMode="auto">
            <a:xfrm flipH="1" flipV="1">
              <a:off x="4368" y="3744"/>
              <a:ext cx="192" cy="240"/>
            </a:xfrm>
            <a:prstGeom prst="line">
              <a:avLst/>
            </a:prstGeom>
            <a:noFill/>
            <a:ln w="38100">
              <a:solidFill>
                <a:srgbClr val="FF3300"/>
              </a:solidFill>
              <a:round/>
              <a:headEnd/>
              <a:tailEnd type="triangle" w="med" len="med"/>
            </a:ln>
          </p:spPr>
          <p:txBody>
            <a:bodyPr/>
            <a:lstStyle/>
            <a:p>
              <a:endParaRPr lang="en-US"/>
            </a:p>
          </p:txBody>
        </p:sp>
        <p:sp>
          <p:nvSpPr>
            <p:cNvPr id="44056" name="Line 16"/>
            <p:cNvSpPr>
              <a:spLocks noChangeShapeType="1"/>
            </p:cNvSpPr>
            <p:nvPr/>
          </p:nvSpPr>
          <p:spPr bwMode="auto">
            <a:xfrm flipH="1" flipV="1">
              <a:off x="1680" y="3744"/>
              <a:ext cx="192" cy="240"/>
            </a:xfrm>
            <a:prstGeom prst="line">
              <a:avLst/>
            </a:prstGeom>
            <a:noFill/>
            <a:ln w="38100">
              <a:solidFill>
                <a:srgbClr val="FF3300"/>
              </a:solidFill>
              <a:round/>
              <a:headEnd/>
              <a:tailEnd type="triangle" w="med" len="med"/>
            </a:ln>
          </p:spPr>
          <p:txBody>
            <a:bodyPr/>
            <a:lstStyle/>
            <a:p>
              <a:endParaRPr lang="en-US"/>
            </a:p>
          </p:txBody>
        </p:sp>
        <p:sp>
          <p:nvSpPr>
            <p:cNvPr id="44057" name="Freeform 17"/>
            <p:cNvSpPr>
              <a:spLocks/>
            </p:cNvSpPr>
            <p:nvPr/>
          </p:nvSpPr>
          <p:spPr bwMode="auto">
            <a:xfrm>
              <a:off x="1384" y="2736"/>
              <a:ext cx="2968" cy="288"/>
            </a:xfrm>
            <a:custGeom>
              <a:avLst/>
              <a:gdLst>
                <a:gd name="T0" fmla="*/ 200 w 2968"/>
                <a:gd name="T1" fmla="*/ 41 h 552"/>
                <a:gd name="T2" fmla="*/ 392 w 2968"/>
                <a:gd name="T3" fmla="*/ 9 h 552"/>
                <a:gd name="T4" fmla="*/ 2552 w 2968"/>
                <a:gd name="T5" fmla="*/ 5 h 552"/>
                <a:gd name="T6" fmla="*/ 2888 w 2968"/>
                <a:gd name="T7" fmla="*/ 41 h 552"/>
                <a:gd name="T8" fmla="*/ 0 60000 65536"/>
                <a:gd name="T9" fmla="*/ 0 60000 65536"/>
                <a:gd name="T10" fmla="*/ 0 60000 65536"/>
                <a:gd name="T11" fmla="*/ 0 60000 65536"/>
                <a:gd name="T12" fmla="*/ 0 w 2968"/>
                <a:gd name="T13" fmla="*/ 0 h 552"/>
                <a:gd name="T14" fmla="*/ 2968 w 2968"/>
                <a:gd name="T15" fmla="*/ 552 h 552"/>
              </a:gdLst>
              <a:ahLst/>
              <a:cxnLst>
                <a:cxn ang="T8">
                  <a:pos x="T0" y="T1"/>
                </a:cxn>
                <a:cxn ang="T9">
                  <a:pos x="T2" y="T3"/>
                </a:cxn>
                <a:cxn ang="T10">
                  <a:pos x="T4" y="T5"/>
                </a:cxn>
                <a:cxn ang="T11">
                  <a:pos x="T6" y="T7"/>
                </a:cxn>
              </a:cxnLst>
              <a:rect l="T12" t="T13" r="T14" b="T15"/>
              <a:pathLst>
                <a:path w="2968" h="552">
                  <a:moveTo>
                    <a:pt x="200" y="552"/>
                  </a:moveTo>
                  <a:cubicBezTo>
                    <a:pt x="100" y="376"/>
                    <a:pt x="0" y="200"/>
                    <a:pt x="392" y="120"/>
                  </a:cubicBezTo>
                  <a:cubicBezTo>
                    <a:pt x="784" y="40"/>
                    <a:pt x="2136" y="0"/>
                    <a:pt x="2552" y="72"/>
                  </a:cubicBezTo>
                  <a:cubicBezTo>
                    <a:pt x="2968" y="144"/>
                    <a:pt x="2928" y="348"/>
                    <a:pt x="2888" y="552"/>
                  </a:cubicBezTo>
                </a:path>
              </a:pathLst>
            </a:custGeom>
            <a:noFill/>
            <a:ln w="38100">
              <a:solidFill>
                <a:srgbClr val="FF0000"/>
              </a:solidFill>
              <a:round/>
              <a:headEnd type="triangle" w="med" len="med"/>
              <a:tailEnd type="triangle" w="med" len="med"/>
            </a:ln>
          </p:spPr>
          <p:txBody>
            <a:bodyPr/>
            <a:lstStyle/>
            <a:p>
              <a:endParaRPr lang="en-US"/>
            </a:p>
          </p:txBody>
        </p:sp>
      </p:grpSp>
      <p:sp>
        <p:nvSpPr>
          <p:cNvPr id="44035" name="Text Box 18"/>
          <p:cNvSpPr txBox="1">
            <a:spLocks noChangeArrowheads="1"/>
          </p:cNvSpPr>
          <p:nvPr/>
        </p:nvSpPr>
        <p:spPr bwMode="auto">
          <a:xfrm>
            <a:off x="914400" y="838200"/>
            <a:ext cx="7620000" cy="1590675"/>
          </a:xfrm>
          <a:prstGeom prst="rect">
            <a:avLst/>
          </a:prstGeom>
          <a:solidFill>
            <a:srgbClr val="CCFF99"/>
          </a:solidFill>
          <a:ln w="9525">
            <a:solidFill>
              <a:srgbClr val="FF0000"/>
            </a:solidFill>
            <a:miter lim="800000"/>
            <a:headEnd/>
            <a:tailEnd/>
          </a:ln>
        </p:spPr>
        <p:txBody>
          <a:bodyPr>
            <a:spAutoFit/>
          </a:bodyPr>
          <a:lstStyle/>
          <a:p>
            <a:pPr marL="457200" indent="-457200"/>
            <a:r>
              <a:rPr lang="en-US" sz="1400">
                <a:solidFill>
                  <a:srgbClr val="0000FF"/>
                </a:solidFill>
              </a:rPr>
              <a:t>2. (a) Repeat A[LOC] &lt;= A[RIGHT] and LOC ≠ RIGHT</a:t>
            </a:r>
          </a:p>
          <a:p>
            <a:pPr marL="457200" indent="-457200"/>
            <a:r>
              <a:rPr lang="en-US" sz="1400">
                <a:solidFill>
                  <a:srgbClr val="0000FF"/>
                </a:solidFill>
              </a:rPr>
              <a:t>		RIGHT := RIGHT -1</a:t>
            </a:r>
          </a:p>
          <a:p>
            <a:pPr marL="457200" indent="-457200"/>
            <a:r>
              <a:rPr lang="en-US" sz="1400">
                <a:solidFill>
                  <a:srgbClr val="0000FF"/>
                </a:solidFill>
              </a:rPr>
              <a:t>    (b) if LOC =RIGHT then return</a:t>
            </a:r>
          </a:p>
          <a:p>
            <a:pPr marL="457200" indent="-457200"/>
            <a:r>
              <a:rPr lang="en-US" sz="1400">
                <a:solidFill>
                  <a:srgbClr val="0000FF"/>
                </a:solidFill>
              </a:rPr>
              <a:t>    (c) If A[LOC] &gt; A[RIGHT]</a:t>
            </a:r>
          </a:p>
          <a:p>
            <a:pPr marL="457200" indent="-457200"/>
            <a:r>
              <a:rPr lang="en-US" sz="1400">
                <a:solidFill>
                  <a:srgbClr val="0000FF"/>
                </a:solidFill>
              </a:rPr>
              <a:t>		(i) interchange each other</a:t>
            </a:r>
          </a:p>
          <a:p>
            <a:pPr marL="457200" indent="-457200"/>
            <a:r>
              <a:rPr lang="en-US" sz="1400">
                <a:solidFill>
                  <a:srgbClr val="0000FF"/>
                </a:solidFill>
              </a:rPr>
              <a:t>		(ii) LOC =RIGHT</a:t>
            </a:r>
          </a:p>
          <a:p>
            <a:pPr marL="457200" indent="-457200"/>
            <a:r>
              <a:rPr lang="en-US" sz="1400">
                <a:solidFill>
                  <a:srgbClr val="0000FF"/>
                </a:solidFill>
              </a:rPr>
              <a:t>		(iii) Goto Step 3</a:t>
            </a:r>
          </a:p>
        </p:txBody>
      </p:sp>
      <p:sp>
        <p:nvSpPr>
          <p:cNvPr id="44036" name="Text Box 19"/>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44037" name="Text Box 20"/>
          <p:cNvSpPr txBox="1">
            <a:spLocks noChangeArrowheads="1"/>
          </p:cNvSpPr>
          <p:nvPr/>
        </p:nvSpPr>
        <p:spPr bwMode="auto">
          <a:xfrm>
            <a:off x="914400" y="2447925"/>
            <a:ext cx="7620000" cy="1590675"/>
          </a:xfrm>
          <a:prstGeom prst="rect">
            <a:avLst/>
          </a:prstGeom>
          <a:solidFill>
            <a:srgbClr val="D9D8B2"/>
          </a:solidFill>
          <a:ln w="9525">
            <a:solidFill>
              <a:schemeClr val="tx2"/>
            </a:solidFill>
            <a:miter lim="800000"/>
            <a:headEnd/>
            <a:tailEnd/>
          </a:ln>
        </p:spPr>
        <p:txBody>
          <a:bodyPr>
            <a:spAutoFit/>
          </a:bodyPr>
          <a:lstStyle/>
          <a:p>
            <a:r>
              <a:rPr lang="en-US" sz="1400" b="0"/>
              <a:t>3. (a) Repeat A[LOC] &gt; A[LEFT] and LOC ≠ LEFT</a:t>
            </a:r>
          </a:p>
          <a:p>
            <a:r>
              <a:rPr lang="en-US" sz="1400" b="0"/>
              <a:t>		 LEFT := LEFT +1</a:t>
            </a:r>
          </a:p>
          <a:p>
            <a:r>
              <a:rPr lang="en-US" sz="1400" b="0"/>
              <a:t>    (b) if LOC = LEFT then return</a:t>
            </a:r>
          </a:p>
          <a:p>
            <a:r>
              <a:rPr lang="en-US" sz="1400" b="0"/>
              <a:t>    (c) If A[LEFT] &gt; A[LOC]</a:t>
            </a:r>
          </a:p>
          <a:p>
            <a:r>
              <a:rPr lang="en-US" sz="1400" b="0"/>
              <a:t>		(i) interchange each other</a:t>
            </a:r>
          </a:p>
          <a:p>
            <a:r>
              <a:rPr lang="en-US" sz="1400" b="0"/>
              <a:t>		(ii) LOC =LEFT</a:t>
            </a:r>
          </a:p>
          <a:p>
            <a:r>
              <a:rPr lang="en-US" sz="1400" b="0"/>
              <a:t>		(iii) Goto Step 2</a:t>
            </a:r>
          </a:p>
        </p:txBody>
      </p:sp>
      <p:sp>
        <p:nvSpPr>
          <p:cNvPr id="44038" name="AutoShape 21"/>
          <p:cNvSpPr>
            <a:spLocks noChangeArrowheads="1"/>
          </p:cNvSpPr>
          <p:nvPr/>
        </p:nvSpPr>
        <p:spPr bwMode="auto">
          <a:xfrm>
            <a:off x="457200" y="13716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44039" name="Line 22"/>
          <p:cNvSpPr>
            <a:spLocks noChangeShapeType="1"/>
          </p:cNvSpPr>
          <p:nvPr/>
        </p:nvSpPr>
        <p:spPr bwMode="auto">
          <a:xfrm>
            <a:off x="914400" y="1447800"/>
            <a:ext cx="381000" cy="228600"/>
          </a:xfrm>
          <a:prstGeom prst="line">
            <a:avLst/>
          </a:prstGeom>
          <a:noFill/>
          <a:ln w="38100">
            <a:solidFill>
              <a:srgbClr val="FF0000"/>
            </a:solidFill>
            <a:round/>
            <a:headEnd/>
            <a:tailEnd type="triangle" w="med" len="med"/>
          </a:ln>
        </p:spPr>
        <p:txBody>
          <a:bodyPr/>
          <a:lstStyle/>
          <a:p>
            <a:endParaRPr lang="en-US"/>
          </a:p>
        </p:txBody>
      </p:sp>
      <p:sp>
        <p:nvSpPr>
          <p:cNvPr id="44040"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44041" name="Slide Number Placeholder 6"/>
          <p:cNvSpPr>
            <a:spLocks noGrp="1"/>
          </p:cNvSpPr>
          <p:nvPr>
            <p:ph type="sldNum" sz="quarter" idx="11"/>
          </p:nvPr>
        </p:nvSpPr>
        <p:spPr>
          <a:xfrm>
            <a:off x="-30163" y="6481763"/>
            <a:ext cx="752476" cy="376237"/>
          </a:xfrm>
          <a:noFill/>
        </p:spPr>
        <p:txBody>
          <a:bodyPr/>
          <a:lstStyle/>
          <a:p>
            <a:pPr algn="l"/>
            <a:r>
              <a:rPr lang="en-US" smtClean="0"/>
              <a:t>8.</a:t>
            </a:r>
            <a:fld id="{2F76E8F9-6FCE-4F11-892B-03A865BF83B7}" type="slidenum">
              <a:rPr lang="en-US" smtClean="0"/>
              <a:pPr algn="l"/>
              <a:t>27</a:t>
            </a:fld>
            <a:endParaRPr lang="en-US"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906463" y="4648200"/>
            <a:ext cx="7170737" cy="1828800"/>
            <a:chOff x="571" y="2928"/>
            <a:chExt cx="4517" cy="1152"/>
          </a:xfrm>
        </p:grpSpPr>
        <p:sp>
          <p:nvSpPr>
            <p:cNvPr id="45066" name="Rectangle 2"/>
            <p:cNvSpPr>
              <a:spLocks noChangeArrowheads="1"/>
            </p:cNvSpPr>
            <p:nvPr/>
          </p:nvSpPr>
          <p:spPr bwMode="auto">
            <a:xfrm>
              <a:off x="1392"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30</a:t>
              </a:r>
            </a:p>
          </p:txBody>
        </p:sp>
        <p:sp>
          <p:nvSpPr>
            <p:cNvPr id="45067" name="Rectangle 3"/>
            <p:cNvSpPr>
              <a:spLocks noChangeArrowheads="1"/>
            </p:cNvSpPr>
            <p:nvPr/>
          </p:nvSpPr>
          <p:spPr bwMode="auto">
            <a:xfrm>
              <a:off x="1776"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20</a:t>
              </a:r>
            </a:p>
          </p:txBody>
        </p:sp>
        <p:sp>
          <p:nvSpPr>
            <p:cNvPr id="45068" name="Rectangle 4"/>
            <p:cNvSpPr>
              <a:spLocks noChangeArrowheads="1"/>
            </p:cNvSpPr>
            <p:nvPr/>
          </p:nvSpPr>
          <p:spPr bwMode="auto">
            <a:xfrm>
              <a:off x="2160"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a:t>
              </a:r>
            </a:p>
          </p:txBody>
        </p:sp>
        <p:sp>
          <p:nvSpPr>
            <p:cNvPr id="45069" name="Rectangle 5"/>
            <p:cNvSpPr>
              <a:spLocks noChangeArrowheads="1"/>
            </p:cNvSpPr>
            <p:nvPr/>
          </p:nvSpPr>
          <p:spPr bwMode="auto">
            <a:xfrm>
              <a:off x="254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80</a:t>
              </a:r>
            </a:p>
          </p:txBody>
        </p:sp>
        <p:sp>
          <p:nvSpPr>
            <p:cNvPr id="45070" name="Rectangle 6"/>
            <p:cNvSpPr>
              <a:spLocks noChangeArrowheads="1"/>
            </p:cNvSpPr>
            <p:nvPr/>
          </p:nvSpPr>
          <p:spPr bwMode="auto">
            <a:xfrm>
              <a:off x="2928"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45071" name="Rectangle 7"/>
            <p:cNvSpPr>
              <a:spLocks noChangeArrowheads="1"/>
            </p:cNvSpPr>
            <p:nvPr/>
          </p:nvSpPr>
          <p:spPr bwMode="auto">
            <a:xfrm>
              <a:off x="3312"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45072" name="Rectangle 8"/>
            <p:cNvSpPr>
              <a:spLocks noChangeArrowheads="1"/>
            </p:cNvSpPr>
            <p:nvPr/>
          </p:nvSpPr>
          <p:spPr bwMode="auto">
            <a:xfrm>
              <a:off x="3696"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45073" name="Rectangle 9"/>
            <p:cNvSpPr>
              <a:spLocks noChangeArrowheads="1"/>
            </p:cNvSpPr>
            <p:nvPr/>
          </p:nvSpPr>
          <p:spPr bwMode="auto">
            <a:xfrm>
              <a:off x="4080"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45074"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45075" name="Text Box 11"/>
            <p:cNvSpPr txBox="1">
              <a:spLocks noChangeArrowheads="1"/>
            </p:cNvSpPr>
            <p:nvPr/>
          </p:nvSpPr>
          <p:spPr bwMode="auto">
            <a:xfrm>
              <a:off x="571" y="3033"/>
              <a:ext cx="660" cy="237"/>
            </a:xfrm>
            <a:prstGeom prst="rect">
              <a:avLst/>
            </a:prstGeom>
            <a:solidFill>
              <a:srgbClr val="00FFFF"/>
            </a:solidFill>
            <a:ln w="9525">
              <a:solidFill>
                <a:srgbClr val="FF0000"/>
              </a:solidFill>
              <a:miter lim="800000"/>
              <a:headEnd/>
              <a:tailEnd/>
            </a:ln>
          </p:spPr>
          <p:txBody>
            <a:bodyPr wrap="none">
              <a:spAutoFit/>
            </a:bodyPr>
            <a:lstStyle/>
            <a:p>
              <a:r>
                <a:rPr lang="en-US">
                  <a:solidFill>
                    <a:srgbClr val="FF0000"/>
                  </a:solidFill>
                  <a:latin typeface="Times New Roman" pitchFamily="18" charset="0"/>
                </a:rPr>
                <a:t>LOC = 7</a:t>
              </a:r>
            </a:p>
          </p:txBody>
        </p:sp>
        <p:sp>
          <p:nvSpPr>
            <p:cNvPr id="45076"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45077" name="Text Box 13"/>
            <p:cNvSpPr txBox="1">
              <a:spLocks noChangeArrowheads="1"/>
            </p:cNvSpPr>
            <p:nvPr/>
          </p:nvSpPr>
          <p:spPr bwMode="auto">
            <a:xfrm>
              <a:off x="1536" y="3840"/>
              <a:ext cx="1008" cy="231"/>
            </a:xfrm>
            <a:prstGeom prst="rect">
              <a:avLst/>
            </a:prstGeom>
            <a:noFill/>
            <a:ln w="9525">
              <a:noFill/>
              <a:miter lim="800000"/>
              <a:headEnd/>
              <a:tailEnd/>
            </a:ln>
          </p:spPr>
          <p:txBody>
            <a:bodyPr>
              <a:spAutoFit/>
            </a:bodyPr>
            <a:lstStyle/>
            <a:p>
              <a:r>
                <a:rPr lang="en-US" b="0">
                  <a:latin typeface="Times New Roman" pitchFamily="18" charset="0"/>
                </a:rPr>
                <a:t>LEFT = 0</a:t>
              </a:r>
            </a:p>
          </p:txBody>
        </p:sp>
        <p:sp>
          <p:nvSpPr>
            <p:cNvPr id="45078" name="Text Box 14"/>
            <p:cNvSpPr txBox="1">
              <a:spLocks noChangeArrowheads="1"/>
            </p:cNvSpPr>
            <p:nvPr/>
          </p:nvSpPr>
          <p:spPr bwMode="auto">
            <a:xfrm>
              <a:off x="4128" y="3849"/>
              <a:ext cx="960" cy="231"/>
            </a:xfrm>
            <a:prstGeom prst="rect">
              <a:avLst/>
            </a:prstGeom>
            <a:noFill/>
            <a:ln w="9525">
              <a:noFill/>
              <a:miter lim="800000"/>
              <a:headEnd/>
              <a:tailEnd/>
            </a:ln>
          </p:spPr>
          <p:txBody>
            <a:bodyPr>
              <a:spAutoFit/>
            </a:bodyPr>
            <a:lstStyle/>
            <a:p>
              <a:pPr algn="ctr"/>
              <a:r>
                <a:rPr lang="en-US" b="0">
                  <a:latin typeface="Times New Roman" pitchFamily="18" charset="0"/>
                </a:rPr>
                <a:t>RIGHT = 7</a:t>
              </a:r>
            </a:p>
          </p:txBody>
        </p:sp>
        <p:sp>
          <p:nvSpPr>
            <p:cNvPr id="45079" name="Line 15"/>
            <p:cNvSpPr>
              <a:spLocks noChangeShapeType="1"/>
            </p:cNvSpPr>
            <p:nvPr/>
          </p:nvSpPr>
          <p:spPr bwMode="auto">
            <a:xfrm flipH="1" flipV="1">
              <a:off x="4368" y="3648"/>
              <a:ext cx="192" cy="240"/>
            </a:xfrm>
            <a:prstGeom prst="line">
              <a:avLst/>
            </a:prstGeom>
            <a:noFill/>
            <a:ln w="38100">
              <a:solidFill>
                <a:srgbClr val="FF3300"/>
              </a:solidFill>
              <a:round/>
              <a:headEnd/>
              <a:tailEnd type="triangle" w="med" len="med"/>
            </a:ln>
          </p:spPr>
          <p:txBody>
            <a:bodyPr/>
            <a:lstStyle/>
            <a:p>
              <a:endParaRPr lang="en-US"/>
            </a:p>
          </p:txBody>
        </p:sp>
        <p:sp>
          <p:nvSpPr>
            <p:cNvPr id="45080" name="Line 16"/>
            <p:cNvSpPr>
              <a:spLocks noChangeShapeType="1"/>
            </p:cNvSpPr>
            <p:nvPr/>
          </p:nvSpPr>
          <p:spPr bwMode="auto">
            <a:xfrm flipH="1" flipV="1">
              <a:off x="1680" y="3648"/>
              <a:ext cx="192" cy="240"/>
            </a:xfrm>
            <a:prstGeom prst="line">
              <a:avLst/>
            </a:prstGeom>
            <a:noFill/>
            <a:ln w="38100">
              <a:solidFill>
                <a:srgbClr val="FF3300"/>
              </a:solidFill>
              <a:round/>
              <a:headEnd/>
              <a:tailEnd type="triangle" w="med" len="med"/>
            </a:ln>
          </p:spPr>
          <p:txBody>
            <a:bodyPr/>
            <a:lstStyle/>
            <a:p>
              <a:endParaRPr lang="en-US"/>
            </a:p>
          </p:txBody>
        </p:sp>
      </p:grpSp>
      <p:sp>
        <p:nvSpPr>
          <p:cNvPr id="45059" name="Text Box 17"/>
          <p:cNvSpPr txBox="1">
            <a:spLocks noChangeArrowheads="1"/>
          </p:cNvSpPr>
          <p:nvPr/>
        </p:nvSpPr>
        <p:spPr bwMode="auto">
          <a:xfrm>
            <a:off x="914400" y="838200"/>
            <a:ext cx="7620000" cy="1590675"/>
          </a:xfrm>
          <a:prstGeom prst="rect">
            <a:avLst/>
          </a:prstGeom>
          <a:solidFill>
            <a:srgbClr val="D9D8B2"/>
          </a:solidFill>
          <a:ln w="9525">
            <a:solidFill>
              <a:schemeClr val="tx1"/>
            </a:solidFill>
            <a:miter lim="800000"/>
            <a:headEnd/>
            <a:tailEnd/>
          </a:ln>
        </p:spPr>
        <p:txBody>
          <a:bodyPr>
            <a:spAutoFit/>
          </a:bodyPr>
          <a:lstStyle/>
          <a:p>
            <a:pPr marL="457200" indent="-457200"/>
            <a:r>
              <a:rPr lang="en-US" sz="1400" b="0"/>
              <a:t>2. (a) Repeat A[LOC] &lt;= A[RIGHT] and LOC ≠ RIGHT</a:t>
            </a:r>
          </a:p>
          <a:p>
            <a:pPr marL="457200" indent="-457200"/>
            <a:r>
              <a:rPr lang="en-US" sz="1400" b="0"/>
              <a:t>		RIGHT := RIGHT -1</a:t>
            </a:r>
          </a:p>
          <a:p>
            <a:pPr marL="457200" indent="-457200"/>
            <a:r>
              <a:rPr lang="en-US" sz="1400" b="0"/>
              <a:t>    (b) if LOC =RIGHT then return</a:t>
            </a:r>
          </a:p>
          <a:p>
            <a:pPr marL="457200" indent="-457200"/>
            <a:r>
              <a:rPr lang="en-US" sz="1400" b="0"/>
              <a:t>    (c) If A[LOC] &gt; A[RIGHT]</a:t>
            </a:r>
          </a:p>
          <a:p>
            <a:pPr marL="457200" indent="-457200"/>
            <a:r>
              <a:rPr lang="en-US" sz="1400" b="0"/>
              <a:t>		(i) interchange each other</a:t>
            </a:r>
          </a:p>
          <a:p>
            <a:pPr marL="457200" indent="-457200"/>
            <a:r>
              <a:rPr lang="en-US" sz="1400" b="0"/>
              <a:t>		(ii) LOC =RIGHT</a:t>
            </a:r>
          </a:p>
          <a:p>
            <a:pPr marL="457200" indent="-457200"/>
            <a:r>
              <a:rPr lang="en-US" sz="1400" b="0"/>
              <a:t>		(iii) Goto Step 3</a:t>
            </a:r>
          </a:p>
        </p:txBody>
      </p:sp>
      <p:sp>
        <p:nvSpPr>
          <p:cNvPr id="45060"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45061" name="Text Box 19"/>
          <p:cNvSpPr txBox="1">
            <a:spLocks noChangeArrowheads="1"/>
          </p:cNvSpPr>
          <p:nvPr/>
        </p:nvSpPr>
        <p:spPr bwMode="auto">
          <a:xfrm>
            <a:off x="914400" y="2447925"/>
            <a:ext cx="7620000" cy="1590675"/>
          </a:xfrm>
          <a:prstGeom prst="rect">
            <a:avLst/>
          </a:prstGeom>
          <a:solidFill>
            <a:srgbClr val="CCFF99"/>
          </a:solidFill>
          <a:ln w="9525">
            <a:solidFill>
              <a:srgbClr val="FF0000"/>
            </a:solidFill>
            <a:miter lim="800000"/>
            <a:headEnd/>
            <a:tailEnd/>
          </a:ln>
        </p:spPr>
        <p:txBody>
          <a:bodyPr>
            <a:spAutoFit/>
          </a:bodyPr>
          <a:lstStyle/>
          <a:p>
            <a:r>
              <a:rPr lang="en-US" sz="1400">
                <a:solidFill>
                  <a:srgbClr val="0000FF"/>
                </a:solidFill>
              </a:rPr>
              <a:t>3. (a) Repeat A[LOC] &gt; A[LEFT] and LOC ≠ LEFT</a:t>
            </a:r>
          </a:p>
          <a:p>
            <a:r>
              <a:rPr lang="en-US" sz="1400">
                <a:solidFill>
                  <a:srgbClr val="0000FF"/>
                </a:solidFill>
              </a:rPr>
              <a:t>		 LEFT := LEFT +1</a:t>
            </a:r>
          </a:p>
          <a:p>
            <a:r>
              <a:rPr lang="en-US" sz="1400">
                <a:solidFill>
                  <a:srgbClr val="0000FF"/>
                </a:solidFill>
              </a:rPr>
              <a:t>    (b) if LOC = LEFT then return</a:t>
            </a:r>
          </a:p>
          <a:p>
            <a:r>
              <a:rPr lang="en-US" sz="1400">
                <a:solidFill>
                  <a:srgbClr val="0000FF"/>
                </a:solidFill>
              </a:rPr>
              <a:t>    (c) If A[LEFT] &gt; A[LOC]</a:t>
            </a:r>
          </a:p>
          <a:p>
            <a:r>
              <a:rPr lang="en-US" sz="1400">
                <a:solidFill>
                  <a:srgbClr val="0000FF"/>
                </a:solidFill>
              </a:rPr>
              <a:t>		(i) interchange each other</a:t>
            </a:r>
          </a:p>
          <a:p>
            <a:r>
              <a:rPr lang="en-US" sz="1400">
                <a:solidFill>
                  <a:srgbClr val="0000FF"/>
                </a:solidFill>
              </a:rPr>
              <a:t>		(ii) LOC =LEFT</a:t>
            </a:r>
          </a:p>
          <a:p>
            <a:r>
              <a:rPr lang="en-US" sz="1400">
                <a:solidFill>
                  <a:srgbClr val="0000FF"/>
                </a:solidFill>
              </a:rPr>
              <a:t>		(iii) Goto Step 2</a:t>
            </a:r>
          </a:p>
        </p:txBody>
      </p:sp>
      <p:sp>
        <p:nvSpPr>
          <p:cNvPr id="45062" name="AutoShape 20"/>
          <p:cNvSpPr>
            <a:spLocks noChangeArrowheads="1"/>
          </p:cNvSpPr>
          <p:nvPr/>
        </p:nvSpPr>
        <p:spPr bwMode="auto">
          <a:xfrm>
            <a:off x="457200" y="29718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45063" name="Line 21"/>
          <p:cNvSpPr>
            <a:spLocks noChangeShapeType="1"/>
          </p:cNvSpPr>
          <p:nvPr/>
        </p:nvSpPr>
        <p:spPr bwMode="auto">
          <a:xfrm flipV="1">
            <a:off x="914400" y="2667000"/>
            <a:ext cx="304800" cy="457200"/>
          </a:xfrm>
          <a:prstGeom prst="line">
            <a:avLst/>
          </a:prstGeom>
          <a:noFill/>
          <a:ln w="38100">
            <a:solidFill>
              <a:srgbClr val="FF0000"/>
            </a:solidFill>
            <a:round/>
            <a:headEnd/>
            <a:tailEnd type="triangle" w="med" len="med"/>
          </a:ln>
        </p:spPr>
        <p:txBody>
          <a:bodyPr/>
          <a:lstStyle/>
          <a:p>
            <a:endParaRPr lang="en-US"/>
          </a:p>
        </p:txBody>
      </p:sp>
      <p:sp>
        <p:nvSpPr>
          <p:cNvPr id="45064"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45065" name="Slide Number Placeholder 6"/>
          <p:cNvSpPr>
            <a:spLocks noGrp="1"/>
          </p:cNvSpPr>
          <p:nvPr>
            <p:ph type="sldNum" sz="quarter" idx="11"/>
          </p:nvPr>
        </p:nvSpPr>
        <p:spPr>
          <a:xfrm>
            <a:off x="-30163" y="6481763"/>
            <a:ext cx="752476" cy="376237"/>
          </a:xfrm>
          <a:noFill/>
        </p:spPr>
        <p:txBody>
          <a:bodyPr/>
          <a:lstStyle/>
          <a:p>
            <a:pPr algn="l"/>
            <a:r>
              <a:rPr lang="en-US" smtClean="0"/>
              <a:t>8.</a:t>
            </a:r>
            <a:fld id="{FFD3F715-0663-4014-B256-7274D028828D}" type="slidenum">
              <a:rPr lang="en-US" smtClean="0"/>
              <a:pPr algn="l"/>
              <a:t>28</a:t>
            </a:fld>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906463" y="4648200"/>
            <a:ext cx="7170737" cy="1828800"/>
            <a:chOff x="571" y="2928"/>
            <a:chExt cx="4517" cy="1152"/>
          </a:xfrm>
        </p:grpSpPr>
        <p:sp>
          <p:nvSpPr>
            <p:cNvPr id="46090" name="Rectangle 2"/>
            <p:cNvSpPr>
              <a:spLocks noChangeArrowheads="1"/>
            </p:cNvSpPr>
            <p:nvPr/>
          </p:nvSpPr>
          <p:spPr bwMode="auto">
            <a:xfrm>
              <a:off x="139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46091" name="Rectangle 3"/>
            <p:cNvSpPr>
              <a:spLocks noChangeArrowheads="1"/>
            </p:cNvSpPr>
            <p:nvPr/>
          </p:nvSpPr>
          <p:spPr bwMode="auto">
            <a:xfrm>
              <a:off x="1776"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20</a:t>
              </a:r>
            </a:p>
          </p:txBody>
        </p:sp>
        <p:sp>
          <p:nvSpPr>
            <p:cNvPr id="46092" name="Rectangle 4"/>
            <p:cNvSpPr>
              <a:spLocks noChangeArrowheads="1"/>
            </p:cNvSpPr>
            <p:nvPr/>
          </p:nvSpPr>
          <p:spPr bwMode="auto">
            <a:xfrm>
              <a:off x="2160"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a:t>
              </a:r>
            </a:p>
          </p:txBody>
        </p:sp>
        <p:sp>
          <p:nvSpPr>
            <p:cNvPr id="46093" name="Rectangle 5"/>
            <p:cNvSpPr>
              <a:spLocks noChangeArrowheads="1"/>
            </p:cNvSpPr>
            <p:nvPr/>
          </p:nvSpPr>
          <p:spPr bwMode="auto">
            <a:xfrm>
              <a:off x="254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80</a:t>
              </a:r>
            </a:p>
          </p:txBody>
        </p:sp>
        <p:sp>
          <p:nvSpPr>
            <p:cNvPr id="46094" name="Rectangle 6"/>
            <p:cNvSpPr>
              <a:spLocks noChangeArrowheads="1"/>
            </p:cNvSpPr>
            <p:nvPr/>
          </p:nvSpPr>
          <p:spPr bwMode="auto">
            <a:xfrm>
              <a:off x="2928"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46095" name="Rectangle 7"/>
            <p:cNvSpPr>
              <a:spLocks noChangeArrowheads="1"/>
            </p:cNvSpPr>
            <p:nvPr/>
          </p:nvSpPr>
          <p:spPr bwMode="auto">
            <a:xfrm>
              <a:off x="3312"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46096" name="Rectangle 8"/>
            <p:cNvSpPr>
              <a:spLocks noChangeArrowheads="1"/>
            </p:cNvSpPr>
            <p:nvPr/>
          </p:nvSpPr>
          <p:spPr bwMode="auto">
            <a:xfrm>
              <a:off x="3696"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46097" name="Rectangle 9"/>
            <p:cNvSpPr>
              <a:spLocks noChangeArrowheads="1"/>
            </p:cNvSpPr>
            <p:nvPr/>
          </p:nvSpPr>
          <p:spPr bwMode="auto">
            <a:xfrm>
              <a:off x="4080"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46098"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46099" name="Text Box 11"/>
            <p:cNvSpPr txBox="1">
              <a:spLocks noChangeArrowheads="1"/>
            </p:cNvSpPr>
            <p:nvPr/>
          </p:nvSpPr>
          <p:spPr bwMode="auto">
            <a:xfrm>
              <a:off x="571" y="3033"/>
              <a:ext cx="660" cy="237"/>
            </a:xfrm>
            <a:prstGeom prst="rect">
              <a:avLst/>
            </a:prstGeom>
            <a:noFill/>
            <a:ln w="9525">
              <a:solidFill>
                <a:schemeClr val="tx1"/>
              </a:solidFill>
              <a:miter lim="800000"/>
              <a:headEnd/>
              <a:tailEnd/>
            </a:ln>
          </p:spPr>
          <p:txBody>
            <a:bodyPr wrap="none">
              <a:spAutoFit/>
            </a:bodyPr>
            <a:lstStyle/>
            <a:p>
              <a:r>
                <a:rPr lang="en-US">
                  <a:solidFill>
                    <a:srgbClr val="0000FF"/>
                  </a:solidFill>
                  <a:latin typeface="Times New Roman" pitchFamily="18" charset="0"/>
                </a:rPr>
                <a:t>LOC = 7</a:t>
              </a:r>
            </a:p>
          </p:txBody>
        </p:sp>
        <p:sp>
          <p:nvSpPr>
            <p:cNvPr id="46100"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46101" name="Text Box 13"/>
            <p:cNvSpPr txBox="1">
              <a:spLocks noChangeArrowheads="1"/>
            </p:cNvSpPr>
            <p:nvPr/>
          </p:nvSpPr>
          <p:spPr bwMode="auto">
            <a:xfrm>
              <a:off x="1536" y="3840"/>
              <a:ext cx="768" cy="237"/>
            </a:xfrm>
            <a:prstGeom prst="rect">
              <a:avLst/>
            </a:prstGeom>
            <a:solidFill>
              <a:schemeClr val="accent1"/>
            </a:solidFill>
            <a:ln w="9525">
              <a:solidFill>
                <a:schemeClr val="tx1"/>
              </a:solidFill>
              <a:miter lim="800000"/>
              <a:headEnd/>
              <a:tailEnd/>
            </a:ln>
          </p:spPr>
          <p:txBody>
            <a:bodyPr>
              <a:spAutoFit/>
            </a:bodyPr>
            <a:lstStyle/>
            <a:p>
              <a:r>
                <a:rPr lang="en-US">
                  <a:solidFill>
                    <a:srgbClr val="0000FF"/>
                  </a:solidFill>
                  <a:latin typeface="Times New Roman" pitchFamily="18" charset="0"/>
                </a:rPr>
                <a:t>LEFT = 1</a:t>
              </a:r>
            </a:p>
          </p:txBody>
        </p:sp>
        <p:sp>
          <p:nvSpPr>
            <p:cNvPr id="46102" name="Text Box 14"/>
            <p:cNvSpPr txBox="1">
              <a:spLocks noChangeArrowheads="1"/>
            </p:cNvSpPr>
            <p:nvPr/>
          </p:nvSpPr>
          <p:spPr bwMode="auto">
            <a:xfrm>
              <a:off x="4128" y="3849"/>
              <a:ext cx="960" cy="231"/>
            </a:xfrm>
            <a:prstGeom prst="rect">
              <a:avLst/>
            </a:prstGeom>
            <a:noFill/>
            <a:ln w="9525">
              <a:noFill/>
              <a:miter lim="800000"/>
              <a:headEnd/>
              <a:tailEnd/>
            </a:ln>
          </p:spPr>
          <p:txBody>
            <a:bodyPr>
              <a:spAutoFit/>
            </a:bodyPr>
            <a:lstStyle/>
            <a:p>
              <a:pPr algn="ctr"/>
              <a:r>
                <a:rPr lang="en-US" b="0">
                  <a:latin typeface="Times New Roman" pitchFamily="18" charset="0"/>
                </a:rPr>
                <a:t>RIGHT = 7</a:t>
              </a:r>
            </a:p>
          </p:txBody>
        </p:sp>
        <p:sp>
          <p:nvSpPr>
            <p:cNvPr id="46103" name="Line 15"/>
            <p:cNvSpPr>
              <a:spLocks noChangeShapeType="1"/>
            </p:cNvSpPr>
            <p:nvPr/>
          </p:nvSpPr>
          <p:spPr bwMode="auto">
            <a:xfrm flipH="1" flipV="1">
              <a:off x="4368" y="3648"/>
              <a:ext cx="192" cy="240"/>
            </a:xfrm>
            <a:prstGeom prst="line">
              <a:avLst/>
            </a:prstGeom>
            <a:noFill/>
            <a:ln w="38100">
              <a:solidFill>
                <a:srgbClr val="FF3300"/>
              </a:solidFill>
              <a:round/>
              <a:headEnd/>
              <a:tailEnd type="triangle" w="med" len="med"/>
            </a:ln>
          </p:spPr>
          <p:txBody>
            <a:bodyPr/>
            <a:lstStyle/>
            <a:p>
              <a:endParaRPr lang="en-US"/>
            </a:p>
          </p:txBody>
        </p:sp>
        <p:sp>
          <p:nvSpPr>
            <p:cNvPr id="46104" name="Line 16"/>
            <p:cNvSpPr>
              <a:spLocks noChangeShapeType="1"/>
            </p:cNvSpPr>
            <p:nvPr/>
          </p:nvSpPr>
          <p:spPr bwMode="auto">
            <a:xfrm flipV="1">
              <a:off x="1872" y="3600"/>
              <a:ext cx="144" cy="288"/>
            </a:xfrm>
            <a:prstGeom prst="line">
              <a:avLst/>
            </a:prstGeom>
            <a:noFill/>
            <a:ln w="38100">
              <a:solidFill>
                <a:srgbClr val="FF3300"/>
              </a:solidFill>
              <a:round/>
              <a:headEnd/>
              <a:tailEnd type="triangle" w="med" len="med"/>
            </a:ln>
          </p:spPr>
          <p:txBody>
            <a:bodyPr/>
            <a:lstStyle/>
            <a:p>
              <a:endParaRPr lang="en-US"/>
            </a:p>
          </p:txBody>
        </p:sp>
      </p:grpSp>
      <p:sp>
        <p:nvSpPr>
          <p:cNvPr id="46083" name="Text Box 17"/>
          <p:cNvSpPr txBox="1">
            <a:spLocks noChangeArrowheads="1"/>
          </p:cNvSpPr>
          <p:nvPr/>
        </p:nvSpPr>
        <p:spPr bwMode="auto">
          <a:xfrm>
            <a:off x="914400" y="838200"/>
            <a:ext cx="7620000" cy="1590675"/>
          </a:xfrm>
          <a:prstGeom prst="rect">
            <a:avLst/>
          </a:prstGeom>
          <a:solidFill>
            <a:srgbClr val="D9D8B2"/>
          </a:solidFill>
          <a:ln w="9525">
            <a:solidFill>
              <a:schemeClr val="tx1"/>
            </a:solidFill>
            <a:miter lim="800000"/>
            <a:headEnd/>
            <a:tailEnd/>
          </a:ln>
        </p:spPr>
        <p:txBody>
          <a:bodyPr>
            <a:spAutoFit/>
          </a:bodyPr>
          <a:lstStyle/>
          <a:p>
            <a:pPr marL="457200" indent="-457200"/>
            <a:r>
              <a:rPr lang="en-US" sz="1400" b="0"/>
              <a:t>2. (a) Repeat A[LOC] &lt;= A[RIGHT] and LOC ≠ RIGHT</a:t>
            </a:r>
          </a:p>
          <a:p>
            <a:pPr marL="457200" indent="-457200"/>
            <a:r>
              <a:rPr lang="en-US" sz="1400" b="0"/>
              <a:t>		RIGHT := RIGHT -1</a:t>
            </a:r>
          </a:p>
          <a:p>
            <a:pPr marL="457200" indent="-457200"/>
            <a:r>
              <a:rPr lang="en-US" sz="1400" b="0"/>
              <a:t>    (b) if LOC =RIGHT then return</a:t>
            </a:r>
          </a:p>
          <a:p>
            <a:pPr marL="457200" indent="-457200"/>
            <a:r>
              <a:rPr lang="en-US" sz="1400" b="0"/>
              <a:t>    (c) If A[LOC] &gt; A[RIGHT]</a:t>
            </a:r>
          </a:p>
          <a:p>
            <a:pPr marL="457200" indent="-457200"/>
            <a:r>
              <a:rPr lang="en-US" sz="1400" b="0"/>
              <a:t>		(i) interchange each other</a:t>
            </a:r>
          </a:p>
          <a:p>
            <a:pPr marL="457200" indent="-457200"/>
            <a:r>
              <a:rPr lang="en-US" sz="1400" b="0"/>
              <a:t>		(ii) LOC =RIGHT</a:t>
            </a:r>
          </a:p>
          <a:p>
            <a:pPr marL="457200" indent="-457200"/>
            <a:r>
              <a:rPr lang="en-US" sz="1400" b="0"/>
              <a:t>		(iii) Goto Step 3</a:t>
            </a:r>
          </a:p>
        </p:txBody>
      </p:sp>
      <p:sp>
        <p:nvSpPr>
          <p:cNvPr id="46084"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46085" name="Text Box 19"/>
          <p:cNvSpPr txBox="1">
            <a:spLocks noChangeArrowheads="1"/>
          </p:cNvSpPr>
          <p:nvPr/>
        </p:nvSpPr>
        <p:spPr bwMode="auto">
          <a:xfrm>
            <a:off x="914400" y="2447925"/>
            <a:ext cx="7620000" cy="1590675"/>
          </a:xfrm>
          <a:prstGeom prst="rect">
            <a:avLst/>
          </a:prstGeom>
          <a:solidFill>
            <a:srgbClr val="CCFF99"/>
          </a:solidFill>
          <a:ln w="9525">
            <a:solidFill>
              <a:srgbClr val="FF0000"/>
            </a:solidFill>
            <a:miter lim="800000"/>
            <a:headEnd/>
            <a:tailEnd/>
          </a:ln>
        </p:spPr>
        <p:txBody>
          <a:bodyPr>
            <a:spAutoFit/>
          </a:bodyPr>
          <a:lstStyle/>
          <a:p>
            <a:r>
              <a:rPr lang="en-US" sz="1400">
                <a:solidFill>
                  <a:srgbClr val="0000FF"/>
                </a:solidFill>
              </a:rPr>
              <a:t>3. (a) Repeat A[LOC] &gt; A[LEFT] and LOC ≠ LEFT</a:t>
            </a:r>
          </a:p>
          <a:p>
            <a:r>
              <a:rPr lang="en-US" sz="1400">
                <a:solidFill>
                  <a:srgbClr val="0000FF"/>
                </a:solidFill>
              </a:rPr>
              <a:t>		 LEFT := LEFT +1</a:t>
            </a:r>
          </a:p>
          <a:p>
            <a:r>
              <a:rPr lang="en-US" sz="1400">
                <a:solidFill>
                  <a:srgbClr val="0000FF"/>
                </a:solidFill>
              </a:rPr>
              <a:t>    (b) if LOC = LEFT then return</a:t>
            </a:r>
          </a:p>
          <a:p>
            <a:r>
              <a:rPr lang="en-US" sz="1400">
                <a:solidFill>
                  <a:srgbClr val="0000FF"/>
                </a:solidFill>
              </a:rPr>
              <a:t>    (c) If A[LEFT] &gt; A[LOC]</a:t>
            </a:r>
          </a:p>
          <a:p>
            <a:r>
              <a:rPr lang="en-US" sz="1400">
                <a:solidFill>
                  <a:srgbClr val="0000FF"/>
                </a:solidFill>
              </a:rPr>
              <a:t>		(i) interchange each other</a:t>
            </a:r>
          </a:p>
          <a:p>
            <a:r>
              <a:rPr lang="en-US" sz="1400">
                <a:solidFill>
                  <a:srgbClr val="0000FF"/>
                </a:solidFill>
              </a:rPr>
              <a:t>		(ii) LOC =LEFT</a:t>
            </a:r>
          </a:p>
          <a:p>
            <a:r>
              <a:rPr lang="en-US" sz="1400">
                <a:solidFill>
                  <a:srgbClr val="0000FF"/>
                </a:solidFill>
              </a:rPr>
              <a:t>		(iii) Goto Step 2</a:t>
            </a:r>
          </a:p>
        </p:txBody>
      </p:sp>
      <p:sp>
        <p:nvSpPr>
          <p:cNvPr id="46086" name="AutoShape 20"/>
          <p:cNvSpPr>
            <a:spLocks noChangeArrowheads="1"/>
          </p:cNvSpPr>
          <p:nvPr/>
        </p:nvSpPr>
        <p:spPr bwMode="auto">
          <a:xfrm>
            <a:off x="457200" y="29718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46087" name="Line 21"/>
          <p:cNvSpPr>
            <a:spLocks noChangeShapeType="1"/>
          </p:cNvSpPr>
          <p:nvPr/>
        </p:nvSpPr>
        <p:spPr bwMode="auto">
          <a:xfrm flipV="1">
            <a:off x="914400" y="2667000"/>
            <a:ext cx="304800" cy="457200"/>
          </a:xfrm>
          <a:prstGeom prst="line">
            <a:avLst/>
          </a:prstGeom>
          <a:noFill/>
          <a:ln w="38100">
            <a:solidFill>
              <a:srgbClr val="FF0000"/>
            </a:solidFill>
            <a:round/>
            <a:headEnd/>
            <a:tailEnd type="triangle" w="med" len="med"/>
          </a:ln>
        </p:spPr>
        <p:txBody>
          <a:bodyPr/>
          <a:lstStyle/>
          <a:p>
            <a:endParaRPr lang="en-US"/>
          </a:p>
        </p:txBody>
      </p:sp>
      <p:sp>
        <p:nvSpPr>
          <p:cNvPr id="46088"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46089" name="Slide Number Placeholder 6"/>
          <p:cNvSpPr>
            <a:spLocks noGrp="1"/>
          </p:cNvSpPr>
          <p:nvPr>
            <p:ph type="sldNum" sz="quarter" idx="11"/>
          </p:nvPr>
        </p:nvSpPr>
        <p:spPr>
          <a:xfrm>
            <a:off x="-30163" y="6481763"/>
            <a:ext cx="752476" cy="376237"/>
          </a:xfrm>
          <a:noFill/>
        </p:spPr>
        <p:txBody>
          <a:bodyPr/>
          <a:lstStyle/>
          <a:p>
            <a:pPr algn="l"/>
            <a:r>
              <a:rPr lang="en-US" smtClean="0"/>
              <a:t>8.</a:t>
            </a:r>
            <a:fld id="{ECCF0265-572D-40CF-9A2D-A50E41EC116D}" type="slidenum">
              <a:rPr lang="en-US" smtClean="0"/>
              <a:pPr algn="l"/>
              <a:t>29</a:t>
            </a:fld>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half" idx="1"/>
          </p:nvPr>
        </p:nvSpPr>
        <p:spPr>
          <a:xfrm>
            <a:off x="173038" y="573088"/>
            <a:ext cx="5718175" cy="4379912"/>
          </a:xfrm>
        </p:spPr>
        <p:txBody>
          <a:bodyPr/>
          <a:lstStyle/>
          <a:p>
            <a:pPr marL="457200" lvl="1" indent="-457200" algn="just" eaLnBrk="1" hangingPunct="1">
              <a:spcBef>
                <a:spcPts val="600"/>
              </a:spcBef>
              <a:spcAft>
                <a:spcPts val="600"/>
              </a:spcAft>
              <a:buFont typeface="Wingdings" pitchFamily="2" charset="2"/>
              <a:buChar char="Ø"/>
              <a:defRPr/>
            </a:pPr>
            <a:r>
              <a:rPr lang="en-US" sz="1700" kern="1200" dirty="0" smtClean="0">
                <a:latin typeface="Verdana" pitchFamily="34" charset="0"/>
                <a:ea typeface="Verdana" pitchFamily="34" charset="0"/>
                <a:cs typeface="Verdana" pitchFamily="34" charset="0"/>
              </a:rPr>
              <a:t>Suppose, the following 6 elements are pushed, in order, onto an empty stack labeled as  STACK:</a:t>
            </a:r>
          </a:p>
          <a:p>
            <a:pPr eaLnBrk="1" hangingPunct="1">
              <a:buFontTx/>
              <a:buNone/>
              <a:defRPr/>
            </a:pPr>
            <a:r>
              <a:rPr lang="en-US" sz="1800" dirty="0" smtClean="0">
                <a:latin typeface="Verdana" pitchFamily="34" charset="0"/>
                <a:ea typeface="Verdana" pitchFamily="34" charset="0"/>
                <a:cs typeface="Verdana" pitchFamily="34" charset="0"/>
              </a:rPr>
              <a:t>		</a:t>
            </a:r>
            <a:r>
              <a:rPr lang="en-US" sz="1800" dirty="0" smtClean="0">
                <a:solidFill>
                  <a:srgbClr val="FF0000"/>
                </a:solidFill>
                <a:latin typeface="Verdana" pitchFamily="34" charset="0"/>
                <a:ea typeface="Verdana" pitchFamily="34" charset="0"/>
                <a:cs typeface="Verdana" pitchFamily="34" charset="0"/>
              </a:rPr>
              <a:t>STACK</a:t>
            </a:r>
            <a:r>
              <a:rPr lang="en-US" sz="1800" dirty="0" smtClean="0">
                <a:latin typeface="Verdana" pitchFamily="34" charset="0"/>
                <a:ea typeface="Verdana" pitchFamily="34" charset="0"/>
                <a:cs typeface="Verdana" pitchFamily="34" charset="0"/>
              </a:rPr>
              <a:t>: AAA, BBB, CCC, DDD, EEE, FFF</a:t>
            </a:r>
          </a:p>
          <a:p>
            <a:pPr marL="457200" lvl="1" indent="-457200" algn="just" eaLnBrk="1" hangingPunct="1">
              <a:spcBef>
                <a:spcPts val="600"/>
              </a:spcBef>
              <a:spcAft>
                <a:spcPts val="600"/>
              </a:spcAft>
              <a:buFont typeface="Wingdings" pitchFamily="2" charset="2"/>
              <a:buChar char="Ø"/>
              <a:defRPr/>
            </a:pPr>
            <a:r>
              <a:rPr lang="en-US" sz="1700" kern="1200" dirty="0" smtClean="0">
                <a:latin typeface="Verdana" pitchFamily="34" charset="0"/>
                <a:ea typeface="Verdana" pitchFamily="34" charset="0"/>
                <a:cs typeface="Verdana" pitchFamily="34" charset="0"/>
              </a:rPr>
              <a:t>Figure below shows three ways of depicting such a stack.</a:t>
            </a:r>
          </a:p>
          <a:p>
            <a:pPr marL="457200" lvl="1" indent="-457200" algn="just" eaLnBrk="1" hangingPunct="1">
              <a:spcBef>
                <a:spcPts val="600"/>
              </a:spcBef>
              <a:spcAft>
                <a:spcPts val="600"/>
              </a:spcAft>
              <a:buFont typeface="Wingdings" pitchFamily="2" charset="2"/>
              <a:buChar char="Ø"/>
              <a:defRPr/>
            </a:pPr>
            <a:r>
              <a:rPr lang="en-US" sz="1700" kern="1200" dirty="0" smtClean="0">
                <a:latin typeface="Verdana" pitchFamily="34" charset="0"/>
                <a:ea typeface="Verdana" pitchFamily="34" charset="0"/>
                <a:cs typeface="Verdana" pitchFamily="34" charset="0"/>
              </a:rPr>
              <a:t>Note that, regardless of the way a stack is described, its underlying property is that-</a:t>
            </a:r>
          </a:p>
          <a:p>
            <a:pPr marL="914400" lvl="1" indent="-457200" algn="just" eaLnBrk="1" hangingPunct="1">
              <a:spcBef>
                <a:spcPts val="600"/>
              </a:spcBef>
              <a:spcAft>
                <a:spcPts val="600"/>
              </a:spcAft>
              <a:buFont typeface="Wingdings" pitchFamily="2" charset="2"/>
              <a:buChar char="v"/>
              <a:defRPr/>
            </a:pPr>
            <a:r>
              <a:rPr lang="en-US" sz="1500" kern="1200" dirty="0" smtClean="0">
                <a:latin typeface="Verdana" pitchFamily="34" charset="0"/>
                <a:ea typeface="Verdana" pitchFamily="34" charset="0"/>
                <a:cs typeface="Verdana" pitchFamily="34" charset="0"/>
              </a:rPr>
              <a:t>insertions and deletions can occur only at the top of the stack.</a:t>
            </a:r>
          </a:p>
          <a:p>
            <a:pPr marL="457200" lvl="1" indent="-457200" algn="just" eaLnBrk="1" hangingPunct="1">
              <a:spcBef>
                <a:spcPts val="600"/>
              </a:spcBef>
              <a:spcAft>
                <a:spcPts val="600"/>
              </a:spcAft>
              <a:buFont typeface="Wingdings" pitchFamily="2" charset="2"/>
              <a:buChar char="Ø"/>
              <a:defRPr/>
            </a:pPr>
            <a:r>
              <a:rPr lang="en-US" sz="1700" kern="1200" dirty="0" smtClean="0">
                <a:latin typeface="Verdana" pitchFamily="34" charset="0"/>
                <a:ea typeface="Verdana" pitchFamily="34" charset="0"/>
                <a:cs typeface="Verdana" pitchFamily="34" charset="0"/>
              </a:rPr>
              <a:t>This means that, item EEE can not be deleted from the stack before FFF is deleted. Similarly, DDD can not be deleted before EEE and FFF are deleted, and so on.</a:t>
            </a:r>
          </a:p>
        </p:txBody>
      </p:sp>
      <p:graphicFrame>
        <p:nvGraphicFramePr>
          <p:cNvPr id="5161" name="Group 41"/>
          <p:cNvGraphicFramePr>
            <a:graphicFrameLocks noGrp="1"/>
          </p:cNvGraphicFramePr>
          <p:nvPr>
            <p:ph sz="half" idx="2"/>
          </p:nvPr>
        </p:nvGraphicFramePr>
        <p:xfrm>
          <a:off x="360363" y="5673725"/>
          <a:ext cx="7640219" cy="969034"/>
        </p:xfrm>
        <a:graphic>
          <a:graphicData uri="http://schemas.openxmlformats.org/drawingml/2006/table">
            <a:tbl>
              <a:tblPr/>
              <a:tblGrid>
                <a:gridCol w="563543"/>
                <a:gridCol w="563543"/>
                <a:gridCol w="590870"/>
                <a:gridCol w="590870"/>
                <a:gridCol w="563543"/>
                <a:gridCol w="531662"/>
                <a:gridCol w="582975"/>
                <a:gridCol w="582975"/>
                <a:gridCol w="584494"/>
                <a:gridCol w="581456"/>
                <a:gridCol w="581456"/>
                <a:gridCol w="582975"/>
                <a:gridCol w="739857"/>
              </a:tblGrid>
              <a:tr h="345647">
                <a:tc>
                  <a:txBody>
                    <a:bodyPr/>
                    <a:lstStyle/>
                    <a:p>
                      <a:pPr marL="0" marR="0" lvl="0" indent="0" algn="ctr"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AAA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ED2"/>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BBB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CCC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ED2"/>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DDD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EEE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ED2"/>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1" fontAlgn="base" latinLnBrk="0" hangingPunct="1">
                        <a:lnSpc>
                          <a:spcPct val="90000"/>
                        </a:lnSpc>
                        <a:spcBef>
                          <a:spcPts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Arial" charset="0"/>
                          <a:cs typeface="Arial" charset="0"/>
                        </a:rPr>
                        <a:t>FFF</a:t>
                      </a:r>
                    </a:p>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ED2"/>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ED2"/>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ED2"/>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F0"/>
                    </a:solidFill>
                  </a:tcPr>
                </a:tc>
                <a:tc>
                  <a:txBody>
                    <a:bodyPr/>
                    <a:lstStyle/>
                    <a:p>
                      <a:pPr marL="0" marR="0" lvl="0" indent="0" algn="l" defTabSz="914400" rtl="0" eaLnBrk="1" fontAlgn="base" latinLnBrk="0" hangingPunct="1">
                        <a:lnSpc>
                          <a:spcPct val="90000"/>
                        </a:lnSpc>
                        <a:spcBef>
                          <a:spcPts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BFED2"/>
                    </a:solidFill>
                  </a:tcPr>
                </a:tc>
              </a:tr>
              <a:tr h="301522">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1</a:t>
                      </a:r>
                    </a:p>
                  </a:txBody>
                  <a:tcP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6</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7</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8</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9</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N-1</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ts val="0"/>
                        </a:spcBef>
                        <a:spcAft>
                          <a:spcPct val="0"/>
                        </a:spcAft>
                        <a:buClrTx/>
                        <a:buSzTx/>
                        <a:buFontTx/>
                        <a:buNone/>
                        <a:tabLst/>
                      </a:pPr>
                      <a:r>
                        <a:rPr kumimoji="0" lang="en-US" sz="1400" b="1" i="0" u="none" strike="noStrike" cap="none" normalizeH="0" baseline="0" dirty="0" smtClean="0">
                          <a:ln>
                            <a:noFill/>
                          </a:ln>
                          <a:solidFill>
                            <a:schemeClr val="tx1"/>
                          </a:solidFill>
                          <a:effectLst/>
                          <a:latin typeface="Arial" charset="0"/>
                          <a:cs typeface="Arial" charset="0"/>
                        </a:rPr>
                        <a:t>N</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1950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Diagram of Stack:</a:t>
            </a:r>
          </a:p>
        </p:txBody>
      </p:sp>
      <p:graphicFrame>
        <p:nvGraphicFramePr>
          <p:cNvPr id="16" name="Table 15"/>
          <p:cNvGraphicFramePr>
            <a:graphicFrameLocks noGrp="1"/>
          </p:cNvGraphicFramePr>
          <p:nvPr/>
        </p:nvGraphicFramePr>
        <p:xfrm>
          <a:off x="7626350" y="539750"/>
          <a:ext cx="1167220" cy="4869280"/>
        </p:xfrm>
        <a:graphic>
          <a:graphicData uri="http://schemas.openxmlformats.org/drawingml/2006/table">
            <a:tbl>
              <a:tblPr firstRow="1" bandRow="1">
                <a:tableStyleId>{5C22544A-7EE6-4342-B048-85BDC9FD1C3A}</a:tableStyleId>
              </a:tblPr>
              <a:tblGrid>
                <a:gridCol w="517843"/>
                <a:gridCol w="649377"/>
              </a:tblGrid>
              <a:tr h="374560">
                <a:tc>
                  <a:txBody>
                    <a:bodyPr/>
                    <a:lstStyle/>
                    <a:p>
                      <a:pPr algn="r"/>
                      <a:r>
                        <a:rPr lang="en-US" sz="1400" b="1" kern="1200" dirty="0" smtClean="0">
                          <a:solidFill>
                            <a:schemeClr val="tx1"/>
                          </a:solidFill>
                          <a:latin typeface="+mn-lt"/>
                          <a:ea typeface="+mn-ea"/>
                          <a:cs typeface="+mn-cs"/>
                        </a:rPr>
                        <a:t>1</a:t>
                      </a:r>
                      <a:endParaRPr lang="en-US" sz="14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1400" dirty="0" smtClean="0"/>
                        <a:t>AAA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2</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r>
                        <a:rPr lang="en-US" sz="1400" dirty="0" smtClean="0"/>
                        <a:t>BBB</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CCC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DDD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EEE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N-1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N</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17" name="Table 16"/>
          <p:cNvGraphicFramePr>
            <a:graphicFrameLocks noGrp="1"/>
          </p:cNvGraphicFramePr>
          <p:nvPr/>
        </p:nvGraphicFramePr>
        <p:xfrm>
          <a:off x="5964238" y="523875"/>
          <a:ext cx="1167220" cy="4869280"/>
        </p:xfrm>
        <a:graphic>
          <a:graphicData uri="http://schemas.openxmlformats.org/drawingml/2006/table">
            <a:tbl>
              <a:tblPr firstRow="1" bandRow="1">
                <a:tableStyleId>{5C22544A-7EE6-4342-B048-85BDC9FD1C3A}</a:tableStyleId>
              </a:tblPr>
              <a:tblGrid>
                <a:gridCol w="517843"/>
                <a:gridCol w="649377"/>
              </a:tblGrid>
              <a:tr h="374560">
                <a:tc>
                  <a:txBody>
                    <a:bodyPr/>
                    <a:lstStyle/>
                    <a:p>
                      <a:pPr algn="r"/>
                      <a:r>
                        <a:rPr lang="en-US" sz="1400" dirty="0" smtClean="0">
                          <a:solidFill>
                            <a:schemeClr val="tx1"/>
                          </a:solidFill>
                        </a:rPr>
                        <a:t>N</a:t>
                      </a:r>
                      <a:endParaRPr lang="en-US" sz="14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N-1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EEE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DDD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CCC</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BBB</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4560">
                <a:tc>
                  <a:txBody>
                    <a:bodyPr/>
                    <a:lstStyle/>
                    <a:p>
                      <a:pPr marL="0" algn="r" defTabSz="914400" rtl="0" eaLnBrk="1" latinLnBrk="0" hangingPunct="1"/>
                      <a:r>
                        <a:rPr lang="en-US" sz="1400" b="1" kern="1200" dirty="0" smtClean="0">
                          <a:solidFill>
                            <a:schemeClr val="tx1"/>
                          </a:solidFill>
                          <a:latin typeface="+mn-lt"/>
                          <a:ea typeface="+mn-ea"/>
                          <a:cs typeface="+mn-cs"/>
                        </a:rPr>
                        <a:t>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400" dirty="0" smtClean="0"/>
                        <a:t>AAA</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9589" name="TextBox 17"/>
          <p:cNvSpPr txBox="1">
            <a:spLocks noChangeArrowheads="1"/>
          </p:cNvSpPr>
          <p:nvPr/>
        </p:nvSpPr>
        <p:spPr bwMode="auto">
          <a:xfrm>
            <a:off x="7254875" y="2667000"/>
            <a:ext cx="700088" cy="307975"/>
          </a:xfrm>
          <a:prstGeom prst="rect">
            <a:avLst/>
          </a:prstGeom>
          <a:noFill/>
          <a:ln w="9525">
            <a:noFill/>
            <a:miter lim="800000"/>
            <a:headEnd/>
            <a:tailEnd/>
          </a:ln>
        </p:spPr>
        <p:txBody>
          <a:bodyPr>
            <a:spAutoFit/>
          </a:bodyPr>
          <a:lstStyle/>
          <a:p>
            <a:r>
              <a:rPr lang="en-US" sz="1400"/>
              <a:t>TOP</a:t>
            </a:r>
          </a:p>
        </p:txBody>
      </p:sp>
      <p:cxnSp>
        <p:nvCxnSpPr>
          <p:cNvPr id="19590" name="Curved Connector 19"/>
          <p:cNvCxnSpPr>
            <a:cxnSpLocks noChangeShapeType="1"/>
          </p:cNvCxnSpPr>
          <p:nvPr/>
        </p:nvCxnSpPr>
        <p:spPr bwMode="auto">
          <a:xfrm rot="5400000">
            <a:off x="7063582" y="2994818"/>
            <a:ext cx="457200" cy="258763"/>
          </a:xfrm>
          <a:prstGeom prst="curvedConnector3">
            <a:avLst>
              <a:gd name="adj1" fmla="val 50000"/>
            </a:avLst>
          </a:prstGeom>
          <a:noFill/>
          <a:ln w="12700" algn="ctr">
            <a:solidFill>
              <a:schemeClr val="tx1"/>
            </a:solidFill>
            <a:round/>
            <a:headEnd/>
            <a:tailEnd type="arrow" w="med" len="med"/>
          </a:ln>
        </p:spPr>
      </p:cxnSp>
      <p:cxnSp>
        <p:nvCxnSpPr>
          <p:cNvPr id="19591" name="Curved Connector 21"/>
          <p:cNvCxnSpPr>
            <a:cxnSpLocks noChangeShapeType="1"/>
          </p:cNvCxnSpPr>
          <p:nvPr/>
        </p:nvCxnSpPr>
        <p:spPr bwMode="auto">
          <a:xfrm rot="5400000" flipH="1" flipV="1">
            <a:off x="7673975" y="2598738"/>
            <a:ext cx="288925" cy="152400"/>
          </a:xfrm>
          <a:prstGeom prst="curvedConnector3">
            <a:avLst>
              <a:gd name="adj1" fmla="val 50000"/>
            </a:avLst>
          </a:prstGeom>
          <a:noFill/>
          <a:ln w="12700" algn="ctr">
            <a:solidFill>
              <a:schemeClr val="tx1"/>
            </a:solidFill>
            <a:round/>
            <a:headEnd/>
            <a:tailEnd type="arrow" w="med" len="med"/>
          </a:ln>
        </p:spPr>
      </p:cxnSp>
      <p:sp>
        <p:nvSpPr>
          <p:cNvPr id="19592" name="TextBox 22"/>
          <p:cNvSpPr txBox="1">
            <a:spLocks noChangeArrowheads="1"/>
          </p:cNvSpPr>
          <p:nvPr/>
        </p:nvSpPr>
        <p:spPr bwMode="auto">
          <a:xfrm>
            <a:off x="3946525" y="5121275"/>
            <a:ext cx="701675" cy="306388"/>
          </a:xfrm>
          <a:prstGeom prst="rect">
            <a:avLst/>
          </a:prstGeom>
          <a:noFill/>
          <a:ln w="9525">
            <a:noFill/>
            <a:miter lim="800000"/>
            <a:headEnd/>
            <a:tailEnd/>
          </a:ln>
        </p:spPr>
        <p:txBody>
          <a:bodyPr>
            <a:spAutoFit/>
          </a:bodyPr>
          <a:lstStyle/>
          <a:p>
            <a:r>
              <a:rPr lang="en-US" sz="1400"/>
              <a:t>TOP</a:t>
            </a:r>
          </a:p>
        </p:txBody>
      </p:sp>
      <p:cxnSp>
        <p:nvCxnSpPr>
          <p:cNvPr id="19593" name="Curved Connector 23"/>
          <p:cNvCxnSpPr>
            <a:cxnSpLocks noChangeShapeType="1"/>
            <a:stCxn id="19592" idx="1"/>
          </p:cNvCxnSpPr>
          <p:nvPr/>
        </p:nvCxnSpPr>
        <p:spPr bwMode="auto">
          <a:xfrm rot="10800000" flipV="1">
            <a:off x="3521075" y="5275263"/>
            <a:ext cx="425450" cy="317500"/>
          </a:xfrm>
          <a:prstGeom prst="curvedConnector3">
            <a:avLst>
              <a:gd name="adj1" fmla="val 50000"/>
            </a:avLst>
          </a:prstGeom>
          <a:noFill/>
          <a:ln w="12700" algn="ctr">
            <a:solidFill>
              <a:schemeClr val="tx1"/>
            </a:solidFill>
            <a:round/>
            <a:headEnd/>
            <a:tailEnd type="arrow" w="med" len="med"/>
          </a:ln>
        </p:spPr>
      </p:cxnSp>
      <p:sp>
        <p:nvSpPr>
          <p:cNvPr id="19594" name="Slide Number Placeholder 6"/>
          <p:cNvSpPr>
            <a:spLocks noGrp="1"/>
          </p:cNvSpPr>
          <p:nvPr>
            <p:ph type="sldNum" sz="quarter" idx="11"/>
          </p:nvPr>
        </p:nvSpPr>
        <p:spPr>
          <a:xfrm>
            <a:off x="-30163" y="6481763"/>
            <a:ext cx="752476" cy="376237"/>
          </a:xfrm>
          <a:noFill/>
        </p:spPr>
        <p:txBody>
          <a:bodyPr/>
          <a:lstStyle/>
          <a:p>
            <a:pPr algn="l"/>
            <a:r>
              <a:rPr lang="en-US" smtClean="0"/>
              <a:t>8.</a:t>
            </a:r>
            <a:fld id="{8C85FDF8-8BFE-4119-BAC6-C1ABAC72418C}" type="slidenum">
              <a:rPr lang="en-US" smtClean="0"/>
              <a:pPr algn="l"/>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906463" y="4648200"/>
            <a:ext cx="7170737" cy="1828800"/>
            <a:chOff x="571" y="2928"/>
            <a:chExt cx="4517" cy="1152"/>
          </a:xfrm>
        </p:grpSpPr>
        <p:sp>
          <p:nvSpPr>
            <p:cNvPr id="47114" name="Rectangle 2"/>
            <p:cNvSpPr>
              <a:spLocks noChangeArrowheads="1"/>
            </p:cNvSpPr>
            <p:nvPr/>
          </p:nvSpPr>
          <p:spPr bwMode="auto">
            <a:xfrm>
              <a:off x="139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47115" name="Rectangle 3"/>
            <p:cNvSpPr>
              <a:spLocks noChangeArrowheads="1"/>
            </p:cNvSpPr>
            <p:nvPr/>
          </p:nvSpPr>
          <p:spPr bwMode="auto">
            <a:xfrm>
              <a:off x="177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47116" name="Rectangle 4"/>
            <p:cNvSpPr>
              <a:spLocks noChangeArrowheads="1"/>
            </p:cNvSpPr>
            <p:nvPr/>
          </p:nvSpPr>
          <p:spPr bwMode="auto">
            <a:xfrm>
              <a:off x="2160"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10</a:t>
              </a:r>
            </a:p>
          </p:txBody>
        </p:sp>
        <p:sp>
          <p:nvSpPr>
            <p:cNvPr id="47117" name="Rectangle 5"/>
            <p:cNvSpPr>
              <a:spLocks noChangeArrowheads="1"/>
            </p:cNvSpPr>
            <p:nvPr/>
          </p:nvSpPr>
          <p:spPr bwMode="auto">
            <a:xfrm>
              <a:off x="254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80</a:t>
              </a:r>
            </a:p>
          </p:txBody>
        </p:sp>
        <p:sp>
          <p:nvSpPr>
            <p:cNvPr id="47118" name="Rectangle 6"/>
            <p:cNvSpPr>
              <a:spLocks noChangeArrowheads="1"/>
            </p:cNvSpPr>
            <p:nvPr/>
          </p:nvSpPr>
          <p:spPr bwMode="auto">
            <a:xfrm>
              <a:off x="2928"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47119" name="Rectangle 7"/>
            <p:cNvSpPr>
              <a:spLocks noChangeArrowheads="1"/>
            </p:cNvSpPr>
            <p:nvPr/>
          </p:nvSpPr>
          <p:spPr bwMode="auto">
            <a:xfrm>
              <a:off x="3312"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47120" name="Rectangle 8"/>
            <p:cNvSpPr>
              <a:spLocks noChangeArrowheads="1"/>
            </p:cNvSpPr>
            <p:nvPr/>
          </p:nvSpPr>
          <p:spPr bwMode="auto">
            <a:xfrm>
              <a:off x="3696"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47121" name="Rectangle 9"/>
            <p:cNvSpPr>
              <a:spLocks noChangeArrowheads="1"/>
            </p:cNvSpPr>
            <p:nvPr/>
          </p:nvSpPr>
          <p:spPr bwMode="auto">
            <a:xfrm>
              <a:off x="4080"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47122"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47123" name="Text Box 11"/>
            <p:cNvSpPr txBox="1">
              <a:spLocks noChangeArrowheads="1"/>
            </p:cNvSpPr>
            <p:nvPr/>
          </p:nvSpPr>
          <p:spPr bwMode="auto">
            <a:xfrm>
              <a:off x="571" y="3033"/>
              <a:ext cx="660" cy="237"/>
            </a:xfrm>
            <a:prstGeom prst="rect">
              <a:avLst/>
            </a:prstGeom>
            <a:noFill/>
            <a:ln w="9525">
              <a:solidFill>
                <a:schemeClr val="tx1"/>
              </a:solidFill>
              <a:miter lim="800000"/>
              <a:headEnd/>
              <a:tailEnd/>
            </a:ln>
          </p:spPr>
          <p:txBody>
            <a:bodyPr wrap="none">
              <a:spAutoFit/>
            </a:bodyPr>
            <a:lstStyle/>
            <a:p>
              <a:r>
                <a:rPr lang="en-US">
                  <a:solidFill>
                    <a:srgbClr val="0000FF"/>
                  </a:solidFill>
                  <a:latin typeface="Times New Roman" pitchFamily="18" charset="0"/>
                </a:rPr>
                <a:t>LOC = 7</a:t>
              </a:r>
            </a:p>
          </p:txBody>
        </p:sp>
        <p:sp>
          <p:nvSpPr>
            <p:cNvPr id="47124"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47125" name="Text Box 13"/>
            <p:cNvSpPr txBox="1">
              <a:spLocks noChangeArrowheads="1"/>
            </p:cNvSpPr>
            <p:nvPr/>
          </p:nvSpPr>
          <p:spPr bwMode="auto">
            <a:xfrm>
              <a:off x="1536" y="3840"/>
              <a:ext cx="768" cy="237"/>
            </a:xfrm>
            <a:prstGeom prst="rect">
              <a:avLst/>
            </a:prstGeom>
            <a:solidFill>
              <a:schemeClr val="accent1"/>
            </a:solidFill>
            <a:ln w="9525">
              <a:solidFill>
                <a:schemeClr val="tx1"/>
              </a:solidFill>
              <a:miter lim="800000"/>
              <a:headEnd/>
              <a:tailEnd/>
            </a:ln>
          </p:spPr>
          <p:txBody>
            <a:bodyPr>
              <a:spAutoFit/>
            </a:bodyPr>
            <a:lstStyle/>
            <a:p>
              <a:r>
                <a:rPr lang="en-US">
                  <a:solidFill>
                    <a:srgbClr val="0000FF"/>
                  </a:solidFill>
                  <a:latin typeface="Times New Roman" pitchFamily="18" charset="0"/>
                </a:rPr>
                <a:t>LEFT = 2</a:t>
              </a:r>
            </a:p>
          </p:txBody>
        </p:sp>
        <p:sp>
          <p:nvSpPr>
            <p:cNvPr id="47126" name="Text Box 14"/>
            <p:cNvSpPr txBox="1">
              <a:spLocks noChangeArrowheads="1"/>
            </p:cNvSpPr>
            <p:nvPr/>
          </p:nvSpPr>
          <p:spPr bwMode="auto">
            <a:xfrm>
              <a:off x="4128" y="3849"/>
              <a:ext cx="960" cy="231"/>
            </a:xfrm>
            <a:prstGeom prst="rect">
              <a:avLst/>
            </a:prstGeom>
            <a:noFill/>
            <a:ln w="9525">
              <a:noFill/>
              <a:miter lim="800000"/>
              <a:headEnd/>
              <a:tailEnd/>
            </a:ln>
          </p:spPr>
          <p:txBody>
            <a:bodyPr>
              <a:spAutoFit/>
            </a:bodyPr>
            <a:lstStyle/>
            <a:p>
              <a:pPr algn="ctr"/>
              <a:r>
                <a:rPr lang="en-US" b="0">
                  <a:latin typeface="Times New Roman" pitchFamily="18" charset="0"/>
                </a:rPr>
                <a:t>RIGHT = 7</a:t>
              </a:r>
            </a:p>
          </p:txBody>
        </p:sp>
        <p:sp>
          <p:nvSpPr>
            <p:cNvPr id="47127" name="Line 15"/>
            <p:cNvSpPr>
              <a:spLocks noChangeShapeType="1"/>
            </p:cNvSpPr>
            <p:nvPr/>
          </p:nvSpPr>
          <p:spPr bwMode="auto">
            <a:xfrm flipH="1" flipV="1">
              <a:off x="4368" y="3648"/>
              <a:ext cx="192" cy="240"/>
            </a:xfrm>
            <a:prstGeom prst="line">
              <a:avLst/>
            </a:prstGeom>
            <a:noFill/>
            <a:ln w="38100">
              <a:solidFill>
                <a:srgbClr val="FF3300"/>
              </a:solidFill>
              <a:round/>
              <a:headEnd/>
              <a:tailEnd type="triangle" w="med" len="med"/>
            </a:ln>
          </p:spPr>
          <p:txBody>
            <a:bodyPr/>
            <a:lstStyle/>
            <a:p>
              <a:endParaRPr lang="en-US"/>
            </a:p>
          </p:txBody>
        </p:sp>
        <p:sp>
          <p:nvSpPr>
            <p:cNvPr id="47128" name="Line 16"/>
            <p:cNvSpPr>
              <a:spLocks noChangeShapeType="1"/>
            </p:cNvSpPr>
            <p:nvPr/>
          </p:nvSpPr>
          <p:spPr bwMode="auto">
            <a:xfrm flipV="1">
              <a:off x="1872" y="3600"/>
              <a:ext cx="432" cy="288"/>
            </a:xfrm>
            <a:prstGeom prst="line">
              <a:avLst/>
            </a:prstGeom>
            <a:noFill/>
            <a:ln w="38100">
              <a:solidFill>
                <a:srgbClr val="FF3300"/>
              </a:solidFill>
              <a:round/>
              <a:headEnd/>
              <a:tailEnd type="triangle" w="med" len="med"/>
            </a:ln>
          </p:spPr>
          <p:txBody>
            <a:bodyPr/>
            <a:lstStyle/>
            <a:p>
              <a:endParaRPr lang="en-US"/>
            </a:p>
          </p:txBody>
        </p:sp>
      </p:grpSp>
      <p:sp>
        <p:nvSpPr>
          <p:cNvPr id="47107" name="Text Box 17"/>
          <p:cNvSpPr txBox="1">
            <a:spLocks noChangeArrowheads="1"/>
          </p:cNvSpPr>
          <p:nvPr/>
        </p:nvSpPr>
        <p:spPr bwMode="auto">
          <a:xfrm>
            <a:off x="914400" y="838200"/>
            <a:ext cx="7620000" cy="1590675"/>
          </a:xfrm>
          <a:prstGeom prst="rect">
            <a:avLst/>
          </a:prstGeom>
          <a:solidFill>
            <a:srgbClr val="D9D8B2"/>
          </a:solidFill>
          <a:ln w="9525">
            <a:solidFill>
              <a:schemeClr val="tx1"/>
            </a:solidFill>
            <a:miter lim="800000"/>
            <a:headEnd/>
            <a:tailEnd/>
          </a:ln>
        </p:spPr>
        <p:txBody>
          <a:bodyPr>
            <a:spAutoFit/>
          </a:bodyPr>
          <a:lstStyle/>
          <a:p>
            <a:pPr marL="457200" indent="-457200"/>
            <a:r>
              <a:rPr lang="en-US" sz="1400" b="0"/>
              <a:t>2. (a) Repeat A[LOC] &lt;= A[RIGHT] and LOC ≠ RIGHT</a:t>
            </a:r>
          </a:p>
          <a:p>
            <a:pPr marL="457200" indent="-457200"/>
            <a:r>
              <a:rPr lang="en-US" sz="1400" b="0"/>
              <a:t>		RIGHT := RIGHT -1</a:t>
            </a:r>
          </a:p>
          <a:p>
            <a:pPr marL="457200" indent="-457200"/>
            <a:r>
              <a:rPr lang="en-US" sz="1400" b="0"/>
              <a:t>    (b) if LOC =RIGHT then return</a:t>
            </a:r>
          </a:p>
          <a:p>
            <a:pPr marL="457200" indent="-457200"/>
            <a:r>
              <a:rPr lang="en-US" sz="1400" b="0"/>
              <a:t>    (c) If A[LOC] &gt; A[RIGHT]</a:t>
            </a:r>
          </a:p>
          <a:p>
            <a:pPr marL="457200" indent="-457200"/>
            <a:r>
              <a:rPr lang="en-US" sz="1400" b="0"/>
              <a:t>		(i) interchange each other</a:t>
            </a:r>
          </a:p>
          <a:p>
            <a:pPr marL="457200" indent="-457200"/>
            <a:r>
              <a:rPr lang="en-US" sz="1400" b="0"/>
              <a:t>		(ii) LOC =RIGHT</a:t>
            </a:r>
          </a:p>
          <a:p>
            <a:pPr marL="457200" indent="-457200"/>
            <a:r>
              <a:rPr lang="en-US" sz="1400" b="0"/>
              <a:t>		(iii) Goto Step 3</a:t>
            </a:r>
          </a:p>
        </p:txBody>
      </p:sp>
      <p:sp>
        <p:nvSpPr>
          <p:cNvPr id="47108" name="Text Box 18"/>
          <p:cNvSpPr txBox="1">
            <a:spLocks noChangeArrowheads="1"/>
          </p:cNvSpPr>
          <p:nvPr/>
        </p:nvSpPr>
        <p:spPr bwMode="auto">
          <a:xfrm>
            <a:off x="914400" y="457200"/>
            <a:ext cx="7620000" cy="314325"/>
          </a:xfrm>
          <a:prstGeom prst="rect">
            <a:avLst/>
          </a:prstGeom>
          <a:solidFill>
            <a:schemeClr val="accent1"/>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47109" name="Text Box 19"/>
          <p:cNvSpPr txBox="1">
            <a:spLocks noChangeArrowheads="1"/>
          </p:cNvSpPr>
          <p:nvPr/>
        </p:nvSpPr>
        <p:spPr bwMode="auto">
          <a:xfrm>
            <a:off x="914400" y="2447925"/>
            <a:ext cx="7620000" cy="1590675"/>
          </a:xfrm>
          <a:prstGeom prst="rect">
            <a:avLst/>
          </a:prstGeom>
          <a:solidFill>
            <a:srgbClr val="CCFF99"/>
          </a:solidFill>
          <a:ln w="9525">
            <a:solidFill>
              <a:srgbClr val="FF0000"/>
            </a:solidFill>
            <a:miter lim="800000"/>
            <a:headEnd/>
            <a:tailEnd/>
          </a:ln>
        </p:spPr>
        <p:txBody>
          <a:bodyPr>
            <a:spAutoFit/>
          </a:bodyPr>
          <a:lstStyle/>
          <a:p>
            <a:r>
              <a:rPr lang="en-US" sz="1400">
                <a:solidFill>
                  <a:srgbClr val="0000FF"/>
                </a:solidFill>
              </a:rPr>
              <a:t>3. (a) Repeat A[LOC] &gt; A[LEFT] and LOC ≠ LEFT</a:t>
            </a:r>
          </a:p>
          <a:p>
            <a:r>
              <a:rPr lang="en-US" sz="1400">
                <a:solidFill>
                  <a:srgbClr val="0000FF"/>
                </a:solidFill>
              </a:rPr>
              <a:t>		 LEFT := LEFT +1</a:t>
            </a:r>
          </a:p>
          <a:p>
            <a:r>
              <a:rPr lang="en-US" sz="1400">
                <a:solidFill>
                  <a:srgbClr val="0000FF"/>
                </a:solidFill>
              </a:rPr>
              <a:t>    (b) if LOC = LEFT then return</a:t>
            </a:r>
          </a:p>
          <a:p>
            <a:r>
              <a:rPr lang="en-US" sz="1400">
                <a:solidFill>
                  <a:srgbClr val="0000FF"/>
                </a:solidFill>
              </a:rPr>
              <a:t>    (c) If A[LEFT] &gt; A[LOC]</a:t>
            </a:r>
          </a:p>
          <a:p>
            <a:r>
              <a:rPr lang="en-US" sz="1400">
                <a:solidFill>
                  <a:srgbClr val="0000FF"/>
                </a:solidFill>
              </a:rPr>
              <a:t>		(i) interchange each other</a:t>
            </a:r>
          </a:p>
          <a:p>
            <a:r>
              <a:rPr lang="en-US" sz="1400">
                <a:solidFill>
                  <a:srgbClr val="0000FF"/>
                </a:solidFill>
              </a:rPr>
              <a:t>		(ii) LOC =LEFT</a:t>
            </a:r>
          </a:p>
          <a:p>
            <a:r>
              <a:rPr lang="en-US" sz="1400">
                <a:solidFill>
                  <a:srgbClr val="0000FF"/>
                </a:solidFill>
              </a:rPr>
              <a:t>		(iii) Goto Step 2</a:t>
            </a:r>
          </a:p>
        </p:txBody>
      </p:sp>
      <p:sp>
        <p:nvSpPr>
          <p:cNvPr id="47110" name="AutoShape 20"/>
          <p:cNvSpPr>
            <a:spLocks noChangeArrowheads="1"/>
          </p:cNvSpPr>
          <p:nvPr/>
        </p:nvSpPr>
        <p:spPr bwMode="auto">
          <a:xfrm>
            <a:off x="457200" y="29718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47111" name="Line 21"/>
          <p:cNvSpPr>
            <a:spLocks noChangeShapeType="1"/>
          </p:cNvSpPr>
          <p:nvPr/>
        </p:nvSpPr>
        <p:spPr bwMode="auto">
          <a:xfrm flipV="1">
            <a:off x="914400" y="2667000"/>
            <a:ext cx="304800" cy="457200"/>
          </a:xfrm>
          <a:prstGeom prst="line">
            <a:avLst/>
          </a:prstGeom>
          <a:noFill/>
          <a:ln w="38100">
            <a:solidFill>
              <a:srgbClr val="FF0000"/>
            </a:solidFill>
            <a:round/>
            <a:headEnd/>
            <a:tailEnd type="triangle" w="med" len="med"/>
          </a:ln>
        </p:spPr>
        <p:txBody>
          <a:bodyPr/>
          <a:lstStyle/>
          <a:p>
            <a:endParaRPr lang="en-US"/>
          </a:p>
        </p:txBody>
      </p:sp>
      <p:sp>
        <p:nvSpPr>
          <p:cNvPr id="47112"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47113" name="Slide Number Placeholder 6"/>
          <p:cNvSpPr>
            <a:spLocks noGrp="1"/>
          </p:cNvSpPr>
          <p:nvPr>
            <p:ph type="sldNum" sz="quarter" idx="11"/>
          </p:nvPr>
        </p:nvSpPr>
        <p:spPr>
          <a:xfrm>
            <a:off x="-30163" y="6481763"/>
            <a:ext cx="752476" cy="376237"/>
          </a:xfrm>
          <a:noFill/>
        </p:spPr>
        <p:txBody>
          <a:bodyPr/>
          <a:lstStyle/>
          <a:p>
            <a:pPr algn="l"/>
            <a:r>
              <a:rPr lang="en-US" smtClean="0"/>
              <a:t>8.</a:t>
            </a:r>
            <a:fld id="{F34176E0-86E9-491B-B00D-C8FE8D892313}" type="slidenum">
              <a:rPr lang="en-US" smtClean="0"/>
              <a:pPr algn="l"/>
              <a:t>30</a:t>
            </a:fld>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17"/>
          <p:cNvSpPr txBox="1">
            <a:spLocks noChangeArrowheads="1"/>
          </p:cNvSpPr>
          <p:nvPr/>
        </p:nvSpPr>
        <p:spPr bwMode="auto">
          <a:xfrm>
            <a:off x="914400" y="838200"/>
            <a:ext cx="7620000" cy="1590675"/>
          </a:xfrm>
          <a:prstGeom prst="rect">
            <a:avLst/>
          </a:prstGeom>
          <a:solidFill>
            <a:srgbClr val="D9D8B2"/>
          </a:solidFill>
          <a:ln w="9525">
            <a:solidFill>
              <a:schemeClr val="tx1"/>
            </a:solidFill>
            <a:miter lim="800000"/>
            <a:headEnd/>
            <a:tailEnd/>
          </a:ln>
        </p:spPr>
        <p:txBody>
          <a:bodyPr>
            <a:spAutoFit/>
          </a:bodyPr>
          <a:lstStyle/>
          <a:p>
            <a:pPr marL="457200" indent="-457200"/>
            <a:r>
              <a:rPr lang="en-US" sz="1400" b="0"/>
              <a:t>2. (a) Repeat A[LOC] &lt;= A[RIGHT] and LOC ≠ RIGHT</a:t>
            </a:r>
          </a:p>
          <a:p>
            <a:pPr marL="457200" indent="-457200"/>
            <a:r>
              <a:rPr lang="en-US" sz="1400" b="0"/>
              <a:t>		RIGHT := RIGHT -1</a:t>
            </a:r>
          </a:p>
          <a:p>
            <a:pPr marL="457200" indent="-457200"/>
            <a:r>
              <a:rPr lang="en-US" sz="1400" b="0"/>
              <a:t>    (b) if LOC =RIGHT then return</a:t>
            </a:r>
          </a:p>
          <a:p>
            <a:pPr marL="457200" indent="-457200"/>
            <a:r>
              <a:rPr lang="en-US" sz="1400" b="0"/>
              <a:t>    (c) If A[LOC] &gt; A[RIGHT]</a:t>
            </a:r>
          </a:p>
          <a:p>
            <a:pPr marL="457200" indent="-457200"/>
            <a:r>
              <a:rPr lang="en-US" sz="1400" b="0"/>
              <a:t>		(i) interchange each other</a:t>
            </a:r>
          </a:p>
          <a:p>
            <a:pPr marL="457200" indent="-457200"/>
            <a:r>
              <a:rPr lang="en-US" sz="1400" b="0"/>
              <a:t>		(ii) LOC =RIGHT</a:t>
            </a:r>
          </a:p>
          <a:p>
            <a:pPr marL="457200" indent="-457200"/>
            <a:r>
              <a:rPr lang="en-US" sz="1400" b="0"/>
              <a:t>		(iii) Goto Step 3</a:t>
            </a:r>
          </a:p>
        </p:txBody>
      </p:sp>
      <p:sp>
        <p:nvSpPr>
          <p:cNvPr id="48131"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48132" name="Text Box 19"/>
          <p:cNvSpPr txBox="1">
            <a:spLocks noChangeArrowheads="1"/>
          </p:cNvSpPr>
          <p:nvPr/>
        </p:nvSpPr>
        <p:spPr bwMode="auto">
          <a:xfrm>
            <a:off x="914400" y="2447925"/>
            <a:ext cx="7620000" cy="1590675"/>
          </a:xfrm>
          <a:prstGeom prst="rect">
            <a:avLst/>
          </a:prstGeom>
          <a:solidFill>
            <a:srgbClr val="CCFF99"/>
          </a:solidFill>
          <a:ln w="9525">
            <a:solidFill>
              <a:srgbClr val="FF0000"/>
            </a:solidFill>
            <a:miter lim="800000"/>
            <a:headEnd/>
            <a:tailEnd/>
          </a:ln>
        </p:spPr>
        <p:txBody>
          <a:bodyPr>
            <a:spAutoFit/>
          </a:bodyPr>
          <a:lstStyle/>
          <a:p>
            <a:r>
              <a:rPr lang="en-US" sz="1400">
                <a:solidFill>
                  <a:srgbClr val="0000FF"/>
                </a:solidFill>
              </a:rPr>
              <a:t>3. (a) Repeat A[LOC] &gt; A[LEFT] and LOC ≠ LEFT</a:t>
            </a:r>
          </a:p>
          <a:p>
            <a:r>
              <a:rPr lang="en-US" sz="1400">
                <a:solidFill>
                  <a:srgbClr val="0000FF"/>
                </a:solidFill>
              </a:rPr>
              <a:t>		 LEFT := LEFT +1</a:t>
            </a:r>
          </a:p>
          <a:p>
            <a:r>
              <a:rPr lang="en-US" sz="1400">
                <a:solidFill>
                  <a:srgbClr val="0000FF"/>
                </a:solidFill>
              </a:rPr>
              <a:t>    (b) if LOC = LEFT then return</a:t>
            </a:r>
          </a:p>
          <a:p>
            <a:r>
              <a:rPr lang="en-US" sz="1400">
                <a:solidFill>
                  <a:srgbClr val="0000FF"/>
                </a:solidFill>
              </a:rPr>
              <a:t>    (c) If A[LEFT] &gt; A[LOC]</a:t>
            </a:r>
          </a:p>
          <a:p>
            <a:r>
              <a:rPr lang="en-US" sz="1400">
                <a:solidFill>
                  <a:srgbClr val="0000FF"/>
                </a:solidFill>
              </a:rPr>
              <a:t>		(i) interchange each other</a:t>
            </a:r>
          </a:p>
          <a:p>
            <a:r>
              <a:rPr lang="en-US" sz="1400">
                <a:solidFill>
                  <a:srgbClr val="0000FF"/>
                </a:solidFill>
              </a:rPr>
              <a:t>		(ii) LOC =LEFT</a:t>
            </a:r>
          </a:p>
          <a:p>
            <a:r>
              <a:rPr lang="en-US" sz="1400">
                <a:solidFill>
                  <a:srgbClr val="0000FF"/>
                </a:solidFill>
              </a:rPr>
              <a:t>		(iii) Goto Step 2</a:t>
            </a:r>
          </a:p>
        </p:txBody>
      </p:sp>
      <p:sp>
        <p:nvSpPr>
          <p:cNvPr id="48133" name="AutoShape 20"/>
          <p:cNvSpPr>
            <a:spLocks noChangeArrowheads="1"/>
          </p:cNvSpPr>
          <p:nvPr/>
        </p:nvSpPr>
        <p:spPr bwMode="auto">
          <a:xfrm>
            <a:off x="457200" y="29718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48134" name="Line 21"/>
          <p:cNvSpPr>
            <a:spLocks noChangeShapeType="1"/>
          </p:cNvSpPr>
          <p:nvPr/>
        </p:nvSpPr>
        <p:spPr bwMode="auto">
          <a:xfrm>
            <a:off x="914400" y="3124200"/>
            <a:ext cx="304800" cy="152400"/>
          </a:xfrm>
          <a:prstGeom prst="line">
            <a:avLst/>
          </a:prstGeom>
          <a:noFill/>
          <a:ln w="38100">
            <a:solidFill>
              <a:srgbClr val="FF0000"/>
            </a:solidFill>
            <a:round/>
            <a:headEnd/>
            <a:tailEnd type="triangle" w="med" len="med"/>
          </a:ln>
        </p:spPr>
        <p:txBody>
          <a:bodyPr/>
          <a:lstStyle/>
          <a:p>
            <a:endParaRPr lang="en-US"/>
          </a:p>
        </p:txBody>
      </p:sp>
      <p:grpSp>
        <p:nvGrpSpPr>
          <p:cNvPr id="2" name="Group 23"/>
          <p:cNvGrpSpPr>
            <a:grpSpLocks/>
          </p:cNvGrpSpPr>
          <p:nvPr/>
        </p:nvGrpSpPr>
        <p:grpSpPr bwMode="auto">
          <a:xfrm>
            <a:off x="906463" y="4267200"/>
            <a:ext cx="7170737" cy="2209800"/>
            <a:chOff x="571" y="2688"/>
            <a:chExt cx="4517" cy="1392"/>
          </a:xfrm>
        </p:grpSpPr>
        <p:sp>
          <p:nvSpPr>
            <p:cNvPr id="48138" name="Rectangle 2"/>
            <p:cNvSpPr>
              <a:spLocks noChangeArrowheads="1"/>
            </p:cNvSpPr>
            <p:nvPr/>
          </p:nvSpPr>
          <p:spPr bwMode="auto">
            <a:xfrm>
              <a:off x="139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48139" name="Rectangle 3"/>
            <p:cNvSpPr>
              <a:spLocks noChangeArrowheads="1"/>
            </p:cNvSpPr>
            <p:nvPr/>
          </p:nvSpPr>
          <p:spPr bwMode="auto">
            <a:xfrm>
              <a:off x="177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48140" name="Rectangle 4"/>
            <p:cNvSpPr>
              <a:spLocks noChangeArrowheads="1"/>
            </p:cNvSpPr>
            <p:nvPr/>
          </p:nvSpPr>
          <p:spPr bwMode="auto">
            <a:xfrm>
              <a:off x="216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10</a:t>
              </a:r>
            </a:p>
          </p:txBody>
        </p:sp>
        <p:sp>
          <p:nvSpPr>
            <p:cNvPr id="48141" name="Rectangle 5"/>
            <p:cNvSpPr>
              <a:spLocks noChangeArrowheads="1"/>
            </p:cNvSpPr>
            <p:nvPr/>
          </p:nvSpPr>
          <p:spPr bwMode="auto">
            <a:xfrm>
              <a:off x="2544"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80</a:t>
              </a:r>
            </a:p>
          </p:txBody>
        </p:sp>
        <p:sp>
          <p:nvSpPr>
            <p:cNvPr id="48142" name="Rectangle 6"/>
            <p:cNvSpPr>
              <a:spLocks noChangeArrowheads="1"/>
            </p:cNvSpPr>
            <p:nvPr/>
          </p:nvSpPr>
          <p:spPr bwMode="auto">
            <a:xfrm>
              <a:off x="2928"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48143" name="Rectangle 7"/>
            <p:cNvSpPr>
              <a:spLocks noChangeArrowheads="1"/>
            </p:cNvSpPr>
            <p:nvPr/>
          </p:nvSpPr>
          <p:spPr bwMode="auto">
            <a:xfrm>
              <a:off x="3312"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48144" name="Rectangle 8"/>
            <p:cNvSpPr>
              <a:spLocks noChangeArrowheads="1"/>
            </p:cNvSpPr>
            <p:nvPr/>
          </p:nvSpPr>
          <p:spPr bwMode="auto">
            <a:xfrm>
              <a:off x="3696"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48145" name="Rectangle 9"/>
            <p:cNvSpPr>
              <a:spLocks noChangeArrowheads="1"/>
            </p:cNvSpPr>
            <p:nvPr/>
          </p:nvSpPr>
          <p:spPr bwMode="auto">
            <a:xfrm>
              <a:off x="4080"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48146"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48147" name="Text Box 11"/>
            <p:cNvSpPr txBox="1">
              <a:spLocks noChangeArrowheads="1"/>
            </p:cNvSpPr>
            <p:nvPr/>
          </p:nvSpPr>
          <p:spPr bwMode="auto">
            <a:xfrm>
              <a:off x="571" y="3033"/>
              <a:ext cx="660" cy="237"/>
            </a:xfrm>
            <a:prstGeom prst="rect">
              <a:avLst/>
            </a:prstGeom>
            <a:noFill/>
            <a:ln w="9525">
              <a:solidFill>
                <a:schemeClr val="tx1"/>
              </a:solidFill>
              <a:miter lim="800000"/>
              <a:headEnd/>
              <a:tailEnd/>
            </a:ln>
          </p:spPr>
          <p:txBody>
            <a:bodyPr wrap="none">
              <a:spAutoFit/>
            </a:bodyPr>
            <a:lstStyle/>
            <a:p>
              <a:r>
                <a:rPr lang="en-US">
                  <a:solidFill>
                    <a:srgbClr val="0000FF"/>
                  </a:solidFill>
                  <a:latin typeface="Times New Roman" pitchFamily="18" charset="0"/>
                </a:rPr>
                <a:t>LOC = 7</a:t>
              </a:r>
            </a:p>
          </p:txBody>
        </p:sp>
        <p:sp>
          <p:nvSpPr>
            <p:cNvPr id="48148"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48149" name="Text Box 13"/>
            <p:cNvSpPr txBox="1">
              <a:spLocks noChangeArrowheads="1"/>
            </p:cNvSpPr>
            <p:nvPr/>
          </p:nvSpPr>
          <p:spPr bwMode="auto">
            <a:xfrm>
              <a:off x="1536" y="3840"/>
              <a:ext cx="768" cy="237"/>
            </a:xfrm>
            <a:prstGeom prst="rect">
              <a:avLst/>
            </a:prstGeom>
            <a:solidFill>
              <a:schemeClr val="accent1"/>
            </a:solidFill>
            <a:ln w="9525">
              <a:solidFill>
                <a:schemeClr val="tx1"/>
              </a:solidFill>
              <a:miter lim="800000"/>
              <a:headEnd/>
              <a:tailEnd/>
            </a:ln>
          </p:spPr>
          <p:txBody>
            <a:bodyPr>
              <a:spAutoFit/>
            </a:bodyPr>
            <a:lstStyle/>
            <a:p>
              <a:r>
                <a:rPr lang="en-US">
                  <a:solidFill>
                    <a:srgbClr val="0000FF"/>
                  </a:solidFill>
                  <a:latin typeface="Times New Roman" pitchFamily="18" charset="0"/>
                </a:rPr>
                <a:t>LEFT = 3</a:t>
              </a:r>
            </a:p>
          </p:txBody>
        </p:sp>
        <p:sp>
          <p:nvSpPr>
            <p:cNvPr id="48150" name="Text Box 14"/>
            <p:cNvSpPr txBox="1">
              <a:spLocks noChangeArrowheads="1"/>
            </p:cNvSpPr>
            <p:nvPr/>
          </p:nvSpPr>
          <p:spPr bwMode="auto">
            <a:xfrm>
              <a:off x="4128" y="3849"/>
              <a:ext cx="960" cy="231"/>
            </a:xfrm>
            <a:prstGeom prst="rect">
              <a:avLst/>
            </a:prstGeom>
            <a:noFill/>
            <a:ln w="9525">
              <a:noFill/>
              <a:miter lim="800000"/>
              <a:headEnd/>
              <a:tailEnd/>
            </a:ln>
          </p:spPr>
          <p:txBody>
            <a:bodyPr>
              <a:spAutoFit/>
            </a:bodyPr>
            <a:lstStyle/>
            <a:p>
              <a:pPr algn="ctr"/>
              <a:r>
                <a:rPr lang="en-US" b="0">
                  <a:latin typeface="Times New Roman" pitchFamily="18" charset="0"/>
                </a:rPr>
                <a:t>RIGHT = 7</a:t>
              </a:r>
            </a:p>
          </p:txBody>
        </p:sp>
        <p:sp>
          <p:nvSpPr>
            <p:cNvPr id="48151" name="Line 15"/>
            <p:cNvSpPr>
              <a:spLocks noChangeShapeType="1"/>
            </p:cNvSpPr>
            <p:nvPr/>
          </p:nvSpPr>
          <p:spPr bwMode="auto">
            <a:xfrm flipH="1" flipV="1">
              <a:off x="4368" y="3648"/>
              <a:ext cx="192" cy="240"/>
            </a:xfrm>
            <a:prstGeom prst="line">
              <a:avLst/>
            </a:prstGeom>
            <a:noFill/>
            <a:ln w="38100">
              <a:solidFill>
                <a:srgbClr val="FF3300"/>
              </a:solidFill>
              <a:round/>
              <a:headEnd/>
              <a:tailEnd type="triangle" w="med" len="med"/>
            </a:ln>
          </p:spPr>
          <p:txBody>
            <a:bodyPr/>
            <a:lstStyle/>
            <a:p>
              <a:endParaRPr lang="en-US"/>
            </a:p>
          </p:txBody>
        </p:sp>
        <p:sp>
          <p:nvSpPr>
            <p:cNvPr id="48152" name="Line 16"/>
            <p:cNvSpPr>
              <a:spLocks noChangeShapeType="1"/>
            </p:cNvSpPr>
            <p:nvPr/>
          </p:nvSpPr>
          <p:spPr bwMode="auto">
            <a:xfrm flipV="1">
              <a:off x="1872" y="3648"/>
              <a:ext cx="864" cy="240"/>
            </a:xfrm>
            <a:prstGeom prst="line">
              <a:avLst/>
            </a:prstGeom>
            <a:noFill/>
            <a:ln w="38100">
              <a:solidFill>
                <a:srgbClr val="FF3300"/>
              </a:solidFill>
              <a:round/>
              <a:headEnd/>
              <a:tailEnd type="triangle" w="med" len="med"/>
            </a:ln>
          </p:spPr>
          <p:txBody>
            <a:bodyPr/>
            <a:lstStyle/>
            <a:p>
              <a:endParaRPr lang="en-US"/>
            </a:p>
          </p:txBody>
        </p:sp>
        <p:sp>
          <p:nvSpPr>
            <p:cNvPr id="48153" name="Freeform 22"/>
            <p:cNvSpPr>
              <a:spLocks/>
            </p:cNvSpPr>
            <p:nvPr/>
          </p:nvSpPr>
          <p:spPr bwMode="auto">
            <a:xfrm>
              <a:off x="2688" y="2688"/>
              <a:ext cx="1584" cy="240"/>
            </a:xfrm>
            <a:custGeom>
              <a:avLst/>
              <a:gdLst>
                <a:gd name="T0" fmla="*/ 0 w 1584"/>
                <a:gd name="T1" fmla="*/ 240 h 240"/>
                <a:gd name="T2" fmla="*/ 960 w 1584"/>
                <a:gd name="T3" fmla="*/ 0 h 240"/>
                <a:gd name="T4" fmla="*/ 1584 w 1584"/>
                <a:gd name="T5" fmla="*/ 240 h 240"/>
                <a:gd name="T6" fmla="*/ 0 60000 65536"/>
                <a:gd name="T7" fmla="*/ 0 60000 65536"/>
                <a:gd name="T8" fmla="*/ 0 60000 65536"/>
                <a:gd name="T9" fmla="*/ 0 w 1584"/>
                <a:gd name="T10" fmla="*/ 0 h 240"/>
                <a:gd name="T11" fmla="*/ 1584 w 1584"/>
                <a:gd name="T12" fmla="*/ 240 h 240"/>
              </a:gdLst>
              <a:ahLst/>
              <a:cxnLst>
                <a:cxn ang="T6">
                  <a:pos x="T0" y="T1"/>
                </a:cxn>
                <a:cxn ang="T7">
                  <a:pos x="T2" y="T3"/>
                </a:cxn>
                <a:cxn ang="T8">
                  <a:pos x="T4" y="T5"/>
                </a:cxn>
              </a:cxnLst>
              <a:rect l="T9" t="T10" r="T11" b="T12"/>
              <a:pathLst>
                <a:path w="1584" h="240">
                  <a:moveTo>
                    <a:pt x="0" y="240"/>
                  </a:moveTo>
                  <a:cubicBezTo>
                    <a:pt x="348" y="120"/>
                    <a:pt x="696" y="0"/>
                    <a:pt x="960" y="0"/>
                  </a:cubicBezTo>
                  <a:cubicBezTo>
                    <a:pt x="1224" y="0"/>
                    <a:pt x="1480" y="200"/>
                    <a:pt x="1584" y="240"/>
                  </a:cubicBezTo>
                </a:path>
              </a:pathLst>
            </a:custGeom>
            <a:noFill/>
            <a:ln w="38100">
              <a:solidFill>
                <a:srgbClr val="FF0000"/>
              </a:solidFill>
              <a:round/>
              <a:headEnd type="triangle" w="med" len="med"/>
              <a:tailEnd type="triangle" w="med" len="med"/>
            </a:ln>
          </p:spPr>
          <p:txBody>
            <a:bodyPr/>
            <a:lstStyle/>
            <a:p>
              <a:endParaRPr lang="en-US"/>
            </a:p>
          </p:txBody>
        </p:sp>
      </p:grpSp>
      <p:sp>
        <p:nvSpPr>
          <p:cNvPr id="48136"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48137" name="Slide Number Placeholder 6"/>
          <p:cNvSpPr>
            <a:spLocks noGrp="1"/>
          </p:cNvSpPr>
          <p:nvPr>
            <p:ph type="sldNum" sz="quarter" idx="11"/>
          </p:nvPr>
        </p:nvSpPr>
        <p:spPr>
          <a:xfrm>
            <a:off x="-30163" y="6481763"/>
            <a:ext cx="752476" cy="376237"/>
          </a:xfrm>
          <a:noFill/>
        </p:spPr>
        <p:txBody>
          <a:bodyPr/>
          <a:lstStyle/>
          <a:p>
            <a:pPr algn="l"/>
            <a:r>
              <a:rPr lang="en-US" smtClean="0"/>
              <a:t>8.</a:t>
            </a:r>
            <a:fld id="{3E8B719E-0159-48CE-A1F8-2DA4CE2AC14D}" type="slidenum">
              <a:rPr lang="en-US" smtClean="0"/>
              <a:pPr algn="l"/>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906463" y="4648200"/>
            <a:ext cx="7170737" cy="1828800"/>
            <a:chOff x="571" y="2928"/>
            <a:chExt cx="4517" cy="1152"/>
          </a:xfrm>
        </p:grpSpPr>
        <p:sp>
          <p:nvSpPr>
            <p:cNvPr id="49162" name="Rectangle 2"/>
            <p:cNvSpPr>
              <a:spLocks noChangeArrowheads="1"/>
            </p:cNvSpPr>
            <p:nvPr/>
          </p:nvSpPr>
          <p:spPr bwMode="auto">
            <a:xfrm>
              <a:off x="139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49163" name="Rectangle 3"/>
            <p:cNvSpPr>
              <a:spLocks noChangeArrowheads="1"/>
            </p:cNvSpPr>
            <p:nvPr/>
          </p:nvSpPr>
          <p:spPr bwMode="auto">
            <a:xfrm>
              <a:off x="177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49164" name="Rectangle 4"/>
            <p:cNvSpPr>
              <a:spLocks noChangeArrowheads="1"/>
            </p:cNvSpPr>
            <p:nvPr/>
          </p:nvSpPr>
          <p:spPr bwMode="auto">
            <a:xfrm>
              <a:off x="216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10</a:t>
              </a:r>
            </a:p>
          </p:txBody>
        </p:sp>
        <p:sp>
          <p:nvSpPr>
            <p:cNvPr id="49165" name="Rectangle 5"/>
            <p:cNvSpPr>
              <a:spLocks noChangeArrowheads="1"/>
            </p:cNvSpPr>
            <p:nvPr/>
          </p:nvSpPr>
          <p:spPr bwMode="auto">
            <a:xfrm>
              <a:off x="2544"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49166" name="Rectangle 6"/>
            <p:cNvSpPr>
              <a:spLocks noChangeArrowheads="1"/>
            </p:cNvSpPr>
            <p:nvPr/>
          </p:nvSpPr>
          <p:spPr bwMode="auto">
            <a:xfrm>
              <a:off x="2928"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49167" name="Rectangle 7"/>
            <p:cNvSpPr>
              <a:spLocks noChangeArrowheads="1"/>
            </p:cNvSpPr>
            <p:nvPr/>
          </p:nvSpPr>
          <p:spPr bwMode="auto">
            <a:xfrm>
              <a:off x="3312"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49168" name="Rectangle 8"/>
            <p:cNvSpPr>
              <a:spLocks noChangeArrowheads="1"/>
            </p:cNvSpPr>
            <p:nvPr/>
          </p:nvSpPr>
          <p:spPr bwMode="auto">
            <a:xfrm>
              <a:off x="3696"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7</a:t>
              </a:r>
            </a:p>
          </p:txBody>
        </p:sp>
        <p:sp>
          <p:nvSpPr>
            <p:cNvPr id="49169" name="Rectangle 9"/>
            <p:cNvSpPr>
              <a:spLocks noChangeArrowheads="1"/>
            </p:cNvSpPr>
            <p:nvPr/>
          </p:nvSpPr>
          <p:spPr bwMode="auto">
            <a:xfrm>
              <a:off x="4080"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80</a:t>
              </a:r>
            </a:p>
          </p:txBody>
        </p:sp>
        <p:sp>
          <p:nvSpPr>
            <p:cNvPr id="49170"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49171" name="Text Box 11"/>
            <p:cNvSpPr txBox="1">
              <a:spLocks noChangeArrowheads="1"/>
            </p:cNvSpPr>
            <p:nvPr/>
          </p:nvSpPr>
          <p:spPr bwMode="auto">
            <a:xfrm>
              <a:off x="571" y="3033"/>
              <a:ext cx="660" cy="237"/>
            </a:xfrm>
            <a:prstGeom prst="rect">
              <a:avLst/>
            </a:prstGeom>
            <a:solidFill>
              <a:srgbClr val="CCFF99"/>
            </a:solidFill>
            <a:ln w="9525">
              <a:solidFill>
                <a:srgbClr val="FF0000"/>
              </a:solidFill>
              <a:miter lim="800000"/>
              <a:headEnd/>
              <a:tailEnd/>
            </a:ln>
          </p:spPr>
          <p:txBody>
            <a:bodyPr wrap="none">
              <a:spAutoFit/>
            </a:bodyPr>
            <a:lstStyle/>
            <a:p>
              <a:r>
                <a:rPr lang="en-US">
                  <a:solidFill>
                    <a:srgbClr val="FF0000"/>
                  </a:solidFill>
                  <a:latin typeface="Times New Roman" pitchFamily="18" charset="0"/>
                </a:rPr>
                <a:t>LOC = 3</a:t>
              </a:r>
            </a:p>
          </p:txBody>
        </p:sp>
        <p:sp>
          <p:nvSpPr>
            <p:cNvPr id="49172"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49173" name="Text Box 13"/>
            <p:cNvSpPr txBox="1">
              <a:spLocks noChangeArrowheads="1"/>
            </p:cNvSpPr>
            <p:nvPr/>
          </p:nvSpPr>
          <p:spPr bwMode="auto">
            <a:xfrm>
              <a:off x="1536" y="3840"/>
              <a:ext cx="768" cy="237"/>
            </a:xfrm>
            <a:prstGeom prst="rect">
              <a:avLst/>
            </a:prstGeom>
            <a:solidFill>
              <a:schemeClr val="accent1"/>
            </a:solidFill>
            <a:ln w="9525">
              <a:solidFill>
                <a:schemeClr val="tx1"/>
              </a:solidFill>
              <a:miter lim="800000"/>
              <a:headEnd/>
              <a:tailEnd/>
            </a:ln>
          </p:spPr>
          <p:txBody>
            <a:bodyPr>
              <a:spAutoFit/>
            </a:bodyPr>
            <a:lstStyle/>
            <a:p>
              <a:r>
                <a:rPr lang="en-US">
                  <a:solidFill>
                    <a:srgbClr val="0000FF"/>
                  </a:solidFill>
                  <a:latin typeface="Times New Roman" pitchFamily="18" charset="0"/>
                </a:rPr>
                <a:t>LEFT = 3</a:t>
              </a:r>
            </a:p>
          </p:txBody>
        </p:sp>
        <p:sp>
          <p:nvSpPr>
            <p:cNvPr id="49174" name="Text Box 14"/>
            <p:cNvSpPr txBox="1">
              <a:spLocks noChangeArrowheads="1"/>
            </p:cNvSpPr>
            <p:nvPr/>
          </p:nvSpPr>
          <p:spPr bwMode="auto">
            <a:xfrm>
              <a:off x="4128" y="3849"/>
              <a:ext cx="960" cy="231"/>
            </a:xfrm>
            <a:prstGeom prst="rect">
              <a:avLst/>
            </a:prstGeom>
            <a:noFill/>
            <a:ln w="9525">
              <a:noFill/>
              <a:miter lim="800000"/>
              <a:headEnd/>
              <a:tailEnd/>
            </a:ln>
          </p:spPr>
          <p:txBody>
            <a:bodyPr>
              <a:spAutoFit/>
            </a:bodyPr>
            <a:lstStyle/>
            <a:p>
              <a:pPr algn="ctr"/>
              <a:r>
                <a:rPr lang="en-US" b="0">
                  <a:latin typeface="Times New Roman" pitchFamily="18" charset="0"/>
                </a:rPr>
                <a:t>RIGHT = 7</a:t>
              </a:r>
            </a:p>
          </p:txBody>
        </p:sp>
        <p:sp>
          <p:nvSpPr>
            <p:cNvPr id="49175" name="Line 15"/>
            <p:cNvSpPr>
              <a:spLocks noChangeShapeType="1"/>
            </p:cNvSpPr>
            <p:nvPr/>
          </p:nvSpPr>
          <p:spPr bwMode="auto">
            <a:xfrm flipH="1" flipV="1">
              <a:off x="4368" y="3648"/>
              <a:ext cx="192" cy="240"/>
            </a:xfrm>
            <a:prstGeom prst="line">
              <a:avLst/>
            </a:prstGeom>
            <a:noFill/>
            <a:ln w="38100">
              <a:solidFill>
                <a:srgbClr val="FF3300"/>
              </a:solidFill>
              <a:round/>
              <a:headEnd/>
              <a:tailEnd type="triangle" w="med" len="med"/>
            </a:ln>
          </p:spPr>
          <p:txBody>
            <a:bodyPr/>
            <a:lstStyle/>
            <a:p>
              <a:endParaRPr lang="en-US"/>
            </a:p>
          </p:txBody>
        </p:sp>
        <p:sp>
          <p:nvSpPr>
            <p:cNvPr id="49176" name="Line 16"/>
            <p:cNvSpPr>
              <a:spLocks noChangeShapeType="1"/>
            </p:cNvSpPr>
            <p:nvPr/>
          </p:nvSpPr>
          <p:spPr bwMode="auto">
            <a:xfrm flipV="1">
              <a:off x="1872" y="3648"/>
              <a:ext cx="864" cy="240"/>
            </a:xfrm>
            <a:prstGeom prst="line">
              <a:avLst/>
            </a:prstGeom>
            <a:noFill/>
            <a:ln w="38100">
              <a:solidFill>
                <a:srgbClr val="FF3300"/>
              </a:solidFill>
              <a:round/>
              <a:headEnd/>
              <a:tailEnd type="triangle" w="med" len="med"/>
            </a:ln>
          </p:spPr>
          <p:txBody>
            <a:bodyPr/>
            <a:lstStyle/>
            <a:p>
              <a:endParaRPr lang="en-US"/>
            </a:p>
          </p:txBody>
        </p:sp>
      </p:grpSp>
      <p:sp>
        <p:nvSpPr>
          <p:cNvPr id="49155" name="Text Box 17"/>
          <p:cNvSpPr txBox="1">
            <a:spLocks noChangeArrowheads="1"/>
          </p:cNvSpPr>
          <p:nvPr/>
        </p:nvSpPr>
        <p:spPr bwMode="auto">
          <a:xfrm>
            <a:off x="914400" y="838200"/>
            <a:ext cx="7620000" cy="1590675"/>
          </a:xfrm>
          <a:prstGeom prst="rect">
            <a:avLst/>
          </a:prstGeom>
          <a:solidFill>
            <a:srgbClr val="CCFF99"/>
          </a:solidFill>
          <a:ln w="9525">
            <a:solidFill>
              <a:schemeClr val="tx1"/>
            </a:solidFill>
            <a:miter lim="800000"/>
            <a:headEnd/>
            <a:tailEnd/>
          </a:ln>
        </p:spPr>
        <p:txBody>
          <a:bodyPr>
            <a:spAutoFit/>
          </a:bodyPr>
          <a:lstStyle/>
          <a:p>
            <a:pPr marL="457200" indent="-457200"/>
            <a:r>
              <a:rPr lang="en-US" sz="1400">
                <a:solidFill>
                  <a:srgbClr val="0000FF"/>
                </a:solidFill>
              </a:rPr>
              <a:t>2. (a) Repeat A[LOC] &lt;= A[RIGHT] and LOC ≠ RIGHT</a:t>
            </a:r>
          </a:p>
          <a:p>
            <a:pPr marL="457200" indent="-457200"/>
            <a:r>
              <a:rPr lang="en-US" sz="1400">
                <a:solidFill>
                  <a:srgbClr val="0000FF"/>
                </a:solidFill>
              </a:rPr>
              <a:t>		RIGHT := RIGHT -1</a:t>
            </a:r>
          </a:p>
          <a:p>
            <a:pPr marL="457200" indent="-457200"/>
            <a:r>
              <a:rPr lang="en-US" sz="1400">
                <a:solidFill>
                  <a:srgbClr val="0000FF"/>
                </a:solidFill>
              </a:rPr>
              <a:t>    (b) if LOC =RIGHT then return</a:t>
            </a:r>
          </a:p>
          <a:p>
            <a:pPr marL="457200" indent="-457200"/>
            <a:r>
              <a:rPr lang="en-US" sz="1400">
                <a:solidFill>
                  <a:srgbClr val="0000FF"/>
                </a:solidFill>
              </a:rPr>
              <a:t>    (c) If A[LOC] &gt; A[RIGHT]</a:t>
            </a:r>
          </a:p>
          <a:p>
            <a:pPr marL="457200" indent="-457200"/>
            <a:r>
              <a:rPr lang="en-US" sz="1400">
                <a:solidFill>
                  <a:srgbClr val="0000FF"/>
                </a:solidFill>
              </a:rPr>
              <a:t>		(i) interchange each other</a:t>
            </a:r>
          </a:p>
          <a:p>
            <a:pPr marL="457200" indent="-457200"/>
            <a:r>
              <a:rPr lang="en-US" sz="1400">
                <a:solidFill>
                  <a:srgbClr val="0000FF"/>
                </a:solidFill>
              </a:rPr>
              <a:t>		(ii) LOC =RIGHT</a:t>
            </a:r>
          </a:p>
          <a:p>
            <a:pPr marL="457200" indent="-457200"/>
            <a:r>
              <a:rPr lang="en-US" sz="1400">
                <a:solidFill>
                  <a:srgbClr val="0000FF"/>
                </a:solidFill>
              </a:rPr>
              <a:t>		(iii) Goto Step 3</a:t>
            </a:r>
          </a:p>
        </p:txBody>
      </p:sp>
      <p:sp>
        <p:nvSpPr>
          <p:cNvPr id="49156"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49157" name="Text Box 19"/>
          <p:cNvSpPr txBox="1">
            <a:spLocks noChangeArrowheads="1"/>
          </p:cNvSpPr>
          <p:nvPr/>
        </p:nvSpPr>
        <p:spPr bwMode="auto">
          <a:xfrm>
            <a:off x="914400" y="2447925"/>
            <a:ext cx="7620000" cy="1590675"/>
          </a:xfrm>
          <a:prstGeom prst="rect">
            <a:avLst/>
          </a:prstGeom>
          <a:solidFill>
            <a:srgbClr val="D9D8B2"/>
          </a:solidFill>
          <a:ln w="9525">
            <a:solidFill>
              <a:schemeClr val="tx1"/>
            </a:solidFill>
            <a:miter lim="800000"/>
            <a:headEnd/>
            <a:tailEnd/>
          </a:ln>
        </p:spPr>
        <p:txBody>
          <a:bodyPr>
            <a:spAutoFit/>
          </a:bodyPr>
          <a:lstStyle/>
          <a:p>
            <a:r>
              <a:rPr lang="en-US" sz="1400" b="0"/>
              <a:t>3. (a) Repeat A[LOC] &gt; A[LEFT] and LOC ≠ LEFT</a:t>
            </a:r>
          </a:p>
          <a:p>
            <a:r>
              <a:rPr lang="en-US" sz="1400" b="0"/>
              <a:t>		 LEFT := LEFT +1</a:t>
            </a:r>
          </a:p>
          <a:p>
            <a:r>
              <a:rPr lang="en-US" sz="1400" b="0"/>
              <a:t>    (b) if LOC = LEFT then return</a:t>
            </a:r>
          </a:p>
          <a:p>
            <a:r>
              <a:rPr lang="en-US" sz="1400" b="0"/>
              <a:t>    (c) If A[LEFT] &gt; A[LOC]</a:t>
            </a:r>
          </a:p>
          <a:p>
            <a:r>
              <a:rPr lang="en-US" sz="1400" b="0"/>
              <a:t>		(i) interchange each other</a:t>
            </a:r>
          </a:p>
          <a:p>
            <a:r>
              <a:rPr lang="en-US" sz="1400" b="0"/>
              <a:t>		(ii) LOC =LEFT</a:t>
            </a:r>
          </a:p>
          <a:p>
            <a:r>
              <a:rPr lang="en-US" sz="1400" b="0"/>
              <a:t>		(iii) Goto Step 2</a:t>
            </a:r>
          </a:p>
        </p:txBody>
      </p:sp>
      <p:sp>
        <p:nvSpPr>
          <p:cNvPr id="49158" name="AutoShape 20"/>
          <p:cNvSpPr>
            <a:spLocks noChangeArrowheads="1"/>
          </p:cNvSpPr>
          <p:nvPr/>
        </p:nvSpPr>
        <p:spPr bwMode="auto">
          <a:xfrm>
            <a:off x="381000" y="13716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49159" name="Line 21"/>
          <p:cNvSpPr>
            <a:spLocks noChangeShapeType="1"/>
          </p:cNvSpPr>
          <p:nvPr/>
        </p:nvSpPr>
        <p:spPr bwMode="auto">
          <a:xfrm flipV="1">
            <a:off x="838200" y="1066800"/>
            <a:ext cx="457200" cy="457200"/>
          </a:xfrm>
          <a:prstGeom prst="line">
            <a:avLst/>
          </a:prstGeom>
          <a:noFill/>
          <a:ln w="38100">
            <a:solidFill>
              <a:srgbClr val="FF0000"/>
            </a:solidFill>
            <a:round/>
            <a:headEnd/>
            <a:tailEnd type="triangle" w="med" len="med"/>
          </a:ln>
        </p:spPr>
        <p:txBody>
          <a:bodyPr/>
          <a:lstStyle/>
          <a:p>
            <a:endParaRPr lang="en-US"/>
          </a:p>
        </p:txBody>
      </p:sp>
      <p:sp>
        <p:nvSpPr>
          <p:cNvPr id="49160"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49161" name="Slide Number Placeholder 6"/>
          <p:cNvSpPr>
            <a:spLocks noGrp="1"/>
          </p:cNvSpPr>
          <p:nvPr>
            <p:ph type="sldNum" sz="quarter" idx="11"/>
          </p:nvPr>
        </p:nvSpPr>
        <p:spPr>
          <a:xfrm>
            <a:off x="-30163" y="6481763"/>
            <a:ext cx="752476" cy="376237"/>
          </a:xfrm>
          <a:noFill/>
        </p:spPr>
        <p:txBody>
          <a:bodyPr/>
          <a:lstStyle/>
          <a:p>
            <a:pPr algn="l"/>
            <a:r>
              <a:rPr lang="en-US" smtClean="0"/>
              <a:t>8.</a:t>
            </a:r>
            <a:fld id="{9F082680-75B5-4CEB-92EA-3F3EC7DDEE02}" type="slidenum">
              <a:rPr lang="en-US" smtClean="0"/>
              <a:pPr algn="l"/>
              <a:t>32</a:t>
            </a:fld>
            <a:endParaRPr 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7"/>
          <p:cNvSpPr txBox="1">
            <a:spLocks noChangeArrowheads="1"/>
          </p:cNvSpPr>
          <p:nvPr/>
        </p:nvSpPr>
        <p:spPr bwMode="auto">
          <a:xfrm>
            <a:off x="914400" y="838200"/>
            <a:ext cx="7620000" cy="1590675"/>
          </a:xfrm>
          <a:prstGeom prst="rect">
            <a:avLst/>
          </a:prstGeom>
          <a:solidFill>
            <a:srgbClr val="CCFF99"/>
          </a:solidFill>
          <a:ln w="9525">
            <a:solidFill>
              <a:schemeClr val="tx1"/>
            </a:solidFill>
            <a:miter lim="800000"/>
            <a:headEnd/>
            <a:tailEnd/>
          </a:ln>
        </p:spPr>
        <p:txBody>
          <a:bodyPr>
            <a:spAutoFit/>
          </a:bodyPr>
          <a:lstStyle/>
          <a:p>
            <a:pPr marL="457200" indent="-457200"/>
            <a:r>
              <a:rPr lang="en-US" sz="1400">
                <a:solidFill>
                  <a:srgbClr val="0000FF"/>
                </a:solidFill>
              </a:rPr>
              <a:t>2. (a) Repeat A[LOC] &lt;= A[RIGHT] and LOC ≠ RIGHT</a:t>
            </a:r>
          </a:p>
          <a:p>
            <a:pPr marL="457200" indent="-457200"/>
            <a:r>
              <a:rPr lang="en-US" sz="1400">
                <a:solidFill>
                  <a:srgbClr val="0000FF"/>
                </a:solidFill>
              </a:rPr>
              <a:t>		RIGHT := RIGHT -1</a:t>
            </a:r>
          </a:p>
          <a:p>
            <a:pPr marL="457200" indent="-457200"/>
            <a:r>
              <a:rPr lang="en-US" sz="1400">
                <a:solidFill>
                  <a:srgbClr val="0000FF"/>
                </a:solidFill>
              </a:rPr>
              <a:t>    (b) if LOC =RIGHT then return</a:t>
            </a:r>
          </a:p>
          <a:p>
            <a:pPr marL="457200" indent="-457200"/>
            <a:r>
              <a:rPr lang="en-US" sz="1400">
                <a:solidFill>
                  <a:srgbClr val="0000FF"/>
                </a:solidFill>
              </a:rPr>
              <a:t>    (c) If A[LOC] &gt; A[RIGHT]</a:t>
            </a:r>
          </a:p>
          <a:p>
            <a:pPr marL="457200" indent="-457200"/>
            <a:r>
              <a:rPr lang="en-US" sz="1400">
                <a:solidFill>
                  <a:srgbClr val="0000FF"/>
                </a:solidFill>
              </a:rPr>
              <a:t>		(i) interchange each other</a:t>
            </a:r>
          </a:p>
          <a:p>
            <a:pPr marL="457200" indent="-457200"/>
            <a:r>
              <a:rPr lang="en-US" sz="1400">
                <a:solidFill>
                  <a:srgbClr val="0000FF"/>
                </a:solidFill>
              </a:rPr>
              <a:t>		(ii) LOC =RIGHT</a:t>
            </a:r>
          </a:p>
          <a:p>
            <a:pPr marL="457200" indent="-457200"/>
            <a:r>
              <a:rPr lang="en-US" sz="1400">
                <a:solidFill>
                  <a:srgbClr val="0000FF"/>
                </a:solidFill>
              </a:rPr>
              <a:t>		(iii) Goto Step 3</a:t>
            </a:r>
          </a:p>
        </p:txBody>
      </p:sp>
      <p:sp>
        <p:nvSpPr>
          <p:cNvPr id="50179"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50180" name="Text Box 19"/>
          <p:cNvSpPr txBox="1">
            <a:spLocks noChangeArrowheads="1"/>
          </p:cNvSpPr>
          <p:nvPr/>
        </p:nvSpPr>
        <p:spPr bwMode="auto">
          <a:xfrm>
            <a:off x="914400" y="2447925"/>
            <a:ext cx="7620000" cy="1590675"/>
          </a:xfrm>
          <a:prstGeom prst="rect">
            <a:avLst/>
          </a:prstGeom>
          <a:solidFill>
            <a:srgbClr val="D9D8B2"/>
          </a:solidFill>
          <a:ln w="9525">
            <a:solidFill>
              <a:schemeClr val="tx1"/>
            </a:solidFill>
            <a:miter lim="800000"/>
            <a:headEnd/>
            <a:tailEnd/>
          </a:ln>
        </p:spPr>
        <p:txBody>
          <a:bodyPr>
            <a:spAutoFit/>
          </a:bodyPr>
          <a:lstStyle/>
          <a:p>
            <a:r>
              <a:rPr lang="en-US" sz="1400" b="0"/>
              <a:t>3. (a) Repeat A[LOC] &gt; A[LEFT] and LOC ≠ LEFT</a:t>
            </a:r>
          </a:p>
          <a:p>
            <a:r>
              <a:rPr lang="en-US" sz="1400" b="0"/>
              <a:t>		 LEFT := LEFT +1</a:t>
            </a:r>
          </a:p>
          <a:p>
            <a:r>
              <a:rPr lang="en-US" sz="1400" b="0"/>
              <a:t>    (b) if LOC = LEFT then return</a:t>
            </a:r>
          </a:p>
          <a:p>
            <a:r>
              <a:rPr lang="en-US" sz="1400" b="0"/>
              <a:t>    (c) If A[LEFT] &gt; A[LOC]</a:t>
            </a:r>
          </a:p>
          <a:p>
            <a:r>
              <a:rPr lang="en-US" sz="1400" b="0"/>
              <a:t>		(i) interchange each other</a:t>
            </a:r>
          </a:p>
          <a:p>
            <a:r>
              <a:rPr lang="en-US" sz="1400" b="0"/>
              <a:t>		(ii) LOC =LEFT</a:t>
            </a:r>
          </a:p>
          <a:p>
            <a:r>
              <a:rPr lang="en-US" sz="1400" b="0"/>
              <a:t>		(iii) Goto Step 2</a:t>
            </a:r>
          </a:p>
        </p:txBody>
      </p:sp>
      <p:sp>
        <p:nvSpPr>
          <p:cNvPr id="50181" name="AutoShape 20"/>
          <p:cNvSpPr>
            <a:spLocks noChangeArrowheads="1"/>
          </p:cNvSpPr>
          <p:nvPr/>
        </p:nvSpPr>
        <p:spPr bwMode="auto">
          <a:xfrm>
            <a:off x="381000" y="13716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50182" name="Line 21"/>
          <p:cNvSpPr>
            <a:spLocks noChangeShapeType="1"/>
          </p:cNvSpPr>
          <p:nvPr/>
        </p:nvSpPr>
        <p:spPr bwMode="auto">
          <a:xfrm>
            <a:off x="838200" y="1524000"/>
            <a:ext cx="457200" cy="152400"/>
          </a:xfrm>
          <a:prstGeom prst="line">
            <a:avLst/>
          </a:prstGeom>
          <a:noFill/>
          <a:ln w="38100">
            <a:solidFill>
              <a:srgbClr val="FF0000"/>
            </a:solidFill>
            <a:round/>
            <a:headEnd/>
            <a:tailEnd type="triangle" w="med" len="med"/>
          </a:ln>
        </p:spPr>
        <p:txBody>
          <a:bodyPr/>
          <a:lstStyle/>
          <a:p>
            <a:endParaRPr lang="en-US"/>
          </a:p>
        </p:txBody>
      </p:sp>
      <p:grpSp>
        <p:nvGrpSpPr>
          <p:cNvPr id="2" name="Group 23"/>
          <p:cNvGrpSpPr>
            <a:grpSpLocks/>
          </p:cNvGrpSpPr>
          <p:nvPr/>
        </p:nvGrpSpPr>
        <p:grpSpPr bwMode="auto">
          <a:xfrm>
            <a:off x="906463" y="4267200"/>
            <a:ext cx="7170737" cy="2219325"/>
            <a:chOff x="571" y="2688"/>
            <a:chExt cx="4517" cy="1398"/>
          </a:xfrm>
        </p:grpSpPr>
        <p:sp>
          <p:nvSpPr>
            <p:cNvPr id="50186" name="Rectangle 2"/>
            <p:cNvSpPr>
              <a:spLocks noChangeArrowheads="1"/>
            </p:cNvSpPr>
            <p:nvPr/>
          </p:nvSpPr>
          <p:spPr bwMode="auto">
            <a:xfrm>
              <a:off x="139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50187" name="Rectangle 3"/>
            <p:cNvSpPr>
              <a:spLocks noChangeArrowheads="1"/>
            </p:cNvSpPr>
            <p:nvPr/>
          </p:nvSpPr>
          <p:spPr bwMode="auto">
            <a:xfrm>
              <a:off x="177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50188" name="Rectangle 4"/>
            <p:cNvSpPr>
              <a:spLocks noChangeArrowheads="1"/>
            </p:cNvSpPr>
            <p:nvPr/>
          </p:nvSpPr>
          <p:spPr bwMode="auto">
            <a:xfrm>
              <a:off x="216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10</a:t>
              </a:r>
            </a:p>
          </p:txBody>
        </p:sp>
        <p:sp>
          <p:nvSpPr>
            <p:cNvPr id="50189" name="Rectangle 5"/>
            <p:cNvSpPr>
              <a:spLocks noChangeArrowheads="1"/>
            </p:cNvSpPr>
            <p:nvPr/>
          </p:nvSpPr>
          <p:spPr bwMode="auto">
            <a:xfrm>
              <a:off x="2544"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50190" name="Rectangle 6"/>
            <p:cNvSpPr>
              <a:spLocks noChangeArrowheads="1"/>
            </p:cNvSpPr>
            <p:nvPr/>
          </p:nvSpPr>
          <p:spPr bwMode="auto">
            <a:xfrm>
              <a:off x="2928"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50191" name="Rectangle 7"/>
            <p:cNvSpPr>
              <a:spLocks noChangeArrowheads="1"/>
            </p:cNvSpPr>
            <p:nvPr/>
          </p:nvSpPr>
          <p:spPr bwMode="auto">
            <a:xfrm>
              <a:off x="3312"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50192" name="Rectangle 8"/>
            <p:cNvSpPr>
              <a:spLocks noChangeArrowheads="1"/>
            </p:cNvSpPr>
            <p:nvPr/>
          </p:nvSpPr>
          <p:spPr bwMode="auto">
            <a:xfrm>
              <a:off x="3696"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7</a:t>
              </a:r>
            </a:p>
          </p:txBody>
        </p:sp>
        <p:sp>
          <p:nvSpPr>
            <p:cNvPr id="50193" name="Rectangle 9"/>
            <p:cNvSpPr>
              <a:spLocks noChangeArrowheads="1"/>
            </p:cNvSpPr>
            <p:nvPr/>
          </p:nvSpPr>
          <p:spPr bwMode="auto">
            <a:xfrm>
              <a:off x="408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80</a:t>
              </a:r>
            </a:p>
          </p:txBody>
        </p:sp>
        <p:sp>
          <p:nvSpPr>
            <p:cNvPr id="50194"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50195" name="Text Box 11"/>
            <p:cNvSpPr txBox="1">
              <a:spLocks noChangeArrowheads="1"/>
            </p:cNvSpPr>
            <p:nvPr/>
          </p:nvSpPr>
          <p:spPr bwMode="auto">
            <a:xfrm>
              <a:off x="571" y="3033"/>
              <a:ext cx="635" cy="237"/>
            </a:xfrm>
            <a:prstGeom prst="rect">
              <a:avLst/>
            </a:prstGeom>
            <a:noFill/>
            <a:ln w="9525">
              <a:solidFill>
                <a:schemeClr val="tx1"/>
              </a:solidFill>
              <a:miter lim="800000"/>
              <a:headEnd/>
              <a:tailEnd/>
            </a:ln>
          </p:spPr>
          <p:txBody>
            <a:bodyPr wrap="none">
              <a:spAutoFit/>
            </a:bodyPr>
            <a:lstStyle/>
            <a:p>
              <a:r>
                <a:rPr lang="en-US" b="0">
                  <a:latin typeface="Times New Roman" pitchFamily="18" charset="0"/>
                </a:rPr>
                <a:t>LOC = 3</a:t>
              </a:r>
            </a:p>
          </p:txBody>
        </p:sp>
        <p:sp>
          <p:nvSpPr>
            <p:cNvPr id="50196"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50197" name="Text Box 13"/>
            <p:cNvSpPr txBox="1">
              <a:spLocks noChangeArrowheads="1"/>
            </p:cNvSpPr>
            <p:nvPr/>
          </p:nvSpPr>
          <p:spPr bwMode="auto">
            <a:xfrm>
              <a:off x="1536" y="3840"/>
              <a:ext cx="768" cy="237"/>
            </a:xfrm>
            <a:prstGeom prst="rect">
              <a:avLst/>
            </a:prstGeom>
            <a:noFill/>
            <a:ln w="9525">
              <a:solidFill>
                <a:schemeClr val="tx1"/>
              </a:solidFill>
              <a:miter lim="800000"/>
              <a:headEnd/>
              <a:tailEnd/>
            </a:ln>
          </p:spPr>
          <p:txBody>
            <a:bodyPr>
              <a:spAutoFit/>
            </a:bodyPr>
            <a:lstStyle/>
            <a:p>
              <a:r>
                <a:rPr lang="en-US" b="0">
                  <a:latin typeface="Times New Roman" pitchFamily="18" charset="0"/>
                </a:rPr>
                <a:t>LEFT = 3</a:t>
              </a:r>
            </a:p>
          </p:txBody>
        </p:sp>
        <p:sp>
          <p:nvSpPr>
            <p:cNvPr id="50198" name="Text Box 14"/>
            <p:cNvSpPr txBox="1">
              <a:spLocks noChangeArrowheads="1"/>
            </p:cNvSpPr>
            <p:nvPr/>
          </p:nvSpPr>
          <p:spPr bwMode="auto">
            <a:xfrm>
              <a:off x="4128" y="3849"/>
              <a:ext cx="960" cy="237"/>
            </a:xfrm>
            <a:prstGeom prst="rect">
              <a:avLst/>
            </a:prstGeom>
            <a:noFill/>
            <a:ln w="9525">
              <a:solidFill>
                <a:schemeClr val="tx1"/>
              </a:solidFill>
              <a:miter lim="800000"/>
              <a:headEnd/>
              <a:tailEnd/>
            </a:ln>
          </p:spPr>
          <p:txBody>
            <a:bodyPr>
              <a:spAutoFit/>
            </a:bodyPr>
            <a:lstStyle/>
            <a:p>
              <a:pPr algn="ctr"/>
              <a:r>
                <a:rPr lang="en-US">
                  <a:solidFill>
                    <a:srgbClr val="0000FF"/>
                  </a:solidFill>
                  <a:latin typeface="Times New Roman" pitchFamily="18" charset="0"/>
                </a:rPr>
                <a:t>RIGHT = 6</a:t>
              </a:r>
            </a:p>
          </p:txBody>
        </p:sp>
        <p:sp>
          <p:nvSpPr>
            <p:cNvPr id="50199" name="Line 15"/>
            <p:cNvSpPr>
              <a:spLocks noChangeShapeType="1"/>
            </p:cNvSpPr>
            <p:nvPr/>
          </p:nvSpPr>
          <p:spPr bwMode="auto">
            <a:xfrm flipH="1" flipV="1">
              <a:off x="4032" y="3600"/>
              <a:ext cx="528" cy="288"/>
            </a:xfrm>
            <a:prstGeom prst="line">
              <a:avLst/>
            </a:prstGeom>
            <a:noFill/>
            <a:ln w="38100">
              <a:solidFill>
                <a:srgbClr val="FF3300"/>
              </a:solidFill>
              <a:round/>
              <a:headEnd/>
              <a:tailEnd type="triangle" w="med" len="med"/>
            </a:ln>
          </p:spPr>
          <p:txBody>
            <a:bodyPr/>
            <a:lstStyle/>
            <a:p>
              <a:endParaRPr lang="en-US"/>
            </a:p>
          </p:txBody>
        </p:sp>
        <p:sp>
          <p:nvSpPr>
            <p:cNvPr id="50200" name="Line 16"/>
            <p:cNvSpPr>
              <a:spLocks noChangeShapeType="1"/>
            </p:cNvSpPr>
            <p:nvPr/>
          </p:nvSpPr>
          <p:spPr bwMode="auto">
            <a:xfrm flipV="1">
              <a:off x="1872" y="3648"/>
              <a:ext cx="864" cy="240"/>
            </a:xfrm>
            <a:prstGeom prst="line">
              <a:avLst/>
            </a:prstGeom>
            <a:noFill/>
            <a:ln w="38100">
              <a:solidFill>
                <a:srgbClr val="FF3300"/>
              </a:solidFill>
              <a:round/>
              <a:headEnd/>
              <a:tailEnd type="triangle" w="med" len="med"/>
            </a:ln>
          </p:spPr>
          <p:txBody>
            <a:bodyPr/>
            <a:lstStyle/>
            <a:p>
              <a:endParaRPr lang="en-US"/>
            </a:p>
          </p:txBody>
        </p:sp>
        <p:sp>
          <p:nvSpPr>
            <p:cNvPr id="50201" name="Freeform 22"/>
            <p:cNvSpPr>
              <a:spLocks/>
            </p:cNvSpPr>
            <p:nvPr/>
          </p:nvSpPr>
          <p:spPr bwMode="auto">
            <a:xfrm>
              <a:off x="2832" y="2688"/>
              <a:ext cx="1008" cy="192"/>
            </a:xfrm>
            <a:custGeom>
              <a:avLst/>
              <a:gdLst>
                <a:gd name="T0" fmla="*/ 0 w 1008"/>
                <a:gd name="T1" fmla="*/ 192 h 192"/>
                <a:gd name="T2" fmla="*/ 672 w 1008"/>
                <a:gd name="T3" fmla="*/ 0 h 192"/>
                <a:gd name="T4" fmla="*/ 1008 w 1008"/>
                <a:gd name="T5" fmla="*/ 192 h 192"/>
                <a:gd name="T6" fmla="*/ 0 60000 65536"/>
                <a:gd name="T7" fmla="*/ 0 60000 65536"/>
                <a:gd name="T8" fmla="*/ 0 60000 65536"/>
                <a:gd name="T9" fmla="*/ 0 w 1008"/>
                <a:gd name="T10" fmla="*/ 0 h 192"/>
                <a:gd name="T11" fmla="*/ 1008 w 1008"/>
                <a:gd name="T12" fmla="*/ 192 h 192"/>
              </a:gdLst>
              <a:ahLst/>
              <a:cxnLst>
                <a:cxn ang="T6">
                  <a:pos x="T0" y="T1"/>
                </a:cxn>
                <a:cxn ang="T7">
                  <a:pos x="T2" y="T3"/>
                </a:cxn>
                <a:cxn ang="T8">
                  <a:pos x="T4" y="T5"/>
                </a:cxn>
              </a:cxnLst>
              <a:rect l="T9" t="T10" r="T11" b="T12"/>
              <a:pathLst>
                <a:path w="1008" h="192">
                  <a:moveTo>
                    <a:pt x="0" y="192"/>
                  </a:moveTo>
                  <a:cubicBezTo>
                    <a:pt x="252" y="96"/>
                    <a:pt x="504" y="0"/>
                    <a:pt x="672" y="0"/>
                  </a:cubicBezTo>
                  <a:cubicBezTo>
                    <a:pt x="840" y="0"/>
                    <a:pt x="924" y="96"/>
                    <a:pt x="1008" y="192"/>
                  </a:cubicBezTo>
                </a:path>
              </a:pathLst>
            </a:custGeom>
            <a:noFill/>
            <a:ln w="38100">
              <a:solidFill>
                <a:srgbClr val="FF0000"/>
              </a:solidFill>
              <a:round/>
              <a:headEnd type="triangle" w="med" len="med"/>
              <a:tailEnd type="triangle" w="med" len="med"/>
            </a:ln>
          </p:spPr>
          <p:txBody>
            <a:bodyPr/>
            <a:lstStyle/>
            <a:p>
              <a:endParaRPr lang="en-US"/>
            </a:p>
          </p:txBody>
        </p:sp>
      </p:grpSp>
      <p:sp>
        <p:nvSpPr>
          <p:cNvPr id="50184"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50185" name="Slide Number Placeholder 6"/>
          <p:cNvSpPr>
            <a:spLocks noGrp="1"/>
          </p:cNvSpPr>
          <p:nvPr>
            <p:ph type="sldNum" sz="quarter" idx="11"/>
          </p:nvPr>
        </p:nvSpPr>
        <p:spPr>
          <a:xfrm>
            <a:off x="-30163" y="6481763"/>
            <a:ext cx="752476" cy="376237"/>
          </a:xfrm>
          <a:noFill/>
        </p:spPr>
        <p:txBody>
          <a:bodyPr/>
          <a:lstStyle/>
          <a:p>
            <a:pPr algn="l"/>
            <a:r>
              <a:rPr lang="en-US" smtClean="0"/>
              <a:t>8.</a:t>
            </a:r>
            <a:fld id="{5B42BAD8-6F89-4097-BFA4-EF4A79CBD12E}" type="slidenum">
              <a:rPr lang="en-US" smtClean="0"/>
              <a:pPr algn="l"/>
              <a:t>33</a:t>
            </a:fld>
            <a:endParaRPr lang="en-US"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906463" y="4648200"/>
            <a:ext cx="7170737" cy="1838325"/>
            <a:chOff x="571" y="2928"/>
            <a:chExt cx="4517" cy="1158"/>
          </a:xfrm>
        </p:grpSpPr>
        <p:sp>
          <p:nvSpPr>
            <p:cNvPr id="51210" name="Rectangle 2"/>
            <p:cNvSpPr>
              <a:spLocks noChangeArrowheads="1"/>
            </p:cNvSpPr>
            <p:nvPr/>
          </p:nvSpPr>
          <p:spPr bwMode="auto">
            <a:xfrm>
              <a:off x="139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51211" name="Rectangle 3"/>
            <p:cNvSpPr>
              <a:spLocks noChangeArrowheads="1"/>
            </p:cNvSpPr>
            <p:nvPr/>
          </p:nvSpPr>
          <p:spPr bwMode="auto">
            <a:xfrm>
              <a:off x="177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51212" name="Rectangle 4"/>
            <p:cNvSpPr>
              <a:spLocks noChangeArrowheads="1"/>
            </p:cNvSpPr>
            <p:nvPr/>
          </p:nvSpPr>
          <p:spPr bwMode="auto">
            <a:xfrm>
              <a:off x="216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10</a:t>
              </a:r>
            </a:p>
          </p:txBody>
        </p:sp>
        <p:sp>
          <p:nvSpPr>
            <p:cNvPr id="51213" name="Rectangle 5"/>
            <p:cNvSpPr>
              <a:spLocks noChangeArrowheads="1"/>
            </p:cNvSpPr>
            <p:nvPr/>
          </p:nvSpPr>
          <p:spPr bwMode="auto">
            <a:xfrm>
              <a:off x="2544"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7</a:t>
              </a:r>
            </a:p>
          </p:txBody>
        </p:sp>
        <p:sp>
          <p:nvSpPr>
            <p:cNvPr id="51214" name="Rectangle 6"/>
            <p:cNvSpPr>
              <a:spLocks noChangeArrowheads="1"/>
            </p:cNvSpPr>
            <p:nvPr/>
          </p:nvSpPr>
          <p:spPr bwMode="auto">
            <a:xfrm>
              <a:off x="2928"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60</a:t>
              </a:r>
            </a:p>
          </p:txBody>
        </p:sp>
        <p:sp>
          <p:nvSpPr>
            <p:cNvPr id="51215" name="Rectangle 7"/>
            <p:cNvSpPr>
              <a:spLocks noChangeArrowheads="1"/>
            </p:cNvSpPr>
            <p:nvPr/>
          </p:nvSpPr>
          <p:spPr bwMode="auto">
            <a:xfrm>
              <a:off x="3312"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51216" name="Rectangle 8"/>
            <p:cNvSpPr>
              <a:spLocks noChangeArrowheads="1"/>
            </p:cNvSpPr>
            <p:nvPr/>
          </p:nvSpPr>
          <p:spPr bwMode="auto">
            <a:xfrm>
              <a:off x="3696"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51217" name="Rectangle 9"/>
            <p:cNvSpPr>
              <a:spLocks noChangeArrowheads="1"/>
            </p:cNvSpPr>
            <p:nvPr/>
          </p:nvSpPr>
          <p:spPr bwMode="auto">
            <a:xfrm>
              <a:off x="408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80</a:t>
              </a:r>
            </a:p>
          </p:txBody>
        </p:sp>
        <p:sp>
          <p:nvSpPr>
            <p:cNvPr id="51218"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51219" name="Text Box 11"/>
            <p:cNvSpPr txBox="1">
              <a:spLocks noChangeArrowheads="1"/>
            </p:cNvSpPr>
            <p:nvPr/>
          </p:nvSpPr>
          <p:spPr bwMode="auto">
            <a:xfrm>
              <a:off x="571" y="3033"/>
              <a:ext cx="660" cy="237"/>
            </a:xfrm>
            <a:prstGeom prst="rect">
              <a:avLst/>
            </a:prstGeom>
            <a:solidFill>
              <a:srgbClr val="CCFF99"/>
            </a:solidFill>
            <a:ln w="9525">
              <a:solidFill>
                <a:srgbClr val="FF0000"/>
              </a:solidFill>
              <a:miter lim="800000"/>
              <a:headEnd/>
              <a:tailEnd/>
            </a:ln>
          </p:spPr>
          <p:txBody>
            <a:bodyPr wrap="none">
              <a:spAutoFit/>
            </a:bodyPr>
            <a:lstStyle/>
            <a:p>
              <a:r>
                <a:rPr lang="en-US">
                  <a:solidFill>
                    <a:srgbClr val="FF0000"/>
                  </a:solidFill>
                  <a:latin typeface="Times New Roman" pitchFamily="18" charset="0"/>
                </a:rPr>
                <a:t>LOC = 6</a:t>
              </a:r>
            </a:p>
          </p:txBody>
        </p:sp>
        <p:sp>
          <p:nvSpPr>
            <p:cNvPr id="51220"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51221" name="Text Box 13"/>
            <p:cNvSpPr txBox="1">
              <a:spLocks noChangeArrowheads="1"/>
            </p:cNvSpPr>
            <p:nvPr/>
          </p:nvSpPr>
          <p:spPr bwMode="auto">
            <a:xfrm>
              <a:off x="1536" y="3840"/>
              <a:ext cx="768" cy="237"/>
            </a:xfrm>
            <a:prstGeom prst="rect">
              <a:avLst/>
            </a:prstGeom>
            <a:noFill/>
            <a:ln w="9525">
              <a:solidFill>
                <a:schemeClr val="tx1"/>
              </a:solidFill>
              <a:miter lim="800000"/>
              <a:headEnd/>
              <a:tailEnd/>
            </a:ln>
          </p:spPr>
          <p:txBody>
            <a:bodyPr>
              <a:spAutoFit/>
            </a:bodyPr>
            <a:lstStyle/>
            <a:p>
              <a:r>
                <a:rPr lang="en-US" b="0">
                  <a:latin typeface="Times New Roman" pitchFamily="18" charset="0"/>
                </a:rPr>
                <a:t>LEFT = 3</a:t>
              </a:r>
            </a:p>
          </p:txBody>
        </p:sp>
        <p:sp>
          <p:nvSpPr>
            <p:cNvPr id="51222" name="Text Box 14"/>
            <p:cNvSpPr txBox="1">
              <a:spLocks noChangeArrowheads="1"/>
            </p:cNvSpPr>
            <p:nvPr/>
          </p:nvSpPr>
          <p:spPr bwMode="auto">
            <a:xfrm>
              <a:off x="4128" y="3849"/>
              <a:ext cx="960" cy="237"/>
            </a:xfrm>
            <a:prstGeom prst="rect">
              <a:avLst/>
            </a:prstGeom>
            <a:noFill/>
            <a:ln w="9525">
              <a:solidFill>
                <a:schemeClr val="tx1"/>
              </a:solidFill>
              <a:miter lim="800000"/>
              <a:headEnd/>
              <a:tailEnd/>
            </a:ln>
          </p:spPr>
          <p:txBody>
            <a:bodyPr>
              <a:spAutoFit/>
            </a:bodyPr>
            <a:lstStyle/>
            <a:p>
              <a:pPr algn="ctr"/>
              <a:r>
                <a:rPr lang="en-US" b="0">
                  <a:latin typeface="Times New Roman" pitchFamily="18" charset="0"/>
                </a:rPr>
                <a:t>RIGHT = 6</a:t>
              </a:r>
            </a:p>
          </p:txBody>
        </p:sp>
        <p:sp>
          <p:nvSpPr>
            <p:cNvPr id="51223" name="Line 15"/>
            <p:cNvSpPr>
              <a:spLocks noChangeShapeType="1"/>
            </p:cNvSpPr>
            <p:nvPr/>
          </p:nvSpPr>
          <p:spPr bwMode="auto">
            <a:xfrm flipH="1" flipV="1">
              <a:off x="4032" y="3600"/>
              <a:ext cx="528" cy="288"/>
            </a:xfrm>
            <a:prstGeom prst="line">
              <a:avLst/>
            </a:prstGeom>
            <a:noFill/>
            <a:ln w="38100">
              <a:solidFill>
                <a:srgbClr val="FF3300"/>
              </a:solidFill>
              <a:round/>
              <a:headEnd/>
              <a:tailEnd type="triangle" w="med" len="med"/>
            </a:ln>
          </p:spPr>
          <p:txBody>
            <a:bodyPr/>
            <a:lstStyle/>
            <a:p>
              <a:endParaRPr lang="en-US"/>
            </a:p>
          </p:txBody>
        </p:sp>
        <p:sp>
          <p:nvSpPr>
            <p:cNvPr id="51224" name="Line 16"/>
            <p:cNvSpPr>
              <a:spLocks noChangeShapeType="1"/>
            </p:cNvSpPr>
            <p:nvPr/>
          </p:nvSpPr>
          <p:spPr bwMode="auto">
            <a:xfrm flipV="1">
              <a:off x="1872" y="3648"/>
              <a:ext cx="864" cy="240"/>
            </a:xfrm>
            <a:prstGeom prst="line">
              <a:avLst/>
            </a:prstGeom>
            <a:noFill/>
            <a:ln w="38100">
              <a:solidFill>
                <a:srgbClr val="FF3300"/>
              </a:solidFill>
              <a:round/>
              <a:headEnd/>
              <a:tailEnd type="triangle" w="med" len="med"/>
            </a:ln>
          </p:spPr>
          <p:txBody>
            <a:bodyPr/>
            <a:lstStyle/>
            <a:p>
              <a:endParaRPr lang="en-US"/>
            </a:p>
          </p:txBody>
        </p:sp>
      </p:grpSp>
      <p:sp>
        <p:nvSpPr>
          <p:cNvPr id="51203" name="Text Box 17"/>
          <p:cNvSpPr txBox="1">
            <a:spLocks noChangeArrowheads="1"/>
          </p:cNvSpPr>
          <p:nvPr/>
        </p:nvSpPr>
        <p:spPr bwMode="auto">
          <a:xfrm>
            <a:off x="914400" y="838200"/>
            <a:ext cx="7620000" cy="1590675"/>
          </a:xfrm>
          <a:prstGeom prst="rect">
            <a:avLst/>
          </a:prstGeom>
          <a:solidFill>
            <a:srgbClr val="D9D8B2"/>
          </a:solidFill>
          <a:ln w="9525">
            <a:solidFill>
              <a:schemeClr val="tx1"/>
            </a:solidFill>
            <a:miter lim="800000"/>
            <a:headEnd/>
            <a:tailEnd/>
          </a:ln>
        </p:spPr>
        <p:txBody>
          <a:bodyPr>
            <a:spAutoFit/>
          </a:bodyPr>
          <a:lstStyle/>
          <a:p>
            <a:pPr marL="457200" indent="-457200"/>
            <a:r>
              <a:rPr lang="en-US" sz="1400" b="0"/>
              <a:t>2. (a) Repeat A[LOC] &lt;= A[RIGHT] and LOC ≠ RIGHT</a:t>
            </a:r>
          </a:p>
          <a:p>
            <a:pPr marL="457200" indent="-457200"/>
            <a:r>
              <a:rPr lang="en-US" sz="1400" b="0"/>
              <a:t>		RIGHT := RIGHT -1</a:t>
            </a:r>
          </a:p>
          <a:p>
            <a:pPr marL="457200" indent="-457200"/>
            <a:r>
              <a:rPr lang="en-US" sz="1400" b="0"/>
              <a:t>    (b) if LOC =RIGHT then return</a:t>
            </a:r>
          </a:p>
          <a:p>
            <a:pPr marL="457200" indent="-457200"/>
            <a:r>
              <a:rPr lang="en-US" sz="1400" b="0"/>
              <a:t>    (c) If A[LOC] &gt; A[RIGHT]</a:t>
            </a:r>
          </a:p>
          <a:p>
            <a:pPr marL="457200" indent="-457200"/>
            <a:r>
              <a:rPr lang="en-US" sz="1400" b="0"/>
              <a:t>		(i) interchange each other</a:t>
            </a:r>
          </a:p>
          <a:p>
            <a:pPr marL="457200" indent="-457200"/>
            <a:r>
              <a:rPr lang="en-US" sz="1400" b="0"/>
              <a:t>		(ii) LOC =RIGHT</a:t>
            </a:r>
          </a:p>
          <a:p>
            <a:pPr marL="457200" indent="-457200"/>
            <a:r>
              <a:rPr lang="en-US" sz="1400" b="0"/>
              <a:t>		(iii) Goto Step 3</a:t>
            </a:r>
          </a:p>
        </p:txBody>
      </p:sp>
      <p:sp>
        <p:nvSpPr>
          <p:cNvPr id="51204"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51205" name="Text Box 19"/>
          <p:cNvSpPr txBox="1">
            <a:spLocks noChangeArrowheads="1"/>
          </p:cNvSpPr>
          <p:nvPr/>
        </p:nvSpPr>
        <p:spPr bwMode="auto">
          <a:xfrm>
            <a:off x="914400" y="2447925"/>
            <a:ext cx="7620000" cy="1590675"/>
          </a:xfrm>
          <a:prstGeom prst="rect">
            <a:avLst/>
          </a:prstGeom>
          <a:solidFill>
            <a:srgbClr val="CCFF99"/>
          </a:solidFill>
          <a:ln w="9525">
            <a:solidFill>
              <a:srgbClr val="FF0000"/>
            </a:solidFill>
            <a:miter lim="800000"/>
            <a:headEnd/>
            <a:tailEnd/>
          </a:ln>
        </p:spPr>
        <p:txBody>
          <a:bodyPr>
            <a:spAutoFit/>
          </a:bodyPr>
          <a:lstStyle/>
          <a:p>
            <a:r>
              <a:rPr lang="en-US" sz="1400">
                <a:solidFill>
                  <a:srgbClr val="0000FF"/>
                </a:solidFill>
              </a:rPr>
              <a:t>3. (a) Repeat A[LOC] &gt; A[LEFT] and LOC ≠ LEFT</a:t>
            </a:r>
          </a:p>
          <a:p>
            <a:r>
              <a:rPr lang="en-US" sz="1400">
                <a:solidFill>
                  <a:srgbClr val="0000FF"/>
                </a:solidFill>
              </a:rPr>
              <a:t>		 LEFT := LEFT +1</a:t>
            </a:r>
          </a:p>
          <a:p>
            <a:r>
              <a:rPr lang="en-US" sz="1400">
                <a:solidFill>
                  <a:srgbClr val="0000FF"/>
                </a:solidFill>
              </a:rPr>
              <a:t>    (b) if LOC = LEFT then return</a:t>
            </a:r>
          </a:p>
          <a:p>
            <a:r>
              <a:rPr lang="en-US" sz="1400">
                <a:solidFill>
                  <a:srgbClr val="0000FF"/>
                </a:solidFill>
              </a:rPr>
              <a:t>    (c) If A[LEFT] &gt; A[LOC]</a:t>
            </a:r>
          </a:p>
          <a:p>
            <a:r>
              <a:rPr lang="en-US" sz="1400">
                <a:solidFill>
                  <a:srgbClr val="0000FF"/>
                </a:solidFill>
              </a:rPr>
              <a:t>		(i) interchange each other</a:t>
            </a:r>
          </a:p>
          <a:p>
            <a:r>
              <a:rPr lang="en-US" sz="1400">
                <a:solidFill>
                  <a:srgbClr val="0000FF"/>
                </a:solidFill>
              </a:rPr>
              <a:t>		(ii) LOC =LEFT</a:t>
            </a:r>
          </a:p>
          <a:p>
            <a:r>
              <a:rPr lang="en-US" sz="1400">
                <a:solidFill>
                  <a:srgbClr val="0000FF"/>
                </a:solidFill>
              </a:rPr>
              <a:t>		(iii) Goto Step 2</a:t>
            </a:r>
          </a:p>
        </p:txBody>
      </p:sp>
      <p:sp>
        <p:nvSpPr>
          <p:cNvPr id="51206" name="AutoShape 20"/>
          <p:cNvSpPr>
            <a:spLocks noChangeArrowheads="1"/>
          </p:cNvSpPr>
          <p:nvPr/>
        </p:nvSpPr>
        <p:spPr bwMode="auto">
          <a:xfrm>
            <a:off x="457200" y="29718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51207" name="Line 21"/>
          <p:cNvSpPr>
            <a:spLocks noChangeShapeType="1"/>
          </p:cNvSpPr>
          <p:nvPr/>
        </p:nvSpPr>
        <p:spPr bwMode="auto">
          <a:xfrm flipV="1">
            <a:off x="914400" y="2667000"/>
            <a:ext cx="381000" cy="457200"/>
          </a:xfrm>
          <a:prstGeom prst="line">
            <a:avLst/>
          </a:prstGeom>
          <a:noFill/>
          <a:ln w="38100">
            <a:solidFill>
              <a:srgbClr val="FF0000"/>
            </a:solidFill>
            <a:round/>
            <a:headEnd/>
            <a:tailEnd type="triangle" w="med" len="med"/>
          </a:ln>
        </p:spPr>
        <p:txBody>
          <a:bodyPr/>
          <a:lstStyle/>
          <a:p>
            <a:endParaRPr lang="en-US"/>
          </a:p>
        </p:txBody>
      </p:sp>
      <p:sp>
        <p:nvSpPr>
          <p:cNvPr id="51208"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51209" name="Slide Number Placeholder 6"/>
          <p:cNvSpPr>
            <a:spLocks noGrp="1"/>
          </p:cNvSpPr>
          <p:nvPr>
            <p:ph type="sldNum" sz="quarter" idx="11"/>
          </p:nvPr>
        </p:nvSpPr>
        <p:spPr>
          <a:xfrm>
            <a:off x="-30163" y="6481763"/>
            <a:ext cx="752476" cy="376237"/>
          </a:xfrm>
          <a:noFill/>
        </p:spPr>
        <p:txBody>
          <a:bodyPr/>
          <a:lstStyle/>
          <a:p>
            <a:pPr algn="l"/>
            <a:r>
              <a:rPr lang="en-US" smtClean="0"/>
              <a:t>8.</a:t>
            </a:r>
            <a:fld id="{D100EF8E-98B0-473C-8580-928157EEEF5D}" type="slidenum">
              <a:rPr lang="en-US" smtClean="0"/>
              <a:pPr algn="l"/>
              <a:t>34</a:t>
            </a:fld>
            <a:endParaRPr lang="en-US"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2209800" y="4648200"/>
            <a:ext cx="609600" cy="609600"/>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52227" name="Rectangle 3"/>
          <p:cNvSpPr>
            <a:spLocks noChangeArrowheads="1"/>
          </p:cNvSpPr>
          <p:nvPr/>
        </p:nvSpPr>
        <p:spPr bwMode="auto">
          <a:xfrm>
            <a:off x="2819400" y="4648200"/>
            <a:ext cx="609600" cy="609600"/>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52228" name="Rectangle 4"/>
          <p:cNvSpPr>
            <a:spLocks noChangeArrowheads="1"/>
          </p:cNvSpPr>
          <p:nvPr/>
        </p:nvSpPr>
        <p:spPr bwMode="auto">
          <a:xfrm>
            <a:off x="3429000" y="4648200"/>
            <a:ext cx="609600" cy="609600"/>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10</a:t>
            </a:r>
          </a:p>
        </p:txBody>
      </p:sp>
      <p:sp>
        <p:nvSpPr>
          <p:cNvPr id="52229" name="Rectangle 5"/>
          <p:cNvSpPr>
            <a:spLocks noChangeArrowheads="1"/>
          </p:cNvSpPr>
          <p:nvPr/>
        </p:nvSpPr>
        <p:spPr bwMode="auto">
          <a:xfrm>
            <a:off x="4038600" y="4648200"/>
            <a:ext cx="609600" cy="609600"/>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7</a:t>
            </a:r>
          </a:p>
        </p:txBody>
      </p:sp>
      <p:sp>
        <p:nvSpPr>
          <p:cNvPr id="52230" name="Rectangle 6"/>
          <p:cNvSpPr>
            <a:spLocks noChangeArrowheads="1"/>
          </p:cNvSpPr>
          <p:nvPr/>
        </p:nvSpPr>
        <p:spPr bwMode="auto">
          <a:xfrm>
            <a:off x="4648200" y="4648200"/>
            <a:ext cx="609600" cy="609600"/>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60</a:t>
            </a:r>
          </a:p>
        </p:txBody>
      </p:sp>
      <p:sp>
        <p:nvSpPr>
          <p:cNvPr id="52231" name="Rectangle 7"/>
          <p:cNvSpPr>
            <a:spLocks noChangeArrowheads="1"/>
          </p:cNvSpPr>
          <p:nvPr/>
        </p:nvSpPr>
        <p:spPr bwMode="auto">
          <a:xfrm>
            <a:off x="5257800" y="4648200"/>
            <a:ext cx="609600" cy="609600"/>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52232" name="Rectangle 8"/>
          <p:cNvSpPr>
            <a:spLocks noChangeArrowheads="1"/>
          </p:cNvSpPr>
          <p:nvPr/>
        </p:nvSpPr>
        <p:spPr bwMode="auto">
          <a:xfrm>
            <a:off x="5867400" y="4648200"/>
            <a:ext cx="609600" cy="609600"/>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52233" name="Rectangle 9"/>
          <p:cNvSpPr>
            <a:spLocks noChangeArrowheads="1"/>
          </p:cNvSpPr>
          <p:nvPr/>
        </p:nvSpPr>
        <p:spPr bwMode="auto">
          <a:xfrm>
            <a:off x="6477000" y="4648200"/>
            <a:ext cx="609600" cy="609600"/>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80</a:t>
            </a:r>
          </a:p>
        </p:txBody>
      </p:sp>
      <p:sp>
        <p:nvSpPr>
          <p:cNvPr id="52234" name="Rectangle 10"/>
          <p:cNvSpPr>
            <a:spLocks noChangeArrowheads="1"/>
          </p:cNvSpPr>
          <p:nvPr/>
        </p:nvSpPr>
        <p:spPr bwMode="auto">
          <a:xfrm>
            <a:off x="7086600" y="4648200"/>
            <a:ext cx="609600" cy="609600"/>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52235" name="Text Box 11"/>
          <p:cNvSpPr txBox="1">
            <a:spLocks noChangeArrowheads="1"/>
          </p:cNvSpPr>
          <p:nvPr/>
        </p:nvSpPr>
        <p:spPr bwMode="auto">
          <a:xfrm>
            <a:off x="906463" y="4814888"/>
            <a:ext cx="1047750" cy="376237"/>
          </a:xfrm>
          <a:prstGeom prst="rect">
            <a:avLst/>
          </a:prstGeom>
          <a:solidFill>
            <a:srgbClr val="CCFF99"/>
          </a:solidFill>
          <a:ln w="9525">
            <a:solidFill>
              <a:srgbClr val="FF0000"/>
            </a:solidFill>
            <a:miter lim="800000"/>
            <a:headEnd/>
            <a:tailEnd/>
          </a:ln>
        </p:spPr>
        <p:txBody>
          <a:bodyPr wrap="none">
            <a:spAutoFit/>
          </a:bodyPr>
          <a:lstStyle/>
          <a:p>
            <a:r>
              <a:rPr lang="en-US">
                <a:solidFill>
                  <a:srgbClr val="FF0000"/>
                </a:solidFill>
                <a:latin typeface="Times New Roman" pitchFamily="18" charset="0"/>
              </a:rPr>
              <a:t>LOC = 6</a:t>
            </a:r>
          </a:p>
        </p:txBody>
      </p:sp>
      <p:sp>
        <p:nvSpPr>
          <p:cNvPr id="52236" name="Text Box 12"/>
          <p:cNvSpPr txBox="1">
            <a:spLocks noChangeArrowheads="1"/>
          </p:cNvSpPr>
          <p:nvPr/>
        </p:nvSpPr>
        <p:spPr bwMode="auto">
          <a:xfrm>
            <a:off x="2254250" y="5334000"/>
            <a:ext cx="5441950" cy="457200"/>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52237" name="Text Box 13"/>
          <p:cNvSpPr txBox="1">
            <a:spLocks noChangeArrowheads="1"/>
          </p:cNvSpPr>
          <p:nvPr/>
        </p:nvSpPr>
        <p:spPr bwMode="auto">
          <a:xfrm>
            <a:off x="2438400" y="6096000"/>
            <a:ext cx="1219200" cy="376238"/>
          </a:xfrm>
          <a:prstGeom prst="rect">
            <a:avLst/>
          </a:prstGeom>
          <a:solidFill>
            <a:srgbClr val="CCFF99"/>
          </a:solidFill>
          <a:ln w="9525">
            <a:solidFill>
              <a:srgbClr val="FF0000"/>
            </a:solidFill>
            <a:miter lim="800000"/>
            <a:headEnd/>
            <a:tailEnd/>
          </a:ln>
        </p:spPr>
        <p:txBody>
          <a:bodyPr>
            <a:spAutoFit/>
          </a:bodyPr>
          <a:lstStyle/>
          <a:p>
            <a:r>
              <a:rPr lang="en-US">
                <a:solidFill>
                  <a:srgbClr val="0000FF"/>
                </a:solidFill>
                <a:latin typeface="Times New Roman" pitchFamily="18" charset="0"/>
              </a:rPr>
              <a:t>LEFT = 4</a:t>
            </a:r>
          </a:p>
        </p:txBody>
      </p:sp>
      <p:sp>
        <p:nvSpPr>
          <p:cNvPr id="52238" name="Text Box 14"/>
          <p:cNvSpPr txBox="1">
            <a:spLocks noChangeArrowheads="1"/>
          </p:cNvSpPr>
          <p:nvPr/>
        </p:nvSpPr>
        <p:spPr bwMode="auto">
          <a:xfrm>
            <a:off x="6553200" y="6110288"/>
            <a:ext cx="1524000" cy="376237"/>
          </a:xfrm>
          <a:prstGeom prst="rect">
            <a:avLst/>
          </a:prstGeom>
          <a:noFill/>
          <a:ln w="9525">
            <a:solidFill>
              <a:schemeClr val="tx1"/>
            </a:solidFill>
            <a:miter lim="800000"/>
            <a:headEnd/>
            <a:tailEnd/>
          </a:ln>
        </p:spPr>
        <p:txBody>
          <a:bodyPr>
            <a:spAutoFit/>
          </a:bodyPr>
          <a:lstStyle/>
          <a:p>
            <a:pPr algn="ctr"/>
            <a:r>
              <a:rPr lang="en-US" b="0">
                <a:latin typeface="Times New Roman" pitchFamily="18" charset="0"/>
              </a:rPr>
              <a:t>RIGHT = 6</a:t>
            </a:r>
          </a:p>
        </p:txBody>
      </p:sp>
      <p:sp>
        <p:nvSpPr>
          <p:cNvPr id="52239" name="Line 15"/>
          <p:cNvSpPr>
            <a:spLocks noChangeShapeType="1"/>
          </p:cNvSpPr>
          <p:nvPr/>
        </p:nvSpPr>
        <p:spPr bwMode="auto">
          <a:xfrm flipH="1" flipV="1">
            <a:off x="6400800" y="5715000"/>
            <a:ext cx="838200" cy="457200"/>
          </a:xfrm>
          <a:prstGeom prst="line">
            <a:avLst/>
          </a:prstGeom>
          <a:noFill/>
          <a:ln w="38100">
            <a:solidFill>
              <a:srgbClr val="FF3300"/>
            </a:solidFill>
            <a:round/>
            <a:headEnd/>
            <a:tailEnd type="triangle" w="med" len="med"/>
          </a:ln>
        </p:spPr>
        <p:txBody>
          <a:bodyPr/>
          <a:lstStyle/>
          <a:p>
            <a:endParaRPr lang="en-US"/>
          </a:p>
        </p:txBody>
      </p:sp>
      <p:sp>
        <p:nvSpPr>
          <p:cNvPr id="52240" name="Line 16"/>
          <p:cNvSpPr>
            <a:spLocks noChangeShapeType="1"/>
          </p:cNvSpPr>
          <p:nvPr/>
        </p:nvSpPr>
        <p:spPr bwMode="auto">
          <a:xfrm flipV="1">
            <a:off x="3505200" y="5791200"/>
            <a:ext cx="1371600" cy="381000"/>
          </a:xfrm>
          <a:prstGeom prst="line">
            <a:avLst/>
          </a:prstGeom>
          <a:noFill/>
          <a:ln w="38100">
            <a:solidFill>
              <a:srgbClr val="FF3300"/>
            </a:solidFill>
            <a:round/>
            <a:headEnd/>
            <a:tailEnd type="triangle" w="med" len="med"/>
          </a:ln>
        </p:spPr>
        <p:txBody>
          <a:bodyPr/>
          <a:lstStyle/>
          <a:p>
            <a:endParaRPr lang="en-US"/>
          </a:p>
        </p:txBody>
      </p:sp>
      <p:sp>
        <p:nvSpPr>
          <p:cNvPr id="52241" name="Text Box 17"/>
          <p:cNvSpPr txBox="1">
            <a:spLocks noChangeArrowheads="1"/>
          </p:cNvSpPr>
          <p:nvPr/>
        </p:nvSpPr>
        <p:spPr bwMode="auto">
          <a:xfrm>
            <a:off x="914400" y="838200"/>
            <a:ext cx="7620000" cy="1590675"/>
          </a:xfrm>
          <a:prstGeom prst="rect">
            <a:avLst/>
          </a:prstGeom>
          <a:solidFill>
            <a:srgbClr val="D9D8B2"/>
          </a:solidFill>
          <a:ln w="9525">
            <a:solidFill>
              <a:schemeClr val="tx1"/>
            </a:solidFill>
            <a:miter lim="800000"/>
            <a:headEnd/>
            <a:tailEnd/>
          </a:ln>
        </p:spPr>
        <p:txBody>
          <a:bodyPr>
            <a:spAutoFit/>
          </a:bodyPr>
          <a:lstStyle/>
          <a:p>
            <a:pPr marL="457200" indent="-457200"/>
            <a:r>
              <a:rPr lang="en-US" sz="1400" b="0"/>
              <a:t>2. (a) Repeat A[LOC] &lt;= A[RIGHT] and LOC ≠ RIGHT</a:t>
            </a:r>
          </a:p>
          <a:p>
            <a:pPr marL="457200" indent="-457200"/>
            <a:r>
              <a:rPr lang="en-US" sz="1400" b="0"/>
              <a:t>		RIGHT := RIGHT -1</a:t>
            </a:r>
          </a:p>
          <a:p>
            <a:pPr marL="457200" indent="-457200"/>
            <a:r>
              <a:rPr lang="en-US" sz="1400" b="0"/>
              <a:t>    (b) if LOC =RIGHT then return</a:t>
            </a:r>
          </a:p>
          <a:p>
            <a:pPr marL="457200" indent="-457200"/>
            <a:r>
              <a:rPr lang="en-US" sz="1400" b="0"/>
              <a:t>    (c) If A[LOC] &gt; A[RIGHT]</a:t>
            </a:r>
          </a:p>
          <a:p>
            <a:pPr marL="457200" indent="-457200"/>
            <a:r>
              <a:rPr lang="en-US" sz="1400" b="0"/>
              <a:t>		(i) interchange each other</a:t>
            </a:r>
          </a:p>
          <a:p>
            <a:pPr marL="457200" indent="-457200"/>
            <a:r>
              <a:rPr lang="en-US" sz="1400" b="0"/>
              <a:t>		(ii) LOC =RIGHT</a:t>
            </a:r>
          </a:p>
          <a:p>
            <a:pPr marL="457200" indent="-457200"/>
            <a:r>
              <a:rPr lang="en-US" sz="1400" b="0"/>
              <a:t>		(iii) Goto Step 3</a:t>
            </a:r>
          </a:p>
        </p:txBody>
      </p:sp>
      <p:sp>
        <p:nvSpPr>
          <p:cNvPr id="52242"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52243" name="Text Box 19"/>
          <p:cNvSpPr txBox="1">
            <a:spLocks noChangeArrowheads="1"/>
          </p:cNvSpPr>
          <p:nvPr/>
        </p:nvSpPr>
        <p:spPr bwMode="auto">
          <a:xfrm>
            <a:off x="914400" y="2447925"/>
            <a:ext cx="7620000" cy="1590675"/>
          </a:xfrm>
          <a:prstGeom prst="rect">
            <a:avLst/>
          </a:prstGeom>
          <a:solidFill>
            <a:srgbClr val="CCFF99"/>
          </a:solidFill>
          <a:ln w="9525">
            <a:solidFill>
              <a:srgbClr val="FF0000"/>
            </a:solidFill>
            <a:miter lim="800000"/>
            <a:headEnd/>
            <a:tailEnd/>
          </a:ln>
        </p:spPr>
        <p:txBody>
          <a:bodyPr>
            <a:spAutoFit/>
          </a:bodyPr>
          <a:lstStyle/>
          <a:p>
            <a:r>
              <a:rPr lang="en-US" sz="1400">
                <a:solidFill>
                  <a:srgbClr val="0000FF"/>
                </a:solidFill>
              </a:rPr>
              <a:t>3. (a) Repeat A[LOC] &gt; A[LEFT] and LOC ≠ LEFT</a:t>
            </a:r>
          </a:p>
          <a:p>
            <a:r>
              <a:rPr lang="en-US" sz="1400">
                <a:solidFill>
                  <a:srgbClr val="0000FF"/>
                </a:solidFill>
              </a:rPr>
              <a:t>		 LEFT := LEFT +1</a:t>
            </a:r>
          </a:p>
          <a:p>
            <a:r>
              <a:rPr lang="en-US" sz="1400">
                <a:solidFill>
                  <a:srgbClr val="0000FF"/>
                </a:solidFill>
              </a:rPr>
              <a:t>    (b) if LOC = LEFT then return</a:t>
            </a:r>
          </a:p>
          <a:p>
            <a:r>
              <a:rPr lang="en-US" sz="1400">
                <a:solidFill>
                  <a:srgbClr val="0000FF"/>
                </a:solidFill>
              </a:rPr>
              <a:t>    (c) If A[LEFT] &gt; A[LOC]</a:t>
            </a:r>
          </a:p>
          <a:p>
            <a:r>
              <a:rPr lang="en-US" sz="1400">
                <a:solidFill>
                  <a:srgbClr val="0000FF"/>
                </a:solidFill>
              </a:rPr>
              <a:t>		(i) interchange each other</a:t>
            </a:r>
          </a:p>
          <a:p>
            <a:r>
              <a:rPr lang="en-US" sz="1400">
                <a:solidFill>
                  <a:srgbClr val="0000FF"/>
                </a:solidFill>
              </a:rPr>
              <a:t>		(ii) LOC =LEFT</a:t>
            </a:r>
          </a:p>
          <a:p>
            <a:r>
              <a:rPr lang="en-US" sz="1400">
                <a:solidFill>
                  <a:srgbClr val="0000FF"/>
                </a:solidFill>
              </a:rPr>
              <a:t>		(iii) Goto Step 2</a:t>
            </a:r>
          </a:p>
        </p:txBody>
      </p:sp>
      <p:sp>
        <p:nvSpPr>
          <p:cNvPr id="52244" name="AutoShape 20"/>
          <p:cNvSpPr>
            <a:spLocks noChangeArrowheads="1"/>
          </p:cNvSpPr>
          <p:nvPr/>
        </p:nvSpPr>
        <p:spPr bwMode="auto">
          <a:xfrm>
            <a:off x="457200" y="29718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52245" name="Line 21"/>
          <p:cNvSpPr>
            <a:spLocks noChangeShapeType="1"/>
          </p:cNvSpPr>
          <p:nvPr/>
        </p:nvSpPr>
        <p:spPr bwMode="auto">
          <a:xfrm>
            <a:off x="914400" y="3124200"/>
            <a:ext cx="381000" cy="152400"/>
          </a:xfrm>
          <a:prstGeom prst="line">
            <a:avLst/>
          </a:prstGeom>
          <a:noFill/>
          <a:ln w="38100">
            <a:solidFill>
              <a:srgbClr val="FF0000"/>
            </a:solidFill>
            <a:round/>
            <a:headEnd/>
            <a:tailEnd type="triangle" w="med" len="med"/>
          </a:ln>
        </p:spPr>
        <p:txBody>
          <a:bodyPr/>
          <a:lstStyle/>
          <a:p>
            <a:endParaRPr lang="en-US"/>
          </a:p>
        </p:txBody>
      </p:sp>
      <p:sp>
        <p:nvSpPr>
          <p:cNvPr id="52246" name="Freeform 22"/>
          <p:cNvSpPr>
            <a:spLocks/>
          </p:cNvSpPr>
          <p:nvPr/>
        </p:nvSpPr>
        <p:spPr bwMode="auto">
          <a:xfrm>
            <a:off x="4953000" y="4254500"/>
            <a:ext cx="1219200" cy="393700"/>
          </a:xfrm>
          <a:custGeom>
            <a:avLst/>
            <a:gdLst>
              <a:gd name="T0" fmla="*/ 0 w 768"/>
              <a:gd name="T1" fmla="*/ 2147483647 h 248"/>
              <a:gd name="T2" fmla="*/ 2147483647 w 768"/>
              <a:gd name="T3" fmla="*/ 2147483647 h 248"/>
              <a:gd name="T4" fmla="*/ 2147483647 w 768"/>
              <a:gd name="T5" fmla="*/ 2147483647 h 248"/>
              <a:gd name="T6" fmla="*/ 0 60000 65536"/>
              <a:gd name="T7" fmla="*/ 0 60000 65536"/>
              <a:gd name="T8" fmla="*/ 0 60000 65536"/>
              <a:gd name="T9" fmla="*/ 0 w 768"/>
              <a:gd name="T10" fmla="*/ 0 h 248"/>
              <a:gd name="T11" fmla="*/ 768 w 768"/>
              <a:gd name="T12" fmla="*/ 248 h 248"/>
            </a:gdLst>
            <a:ahLst/>
            <a:cxnLst>
              <a:cxn ang="T6">
                <a:pos x="T0" y="T1"/>
              </a:cxn>
              <a:cxn ang="T7">
                <a:pos x="T2" y="T3"/>
              </a:cxn>
              <a:cxn ang="T8">
                <a:pos x="T4" y="T5"/>
              </a:cxn>
            </a:cxnLst>
            <a:rect l="T9" t="T10" r="T11" b="T12"/>
            <a:pathLst>
              <a:path w="768" h="248">
                <a:moveTo>
                  <a:pt x="0" y="248"/>
                </a:moveTo>
                <a:cubicBezTo>
                  <a:pt x="128" y="132"/>
                  <a:pt x="256" y="16"/>
                  <a:pt x="384" y="8"/>
                </a:cubicBezTo>
                <a:cubicBezTo>
                  <a:pt x="512" y="0"/>
                  <a:pt x="640" y="100"/>
                  <a:pt x="768" y="200"/>
                </a:cubicBezTo>
              </a:path>
            </a:pathLst>
          </a:custGeom>
          <a:noFill/>
          <a:ln w="38100">
            <a:solidFill>
              <a:srgbClr val="FF0000"/>
            </a:solidFill>
            <a:round/>
            <a:headEnd type="triangle" w="med" len="med"/>
            <a:tailEnd type="triangle" w="med" len="med"/>
          </a:ln>
        </p:spPr>
        <p:txBody>
          <a:bodyPr/>
          <a:lstStyle/>
          <a:p>
            <a:endParaRPr lang="en-US"/>
          </a:p>
        </p:txBody>
      </p:sp>
      <p:sp>
        <p:nvSpPr>
          <p:cNvPr id="52247"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52248" name="Slide Number Placeholder 6"/>
          <p:cNvSpPr txBox="1">
            <a:spLocks/>
          </p:cNvSpPr>
          <p:nvPr/>
        </p:nvSpPr>
        <p:spPr bwMode="auto">
          <a:xfrm>
            <a:off x="84138" y="6500813"/>
            <a:ext cx="752475" cy="376237"/>
          </a:xfrm>
          <a:prstGeom prst="rect">
            <a:avLst/>
          </a:prstGeom>
          <a:noFill/>
          <a:ln w="9525">
            <a:noFill/>
            <a:miter lim="800000"/>
            <a:headEnd/>
            <a:tailEnd/>
          </a:ln>
        </p:spPr>
        <p:txBody>
          <a:bodyPr/>
          <a:lstStyle/>
          <a:p>
            <a:r>
              <a:rPr lang="en-US" sz="1400" b="0"/>
              <a:t>8.</a:t>
            </a:r>
            <a:fld id="{A0A698DB-2BFB-4B8E-A20C-324E4B64A824}" type="slidenum">
              <a:rPr lang="en-US" sz="1400" b="0"/>
              <a:pPr/>
              <a:t>35</a:t>
            </a:fld>
            <a:endParaRPr lang="en-US" sz="1400" b="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906463" y="4648200"/>
            <a:ext cx="7170737" cy="1838325"/>
            <a:chOff x="571" y="2928"/>
            <a:chExt cx="4517" cy="1158"/>
          </a:xfrm>
        </p:grpSpPr>
        <p:sp>
          <p:nvSpPr>
            <p:cNvPr id="53258" name="Rectangle 2"/>
            <p:cNvSpPr>
              <a:spLocks noChangeArrowheads="1"/>
            </p:cNvSpPr>
            <p:nvPr/>
          </p:nvSpPr>
          <p:spPr bwMode="auto">
            <a:xfrm>
              <a:off x="139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53259" name="Rectangle 3"/>
            <p:cNvSpPr>
              <a:spLocks noChangeArrowheads="1"/>
            </p:cNvSpPr>
            <p:nvPr/>
          </p:nvSpPr>
          <p:spPr bwMode="auto">
            <a:xfrm>
              <a:off x="177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53260" name="Rectangle 4"/>
            <p:cNvSpPr>
              <a:spLocks noChangeArrowheads="1"/>
            </p:cNvSpPr>
            <p:nvPr/>
          </p:nvSpPr>
          <p:spPr bwMode="auto">
            <a:xfrm>
              <a:off x="216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10</a:t>
              </a:r>
            </a:p>
          </p:txBody>
        </p:sp>
        <p:sp>
          <p:nvSpPr>
            <p:cNvPr id="53261" name="Rectangle 5"/>
            <p:cNvSpPr>
              <a:spLocks noChangeArrowheads="1"/>
            </p:cNvSpPr>
            <p:nvPr/>
          </p:nvSpPr>
          <p:spPr bwMode="auto">
            <a:xfrm>
              <a:off x="2544"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7</a:t>
              </a:r>
            </a:p>
          </p:txBody>
        </p:sp>
        <p:sp>
          <p:nvSpPr>
            <p:cNvPr id="53262" name="Rectangle 6"/>
            <p:cNvSpPr>
              <a:spLocks noChangeArrowheads="1"/>
            </p:cNvSpPr>
            <p:nvPr/>
          </p:nvSpPr>
          <p:spPr bwMode="auto">
            <a:xfrm>
              <a:off x="2928"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53263" name="Rectangle 7"/>
            <p:cNvSpPr>
              <a:spLocks noChangeArrowheads="1"/>
            </p:cNvSpPr>
            <p:nvPr/>
          </p:nvSpPr>
          <p:spPr bwMode="auto">
            <a:xfrm>
              <a:off x="3312"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50</a:t>
              </a:r>
            </a:p>
          </p:txBody>
        </p:sp>
        <p:sp>
          <p:nvSpPr>
            <p:cNvPr id="53264" name="Rectangle 8"/>
            <p:cNvSpPr>
              <a:spLocks noChangeArrowheads="1"/>
            </p:cNvSpPr>
            <p:nvPr/>
          </p:nvSpPr>
          <p:spPr bwMode="auto">
            <a:xfrm>
              <a:off x="3696"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60</a:t>
              </a:r>
            </a:p>
          </p:txBody>
        </p:sp>
        <p:sp>
          <p:nvSpPr>
            <p:cNvPr id="53265" name="Rectangle 9"/>
            <p:cNvSpPr>
              <a:spLocks noChangeArrowheads="1"/>
            </p:cNvSpPr>
            <p:nvPr/>
          </p:nvSpPr>
          <p:spPr bwMode="auto">
            <a:xfrm>
              <a:off x="408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80</a:t>
              </a:r>
            </a:p>
          </p:txBody>
        </p:sp>
        <p:sp>
          <p:nvSpPr>
            <p:cNvPr id="53266"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53267" name="Text Box 11"/>
            <p:cNvSpPr txBox="1">
              <a:spLocks noChangeArrowheads="1"/>
            </p:cNvSpPr>
            <p:nvPr/>
          </p:nvSpPr>
          <p:spPr bwMode="auto">
            <a:xfrm>
              <a:off x="571" y="3033"/>
              <a:ext cx="660" cy="237"/>
            </a:xfrm>
            <a:prstGeom prst="rect">
              <a:avLst/>
            </a:prstGeom>
            <a:solidFill>
              <a:srgbClr val="CCFF99"/>
            </a:solidFill>
            <a:ln w="9525">
              <a:solidFill>
                <a:srgbClr val="FF0000"/>
              </a:solidFill>
              <a:miter lim="800000"/>
              <a:headEnd/>
              <a:tailEnd/>
            </a:ln>
          </p:spPr>
          <p:txBody>
            <a:bodyPr wrap="none">
              <a:spAutoFit/>
            </a:bodyPr>
            <a:lstStyle/>
            <a:p>
              <a:r>
                <a:rPr lang="en-US">
                  <a:solidFill>
                    <a:srgbClr val="FF0000"/>
                  </a:solidFill>
                  <a:latin typeface="Times New Roman" pitchFamily="18" charset="0"/>
                </a:rPr>
                <a:t>LOC = 4</a:t>
              </a:r>
            </a:p>
          </p:txBody>
        </p:sp>
        <p:sp>
          <p:nvSpPr>
            <p:cNvPr id="53268"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53269" name="Text Box 13"/>
            <p:cNvSpPr txBox="1">
              <a:spLocks noChangeArrowheads="1"/>
            </p:cNvSpPr>
            <p:nvPr/>
          </p:nvSpPr>
          <p:spPr bwMode="auto">
            <a:xfrm>
              <a:off x="1536" y="3840"/>
              <a:ext cx="768" cy="237"/>
            </a:xfrm>
            <a:prstGeom prst="rect">
              <a:avLst/>
            </a:prstGeom>
            <a:solidFill>
              <a:srgbClr val="CCFF99"/>
            </a:solidFill>
            <a:ln w="9525">
              <a:solidFill>
                <a:srgbClr val="FF0000"/>
              </a:solidFill>
              <a:miter lim="800000"/>
              <a:headEnd/>
              <a:tailEnd/>
            </a:ln>
          </p:spPr>
          <p:txBody>
            <a:bodyPr>
              <a:spAutoFit/>
            </a:bodyPr>
            <a:lstStyle/>
            <a:p>
              <a:r>
                <a:rPr lang="en-US">
                  <a:solidFill>
                    <a:srgbClr val="0000FF"/>
                  </a:solidFill>
                  <a:latin typeface="Times New Roman" pitchFamily="18" charset="0"/>
                </a:rPr>
                <a:t>LEFT = 4</a:t>
              </a:r>
            </a:p>
          </p:txBody>
        </p:sp>
        <p:sp>
          <p:nvSpPr>
            <p:cNvPr id="53270" name="Text Box 14"/>
            <p:cNvSpPr txBox="1">
              <a:spLocks noChangeArrowheads="1"/>
            </p:cNvSpPr>
            <p:nvPr/>
          </p:nvSpPr>
          <p:spPr bwMode="auto">
            <a:xfrm>
              <a:off x="4128" y="3849"/>
              <a:ext cx="960" cy="237"/>
            </a:xfrm>
            <a:prstGeom prst="rect">
              <a:avLst/>
            </a:prstGeom>
            <a:noFill/>
            <a:ln w="9525">
              <a:solidFill>
                <a:schemeClr val="tx1"/>
              </a:solidFill>
              <a:miter lim="800000"/>
              <a:headEnd/>
              <a:tailEnd/>
            </a:ln>
          </p:spPr>
          <p:txBody>
            <a:bodyPr>
              <a:spAutoFit/>
            </a:bodyPr>
            <a:lstStyle/>
            <a:p>
              <a:pPr algn="ctr"/>
              <a:r>
                <a:rPr lang="en-US" b="0">
                  <a:latin typeface="Times New Roman" pitchFamily="18" charset="0"/>
                </a:rPr>
                <a:t>RIGHT = 6</a:t>
              </a:r>
            </a:p>
          </p:txBody>
        </p:sp>
        <p:sp>
          <p:nvSpPr>
            <p:cNvPr id="53271" name="Line 15"/>
            <p:cNvSpPr>
              <a:spLocks noChangeShapeType="1"/>
            </p:cNvSpPr>
            <p:nvPr/>
          </p:nvSpPr>
          <p:spPr bwMode="auto">
            <a:xfrm flipH="1" flipV="1">
              <a:off x="4032" y="3600"/>
              <a:ext cx="528" cy="288"/>
            </a:xfrm>
            <a:prstGeom prst="line">
              <a:avLst/>
            </a:prstGeom>
            <a:noFill/>
            <a:ln w="38100">
              <a:solidFill>
                <a:srgbClr val="FF3300"/>
              </a:solidFill>
              <a:round/>
              <a:headEnd/>
              <a:tailEnd type="triangle" w="med" len="med"/>
            </a:ln>
          </p:spPr>
          <p:txBody>
            <a:bodyPr/>
            <a:lstStyle/>
            <a:p>
              <a:endParaRPr lang="en-US"/>
            </a:p>
          </p:txBody>
        </p:sp>
        <p:sp>
          <p:nvSpPr>
            <p:cNvPr id="53272" name="Line 16"/>
            <p:cNvSpPr>
              <a:spLocks noChangeShapeType="1"/>
            </p:cNvSpPr>
            <p:nvPr/>
          </p:nvSpPr>
          <p:spPr bwMode="auto">
            <a:xfrm flipV="1">
              <a:off x="2208" y="3648"/>
              <a:ext cx="864" cy="240"/>
            </a:xfrm>
            <a:prstGeom prst="line">
              <a:avLst/>
            </a:prstGeom>
            <a:noFill/>
            <a:ln w="38100">
              <a:solidFill>
                <a:srgbClr val="FF3300"/>
              </a:solidFill>
              <a:round/>
              <a:headEnd/>
              <a:tailEnd type="triangle" w="med" len="med"/>
            </a:ln>
          </p:spPr>
          <p:txBody>
            <a:bodyPr/>
            <a:lstStyle/>
            <a:p>
              <a:endParaRPr lang="en-US"/>
            </a:p>
          </p:txBody>
        </p:sp>
      </p:grpSp>
      <p:sp>
        <p:nvSpPr>
          <p:cNvPr id="53251" name="Text Box 17"/>
          <p:cNvSpPr txBox="1">
            <a:spLocks noChangeArrowheads="1"/>
          </p:cNvSpPr>
          <p:nvPr/>
        </p:nvSpPr>
        <p:spPr bwMode="auto">
          <a:xfrm>
            <a:off x="914400" y="838200"/>
            <a:ext cx="7620000" cy="1590675"/>
          </a:xfrm>
          <a:prstGeom prst="rect">
            <a:avLst/>
          </a:prstGeom>
          <a:solidFill>
            <a:srgbClr val="CCFF99"/>
          </a:solidFill>
          <a:ln w="9525">
            <a:solidFill>
              <a:srgbClr val="FF0000"/>
            </a:solidFill>
            <a:miter lim="800000"/>
            <a:headEnd/>
            <a:tailEnd/>
          </a:ln>
        </p:spPr>
        <p:txBody>
          <a:bodyPr>
            <a:spAutoFit/>
          </a:bodyPr>
          <a:lstStyle/>
          <a:p>
            <a:pPr marL="457200" indent="-457200"/>
            <a:r>
              <a:rPr lang="en-US" sz="1400">
                <a:solidFill>
                  <a:srgbClr val="0000FF"/>
                </a:solidFill>
              </a:rPr>
              <a:t>2. (a) Repeat A[LOC] &lt;= A[RIGHT] and LOC ≠ RIGHT</a:t>
            </a:r>
          </a:p>
          <a:p>
            <a:pPr marL="457200" indent="-457200"/>
            <a:r>
              <a:rPr lang="en-US" sz="1400">
                <a:solidFill>
                  <a:srgbClr val="0000FF"/>
                </a:solidFill>
              </a:rPr>
              <a:t>		RIGHT := RIGHT -1</a:t>
            </a:r>
          </a:p>
          <a:p>
            <a:pPr marL="457200" indent="-457200"/>
            <a:r>
              <a:rPr lang="en-US" sz="1400">
                <a:solidFill>
                  <a:srgbClr val="0000FF"/>
                </a:solidFill>
              </a:rPr>
              <a:t>    (b) if LOC =RIGHT then return</a:t>
            </a:r>
          </a:p>
          <a:p>
            <a:pPr marL="457200" indent="-457200"/>
            <a:r>
              <a:rPr lang="en-US" sz="1400">
                <a:solidFill>
                  <a:srgbClr val="0000FF"/>
                </a:solidFill>
              </a:rPr>
              <a:t>    (c) If A[LOC] &gt; A[RIGHT]</a:t>
            </a:r>
          </a:p>
          <a:p>
            <a:pPr marL="457200" indent="-457200"/>
            <a:r>
              <a:rPr lang="en-US" sz="1400">
                <a:solidFill>
                  <a:srgbClr val="0000FF"/>
                </a:solidFill>
              </a:rPr>
              <a:t>		(i) interchange each other</a:t>
            </a:r>
          </a:p>
          <a:p>
            <a:pPr marL="457200" indent="-457200"/>
            <a:r>
              <a:rPr lang="en-US" sz="1400">
                <a:solidFill>
                  <a:srgbClr val="0000FF"/>
                </a:solidFill>
              </a:rPr>
              <a:t>		(ii) LOC =RIGHT</a:t>
            </a:r>
          </a:p>
          <a:p>
            <a:pPr marL="457200" indent="-457200"/>
            <a:r>
              <a:rPr lang="en-US" sz="1400">
                <a:solidFill>
                  <a:srgbClr val="0000FF"/>
                </a:solidFill>
              </a:rPr>
              <a:t>		(iii) Goto Step 3</a:t>
            </a:r>
          </a:p>
        </p:txBody>
      </p:sp>
      <p:sp>
        <p:nvSpPr>
          <p:cNvPr id="53252"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53253" name="Text Box 19"/>
          <p:cNvSpPr txBox="1">
            <a:spLocks noChangeArrowheads="1"/>
          </p:cNvSpPr>
          <p:nvPr/>
        </p:nvSpPr>
        <p:spPr bwMode="auto">
          <a:xfrm>
            <a:off x="914400" y="2447925"/>
            <a:ext cx="7620000" cy="1590675"/>
          </a:xfrm>
          <a:prstGeom prst="rect">
            <a:avLst/>
          </a:prstGeom>
          <a:solidFill>
            <a:srgbClr val="D9D8B2"/>
          </a:solidFill>
          <a:ln w="9525">
            <a:solidFill>
              <a:schemeClr val="tx1"/>
            </a:solidFill>
            <a:miter lim="800000"/>
            <a:headEnd/>
            <a:tailEnd/>
          </a:ln>
        </p:spPr>
        <p:txBody>
          <a:bodyPr>
            <a:spAutoFit/>
          </a:bodyPr>
          <a:lstStyle/>
          <a:p>
            <a:r>
              <a:rPr lang="en-US" sz="1400" b="0"/>
              <a:t>3. (a) Repeat A[LOC] &gt; A[LEFT] and LOC ≠ LEFT</a:t>
            </a:r>
          </a:p>
          <a:p>
            <a:r>
              <a:rPr lang="en-US" sz="1400" b="0"/>
              <a:t>		 LEFT := LEFT +1</a:t>
            </a:r>
          </a:p>
          <a:p>
            <a:r>
              <a:rPr lang="en-US" sz="1400" b="0"/>
              <a:t>    (b) if LOC = LEFT then return</a:t>
            </a:r>
          </a:p>
          <a:p>
            <a:r>
              <a:rPr lang="en-US" sz="1400" b="0"/>
              <a:t>    (c) If A[LEFT] &gt; A[LOC]</a:t>
            </a:r>
          </a:p>
          <a:p>
            <a:r>
              <a:rPr lang="en-US" sz="1400" b="0"/>
              <a:t>		(i) interchange each other</a:t>
            </a:r>
          </a:p>
          <a:p>
            <a:r>
              <a:rPr lang="en-US" sz="1400" b="0"/>
              <a:t>		(ii) LOC =LEFT</a:t>
            </a:r>
          </a:p>
          <a:p>
            <a:r>
              <a:rPr lang="en-US" sz="1400" b="0"/>
              <a:t>		(iii) Goto Step 2</a:t>
            </a:r>
          </a:p>
        </p:txBody>
      </p:sp>
      <p:sp>
        <p:nvSpPr>
          <p:cNvPr id="53254" name="AutoShape 20"/>
          <p:cNvSpPr>
            <a:spLocks noChangeArrowheads="1"/>
          </p:cNvSpPr>
          <p:nvPr/>
        </p:nvSpPr>
        <p:spPr bwMode="auto">
          <a:xfrm>
            <a:off x="457200" y="13716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53255" name="Line 21"/>
          <p:cNvSpPr>
            <a:spLocks noChangeShapeType="1"/>
          </p:cNvSpPr>
          <p:nvPr/>
        </p:nvSpPr>
        <p:spPr bwMode="auto">
          <a:xfrm flipV="1">
            <a:off x="838200" y="1066800"/>
            <a:ext cx="381000" cy="381000"/>
          </a:xfrm>
          <a:prstGeom prst="line">
            <a:avLst/>
          </a:prstGeom>
          <a:noFill/>
          <a:ln w="38100">
            <a:solidFill>
              <a:srgbClr val="FF0000"/>
            </a:solidFill>
            <a:round/>
            <a:headEnd/>
            <a:tailEnd type="triangle" w="med" len="med"/>
          </a:ln>
        </p:spPr>
        <p:txBody>
          <a:bodyPr/>
          <a:lstStyle/>
          <a:p>
            <a:endParaRPr lang="en-US"/>
          </a:p>
        </p:txBody>
      </p:sp>
      <p:sp>
        <p:nvSpPr>
          <p:cNvPr id="53256"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53257" name="Slide Number Placeholder 6"/>
          <p:cNvSpPr>
            <a:spLocks noGrp="1"/>
          </p:cNvSpPr>
          <p:nvPr>
            <p:ph type="sldNum" sz="quarter" idx="11"/>
          </p:nvPr>
        </p:nvSpPr>
        <p:spPr>
          <a:xfrm>
            <a:off x="-30163" y="6481763"/>
            <a:ext cx="752476" cy="376237"/>
          </a:xfrm>
          <a:noFill/>
        </p:spPr>
        <p:txBody>
          <a:bodyPr/>
          <a:lstStyle/>
          <a:p>
            <a:pPr algn="l"/>
            <a:r>
              <a:rPr lang="en-US" smtClean="0"/>
              <a:t>8.</a:t>
            </a:r>
            <a:fld id="{CED3FF74-FCB9-4C54-9DE1-23FEF02E4ACC}" type="slidenum">
              <a:rPr lang="en-US" smtClean="0"/>
              <a:pPr algn="l"/>
              <a:t>36</a:t>
            </a:fld>
            <a:endParaRPr lang="en-US"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906463" y="4648200"/>
            <a:ext cx="7170737" cy="1838325"/>
            <a:chOff x="571" y="2928"/>
            <a:chExt cx="4517" cy="1158"/>
          </a:xfrm>
        </p:grpSpPr>
        <p:sp>
          <p:nvSpPr>
            <p:cNvPr id="54282" name="Rectangle 2"/>
            <p:cNvSpPr>
              <a:spLocks noChangeArrowheads="1"/>
            </p:cNvSpPr>
            <p:nvPr/>
          </p:nvSpPr>
          <p:spPr bwMode="auto">
            <a:xfrm>
              <a:off x="139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54283" name="Rectangle 3"/>
            <p:cNvSpPr>
              <a:spLocks noChangeArrowheads="1"/>
            </p:cNvSpPr>
            <p:nvPr/>
          </p:nvSpPr>
          <p:spPr bwMode="auto">
            <a:xfrm>
              <a:off x="177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54284" name="Rectangle 4"/>
            <p:cNvSpPr>
              <a:spLocks noChangeArrowheads="1"/>
            </p:cNvSpPr>
            <p:nvPr/>
          </p:nvSpPr>
          <p:spPr bwMode="auto">
            <a:xfrm>
              <a:off x="216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10</a:t>
              </a:r>
            </a:p>
          </p:txBody>
        </p:sp>
        <p:sp>
          <p:nvSpPr>
            <p:cNvPr id="54285" name="Rectangle 5"/>
            <p:cNvSpPr>
              <a:spLocks noChangeArrowheads="1"/>
            </p:cNvSpPr>
            <p:nvPr/>
          </p:nvSpPr>
          <p:spPr bwMode="auto">
            <a:xfrm>
              <a:off x="2544"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7</a:t>
              </a:r>
            </a:p>
          </p:txBody>
        </p:sp>
        <p:sp>
          <p:nvSpPr>
            <p:cNvPr id="54286" name="Rectangle 6"/>
            <p:cNvSpPr>
              <a:spLocks noChangeArrowheads="1"/>
            </p:cNvSpPr>
            <p:nvPr/>
          </p:nvSpPr>
          <p:spPr bwMode="auto">
            <a:xfrm>
              <a:off x="2928"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54287" name="Rectangle 7"/>
            <p:cNvSpPr>
              <a:spLocks noChangeArrowheads="1"/>
            </p:cNvSpPr>
            <p:nvPr/>
          </p:nvSpPr>
          <p:spPr bwMode="auto">
            <a:xfrm>
              <a:off x="3312"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50</a:t>
              </a:r>
            </a:p>
          </p:txBody>
        </p:sp>
        <p:sp>
          <p:nvSpPr>
            <p:cNvPr id="54288" name="Rectangle 8"/>
            <p:cNvSpPr>
              <a:spLocks noChangeArrowheads="1"/>
            </p:cNvSpPr>
            <p:nvPr/>
          </p:nvSpPr>
          <p:spPr bwMode="auto">
            <a:xfrm>
              <a:off x="369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60</a:t>
              </a:r>
            </a:p>
          </p:txBody>
        </p:sp>
        <p:sp>
          <p:nvSpPr>
            <p:cNvPr id="54289" name="Rectangle 9"/>
            <p:cNvSpPr>
              <a:spLocks noChangeArrowheads="1"/>
            </p:cNvSpPr>
            <p:nvPr/>
          </p:nvSpPr>
          <p:spPr bwMode="auto">
            <a:xfrm>
              <a:off x="408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80</a:t>
              </a:r>
            </a:p>
          </p:txBody>
        </p:sp>
        <p:sp>
          <p:nvSpPr>
            <p:cNvPr id="54290"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54291" name="Text Box 11"/>
            <p:cNvSpPr txBox="1">
              <a:spLocks noChangeArrowheads="1"/>
            </p:cNvSpPr>
            <p:nvPr/>
          </p:nvSpPr>
          <p:spPr bwMode="auto">
            <a:xfrm>
              <a:off x="571" y="3033"/>
              <a:ext cx="660" cy="237"/>
            </a:xfrm>
            <a:prstGeom prst="rect">
              <a:avLst/>
            </a:prstGeom>
            <a:solidFill>
              <a:srgbClr val="CCFF99"/>
            </a:solidFill>
            <a:ln w="9525">
              <a:solidFill>
                <a:srgbClr val="FF0000"/>
              </a:solidFill>
              <a:miter lim="800000"/>
              <a:headEnd/>
              <a:tailEnd/>
            </a:ln>
          </p:spPr>
          <p:txBody>
            <a:bodyPr wrap="none">
              <a:spAutoFit/>
            </a:bodyPr>
            <a:lstStyle/>
            <a:p>
              <a:r>
                <a:rPr lang="en-US">
                  <a:solidFill>
                    <a:srgbClr val="FF0000"/>
                  </a:solidFill>
                  <a:latin typeface="Times New Roman" pitchFamily="18" charset="0"/>
                </a:rPr>
                <a:t>LOC = 4</a:t>
              </a:r>
            </a:p>
          </p:txBody>
        </p:sp>
        <p:sp>
          <p:nvSpPr>
            <p:cNvPr id="54292"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54293" name="Text Box 13"/>
            <p:cNvSpPr txBox="1">
              <a:spLocks noChangeArrowheads="1"/>
            </p:cNvSpPr>
            <p:nvPr/>
          </p:nvSpPr>
          <p:spPr bwMode="auto">
            <a:xfrm>
              <a:off x="1536" y="3840"/>
              <a:ext cx="768" cy="237"/>
            </a:xfrm>
            <a:prstGeom prst="rect">
              <a:avLst/>
            </a:prstGeom>
            <a:noFill/>
            <a:ln w="9525">
              <a:solidFill>
                <a:schemeClr val="tx1"/>
              </a:solidFill>
              <a:miter lim="800000"/>
              <a:headEnd/>
              <a:tailEnd/>
            </a:ln>
          </p:spPr>
          <p:txBody>
            <a:bodyPr>
              <a:spAutoFit/>
            </a:bodyPr>
            <a:lstStyle/>
            <a:p>
              <a:r>
                <a:rPr lang="en-US">
                  <a:latin typeface="Times New Roman" pitchFamily="18" charset="0"/>
                </a:rPr>
                <a:t>LEFT = 4</a:t>
              </a:r>
            </a:p>
          </p:txBody>
        </p:sp>
        <p:sp>
          <p:nvSpPr>
            <p:cNvPr id="54294" name="Text Box 14"/>
            <p:cNvSpPr txBox="1">
              <a:spLocks noChangeArrowheads="1"/>
            </p:cNvSpPr>
            <p:nvPr/>
          </p:nvSpPr>
          <p:spPr bwMode="auto">
            <a:xfrm>
              <a:off x="4128" y="3849"/>
              <a:ext cx="960" cy="237"/>
            </a:xfrm>
            <a:prstGeom prst="rect">
              <a:avLst/>
            </a:prstGeom>
            <a:solidFill>
              <a:srgbClr val="CCFF99"/>
            </a:solidFill>
            <a:ln w="9525">
              <a:solidFill>
                <a:srgbClr val="FF0000"/>
              </a:solidFill>
              <a:miter lim="800000"/>
              <a:headEnd/>
              <a:tailEnd/>
            </a:ln>
          </p:spPr>
          <p:txBody>
            <a:bodyPr>
              <a:spAutoFit/>
            </a:bodyPr>
            <a:lstStyle/>
            <a:p>
              <a:pPr algn="ctr"/>
              <a:r>
                <a:rPr lang="en-US">
                  <a:solidFill>
                    <a:srgbClr val="0000FF"/>
                  </a:solidFill>
                  <a:latin typeface="Times New Roman" pitchFamily="18" charset="0"/>
                </a:rPr>
                <a:t>RIGHT = 5</a:t>
              </a:r>
            </a:p>
          </p:txBody>
        </p:sp>
        <p:sp>
          <p:nvSpPr>
            <p:cNvPr id="54295" name="Line 15"/>
            <p:cNvSpPr>
              <a:spLocks noChangeShapeType="1"/>
            </p:cNvSpPr>
            <p:nvPr/>
          </p:nvSpPr>
          <p:spPr bwMode="auto">
            <a:xfrm flipH="1" flipV="1">
              <a:off x="3600" y="3600"/>
              <a:ext cx="528" cy="288"/>
            </a:xfrm>
            <a:prstGeom prst="line">
              <a:avLst/>
            </a:prstGeom>
            <a:noFill/>
            <a:ln w="38100">
              <a:solidFill>
                <a:srgbClr val="FF3300"/>
              </a:solidFill>
              <a:round/>
              <a:headEnd/>
              <a:tailEnd type="triangle" w="med" len="med"/>
            </a:ln>
          </p:spPr>
          <p:txBody>
            <a:bodyPr/>
            <a:lstStyle/>
            <a:p>
              <a:endParaRPr lang="en-US"/>
            </a:p>
          </p:txBody>
        </p:sp>
        <p:sp>
          <p:nvSpPr>
            <p:cNvPr id="54296" name="Line 16"/>
            <p:cNvSpPr>
              <a:spLocks noChangeShapeType="1"/>
            </p:cNvSpPr>
            <p:nvPr/>
          </p:nvSpPr>
          <p:spPr bwMode="auto">
            <a:xfrm flipV="1">
              <a:off x="2208" y="3648"/>
              <a:ext cx="864" cy="240"/>
            </a:xfrm>
            <a:prstGeom prst="line">
              <a:avLst/>
            </a:prstGeom>
            <a:noFill/>
            <a:ln w="38100">
              <a:solidFill>
                <a:srgbClr val="FF3300"/>
              </a:solidFill>
              <a:round/>
              <a:headEnd/>
              <a:tailEnd type="triangle" w="med" len="med"/>
            </a:ln>
          </p:spPr>
          <p:txBody>
            <a:bodyPr/>
            <a:lstStyle/>
            <a:p>
              <a:endParaRPr lang="en-US"/>
            </a:p>
          </p:txBody>
        </p:sp>
      </p:grpSp>
      <p:sp>
        <p:nvSpPr>
          <p:cNvPr id="54275" name="Text Box 17"/>
          <p:cNvSpPr txBox="1">
            <a:spLocks noChangeArrowheads="1"/>
          </p:cNvSpPr>
          <p:nvPr/>
        </p:nvSpPr>
        <p:spPr bwMode="auto">
          <a:xfrm>
            <a:off x="914400" y="838200"/>
            <a:ext cx="7620000" cy="1590675"/>
          </a:xfrm>
          <a:prstGeom prst="rect">
            <a:avLst/>
          </a:prstGeom>
          <a:solidFill>
            <a:srgbClr val="CCFF99"/>
          </a:solidFill>
          <a:ln w="9525">
            <a:solidFill>
              <a:srgbClr val="FF0000"/>
            </a:solidFill>
            <a:miter lim="800000"/>
            <a:headEnd/>
            <a:tailEnd/>
          </a:ln>
        </p:spPr>
        <p:txBody>
          <a:bodyPr>
            <a:spAutoFit/>
          </a:bodyPr>
          <a:lstStyle/>
          <a:p>
            <a:pPr marL="457200" indent="-457200"/>
            <a:r>
              <a:rPr lang="en-US" sz="1400">
                <a:solidFill>
                  <a:srgbClr val="0000FF"/>
                </a:solidFill>
              </a:rPr>
              <a:t>2. (a) Repeat A[LOC] &lt;= A[RIGHT] and LOC ≠ RIGHT</a:t>
            </a:r>
          </a:p>
          <a:p>
            <a:pPr marL="457200" indent="-457200"/>
            <a:r>
              <a:rPr lang="en-US" sz="1400">
                <a:solidFill>
                  <a:srgbClr val="0000FF"/>
                </a:solidFill>
              </a:rPr>
              <a:t>		RIGHT := RIGHT -1</a:t>
            </a:r>
          </a:p>
          <a:p>
            <a:pPr marL="457200" indent="-457200"/>
            <a:r>
              <a:rPr lang="en-US" sz="1400">
                <a:solidFill>
                  <a:srgbClr val="0000FF"/>
                </a:solidFill>
              </a:rPr>
              <a:t>    (b) if LOC =RIGHT then return</a:t>
            </a:r>
          </a:p>
          <a:p>
            <a:pPr marL="457200" indent="-457200"/>
            <a:r>
              <a:rPr lang="en-US" sz="1400">
                <a:solidFill>
                  <a:srgbClr val="0000FF"/>
                </a:solidFill>
              </a:rPr>
              <a:t>    (c) If A[LOC] &gt; A[RIGHT]</a:t>
            </a:r>
          </a:p>
          <a:p>
            <a:pPr marL="457200" indent="-457200"/>
            <a:r>
              <a:rPr lang="en-US" sz="1400">
                <a:solidFill>
                  <a:srgbClr val="0000FF"/>
                </a:solidFill>
              </a:rPr>
              <a:t>		(i) interchange each other</a:t>
            </a:r>
          </a:p>
          <a:p>
            <a:pPr marL="457200" indent="-457200"/>
            <a:r>
              <a:rPr lang="en-US" sz="1400">
                <a:solidFill>
                  <a:srgbClr val="0000FF"/>
                </a:solidFill>
              </a:rPr>
              <a:t>		(ii) LOC =RIGHT</a:t>
            </a:r>
          </a:p>
          <a:p>
            <a:pPr marL="457200" indent="-457200"/>
            <a:r>
              <a:rPr lang="en-US" sz="1400">
                <a:solidFill>
                  <a:srgbClr val="0000FF"/>
                </a:solidFill>
              </a:rPr>
              <a:t>		(iii) Goto Step 3</a:t>
            </a:r>
          </a:p>
        </p:txBody>
      </p:sp>
      <p:sp>
        <p:nvSpPr>
          <p:cNvPr id="54276"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54277" name="Text Box 19"/>
          <p:cNvSpPr txBox="1">
            <a:spLocks noChangeArrowheads="1"/>
          </p:cNvSpPr>
          <p:nvPr/>
        </p:nvSpPr>
        <p:spPr bwMode="auto">
          <a:xfrm>
            <a:off x="914400" y="2447925"/>
            <a:ext cx="7620000" cy="1590675"/>
          </a:xfrm>
          <a:prstGeom prst="rect">
            <a:avLst/>
          </a:prstGeom>
          <a:solidFill>
            <a:srgbClr val="D9D8B2"/>
          </a:solidFill>
          <a:ln w="9525">
            <a:solidFill>
              <a:schemeClr val="tx1"/>
            </a:solidFill>
            <a:miter lim="800000"/>
            <a:headEnd/>
            <a:tailEnd/>
          </a:ln>
        </p:spPr>
        <p:txBody>
          <a:bodyPr>
            <a:spAutoFit/>
          </a:bodyPr>
          <a:lstStyle/>
          <a:p>
            <a:r>
              <a:rPr lang="en-US" sz="1400" b="0"/>
              <a:t>3. (a) Repeat A[LOC] &gt; A[LEFT] and LOC ≠ LEFT</a:t>
            </a:r>
          </a:p>
          <a:p>
            <a:r>
              <a:rPr lang="en-US" sz="1400" b="0"/>
              <a:t>		 LEFT := LEFT +1</a:t>
            </a:r>
          </a:p>
          <a:p>
            <a:r>
              <a:rPr lang="en-US" sz="1400" b="0"/>
              <a:t>    (b) if LOC = LEFT then return</a:t>
            </a:r>
          </a:p>
          <a:p>
            <a:r>
              <a:rPr lang="en-US" sz="1400" b="0"/>
              <a:t>    (c) If A[LEFT] &gt; A[LOC]</a:t>
            </a:r>
          </a:p>
          <a:p>
            <a:r>
              <a:rPr lang="en-US" sz="1400" b="0"/>
              <a:t>		(i) interchange each other</a:t>
            </a:r>
          </a:p>
          <a:p>
            <a:r>
              <a:rPr lang="en-US" sz="1400" b="0"/>
              <a:t>		(ii) LOC =LEFT</a:t>
            </a:r>
          </a:p>
          <a:p>
            <a:r>
              <a:rPr lang="en-US" sz="1400" b="0"/>
              <a:t>		(iii) Goto Step 2</a:t>
            </a:r>
          </a:p>
        </p:txBody>
      </p:sp>
      <p:sp>
        <p:nvSpPr>
          <p:cNvPr id="54278" name="AutoShape 20"/>
          <p:cNvSpPr>
            <a:spLocks noChangeArrowheads="1"/>
          </p:cNvSpPr>
          <p:nvPr/>
        </p:nvSpPr>
        <p:spPr bwMode="auto">
          <a:xfrm>
            <a:off x="457200" y="13716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54279" name="Line 21"/>
          <p:cNvSpPr>
            <a:spLocks noChangeShapeType="1"/>
          </p:cNvSpPr>
          <p:nvPr/>
        </p:nvSpPr>
        <p:spPr bwMode="auto">
          <a:xfrm flipV="1">
            <a:off x="838200" y="1066800"/>
            <a:ext cx="381000" cy="381000"/>
          </a:xfrm>
          <a:prstGeom prst="line">
            <a:avLst/>
          </a:prstGeom>
          <a:noFill/>
          <a:ln w="38100">
            <a:solidFill>
              <a:srgbClr val="FF0000"/>
            </a:solidFill>
            <a:round/>
            <a:headEnd/>
            <a:tailEnd type="triangle" w="med" len="med"/>
          </a:ln>
        </p:spPr>
        <p:txBody>
          <a:bodyPr/>
          <a:lstStyle/>
          <a:p>
            <a:endParaRPr lang="en-US"/>
          </a:p>
        </p:txBody>
      </p:sp>
      <p:sp>
        <p:nvSpPr>
          <p:cNvPr id="54280"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54281" name="Slide Number Placeholder 6"/>
          <p:cNvSpPr>
            <a:spLocks noGrp="1"/>
          </p:cNvSpPr>
          <p:nvPr>
            <p:ph type="sldNum" sz="quarter" idx="11"/>
          </p:nvPr>
        </p:nvSpPr>
        <p:spPr>
          <a:xfrm>
            <a:off x="-30163" y="6481763"/>
            <a:ext cx="752476" cy="376237"/>
          </a:xfrm>
          <a:noFill/>
        </p:spPr>
        <p:txBody>
          <a:bodyPr/>
          <a:lstStyle/>
          <a:p>
            <a:pPr algn="l"/>
            <a:r>
              <a:rPr lang="en-US" smtClean="0"/>
              <a:t>8.</a:t>
            </a:r>
            <a:fld id="{49A85033-1728-47AC-91F1-6CBC8D6583AA}" type="slidenum">
              <a:rPr lang="en-US" smtClean="0"/>
              <a:pPr algn="l"/>
              <a:t>37</a:t>
            </a:fld>
            <a:endParaRPr lang="en-US"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906463" y="4648200"/>
            <a:ext cx="7170737" cy="1838325"/>
            <a:chOff x="571" y="2928"/>
            <a:chExt cx="4517" cy="1158"/>
          </a:xfrm>
        </p:grpSpPr>
        <p:sp>
          <p:nvSpPr>
            <p:cNvPr id="55306" name="Rectangle 2"/>
            <p:cNvSpPr>
              <a:spLocks noChangeArrowheads="1"/>
            </p:cNvSpPr>
            <p:nvPr/>
          </p:nvSpPr>
          <p:spPr bwMode="auto">
            <a:xfrm>
              <a:off x="139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55307" name="Rectangle 3"/>
            <p:cNvSpPr>
              <a:spLocks noChangeArrowheads="1"/>
            </p:cNvSpPr>
            <p:nvPr/>
          </p:nvSpPr>
          <p:spPr bwMode="auto">
            <a:xfrm>
              <a:off x="177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55308" name="Rectangle 4"/>
            <p:cNvSpPr>
              <a:spLocks noChangeArrowheads="1"/>
            </p:cNvSpPr>
            <p:nvPr/>
          </p:nvSpPr>
          <p:spPr bwMode="auto">
            <a:xfrm>
              <a:off x="216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10</a:t>
              </a:r>
            </a:p>
          </p:txBody>
        </p:sp>
        <p:sp>
          <p:nvSpPr>
            <p:cNvPr id="55309" name="Rectangle 5"/>
            <p:cNvSpPr>
              <a:spLocks noChangeArrowheads="1"/>
            </p:cNvSpPr>
            <p:nvPr/>
          </p:nvSpPr>
          <p:spPr bwMode="auto">
            <a:xfrm>
              <a:off x="2544"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7</a:t>
              </a:r>
            </a:p>
          </p:txBody>
        </p:sp>
        <p:sp>
          <p:nvSpPr>
            <p:cNvPr id="55310" name="Rectangle 6"/>
            <p:cNvSpPr>
              <a:spLocks noChangeArrowheads="1"/>
            </p:cNvSpPr>
            <p:nvPr/>
          </p:nvSpPr>
          <p:spPr bwMode="auto">
            <a:xfrm>
              <a:off x="2928" y="2928"/>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55311" name="Rectangle 7"/>
            <p:cNvSpPr>
              <a:spLocks noChangeArrowheads="1"/>
            </p:cNvSpPr>
            <p:nvPr/>
          </p:nvSpPr>
          <p:spPr bwMode="auto">
            <a:xfrm>
              <a:off x="3312"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50</a:t>
              </a:r>
            </a:p>
          </p:txBody>
        </p:sp>
        <p:sp>
          <p:nvSpPr>
            <p:cNvPr id="55312" name="Rectangle 8"/>
            <p:cNvSpPr>
              <a:spLocks noChangeArrowheads="1"/>
            </p:cNvSpPr>
            <p:nvPr/>
          </p:nvSpPr>
          <p:spPr bwMode="auto">
            <a:xfrm>
              <a:off x="3696"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60</a:t>
              </a:r>
            </a:p>
          </p:txBody>
        </p:sp>
        <p:sp>
          <p:nvSpPr>
            <p:cNvPr id="55313" name="Rectangle 9"/>
            <p:cNvSpPr>
              <a:spLocks noChangeArrowheads="1"/>
            </p:cNvSpPr>
            <p:nvPr/>
          </p:nvSpPr>
          <p:spPr bwMode="auto">
            <a:xfrm>
              <a:off x="4080" y="2928"/>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80</a:t>
              </a:r>
            </a:p>
          </p:txBody>
        </p:sp>
        <p:sp>
          <p:nvSpPr>
            <p:cNvPr id="55314" name="Rectangle 10"/>
            <p:cNvSpPr>
              <a:spLocks noChangeArrowheads="1"/>
            </p:cNvSpPr>
            <p:nvPr/>
          </p:nvSpPr>
          <p:spPr bwMode="auto">
            <a:xfrm>
              <a:off x="4464" y="2928"/>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55315" name="Text Box 11"/>
            <p:cNvSpPr txBox="1">
              <a:spLocks noChangeArrowheads="1"/>
            </p:cNvSpPr>
            <p:nvPr/>
          </p:nvSpPr>
          <p:spPr bwMode="auto">
            <a:xfrm>
              <a:off x="571" y="3033"/>
              <a:ext cx="660" cy="237"/>
            </a:xfrm>
            <a:prstGeom prst="rect">
              <a:avLst/>
            </a:prstGeom>
            <a:solidFill>
              <a:srgbClr val="CCFF99"/>
            </a:solidFill>
            <a:ln w="9525">
              <a:solidFill>
                <a:srgbClr val="FF0000"/>
              </a:solidFill>
              <a:miter lim="800000"/>
              <a:headEnd/>
              <a:tailEnd/>
            </a:ln>
          </p:spPr>
          <p:txBody>
            <a:bodyPr wrap="none">
              <a:spAutoFit/>
            </a:bodyPr>
            <a:lstStyle/>
            <a:p>
              <a:r>
                <a:rPr lang="en-US">
                  <a:solidFill>
                    <a:srgbClr val="FF0000"/>
                  </a:solidFill>
                  <a:latin typeface="Times New Roman" pitchFamily="18" charset="0"/>
                </a:rPr>
                <a:t>LOC = 4</a:t>
              </a:r>
            </a:p>
          </p:txBody>
        </p:sp>
        <p:sp>
          <p:nvSpPr>
            <p:cNvPr id="55316" name="Text Box 12"/>
            <p:cNvSpPr txBox="1">
              <a:spLocks noChangeArrowheads="1"/>
            </p:cNvSpPr>
            <p:nvPr/>
          </p:nvSpPr>
          <p:spPr bwMode="auto">
            <a:xfrm>
              <a:off x="1420" y="3360"/>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55317" name="Text Box 13"/>
            <p:cNvSpPr txBox="1">
              <a:spLocks noChangeArrowheads="1"/>
            </p:cNvSpPr>
            <p:nvPr/>
          </p:nvSpPr>
          <p:spPr bwMode="auto">
            <a:xfrm>
              <a:off x="1536" y="3840"/>
              <a:ext cx="768" cy="237"/>
            </a:xfrm>
            <a:prstGeom prst="rect">
              <a:avLst/>
            </a:prstGeom>
            <a:noFill/>
            <a:ln w="9525">
              <a:solidFill>
                <a:schemeClr val="tx1"/>
              </a:solidFill>
              <a:miter lim="800000"/>
              <a:headEnd/>
              <a:tailEnd/>
            </a:ln>
          </p:spPr>
          <p:txBody>
            <a:bodyPr>
              <a:spAutoFit/>
            </a:bodyPr>
            <a:lstStyle/>
            <a:p>
              <a:r>
                <a:rPr lang="en-US">
                  <a:latin typeface="Times New Roman" pitchFamily="18" charset="0"/>
                </a:rPr>
                <a:t>LEFT = 4</a:t>
              </a:r>
            </a:p>
          </p:txBody>
        </p:sp>
        <p:sp>
          <p:nvSpPr>
            <p:cNvPr id="55318" name="Text Box 14"/>
            <p:cNvSpPr txBox="1">
              <a:spLocks noChangeArrowheads="1"/>
            </p:cNvSpPr>
            <p:nvPr/>
          </p:nvSpPr>
          <p:spPr bwMode="auto">
            <a:xfrm>
              <a:off x="4128" y="3849"/>
              <a:ext cx="960" cy="237"/>
            </a:xfrm>
            <a:prstGeom prst="rect">
              <a:avLst/>
            </a:prstGeom>
            <a:solidFill>
              <a:srgbClr val="CCFF99"/>
            </a:solidFill>
            <a:ln w="9525">
              <a:solidFill>
                <a:srgbClr val="FF0000"/>
              </a:solidFill>
              <a:miter lim="800000"/>
              <a:headEnd/>
              <a:tailEnd/>
            </a:ln>
          </p:spPr>
          <p:txBody>
            <a:bodyPr>
              <a:spAutoFit/>
            </a:bodyPr>
            <a:lstStyle/>
            <a:p>
              <a:pPr algn="ctr"/>
              <a:r>
                <a:rPr lang="en-US">
                  <a:solidFill>
                    <a:srgbClr val="0000FF"/>
                  </a:solidFill>
                  <a:latin typeface="Times New Roman" pitchFamily="18" charset="0"/>
                </a:rPr>
                <a:t>RIGHT = 4</a:t>
              </a:r>
            </a:p>
          </p:txBody>
        </p:sp>
        <p:sp>
          <p:nvSpPr>
            <p:cNvPr id="55319" name="Line 15"/>
            <p:cNvSpPr>
              <a:spLocks noChangeShapeType="1"/>
            </p:cNvSpPr>
            <p:nvPr/>
          </p:nvSpPr>
          <p:spPr bwMode="auto">
            <a:xfrm flipH="1" flipV="1">
              <a:off x="3264" y="3552"/>
              <a:ext cx="864" cy="336"/>
            </a:xfrm>
            <a:prstGeom prst="line">
              <a:avLst/>
            </a:prstGeom>
            <a:noFill/>
            <a:ln w="38100">
              <a:solidFill>
                <a:srgbClr val="FF3300"/>
              </a:solidFill>
              <a:round/>
              <a:headEnd/>
              <a:tailEnd type="triangle" w="med" len="med"/>
            </a:ln>
          </p:spPr>
          <p:txBody>
            <a:bodyPr/>
            <a:lstStyle/>
            <a:p>
              <a:endParaRPr lang="en-US"/>
            </a:p>
          </p:txBody>
        </p:sp>
        <p:sp>
          <p:nvSpPr>
            <p:cNvPr id="55320" name="Line 16"/>
            <p:cNvSpPr>
              <a:spLocks noChangeShapeType="1"/>
            </p:cNvSpPr>
            <p:nvPr/>
          </p:nvSpPr>
          <p:spPr bwMode="auto">
            <a:xfrm flipV="1">
              <a:off x="2208" y="3648"/>
              <a:ext cx="864" cy="240"/>
            </a:xfrm>
            <a:prstGeom prst="line">
              <a:avLst/>
            </a:prstGeom>
            <a:noFill/>
            <a:ln w="38100">
              <a:solidFill>
                <a:srgbClr val="FF3300"/>
              </a:solidFill>
              <a:round/>
              <a:headEnd/>
              <a:tailEnd type="triangle" w="med" len="med"/>
            </a:ln>
          </p:spPr>
          <p:txBody>
            <a:bodyPr/>
            <a:lstStyle/>
            <a:p>
              <a:endParaRPr lang="en-US"/>
            </a:p>
          </p:txBody>
        </p:sp>
      </p:grpSp>
      <p:sp>
        <p:nvSpPr>
          <p:cNvPr id="55299" name="Text Box 17"/>
          <p:cNvSpPr txBox="1">
            <a:spLocks noChangeArrowheads="1"/>
          </p:cNvSpPr>
          <p:nvPr/>
        </p:nvSpPr>
        <p:spPr bwMode="auto">
          <a:xfrm>
            <a:off x="914400" y="838200"/>
            <a:ext cx="7620000" cy="1590675"/>
          </a:xfrm>
          <a:prstGeom prst="rect">
            <a:avLst/>
          </a:prstGeom>
          <a:solidFill>
            <a:srgbClr val="CCFF99"/>
          </a:solidFill>
          <a:ln w="9525">
            <a:solidFill>
              <a:srgbClr val="FF0000"/>
            </a:solidFill>
            <a:miter lim="800000"/>
            <a:headEnd/>
            <a:tailEnd/>
          </a:ln>
        </p:spPr>
        <p:txBody>
          <a:bodyPr>
            <a:spAutoFit/>
          </a:bodyPr>
          <a:lstStyle/>
          <a:p>
            <a:pPr marL="457200" indent="-457200"/>
            <a:r>
              <a:rPr lang="en-US" sz="1400">
                <a:solidFill>
                  <a:srgbClr val="0000FF"/>
                </a:solidFill>
              </a:rPr>
              <a:t>2. (a) Repeat A[LOC] &lt;= A[RIGHT] and LOC ≠ RIGHT</a:t>
            </a:r>
          </a:p>
          <a:p>
            <a:pPr marL="457200" indent="-457200"/>
            <a:r>
              <a:rPr lang="en-US" sz="1400">
                <a:solidFill>
                  <a:srgbClr val="0000FF"/>
                </a:solidFill>
              </a:rPr>
              <a:t>		RIGHT := RIGHT -1</a:t>
            </a:r>
          </a:p>
          <a:p>
            <a:pPr marL="457200" indent="-457200"/>
            <a:r>
              <a:rPr lang="en-US" sz="1400">
                <a:solidFill>
                  <a:srgbClr val="0000FF"/>
                </a:solidFill>
              </a:rPr>
              <a:t>    (b) </a:t>
            </a:r>
            <a:r>
              <a:rPr lang="en-US" sz="1400">
                <a:solidFill>
                  <a:srgbClr val="FF0000"/>
                </a:solidFill>
              </a:rPr>
              <a:t>if LOC =RIGHT then return</a:t>
            </a:r>
          </a:p>
          <a:p>
            <a:pPr marL="457200" indent="-457200"/>
            <a:r>
              <a:rPr lang="en-US" sz="1400">
                <a:solidFill>
                  <a:srgbClr val="0000FF"/>
                </a:solidFill>
              </a:rPr>
              <a:t>    (c) If A[LOC] &gt; A[RIGHT]</a:t>
            </a:r>
          </a:p>
          <a:p>
            <a:pPr marL="457200" indent="-457200"/>
            <a:r>
              <a:rPr lang="en-US" sz="1400">
                <a:solidFill>
                  <a:srgbClr val="0000FF"/>
                </a:solidFill>
              </a:rPr>
              <a:t>		(i) interchange each other</a:t>
            </a:r>
          </a:p>
          <a:p>
            <a:pPr marL="457200" indent="-457200"/>
            <a:r>
              <a:rPr lang="en-US" sz="1400">
                <a:solidFill>
                  <a:srgbClr val="0000FF"/>
                </a:solidFill>
              </a:rPr>
              <a:t>		(ii) LOC =RIGHT</a:t>
            </a:r>
          </a:p>
          <a:p>
            <a:pPr marL="457200" indent="-457200"/>
            <a:r>
              <a:rPr lang="en-US" sz="1400">
                <a:solidFill>
                  <a:srgbClr val="0000FF"/>
                </a:solidFill>
              </a:rPr>
              <a:t>		(iii) Goto Step 3</a:t>
            </a:r>
          </a:p>
        </p:txBody>
      </p:sp>
      <p:sp>
        <p:nvSpPr>
          <p:cNvPr id="55300" name="Text Box 18"/>
          <p:cNvSpPr txBox="1">
            <a:spLocks noChangeArrowheads="1"/>
          </p:cNvSpPr>
          <p:nvPr/>
        </p:nvSpPr>
        <p:spPr bwMode="auto">
          <a:xfrm>
            <a:off x="914400" y="457200"/>
            <a:ext cx="7620000" cy="314325"/>
          </a:xfrm>
          <a:prstGeom prst="rect">
            <a:avLst/>
          </a:prstGeom>
          <a:solidFill>
            <a:srgbClr val="D9D8B2"/>
          </a:solidFill>
          <a:ln w="9525">
            <a:solidFill>
              <a:schemeClr val="tx1"/>
            </a:solidFill>
            <a:miter lim="800000"/>
            <a:headEnd/>
            <a:tailEnd/>
          </a:ln>
        </p:spPr>
        <p:txBody>
          <a:bodyPr>
            <a:spAutoFit/>
          </a:bodyPr>
          <a:lstStyle/>
          <a:p>
            <a:pPr>
              <a:spcBef>
                <a:spcPct val="50000"/>
              </a:spcBef>
            </a:pPr>
            <a:r>
              <a:rPr lang="en-US" sz="1400" b="0"/>
              <a:t>1. Set LEFT = BEG, RIGHT = END and LOC = LEFT</a:t>
            </a:r>
          </a:p>
        </p:txBody>
      </p:sp>
      <p:sp>
        <p:nvSpPr>
          <p:cNvPr id="55301" name="Text Box 19"/>
          <p:cNvSpPr txBox="1">
            <a:spLocks noChangeArrowheads="1"/>
          </p:cNvSpPr>
          <p:nvPr/>
        </p:nvSpPr>
        <p:spPr bwMode="auto">
          <a:xfrm>
            <a:off x="914400" y="2447925"/>
            <a:ext cx="7620000" cy="1590675"/>
          </a:xfrm>
          <a:prstGeom prst="rect">
            <a:avLst/>
          </a:prstGeom>
          <a:solidFill>
            <a:srgbClr val="D9D8B2"/>
          </a:solidFill>
          <a:ln w="9525">
            <a:solidFill>
              <a:schemeClr val="tx1"/>
            </a:solidFill>
            <a:miter lim="800000"/>
            <a:headEnd/>
            <a:tailEnd/>
          </a:ln>
        </p:spPr>
        <p:txBody>
          <a:bodyPr>
            <a:spAutoFit/>
          </a:bodyPr>
          <a:lstStyle/>
          <a:p>
            <a:r>
              <a:rPr lang="en-US" sz="1400" b="0"/>
              <a:t>3. (a) Repeat A[LOC] &gt; A[LEFT] and LOC ≠ LEFT</a:t>
            </a:r>
          </a:p>
          <a:p>
            <a:r>
              <a:rPr lang="en-US" sz="1400" b="0"/>
              <a:t>		 LEFT := LEFT +1</a:t>
            </a:r>
          </a:p>
          <a:p>
            <a:r>
              <a:rPr lang="en-US" sz="1400" b="0"/>
              <a:t>    (b) if LOC = LEFT then return</a:t>
            </a:r>
          </a:p>
          <a:p>
            <a:r>
              <a:rPr lang="en-US" sz="1400" b="0"/>
              <a:t>    (c) If A[LEFT] &gt; A[LOC]</a:t>
            </a:r>
          </a:p>
          <a:p>
            <a:r>
              <a:rPr lang="en-US" sz="1400" b="0"/>
              <a:t>		(i) interchange each other</a:t>
            </a:r>
          </a:p>
          <a:p>
            <a:r>
              <a:rPr lang="en-US" sz="1400" b="0"/>
              <a:t>		(ii) LOC =LEFT</a:t>
            </a:r>
          </a:p>
          <a:p>
            <a:r>
              <a:rPr lang="en-US" sz="1400" b="0"/>
              <a:t>		(iii) Goto Step 2</a:t>
            </a:r>
          </a:p>
        </p:txBody>
      </p:sp>
      <p:sp>
        <p:nvSpPr>
          <p:cNvPr id="55302" name="AutoShape 20"/>
          <p:cNvSpPr>
            <a:spLocks noChangeArrowheads="1"/>
          </p:cNvSpPr>
          <p:nvPr/>
        </p:nvSpPr>
        <p:spPr bwMode="auto">
          <a:xfrm>
            <a:off x="457200" y="1371600"/>
            <a:ext cx="457200" cy="304800"/>
          </a:xfrm>
          <a:prstGeom prst="rightArrow">
            <a:avLst>
              <a:gd name="adj1" fmla="val 50000"/>
              <a:gd name="adj2" fmla="val 37500"/>
            </a:avLst>
          </a:prstGeom>
          <a:solidFill>
            <a:srgbClr val="FF0000"/>
          </a:solidFill>
          <a:ln w="9525">
            <a:solidFill>
              <a:srgbClr val="0000FF"/>
            </a:solidFill>
            <a:miter lim="800000"/>
            <a:headEnd/>
            <a:tailEnd/>
          </a:ln>
        </p:spPr>
        <p:txBody>
          <a:bodyPr wrap="none" anchor="ctr"/>
          <a:lstStyle/>
          <a:p>
            <a:endParaRPr lang="en-US"/>
          </a:p>
        </p:txBody>
      </p:sp>
      <p:sp>
        <p:nvSpPr>
          <p:cNvPr id="55303" name="Line 21"/>
          <p:cNvSpPr>
            <a:spLocks noChangeShapeType="1"/>
          </p:cNvSpPr>
          <p:nvPr/>
        </p:nvSpPr>
        <p:spPr bwMode="auto">
          <a:xfrm flipV="1">
            <a:off x="838200" y="1447800"/>
            <a:ext cx="457200" cy="0"/>
          </a:xfrm>
          <a:prstGeom prst="line">
            <a:avLst/>
          </a:prstGeom>
          <a:noFill/>
          <a:ln w="38100">
            <a:solidFill>
              <a:srgbClr val="FF0000"/>
            </a:solidFill>
            <a:round/>
            <a:headEnd/>
            <a:tailEnd type="triangle" w="med" len="med"/>
          </a:ln>
        </p:spPr>
        <p:txBody>
          <a:bodyPr/>
          <a:lstStyle/>
          <a:p>
            <a:endParaRPr lang="en-US"/>
          </a:p>
        </p:txBody>
      </p:sp>
      <p:sp>
        <p:nvSpPr>
          <p:cNvPr id="55304"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55305" name="Slide Number Placeholder 6"/>
          <p:cNvSpPr>
            <a:spLocks noGrp="1"/>
          </p:cNvSpPr>
          <p:nvPr>
            <p:ph type="sldNum" sz="quarter" idx="11"/>
          </p:nvPr>
        </p:nvSpPr>
        <p:spPr>
          <a:xfrm>
            <a:off x="-30163" y="6481763"/>
            <a:ext cx="752476" cy="376237"/>
          </a:xfrm>
          <a:noFill/>
        </p:spPr>
        <p:txBody>
          <a:bodyPr/>
          <a:lstStyle/>
          <a:p>
            <a:pPr algn="l"/>
            <a:r>
              <a:rPr lang="en-US" smtClean="0"/>
              <a:t>8.</a:t>
            </a:r>
            <a:fld id="{504748B3-6EB1-46F3-9B83-7E6739F4FEBF}" type="slidenum">
              <a:rPr lang="en-US" smtClean="0"/>
              <a:pPr algn="l"/>
              <a:t>38</a:t>
            </a:fld>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209800" y="1981200"/>
            <a:ext cx="5562600" cy="2667000"/>
            <a:chOff x="1392" y="1632"/>
            <a:chExt cx="3504" cy="1680"/>
          </a:xfrm>
        </p:grpSpPr>
        <p:sp>
          <p:nvSpPr>
            <p:cNvPr id="56325" name="Rectangle 3"/>
            <p:cNvSpPr>
              <a:spLocks noChangeArrowheads="1"/>
            </p:cNvSpPr>
            <p:nvPr/>
          </p:nvSpPr>
          <p:spPr bwMode="auto">
            <a:xfrm>
              <a:off x="1392" y="1674"/>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30</a:t>
              </a:r>
            </a:p>
          </p:txBody>
        </p:sp>
        <p:sp>
          <p:nvSpPr>
            <p:cNvPr id="56326" name="Rectangle 4"/>
            <p:cNvSpPr>
              <a:spLocks noChangeArrowheads="1"/>
            </p:cNvSpPr>
            <p:nvPr/>
          </p:nvSpPr>
          <p:spPr bwMode="auto">
            <a:xfrm>
              <a:off x="1776" y="1674"/>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20</a:t>
              </a:r>
            </a:p>
          </p:txBody>
        </p:sp>
        <p:sp>
          <p:nvSpPr>
            <p:cNvPr id="56327" name="Rectangle 5"/>
            <p:cNvSpPr>
              <a:spLocks noChangeArrowheads="1"/>
            </p:cNvSpPr>
            <p:nvPr/>
          </p:nvSpPr>
          <p:spPr bwMode="auto">
            <a:xfrm>
              <a:off x="2160" y="1674"/>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10</a:t>
              </a:r>
            </a:p>
          </p:txBody>
        </p:sp>
        <p:sp>
          <p:nvSpPr>
            <p:cNvPr id="56328" name="Rectangle 6"/>
            <p:cNvSpPr>
              <a:spLocks noChangeArrowheads="1"/>
            </p:cNvSpPr>
            <p:nvPr/>
          </p:nvSpPr>
          <p:spPr bwMode="auto">
            <a:xfrm>
              <a:off x="2544" y="1674"/>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7</a:t>
              </a:r>
            </a:p>
          </p:txBody>
        </p:sp>
        <p:sp>
          <p:nvSpPr>
            <p:cNvPr id="56329" name="Rectangle 7"/>
            <p:cNvSpPr>
              <a:spLocks noChangeArrowheads="1"/>
            </p:cNvSpPr>
            <p:nvPr/>
          </p:nvSpPr>
          <p:spPr bwMode="auto">
            <a:xfrm>
              <a:off x="2928" y="1674"/>
              <a:ext cx="384" cy="384"/>
            </a:xfrm>
            <a:prstGeom prst="rect">
              <a:avLst/>
            </a:prstGeom>
            <a:solidFill>
              <a:srgbClr val="660033"/>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660033"/>
              </a:extrusionClr>
            </a:sp3d>
          </p:spPr>
          <p:txBody>
            <a:bodyPr wrap="none" anchor="ctr">
              <a:flatTx/>
            </a:bodyPr>
            <a:lstStyle/>
            <a:p>
              <a:pPr algn="ctr"/>
              <a:r>
                <a:rPr lang="en-US" sz="2400">
                  <a:solidFill>
                    <a:schemeClr val="bg1"/>
                  </a:solidFill>
                  <a:latin typeface="Times New Roman" pitchFamily="18" charset="0"/>
                </a:rPr>
                <a:t>40</a:t>
              </a:r>
            </a:p>
          </p:txBody>
        </p:sp>
        <p:sp>
          <p:nvSpPr>
            <p:cNvPr id="56330" name="Rectangle 8"/>
            <p:cNvSpPr>
              <a:spLocks noChangeArrowheads="1"/>
            </p:cNvSpPr>
            <p:nvPr/>
          </p:nvSpPr>
          <p:spPr bwMode="auto">
            <a:xfrm>
              <a:off x="3312" y="1674"/>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50</a:t>
              </a:r>
            </a:p>
          </p:txBody>
        </p:sp>
        <p:sp>
          <p:nvSpPr>
            <p:cNvPr id="56331" name="Rectangle 9"/>
            <p:cNvSpPr>
              <a:spLocks noChangeArrowheads="1"/>
            </p:cNvSpPr>
            <p:nvPr/>
          </p:nvSpPr>
          <p:spPr bwMode="auto">
            <a:xfrm>
              <a:off x="3696" y="1674"/>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60</a:t>
              </a:r>
            </a:p>
          </p:txBody>
        </p:sp>
        <p:sp>
          <p:nvSpPr>
            <p:cNvPr id="56332" name="Rectangle 10"/>
            <p:cNvSpPr>
              <a:spLocks noChangeArrowheads="1"/>
            </p:cNvSpPr>
            <p:nvPr/>
          </p:nvSpPr>
          <p:spPr bwMode="auto">
            <a:xfrm>
              <a:off x="4080" y="1674"/>
              <a:ext cx="384" cy="384"/>
            </a:xfrm>
            <a:prstGeom prst="rect">
              <a:avLst/>
            </a:prstGeom>
            <a:solidFill>
              <a:srgbClr val="0000FF"/>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FF"/>
              </a:extrusionClr>
            </a:sp3d>
          </p:spPr>
          <p:txBody>
            <a:bodyPr wrap="none" anchor="ctr">
              <a:flatTx/>
            </a:bodyPr>
            <a:lstStyle/>
            <a:p>
              <a:pPr algn="ctr"/>
              <a:r>
                <a:rPr lang="en-US" sz="2400">
                  <a:solidFill>
                    <a:schemeClr val="bg1"/>
                  </a:solidFill>
                  <a:latin typeface="Times New Roman" pitchFamily="18" charset="0"/>
                </a:rPr>
                <a:t>80</a:t>
              </a:r>
            </a:p>
          </p:txBody>
        </p:sp>
        <p:sp>
          <p:nvSpPr>
            <p:cNvPr id="56333" name="Rectangle 11"/>
            <p:cNvSpPr>
              <a:spLocks noChangeArrowheads="1"/>
            </p:cNvSpPr>
            <p:nvPr/>
          </p:nvSpPr>
          <p:spPr bwMode="auto">
            <a:xfrm>
              <a:off x="4464" y="1674"/>
              <a:ext cx="384" cy="384"/>
            </a:xfrm>
            <a:prstGeom prst="rect">
              <a:avLst/>
            </a:prstGeom>
            <a:solidFill>
              <a:srgbClr val="0000CC"/>
            </a:solidFill>
            <a:ln w="9525">
              <a:miter lim="800000"/>
              <a:headEnd/>
              <a:tailEnd/>
            </a:ln>
            <a:scene3d>
              <a:camera prst="legacyPerspectiveFront">
                <a:rot lat="20099991" lon="1500000" rev="0"/>
              </a:camera>
              <a:lightRig rig="legacyFlat4" dir="b"/>
            </a:scene3d>
            <a:sp3d extrusionH="430200" prstMaterial="legacyMatte">
              <a:bevelT w="13500" h="13500" prst="angle"/>
              <a:bevelB w="13500" h="13500" prst="angle"/>
              <a:extrusionClr>
                <a:srgbClr val="0000CC"/>
              </a:extrusionClr>
            </a:sp3d>
          </p:spPr>
          <p:txBody>
            <a:bodyPr wrap="none" anchor="ctr">
              <a:flatTx/>
            </a:bodyPr>
            <a:lstStyle/>
            <a:p>
              <a:pPr algn="ctr"/>
              <a:r>
                <a:rPr lang="en-US" sz="2400">
                  <a:solidFill>
                    <a:schemeClr val="bg1"/>
                  </a:solidFill>
                  <a:latin typeface="Times New Roman" pitchFamily="18" charset="0"/>
                </a:rPr>
                <a:t>100</a:t>
              </a:r>
            </a:p>
          </p:txBody>
        </p:sp>
        <p:sp>
          <p:nvSpPr>
            <p:cNvPr id="56334" name="Text Box 12"/>
            <p:cNvSpPr txBox="1">
              <a:spLocks noChangeArrowheads="1"/>
            </p:cNvSpPr>
            <p:nvPr/>
          </p:nvSpPr>
          <p:spPr bwMode="auto">
            <a:xfrm>
              <a:off x="1420" y="2106"/>
              <a:ext cx="3428" cy="288"/>
            </a:xfrm>
            <a:prstGeom prst="rect">
              <a:avLst/>
            </a:prstGeom>
            <a:noFill/>
            <a:ln w="9525">
              <a:noFill/>
              <a:miter lim="800000"/>
              <a:headEnd/>
              <a:tailEnd/>
            </a:ln>
          </p:spPr>
          <p:txBody>
            <a:bodyPr wrap="none">
              <a:spAutoFit/>
            </a:bodyPr>
            <a:lstStyle/>
            <a:p>
              <a:r>
                <a:rPr lang="en-US" sz="2400" b="0">
                  <a:latin typeface="Times New Roman" pitchFamily="18" charset="0"/>
                </a:rPr>
                <a:t>[0]    [1]   [2]    [3]   [4]   [5]    [6]   [7]   [8]</a:t>
              </a:r>
            </a:p>
          </p:txBody>
        </p:sp>
        <p:sp>
          <p:nvSpPr>
            <p:cNvPr id="56335" name="Line 13"/>
            <p:cNvSpPr>
              <a:spLocks noChangeShapeType="1"/>
            </p:cNvSpPr>
            <p:nvPr/>
          </p:nvSpPr>
          <p:spPr bwMode="auto">
            <a:xfrm>
              <a:off x="2937" y="1632"/>
              <a:ext cx="0" cy="1680"/>
            </a:xfrm>
            <a:prstGeom prst="line">
              <a:avLst/>
            </a:prstGeom>
            <a:noFill/>
            <a:ln w="9525">
              <a:solidFill>
                <a:srgbClr val="FF0000"/>
              </a:solidFill>
              <a:round/>
              <a:headEnd/>
              <a:tailEnd/>
            </a:ln>
          </p:spPr>
          <p:txBody>
            <a:bodyPr/>
            <a:lstStyle/>
            <a:p>
              <a:endParaRPr lang="en-US"/>
            </a:p>
          </p:txBody>
        </p:sp>
        <p:sp>
          <p:nvSpPr>
            <p:cNvPr id="56336" name="Line 14"/>
            <p:cNvSpPr>
              <a:spLocks noChangeShapeType="1"/>
            </p:cNvSpPr>
            <p:nvPr/>
          </p:nvSpPr>
          <p:spPr bwMode="auto">
            <a:xfrm>
              <a:off x="3321" y="1632"/>
              <a:ext cx="0" cy="1680"/>
            </a:xfrm>
            <a:prstGeom prst="line">
              <a:avLst/>
            </a:prstGeom>
            <a:noFill/>
            <a:ln w="9525">
              <a:solidFill>
                <a:srgbClr val="FF0000"/>
              </a:solidFill>
              <a:round/>
              <a:headEnd/>
              <a:tailEnd/>
            </a:ln>
          </p:spPr>
          <p:txBody>
            <a:bodyPr/>
            <a:lstStyle/>
            <a:p>
              <a:endParaRPr lang="en-US"/>
            </a:p>
          </p:txBody>
        </p:sp>
        <p:sp>
          <p:nvSpPr>
            <p:cNvPr id="56337" name="Line 15"/>
            <p:cNvSpPr>
              <a:spLocks noChangeShapeType="1"/>
            </p:cNvSpPr>
            <p:nvPr/>
          </p:nvSpPr>
          <p:spPr bwMode="auto">
            <a:xfrm>
              <a:off x="3312" y="2784"/>
              <a:ext cx="1584" cy="0"/>
            </a:xfrm>
            <a:prstGeom prst="line">
              <a:avLst/>
            </a:prstGeom>
            <a:noFill/>
            <a:ln w="9525">
              <a:solidFill>
                <a:srgbClr val="FF0000"/>
              </a:solidFill>
              <a:round/>
              <a:headEnd/>
              <a:tailEnd type="triangle" w="med" len="med"/>
            </a:ln>
          </p:spPr>
          <p:txBody>
            <a:bodyPr/>
            <a:lstStyle/>
            <a:p>
              <a:endParaRPr lang="en-US"/>
            </a:p>
          </p:txBody>
        </p:sp>
        <p:sp>
          <p:nvSpPr>
            <p:cNvPr id="56338" name="Line 16"/>
            <p:cNvSpPr>
              <a:spLocks noChangeShapeType="1"/>
            </p:cNvSpPr>
            <p:nvPr/>
          </p:nvSpPr>
          <p:spPr bwMode="auto">
            <a:xfrm flipH="1">
              <a:off x="1392" y="2784"/>
              <a:ext cx="1536" cy="0"/>
            </a:xfrm>
            <a:prstGeom prst="line">
              <a:avLst/>
            </a:prstGeom>
            <a:noFill/>
            <a:ln w="9525">
              <a:solidFill>
                <a:srgbClr val="FF0000"/>
              </a:solidFill>
              <a:round/>
              <a:headEnd/>
              <a:tailEnd type="triangle" w="med" len="med"/>
            </a:ln>
          </p:spPr>
          <p:txBody>
            <a:bodyPr/>
            <a:lstStyle/>
            <a:p>
              <a:endParaRPr lang="en-US"/>
            </a:p>
          </p:txBody>
        </p:sp>
        <p:sp>
          <p:nvSpPr>
            <p:cNvPr id="56339" name="Text Box 17"/>
            <p:cNvSpPr txBox="1">
              <a:spLocks noChangeArrowheads="1"/>
            </p:cNvSpPr>
            <p:nvPr/>
          </p:nvSpPr>
          <p:spPr bwMode="auto">
            <a:xfrm>
              <a:off x="1536" y="2784"/>
              <a:ext cx="1344" cy="231"/>
            </a:xfrm>
            <a:prstGeom prst="rect">
              <a:avLst/>
            </a:prstGeom>
            <a:noFill/>
            <a:ln w="9525">
              <a:noFill/>
              <a:miter lim="800000"/>
              <a:headEnd/>
              <a:tailEnd/>
            </a:ln>
          </p:spPr>
          <p:txBody>
            <a:bodyPr>
              <a:spAutoFit/>
            </a:bodyPr>
            <a:lstStyle/>
            <a:p>
              <a:pPr>
                <a:spcBef>
                  <a:spcPct val="50000"/>
                </a:spcBef>
              </a:pPr>
              <a:r>
                <a:rPr lang="en-US" b="0"/>
                <a:t>First sublist</a:t>
              </a:r>
            </a:p>
          </p:txBody>
        </p:sp>
        <p:sp>
          <p:nvSpPr>
            <p:cNvPr id="56340" name="Text Box 18"/>
            <p:cNvSpPr txBox="1">
              <a:spLocks noChangeArrowheads="1"/>
            </p:cNvSpPr>
            <p:nvPr/>
          </p:nvSpPr>
          <p:spPr bwMode="auto">
            <a:xfrm>
              <a:off x="3408" y="2745"/>
              <a:ext cx="1344" cy="231"/>
            </a:xfrm>
            <a:prstGeom prst="rect">
              <a:avLst/>
            </a:prstGeom>
            <a:noFill/>
            <a:ln w="9525">
              <a:noFill/>
              <a:miter lim="800000"/>
              <a:headEnd/>
              <a:tailEnd/>
            </a:ln>
          </p:spPr>
          <p:txBody>
            <a:bodyPr>
              <a:spAutoFit/>
            </a:bodyPr>
            <a:lstStyle/>
            <a:p>
              <a:pPr>
                <a:spcBef>
                  <a:spcPct val="50000"/>
                </a:spcBef>
              </a:pPr>
              <a:r>
                <a:rPr lang="en-US" b="0"/>
                <a:t>second sublist</a:t>
              </a:r>
            </a:p>
          </p:txBody>
        </p:sp>
      </p:grpSp>
      <p:sp>
        <p:nvSpPr>
          <p:cNvPr id="56323" name="Text Box 19"/>
          <p:cNvSpPr txBox="1">
            <a:spLocks noChangeArrowheads="1"/>
          </p:cNvSpPr>
          <p:nvPr/>
        </p:nvSpPr>
        <p:spPr bwMode="auto">
          <a:xfrm>
            <a:off x="533400" y="5638800"/>
            <a:ext cx="8305800" cy="366713"/>
          </a:xfrm>
          <a:prstGeom prst="rect">
            <a:avLst/>
          </a:prstGeom>
          <a:noFill/>
          <a:ln w="9525">
            <a:noFill/>
            <a:miter lim="800000"/>
            <a:headEnd/>
            <a:tailEnd/>
          </a:ln>
        </p:spPr>
        <p:txBody>
          <a:bodyPr>
            <a:spAutoFit/>
          </a:bodyPr>
          <a:lstStyle/>
          <a:p>
            <a:pPr>
              <a:spcBef>
                <a:spcPct val="50000"/>
              </a:spcBef>
            </a:pPr>
            <a:r>
              <a:rPr lang="en-US" b="0"/>
              <a:t>Apply the above procedure repetitively until each sub list contains one element</a:t>
            </a:r>
          </a:p>
        </p:txBody>
      </p:sp>
      <p:sp>
        <p:nvSpPr>
          <p:cNvPr id="56324"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Grp="1" noChangeArrowheads="1"/>
          </p:cNvSpPr>
          <p:nvPr>
            <p:ph type="body" idx="1"/>
          </p:nvPr>
        </p:nvSpPr>
        <p:spPr>
          <a:xfrm>
            <a:off x="314325" y="730250"/>
            <a:ext cx="8372475" cy="4651375"/>
          </a:xfrm>
        </p:spPr>
        <p:txBody>
          <a:bodyPr/>
          <a:lstStyle/>
          <a:p>
            <a:pPr marL="457200" lvl="1" indent="-457200" algn="just" eaLnBrk="1" hangingPunct="1">
              <a:spcBef>
                <a:spcPts val="600"/>
              </a:spcBef>
              <a:spcAft>
                <a:spcPts val="600"/>
              </a:spcAft>
              <a:buFont typeface="Wingdings" pitchFamily="2" charset="2"/>
              <a:buChar char="Ø"/>
              <a:defRPr/>
            </a:pPr>
            <a:r>
              <a:rPr lang="en-US" sz="1700" dirty="0" smtClean="0">
                <a:latin typeface="Verdana" pitchFamily="34" charset="0"/>
              </a:rPr>
              <a:t>Stacks may be represented in computer in various ways. Two popular ways are-</a:t>
            </a:r>
          </a:p>
          <a:p>
            <a:pPr marL="1385888" lvl="1" indent="-457200" algn="just" eaLnBrk="1" hangingPunct="1">
              <a:spcBef>
                <a:spcPts val="600"/>
              </a:spcBef>
              <a:spcAft>
                <a:spcPts val="600"/>
              </a:spcAft>
              <a:buFontTx/>
              <a:buAutoNum type="arabicPeriod"/>
              <a:defRPr/>
            </a:pPr>
            <a:r>
              <a:rPr lang="en-US" sz="1500" dirty="0" smtClean="0">
                <a:latin typeface="Verdana" pitchFamily="34" charset="0"/>
              </a:rPr>
              <a:t>By means of one-way list or linked list</a:t>
            </a:r>
          </a:p>
          <a:p>
            <a:pPr marL="1385888" lvl="1" indent="-457200" algn="just" eaLnBrk="1" hangingPunct="1">
              <a:spcBef>
                <a:spcPts val="600"/>
              </a:spcBef>
              <a:spcAft>
                <a:spcPts val="600"/>
              </a:spcAft>
              <a:buFontTx/>
              <a:buAutoNum type="arabicPeriod"/>
              <a:defRPr/>
            </a:pPr>
            <a:r>
              <a:rPr lang="en-US" sz="1500" dirty="0" smtClean="0">
                <a:latin typeface="Verdana" pitchFamily="34" charset="0"/>
              </a:rPr>
              <a:t>By means of a linear array</a:t>
            </a:r>
          </a:p>
          <a:p>
            <a:pPr marL="457200" lvl="1" indent="-457200" algn="just" eaLnBrk="1" hangingPunct="1">
              <a:spcBef>
                <a:spcPts val="600"/>
              </a:spcBef>
              <a:spcAft>
                <a:spcPts val="600"/>
              </a:spcAft>
              <a:buFont typeface="Wingdings" pitchFamily="2" charset="2"/>
              <a:buChar char="Ø"/>
              <a:defRPr/>
            </a:pPr>
            <a:r>
              <a:rPr lang="en-US" sz="1700" dirty="0" smtClean="0">
                <a:latin typeface="Verdana" pitchFamily="34" charset="0"/>
              </a:rPr>
              <a:t>To implement a stack using array, items are inserted and removed at the same end (called the TOP of the stack)</a:t>
            </a:r>
          </a:p>
          <a:p>
            <a:pPr marL="457200" lvl="1" indent="-457200" algn="just" eaLnBrk="1" hangingPunct="1">
              <a:spcBef>
                <a:spcPts val="600"/>
              </a:spcBef>
              <a:spcAft>
                <a:spcPts val="600"/>
              </a:spcAft>
              <a:buFont typeface="Wingdings" pitchFamily="2" charset="2"/>
              <a:buChar char="Ø"/>
              <a:defRPr/>
            </a:pPr>
            <a:r>
              <a:rPr lang="en-US" sz="1700" dirty="0" smtClean="0">
                <a:latin typeface="Verdana" pitchFamily="34" charset="0"/>
              </a:rPr>
              <a:t>To implement a stack using array, we need-</a:t>
            </a:r>
          </a:p>
          <a:p>
            <a:pPr marL="1385888" lvl="1" indent="-457200" algn="just" eaLnBrk="1" hangingPunct="1">
              <a:spcBef>
                <a:spcPts val="600"/>
              </a:spcBef>
              <a:spcAft>
                <a:spcPts val="600"/>
              </a:spcAft>
              <a:buFont typeface="Wingdings" pitchFamily="2" charset="2"/>
              <a:buChar char="v"/>
              <a:defRPr/>
            </a:pPr>
            <a:r>
              <a:rPr lang="en-US" sz="1500" dirty="0" smtClean="0">
                <a:latin typeface="Verdana" pitchFamily="34" charset="0"/>
              </a:rPr>
              <a:t>the name of the linear array itself (e.g. </a:t>
            </a:r>
            <a:r>
              <a:rPr lang="en-US" sz="1500" b="1" dirty="0" smtClean="0">
                <a:solidFill>
                  <a:srgbClr val="3333FF"/>
                </a:solidFill>
                <a:latin typeface="Verdana" pitchFamily="34" charset="0"/>
              </a:rPr>
              <a:t>STACK</a:t>
            </a:r>
            <a:r>
              <a:rPr lang="en-US" sz="1500" dirty="0" smtClean="0">
                <a:latin typeface="Verdana" pitchFamily="34" charset="0"/>
              </a:rPr>
              <a:t>).</a:t>
            </a:r>
          </a:p>
          <a:p>
            <a:pPr marL="1385888" lvl="1" indent="-457200" algn="just" eaLnBrk="1" hangingPunct="1">
              <a:spcBef>
                <a:spcPts val="600"/>
              </a:spcBef>
              <a:spcAft>
                <a:spcPts val="600"/>
              </a:spcAft>
              <a:buFont typeface="Wingdings" pitchFamily="2" charset="2"/>
              <a:buChar char="v"/>
              <a:defRPr/>
            </a:pPr>
            <a:r>
              <a:rPr lang="en-US" sz="1500" dirty="0" smtClean="0">
                <a:latin typeface="Verdana" pitchFamily="34" charset="0"/>
              </a:rPr>
              <a:t>a pointer variable </a:t>
            </a:r>
            <a:r>
              <a:rPr lang="en-US" sz="1500" b="1" dirty="0" smtClean="0">
                <a:solidFill>
                  <a:srgbClr val="FF0000"/>
                </a:solidFill>
                <a:latin typeface="Verdana" pitchFamily="34" charset="0"/>
              </a:rPr>
              <a:t>TOP</a:t>
            </a:r>
            <a:r>
              <a:rPr lang="en-US" sz="1500" dirty="0" smtClean="0">
                <a:latin typeface="Verdana" pitchFamily="34" charset="0"/>
              </a:rPr>
              <a:t>, which contains the location of the top element of the stack or which indicates how many elements are there in the stack.</a:t>
            </a:r>
          </a:p>
          <a:p>
            <a:pPr marL="1385888" lvl="1" indent="-457200" algn="just" eaLnBrk="1" hangingPunct="1">
              <a:spcBef>
                <a:spcPts val="600"/>
              </a:spcBef>
              <a:spcAft>
                <a:spcPts val="600"/>
              </a:spcAft>
              <a:buFont typeface="Wingdings" pitchFamily="2" charset="2"/>
              <a:buChar char="v"/>
              <a:defRPr/>
            </a:pPr>
            <a:r>
              <a:rPr lang="en-US" sz="1500" dirty="0" smtClean="0">
                <a:latin typeface="Verdana" pitchFamily="34" charset="0"/>
              </a:rPr>
              <a:t>a variable (e.g. </a:t>
            </a:r>
            <a:r>
              <a:rPr lang="en-US" sz="1500" b="1" dirty="0" smtClean="0">
                <a:solidFill>
                  <a:srgbClr val="FF0000"/>
                </a:solidFill>
                <a:latin typeface="Verdana" pitchFamily="34" charset="0"/>
              </a:rPr>
              <a:t>MAXSTK</a:t>
            </a:r>
            <a:r>
              <a:rPr lang="en-US" sz="1500" dirty="0" smtClean="0">
                <a:latin typeface="Verdana" pitchFamily="34" charset="0"/>
              </a:rPr>
              <a:t>) which gives the maximum number of elements that can be held by the stack.</a:t>
            </a:r>
          </a:p>
        </p:txBody>
      </p:sp>
      <p:sp>
        <p:nvSpPr>
          <p:cNvPr id="20483"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Representing Stack Using Array</a:t>
            </a:r>
          </a:p>
        </p:txBody>
      </p:sp>
      <p:sp>
        <p:nvSpPr>
          <p:cNvPr id="20484" name="Slide Number Placeholder 6"/>
          <p:cNvSpPr>
            <a:spLocks noGrp="1"/>
          </p:cNvSpPr>
          <p:nvPr>
            <p:ph type="sldNum" sz="quarter" idx="11"/>
          </p:nvPr>
        </p:nvSpPr>
        <p:spPr>
          <a:xfrm>
            <a:off x="-30163" y="6481763"/>
            <a:ext cx="752476" cy="376237"/>
          </a:xfrm>
          <a:noFill/>
        </p:spPr>
        <p:txBody>
          <a:bodyPr/>
          <a:lstStyle/>
          <a:p>
            <a:pPr algn="l"/>
            <a:r>
              <a:rPr lang="en-US" smtClean="0"/>
              <a:t>8.</a:t>
            </a:r>
            <a:fld id="{15E6EE6A-6C58-4225-8A50-9B596B8FE34E}" type="slidenum">
              <a:rPr lang="en-US" smtClean="0"/>
              <a:pPr algn="l"/>
              <a:t>4</a:t>
            </a:fld>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p:cNvPicPr>
            <a:picLocks noChangeAspect="1" noChangeArrowheads="1"/>
          </p:cNvPicPr>
          <p:nvPr/>
        </p:nvPicPr>
        <p:blipFill>
          <a:blip r:embed="rId2"/>
          <a:srcRect/>
          <a:stretch>
            <a:fillRect/>
          </a:stretch>
        </p:blipFill>
        <p:spPr bwMode="auto">
          <a:xfrm>
            <a:off x="609600" y="698500"/>
            <a:ext cx="8266113" cy="5826125"/>
          </a:xfrm>
          <a:prstGeom prst="rect">
            <a:avLst/>
          </a:prstGeom>
          <a:noFill/>
          <a:ln w="9525">
            <a:solidFill>
              <a:schemeClr val="folHlink"/>
            </a:solidFill>
            <a:miter lim="800000"/>
            <a:headEnd/>
            <a:tailEnd/>
          </a:ln>
        </p:spPr>
      </p:pic>
      <p:sp>
        <p:nvSpPr>
          <p:cNvPr id="57347"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57348" name="Slide Number Placeholder 6"/>
          <p:cNvSpPr>
            <a:spLocks noGrp="1"/>
          </p:cNvSpPr>
          <p:nvPr>
            <p:ph type="sldNum" sz="quarter" idx="11"/>
          </p:nvPr>
        </p:nvSpPr>
        <p:spPr>
          <a:xfrm>
            <a:off x="-30163" y="6481763"/>
            <a:ext cx="752476" cy="376237"/>
          </a:xfrm>
          <a:noFill/>
        </p:spPr>
        <p:txBody>
          <a:bodyPr/>
          <a:lstStyle/>
          <a:p>
            <a:pPr algn="l"/>
            <a:r>
              <a:rPr lang="en-US" smtClean="0"/>
              <a:t>8.</a:t>
            </a:r>
            <a:fld id="{94B7E0E8-9486-4D94-BA72-67C3E1D2A246}" type="slidenum">
              <a:rPr lang="en-US" smtClean="0"/>
              <a:pPr algn="l"/>
              <a:t>40</a:t>
            </a:fld>
            <a:endParaRPr lang="en-US"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a:srcRect/>
          <a:stretch>
            <a:fillRect/>
          </a:stretch>
        </p:blipFill>
        <p:spPr bwMode="auto">
          <a:xfrm>
            <a:off x="768350" y="1016000"/>
            <a:ext cx="8043863" cy="5507038"/>
          </a:xfrm>
          <a:prstGeom prst="rect">
            <a:avLst/>
          </a:prstGeom>
          <a:noFill/>
          <a:ln w="9525">
            <a:solidFill>
              <a:schemeClr val="folHlink"/>
            </a:solidFill>
            <a:miter lim="800000"/>
            <a:headEnd/>
            <a:tailEnd/>
          </a:ln>
        </p:spPr>
      </p:pic>
      <p:sp>
        <p:nvSpPr>
          <p:cNvPr id="58371" name="Rectangle 11"/>
          <p:cNvSpPr>
            <a:spLocks noChangeArrowheads="1"/>
          </p:cNvSpPr>
          <p:nvPr/>
        </p:nvSpPr>
        <p:spPr bwMode="auto">
          <a:xfrm>
            <a:off x="3175" y="-42863"/>
            <a:ext cx="9144000" cy="415926"/>
          </a:xfrm>
          <a:prstGeom prst="rect">
            <a:avLst/>
          </a:prstGeom>
          <a:solidFill>
            <a:srgbClr val="FFFF00"/>
          </a:solidFill>
          <a:ln w="9525">
            <a:noFill/>
            <a:miter lim="800000"/>
            <a:headEnd/>
            <a:tailEnd/>
          </a:ln>
        </p:spPr>
        <p:txBody>
          <a:bodyPr>
            <a:spAutoFit/>
          </a:bodyPr>
          <a:lstStyle/>
          <a:p>
            <a:r>
              <a:rPr lang="en-US" altLang="en-US" sz="2100">
                <a:latin typeface="Verdana" pitchFamily="34" charset="0"/>
              </a:rPr>
              <a:t>Quick Sort: An Application of STACKS</a:t>
            </a:r>
          </a:p>
        </p:txBody>
      </p:sp>
      <p:sp>
        <p:nvSpPr>
          <p:cNvPr id="58372" name="Slide Number Placeholder 6"/>
          <p:cNvSpPr>
            <a:spLocks noGrp="1"/>
          </p:cNvSpPr>
          <p:nvPr>
            <p:ph type="sldNum" sz="quarter" idx="11"/>
          </p:nvPr>
        </p:nvSpPr>
        <p:spPr>
          <a:xfrm>
            <a:off x="-30163" y="6481763"/>
            <a:ext cx="752476" cy="376237"/>
          </a:xfrm>
          <a:noFill/>
        </p:spPr>
        <p:txBody>
          <a:bodyPr/>
          <a:lstStyle/>
          <a:p>
            <a:pPr algn="l"/>
            <a:r>
              <a:rPr lang="en-US" smtClean="0"/>
              <a:t>8.</a:t>
            </a:r>
            <a:fld id="{1F5E6B6C-DC31-4582-BB48-420D02ACE5C5}" type="slidenum">
              <a:rPr lang="en-US" smtClean="0"/>
              <a:pPr algn="l"/>
              <a:t>41</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3" name="Group 35"/>
          <p:cNvGraphicFramePr>
            <a:graphicFrameLocks noGrp="1"/>
          </p:cNvGraphicFramePr>
          <p:nvPr>
            <p:ph idx="1"/>
          </p:nvPr>
        </p:nvGraphicFramePr>
        <p:xfrm>
          <a:off x="533400" y="1720850"/>
          <a:ext cx="8229600" cy="1066800"/>
        </p:xfrm>
        <a:graphic>
          <a:graphicData uri="http://schemas.openxmlformats.org/drawingml/2006/table">
            <a:tbl>
              <a:tblPr/>
              <a:tblGrid>
                <a:gridCol w="1028700"/>
                <a:gridCol w="1028700"/>
                <a:gridCol w="1028700"/>
                <a:gridCol w="1028700"/>
                <a:gridCol w="1028700"/>
                <a:gridCol w="1028700"/>
                <a:gridCol w="1028700"/>
                <a:gridCol w="10287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XXX</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YYY</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ZZZ</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a:t>
                      </a:r>
                    </a:p>
                  </a:txBody>
                  <a:tcPr marR="137160" marT="9144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4</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5</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6</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7</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8</a:t>
                      </a:r>
                    </a:p>
                  </a:txBody>
                  <a:tcPr marR="137160" marT="9144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21534" name="Text Box 36"/>
          <p:cNvSpPr txBox="1">
            <a:spLocks noChangeArrowheads="1"/>
          </p:cNvSpPr>
          <p:nvPr/>
        </p:nvSpPr>
        <p:spPr bwMode="auto">
          <a:xfrm>
            <a:off x="2895600" y="1327150"/>
            <a:ext cx="2438400" cy="366713"/>
          </a:xfrm>
          <a:prstGeom prst="rect">
            <a:avLst/>
          </a:prstGeom>
          <a:noFill/>
          <a:ln w="9525">
            <a:noFill/>
            <a:miter lim="800000"/>
            <a:headEnd/>
            <a:tailEnd/>
          </a:ln>
        </p:spPr>
        <p:txBody>
          <a:bodyPr>
            <a:spAutoFit/>
          </a:bodyPr>
          <a:lstStyle/>
          <a:p>
            <a:pPr>
              <a:spcBef>
                <a:spcPct val="50000"/>
              </a:spcBef>
            </a:pPr>
            <a:endParaRPr lang="en-US" b="0"/>
          </a:p>
        </p:txBody>
      </p:sp>
      <p:sp>
        <p:nvSpPr>
          <p:cNvPr id="21535" name="Text Box 37"/>
          <p:cNvSpPr txBox="1">
            <a:spLocks noChangeArrowheads="1"/>
          </p:cNvSpPr>
          <p:nvPr/>
        </p:nvSpPr>
        <p:spPr bwMode="auto">
          <a:xfrm>
            <a:off x="3954463" y="1190625"/>
            <a:ext cx="1143000" cy="366713"/>
          </a:xfrm>
          <a:prstGeom prst="rect">
            <a:avLst/>
          </a:prstGeom>
          <a:noFill/>
          <a:ln w="9525">
            <a:noFill/>
            <a:miter lim="800000"/>
            <a:headEnd/>
            <a:tailEnd/>
          </a:ln>
        </p:spPr>
        <p:txBody>
          <a:bodyPr>
            <a:spAutoFit/>
          </a:bodyPr>
          <a:lstStyle/>
          <a:p>
            <a:pPr>
              <a:spcBef>
                <a:spcPct val="50000"/>
              </a:spcBef>
            </a:pPr>
            <a:r>
              <a:rPr lang="en-US" sz="1700">
                <a:solidFill>
                  <a:srgbClr val="FF0000"/>
                </a:solidFill>
                <a:latin typeface="Verdana" pitchFamily="34" charset="0"/>
              </a:rPr>
              <a:t>STACK</a:t>
            </a:r>
          </a:p>
        </p:txBody>
      </p:sp>
      <p:grpSp>
        <p:nvGrpSpPr>
          <p:cNvPr id="2" name="Group 45"/>
          <p:cNvGrpSpPr>
            <a:grpSpLocks/>
          </p:cNvGrpSpPr>
          <p:nvPr/>
        </p:nvGrpSpPr>
        <p:grpSpPr bwMode="auto">
          <a:xfrm>
            <a:off x="838200" y="2790825"/>
            <a:ext cx="6248400" cy="622300"/>
            <a:chOff x="528" y="1968"/>
            <a:chExt cx="3936" cy="590"/>
          </a:xfrm>
        </p:grpSpPr>
        <p:sp>
          <p:nvSpPr>
            <p:cNvPr id="21543" name="Text Box 27"/>
            <p:cNvSpPr txBox="1">
              <a:spLocks noChangeArrowheads="1"/>
            </p:cNvSpPr>
            <p:nvPr/>
          </p:nvSpPr>
          <p:spPr bwMode="auto">
            <a:xfrm>
              <a:off x="528" y="2210"/>
              <a:ext cx="480" cy="348"/>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TOP</a:t>
              </a:r>
            </a:p>
          </p:txBody>
        </p:sp>
        <p:sp>
          <p:nvSpPr>
            <p:cNvPr id="21544" name="Rectangle 28"/>
            <p:cNvSpPr>
              <a:spLocks noChangeArrowheads="1"/>
            </p:cNvSpPr>
            <p:nvPr/>
          </p:nvSpPr>
          <p:spPr bwMode="auto">
            <a:xfrm>
              <a:off x="960" y="2112"/>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3</a:t>
              </a:r>
            </a:p>
          </p:txBody>
        </p:sp>
        <p:sp>
          <p:nvSpPr>
            <p:cNvPr id="21545" name="Text Box 38"/>
            <p:cNvSpPr txBox="1">
              <a:spLocks noChangeArrowheads="1"/>
            </p:cNvSpPr>
            <p:nvPr/>
          </p:nvSpPr>
          <p:spPr bwMode="auto">
            <a:xfrm>
              <a:off x="3312" y="2113"/>
              <a:ext cx="720" cy="336"/>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MAXSTK</a:t>
              </a:r>
            </a:p>
          </p:txBody>
        </p:sp>
        <p:sp>
          <p:nvSpPr>
            <p:cNvPr id="21546" name="Rectangle 39"/>
            <p:cNvSpPr>
              <a:spLocks noChangeArrowheads="1"/>
            </p:cNvSpPr>
            <p:nvPr/>
          </p:nvSpPr>
          <p:spPr bwMode="auto">
            <a:xfrm>
              <a:off x="4080" y="1968"/>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8</a:t>
              </a:r>
            </a:p>
          </p:txBody>
        </p:sp>
      </p:grpSp>
      <p:sp>
        <p:nvSpPr>
          <p:cNvPr id="21537" name="Text Box 47"/>
          <p:cNvSpPr txBox="1">
            <a:spLocks noChangeArrowheads="1"/>
          </p:cNvSpPr>
          <p:nvPr/>
        </p:nvSpPr>
        <p:spPr bwMode="auto">
          <a:xfrm>
            <a:off x="184150" y="587375"/>
            <a:ext cx="8524875" cy="354013"/>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Char char="Ø"/>
            </a:pPr>
            <a:r>
              <a:rPr lang="en-US" sz="1700" b="0">
                <a:latin typeface="Verdana" pitchFamily="34" charset="0"/>
              </a:rPr>
              <a:t>Figure below shows the representation of stack using a linear array. </a:t>
            </a:r>
          </a:p>
        </p:txBody>
      </p:sp>
      <p:sp>
        <p:nvSpPr>
          <p:cNvPr id="2153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Array Representation of Stacks</a:t>
            </a:r>
          </a:p>
        </p:txBody>
      </p:sp>
      <p:sp>
        <p:nvSpPr>
          <p:cNvPr id="19" name="Text Box 47"/>
          <p:cNvSpPr txBox="1">
            <a:spLocks noChangeArrowheads="1"/>
          </p:cNvSpPr>
          <p:nvPr/>
        </p:nvSpPr>
        <p:spPr bwMode="auto">
          <a:xfrm>
            <a:off x="349250" y="3824288"/>
            <a:ext cx="8524875" cy="2740025"/>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Since TOP=3, the stack has three elements- XXX, YYY and ZZZ. It also means, the location of the top element is 3.</a:t>
            </a:r>
          </a:p>
          <a:p>
            <a:pPr lvl="1"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Since, MAXSTK=8, maximum number of elements that can be held by the stack is 8, so five more items can be added in the stack.</a:t>
            </a:r>
          </a:p>
          <a:p>
            <a:pPr lvl="1"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Following two conditions satisfy whether the stack is overflow or underflow.</a:t>
            </a:r>
          </a:p>
          <a:p>
            <a:pPr marL="1385888" lvl="1" indent="-457200" algn="just">
              <a:spcBef>
                <a:spcPts val="600"/>
              </a:spcBef>
              <a:spcAft>
                <a:spcPts val="600"/>
              </a:spcAft>
              <a:buFont typeface="Wingdings" pitchFamily="2" charset="2"/>
              <a:buChar char="v"/>
              <a:defRPr/>
            </a:pPr>
            <a:r>
              <a:rPr lang="en-US" sz="1500" b="0" dirty="0">
                <a:latin typeface="Verdana" pitchFamily="34" charset="0"/>
                <a:ea typeface="Verdana" pitchFamily="34" charset="0"/>
                <a:cs typeface="Verdana" pitchFamily="34" charset="0"/>
              </a:rPr>
              <a:t>If TOP=0 or TOP=NULL, then the stack is empty.</a:t>
            </a:r>
          </a:p>
          <a:p>
            <a:pPr marL="1385888" lvl="1" indent="-457200" algn="just">
              <a:spcBef>
                <a:spcPts val="600"/>
              </a:spcBef>
              <a:spcAft>
                <a:spcPts val="600"/>
              </a:spcAft>
              <a:buFont typeface="Wingdings" pitchFamily="2" charset="2"/>
              <a:buChar char="v"/>
              <a:defRPr/>
            </a:pPr>
            <a:r>
              <a:rPr lang="en-US" sz="1500" b="0" dirty="0">
                <a:latin typeface="Verdana" pitchFamily="34" charset="0"/>
                <a:ea typeface="Verdana" pitchFamily="34" charset="0"/>
                <a:cs typeface="Verdana" pitchFamily="34" charset="0"/>
              </a:rPr>
              <a:t>If TOP=MAXSTK, then the stack is already filled.</a:t>
            </a:r>
          </a:p>
        </p:txBody>
      </p:sp>
      <p:cxnSp>
        <p:nvCxnSpPr>
          <p:cNvPr id="21540" name="Curved Connector 20"/>
          <p:cNvCxnSpPr>
            <a:cxnSpLocks noChangeShapeType="1"/>
            <a:stCxn id="21544" idx="3"/>
          </p:cNvCxnSpPr>
          <p:nvPr/>
        </p:nvCxnSpPr>
        <p:spPr bwMode="auto">
          <a:xfrm flipV="1">
            <a:off x="2133600" y="2622550"/>
            <a:ext cx="849313" cy="547688"/>
          </a:xfrm>
          <a:prstGeom prst="curvedConnector3">
            <a:avLst>
              <a:gd name="adj1" fmla="val 50000"/>
            </a:avLst>
          </a:prstGeom>
          <a:noFill/>
          <a:ln w="9525" algn="ctr">
            <a:solidFill>
              <a:schemeClr val="tx1"/>
            </a:solidFill>
            <a:round/>
            <a:headEnd/>
            <a:tailEnd type="arrow" w="med" len="med"/>
          </a:ln>
        </p:spPr>
      </p:cxnSp>
      <p:cxnSp>
        <p:nvCxnSpPr>
          <p:cNvPr id="21541" name="Curved Connector 26"/>
          <p:cNvCxnSpPr>
            <a:cxnSpLocks noChangeShapeType="1"/>
            <a:stCxn id="21546" idx="3"/>
          </p:cNvCxnSpPr>
          <p:nvPr/>
        </p:nvCxnSpPr>
        <p:spPr bwMode="auto">
          <a:xfrm flipV="1">
            <a:off x="7086600" y="2593975"/>
            <a:ext cx="1052513" cy="423863"/>
          </a:xfrm>
          <a:prstGeom prst="curvedConnector3">
            <a:avLst>
              <a:gd name="adj1" fmla="val 50000"/>
            </a:avLst>
          </a:prstGeom>
          <a:noFill/>
          <a:ln w="9525" algn="ctr">
            <a:solidFill>
              <a:schemeClr val="tx1"/>
            </a:solidFill>
            <a:round/>
            <a:headEnd/>
            <a:tailEnd type="arrow" w="med" len="med"/>
          </a:ln>
        </p:spPr>
      </p:cxnSp>
      <p:sp>
        <p:nvSpPr>
          <p:cNvPr id="21542" name="Slide Number Placeholder 6"/>
          <p:cNvSpPr>
            <a:spLocks noGrp="1"/>
          </p:cNvSpPr>
          <p:nvPr>
            <p:ph type="sldNum" sz="quarter" idx="11"/>
          </p:nvPr>
        </p:nvSpPr>
        <p:spPr>
          <a:xfrm>
            <a:off x="-30163" y="6481763"/>
            <a:ext cx="752476" cy="376237"/>
          </a:xfrm>
          <a:noFill/>
        </p:spPr>
        <p:txBody>
          <a:bodyPr/>
          <a:lstStyle/>
          <a:p>
            <a:pPr algn="l"/>
            <a:r>
              <a:rPr lang="en-US" smtClean="0"/>
              <a:t>8.</a:t>
            </a:r>
            <a:fld id="{BEF6AFF1-332A-47B8-BE02-7DC302956432}" type="slidenum">
              <a:rPr lang="en-US" smtClean="0"/>
              <a:pPr algn="l"/>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6"/>
          <p:cNvSpPr txBox="1">
            <a:spLocks noChangeArrowheads="1"/>
          </p:cNvSpPr>
          <p:nvPr/>
        </p:nvSpPr>
        <p:spPr bwMode="auto">
          <a:xfrm>
            <a:off x="2895600" y="1327150"/>
            <a:ext cx="2438400" cy="366713"/>
          </a:xfrm>
          <a:prstGeom prst="rect">
            <a:avLst/>
          </a:prstGeom>
          <a:noFill/>
          <a:ln w="9525">
            <a:noFill/>
            <a:miter lim="800000"/>
            <a:headEnd/>
            <a:tailEnd/>
          </a:ln>
        </p:spPr>
        <p:txBody>
          <a:bodyPr>
            <a:spAutoFit/>
          </a:bodyPr>
          <a:lstStyle/>
          <a:p>
            <a:pPr>
              <a:spcBef>
                <a:spcPct val="50000"/>
              </a:spcBef>
            </a:pPr>
            <a:endParaRPr lang="en-US" b="0"/>
          </a:p>
        </p:txBody>
      </p:sp>
      <p:sp>
        <p:nvSpPr>
          <p:cNvPr id="9243" name="Text Box 47"/>
          <p:cNvSpPr txBox="1">
            <a:spLocks noChangeArrowheads="1"/>
          </p:cNvSpPr>
          <p:nvPr/>
        </p:nvSpPr>
        <p:spPr bwMode="auto">
          <a:xfrm>
            <a:off x="184150" y="582613"/>
            <a:ext cx="8524875" cy="6275387"/>
          </a:xfrm>
          <a:prstGeom prst="rect">
            <a:avLst/>
          </a:prstGeom>
          <a:noFill/>
          <a:ln w="9525">
            <a:noFill/>
            <a:miter lim="800000"/>
            <a:headEnd/>
            <a:tailEnd/>
          </a:ln>
        </p:spPr>
        <p:txBody>
          <a:bodyPr>
            <a:spAutoFit/>
          </a:bodyPr>
          <a:lstStyle/>
          <a:p>
            <a:pPr lvl="1" indent="-457200" algn="just">
              <a:lnSpc>
                <a:spcPct val="90000"/>
              </a:lnSpc>
              <a:spcBef>
                <a:spcPts val="600"/>
              </a:spcBef>
              <a:spcAft>
                <a:spcPts val="600"/>
              </a:spcAft>
              <a:defRPr/>
            </a:pPr>
            <a:r>
              <a:rPr lang="en-US" sz="1700" b="0" dirty="0">
                <a:latin typeface="Verdana" pitchFamily="34" charset="0"/>
                <a:ea typeface="Verdana" pitchFamily="34" charset="0"/>
                <a:cs typeface="Verdana" pitchFamily="34" charset="0"/>
              </a:rPr>
              <a:t>Let us assume that maximize size of an stack is n.</a:t>
            </a:r>
          </a:p>
          <a:p>
            <a:pPr lvl="1" indent="-457200" algn="just">
              <a:lnSpc>
                <a:spcPct val="90000"/>
              </a:lnSpc>
              <a:spcBef>
                <a:spcPts val="600"/>
              </a:spcBef>
              <a:spcAft>
                <a:spcPts val="600"/>
              </a:spcAft>
              <a:defRPr/>
            </a:pPr>
            <a:r>
              <a:rPr lang="en-US" sz="1700" b="0" dirty="0">
                <a:latin typeface="Verdana" pitchFamily="34" charset="0"/>
                <a:ea typeface="Verdana" pitchFamily="34" charset="0"/>
                <a:cs typeface="Verdana" pitchFamily="34" charset="0"/>
              </a:rPr>
              <a:t>Then following basic operations are usually performed on an stack:</a:t>
            </a:r>
          </a:p>
          <a:p>
            <a:pPr lvl="1" indent="-457200" algn="just">
              <a:lnSpc>
                <a:spcPct val="90000"/>
              </a:lnSpc>
              <a:spcBef>
                <a:spcPts val="600"/>
              </a:spcBef>
              <a:spcAft>
                <a:spcPts val="600"/>
              </a:spcAft>
              <a:defRPr/>
            </a:pPr>
            <a:r>
              <a:rPr lang="en-US" sz="1700" dirty="0">
                <a:solidFill>
                  <a:srgbClr val="FF0000"/>
                </a:solidFill>
                <a:latin typeface="Verdana" pitchFamily="34" charset="0"/>
                <a:ea typeface="Verdana" pitchFamily="34" charset="0"/>
                <a:cs typeface="Verdana" pitchFamily="34" charset="0"/>
              </a:rPr>
              <a:t>Push: </a:t>
            </a:r>
          </a:p>
          <a:p>
            <a:pPr marL="755650" lvl="1" indent="-290513"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This operation adds or pushes another item onto the stack. </a:t>
            </a:r>
          </a:p>
          <a:p>
            <a:pPr marL="755650" lvl="1" indent="-290513"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number of items on the stack is less than n. </a:t>
            </a:r>
          </a:p>
          <a:p>
            <a:pPr marL="471488" lvl="1" indent="-6350" algn="just">
              <a:lnSpc>
                <a:spcPct val="90000"/>
              </a:lnSpc>
              <a:spcBef>
                <a:spcPts val="600"/>
              </a:spcBef>
              <a:spcAft>
                <a:spcPts val="600"/>
              </a:spcAft>
              <a:defRPr/>
            </a:pPr>
            <a:endParaRPr lang="en-US" sz="100" b="0" dirty="0">
              <a:latin typeface="Verdana" pitchFamily="34" charset="0"/>
              <a:ea typeface="Verdana" pitchFamily="34" charset="0"/>
              <a:cs typeface="Verdana" pitchFamily="34" charset="0"/>
            </a:endParaRPr>
          </a:p>
          <a:p>
            <a:pPr lvl="1" indent="-457200" algn="just">
              <a:lnSpc>
                <a:spcPct val="90000"/>
              </a:lnSpc>
              <a:spcBef>
                <a:spcPts val="600"/>
              </a:spcBef>
              <a:spcAft>
                <a:spcPts val="600"/>
              </a:spcAft>
              <a:defRPr/>
            </a:pPr>
            <a:r>
              <a:rPr lang="en-US" sz="1700" dirty="0">
                <a:solidFill>
                  <a:srgbClr val="FF0000"/>
                </a:solidFill>
                <a:latin typeface="Verdana" pitchFamily="34" charset="0"/>
                <a:ea typeface="Verdana" pitchFamily="34" charset="0"/>
                <a:cs typeface="Verdana" pitchFamily="34" charset="0"/>
              </a:rPr>
              <a:t>Pop: </a:t>
            </a:r>
          </a:p>
          <a:p>
            <a:pPr marL="755650" lvl="1" indent="-290513"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This operation removes an item from the stack. </a:t>
            </a:r>
          </a:p>
          <a:p>
            <a:pPr marL="755650" lvl="1" indent="-290513"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The number of items on the stack must be greater than 0. </a:t>
            </a:r>
          </a:p>
          <a:p>
            <a:pPr marL="471488" lvl="1" indent="-6350" algn="just">
              <a:lnSpc>
                <a:spcPct val="90000"/>
              </a:lnSpc>
              <a:spcBef>
                <a:spcPts val="600"/>
              </a:spcBef>
              <a:spcAft>
                <a:spcPts val="600"/>
              </a:spcAft>
              <a:defRPr/>
            </a:pPr>
            <a:endParaRPr lang="en-US" sz="100" b="0" dirty="0">
              <a:latin typeface="Verdana" pitchFamily="34" charset="0"/>
              <a:ea typeface="Verdana" pitchFamily="34" charset="0"/>
              <a:cs typeface="Verdana" pitchFamily="34" charset="0"/>
            </a:endParaRPr>
          </a:p>
          <a:p>
            <a:pPr lvl="1" indent="-457200" algn="just">
              <a:lnSpc>
                <a:spcPct val="90000"/>
              </a:lnSpc>
              <a:spcBef>
                <a:spcPts val="600"/>
              </a:spcBef>
              <a:spcAft>
                <a:spcPts val="600"/>
              </a:spcAft>
              <a:defRPr/>
            </a:pPr>
            <a:r>
              <a:rPr lang="en-US" sz="1700" dirty="0">
                <a:solidFill>
                  <a:srgbClr val="FF0000"/>
                </a:solidFill>
                <a:latin typeface="Verdana" pitchFamily="34" charset="0"/>
                <a:ea typeface="Verdana" pitchFamily="34" charset="0"/>
                <a:cs typeface="Verdana" pitchFamily="34" charset="0"/>
              </a:rPr>
              <a:t>Top:</a:t>
            </a:r>
          </a:p>
          <a:p>
            <a:pPr marL="755650" lvl="1" indent="-290513"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This operation returns the value of the item at the top of the stack.  </a:t>
            </a:r>
          </a:p>
          <a:p>
            <a:pPr marL="755650" lvl="1" indent="-290513"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Note:  It does not remove that item. </a:t>
            </a:r>
          </a:p>
          <a:p>
            <a:pPr marL="471488" lvl="1" indent="-6350" algn="just">
              <a:lnSpc>
                <a:spcPct val="90000"/>
              </a:lnSpc>
              <a:spcBef>
                <a:spcPts val="600"/>
              </a:spcBef>
              <a:spcAft>
                <a:spcPts val="600"/>
              </a:spcAft>
              <a:defRPr/>
            </a:pPr>
            <a:endParaRPr lang="en-US" sz="100" b="0" dirty="0">
              <a:latin typeface="Verdana" pitchFamily="34" charset="0"/>
              <a:ea typeface="Verdana" pitchFamily="34" charset="0"/>
              <a:cs typeface="Verdana" pitchFamily="34" charset="0"/>
            </a:endParaRPr>
          </a:p>
          <a:p>
            <a:pPr lvl="1" indent="-457200" algn="just">
              <a:lnSpc>
                <a:spcPct val="90000"/>
              </a:lnSpc>
              <a:spcBef>
                <a:spcPts val="600"/>
              </a:spcBef>
              <a:spcAft>
                <a:spcPts val="600"/>
              </a:spcAft>
              <a:defRPr/>
            </a:pPr>
            <a:r>
              <a:rPr lang="en-US" sz="1700" dirty="0">
                <a:solidFill>
                  <a:srgbClr val="FF0000"/>
                </a:solidFill>
                <a:latin typeface="Verdana" pitchFamily="34" charset="0"/>
                <a:ea typeface="Verdana" pitchFamily="34" charset="0"/>
                <a:cs typeface="Verdana" pitchFamily="34" charset="0"/>
              </a:rPr>
              <a:t>Is Empty: </a:t>
            </a:r>
          </a:p>
          <a:p>
            <a:pPr marL="755650" lvl="1" indent="-290513"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This operation returns true if the stack is empty and false if it is not.   </a:t>
            </a:r>
          </a:p>
          <a:p>
            <a:pPr marL="471488" lvl="1" indent="-6350" algn="just">
              <a:lnSpc>
                <a:spcPct val="90000"/>
              </a:lnSpc>
              <a:spcBef>
                <a:spcPts val="600"/>
              </a:spcBef>
              <a:spcAft>
                <a:spcPts val="600"/>
              </a:spcAft>
              <a:defRPr/>
            </a:pPr>
            <a:endParaRPr lang="en-US" sz="100" b="0" dirty="0">
              <a:latin typeface="Verdana" pitchFamily="34" charset="0"/>
              <a:ea typeface="Verdana" pitchFamily="34" charset="0"/>
              <a:cs typeface="Verdana" pitchFamily="34" charset="0"/>
            </a:endParaRPr>
          </a:p>
          <a:p>
            <a:pPr lvl="1" indent="-457200" algn="just">
              <a:lnSpc>
                <a:spcPct val="90000"/>
              </a:lnSpc>
              <a:spcBef>
                <a:spcPts val="600"/>
              </a:spcBef>
              <a:spcAft>
                <a:spcPts val="600"/>
              </a:spcAft>
              <a:defRPr/>
            </a:pPr>
            <a:r>
              <a:rPr lang="en-US" sz="1700" dirty="0">
                <a:solidFill>
                  <a:srgbClr val="FF0000"/>
                </a:solidFill>
                <a:latin typeface="Verdana" pitchFamily="34" charset="0"/>
                <a:ea typeface="Verdana" pitchFamily="34" charset="0"/>
                <a:cs typeface="Verdana" pitchFamily="34" charset="0"/>
              </a:rPr>
              <a:t>Is Full: </a:t>
            </a:r>
          </a:p>
          <a:p>
            <a:pPr marL="755650" lvl="1" indent="-290513" algn="just">
              <a:lnSpc>
                <a:spcPct val="90000"/>
              </a:lnSpc>
              <a:spcBef>
                <a:spcPts val="600"/>
              </a:spcBef>
              <a:spcAft>
                <a:spcPts val="600"/>
              </a:spcAft>
              <a:buFont typeface="Wingdings" pitchFamily="2" charset="2"/>
              <a:buChar char="q"/>
              <a:defRPr/>
            </a:pPr>
            <a:r>
              <a:rPr lang="en-US" sz="1500" b="0" dirty="0">
                <a:latin typeface="Verdana" pitchFamily="34" charset="0"/>
                <a:ea typeface="Verdana" pitchFamily="34" charset="0"/>
                <a:cs typeface="Verdana" pitchFamily="34" charset="0"/>
              </a:rPr>
              <a:t>This operation returns true if the stack is full and false if it is not.  </a:t>
            </a:r>
          </a:p>
        </p:txBody>
      </p:sp>
      <p:sp>
        <p:nvSpPr>
          <p:cNvPr id="2253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Operations on a Stack</a:t>
            </a:r>
          </a:p>
        </p:txBody>
      </p:sp>
      <p:sp>
        <p:nvSpPr>
          <p:cNvPr id="22533" name="Slide Number Placeholder 6"/>
          <p:cNvSpPr>
            <a:spLocks noGrp="1"/>
          </p:cNvSpPr>
          <p:nvPr>
            <p:ph type="sldNum" sz="quarter" idx="11"/>
          </p:nvPr>
        </p:nvSpPr>
        <p:spPr>
          <a:xfrm>
            <a:off x="-30163" y="6481763"/>
            <a:ext cx="752476" cy="376237"/>
          </a:xfrm>
          <a:noFill/>
        </p:spPr>
        <p:txBody>
          <a:bodyPr/>
          <a:lstStyle/>
          <a:p>
            <a:pPr algn="l"/>
            <a:r>
              <a:rPr lang="en-US" smtClean="0"/>
              <a:t>8.</a:t>
            </a:r>
            <a:fld id="{E38EE0DF-69FF-419D-9378-E567D5C0E709}" type="slidenum">
              <a:rPr lang="en-US" smtClean="0"/>
              <a:pPr algn="l"/>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36"/>
          <p:cNvSpPr txBox="1">
            <a:spLocks noChangeArrowheads="1"/>
          </p:cNvSpPr>
          <p:nvPr/>
        </p:nvSpPr>
        <p:spPr bwMode="auto">
          <a:xfrm>
            <a:off x="2895600" y="1327150"/>
            <a:ext cx="2438400" cy="366713"/>
          </a:xfrm>
          <a:prstGeom prst="rect">
            <a:avLst/>
          </a:prstGeom>
          <a:noFill/>
          <a:ln w="9525">
            <a:noFill/>
            <a:miter lim="800000"/>
            <a:headEnd/>
            <a:tailEnd/>
          </a:ln>
        </p:spPr>
        <p:txBody>
          <a:bodyPr>
            <a:spAutoFit/>
          </a:bodyPr>
          <a:lstStyle/>
          <a:p>
            <a:pPr>
              <a:spcBef>
                <a:spcPct val="50000"/>
              </a:spcBef>
            </a:pPr>
            <a:endParaRPr lang="en-US" b="0"/>
          </a:p>
        </p:txBody>
      </p:sp>
      <p:sp>
        <p:nvSpPr>
          <p:cNvPr id="9243" name="Text Box 47"/>
          <p:cNvSpPr txBox="1">
            <a:spLocks noChangeArrowheads="1"/>
          </p:cNvSpPr>
          <p:nvPr/>
        </p:nvSpPr>
        <p:spPr bwMode="auto">
          <a:xfrm>
            <a:off x="184150" y="927100"/>
            <a:ext cx="8524875" cy="2986088"/>
          </a:xfrm>
          <a:prstGeom prst="rect">
            <a:avLst/>
          </a:prstGeom>
          <a:noFill/>
          <a:ln w="9525">
            <a:noFill/>
            <a:miter lim="800000"/>
            <a:headEnd/>
            <a:tailEnd/>
          </a:ln>
        </p:spPr>
        <p:txBody>
          <a:bodyPr>
            <a:spAutoFit/>
          </a:bodyPr>
          <a:lstStyle/>
          <a:p>
            <a:pPr lvl="1"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The operation of adding (pushing) an item onto a stack may be implemented by the PUSH procedure.</a:t>
            </a:r>
          </a:p>
          <a:p>
            <a:pPr marL="1385888" lvl="1" indent="-457200" algn="just">
              <a:spcBef>
                <a:spcPts val="600"/>
              </a:spcBef>
              <a:spcAft>
                <a:spcPts val="600"/>
              </a:spcAft>
              <a:buFont typeface="Wingdings" pitchFamily="2" charset="2"/>
              <a:buChar char="v"/>
              <a:defRPr/>
            </a:pPr>
            <a:r>
              <a:rPr lang="en-US" sz="1500" b="0" dirty="0">
                <a:latin typeface="Verdana" pitchFamily="34" charset="0"/>
                <a:ea typeface="Verdana" pitchFamily="34" charset="0"/>
                <a:cs typeface="Verdana" pitchFamily="34" charset="0"/>
              </a:rPr>
              <a:t>In executing the PUSH procedure, one must first test whether there is room in the stack for the new item; if not, then we have the condition known as </a:t>
            </a:r>
            <a:r>
              <a:rPr lang="en-US" sz="1500" b="0" dirty="0">
                <a:solidFill>
                  <a:srgbClr val="FF0000"/>
                </a:solidFill>
                <a:latin typeface="Verdana" pitchFamily="34" charset="0"/>
                <a:ea typeface="Verdana" pitchFamily="34" charset="0"/>
                <a:cs typeface="Verdana" pitchFamily="34" charset="0"/>
              </a:rPr>
              <a:t>overflow</a:t>
            </a:r>
            <a:r>
              <a:rPr lang="en-US" sz="1500" b="0" dirty="0">
                <a:latin typeface="Verdana" pitchFamily="34" charset="0"/>
                <a:ea typeface="Verdana" pitchFamily="34" charset="0"/>
                <a:cs typeface="Verdana" pitchFamily="34" charset="0"/>
              </a:rPr>
              <a:t>.</a:t>
            </a:r>
          </a:p>
          <a:p>
            <a:pPr lvl="1" indent="-457200" algn="just">
              <a:spcBef>
                <a:spcPts val="600"/>
              </a:spcBef>
              <a:spcAft>
                <a:spcPts val="600"/>
              </a:spcAft>
              <a:buFont typeface="Wingdings" pitchFamily="2" charset="2"/>
              <a:buChar char="Ø"/>
              <a:defRPr/>
            </a:pPr>
            <a:r>
              <a:rPr lang="en-US" sz="1700" b="0" dirty="0">
                <a:latin typeface="Verdana" pitchFamily="34" charset="0"/>
                <a:ea typeface="Verdana" pitchFamily="34" charset="0"/>
                <a:cs typeface="Verdana" pitchFamily="34" charset="0"/>
              </a:rPr>
              <a:t>The operation of removing (popping) an item from a stack may be implemented by the POP procedure.</a:t>
            </a:r>
          </a:p>
          <a:p>
            <a:pPr marL="1385888" lvl="1" indent="-457200" algn="just">
              <a:spcBef>
                <a:spcPts val="600"/>
              </a:spcBef>
              <a:spcAft>
                <a:spcPts val="600"/>
              </a:spcAft>
              <a:buFont typeface="Wingdings" pitchFamily="2" charset="2"/>
              <a:buChar char="v"/>
              <a:defRPr/>
            </a:pPr>
            <a:r>
              <a:rPr lang="en-US" sz="1500" b="0" dirty="0">
                <a:latin typeface="Verdana" pitchFamily="34" charset="0"/>
                <a:ea typeface="Verdana" pitchFamily="34" charset="0"/>
                <a:cs typeface="Verdana" pitchFamily="34" charset="0"/>
              </a:rPr>
              <a:t>In executing the POP procedure, one must first test whether there is an element in the stack to be deleted; if not, then we have the condition known as </a:t>
            </a:r>
            <a:r>
              <a:rPr lang="en-US" sz="1500" b="0" dirty="0">
                <a:solidFill>
                  <a:srgbClr val="00B050"/>
                </a:solidFill>
                <a:latin typeface="Verdana" pitchFamily="34" charset="0"/>
                <a:ea typeface="Verdana" pitchFamily="34" charset="0"/>
                <a:cs typeface="Verdana" pitchFamily="34" charset="0"/>
              </a:rPr>
              <a:t>underflow</a:t>
            </a:r>
            <a:r>
              <a:rPr lang="en-US" sz="1500" b="0" dirty="0">
                <a:latin typeface="Verdana" pitchFamily="34" charset="0"/>
                <a:ea typeface="Verdana" pitchFamily="34" charset="0"/>
                <a:cs typeface="Verdana" pitchFamily="34" charset="0"/>
              </a:rPr>
              <a:t>.</a:t>
            </a:r>
          </a:p>
        </p:txBody>
      </p:sp>
      <p:sp>
        <p:nvSpPr>
          <p:cNvPr id="2355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Overflow and Underflow</a:t>
            </a:r>
          </a:p>
        </p:txBody>
      </p:sp>
      <p:sp>
        <p:nvSpPr>
          <p:cNvPr id="23557" name="Slide Number Placeholder 6"/>
          <p:cNvSpPr>
            <a:spLocks noGrp="1"/>
          </p:cNvSpPr>
          <p:nvPr>
            <p:ph type="sldNum" sz="quarter" idx="11"/>
          </p:nvPr>
        </p:nvSpPr>
        <p:spPr>
          <a:xfrm>
            <a:off x="-30163" y="6481763"/>
            <a:ext cx="752476" cy="376237"/>
          </a:xfrm>
          <a:noFill/>
        </p:spPr>
        <p:txBody>
          <a:bodyPr/>
          <a:lstStyle/>
          <a:p>
            <a:pPr algn="l"/>
            <a:r>
              <a:rPr lang="en-US" smtClean="0"/>
              <a:t>8.</a:t>
            </a:r>
            <a:fld id="{15030A65-6594-4DB7-9409-9E752F590E10}" type="slidenum">
              <a:rPr lang="en-US" smtClean="0"/>
              <a:pPr algn="l"/>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203200" y="541338"/>
            <a:ext cx="8489950" cy="661987"/>
          </a:xfrm>
        </p:spPr>
        <p:txBody>
          <a:bodyPr/>
          <a:lstStyle/>
          <a:p>
            <a:pPr marL="457200" lvl="1" indent="-457200" algn="just" eaLnBrk="1" hangingPunct="1">
              <a:lnSpc>
                <a:spcPct val="80000"/>
              </a:lnSpc>
              <a:spcBef>
                <a:spcPts val="600"/>
              </a:spcBef>
              <a:spcAft>
                <a:spcPts val="600"/>
              </a:spcAft>
              <a:buFont typeface="Wingdings" pitchFamily="2" charset="2"/>
              <a:buChar char="Ø"/>
              <a:defRPr/>
            </a:pPr>
            <a:r>
              <a:rPr lang="en-US" sz="1700" kern="1200" dirty="0" smtClean="0">
                <a:latin typeface="Verdana" pitchFamily="34" charset="0"/>
                <a:ea typeface="Verdana" pitchFamily="34" charset="0"/>
                <a:cs typeface="Verdana" pitchFamily="34" charset="0"/>
              </a:rPr>
              <a:t>The operation of adding (pushing) an item onto a stack is implemented by the following PUSH procedure.</a:t>
            </a:r>
          </a:p>
          <a:p>
            <a:pPr eaLnBrk="1" hangingPunct="1">
              <a:lnSpc>
                <a:spcPct val="80000"/>
              </a:lnSpc>
              <a:buFontTx/>
              <a:buNone/>
              <a:defRPr/>
            </a:pPr>
            <a:endParaRPr lang="en-US" sz="1600" dirty="0" smtClean="0"/>
          </a:p>
        </p:txBody>
      </p:sp>
      <p:sp>
        <p:nvSpPr>
          <p:cNvPr id="24579"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Push Operation on a Stack</a:t>
            </a:r>
          </a:p>
        </p:txBody>
      </p:sp>
      <p:sp>
        <p:nvSpPr>
          <p:cNvPr id="7" name="Rectangle 3"/>
          <p:cNvSpPr txBox="1">
            <a:spLocks noChangeArrowheads="1"/>
          </p:cNvSpPr>
          <p:nvPr/>
        </p:nvSpPr>
        <p:spPr bwMode="auto">
          <a:xfrm>
            <a:off x="746125" y="1058863"/>
            <a:ext cx="7800975" cy="2314575"/>
          </a:xfrm>
          <a:prstGeom prst="rect">
            <a:avLst/>
          </a:prstGeom>
          <a:solidFill>
            <a:srgbClr val="EBFED2"/>
          </a:solidFill>
          <a:ln w="9525">
            <a:solidFill>
              <a:srgbClr val="FF3399"/>
            </a:solidFill>
            <a:miter lim="800000"/>
            <a:headEnd/>
            <a:tailEnd/>
          </a:ln>
        </p:spPr>
        <p:txBody>
          <a:bodyPr/>
          <a:lstStyle/>
          <a:p>
            <a:pPr marL="342900" indent="-342900">
              <a:spcBef>
                <a:spcPts val="300"/>
              </a:spcBef>
              <a:spcAft>
                <a:spcPts val="300"/>
              </a:spcAft>
              <a:defRPr/>
            </a:pPr>
            <a:r>
              <a:rPr lang="en-US" sz="1500" b="0" kern="0" dirty="0">
                <a:latin typeface="Verdana" pitchFamily="34" charset="0"/>
                <a:ea typeface="Verdana" pitchFamily="34" charset="0"/>
                <a:cs typeface="Verdana" pitchFamily="34" charset="0"/>
              </a:rPr>
              <a:t>PUSH(STACK, TOP, MAXSTK, ITEM)  </a:t>
            </a:r>
          </a:p>
          <a:p>
            <a:pPr marL="342900" indent="-342900">
              <a:spcBef>
                <a:spcPts val="300"/>
              </a:spcBef>
              <a:spcAft>
                <a:spcPts val="300"/>
              </a:spcAft>
              <a:defRPr/>
            </a:pPr>
            <a:r>
              <a:rPr lang="en-US" sz="1500" b="0" kern="0" dirty="0">
                <a:latin typeface="Verdana" pitchFamily="34" charset="0"/>
                <a:ea typeface="Verdana" pitchFamily="34" charset="0"/>
                <a:cs typeface="Verdana" pitchFamily="34" charset="0"/>
              </a:rPr>
              <a:t>This procedure pushes an ITEM onto a stack</a:t>
            </a:r>
          </a:p>
          <a:p>
            <a:pPr marL="342900" indent="-342900">
              <a:spcBef>
                <a:spcPts val="300"/>
              </a:spcBef>
              <a:spcAft>
                <a:spcPts val="300"/>
              </a:spcAft>
              <a:defRPr/>
            </a:pPr>
            <a:endParaRPr lang="en-US" sz="500" b="0" kern="0" dirty="0">
              <a:latin typeface="Verdana" pitchFamily="34" charset="0"/>
              <a:ea typeface="Verdana" pitchFamily="34" charset="0"/>
              <a:cs typeface="Verdana" pitchFamily="34" charset="0"/>
            </a:endParaRPr>
          </a:p>
          <a:p>
            <a:pPr marL="1219200" lvl="2" indent="-304800">
              <a:spcBef>
                <a:spcPts val="300"/>
              </a:spcBef>
              <a:spcAft>
                <a:spcPts val="300"/>
              </a:spcAft>
              <a:buFontTx/>
              <a:buAutoNum type="arabicPeriod"/>
              <a:defRPr/>
            </a:pPr>
            <a:r>
              <a:rPr lang="en-US" sz="1500" b="0" kern="0" dirty="0">
                <a:latin typeface="Verdana" pitchFamily="34" charset="0"/>
                <a:ea typeface="Verdana" pitchFamily="34" charset="0"/>
                <a:cs typeface="Verdana" pitchFamily="34" charset="0"/>
              </a:rPr>
              <a:t>[Stack already filled?]</a:t>
            </a:r>
          </a:p>
          <a:p>
            <a:pPr marL="1219200" lvl="2" indent="-304800">
              <a:spcBef>
                <a:spcPts val="300"/>
              </a:spcBef>
              <a:spcAft>
                <a:spcPts val="300"/>
              </a:spcAft>
              <a:defRPr/>
            </a:pPr>
            <a:r>
              <a:rPr lang="en-US" sz="1500" b="0" kern="0" dirty="0">
                <a:latin typeface="Verdana" pitchFamily="34" charset="0"/>
                <a:ea typeface="Verdana" pitchFamily="34" charset="0"/>
                <a:cs typeface="Verdana" pitchFamily="34" charset="0"/>
              </a:rPr>
              <a:t>	If TOP = MAXSTK,  then : Print :”OVERFLOW”, and return.</a:t>
            </a:r>
          </a:p>
          <a:p>
            <a:pPr marL="1257300" lvl="2" indent="-342900">
              <a:spcBef>
                <a:spcPts val="300"/>
              </a:spcBef>
              <a:spcAft>
                <a:spcPts val="300"/>
              </a:spcAft>
              <a:buFont typeface="+mj-lt"/>
              <a:buAutoNum type="arabicPeriod" startAt="2"/>
              <a:defRPr/>
            </a:pPr>
            <a:r>
              <a:rPr lang="en-US" sz="1500" b="0" kern="0" dirty="0">
                <a:latin typeface="Verdana" pitchFamily="34" charset="0"/>
                <a:ea typeface="Verdana" pitchFamily="34" charset="0"/>
                <a:cs typeface="Verdana" pitchFamily="34" charset="0"/>
              </a:rPr>
              <a:t>Set  TOP := TOP+1  [Increase TOP by 1]        </a:t>
            </a:r>
          </a:p>
          <a:p>
            <a:pPr marL="1219200" lvl="2" indent="-304800">
              <a:spcBef>
                <a:spcPts val="300"/>
              </a:spcBef>
              <a:spcAft>
                <a:spcPts val="300"/>
              </a:spcAft>
              <a:buFontTx/>
              <a:buAutoNum type="arabicPeriod" startAt="2"/>
              <a:defRPr/>
            </a:pPr>
            <a:r>
              <a:rPr lang="en-US" sz="1500" b="0" kern="0" dirty="0">
                <a:latin typeface="Verdana" pitchFamily="34" charset="0"/>
                <a:ea typeface="Verdana" pitchFamily="34" charset="0"/>
                <a:cs typeface="Verdana" pitchFamily="34" charset="0"/>
              </a:rPr>
              <a:t>STACK[TOP]) := ITEM  [Insert ITEM in new TOP position]     </a:t>
            </a:r>
          </a:p>
          <a:p>
            <a:pPr marL="1219200" lvl="2" indent="-304800">
              <a:spcBef>
                <a:spcPts val="300"/>
              </a:spcBef>
              <a:spcAft>
                <a:spcPts val="300"/>
              </a:spcAft>
              <a:buFontTx/>
              <a:buAutoNum type="arabicPeriod" startAt="2"/>
              <a:defRPr/>
            </a:pPr>
            <a:r>
              <a:rPr lang="en-US" sz="1500" b="0" kern="0" dirty="0">
                <a:latin typeface="Verdana" pitchFamily="34" charset="0"/>
                <a:ea typeface="Verdana" pitchFamily="34" charset="0"/>
                <a:cs typeface="Verdana" pitchFamily="34" charset="0"/>
              </a:rPr>
              <a:t>Return.</a:t>
            </a:r>
          </a:p>
          <a:p>
            <a:pPr marL="342900" indent="-342900">
              <a:spcBef>
                <a:spcPts val="300"/>
              </a:spcBef>
              <a:spcAft>
                <a:spcPts val="300"/>
              </a:spcAft>
              <a:defRPr/>
            </a:pPr>
            <a:r>
              <a:rPr lang="en-US" sz="1500" b="0" kern="0" dirty="0">
                <a:latin typeface="Verdana" pitchFamily="34" charset="0"/>
                <a:ea typeface="Verdana" pitchFamily="34" charset="0"/>
                <a:cs typeface="Verdana" pitchFamily="34" charset="0"/>
              </a:rPr>
              <a:t>	</a:t>
            </a:r>
          </a:p>
          <a:p>
            <a:pPr marL="342900" indent="-342900">
              <a:spcBef>
                <a:spcPts val="300"/>
              </a:spcBef>
              <a:spcAft>
                <a:spcPts val="300"/>
              </a:spcAft>
              <a:defRPr/>
            </a:pPr>
            <a:r>
              <a:rPr lang="en-US" sz="1500" b="0" kern="0" dirty="0">
                <a:latin typeface="Verdana" pitchFamily="34" charset="0"/>
                <a:ea typeface="Verdana" pitchFamily="34" charset="0"/>
                <a:cs typeface="Verdana" pitchFamily="34" charset="0"/>
              </a:rPr>
              <a:t>	</a:t>
            </a:r>
          </a:p>
        </p:txBody>
      </p:sp>
      <p:sp>
        <p:nvSpPr>
          <p:cNvPr id="8" name="Rectangle 3"/>
          <p:cNvSpPr txBox="1">
            <a:spLocks noChangeArrowheads="1"/>
          </p:cNvSpPr>
          <p:nvPr/>
        </p:nvSpPr>
        <p:spPr bwMode="auto">
          <a:xfrm>
            <a:off x="319088" y="3563938"/>
            <a:ext cx="8555037" cy="3294062"/>
          </a:xfrm>
          <a:prstGeom prst="rect">
            <a:avLst/>
          </a:prstGeom>
          <a:noFill/>
          <a:ln w="9525">
            <a:noFill/>
            <a:miter lim="800000"/>
            <a:headEnd/>
            <a:tailEnd/>
          </a:ln>
        </p:spPr>
        <p:txBody>
          <a:bodyPr/>
          <a:lstStyle/>
          <a:p>
            <a:pPr marL="396875" lvl="1" indent="-396875" algn="just">
              <a:spcBef>
                <a:spcPts val="200"/>
              </a:spcBef>
              <a:spcAft>
                <a:spcPts val="200"/>
              </a:spcAft>
              <a:buFont typeface="Wingdings" pitchFamily="2" charset="2"/>
              <a:buChar char="Ø"/>
              <a:defRPr/>
            </a:pPr>
            <a:r>
              <a:rPr lang="en-US" sz="1700" b="0" dirty="0">
                <a:latin typeface="Verdana" pitchFamily="34" charset="0"/>
                <a:ea typeface="Verdana" pitchFamily="34" charset="0"/>
                <a:cs typeface="Verdana" pitchFamily="34" charset="0"/>
              </a:rPr>
              <a:t>In order to understand the algorithm, let's break it apart line by line.  </a:t>
            </a:r>
          </a:p>
          <a:p>
            <a:pPr marL="342900" indent="-342900">
              <a:spcBef>
                <a:spcPts val="200"/>
              </a:spcBef>
              <a:spcAft>
                <a:spcPts val="200"/>
              </a:spcAft>
              <a:defRPr/>
            </a:pPr>
            <a:r>
              <a:rPr lang="en-US" sz="1700" kern="0" dirty="0">
                <a:solidFill>
                  <a:srgbClr val="FF3399"/>
                </a:solidFill>
                <a:latin typeface="Verdana" pitchFamily="34" charset="0"/>
                <a:ea typeface="Verdana" pitchFamily="34" charset="0"/>
                <a:cs typeface="Verdana" pitchFamily="34" charset="0"/>
              </a:rPr>
              <a:t>PUSH(STACK, TOP, MAXSTK, ITEM):</a:t>
            </a:r>
            <a:r>
              <a:rPr lang="en-US" sz="1700" b="0" kern="0" dirty="0">
                <a:latin typeface="Verdana" pitchFamily="34" charset="0"/>
                <a:ea typeface="Verdana" pitchFamily="34" charset="0"/>
                <a:cs typeface="Verdana" pitchFamily="34" charset="0"/>
              </a:rPr>
              <a:t>	</a:t>
            </a:r>
          </a:p>
          <a:p>
            <a:pPr marL="912813" indent="-342900">
              <a:spcBef>
                <a:spcPts val="200"/>
              </a:spcBef>
              <a:spcAft>
                <a:spcPts val="200"/>
              </a:spcAft>
              <a:buFont typeface="Wingdings" pitchFamily="2" charset="2"/>
              <a:buChar char="q"/>
              <a:defRPr/>
            </a:pPr>
            <a:r>
              <a:rPr lang="en-US" sz="1700" b="0" kern="0" dirty="0">
                <a:latin typeface="Verdana" pitchFamily="34" charset="0"/>
                <a:ea typeface="Verdana" pitchFamily="34" charset="0"/>
                <a:cs typeface="Verdana" pitchFamily="34" charset="0"/>
              </a:rPr>
              <a:t>	</a:t>
            </a:r>
            <a:r>
              <a:rPr lang="en-US" sz="1500" b="0" kern="0" dirty="0">
                <a:latin typeface="Verdana" pitchFamily="34" charset="0"/>
                <a:ea typeface="Verdana" pitchFamily="34" charset="0"/>
                <a:cs typeface="Verdana" pitchFamily="34" charset="0"/>
              </a:rPr>
              <a:t>First, PUSH accepts a parameter - ITEM. This parameter is of the same type as the rest of the stack. Item is the data to be added to the stack. </a:t>
            </a:r>
          </a:p>
          <a:p>
            <a:pPr marL="342900" indent="-342900">
              <a:spcBef>
                <a:spcPts val="200"/>
              </a:spcBef>
              <a:spcAft>
                <a:spcPts val="200"/>
              </a:spcAft>
              <a:buFont typeface="Wingdings" pitchFamily="2" charset="2"/>
              <a:buChar char="q"/>
              <a:defRPr/>
            </a:pPr>
            <a:r>
              <a:rPr lang="en-US" sz="1700" kern="0" dirty="0">
                <a:solidFill>
                  <a:srgbClr val="FF3399"/>
                </a:solidFill>
                <a:latin typeface="Verdana" pitchFamily="34" charset="0"/>
                <a:ea typeface="Verdana" pitchFamily="34" charset="0"/>
                <a:cs typeface="Verdana" pitchFamily="34" charset="0"/>
              </a:rPr>
              <a:t>IF TOP = MAXSTK:</a:t>
            </a:r>
          </a:p>
          <a:p>
            <a:pPr marL="912813" indent="-342900">
              <a:spcBef>
                <a:spcPts val="200"/>
              </a:spcBef>
              <a:spcAft>
                <a:spcPts val="200"/>
              </a:spcAft>
              <a:buFont typeface="Wingdings" pitchFamily="2" charset="2"/>
              <a:buChar char="q"/>
              <a:defRPr/>
            </a:pPr>
            <a:r>
              <a:rPr lang="en-US" sz="1700" b="0" kern="0" dirty="0">
                <a:latin typeface="Verdana" pitchFamily="34" charset="0"/>
                <a:ea typeface="Verdana" pitchFamily="34" charset="0"/>
                <a:cs typeface="Verdana" pitchFamily="34" charset="0"/>
              </a:rPr>
              <a:t>	</a:t>
            </a:r>
            <a:r>
              <a:rPr lang="en-US" sz="1500" b="0" kern="0" dirty="0">
                <a:latin typeface="Verdana" pitchFamily="34" charset="0"/>
                <a:ea typeface="Verdana" pitchFamily="34" charset="0"/>
                <a:cs typeface="Verdana" pitchFamily="34" charset="0"/>
              </a:rPr>
              <a:t>This line performs a check to see whether or not the stack is full. </a:t>
            </a:r>
          </a:p>
          <a:p>
            <a:pPr marL="342900" indent="-342900">
              <a:spcBef>
                <a:spcPts val="200"/>
              </a:spcBef>
              <a:spcAft>
                <a:spcPts val="200"/>
              </a:spcAft>
              <a:buFont typeface="Wingdings" pitchFamily="2" charset="2"/>
              <a:buChar char="q"/>
              <a:defRPr/>
            </a:pPr>
            <a:r>
              <a:rPr lang="en-US" sz="1700" kern="0" dirty="0">
                <a:solidFill>
                  <a:srgbClr val="FF3399"/>
                </a:solidFill>
                <a:latin typeface="Verdana" pitchFamily="34" charset="0"/>
                <a:ea typeface="Verdana" pitchFamily="34" charset="0"/>
                <a:cs typeface="Verdana" pitchFamily="34" charset="0"/>
              </a:rPr>
              <a:t>TOP := TOP+1; </a:t>
            </a:r>
          </a:p>
          <a:p>
            <a:pPr marL="912813" indent="-342900">
              <a:spcBef>
                <a:spcPts val="200"/>
              </a:spcBef>
              <a:spcAft>
                <a:spcPts val="200"/>
              </a:spcAft>
              <a:buFont typeface="Wingdings" pitchFamily="2" charset="2"/>
              <a:buChar char="q"/>
              <a:defRPr/>
            </a:pPr>
            <a:r>
              <a:rPr lang="en-US" sz="1700" b="0" kern="0" dirty="0">
                <a:latin typeface="Verdana" pitchFamily="34" charset="0"/>
                <a:ea typeface="Verdana" pitchFamily="34" charset="0"/>
                <a:cs typeface="Verdana" pitchFamily="34" charset="0"/>
              </a:rPr>
              <a:t>	</a:t>
            </a:r>
            <a:r>
              <a:rPr lang="en-US" sz="1500" b="0" kern="0" dirty="0">
                <a:latin typeface="Verdana" pitchFamily="34" charset="0"/>
                <a:ea typeface="Verdana" pitchFamily="34" charset="0"/>
                <a:cs typeface="Verdana" pitchFamily="34" charset="0"/>
              </a:rPr>
              <a:t>If the stack is not full, TOP is increased by a value equal to the size of another item (here by 1). This allocates room for the insertion. </a:t>
            </a:r>
          </a:p>
          <a:p>
            <a:pPr marL="342900" indent="-342900">
              <a:spcBef>
                <a:spcPts val="200"/>
              </a:spcBef>
              <a:spcAft>
                <a:spcPts val="200"/>
              </a:spcAft>
              <a:buFont typeface="Wingdings" pitchFamily="2" charset="2"/>
              <a:buChar char="q"/>
              <a:defRPr/>
            </a:pPr>
            <a:r>
              <a:rPr lang="en-US" sz="1700" kern="0" dirty="0">
                <a:solidFill>
                  <a:srgbClr val="FF3399"/>
                </a:solidFill>
                <a:latin typeface="Verdana" pitchFamily="34" charset="0"/>
                <a:ea typeface="Verdana" pitchFamily="34" charset="0"/>
                <a:cs typeface="Verdana" pitchFamily="34" charset="0"/>
              </a:rPr>
              <a:t>STACK[TOP] := ITEM; </a:t>
            </a:r>
          </a:p>
          <a:p>
            <a:pPr marL="912813" indent="-342900">
              <a:spcBef>
                <a:spcPts val="200"/>
              </a:spcBef>
              <a:spcAft>
                <a:spcPts val="200"/>
              </a:spcAft>
              <a:buFont typeface="Wingdings" pitchFamily="2" charset="2"/>
              <a:buChar char="q"/>
              <a:defRPr/>
            </a:pPr>
            <a:r>
              <a:rPr lang="en-US" sz="1500" b="0" kern="0" dirty="0">
                <a:latin typeface="Verdana" pitchFamily="34" charset="0"/>
                <a:ea typeface="Verdana" pitchFamily="34" charset="0"/>
                <a:cs typeface="Verdana" pitchFamily="34" charset="0"/>
              </a:rPr>
              <a:t>Using this assignment, ITEM is pushed in the new TOP position.</a:t>
            </a:r>
          </a:p>
        </p:txBody>
      </p:sp>
      <p:sp>
        <p:nvSpPr>
          <p:cNvPr id="24582" name="Slide Number Placeholder 6"/>
          <p:cNvSpPr>
            <a:spLocks noGrp="1"/>
          </p:cNvSpPr>
          <p:nvPr>
            <p:ph type="sldNum" sz="quarter" idx="11"/>
          </p:nvPr>
        </p:nvSpPr>
        <p:spPr>
          <a:xfrm>
            <a:off x="-30163" y="6481763"/>
            <a:ext cx="752476" cy="376237"/>
          </a:xfrm>
          <a:noFill/>
        </p:spPr>
        <p:txBody>
          <a:bodyPr/>
          <a:lstStyle/>
          <a:p>
            <a:pPr algn="l"/>
            <a:r>
              <a:rPr lang="en-US" smtClean="0"/>
              <a:t>8.</a:t>
            </a:r>
            <a:fld id="{2467D2DE-AE0C-4760-8CB3-2202503F2B0A}" type="slidenum">
              <a:rPr lang="en-US" smtClean="0"/>
              <a:pPr algn="l"/>
              <a:t>8</a:t>
            </a:fld>
            <a:endParaRPr 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03" name="Group 35"/>
          <p:cNvGraphicFramePr>
            <a:graphicFrameLocks noGrp="1"/>
          </p:cNvGraphicFramePr>
          <p:nvPr>
            <p:ph idx="1"/>
          </p:nvPr>
        </p:nvGraphicFramePr>
        <p:xfrm>
          <a:off x="533400" y="1436688"/>
          <a:ext cx="8229600" cy="1066800"/>
        </p:xfrm>
        <a:graphic>
          <a:graphicData uri="http://schemas.openxmlformats.org/drawingml/2006/table">
            <a:tbl>
              <a:tblPr/>
              <a:tblGrid>
                <a:gridCol w="1028700"/>
                <a:gridCol w="1028700"/>
                <a:gridCol w="1028700"/>
                <a:gridCol w="1028700"/>
                <a:gridCol w="1028700"/>
                <a:gridCol w="1028700"/>
                <a:gridCol w="1028700"/>
                <a:gridCol w="10287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XXX</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YYY</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ZZZ</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a:t>
                      </a:r>
                    </a:p>
                  </a:txBody>
                  <a:tcPr marR="137160" marT="9144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4</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5</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6</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7</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8</a:t>
                      </a:r>
                    </a:p>
                  </a:txBody>
                  <a:tcPr marR="137160" marT="9144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25630" name="Text Box 37"/>
          <p:cNvSpPr txBox="1">
            <a:spLocks noChangeArrowheads="1"/>
          </p:cNvSpPr>
          <p:nvPr/>
        </p:nvSpPr>
        <p:spPr bwMode="auto">
          <a:xfrm>
            <a:off x="3833813" y="2479675"/>
            <a:ext cx="1143000" cy="366713"/>
          </a:xfrm>
          <a:prstGeom prst="rect">
            <a:avLst/>
          </a:prstGeom>
          <a:noFill/>
          <a:ln w="9525">
            <a:noFill/>
            <a:miter lim="800000"/>
            <a:headEnd/>
            <a:tailEnd/>
          </a:ln>
        </p:spPr>
        <p:txBody>
          <a:bodyPr>
            <a:spAutoFit/>
          </a:bodyPr>
          <a:lstStyle/>
          <a:p>
            <a:pPr>
              <a:spcBef>
                <a:spcPct val="50000"/>
              </a:spcBef>
            </a:pPr>
            <a:r>
              <a:rPr lang="en-US" sz="1700">
                <a:solidFill>
                  <a:srgbClr val="FF0000"/>
                </a:solidFill>
                <a:latin typeface="Verdana" pitchFamily="34" charset="0"/>
              </a:rPr>
              <a:t>STACK</a:t>
            </a:r>
          </a:p>
        </p:txBody>
      </p:sp>
      <p:grpSp>
        <p:nvGrpSpPr>
          <p:cNvPr id="2" name="Group 45"/>
          <p:cNvGrpSpPr>
            <a:grpSpLocks/>
          </p:cNvGrpSpPr>
          <p:nvPr/>
        </p:nvGrpSpPr>
        <p:grpSpPr bwMode="auto">
          <a:xfrm>
            <a:off x="838200" y="2430463"/>
            <a:ext cx="6218238" cy="533400"/>
            <a:chOff x="528" y="1911"/>
            <a:chExt cx="3917" cy="505"/>
          </a:xfrm>
        </p:grpSpPr>
        <p:sp>
          <p:nvSpPr>
            <p:cNvPr id="25674" name="Text Box 27"/>
            <p:cNvSpPr txBox="1">
              <a:spLocks noChangeArrowheads="1"/>
            </p:cNvSpPr>
            <p:nvPr/>
          </p:nvSpPr>
          <p:spPr bwMode="auto">
            <a:xfrm>
              <a:off x="528" y="2039"/>
              <a:ext cx="480" cy="348"/>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TOP</a:t>
              </a:r>
            </a:p>
          </p:txBody>
        </p:sp>
        <p:sp>
          <p:nvSpPr>
            <p:cNvPr id="25675" name="Rectangle 28"/>
            <p:cNvSpPr>
              <a:spLocks noChangeArrowheads="1"/>
            </p:cNvSpPr>
            <p:nvPr/>
          </p:nvSpPr>
          <p:spPr bwMode="auto">
            <a:xfrm>
              <a:off x="941" y="1984"/>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3</a:t>
              </a:r>
            </a:p>
          </p:txBody>
        </p:sp>
        <p:sp>
          <p:nvSpPr>
            <p:cNvPr id="25676" name="Text Box 38"/>
            <p:cNvSpPr txBox="1">
              <a:spLocks noChangeArrowheads="1"/>
            </p:cNvSpPr>
            <p:nvPr/>
          </p:nvSpPr>
          <p:spPr bwMode="auto">
            <a:xfrm>
              <a:off x="3312" y="2014"/>
              <a:ext cx="720" cy="336"/>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MAXSTK</a:t>
              </a:r>
            </a:p>
          </p:txBody>
        </p:sp>
        <p:sp>
          <p:nvSpPr>
            <p:cNvPr id="25677" name="Rectangle 39"/>
            <p:cNvSpPr>
              <a:spLocks noChangeArrowheads="1"/>
            </p:cNvSpPr>
            <p:nvPr/>
          </p:nvSpPr>
          <p:spPr bwMode="auto">
            <a:xfrm>
              <a:off x="4061" y="1911"/>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8</a:t>
              </a:r>
            </a:p>
          </p:txBody>
        </p:sp>
      </p:grpSp>
      <p:sp>
        <p:nvSpPr>
          <p:cNvPr id="25632" name="Text Box 47"/>
          <p:cNvSpPr txBox="1">
            <a:spLocks noChangeArrowheads="1"/>
          </p:cNvSpPr>
          <p:nvPr/>
        </p:nvSpPr>
        <p:spPr bwMode="auto">
          <a:xfrm>
            <a:off x="184150" y="438150"/>
            <a:ext cx="8524875" cy="954088"/>
          </a:xfrm>
          <a:prstGeom prst="rect">
            <a:avLst/>
          </a:prstGeom>
          <a:noFill/>
          <a:ln w="9525">
            <a:noFill/>
            <a:miter lim="800000"/>
            <a:headEnd/>
            <a:tailEnd/>
          </a:ln>
        </p:spPr>
        <p:txBody>
          <a:bodyPr>
            <a:spAutoFit/>
          </a:bodyPr>
          <a:lstStyle/>
          <a:p>
            <a:pPr lvl="1" indent="-457200" algn="just">
              <a:spcBef>
                <a:spcPts val="600"/>
              </a:spcBef>
              <a:spcAft>
                <a:spcPts val="600"/>
              </a:spcAft>
            </a:pPr>
            <a:r>
              <a:rPr lang="en-US" sz="1700">
                <a:solidFill>
                  <a:srgbClr val="3333FF"/>
                </a:solidFill>
                <a:latin typeface="Verdana" pitchFamily="34" charset="0"/>
              </a:rPr>
              <a:t>Example</a:t>
            </a:r>
            <a:r>
              <a:rPr lang="en-US" sz="1700" b="0">
                <a:latin typeface="Verdana" pitchFamily="34" charset="0"/>
              </a:rPr>
              <a:t>:</a:t>
            </a:r>
          </a:p>
          <a:p>
            <a:pPr lvl="1" indent="-457200" algn="just">
              <a:buFont typeface="Wingdings" pitchFamily="2" charset="2"/>
              <a:buChar char="Ø"/>
            </a:pPr>
            <a:r>
              <a:rPr lang="en-US" sz="1700" b="0">
                <a:latin typeface="Verdana" pitchFamily="34" charset="0"/>
              </a:rPr>
              <a:t>Consider the stack shown in the figure below where TOP=3 and MAXSTK=8. Suppose we want to push an item WWW onto this stack.</a:t>
            </a:r>
          </a:p>
        </p:txBody>
      </p:sp>
      <p:sp>
        <p:nvSpPr>
          <p:cNvPr id="25633"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a:latin typeface="Verdana" pitchFamily="34" charset="0"/>
              </a:rPr>
              <a:t>Push Operation on a Stack</a:t>
            </a:r>
          </a:p>
        </p:txBody>
      </p:sp>
      <p:sp>
        <p:nvSpPr>
          <p:cNvPr id="25634" name="Text Box 47"/>
          <p:cNvSpPr txBox="1">
            <a:spLocks noChangeArrowheads="1"/>
          </p:cNvSpPr>
          <p:nvPr/>
        </p:nvSpPr>
        <p:spPr bwMode="auto">
          <a:xfrm>
            <a:off x="209550" y="3105150"/>
            <a:ext cx="8664575" cy="1770063"/>
          </a:xfrm>
          <a:prstGeom prst="rect">
            <a:avLst/>
          </a:prstGeom>
          <a:noFill/>
          <a:ln w="9525">
            <a:noFill/>
            <a:miter lim="800000"/>
            <a:headEnd/>
            <a:tailEnd/>
          </a:ln>
        </p:spPr>
        <p:txBody>
          <a:bodyPr>
            <a:spAutoFit/>
          </a:bodyPr>
          <a:lstStyle/>
          <a:p>
            <a:pPr lvl="1" indent="-457200" algn="just">
              <a:buFont typeface="Wingdings" pitchFamily="2" charset="2"/>
              <a:buChar char="Ø"/>
            </a:pPr>
            <a:r>
              <a:rPr lang="en-US" sz="1700" b="0">
                <a:latin typeface="Verdana" pitchFamily="34" charset="0"/>
              </a:rPr>
              <a:t>PUSH procedure is simulated below.</a:t>
            </a:r>
          </a:p>
          <a:p>
            <a:pPr lvl="1" indent="-457200" algn="just">
              <a:buFont typeface="Arial" charset="0"/>
              <a:buAutoNum type="arabicPeriod"/>
            </a:pPr>
            <a:r>
              <a:rPr lang="en-US" sz="1500" b="0">
                <a:solidFill>
                  <a:srgbClr val="3333FF"/>
                </a:solidFill>
                <a:latin typeface="Verdana" pitchFamily="34" charset="0"/>
              </a:rPr>
              <a:t>Since TOP=3 and MAXSTK=8; i.e. TOP≠MAXSTK, therefore control is transferred to step 2.</a:t>
            </a:r>
          </a:p>
          <a:p>
            <a:pPr lvl="1" indent="-457200" algn="just">
              <a:buFont typeface="Arial" charset="0"/>
              <a:buAutoNum type="arabicPeriod"/>
            </a:pPr>
            <a:r>
              <a:rPr lang="en-US" sz="1500" b="0">
                <a:solidFill>
                  <a:srgbClr val="3333FF"/>
                </a:solidFill>
                <a:latin typeface="Verdana" pitchFamily="34" charset="0"/>
              </a:rPr>
              <a:t>TOP=TOP+1=3+1=4</a:t>
            </a:r>
          </a:p>
          <a:p>
            <a:pPr lvl="1" indent="-457200" algn="just">
              <a:buFont typeface="Arial" charset="0"/>
              <a:buAutoNum type="arabicPeriod"/>
            </a:pPr>
            <a:r>
              <a:rPr lang="en-US" sz="1500" b="0">
                <a:solidFill>
                  <a:srgbClr val="3333FF"/>
                </a:solidFill>
                <a:latin typeface="Verdana" pitchFamily="34" charset="0"/>
              </a:rPr>
              <a:t>STACK[TOP]=STACK[4]=WWW</a:t>
            </a:r>
          </a:p>
          <a:p>
            <a:pPr lvl="1" indent="-457200" algn="just">
              <a:buFont typeface="Arial" charset="0"/>
              <a:buAutoNum type="arabicPeriod"/>
            </a:pPr>
            <a:r>
              <a:rPr lang="en-US" sz="1500" b="0">
                <a:solidFill>
                  <a:srgbClr val="3333FF"/>
                </a:solidFill>
                <a:latin typeface="Verdana" pitchFamily="34" charset="0"/>
              </a:rPr>
              <a:t>Return</a:t>
            </a:r>
          </a:p>
          <a:p>
            <a:pPr lvl="1" indent="-457200" algn="just">
              <a:buFont typeface="Wingdings" pitchFamily="2" charset="2"/>
              <a:buChar char="Ø"/>
            </a:pPr>
            <a:r>
              <a:rPr lang="en-US" sz="1700" b="0">
                <a:latin typeface="Verdana" pitchFamily="34" charset="0"/>
              </a:rPr>
              <a:t>After the PUSH operation, the stack will be look like as follows.</a:t>
            </a:r>
          </a:p>
        </p:txBody>
      </p:sp>
      <p:cxnSp>
        <p:nvCxnSpPr>
          <p:cNvPr id="25635" name="Curved Connector 20"/>
          <p:cNvCxnSpPr>
            <a:cxnSpLocks noChangeShapeType="1"/>
          </p:cNvCxnSpPr>
          <p:nvPr/>
        </p:nvCxnSpPr>
        <p:spPr bwMode="auto">
          <a:xfrm flipV="1">
            <a:off x="2189163" y="2322513"/>
            <a:ext cx="763587" cy="390525"/>
          </a:xfrm>
          <a:prstGeom prst="curvedConnector3">
            <a:avLst>
              <a:gd name="adj1" fmla="val 50000"/>
            </a:avLst>
          </a:prstGeom>
          <a:noFill/>
          <a:ln w="9525" algn="ctr">
            <a:solidFill>
              <a:schemeClr val="tx1"/>
            </a:solidFill>
            <a:round/>
            <a:headEnd/>
            <a:tailEnd type="arrow" w="med" len="med"/>
          </a:ln>
        </p:spPr>
      </p:cxnSp>
      <p:cxnSp>
        <p:nvCxnSpPr>
          <p:cNvPr id="25636" name="Curved Connector 26"/>
          <p:cNvCxnSpPr>
            <a:cxnSpLocks noChangeShapeType="1"/>
          </p:cNvCxnSpPr>
          <p:nvPr/>
        </p:nvCxnSpPr>
        <p:spPr bwMode="auto">
          <a:xfrm flipV="1">
            <a:off x="7105650" y="2293938"/>
            <a:ext cx="1019175" cy="388937"/>
          </a:xfrm>
          <a:prstGeom prst="curvedConnector3">
            <a:avLst>
              <a:gd name="adj1" fmla="val 50000"/>
            </a:avLst>
          </a:prstGeom>
          <a:noFill/>
          <a:ln w="9525" algn="ctr">
            <a:solidFill>
              <a:schemeClr val="tx1"/>
            </a:solidFill>
            <a:round/>
            <a:headEnd/>
            <a:tailEnd type="arrow" w="med" len="med"/>
          </a:ln>
        </p:spPr>
      </p:cxnSp>
      <p:graphicFrame>
        <p:nvGraphicFramePr>
          <p:cNvPr id="15" name="Group 35"/>
          <p:cNvGraphicFramePr>
            <a:graphicFrameLocks/>
          </p:cNvGraphicFramePr>
          <p:nvPr/>
        </p:nvGraphicFramePr>
        <p:xfrm>
          <a:off x="611188" y="5140325"/>
          <a:ext cx="8229600" cy="1066800"/>
        </p:xfrm>
        <a:graphic>
          <a:graphicData uri="http://schemas.openxmlformats.org/drawingml/2006/table">
            <a:tbl>
              <a:tblPr/>
              <a:tblGrid>
                <a:gridCol w="1028700"/>
                <a:gridCol w="1028700"/>
                <a:gridCol w="1028700"/>
                <a:gridCol w="1028700"/>
                <a:gridCol w="1028700"/>
                <a:gridCol w="1028700"/>
                <a:gridCol w="1028700"/>
                <a:gridCol w="1028700"/>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XXX</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YYY</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ZZZ</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WWW</a:t>
                      </a: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3FB"/>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endParaRPr>
                    </a:p>
                  </a:txBody>
                  <a:tcPr marR="137160" marT="9144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2D050"/>
                    </a:solidFill>
                  </a:tcPr>
                </a:tc>
              </a:tr>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1</a:t>
                      </a:r>
                    </a:p>
                  </a:txBody>
                  <a:tcPr marR="137160" marT="91440" anchor="ctr" horzOverflow="overflow">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2</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3</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4</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5</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6</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7</a:t>
                      </a:r>
                    </a:p>
                  </a:txBody>
                  <a:tcPr marR="137160" marT="9144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0" i="0" u="none" strike="noStrike" cap="none" normalizeH="0" baseline="0" dirty="0" smtClean="0">
                          <a:ln>
                            <a:noFill/>
                          </a:ln>
                          <a:solidFill>
                            <a:schemeClr val="tx1"/>
                          </a:solidFill>
                          <a:effectLst/>
                          <a:latin typeface="Verdana" pitchFamily="34" charset="0"/>
                          <a:ea typeface="Verdana" pitchFamily="34" charset="0"/>
                          <a:cs typeface="Verdana" pitchFamily="34" charset="0"/>
                        </a:rPr>
                        <a:t>8</a:t>
                      </a:r>
                    </a:p>
                  </a:txBody>
                  <a:tcPr marR="137160" marT="91440" anchor="ctr" horzOverflow="overflow">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r>
            </a:tbl>
          </a:graphicData>
        </a:graphic>
      </p:graphicFrame>
      <p:sp>
        <p:nvSpPr>
          <p:cNvPr id="25665" name="Text Box 37"/>
          <p:cNvSpPr txBox="1">
            <a:spLocks noChangeArrowheads="1"/>
          </p:cNvSpPr>
          <p:nvPr/>
        </p:nvSpPr>
        <p:spPr bwMode="auto">
          <a:xfrm>
            <a:off x="3911600" y="6334125"/>
            <a:ext cx="1143000" cy="366713"/>
          </a:xfrm>
          <a:prstGeom prst="rect">
            <a:avLst/>
          </a:prstGeom>
          <a:noFill/>
          <a:ln w="9525">
            <a:noFill/>
            <a:miter lim="800000"/>
            <a:headEnd/>
            <a:tailEnd/>
          </a:ln>
        </p:spPr>
        <p:txBody>
          <a:bodyPr>
            <a:spAutoFit/>
          </a:bodyPr>
          <a:lstStyle/>
          <a:p>
            <a:pPr>
              <a:spcBef>
                <a:spcPct val="50000"/>
              </a:spcBef>
            </a:pPr>
            <a:r>
              <a:rPr lang="en-US" sz="1700">
                <a:solidFill>
                  <a:srgbClr val="FF0000"/>
                </a:solidFill>
                <a:latin typeface="Verdana" pitchFamily="34" charset="0"/>
              </a:rPr>
              <a:t>STACK</a:t>
            </a:r>
          </a:p>
        </p:txBody>
      </p:sp>
      <p:grpSp>
        <p:nvGrpSpPr>
          <p:cNvPr id="3" name="Group 45"/>
          <p:cNvGrpSpPr>
            <a:grpSpLocks/>
          </p:cNvGrpSpPr>
          <p:nvPr/>
        </p:nvGrpSpPr>
        <p:grpSpPr bwMode="auto">
          <a:xfrm>
            <a:off x="1709738" y="6165850"/>
            <a:ext cx="5438775" cy="608013"/>
            <a:chOff x="1038" y="1968"/>
            <a:chExt cx="3426" cy="576"/>
          </a:xfrm>
        </p:grpSpPr>
        <p:sp>
          <p:nvSpPr>
            <p:cNvPr id="25670" name="Text Box 27"/>
            <p:cNvSpPr txBox="1">
              <a:spLocks noChangeArrowheads="1"/>
            </p:cNvSpPr>
            <p:nvPr/>
          </p:nvSpPr>
          <p:spPr bwMode="auto">
            <a:xfrm>
              <a:off x="1038" y="2167"/>
              <a:ext cx="480" cy="348"/>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TOP</a:t>
              </a:r>
            </a:p>
          </p:txBody>
        </p:sp>
        <p:sp>
          <p:nvSpPr>
            <p:cNvPr id="25671" name="Rectangle 28"/>
            <p:cNvSpPr>
              <a:spLocks noChangeArrowheads="1"/>
            </p:cNvSpPr>
            <p:nvPr/>
          </p:nvSpPr>
          <p:spPr bwMode="auto">
            <a:xfrm>
              <a:off x="1545" y="2112"/>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4</a:t>
              </a:r>
            </a:p>
          </p:txBody>
        </p:sp>
        <p:sp>
          <p:nvSpPr>
            <p:cNvPr id="25672" name="Text Box 38"/>
            <p:cNvSpPr txBox="1">
              <a:spLocks noChangeArrowheads="1"/>
            </p:cNvSpPr>
            <p:nvPr/>
          </p:nvSpPr>
          <p:spPr bwMode="auto">
            <a:xfrm>
              <a:off x="3312" y="2113"/>
              <a:ext cx="720" cy="336"/>
            </a:xfrm>
            <a:prstGeom prst="rect">
              <a:avLst/>
            </a:prstGeom>
            <a:noFill/>
            <a:ln w="9525">
              <a:noFill/>
              <a:miter lim="800000"/>
              <a:headEnd/>
              <a:tailEnd/>
            </a:ln>
          </p:spPr>
          <p:txBody>
            <a:bodyPr>
              <a:spAutoFit/>
            </a:bodyPr>
            <a:lstStyle/>
            <a:p>
              <a:pPr>
                <a:spcBef>
                  <a:spcPct val="50000"/>
                </a:spcBef>
              </a:pPr>
              <a:r>
                <a:rPr lang="en-US" sz="1700" b="0">
                  <a:latin typeface="Verdana" pitchFamily="34" charset="0"/>
                </a:rPr>
                <a:t>MAXSTK</a:t>
              </a:r>
            </a:p>
          </p:txBody>
        </p:sp>
        <p:sp>
          <p:nvSpPr>
            <p:cNvPr id="25673" name="Rectangle 39"/>
            <p:cNvSpPr>
              <a:spLocks noChangeArrowheads="1"/>
            </p:cNvSpPr>
            <p:nvPr/>
          </p:nvSpPr>
          <p:spPr bwMode="auto">
            <a:xfrm>
              <a:off x="4080" y="1968"/>
              <a:ext cx="384" cy="432"/>
            </a:xfrm>
            <a:prstGeom prst="rect">
              <a:avLst/>
            </a:prstGeom>
            <a:solidFill>
              <a:srgbClr val="FFFF00"/>
            </a:solidFill>
            <a:ln w="9525">
              <a:solidFill>
                <a:schemeClr val="tx1"/>
              </a:solidFill>
              <a:miter lim="800000"/>
              <a:headEnd/>
              <a:tailEnd/>
            </a:ln>
          </p:spPr>
          <p:txBody>
            <a:bodyPr wrap="none" anchor="ctr"/>
            <a:lstStyle/>
            <a:p>
              <a:pPr algn="ctr"/>
              <a:r>
                <a:rPr lang="en-US" sz="1700" b="0">
                  <a:latin typeface="Verdana" pitchFamily="34" charset="0"/>
                </a:rPr>
                <a:t>8</a:t>
              </a:r>
            </a:p>
          </p:txBody>
        </p:sp>
      </p:grpSp>
      <p:cxnSp>
        <p:nvCxnSpPr>
          <p:cNvPr id="25667" name="Curved Connector 20"/>
          <p:cNvCxnSpPr>
            <a:cxnSpLocks noChangeShapeType="1"/>
          </p:cNvCxnSpPr>
          <p:nvPr/>
        </p:nvCxnSpPr>
        <p:spPr bwMode="auto">
          <a:xfrm flipV="1">
            <a:off x="3170238" y="5997575"/>
            <a:ext cx="849312" cy="547688"/>
          </a:xfrm>
          <a:prstGeom prst="curvedConnector3">
            <a:avLst>
              <a:gd name="adj1" fmla="val 50000"/>
            </a:avLst>
          </a:prstGeom>
          <a:noFill/>
          <a:ln w="9525" algn="ctr">
            <a:solidFill>
              <a:schemeClr val="tx1"/>
            </a:solidFill>
            <a:round/>
            <a:headEnd/>
            <a:tailEnd type="arrow" w="med" len="med"/>
          </a:ln>
        </p:spPr>
      </p:cxnSp>
      <p:cxnSp>
        <p:nvCxnSpPr>
          <p:cNvPr id="25668" name="Curved Connector 26"/>
          <p:cNvCxnSpPr>
            <a:cxnSpLocks noChangeShapeType="1"/>
          </p:cNvCxnSpPr>
          <p:nvPr/>
        </p:nvCxnSpPr>
        <p:spPr bwMode="auto">
          <a:xfrm flipV="1">
            <a:off x="7164388" y="5999163"/>
            <a:ext cx="1052512" cy="423862"/>
          </a:xfrm>
          <a:prstGeom prst="curvedConnector3">
            <a:avLst>
              <a:gd name="adj1" fmla="val 50000"/>
            </a:avLst>
          </a:prstGeom>
          <a:noFill/>
          <a:ln w="9525" algn="ctr">
            <a:solidFill>
              <a:schemeClr val="tx1"/>
            </a:solidFill>
            <a:round/>
            <a:headEnd/>
            <a:tailEnd type="arrow" w="med" len="med"/>
          </a:ln>
        </p:spPr>
      </p:cxnSp>
      <p:sp>
        <p:nvSpPr>
          <p:cNvPr id="25669" name="Slide Number Placeholder 6"/>
          <p:cNvSpPr>
            <a:spLocks noGrp="1"/>
          </p:cNvSpPr>
          <p:nvPr>
            <p:ph type="sldNum" sz="quarter" idx="11"/>
          </p:nvPr>
        </p:nvSpPr>
        <p:spPr>
          <a:xfrm>
            <a:off x="-30163" y="6481763"/>
            <a:ext cx="752476" cy="376237"/>
          </a:xfrm>
          <a:noFill/>
        </p:spPr>
        <p:txBody>
          <a:bodyPr/>
          <a:lstStyle/>
          <a:p>
            <a:pPr algn="l"/>
            <a:r>
              <a:rPr lang="en-US" smtClean="0"/>
              <a:t>8.</a:t>
            </a:r>
            <a:fld id="{84667C9C-BDB2-4048-9475-65C03B641A91}" type="slidenum">
              <a:rPr lang="en-US" smtClean="0"/>
              <a:pPr algn="l"/>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4363</Words>
  <Application>Microsoft Office PowerPoint</Application>
  <PresentationFormat>On-screen Show (4:3)</PresentationFormat>
  <Paragraphs>1237</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Example</vt:lpstr>
      <vt:lpstr>Pick Pivot Element</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CSE_03</dc:creator>
  <cp:lastModifiedBy>CSE_03</cp:lastModifiedBy>
  <cp:revision>1</cp:revision>
  <dcterms:created xsi:type="dcterms:W3CDTF">2022-05-16T04:49:58Z</dcterms:created>
  <dcterms:modified xsi:type="dcterms:W3CDTF">2022-05-16T04:51:02Z</dcterms:modified>
</cp:coreProperties>
</file>