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312CD0-FCE3-4F96-B5B6-D08FAB000C9F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3F43B4-CAC4-4148-87F3-00FA3C817E3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C3A0C-A68C-481D-B53C-2790497C3271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3BB98-19D7-4D7C-ACA5-A3DA6F91B3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C3A0C-A68C-481D-B53C-2790497C3271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3BB98-19D7-4D7C-ACA5-A3DA6F91B3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C3A0C-A68C-481D-B53C-2790497C3271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3BB98-19D7-4D7C-ACA5-A3DA6F91B3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 userDrawn="1"/>
        </p:nvSpPr>
        <p:spPr>
          <a:xfrm>
            <a:off x="8594725" y="6600825"/>
            <a:ext cx="838200" cy="2619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1050" dirty="0">
                <a:solidFill>
                  <a:srgbClr val="0000FF"/>
                </a:solidFill>
                <a:latin typeface="Times New Roman" pitchFamily="18" charset="0"/>
              </a:rPr>
              <a:t>IIT, JU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8839200" y="451512"/>
            <a:ext cx="346249" cy="6324600"/>
          </a:xfrm>
          <a:prstGeom prst="rect">
            <a:avLst/>
          </a:prstGeom>
          <a:noFill/>
        </p:spPr>
        <p:txBody>
          <a:bodyPr vert="vert270">
            <a:spAutoFit/>
          </a:bodyPr>
          <a:lstStyle/>
          <a:p>
            <a:pPr algn="ctr">
              <a:defRPr/>
            </a:pPr>
            <a:r>
              <a:rPr lang="en-US" sz="1050" dirty="0">
                <a:solidFill>
                  <a:srgbClr val="00CC00"/>
                </a:solidFill>
                <a:latin typeface="Times New Roman" pitchFamily="18" charset="0"/>
              </a:rPr>
              <a:t>Prepared by: K M </a:t>
            </a:r>
            <a:r>
              <a:rPr lang="en-US" sz="1050" dirty="0" err="1">
                <a:solidFill>
                  <a:srgbClr val="00CC00"/>
                </a:solidFill>
                <a:latin typeface="Times New Roman" pitchFamily="18" charset="0"/>
              </a:rPr>
              <a:t>Akkas</a:t>
            </a:r>
            <a:r>
              <a:rPr lang="en-US" sz="1050" dirty="0">
                <a:solidFill>
                  <a:srgbClr val="00CC00"/>
                </a:solidFill>
                <a:latin typeface="Times New Roman" pitchFamily="18" charset="0"/>
              </a:rPr>
              <a:t> Ali, Assistant Professor, IIT, JU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8C70D9-87EC-4D97-AD05-1CA5D789A7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C3A0C-A68C-481D-B53C-2790497C3271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3BB98-19D7-4D7C-ACA5-A3DA6F91B3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C3A0C-A68C-481D-B53C-2790497C3271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3BB98-19D7-4D7C-ACA5-A3DA6F91B3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C3A0C-A68C-481D-B53C-2790497C3271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3BB98-19D7-4D7C-ACA5-A3DA6F91B3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C3A0C-A68C-481D-B53C-2790497C3271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3BB98-19D7-4D7C-ACA5-A3DA6F91B3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C3A0C-A68C-481D-B53C-2790497C3271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3BB98-19D7-4D7C-ACA5-A3DA6F91B3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C3A0C-A68C-481D-B53C-2790497C3271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3BB98-19D7-4D7C-ACA5-A3DA6F91B3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C3A0C-A68C-481D-B53C-2790497C3271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3BB98-19D7-4D7C-ACA5-A3DA6F91B3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C3A0C-A68C-481D-B53C-2790497C3271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83BB98-19D7-4D7C-ACA5-A3DA6F91B35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C3A0C-A68C-481D-B53C-2790497C3271}" type="datetimeFigureOut">
              <a:rPr lang="en-US" smtClean="0"/>
              <a:t>5/16/2022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83BB98-19D7-4D7C-ACA5-A3DA6F91B35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1"/>
          <p:cNvSpPr>
            <a:spLocks noChangeArrowheads="1"/>
          </p:cNvSpPr>
          <p:nvPr/>
        </p:nvSpPr>
        <p:spPr bwMode="auto">
          <a:xfrm>
            <a:off x="0" y="0"/>
            <a:ext cx="9144000" cy="523875"/>
          </a:xfrm>
          <a:prstGeom prst="rect">
            <a:avLst/>
          </a:prstGeom>
          <a:solidFill>
            <a:srgbClr val="00CC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en-US" sz="2800">
                <a:solidFill>
                  <a:schemeClr val="bg1"/>
                </a:solidFill>
              </a:rPr>
              <a:t>Lecture-09: Stack-2</a:t>
            </a:r>
            <a:endParaRPr lang="en-US" sz="2800">
              <a:solidFill>
                <a:schemeClr val="bg1"/>
              </a:solidFill>
            </a:endParaRPr>
          </a:p>
        </p:txBody>
      </p:sp>
      <p:sp>
        <p:nvSpPr>
          <p:cNvPr id="17411" name="Rectangle 14"/>
          <p:cNvSpPr>
            <a:spLocks noChangeArrowheads="1"/>
          </p:cNvSpPr>
          <p:nvPr/>
        </p:nvSpPr>
        <p:spPr bwMode="auto">
          <a:xfrm>
            <a:off x="250825" y="1295400"/>
            <a:ext cx="8466138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marL="730250" lvl="1" indent="-51435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en-US" altLang="zh-CN" sz="1700" b="0">
                <a:latin typeface="Verdana" pitchFamily="34" charset="0"/>
                <a:ea typeface="宋体" pitchFamily="2" charset="-122"/>
              </a:rPr>
              <a:t>Evaluate postfix expressions using Stack</a:t>
            </a:r>
          </a:p>
          <a:p>
            <a:pPr marL="730250" lvl="1" indent="-51435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v"/>
            </a:pPr>
            <a:r>
              <a:rPr lang="en-US" altLang="zh-CN" sz="1700" b="0">
                <a:latin typeface="Verdana" pitchFamily="34" charset="0"/>
                <a:ea typeface="宋体" pitchFamily="2" charset="-122"/>
              </a:rPr>
              <a:t>Quicksort: An Application of Stack</a:t>
            </a:r>
          </a:p>
        </p:txBody>
      </p:sp>
      <p:sp>
        <p:nvSpPr>
          <p:cNvPr id="17412" name="Rectangle 14"/>
          <p:cNvSpPr>
            <a:spLocks noChangeArrowheads="1"/>
          </p:cNvSpPr>
          <p:nvPr/>
        </p:nvSpPr>
        <p:spPr bwMode="auto">
          <a:xfrm>
            <a:off x="0" y="635000"/>
            <a:ext cx="5846763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 u="sng">
                <a:solidFill>
                  <a:srgbClr val="0070C0"/>
                </a:solidFill>
              </a:rPr>
              <a:t>Objectives of this Lecture:</a:t>
            </a:r>
          </a:p>
        </p:txBody>
      </p:sp>
      <p:sp>
        <p:nvSpPr>
          <p:cNvPr id="17413" name="Slide Number Placeholder 6"/>
          <p:cNvSpPr txBox="1">
            <a:spLocks/>
          </p:cNvSpPr>
          <p:nvPr/>
        </p:nvSpPr>
        <p:spPr bwMode="auto">
          <a:xfrm>
            <a:off x="-30163" y="6481763"/>
            <a:ext cx="752476" cy="37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400" b="0"/>
              <a:t>9.</a:t>
            </a:r>
            <a:fld id="{9D02F963-5E54-4839-9C44-3562A35D261A}" type="slidenum">
              <a:rPr lang="en-US" sz="1400" b="0"/>
              <a:pPr/>
              <a:t>1</a:t>
            </a:fld>
            <a:endParaRPr lang="en-US" sz="14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4325" y="520700"/>
            <a:ext cx="8372475" cy="6127750"/>
          </a:xfrm>
        </p:spPr>
        <p:txBody>
          <a:bodyPr/>
          <a:lstStyle/>
          <a:p>
            <a:pPr marL="457200" lvl="1" indent="-457200" algn="just" eaLnBrk="1" hangingPunct="1">
              <a:spcBef>
                <a:spcPts val="600"/>
              </a:spcBef>
              <a:spcAft>
                <a:spcPts val="600"/>
              </a:spcAft>
              <a:buFontTx/>
              <a:buNone/>
              <a:defRPr/>
            </a:pPr>
            <a:endParaRPr lang="en-US" sz="1700" b="1" dirty="0" smtClean="0">
              <a:solidFill>
                <a:srgbClr val="3333FF"/>
              </a:solidFill>
              <a:latin typeface="Verdana" pitchFamily="34" charset="0"/>
            </a:endParaRPr>
          </a:p>
          <a:p>
            <a:pPr marL="457200" lvl="1" indent="-457200" algn="just" eaLnBrk="1" hangingPunct="1">
              <a:spcBef>
                <a:spcPts val="600"/>
              </a:spcBef>
              <a:spcAft>
                <a:spcPts val="600"/>
              </a:spcAft>
              <a:buFontTx/>
              <a:buNone/>
              <a:defRPr/>
            </a:pPr>
            <a:endParaRPr lang="en-US" sz="1700" b="1" dirty="0" smtClean="0">
              <a:solidFill>
                <a:srgbClr val="3333FF"/>
              </a:solidFill>
              <a:latin typeface="Verdana" pitchFamily="34" charset="0"/>
            </a:endParaRPr>
          </a:p>
          <a:p>
            <a:pPr marL="457200" lvl="1" indent="-457200" algn="just" eaLnBrk="1" hangingPunct="1">
              <a:spcBef>
                <a:spcPts val="600"/>
              </a:spcBef>
              <a:spcAft>
                <a:spcPts val="600"/>
              </a:spcAft>
              <a:buFontTx/>
              <a:buNone/>
              <a:defRPr/>
            </a:pPr>
            <a:endParaRPr lang="en-US" sz="1700" b="1" dirty="0" smtClean="0">
              <a:solidFill>
                <a:srgbClr val="3333FF"/>
              </a:solidFill>
              <a:latin typeface="Verdana" pitchFamily="34" charset="0"/>
            </a:endParaRPr>
          </a:p>
          <a:p>
            <a:pPr marL="457200" lvl="1" indent="-457200" algn="just" eaLnBrk="1" hangingPunct="1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  <a:defRPr/>
            </a:pPr>
            <a:r>
              <a:rPr lang="en-US" sz="1700" dirty="0" smtClean="0">
                <a:latin typeface="Verdana" pitchFamily="34" charset="0"/>
              </a:rPr>
              <a:t>Now the above list is scanned in the opposite direction. The reference number is still 44:</a:t>
            </a:r>
          </a:p>
          <a:p>
            <a:pPr marL="1371600" lvl="1" indent="-457200" algn="just" eaLnBrk="1" hangingPunct="1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v"/>
              <a:defRPr/>
            </a:pPr>
            <a:r>
              <a:rPr lang="en-US" sz="1500" dirty="0" smtClean="0">
                <a:latin typeface="Verdana" pitchFamily="34" charset="0"/>
              </a:rPr>
              <a:t>Begin with 40, scan the list from </a:t>
            </a:r>
            <a:r>
              <a:rPr lang="en-US" sz="1500" dirty="0" smtClean="0">
                <a:solidFill>
                  <a:srgbClr val="3333FF"/>
                </a:solidFill>
                <a:latin typeface="Verdana" pitchFamily="34" charset="0"/>
              </a:rPr>
              <a:t>left to right.</a:t>
            </a:r>
          </a:p>
          <a:p>
            <a:pPr marL="1371600" lvl="1" indent="-457200" algn="just" eaLnBrk="1" hangingPunct="1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v"/>
              <a:defRPr/>
            </a:pPr>
            <a:r>
              <a:rPr lang="en-US" sz="1500" dirty="0" smtClean="0">
                <a:latin typeface="Verdana" pitchFamily="34" charset="0"/>
              </a:rPr>
              <a:t>Compare each number with 44 and stop at the first number  which is </a:t>
            </a:r>
            <a:r>
              <a:rPr lang="en-US" sz="1500" dirty="0" smtClean="0">
                <a:solidFill>
                  <a:srgbClr val="FF0000"/>
                </a:solidFill>
                <a:latin typeface="Verdana" pitchFamily="34" charset="0"/>
              </a:rPr>
              <a:t>greater than </a:t>
            </a:r>
            <a:r>
              <a:rPr lang="en-US" sz="1500" dirty="0" smtClean="0">
                <a:latin typeface="Verdana" pitchFamily="34" charset="0"/>
              </a:rPr>
              <a:t>44.</a:t>
            </a:r>
          </a:p>
          <a:p>
            <a:pPr marL="1371600" lvl="1" indent="-457200" algn="just" eaLnBrk="1" hangingPunct="1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v"/>
              <a:defRPr/>
            </a:pPr>
            <a:r>
              <a:rPr lang="en-US" sz="1500" dirty="0" smtClean="0">
                <a:latin typeface="Verdana" pitchFamily="34" charset="0"/>
              </a:rPr>
              <a:t>If a number (say Y) greater than 44 is found, then interchange 44 and Y, otherwise no interchange.</a:t>
            </a:r>
          </a:p>
          <a:p>
            <a:pPr marL="2286000" lvl="1" indent="-457200" algn="just" eaLnBrk="1" hangingPunct="1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q"/>
              <a:defRPr/>
            </a:pPr>
            <a:r>
              <a:rPr lang="en-US" sz="1200" b="1" dirty="0" smtClean="0">
                <a:latin typeface="Verdana" pitchFamily="34" charset="0"/>
              </a:rPr>
              <a:t>In this case, we see that the number greater than 44 is 77. So, interchange 44 and 77 to obtain the list as:</a:t>
            </a:r>
          </a:p>
          <a:p>
            <a:pPr marL="457200" lvl="1" indent="-457200" algn="just" eaLnBrk="1" hangingPunct="1">
              <a:spcBef>
                <a:spcPts val="600"/>
              </a:spcBef>
              <a:spcAft>
                <a:spcPts val="600"/>
              </a:spcAft>
              <a:buFontTx/>
              <a:buNone/>
              <a:defRPr/>
            </a:pPr>
            <a:r>
              <a:rPr lang="en-US" sz="1700" b="1" dirty="0" smtClean="0">
                <a:solidFill>
                  <a:srgbClr val="3333FF"/>
                </a:solidFill>
                <a:latin typeface="Verdana" pitchFamily="34" charset="0"/>
              </a:rPr>
              <a:t> </a:t>
            </a:r>
          </a:p>
          <a:p>
            <a:pPr marL="457200" lvl="1" indent="-457200" algn="just" eaLnBrk="1" hangingPunct="1">
              <a:spcBef>
                <a:spcPts val="600"/>
              </a:spcBef>
              <a:spcAft>
                <a:spcPts val="600"/>
              </a:spcAft>
              <a:buFontTx/>
              <a:buNone/>
              <a:defRPr/>
            </a:pPr>
            <a:endParaRPr lang="en-US" sz="1700" b="1" dirty="0" smtClean="0">
              <a:solidFill>
                <a:srgbClr val="3333FF"/>
              </a:solidFill>
              <a:latin typeface="Verdana" pitchFamily="34" charset="0"/>
            </a:endParaRPr>
          </a:p>
          <a:p>
            <a:pPr marL="457200" lvl="1" indent="-457200" algn="just" eaLnBrk="1" hangingPunct="1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  <a:defRPr/>
            </a:pPr>
            <a:endParaRPr lang="en-US" sz="1700" dirty="0" smtClean="0">
              <a:latin typeface="Verdana" pitchFamily="34" charset="0"/>
            </a:endParaRPr>
          </a:p>
          <a:p>
            <a:pPr marL="457200" lvl="1" indent="-457200" algn="just" eaLnBrk="1" hangingPunct="1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  <a:defRPr/>
            </a:pPr>
            <a:r>
              <a:rPr lang="en-US" sz="1700" dirty="0" smtClean="0">
                <a:latin typeface="Verdana" pitchFamily="34" charset="0"/>
              </a:rPr>
              <a:t>Observe that the number to the left of 44 are each less  than 44. </a:t>
            </a:r>
          </a:p>
        </p:txBody>
      </p:sp>
      <p:sp>
        <p:nvSpPr>
          <p:cNvPr id="2662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-30163" y="6481763"/>
            <a:ext cx="752476" cy="376237"/>
          </a:xfrm>
          <a:noFill/>
        </p:spPr>
        <p:txBody>
          <a:bodyPr/>
          <a:lstStyle/>
          <a:p>
            <a:pPr algn="l"/>
            <a:r>
              <a:rPr lang="en-US" smtClean="0"/>
              <a:t>9.</a:t>
            </a:r>
            <a:fld id="{815D5CC0-B770-4BF2-A8C8-C122C39AD80E}" type="slidenum">
              <a:rPr lang="en-US" smtClean="0"/>
              <a:pPr algn="l"/>
              <a:t>10</a:t>
            </a:fld>
            <a:endParaRPr lang="en-US" smtClean="0"/>
          </a:p>
        </p:txBody>
      </p:sp>
      <p:sp>
        <p:nvSpPr>
          <p:cNvPr id="26628" name="Rectangle 11"/>
          <p:cNvSpPr>
            <a:spLocks noChangeArrowheads="1"/>
          </p:cNvSpPr>
          <p:nvPr/>
        </p:nvSpPr>
        <p:spPr bwMode="auto">
          <a:xfrm>
            <a:off x="3175" y="-42863"/>
            <a:ext cx="9144000" cy="415926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2100">
                <a:latin typeface="Verdana" pitchFamily="34" charset="0"/>
              </a:rPr>
              <a:t>Quick Sort: An Example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61950" y="977900"/>
          <a:ext cx="81534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9451"/>
                <a:gridCol w="679451"/>
                <a:gridCol w="679451"/>
                <a:gridCol w="679451"/>
                <a:gridCol w="679451"/>
                <a:gridCol w="679451"/>
                <a:gridCol w="679451"/>
                <a:gridCol w="679451"/>
                <a:gridCol w="679451"/>
                <a:gridCol w="679451"/>
                <a:gridCol w="679451"/>
                <a:gridCol w="67945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22</a:t>
                      </a:r>
                      <a:endParaRPr lang="en-US" sz="17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33</a:t>
                      </a:r>
                      <a:endParaRPr lang="en-US" sz="17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11</a:t>
                      </a:r>
                      <a:endParaRPr lang="en-US" sz="17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40</a:t>
                      </a:r>
                      <a:endParaRPr lang="en-US" sz="17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77</a:t>
                      </a:r>
                      <a:endParaRPr lang="en-US" sz="17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90</a:t>
                      </a:r>
                      <a:endParaRPr lang="en-US" sz="17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44</a:t>
                      </a:r>
                      <a:endParaRPr lang="en-US" sz="17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60</a:t>
                      </a:r>
                      <a:endParaRPr lang="en-US" sz="17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99</a:t>
                      </a:r>
                      <a:endParaRPr lang="en-US" sz="17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55</a:t>
                      </a:r>
                      <a:endParaRPr lang="en-US" sz="17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88</a:t>
                      </a:r>
                      <a:endParaRPr lang="en-US" sz="17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66</a:t>
                      </a:r>
                      <a:endParaRPr lang="en-US" sz="17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09600" y="5035550"/>
          <a:ext cx="81534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9451"/>
                <a:gridCol w="679451"/>
                <a:gridCol w="679451"/>
                <a:gridCol w="679451"/>
                <a:gridCol w="679451"/>
                <a:gridCol w="679451"/>
                <a:gridCol w="679451"/>
                <a:gridCol w="679451"/>
                <a:gridCol w="679451"/>
                <a:gridCol w="679451"/>
                <a:gridCol w="679451"/>
                <a:gridCol w="67945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22</a:t>
                      </a:r>
                      <a:endParaRPr lang="en-US" sz="17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33</a:t>
                      </a:r>
                      <a:endParaRPr lang="en-US" sz="17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11</a:t>
                      </a:r>
                      <a:endParaRPr lang="en-US" sz="17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40</a:t>
                      </a:r>
                      <a:endParaRPr lang="en-US" sz="17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44</a:t>
                      </a:r>
                      <a:endParaRPr lang="en-US" sz="17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90</a:t>
                      </a:r>
                      <a:endParaRPr lang="en-US" sz="17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77</a:t>
                      </a:r>
                      <a:endParaRPr lang="en-US" sz="17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60</a:t>
                      </a:r>
                      <a:endParaRPr lang="en-US" sz="17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99</a:t>
                      </a:r>
                      <a:endParaRPr lang="en-US" sz="17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55</a:t>
                      </a:r>
                      <a:endParaRPr lang="en-US" sz="17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88</a:t>
                      </a:r>
                      <a:endParaRPr lang="en-US" sz="17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66</a:t>
                      </a:r>
                      <a:endParaRPr lang="en-US" sz="17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4325" y="438150"/>
            <a:ext cx="8372475" cy="5467350"/>
          </a:xfrm>
        </p:spPr>
        <p:txBody>
          <a:bodyPr>
            <a:normAutofit fontScale="92500" lnSpcReduction="20000"/>
          </a:bodyPr>
          <a:lstStyle/>
          <a:p>
            <a:pPr marL="457200" lvl="1" indent="-457200" algn="just" eaLnBrk="1" hangingPunct="1">
              <a:spcBef>
                <a:spcPts val="600"/>
              </a:spcBef>
              <a:spcAft>
                <a:spcPts val="600"/>
              </a:spcAft>
              <a:buFontTx/>
              <a:buNone/>
              <a:defRPr/>
            </a:pPr>
            <a:endParaRPr lang="en-US" sz="1700" b="1" dirty="0" smtClean="0">
              <a:solidFill>
                <a:srgbClr val="3333FF"/>
              </a:solidFill>
              <a:latin typeface="Verdana" pitchFamily="34" charset="0"/>
            </a:endParaRPr>
          </a:p>
          <a:p>
            <a:pPr marL="457200" lvl="1" indent="-457200" algn="just" eaLnBrk="1" hangingPunct="1">
              <a:spcBef>
                <a:spcPts val="600"/>
              </a:spcBef>
              <a:spcAft>
                <a:spcPts val="600"/>
              </a:spcAft>
              <a:buFontTx/>
              <a:buNone/>
              <a:defRPr/>
            </a:pPr>
            <a:endParaRPr lang="en-US" sz="1700" b="1" dirty="0" smtClean="0">
              <a:solidFill>
                <a:srgbClr val="3333FF"/>
              </a:solidFill>
              <a:latin typeface="Verdana" pitchFamily="34" charset="0"/>
            </a:endParaRPr>
          </a:p>
          <a:p>
            <a:pPr marL="457200" lvl="1" indent="-457200" algn="just" eaLnBrk="1" hangingPunct="1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  <a:defRPr/>
            </a:pPr>
            <a:r>
              <a:rPr lang="en-US" sz="1700" dirty="0" smtClean="0">
                <a:latin typeface="Verdana" pitchFamily="34" charset="0"/>
              </a:rPr>
              <a:t>Now the above list is scanned in the original direction. The reference number is still 44:</a:t>
            </a:r>
          </a:p>
          <a:p>
            <a:pPr marL="1371600" lvl="1" indent="-457200" algn="just" eaLnBrk="1" hangingPunct="1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v"/>
              <a:defRPr/>
            </a:pPr>
            <a:r>
              <a:rPr lang="en-US" sz="1500" dirty="0" smtClean="0">
                <a:latin typeface="Verdana" pitchFamily="34" charset="0"/>
              </a:rPr>
              <a:t>Begin with 77, scan the list from </a:t>
            </a:r>
            <a:r>
              <a:rPr lang="en-US" sz="1500" dirty="0" smtClean="0">
                <a:solidFill>
                  <a:srgbClr val="FF0000"/>
                </a:solidFill>
                <a:latin typeface="Verdana" pitchFamily="34" charset="0"/>
              </a:rPr>
              <a:t>right to left.</a:t>
            </a:r>
          </a:p>
          <a:p>
            <a:pPr marL="1371600" lvl="1" indent="-457200" algn="just" eaLnBrk="1" hangingPunct="1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v"/>
              <a:defRPr/>
            </a:pPr>
            <a:r>
              <a:rPr lang="en-US" sz="1500" dirty="0" smtClean="0">
                <a:latin typeface="Verdana" pitchFamily="34" charset="0"/>
              </a:rPr>
              <a:t>Compare each number with 44 and stop at the first number  which is </a:t>
            </a:r>
            <a:r>
              <a:rPr lang="en-US" sz="1500" dirty="0" smtClean="0">
                <a:solidFill>
                  <a:srgbClr val="3333FF"/>
                </a:solidFill>
                <a:latin typeface="Verdana" pitchFamily="34" charset="0"/>
              </a:rPr>
              <a:t>less than </a:t>
            </a:r>
            <a:r>
              <a:rPr lang="en-US" sz="1500" dirty="0" smtClean="0">
                <a:latin typeface="Verdana" pitchFamily="34" charset="0"/>
              </a:rPr>
              <a:t>44.</a:t>
            </a:r>
          </a:p>
          <a:p>
            <a:pPr marL="1371600" lvl="1" indent="-457200" algn="just" eaLnBrk="1" hangingPunct="1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v"/>
              <a:defRPr/>
            </a:pPr>
            <a:r>
              <a:rPr lang="en-US" sz="1500" dirty="0" smtClean="0">
                <a:latin typeface="Verdana" pitchFamily="34" charset="0"/>
              </a:rPr>
              <a:t>If a number (say X) less than 44 is found, then interchange 44 and X, otherwise no interchange.</a:t>
            </a:r>
          </a:p>
          <a:p>
            <a:pPr marL="2286000" lvl="1" indent="-457200" algn="just" eaLnBrk="1" hangingPunct="1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q"/>
              <a:defRPr/>
            </a:pPr>
            <a:r>
              <a:rPr lang="en-US" sz="1200" b="1" dirty="0" smtClean="0">
                <a:latin typeface="Verdana" pitchFamily="34" charset="0"/>
              </a:rPr>
              <a:t>In this case, we see that no number less than 44 is found. So, no interchange takes place. This means that all numbers have been scanned and compared with 44.</a:t>
            </a:r>
          </a:p>
          <a:p>
            <a:pPr marL="2286000" lvl="1" indent="-457200" algn="just" eaLnBrk="1" hangingPunct="1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q"/>
              <a:defRPr/>
            </a:pPr>
            <a:r>
              <a:rPr lang="en-US" sz="1200" b="1" dirty="0" smtClean="0">
                <a:latin typeface="Verdana" pitchFamily="34" charset="0"/>
              </a:rPr>
              <a:t>44 is correctly placed in its final position. </a:t>
            </a:r>
          </a:p>
          <a:p>
            <a:pPr marL="2286000" lvl="1" indent="-457200" algn="just" eaLnBrk="1" hangingPunct="1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q"/>
              <a:defRPr/>
            </a:pPr>
            <a:r>
              <a:rPr lang="en-US" sz="1200" b="1" dirty="0" smtClean="0">
                <a:latin typeface="Verdana" pitchFamily="34" charset="0"/>
              </a:rPr>
              <a:t>All numbers less than 44 now form the </a:t>
            </a:r>
            <a:r>
              <a:rPr lang="en-US" sz="1200" b="1" dirty="0" err="1" smtClean="0">
                <a:latin typeface="Verdana" pitchFamily="34" charset="0"/>
              </a:rPr>
              <a:t>sublist</a:t>
            </a:r>
            <a:r>
              <a:rPr lang="en-US" sz="1200" b="1" dirty="0" smtClean="0">
                <a:latin typeface="Verdana" pitchFamily="34" charset="0"/>
              </a:rPr>
              <a:t> of numbers to the left of 44, and all numbers greater than 44 now form the </a:t>
            </a:r>
            <a:r>
              <a:rPr lang="en-US" sz="1200" b="1" dirty="0" err="1" smtClean="0">
                <a:latin typeface="Verdana" pitchFamily="34" charset="0"/>
              </a:rPr>
              <a:t>sublist</a:t>
            </a:r>
            <a:r>
              <a:rPr lang="en-US" sz="1200" b="1" dirty="0" smtClean="0">
                <a:latin typeface="Verdana" pitchFamily="34" charset="0"/>
              </a:rPr>
              <a:t> of numbers to the right of 44 as shown below:</a:t>
            </a:r>
          </a:p>
          <a:p>
            <a:pPr marL="457200" lvl="1" indent="-457200" algn="just" eaLnBrk="1" hangingPunct="1">
              <a:spcBef>
                <a:spcPts val="600"/>
              </a:spcBef>
              <a:spcAft>
                <a:spcPts val="600"/>
              </a:spcAft>
              <a:buFontTx/>
              <a:buNone/>
              <a:defRPr/>
            </a:pPr>
            <a:r>
              <a:rPr lang="en-US" sz="1700" b="1" dirty="0" smtClean="0">
                <a:solidFill>
                  <a:srgbClr val="3333FF"/>
                </a:solidFill>
                <a:latin typeface="Verdana" pitchFamily="34" charset="0"/>
              </a:rPr>
              <a:t> </a:t>
            </a:r>
          </a:p>
          <a:p>
            <a:pPr marL="457200" lvl="1" indent="-457200" algn="just" eaLnBrk="1" hangingPunct="1">
              <a:spcBef>
                <a:spcPts val="600"/>
              </a:spcBef>
              <a:spcAft>
                <a:spcPts val="600"/>
              </a:spcAft>
              <a:buFontTx/>
              <a:buNone/>
              <a:defRPr/>
            </a:pPr>
            <a:endParaRPr lang="en-US" sz="1700" b="1" dirty="0" smtClean="0">
              <a:solidFill>
                <a:srgbClr val="3333FF"/>
              </a:solidFill>
              <a:latin typeface="Verdana" pitchFamily="34" charset="0"/>
            </a:endParaRPr>
          </a:p>
          <a:p>
            <a:pPr marL="457200" lvl="1" indent="-457200" algn="just" eaLnBrk="1" hangingPunct="1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  <a:defRPr/>
            </a:pPr>
            <a:r>
              <a:rPr lang="en-US" sz="1700" dirty="0" smtClean="0">
                <a:latin typeface="Verdana" pitchFamily="34" charset="0"/>
              </a:rPr>
              <a:t>The above reduction step is repeated with each </a:t>
            </a:r>
            <a:r>
              <a:rPr lang="en-US" sz="1700" dirty="0" err="1" smtClean="0">
                <a:latin typeface="Verdana" pitchFamily="34" charset="0"/>
              </a:rPr>
              <a:t>sublist</a:t>
            </a:r>
            <a:r>
              <a:rPr lang="en-US" sz="1700" dirty="0" smtClean="0">
                <a:latin typeface="Verdana" pitchFamily="34" charset="0"/>
              </a:rPr>
              <a:t> containing 2 or more elements.</a:t>
            </a:r>
          </a:p>
        </p:txBody>
      </p:sp>
      <p:sp>
        <p:nvSpPr>
          <p:cNvPr id="27651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-30163" y="6481763"/>
            <a:ext cx="752476" cy="376237"/>
          </a:xfrm>
          <a:noFill/>
        </p:spPr>
        <p:txBody>
          <a:bodyPr/>
          <a:lstStyle/>
          <a:p>
            <a:pPr algn="l"/>
            <a:r>
              <a:rPr lang="en-US" smtClean="0"/>
              <a:t>9.</a:t>
            </a:r>
            <a:fld id="{5FACBCBE-28E7-4A2F-941A-B0C3CEACD7C6}" type="slidenum">
              <a:rPr lang="en-US" smtClean="0"/>
              <a:pPr algn="l"/>
              <a:t>11</a:t>
            </a:fld>
            <a:endParaRPr lang="en-US" smtClean="0"/>
          </a:p>
        </p:txBody>
      </p:sp>
      <p:sp>
        <p:nvSpPr>
          <p:cNvPr id="27652" name="Rectangle 11"/>
          <p:cNvSpPr>
            <a:spLocks noChangeArrowheads="1"/>
          </p:cNvSpPr>
          <p:nvPr/>
        </p:nvSpPr>
        <p:spPr bwMode="auto">
          <a:xfrm>
            <a:off x="3175" y="-42863"/>
            <a:ext cx="9144000" cy="415926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2100">
                <a:latin typeface="Verdana" pitchFamily="34" charset="0"/>
              </a:rPr>
              <a:t>Quick Sort: An Example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61950" y="730250"/>
          <a:ext cx="81534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9451"/>
                <a:gridCol w="679451"/>
                <a:gridCol w="679451"/>
                <a:gridCol w="679451"/>
                <a:gridCol w="679451"/>
                <a:gridCol w="679451"/>
                <a:gridCol w="679451"/>
                <a:gridCol w="679451"/>
                <a:gridCol w="679451"/>
                <a:gridCol w="679451"/>
                <a:gridCol w="679451"/>
                <a:gridCol w="67945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22</a:t>
                      </a:r>
                      <a:endParaRPr lang="en-US" sz="17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33</a:t>
                      </a:r>
                      <a:endParaRPr lang="en-US" sz="17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11</a:t>
                      </a:r>
                      <a:endParaRPr lang="en-US" sz="17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40</a:t>
                      </a:r>
                      <a:endParaRPr lang="en-US" sz="17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44</a:t>
                      </a:r>
                      <a:endParaRPr lang="en-US" sz="17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90</a:t>
                      </a:r>
                      <a:endParaRPr lang="en-US" sz="17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77</a:t>
                      </a:r>
                      <a:endParaRPr lang="en-US" sz="17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60</a:t>
                      </a:r>
                      <a:endParaRPr lang="en-US" sz="17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99</a:t>
                      </a:r>
                      <a:endParaRPr lang="en-US" sz="17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55</a:t>
                      </a:r>
                      <a:endParaRPr lang="en-US" sz="17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88</a:t>
                      </a:r>
                      <a:endParaRPr lang="en-US" sz="17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66</a:t>
                      </a:r>
                      <a:endParaRPr lang="en-US" sz="17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09600" y="5397500"/>
          <a:ext cx="815341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9451"/>
                <a:gridCol w="679451"/>
                <a:gridCol w="679451"/>
                <a:gridCol w="679451"/>
                <a:gridCol w="679451"/>
                <a:gridCol w="679451"/>
                <a:gridCol w="679451"/>
                <a:gridCol w="679451"/>
                <a:gridCol w="679451"/>
                <a:gridCol w="679451"/>
                <a:gridCol w="679451"/>
                <a:gridCol w="67945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22</a:t>
                      </a:r>
                      <a:endParaRPr lang="en-US" sz="17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33</a:t>
                      </a:r>
                      <a:endParaRPr lang="en-US" sz="17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11</a:t>
                      </a:r>
                      <a:endParaRPr lang="en-US" sz="17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40</a:t>
                      </a:r>
                      <a:endParaRPr lang="en-US" sz="17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44</a:t>
                      </a:r>
                      <a:endParaRPr lang="en-US" sz="17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90</a:t>
                      </a:r>
                      <a:endParaRPr lang="en-US" sz="17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77</a:t>
                      </a:r>
                      <a:endParaRPr lang="en-US" sz="17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60</a:t>
                      </a:r>
                      <a:endParaRPr lang="en-US" sz="17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99</a:t>
                      </a:r>
                      <a:endParaRPr lang="en-US" sz="17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55</a:t>
                      </a:r>
                      <a:endParaRPr lang="en-US" sz="17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88</a:t>
                      </a:r>
                      <a:endParaRPr lang="en-US" sz="17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66</a:t>
                      </a:r>
                      <a:endParaRPr lang="en-US" sz="17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First </a:t>
                      </a:r>
                      <a:r>
                        <a:rPr lang="en-US" sz="1500" dirty="0" err="1" smtClean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Sublist</a:t>
                      </a:r>
                      <a:endParaRPr lang="en-US" sz="1500" dirty="0">
                        <a:solidFill>
                          <a:srgbClr val="FF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7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7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7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noFill/>
                  </a:tcPr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rgbClr val="3333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Second </a:t>
                      </a:r>
                      <a:r>
                        <a:rPr lang="en-US" sz="1500" dirty="0" err="1" smtClean="0">
                          <a:solidFill>
                            <a:srgbClr val="3333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Sublist</a:t>
                      </a:r>
                      <a:endParaRPr lang="en-US" sz="1500" dirty="0">
                        <a:solidFill>
                          <a:srgbClr val="3333FF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7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7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7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7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7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7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4325" y="762000"/>
            <a:ext cx="8372475" cy="5143500"/>
          </a:xfrm>
        </p:spPr>
        <p:txBody>
          <a:bodyPr/>
          <a:lstStyle/>
          <a:p>
            <a:pPr marL="457200" lvl="1" indent="-457200" algn="just" eaLnBrk="1" hangingPunct="1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1700" smtClean="0">
                <a:latin typeface="Verdana" pitchFamily="34" charset="0"/>
              </a:rPr>
              <a:t>The above reduction step is repeated with each sublist containing 2 or more elements.</a:t>
            </a:r>
          </a:p>
          <a:p>
            <a:pPr marL="457200" lvl="1" indent="-457200" algn="just" eaLnBrk="1" hangingPunct="1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1700" smtClean="0">
                <a:latin typeface="Verdana" pitchFamily="34" charset="0"/>
              </a:rPr>
              <a:t>Since we can process only one sublist at a time, we must be able to keep track of some sublists for future processing.</a:t>
            </a:r>
          </a:p>
          <a:p>
            <a:pPr marL="457200" lvl="1" indent="-457200" algn="just" eaLnBrk="1" hangingPunct="1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1700" smtClean="0">
                <a:latin typeface="Verdana" pitchFamily="34" charset="0"/>
              </a:rPr>
              <a:t>This is accomplished by using two stacks, called LOWER and UPPER, to temporarily hold such sublists.</a:t>
            </a:r>
          </a:p>
          <a:p>
            <a:pPr marL="457200" lvl="1" indent="-457200" algn="just" eaLnBrk="1" hangingPunct="1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1700" smtClean="0">
                <a:latin typeface="Verdana" pitchFamily="34" charset="0"/>
              </a:rPr>
              <a:t>The addresses of the first and last elements of each sublist is called its boundary value. </a:t>
            </a:r>
          </a:p>
          <a:p>
            <a:pPr marL="457200" lvl="1" indent="-457200" algn="just" eaLnBrk="1" hangingPunct="1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1700" smtClean="0">
                <a:latin typeface="Verdana" pitchFamily="34" charset="0"/>
              </a:rPr>
              <a:t>The boundary values are pushed onto the stacks LOWER and UPPER respectively.</a:t>
            </a:r>
          </a:p>
          <a:p>
            <a:pPr marL="457200" lvl="1" indent="-457200" algn="just" eaLnBrk="1" hangingPunct="1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1700" smtClean="0">
                <a:latin typeface="Verdana" pitchFamily="34" charset="0"/>
              </a:rPr>
              <a:t>The reduction step is then applied to a sublist only after its boundary values are removed from the stacks.</a:t>
            </a:r>
          </a:p>
        </p:txBody>
      </p:sp>
      <p:sp>
        <p:nvSpPr>
          <p:cNvPr id="28675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-30163" y="6481763"/>
            <a:ext cx="752476" cy="376237"/>
          </a:xfrm>
          <a:noFill/>
        </p:spPr>
        <p:txBody>
          <a:bodyPr/>
          <a:lstStyle/>
          <a:p>
            <a:pPr algn="l"/>
            <a:r>
              <a:rPr lang="en-US" smtClean="0"/>
              <a:t>9.</a:t>
            </a:r>
            <a:fld id="{124B2B59-55B8-40E9-945A-AF09CC79BA65}" type="slidenum">
              <a:rPr lang="en-US" smtClean="0"/>
              <a:pPr algn="l"/>
              <a:t>12</a:t>
            </a:fld>
            <a:endParaRPr lang="en-US" smtClean="0"/>
          </a:p>
        </p:txBody>
      </p:sp>
      <p:sp>
        <p:nvSpPr>
          <p:cNvPr id="28676" name="Rectangle 11"/>
          <p:cNvSpPr>
            <a:spLocks noChangeArrowheads="1"/>
          </p:cNvSpPr>
          <p:nvPr/>
        </p:nvSpPr>
        <p:spPr bwMode="auto">
          <a:xfrm>
            <a:off x="3175" y="-42863"/>
            <a:ext cx="9144000" cy="415926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2100">
                <a:latin typeface="Verdana" pitchFamily="34" charset="0"/>
              </a:rPr>
              <a:t>Quick Sort: An 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-30163" y="6481763"/>
            <a:ext cx="752476" cy="376237"/>
          </a:xfrm>
          <a:noFill/>
        </p:spPr>
        <p:txBody>
          <a:bodyPr/>
          <a:lstStyle/>
          <a:p>
            <a:pPr algn="l"/>
            <a:r>
              <a:rPr lang="en-US" smtClean="0"/>
              <a:t>9.</a:t>
            </a:r>
            <a:fld id="{EEF5AC07-D7E3-40CE-8930-2D95BDF86164}" type="slidenum">
              <a:rPr lang="en-US" smtClean="0"/>
              <a:pPr algn="l"/>
              <a:t>13</a:t>
            </a:fld>
            <a:endParaRPr lang="en-US" smtClean="0"/>
          </a:p>
        </p:txBody>
      </p:sp>
      <p:sp>
        <p:nvSpPr>
          <p:cNvPr id="29699" name="Rectangle 11"/>
          <p:cNvSpPr>
            <a:spLocks noChangeArrowheads="1"/>
          </p:cNvSpPr>
          <p:nvPr/>
        </p:nvSpPr>
        <p:spPr bwMode="auto">
          <a:xfrm>
            <a:off x="3175" y="-42863"/>
            <a:ext cx="9144000" cy="415926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2100">
                <a:latin typeface="Verdana" pitchFamily="34" charset="0"/>
              </a:rPr>
              <a:t>Quick Sort: An Example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14325" y="463550"/>
            <a:ext cx="8372475" cy="612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1" indent="-457200" algn="just">
              <a:spcBef>
                <a:spcPts val="300"/>
              </a:spcBef>
              <a:spcAft>
                <a:spcPts val="300"/>
              </a:spcAft>
              <a:defRPr/>
            </a:pPr>
            <a:r>
              <a:rPr lang="en-US" sz="1700" kern="0" dirty="0">
                <a:solidFill>
                  <a:srgbClr val="3333FF"/>
                </a:solidFill>
                <a:latin typeface="Verdana" pitchFamily="34" charset="0"/>
                <a:cs typeface="+mn-cs"/>
              </a:rPr>
              <a:t>Suppose A is the following list of 12 numbers:</a:t>
            </a:r>
          </a:p>
          <a:p>
            <a:pPr lvl="1" indent="-457200" algn="just">
              <a:spcBef>
                <a:spcPts val="300"/>
              </a:spcBef>
              <a:spcAft>
                <a:spcPts val="300"/>
              </a:spcAft>
              <a:defRPr/>
            </a:pPr>
            <a:endParaRPr lang="en-US" sz="1700" kern="0" dirty="0">
              <a:solidFill>
                <a:srgbClr val="3333FF"/>
              </a:solidFill>
              <a:latin typeface="Verdana" pitchFamily="34" charset="0"/>
              <a:cs typeface="+mn-cs"/>
            </a:endParaRPr>
          </a:p>
          <a:p>
            <a:pPr lvl="1" indent="-457200" algn="just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Ø"/>
              <a:defRPr/>
            </a:pPr>
            <a:r>
              <a:rPr lang="en-US" sz="1700" b="0" kern="0" dirty="0">
                <a:latin typeface="Verdana" pitchFamily="34" charset="0"/>
                <a:cs typeface="+mn-cs"/>
              </a:rPr>
              <a:t>We sort the above list using two stacks LOWER and UPPER where LOWER contains the location of the first element of each </a:t>
            </a:r>
            <a:r>
              <a:rPr lang="en-US" sz="1700" b="0" kern="0" dirty="0" err="1">
                <a:latin typeface="Verdana" pitchFamily="34" charset="0"/>
                <a:cs typeface="+mn-cs"/>
              </a:rPr>
              <a:t>sublist</a:t>
            </a:r>
            <a:r>
              <a:rPr lang="en-US" sz="1700" b="0" kern="0" dirty="0">
                <a:latin typeface="Verdana" pitchFamily="34" charset="0"/>
                <a:cs typeface="+mn-cs"/>
              </a:rPr>
              <a:t> and UPPER </a:t>
            </a:r>
            <a:r>
              <a:rPr lang="en-US" sz="1700" b="0" kern="0" dirty="0">
                <a:latin typeface="Verdana" pitchFamily="34" charset="0"/>
              </a:rPr>
              <a:t>holds the </a:t>
            </a:r>
            <a:r>
              <a:rPr lang="en-US" sz="1700" b="0" kern="0" dirty="0">
                <a:latin typeface="Verdana" pitchFamily="34" charset="0"/>
              </a:rPr>
              <a:t>location of the </a:t>
            </a:r>
            <a:r>
              <a:rPr lang="en-US" sz="1700" b="0" kern="0" dirty="0">
                <a:latin typeface="Verdana" pitchFamily="34" charset="0"/>
              </a:rPr>
              <a:t>last element </a:t>
            </a:r>
            <a:r>
              <a:rPr lang="en-US" sz="1700" b="0" kern="0" dirty="0">
                <a:latin typeface="Verdana" pitchFamily="34" charset="0"/>
              </a:rPr>
              <a:t>of each </a:t>
            </a:r>
            <a:r>
              <a:rPr lang="en-US" sz="1700" b="0" kern="0" dirty="0" err="1">
                <a:latin typeface="Verdana" pitchFamily="34" charset="0"/>
              </a:rPr>
              <a:t>sublist</a:t>
            </a:r>
            <a:r>
              <a:rPr lang="en-US" sz="1700" b="0" kern="0" dirty="0">
                <a:latin typeface="Verdana" pitchFamily="34" charset="0"/>
              </a:rPr>
              <a:t>.</a:t>
            </a:r>
          </a:p>
          <a:p>
            <a:pPr lvl="1" indent="-457200" algn="just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Ø"/>
              <a:defRPr/>
            </a:pPr>
            <a:r>
              <a:rPr lang="en-US" sz="1700" b="0" kern="0" dirty="0">
                <a:latin typeface="Verdana" pitchFamily="34" charset="0"/>
              </a:rPr>
              <a:t>Since the list has 12 elements, the algorithm begins by pushing the boundary values 1 and 12 onto the stacks to yield:</a:t>
            </a:r>
          </a:p>
          <a:p>
            <a:pPr lvl="1" indent="-457200" algn="ctr">
              <a:spcBef>
                <a:spcPts val="300"/>
              </a:spcBef>
              <a:spcAft>
                <a:spcPts val="300"/>
              </a:spcAft>
              <a:defRPr/>
            </a:pPr>
            <a:r>
              <a:rPr lang="en-US" sz="1700" b="0" kern="0" dirty="0">
                <a:latin typeface="Verdana" pitchFamily="34" charset="0"/>
              </a:rPr>
              <a:t>	UPPER: 1		LOWER: 12</a:t>
            </a:r>
            <a:endParaRPr lang="en-US" sz="1700" b="0" kern="0" dirty="0">
              <a:latin typeface="Verdana" pitchFamily="34" charset="0"/>
            </a:endParaRPr>
          </a:p>
          <a:p>
            <a:pPr lvl="1" indent="-457200" algn="just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Ø"/>
              <a:defRPr/>
            </a:pPr>
            <a:r>
              <a:rPr lang="en-US" sz="1700" b="0" kern="0" dirty="0">
                <a:latin typeface="Verdana" pitchFamily="34" charset="0"/>
              </a:rPr>
              <a:t>In order to apply the reduction step, the algorithm first removes the top values 1 and 12 from the stacks, leaving:</a:t>
            </a:r>
          </a:p>
          <a:p>
            <a:pPr lvl="1" indent="-457200" algn="ctr">
              <a:spcBef>
                <a:spcPts val="300"/>
              </a:spcBef>
              <a:spcAft>
                <a:spcPts val="300"/>
              </a:spcAft>
              <a:defRPr/>
            </a:pPr>
            <a:r>
              <a:rPr lang="en-US" sz="1700" b="0" kern="0" dirty="0">
                <a:latin typeface="Verdana" pitchFamily="34" charset="0"/>
              </a:rPr>
              <a:t>	UPPER</a:t>
            </a:r>
            <a:r>
              <a:rPr lang="en-US" sz="1700" b="0" kern="0" dirty="0">
                <a:latin typeface="Verdana" pitchFamily="34" charset="0"/>
              </a:rPr>
              <a:t>: </a:t>
            </a:r>
            <a:r>
              <a:rPr lang="en-US" sz="1700" b="0" kern="0" dirty="0">
                <a:latin typeface="Verdana" pitchFamily="34" charset="0"/>
              </a:rPr>
              <a:t> empty</a:t>
            </a:r>
            <a:r>
              <a:rPr lang="en-US" sz="1700" b="0" kern="0" dirty="0">
                <a:latin typeface="Verdana" pitchFamily="34" charset="0"/>
              </a:rPr>
              <a:t>		LOWER: </a:t>
            </a:r>
            <a:r>
              <a:rPr lang="en-US" sz="1700" b="0" kern="0" dirty="0">
                <a:latin typeface="Verdana" pitchFamily="34" charset="0"/>
              </a:rPr>
              <a:t>empty</a:t>
            </a:r>
            <a:endParaRPr lang="en-US" sz="1700" b="0" kern="0" dirty="0">
              <a:latin typeface="Verdana" pitchFamily="34" charset="0"/>
            </a:endParaRPr>
          </a:p>
          <a:p>
            <a:pPr lvl="1" indent="-457200" algn="just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Ø"/>
              <a:defRPr/>
            </a:pPr>
            <a:r>
              <a:rPr lang="en-US" sz="1700" b="0" kern="0" dirty="0">
                <a:latin typeface="Verdana" pitchFamily="34" charset="0"/>
              </a:rPr>
              <a:t>The algorithm then applies the reduction step to the corresponding list A[1], A[2], A[3], ……., A[12]. </a:t>
            </a:r>
          </a:p>
          <a:p>
            <a:pPr lvl="1" indent="-457200" algn="just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Ø"/>
              <a:defRPr/>
            </a:pPr>
            <a:r>
              <a:rPr lang="en-US" sz="1700" b="0" kern="0" dirty="0">
                <a:latin typeface="Verdana" pitchFamily="34" charset="0"/>
              </a:rPr>
              <a:t>The reduction step (as illustrated in the previous example) finally places the first element 44 in A[5].</a:t>
            </a:r>
          </a:p>
          <a:p>
            <a:pPr lvl="1" indent="-457200" algn="just">
              <a:spcBef>
                <a:spcPts val="300"/>
              </a:spcBef>
              <a:spcAft>
                <a:spcPts val="300"/>
              </a:spcAft>
              <a:defRPr/>
            </a:pPr>
            <a:endParaRPr lang="en-US" sz="1700" b="0" kern="0" dirty="0">
              <a:latin typeface="Verdana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61950" y="863600"/>
          <a:ext cx="81534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9451"/>
                <a:gridCol w="679451"/>
                <a:gridCol w="679451"/>
                <a:gridCol w="679451"/>
                <a:gridCol w="679451"/>
                <a:gridCol w="679451"/>
                <a:gridCol w="679451"/>
                <a:gridCol w="679451"/>
                <a:gridCol w="679451"/>
                <a:gridCol w="679451"/>
                <a:gridCol w="679451"/>
                <a:gridCol w="67945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44</a:t>
                      </a:r>
                      <a:endParaRPr lang="en-US" sz="17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33</a:t>
                      </a:r>
                      <a:endParaRPr lang="en-US" sz="17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11</a:t>
                      </a:r>
                      <a:endParaRPr lang="en-US" sz="17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55</a:t>
                      </a:r>
                      <a:endParaRPr lang="en-US" sz="17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77</a:t>
                      </a:r>
                      <a:endParaRPr lang="en-US" sz="17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90</a:t>
                      </a:r>
                      <a:endParaRPr lang="en-US" sz="17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40</a:t>
                      </a:r>
                      <a:endParaRPr lang="en-US" sz="17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60</a:t>
                      </a:r>
                      <a:endParaRPr lang="en-US" sz="17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99</a:t>
                      </a:r>
                      <a:endParaRPr lang="en-US" sz="17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22</a:t>
                      </a:r>
                      <a:endParaRPr lang="en-US" sz="17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88</a:t>
                      </a:r>
                      <a:endParaRPr lang="en-US" sz="17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66</a:t>
                      </a:r>
                      <a:endParaRPr lang="en-US" sz="17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571500" y="5397500"/>
          <a:ext cx="815341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9451"/>
                <a:gridCol w="679451"/>
                <a:gridCol w="679451"/>
                <a:gridCol w="679451"/>
                <a:gridCol w="679451"/>
                <a:gridCol w="679451"/>
                <a:gridCol w="679451"/>
                <a:gridCol w="679451"/>
                <a:gridCol w="679451"/>
                <a:gridCol w="679451"/>
                <a:gridCol w="679451"/>
                <a:gridCol w="67945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22</a:t>
                      </a:r>
                      <a:endParaRPr lang="en-US" sz="17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33</a:t>
                      </a:r>
                      <a:endParaRPr lang="en-US" sz="17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11</a:t>
                      </a:r>
                      <a:endParaRPr lang="en-US" sz="17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40</a:t>
                      </a:r>
                      <a:endParaRPr lang="en-US" sz="17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44</a:t>
                      </a:r>
                      <a:endParaRPr lang="en-US" sz="17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90</a:t>
                      </a:r>
                      <a:endParaRPr lang="en-US" sz="17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77</a:t>
                      </a:r>
                      <a:endParaRPr lang="en-US" sz="17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60</a:t>
                      </a:r>
                      <a:endParaRPr lang="en-US" sz="17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99</a:t>
                      </a:r>
                      <a:endParaRPr lang="en-US" sz="17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55</a:t>
                      </a:r>
                      <a:endParaRPr lang="en-US" sz="17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88</a:t>
                      </a:r>
                      <a:endParaRPr lang="en-US" sz="17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66</a:t>
                      </a:r>
                      <a:endParaRPr lang="en-US" sz="17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First </a:t>
                      </a:r>
                      <a:r>
                        <a:rPr lang="en-US" sz="1500" dirty="0" err="1" smtClean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Sublist</a:t>
                      </a:r>
                      <a:endParaRPr lang="en-US" sz="1500" dirty="0">
                        <a:solidFill>
                          <a:srgbClr val="FF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7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7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7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noFill/>
                  </a:tcPr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rgbClr val="3333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Second </a:t>
                      </a:r>
                      <a:r>
                        <a:rPr lang="en-US" sz="1500" dirty="0" err="1" smtClean="0">
                          <a:solidFill>
                            <a:srgbClr val="3333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Sublist</a:t>
                      </a:r>
                      <a:endParaRPr lang="en-US" sz="1500" dirty="0">
                        <a:solidFill>
                          <a:srgbClr val="3333FF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7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7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7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7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7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7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-30163" y="6481763"/>
            <a:ext cx="752476" cy="376237"/>
          </a:xfrm>
          <a:noFill/>
        </p:spPr>
        <p:txBody>
          <a:bodyPr/>
          <a:lstStyle/>
          <a:p>
            <a:pPr algn="l"/>
            <a:r>
              <a:rPr lang="en-US" smtClean="0"/>
              <a:t>9.</a:t>
            </a:r>
            <a:fld id="{EABF2660-0D37-46D6-B231-2628EBF82355}" type="slidenum">
              <a:rPr lang="en-US" smtClean="0"/>
              <a:pPr algn="l"/>
              <a:t>14</a:t>
            </a:fld>
            <a:endParaRPr lang="en-US" smtClean="0"/>
          </a:p>
        </p:txBody>
      </p:sp>
      <p:sp>
        <p:nvSpPr>
          <p:cNvPr id="30723" name="Rectangle 11"/>
          <p:cNvSpPr>
            <a:spLocks noChangeArrowheads="1"/>
          </p:cNvSpPr>
          <p:nvPr/>
        </p:nvSpPr>
        <p:spPr bwMode="auto">
          <a:xfrm>
            <a:off x="3175" y="-42863"/>
            <a:ext cx="9144000" cy="415926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2100">
                <a:latin typeface="Verdana" pitchFamily="34" charset="0"/>
              </a:rPr>
              <a:t>Quick Sort: An Example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14325" y="463550"/>
            <a:ext cx="8372475" cy="612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1" indent="-457200" algn="just">
              <a:spcBef>
                <a:spcPts val="300"/>
              </a:spcBef>
              <a:spcAft>
                <a:spcPts val="300"/>
              </a:spcAft>
              <a:defRPr/>
            </a:pPr>
            <a:endParaRPr lang="en-US" sz="1700" kern="0" dirty="0">
              <a:solidFill>
                <a:srgbClr val="3333FF"/>
              </a:solidFill>
              <a:latin typeface="Verdana" pitchFamily="34" charset="0"/>
              <a:cs typeface="+mn-cs"/>
            </a:endParaRPr>
          </a:p>
          <a:p>
            <a:pPr lvl="1" indent="-457200" algn="just">
              <a:spcBef>
                <a:spcPts val="300"/>
              </a:spcBef>
              <a:spcAft>
                <a:spcPts val="300"/>
              </a:spcAft>
              <a:defRPr/>
            </a:pPr>
            <a:endParaRPr lang="en-US" sz="1700" kern="0" dirty="0">
              <a:solidFill>
                <a:srgbClr val="3333FF"/>
              </a:solidFill>
              <a:latin typeface="Verdana" pitchFamily="34" charset="0"/>
              <a:cs typeface="+mn-cs"/>
            </a:endParaRPr>
          </a:p>
          <a:p>
            <a:pPr lvl="1" indent="-457200" algn="just">
              <a:spcBef>
                <a:spcPts val="300"/>
              </a:spcBef>
              <a:spcAft>
                <a:spcPts val="300"/>
              </a:spcAft>
              <a:defRPr/>
            </a:pPr>
            <a:endParaRPr lang="en-US" sz="1700" kern="0" dirty="0">
              <a:solidFill>
                <a:srgbClr val="3333FF"/>
              </a:solidFill>
              <a:latin typeface="Verdana" pitchFamily="34" charset="0"/>
              <a:cs typeface="+mn-cs"/>
            </a:endParaRPr>
          </a:p>
          <a:p>
            <a:pPr lvl="1" indent="-457200" algn="just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Ø"/>
              <a:defRPr/>
            </a:pPr>
            <a:endParaRPr lang="en-US" sz="1700" b="0" kern="0" dirty="0">
              <a:latin typeface="Verdana" pitchFamily="34" charset="0"/>
            </a:endParaRPr>
          </a:p>
          <a:p>
            <a:pPr lvl="1" indent="-457200" algn="just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Ø"/>
              <a:defRPr/>
            </a:pPr>
            <a:endParaRPr lang="en-US" sz="1700" b="0" kern="0" dirty="0">
              <a:latin typeface="Verdana" pitchFamily="34" charset="0"/>
            </a:endParaRPr>
          </a:p>
          <a:p>
            <a:pPr lvl="1" indent="-457200" algn="just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Ø"/>
              <a:defRPr/>
            </a:pPr>
            <a:r>
              <a:rPr lang="en-US" sz="1700" b="0" kern="0" dirty="0">
                <a:latin typeface="Verdana" pitchFamily="34" charset="0"/>
              </a:rPr>
              <a:t>After placing 44 in its correct position, two </a:t>
            </a:r>
            <a:r>
              <a:rPr lang="en-US" sz="1700" b="0" kern="0" dirty="0" err="1">
                <a:latin typeface="Verdana" pitchFamily="34" charset="0"/>
              </a:rPr>
              <a:t>sublists</a:t>
            </a:r>
            <a:r>
              <a:rPr lang="en-US" sz="1700" b="0" kern="0" dirty="0">
                <a:latin typeface="Verdana" pitchFamily="34" charset="0"/>
              </a:rPr>
              <a:t> are formed. </a:t>
            </a:r>
          </a:p>
          <a:p>
            <a:pPr lvl="1" indent="-457200" algn="just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Ø"/>
              <a:defRPr/>
            </a:pPr>
            <a:r>
              <a:rPr lang="en-US" sz="1700" b="0" kern="0" dirty="0">
                <a:latin typeface="Verdana" pitchFamily="34" charset="0"/>
              </a:rPr>
              <a:t>The algorithm pushes the boundary values 1 and 4 of the first </a:t>
            </a:r>
            <a:r>
              <a:rPr lang="en-US" sz="1700" b="0" kern="0" dirty="0" err="1">
                <a:latin typeface="Verdana" pitchFamily="34" charset="0"/>
              </a:rPr>
              <a:t>sublist</a:t>
            </a:r>
            <a:r>
              <a:rPr lang="en-US" sz="1700" b="0" kern="0" dirty="0">
                <a:latin typeface="Verdana" pitchFamily="34" charset="0"/>
              </a:rPr>
              <a:t> and the boundary values 6 and 12 of the second </a:t>
            </a:r>
            <a:r>
              <a:rPr lang="en-US" sz="1700" b="0" kern="0" dirty="0" err="1">
                <a:latin typeface="Verdana" pitchFamily="34" charset="0"/>
              </a:rPr>
              <a:t>sublist</a:t>
            </a:r>
            <a:r>
              <a:rPr lang="en-US" sz="1700" b="0" kern="0" dirty="0">
                <a:latin typeface="Verdana" pitchFamily="34" charset="0"/>
              </a:rPr>
              <a:t> onto the stacks to yield:</a:t>
            </a:r>
          </a:p>
          <a:p>
            <a:pPr lvl="1" indent="-457200" algn="ctr">
              <a:spcBef>
                <a:spcPts val="300"/>
              </a:spcBef>
              <a:spcAft>
                <a:spcPts val="300"/>
              </a:spcAft>
              <a:defRPr/>
            </a:pPr>
            <a:r>
              <a:rPr lang="en-US" sz="1700" b="0" kern="0" dirty="0">
                <a:latin typeface="Verdana" pitchFamily="34" charset="0"/>
              </a:rPr>
              <a:t>UPPER: </a:t>
            </a:r>
            <a:r>
              <a:rPr lang="en-US" sz="1700" b="0" kern="0" dirty="0">
                <a:latin typeface="Verdana" pitchFamily="34" charset="0"/>
              </a:rPr>
              <a:t>1, 6</a:t>
            </a:r>
            <a:r>
              <a:rPr lang="en-US" sz="1700" b="0" kern="0" dirty="0">
                <a:latin typeface="Verdana" pitchFamily="34" charset="0"/>
              </a:rPr>
              <a:t>		LOWER: </a:t>
            </a:r>
            <a:r>
              <a:rPr lang="en-US" sz="1700" b="0" kern="0" dirty="0">
                <a:latin typeface="Verdana" pitchFamily="34" charset="0"/>
              </a:rPr>
              <a:t>4, 12</a:t>
            </a:r>
            <a:endParaRPr lang="en-US" sz="1700" b="0" kern="0" dirty="0">
              <a:latin typeface="Verdana" pitchFamily="34" charset="0"/>
              <a:cs typeface="+mn-cs"/>
            </a:endParaRPr>
          </a:p>
          <a:p>
            <a:pPr lvl="1" indent="-457200">
              <a:spcBef>
                <a:spcPts val="300"/>
              </a:spcBef>
              <a:spcAft>
                <a:spcPts val="300"/>
              </a:spcAft>
              <a:defRPr/>
            </a:pPr>
            <a:endParaRPr lang="en-US" sz="1700" b="0" kern="0" dirty="0">
              <a:latin typeface="Verdana" pitchFamily="34" charset="0"/>
              <a:cs typeface="+mn-cs"/>
            </a:endParaRPr>
          </a:p>
          <a:p>
            <a:pPr lvl="1" indent="-457200" algn="just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Ø"/>
              <a:defRPr/>
            </a:pPr>
            <a:r>
              <a:rPr lang="en-US" sz="1700" b="0" kern="0" dirty="0">
                <a:latin typeface="Verdana" pitchFamily="34" charset="0"/>
              </a:rPr>
              <a:t>In order to apply the reduction </a:t>
            </a:r>
            <a:r>
              <a:rPr lang="en-US" sz="1700" b="0" kern="0" dirty="0">
                <a:latin typeface="Verdana" pitchFamily="34" charset="0"/>
              </a:rPr>
              <a:t>step again, </a:t>
            </a:r>
            <a:r>
              <a:rPr lang="en-US" sz="1700" b="0" kern="0" dirty="0">
                <a:latin typeface="Verdana" pitchFamily="34" charset="0"/>
              </a:rPr>
              <a:t>the </a:t>
            </a:r>
            <a:r>
              <a:rPr lang="en-US" sz="1700" b="0" kern="0" dirty="0">
                <a:latin typeface="Verdana" pitchFamily="34" charset="0"/>
              </a:rPr>
              <a:t>algorithm removes </a:t>
            </a:r>
            <a:r>
              <a:rPr lang="en-US" sz="1700" b="0" kern="0" dirty="0">
                <a:latin typeface="Verdana" pitchFamily="34" charset="0"/>
              </a:rPr>
              <a:t>the top values </a:t>
            </a:r>
            <a:r>
              <a:rPr lang="en-US" sz="1700" b="0" kern="0" dirty="0">
                <a:latin typeface="Verdana" pitchFamily="34" charset="0"/>
              </a:rPr>
              <a:t> 6 </a:t>
            </a:r>
            <a:r>
              <a:rPr lang="en-US" sz="1700" b="0" kern="0" dirty="0">
                <a:latin typeface="Verdana" pitchFamily="34" charset="0"/>
              </a:rPr>
              <a:t>and 12 from the stacks, leaving:</a:t>
            </a:r>
          </a:p>
          <a:p>
            <a:pPr lvl="1" indent="-457200" algn="ctr">
              <a:spcBef>
                <a:spcPts val="300"/>
              </a:spcBef>
              <a:spcAft>
                <a:spcPts val="300"/>
              </a:spcAft>
              <a:defRPr/>
            </a:pPr>
            <a:r>
              <a:rPr lang="en-US" sz="1700" b="0" kern="0" dirty="0">
                <a:latin typeface="Verdana" pitchFamily="34" charset="0"/>
              </a:rPr>
              <a:t>	UPPER:  </a:t>
            </a:r>
            <a:r>
              <a:rPr lang="en-US" sz="1700" b="0" kern="0" dirty="0">
                <a:latin typeface="Verdana" pitchFamily="34" charset="0"/>
              </a:rPr>
              <a:t>1</a:t>
            </a:r>
            <a:r>
              <a:rPr lang="en-US" sz="1700" b="0" kern="0" dirty="0">
                <a:latin typeface="Verdana" pitchFamily="34" charset="0"/>
              </a:rPr>
              <a:t>		LOWER: </a:t>
            </a:r>
            <a:r>
              <a:rPr lang="en-US" sz="1700" b="0" kern="0" dirty="0">
                <a:latin typeface="Verdana" pitchFamily="34" charset="0"/>
              </a:rPr>
              <a:t>4</a:t>
            </a:r>
            <a:endParaRPr lang="en-US" sz="1700" b="0" kern="0" dirty="0">
              <a:latin typeface="Verdana" pitchFamily="34" charset="0"/>
            </a:endParaRPr>
          </a:p>
          <a:p>
            <a:pPr lvl="1" indent="-457200" algn="just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Ø"/>
              <a:defRPr/>
            </a:pPr>
            <a:r>
              <a:rPr lang="en-US" sz="1700" b="0" kern="0" dirty="0">
                <a:latin typeface="Verdana" pitchFamily="34" charset="0"/>
              </a:rPr>
              <a:t>The algorithm then applies the reduction step to the corresponding list </a:t>
            </a:r>
            <a:r>
              <a:rPr lang="en-US" sz="1700" b="0" kern="0" dirty="0">
                <a:latin typeface="Verdana" pitchFamily="34" charset="0"/>
              </a:rPr>
              <a:t>A[6], A[7], A[8], </a:t>
            </a:r>
            <a:r>
              <a:rPr lang="en-US" sz="1700" b="0" kern="0" dirty="0">
                <a:latin typeface="Verdana" pitchFamily="34" charset="0"/>
              </a:rPr>
              <a:t>……., A[12]. </a:t>
            </a:r>
            <a:endParaRPr lang="en-US" sz="1700" b="0" kern="0" dirty="0">
              <a:latin typeface="Verdana" pitchFamily="34" charset="0"/>
            </a:endParaRPr>
          </a:p>
          <a:p>
            <a:pPr lvl="1" indent="-457200" algn="just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Ø"/>
              <a:defRPr/>
            </a:pPr>
            <a:r>
              <a:rPr lang="en-US" sz="1700" b="0" kern="0" dirty="0">
                <a:latin typeface="Verdana" pitchFamily="34" charset="0"/>
              </a:rPr>
              <a:t>The reduction step </a:t>
            </a:r>
            <a:r>
              <a:rPr lang="en-US" sz="1700" b="0" kern="0" dirty="0">
                <a:latin typeface="Verdana" pitchFamily="34" charset="0"/>
              </a:rPr>
              <a:t>for second </a:t>
            </a:r>
            <a:r>
              <a:rPr lang="en-US" sz="1700" b="0" kern="0" dirty="0" err="1">
                <a:latin typeface="Verdana" pitchFamily="34" charset="0"/>
              </a:rPr>
              <a:t>sublist</a:t>
            </a:r>
            <a:r>
              <a:rPr lang="en-US" sz="1700" b="0" kern="0" dirty="0">
                <a:latin typeface="Verdana" pitchFamily="34" charset="0"/>
              </a:rPr>
              <a:t> is illustrated below.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33400" y="577850"/>
          <a:ext cx="815341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9451"/>
                <a:gridCol w="679451"/>
                <a:gridCol w="679451"/>
                <a:gridCol w="679451"/>
                <a:gridCol w="679451"/>
                <a:gridCol w="679451"/>
                <a:gridCol w="679451"/>
                <a:gridCol w="679451"/>
                <a:gridCol w="679451"/>
                <a:gridCol w="679451"/>
                <a:gridCol w="679451"/>
                <a:gridCol w="67945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22</a:t>
                      </a:r>
                      <a:endParaRPr lang="en-US" sz="17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33</a:t>
                      </a:r>
                      <a:endParaRPr lang="en-US" sz="17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11</a:t>
                      </a:r>
                      <a:endParaRPr lang="en-US" sz="17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40</a:t>
                      </a:r>
                      <a:endParaRPr lang="en-US" sz="17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44</a:t>
                      </a:r>
                      <a:endParaRPr lang="en-US" sz="17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90</a:t>
                      </a:r>
                      <a:endParaRPr lang="en-US" sz="17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77</a:t>
                      </a:r>
                      <a:endParaRPr lang="en-US" sz="17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60</a:t>
                      </a:r>
                      <a:endParaRPr lang="en-US" sz="17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99</a:t>
                      </a:r>
                      <a:endParaRPr lang="en-US" sz="17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55</a:t>
                      </a:r>
                      <a:endParaRPr lang="en-US" sz="17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88</a:t>
                      </a:r>
                      <a:endParaRPr lang="en-US" sz="17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66</a:t>
                      </a:r>
                      <a:endParaRPr lang="en-US" sz="17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</a:t>
                      </a:r>
                      <a:endParaRPr lang="en-US" sz="1200" i="1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</a:t>
                      </a:r>
                      <a:endParaRPr lang="en-US" sz="1200" i="1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</a:t>
                      </a:r>
                      <a:endParaRPr lang="en-US" sz="1200" i="1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4</a:t>
                      </a:r>
                      <a:endParaRPr lang="en-US" sz="1200" i="1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5</a:t>
                      </a:r>
                      <a:endParaRPr lang="en-US" sz="1200" i="1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6</a:t>
                      </a:r>
                      <a:endParaRPr lang="en-US" sz="1200" i="1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7</a:t>
                      </a:r>
                      <a:endParaRPr lang="en-US" sz="1200" i="1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8</a:t>
                      </a:r>
                      <a:endParaRPr lang="en-US" sz="1200" i="1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9</a:t>
                      </a:r>
                      <a:endParaRPr lang="en-US" sz="1200" i="1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10</a:t>
                      </a:r>
                      <a:endParaRPr lang="en-US" sz="1200" i="1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11</a:t>
                      </a:r>
                      <a:endParaRPr lang="en-US" sz="1200" i="1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12</a:t>
                      </a:r>
                      <a:endParaRPr lang="en-US" sz="1200" i="1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 gridSpan="4"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First </a:t>
                      </a:r>
                      <a:r>
                        <a:rPr lang="en-US" sz="1500" dirty="0" err="1" smtClean="0">
                          <a:solidFill>
                            <a:srgbClr val="FF0000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Sublist</a:t>
                      </a:r>
                      <a:endParaRPr lang="en-US" sz="1500" dirty="0">
                        <a:solidFill>
                          <a:srgbClr val="FF0000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7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7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7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7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noFill/>
                  </a:tcPr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rgbClr val="3333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Second </a:t>
                      </a:r>
                      <a:r>
                        <a:rPr lang="en-US" sz="1500" dirty="0" err="1" smtClean="0">
                          <a:solidFill>
                            <a:srgbClr val="3333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Sublist</a:t>
                      </a:r>
                      <a:endParaRPr lang="en-US" sz="1500" dirty="0">
                        <a:solidFill>
                          <a:srgbClr val="3333FF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7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7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7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7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7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7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-30163" y="6481763"/>
            <a:ext cx="752476" cy="376237"/>
          </a:xfrm>
          <a:noFill/>
        </p:spPr>
        <p:txBody>
          <a:bodyPr/>
          <a:lstStyle/>
          <a:p>
            <a:pPr algn="l"/>
            <a:r>
              <a:rPr lang="en-US" smtClean="0"/>
              <a:t>9.</a:t>
            </a:r>
            <a:fld id="{48E7B513-B3BD-4E7A-B11A-941831DC217C}" type="slidenum">
              <a:rPr lang="en-US" smtClean="0"/>
              <a:pPr algn="l"/>
              <a:t>15</a:t>
            </a:fld>
            <a:endParaRPr lang="en-US" smtClean="0"/>
          </a:p>
        </p:txBody>
      </p:sp>
      <p:sp>
        <p:nvSpPr>
          <p:cNvPr id="31747" name="Rectangle 11"/>
          <p:cNvSpPr>
            <a:spLocks noChangeArrowheads="1"/>
          </p:cNvSpPr>
          <p:nvPr/>
        </p:nvSpPr>
        <p:spPr bwMode="auto">
          <a:xfrm>
            <a:off x="3175" y="-42863"/>
            <a:ext cx="9144000" cy="415926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2100">
                <a:latin typeface="Verdana" pitchFamily="34" charset="0"/>
              </a:rPr>
              <a:t>Quick Sort: An Example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14325" y="463550"/>
            <a:ext cx="8372475" cy="612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1" indent="-457200" algn="just">
              <a:spcBef>
                <a:spcPts val="300"/>
              </a:spcBef>
              <a:spcAft>
                <a:spcPts val="300"/>
              </a:spcAft>
              <a:defRPr/>
            </a:pPr>
            <a:endParaRPr lang="en-US" sz="1700" kern="0" dirty="0">
              <a:solidFill>
                <a:srgbClr val="3333FF"/>
              </a:solidFill>
              <a:latin typeface="Verdana" pitchFamily="34" charset="0"/>
              <a:cs typeface="+mn-cs"/>
            </a:endParaRPr>
          </a:p>
          <a:p>
            <a:pPr lvl="1" indent="-457200" algn="just">
              <a:spcBef>
                <a:spcPts val="300"/>
              </a:spcBef>
              <a:spcAft>
                <a:spcPts val="300"/>
              </a:spcAft>
              <a:defRPr/>
            </a:pPr>
            <a:endParaRPr lang="en-US" sz="1700" kern="0" dirty="0">
              <a:solidFill>
                <a:srgbClr val="3333FF"/>
              </a:solidFill>
              <a:latin typeface="Verdana" pitchFamily="34" charset="0"/>
              <a:cs typeface="+mn-cs"/>
            </a:endParaRPr>
          </a:p>
          <a:p>
            <a:pPr lvl="1" indent="-457200" algn="just">
              <a:spcBef>
                <a:spcPts val="300"/>
              </a:spcBef>
              <a:spcAft>
                <a:spcPts val="300"/>
              </a:spcAft>
              <a:defRPr/>
            </a:pPr>
            <a:endParaRPr lang="en-US" sz="1700" kern="0" dirty="0">
              <a:solidFill>
                <a:srgbClr val="3333FF"/>
              </a:solidFill>
              <a:latin typeface="Verdana" pitchFamily="34" charset="0"/>
              <a:cs typeface="+mn-cs"/>
            </a:endParaRPr>
          </a:p>
          <a:p>
            <a:pPr lvl="1" indent="-457200" algn="just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Ø"/>
              <a:defRPr/>
            </a:pPr>
            <a:endParaRPr lang="en-US" sz="1700" b="0" kern="0" dirty="0">
              <a:latin typeface="Verdana" pitchFamily="34" charset="0"/>
            </a:endParaRPr>
          </a:p>
          <a:p>
            <a:pPr lvl="1" indent="-4572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  <a:defRPr/>
            </a:pPr>
            <a:r>
              <a:rPr lang="en-US" sz="2000" b="0" dirty="0">
                <a:latin typeface="Verdana" pitchFamily="34" charset="0"/>
              </a:rPr>
              <a:t>Our </a:t>
            </a:r>
            <a:r>
              <a:rPr lang="en-US" sz="2000" b="0" dirty="0">
                <a:latin typeface="Verdana" pitchFamily="34" charset="0"/>
              </a:rPr>
              <a:t>reference number is </a:t>
            </a:r>
            <a:r>
              <a:rPr lang="en-US" sz="2000" b="0" dirty="0">
                <a:latin typeface="Verdana" pitchFamily="34" charset="0"/>
              </a:rPr>
              <a:t>90. </a:t>
            </a:r>
            <a:endParaRPr lang="en-US" sz="2000" b="0" dirty="0">
              <a:latin typeface="Verdana" pitchFamily="34" charset="0"/>
            </a:endParaRPr>
          </a:p>
          <a:p>
            <a:pPr marL="1371600" lvl="1" indent="-4572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v"/>
              <a:defRPr/>
            </a:pPr>
            <a:r>
              <a:rPr lang="en-US" sz="1600" b="0" dirty="0">
                <a:latin typeface="Verdana" pitchFamily="34" charset="0"/>
              </a:rPr>
              <a:t>Begin with the last number 66, scan the list from </a:t>
            </a:r>
            <a:r>
              <a:rPr lang="en-US" sz="1600" b="0" dirty="0">
                <a:solidFill>
                  <a:srgbClr val="FF0000"/>
                </a:solidFill>
                <a:latin typeface="Verdana" pitchFamily="34" charset="0"/>
              </a:rPr>
              <a:t>right to left.</a:t>
            </a:r>
          </a:p>
          <a:p>
            <a:pPr marL="1371600" lvl="1" indent="-4572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v"/>
              <a:defRPr/>
            </a:pPr>
            <a:r>
              <a:rPr lang="en-US" sz="1600" b="0" dirty="0">
                <a:latin typeface="Verdana" pitchFamily="34" charset="0"/>
              </a:rPr>
              <a:t>Compare each number with </a:t>
            </a:r>
            <a:r>
              <a:rPr lang="en-US" sz="1600" b="0" dirty="0">
                <a:latin typeface="Verdana" pitchFamily="34" charset="0"/>
              </a:rPr>
              <a:t>90 and </a:t>
            </a:r>
            <a:r>
              <a:rPr lang="en-US" sz="1600" b="0" dirty="0">
                <a:latin typeface="Verdana" pitchFamily="34" charset="0"/>
              </a:rPr>
              <a:t>stop at the first number  which is </a:t>
            </a:r>
            <a:r>
              <a:rPr lang="en-US" sz="1600" b="0" dirty="0">
                <a:solidFill>
                  <a:srgbClr val="3333FF"/>
                </a:solidFill>
                <a:latin typeface="Verdana" pitchFamily="34" charset="0"/>
              </a:rPr>
              <a:t>less than </a:t>
            </a:r>
            <a:r>
              <a:rPr lang="en-US" sz="1600" b="0" dirty="0">
                <a:latin typeface="Verdana" pitchFamily="34" charset="0"/>
              </a:rPr>
              <a:t>90.</a:t>
            </a:r>
            <a:endParaRPr lang="en-US" sz="1600" b="0" dirty="0">
              <a:latin typeface="Verdana" pitchFamily="34" charset="0"/>
            </a:endParaRPr>
          </a:p>
          <a:p>
            <a:pPr marL="1371600" lvl="1" indent="-4572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v"/>
              <a:defRPr/>
            </a:pPr>
            <a:r>
              <a:rPr lang="en-US" sz="1600" b="0" dirty="0">
                <a:latin typeface="Verdana" pitchFamily="34" charset="0"/>
              </a:rPr>
              <a:t>If a number (say X) less than </a:t>
            </a:r>
            <a:r>
              <a:rPr lang="en-US" sz="1600" b="0" dirty="0">
                <a:latin typeface="Verdana" pitchFamily="34" charset="0"/>
              </a:rPr>
              <a:t>90 is </a:t>
            </a:r>
            <a:r>
              <a:rPr lang="en-US" sz="1600" b="0" dirty="0">
                <a:latin typeface="Verdana" pitchFamily="34" charset="0"/>
              </a:rPr>
              <a:t>found, then interchange </a:t>
            </a:r>
            <a:r>
              <a:rPr lang="en-US" sz="1600" b="0" dirty="0">
                <a:latin typeface="Verdana" pitchFamily="34" charset="0"/>
              </a:rPr>
              <a:t>90 and </a:t>
            </a:r>
            <a:r>
              <a:rPr lang="en-US" sz="1600" b="0" dirty="0">
                <a:latin typeface="Verdana" pitchFamily="34" charset="0"/>
              </a:rPr>
              <a:t>X, otherwise no interchange.</a:t>
            </a:r>
          </a:p>
          <a:p>
            <a:pPr marL="2286000" lvl="1" indent="-4572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q"/>
              <a:defRPr/>
            </a:pPr>
            <a:r>
              <a:rPr lang="en-US" sz="1400" b="0" dirty="0">
                <a:latin typeface="Verdana" pitchFamily="34" charset="0"/>
              </a:rPr>
              <a:t>In this case, we see that the number less than </a:t>
            </a:r>
            <a:r>
              <a:rPr lang="en-US" sz="1400" b="0" dirty="0">
                <a:latin typeface="Verdana" pitchFamily="34" charset="0"/>
              </a:rPr>
              <a:t>90 is 66. </a:t>
            </a:r>
            <a:r>
              <a:rPr lang="en-US" sz="1400" b="0" dirty="0">
                <a:latin typeface="Verdana" pitchFamily="34" charset="0"/>
              </a:rPr>
              <a:t>So, interchange </a:t>
            </a:r>
            <a:r>
              <a:rPr lang="en-US" sz="1400" b="0" dirty="0">
                <a:latin typeface="Verdana" pitchFamily="34" charset="0"/>
              </a:rPr>
              <a:t>90 and 66 to </a:t>
            </a:r>
            <a:r>
              <a:rPr lang="en-US" sz="1400" b="0" dirty="0">
                <a:latin typeface="Verdana" pitchFamily="34" charset="0"/>
              </a:rPr>
              <a:t>obtain the list as:</a:t>
            </a:r>
          </a:p>
          <a:p>
            <a:pPr lvl="1" indent="-457200" algn="just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Ø"/>
              <a:defRPr/>
            </a:pPr>
            <a:endParaRPr lang="en-US" sz="1700" b="0" kern="0" dirty="0">
              <a:latin typeface="Verdana" pitchFamily="34" charset="0"/>
            </a:endParaRPr>
          </a:p>
          <a:p>
            <a:pPr lvl="1" indent="-457200" algn="just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Ø"/>
              <a:defRPr/>
            </a:pPr>
            <a:endParaRPr lang="en-US" sz="1700" b="0" kern="0" dirty="0">
              <a:latin typeface="Verdana" pitchFamily="34" charset="0"/>
            </a:endParaRPr>
          </a:p>
          <a:p>
            <a:pPr lvl="1" indent="-457200" algn="just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Ø"/>
              <a:defRPr/>
            </a:pPr>
            <a:endParaRPr lang="en-US" sz="1700" b="0" kern="0" dirty="0">
              <a:latin typeface="Verdana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33400" y="577850"/>
          <a:ext cx="7239015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4145"/>
                <a:gridCol w="1034145"/>
                <a:gridCol w="1034145"/>
                <a:gridCol w="1034145"/>
                <a:gridCol w="1034145"/>
                <a:gridCol w="1034145"/>
                <a:gridCol w="103414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A[6]</a:t>
                      </a:r>
                      <a:endParaRPr lang="en-US" sz="15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A[7]</a:t>
                      </a:r>
                      <a:endParaRPr lang="en-US" sz="15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A[8]</a:t>
                      </a:r>
                      <a:endParaRPr lang="en-US" sz="15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A[9]</a:t>
                      </a:r>
                      <a:endParaRPr lang="en-US" sz="15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A[10]</a:t>
                      </a:r>
                      <a:endParaRPr lang="en-US" sz="15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A[11]</a:t>
                      </a:r>
                      <a:endParaRPr lang="en-US" sz="15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A[12]</a:t>
                      </a:r>
                      <a:endParaRPr lang="en-US" sz="15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b="1" kern="12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90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kern="12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77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kern="12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60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kern="12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99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kern="12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55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kern="12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88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kern="12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66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  <a:tr h="370840">
                <a:tc gridSpan="7"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rgbClr val="3333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Second </a:t>
                      </a:r>
                      <a:r>
                        <a:rPr lang="en-US" sz="1500" dirty="0" err="1" smtClean="0">
                          <a:solidFill>
                            <a:srgbClr val="3333FF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Sublist</a:t>
                      </a:r>
                      <a:endParaRPr lang="en-US" sz="1500" dirty="0">
                        <a:solidFill>
                          <a:srgbClr val="3333FF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7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7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7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7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7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7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952500" y="4616450"/>
          <a:ext cx="723901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4145"/>
                <a:gridCol w="1034145"/>
                <a:gridCol w="1034145"/>
                <a:gridCol w="1034145"/>
                <a:gridCol w="1034145"/>
                <a:gridCol w="1034145"/>
                <a:gridCol w="103414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A[6]</a:t>
                      </a:r>
                      <a:endParaRPr lang="en-US" sz="15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A[7]</a:t>
                      </a:r>
                      <a:endParaRPr lang="en-US" sz="15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A[8]</a:t>
                      </a:r>
                      <a:endParaRPr lang="en-US" sz="15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A[9]</a:t>
                      </a:r>
                      <a:endParaRPr lang="en-US" sz="15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A[10]</a:t>
                      </a:r>
                      <a:endParaRPr lang="en-US" sz="15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A[11]</a:t>
                      </a:r>
                      <a:endParaRPr lang="en-US" sz="15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A[12]</a:t>
                      </a:r>
                      <a:endParaRPr lang="en-US" sz="15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b="1" kern="12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66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kern="12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77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kern="12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60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kern="12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99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kern="12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55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kern="12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88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kern="12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90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-30163" y="6481763"/>
            <a:ext cx="752476" cy="376237"/>
          </a:xfrm>
          <a:noFill/>
        </p:spPr>
        <p:txBody>
          <a:bodyPr/>
          <a:lstStyle/>
          <a:p>
            <a:pPr algn="l"/>
            <a:r>
              <a:rPr lang="en-US" smtClean="0"/>
              <a:t>9.</a:t>
            </a:r>
            <a:fld id="{2219BF05-AC51-455E-9250-31593B4A1A33}" type="slidenum">
              <a:rPr lang="en-US" smtClean="0"/>
              <a:pPr algn="l"/>
              <a:t>16</a:t>
            </a:fld>
            <a:endParaRPr lang="en-US" smtClean="0"/>
          </a:p>
        </p:txBody>
      </p:sp>
      <p:sp>
        <p:nvSpPr>
          <p:cNvPr id="32771" name="Rectangle 11"/>
          <p:cNvSpPr>
            <a:spLocks noChangeArrowheads="1"/>
          </p:cNvSpPr>
          <p:nvPr/>
        </p:nvSpPr>
        <p:spPr bwMode="auto">
          <a:xfrm>
            <a:off x="3175" y="-42863"/>
            <a:ext cx="9144000" cy="415926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2100">
                <a:latin typeface="Verdana" pitchFamily="34" charset="0"/>
              </a:rPr>
              <a:t>Quick Sort: An Example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71475" y="444500"/>
            <a:ext cx="8372475" cy="612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1" indent="-457200" algn="just">
              <a:spcBef>
                <a:spcPts val="300"/>
              </a:spcBef>
              <a:spcAft>
                <a:spcPts val="300"/>
              </a:spcAft>
              <a:defRPr/>
            </a:pPr>
            <a:endParaRPr lang="en-US" sz="1700" kern="0" dirty="0">
              <a:solidFill>
                <a:srgbClr val="3333FF"/>
              </a:solidFill>
              <a:latin typeface="Verdana" pitchFamily="34" charset="0"/>
              <a:cs typeface="+mn-cs"/>
            </a:endParaRPr>
          </a:p>
          <a:p>
            <a:pPr lvl="1" indent="-457200" algn="just">
              <a:spcBef>
                <a:spcPts val="300"/>
              </a:spcBef>
              <a:spcAft>
                <a:spcPts val="300"/>
              </a:spcAft>
              <a:defRPr/>
            </a:pPr>
            <a:endParaRPr lang="en-US" sz="1700" kern="0" dirty="0">
              <a:solidFill>
                <a:srgbClr val="3333FF"/>
              </a:solidFill>
              <a:latin typeface="Verdana" pitchFamily="34" charset="0"/>
              <a:cs typeface="+mn-cs"/>
            </a:endParaRPr>
          </a:p>
          <a:p>
            <a:pPr lvl="1" indent="-457200" algn="just">
              <a:spcBef>
                <a:spcPts val="300"/>
              </a:spcBef>
              <a:spcAft>
                <a:spcPts val="300"/>
              </a:spcAft>
              <a:defRPr/>
            </a:pPr>
            <a:endParaRPr lang="en-US" sz="1700" kern="0" dirty="0">
              <a:solidFill>
                <a:srgbClr val="3333FF"/>
              </a:solidFill>
              <a:latin typeface="Verdana" pitchFamily="34" charset="0"/>
              <a:cs typeface="+mn-cs"/>
            </a:endParaRPr>
          </a:p>
          <a:p>
            <a:pPr lvl="1" indent="-457200" algn="just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Ø"/>
              <a:defRPr/>
            </a:pPr>
            <a:endParaRPr lang="en-US" sz="1700" b="0" kern="0" dirty="0">
              <a:latin typeface="Verdana" pitchFamily="34" charset="0"/>
            </a:endParaRPr>
          </a:p>
          <a:p>
            <a:pPr lvl="1" indent="-4572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  <a:defRPr/>
            </a:pPr>
            <a:r>
              <a:rPr lang="en-US" sz="2000" b="0" dirty="0">
                <a:latin typeface="Verdana" pitchFamily="34" charset="0"/>
              </a:rPr>
              <a:t>Our </a:t>
            </a:r>
            <a:r>
              <a:rPr lang="en-US" sz="2000" b="0" dirty="0">
                <a:latin typeface="Verdana" pitchFamily="34" charset="0"/>
              </a:rPr>
              <a:t>reference number is </a:t>
            </a:r>
            <a:r>
              <a:rPr lang="en-US" sz="2000" b="0" dirty="0">
                <a:latin typeface="Verdana" pitchFamily="34" charset="0"/>
              </a:rPr>
              <a:t>90. </a:t>
            </a:r>
            <a:endParaRPr lang="en-US" sz="2000" b="0" dirty="0">
              <a:latin typeface="Verdana" pitchFamily="34" charset="0"/>
            </a:endParaRPr>
          </a:p>
          <a:p>
            <a:pPr marL="1371600" lvl="1" indent="-4572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v"/>
              <a:defRPr/>
            </a:pPr>
            <a:r>
              <a:rPr lang="en-US" sz="1600" b="0" dirty="0">
                <a:latin typeface="Verdana" pitchFamily="34" charset="0"/>
              </a:rPr>
              <a:t>Begin with </a:t>
            </a:r>
            <a:r>
              <a:rPr lang="en-US" sz="1600" b="0" dirty="0">
                <a:latin typeface="Verdana" pitchFamily="34" charset="0"/>
              </a:rPr>
              <a:t> 66</a:t>
            </a:r>
            <a:r>
              <a:rPr lang="en-US" sz="1600" b="0" dirty="0">
                <a:latin typeface="Verdana" pitchFamily="34" charset="0"/>
              </a:rPr>
              <a:t>, scan the list from </a:t>
            </a:r>
            <a:r>
              <a:rPr lang="en-US" sz="1600" b="0" dirty="0">
                <a:solidFill>
                  <a:srgbClr val="FF0000"/>
                </a:solidFill>
                <a:latin typeface="Verdana" pitchFamily="34" charset="0"/>
              </a:rPr>
              <a:t>left to right.</a:t>
            </a:r>
            <a:endParaRPr lang="en-US" sz="1600" b="0" dirty="0">
              <a:solidFill>
                <a:srgbClr val="FF0000"/>
              </a:solidFill>
              <a:latin typeface="Verdana" pitchFamily="34" charset="0"/>
            </a:endParaRPr>
          </a:p>
          <a:p>
            <a:pPr marL="1371600" lvl="1" indent="-4572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v"/>
              <a:defRPr/>
            </a:pPr>
            <a:r>
              <a:rPr lang="en-US" sz="1600" b="0" dirty="0">
                <a:latin typeface="Verdana" pitchFamily="34" charset="0"/>
              </a:rPr>
              <a:t>Compare each number with </a:t>
            </a:r>
            <a:r>
              <a:rPr lang="en-US" sz="1600" b="0" dirty="0">
                <a:latin typeface="Verdana" pitchFamily="34" charset="0"/>
              </a:rPr>
              <a:t>90 and </a:t>
            </a:r>
            <a:r>
              <a:rPr lang="en-US" sz="1600" b="0" dirty="0">
                <a:latin typeface="Verdana" pitchFamily="34" charset="0"/>
              </a:rPr>
              <a:t>stop at the first number  which is </a:t>
            </a:r>
            <a:r>
              <a:rPr lang="en-US" sz="1600" b="0" dirty="0">
                <a:solidFill>
                  <a:srgbClr val="3333FF"/>
                </a:solidFill>
                <a:latin typeface="Verdana" pitchFamily="34" charset="0"/>
              </a:rPr>
              <a:t>greater </a:t>
            </a:r>
            <a:r>
              <a:rPr lang="en-US" sz="1600" b="0" dirty="0">
                <a:solidFill>
                  <a:srgbClr val="3333FF"/>
                </a:solidFill>
                <a:latin typeface="Verdana" pitchFamily="34" charset="0"/>
              </a:rPr>
              <a:t>than </a:t>
            </a:r>
            <a:r>
              <a:rPr lang="en-US" sz="1600" b="0" dirty="0">
                <a:latin typeface="Verdana" pitchFamily="34" charset="0"/>
              </a:rPr>
              <a:t>90.</a:t>
            </a:r>
            <a:endParaRPr lang="en-US" sz="1600" b="0" dirty="0">
              <a:latin typeface="Verdana" pitchFamily="34" charset="0"/>
            </a:endParaRPr>
          </a:p>
          <a:p>
            <a:pPr marL="1371600" lvl="1" indent="-4572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v"/>
              <a:defRPr/>
            </a:pPr>
            <a:r>
              <a:rPr lang="en-US" sz="1600" b="0" dirty="0">
                <a:latin typeface="Verdana" pitchFamily="34" charset="0"/>
              </a:rPr>
              <a:t>If a number (say </a:t>
            </a:r>
            <a:r>
              <a:rPr lang="en-US" sz="1600" b="0" dirty="0">
                <a:latin typeface="Verdana" pitchFamily="34" charset="0"/>
              </a:rPr>
              <a:t>Y) greater than 90 is </a:t>
            </a:r>
            <a:r>
              <a:rPr lang="en-US" sz="1600" b="0" dirty="0">
                <a:latin typeface="Verdana" pitchFamily="34" charset="0"/>
              </a:rPr>
              <a:t>found, then interchange </a:t>
            </a:r>
            <a:r>
              <a:rPr lang="en-US" sz="1600" b="0" dirty="0">
                <a:latin typeface="Verdana" pitchFamily="34" charset="0"/>
              </a:rPr>
              <a:t>90 and </a:t>
            </a:r>
            <a:r>
              <a:rPr lang="en-US" sz="1600" b="0" dirty="0">
                <a:latin typeface="Verdana" pitchFamily="34" charset="0"/>
              </a:rPr>
              <a:t>X, otherwise no interchange.</a:t>
            </a:r>
          </a:p>
          <a:p>
            <a:pPr marL="2286000" lvl="1" indent="-4572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q"/>
              <a:defRPr/>
            </a:pPr>
            <a:r>
              <a:rPr lang="en-US" sz="1400" b="0" dirty="0">
                <a:latin typeface="Verdana" pitchFamily="34" charset="0"/>
              </a:rPr>
              <a:t>In this case, we see that the number </a:t>
            </a:r>
            <a:r>
              <a:rPr lang="en-US" sz="1400" b="0" dirty="0">
                <a:latin typeface="Verdana" pitchFamily="34" charset="0"/>
              </a:rPr>
              <a:t>greater than 90 is 99. </a:t>
            </a:r>
            <a:r>
              <a:rPr lang="en-US" sz="1400" b="0" dirty="0">
                <a:latin typeface="Verdana" pitchFamily="34" charset="0"/>
              </a:rPr>
              <a:t>So, interchange </a:t>
            </a:r>
            <a:r>
              <a:rPr lang="en-US" sz="1400" b="0" dirty="0">
                <a:latin typeface="Verdana" pitchFamily="34" charset="0"/>
              </a:rPr>
              <a:t>90 and 99 to </a:t>
            </a:r>
            <a:r>
              <a:rPr lang="en-US" sz="1400" b="0" dirty="0">
                <a:latin typeface="Verdana" pitchFamily="34" charset="0"/>
              </a:rPr>
              <a:t>obtain the list as:</a:t>
            </a:r>
          </a:p>
          <a:p>
            <a:pPr lvl="1" indent="-457200" algn="just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Ø"/>
              <a:defRPr/>
            </a:pPr>
            <a:endParaRPr lang="en-US" sz="1700" b="0" kern="0" dirty="0">
              <a:latin typeface="Verdana" pitchFamily="34" charset="0"/>
            </a:endParaRPr>
          </a:p>
          <a:p>
            <a:pPr lvl="1" indent="-457200" algn="just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Ø"/>
              <a:defRPr/>
            </a:pPr>
            <a:endParaRPr lang="en-US" sz="1700" b="0" kern="0" dirty="0">
              <a:latin typeface="Verdana" pitchFamily="34" charset="0"/>
            </a:endParaRPr>
          </a:p>
          <a:p>
            <a:pPr lvl="1" indent="-457200" algn="just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Ø"/>
              <a:defRPr/>
            </a:pPr>
            <a:endParaRPr lang="en-US" sz="1700" b="0" kern="0" dirty="0">
              <a:latin typeface="Verdana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952500" y="4616450"/>
          <a:ext cx="723901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4145"/>
                <a:gridCol w="1034145"/>
                <a:gridCol w="1034145"/>
                <a:gridCol w="1034145"/>
                <a:gridCol w="1034145"/>
                <a:gridCol w="1034145"/>
                <a:gridCol w="103414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A[6]</a:t>
                      </a:r>
                      <a:endParaRPr lang="en-US" sz="15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A[7]</a:t>
                      </a:r>
                      <a:endParaRPr lang="en-US" sz="15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A[8]</a:t>
                      </a:r>
                      <a:endParaRPr lang="en-US" sz="15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A[9]</a:t>
                      </a:r>
                      <a:endParaRPr lang="en-US" sz="15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A[10]</a:t>
                      </a:r>
                      <a:endParaRPr lang="en-US" sz="15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A[11]</a:t>
                      </a:r>
                      <a:endParaRPr lang="en-US" sz="15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A[12]</a:t>
                      </a:r>
                      <a:endParaRPr lang="en-US" sz="15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b="1" kern="12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66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kern="12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77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kern="12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60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kern="12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90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kern="12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55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kern="12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88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kern="12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99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85800" y="711200"/>
          <a:ext cx="723901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4145"/>
                <a:gridCol w="1034145"/>
                <a:gridCol w="1034145"/>
                <a:gridCol w="1034145"/>
                <a:gridCol w="1034145"/>
                <a:gridCol w="1034145"/>
                <a:gridCol w="103414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A[6]</a:t>
                      </a:r>
                      <a:endParaRPr lang="en-US" sz="15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A[7]</a:t>
                      </a:r>
                      <a:endParaRPr lang="en-US" sz="15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A[8]</a:t>
                      </a:r>
                      <a:endParaRPr lang="en-US" sz="15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A[9]</a:t>
                      </a:r>
                      <a:endParaRPr lang="en-US" sz="15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A[10]</a:t>
                      </a:r>
                      <a:endParaRPr lang="en-US" sz="15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A[11]</a:t>
                      </a:r>
                      <a:endParaRPr lang="en-US" sz="15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A[12]</a:t>
                      </a:r>
                      <a:endParaRPr lang="en-US" sz="15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b="1" kern="12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66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kern="12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77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kern="12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60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kern="12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99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kern="12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55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kern="12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88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kern="12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90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-30163" y="6481763"/>
            <a:ext cx="752476" cy="376237"/>
          </a:xfrm>
          <a:noFill/>
        </p:spPr>
        <p:txBody>
          <a:bodyPr/>
          <a:lstStyle/>
          <a:p>
            <a:pPr algn="l"/>
            <a:r>
              <a:rPr lang="en-US" smtClean="0"/>
              <a:t>9.</a:t>
            </a:r>
            <a:fld id="{59754677-5A93-4C7F-A602-2967F337B2E7}" type="slidenum">
              <a:rPr lang="en-US" smtClean="0"/>
              <a:pPr algn="l"/>
              <a:t>17</a:t>
            </a:fld>
            <a:endParaRPr lang="en-US" smtClean="0"/>
          </a:p>
        </p:txBody>
      </p:sp>
      <p:sp>
        <p:nvSpPr>
          <p:cNvPr id="33795" name="Rectangle 11"/>
          <p:cNvSpPr>
            <a:spLocks noChangeArrowheads="1"/>
          </p:cNvSpPr>
          <p:nvPr/>
        </p:nvSpPr>
        <p:spPr bwMode="auto">
          <a:xfrm>
            <a:off x="3175" y="-42863"/>
            <a:ext cx="9144000" cy="415926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2100">
                <a:latin typeface="Verdana" pitchFamily="34" charset="0"/>
              </a:rPr>
              <a:t>Quick Sort: An Example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71475" y="444500"/>
            <a:ext cx="8372475" cy="612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1" indent="-457200" algn="just">
              <a:spcBef>
                <a:spcPts val="300"/>
              </a:spcBef>
              <a:spcAft>
                <a:spcPts val="300"/>
              </a:spcAft>
              <a:defRPr/>
            </a:pPr>
            <a:endParaRPr lang="en-US" sz="1700" kern="0" dirty="0">
              <a:solidFill>
                <a:srgbClr val="3333FF"/>
              </a:solidFill>
              <a:latin typeface="Verdana" pitchFamily="34" charset="0"/>
              <a:cs typeface="+mn-cs"/>
            </a:endParaRPr>
          </a:p>
          <a:p>
            <a:pPr lvl="1" indent="-457200" algn="just">
              <a:spcBef>
                <a:spcPts val="300"/>
              </a:spcBef>
              <a:spcAft>
                <a:spcPts val="300"/>
              </a:spcAft>
              <a:defRPr/>
            </a:pPr>
            <a:endParaRPr lang="en-US" sz="1700" kern="0" dirty="0">
              <a:solidFill>
                <a:srgbClr val="3333FF"/>
              </a:solidFill>
              <a:latin typeface="Verdana" pitchFamily="34" charset="0"/>
              <a:cs typeface="+mn-cs"/>
            </a:endParaRPr>
          </a:p>
          <a:p>
            <a:pPr lvl="1" indent="-457200" algn="just">
              <a:spcBef>
                <a:spcPts val="300"/>
              </a:spcBef>
              <a:spcAft>
                <a:spcPts val="300"/>
              </a:spcAft>
              <a:defRPr/>
            </a:pPr>
            <a:endParaRPr lang="en-US" sz="1700" kern="0" dirty="0">
              <a:solidFill>
                <a:srgbClr val="3333FF"/>
              </a:solidFill>
              <a:latin typeface="Verdana" pitchFamily="34" charset="0"/>
              <a:cs typeface="+mn-cs"/>
            </a:endParaRPr>
          </a:p>
          <a:p>
            <a:pPr lvl="1" indent="-457200" algn="just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Ø"/>
              <a:defRPr/>
            </a:pPr>
            <a:endParaRPr lang="en-US" sz="1700" b="0" kern="0" dirty="0">
              <a:latin typeface="Verdana" pitchFamily="34" charset="0"/>
            </a:endParaRPr>
          </a:p>
          <a:p>
            <a:pPr lvl="1" indent="-4572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  <a:defRPr/>
            </a:pPr>
            <a:r>
              <a:rPr lang="en-US" sz="2000" b="0" dirty="0">
                <a:latin typeface="Verdana" pitchFamily="34" charset="0"/>
              </a:rPr>
              <a:t>Our </a:t>
            </a:r>
            <a:r>
              <a:rPr lang="en-US" sz="2000" b="0" dirty="0">
                <a:latin typeface="Verdana" pitchFamily="34" charset="0"/>
              </a:rPr>
              <a:t>reference number is </a:t>
            </a:r>
            <a:r>
              <a:rPr lang="en-US" sz="2000" b="0" dirty="0">
                <a:latin typeface="Verdana" pitchFamily="34" charset="0"/>
              </a:rPr>
              <a:t>90. </a:t>
            </a:r>
            <a:endParaRPr lang="en-US" sz="2000" b="0" dirty="0">
              <a:latin typeface="Verdana" pitchFamily="34" charset="0"/>
            </a:endParaRPr>
          </a:p>
          <a:p>
            <a:pPr marL="1371600" lvl="1" indent="-4572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v"/>
              <a:defRPr/>
            </a:pPr>
            <a:r>
              <a:rPr lang="en-US" sz="1600" b="0" dirty="0">
                <a:latin typeface="Verdana" pitchFamily="34" charset="0"/>
              </a:rPr>
              <a:t>Begin with </a:t>
            </a:r>
            <a:r>
              <a:rPr lang="en-US" sz="1600" b="0" dirty="0">
                <a:latin typeface="Verdana" pitchFamily="34" charset="0"/>
              </a:rPr>
              <a:t> 99, </a:t>
            </a:r>
            <a:r>
              <a:rPr lang="en-US" sz="1600" b="0" dirty="0">
                <a:latin typeface="Verdana" pitchFamily="34" charset="0"/>
              </a:rPr>
              <a:t>scan the list from </a:t>
            </a:r>
            <a:r>
              <a:rPr lang="en-US" sz="1600" b="0" dirty="0">
                <a:solidFill>
                  <a:srgbClr val="FF0000"/>
                </a:solidFill>
                <a:latin typeface="Verdana" pitchFamily="34" charset="0"/>
              </a:rPr>
              <a:t>Right to left.</a:t>
            </a:r>
            <a:endParaRPr lang="en-US" sz="1600" b="0" dirty="0">
              <a:solidFill>
                <a:srgbClr val="FF0000"/>
              </a:solidFill>
              <a:latin typeface="Verdana" pitchFamily="34" charset="0"/>
            </a:endParaRPr>
          </a:p>
          <a:p>
            <a:pPr marL="1371600" lvl="1" indent="-4572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v"/>
              <a:defRPr/>
            </a:pPr>
            <a:r>
              <a:rPr lang="en-US" sz="1600" b="0" dirty="0">
                <a:latin typeface="Verdana" pitchFamily="34" charset="0"/>
              </a:rPr>
              <a:t>Compare each number with </a:t>
            </a:r>
            <a:r>
              <a:rPr lang="en-US" sz="1600" b="0" dirty="0">
                <a:latin typeface="Verdana" pitchFamily="34" charset="0"/>
              </a:rPr>
              <a:t>90 and </a:t>
            </a:r>
            <a:r>
              <a:rPr lang="en-US" sz="1600" b="0" dirty="0">
                <a:latin typeface="Verdana" pitchFamily="34" charset="0"/>
              </a:rPr>
              <a:t>stop at the first number  which is </a:t>
            </a:r>
            <a:r>
              <a:rPr lang="en-US" sz="1600" b="0" dirty="0">
                <a:solidFill>
                  <a:srgbClr val="3333FF"/>
                </a:solidFill>
                <a:latin typeface="Verdana" pitchFamily="34" charset="0"/>
              </a:rPr>
              <a:t>less than </a:t>
            </a:r>
            <a:r>
              <a:rPr lang="en-US" sz="1600" b="0" dirty="0">
                <a:latin typeface="Verdana" pitchFamily="34" charset="0"/>
              </a:rPr>
              <a:t>90.</a:t>
            </a:r>
            <a:endParaRPr lang="en-US" sz="1600" b="0" dirty="0">
              <a:latin typeface="Verdana" pitchFamily="34" charset="0"/>
            </a:endParaRPr>
          </a:p>
          <a:p>
            <a:pPr marL="1371600" lvl="1" indent="-4572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v"/>
              <a:defRPr/>
            </a:pPr>
            <a:r>
              <a:rPr lang="en-US" sz="1600" b="0" dirty="0">
                <a:latin typeface="Verdana" pitchFamily="34" charset="0"/>
              </a:rPr>
              <a:t>If a number (say </a:t>
            </a:r>
            <a:r>
              <a:rPr lang="en-US" sz="1600" b="0" dirty="0">
                <a:latin typeface="Verdana" pitchFamily="34" charset="0"/>
              </a:rPr>
              <a:t>X) </a:t>
            </a:r>
            <a:r>
              <a:rPr lang="en-US" sz="1600" b="0" dirty="0">
                <a:latin typeface="Verdana" pitchFamily="34" charset="0"/>
              </a:rPr>
              <a:t>less than </a:t>
            </a:r>
            <a:r>
              <a:rPr lang="en-US" sz="1600" b="0" dirty="0">
                <a:latin typeface="Verdana" pitchFamily="34" charset="0"/>
              </a:rPr>
              <a:t>90 is </a:t>
            </a:r>
            <a:r>
              <a:rPr lang="en-US" sz="1600" b="0" dirty="0">
                <a:latin typeface="Verdana" pitchFamily="34" charset="0"/>
              </a:rPr>
              <a:t>found, then interchange </a:t>
            </a:r>
            <a:r>
              <a:rPr lang="en-US" sz="1600" b="0" dirty="0">
                <a:latin typeface="Verdana" pitchFamily="34" charset="0"/>
              </a:rPr>
              <a:t>90 and X, </a:t>
            </a:r>
            <a:r>
              <a:rPr lang="en-US" sz="1600" b="0" dirty="0">
                <a:latin typeface="Verdana" pitchFamily="34" charset="0"/>
              </a:rPr>
              <a:t>otherwise no interchange.</a:t>
            </a:r>
          </a:p>
          <a:p>
            <a:pPr marL="2286000" lvl="1" indent="-4572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q"/>
              <a:defRPr/>
            </a:pPr>
            <a:r>
              <a:rPr lang="en-US" sz="1400" b="0" dirty="0">
                <a:latin typeface="Verdana" pitchFamily="34" charset="0"/>
              </a:rPr>
              <a:t>In this case, we see that the number </a:t>
            </a:r>
            <a:r>
              <a:rPr lang="en-US" sz="1400" b="0" dirty="0">
                <a:latin typeface="Verdana" pitchFamily="34" charset="0"/>
              </a:rPr>
              <a:t>less than 90 is 88. </a:t>
            </a:r>
            <a:r>
              <a:rPr lang="en-US" sz="1400" b="0" dirty="0">
                <a:latin typeface="Verdana" pitchFamily="34" charset="0"/>
              </a:rPr>
              <a:t>So, interchange </a:t>
            </a:r>
            <a:r>
              <a:rPr lang="en-US" sz="1400" b="0" dirty="0">
                <a:latin typeface="Verdana" pitchFamily="34" charset="0"/>
              </a:rPr>
              <a:t>90 and  88 to </a:t>
            </a:r>
            <a:r>
              <a:rPr lang="en-US" sz="1400" b="0" dirty="0">
                <a:latin typeface="Verdana" pitchFamily="34" charset="0"/>
              </a:rPr>
              <a:t>obtain the list as:</a:t>
            </a:r>
          </a:p>
          <a:p>
            <a:pPr lvl="1" indent="-457200" algn="just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Ø"/>
              <a:defRPr/>
            </a:pPr>
            <a:endParaRPr lang="en-US" sz="1700" b="0" kern="0" dirty="0">
              <a:latin typeface="Verdana" pitchFamily="34" charset="0"/>
            </a:endParaRPr>
          </a:p>
          <a:p>
            <a:pPr lvl="1" indent="-457200" algn="just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Ø"/>
              <a:defRPr/>
            </a:pPr>
            <a:endParaRPr lang="en-US" sz="1700" b="0" kern="0" dirty="0">
              <a:latin typeface="Verdana" pitchFamily="34" charset="0"/>
            </a:endParaRPr>
          </a:p>
          <a:p>
            <a:pPr lvl="1" indent="-457200" algn="just">
              <a:spcBef>
                <a:spcPts val="300"/>
              </a:spcBef>
              <a:spcAft>
                <a:spcPts val="300"/>
              </a:spcAft>
              <a:buFont typeface="Wingdings" pitchFamily="2" charset="2"/>
              <a:buChar char="Ø"/>
              <a:defRPr/>
            </a:pPr>
            <a:endParaRPr lang="en-US" sz="1700" b="0" kern="0" dirty="0">
              <a:latin typeface="Verdana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952500" y="4616450"/>
          <a:ext cx="723901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4145"/>
                <a:gridCol w="1034145"/>
                <a:gridCol w="1034145"/>
                <a:gridCol w="1034145"/>
                <a:gridCol w="1034145"/>
                <a:gridCol w="1034145"/>
                <a:gridCol w="103414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A[6]</a:t>
                      </a:r>
                      <a:endParaRPr lang="en-US" sz="15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A[7]</a:t>
                      </a:r>
                      <a:endParaRPr lang="en-US" sz="15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A[8]</a:t>
                      </a:r>
                      <a:endParaRPr lang="en-US" sz="15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A[9]</a:t>
                      </a:r>
                      <a:endParaRPr lang="en-US" sz="15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A[10]</a:t>
                      </a:r>
                      <a:endParaRPr lang="en-US" sz="15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A[11]</a:t>
                      </a:r>
                      <a:endParaRPr lang="en-US" sz="15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A[12]</a:t>
                      </a:r>
                      <a:endParaRPr lang="en-US" sz="15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b="1" kern="12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66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kern="12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77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kern="12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60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kern="12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88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kern="12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55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kern="12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90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kern="12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99</a:t>
                      </a: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85800" y="711200"/>
          <a:ext cx="723901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4145"/>
                <a:gridCol w="1034145"/>
                <a:gridCol w="1034145"/>
                <a:gridCol w="1034145"/>
                <a:gridCol w="1034145"/>
                <a:gridCol w="1034145"/>
                <a:gridCol w="103414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A[6]</a:t>
                      </a:r>
                      <a:endParaRPr lang="en-US" sz="15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A[7]</a:t>
                      </a:r>
                      <a:endParaRPr lang="en-US" sz="15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A[8]</a:t>
                      </a:r>
                      <a:endParaRPr lang="en-US" sz="15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A[9]</a:t>
                      </a:r>
                      <a:endParaRPr lang="en-US" sz="15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A[10]</a:t>
                      </a:r>
                      <a:endParaRPr lang="en-US" sz="15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A[11]</a:t>
                      </a:r>
                      <a:endParaRPr lang="en-US" sz="15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A[12]</a:t>
                      </a:r>
                      <a:endParaRPr lang="en-US" sz="15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b="1" kern="12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66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kern="12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77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kern="12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60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kern="12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90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kern="12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55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kern="12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88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kern="12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99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-30163" y="6481763"/>
            <a:ext cx="752476" cy="376237"/>
          </a:xfrm>
          <a:noFill/>
        </p:spPr>
        <p:txBody>
          <a:bodyPr/>
          <a:lstStyle/>
          <a:p>
            <a:pPr algn="l"/>
            <a:r>
              <a:rPr lang="en-US" smtClean="0"/>
              <a:t>9.</a:t>
            </a:r>
            <a:fld id="{E2996FCE-6EB7-44E0-B970-27CD5CC2B2D0}" type="slidenum">
              <a:rPr lang="en-US" smtClean="0"/>
              <a:pPr algn="l"/>
              <a:t>18</a:t>
            </a:fld>
            <a:endParaRPr lang="en-US" smtClean="0"/>
          </a:p>
        </p:txBody>
      </p:sp>
      <p:sp>
        <p:nvSpPr>
          <p:cNvPr id="34819" name="Rectangle 11"/>
          <p:cNvSpPr>
            <a:spLocks noChangeArrowheads="1"/>
          </p:cNvSpPr>
          <p:nvPr/>
        </p:nvSpPr>
        <p:spPr bwMode="auto">
          <a:xfrm>
            <a:off x="3175" y="-42863"/>
            <a:ext cx="9144000" cy="415926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2100">
                <a:latin typeface="Verdana" pitchFamily="34" charset="0"/>
              </a:rPr>
              <a:t>Quick Sort: An Example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71475" y="444500"/>
            <a:ext cx="8372475" cy="612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1" indent="-457200" algn="just">
              <a:lnSpc>
                <a:spcPct val="93000"/>
              </a:lnSpc>
              <a:spcBef>
                <a:spcPts val="200"/>
              </a:spcBef>
              <a:spcAft>
                <a:spcPts val="200"/>
              </a:spcAft>
              <a:defRPr/>
            </a:pPr>
            <a:endParaRPr lang="en-US" sz="1700" kern="0" dirty="0">
              <a:solidFill>
                <a:srgbClr val="3333FF"/>
              </a:solidFill>
              <a:latin typeface="Verdana" pitchFamily="34" charset="0"/>
              <a:cs typeface="+mn-cs"/>
            </a:endParaRPr>
          </a:p>
          <a:p>
            <a:pPr lvl="1" indent="-457200" algn="just">
              <a:lnSpc>
                <a:spcPct val="93000"/>
              </a:lnSpc>
              <a:spcBef>
                <a:spcPts val="200"/>
              </a:spcBef>
              <a:spcAft>
                <a:spcPts val="200"/>
              </a:spcAft>
              <a:defRPr/>
            </a:pPr>
            <a:endParaRPr lang="en-US" sz="1700" kern="0" dirty="0">
              <a:solidFill>
                <a:srgbClr val="3333FF"/>
              </a:solidFill>
              <a:latin typeface="Verdana" pitchFamily="34" charset="0"/>
              <a:cs typeface="+mn-cs"/>
            </a:endParaRPr>
          </a:p>
          <a:p>
            <a:pPr lvl="1" indent="-457200" algn="just">
              <a:lnSpc>
                <a:spcPct val="93000"/>
              </a:lnSpc>
              <a:spcBef>
                <a:spcPts val="200"/>
              </a:spcBef>
              <a:spcAft>
                <a:spcPts val="200"/>
              </a:spcAft>
              <a:buFont typeface="Wingdings" pitchFamily="2" charset="2"/>
              <a:buChar char="Ø"/>
              <a:defRPr/>
            </a:pPr>
            <a:endParaRPr lang="en-US" sz="1050" b="0" dirty="0">
              <a:latin typeface="Verdana" pitchFamily="34" charset="0"/>
            </a:endParaRPr>
          </a:p>
          <a:p>
            <a:pPr lvl="1" indent="-457200" algn="just">
              <a:lnSpc>
                <a:spcPct val="93000"/>
              </a:lnSpc>
              <a:spcBef>
                <a:spcPts val="200"/>
              </a:spcBef>
              <a:spcAft>
                <a:spcPts val="200"/>
              </a:spcAft>
              <a:buFont typeface="Wingdings" pitchFamily="2" charset="2"/>
              <a:buChar char="Ø"/>
              <a:defRPr/>
            </a:pPr>
            <a:r>
              <a:rPr lang="en-US" sz="2000" b="0" dirty="0">
                <a:latin typeface="Verdana" pitchFamily="34" charset="0"/>
              </a:rPr>
              <a:t>Our </a:t>
            </a:r>
            <a:r>
              <a:rPr lang="en-US" sz="2000" b="0" dirty="0">
                <a:latin typeface="Verdana" pitchFamily="34" charset="0"/>
              </a:rPr>
              <a:t>reference number is </a:t>
            </a:r>
            <a:r>
              <a:rPr lang="en-US" sz="2000" b="0" dirty="0">
                <a:latin typeface="Verdana" pitchFamily="34" charset="0"/>
              </a:rPr>
              <a:t>90. </a:t>
            </a:r>
            <a:endParaRPr lang="en-US" sz="2000" b="0" dirty="0">
              <a:latin typeface="Verdana" pitchFamily="34" charset="0"/>
            </a:endParaRPr>
          </a:p>
          <a:p>
            <a:pPr marL="1371600" lvl="1" indent="-457200" algn="just">
              <a:lnSpc>
                <a:spcPct val="93000"/>
              </a:lnSpc>
              <a:spcBef>
                <a:spcPts val="200"/>
              </a:spcBef>
              <a:spcAft>
                <a:spcPts val="200"/>
              </a:spcAft>
              <a:buFont typeface="Wingdings" pitchFamily="2" charset="2"/>
              <a:buChar char="v"/>
              <a:defRPr/>
            </a:pPr>
            <a:r>
              <a:rPr lang="en-US" sz="1600" b="0" dirty="0">
                <a:latin typeface="Verdana" pitchFamily="34" charset="0"/>
              </a:rPr>
              <a:t>Begin with </a:t>
            </a:r>
            <a:r>
              <a:rPr lang="en-US" sz="1600" b="0" dirty="0">
                <a:latin typeface="Verdana" pitchFamily="34" charset="0"/>
              </a:rPr>
              <a:t> 88, </a:t>
            </a:r>
            <a:r>
              <a:rPr lang="en-US" sz="1600" b="0" dirty="0">
                <a:latin typeface="Verdana" pitchFamily="34" charset="0"/>
              </a:rPr>
              <a:t>scan the list from </a:t>
            </a:r>
            <a:r>
              <a:rPr lang="en-US" sz="1600" b="0" dirty="0">
                <a:solidFill>
                  <a:srgbClr val="FF0000"/>
                </a:solidFill>
                <a:latin typeface="Verdana" pitchFamily="34" charset="0"/>
              </a:rPr>
              <a:t>left to right.</a:t>
            </a:r>
            <a:endParaRPr lang="en-US" sz="1600" b="0" dirty="0">
              <a:solidFill>
                <a:srgbClr val="FF0000"/>
              </a:solidFill>
              <a:latin typeface="Verdana" pitchFamily="34" charset="0"/>
            </a:endParaRPr>
          </a:p>
          <a:p>
            <a:pPr marL="1371600" lvl="1" indent="-457200" algn="just">
              <a:lnSpc>
                <a:spcPct val="93000"/>
              </a:lnSpc>
              <a:spcBef>
                <a:spcPts val="200"/>
              </a:spcBef>
              <a:spcAft>
                <a:spcPts val="200"/>
              </a:spcAft>
              <a:buFont typeface="Wingdings" pitchFamily="2" charset="2"/>
              <a:buChar char="v"/>
              <a:defRPr/>
            </a:pPr>
            <a:r>
              <a:rPr lang="en-US" sz="1600" b="0" dirty="0">
                <a:latin typeface="Verdana" pitchFamily="34" charset="0"/>
              </a:rPr>
              <a:t>Compare each number with </a:t>
            </a:r>
            <a:r>
              <a:rPr lang="en-US" sz="1600" b="0" dirty="0">
                <a:latin typeface="Verdana" pitchFamily="34" charset="0"/>
              </a:rPr>
              <a:t>90 and </a:t>
            </a:r>
            <a:r>
              <a:rPr lang="en-US" sz="1600" b="0" dirty="0">
                <a:latin typeface="Verdana" pitchFamily="34" charset="0"/>
              </a:rPr>
              <a:t>stop at the first number  which is </a:t>
            </a:r>
            <a:r>
              <a:rPr lang="en-US" sz="1600" b="0" dirty="0">
                <a:solidFill>
                  <a:srgbClr val="3333FF"/>
                </a:solidFill>
                <a:latin typeface="Verdana" pitchFamily="34" charset="0"/>
              </a:rPr>
              <a:t>greater than </a:t>
            </a:r>
            <a:r>
              <a:rPr lang="en-US" sz="1600" b="0" dirty="0">
                <a:latin typeface="Verdana" pitchFamily="34" charset="0"/>
              </a:rPr>
              <a:t>90.</a:t>
            </a:r>
            <a:endParaRPr lang="en-US" sz="1600" b="0" dirty="0">
              <a:latin typeface="Verdana" pitchFamily="34" charset="0"/>
            </a:endParaRPr>
          </a:p>
          <a:p>
            <a:pPr marL="1371600" lvl="1" indent="-457200" algn="just">
              <a:lnSpc>
                <a:spcPct val="93000"/>
              </a:lnSpc>
              <a:spcBef>
                <a:spcPts val="200"/>
              </a:spcBef>
              <a:spcAft>
                <a:spcPts val="200"/>
              </a:spcAft>
              <a:buFont typeface="Wingdings" pitchFamily="2" charset="2"/>
              <a:buChar char="v"/>
              <a:defRPr/>
            </a:pPr>
            <a:r>
              <a:rPr lang="en-US" sz="1600" b="0" dirty="0">
                <a:latin typeface="Verdana" pitchFamily="34" charset="0"/>
              </a:rPr>
              <a:t>If a number (say </a:t>
            </a:r>
            <a:r>
              <a:rPr lang="en-US" sz="1600" b="0" dirty="0">
                <a:latin typeface="Verdana" pitchFamily="34" charset="0"/>
              </a:rPr>
              <a:t>Y) greater than 90 is </a:t>
            </a:r>
            <a:r>
              <a:rPr lang="en-US" sz="1600" b="0" dirty="0">
                <a:latin typeface="Verdana" pitchFamily="34" charset="0"/>
              </a:rPr>
              <a:t>found, then interchange </a:t>
            </a:r>
            <a:r>
              <a:rPr lang="en-US" sz="1600" b="0" dirty="0">
                <a:latin typeface="Verdana" pitchFamily="34" charset="0"/>
              </a:rPr>
              <a:t>90 and Y, </a:t>
            </a:r>
            <a:r>
              <a:rPr lang="en-US" sz="1600" b="0" dirty="0">
                <a:latin typeface="Verdana" pitchFamily="34" charset="0"/>
              </a:rPr>
              <a:t>otherwise no interchange.</a:t>
            </a:r>
          </a:p>
          <a:p>
            <a:pPr marL="2286000" lvl="1" indent="-457200" algn="just">
              <a:lnSpc>
                <a:spcPct val="93000"/>
              </a:lnSpc>
              <a:spcBef>
                <a:spcPts val="200"/>
              </a:spcBef>
              <a:spcAft>
                <a:spcPts val="200"/>
              </a:spcAft>
              <a:buFont typeface="Wingdings" pitchFamily="2" charset="2"/>
              <a:buChar char="q"/>
              <a:defRPr/>
            </a:pPr>
            <a:r>
              <a:rPr lang="en-US" sz="1400" b="0" dirty="0">
                <a:latin typeface="Verdana" pitchFamily="34" charset="0"/>
              </a:rPr>
              <a:t>In this case, we see that no number </a:t>
            </a:r>
            <a:r>
              <a:rPr lang="en-US" sz="1400" b="0" dirty="0">
                <a:latin typeface="Verdana" pitchFamily="34" charset="0"/>
              </a:rPr>
              <a:t>greater than 90 </a:t>
            </a:r>
            <a:r>
              <a:rPr lang="en-US" sz="1400" b="0" dirty="0">
                <a:latin typeface="Verdana" pitchFamily="34" charset="0"/>
              </a:rPr>
              <a:t>is found. So, no interchange takes place. This means that all numbers have been scanned and compared with </a:t>
            </a:r>
            <a:r>
              <a:rPr lang="en-US" sz="1400" b="0" dirty="0">
                <a:latin typeface="Verdana" pitchFamily="34" charset="0"/>
              </a:rPr>
              <a:t>90.</a:t>
            </a:r>
            <a:endParaRPr lang="en-US" sz="1400" b="0" dirty="0">
              <a:latin typeface="Verdana" pitchFamily="34" charset="0"/>
            </a:endParaRPr>
          </a:p>
          <a:p>
            <a:pPr marL="2286000" lvl="1" indent="-457200" algn="just">
              <a:lnSpc>
                <a:spcPct val="93000"/>
              </a:lnSpc>
              <a:spcBef>
                <a:spcPts val="200"/>
              </a:spcBef>
              <a:spcAft>
                <a:spcPts val="200"/>
              </a:spcAft>
              <a:buFont typeface="Wingdings" pitchFamily="2" charset="2"/>
              <a:buChar char="q"/>
              <a:defRPr/>
            </a:pPr>
            <a:r>
              <a:rPr lang="en-US" sz="1400" b="0" dirty="0">
                <a:latin typeface="Verdana" pitchFamily="34" charset="0"/>
              </a:rPr>
              <a:t>90 </a:t>
            </a:r>
            <a:r>
              <a:rPr lang="en-US" sz="1400" b="0" dirty="0">
                <a:latin typeface="Verdana" pitchFamily="34" charset="0"/>
              </a:rPr>
              <a:t>is correctly placed in its final position. </a:t>
            </a:r>
          </a:p>
          <a:p>
            <a:pPr marL="2286000" lvl="1" indent="-457200" algn="just">
              <a:lnSpc>
                <a:spcPct val="93000"/>
              </a:lnSpc>
              <a:spcBef>
                <a:spcPts val="200"/>
              </a:spcBef>
              <a:spcAft>
                <a:spcPts val="200"/>
              </a:spcAft>
              <a:buFont typeface="Wingdings" pitchFamily="2" charset="2"/>
              <a:buChar char="q"/>
              <a:defRPr/>
            </a:pPr>
            <a:r>
              <a:rPr lang="en-US" sz="1400" b="0" dirty="0">
                <a:latin typeface="Verdana" pitchFamily="34" charset="0"/>
              </a:rPr>
              <a:t>All numbers less than </a:t>
            </a:r>
            <a:r>
              <a:rPr lang="en-US" sz="1400" b="0" dirty="0">
                <a:latin typeface="Verdana" pitchFamily="34" charset="0"/>
              </a:rPr>
              <a:t>90 now </a:t>
            </a:r>
            <a:r>
              <a:rPr lang="en-US" sz="1400" b="0" dirty="0">
                <a:latin typeface="Verdana" pitchFamily="34" charset="0"/>
              </a:rPr>
              <a:t>form the </a:t>
            </a:r>
            <a:r>
              <a:rPr lang="en-US" sz="1400" b="0" dirty="0" err="1">
                <a:latin typeface="Verdana" pitchFamily="34" charset="0"/>
              </a:rPr>
              <a:t>sublist</a:t>
            </a:r>
            <a:r>
              <a:rPr lang="en-US" sz="1400" b="0" dirty="0">
                <a:latin typeface="Verdana" pitchFamily="34" charset="0"/>
              </a:rPr>
              <a:t> of numbers to the left of </a:t>
            </a:r>
            <a:r>
              <a:rPr lang="en-US" sz="1400" b="0" dirty="0">
                <a:latin typeface="Verdana" pitchFamily="34" charset="0"/>
              </a:rPr>
              <a:t>90, </a:t>
            </a:r>
            <a:r>
              <a:rPr lang="en-US" sz="1400" b="0" dirty="0">
                <a:latin typeface="Verdana" pitchFamily="34" charset="0"/>
              </a:rPr>
              <a:t>and all numbers greater than </a:t>
            </a:r>
            <a:r>
              <a:rPr lang="en-US" sz="1400" b="0" dirty="0">
                <a:latin typeface="Verdana" pitchFamily="34" charset="0"/>
              </a:rPr>
              <a:t>90 now </a:t>
            </a:r>
            <a:r>
              <a:rPr lang="en-US" sz="1400" b="0" dirty="0">
                <a:latin typeface="Verdana" pitchFamily="34" charset="0"/>
              </a:rPr>
              <a:t>form the </a:t>
            </a:r>
            <a:r>
              <a:rPr lang="en-US" sz="1400" b="0" dirty="0" err="1">
                <a:latin typeface="Verdana" pitchFamily="34" charset="0"/>
              </a:rPr>
              <a:t>sublist</a:t>
            </a:r>
            <a:r>
              <a:rPr lang="en-US" sz="1400" b="0" dirty="0">
                <a:latin typeface="Verdana" pitchFamily="34" charset="0"/>
              </a:rPr>
              <a:t> of numbers to the right of </a:t>
            </a:r>
            <a:r>
              <a:rPr lang="en-US" sz="1400" b="0" dirty="0">
                <a:latin typeface="Verdana" pitchFamily="34" charset="0"/>
              </a:rPr>
              <a:t>90 as </a:t>
            </a:r>
            <a:r>
              <a:rPr lang="en-US" sz="1400" b="0" dirty="0">
                <a:latin typeface="Verdana" pitchFamily="34" charset="0"/>
              </a:rPr>
              <a:t>shown below:</a:t>
            </a:r>
          </a:p>
          <a:p>
            <a:pPr marL="2286000" lvl="1" indent="-457200" algn="just">
              <a:lnSpc>
                <a:spcPct val="93000"/>
              </a:lnSpc>
              <a:spcBef>
                <a:spcPts val="200"/>
              </a:spcBef>
              <a:spcAft>
                <a:spcPts val="200"/>
              </a:spcAft>
              <a:buFont typeface="Wingdings" pitchFamily="2" charset="2"/>
              <a:buChar char="q"/>
              <a:defRPr/>
            </a:pPr>
            <a:endParaRPr lang="en-US" sz="1400" b="0" dirty="0">
              <a:latin typeface="Verdana" pitchFamily="34" charset="0"/>
            </a:endParaRPr>
          </a:p>
          <a:p>
            <a:pPr marL="2286000" lvl="1" indent="-457200" algn="just">
              <a:lnSpc>
                <a:spcPct val="93000"/>
              </a:lnSpc>
              <a:spcBef>
                <a:spcPts val="200"/>
              </a:spcBef>
              <a:spcAft>
                <a:spcPts val="200"/>
              </a:spcAft>
              <a:buFont typeface="Wingdings" pitchFamily="2" charset="2"/>
              <a:buChar char="q"/>
              <a:defRPr/>
            </a:pPr>
            <a:endParaRPr lang="en-US" sz="1400" b="0" dirty="0">
              <a:latin typeface="Verdana" pitchFamily="34" charset="0"/>
            </a:endParaRPr>
          </a:p>
          <a:p>
            <a:pPr marL="2286000" lvl="1" indent="-457200" algn="just">
              <a:lnSpc>
                <a:spcPct val="93000"/>
              </a:lnSpc>
              <a:spcBef>
                <a:spcPts val="200"/>
              </a:spcBef>
              <a:spcAft>
                <a:spcPts val="200"/>
              </a:spcAft>
              <a:buFont typeface="Wingdings" pitchFamily="2" charset="2"/>
              <a:buChar char="q"/>
              <a:defRPr/>
            </a:pPr>
            <a:endParaRPr lang="en-US" sz="1400" b="0" dirty="0">
              <a:latin typeface="Verdana" pitchFamily="34" charset="0"/>
            </a:endParaRPr>
          </a:p>
          <a:p>
            <a:pPr marL="2286000" lvl="1" indent="-457200" algn="just">
              <a:lnSpc>
                <a:spcPct val="93000"/>
              </a:lnSpc>
              <a:spcBef>
                <a:spcPts val="200"/>
              </a:spcBef>
              <a:spcAft>
                <a:spcPts val="200"/>
              </a:spcAft>
              <a:buFont typeface="Wingdings" pitchFamily="2" charset="2"/>
              <a:buChar char="q"/>
              <a:defRPr/>
            </a:pPr>
            <a:r>
              <a:rPr lang="en-US" sz="1400" b="0" dirty="0">
                <a:latin typeface="Verdana" pitchFamily="34" charset="0"/>
              </a:rPr>
              <a:t>Observe that the 2</a:t>
            </a:r>
            <a:r>
              <a:rPr lang="en-US" sz="1400" b="0" baseline="30000" dirty="0">
                <a:latin typeface="Verdana" pitchFamily="34" charset="0"/>
              </a:rPr>
              <a:t>nd</a:t>
            </a:r>
            <a:r>
              <a:rPr lang="en-US" sz="1400" b="0" dirty="0">
                <a:latin typeface="Verdana" pitchFamily="34" charset="0"/>
              </a:rPr>
              <a:t> </a:t>
            </a:r>
            <a:r>
              <a:rPr lang="en-US" sz="1400" b="0" dirty="0" err="1">
                <a:latin typeface="Verdana" pitchFamily="34" charset="0"/>
              </a:rPr>
              <a:t>sublist</a:t>
            </a:r>
            <a:r>
              <a:rPr lang="en-US" sz="1400" b="0" dirty="0">
                <a:latin typeface="Verdana" pitchFamily="34" charset="0"/>
              </a:rPr>
              <a:t> has only one element. Accordingly the algorithm pushes only the boundary values 6 and 10 of the first </a:t>
            </a:r>
            <a:r>
              <a:rPr lang="en-US" sz="1400" b="0" dirty="0" err="1">
                <a:latin typeface="Verdana" pitchFamily="34" charset="0"/>
              </a:rPr>
              <a:t>sublist</a:t>
            </a:r>
            <a:r>
              <a:rPr lang="en-US" sz="1400" b="0" dirty="0">
                <a:latin typeface="Verdana" pitchFamily="34" charset="0"/>
              </a:rPr>
              <a:t> onto stacks to yield:</a:t>
            </a:r>
          </a:p>
          <a:p>
            <a:pPr marL="2286000" lvl="1" indent="-457200" algn="just">
              <a:lnSpc>
                <a:spcPct val="93000"/>
              </a:lnSpc>
              <a:spcBef>
                <a:spcPts val="200"/>
              </a:spcBef>
              <a:spcAft>
                <a:spcPts val="200"/>
              </a:spcAft>
              <a:buFont typeface="Wingdings" pitchFamily="2" charset="2"/>
              <a:buChar char="q"/>
              <a:defRPr/>
            </a:pPr>
            <a:r>
              <a:rPr lang="en-US" sz="1400" b="0" kern="0" dirty="0">
                <a:latin typeface="Verdana" pitchFamily="34" charset="0"/>
              </a:rPr>
              <a:t>UPPER: 1, 6		LOWER: 4, </a:t>
            </a:r>
            <a:r>
              <a:rPr lang="en-US" sz="1400" b="0" kern="0" dirty="0">
                <a:latin typeface="Verdana" pitchFamily="34" charset="0"/>
              </a:rPr>
              <a:t>10</a:t>
            </a:r>
          </a:p>
          <a:p>
            <a:pPr marL="1371600" lvl="1" indent="-457200" algn="just">
              <a:lnSpc>
                <a:spcPct val="93000"/>
              </a:lnSpc>
              <a:spcBef>
                <a:spcPts val="200"/>
              </a:spcBef>
              <a:spcAft>
                <a:spcPts val="200"/>
              </a:spcAft>
              <a:buFont typeface="Wingdings" pitchFamily="2" charset="2"/>
              <a:buChar char="v"/>
              <a:defRPr/>
            </a:pPr>
            <a:r>
              <a:rPr lang="en-US" sz="1400" b="0" dirty="0">
                <a:latin typeface="Verdana" pitchFamily="34" charset="0"/>
              </a:rPr>
              <a:t>And so on. The algorithm ends when the stacks do not contain any </a:t>
            </a:r>
            <a:r>
              <a:rPr lang="en-US" sz="1400" b="0" dirty="0" err="1">
                <a:latin typeface="Verdana" pitchFamily="34" charset="0"/>
              </a:rPr>
              <a:t>sublist</a:t>
            </a:r>
            <a:r>
              <a:rPr lang="en-US" sz="1400" b="0" dirty="0">
                <a:latin typeface="Verdana" pitchFamily="34" charset="0"/>
              </a:rPr>
              <a:t> to be processed by the reduction step.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028700" y="4464050"/>
          <a:ext cx="723901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4145"/>
                <a:gridCol w="1034145"/>
                <a:gridCol w="1034145"/>
                <a:gridCol w="1034145"/>
                <a:gridCol w="1034145"/>
                <a:gridCol w="1034145"/>
                <a:gridCol w="103414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A[6]</a:t>
                      </a:r>
                      <a:endParaRPr lang="en-US" sz="15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A[7]</a:t>
                      </a:r>
                      <a:endParaRPr lang="en-US" sz="15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A[8]</a:t>
                      </a:r>
                      <a:endParaRPr lang="en-US" sz="15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A[9]</a:t>
                      </a:r>
                      <a:endParaRPr lang="en-US" sz="15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A[10]</a:t>
                      </a:r>
                      <a:endParaRPr lang="en-US" sz="15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A[11]</a:t>
                      </a:r>
                      <a:endParaRPr lang="en-US" sz="15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A[12]</a:t>
                      </a:r>
                      <a:endParaRPr lang="en-US" sz="15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b="1" kern="12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66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kern="12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77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kern="12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60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kern="12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88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kern="12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55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kern="12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90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kern="12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99</a:t>
                      </a: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47700" y="482600"/>
          <a:ext cx="723901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4145"/>
                <a:gridCol w="1034145"/>
                <a:gridCol w="1034145"/>
                <a:gridCol w="1034145"/>
                <a:gridCol w="1034145"/>
                <a:gridCol w="1034145"/>
                <a:gridCol w="103414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A[6]</a:t>
                      </a:r>
                      <a:endParaRPr lang="en-US" sz="15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A[7]</a:t>
                      </a:r>
                      <a:endParaRPr lang="en-US" sz="15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A[8]</a:t>
                      </a:r>
                      <a:endParaRPr lang="en-US" sz="15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A[9]</a:t>
                      </a:r>
                      <a:endParaRPr lang="en-US" sz="15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A[10]</a:t>
                      </a:r>
                      <a:endParaRPr lang="en-US" sz="15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A[11]</a:t>
                      </a:r>
                      <a:endParaRPr lang="en-US" sz="15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A[12]</a:t>
                      </a:r>
                      <a:endParaRPr lang="en-US" sz="15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b="1" kern="12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66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kern="12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77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kern="12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60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kern="12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88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kern="12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55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kern="12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90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b="1" kern="12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99</a:t>
                      </a: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49250"/>
            <a:ext cx="1933575" cy="415925"/>
          </a:xfrm>
        </p:spPr>
        <p:txBody>
          <a:bodyPr/>
          <a:lstStyle/>
          <a:p>
            <a:pPr algn="l" eaLnBrk="1" hangingPunct="1"/>
            <a:r>
              <a:rPr lang="en-US" sz="1700" b="1" smtClean="0">
                <a:latin typeface="Verdana" pitchFamily="34" charset="0"/>
              </a:rPr>
              <a:t>Example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8763"/>
            <a:ext cx="7786688" cy="2605087"/>
          </a:xfrm>
          <a:solidFill>
            <a:srgbClr val="E4F3F4"/>
          </a:solidFill>
          <a:ln>
            <a:solidFill>
              <a:schemeClr val="hlink"/>
            </a:solidFill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1800" smtClean="0"/>
              <a:t>We are given array of n integers to sort: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990600" y="2438400"/>
            <a:ext cx="6858000" cy="609600"/>
            <a:chOff x="624" y="1536"/>
            <a:chExt cx="4320" cy="384"/>
          </a:xfrm>
        </p:grpSpPr>
        <p:sp>
          <p:nvSpPr>
            <p:cNvPr id="35847" name="Rectangle 5"/>
            <p:cNvSpPr>
              <a:spLocks noChangeArrowheads="1"/>
            </p:cNvSpPr>
            <p:nvPr/>
          </p:nvSpPr>
          <p:spPr bwMode="auto">
            <a:xfrm>
              <a:off x="624" y="1536"/>
              <a:ext cx="480" cy="384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scene3d>
              <a:camera prst="legacyPerspectiveFront">
                <a:rot lat="20099988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40</a:t>
              </a:r>
            </a:p>
          </p:txBody>
        </p:sp>
        <p:sp>
          <p:nvSpPr>
            <p:cNvPr id="35848" name="Rectangle 6"/>
            <p:cNvSpPr>
              <a:spLocks noChangeArrowheads="1"/>
            </p:cNvSpPr>
            <p:nvPr/>
          </p:nvSpPr>
          <p:spPr bwMode="auto">
            <a:xfrm>
              <a:off x="1104" y="1536"/>
              <a:ext cx="480" cy="384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scene3d>
              <a:camera prst="legacyPerspectiveFront">
                <a:rot lat="20099988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20</a:t>
              </a:r>
            </a:p>
          </p:txBody>
        </p:sp>
        <p:sp>
          <p:nvSpPr>
            <p:cNvPr id="35849" name="Rectangle 7"/>
            <p:cNvSpPr>
              <a:spLocks noChangeArrowheads="1"/>
            </p:cNvSpPr>
            <p:nvPr/>
          </p:nvSpPr>
          <p:spPr bwMode="auto">
            <a:xfrm>
              <a:off x="1584" y="1536"/>
              <a:ext cx="480" cy="384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scene3d>
              <a:camera prst="legacyPerspectiveFront">
                <a:rot lat="20099988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35850" name="Rectangle 8"/>
            <p:cNvSpPr>
              <a:spLocks noChangeArrowheads="1"/>
            </p:cNvSpPr>
            <p:nvPr/>
          </p:nvSpPr>
          <p:spPr bwMode="auto">
            <a:xfrm>
              <a:off x="2064" y="1536"/>
              <a:ext cx="480" cy="384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scene3d>
              <a:camera prst="legacyPerspectiveFront">
                <a:rot lat="20099988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80</a:t>
              </a:r>
            </a:p>
          </p:txBody>
        </p:sp>
        <p:sp>
          <p:nvSpPr>
            <p:cNvPr id="35851" name="Rectangle 9"/>
            <p:cNvSpPr>
              <a:spLocks noChangeArrowheads="1"/>
            </p:cNvSpPr>
            <p:nvPr/>
          </p:nvSpPr>
          <p:spPr bwMode="auto">
            <a:xfrm>
              <a:off x="2544" y="1536"/>
              <a:ext cx="480" cy="384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scene3d>
              <a:camera prst="legacyPerspectiveFront">
                <a:rot lat="20099988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60</a:t>
              </a:r>
            </a:p>
          </p:txBody>
        </p:sp>
        <p:sp>
          <p:nvSpPr>
            <p:cNvPr id="35852" name="Rectangle 10"/>
            <p:cNvSpPr>
              <a:spLocks noChangeArrowheads="1"/>
            </p:cNvSpPr>
            <p:nvPr/>
          </p:nvSpPr>
          <p:spPr bwMode="auto">
            <a:xfrm>
              <a:off x="3024" y="1536"/>
              <a:ext cx="480" cy="384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scene3d>
              <a:camera prst="legacyPerspectiveFront">
                <a:rot lat="20099988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50</a:t>
              </a:r>
            </a:p>
          </p:txBody>
        </p:sp>
        <p:sp>
          <p:nvSpPr>
            <p:cNvPr id="35853" name="Rectangle 11"/>
            <p:cNvSpPr>
              <a:spLocks noChangeArrowheads="1"/>
            </p:cNvSpPr>
            <p:nvPr/>
          </p:nvSpPr>
          <p:spPr bwMode="auto">
            <a:xfrm>
              <a:off x="3504" y="1536"/>
              <a:ext cx="480" cy="384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scene3d>
              <a:camera prst="legacyPerspectiveFront">
                <a:rot lat="20099988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35854" name="Rectangle 12"/>
            <p:cNvSpPr>
              <a:spLocks noChangeArrowheads="1"/>
            </p:cNvSpPr>
            <p:nvPr/>
          </p:nvSpPr>
          <p:spPr bwMode="auto">
            <a:xfrm>
              <a:off x="3984" y="1536"/>
              <a:ext cx="480" cy="384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scene3d>
              <a:camera prst="legacyPerspectiveFront">
                <a:rot lat="20099988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30</a:t>
              </a:r>
            </a:p>
          </p:txBody>
        </p:sp>
        <p:sp>
          <p:nvSpPr>
            <p:cNvPr id="35855" name="Rectangle 13"/>
            <p:cNvSpPr>
              <a:spLocks noChangeArrowheads="1"/>
            </p:cNvSpPr>
            <p:nvPr/>
          </p:nvSpPr>
          <p:spPr bwMode="auto">
            <a:xfrm>
              <a:off x="4464" y="1536"/>
              <a:ext cx="480" cy="384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scene3d>
              <a:camera prst="legacyPerspectiveFront">
                <a:rot lat="20099988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100</a:t>
              </a:r>
            </a:p>
          </p:txBody>
        </p:sp>
      </p:grpSp>
      <p:sp>
        <p:nvSpPr>
          <p:cNvPr id="35845" name="Rectangle 11"/>
          <p:cNvSpPr>
            <a:spLocks noChangeArrowheads="1"/>
          </p:cNvSpPr>
          <p:nvPr/>
        </p:nvSpPr>
        <p:spPr bwMode="auto">
          <a:xfrm>
            <a:off x="3175" y="-42863"/>
            <a:ext cx="9144000" cy="415926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2100">
                <a:latin typeface="Verdana" pitchFamily="34" charset="0"/>
              </a:rPr>
              <a:t>Quick Sort: An Application of STACKS</a:t>
            </a:r>
          </a:p>
        </p:txBody>
      </p:sp>
      <p:sp>
        <p:nvSpPr>
          <p:cNvPr id="35846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-30163" y="6481763"/>
            <a:ext cx="752476" cy="376237"/>
          </a:xfrm>
          <a:noFill/>
        </p:spPr>
        <p:txBody>
          <a:bodyPr/>
          <a:lstStyle/>
          <a:p>
            <a:pPr algn="l"/>
            <a:r>
              <a:rPr lang="en-US" smtClean="0"/>
              <a:t>9.</a:t>
            </a:r>
            <a:fld id="{32C5DCA7-1250-4C0C-A935-9485ED7F6535}" type="slidenum">
              <a:rPr lang="en-US" smtClean="0"/>
              <a:pPr algn="l"/>
              <a:t>19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30363"/>
            <a:ext cx="8215313" cy="4854575"/>
          </a:xfrm>
          <a:solidFill>
            <a:srgbClr val="D9F7F6"/>
          </a:solidFill>
          <a:ln>
            <a:solidFill>
              <a:srgbClr val="CC0099"/>
            </a:solidFill>
          </a:ln>
        </p:spPr>
        <p:txBody>
          <a:bodyPr/>
          <a:lstStyle/>
          <a:p>
            <a:pPr marL="6350" indent="-6350" eaLnBrk="1" hangingPunct="1">
              <a:lnSpc>
                <a:spcPct val="80000"/>
              </a:lnSpc>
              <a:buFontTx/>
              <a:buNone/>
              <a:defRPr/>
            </a:pPr>
            <a:r>
              <a:rPr lang="en-US" sz="1500" b="1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Algorithm: </a:t>
            </a:r>
          </a:p>
          <a:p>
            <a:pPr marL="6350" indent="-6350" eaLnBrk="1" hangingPunct="1">
              <a:lnSpc>
                <a:spcPct val="80000"/>
              </a:lnSpc>
              <a:buFontTx/>
              <a:buNone/>
              <a:defRPr/>
            </a:pPr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This algorithm finds the VALUE of an arithmetic expression P written in postfix notation.</a:t>
            </a:r>
          </a:p>
          <a:p>
            <a:pPr marL="6350" indent="-6350" eaLnBrk="1" hangingPunct="1">
              <a:lnSpc>
                <a:spcPct val="80000"/>
              </a:lnSpc>
              <a:buFontTx/>
              <a:buNone/>
              <a:defRPr/>
            </a:pPr>
            <a:endParaRPr lang="en-US" sz="15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838200" lvl="1" indent="-381000" eaLnBrk="1" hangingPunct="1">
              <a:spcBef>
                <a:spcPts val="300"/>
              </a:spcBef>
              <a:spcAft>
                <a:spcPts val="300"/>
              </a:spcAft>
              <a:buFontTx/>
              <a:buAutoNum type="arabicPeriod"/>
              <a:defRPr/>
            </a:pPr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Add a right parenthesis “)” at the end of P</a:t>
            </a:r>
          </a:p>
          <a:p>
            <a:pPr marL="838200" lvl="1" indent="-381000" eaLnBrk="1" hangingPunct="1">
              <a:spcBef>
                <a:spcPts val="300"/>
              </a:spcBef>
              <a:spcAft>
                <a:spcPts val="300"/>
              </a:spcAft>
              <a:buFontTx/>
              <a:buAutoNum type="arabicPeriod"/>
              <a:defRPr/>
            </a:pPr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Scan P from left to right and repeat steps 3 and 4  for each element of P until the sentinel “)” is encountered.</a:t>
            </a:r>
          </a:p>
          <a:p>
            <a:pPr marL="838200" lvl="1" indent="-381000" eaLnBrk="1" hangingPunct="1">
              <a:spcBef>
                <a:spcPts val="300"/>
              </a:spcBef>
              <a:spcAft>
                <a:spcPts val="300"/>
              </a:spcAft>
              <a:buFontTx/>
              <a:buAutoNum type="arabicPeriod"/>
              <a:defRPr/>
            </a:pPr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If an operand is encountered, put it on STACK.</a:t>
            </a:r>
          </a:p>
          <a:p>
            <a:pPr marL="838200" lvl="1" indent="-381000" eaLnBrk="1" hangingPunct="1">
              <a:spcBef>
                <a:spcPts val="300"/>
              </a:spcBef>
              <a:spcAft>
                <a:spcPts val="300"/>
              </a:spcAft>
              <a:buFontTx/>
              <a:buAutoNum type="arabicPeriod"/>
              <a:defRPr/>
            </a:pPr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If an operator      is encountered, then :</a:t>
            </a:r>
          </a:p>
          <a:p>
            <a:pPr marL="1601788" lvl="1" indent="-403225" eaLnBrk="1" hangingPunct="1">
              <a:spcBef>
                <a:spcPts val="300"/>
              </a:spcBef>
              <a:spcAft>
                <a:spcPts val="300"/>
              </a:spcAft>
              <a:buFontTx/>
              <a:buAutoNum type="alphaLcParenBoth"/>
              <a:defRPr/>
            </a:pPr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Remove the two top element of STACK, where A is the top element and B is the next – to – top element.</a:t>
            </a:r>
          </a:p>
          <a:p>
            <a:pPr marL="1601788" lvl="1" indent="-403225" eaLnBrk="1" hangingPunct="1">
              <a:spcBef>
                <a:spcPts val="300"/>
              </a:spcBef>
              <a:spcAft>
                <a:spcPts val="300"/>
              </a:spcAft>
              <a:buFontTx/>
              <a:buAutoNum type="alphaLcParenBoth"/>
              <a:defRPr/>
            </a:pPr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Evaluate  B       A.</a:t>
            </a:r>
          </a:p>
          <a:p>
            <a:pPr marL="1601788" lvl="1" indent="-403225" eaLnBrk="1" hangingPunct="1">
              <a:spcBef>
                <a:spcPts val="300"/>
              </a:spcBef>
              <a:spcAft>
                <a:spcPts val="300"/>
              </a:spcAft>
              <a:buFontTx/>
              <a:buAutoNum type="alphaLcParenBoth"/>
              <a:defRPr/>
            </a:pPr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 Place the result of (b) back on STACK. </a:t>
            </a:r>
          </a:p>
          <a:p>
            <a:pPr marL="838200" lvl="1" indent="-381000" eaLnBrk="1" hangingPunct="1">
              <a:spcBef>
                <a:spcPts val="300"/>
              </a:spcBef>
              <a:spcAft>
                <a:spcPts val="300"/>
              </a:spcAft>
              <a:buFontTx/>
              <a:buNone/>
              <a:defRPr/>
            </a:pPr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	[End of if structure]</a:t>
            </a:r>
          </a:p>
          <a:p>
            <a:pPr marL="838200" lvl="1" indent="-381000" eaLnBrk="1" hangingPunct="1">
              <a:spcBef>
                <a:spcPts val="300"/>
              </a:spcBef>
              <a:spcAft>
                <a:spcPts val="300"/>
              </a:spcAft>
              <a:buFontTx/>
              <a:buNone/>
              <a:defRPr/>
            </a:pPr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[End of step 2 loop] </a:t>
            </a:r>
          </a:p>
          <a:p>
            <a:pPr marL="838200" lvl="1" indent="-381000" eaLnBrk="1" hangingPunct="1">
              <a:spcBef>
                <a:spcPts val="300"/>
              </a:spcBef>
              <a:spcAft>
                <a:spcPts val="300"/>
              </a:spcAft>
              <a:buFontTx/>
              <a:buAutoNum type="arabicPeriod" startAt="5"/>
              <a:defRPr/>
            </a:pPr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Set VALUE equal to the top element on STACK.</a:t>
            </a:r>
          </a:p>
          <a:p>
            <a:pPr marL="838200" lvl="1" indent="-381000" eaLnBrk="1" hangingPunct="1">
              <a:spcBef>
                <a:spcPts val="300"/>
              </a:spcBef>
              <a:spcAft>
                <a:spcPts val="300"/>
              </a:spcAft>
              <a:buFontTx/>
              <a:buAutoNum type="arabicPeriod" startAt="5"/>
              <a:defRPr/>
            </a:pPr>
            <a:r>
              <a:rPr lang="en-US" sz="1500" dirty="0" smtClean="0">
                <a:latin typeface="Verdana" pitchFamily="34" charset="0"/>
                <a:ea typeface="Verdana" pitchFamily="34" charset="0"/>
                <a:cs typeface="Verdana" pitchFamily="34" charset="0"/>
              </a:rPr>
              <a:t>Exit.</a:t>
            </a:r>
          </a:p>
          <a:p>
            <a:pPr marL="381000" indent="-381000" eaLnBrk="1" hangingPunct="1">
              <a:lnSpc>
                <a:spcPct val="80000"/>
              </a:lnSpc>
              <a:buFontTx/>
              <a:buNone/>
              <a:defRPr/>
            </a:pPr>
            <a:endParaRPr lang="en-US" sz="15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81000" indent="-381000" eaLnBrk="1" hangingPunct="1">
              <a:lnSpc>
                <a:spcPct val="80000"/>
              </a:lnSpc>
              <a:defRPr/>
            </a:pPr>
            <a:endParaRPr lang="en-US" sz="15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  <a:p>
            <a:pPr marL="381000" indent="-381000" eaLnBrk="1" hangingPunct="1">
              <a:lnSpc>
                <a:spcPct val="80000"/>
              </a:lnSpc>
              <a:buFontTx/>
              <a:buNone/>
              <a:defRPr/>
            </a:pPr>
            <a:endParaRPr lang="en-US" sz="1500" dirty="0" smtClean="0"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18435" name="Oval 4"/>
          <p:cNvSpPr>
            <a:spLocks noChangeArrowheads="1"/>
          </p:cNvSpPr>
          <p:nvPr/>
        </p:nvSpPr>
        <p:spPr bwMode="auto">
          <a:xfrm>
            <a:off x="3327400" y="4543425"/>
            <a:ext cx="2286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x</a:t>
            </a:r>
          </a:p>
        </p:txBody>
      </p:sp>
      <p:sp>
        <p:nvSpPr>
          <p:cNvPr id="18436" name="Oval 5"/>
          <p:cNvSpPr>
            <a:spLocks noChangeArrowheads="1"/>
          </p:cNvSpPr>
          <p:nvPr/>
        </p:nvSpPr>
        <p:spPr bwMode="auto">
          <a:xfrm>
            <a:off x="2701925" y="3686175"/>
            <a:ext cx="228600" cy="152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0"/>
              <a:t>x</a:t>
            </a:r>
          </a:p>
        </p:txBody>
      </p:sp>
      <p:sp>
        <p:nvSpPr>
          <p:cNvPr id="18437" name="Rectangle 11"/>
          <p:cNvSpPr>
            <a:spLocks noChangeArrowheads="1"/>
          </p:cNvSpPr>
          <p:nvPr/>
        </p:nvSpPr>
        <p:spPr bwMode="auto">
          <a:xfrm>
            <a:off x="3175" y="-42863"/>
            <a:ext cx="9144000" cy="415926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2100">
                <a:latin typeface="Verdana" pitchFamily="34" charset="0"/>
              </a:rPr>
              <a:t>Evaluation of a Postfix Expression using Stack</a:t>
            </a:r>
          </a:p>
        </p:txBody>
      </p:sp>
      <p:sp>
        <p:nvSpPr>
          <p:cNvPr id="18438" name="Text Box 4"/>
          <p:cNvSpPr txBox="1">
            <a:spLocks noChangeArrowheads="1"/>
          </p:cNvSpPr>
          <p:nvPr/>
        </p:nvSpPr>
        <p:spPr bwMode="auto">
          <a:xfrm>
            <a:off x="76200" y="574675"/>
            <a:ext cx="8686800" cy="61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indent="-4572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1700" b="0">
                <a:latin typeface="Verdana" pitchFamily="34" charset="0"/>
              </a:rPr>
              <a:t>Suppose P is an arithmetic expression written in postfix notation. The following algorithm, which uses a STACK to hold operands, evaluates P.</a:t>
            </a:r>
            <a:endParaRPr lang="en-US" altLang="zh-CN" sz="1700" b="0"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18439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-30163" y="6481763"/>
            <a:ext cx="752476" cy="376237"/>
          </a:xfrm>
          <a:noFill/>
        </p:spPr>
        <p:txBody>
          <a:bodyPr/>
          <a:lstStyle/>
          <a:p>
            <a:pPr algn="l"/>
            <a:r>
              <a:rPr lang="en-US" smtClean="0"/>
              <a:t>9.</a:t>
            </a:r>
            <a:fld id="{20CFA9C6-5FDF-4136-B88C-FC5C60984171}" type="slidenum">
              <a:rPr lang="en-US" smtClean="0"/>
              <a:pPr algn="l"/>
              <a:t>2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pPr eaLnBrk="1" hangingPunct="1"/>
            <a:r>
              <a:rPr lang="en-US" smtClean="0"/>
              <a:t>Pick Pivot Element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71600"/>
            <a:ext cx="7772400" cy="4114800"/>
          </a:xfrm>
          <a:solidFill>
            <a:srgbClr val="E4F3F4"/>
          </a:solidFill>
          <a:ln>
            <a:solidFill>
              <a:schemeClr val="hlink"/>
            </a:solidFill>
          </a:ln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1800" smtClean="0"/>
              <a:t>	There are a number of ways to pick the pivot element.  In this example, we will use the first element in the array:</a:t>
            </a:r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1447800" y="2971800"/>
            <a:ext cx="609600" cy="609600"/>
          </a:xfrm>
          <a:prstGeom prst="rect">
            <a:avLst/>
          </a:prstGeom>
          <a:solidFill>
            <a:srgbClr val="FF3300"/>
          </a:solidFill>
          <a:ln w="9525">
            <a:miter lim="800000"/>
            <a:headEnd/>
            <a:tailEnd/>
          </a:ln>
          <a:scene3d>
            <a:camera prst="legacyPerspectiveFront">
              <a:rot lat="1500000" lon="1500000" rev="0"/>
            </a:camera>
            <a:lightRig rig="legacyFlat2" dir="b"/>
          </a:scene3d>
          <a:sp3d extrusionH="430200" prstMaterial="legacyMatte">
            <a:bevelT w="13500" h="13500" prst="angle"/>
            <a:bevelB w="13500" h="13500" prst="angle"/>
            <a:extrusionClr>
              <a:srgbClr val="FF3300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sz="2400">
                <a:solidFill>
                  <a:schemeClr val="bg1"/>
                </a:solidFill>
                <a:latin typeface="Times New Roman" pitchFamily="18" charset="0"/>
              </a:rPr>
              <a:t>40</a:t>
            </a:r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2057400" y="2971800"/>
            <a:ext cx="609600" cy="609600"/>
          </a:xfrm>
          <a:prstGeom prst="rect">
            <a:avLst/>
          </a:prstGeom>
          <a:solidFill>
            <a:srgbClr val="0000CC"/>
          </a:solidFill>
          <a:ln w="9525">
            <a:miter lim="800000"/>
            <a:headEnd/>
            <a:tailEnd/>
          </a:ln>
          <a:scene3d>
            <a:camera prst="legacyPerspectiveFront">
              <a:rot lat="1500000" lon="1500000" rev="0"/>
            </a:camera>
            <a:lightRig rig="legacyFlat2" dir="b"/>
          </a:scene3d>
          <a:sp3d extrusionH="430200" prstMaterial="legacyMatte">
            <a:bevelT w="13500" h="13500" prst="angle"/>
            <a:bevelB w="13500" h="13500" prst="angle"/>
            <a:extrusionClr>
              <a:srgbClr val="0000CC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sz="2400">
                <a:solidFill>
                  <a:schemeClr val="bg1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36870" name="Rectangle 6"/>
          <p:cNvSpPr>
            <a:spLocks noChangeArrowheads="1"/>
          </p:cNvSpPr>
          <p:nvPr/>
        </p:nvSpPr>
        <p:spPr bwMode="auto">
          <a:xfrm>
            <a:off x="2667000" y="2971800"/>
            <a:ext cx="609600" cy="609600"/>
          </a:xfrm>
          <a:prstGeom prst="rect">
            <a:avLst/>
          </a:prstGeom>
          <a:solidFill>
            <a:srgbClr val="0000CC"/>
          </a:solidFill>
          <a:ln w="9525">
            <a:miter lim="800000"/>
            <a:headEnd/>
            <a:tailEnd/>
          </a:ln>
          <a:scene3d>
            <a:camera prst="legacyPerspectiveFront">
              <a:rot lat="1500000" lon="1500000" rev="0"/>
            </a:camera>
            <a:lightRig rig="legacyFlat2" dir="b"/>
          </a:scene3d>
          <a:sp3d extrusionH="430200" prstMaterial="legacyMatte">
            <a:bevelT w="13500" h="13500" prst="angle"/>
            <a:bevelB w="13500" h="13500" prst="angle"/>
            <a:extrusionClr>
              <a:srgbClr val="0000CC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sz="2400">
                <a:solidFill>
                  <a:schemeClr val="bg1"/>
                </a:solidFill>
                <a:latin typeface="Times New Roman" pitchFamily="18" charset="0"/>
              </a:rPr>
              <a:t>10</a:t>
            </a:r>
          </a:p>
        </p:txBody>
      </p:sp>
      <p:sp>
        <p:nvSpPr>
          <p:cNvPr id="36871" name="Rectangle 7"/>
          <p:cNvSpPr>
            <a:spLocks noChangeArrowheads="1"/>
          </p:cNvSpPr>
          <p:nvPr/>
        </p:nvSpPr>
        <p:spPr bwMode="auto">
          <a:xfrm>
            <a:off x="3276600" y="2971800"/>
            <a:ext cx="609600" cy="609600"/>
          </a:xfrm>
          <a:prstGeom prst="rect">
            <a:avLst/>
          </a:prstGeom>
          <a:solidFill>
            <a:srgbClr val="0000CC"/>
          </a:solidFill>
          <a:ln w="9525">
            <a:miter lim="800000"/>
            <a:headEnd/>
            <a:tailEnd/>
          </a:ln>
          <a:scene3d>
            <a:camera prst="legacyPerspectiveFront">
              <a:rot lat="1500000" lon="1500000" rev="0"/>
            </a:camera>
            <a:lightRig rig="legacyFlat2" dir="b"/>
          </a:scene3d>
          <a:sp3d extrusionH="430200" prstMaterial="legacyMatte">
            <a:bevelT w="13500" h="13500" prst="angle"/>
            <a:bevelB w="13500" h="13500" prst="angle"/>
            <a:extrusionClr>
              <a:srgbClr val="0000CC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sz="2400">
                <a:solidFill>
                  <a:schemeClr val="bg1"/>
                </a:solidFill>
                <a:latin typeface="Times New Roman" pitchFamily="18" charset="0"/>
              </a:rPr>
              <a:t>80</a:t>
            </a:r>
          </a:p>
        </p:txBody>
      </p:sp>
      <p:sp>
        <p:nvSpPr>
          <p:cNvPr id="36872" name="Rectangle 8"/>
          <p:cNvSpPr>
            <a:spLocks noChangeArrowheads="1"/>
          </p:cNvSpPr>
          <p:nvPr/>
        </p:nvSpPr>
        <p:spPr bwMode="auto">
          <a:xfrm>
            <a:off x="3886200" y="2971800"/>
            <a:ext cx="609600" cy="609600"/>
          </a:xfrm>
          <a:prstGeom prst="rect">
            <a:avLst/>
          </a:prstGeom>
          <a:solidFill>
            <a:srgbClr val="0000CC"/>
          </a:solidFill>
          <a:ln w="9525">
            <a:miter lim="800000"/>
            <a:headEnd/>
            <a:tailEnd/>
          </a:ln>
          <a:scene3d>
            <a:camera prst="legacyPerspectiveFront">
              <a:rot lat="1500000" lon="1500000" rev="0"/>
            </a:camera>
            <a:lightRig rig="legacyFlat2" dir="b"/>
          </a:scene3d>
          <a:sp3d extrusionH="430200" prstMaterial="legacyMatte">
            <a:bevelT w="13500" h="13500" prst="angle"/>
            <a:bevelB w="13500" h="13500" prst="angle"/>
            <a:extrusionClr>
              <a:srgbClr val="0000CC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sz="2400">
                <a:solidFill>
                  <a:schemeClr val="bg1"/>
                </a:solidFill>
                <a:latin typeface="Times New Roman" pitchFamily="18" charset="0"/>
              </a:rPr>
              <a:t>60</a:t>
            </a:r>
          </a:p>
        </p:txBody>
      </p:sp>
      <p:sp>
        <p:nvSpPr>
          <p:cNvPr id="36873" name="Rectangle 9"/>
          <p:cNvSpPr>
            <a:spLocks noChangeArrowheads="1"/>
          </p:cNvSpPr>
          <p:nvPr/>
        </p:nvSpPr>
        <p:spPr bwMode="auto">
          <a:xfrm>
            <a:off x="4495800" y="2971800"/>
            <a:ext cx="609600" cy="609600"/>
          </a:xfrm>
          <a:prstGeom prst="rect">
            <a:avLst/>
          </a:prstGeom>
          <a:solidFill>
            <a:srgbClr val="0000CC"/>
          </a:solidFill>
          <a:ln w="9525">
            <a:miter lim="800000"/>
            <a:headEnd/>
            <a:tailEnd/>
          </a:ln>
          <a:scene3d>
            <a:camera prst="legacyPerspectiveFront">
              <a:rot lat="1500000" lon="1500000" rev="0"/>
            </a:camera>
            <a:lightRig rig="legacyFlat2" dir="b"/>
          </a:scene3d>
          <a:sp3d extrusionH="430200" prstMaterial="legacyMatte">
            <a:bevelT w="13500" h="13500" prst="angle"/>
            <a:bevelB w="13500" h="13500" prst="angle"/>
            <a:extrusionClr>
              <a:srgbClr val="0000CC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sz="2400">
                <a:solidFill>
                  <a:schemeClr val="bg1"/>
                </a:solidFill>
                <a:latin typeface="Times New Roman" pitchFamily="18" charset="0"/>
              </a:rPr>
              <a:t>50</a:t>
            </a:r>
          </a:p>
        </p:txBody>
      </p:sp>
      <p:sp>
        <p:nvSpPr>
          <p:cNvPr id="36874" name="Rectangle 10"/>
          <p:cNvSpPr>
            <a:spLocks noChangeArrowheads="1"/>
          </p:cNvSpPr>
          <p:nvPr/>
        </p:nvSpPr>
        <p:spPr bwMode="auto">
          <a:xfrm>
            <a:off x="5105400" y="2971800"/>
            <a:ext cx="609600" cy="609600"/>
          </a:xfrm>
          <a:prstGeom prst="rect">
            <a:avLst/>
          </a:prstGeom>
          <a:solidFill>
            <a:srgbClr val="0000CC"/>
          </a:solidFill>
          <a:ln w="9525">
            <a:miter lim="800000"/>
            <a:headEnd/>
            <a:tailEnd/>
          </a:ln>
          <a:scene3d>
            <a:camera prst="legacyPerspectiveFront">
              <a:rot lat="1500000" lon="1500000" rev="0"/>
            </a:camera>
            <a:lightRig rig="legacyFlat2" dir="b"/>
          </a:scene3d>
          <a:sp3d extrusionH="430200" prstMaterial="legacyMatte">
            <a:bevelT w="13500" h="13500" prst="angle"/>
            <a:bevelB w="13500" h="13500" prst="angle"/>
            <a:extrusionClr>
              <a:srgbClr val="0000CC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sz="2400">
                <a:solidFill>
                  <a:schemeClr val="bg1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36875" name="Rectangle 11"/>
          <p:cNvSpPr>
            <a:spLocks noChangeArrowheads="1"/>
          </p:cNvSpPr>
          <p:nvPr/>
        </p:nvSpPr>
        <p:spPr bwMode="auto">
          <a:xfrm>
            <a:off x="5715000" y="2971800"/>
            <a:ext cx="609600" cy="609600"/>
          </a:xfrm>
          <a:prstGeom prst="rect">
            <a:avLst/>
          </a:prstGeom>
          <a:solidFill>
            <a:srgbClr val="0000CC"/>
          </a:solidFill>
          <a:ln w="9525">
            <a:miter lim="800000"/>
            <a:headEnd/>
            <a:tailEnd/>
          </a:ln>
          <a:scene3d>
            <a:camera prst="legacyPerspectiveFront">
              <a:rot lat="1500000" lon="1500000" rev="0"/>
            </a:camera>
            <a:lightRig rig="legacyFlat2" dir="b"/>
          </a:scene3d>
          <a:sp3d extrusionH="430200" prstMaterial="legacyMatte">
            <a:bevelT w="13500" h="13500" prst="angle"/>
            <a:bevelB w="13500" h="13500" prst="angle"/>
            <a:extrusionClr>
              <a:srgbClr val="0000CC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sz="2400">
                <a:solidFill>
                  <a:schemeClr val="bg1"/>
                </a:solidFill>
                <a:latin typeface="Times New Roman" pitchFamily="18" charset="0"/>
              </a:rPr>
              <a:t>30</a:t>
            </a:r>
          </a:p>
        </p:txBody>
      </p:sp>
      <p:sp>
        <p:nvSpPr>
          <p:cNvPr id="36876" name="Rectangle 12"/>
          <p:cNvSpPr>
            <a:spLocks noChangeArrowheads="1"/>
          </p:cNvSpPr>
          <p:nvPr/>
        </p:nvSpPr>
        <p:spPr bwMode="auto">
          <a:xfrm>
            <a:off x="6324600" y="2971800"/>
            <a:ext cx="609600" cy="609600"/>
          </a:xfrm>
          <a:prstGeom prst="rect">
            <a:avLst/>
          </a:prstGeom>
          <a:solidFill>
            <a:srgbClr val="0000CC"/>
          </a:solidFill>
          <a:ln w="9525">
            <a:miter lim="800000"/>
            <a:headEnd/>
            <a:tailEnd/>
          </a:ln>
          <a:scene3d>
            <a:camera prst="legacyPerspectiveFront">
              <a:rot lat="1500000" lon="1500000" rev="0"/>
            </a:camera>
            <a:lightRig rig="legacyFlat2" dir="b"/>
          </a:scene3d>
          <a:sp3d extrusionH="430200" prstMaterial="legacyMatte">
            <a:bevelT w="13500" h="13500" prst="angle"/>
            <a:bevelB w="13500" h="13500" prst="angle"/>
            <a:extrusionClr>
              <a:srgbClr val="0000CC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sz="2400">
                <a:solidFill>
                  <a:schemeClr val="bg1"/>
                </a:solidFill>
                <a:latin typeface="Times New Roman" pitchFamily="18" charset="0"/>
              </a:rPr>
              <a:t>100</a:t>
            </a:r>
          </a:p>
        </p:txBody>
      </p:sp>
      <p:sp>
        <p:nvSpPr>
          <p:cNvPr id="36877" name="Text Box 13"/>
          <p:cNvSpPr txBox="1">
            <a:spLocks noChangeArrowheads="1"/>
          </p:cNvSpPr>
          <p:nvPr/>
        </p:nvSpPr>
        <p:spPr bwMode="auto">
          <a:xfrm>
            <a:off x="1524000" y="4586288"/>
            <a:ext cx="6324600" cy="376237"/>
          </a:xfrm>
          <a:prstGeom prst="rect">
            <a:avLst/>
          </a:prstGeom>
          <a:solidFill>
            <a:srgbClr val="FBCDF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/>
              <a:t>LOC=0 ; LEFT = 0 and RIGHT = 8</a:t>
            </a:r>
          </a:p>
        </p:txBody>
      </p:sp>
      <p:sp>
        <p:nvSpPr>
          <p:cNvPr id="36878" name="Text Box 14"/>
          <p:cNvSpPr txBox="1">
            <a:spLocks noChangeArrowheads="1"/>
          </p:cNvSpPr>
          <p:nvPr/>
        </p:nvSpPr>
        <p:spPr bwMode="auto">
          <a:xfrm>
            <a:off x="1568450" y="3581400"/>
            <a:ext cx="544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0">
                <a:latin typeface="Times New Roman" pitchFamily="18" charset="0"/>
              </a:rPr>
              <a:t>[0]    [1]   [2]    [3]   [4]   [5]    [6]   [7]   [8]</a:t>
            </a:r>
          </a:p>
        </p:txBody>
      </p:sp>
      <p:sp>
        <p:nvSpPr>
          <p:cNvPr id="36879" name="Rectangle 11"/>
          <p:cNvSpPr>
            <a:spLocks noChangeArrowheads="1"/>
          </p:cNvSpPr>
          <p:nvPr/>
        </p:nvSpPr>
        <p:spPr bwMode="auto">
          <a:xfrm>
            <a:off x="3175" y="-42863"/>
            <a:ext cx="9144000" cy="415926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2100">
                <a:latin typeface="Verdana" pitchFamily="34" charset="0"/>
              </a:rPr>
              <a:t>Quick Sort: An Application of STACKS</a:t>
            </a:r>
          </a:p>
        </p:txBody>
      </p:sp>
      <p:sp>
        <p:nvSpPr>
          <p:cNvPr id="36880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-30163" y="6481763"/>
            <a:ext cx="752476" cy="376237"/>
          </a:xfrm>
          <a:noFill/>
        </p:spPr>
        <p:txBody>
          <a:bodyPr/>
          <a:lstStyle/>
          <a:p>
            <a:pPr algn="l"/>
            <a:r>
              <a:rPr lang="en-US" smtClean="0"/>
              <a:t>9.</a:t>
            </a:r>
            <a:fld id="{BAD3372C-60AF-418A-96A0-166503BA90FA}" type="slidenum">
              <a:rPr lang="en-US" smtClean="0"/>
              <a:pPr algn="l"/>
              <a:t>20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ext Box 13"/>
          <p:cNvSpPr txBox="1">
            <a:spLocks noChangeArrowheads="1"/>
          </p:cNvSpPr>
          <p:nvPr/>
        </p:nvSpPr>
        <p:spPr bwMode="auto">
          <a:xfrm>
            <a:off x="2438400" y="6172200"/>
            <a:ext cx="1600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0">
                <a:latin typeface="Times New Roman" pitchFamily="18" charset="0"/>
              </a:rPr>
              <a:t>LEFT = 0</a:t>
            </a:r>
          </a:p>
        </p:txBody>
      </p:sp>
      <p:sp>
        <p:nvSpPr>
          <p:cNvPr id="37891" name="Text Box 14"/>
          <p:cNvSpPr txBox="1">
            <a:spLocks noChangeArrowheads="1"/>
          </p:cNvSpPr>
          <p:nvPr/>
        </p:nvSpPr>
        <p:spPr bwMode="auto">
          <a:xfrm>
            <a:off x="6553200" y="6186488"/>
            <a:ext cx="15240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b="0">
                <a:latin typeface="Times New Roman" pitchFamily="18" charset="0"/>
              </a:rPr>
              <a:t>RIGHT = 8</a:t>
            </a:r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906463" y="4724400"/>
            <a:ext cx="6789737" cy="1524000"/>
            <a:chOff x="571" y="2976"/>
            <a:chExt cx="4277" cy="960"/>
          </a:xfrm>
        </p:grpSpPr>
        <p:sp>
          <p:nvSpPr>
            <p:cNvPr id="37899" name="Rectangle 2"/>
            <p:cNvSpPr>
              <a:spLocks noChangeArrowheads="1"/>
            </p:cNvSpPr>
            <p:nvPr/>
          </p:nvSpPr>
          <p:spPr bwMode="auto">
            <a:xfrm>
              <a:off x="1392" y="2976"/>
              <a:ext cx="384" cy="384"/>
            </a:xfrm>
            <a:prstGeom prst="rect">
              <a:avLst/>
            </a:prstGeom>
            <a:solidFill>
              <a:srgbClr val="660033"/>
            </a:solidFill>
            <a:ln w="9525">
              <a:miter lim="800000"/>
              <a:headEnd/>
              <a:tailEnd/>
            </a:ln>
            <a:scene3d>
              <a:camera prst="legacyPerspectiveFront">
                <a:rot lat="20099988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660033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40</a:t>
              </a:r>
            </a:p>
          </p:txBody>
        </p:sp>
        <p:sp>
          <p:nvSpPr>
            <p:cNvPr id="37900" name="Rectangle 3"/>
            <p:cNvSpPr>
              <a:spLocks noChangeArrowheads="1"/>
            </p:cNvSpPr>
            <p:nvPr/>
          </p:nvSpPr>
          <p:spPr bwMode="auto">
            <a:xfrm>
              <a:off x="1776" y="2976"/>
              <a:ext cx="384" cy="384"/>
            </a:xfrm>
            <a:prstGeom prst="rect">
              <a:avLst/>
            </a:prstGeom>
            <a:solidFill>
              <a:srgbClr val="0000FF"/>
            </a:solidFill>
            <a:ln w="9525">
              <a:miter lim="800000"/>
              <a:headEnd/>
              <a:tailEnd/>
            </a:ln>
            <a:scene3d>
              <a:camera prst="legacyPerspectiveFront">
                <a:rot lat="20099988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FF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20</a:t>
              </a:r>
            </a:p>
          </p:txBody>
        </p:sp>
        <p:sp>
          <p:nvSpPr>
            <p:cNvPr id="37901" name="Rectangle 4"/>
            <p:cNvSpPr>
              <a:spLocks noChangeArrowheads="1"/>
            </p:cNvSpPr>
            <p:nvPr/>
          </p:nvSpPr>
          <p:spPr bwMode="auto">
            <a:xfrm>
              <a:off x="2160" y="2976"/>
              <a:ext cx="384" cy="384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scene3d>
              <a:camera prst="legacyPerspectiveFront">
                <a:rot lat="20099988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37902" name="Rectangle 5"/>
            <p:cNvSpPr>
              <a:spLocks noChangeArrowheads="1"/>
            </p:cNvSpPr>
            <p:nvPr/>
          </p:nvSpPr>
          <p:spPr bwMode="auto">
            <a:xfrm>
              <a:off x="2544" y="2976"/>
              <a:ext cx="384" cy="384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scene3d>
              <a:camera prst="legacyPerspectiveFront">
                <a:rot lat="20099988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80</a:t>
              </a:r>
            </a:p>
          </p:txBody>
        </p:sp>
        <p:sp>
          <p:nvSpPr>
            <p:cNvPr id="37903" name="Rectangle 6"/>
            <p:cNvSpPr>
              <a:spLocks noChangeArrowheads="1"/>
            </p:cNvSpPr>
            <p:nvPr/>
          </p:nvSpPr>
          <p:spPr bwMode="auto">
            <a:xfrm>
              <a:off x="2928" y="2976"/>
              <a:ext cx="384" cy="384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scene3d>
              <a:camera prst="legacyPerspectiveFront">
                <a:rot lat="20099988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60</a:t>
              </a:r>
            </a:p>
          </p:txBody>
        </p:sp>
        <p:sp>
          <p:nvSpPr>
            <p:cNvPr id="37904" name="Rectangle 7"/>
            <p:cNvSpPr>
              <a:spLocks noChangeArrowheads="1"/>
            </p:cNvSpPr>
            <p:nvPr/>
          </p:nvSpPr>
          <p:spPr bwMode="auto">
            <a:xfrm>
              <a:off x="3312" y="2976"/>
              <a:ext cx="384" cy="384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scene3d>
              <a:camera prst="legacyPerspectiveFront">
                <a:rot lat="20099988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50</a:t>
              </a:r>
            </a:p>
          </p:txBody>
        </p:sp>
        <p:sp>
          <p:nvSpPr>
            <p:cNvPr id="37905" name="Rectangle 8"/>
            <p:cNvSpPr>
              <a:spLocks noChangeArrowheads="1"/>
            </p:cNvSpPr>
            <p:nvPr/>
          </p:nvSpPr>
          <p:spPr bwMode="auto">
            <a:xfrm>
              <a:off x="3696" y="2976"/>
              <a:ext cx="384" cy="384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scene3d>
              <a:camera prst="legacyPerspectiveFront">
                <a:rot lat="20099988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37906" name="Rectangle 9"/>
            <p:cNvSpPr>
              <a:spLocks noChangeArrowheads="1"/>
            </p:cNvSpPr>
            <p:nvPr/>
          </p:nvSpPr>
          <p:spPr bwMode="auto">
            <a:xfrm>
              <a:off x="4080" y="2976"/>
              <a:ext cx="384" cy="384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scene3d>
              <a:camera prst="legacyPerspectiveFront">
                <a:rot lat="20099988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30</a:t>
              </a:r>
            </a:p>
          </p:txBody>
        </p:sp>
        <p:sp>
          <p:nvSpPr>
            <p:cNvPr id="37907" name="Rectangle 10"/>
            <p:cNvSpPr>
              <a:spLocks noChangeArrowheads="1"/>
            </p:cNvSpPr>
            <p:nvPr/>
          </p:nvSpPr>
          <p:spPr bwMode="auto">
            <a:xfrm>
              <a:off x="4464" y="2976"/>
              <a:ext cx="384" cy="384"/>
            </a:xfrm>
            <a:prstGeom prst="rect">
              <a:avLst/>
            </a:prstGeom>
            <a:solidFill>
              <a:srgbClr val="660033"/>
            </a:solidFill>
            <a:ln w="9525">
              <a:miter lim="800000"/>
              <a:headEnd/>
              <a:tailEnd/>
            </a:ln>
            <a:scene3d>
              <a:camera prst="legacyPerspectiveFront">
                <a:rot lat="20099988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660033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100</a:t>
              </a:r>
            </a:p>
          </p:txBody>
        </p:sp>
        <p:sp>
          <p:nvSpPr>
            <p:cNvPr id="37908" name="Text Box 11"/>
            <p:cNvSpPr txBox="1">
              <a:spLocks noChangeArrowheads="1"/>
            </p:cNvSpPr>
            <p:nvPr/>
          </p:nvSpPr>
          <p:spPr bwMode="auto">
            <a:xfrm>
              <a:off x="571" y="3081"/>
              <a:ext cx="654" cy="231"/>
            </a:xfrm>
            <a:prstGeom prst="rect">
              <a:avLst/>
            </a:prstGeom>
            <a:solidFill>
              <a:srgbClr val="00FFFF"/>
            </a:solidFill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  <a:latin typeface="Times New Roman" pitchFamily="18" charset="0"/>
                </a:rPr>
                <a:t>LOC = 0</a:t>
              </a:r>
            </a:p>
          </p:txBody>
        </p:sp>
        <p:sp>
          <p:nvSpPr>
            <p:cNvPr id="37909" name="Text Box 12"/>
            <p:cNvSpPr txBox="1">
              <a:spLocks noChangeArrowheads="1"/>
            </p:cNvSpPr>
            <p:nvPr/>
          </p:nvSpPr>
          <p:spPr bwMode="auto">
            <a:xfrm>
              <a:off x="1420" y="3408"/>
              <a:ext cx="34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0">
                  <a:latin typeface="Times New Roman" pitchFamily="18" charset="0"/>
                </a:rPr>
                <a:t>[0]    [1]   [2]    [3]   [4]   [5]    [6]   [7]   [8]</a:t>
              </a:r>
            </a:p>
          </p:txBody>
        </p:sp>
        <p:sp>
          <p:nvSpPr>
            <p:cNvPr id="37910" name="Line 15"/>
            <p:cNvSpPr>
              <a:spLocks noChangeShapeType="1"/>
            </p:cNvSpPr>
            <p:nvPr/>
          </p:nvSpPr>
          <p:spPr bwMode="auto">
            <a:xfrm flipV="1">
              <a:off x="4560" y="3696"/>
              <a:ext cx="144" cy="24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911" name="Line 16"/>
            <p:cNvSpPr>
              <a:spLocks noChangeShapeType="1"/>
            </p:cNvSpPr>
            <p:nvPr/>
          </p:nvSpPr>
          <p:spPr bwMode="auto">
            <a:xfrm flipH="1" flipV="1">
              <a:off x="1632" y="3696"/>
              <a:ext cx="240" cy="24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7893" name="Text Box 17"/>
          <p:cNvSpPr txBox="1">
            <a:spLocks noChangeArrowheads="1"/>
          </p:cNvSpPr>
          <p:nvPr/>
        </p:nvSpPr>
        <p:spPr bwMode="auto">
          <a:xfrm>
            <a:off x="914400" y="838200"/>
            <a:ext cx="7620000" cy="1590675"/>
          </a:xfrm>
          <a:prstGeom prst="rect">
            <a:avLst/>
          </a:prstGeom>
          <a:solidFill>
            <a:srgbClr val="FEECFC"/>
          </a:solidFill>
          <a:ln w="9525">
            <a:solidFill>
              <a:srgbClr val="FF6699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r>
              <a:rPr lang="en-US" sz="1400" b="0"/>
              <a:t>2. (a) Repeat A[LOC] &lt;= A[RIGHT] and LOC ≠ RIGHT</a:t>
            </a:r>
          </a:p>
          <a:p>
            <a:pPr marL="457200" indent="-457200"/>
            <a:r>
              <a:rPr lang="en-US" sz="1400" b="0"/>
              <a:t>		RIGHT := RIGHT -1</a:t>
            </a:r>
          </a:p>
          <a:p>
            <a:pPr marL="457200" indent="-457200"/>
            <a:r>
              <a:rPr lang="en-US" sz="1400" b="0"/>
              <a:t>    (b) if LOC =RIGHT then return</a:t>
            </a:r>
          </a:p>
          <a:p>
            <a:pPr marL="457200" indent="-457200"/>
            <a:r>
              <a:rPr lang="en-US" sz="1400" b="0"/>
              <a:t>    (c) If A[LOC] &gt; A[RIGHT]</a:t>
            </a:r>
          </a:p>
          <a:p>
            <a:pPr marL="457200" indent="-457200"/>
            <a:r>
              <a:rPr lang="en-US" sz="1400" b="0"/>
              <a:t>		(i) interchange each other</a:t>
            </a:r>
          </a:p>
          <a:p>
            <a:pPr marL="457200" indent="-457200"/>
            <a:r>
              <a:rPr lang="en-US" sz="1400" b="0"/>
              <a:t>		(ii) LOC =RIGHT</a:t>
            </a:r>
          </a:p>
          <a:p>
            <a:pPr marL="457200" indent="-457200"/>
            <a:r>
              <a:rPr lang="en-US" sz="1400" b="0"/>
              <a:t>		(iii) Goto Step 3</a:t>
            </a:r>
          </a:p>
        </p:txBody>
      </p:sp>
      <p:sp>
        <p:nvSpPr>
          <p:cNvPr id="37894" name="Text Box 18"/>
          <p:cNvSpPr txBox="1">
            <a:spLocks noChangeArrowheads="1"/>
          </p:cNvSpPr>
          <p:nvPr/>
        </p:nvSpPr>
        <p:spPr bwMode="auto">
          <a:xfrm>
            <a:off x="914400" y="457200"/>
            <a:ext cx="7620000" cy="376238"/>
          </a:xfrm>
          <a:prstGeom prst="rect">
            <a:avLst/>
          </a:prstGeom>
          <a:solidFill>
            <a:schemeClr val="accent1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solidFill>
                  <a:srgbClr val="0000FF"/>
                </a:solidFill>
              </a:rPr>
              <a:t>1. Set LEFT = BEG, RIGHT = END and LOC = LEFT</a:t>
            </a:r>
          </a:p>
        </p:txBody>
      </p:sp>
      <p:sp>
        <p:nvSpPr>
          <p:cNvPr id="37895" name="Text Box 19"/>
          <p:cNvSpPr txBox="1">
            <a:spLocks noChangeArrowheads="1"/>
          </p:cNvSpPr>
          <p:nvPr/>
        </p:nvSpPr>
        <p:spPr bwMode="auto">
          <a:xfrm>
            <a:off x="914400" y="2424113"/>
            <a:ext cx="7620000" cy="1590675"/>
          </a:xfrm>
          <a:prstGeom prst="rect">
            <a:avLst/>
          </a:prstGeom>
          <a:solidFill>
            <a:srgbClr val="D6FED6"/>
          </a:solidFill>
          <a:ln w="9525">
            <a:solidFill>
              <a:schemeClr val="hlink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0"/>
              <a:t>3. (a) Repeat A[LOC] &gt; A[LEFT] and LOC ≠ LEFT</a:t>
            </a:r>
          </a:p>
          <a:p>
            <a:r>
              <a:rPr lang="en-US" sz="1400" b="0"/>
              <a:t>		 LEFT := LEFT +1</a:t>
            </a:r>
          </a:p>
          <a:p>
            <a:r>
              <a:rPr lang="en-US" sz="1400" b="0"/>
              <a:t>    (b) if LOC = LEFT then return</a:t>
            </a:r>
          </a:p>
          <a:p>
            <a:r>
              <a:rPr lang="en-US" sz="1400" b="0"/>
              <a:t>    (c) If A[LEFT] &gt; A[LOC]</a:t>
            </a:r>
          </a:p>
          <a:p>
            <a:r>
              <a:rPr lang="en-US" sz="1400" b="0"/>
              <a:t>		(i) interchange each other</a:t>
            </a:r>
          </a:p>
          <a:p>
            <a:r>
              <a:rPr lang="en-US" sz="1400" b="0"/>
              <a:t>		(ii) LOC =LEFT</a:t>
            </a:r>
          </a:p>
          <a:p>
            <a:r>
              <a:rPr lang="en-US" sz="1400" b="0"/>
              <a:t>		(iii) Goto Step 2</a:t>
            </a:r>
          </a:p>
        </p:txBody>
      </p:sp>
      <p:sp>
        <p:nvSpPr>
          <p:cNvPr id="37896" name="AutoShape 20"/>
          <p:cNvSpPr>
            <a:spLocks noChangeArrowheads="1"/>
          </p:cNvSpPr>
          <p:nvPr/>
        </p:nvSpPr>
        <p:spPr bwMode="auto">
          <a:xfrm>
            <a:off x="457200" y="533400"/>
            <a:ext cx="457200" cy="304800"/>
          </a:xfrm>
          <a:prstGeom prst="rightArrow">
            <a:avLst>
              <a:gd name="adj1" fmla="val 50000"/>
              <a:gd name="adj2" fmla="val 37500"/>
            </a:avLst>
          </a:prstGeom>
          <a:solidFill>
            <a:srgbClr val="FF0000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897" name="Rectangle 11"/>
          <p:cNvSpPr>
            <a:spLocks noChangeArrowheads="1"/>
          </p:cNvSpPr>
          <p:nvPr/>
        </p:nvSpPr>
        <p:spPr bwMode="auto">
          <a:xfrm>
            <a:off x="3175" y="-42863"/>
            <a:ext cx="9144000" cy="415926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2100">
                <a:latin typeface="Verdana" pitchFamily="34" charset="0"/>
              </a:rPr>
              <a:t>Quick Sort: An Application of STACKS</a:t>
            </a:r>
          </a:p>
        </p:txBody>
      </p:sp>
      <p:sp>
        <p:nvSpPr>
          <p:cNvPr id="37898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-30163" y="6481763"/>
            <a:ext cx="752476" cy="376237"/>
          </a:xfrm>
          <a:noFill/>
        </p:spPr>
        <p:txBody>
          <a:bodyPr/>
          <a:lstStyle/>
          <a:p>
            <a:pPr algn="l"/>
            <a:r>
              <a:rPr lang="en-US" smtClean="0"/>
              <a:t>9.</a:t>
            </a:r>
            <a:fld id="{BEA1BCA6-FE1B-4A54-8B17-CC7E217B20F9}" type="slidenum">
              <a:rPr lang="en-US" smtClean="0"/>
              <a:pPr algn="l"/>
              <a:t>21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906463" y="4343400"/>
            <a:ext cx="7170737" cy="1828800"/>
            <a:chOff x="571" y="2736"/>
            <a:chExt cx="4517" cy="1152"/>
          </a:xfrm>
        </p:grpSpPr>
        <p:sp>
          <p:nvSpPr>
            <p:cNvPr id="38922" name="Rectangle 2"/>
            <p:cNvSpPr>
              <a:spLocks noChangeArrowheads="1"/>
            </p:cNvSpPr>
            <p:nvPr/>
          </p:nvSpPr>
          <p:spPr bwMode="auto">
            <a:xfrm>
              <a:off x="1392" y="2736"/>
              <a:ext cx="384" cy="384"/>
            </a:xfrm>
            <a:prstGeom prst="rect">
              <a:avLst/>
            </a:prstGeom>
            <a:solidFill>
              <a:srgbClr val="660033"/>
            </a:solidFill>
            <a:ln w="9525">
              <a:miter lim="800000"/>
              <a:headEnd/>
              <a:tailEnd/>
            </a:ln>
            <a:scene3d>
              <a:camera prst="legacyPerspectiveFront">
                <a:rot lat="20099988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660033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40</a:t>
              </a:r>
            </a:p>
          </p:txBody>
        </p:sp>
        <p:sp>
          <p:nvSpPr>
            <p:cNvPr id="38923" name="Rectangle 3"/>
            <p:cNvSpPr>
              <a:spLocks noChangeArrowheads="1"/>
            </p:cNvSpPr>
            <p:nvPr/>
          </p:nvSpPr>
          <p:spPr bwMode="auto">
            <a:xfrm>
              <a:off x="1776" y="2736"/>
              <a:ext cx="384" cy="384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scene3d>
              <a:camera prst="legacyPerspectiveFront">
                <a:rot lat="20099988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20</a:t>
              </a:r>
            </a:p>
          </p:txBody>
        </p:sp>
        <p:sp>
          <p:nvSpPr>
            <p:cNvPr id="38924" name="Rectangle 4"/>
            <p:cNvSpPr>
              <a:spLocks noChangeArrowheads="1"/>
            </p:cNvSpPr>
            <p:nvPr/>
          </p:nvSpPr>
          <p:spPr bwMode="auto">
            <a:xfrm>
              <a:off x="2160" y="2736"/>
              <a:ext cx="384" cy="384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scene3d>
              <a:camera prst="legacyPerspectiveFront">
                <a:rot lat="20099988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38925" name="Rectangle 5"/>
            <p:cNvSpPr>
              <a:spLocks noChangeArrowheads="1"/>
            </p:cNvSpPr>
            <p:nvPr/>
          </p:nvSpPr>
          <p:spPr bwMode="auto">
            <a:xfrm>
              <a:off x="2544" y="2736"/>
              <a:ext cx="384" cy="384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scene3d>
              <a:camera prst="legacyPerspectiveFront">
                <a:rot lat="20099988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80</a:t>
              </a:r>
            </a:p>
          </p:txBody>
        </p:sp>
        <p:sp>
          <p:nvSpPr>
            <p:cNvPr id="38926" name="Rectangle 6"/>
            <p:cNvSpPr>
              <a:spLocks noChangeArrowheads="1"/>
            </p:cNvSpPr>
            <p:nvPr/>
          </p:nvSpPr>
          <p:spPr bwMode="auto">
            <a:xfrm>
              <a:off x="2928" y="2736"/>
              <a:ext cx="384" cy="384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scene3d>
              <a:camera prst="legacyPerspectiveFront">
                <a:rot lat="20099988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60</a:t>
              </a:r>
            </a:p>
          </p:txBody>
        </p:sp>
        <p:sp>
          <p:nvSpPr>
            <p:cNvPr id="38927" name="Rectangle 7"/>
            <p:cNvSpPr>
              <a:spLocks noChangeArrowheads="1"/>
            </p:cNvSpPr>
            <p:nvPr/>
          </p:nvSpPr>
          <p:spPr bwMode="auto">
            <a:xfrm>
              <a:off x="3312" y="2736"/>
              <a:ext cx="384" cy="384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scene3d>
              <a:camera prst="legacyPerspectiveFront">
                <a:rot lat="20099988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50</a:t>
              </a:r>
            </a:p>
          </p:txBody>
        </p:sp>
        <p:sp>
          <p:nvSpPr>
            <p:cNvPr id="38928" name="Rectangle 8"/>
            <p:cNvSpPr>
              <a:spLocks noChangeArrowheads="1"/>
            </p:cNvSpPr>
            <p:nvPr/>
          </p:nvSpPr>
          <p:spPr bwMode="auto">
            <a:xfrm>
              <a:off x="3696" y="2736"/>
              <a:ext cx="384" cy="384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scene3d>
              <a:camera prst="legacyPerspectiveFront">
                <a:rot lat="20099988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38929" name="Rectangle 9"/>
            <p:cNvSpPr>
              <a:spLocks noChangeArrowheads="1"/>
            </p:cNvSpPr>
            <p:nvPr/>
          </p:nvSpPr>
          <p:spPr bwMode="auto">
            <a:xfrm>
              <a:off x="4080" y="2736"/>
              <a:ext cx="384" cy="384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scene3d>
              <a:camera prst="legacyPerspectiveFront">
                <a:rot lat="20099988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30</a:t>
              </a:r>
            </a:p>
          </p:txBody>
        </p:sp>
        <p:sp>
          <p:nvSpPr>
            <p:cNvPr id="38930" name="Rectangle 10"/>
            <p:cNvSpPr>
              <a:spLocks noChangeArrowheads="1"/>
            </p:cNvSpPr>
            <p:nvPr/>
          </p:nvSpPr>
          <p:spPr bwMode="auto">
            <a:xfrm>
              <a:off x="4464" y="2736"/>
              <a:ext cx="384" cy="384"/>
            </a:xfrm>
            <a:prstGeom prst="rect">
              <a:avLst/>
            </a:prstGeom>
            <a:solidFill>
              <a:srgbClr val="660033"/>
            </a:solidFill>
            <a:ln w="9525">
              <a:miter lim="800000"/>
              <a:headEnd/>
              <a:tailEnd/>
            </a:ln>
            <a:scene3d>
              <a:camera prst="legacyPerspectiveFront">
                <a:rot lat="20099988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660033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100</a:t>
              </a:r>
            </a:p>
          </p:txBody>
        </p:sp>
        <p:sp>
          <p:nvSpPr>
            <p:cNvPr id="38931" name="Text Box 11"/>
            <p:cNvSpPr txBox="1">
              <a:spLocks noChangeArrowheads="1"/>
            </p:cNvSpPr>
            <p:nvPr/>
          </p:nvSpPr>
          <p:spPr bwMode="auto">
            <a:xfrm>
              <a:off x="571" y="2841"/>
              <a:ext cx="62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>
                  <a:latin typeface="Times New Roman" pitchFamily="18" charset="0"/>
                </a:rPr>
                <a:t>LOC = 0</a:t>
              </a:r>
            </a:p>
          </p:txBody>
        </p:sp>
        <p:sp>
          <p:nvSpPr>
            <p:cNvPr id="38932" name="Text Box 12"/>
            <p:cNvSpPr txBox="1">
              <a:spLocks noChangeArrowheads="1"/>
            </p:cNvSpPr>
            <p:nvPr/>
          </p:nvSpPr>
          <p:spPr bwMode="auto">
            <a:xfrm>
              <a:off x="1420" y="3168"/>
              <a:ext cx="34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0">
                  <a:latin typeface="Times New Roman" pitchFamily="18" charset="0"/>
                </a:rPr>
                <a:t>[0]    [1]   [2]    [3]   [4]   [5]    [6]   [7]   [8]</a:t>
              </a:r>
            </a:p>
          </p:txBody>
        </p:sp>
        <p:sp>
          <p:nvSpPr>
            <p:cNvPr id="38933" name="Text Box 13"/>
            <p:cNvSpPr txBox="1">
              <a:spLocks noChangeArrowheads="1"/>
            </p:cNvSpPr>
            <p:nvPr/>
          </p:nvSpPr>
          <p:spPr bwMode="auto">
            <a:xfrm>
              <a:off x="1536" y="3648"/>
              <a:ext cx="100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0">
                  <a:latin typeface="Times New Roman" pitchFamily="18" charset="0"/>
                </a:rPr>
                <a:t>LEFT = 0</a:t>
              </a:r>
            </a:p>
          </p:txBody>
        </p:sp>
        <p:sp>
          <p:nvSpPr>
            <p:cNvPr id="38934" name="Text Box 14"/>
            <p:cNvSpPr txBox="1">
              <a:spLocks noChangeArrowheads="1"/>
            </p:cNvSpPr>
            <p:nvPr/>
          </p:nvSpPr>
          <p:spPr bwMode="auto">
            <a:xfrm>
              <a:off x="4128" y="3657"/>
              <a:ext cx="9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b="0">
                  <a:latin typeface="Times New Roman" pitchFamily="18" charset="0"/>
                </a:rPr>
                <a:t>RIGHT = 8</a:t>
              </a:r>
            </a:p>
          </p:txBody>
        </p:sp>
        <p:sp>
          <p:nvSpPr>
            <p:cNvPr id="38935" name="Line 15"/>
            <p:cNvSpPr>
              <a:spLocks noChangeShapeType="1"/>
            </p:cNvSpPr>
            <p:nvPr/>
          </p:nvSpPr>
          <p:spPr bwMode="auto">
            <a:xfrm flipV="1">
              <a:off x="4560" y="3456"/>
              <a:ext cx="144" cy="24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36" name="Line 16"/>
            <p:cNvSpPr>
              <a:spLocks noChangeShapeType="1"/>
            </p:cNvSpPr>
            <p:nvPr/>
          </p:nvSpPr>
          <p:spPr bwMode="auto">
            <a:xfrm flipH="1" flipV="1">
              <a:off x="1680" y="3456"/>
              <a:ext cx="192" cy="24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8915" name="Text Box 17"/>
          <p:cNvSpPr txBox="1">
            <a:spLocks noChangeArrowheads="1"/>
          </p:cNvSpPr>
          <p:nvPr/>
        </p:nvSpPr>
        <p:spPr bwMode="auto">
          <a:xfrm>
            <a:off x="914400" y="838200"/>
            <a:ext cx="7620000" cy="1590675"/>
          </a:xfrm>
          <a:prstGeom prst="rect">
            <a:avLst/>
          </a:prstGeom>
          <a:solidFill>
            <a:srgbClr val="CCFF99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r>
              <a:rPr lang="en-US" sz="1400">
                <a:solidFill>
                  <a:srgbClr val="0000FF"/>
                </a:solidFill>
              </a:rPr>
              <a:t>2. (a) Repeat A[LOC] &lt;= A[RIGHT] and LOC ≠ RIGHT</a:t>
            </a:r>
          </a:p>
          <a:p>
            <a:pPr marL="457200" indent="-457200"/>
            <a:r>
              <a:rPr lang="en-US" sz="1400">
                <a:solidFill>
                  <a:srgbClr val="0000FF"/>
                </a:solidFill>
              </a:rPr>
              <a:t>		RIGHT := RIGHT -1</a:t>
            </a:r>
          </a:p>
          <a:p>
            <a:pPr marL="457200" indent="-457200"/>
            <a:r>
              <a:rPr lang="en-US" sz="1400">
                <a:solidFill>
                  <a:srgbClr val="0000FF"/>
                </a:solidFill>
              </a:rPr>
              <a:t>    (b) if LOC =RIGHT then return</a:t>
            </a:r>
          </a:p>
          <a:p>
            <a:pPr marL="457200" indent="-457200"/>
            <a:r>
              <a:rPr lang="en-US" sz="1400">
                <a:solidFill>
                  <a:srgbClr val="0000FF"/>
                </a:solidFill>
              </a:rPr>
              <a:t>    (c) If A[LOC] &gt; A[RIGHT]</a:t>
            </a:r>
          </a:p>
          <a:p>
            <a:pPr marL="457200" indent="-457200"/>
            <a:r>
              <a:rPr lang="en-US" sz="1400">
                <a:solidFill>
                  <a:srgbClr val="0000FF"/>
                </a:solidFill>
              </a:rPr>
              <a:t>		(i) interchange each other</a:t>
            </a:r>
          </a:p>
          <a:p>
            <a:pPr marL="457200" indent="-457200"/>
            <a:r>
              <a:rPr lang="en-US" sz="1400">
                <a:solidFill>
                  <a:srgbClr val="0000FF"/>
                </a:solidFill>
              </a:rPr>
              <a:t>		(ii) LOC =RIGHT</a:t>
            </a:r>
          </a:p>
          <a:p>
            <a:pPr marL="457200" indent="-457200"/>
            <a:r>
              <a:rPr lang="en-US" sz="1400">
                <a:solidFill>
                  <a:srgbClr val="0000FF"/>
                </a:solidFill>
              </a:rPr>
              <a:t>		(iii) Goto Step 3</a:t>
            </a:r>
          </a:p>
        </p:txBody>
      </p:sp>
      <p:sp>
        <p:nvSpPr>
          <p:cNvPr id="38916" name="Text Box 18"/>
          <p:cNvSpPr txBox="1">
            <a:spLocks noChangeArrowheads="1"/>
          </p:cNvSpPr>
          <p:nvPr/>
        </p:nvSpPr>
        <p:spPr bwMode="auto">
          <a:xfrm>
            <a:off x="914400" y="457200"/>
            <a:ext cx="7620000" cy="314325"/>
          </a:xfrm>
          <a:prstGeom prst="rect">
            <a:avLst/>
          </a:prstGeom>
          <a:solidFill>
            <a:srgbClr val="D9D8B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0"/>
              <a:t>1. Set LEFT = BEG, RIGHT = END and LOC = LEFT</a:t>
            </a:r>
          </a:p>
        </p:txBody>
      </p:sp>
      <p:sp>
        <p:nvSpPr>
          <p:cNvPr id="38917" name="Text Box 19"/>
          <p:cNvSpPr txBox="1">
            <a:spLocks noChangeArrowheads="1"/>
          </p:cNvSpPr>
          <p:nvPr/>
        </p:nvSpPr>
        <p:spPr bwMode="auto">
          <a:xfrm>
            <a:off x="914400" y="2447925"/>
            <a:ext cx="7620000" cy="1590675"/>
          </a:xfrm>
          <a:prstGeom prst="rect">
            <a:avLst/>
          </a:prstGeom>
          <a:solidFill>
            <a:srgbClr val="D9D8B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0"/>
              <a:t>3. (a) Repeat A[LOC] &gt; A[LEFT] and LOC ≠ LEFT</a:t>
            </a:r>
          </a:p>
          <a:p>
            <a:r>
              <a:rPr lang="en-US" sz="1400" b="0"/>
              <a:t>		 LEFT := LEFT +1</a:t>
            </a:r>
          </a:p>
          <a:p>
            <a:r>
              <a:rPr lang="en-US" sz="1400" b="0"/>
              <a:t>    (b) if LOC = LEFT then return</a:t>
            </a:r>
          </a:p>
          <a:p>
            <a:r>
              <a:rPr lang="en-US" sz="1400" b="0"/>
              <a:t>    (c) If A[LEFT] &gt; A[LOC]</a:t>
            </a:r>
          </a:p>
          <a:p>
            <a:r>
              <a:rPr lang="en-US" sz="1400" b="0"/>
              <a:t>		(i) interchange each other</a:t>
            </a:r>
          </a:p>
          <a:p>
            <a:r>
              <a:rPr lang="en-US" sz="1400" b="0"/>
              <a:t>		(ii) LOC =LEFT</a:t>
            </a:r>
          </a:p>
          <a:p>
            <a:r>
              <a:rPr lang="en-US" sz="1400" b="0"/>
              <a:t>		(iii) Goto Step 2</a:t>
            </a:r>
          </a:p>
        </p:txBody>
      </p:sp>
      <p:sp>
        <p:nvSpPr>
          <p:cNvPr id="38918" name="AutoShape 20"/>
          <p:cNvSpPr>
            <a:spLocks noChangeArrowheads="1"/>
          </p:cNvSpPr>
          <p:nvPr/>
        </p:nvSpPr>
        <p:spPr bwMode="auto">
          <a:xfrm>
            <a:off x="457200" y="1371600"/>
            <a:ext cx="457200" cy="304800"/>
          </a:xfrm>
          <a:prstGeom prst="rightArrow">
            <a:avLst>
              <a:gd name="adj1" fmla="val 50000"/>
              <a:gd name="adj2" fmla="val 37500"/>
            </a:avLst>
          </a:prstGeom>
          <a:solidFill>
            <a:srgbClr val="FF0000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919" name="Line 21"/>
          <p:cNvSpPr>
            <a:spLocks noChangeShapeType="1"/>
          </p:cNvSpPr>
          <p:nvPr/>
        </p:nvSpPr>
        <p:spPr bwMode="auto">
          <a:xfrm flipV="1">
            <a:off x="914400" y="1066800"/>
            <a:ext cx="30480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8920" name="Rectangle 11"/>
          <p:cNvSpPr>
            <a:spLocks noChangeArrowheads="1"/>
          </p:cNvSpPr>
          <p:nvPr/>
        </p:nvSpPr>
        <p:spPr bwMode="auto">
          <a:xfrm>
            <a:off x="3175" y="-42863"/>
            <a:ext cx="9144000" cy="415926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2100">
                <a:latin typeface="Verdana" pitchFamily="34" charset="0"/>
              </a:rPr>
              <a:t>Quick Sort: An Application of STACKS</a:t>
            </a:r>
          </a:p>
        </p:txBody>
      </p:sp>
      <p:sp>
        <p:nvSpPr>
          <p:cNvPr id="38921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-30163" y="6481763"/>
            <a:ext cx="752476" cy="376237"/>
          </a:xfrm>
          <a:noFill/>
        </p:spPr>
        <p:txBody>
          <a:bodyPr/>
          <a:lstStyle/>
          <a:p>
            <a:pPr algn="l"/>
            <a:r>
              <a:rPr lang="en-US" smtClean="0"/>
              <a:t>9.</a:t>
            </a:r>
            <a:fld id="{82655F15-4F30-45FA-9886-161D3C5EA4D3}" type="slidenum">
              <a:rPr lang="en-US" smtClean="0"/>
              <a:pPr algn="l"/>
              <a:t>22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906463" y="4343400"/>
            <a:ext cx="7170737" cy="2295525"/>
            <a:chOff x="571" y="2736"/>
            <a:chExt cx="4517" cy="1446"/>
          </a:xfrm>
        </p:grpSpPr>
        <p:sp>
          <p:nvSpPr>
            <p:cNvPr id="39946" name="Rectangle 2"/>
            <p:cNvSpPr>
              <a:spLocks noChangeArrowheads="1"/>
            </p:cNvSpPr>
            <p:nvPr/>
          </p:nvSpPr>
          <p:spPr bwMode="auto">
            <a:xfrm>
              <a:off x="1392" y="3024"/>
              <a:ext cx="384" cy="384"/>
            </a:xfrm>
            <a:prstGeom prst="rect">
              <a:avLst/>
            </a:prstGeom>
            <a:solidFill>
              <a:srgbClr val="660033"/>
            </a:solidFill>
            <a:ln w="9525">
              <a:miter lim="800000"/>
              <a:headEnd/>
              <a:tailEnd/>
            </a:ln>
            <a:scene3d>
              <a:camera prst="legacyPerspectiveFront">
                <a:rot lat="20099988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660033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40</a:t>
              </a:r>
            </a:p>
          </p:txBody>
        </p:sp>
        <p:sp>
          <p:nvSpPr>
            <p:cNvPr id="39947" name="Rectangle 3"/>
            <p:cNvSpPr>
              <a:spLocks noChangeArrowheads="1"/>
            </p:cNvSpPr>
            <p:nvPr/>
          </p:nvSpPr>
          <p:spPr bwMode="auto">
            <a:xfrm>
              <a:off x="1776" y="3024"/>
              <a:ext cx="384" cy="384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scene3d>
              <a:camera prst="legacyPerspectiveFront">
                <a:rot lat="20099988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20</a:t>
              </a:r>
            </a:p>
          </p:txBody>
        </p:sp>
        <p:sp>
          <p:nvSpPr>
            <p:cNvPr id="39948" name="Rectangle 4"/>
            <p:cNvSpPr>
              <a:spLocks noChangeArrowheads="1"/>
            </p:cNvSpPr>
            <p:nvPr/>
          </p:nvSpPr>
          <p:spPr bwMode="auto">
            <a:xfrm>
              <a:off x="2160" y="3024"/>
              <a:ext cx="384" cy="384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scene3d>
              <a:camera prst="legacyPerspectiveFront">
                <a:rot lat="20099988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39949" name="Rectangle 5"/>
            <p:cNvSpPr>
              <a:spLocks noChangeArrowheads="1"/>
            </p:cNvSpPr>
            <p:nvPr/>
          </p:nvSpPr>
          <p:spPr bwMode="auto">
            <a:xfrm>
              <a:off x="2544" y="3024"/>
              <a:ext cx="384" cy="384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scene3d>
              <a:camera prst="legacyPerspectiveFront">
                <a:rot lat="20099988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80</a:t>
              </a:r>
            </a:p>
          </p:txBody>
        </p:sp>
        <p:sp>
          <p:nvSpPr>
            <p:cNvPr id="39950" name="Rectangle 6"/>
            <p:cNvSpPr>
              <a:spLocks noChangeArrowheads="1"/>
            </p:cNvSpPr>
            <p:nvPr/>
          </p:nvSpPr>
          <p:spPr bwMode="auto">
            <a:xfrm>
              <a:off x="2928" y="3024"/>
              <a:ext cx="384" cy="384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scene3d>
              <a:camera prst="legacyPerspectiveFront">
                <a:rot lat="20099988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60</a:t>
              </a:r>
            </a:p>
          </p:txBody>
        </p:sp>
        <p:sp>
          <p:nvSpPr>
            <p:cNvPr id="39951" name="Rectangle 7"/>
            <p:cNvSpPr>
              <a:spLocks noChangeArrowheads="1"/>
            </p:cNvSpPr>
            <p:nvPr/>
          </p:nvSpPr>
          <p:spPr bwMode="auto">
            <a:xfrm>
              <a:off x="3312" y="3024"/>
              <a:ext cx="384" cy="384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scene3d>
              <a:camera prst="legacyPerspectiveFront">
                <a:rot lat="20099988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50</a:t>
              </a:r>
            </a:p>
          </p:txBody>
        </p:sp>
        <p:sp>
          <p:nvSpPr>
            <p:cNvPr id="39952" name="Rectangle 8"/>
            <p:cNvSpPr>
              <a:spLocks noChangeArrowheads="1"/>
            </p:cNvSpPr>
            <p:nvPr/>
          </p:nvSpPr>
          <p:spPr bwMode="auto">
            <a:xfrm>
              <a:off x="3696" y="3024"/>
              <a:ext cx="384" cy="384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scene3d>
              <a:camera prst="legacyPerspectiveFront">
                <a:rot lat="20099988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39953" name="Rectangle 9"/>
            <p:cNvSpPr>
              <a:spLocks noChangeArrowheads="1"/>
            </p:cNvSpPr>
            <p:nvPr/>
          </p:nvSpPr>
          <p:spPr bwMode="auto">
            <a:xfrm>
              <a:off x="4080" y="3024"/>
              <a:ext cx="384" cy="384"/>
            </a:xfrm>
            <a:prstGeom prst="rect">
              <a:avLst/>
            </a:prstGeom>
            <a:solidFill>
              <a:srgbClr val="660033"/>
            </a:solidFill>
            <a:ln w="9525">
              <a:miter lim="800000"/>
              <a:headEnd/>
              <a:tailEnd/>
            </a:ln>
            <a:scene3d>
              <a:camera prst="legacyPerspectiveFront">
                <a:rot lat="20099988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660033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30</a:t>
              </a:r>
            </a:p>
          </p:txBody>
        </p:sp>
        <p:sp>
          <p:nvSpPr>
            <p:cNvPr id="39954" name="Rectangle 10"/>
            <p:cNvSpPr>
              <a:spLocks noChangeArrowheads="1"/>
            </p:cNvSpPr>
            <p:nvPr/>
          </p:nvSpPr>
          <p:spPr bwMode="auto">
            <a:xfrm>
              <a:off x="4464" y="3024"/>
              <a:ext cx="384" cy="384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scene3d>
              <a:camera prst="legacyPerspectiveFront">
                <a:rot lat="20099988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100</a:t>
              </a:r>
            </a:p>
          </p:txBody>
        </p:sp>
        <p:sp>
          <p:nvSpPr>
            <p:cNvPr id="39955" name="Text Box 11"/>
            <p:cNvSpPr txBox="1">
              <a:spLocks noChangeArrowheads="1"/>
            </p:cNvSpPr>
            <p:nvPr/>
          </p:nvSpPr>
          <p:spPr bwMode="auto">
            <a:xfrm>
              <a:off x="571" y="3129"/>
              <a:ext cx="62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>
                  <a:latin typeface="Times New Roman" pitchFamily="18" charset="0"/>
                </a:rPr>
                <a:t>LOC = 0</a:t>
              </a:r>
            </a:p>
          </p:txBody>
        </p:sp>
        <p:sp>
          <p:nvSpPr>
            <p:cNvPr id="39956" name="Text Box 12"/>
            <p:cNvSpPr txBox="1">
              <a:spLocks noChangeArrowheads="1"/>
            </p:cNvSpPr>
            <p:nvPr/>
          </p:nvSpPr>
          <p:spPr bwMode="auto">
            <a:xfrm>
              <a:off x="1420" y="3456"/>
              <a:ext cx="34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0">
                  <a:latin typeface="Times New Roman" pitchFamily="18" charset="0"/>
                </a:rPr>
                <a:t>[0]    [1]   [2]    [3]   [4]   [5]    [6]   [7]   [8]</a:t>
              </a:r>
            </a:p>
          </p:txBody>
        </p:sp>
        <p:sp>
          <p:nvSpPr>
            <p:cNvPr id="39957" name="Text Box 13"/>
            <p:cNvSpPr txBox="1">
              <a:spLocks noChangeArrowheads="1"/>
            </p:cNvSpPr>
            <p:nvPr/>
          </p:nvSpPr>
          <p:spPr bwMode="auto">
            <a:xfrm>
              <a:off x="1536" y="3936"/>
              <a:ext cx="100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0">
                  <a:latin typeface="Times New Roman" pitchFamily="18" charset="0"/>
                </a:rPr>
                <a:t>LEFT = 0</a:t>
              </a:r>
            </a:p>
          </p:txBody>
        </p:sp>
        <p:sp>
          <p:nvSpPr>
            <p:cNvPr id="39958" name="Text Box 14"/>
            <p:cNvSpPr txBox="1">
              <a:spLocks noChangeArrowheads="1"/>
            </p:cNvSpPr>
            <p:nvPr/>
          </p:nvSpPr>
          <p:spPr bwMode="auto">
            <a:xfrm>
              <a:off x="4128" y="3945"/>
              <a:ext cx="960" cy="237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b="0">
                  <a:latin typeface="Times New Roman" pitchFamily="18" charset="0"/>
                </a:rPr>
                <a:t>RIGHT = 7</a:t>
              </a:r>
            </a:p>
          </p:txBody>
        </p:sp>
        <p:sp>
          <p:nvSpPr>
            <p:cNvPr id="39959" name="Line 15"/>
            <p:cNvSpPr>
              <a:spLocks noChangeShapeType="1"/>
            </p:cNvSpPr>
            <p:nvPr/>
          </p:nvSpPr>
          <p:spPr bwMode="auto">
            <a:xfrm flipH="1" flipV="1">
              <a:off x="4368" y="3744"/>
              <a:ext cx="192" cy="24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60" name="Line 16"/>
            <p:cNvSpPr>
              <a:spLocks noChangeShapeType="1"/>
            </p:cNvSpPr>
            <p:nvPr/>
          </p:nvSpPr>
          <p:spPr bwMode="auto">
            <a:xfrm flipH="1" flipV="1">
              <a:off x="1680" y="3744"/>
              <a:ext cx="192" cy="24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61" name="Freeform 17"/>
            <p:cNvSpPr>
              <a:spLocks/>
            </p:cNvSpPr>
            <p:nvPr/>
          </p:nvSpPr>
          <p:spPr bwMode="auto">
            <a:xfrm>
              <a:off x="1384" y="2736"/>
              <a:ext cx="2968" cy="288"/>
            </a:xfrm>
            <a:custGeom>
              <a:avLst/>
              <a:gdLst>
                <a:gd name="T0" fmla="*/ 200 w 2968"/>
                <a:gd name="T1" fmla="*/ 11 h 552"/>
                <a:gd name="T2" fmla="*/ 392 w 2968"/>
                <a:gd name="T3" fmla="*/ 3 h 552"/>
                <a:gd name="T4" fmla="*/ 2552 w 2968"/>
                <a:gd name="T5" fmla="*/ 2 h 552"/>
                <a:gd name="T6" fmla="*/ 2888 w 2968"/>
                <a:gd name="T7" fmla="*/ 11 h 55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968"/>
                <a:gd name="T13" fmla="*/ 0 h 552"/>
                <a:gd name="T14" fmla="*/ 2968 w 2968"/>
                <a:gd name="T15" fmla="*/ 552 h 55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968" h="552">
                  <a:moveTo>
                    <a:pt x="200" y="552"/>
                  </a:moveTo>
                  <a:cubicBezTo>
                    <a:pt x="100" y="376"/>
                    <a:pt x="0" y="200"/>
                    <a:pt x="392" y="120"/>
                  </a:cubicBezTo>
                  <a:cubicBezTo>
                    <a:pt x="784" y="40"/>
                    <a:pt x="2136" y="0"/>
                    <a:pt x="2552" y="72"/>
                  </a:cubicBezTo>
                  <a:cubicBezTo>
                    <a:pt x="2968" y="144"/>
                    <a:pt x="2928" y="348"/>
                    <a:pt x="2888" y="552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9939" name="Text Box 18"/>
          <p:cNvSpPr txBox="1">
            <a:spLocks noChangeArrowheads="1"/>
          </p:cNvSpPr>
          <p:nvPr/>
        </p:nvSpPr>
        <p:spPr bwMode="auto">
          <a:xfrm>
            <a:off x="914400" y="838200"/>
            <a:ext cx="7620000" cy="1590675"/>
          </a:xfrm>
          <a:prstGeom prst="rect">
            <a:avLst/>
          </a:prstGeom>
          <a:solidFill>
            <a:srgbClr val="CCFF99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r>
              <a:rPr lang="en-US" sz="1400">
                <a:solidFill>
                  <a:srgbClr val="0000FF"/>
                </a:solidFill>
              </a:rPr>
              <a:t>2. (a) Repeat A[LOC] &lt;= A[RIGHT] and LOC ≠ RIGHT</a:t>
            </a:r>
          </a:p>
          <a:p>
            <a:pPr marL="457200" indent="-457200"/>
            <a:r>
              <a:rPr lang="en-US" sz="1400">
                <a:solidFill>
                  <a:srgbClr val="0000FF"/>
                </a:solidFill>
              </a:rPr>
              <a:t>		RIGHT := RIGHT -1</a:t>
            </a:r>
          </a:p>
          <a:p>
            <a:pPr marL="457200" indent="-457200"/>
            <a:r>
              <a:rPr lang="en-US" sz="1400">
                <a:solidFill>
                  <a:srgbClr val="0000FF"/>
                </a:solidFill>
              </a:rPr>
              <a:t>    (b) if LOC =RIGHT then return</a:t>
            </a:r>
          </a:p>
          <a:p>
            <a:pPr marL="457200" indent="-457200"/>
            <a:r>
              <a:rPr lang="en-US" sz="1400">
                <a:solidFill>
                  <a:srgbClr val="0000FF"/>
                </a:solidFill>
              </a:rPr>
              <a:t>    (c) If A[LOC] &gt; A[RIGHT]</a:t>
            </a:r>
          </a:p>
          <a:p>
            <a:pPr marL="457200" indent="-457200"/>
            <a:r>
              <a:rPr lang="en-US" sz="1400">
                <a:solidFill>
                  <a:srgbClr val="0000FF"/>
                </a:solidFill>
              </a:rPr>
              <a:t>		(i) interchange each other</a:t>
            </a:r>
          </a:p>
          <a:p>
            <a:pPr marL="457200" indent="-457200"/>
            <a:r>
              <a:rPr lang="en-US" sz="1400">
                <a:solidFill>
                  <a:srgbClr val="0000FF"/>
                </a:solidFill>
              </a:rPr>
              <a:t>		(ii) LOC =RIGHT</a:t>
            </a:r>
          </a:p>
          <a:p>
            <a:pPr marL="457200" indent="-457200"/>
            <a:r>
              <a:rPr lang="en-US" sz="1400">
                <a:solidFill>
                  <a:srgbClr val="0000FF"/>
                </a:solidFill>
              </a:rPr>
              <a:t>		(iii) Goto Step 3</a:t>
            </a:r>
          </a:p>
        </p:txBody>
      </p:sp>
      <p:sp>
        <p:nvSpPr>
          <p:cNvPr id="39940" name="Text Box 19"/>
          <p:cNvSpPr txBox="1">
            <a:spLocks noChangeArrowheads="1"/>
          </p:cNvSpPr>
          <p:nvPr/>
        </p:nvSpPr>
        <p:spPr bwMode="auto">
          <a:xfrm>
            <a:off x="914400" y="457200"/>
            <a:ext cx="7620000" cy="314325"/>
          </a:xfrm>
          <a:prstGeom prst="rect">
            <a:avLst/>
          </a:prstGeom>
          <a:solidFill>
            <a:srgbClr val="D9D8B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0"/>
              <a:t>1. Set LEFT = BEG, RIGHT = END and LOC = LEFT</a:t>
            </a:r>
          </a:p>
        </p:txBody>
      </p:sp>
      <p:sp>
        <p:nvSpPr>
          <p:cNvPr id="39941" name="Text Box 20"/>
          <p:cNvSpPr txBox="1">
            <a:spLocks noChangeArrowheads="1"/>
          </p:cNvSpPr>
          <p:nvPr/>
        </p:nvSpPr>
        <p:spPr bwMode="auto">
          <a:xfrm>
            <a:off x="914400" y="2447925"/>
            <a:ext cx="7620000" cy="1590675"/>
          </a:xfrm>
          <a:prstGeom prst="rect">
            <a:avLst/>
          </a:prstGeom>
          <a:solidFill>
            <a:srgbClr val="D9D8B2"/>
          </a:solidFill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0"/>
              <a:t>3. (a) Repeat A[LOC] &gt; A[LEFT] and LOC ≠ LEFT</a:t>
            </a:r>
          </a:p>
          <a:p>
            <a:r>
              <a:rPr lang="en-US" sz="1400" b="0"/>
              <a:t>		 LEFT := LEFT +1</a:t>
            </a:r>
          </a:p>
          <a:p>
            <a:r>
              <a:rPr lang="en-US" sz="1400" b="0"/>
              <a:t>    (b) if LOC = LEFT then return</a:t>
            </a:r>
          </a:p>
          <a:p>
            <a:r>
              <a:rPr lang="en-US" sz="1400" b="0"/>
              <a:t>    (c) If A[LEFT] &gt; A[LOC]</a:t>
            </a:r>
          </a:p>
          <a:p>
            <a:r>
              <a:rPr lang="en-US" sz="1400" b="0"/>
              <a:t>		(i) interchange each other</a:t>
            </a:r>
          </a:p>
          <a:p>
            <a:r>
              <a:rPr lang="en-US" sz="1400" b="0"/>
              <a:t>		(ii) LOC =LEFT</a:t>
            </a:r>
          </a:p>
          <a:p>
            <a:r>
              <a:rPr lang="en-US" sz="1400" b="0"/>
              <a:t>		(iii) Goto Step 2</a:t>
            </a:r>
          </a:p>
        </p:txBody>
      </p:sp>
      <p:sp>
        <p:nvSpPr>
          <p:cNvPr id="39942" name="AutoShape 21"/>
          <p:cNvSpPr>
            <a:spLocks noChangeArrowheads="1"/>
          </p:cNvSpPr>
          <p:nvPr/>
        </p:nvSpPr>
        <p:spPr bwMode="auto">
          <a:xfrm>
            <a:off x="457200" y="1371600"/>
            <a:ext cx="457200" cy="304800"/>
          </a:xfrm>
          <a:prstGeom prst="rightArrow">
            <a:avLst>
              <a:gd name="adj1" fmla="val 50000"/>
              <a:gd name="adj2" fmla="val 37500"/>
            </a:avLst>
          </a:prstGeom>
          <a:solidFill>
            <a:srgbClr val="FF0000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3" name="Line 22"/>
          <p:cNvSpPr>
            <a:spLocks noChangeShapeType="1"/>
          </p:cNvSpPr>
          <p:nvPr/>
        </p:nvSpPr>
        <p:spPr bwMode="auto">
          <a:xfrm>
            <a:off x="914400" y="1447800"/>
            <a:ext cx="381000" cy="228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9944" name="Rectangle 11"/>
          <p:cNvSpPr>
            <a:spLocks noChangeArrowheads="1"/>
          </p:cNvSpPr>
          <p:nvPr/>
        </p:nvSpPr>
        <p:spPr bwMode="auto">
          <a:xfrm>
            <a:off x="3175" y="-42863"/>
            <a:ext cx="9144000" cy="415926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2100">
                <a:latin typeface="Verdana" pitchFamily="34" charset="0"/>
              </a:rPr>
              <a:t>Quick Sort: An Application of STACKS</a:t>
            </a:r>
          </a:p>
        </p:txBody>
      </p:sp>
      <p:sp>
        <p:nvSpPr>
          <p:cNvPr id="39945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-30163" y="6481763"/>
            <a:ext cx="752476" cy="376237"/>
          </a:xfrm>
          <a:noFill/>
        </p:spPr>
        <p:txBody>
          <a:bodyPr/>
          <a:lstStyle/>
          <a:p>
            <a:pPr algn="l"/>
            <a:r>
              <a:rPr lang="en-US" smtClean="0"/>
              <a:t>9.</a:t>
            </a:r>
            <a:fld id="{91383BDC-D4C4-468E-8F75-C32E3C31D366}" type="slidenum">
              <a:rPr lang="en-US" smtClean="0"/>
              <a:pPr algn="l"/>
              <a:t>23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906463" y="4648200"/>
            <a:ext cx="7170737" cy="1828800"/>
            <a:chOff x="571" y="2928"/>
            <a:chExt cx="4517" cy="1152"/>
          </a:xfrm>
        </p:grpSpPr>
        <p:sp>
          <p:nvSpPr>
            <p:cNvPr id="40970" name="Rectangle 2"/>
            <p:cNvSpPr>
              <a:spLocks noChangeArrowheads="1"/>
            </p:cNvSpPr>
            <p:nvPr/>
          </p:nvSpPr>
          <p:spPr bwMode="auto">
            <a:xfrm>
              <a:off x="1392" y="2928"/>
              <a:ext cx="384" cy="384"/>
            </a:xfrm>
            <a:prstGeom prst="rect">
              <a:avLst/>
            </a:prstGeom>
            <a:solidFill>
              <a:srgbClr val="660033"/>
            </a:solidFill>
            <a:ln w="9525">
              <a:miter lim="800000"/>
              <a:headEnd/>
              <a:tailEnd/>
            </a:ln>
            <a:scene3d>
              <a:camera prst="legacyPerspectiveFront">
                <a:rot lat="20099988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660033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30</a:t>
              </a:r>
            </a:p>
          </p:txBody>
        </p:sp>
        <p:sp>
          <p:nvSpPr>
            <p:cNvPr id="40971" name="Rectangle 3"/>
            <p:cNvSpPr>
              <a:spLocks noChangeArrowheads="1"/>
            </p:cNvSpPr>
            <p:nvPr/>
          </p:nvSpPr>
          <p:spPr bwMode="auto">
            <a:xfrm>
              <a:off x="1776" y="2928"/>
              <a:ext cx="384" cy="384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scene3d>
              <a:camera prst="legacyPerspectiveFront">
                <a:rot lat="20099988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20</a:t>
              </a:r>
            </a:p>
          </p:txBody>
        </p:sp>
        <p:sp>
          <p:nvSpPr>
            <p:cNvPr id="40972" name="Rectangle 4"/>
            <p:cNvSpPr>
              <a:spLocks noChangeArrowheads="1"/>
            </p:cNvSpPr>
            <p:nvPr/>
          </p:nvSpPr>
          <p:spPr bwMode="auto">
            <a:xfrm>
              <a:off x="2160" y="2928"/>
              <a:ext cx="384" cy="384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scene3d>
              <a:camera prst="legacyPerspectiveFront">
                <a:rot lat="20099988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40973" name="Rectangle 5"/>
            <p:cNvSpPr>
              <a:spLocks noChangeArrowheads="1"/>
            </p:cNvSpPr>
            <p:nvPr/>
          </p:nvSpPr>
          <p:spPr bwMode="auto">
            <a:xfrm>
              <a:off x="2544" y="2928"/>
              <a:ext cx="384" cy="384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scene3d>
              <a:camera prst="legacyPerspectiveFront">
                <a:rot lat="20099988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80</a:t>
              </a:r>
            </a:p>
          </p:txBody>
        </p:sp>
        <p:sp>
          <p:nvSpPr>
            <p:cNvPr id="40974" name="Rectangle 6"/>
            <p:cNvSpPr>
              <a:spLocks noChangeArrowheads="1"/>
            </p:cNvSpPr>
            <p:nvPr/>
          </p:nvSpPr>
          <p:spPr bwMode="auto">
            <a:xfrm>
              <a:off x="2928" y="2928"/>
              <a:ext cx="384" cy="384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scene3d>
              <a:camera prst="legacyPerspectiveFront">
                <a:rot lat="20099988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60</a:t>
              </a:r>
            </a:p>
          </p:txBody>
        </p:sp>
        <p:sp>
          <p:nvSpPr>
            <p:cNvPr id="40975" name="Rectangle 7"/>
            <p:cNvSpPr>
              <a:spLocks noChangeArrowheads="1"/>
            </p:cNvSpPr>
            <p:nvPr/>
          </p:nvSpPr>
          <p:spPr bwMode="auto">
            <a:xfrm>
              <a:off x="3312" y="2928"/>
              <a:ext cx="384" cy="384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scene3d>
              <a:camera prst="legacyPerspectiveFront">
                <a:rot lat="20099988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50</a:t>
              </a:r>
            </a:p>
          </p:txBody>
        </p:sp>
        <p:sp>
          <p:nvSpPr>
            <p:cNvPr id="40976" name="Rectangle 8"/>
            <p:cNvSpPr>
              <a:spLocks noChangeArrowheads="1"/>
            </p:cNvSpPr>
            <p:nvPr/>
          </p:nvSpPr>
          <p:spPr bwMode="auto">
            <a:xfrm>
              <a:off x="3696" y="2928"/>
              <a:ext cx="384" cy="384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scene3d>
              <a:camera prst="legacyPerspectiveFront">
                <a:rot lat="20099988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40977" name="Rectangle 9"/>
            <p:cNvSpPr>
              <a:spLocks noChangeArrowheads="1"/>
            </p:cNvSpPr>
            <p:nvPr/>
          </p:nvSpPr>
          <p:spPr bwMode="auto">
            <a:xfrm>
              <a:off x="4080" y="2928"/>
              <a:ext cx="384" cy="384"/>
            </a:xfrm>
            <a:prstGeom prst="rect">
              <a:avLst/>
            </a:prstGeom>
            <a:solidFill>
              <a:srgbClr val="660033"/>
            </a:solidFill>
            <a:ln w="9525">
              <a:miter lim="800000"/>
              <a:headEnd/>
              <a:tailEnd/>
            </a:ln>
            <a:scene3d>
              <a:camera prst="legacyPerspectiveFront">
                <a:rot lat="20099988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660033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40</a:t>
              </a:r>
            </a:p>
          </p:txBody>
        </p:sp>
        <p:sp>
          <p:nvSpPr>
            <p:cNvPr id="40978" name="Rectangle 10"/>
            <p:cNvSpPr>
              <a:spLocks noChangeArrowheads="1"/>
            </p:cNvSpPr>
            <p:nvPr/>
          </p:nvSpPr>
          <p:spPr bwMode="auto">
            <a:xfrm>
              <a:off x="4464" y="2928"/>
              <a:ext cx="384" cy="384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scene3d>
              <a:camera prst="legacyPerspectiveFront">
                <a:rot lat="20099988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100</a:t>
              </a:r>
            </a:p>
          </p:txBody>
        </p:sp>
        <p:sp>
          <p:nvSpPr>
            <p:cNvPr id="40979" name="Text Box 11"/>
            <p:cNvSpPr txBox="1">
              <a:spLocks noChangeArrowheads="1"/>
            </p:cNvSpPr>
            <p:nvPr/>
          </p:nvSpPr>
          <p:spPr bwMode="auto">
            <a:xfrm>
              <a:off x="571" y="3033"/>
              <a:ext cx="660" cy="237"/>
            </a:xfrm>
            <a:prstGeom prst="rect">
              <a:avLst/>
            </a:prstGeom>
            <a:solidFill>
              <a:srgbClr val="00FFFF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  <a:latin typeface="Times New Roman" pitchFamily="18" charset="0"/>
                </a:rPr>
                <a:t>LOC = 7</a:t>
              </a:r>
            </a:p>
          </p:txBody>
        </p:sp>
        <p:sp>
          <p:nvSpPr>
            <p:cNvPr id="40980" name="Text Box 12"/>
            <p:cNvSpPr txBox="1">
              <a:spLocks noChangeArrowheads="1"/>
            </p:cNvSpPr>
            <p:nvPr/>
          </p:nvSpPr>
          <p:spPr bwMode="auto">
            <a:xfrm>
              <a:off x="1420" y="3360"/>
              <a:ext cx="34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0">
                  <a:latin typeface="Times New Roman" pitchFamily="18" charset="0"/>
                </a:rPr>
                <a:t>[0]    [1]   [2]    [3]   [4]   [5]    [6]   [7]   [8]</a:t>
              </a:r>
            </a:p>
          </p:txBody>
        </p:sp>
        <p:sp>
          <p:nvSpPr>
            <p:cNvPr id="40981" name="Text Box 13"/>
            <p:cNvSpPr txBox="1">
              <a:spLocks noChangeArrowheads="1"/>
            </p:cNvSpPr>
            <p:nvPr/>
          </p:nvSpPr>
          <p:spPr bwMode="auto">
            <a:xfrm>
              <a:off x="1536" y="3840"/>
              <a:ext cx="100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0">
                  <a:latin typeface="Times New Roman" pitchFamily="18" charset="0"/>
                </a:rPr>
                <a:t>LEFT = 0</a:t>
              </a:r>
            </a:p>
          </p:txBody>
        </p:sp>
        <p:sp>
          <p:nvSpPr>
            <p:cNvPr id="40982" name="Text Box 14"/>
            <p:cNvSpPr txBox="1">
              <a:spLocks noChangeArrowheads="1"/>
            </p:cNvSpPr>
            <p:nvPr/>
          </p:nvSpPr>
          <p:spPr bwMode="auto">
            <a:xfrm>
              <a:off x="4128" y="3849"/>
              <a:ext cx="9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b="0">
                  <a:latin typeface="Times New Roman" pitchFamily="18" charset="0"/>
                </a:rPr>
                <a:t>RIGHT = 7</a:t>
              </a:r>
            </a:p>
          </p:txBody>
        </p:sp>
        <p:sp>
          <p:nvSpPr>
            <p:cNvPr id="40983" name="Line 15"/>
            <p:cNvSpPr>
              <a:spLocks noChangeShapeType="1"/>
            </p:cNvSpPr>
            <p:nvPr/>
          </p:nvSpPr>
          <p:spPr bwMode="auto">
            <a:xfrm flipH="1" flipV="1">
              <a:off x="4368" y="3648"/>
              <a:ext cx="192" cy="24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84" name="Line 16"/>
            <p:cNvSpPr>
              <a:spLocks noChangeShapeType="1"/>
            </p:cNvSpPr>
            <p:nvPr/>
          </p:nvSpPr>
          <p:spPr bwMode="auto">
            <a:xfrm flipH="1" flipV="1">
              <a:off x="1680" y="3648"/>
              <a:ext cx="192" cy="24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963" name="Text Box 17"/>
          <p:cNvSpPr txBox="1">
            <a:spLocks noChangeArrowheads="1"/>
          </p:cNvSpPr>
          <p:nvPr/>
        </p:nvSpPr>
        <p:spPr bwMode="auto">
          <a:xfrm>
            <a:off x="914400" y="838200"/>
            <a:ext cx="7620000" cy="1590675"/>
          </a:xfrm>
          <a:prstGeom prst="rect">
            <a:avLst/>
          </a:prstGeom>
          <a:solidFill>
            <a:srgbClr val="D9D8B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r>
              <a:rPr lang="en-US" sz="1400" b="0"/>
              <a:t>2. (a) Repeat A[LOC] &lt;= A[RIGHT] and LOC ≠ RIGHT</a:t>
            </a:r>
          </a:p>
          <a:p>
            <a:pPr marL="457200" indent="-457200"/>
            <a:r>
              <a:rPr lang="en-US" sz="1400" b="0"/>
              <a:t>		RIGHT := RIGHT -1</a:t>
            </a:r>
          </a:p>
          <a:p>
            <a:pPr marL="457200" indent="-457200"/>
            <a:r>
              <a:rPr lang="en-US" sz="1400" b="0"/>
              <a:t>    (b) if LOC =RIGHT then return</a:t>
            </a:r>
          </a:p>
          <a:p>
            <a:pPr marL="457200" indent="-457200"/>
            <a:r>
              <a:rPr lang="en-US" sz="1400" b="0"/>
              <a:t>    (c) If A[LOC] &gt; A[RIGHT]</a:t>
            </a:r>
          </a:p>
          <a:p>
            <a:pPr marL="457200" indent="-457200"/>
            <a:r>
              <a:rPr lang="en-US" sz="1400" b="0"/>
              <a:t>		(i) interchange each other</a:t>
            </a:r>
          </a:p>
          <a:p>
            <a:pPr marL="457200" indent="-457200"/>
            <a:r>
              <a:rPr lang="en-US" sz="1400" b="0"/>
              <a:t>		(ii) LOC =RIGHT</a:t>
            </a:r>
          </a:p>
          <a:p>
            <a:pPr marL="457200" indent="-457200"/>
            <a:r>
              <a:rPr lang="en-US" sz="1400" b="0"/>
              <a:t>		(iii) Goto Step 3</a:t>
            </a:r>
          </a:p>
        </p:txBody>
      </p:sp>
      <p:sp>
        <p:nvSpPr>
          <p:cNvPr id="40964" name="Text Box 18"/>
          <p:cNvSpPr txBox="1">
            <a:spLocks noChangeArrowheads="1"/>
          </p:cNvSpPr>
          <p:nvPr/>
        </p:nvSpPr>
        <p:spPr bwMode="auto">
          <a:xfrm>
            <a:off x="914400" y="457200"/>
            <a:ext cx="7620000" cy="314325"/>
          </a:xfrm>
          <a:prstGeom prst="rect">
            <a:avLst/>
          </a:prstGeom>
          <a:solidFill>
            <a:srgbClr val="D9D8B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0"/>
              <a:t>1. Set LEFT = BEG, RIGHT = END and LOC = LEFT</a:t>
            </a:r>
          </a:p>
        </p:txBody>
      </p:sp>
      <p:sp>
        <p:nvSpPr>
          <p:cNvPr id="40965" name="Text Box 19"/>
          <p:cNvSpPr txBox="1">
            <a:spLocks noChangeArrowheads="1"/>
          </p:cNvSpPr>
          <p:nvPr/>
        </p:nvSpPr>
        <p:spPr bwMode="auto">
          <a:xfrm>
            <a:off x="914400" y="2447925"/>
            <a:ext cx="7620000" cy="1590675"/>
          </a:xfrm>
          <a:prstGeom prst="rect">
            <a:avLst/>
          </a:prstGeom>
          <a:solidFill>
            <a:srgbClr val="CCFF99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solidFill>
                  <a:srgbClr val="0000FF"/>
                </a:solidFill>
              </a:rPr>
              <a:t>3. (a) Repeat A[LOC] &gt; A[LEFT] and LOC ≠ LEFT</a:t>
            </a:r>
          </a:p>
          <a:p>
            <a:r>
              <a:rPr lang="en-US" sz="1400">
                <a:solidFill>
                  <a:srgbClr val="0000FF"/>
                </a:solidFill>
              </a:rPr>
              <a:t>		 LEFT := LEFT +1</a:t>
            </a:r>
          </a:p>
          <a:p>
            <a:r>
              <a:rPr lang="en-US" sz="1400">
                <a:solidFill>
                  <a:srgbClr val="0000FF"/>
                </a:solidFill>
              </a:rPr>
              <a:t>    (b) if LOC = LEFT then return</a:t>
            </a:r>
          </a:p>
          <a:p>
            <a:r>
              <a:rPr lang="en-US" sz="1400">
                <a:solidFill>
                  <a:srgbClr val="0000FF"/>
                </a:solidFill>
              </a:rPr>
              <a:t>    (c) If A[LEFT] &gt; A[LOC]</a:t>
            </a:r>
          </a:p>
          <a:p>
            <a:r>
              <a:rPr lang="en-US" sz="1400">
                <a:solidFill>
                  <a:srgbClr val="0000FF"/>
                </a:solidFill>
              </a:rPr>
              <a:t>		(i) interchange each other</a:t>
            </a:r>
          </a:p>
          <a:p>
            <a:r>
              <a:rPr lang="en-US" sz="1400">
                <a:solidFill>
                  <a:srgbClr val="0000FF"/>
                </a:solidFill>
              </a:rPr>
              <a:t>		(ii) LOC =LEFT</a:t>
            </a:r>
          </a:p>
          <a:p>
            <a:r>
              <a:rPr lang="en-US" sz="1400">
                <a:solidFill>
                  <a:srgbClr val="0000FF"/>
                </a:solidFill>
              </a:rPr>
              <a:t>		(iii) Goto Step 2</a:t>
            </a:r>
          </a:p>
        </p:txBody>
      </p:sp>
      <p:sp>
        <p:nvSpPr>
          <p:cNvPr id="40966" name="AutoShape 20"/>
          <p:cNvSpPr>
            <a:spLocks noChangeArrowheads="1"/>
          </p:cNvSpPr>
          <p:nvPr/>
        </p:nvSpPr>
        <p:spPr bwMode="auto">
          <a:xfrm>
            <a:off x="457200" y="2971800"/>
            <a:ext cx="457200" cy="304800"/>
          </a:xfrm>
          <a:prstGeom prst="rightArrow">
            <a:avLst>
              <a:gd name="adj1" fmla="val 50000"/>
              <a:gd name="adj2" fmla="val 37500"/>
            </a:avLst>
          </a:prstGeom>
          <a:solidFill>
            <a:srgbClr val="FF0000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67" name="Line 21"/>
          <p:cNvSpPr>
            <a:spLocks noChangeShapeType="1"/>
          </p:cNvSpPr>
          <p:nvPr/>
        </p:nvSpPr>
        <p:spPr bwMode="auto">
          <a:xfrm flipV="1">
            <a:off x="914400" y="2667000"/>
            <a:ext cx="3048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0968" name="Rectangle 11"/>
          <p:cNvSpPr>
            <a:spLocks noChangeArrowheads="1"/>
          </p:cNvSpPr>
          <p:nvPr/>
        </p:nvSpPr>
        <p:spPr bwMode="auto">
          <a:xfrm>
            <a:off x="3175" y="-42863"/>
            <a:ext cx="9144000" cy="415926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2100">
                <a:latin typeface="Verdana" pitchFamily="34" charset="0"/>
              </a:rPr>
              <a:t>Quick Sort: An Application of STACKS</a:t>
            </a:r>
          </a:p>
        </p:txBody>
      </p:sp>
      <p:sp>
        <p:nvSpPr>
          <p:cNvPr id="40969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-30163" y="6481763"/>
            <a:ext cx="752476" cy="376237"/>
          </a:xfrm>
          <a:noFill/>
        </p:spPr>
        <p:txBody>
          <a:bodyPr/>
          <a:lstStyle/>
          <a:p>
            <a:pPr algn="l"/>
            <a:r>
              <a:rPr lang="en-US" smtClean="0"/>
              <a:t>9.</a:t>
            </a:r>
            <a:fld id="{D4912A70-6F2A-455C-974E-E18A2DBB2ED2}" type="slidenum">
              <a:rPr lang="en-US" smtClean="0"/>
              <a:pPr algn="l"/>
              <a:t>24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906463" y="4648200"/>
            <a:ext cx="7170737" cy="1828800"/>
            <a:chOff x="571" y="2928"/>
            <a:chExt cx="4517" cy="1152"/>
          </a:xfrm>
        </p:grpSpPr>
        <p:sp>
          <p:nvSpPr>
            <p:cNvPr id="41994" name="Rectangle 2"/>
            <p:cNvSpPr>
              <a:spLocks noChangeArrowheads="1"/>
            </p:cNvSpPr>
            <p:nvPr/>
          </p:nvSpPr>
          <p:spPr bwMode="auto">
            <a:xfrm>
              <a:off x="1392" y="2928"/>
              <a:ext cx="384" cy="384"/>
            </a:xfrm>
            <a:prstGeom prst="rect">
              <a:avLst/>
            </a:prstGeom>
            <a:solidFill>
              <a:srgbClr val="0000FF"/>
            </a:solidFill>
            <a:ln w="9525">
              <a:miter lim="800000"/>
              <a:headEnd/>
              <a:tailEnd/>
            </a:ln>
            <a:scene3d>
              <a:camera prst="legacyPerspectiveFront">
                <a:rot lat="20099988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FF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30</a:t>
              </a:r>
            </a:p>
          </p:txBody>
        </p:sp>
        <p:sp>
          <p:nvSpPr>
            <p:cNvPr id="41995" name="Rectangle 3"/>
            <p:cNvSpPr>
              <a:spLocks noChangeArrowheads="1"/>
            </p:cNvSpPr>
            <p:nvPr/>
          </p:nvSpPr>
          <p:spPr bwMode="auto">
            <a:xfrm>
              <a:off x="1776" y="2928"/>
              <a:ext cx="384" cy="384"/>
            </a:xfrm>
            <a:prstGeom prst="rect">
              <a:avLst/>
            </a:prstGeom>
            <a:solidFill>
              <a:srgbClr val="660033"/>
            </a:solidFill>
            <a:ln w="9525">
              <a:miter lim="800000"/>
              <a:headEnd/>
              <a:tailEnd/>
            </a:ln>
            <a:scene3d>
              <a:camera prst="legacyPerspectiveFront">
                <a:rot lat="20099988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660033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20</a:t>
              </a:r>
            </a:p>
          </p:txBody>
        </p:sp>
        <p:sp>
          <p:nvSpPr>
            <p:cNvPr id="41996" name="Rectangle 4"/>
            <p:cNvSpPr>
              <a:spLocks noChangeArrowheads="1"/>
            </p:cNvSpPr>
            <p:nvPr/>
          </p:nvSpPr>
          <p:spPr bwMode="auto">
            <a:xfrm>
              <a:off x="2160" y="2928"/>
              <a:ext cx="384" cy="384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scene3d>
              <a:camera prst="legacyPerspectiveFront">
                <a:rot lat="20099988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41997" name="Rectangle 5"/>
            <p:cNvSpPr>
              <a:spLocks noChangeArrowheads="1"/>
            </p:cNvSpPr>
            <p:nvPr/>
          </p:nvSpPr>
          <p:spPr bwMode="auto">
            <a:xfrm>
              <a:off x="2544" y="2928"/>
              <a:ext cx="384" cy="384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scene3d>
              <a:camera prst="legacyPerspectiveFront">
                <a:rot lat="20099988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80</a:t>
              </a:r>
            </a:p>
          </p:txBody>
        </p:sp>
        <p:sp>
          <p:nvSpPr>
            <p:cNvPr id="41998" name="Rectangle 6"/>
            <p:cNvSpPr>
              <a:spLocks noChangeArrowheads="1"/>
            </p:cNvSpPr>
            <p:nvPr/>
          </p:nvSpPr>
          <p:spPr bwMode="auto">
            <a:xfrm>
              <a:off x="2928" y="2928"/>
              <a:ext cx="384" cy="384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scene3d>
              <a:camera prst="legacyPerspectiveFront">
                <a:rot lat="20099988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60</a:t>
              </a:r>
            </a:p>
          </p:txBody>
        </p:sp>
        <p:sp>
          <p:nvSpPr>
            <p:cNvPr id="41999" name="Rectangle 7"/>
            <p:cNvSpPr>
              <a:spLocks noChangeArrowheads="1"/>
            </p:cNvSpPr>
            <p:nvPr/>
          </p:nvSpPr>
          <p:spPr bwMode="auto">
            <a:xfrm>
              <a:off x="3312" y="2928"/>
              <a:ext cx="384" cy="384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scene3d>
              <a:camera prst="legacyPerspectiveFront">
                <a:rot lat="20099988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50</a:t>
              </a:r>
            </a:p>
          </p:txBody>
        </p:sp>
        <p:sp>
          <p:nvSpPr>
            <p:cNvPr id="42000" name="Rectangle 8"/>
            <p:cNvSpPr>
              <a:spLocks noChangeArrowheads="1"/>
            </p:cNvSpPr>
            <p:nvPr/>
          </p:nvSpPr>
          <p:spPr bwMode="auto">
            <a:xfrm>
              <a:off x="3696" y="2928"/>
              <a:ext cx="384" cy="384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scene3d>
              <a:camera prst="legacyPerspectiveFront">
                <a:rot lat="20099988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42001" name="Rectangle 9"/>
            <p:cNvSpPr>
              <a:spLocks noChangeArrowheads="1"/>
            </p:cNvSpPr>
            <p:nvPr/>
          </p:nvSpPr>
          <p:spPr bwMode="auto">
            <a:xfrm>
              <a:off x="4080" y="2928"/>
              <a:ext cx="384" cy="384"/>
            </a:xfrm>
            <a:prstGeom prst="rect">
              <a:avLst/>
            </a:prstGeom>
            <a:solidFill>
              <a:srgbClr val="660033"/>
            </a:solidFill>
            <a:ln w="9525">
              <a:miter lim="800000"/>
              <a:headEnd/>
              <a:tailEnd/>
            </a:ln>
            <a:scene3d>
              <a:camera prst="legacyPerspectiveFront">
                <a:rot lat="20099988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660033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40</a:t>
              </a:r>
            </a:p>
          </p:txBody>
        </p:sp>
        <p:sp>
          <p:nvSpPr>
            <p:cNvPr id="42002" name="Rectangle 10"/>
            <p:cNvSpPr>
              <a:spLocks noChangeArrowheads="1"/>
            </p:cNvSpPr>
            <p:nvPr/>
          </p:nvSpPr>
          <p:spPr bwMode="auto">
            <a:xfrm>
              <a:off x="4464" y="2928"/>
              <a:ext cx="384" cy="384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scene3d>
              <a:camera prst="legacyPerspectiveFront">
                <a:rot lat="20099988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100</a:t>
              </a:r>
            </a:p>
          </p:txBody>
        </p:sp>
        <p:sp>
          <p:nvSpPr>
            <p:cNvPr id="42003" name="Text Box 11"/>
            <p:cNvSpPr txBox="1">
              <a:spLocks noChangeArrowheads="1"/>
            </p:cNvSpPr>
            <p:nvPr/>
          </p:nvSpPr>
          <p:spPr bwMode="auto">
            <a:xfrm>
              <a:off x="571" y="3033"/>
              <a:ext cx="660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00FF"/>
                  </a:solidFill>
                  <a:latin typeface="Times New Roman" pitchFamily="18" charset="0"/>
                </a:rPr>
                <a:t>LOC = 7</a:t>
              </a:r>
            </a:p>
          </p:txBody>
        </p:sp>
        <p:sp>
          <p:nvSpPr>
            <p:cNvPr id="42004" name="Text Box 12"/>
            <p:cNvSpPr txBox="1">
              <a:spLocks noChangeArrowheads="1"/>
            </p:cNvSpPr>
            <p:nvPr/>
          </p:nvSpPr>
          <p:spPr bwMode="auto">
            <a:xfrm>
              <a:off x="1420" y="3360"/>
              <a:ext cx="34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0">
                  <a:latin typeface="Times New Roman" pitchFamily="18" charset="0"/>
                </a:rPr>
                <a:t>[0]    [1]   [2]    [3]   [4]   [5]    [6]   [7]   [8]</a:t>
              </a:r>
            </a:p>
          </p:txBody>
        </p:sp>
        <p:sp>
          <p:nvSpPr>
            <p:cNvPr id="42005" name="Text Box 13"/>
            <p:cNvSpPr txBox="1">
              <a:spLocks noChangeArrowheads="1"/>
            </p:cNvSpPr>
            <p:nvPr/>
          </p:nvSpPr>
          <p:spPr bwMode="auto">
            <a:xfrm>
              <a:off x="1536" y="3840"/>
              <a:ext cx="768" cy="2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0000FF"/>
                  </a:solidFill>
                  <a:latin typeface="Times New Roman" pitchFamily="18" charset="0"/>
                </a:rPr>
                <a:t>LEFT = 1</a:t>
              </a:r>
            </a:p>
          </p:txBody>
        </p:sp>
        <p:sp>
          <p:nvSpPr>
            <p:cNvPr id="42006" name="Text Box 14"/>
            <p:cNvSpPr txBox="1">
              <a:spLocks noChangeArrowheads="1"/>
            </p:cNvSpPr>
            <p:nvPr/>
          </p:nvSpPr>
          <p:spPr bwMode="auto">
            <a:xfrm>
              <a:off x="4128" y="3849"/>
              <a:ext cx="9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b="0">
                  <a:latin typeface="Times New Roman" pitchFamily="18" charset="0"/>
                </a:rPr>
                <a:t>RIGHT = 7</a:t>
              </a:r>
            </a:p>
          </p:txBody>
        </p:sp>
        <p:sp>
          <p:nvSpPr>
            <p:cNvPr id="42007" name="Line 15"/>
            <p:cNvSpPr>
              <a:spLocks noChangeShapeType="1"/>
            </p:cNvSpPr>
            <p:nvPr/>
          </p:nvSpPr>
          <p:spPr bwMode="auto">
            <a:xfrm flipH="1" flipV="1">
              <a:off x="4368" y="3648"/>
              <a:ext cx="192" cy="24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008" name="Line 16"/>
            <p:cNvSpPr>
              <a:spLocks noChangeShapeType="1"/>
            </p:cNvSpPr>
            <p:nvPr/>
          </p:nvSpPr>
          <p:spPr bwMode="auto">
            <a:xfrm flipV="1">
              <a:off x="1872" y="3600"/>
              <a:ext cx="144" cy="28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987" name="Text Box 17"/>
          <p:cNvSpPr txBox="1">
            <a:spLocks noChangeArrowheads="1"/>
          </p:cNvSpPr>
          <p:nvPr/>
        </p:nvSpPr>
        <p:spPr bwMode="auto">
          <a:xfrm>
            <a:off x="914400" y="838200"/>
            <a:ext cx="7620000" cy="1590675"/>
          </a:xfrm>
          <a:prstGeom prst="rect">
            <a:avLst/>
          </a:prstGeom>
          <a:solidFill>
            <a:srgbClr val="D9D8B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r>
              <a:rPr lang="en-US" sz="1400" b="0"/>
              <a:t>2. (a) Repeat A[LOC] &lt;= A[RIGHT] and LOC ≠ RIGHT</a:t>
            </a:r>
          </a:p>
          <a:p>
            <a:pPr marL="457200" indent="-457200"/>
            <a:r>
              <a:rPr lang="en-US" sz="1400" b="0"/>
              <a:t>		RIGHT := RIGHT -1</a:t>
            </a:r>
          </a:p>
          <a:p>
            <a:pPr marL="457200" indent="-457200"/>
            <a:r>
              <a:rPr lang="en-US" sz="1400" b="0"/>
              <a:t>    (b) if LOC =RIGHT then return</a:t>
            </a:r>
          </a:p>
          <a:p>
            <a:pPr marL="457200" indent="-457200"/>
            <a:r>
              <a:rPr lang="en-US" sz="1400" b="0"/>
              <a:t>    (c) If A[LOC] &gt; A[RIGHT]</a:t>
            </a:r>
          </a:p>
          <a:p>
            <a:pPr marL="457200" indent="-457200"/>
            <a:r>
              <a:rPr lang="en-US" sz="1400" b="0"/>
              <a:t>		(i) interchange each other</a:t>
            </a:r>
          </a:p>
          <a:p>
            <a:pPr marL="457200" indent="-457200"/>
            <a:r>
              <a:rPr lang="en-US" sz="1400" b="0"/>
              <a:t>		(ii) LOC =RIGHT</a:t>
            </a:r>
          </a:p>
          <a:p>
            <a:pPr marL="457200" indent="-457200"/>
            <a:r>
              <a:rPr lang="en-US" sz="1400" b="0"/>
              <a:t>		(iii) Goto Step 3</a:t>
            </a:r>
          </a:p>
        </p:txBody>
      </p:sp>
      <p:sp>
        <p:nvSpPr>
          <p:cNvPr id="41988" name="Text Box 18"/>
          <p:cNvSpPr txBox="1">
            <a:spLocks noChangeArrowheads="1"/>
          </p:cNvSpPr>
          <p:nvPr/>
        </p:nvSpPr>
        <p:spPr bwMode="auto">
          <a:xfrm>
            <a:off x="914400" y="457200"/>
            <a:ext cx="7620000" cy="314325"/>
          </a:xfrm>
          <a:prstGeom prst="rect">
            <a:avLst/>
          </a:prstGeom>
          <a:solidFill>
            <a:srgbClr val="D9D8B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0"/>
              <a:t>1. Set LEFT = BEG, RIGHT = END and LOC = LEFT</a:t>
            </a:r>
          </a:p>
        </p:txBody>
      </p:sp>
      <p:sp>
        <p:nvSpPr>
          <p:cNvPr id="41989" name="Text Box 19"/>
          <p:cNvSpPr txBox="1">
            <a:spLocks noChangeArrowheads="1"/>
          </p:cNvSpPr>
          <p:nvPr/>
        </p:nvSpPr>
        <p:spPr bwMode="auto">
          <a:xfrm>
            <a:off x="914400" y="2447925"/>
            <a:ext cx="7620000" cy="1590675"/>
          </a:xfrm>
          <a:prstGeom prst="rect">
            <a:avLst/>
          </a:prstGeom>
          <a:solidFill>
            <a:srgbClr val="CCFF99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solidFill>
                  <a:srgbClr val="0000FF"/>
                </a:solidFill>
              </a:rPr>
              <a:t>3. (a) Repeat A[LOC] &gt; A[LEFT] and LOC ≠ LEFT</a:t>
            </a:r>
          </a:p>
          <a:p>
            <a:r>
              <a:rPr lang="en-US" sz="1400">
                <a:solidFill>
                  <a:srgbClr val="0000FF"/>
                </a:solidFill>
              </a:rPr>
              <a:t>		 LEFT := LEFT +1</a:t>
            </a:r>
          </a:p>
          <a:p>
            <a:r>
              <a:rPr lang="en-US" sz="1400">
                <a:solidFill>
                  <a:srgbClr val="0000FF"/>
                </a:solidFill>
              </a:rPr>
              <a:t>    (b) if LOC = LEFT then return</a:t>
            </a:r>
          </a:p>
          <a:p>
            <a:r>
              <a:rPr lang="en-US" sz="1400">
                <a:solidFill>
                  <a:srgbClr val="0000FF"/>
                </a:solidFill>
              </a:rPr>
              <a:t>    (c) If A[LEFT] &gt; A[LOC]</a:t>
            </a:r>
          </a:p>
          <a:p>
            <a:r>
              <a:rPr lang="en-US" sz="1400">
                <a:solidFill>
                  <a:srgbClr val="0000FF"/>
                </a:solidFill>
              </a:rPr>
              <a:t>		(i) interchange each other</a:t>
            </a:r>
          </a:p>
          <a:p>
            <a:r>
              <a:rPr lang="en-US" sz="1400">
                <a:solidFill>
                  <a:srgbClr val="0000FF"/>
                </a:solidFill>
              </a:rPr>
              <a:t>		(ii) LOC =LEFT</a:t>
            </a:r>
          </a:p>
          <a:p>
            <a:r>
              <a:rPr lang="en-US" sz="1400">
                <a:solidFill>
                  <a:srgbClr val="0000FF"/>
                </a:solidFill>
              </a:rPr>
              <a:t>		(iii) Goto Step 2</a:t>
            </a:r>
          </a:p>
        </p:txBody>
      </p:sp>
      <p:sp>
        <p:nvSpPr>
          <p:cNvPr id="41990" name="AutoShape 20"/>
          <p:cNvSpPr>
            <a:spLocks noChangeArrowheads="1"/>
          </p:cNvSpPr>
          <p:nvPr/>
        </p:nvSpPr>
        <p:spPr bwMode="auto">
          <a:xfrm>
            <a:off x="457200" y="2971800"/>
            <a:ext cx="457200" cy="304800"/>
          </a:xfrm>
          <a:prstGeom prst="rightArrow">
            <a:avLst>
              <a:gd name="adj1" fmla="val 50000"/>
              <a:gd name="adj2" fmla="val 37500"/>
            </a:avLst>
          </a:prstGeom>
          <a:solidFill>
            <a:srgbClr val="FF0000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991" name="Line 21"/>
          <p:cNvSpPr>
            <a:spLocks noChangeShapeType="1"/>
          </p:cNvSpPr>
          <p:nvPr/>
        </p:nvSpPr>
        <p:spPr bwMode="auto">
          <a:xfrm flipV="1">
            <a:off x="914400" y="2667000"/>
            <a:ext cx="3048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1992" name="Rectangle 11"/>
          <p:cNvSpPr>
            <a:spLocks noChangeArrowheads="1"/>
          </p:cNvSpPr>
          <p:nvPr/>
        </p:nvSpPr>
        <p:spPr bwMode="auto">
          <a:xfrm>
            <a:off x="3175" y="-42863"/>
            <a:ext cx="9144000" cy="415926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2100">
                <a:latin typeface="Verdana" pitchFamily="34" charset="0"/>
              </a:rPr>
              <a:t>Quick Sort: An Application of STACKS</a:t>
            </a:r>
          </a:p>
        </p:txBody>
      </p:sp>
      <p:sp>
        <p:nvSpPr>
          <p:cNvPr id="41993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-30163" y="6481763"/>
            <a:ext cx="752476" cy="376237"/>
          </a:xfrm>
          <a:noFill/>
        </p:spPr>
        <p:txBody>
          <a:bodyPr/>
          <a:lstStyle/>
          <a:p>
            <a:pPr algn="l"/>
            <a:r>
              <a:rPr lang="en-US" smtClean="0"/>
              <a:t>9.</a:t>
            </a:r>
            <a:fld id="{66BAE2D2-1687-47F7-9558-097B21C2B6E9}" type="slidenum">
              <a:rPr lang="en-US" smtClean="0"/>
              <a:pPr algn="l"/>
              <a:t>25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906463" y="4648200"/>
            <a:ext cx="7170737" cy="1828800"/>
            <a:chOff x="571" y="2928"/>
            <a:chExt cx="4517" cy="1152"/>
          </a:xfrm>
        </p:grpSpPr>
        <p:sp>
          <p:nvSpPr>
            <p:cNvPr id="43018" name="Rectangle 2"/>
            <p:cNvSpPr>
              <a:spLocks noChangeArrowheads="1"/>
            </p:cNvSpPr>
            <p:nvPr/>
          </p:nvSpPr>
          <p:spPr bwMode="auto">
            <a:xfrm>
              <a:off x="1392" y="2928"/>
              <a:ext cx="384" cy="384"/>
            </a:xfrm>
            <a:prstGeom prst="rect">
              <a:avLst/>
            </a:prstGeom>
            <a:solidFill>
              <a:srgbClr val="0000FF"/>
            </a:solidFill>
            <a:ln w="9525">
              <a:miter lim="800000"/>
              <a:headEnd/>
              <a:tailEnd/>
            </a:ln>
            <a:scene3d>
              <a:camera prst="legacyPerspectiveFront">
                <a:rot lat="20099988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FF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30</a:t>
              </a:r>
            </a:p>
          </p:txBody>
        </p:sp>
        <p:sp>
          <p:nvSpPr>
            <p:cNvPr id="43019" name="Rectangle 3"/>
            <p:cNvSpPr>
              <a:spLocks noChangeArrowheads="1"/>
            </p:cNvSpPr>
            <p:nvPr/>
          </p:nvSpPr>
          <p:spPr bwMode="auto">
            <a:xfrm>
              <a:off x="1776" y="2928"/>
              <a:ext cx="384" cy="384"/>
            </a:xfrm>
            <a:prstGeom prst="rect">
              <a:avLst/>
            </a:prstGeom>
            <a:solidFill>
              <a:srgbClr val="0000FF"/>
            </a:solidFill>
            <a:ln w="9525">
              <a:miter lim="800000"/>
              <a:headEnd/>
              <a:tailEnd/>
            </a:ln>
            <a:scene3d>
              <a:camera prst="legacyPerspectiveFront">
                <a:rot lat="20099988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FF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20</a:t>
              </a:r>
            </a:p>
          </p:txBody>
        </p:sp>
        <p:sp>
          <p:nvSpPr>
            <p:cNvPr id="43020" name="Rectangle 4"/>
            <p:cNvSpPr>
              <a:spLocks noChangeArrowheads="1"/>
            </p:cNvSpPr>
            <p:nvPr/>
          </p:nvSpPr>
          <p:spPr bwMode="auto">
            <a:xfrm>
              <a:off x="2160" y="2928"/>
              <a:ext cx="384" cy="384"/>
            </a:xfrm>
            <a:prstGeom prst="rect">
              <a:avLst/>
            </a:prstGeom>
            <a:solidFill>
              <a:srgbClr val="660033"/>
            </a:solidFill>
            <a:ln w="9525">
              <a:miter lim="800000"/>
              <a:headEnd/>
              <a:tailEnd/>
            </a:ln>
            <a:scene3d>
              <a:camera prst="legacyPerspectiveFront">
                <a:rot lat="20099988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660033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43021" name="Rectangle 5"/>
            <p:cNvSpPr>
              <a:spLocks noChangeArrowheads="1"/>
            </p:cNvSpPr>
            <p:nvPr/>
          </p:nvSpPr>
          <p:spPr bwMode="auto">
            <a:xfrm>
              <a:off x="2544" y="2928"/>
              <a:ext cx="384" cy="384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scene3d>
              <a:camera prst="legacyPerspectiveFront">
                <a:rot lat="20099988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80</a:t>
              </a:r>
            </a:p>
          </p:txBody>
        </p:sp>
        <p:sp>
          <p:nvSpPr>
            <p:cNvPr id="43022" name="Rectangle 6"/>
            <p:cNvSpPr>
              <a:spLocks noChangeArrowheads="1"/>
            </p:cNvSpPr>
            <p:nvPr/>
          </p:nvSpPr>
          <p:spPr bwMode="auto">
            <a:xfrm>
              <a:off x="2928" y="2928"/>
              <a:ext cx="384" cy="384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scene3d>
              <a:camera prst="legacyPerspectiveFront">
                <a:rot lat="20099988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60</a:t>
              </a:r>
            </a:p>
          </p:txBody>
        </p:sp>
        <p:sp>
          <p:nvSpPr>
            <p:cNvPr id="43023" name="Rectangle 7"/>
            <p:cNvSpPr>
              <a:spLocks noChangeArrowheads="1"/>
            </p:cNvSpPr>
            <p:nvPr/>
          </p:nvSpPr>
          <p:spPr bwMode="auto">
            <a:xfrm>
              <a:off x="3312" y="2928"/>
              <a:ext cx="384" cy="384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scene3d>
              <a:camera prst="legacyPerspectiveFront">
                <a:rot lat="20099988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50</a:t>
              </a:r>
            </a:p>
          </p:txBody>
        </p:sp>
        <p:sp>
          <p:nvSpPr>
            <p:cNvPr id="43024" name="Rectangle 8"/>
            <p:cNvSpPr>
              <a:spLocks noChangeArrowheads="1"/>
            </p:cNvSpPr>
            <p:nvPr/>
          </p:nvSpPr>
          <p:spPr bwMode="auto">
            <a:xfrm>
              <a:off x="3696" y="2928"/>
              <a:ext cx="384" cy="384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scene3d>
              <a:camera prst="legacyPerspectiveFront">
                <a:rot lat="20099988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43025" name="Rectangle 9"/>
            <p:cNvSpPr>
              <a:spLocks noChangeArrowheads="1"/>
            </p:cNvSpPr>
            <p:nvPr/>
          </p:nvSpPr>
          <p:spPr bwMode="auto">
            <a:xfrm>
              <a:off x="4080" y="2928"/>
              <a:ext cx="384" cy="384"/>
            </a:xfrm>
            <a:prstGeom prst="rect">
              <a:avLst/>
            </a:prstGeom>
            <a:solidFill>
              <a:srgbClr val="660033"/>
            </a:solidFill>
            <a:ln w="9525">
              <a:miter lim="800000"/>
              <a:headEnd/>
              <a:tailEnd/>
            </a:ln>
            <a:scene3d>
              <a:camera prst="legacyPerspectiveFront">
                <a:rot lat="20099988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660033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40</a:t>
              </a:r>
            </a:p>
          </p:txBody>
        </p:sp>
        <p:sp>
          <p:nvSpPr>
            <p:cNvPr id="43026" name="Rectangle 10"/>
            <p:cNvSpPr>
              <a:spLocks noChangeArrowheads="1"/>
            </p:cNvSpPr>
            <p:nvPr/>
          </p:nvSpPr>
          <p:spPr bwMode="auto">
            <a:xfrm>
              <a:off x="4464" y="2928"/>
              <a:ext cx="384" cy="384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scene3d>
              <a:camera prst="legacyPerspectiveFront">
                <a:rot lat="20099988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100</a:t>
              </a:r>
            </a:p>
          </p:txBody>
        </p:sp>
        <p:sp>
          <p:nvSpPr>
            <p:cNvPr id="43027" name="Text Box 11"/>
            <p:cNvSpPr txBox="1">
              <a:spLocks noChangeArrowheads="1"/>
            </p:cNvSpPr>
            <p:nvPr/>
          </p:nvSpPr>
          <p:spPr bwMode="auto">
            <a:xfrm>
              <a:off x="571" y="3033"/>
              <a:ext cx="660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00FF"/>
                  </a:solidFill>
                  <a:latin typeface="Times New Roman" pitchFamily="18" charset="0"/>
                </a:rPr>
                <a:t>LOC = 7</a:t>
              </a:r>
            </a:p>
          </p:txBody>
        </p:sp>
        <p:sp>
          <p:nvSpPr>
            <p:cNvPr id="43028" name="Text Box 12"/>
            <p:cNvSpPr txBox="1">
              <a:spLocks noChangeArrowheads="1"/>
            </p:cNvSpPr>
            <p:nvPr/>
          </p:nvSpPr>
          <p:spPr bwMode="auto">
            <a:xfrm>
              <a:off x="1420" y="3360"/>
              <a:ext cx="34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0">
                  <a:latin typeface="Times New Roman" pitchFamily="18" charset="0"/>
                </a:rPr>
                <a:t>[0]    [1]   [2]    [3]   [4]   [5]    [6]   [7]   [8]</a:t>
              </a:r>
            </a:p>
          </p:txBody>
        </p:sp>
        <p:sp>
          <p:nvSpPr>
            <p:cNvPr id="43029" name="Text Box 13"/>
            <p:cNvSpPr txBox="1">
              <a:spLocks noChangeArrowheads="1"/>
            </p:cNvSpPr>
            <p:nvPr/>
          </p:nvSpPr>
          <p:spPr bwMode="auto">
            <a:xfrm>
              <a:off x="1536" y="3840"/>
              <a:ext cx="768" cy="2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0000FF"/>
                  </a:solidFill>
                  <a:latin typeface="Times New Roman" pitchFamily="18" charset="0"/>
                </a:rPr>
                <a:t>LEFT = 2</a:t>
              </a:r>
            </a:p>
          </p:txBody>
        </p:sp>
        <p:sp>
          <p:nvSpPr>
            <p:cNvPr id="43030" name="Text Box 14"/>
            <p:cNvSpPr txBox="1">
              <a:spLocks noChangeArrowheads="1"/>
            </p:cNvSpPr>
            <p:nvPr/>
          </p:nvSpPr>
          <p:spPr bwMode="auto">
            <a:xfrm>
              <a:off x="4128" y="3849"/>
              <a:ext cx="9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b="0">
                  <a:latin typeface="Times New Roman" pitchFamily="18" charset="0"/>
                </a:rPr>
                <a:t>RIGHT = 7</a:t>
              </a:r>
            </a:p>
          </p:txBody>
        </p:sp>
        <p:sp>
          <p:nvSpPr>
            <p:cNvPr id="43031" name="Line 15"/>
            <p:cNvSpPr>
              <a:spLocks noChangeShapeType="1"/>
            </p:cNvSpPr>
            <p:nvPr/>
          </p:nvSpPr>
          <p:spPr bwMode="auto">
            <a:xfrm flipH="1" flipV="1">
              <a:off x="4368" y="3648"/>
              <a:ext cx="192" cy="24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32" name="Line 16"/>
            <p:cNvSpPr>
              <a:spLocks noChangeShapeType="1"/>
            </p:cNvSpPr>
            <p:nvPr/>
          </p:nvSpPr>
          <p:spPr bwMode="auto">
            <a:xfrm flipV="1">
              <a:off x="1872" y="3600"/>
              <a:ext cx="432" cy="28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3011" name="Text Box 17"/>
          <p:cNvSpPr txBox="1">
            <a:spLocks noChangeArrowheads="1"/>
          </p:cNvSpPr>
          <p:nvPr/>
        </p:nvSpPr>
        <p:spPr bwMode="auto">
          <a:xfrm>
            <a:off x="914400" y="838200"/>
            <a:ext cx="7620000" cy="1590675"/>
          </a:xfrm>
          <a:prstGeom prst="rect">
            <a:avLst/>
          </a:prstGeom>
          <a:solidFill>
            <a:srgbClr val="D9D8B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r>
              <a:rPr lang="en-US" sz="1400" b="0"/>
              <a:t>2. (a) Repeat A[LOC] &lt;= A[RIGHT] and LOC ≠ RIGHT</a:t>
            </a:r>
          </a:p>
          <a:p>
            <a:pPr marL="457200" indent="-457200"/>
            <a:r>
              <a:rPr lang="en-US" sz="1400" b="0"/>
              <a:t>		RIGHT := RIGHT -1</a:t>
            </a:r>
          </a:p>
          <a:p>
            <a:pPr marL="457200" indent="-457200"/>
            <a:r>
              <a:rPr lang="en-US" sz="1400" b="0"/>
              <a:t>    (b) if LOC =RIGHT then return</a:t>
            </a:r>
          </a:p>
          <a:p>
            <a:pPr marL="457200" indent="-457200"/>
            <a:r>
              <a:rPr lang="en-US" sz="1400" b="0"/>
              <a:t>    (c) If A[LOC] &gt; A[RIGHT]</a:t>
            </a:r>
          </a:p>
          <a:p>
            <a:pPr marL="457200" indent="-457200"/>
            <a:r>
              <a:rPr lang="en-US" sz="1400" b="0"/>
              <a:t>		(i) interchange each other</a:t>
            </a:r>
          </a:p>
          <a:p>
            <a:pPr marL="457200" indent="-457200"/>
            <a:r>
              <a:rPr lang="en-US" sz="1400" b="0"/>
              <a:t>		(ii) LOC =RIGHT</a:t>
            </a:r>
          </a:p>
          <a:p>
            <a:pPr marL="457200" indent="-457200"/>
            <a:r>
              <a:rPr lang="en-US" sz="1400" b="0"/>
              <a:t>		(iii) Goto Step 3</a:t>
            </a:r>
          </a:p>
        </p:txBody>
      </p:sp>
      <p:sp>
        <p:nvSpPr>
          <p:cNvPr id="43012" name="Text Box 18"/>
          <p:cNvSpPr txBox="1">
            <a:spLocks noChangeArrowheads="1"/>
          </p:cNvSpPr>
          <p:nvPr/>
        </p:nvSpPr>
        <p:spPr bwMode="auto">
          <a:xfrm>
            <a:off x="914400" y="457200"/>
            <a:ext cx="7620000" cy="3143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0"/>
              <a:t>1. Set LEFT = BEG, RIGHT = END and LOC = LEFT</a:t>
            </a:r>
          </a:p>
        </p:txBody>
      </p:sp>
      <p:sp>
        <p:nvSpPr>
          <p:cNvPr id="43013" name="Text Box 19"/>
          <p:cNvSpPr txBox="1">
            <a:spLocks noChangeArrowheads="1"/>
          </p:cNvSpPr>
          <p:nvPr/>
        </p:nvSpPr>
        <p:spPr bwMode="auto">
          <a:xfrm>
            <a:off x="914400" y="2447925"/>
            <a:ext cx="7620000" cy="1590675"/>
          </a:xfrm>
          <a:prstGeom prst="rect">
            <a:avLst/>
          </a:prstGeom>
          <a:solidFill>
            <a:srgbClr val="CCFF99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solidFill>
                  <a:srgbClr val="0000FF"/>
                </a:solidFill>
              </a:rPr>
              <a:t>3. (a) Repeat A[LOC] &gt; A[LEFT] and LOC ≠ LEFT</a:t>
            </a:r>
          </a:p>
          <a:p>
            <a:r>
              <a:rPr lang="en-US" sz="1400">
                <a:solidFill>
                  <a:srgbClr val="0000FF"/>
                </a:solidFill>
              </a:rPr>
              <a:t>		 LEFT := LEFT +1</a:t>
            </a:r>
          </a:p>
          <a:p>
            <a:r>
              <a:rPr lang="en-US" sz="1400">
                <a:solidFill>
                  <a:srgbClr val="0000FF"/>
                </a:solidFill>
              </a:rPr>
              <a:t>    (b) if LOC = LEFT then return</a:t>
            </a:r>
          </a:p>
          <a:p>
            <a:r>
              <a:rPr lang="en-US" sz="1400">
                <a:solidFill>
                  <a:srgbClr val="0000FF"/>
                </a:solidFill>
              </a:rPr>
              <a:t>    (c) If A[LEFT] &gt; A[LOC]</a:t>
            </a:r>
          </a:p>
          <a:p>
            <a:r>
              <a:rPr lang="en-US" sz="1400">
                <a:solidFill>
                  <a:srgbClr val="0000FF"/>
                </a:solidFill>
              </a:rPr>
              <a:t>		(i) interchange each other</a:t>
            </a:r>
          </a:p>
          <a:p>
            <a:r>
              <a:rPr lang="en-US" sz="1400">
                <a:solidFill>
                  <a:srgbClr val="0000FF"/>
                </a:solidFill>
              </a:rPr>
              <a:t>		(ii) LOC =LEFT</a:t>
            </a:r>
          </a:p>
          <a:p>
            <a:r>
              <a:rPr lang="en-US" sz="1400">
                <a:solidFill>
                  <a:srgbClr val="0000FF"/>
                </a:solidFill>
              </a:rPr>
              <a:t>		(iii) Goto Step 2</a:t>
            </a:r>
          </a:p>
        </p:txBody>
      </p:sp>
      <p:sp>
        <p:nvSpPr>
          <p:cNvPr id="43014" name="AutoShape 20"/>
          <p:cNvSpPr>
            <a:spLocks noChangeArrowheads="1"/>
          </p:cNvSpPr>
          <p:nvPr/>
        </p:nvSpPr>
        <p:spPr bwMode="auto">
          <a:xfrm>
            <a:off x="457200" y="2971800"/>
            <a:ext cx="457200" cy="304800"/>
          </a:xfrm>
          <a:prstGeom prst="rightArrow">
            <a:avLst>
              <a:gd name="adj1" fmla="val 50000"/>
              <a:gd name="adj2" fmla="val 37500"/>
            </a:avLst>
          </a:prstGeom>
          <a:solidFill>
            <a:srgbClr val="FF0000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015" name="Line 21"/>
          <p:cNvSpPr>
            <a:spLocks noChangeShapeType="1"/>
          </p:cNvSpPr>
          <p:nvPr/>
        </p:nvSpPr>
        <p:spPr bwMode="auto">
          <a:xfrm flipV="1">
            <a:off x="914400" y="2667000"/>
            <a:ext cx="3048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3016" name="Rectangle 11"/>
          <p:cNvSpPr>
            <a:spLocks noChangeArrowheads="1"/>
          </p:cNvSpPr>
          <p:nvPr/>
        </p:nvSpPr>
        <p:spPr bwMode="auto">
          <a:xfrm>
            <a:off x="3175" y="-42863"/>
            <a:ext cx="9144000" cy="415926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2100">
                <a:latin typeface="Verdana" pitchFamily="34" charset="0"/>
              </a:rPr>
              <a:t>Quick Sort: An Application of STACKS</a:t>
            </a:r>
          </a:p>
        </p:txBody>
      </p:sp>
      <p:sp>
        <p:nvSpPr>
          <p:cNvPr id="4301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-30163" y="6481763"/>
            <a:ext cx="752476" cy="376237"/>
          </a:xfrm>
          <a:noFill/>
        </p:spPr>
        <p:txBody>
          <a:bodyPr/>
          <a:lstStyle/>
          <a:p>
            <a:pPr algn="l"/>
            <a:r>
              <a:rPr lang="en-US" smtClean="0"/>
              <a:t>9.</a:t>
            </a:r>
            <a:fld id="{CFAFC6B7-9A41-4149-9F3B-45AAFA2E9D8E}" type="slidenum">
              <a:rPr lang="en-US" smtClean="0"/>
              <a:pPr algn="l"/>
              <a:t>26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ext Box 17"/>
          <p:cNvSpPr txBox="1">
            <a:spLocks noChangeArrowheads="1"/>
          </p:cNvSpPr>
          <p:nvPr/>
        </p:nvSpPr>
        <p:spPr bwMode="auto">
          <a:xfrm>
            <a:off x="914400" y="838200"/>
            <a:ext cx="7620000" cy="1590675"/>
          </a:xfrm>
          <a:prstGeom prst="rect">
            <a:avLst/>
          </a:prstGeom>
          <a:solidFill>
            <a:srgbClr val="D9D8B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r>
              <a:rPr lang="en-US" sz="1400" b="0"/>
              <a:t>2. (a) Repeat A[LOC] &lt;= A[RIGHT] and LOC ≠ RIGHT</a:t>
            </a:r>
          </a:p>
          <a:p>
            <a:pPr marL="457200" indent="-457200"/>
            <a:r>
              <a:rPr lang="en-US" sz="1400" b="0"/>
              <a:t>		RIGHT := RIGHT -1</a:t>
            </a:r>
          </a:p>
          <a:p>
            <a:pPr marL="457200" indent="-457200"/>
            <a:r>
              <a:rPr lang="en-US" sz="1400" b="0"/>
              <a:t>    (b) if LOC =RIGHT then return</a:t>
            </a:r>
          </a:p>
          <a:p>
            <a:pPr marL="457200" indent="-457200"/>
            <a:r>
              <a:rPr lang="en-US" sz="1400" b="0"/>
              <a:t>    (c) If A[LOC] &gt; A[RIGHT]</a:t>
            </a:r>
          </a:p>
          <a:p>
            <a:pPr marL="457200" indent="-457200"/>
            <a:r>
              <a:rPr lang="en-US" sz="1400" b="0"/>
              <a:t>		(i) interchange each other</a:t>
            </a:r>
          </a:p>
          <a:p>
            <a:pPr marL="457200" indent="-457200"/>
            <a:r>
              <a:rPr lang="en-US" sz="1400" b="0"/>
              <a:t>		(ii) LOC =RIGHT</a:t>
            </a:r>
          </a:p>
          <a:p>
            <a:pPr marL="457200" indent="-457200"/>
            <a:r>
              <a:rPr lang="en-US" sz="1400" b="0"/>
              <a:t>		(iii) Goto Step 3</a:t>
            </a:r>
          </a:p>
        </p:txBody>
      </p:sp>
      <p:sp>
        <p:nvSpPr>
          <p:cNvPr id="44035" name="Text Box 18"/>
          <p:cNvSpPr txBox="1">
            <a:spLocks noChangeArrowheads="1"/>
          </p:cNvSpPr>
          <p:nvPr/>
        </p:nvSpPr>
        <p:spPr bwMode="auto">
          <a:xfrm>
            <a:off x="914400" y="457200"/>
            <a:ext cx="7620000" cy="314325"/>
          </a:xfrm>
          <a:prstGeom prst="rect">
            <a:avLst/>
          </a:prstGeom>
          <a:solidFill>
            <a:srgbClr val="D9D8B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0"/>
              <a:t>1. Set LEFT = BEG, RIGHT = END and LOC = LEFT</a:t>
            </a:r>
          </a:p>
        </p:txBody>
      </p:sp>
      <p:sp>
        <p:nvSpPr>
          <p:cNvPr id="44036" name="Text Box 19"/>
          <p:cNvSpPr txBox="1">
            <a:spLocks noChangeArrowheads="1"/>
          </p:cNvSpPr>
          <p:nvPr/>
        </p:nvSpPr>
        <p:spPr bwMode="auto">
          <a:xfrm>
            <a:off x="914400" y="2447925"/>
            <a:ext cx="7620000" cy="1590675"/>
          </a:xfrm>
          <a:prstGeom prst="rect">
            <a:avLst/>
          </a:prstGeom>
          <a:solidFill>
            <a:srgbClr val="CCFF99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solidFill>
                  <a:srgbClr val="0000FF"/>
                </a:solidFill>
              </a:rPr>
              <a:t>3. (a) Repeat A[LOC] &gt; A[LEFT] and LOC ≠ LEFT</a:t>
            </a:r>
          </a:p>
          <a:p>
            <a:r>
              <a:rPr lang="en-US" sz="1400">
                <a:solidFill>
                  <a:srgbClr val="0000FF"/>
                </a:solidFill>
              </a:rPr>
              <a:t>		 LEFT := LEFT +1</a:t>
            </a:r>
          </a:p>
          <a:p>
            <a:r>
              <a:rPr lang="en-US" sz="1400">
                <a:solidFill>
                  <a:srgbClr val="0000FF"/>
                </a:solidFill>
              </a:rPr>
              <a:t>    (b) if LOC = LEFT then return</a:t>
            </a:r>
          </a:p>
          <a:p>
            <a:r>
              <a:rPr lang="en-US" sz="1400">
                <a:solidFill>
                  <a:srgbClr val="0000FF"/>
                </a:solidFill>
              </a:rPr>
              <a:t>    (c) If A[LEFT] &gt; A[LOC]</a:t>
            </a:r>
          </a:p>
          <a:p>
            <a:r>
              <a:rPr lang="en-US" sz="1400">
                <a:solidFill>
                  <a:srgbClr val="0000FF"/>
                </a:solidFill>
              </a:rPr>
              <a:t>		(i) interchange each other</a:t>
            </a:r>
          </a:p>
          <a:p>
            <a:r>
              <a:rPr lang="en-US" sz="1400">
                <a:solidFill>
                  <a:srgbClr val="0000FF"/>
                </a:solidFill>
              </a:rPr>
              <a:t>		(ii) LOC =LEFT</a:t>
            </a:r>
          </a:p>
          <a:p>
            <a:r>
              <a:rPr lang="en-US" sz="1400">
                <a:solidFill>
                  <a:srgbClr val="0000FF"/>
                </a:solidFill>
              </a:rPr>
              <a:t>		(iii) Goto Step 2</a:t>
            </a:r>
          </a:p>
        </p:txBody>
      </p:sp>
      <p:sp>
        <p:nvSpPr>
          <p:cNvPr id="44037" name="AutoShape 20"/>
          <p:cNvSpPr>
            <a:spLocks noChangeArrowheads="1"/>
          </p:cNvSpPr>
          <p:nvPr/>
        </p:nvSpPr>
        <p:spPr bwMode="auto">
          <a:xfrm>
            <a:off x="457200" y="2971800"/>
            <a:ext cx="457200" cy="304800"/>
          </a:xfrm>
          <a:prstGeom prst="rightArrow">
            <a:avLst>
              <a:gd name="adj1" fmla="val 50000"/>
              <a:gd name="adj2" fmla="val 37500"/>
            </a:avLst>
          </a:prstGeom>
          <a:solidFill>
            <a:srgbClr val="FF0000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038" name="Line 21"/>
          <p:cNvSpPr>
            <a:spLocks noChangeShapeType="1"/>
          </p:cNvSpPr>
          <p:nvPr/>
        </p:nvSpPr>
        <p:spPr bwMode="auto">
          <a:xfrm>
            <a:off x="914400" y="3124200"/>
            <a:ext cx="304800" cy="152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906463" y="4267200"/>
            <a:ext cx="7170737" cy="2209800"/>
            <a:chOff x="571" y="2688"/>
            <a:chExt cx="4517" cy="1392"/>
          </a:xfrm>
        </p:grpSpPr>
        <p:sp>
          <p:nvSpPr>
            <p:cNvPr id="44042" name="Rectangle 2"/>
            <p:cNvSpPr>
              <a:spLocks noChangeArrowheads="1"/>
            </p:cNvSpPr>
            <p:nvPr/>
          </p:nvSpPr>
          <p:spPr bwMode="auto">
            <a:xfrm>
              <a:off x="1392" y="2928"/>
              <a:ext cx="384" cy="384"/>
            </a:xfrm>
            <a:prstGeom prst="rect">
              <a:avLst/>
            </a:prstGeom>
            <a:solidFill>
              <a:srgbClr val="0000FF"/>
            </a:solidFill>
            <a:ln w="9525">
              <a:miter lim="800000"/>
              <a:headEnd/>
              <a:tailEnd/>
            </a:ln>
            <a:scene3d>
              <a:camera prst="legacyPerspectiveFront">
                <a:rot lat="20099988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FF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30</a:t>
              </a:r>
            </a:p>
          </p:txBody>
        </p:sp>
        <p:sp>
          <p:nvSpPr>
            <p:cNvPr id="44043" name="Rectangle 3"/>
            <p:cNvSpPr>
              <a:spLocks noChangeArrowheads="1"/>
            </p:cNvSpPr>
            <p:nvPr/>
          </p:nvSpPr>
          <p:spPr bwMode="auto">
            <a:xfrm>
              <a:off x="1776" y="2928"/>
              <a:ext cx="384" cy="384"/>
            </a:xfrm>
            <a:prstGeom prst="rect">
              <a:avLst/>
            </a:prstGeom>
            <a:solidFill>
              <a:srgbClr val="0000FF"/>
            </a:solidFill>
            <a:ln w="9525">
              <a:miter lim="800000"/>
              <a:headEnd/>
              <a:tailEnd/>
            </a:ln>
            <a:scene3d>
              <a:camera prst="legacyPerspectiveFront">
                <a:rot lat="20099988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FF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20</a:t>
              </a:r>
            </a:p>
          </p:txBody>
        </p:sp>
        <p:sp>
          <p:nvSpPr>
            <p:cNvPr id="44044" name="Rectangle 4"/>
            <p:cNvSpPr>
              <a:spLocks noChangeArrowheads="1"/>
            </p:cNvSpPr>
            <p:nvPr/>
          </p:nvSpPr>
          <p:spPr bwMode="auto">
            <a:xfrm>
              <a:off x="2160" y="2928"/>
              <a:ext cx="384" cy="384"/>
            </a:xfrm>
            <a:prstGeom prst="rect">
              <a:avLst/>
            </a:prstGeom>
            <a:solidFill>
              <a:srgbClr val="0000FF"/>
            </a:solidFill>
            <a:ln w="9525">
              <a:miter lim="800000"/>
              <a:headEnd/>
              <a:tailEnd/>
            </a:ln>
            <a:scene3d>
              <a:camera prst="legacyPerspectiveFront">
                <a:rot lat="20099988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FF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44045" name="Rectangle 5"/>
            <p:cNvSpPr>
              <a:spLocks noChangeArrowheads="1"/>
            </p:cNvSpPr>
            <p:nvPr/>
          </p:nvSpPr>
          <p:spPr bwMode="auto">
            <a:xfrm>
              <a:off x="2544" y="2928"/>
              <a:ext cx="384" cy="384"/>
            </a:xfrm>
            <a:prstGeom prst="rect">
              <a:avLst/>
            </a:prstGeom>
            <a:solidFill>
              <a:srgbClr val="660033"/>
            </a:solidFill>
            <a:ln w="9525">
              <a:miter lim="800000"/>
              <a:headEnd/>
              <a:tailEnd/>
            </a:ln>
            <a:scene3d>
              <a:camera prst="legacyPerspectiveFront">
                <a:rot lat="20099988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660033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80</a:t>
              </a:r>
            </a:p>
          </p:txBody>
        </p:sp>
        <p:sp>
          <p:nvSpPr>
            <p:cNvPr id="44046" name="Rectangle 6"/>
            <p:cNvSpPr>
              <a:spLocks noChangeArrowheads="1"/>
            </p:cNvSpPr>
            <p:nvPr/>
          </p:nvSpPr>
          <p:spPr bwMode="auto">
            <a:xfrm>
              <a:off x="2928" y="2928"/>
              <a:ext cx="384" cy="384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scene3d>
              <a:camera prst="legacyPerspectiveFront">
                <a:rot lat="20099988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60</a:t>
              </a:r>
            </a:p>
          </p:txBody>
        </p:sp>
        <p:sp>
          <p:nvSpPr>
            <p:cNvPr id="44047" name="Rectangle 7"/>
            <p:cNvSpPr>
              <a:spLocks noChangeArrowheads="1"/>
            </p:cNvSpPr>
            <p:nvPr/>
          </p:nvSpPr>
          <p:spPr bwMode="auto">
            <a:xfrm>
              <a:off x="3312" y="2928"/>
              <a:ext cx="384" cy="384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scene3d>
              <a:camera prst="legacyPerspectiveFront">
                <a:rot lat="20099988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50</a:t>
              </a:r>
            </a:p>
          </p:txBody>
        </p:sp>
        <p:sp>
          <p:nvSpPr>
            <p:cNvPr id="44048" name="Rectangle 8"/>
            <p:cNvSpPr>
              <a:spLocks noChangeArrowheads="1"/>
            </p:cNvSpPr>
            <p:nvPr/>
          </p:nvSpPr>
          <p:spPr bwMode="auto">
            <a:xfrm>
              <a:off x="3696" y="2928"/>
              <a:ext cx="384" cy="384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scene3d>
              <a:camera prst="legacyPerspectiveFront">
                <a:rot lat="20099988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44049" name="Rectangle 9"/>
            <p:cNvSpPr>
              <a:spLocks noChangeArrowheads="1"/>
            </p:cNvSpPr>
            <p:nvPr/>
          </p:nvSpPr>
          <p:spPr bwMode="auto">
            <a:xfrm>
              <a:off x="4080" y="2928"/>
              <a:ext cx="384" cy="384"/>
            </a:xfrm>
            <a:prstGeom prst="rect">
              <a:avLst/>
            </a:prstGeom>
            <a:solidFill>
              <a:srgbClr val="660033"/>
            </a:solidFill>
            <a:ln w="9525">
              <a:miter lim="800000"/>
              <a:headEnd/>
              <a:tailEnd/>
            </a:ln>
            <a:scene3d>
              <a:camera prst="legacyPerspectiveFront">
                <a:rot lat="20099988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660033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40</a:t>
              </a:r>
            </a:p>
          </p:txBody>
        </p:sp>
        <p:sp>
          <p:nvSpPr>
            <p:cNvPr id="44050" name="Rectangle 10"/>
            <p:cNvSpPr>
              <a:spLocks noChangeArrowheads="1"/>
            </p:cNvSpPr>
            <p:nvPr/>
          </p:nvSpPr>
          <p:spPr bwMode="auto">
            <a:xfrm>
              <a:off x="4464" y="2928"/>
              <a:ext cx="384" cy="384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scene3d>
              <a:camera prst="legacyPerspectiveFront">
                <a:rot lat="20099988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100</a:t>
              </a:r>
            </a:p>
          </p:txBody>
        </p:sp>
        <p:sp>
          <p:nvSpPr>
            <p:cNvPr id="44051" name="Text Box 11"/>
            <p:cNvSpPr txBox="1">
              <a:spLocks noChangeArrowheads="1"/>
            </p:cNvSpPr>
            <p:nvPr/>
          </p:nvSpPr>
          <p:spPr bwMode="auto">
            <a:xfrm>
              <a:off x="571" y="3033"/>
              <a:ext cx="660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0000FF"/>
                  </a:solidFill>
                  <a:latin typeface="Times New Roman" pitchFamily="18" charset="0"/>
                </a:rPr>
                <a:t>LOC = 7</a:t>
              </a:r>
            </a:p>
          </p:txBody>
        </p:sp>
        <p:sp>
          <p:nvSpPr>
            <p:cNvPr id="44052" name="Text Box 12"/>
            <p:cNvSpPr txBox="1">
              <a:spLocks noChangeArrowheads="1"/>
            </p:cNvSpPr>
            <p:nvPr/>
          </p:nvSpPr>
          <p:spPr bwMode="auto">
            <a:xfrm>
              <a:off x="1420" y="3360"/>
              <a:ext cx="34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0">
                  <a:latin typeface="Times New Roman" pitchFamily="18" charset="0"/>
                </a:rPr>
                <a:t>[0]    [1]   [2]    [3]   [4]   [5]    [6]   [7]   [8]</a:t>
              </a:r>
            </a:p>
          </p:txBody>
        </p:sp>
        <p:sp>
          <p:nvSpPr>
            <p:cNvPr id="44053" name="Text Box 13"/>
            <p:cNvSpPr txBox="1">
              <a:spLocks noChangeArrowheads="1"/>
            </p:cNvSpPr>
            <p:nvPr/>
          </p:nvSpPr>
          <p:spPr bwMode="auto">
            <a:xfrm>
              <a:off x="1536" y="3840"/>
              <a:ext cx="768" cy="2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0000FF"/>
                  </a:solidFill>
                  <a:latin typeface="Times New Roman" pitchFamily="18" charset="0"/>
                </a:rPr>
                <a:t>LEFT = 3</a:t>
              </a:r>
            </a:p>
          </p:txBody>
        </p:sp>
        <p:sp>
          <p:nvSpPr>
            <p:cNvPr id="44054" name="Text Box 14"/>
            <p:cNvSpPr txBox="1">
              <a:spLocks noChangeArrowheads="1"/>
            </p:cNvSpPr>
            <p:nvPr/>
          </p:nvSpPr>
          <p:spPr bwMode="auto">
            <a:xfrm>
              <a:off x="4128" y="3849"/>
              <a:ext cx="9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b="0">
                  <a:latin typeface="Times New Roman" pitchFamily="18" charset="0"/>
                </a:rPr>
                <a:t>RIGHT = 7</a:t>
              </a:r>
            </a:p>
          </p:txBody>
        </p:sp>
        <p:sp>
          <p:nvSpPr>
            <p:cNvPr id="44055" name="Line 15"/>
            <p:cNvSpPr>
              <a:spLocks noChangeShapeType="1"/>
            </p:cNvSpPr>
            <p:nvPr/>
          </p:nvSpPr>
          <p:spPr bwMode="auto">
            <a:xfrm flipH="1" flipV="1">
              <a:off x="4368" y="3648"/>
              <a:ext cx="192" cy="24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56" name="Line 16"/>
            <p:cNvSpPr>
              <a:spLocks noChangeShapeType="1"/>
            </p:cNvSpPr>
            <p:nvPr/>
          </p:nvSpPr>
          <p:spPr bwMode="auto">
            <a:xfrm flipV="1">
              <a:off x="1872" y="3648"/>
              <a:ext cx="864" cy="24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57" name="Freeform 22"/>
            <p:cNvSpPr>
              <a:spLocks/>
            </p:cNvSpPr>
            <p:nvPr/>
          </p:nvSpPr>
          <p:spPr bwMode="auto">
            <a:xfrm>
              <a:off x="2688" y="2688"/>
              <a:ext cx="1584" cy="240"/>
            </a:xfrm>
            <a:custGeom>
              <a:avLst/>
              <a:gdLst>
                <a:gd name="T0" fmla="*/ 0 w 1584"/>
                <a:gd name="T1" fmla="*/ 240 h 240"/>
                <a:gd name="T2" fmla="*/ 960 w 1584"/>
                <a:gd name="T3" fmla="*/ 0 h 240"/>
                <a:gd name="T4" fmla="*/ 1584 w 1584"/>
                <a:gd name="T5" fmla="*/ 240 h 240"/>
                <a:gd name="T6" fmla="*/ 0 60000 65536"/>
                <a:gd name="T7" fmla="*/ 0 60000 65536"/>
                <a:gd name="T8" fmla="*/ 0 60000 65536"/>
                <a:gd name="T9" fmla="*/ 0 w 1584"/>
                <a:gd name="T10" fmla="*/ 0 h 240"/>
                <a:gd name="T11" fmla="*/ 1584 w 1584"/>
                <a:gd name="T12" fmla="*/ 240 h 2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584" h="240">
                  <a:moveTo>
                    <a:pt x="0" y="240"/>
                  </a:moveTo>
                  <a:cubicBezTo>
                    <a:pt x="348" y="120"/>
                    <a:pt x="696" y="0"/>
                    <a:pt x="960" y="0"/>
                  </a:cubicBezTo>
                  <a:cubicBezTo>
                    <a:pt x="1224" y="0"/>
                    <a:pt x="1480" y="200"/>
                    <a:pt x="1584" y="24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4040" name="Rectangle 11"/>
          <p:cNvSpPr>
            <a:spLocks noChangeArrowheads="1"/>
          </p:cNvSpPr>
          <p:nvPr/>
        </p:nvSpPr>
        <p:spPr bwMode="auto">
          <a:xfrm>
            <a:off x="3175" y="-42863"/>
            <a:ext cx="9144000" cy="415926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2100">
                <a:latin typeface="Verdana" pitchFamily="34" charset="0"/>
              </a:rPr>
              <a:t>Quick Sort: An Application of STACKS</a:t>
            </a:r>
          </a:p>
        </p:txBody>
      </p:sp>
      <p:sp>
        <p:nvSpPr>
          <p:cNvPr id="44041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-30163" y="6481763"/>
            <a:ext cx="752476" cy="376237"/>
          </a:xfrm>
          <a:noFill/>
        </p:spPr>
        <p:txBody>
          <a:bodyPr/>
          <a:lstStyle/>
          <a:p>
            <a:pPr algn="l"/>
            <a:r>
              <a:rPr lang="en-US" smtClean="0"/>
              <a:t>9.</a:t>
            </a:r>
            <a:fld id="{DC174A1E-DC14-4F9B-B760-0EE8872BC850}" type="slidenum">
              <a:rPr lang="en-US" smtClean="0"/>
              <a:pPr algn="l"/>
              <a:t>27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906463" y="4648200"/>
            <a:ext cx="7170737" cy="1828800"/>
            <a:chOff x="571" y="2928"/>
            <a:chExt cx="4517" cy="1152"/>
          </a:xfrm>
        </p:grpSpPr>
        <p:sp>
          <p:nvSpPr>
            <p:cNvPr id="45066" name="Rectangle 2"/>
            <p:cNvSpPr>
              <a:spLocks noChangeArrowheads="1"/>
            </p:cNvSpPr>
            <p:nvPr/>
          </p:nvSpPr>
          <p:spPr bwMode="auto">
            <a:xfrm>
              <a:off x="1392" y="2928"/>
              <a:ext cx="384" cy="384"/>
            </a:xfrm>
            <a:prstGeom prst="rect">
              <a:avLst/>
            </a:prstGeom>
            <a:solidFill>
              <a:srgbClr val="0000FF"/>
            </a:solidFill>
            <a:ln w="9525">
              <a:miter lim="800000"/>
              <a:headEnd/>
              <a:tailEnd/>
            </a:ln>
            <a:scene3d>
              <a:camera prst="legacyPerspectiveFront">
                <a:rot lat="20099988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FF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30</a:t>
              </a:r>
            </a:p>
          </p:txBody>
        </p:sp>
        <p:sp>
          <p:nvSpPr>
            <p:cNvPr id="45067" name="Rectangle 3"/>
            <p:cNvSpPr>
              <a:spLocks noChangeArrowheads="1"/>
            </p:cNvSpPr>
            <p:nvPr/>
          </p:nvSpPr>
          <p:spPr bwMode="auto">
            <a:xfrm>
              <a:off x="1776" y="2928"/>
              <a:ext cx="384" cy="384"/>
            </a:xfrm>
            <a:prstGeom prst="rect">
              <a:avLst/>
            </a:prstGeom>
            <a:solidFill>
              <a:srgbClr val="0000FF"/>
            </a:solidFill>
            <a:ln w="9525">
              <a:miter lim="800000"/>
              <a:headEnd/>
              <a:tailEnd/>
            </a:ln>
            <a:scene3d>
              <a:camera prst="legacyPerspectiveFront">
                <a:rot lat="20099988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FF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20</a:t>
              </a:r>
            </a:p>
          </p:txBody>
        </p:sp>
        <p:sp>
          <p:nvSpPr>
            <p:cNvPr id="45068" name="Rectangle 4"/>
            <p:cNvSpPr>
              <a:spLocks noChangeArrowheads="1"/>
            </p:cNvSpPr>
            <p:nvPr/>
          </p:nvSpPr>
          <p:spPr bwMode="auto">
            <a:xfrm>
              <a:off x="2160" y="2928"/>
              <a:ext cx="384" cy="384"/>
            </a:xfrm>
            <a:prstGeom prst="rect">
              <a:avLst/>
            </a:prstGeom>
            <a:solidFill>
              <a:srgbClr val="0000FF"/>
            </a:solidFill>
            <a:ln w="9525">
              <a:miter lim="800000"/>
              <a:headEnd/>
              <a:tailEnd/>
            </a:ln>
            <a:scene3d>
              <a:camera prst="legacyPerspectiveFront">
                <a:rot lat="20099988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FF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45069" name="Rectangle 5"/>
            <p:cNvSpPr>
              <a:spLocks noChangeArrowheads="1"/>
            </p:cNvSpPr>
            <p:nvPr/>
          </p:nvSpPr>
          <p:spPr bwMode="auto">
            <a:xfrm>
              <a:off x="2544" y="2928"/>
              <a:ext cx="384" cy="384"/>
            </a:xfrm>
            <a:prstGeom prst="rect">
              <a:avLst/>
            </a:prstGeom>
            <a:solidFill>
              <a:srgbClr val="660033"/>
            </a:solidFill>
            <a:ln w="9525">
              <a:miter lim="800000"/>
              <a:headEnd/>
              <a:tailEnd/>
            </a:ln>
            <a:scene3d>
              <a:camera prst="legacyPerspectiveFront">
                <a:rot lat="20099988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660033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40</a:t>
              </a:r>
            </a:p>
          </p:txBody>
        </p:sp>
        <p:sp>
          <p:nvSpPr>
            <p:cNvPr id="45070" name="Rectangle 6"/>
            <p:cNvSpPr>
              <a:spLocks noChangeArrowheads="1"/>
            </p:cNvSpPr>
            <p:nvPr/>
          </p:nvSpPr>
          <p:spPr bwMode="auto">
            <a:xfrm>
              <a:off x="2928" y="2928"/>
              <a:ext cx="384" cy="384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scene3d>
              <a:camera prst="legacyPerspectiveFront">
                <a:rot lat="20099988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60</a:t>
              </a:r>
            </a:p>
          </p:txBody>
        </p:sp>
        <p:sp>
          <p:nvSpPr>
            <p:cNvPr id="45071" name="Rectangle 7"/>
            <p:cNvSpPr>
              <a:spLocks noChangeArrowheads="1"/>
            </p:cNvSpPr>
            <p:nvPr/>
          </p:nvSpPr>
          <p:spPr bwMode="auto">
            <a:xfrm>
              <a:off x="3312" y="2928"/>
              <a:ext cx="384" cy="384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scene3d>
              <a:camera prst="legacyPerspectiveFront">
                <a:rot lat="20099988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50</a:t>
              </a:r>
            </a:p>
          </p:txBody>
        </p:sp>
        <p:sp>
          <p:nvSpPr>
            <p:cNvPr id="45072" name="Rectangle 8"/>
            <p:cNvSpPr>
              <a:spLocks noChangeArrowheads="1"/>
            </p:cNvSpPr>
            <p:nvPr/>
          </p:nvSpPr>
          <p:spPr bwMode="auto">
            <a:xfrm>
              <a:off x="3696" y="2928"/>
              <a:ext cx="384" cy="384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scene3d>
              <a:camera prst="legacyPerspectiveFront">
                <a:rot lat="20099988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45073" name="Rectangle 9"/>
            <p:cNvSpPr>
              <a:spLocks noChangeArrowheads="1"/>
            </p:cNvSpPr>
            <p:nvPr/>
          </p:nvSpPr>
          <p:spPr bwMode="auto">
            <a:xfrm>
              <a:off x="4080" y="2928"/>
              <a:ext cx="384" cy="384"/>
            </a:xfrm>
            <a:prstGeom prst="rect">
              <a:avLst/>
            </a:prstGeom>
            <a:solidFill>
              <a:srgbClr val="660033"/>
            </a:solidFill>
            <a:ln w="9525">
              <a:miter lim="800000"/>
              <a:headEnd/>
              <a:tailEnd/>
            </a:ln>
            <a:scene3d>
              <a:camera prst="legacyPerspectiveFront">
                <a:rot lat="20099988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660033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80</a:t>
              </a:r>
            </a:p>
          </p:txBody>
        </p:sp>
        <p:sp>
          <p:nvSpPr>
            <p:cNvPr id="45074" name="Rectangle 10"/>
            <p:cNvSpPr>
              <a:spLocks noChangeArrowheads="1"/>
            </p:cNvSpPr>
            <p:nvPr/>
          </p:nvSpPr>
          <p:spPr bwMode="auto">
            <a:xfrm>
              <a:off x="4464" y="2928"/>
              <a:ext cx="384" cy="384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scene3d>
              <a:camera prst="legacyPerspectiveFront">
                <a:rot lat="20099988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100</a:t>
              </a:r>
            </a:p>
          </p:txBody>
        </p:sp>
        <p:sp>
          <p:nvSpPr>
            <p:cNvPr id="45075" name="Text Box 11"/>
            <p:cNvSpPr txBox="1">
              <a:spLocks noChangeArrowheads="1"/>
            </p:cNvSpPr>
            <p:nvPr/>
          </p:nvSpPr>
          <p:spPr bwMode="auto">
            <a:xfrm>
              <a:off x="571" y="3033"/>
              <a:ext cx="660" cy="237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  <a:latin typeface="Times New Roman" pitchFamily="18" charset="0"/>
                </a:rPr>
                <a:t>LOC = 3</a:t>
              </a:r>
            </a:p>
          </p:txBody>
        </p:sp>
        <p:sp>
          <p:nvSpPr>
            <p:cNvPr id="45076" name="Text Box 12"/>
            <p:cNvSpPr txBox="1">
              <a:spLocks noChangeArrowheads="1"/>
            </p:cNvSpPr>
            <p:nvPr/>
          </p:nvSpPr>
          <p:spPr bwMode="auto">
            <a:xfrm>
              <a:off x="1420" y="3360"/>
              <a:ext cx="34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0">
                  <a:latin typeface="Times New Roman" pitchFamily="18" charset="0"/>
                </a:rPr>
                <a:t>[0]    [1]   [2]    [3]   [4]   [5]    [6]   [7]   [8]</a:t>
              </a:r>
            </a:p>
          </p:txBody>
        </p:sp>
        <p:sp>
          <p:nvSpPr>
            <p:cNvPr id="45077" name="Text Box 13"/>
            <p:cNvSpPr txBox="1">
              <a:spLocks noChangeArrowheads="1"/>
            </p:cNvSpPr>
            <p:nvPr/>
          </p:nvSpPr>
          <p:spPr bwMode="auto">
            <a:xfrm>
              <a:off x="1536" y="3840"/>
              <a:ext cx="768" cy="23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0000FF"/>
                  </a:solidFill>
                  <a:latin typeface="Times New Roman" pitchFamily="18" charset="0"/>
                </a:rPr>
                <a:t>LEFT = 3</a:t>
              </a:r>
            </a:p>
          </p:txBody>
        </p:sp>
        <p:sp>
          <p:nvSpPr>
            <p:cNvPr id="45078" name="Text Box 14"/>
            <p:cNvSpPr txBox="1">
              <a:spLocks noChangeArrowheads="1"/>
            </p:cNvSpPr>
            <p:nvPr/>
          </p:nvSpPr>
          <p:spPr bwMode="auto">
            <a:xfrm>
              <a:off x="4128" y="3849"/>
              <a:ext cx="96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b="0">
                  <a:latin typeface="Times New Roman" pitchFamily="18" charset="0"/>
                </a:rPr>
                <a:t>RIGHT = 7</a:t>
              </a:r>
            </a:p>
          </p:txBody>
        </p:sp>
        <p:sp>
          <p:nvSpPr>
            <p:cNvPr id="45079" name="Line 15"/>
            <p:cNvSpPr>
              <a:spLocks noChangeShapeType="1"/>
            </p:cNvSpPr>
            <p:nvPr/>
          </p:nvSpPr>
          <p:spPr bwMode="auto">
            <a:xfrm flipH="1" flipV="1">
              <a:off x="4368" y="3648"/>
              <a:ext cx="192" cy="24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080" name="Line 16"/>
            <p:cNvSpPr>
              <a:spLocks noChangeShapeType="1"/>
            </p:cNvSpPr>
            <p:nvPr/>
          </p:nvSpPr>
          <p:spPr bwMode="auto">
            <a:xfrm flipV="1">
              <a:off x="1872" y="3648"/>
              <a:ext cx="864" cy="24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5059" name="Text Box 17"/>
          <p:cNvSpPr txBox="1">
            <a:spLocks noChangeArrowheads="1"/>
          </p:cNvSpPr>
          <p:nvPr/>
        </p:nvSpPr>
        <p:spPr bwMode="auto">
          <a:xfrm>
            <a:off x="914400" y="838200"/>
            <a:ext cx="7620000" cy="1590675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r>
              <a:rPr lang="en-US" sz="1400">
                <a:solidFill>
                  <a:srgbClr val="0000FF"/>
                </a:solidFill>
              </a:rPr>
              <a:t>2. (a) Repeat A[LOC] &lt;= A[RIGHT] and LOC ≠ RIGHT</a:t>
            </a:r>
          </a:p>
          <a:p>
            <a:pPr marL="457200" indent="-457200"/>
            <a:r>
              <a:rPr lang="en-US" sz="1400">
                <a:solidFill>
                  <a:srgbClr val="0000FF"/>
                </a:solidFill>
              </a:rPr>
              <a:t>		RIGHT := RIGHT -1</a:t>
            </a:r>
          </a:p>
          <a:p>
            <a:pPr marL="457200" indent="-457200"/>
            <a:r>
              <a:rPr lang="en-US" sz="1400">
                <a:solidFill>
                  <a:srgbClr val="0000FF"/>
                </a:solidFill>
              </a:rPr>
              <a:t>    (b) if LOC =RIGHT then return</a:t>
            </a:r>
          </a:p>
          <a:p>
            <a:pPr marL="457200" indent="-457200"/>
            <a:r>
              <a:rPr lang="en-US" sz="1400">
                <a:solidFill>
                  <a:srgbClr val="0000FF"/>
                </a:solidFill>
              </a:rPr>
              <a:t>    (c) If A[LOC] &gt; A[RIGHT]</a:t>
            </a:r>
          </a:p>
          <a:p>
            <a:pPr marL="457200" indent="-457200"/>
            <a:r>
              <a:rPr lang="en-US" sz="1400">
                <a:solidFill>
                  <a:srgbClr val="0000FF"/>
                </a:solidFill>
              </a:rPr>
              <a:t>		(i) interchange each other</a:t>
            </a:r>
          </a:p>
          <a:p>
            <a:pPr marL="457200" indent="-457200"/>
            <a:r>
              <a:rPr lang="en-US" sz="1400">
                <a:solidFill>
                  <a:srgbClr val="0000FF"/>
                </a:solidFill>
              </a:rPr>
              <a:t>		(ii) LOC =RIGHT</a:t>
            </a:r>
          </a:p>
          <a:p>
            <a:pPr marL="457200" indent="-457200"/>
            <a:r>
              <a:rPr lang="en-US" sz="1400">
                <a:solidFill>
                  <a:srgbClr val="0000FF"/>
                </a:solidFill>
              </a:rPr>
              <a:t>		(iii) Goto Step 3</a:t>
            </a:r>
          </a:p>
        </p:txBody>
      </p:sp>
      <p:sp>
        <p:nvSpPr>
          <p:cNvPr id="45060" name="Text Box 18"/>
          <p:cNvSpPr txBox="1">
            <a:spLocks noChangeArrowheads="1"/>
          </p:cNvSpPr>
          <p:nvPr/>
        </p:nvSpPr>
        <p:spPr bwMode="auto">
          <a:xfrm>
            <a:off x="914400" y="457200"/>
            <a:ext cx="7620000" cy="314325"/>
          </a:xfrm>
          <a:prstGeom prst="rect">
            <a:avLst/>
          </a:prstGeom>
          <a:solidFill>
            <a:srgbClr val="D9D8B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0"/>
              <a:t>1. Set LEFT = BEG, RIGHT = END and LOC = LEFT</a:t>
            </a:r>
          </a:p>
        </p:txBody>
      </p:sp>
      <p:sp>
        <p:nvSpPr>
          <p:cNvPr id="45061" name="Text Box 19"/>
          <p:cNvSpPr txBox="1">
            <a:spLocks noChangeArrowheads="1"/>
          </p:cNvSpPr>
          <p:nvPr/>
        </p:nvSpPr>
        <p:spPr bwMode="auto">
          <a:xfrm>
            <a:off x="914400" y="2447925"/>
            <a:ext cx="7620000" cy="1590675"/>
          </a:xfrm>
          <a:prstGeom prst="rect">
            <a:avLst/>
          </a:prstGeom>
          <a:solidFill>
            <a:srgbClr val="D9D8B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0"/>
              <a:t>3. (a) Repeat A[LOC] &gt; A[LEFT] and LOC ≠ LEFT</a:t>
            </a:r>
          </a:p>
          <a:p>
            <a:r>
              <a:rPr lang="en-US" sz="1400" b="0"/>
              <a:t>		 LEFT := LEFT +1</a:t>
            </a:r>
          </a:p>
          <a:p>
            <a:r>
              <a:rPr lang="en-US" sz="1400" b="0"/>
              <a:t>    (b) if LOC = LEFT then return</a:t>
            </a:r>
          </a:p>
          <a:p>
            <a:r>
              <a:rPr lang="en-US" sz="1400" b="0"/>
              <a:t>    (c) If A[LEFT] &gt; A[LOC]</a:t>
            </a:r>
          </a:p>
          <a:p>
            <a:r>
              <a:rPr lang="en-US" sz="1400" b="0"/>
              <a:t>		(i) interchange each other</a:t>
            </a:r>
          </a:p>
          <a:p>
            <a:r>
              <a:rPr lang="en-US" sz="1400" b="0"/>
              <a:t>		(ii) LOC =LEFT</a:t>
            </a:r>
          </a:p>
          <a:p>
            <a:r>
              <a:rPr lang="en-US" sz="1400" b="0"/>
              <a:t>		(iii) Goto Step 2</a:t>
            </a:r>
          </a:p>
        </p:txBody>
      </p:sp>
      <p:sp>
        <p:nvSpPr>
          <p:cNvPr id="45062" name="AutoShape 20"/>
          <p:cNvSpPr>
            <a:spLocks noChangeArrowheads="1"/>
          </p:cNvSpPr>
          <p:nvPr/>
        </p:nvSpPr>
        <p:spPr bwMode="auto">
          <a:xfrm>
            <a:off x="381000" y="1371600"/>
            <a:ext cx="457200" cy="304800"/>
          </a:xfrm>
          <a:prstGeom prst="rightArrow">
            <a:avLst>
              <a:gd name="adj1" fmla="val 50000"/>
              <a:gd name="adj2" fmla="val 37500"/>
            </a:avLst>
          </a:prstGeom>
          <a:solidFill>
            <a:srgbClr val="FF0000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063" name="Line 21"/>
          <p:cNvSpPr>
            <a:spLocks noChangeShapeType="1"/>
          </p:cNvSpPr>
          <p:nvPr/>
        </p:nvSpPr>
        <p:spPr bwMode="auto">
          <a:xfrm flipV="1">
            <a:off x="838200" y="1066800"/>
            <a:ext cx="4572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5064" name="Rectangle 11"/>
          <p:cNvSpPr>
            <a:spLocks noChangeArrowheads="1"/>
          </p:cNvSpPr>
          <p:nvPr/>
        </p:nvSpPr>
        <p:spPr bwMode="auto">
          <a:xfrm>
            <a:off x="3175" y="-42863"/>
            <a:ext cx="9144000" cy="415926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2100">
                <a:latin typeface="Verdana" pitchFamily="34" charset="0"/>
              </a:rPr>
              <a:t>Quick Sort: An Application of STACKS</a:t>
            </a:r>
          </a:p>
        </p:txBody>
      </p:sp>
      <p:sp>
        <p:nvSpPr>
          <p:cNvPr id="45065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-30163" y="6481763"/>
            <a:ext cx="752476" cy="376237"/>
          </a:xfrm>
          <a:noFill/>
        </p:spPr>
        <p:txBody>
          <a:bodyPr/>
          <a:lstStyle/>
          <a:p>
            <a:pPr algn="l"/>
            <a:r>
              <a:rPr lang="en-US" smtClean="0"/>
              <a:t>9.</a:t>
            </a:r>
            <a:fld id="{BFE4CFDC-4D27-49F2-BF56-D24099A27B7C}" type="slidenum">
              <a:rPr lang="en-US" smtClean="0"/>
              <a:pPr algn="l"/>
              <a:t>28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17"/>
          <p:cNvSpPr txBox="1">
            <a:spLocks noChangeArrowheads="1"/>
          </p:cNvSpPr>
          <p:nvPr/>
        </p:nvSpPr>
        <p:spPr bwMode="auto">
          <a:xfrm>
            <a:off x="914400" y="838200"/>
            <a:ext cx="7620000" cy="1590675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r>
              <a:rPr lang="en-US" sz="1400">
                <a:solidFill>
                  <a:srgbClr val="0000FF"/>
                </a:solidFill>
              </a:rPr>
              <a:t>2. (a) Repeat A[LOC] &lt;= A[RIGHT] and LOC ≠ RIGHT</a:t>
            </a:r>
          </a:p>
          <a:p>
            <a:pPr marL="457200" indent="-457200"/>
            <a:r>
              <a:rPr lang="en-US" sz="1400">
                <a:solidFill>
                  <a:srgbClr val="0000FF"/>
                </a:solidFill>
              </a:rPr>
              <a:t>		RIGHT := RIGHT -1</a:t>
            </a:r>
          </a:p>
          <a:p>
            <a:pPr marL="457200" indent="-457200"/>
            <a:r>
              <a:rPr lang="en-US" sz="1400">
                <a:solidFill>
                  <a:srgbClr val="0000FF"/>
                </a:solidFill>
              </a:rPr>
              <a:t>    (b) if LOC =RIGHT then return</a:t>
            </a:r>
          </a:p>
          <a:p>
            <a:pPr marL="457200" indent="-457200"/>
            <a:r>
              <a:rPr lang="en-US" sz="1400">
                <a:solidFill>
                  <a:srgbClr val="0000FF"/>
                </a:solidFill>
              </a:rPr>
              <a:t>    (c) If A[LOC] &gt; A[RIGHT]</a:t>
            </a:r>
          </a:p>
          <a:p>
            <a:pPr marL="457200" indent="-457200"/>
            <a:r>
              <a:rPr lang="en-US" sz="1400">
                <a:solidFill>
                  <a:srgbClr val="0000FF"/>
                </a:solidFill>
              </a:rPr>
              <a:t>		(i) interchange each other</a:t>
            </a:r>
          </a:p>
          <a:p>
            <a:pPr marL="457200" indent="-457200"/>
            <a:r>
              <a:rPr lang="en-US" sz="1400">
                <a:solidFill>
                  <a:srgbClr val="0000FF"/>
                </a:solidFill>
              </a:rPr>
              <a:t>		(ii) LOC =RIGHT</a:t>
            </a:r>
          </a:p>
          <a:p>
            <a:pPr marL="457200" indent="-457200"/>
            <a:r>
              <a:rPr lang="en-US" sz="1400">
                <a:solidFill>
                  <a:srgbClr val="0000FF"/>
                </a:solidFill>
              </a:rPr>
              <a:t>		(iii) Goto Step 3</a:t>
            </a:r>
          </a:p>
        </p:txBody>
      </p:sp>
      <p:sp>
        <p:nvSpPr>
          <p:cNvPr id="46083" name="Text Box 18"/>
          <p:cNvSpPr txBox="1">
            <a:spLocks noChangeArrowheads="1"/>
          </p:cNvSpPr>
          <p:nvPr/>
        </p:nvSpPr>
        <p:spPr bwMode="auto">
          <a:xfrm>
            <a:off x="914400" y="457200"/>
            <a:ext cx="7620000" cy="314325"/>
          </a:xfrm>
          <a:prstGeom prst="rect">
            <a:avLst/>
          </a:prstGeom>
          <a:solidFill>
            <a:srgbClr val="D9D8B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0"/>
              <a:t>1. Set LEFT = BEG, RIGHT = END and LOC = LEFT</a:t>
            </a:r>
          </a:p>
        </p:txBody>
      </p:sp>
      <p:sp>
        <p:nvSpPr>
          <p:cNvPr id="46084" name="Text Box 19"/>
          <p:cNvSpPr txBox="1">
            <a:spLocks noChangeArrowheads="1"/>
          </p:cNvSpPr>
          <p:nvPr/>
        </p:nvSpPr>
        <p:spPr bwMode="auto">
          <a:xfrm>
            <a:off x="914400" y="2447925"/>
            <a:ext cx="7620000" cy="1590675"/>
          </a:xfrm>
          <a:prstGeom prst="rect">
            <a:avLst/>
          </a:prstGeom>
          <a:solidFill>
            <a:srgbClr val="D9D8B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0"/>
              <a:t>3. (a) Repeat A[LOC] &gt; A[LEFT] and LOC ≠ LEFT</a:t>
            </a:r>
          </a:p>
          <a:p>
            <a:r>
              <a:rPr lang="en-US" sz="1400" b="0"/>
              <a:t>		 LEFT := LEFT +1</a:t>
            </a:r>
          </a:p>
          <a:p>
            <a:r>
              <a:rPr lang="en-US" sz="1400" b="0"/>
              <a:t>    (b) if LOC = LEFT then return</a:t>
            </a:r>
          </a:p>
          <a:p>
            <a:r>
              <a:rPr lang="en-US" sz="1400" b="0"/>
              <a:t>    (c) If A[LEFT] &gt; A[LOC]</a:t>
            </a:r>
          </a:p>
          <a:p>
            <a:r>
              <a:rPr lang="en-US" sz="1400" b="0"/>
              <a:t>		(i) interchange each other</a:t>
            </a:r>
          </a:p>
          <a:p>
            <a:r>
              <a:rPr lang="en-US" sz="1400" b="0"/>
              <a:t>		(ii) LOC =LEFT</a:t>
            </a:r>
          </a:p>
          <a:p>
            <a:r>
              <a:rPr lang="en-US" sz="1400" b="0"/>
              <a:t>		(iii) Goto Step 2</a:t>
            </a:r>
          </a:p>
        </p:txBody>
      </p:sp>
      <p:sp>
        <p:nvSpPr>
          <p:cNvPr id="46085" name="AutoShape 20"/>
          <p:cNvSpPr>
            <a:spLocks noChangeArrowheads="1"/>
          </p:cNvSpPr>
          <p:nvPr/>
        </p:nvSpPr>
        <p:spPr bwMode="auto">
          <a:xfrm>
            <a:off x="381000" y="1371600"/>
            <a:ext cx="457200" cy="304800"/>
          </a:xfrm>
          <a:prstGeom prst="rightArrow">
            <a:avLst>
              <a:gd name="adj1" fmla="val 50000"/>
              <a:gd name="adj2" fmla="val 37500"/>
            </a:avLst>
          </a:prstGeom>
          <a:solidFill>
            <a:srgbClr val="FF0000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086" name="Line 21"/>
          <p:cNvSpPr>
            <a:spLocks noChangeShapeType="1"/>
          </p:cNvSpPr>
          <p:nvPr/>
        </p:nvSpPr>
        <p:spPr bwMode="auto">
          <a:xfrm>
            <a:off x="838200" y="1524000"/>
            <a:ext cx="457200" cy="152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906463" y="4267200"/>
            <a:ext cx="7170737" cy="2219325"/>
            <a:chOff x="571" y="2688"/>
            <a:chExt cx="4517" cy="1398"/>
          </a:xfrm>
        </p:grpSpPr>
        <p:sp>
          <p:nvSpPr>
            <p:cNvPr id="46090" name="Rectangle 2"/>
            <p:cNvSpPr>
              <a:spLocks noChangeArrowheads="1"/>
            </p:cNvSpPr>
            <p:nvPr/>
          </p:nvSpPr>
          <p:spPr bwMode="auto">
            <a:xfrm>
              <a:off x="1392" y="2928"/>
              <a:ext cx="384" cy="384"/>
            </a:xfrm>
            <a:prstGeom prst="rect">
              <a:avLst/>
            </a:prstGeom>
            <a:solidFill>
              <a:srgbClr val="0000FF"/>
            </a:solidFill>
            <a:ln w="9525">
              <a:miter lim="800000"/>
              <a:headEnd/>
              <a:tailEnd/>
            </a:ln>
            <a:scene3d>
              <a:camera prst="legacyPerspectiveFront">
                <a:rot lat="20099988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FF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30</a:t>
              </a:r>
            </a:p>
          </p:txBody>
        </p:sp>
        <p:sp>
          <p:nvSpPr>
            <p:cNvPr id="46091" name="Rectangle 3"/>
            <p:cNvSpPr>
              <a:spLocks noChangeArrowheads="1"/>
            </p:cNvSpPr>
            <p:nvPr/>
          </p:nvSpPr>
          <p:spPr bwMode="auto">
            <a:xfrm>
              <a:off x="1776" y="2928"/>
              <a:ext cx="384" cy="384"/>
            </a:xfrm>
            <a:prstGeom prst="rect">
              <a:avLst/>
            </a:prstGeom>
            <a:solidFill>
              <a:srgbClr val="0000FF"/>
            </a:solidFill>
            <a:ln w="9525">
              <a:miter lim="800000"/>
              <a:headEnd/>
              <a:tailEnd/>
            </a:ln>
            <a:scene3d>
              <a:camera prst="legacyPerspectiveFront">
                <a:rot lat="20099988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FF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20</a:t>
              </a:r>
            </a:p>
          </p:txBody>
        </p:sp>
        <p:sp>
          <p:nvSpPr>
            <p:cNvPr id="46092" name="Rectangle 4"/>
            <p:cNvSpPr>
              <a:spLocks noChangeArrowheads="1"/>
            </p:cNvSpPr>
            <p:nvPr/>
          </p:nvSpPr>
          <p:spPr bwMode="auto">
            <a:xfrm>
              <a:off x="2160" y="2928"/>
              <a:ext cx="384" cy="384"/>
            </a:xfrm>
            <a:prstGeom prst="rect">
              <a:avLst/>
            </a:prstGeom>
            <a:solidFill>
              <a:srgbClr val="0000FF"/>
            </a:solidFill>
            <a:ln w="9525">
              <a:miter lim="800000"/>
              <a:headEnd/>
              <a:tailEnd/>
            </a:ln>
            <a:scene3d>
              <a:camera prst="legacyPerspectiveFront">
                <a:rot lat="20099988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FF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46093" name="Rectangle 5"/>
            <p:cNvSpPr>
              <a:spLocks noChangeArrowheads="1"/>
            </p:cNvSpPr>
            <p:nvPr/>
          </p:nvSpPr>
          <p:spPr bwMode="auto">
            <a:xfrm>
              <a:off x="2544" y="2928"/>
              <a:ext cx="384" cy="384"/>
            </a:xfrm>
            <a:prstGeom prst="rect">
              <a:avLst/>
            </a:prstGeom>
            <a:solidFill>
              <a:srgbClr val="660033"/>
            </a:solidFill>
            <a:ln w="9525">
              <a:miter lim="800000"/>
              <a:headEnd/>
              <a:tailEnd/>
            </a:ln>
            <a:scene3d>
              <a:camera prst="legacyPerspectiveFront">
                <a:rot lat="20099988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660033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40</a:t>
              </a:r>
            </a:p>
          </p:txBody>
        </p:sp>
        <p:sp>
          <p:nvSpPr>
            <p:cNvPr id="46094" name="Rectangle 6"/>
            <p:cNvSpPr>
              <a:spLocks noChangeArrowheads="1"/>
            </p:cNvSpPr>
            <p:nvPr/>
          </p:nvSpPr>
          <p:spPr bwMode="auto">
            <a:xfrm>
              <a:off x="2928" y="2928"/>
              <a:ext cx="384" cy="384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scene3d>
              <a:camera prst="legacyPerspectiveFront">
                <a:rot lat="20099988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60</a:t>
              </a:r>
            </a:p>
          </p:txBody>
        </p:sp>
        <p:sp>
          <p:nvSpPr>
            <p:cNvPr id="46095" name="Rectangle 7"/>
            <p:cNvSpPr>
              <a:spLocks noChangeArrowheads="1"/>
            </p:cNvSpPr>
            <p:nvPr/>
          </p:nvSpPr>
          <p:spPr bwMode="auto">
            <a:xfrm>
              <a:off x="3312" y="2928"/>
              <a:ext cx="384" cy="384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scene3d>
              <a:camera prst="legacyPerspectiveFront">
                <a:rot lat="20099988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50</a:t>
              </a:r>
            </a:p>
          </p:txBody>
        </p:sp>
        <p:sp>
          <p:nvSpPr>
            <p:cNvPr id="46096" name="Rectangle 8"/>
            <p:cNvSpPr>
              <a:spLocks noChangeArrowheads="1"/>
            </p:cNvSpPr>
            <p:nvPr/>
          </p:nvSpPr>
          <p:spPr bwMode="auto">
            <a:xfrm>
              <a:off x="3696" y="2928"/>
              <a:ext cx="384" cy="384"/>
            </a:xfrm>
            <a:prstGeom prst="rect">
              <a:avLst/>
            </a:prstGeom>
            <a:solidFill>
              <a:srgbClr val="660033"/>
            </a:solidFill>
            <a:ln w="9525">
              <a:miter lim="800000"/>
              <a:headEnd/>
              <a:tailEnd/>
            </a:ln>
            <a:scene3d>
              <a:camera prst="legacyPerspectiveFront">
                <a:rot lat="20099988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660033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46097" name="Rectangle 9"/>
            <p:cNvSpPr>
              <a:spLocks noChangeArrowheads="1"/>
            </p:cNvSpPr>
            <p:nvPr/>
          </p:nvSpPr>
          <p:spPr bwMode="auto">
            <a:xfrm>
              <a:off x="4080" y="2928"/>
              <a:ext cx="384" cy="384"/>
            </a:xfrm>
            <a:prstGeom prst="rect">
              <a:avLst/>
            </a:prstGeom>
            <a:solidFill>
              <a:srgbClr val="0000FF"/>
            </a:solidFill>
            <a:ln w="9525">
              <a:miter lim="800000"/>
              <a:headEnd/>
              <a:tailEnd/>
            </a:ln>
            <a:scene3d>
              <a:camera prst="legacyPerspectiveFront">
                <a:rot lat="20099988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FF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80</a:t>
              </a:r>
            </a:p>
          </p:txBody>
        </p:sp>
        <p:sp>
          <p:nvSpPr>
            <p:cNvPr id="46098" name="Rectangle 10"/>
            <p:cNvSpPr>
              <a:spLocks noChangeArrowheads="1"/>
            </p:cNvSpPr>
            <p:nvPr/>
          </p:nvSpPr>
          <p:spPr bwMode="auto">
            <a:xfrm>
              <a:off x="4464" y="2928"/>
              <a:ext cx="384" cy="384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scene3d>
              <a:camera prst="legacyPerspectiveFront">
                <a:rot lat="20099988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100</a:t>
              </a:r>
            </a:p>
          </p:txBody>
        </p:sp>
        <p:sp>
          <p:nvSpPr>
            <p:cNvPr id="46099" name="Text Box 11"/>
            <p:cNvSpPr txBox="1">
              <a:spLocks noChangeArrowheads="1"/>
            </p:cNvSpPr>
            <p:nvPr/>
          </p:nvSpPr>
          <p:spPr bwMode="auto">
            <a:xfrm>
              <a:off x="571" y="3033"/>
              <a:ext cx="635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0">
                  <a:latin typeface="Times New Roman" pitchFamily="18" charset="0"/>
                </a:rPr>
                <a:t>LOC = 3</a:t>
              </a:r>
            </a:p>
          </p:txBody>
        </p:sp>
        <p:sp>
          <p:nvSpPr>
            <p:cNvPr id="46100" name="Text Box 12"/>
            <p:cNvSpPr txBox="1">
              <a:spLocks noChangeArrowheads="1"/>
            </p:cNvSpPr>
            <p:nvPr/>
          </p:nvSpPr>
          <p:spPr bwMode="auto">
            <a:xfrm>
              <a:off x="1420" y="3360"/>
              <a:ext cx="34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0">
                  <a:latin typeface="Times New Roman" pitchFamily="18" charset="0"/>
                </a:rPr>
                <a:t>[0]    [1]   [2]    [3]   [4]   [5]    [6]   [7]   [8]</a:t>
              </a:r>
            </a:p>
          </p:txBody>
        </p:sp>
        <p:sp>
          <p:nvSpPr>
            <p:cNvPr id="46101" name="Text Box 13"/>
            <p:cNvSpPr txBox="1">
              <a:spLocks noChangeArrowheads="1"/>
            </p:cNvSpPr>
            <p:nvPr/>
          </p:nvSpPr>
          <p:spPr bwMode="auto">
            <a:xfrm>
              <a:off x="1536" y="3840"/>
              <a:ext cx="768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0">
                  <a:latin typeface="Times New Roman" pitchFamily="18" charset="0"/>
                </a:rPr>
                <a:t>LEFT = 3</a:t>
              </a:r>
            </a:p>
          </p:txBody>
        </p:sp>
        <p:sp>
          <p:nvSpPr>
            <p:cNvPr id="46102" name="Text Box 14"/>
            <p:cNvSpPr txBox="1">
              <a:spLocks noChangeArrowheads="1"/>
            </p:cNvSpPr>
            <p:nvPr/>
          </p:nvSpPr>
          <p:spPr bwMode="auto">
            <a:xfrm>
              <a:off x="4128" y="3849"/>
              <a:ext cx="960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FF"/>
                  </a:solidFill>
                  <a:latin typeface="Times New Roman" pitchFamily="18" charset="0"/>
                </a:rPr>
                <a:t>RIGHT = 6</a:t>
              </a:r>
            </a:p>
          </p:txBody>
        </p:sp>
        <p:sp>
          <p:nvSpPr>
            <p:cNvPr id="46103" name="Line 15"/>
            <p:cNvSpPr>
              <a:spLocks noChangeShapeType="1"/>
            </p:cNvSpPr>
            <p:nvPr/>
          </p:nvSpPr>
          <p:spPr bwMode="auto">
            <a:xfrm flipH="1" flipV="1">
              <a:off x="4032" y="3600"/>
              <a:ext cx="528" cy="28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04" name="Line 16"/>
            <p:cNvSpPr>
              <a:spLocks noChangeShapeType="1"/>
            </p:cNvSpPr>
            <p:nvPr/>
          </p:nvSpPr>
          <p:spPr bwMode="auto">
            <a:xfrm flipV="1">
              <a:off x="1872" y="3648"/>
              <a:ext cx="864" cy="24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105" name="Freeform 22"/>
            <p:cNvSpPr>
              <a:spLocks/>
            </p:cNvSpPr>
            <p:nvPr/>
          </p:nvSpPr>
          <p:spPr bwMode="auto">
            <a:xfrm>
              <a:off x="2832" y="2688"/>
              <a:ext cx="1008" cy="192"/>
            </a:xfrm>
            <a:custGeom>
              <a:avLst/>
              <a:gdLst>
                <a:gd name="T0" fmla="*/ 0 w 1008"/>
                <a:gd name="T1" fmla="*/ 192 h 192"/>
                <a:gd name="T2" fmla="*/ 672 w 1008"/>
                <a:gd name="T3" fmla="*/ 0 h 192"/>
                <a:gd name="T4" fmla="*/ 1008 w 1008"/>
                <a:gd name="T5" fmla="*/ 192 h 192"/>
                <a:gd name="T6" fmla="*/ 0 60000 65536"/>
                <a:gd name="T7" fmla="*/ 0 60000 65536"/>
                <a:gd name="T8" fmla="*/ 0 60000 65536"/>
                <a:gd name="T9" fmla="*/ 0 w 1008"/>
                <a:gd name="T10" fmla="*/ 0 h 192"/>
                <a:gd name="T11" fmla="*/ 1008 w 1008"/>
                <a:gd name="T12" fmla="*/ 192 h 19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008" h="192">
                  <a:moveTo>
                    <a:pt x="0" y="192"/>
                  </a:moveTo>
                  <a:cubicBezTo>
                    <a:pt x="252" y="96"/>
                    <a:pt x="504" y="0"/>
                    <a:pt x="672" y="0"/>
                  </a:cubicBezTo>
                  <a:cubicBezTo>
                    <a:pt x="840" y="0"/>
                    <a:pt x="924" y="96"/>
                    <a:pt x="1008" y="192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  <a:headEnd type="triangle" w="med" len="med"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6088" name="Rectangle 11"/>
          <p:cNvSpPr>
            <a:spLocks noChangeArrowheads="1"/>
          </p:cNvSpPr>
          <p:nvPr/>
        </p:nvSpPr>
        <p:spPr bwMode="auto">
          <a:xfrm>
            <a:off x="3175" y="-42863"/>
            <a:ext cx="9144000" cy="415926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2100">
                <a:latin typeface="Verdana" pitchFamily="34" charset="0"/>
              </a:rPr>
              <a:t>Quick Sort: An Application of STACKS</a:t>
            </a:r>
          </a:p>
        </p:txBody>
      </p:sp>
      <p:sp>
        <p:nvSpPr>
          <p:cNvPr id="46089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-30163" y="6481763"/>
            <a:ext cx="752476" cy="376237"/>
          </a:xfrm>
          <a:noFill/>
        </p:spPr>
        <p:txBody>
          <a:bodyPr/>
          <a:lstStyle/>
          <a:p>
            <a:pPr algn="l"/>
            <a:r>
              <a:rPr lang="en-US" smtClean="0"/>
              <a:t>9.</a:t>
            </a:r>
            <a:fld id="{30825FE0-7FED-4ECD-AE11-A24B4C026B78}" type="slidenum">
              <a:rPr lang="en-US" smtClean="0"/>
              <a:pPr algn="l"/>
              <a:t>29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651" name="Group 75"/>
          <p:cNvGraphicFramePr>
            <a:graphicFrameLocks noGrp="1"/>
          </p:cNvGraphicFramePr>
          <p:nvPr>
            <p:ph sz="half" idx="2"/>
          </p:nvPr>
        </p:nvGraphicFramePr>
        <p:xfrm>
          <a:off x="5005388" y="2454275"/>
          <a:ext cx="3429000" cy="4023360"/>
        </p:xfrm>
        <a:graphic>
          <a:graphicData uri="http://schemas.openxmlformats.org/drawingml/2006/table">
            <a:tbl>
              <a:tblPr/>
              <a:tblGrid>
                <a:gridCol w="2084388"/>
                <a:gridCol w="1344612"/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Symbol Scanned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STACK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FC"/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arenBoth"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FC"/>
                    </a:solidFill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AutoNum type="arabicParenBoth" startAt="2"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6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5, 6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FC"/>
                    </a:solidFill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(3)  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5, 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charset="0"/>
                          <a:cs typeface="Arial" charset="0"/>
                        </a:rPr>
                        <a:t>6, 2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FC"/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(4)  +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charset="0"/>
                          <a:cs typeface="Arial" charset="0"/>
                        </a:rPr>
                        <a:t>, 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FC"/>
                    </a:solidFill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(5)  *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FC"/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(6)  12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40, 12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FC"/>
                    </a:solidFill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(7)  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40, 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12, 4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FC"/>
                    </a:solidFill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(8)  /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3333FF"/>
                          </a:solidFill>
                          <a:effectLst/>
                          <a:latin typeface="Arial" charset="0"/>
                          <a:cs typeface="Arial" charset="0"/>
                        </a:rPr>
                        <a:t>40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, </a:t>
                      </a: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CC0099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FC"/>
                    </a:solidFill>
                  </a:tcPr>
                </a:tc>
              </a:tr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(9)  -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FC"/>
                    </a:solidFill>
                  </a:tcPr>
                </a:tc>
              </a:tr>
              <a:tr h="3571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(10)  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ECFC"/>
                    </a:solidFill>
                  </a:tcPr>
                </a:tc>
              </a:tr>
            </a:tbl>
          </a:graphicData>
        </a:graphic>
      </p:graphicFrame>
      <p:sp>
        <p:nvSpPr>
          <p:cNvPr id="19496" name="Rectangle 11"/>
          <p:cNvSpPr>
            <a:spLocks noChangeArrowheads="1"/>
          </p:cNvSpPr>
          <p:nvPr/>
        </p:nvSpPr>
        <p:spPr bwMode="auto">
          <a:xfrm>
            <a:off x="3175" y="-42863"/>
            <a:ext cx="9144000" cy="415926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2100">
                <a:latin typeface="Verdana" pitchFamily="34" charset="0"/>
              </a:rPr>
              <a:t>Evaluation of a Postfix Expression using Stack</a:t>
            </a:r>
          </a:p>
        </p:txBody>
      </p:sp>
      <p:sp>
        <p:nvSpPr>
          <p:cNvPr id="19497" name="Text Box 4"/>
          <p:cNvSpPr txBox="1">
            <a:spLocks noChangeArrowheads="1"/>
          </p:cNvSpPr>
          <p:nvPr/>
        </p:nvSpPr>
        <p:spPr bwMode="auto">
          <a:xfrm>
            <a:off x="76200" y="479425"/>
            <a:ext cx="86868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indent="-457200" algn="just">
              <a:spcBef>
                <a:spcPts val="600"/>
              </a:spcBef>
              <a:spcAft>
                <a:spcPts val="600"/>
              </a:spcAft>
            </a:pPr>
            <a:r>
              <a:rPr lang="en-US" sz="1700">
                <a:solidFill>
                  <a:srgbClr val="3333FF"/>
                </a:solidFill>
                <a:latin typeface="Verdana" pitchFamily="34" charset="0"/>
              </a:rPr>
              <a:t>Example:</a:t>
            </a:r>
          </a:p>
          <a:p>
            <a:pPr lvl="1" indent="-4572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1700" b="0">
                <a:latin typeface="Verdana" pitchFamily="34" charset="0"/>
              </a:rPr>
              <a:t>Consider the following arithmetic expression P written in postfix notation:</a:t>
            </a:r>
          </a:p>
          <a:p>
            <a:pPr lvl="1" indent="-457200" algn="ctr">
              <a:spcBef>
                <a:spcPts val="600"/>
              </a:spcBef>
              <a:spcAft>
                <a:spcPts val="600"/>
              </a:spcAft>
            </a:pPr>
            <a:r>
              <a:rPr lang="en-US" sz="1700" b="0">
                <a:latin typeface="Verdana" pitchFamily="34" charset="0"/>
              </a:rPr>
              <a:t>P: 5, 6, 2, +, *, 12, 4, /, -</a:t>
            </a:r>
          </a:p>
          <a:p>
            <a:pPr lvl="1" indent="-4572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1700" b="0">
                <a:latin typeface="Verdana" pitchFamily="34" charset="0"/>
              </a:rPr>
              <a:t>Evaluate the expression by simulating the algorithm discussed above.</a:t>
            </a:r>
          </a:p>
        </p:txBody>
      </p:sp>
      <p:sp>
        <p:nvSpPr>
          <p:cNvPr id="19498" name="Text Box 4"/>
          <p:cNvSpPr txBox="1">
            <a:spLocks noChangeArrowheads="1"/>
          </p:cNvSpPr>
          <p:nvPr/>
        </p:nvSpPr>
        <p:spPr bwMode="auto">
          <a:xfrm>
            <a:off x="38100" y="2273300"/>
            <a:ext cx="474345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indent="-457200" algn="just">
              <a:spcBef>
                <a:spcPts val="600"/>
              </a:spcBef>
              <a:spcAft>
                <a:spcPts val="600"/>
              </a:spcAft>
            </a:pPr>
            <a:r>
              <a:rPr lang="en-US" sz="1700">
                <a:solidFill>
                  <a:srgbClr val="FF0000"/>
                </a:solidFill>
                <a:latin typeface="Verdana" pitchFamily="34" charset="0"/>
              </a:rPr>
              <a:t>Solution:</a:t>
            </a:r>
          </a:p>
          <a:p>
            <a:pPr lvl="1" indent="-4572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1700" b="0">
                <a:latin typeface="Verdana" pitchFamily="34" charset="0"/>
              </a:rPr>
              <a:t>The elements of P have been labeled from left to right for easy reference.</a:t>
            </a:r>
          </a:p>
          <a:p>
            <a:pPr lvl="1" indent="-4572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1700" b="0">
                <a:latin typeface="Verdana" pitchFamily="34" charset="0"/>
              </a:rPr>
              <a:t>A right parenthesis is added at the end of P.</a:t>
            </a:r>
          </a:p>
          <a:p>
            <a:pPr lvl="1" indent="-4572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1700" b="0">
                <a:latin typeface="Verdana" pitchFamily="34" charset="0"/>
              </a:rPr>
              <a:t>Each operand is put onto the STACK.</a:t>
            </a:r>
          </a:p>
          <a:p>
            <a:pPr lvl="1" indent="-4572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1700" b="0">
                <a:latin typeface="Verdana" pitchFamily="34" charset="0"/>
              </a:rPr>
              <a:t>If an operator (say </a:t>
            </a:r>
            <a:r>
              <a:rPr lang="el-GR" sz="1700" b="0">
                <a:solidFill>
                  <a:srgbClr val="3333FF"/>
                </a:solidFill>
                <a:latin typeface="Verdana" pitchFamily="34" charset="0"/>
              </a:rPr>
              <a:t>Θ</a:t>
            </a:r>
            <a:r>
              <a:rPr lang="en-US" sz="1700" b="0">
                <a:latin typeface="Verdana" pitchFamily="34" charset="0"/>
              </a:rPr>
              <a:t>) is encountered, then, remove the two top element of STACK, where A is the top element and B is the next–to–top element. Evaluate  </a:t>
            </a:r>
            <a:r>
              <a:rPr lang="en-US" sz="1700">
                <a:solidFill>
                  <a:srgbClr val="3333FF"/>
                </a:solidFill>
                <a:latin typeface="Verdana" pitchFamily="34" charset="0"/>
              </a:rPr>
              <a:t>B</a:t>
            </a:r>
            <a:r>
              <a:rPr lang="el-GR" sz="1700">
                <a:solidFill>
                  <a:srgbClr val="3333FF"/>
                </a:solidFill>
                <a:latin typeface="Verdana" pitchFamily="34" charset="0"/>
              </a:rPr>
              <a:t>Θ</a:t>
            </a:r>
            <a:r>
              <a:rPr lang="en-US" sz="1700">
                <a:solidFill>
                  <a:srgbClr val="3333FF"/>
                </a:solidFill>
                <a:latin typeface="Verdana" pitchFamily="34" charset="0"/>
              </a:rPr>
              <a:t>A</a:t>
            </a:r>
            <a:r>
              <a:rPr lang="en-US" sz="1700" b="0">
                <a:latin typeface="Verdana" pitchFamily="34" charset="0"/>
              </a:rPr>
              <a:t> and then place the result back on the STACK.</a:t>
            </a:r>
          </a:p>
          <a:p>
            <a:pPr lvl="1" indent="-457200" algn="just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1700" b="0">
                <a:latin typeface="Verdana" pitchFamily="34" charset="0"/>
              </a:rPr>
              <a:t>The top element in the STACK is the final result which is 37.</a:t>
            </a:r>
            <a:endParaRPr lang="en-US" altLang="zh-CN" sz="1700" b="0"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19499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-30163" y="6481763"/>
            <a:ext cx="752476" cy="376237"/>
          </a:xfrm>
          <a:noFill/>
        </p:spPr>
        <p:txBody>
          <a:bodyPr/>
          <a:lstStyle/>
          <a:p>
            <a:pPr algn="l"/>
            <a:r>
              <a:rPr lang="en-US" smtClean="0"/>
              <a:t>9.</a:t>
            </a:r>
            <a:fld id="{BCD3CD37-9869-4100-AB48-4C66D0BEDC69}" type="slidenum">
              <a:rPr lang="en-US" smtClean="0"/>
              <a:pPr algn="l"/>
              <a:t>3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906463" y="4648200"/>
            <a:ext cx="7170737" cy="1838325"/>
            <a:chOff x="571" y="2928"/>
            <a:chExt cx="4517" cy="1158"/>
          </a:xfrm>
        </p:grpSpPr>
        <p:sp>
          <p:nvSpPr>
            <p:cNvPr id="47114" name="Rectangle 2"/>
            <p:cNvSpPr>
              <a:spLocks noChangeArrowheads="1"/>
            </p:cNvSpPr>
            <p:nvPr/>
          </p:nvSpPr>
          <p:spPr bwMode="auto">
            <a:xfrm>
              <a:off x="1392" y="2928"/>
              <a:ext cx="384" cy="384"/>
            </a:xfrm>
            <a:prstGeom prst="rect">
              <a:avLst/>
            </a:prstGeom>
            <a:solidFill>
              <a:srgbClr val="0000FF"/>
            </a:solidFill>
            <a:ln w="9525">
              <a:miter lim="800000"/>
              <a:headEnd/>
              <a:tailEnd/>
            </a:ln>
            <a:scene3d>
              <a:camera prst="legacyPerspectiveFront">
                <a:rot lat="20099988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FF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30</a:t>
              </a:r>
            </a:p>
          </p:txBody>
        </p:sp>
        <p:sp>
          <p:nvSpPr>
            <p:cNvPr id="47115" name="Rectangle 3"/>
            <p:cNvSpPr>
              <a:spLocks noChangeArrowheads="1"/>
            </p:cNvSpPr>
            <p:nvPr/>
          </p:nvSpPr>
          <p:spPr bwMode="auto">
            <a:xfrm>
              <a:off x="1776" y="2928"/>
              <a:ext cx="384" cy="384"/>
            </a:xfrm>
            <a:prstGeom prst="rect">
              <a:avLst/>
            </a:prstGeom>
            <a:solidFill>
              <a:srgbClr val="0000FF"/>
            </a:solidFill>
            <a:ln w="9525">
              <a:miter lim="800000"/>
              <a:headEnd/>
              <a:tailEnd/>
            </a:ln>
            <a:scene3d>
              <a:camera prst="legacyPerspectiveFront">
                <a:rot lat="20099988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FF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20</a:t>
              </a:r>
            </a:p>
          </p:txBody>
        </p:sp>
        <p:sp>
          <p:nvSpPr>
            <p:cNvPr id="47116" name="Rectangle 4"/>
            <p:cNvSpPr>
              <a:spLocks noChangeArrowheads="1"/>
            </p:cNvSpPr>
            <p:nvPr/>
          </p:nvSpPr>
          <p:spPr bwMode="auto">
            <a:xfrm>
              <a:off x="2160" y="2928"/>
              <a:ext cx="384" cy="384"/>
            </a:xfrm>
            <a:prstGeom prst="rect">
              <a:avLst/>
            </a:prstGeom>
            <a:solidFill>
              <a:srgbClr val="0000FF"/>
            </a:solidFill>
            <a:ln w="9525">
              <a:miter lim="800000"/>
              <a:headEnd/>
              <a:tailEnd/>
            </a:ln>
            <a:scene3d>
              <a:camera prst="legacyPerspectiveFront">
                <a:rot lat="20099988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FF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47117" name="Rectangle 5"/>
            <p:cNvSpPr>
              <a:spLocks noChangeArrowheads="1"/>
            </p:cNvSpPr>
            <p:nvPr/>
          </p:nvSpPr>
          <p:spPr bwMode="auto">
            <a:xfrm>
              <a:off x="2544" y="2928"/>
              <a:ext cx="384" cy="384"/>
            </a:xfrm>
            <a:prstGeom prst="rect">
              <a:avLst/>
            </a:prstGeom>
            <a:solidFill>
              <a:srgbClr val="660033"/>
            </a:solidFill>
            <a:ln w="9525">
              <a:miter lim="800000"/>
              <a:headEnd/>
              <a:tailEnd/>
            </a:ln>
            <a:scene3d>
              <a:camera prst="legacyPerspectiveFront">
                <a:rot lat="20099988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660033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47118" name="Rectangle 6"/>
            <p:cNvSpPr>
              <a:spLocks noChangeArrowheads="1"/>
            </p:cNvSpPr>
            <p:nvPr/>
          </p:nvSpPr>
          <p:spPr bwMode="auto">
            <a:xfrm>
              <a:off x="2928" y="2928"/>
              <a:ext cx="384" cy="384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scene3d>
              <a:camera prst="legacyPerspectiveFront">
                <a:rot lat="20099988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60</a:t>
              </a:r>
            </a:p>
          </p:txBody>
        </p:sp>
        <p:sp>
          <p:nvSpPr>
            <p:cNvPr id="47119" name="Rectangle 7"/>
            <p:cNvSpPr>
              <a:spLocks noChangeArrowheads="1"/>
            </p:cNvSpPr>
            <p:nvPr/>
          </p:nvSpPr>
          <p:spPr bwMode="auto">
            <a:xfrm>
              <a:off x="3312" y="2928"/>
              <a:ext cx="384" cy="384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scene3d>
              <a:camera prst="legacyPerspectiveFront">
                <a:rot lat="20099988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50</a:t>
              </a:r>
            </a:p>
          </p:txBody>
        </p:sp>
        <p:sp>
          <p:nvSpPr>
            <p:cNvPr id="47120" name="Rectangle 8"/>
            <p:cNvSpPr>
              <a:spLocks noChangeArrowheads="1"/>
            </p:cNvSpPr>
            <p:nvPr/>
          </p:nvSpPr>
          <p:spPr bwMode="auto">
            <a:xfrm>
              <a:off x="3696" y="2928"/>
              <a:ext cx="384" cy="384"/>
            </a:xfrm>
            <a:prstGeom prst="rect">
              <a:avLst/>
            </a:prstGeom>
            <a:solidFill>
              <a:srgbClr val="660033"/>
            </a:solidFill>
            <a:ln w="9525">
              <a:miter lim="800000"/>
              <a:headEnd/>
              <a:tailEnd/>
            </a:ln>
            <a:scene3d>
              <a:camera prst="legacyPerspectiveFront">
                <a:rot lat="20099988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660033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40</a:t>
              </a:r>
            </a:p>
          </p:txBody>
        </p:sp>
        <p:sp>
          <p:nvSpPr>
            <p:cNvPr id="47121" name="Rectangle 9"/>
            <p:cNvSpPr>
              <a:spLocks noChangeArrowheads="1"/>
            </p:cNvSpPr>
            <p:nvPr/>
          </p:nvSpPr>
          <p:spPr bwMode="auto">
            <a:xfrm>
              <a:off x="4080" y="2928"/>
              <a:ext cx="384" cy="384"/>
            </a:xfrm>
            <a:prstGeom prst="rect">
              <a:avLst/>
            </a:prstGeom>
            <a:solidFill>
              <a:srgbClr val="0000FF"/>
            </a:solidFill>
            <a:ln w="9525">
              <a:miter lim="800000"/>
              <a:headEnd/>
              <a:tailEnd/>
            </a:ln>
            <a:scene3d>
              <a:camera prst="legacyPerspectiveFront">
                <a:rot lat="20099988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FF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80</a:t>
              </a:r>
            </a:p>
          </p:txBody>
        </p:sp>
        <p:sp>
          <p:nvSpPr>
            <p:cNvPr id="47122" name="Rectangle 10"/>
            <p:cNvSpPr>
              <a:spLocks noChangeArrowheads="1"/>
            </p:cNvSpPr>
            <p:nvPr/>
          </p:nvSpPr>
          <p:spPr bwMode="auto">
            <a:xfrm>
              <a:off x="4464" y="2928"/>
              <a:ext cx="384" cy="384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scene3d>
              <a:camera prst="legacyPerspectiveFront">
                <a:rot lat="20099988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100</a:t>
              </a:r>
            </a:p>
          </p:txBody>
        </p:sp>
        <p:sp>
          <p:nvSpPr>
            <p:cNvPr id="47123" name="Text Box 11"/>
            <p:cNvSpPr txBox="1">
              <a:spLocks noChangeArrowheads="1"/>
            </p:cNvSpPr>
            <p:nvPr/>
          </p:nvSpPr>
          <p:spPr bwMode="auto">
            <a:xfrm>
              <a:off x="571" y="3033"/>
              <a:ext cx="660" cy="237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  <a:latin typeface="Times New Roman" pitchFamily="18" charset="0"/>
                </a:rPr>
                <a:t>LOC = 6</a:t>
              </a:r>
            </a:p>
          </p:txBody>
        </p:sp>
        <p:sp>
          <p:nvSpPr>
            <p:cNvPr id="47124" name="Text Box 12"/>
            <p:cNvSpPr txBox="1">
              <a:spLocks noChangeArrowheads="1"/>
            </p:cNvSpPr>
            <p:nvPr/>
          </p:nvSpPr>
          <p:spPr bwMode="auto">
            <a:xfrm>
              <a:off x="1420" y="3360"/>
              <a:ext cx="34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0">
                  <a:latin typeface="Times New Roman" pitchFamily="18" charset="0"/>
                </a:rPr>
                <a:t>[0]    [1]   [2]    [3]   [4]   [5]    [6]   [7]   [8]</a:t>
              </a:r>
            </a:p>
          </p:txBody>
        </p:sp>
        <p:sp>
          <p:nvSpPr>
            <p:cNvPr id="47125" name="Text Box 13"/>
            <p:cNvSpPr txBox="1">
              <a:spLocks noChangeArrowheads="1"/>
            </p:cNvSpPr>
            <p:nvPr/>
          </p:nvSpPr>
          <p:spPr bwMode="auto">
            <a:xfrm>
              <a:off x="1536" y="3840"/>
              <a:ext cx="768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b="0">
                  <a:latin typeface="Times New Roman" pitchFamily="18" charset="0"/>
                </a:rPr>
                <a:t>LEFT = 3</a:t>
              </a:r>
            </a:p>
          </p:txBody>
        </p:sp>
        <p:sp>
          <p:nvSpPr>
            <p:cNvPr id="47126" name="Text Box 14"/>
            <p:cNvSpPr txBox="1">
              <a:spLocks noChangeArrowheads="1"/>
            </p:cNvSpPr>
            <p:nvPr/>
          </p:nvSpPr>
          <p:spPr bwMode="auto">
            <a:xfrm>
              <a:off x="4128" y="3849"/>
              <a:ext cx="960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b="0">
                  <a:latin typeface="Times New Roman" pitchFamily="18" charset="0"/>
                </a:rPr>
                <a:t>RIGHT = 6</a:t>
              </a:r>
            </a:p>
          </p:txBody>
        </p:sp>
        <p:sp>
          <p:nvSpPr>
            <p:cNvPr id="47127" name="Line 15"/>
            <p:cNvSpPr>
              <a:spLocks noChangeShapeType="1"/>
            </p:cNvSpPr>
            <p:nvPr/>
          </p:nvSpPr>
          <p:spPr bwMode="auto">
            <a:xfrm flipH="1" flipV="1">
              <a:off x="4032" y="3600"/>
              <a:ext cx="528" cy="28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128" name="Line 16"/>
            <p:cNvSpPr>
              <a:spLocks noChangeShapeType="1"/>
            </p:cNvSpPr>
            <p:nvPr/>
          </p:nvSpPr>
          <p:spPr bwMode="auto">
            <a:xfrm flipV="1">
              <a:off x="1872" y="3648"/>
              <a:ext cx="864" cy="24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7107" name="Text Box 17"/>
          <p:cNvSpPr txBox="1">
            <a:spLocks noChangeArrowheads="1"/>
          </p:cNvSpPr>
          <p:nvPr/>
        </p:nvSpPr>
        <p:spPr bwMode="auto">
          <a:xfrm>
            <a:off x="914400" y="838200"/>
            <a:ext cx="7620000" cy="1590675"/>
          </a:xfrm>
          <a:prstGeom prst="rect">
            <a:avLst/>
          </a:prstGeom>
          <a:solidFill>
            <a:srgbClr val="D9D8B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r>
              <a:rPr lang="en-US" sz="1400" b="0"/>
              <a:t>2. (a) Repeat A[LOC] &lt;= A[RIGHT] and LOC ≠ RIGHT</a:t>
            </a:r>
          </a:p>
          <a:p>
            <a:pPr marL="457200" indent="-457200"/>
            <a:r>
              <a:rPr lang="en-US" sz="1400" b="0"/>
              <a:t>		RIGHT := RIGHT -1</a:t>
            </a:r>
          </a:p>
          <a:p>
            <a:pPr marL="457200" indent="-457200"/>
            <a:r>
              <a:rPr lang="en-US" sz="1400" b="0"/>
              <a:t>    (b) if LOC =RIGHT then return</a:t>
            </a:r>
          </a:p>
          <a:p>
            <a:pPr marL="457200" indent="-457200"/>
            <a:r>
              <a:rPr lang="en-US" sz="1400" b="0"/>
              <a:t>    (c) If A[LOC] &gt; A[RIGHT]</a:t>
            </a:r>
          </a:p>
          <a:p>
            <a:pPr marL="457200" indent="-457200"/>
            <a:r>
              <a:rPr lang="en-US" sz="1400" b="0"/>
              <a:t>		(i) interchange each other</a:t>
            </a:r>
          </a:p>
          <a:p>
            <a:pPr marL="457200" indent="-457200"/>
            <a:r>
              <a:rPr lang="en-US" sz="1400" b="0"/>
              <a:t>		(ii) LOC =RIGHT</a:t>
            </a:r>
          </a:p>
          <a:p>
            <a:pPr marL="457200" indent="-457200"/>
            <a:r>
              <a:rPr lang="en-US" sz="1400" b="0"/>
              <a:t>		(iii) Goto Step 3</a:t>
            </a:r>
          </a:p>
        </p:txBody>
      </p:sp>
      <p:sp>
        <p:nvSpPr>
          <p:cNvPr id="47108" name="Text Box 18"/>
          <p:cNvSpPr txBox="1">
            <a:spLocks noChangeArrowheads="1"/>
          </p:cNvSpPr>
          <p:nvPr/>
        </p:nvSpPr>
        <p:spPr bwMode="auto">
          <a:xfrm>
            <a:off x="914400" y="457200"/>
            <a:ext cx="7620000" cy="314325"/>
          </a:xfrm>
          <a:prstGeom prst="rect">
            <a:avLst/>
          </a:prstGeom>
          <a:solidFill>
            <a:srgbClr val="D9D8B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0"/>
              <a:t>1. Set LEFT = BEG, RIGHT = END and LOC = LEFT</a:t>
            </a:r>
          </a:p>
        </p:txBody>
      </p:sp>
      <p:sp>
        <p:nvSpPr>
          <p:cNvPr id="47109" name="Text Box 19"/>
          <p:cNvSpPr txBox="1">
            <a:spLocks noChangeArrowheads="1"/>
          </p:cNvSpPr>
          <p:nvPr/>
        </p:nvSpPr>
        <p:spPr bwMode="auto">
          <a:xfrm>
            <a:off x="914400" y="2447925"/>
            <a:ext cx="7620000" cy="1590675"/>
          </a:xfrm>
          <a:prstGeom prst="rect">
            <a:avLst/>
          </a:prstGeom>
          <a:solidFill>
            <a:srgbClr val="CCFF99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solidFill>
                  <a:srgbClr val="0000FF"/>
                </a:solidFill>
              </a:rPr>
              <a:t>3. (a) Repeat A[LOC] &gt; A[LEFT] and LOC ≠ LEFT</a:t>
            </a:r>
          </a:p>
          <a:p>
            <a:r>
              <a:rPr lang="en-US" sz="1400">
                <a:solidFill>
                  <a:srgbClr val="0000FF"/>
                </a:solidFill>
              </a:rPr>
              <a:t>		 LEFT := LEFT +1</a:t>
            </a:r>
          </a:p>
          <a:p>
            <a:r>
              <a:rPr lang="en-US" sz="1400">
                <a:solidFill>
                  <a:srgbClr val="0000FF"/>
                </a:solidFill>
              </a:rPr>
              <a:t>    (b) if LOC = LEFT then return</a:t>
            </a:r>
          </a:p>
          <a:p>
            <a:r>
              <a:rPr lang="en-US" sz="1400">
                <a:solidFill>
                  <a:srgbClr val="0000FF"/>
                </a:solidFill>
              </a:rPr>
              <a:t>    (c) If A[LEFT] &gt; A[LOC]</a:t>
            </a:r>
          </a:p>
          <a:p>
            <a:r>
              <a:rPr lang="en-US" sz="1400">
                <a:solidFill>
                  <a:srgbClr val="0000FF"/>
                </a:solidFill>
              </a:rPr>
              <a:t>		(i) interchange each other</a:t>
            </a:r>
          </a:p>
          <a:p>
            <a:r>
              <a:rPr lang="en-US" sz="1400">
                <a:solidFill>
                  <a:srgbClr val="0000FF"/>
                </a:solidFill>
              </a:rPr>
              <a:t>		(ii) LOC =LEFT</a:t>
            </a:r>
          </a:p>
          <a:p>
            <a:r>
              <a:rPr lang="en-US" sz="1400">
                <a:solidFill>
                  <a:srgbClr val="0000FF"/>
                </a:solidFill>
              </a:rPr>
              <a:t>		(iii) Goto Step 2</a:t>
            </a:r>
          </a:p>
        </p:txBody>
      </p:sp>
      <p:sp>
        <p:nvSpPr>
          <p:cNvPr id="47110" name="AutoShape 20"/>
          <p:cNvSpPr>
            <a:spLocks noChangeArrowheads="1"/>
          </p:cNvSpPr>
          <p:nvPr/>
        </p:nvSpPr>
        <p:spPr bwMode="auto">
          <a:xfrm>
            <a:off x="457200" y="2971800"/>
            <a:ext cx="457200" cy="304800"/>
          </a:xfrm>
          <a:prstGeom prst="rightArrow">
            <a:avLst>
              <a:gd name="adj1" fmla="val 50000"/>
              <a:gd name="adj2" fmla="val 37500"/>
            </a:avLst>
          </a:prstGeom>
          <a:solidFill>
            <a:srgbClr val="FF0000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111" name="Line 21"/>
          <p:cNvSpPr>
            <a:spLocks noChangeShapeType="1"/>
          </p:cNvSpPr>
          <p:nvPr/>
        </p:nvSpPr>
        <p:spPr bwMode="auto">
          <a:xfrm flipV="1">
            <a:off x="914400" y="2667000"/>
            <a:ext cx="3810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7112" name="Rectangle 11"/>
          <p:cNvSpPr>
            <a:spLocks noChangeArrowheads="1"/>
          </p:cNvSpPr>
          <p:nvPr/>
        </p:nvSpPr>
        <p:spPr bwMode="auto">
          <a:xfrm>
            <a:off x="3175" y="-42863"/>
            <a:ext cx="9144000" cy="415926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2100">
                <a:latin typeface="Verdana" pitchFamily="34" charset="0"/>
              </a:rPr>
              <a:t>Quick Sort: An Application of STACKS</a:t>
            </a:r>
          </a:p>
        </p:txBody>
      </p:sp>
      <p:sp>
        <p:nvSpPr>
          <p:cNvPr id="47113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-30163" y="6481763"/>
            <a:ext cx="752476" cy="376237"/>
          </a:xfrm>
          <a:noFill/>
        </p:spPr>
        <p:txBody>
          <a:bodyPr/>
          <a:lstStyle/>
          <a:p>
            <a:pPr algn="l"/>
            <a:r>
              <a:rPr lang="en-US" smtClean="0"/>
              <a:t>9.</a:t>
            </a:r>
            <a:fld id="{28702484-4FB3-4915-9BA1-38118A2DA5A1}" type="slidenum">
              <a:rPr lang="en-US" smtClean="0"/>
              <a:pPr algn="l"/>
              <a:t>30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2209800" y="4648200"/>
            <a:ext cx="609600" cy="609600"/>
          </a:xfrm>
          <a:prstGeom prst="rect">
            <a:avLst/>
          </a:prstGeom>
          <a:solidFill>
            <a:srgbClr val="0000FF"/>
          </a:solidFill>
          <a:ln w="9525">
            <a:miter lim="800000"/>
            <a:headEnd/>
            <a:tailEnd/>
          </a:ln>
          <a:scene3d>
            <a:camera prst="legacyPerspectiveFront">
              <a:rot lat="20099988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0000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sz="2400">
                <a:solidFill>
                  <a:schemeClr val="bg1"/>
                </a:solidFill>
                <a:latin typeface="Times New Roman" pitchFamily="18" charset="0"/>
              </a:rPr>
              <a:t>30</a:t>
            </a:r>
          </a:p>
        </p:txBody>
      </p:sp>
      <p:sp>
        <p:nvSpPr>
          <p:cNvPr id="48131" name="Rectangle 3"/>
          <p:cNvSpPr>
            <a:spLocks noChangeArrowheads="1"/>
          </p:cNvSpPr>
          <p:nvPr/>
        </p:nvSpPr>
        <p:spPr bwMode="auto">
          <a:xfrm>
            <a:off x="2819400" y="4648200"/>
            <a:ext cx="609600" cy="609600"/>
          </a:xfrm>
          <a:prstGeom prst="rect">
            <a:avLst/>
          </a:prstGeom>
          <a:solidFill>
            <a:srgbClr val="0000FF"/>
          </a:solidFill>
          <a:ln w="9525">
            <a:miter lim="800000"/>
            <a:headEnd/>
            <a:tailEnd/>
          </a:ln>
          <a:scene3d>
            <a:camera prst="legacyPerspectiveFront">
              <a:rot lat="20099988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0000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sz="2400">
                <a:solidFill>
                  <a:schemeClr val="bg1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48132" name="Rectangle 4"/>
          <p:cNvSpPr>
            <a:spLocks noChangeArrowheads="1"/>
          </p:cNvSpPr>
          <p:nvPr/>
        </p:nvSpPr>
        <p:spPr bwMode="auto">
          <a:xfrm>
            <a:off x="3429000" y="4648200"/>
            <a:ext cx="609600" cy="609600"/>
          </a:xfrm>
          <a:prstGeom prst="rect">
            <a:avLst/>
          </a:prstGeom>
          <a:solidFill>
            <a:srgbClr val="0000FF"/>
          </a:solidFill>
          <a:ln w="9525">
            <a:miter lim="800000"/>
            <a:headEnd/>
            <a:tailEnd/>
          </a:ln>
          <a:scene3d>
            <a:camera prst="legacyPerspectiveFront">
              <a:rot lat="20099988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0000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sz="2400">
                <a:solidFill>
                  <a:schemeClr val="bg1"/>
                </a:solidFill>
                <a:latin typeface="Times New Roman" pitchFamily="18" charset="0"/>
              </a:rPr>
              <a:t>10</a:t>
            </a:r>
          </a:p>
        </p:txBody>
      </p:sp>
      <p:sp>
        <p:nvSpPr>
          <p:cNvPr id="48133" name="Rectangle 5"/>
          <p:cNvSpPr>
            <a:spLocks noChangeArrowheads="1"/>
          </p:cNvSpPr>
          <p:nvPr/>
        </p:nvSpPr>
        <p:spPr bwMode="auto">
          <a:xfrm>
            <a:off x="4038600" y="4648200"/>
            <a:ext cx="609600" cy="609600"/>
          </a:xfrm>
          <a:prstGeom prst="rect">
            <a:avLst/>
          </a:prstGeom>
          <a:solidFill>
            <a:srgbClr val="0000FF"/>
          </a:solidFill>
          <a:ln w="9525">
            <a:miter lim="800000"/>
            <a:headEnd/>
            <a:tailEnd/>
          </a:ln>
          <a:scene3d>
            <a:camera prst="legacyPerspectiveFront">
              <a:rot lat="20099988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0000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sz="2400">
                <a:solidFill>
                  <a:schemeClr val="bg1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48134" name="Rectangle 6"/>
          <p:cNvSpPr>
            <a:spLocks noChangeArrowheads="1"/>
          </p:cNvSpPr>
          <p:nvPr/>
        </p:nvSpPr>
        <p:spPr bwMode="auto">
          <a:xfrm>
            <a:off x="4648200" y="4648200"/>
            <a:ext cx="609600" cy="609600"/>
          </a:xfrm>
          <a:prstGeom prst="rect">
            <a:avLst/>
          </a:prstGeom>
          <a:solidFill>
            <a:srgbClr val="660033"/>
          </a:solidFill>
          <a:ln w="9525">
            <a:miter lim="800000"/>
            <a:headEnd/>
            <a:tailEnd/>
          </a:ln>
          <a:scene3d>
            <a:camera prst="legacyPerspectiveFront">
              <a:rot lat="20099988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660033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sz="2400">
                <a:solidFill>
                  <a:schemeClr val="bg1"/>
                </a:solidFill>
                <a:latin typeface="Times New Roman" pitchFamily="18" charset="0"/>
              </a:rPr>
              <a:t>60</a:t>
            </a:r>
          </a:p>
        </p:txBody>
      </p:sp>
      <p:sp>
        <p:nvSpPr>
          <p:cNvPr id="48135" name="Rectangle 7"/>
          <p:cNvSpPr>
            <a:spLocks noChangeArrowheads="1"/>
          </p:cNvSpPr>
          <p:nvPr/>
        </p:nvSpPr>
        <p:spPr bwMode="auto">
          <a:xfrm>
            <a:off x="5257800" y="4648200"/>
            <a:ext cx="609600" cy="609600"/>
          </a:xfrm>
          <a:prstGeom prst="rect">
            <a:avLst/>
          </a:prstGeom>
          <a:solidFill>
            <a:srgbClr val="0000CC"/>
          </a:solidFill>
          <a:ln w="9525">
            <a:miter lim="800000"/>
            <a:headEnd/>
            <a:tailEnd/>
          </a:ln>
          <a:scene3d>
            <a:camera prst="legacyPerspectiveFront">
              <a:rot lat="20099988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0000CC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sz="2400">
                <a:solidFill>
                  <a:schemeClr val="bg1"/>
                </a:solidFill>
                <a:latin typeface="Times New Roman" pitchFamily="18" charset="0"/>
              </a:rPr>
              <a:t>50</a:t>
            </a:r>
          </a:p>
        </p:txBody>
      </p:sp>
      <p:sp>
        <p:nvSpPr>
          <p:cNvPr id="48136" name="Rectangle 8"/>
          <p:cNvSpPr>
            <a:spLocks noChangeArrowheads="1"/>
          </p:cNvSpPr>
          <p:nvPr/>
        </p:nvSpPr>
        <p:spPr bwMode="auto">
          <a:xfrm>
            <a:off x="5867400" y="4648200"/>
            <a:ext cx="609600" cy="609600"/>
          </a:xfrm>
          <a:prstGeom prst="rect">
            <a:avLst/>
          </a:prstGeom>
          <a:solidFill>
            <a:srgbClr val="660033"/>
          </a:solidFill>
          <a:ln w="9525">
            <a:miter lim="800000"/>
            <a:headEnd/>
            <a:tailEnd/>
          </a:ln>
          <a:scene3d>
            <a:camera prst="legacyPerspectiveFront">
              <a:rot lat="20099988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660033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sz="2400">
                <a:solidFill>
                  <a:schemeClr val="bg1"/>
                </a:solidFill>
                <a:latin typeface="Times New Roman" pitchFamily="18" charset="0"/>
              </a:rPr>
              <a:t>40</a:t>
            </a:r>
          </a:p>
        </p:txBody>
      </p:sp>
      <p:sp>
        <p:nvSpPr>
          <p:cNvPr id="48137" name="Rectangle 9"/>
          <p:cNvSpPr>
            <a:spLocks noChangeArrowheads="1"/>
          </p:cNvSpPr>
          <p:nvPr/>
        </p:nvSpPr>
        <p:spPr bwMode="auto">
          <a:xfrm>
            <a:off x="6477000" y="4648200"/>
            <a:ext cx="609600" cy="609600"/>
          </a:xfrm>
          <a:prstGeom prst="rect">
            <a:avLst/>
          </a:prstGeom>
          <a:solidFill>
            <a:srgbClr val="0000FF"/>
          </a:solidFill>
          <a:ln w="9525">
            <a:miter lim="800000"/>
            <a:headEnd/>
            <a:tailEnd/>
          </a:ln>
          <a:scene3d>
            <a:camera prst="legacyPerspectiveFront">
              <a:rot lat="20099988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0000FF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sz="2400">
                <a:solidFill>
                  <a:schemeClr val="bg1"/>
                </a:solidFill>
                <a:latin typeface="Times New Roman" pitchFamily="18" charset="0"/>
              </a:rPr>
              <a:t>80</a:t>
            </a:r>
          </a:p>
        </p:txBody>
      </p:sp>
      <p:sp>
        <p:nvSpPr>
          <p:cNvPr id="48138" name="Rectangle 10"/>
          <p:cNvSpPr>
            <a:spLocks noChangeArrowheads="1"/>
          </p:cNvSpPr>
          <p:nvPr/>
        </p:nvSpPr>
        <p:spPr bwMode="auto">
          <a:xfrm>
            <a:off x="7086600" y="4648200"/>
            <a:ext cx="609600" cy="609600"/>
          </a:xfrm>
          <a:prstGeom prst="rect">
            <a:avLst/>
          </a:prstGeom>
          <a:solidFill>
            <a:srgbClr val="0000CC"/>
          </a:solidFill>
          <a:ln w="9525">
            <a:miter lim="800000"/>
            <a:headEnd/>
            <a:tailEnd/>
          </a:ln>
          <a:scene3d>
            <a:camera prst="legacyPerspectiveFront">
              <a:rot lat="20099988" lon="1500000" rev="0"/>
            </a:camera>
            <a:lightRig rig="legacyFlat4" dir="b"/>
          </a:scene3d>
          <a:sp3d extrusionH="430200" prstMaterial="legacyMatte">
            <a:bevelT w="13500" h="13500" prst="angle"/>
            <a:bevelB w="13500" h="13500" prst="angle"/>
            <a:extrusionClr>
              <a:srgbClr val="0000CC"/>
            </a:extrusionClr>
          </a:sp3d>
        </p:spPr>
        <p:txBody>
          <a:bodyPr wrap="none" anchor="ctr">
            <a:flatTx/>
          </a:bodyPr>
          <a:lstStyle/>
          <a:p>
            <a:pPr algn="ctr"/>
            <a:r>
              <a:rPr lang="en-US" sz="2400">
                <a:solidFill>
                  <a:schemeClr val="bg1"/>
                </a:solidFill>
                <a:latin typeface="Times New Roman" pitchFamily="18" charset="0"/>
              </a:rPr>
              <a:t>100</a:t>
            </a:r>
          </a:p>
        </p:txBody>
      </p:sp>
      <p:sp>
        <p:nvSpPr>
          <p:cNvPr id="48139" name="Text Box 11"/>
          <p:cNvSpPr txBox="1">
            <a:spLocks noChangeArrowheads="1"/>
          </p:cNvSpPr>
          <p:nvPr/>
        </p:nvSpPr>
        <p:spPr bwMode="auto">
          <a:xfrm>
            <a:off x="906463" y="4814888"/>
            <a:ext cx="1047750" cy="376237"/>
          </a:xfrm>
          <a:prstGeom prst="rect">
            <a:avLst/>
          </a:prstGeom>
          <a:solidFill>
            <a:srgbClr val="CCFF99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Times New Roman" pitchFamily="18" charset="0"/>
              </a:rPr>
              <a:t>LOC = 6</a:t>
            </a:r>
          </a:p>
        </p:txBody>
      </p:sp>
      <p:sp>
        <p:nvSpPr>
          <p:cNvPr id="48140" name="Text Box 12"/>
          <p:cNvSpPr txBox="1">
            <a:spLocks noChangeArrowheads="1"/>
          </p:cNvSpPr>
          <p:nvPr/>
        </p:nvSpPr>
        <p:spPr bwMode="auto">
          <a:xfrm>
            <a:off x="2254250" y="5334000"/>
            <a:ext cx="5441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0">
                <a:latin typeface="Times New Roman" pitchFamily="18" charset="0"/>
              </a:rPr>
              <a:t>[0]    [1]   [2]    [3]   [4]   [5]    [6]   [7]   [8]</a:t>
            </a:r>
          </a:p>
        </p:txBody>
      </p:sp>
      <p:sp>
        <p:nvSpPr>
          <p:cNvPr id="48141" name="Text Box 13"/>
          <p:cNvSpPr txBox="1">
            <a:spLocks noChangeArrowheads="1"/>
          </p:cNvSpPr>
          <p:nvPr/>
        </p:nvSpPr>
        <p:spPr bwMode="auto">
          <a:xfrm>
            <a:off x="2438400" y="6096000"/>
            <a:ext cx="1219200" cy="376238"/>
          </a:xfrm>
          <a:prstGeom prst="rect">
            <a:avLst/>
          </a:prstGeom>
          <a:solidFill>
            <a:srgbClr val="CCFF99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>
                <a:solidFill>
                  <a:srgbClr val="0000FF"/>
                </a:solidFill>
                <a:latin typeface="Times New Roman" pitchFamily="18" charset="0"/>
              </a:rPr>
              <a:t>LEFT = 4</a:t>
            </a:r>
          </a:p>
        </p:txBody>
      </p:sp>
      <p:sp>
        <p:nvSpPr>
          <p:cNvPr id="48142" name="Text Box 14"/>
          <p:cNvSpPr txBox="1">
            <a:spLocks noChangeArrowheads="1"/>
          </p:cNvSpPr>
          <p:nvPr/>
        </p:nvSpPr>
        <p:spPr bwMode="auto">
          <a:xfrm>
            <a:off x="6553200" y="6110288"/>
            <a:ext cx="1524000" cy="3762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b="0">
                <a:latin typeface="Times New Roman" pitchFamily="18" charset="0"/>
              </a:rPr>
              <a:t>RIGHT = 6</a:t>
            </a:r>
          </a:p>
        </p:txBody>
      </p:sp>
      <p:sp>
        <p:nvSpPr>
          <p:cNvPr id="48143" name="Line 15"/>
          <p:cNvSpPr>
            <a:spLocks noChangeShapeType="1"/>
          </p:cNvSpPr>
          <p:nvPr/>
        </p:nvSpPr>
        <p:spPr bwMode="auto">
          <a:xfrm flipH="1" flipV="1">
            <a:off x="6400800" y="5715000"/>
            <a:ext cx="838200" cy="4572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8144" name="Line 16"/>
          <p:cNvSpPr>
            <a:spLocks noChangeShapeType="1"/>
          </p:cNvSpPr>
          <p:nvPr/>
        </p:nvSpPr>
        <p:spPr bwMode="auto">
          <a:xfrm flipV="1">
            <a:off x="3505200" y="5791200"/>
            <a:ext cx="1371600" cy="38100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8145" name="Text Box 17"/>
          <p:cNvSpPr txBox="1">
            <a:spLocks noChangeArrowheads="1"/>
          </p:cNvSpPr>
          <p:nvPr/>
        </p:nvSpPr>
        <p:spPr bwMode="auto">
          <a:xfrm>
            <a:off x="914400" y="838200"/>
            <a:ext cx="7620000" cy="1590675"/>
          </a:xfrm>
          <a:prstGeom prst="rect">
            <a:avLst/>
          </a:prstGeom>
          <a:solidFill>
            <a:srgbClr val="D9D8B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r>
              <a:rPr lang="en-US" sz="1400" b="0"/>
              <a:t>2. (a) Repeat A[LOC] &lt;= A[RIGHT] and LOC ≠ RIGHT</a:t>
            </a:r>
          </a:p>
          <a:p>
            <a:pPr marL="457200" indent="-457200"/>
            <a:r>
              <a:rPr lang="en-US" sz="1400" b="0"/>
              <a:t>		RIGHT := RIGHT -1</a:t>
            </a:r>
          </a:p>
          <a:p>
            <a:pPr marL="457200" indent="-457200"/>
            <a:r>
              <a:rPr lang="en-US" sz="1400" b="0"/>
              <a:t>    (b) if LOC =RIGHT then return</a:t>
            </a:r>
          </a:p>
          <a:p>
            <a:pPr marL="457200" indent="-457200"/>
            <a:r>
              <a:rPr lang="en-US" sz="1400" b="0"/>
              <a:t>    (c) If A[LOC] &gt; A[RIGHT]</a:t>
            </a:r>
          </a:p>
          <a:p>
            <a:pPr marL="457200" indent="-457200"/>
            <a:r>
              <a:rPr lang="en-US" sz="1400" b="0"/>
              <a:t>		(i) interchange each other</a:t>
            </a:r>
          </a:p>
          <a:p>
            <a:pPr marL="457200" indent="-457200"/>
            <a:r>
              <a:rPr lang="en-US" sz="1400" b="0"/>
              <a:t>		(ii) LOC =RIGHT</a:t>
            </a:r>
          </a:p>
          <a:p>
            <a:pPr marL="457200" indent="-457200"/>
            <a:r>
              <a:rPr lang="en-US" sz="1400" b="0"/>
              <a:t>		(iii) Goto Step 3</a:t>
            </a:r>
          </a:p>
        </p:txBody>
      </p:sp>
      <p:sp>
        <p:nvSpPr>
          <p:cNvPr id="48146" name="Text Box 18"/>
          <p:cNvSpPr txBox="1">
            <a:spLocks noChangeArrowheads="1"/>
          </p:cNvSpPr>
          <p:nvPr/>
        </p:nvSpPr>
        <p:spPr bwMode="auto">
          <a:xfrm>
            <a:off x="914400" y="457200"/>
            <a:ext cx="7620000" cy="314325"/>
          </a:xfrm>
          <a:prstGeom prst="rect">
            <a:avLst/>
          </a:prstGeom>
          <a:solidFill>
            <a:srgbClr val="D9D8B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0"/>
              <a:t>1. Set LEFT = BEG, RIGHT = END and LOC = LEFT</a:t>
            </a:r>
          </a:p>
        </p:txBody>
      </p:sp>
      <p:sp>
        <p:nvSpPr>
          <p:cNvPr id="48147" name="Text Box 19"/>
          <p:cNvSpPr txBox="1">
            <a:spLocks noChangeArrowheads="1"/>
          </p:cNvSpPr>
          <p:nvPr/>
        </p:nvSpPr>
        <p:spPr bwMode="auto">
          <a:xfrm>
            <a:off x="914400" y="2447925"/>
            <a:ext cx="7620000" cy="1590675"/>
          </a:xfrm>
          <a:prstGeom prst="rect">
            <a:avLst/>
          </a:prstGeom>
          <a:solidFill>
            <a:srgbClr val="CCFF99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>
                <a:solidFill>
                  <a:srgbClr val="0000FF"/>
                </a:solidFill>
              </a:rPr>
              <a:t>3. (a) Repeat A[LOC] &gt; A[LEFT] and LOC ≠ LEFT</a:t>
            </a:r>
          </a:p>
          <a:p>
            <a:r>
              <a:rPr lang="en-US" sz="1400">
                <a:solidFill>
                  <a:srgbClr val="0000FF"/>
                </a:solidFill>
              </a:rPr>
              <a:t>		 LEFT := LEFT +1</a:t>
            </a:r>
          </a:p>
          <a:p>
            <a:r>
              <a:rPr lang="en-US" sz="1400">
                <a:solidFill>
                  <a:srgbClr val="0000FF"/>
                </a:solidFill>
              </a:rPr>
              <a:t>    (b) if LOC = LEFT then return</a:t>
            </a:r>
          </a:p>
          <a:p>
            <a:r>
              <a:rPr lang="en-US" sz="1400">
                <a:solidFill>
                  <a:srgbClr val="0000FF"/>
                </a:solidFill>
              </a:rPr>
              <a:t>    (c) If A[LEFT] &gt; A[LOC]</a:t>
            </a:r>
          </a:p>
          <a:p>
            <a:r>
              <a:rPr lang="en-US" sz="1400">
                <a:solidFill>
                  <a:srgbClr val="0000FF"/>
                </a:solidFill>
              </a:rPr>
              <a:t>		(i) interchange each other</a:t>
            </a:r>
          </a:p>
          <a:p>
            <a:r>
              <a:rPr lang="en-US" sz="1400">
                <a:solidFill>
                  <a:srgbClr val="0000FF"/>
                </a:solidFill>
              </a:rPr>
              <a:t>		(ii) LOC =LEFT</a:t>
            </a:r>
          </a:p>
          <a:p>
            <a:r>
              <a:rPr lang="en-US" sz="1400">
                <a:solidFill>
                  <a:srgbClr val="0000FF"/>
                </a:solidFill>
              </a:rPr>
              <a:t>		(iii) Goto Step 2</a:t>
            </a:r>
          </a:p>
        </p:txBody>
      </p:sp>
      <p:sp>
        <p:nvSpPr>
          <p:cNvPr id="48148" name="AutoShape 20"/>
          <p:cNvSpPr>
            <a:spLocks noChangeArrowheads="1"/>
          </p:cNvSpPr>
          <p:nvPr/>
        </p:nvSpPr>
        <p:spPr bwMode="auto">
          <a:xfrm>
            <a:off x="457200" y="2971800"/>
            <a:ext cx="457200" cy="304800"/>
          </a:xfrm>
          <a:prstGeom prst="rightArrow">
            <a:avLst>
              <a:gd name="adj1" fmla="val 50000"/>
              <a:gd name="adj2" fmla="val 37500"/>
            </a:avLst>
          </a:prstGeom>
          <a:solidFill>
            <a:srgbClr val="FF0000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149" name="Line 21"/>
          <p:cNvSpPr>
            <a:spLocks noChangeShapeType="1"/>
          </p:cNvSpPr>
          <p:nvPr/>
        </p:nvSpPr>
        <p:spPr bwMode="auto">
          <a:xfrm>
            <a:off x="914400" y="3124200"/>
            <a:ext cx="381000" cy="152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8150" name="Freeform 22"/>
          <p:cNvSpPr>
            <a:spLocks/>
          </p:cNvSpPr>
          <p:nvPr/>
        </p:nvSpPr>
        <p:spPr bwMode="auto">
          <a:xfrm>
            <a:off x="4953000" y="4254500"/>
            <a:ext cx="1219200" cy="393700"/>
          </a:xfrm>
          <a:custGeom>
            <a:avLst/>
            <a:gdLst>
              <a:gd name="T0" fmla="*/ 0 w 768"/>
              <a:gd name="T1" fmla="*/ 2147483647 h 248"/>
              <a:gd name="T2" fmla="*/ 2147483647 w 768"/>
              <a:gd name="T3" fmla="*/ 2147483647 h 248"/>
              <a:gd name="T4" fmla="*/ 2147483647 w 768"/>
              <a:gd name="T5" fmla="*/ 2147483647 h 248"/>
              <a:gd name="T6" fmla="*/ 0 60000 65536"/>
              <a:gd name="T7" fmla="*/ 0 60000 65536"/>
              <a:gd name="T8" fmla="*/ 0 60000 65536"/>
              <a:gd name="T9" fmla="*/ 0 w 768"/>
              <a:gd name="T10" fmla="*/ 0 h 248"/>
              <a:gd name="T11" fmla="*/ 768 w 768"/>
              <a:gd name="T12" fmla="*/ 248 h 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68" h="248">
                <a:moveTo>
                  <a:pt x="0" y="248"/>
                </a:moveTo>
                <a:cubicBezTo>
                  <a:pt x="128" y="132"/>
                  <a:pt x="256" y="16"/>
                  <a:pt x="384" y="8"/>
                </a:cubicBezTo>
                <a:cubicBezTo>
                  <a:pt x="512" y="0"/>
                  <a:pt x="640" y="100"/>
                  <a:pt x="768" y="200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8151" name="Rectangle 11"/>
          <p:cNvSpPr>
            <a:spLocks noChangeArrowheads="1"/>
          </p:cNvSpPr>
          <p:nvPr/>
        </p:nvSpPr>
        <p:spPr bwMode="auto">
          <a:xfrm>
            <a:off x="3175" y="-42863"/>
            <a:ext cx="9144000" cy="415926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2100">
                <a:latin typeface="Verdana" pitchFamily="34" charset="0"/>
              </a:rPr>
              <a:t>Quick Sort: An Application of STACKS</a:t>
            </a:r>
          </a:p>
        </p:txBody>
      </p:sp>
      <p:sp>
        <p:nvSpPr>
          <p:cNvPr id="48152" name="Slide Number Placeholder 6"/>
          <p:cNvSpPr txBox="1">
            <a:spLocks/>
          </p:cNvSpPr>
          <p:nvPr/>
        </p:nvSpPr>
        <p:spPr bwMode="auto">
          <a:xfrm>
            <a:off x="-11113" y="6500813"/>
            <a:ext cx="752476" cy="376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r>
              <a:rPr lang="en-US" sz="1400" b="0"/>
              <a:t>9.</a:t>
            </a:r>
            <a:fld id="{3B3E1E8F-2436-4D3B-9C6B-EE9F3D6615CB}" type="slidenum">
              <a:rPr lang="en-US" sz="1400" b="0"/>
              <a:pPr/>
              <a:t>31</a:t>
            </a:fld>
            <a:endParaRPr lang="en-US" sz="1400" b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906463" y="4648200"/>
            <a:ext cx="7170737" cy="1838325"/>
            <a:chOff x="571" y="2928"/>
            <a:chExt cx="4517" cy="1158"/>
          </a:xfrm>
        </p:grpSpPr>
        <p:sp>
          <p:nvSpPr>
            <p:cNvPr id="49162" name="Rectangle 2"/>
            <p:cNvSpPr>
              <a:spLocks noChangeArrowheads="1"/>
            </p:cNvSpPr>
            <p:nvPr/>
          </p:nvSpPr>
          <p:spPr bwMode="auto">
            <a:xfrm>
              <a:off x="1392" y="2928"/>
              <a:ext cx="384" cy="384"/>
            </a:xfrm>
            <a:prstGeom prst="rect">
              <a:avLst/>
            </a:prstGeom>
            <a:solidFill>
              <a:srgbClr val="0000FF"/>
            </a:solidFill>
            <a:ln w="9525">
              <a:miter lim="800000"/>
              <a:headEnd/>
              <a:tailEnd/>
            </a:ln>
            <a:scene3d>
              <a:camera prst="legacyPerspectiveFront">
                <a:rot lat="20099988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FF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30</a:t>
              </a:r>
            </a:p>
          </p:txBody>
        </p:sp>
        <p:sp>
          <p:nvSpPr>
            <p:cNvPr id="49163" name="Rectangle 3"/>
            <p:cNvSpPr>
              <a:spLocks noChangeArrowheads="1"/>
            </p:cNvSpPr>
            <p:nvPr/>
          </p:nvSpPr>
          <p:spPr bwMode="auto">
            <a:xfrm>
              <a:off x="1776" y="2928"/>
              <a:ext cx="384" cy="384"/>
            </a:xfrm>
            <a:prstGeom prst="rect">
              <a:avLst/>
            </a:prstGeom>
            <a:solidFill>
              <a:srgbClr val="0000FF"/>
            </a:solidFill>
            <a:ln w="9525">
              <a:miter lim="800000"/>
              <a:headEnd/>
              <a:tailEnd/>
            </a:ln>
            <a:scene3d>
              <a:camera prst="legacyPerspectiveFront">
                <a:rot lat="20099988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FF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20</a:t>
              </a:r>
            </a:p>
          </p:txBody>
        </p:sp>
        <p:sp>
          <p:nvSpPr>
            <p:cNvPr id="49164" name="Rectangle 4"/>
            <p:cNvSpPr>
              <a:spLocks noChangeArrowheads="1"/>
            </p:cNvSpPr>
            <p:nvPr/>
          </p:nvSpPr>
          <p:spPr bwMode="auto">
            <a:xfrm>
              <a:off x="2160" y="2928"/>
              <a:ext cx="384" cy="384"/>
            </a:xfrm>
            <a:prstGeom prst="rect">
              <a:avLst/>
            </a:prstGeom>
            <a:solidFill>
              <a:srgbClr val="0000FF"/>
            </a:solidFill>
            <a:ln w="9525">
              <a:miter lim="800000"/>
              <a:headEnd/>
              <a:tailEnd/>
            </a:ln>
            <a:scene3d>
              <a:camera prst="legacyPerspectiveFront">
                <a:rot lat="20099988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FF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49165" name="Rectangle 5"/>
            <p:cNvSpPr>
              <a:spLocks noChangeArrowheads="1"/>
            </p:cNvSpPr>
            <p:nvPr/>
          </p:nvSpPr>
          <p:spPr bwMode="auto">
            <a:xfrm>
              <a:off x="2544" y="2928"/>
              <a:ext cx="384" cy="384"/>
            </a:xfrm>
            <a:prstGeom prst="rect">
              <a:avLst/>
            </a:prstGeom>
            <a:solidFill>
              <a:srgbClr val="0000FF"/>
            </a:solidFill>
            <a:ln w="9525">
              <a:miter lim="800000"/>
              <a:headEnd/>
              <a:tailEnd/>
            </a:ln>
            <a:scene3d>
              <a:camera prst="legacyPerspectiveFront">
                <a:rot lat="20099988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FF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49166" name="Rectangle 6"/>
            <p:cNvSpPr>
              <a:spLocks noChangeArrowheads="1"/>
            </p:cNvSpPr>
            <p:nvPr/>
          </p:nvSpPr>
          <p:spPr bwMode="auto">
            <a:xfrm>
              <a:off x="2928" y="2928"/>
              <a:ext cx="384" cy="384"/>
            </a:xfrm>
            <a:prstGeom prst="rect">
              <a:avLst/>
            </a:prstGeom>
            <a:solidFill>
              <a:srgbClr val="660033"/>
            </a:solidFill>
            <a:ln w="9525">
              <a:miter lim="800000"/>
              <a:headEnd/>
              <a:tailEnd/>
            </a:ln>
            <a:scene3d>
              <a:camera prst="legacyPerspectiveFront">
                <a:rot lat="20099988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660033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40</a:t>
              </a:r>
            </a:p>
          </p:txBody>
        </p:sp>
        <p:sp>
          <p:nvSpPr>
            <p:cNvPr id="49167" name="Rectangle 7"/>
            <p:cNvSpPr>
              <a:spLocks noChangeArrowheads="1"/>
            </p:cNvSpPr>
            <p:nvPr/>
          </p:nvSpPr>
          <p:spPr bwMode="auto">
            <a:xfrm>
              <a:off x="3312" y="2928"/>
              <a:ext cx="384" cy="384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scene3d>
              <a:camera prst="legacyPerspectiveFront">
                <a:rot lat="20099988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50</a:t>
              </a:r>
            </a:p>
          </p:txBody>
        </p:sp>
        <p:sp>
          <p:nvSpPr>
            <p:cNvPr id="49168" name="Rectangle 8"/>
            <p:cNvSpPr>
              <a:spLocks noChangeArrowheads="1"/>
            </p:cNvSpPr>
            <p:nvPr/>
          </p:nvSpPr>
          <p:spPr bwMode="auto">
            <a:xfrm>
              <a:off x="3696" y="2928"/>
              <a:ext cx="384" cy="384"/>
            </a:xfrm>
            <a:prstGeom prst="rect">
              <a:avLst/>
            </a:prstGeom>
            <a:solidFill>
              <a:srgbClr val="660033"/>
            </a:solidFill>
            <a:ln w="9525">
              <a:miter lim="800000"/>
              <a:headEnd/>
              <a:tailEnd/>
            </a:ln>
            <a:scene3d>
              <a:camera prst="legacyPerspectiveFront">
                <a:rot lat="20099988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660033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60</a:t>
              </a:r>
            </a:p>
          </p:txBody>
        </p:sp>
        <p:sp>
          <p:nvSpPr>
            <p:cNvPr id="49169" name="Rectangle 9"/>
            <p:cNvSpPr>
              <a:spLocks noChangeArrowheads="1"/>
            </p:cNvSpPr>
            <p:nvPr/>
          </p:nvSpPr>
          <p:spPr bwMode="auto">
            <a:xfrm>
              <a:off x="4080" y="2928"/>
              <a:ext cx="384" cy="384"/>
            </a:xfrm>
            <a:prstGeom prst="rect">
              <a:avLst/>
            </a:prstGeom>
            <a:solidFill>
              <a:srgbClr val="0000FF"/>
            </a:solidFill>
            <a:ln w="9525">
              <a:miter lim="800000"/>
              <a:headEnd/>
              <a:tailEnd/>
            </a:ln>
            <a:scene3d>
              <a:camera prst="legacyPerspectiveFront">
                <a:rot lat="20099988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FF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80</a:t>
              </a:r>
            </a:p>
          </p:txBody>
        </p:sp>
        <p:sp>
          <p:nvSpPr>
            <p:cNvPr id="49170" name="Rectangle 10"/>
            <p:cNvSpPr>
              <a:spLocks noChangeArrowheads="1"/>
            </p:cNvSpPr>
            <p:nvPr/>
          </p:nvSpPr>
          <p:spPr bwMode="auto">
            <a:xfrm>
              <a:off x="4464" y="2928"/>
              <a:ext cx="384" cy="384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scene3d>
              <a:camera prst="legacyPerspectiveFront">
                <a:rot lat="20099988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100</a:t>
              </a:r>
            </a:p>
          </p:txBody>
        </p:sp>
        <p:sp>
          <p:nvSpPr>
            <p:cNvPr id="49171" name="Text Box 11"/>
            <p:cNvSpPr txBox="1">
              <a:spLocks noChangeArrowheads="1"/>
            </p:cNvSpPr>
            <p:nvPr/>
          </p:nvSpPr>
          <p:spPr bwMode="auto">
            <a:xfrm>
              <a:off x="571" y="3033"/>
              <a:ext cx="660" cy="237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  <a:latin typeface="Times New Roman" pitchFamily="18" charset="0"/>
                </a:rPr>
                <a:t>LOC = 4</a:t>
              </a:r>
            </a:p>
          </p:txBody>
        </p:sp>
        <p:sp>
          <p:nvSpPr>
            <p:cNvPr id="49172" name="Text Box 12"/>
            <p:cNvSpPr txBox="1">
              <a:spLocks noChangeArrowheads="1"/>
            </p:cNvSpPr>
            <p:nvPr/>
          </p:nvSpPr>
          <p:spPr bwMode="auto">
            <a:xfrm>
              <a:off x="1420" y="3360"/>
              <a:ext cx="34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0">
                  <a:latin typeface="Times New Roman" pitchFamily="18" charset="0"/>
                </a:rPr>
                <a:t>[0]    [1]   [2]    [3]   [4]   [5]    [6]   [7]   [8]</a:t>
              </a:r>
            </a:p>
          </p:txBody>
        </p:sp>
        <p:sp>
          <p:nvSpPr>
            <p:cNvPr id="49173" name="Text Box 13"/>
            <p:cNvSpPr txBox="1">
              <a:spLocks noChangeArrowheads="1"/>
            </p:cNvSpPr>
            <p:nvPr/>
          </p:nvSpPr>
          <p:spPr bwMode="auto">
            <a:xfrm>
              <a:off x="1536" y="3840"/>
              <a:ext cx="768" cy="237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0000FF"/>
                  </a:solidFill>
                  <a:latin typeface="Times New Roman" pitchFamily="18" charset="0"/>
                </a:rPr>
                <a:t>LEFT = 4</a:t>
              </a:r>
            </a:p>
          </p:txBody>
        </p:sp>
        <p:sp>
          <p:nvSpPr>
            <p:cNvPr id="49174" name="Text Box 14"/>
            <p:cNvSpPr txBox="1">
              <a:spLocks noChangeArrowheads="1"/>
            </p:cNvSpPr>
            <p:nvPr/>
          </p:nvSpPr>
          <p:spPr bwMode="auto">
            <a:xfrm>
              <a:off x="4128" y="3849"/>
              <a:ext cx="960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b="0">
                  <a:latin typeface="Times New Roman" pitchFamily="18" charset="0"/>
                </a:rPr>
                <a:t>RIGHT = 6</a:t>
              </a:r>
            </a:p>
          </p:txBody>
        </p:sp>
        <p:sp>
          <p:nvSpPr>
            <p:cNvPr id="49175" name="Line 15"/>
            <p:cNvSpPr>
              <a:spLocks noChangeShapeType="1"/>
            </p:cNvSpPr>
            <p:nvPr/>
          </p:nvSpPr>
          <p:spPr bwMode="auto">
            <a:xfrm flipH="1" flipV="1">
              <a:off x="4032" y="3600"/>
              <a:ext cx="528" cy="28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176" name="Line 16"/>
            <p:cNvSpPr>
              <a:spLocks noChangeShapeType="1"/>
            </p:cNvSpPr>
            <p:nvPr/>
          </p:nvSpPr>
          <p:spPr bwMode="auto">
            <a:xfrm flipV="1">
              <a:off x="2208" y="3648"/>
              <a:ext cx="864" cy="24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9155" name="Text Box 17"/>
          <p:cNvSpPr txBox="1">
            <a:spLocks noChangeArrowheads="1"/>
          </p:cNvSpPr>
          <p:nvPr/>
        </p:nvSpPr>
        <p:spPr bwMode="auto">
          <a:xfrm>
            <a:off x="914400" y="838200"/>
            <a:ext cx="7620000" cy="1590675"/>
          </a:xfrm>
          <a:prstGeom prst="rect">
            <a:avLst/>
          </a:prstGeom>
          <a:solidFill>
            <a:srgbClr val="CCFF99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r>
              <a:rPr lang="en-US" sz="1400">
                <a:solidFill>
                  <a:srgbClr val="0000FF"/>
                </a:solidFill>
              </a:rPr>
              <a:t>2. (a) Repeat A[LOC] &lt;= A[RIGHT] and LOC ≠ RIGHT</a:t>
            </a:r>
          </a:p>
          <a:p>
            <a:pPr marL="457200" indent="-457200"/>
            <a:r>
              <a:rPr lang="en-US" sz="1400">
                <a:solidFill>
                  <a:srgbClr val="0000FF"/>
                </a:solidFill>
              </a:rPr>
              <a:t>		RIGHT := RIGHT -1</a:t>
            </a:r>
          </a:p>
          <a:p>
            <a:pPr marL="457200" indent="-457200"/>
            <a:r>
              <a:rPr lang="en-US" sz="1400">
                <a:solidFill>
                  <a:srgbClr val="0000FF"/>
                </a:solidFill>
              </a:rPr>
              <a:t>    (b) if LOC =RIGHT then return</a:t>
            </a:r>
          </a:p>
          <a:p>
            <a:pPr marL="457200" indent="-457200"/>
            <a:r>
              <a:rPr lang="en-US" sz="1400">
                <a:solidFill>
                  <a:srgbClr val="0000FF"/>
                </a:solidFill>
              </a:rPr>
              <a:t>    (c) If A[LOC] &gt; A[RIGHT]</a:t>
            </a:r>
          </a:p>
          <a:p>
            <a:pPr marL="457200" indent="-457200"/>
            <a:r>
              <a:rPr lang="en-US" sz="1400">
                <a:solidFill>
                  <a:srgbClr val="0000FF"/>
                </a:solidFill>
              </a:rPr>
              <a:t>		(i) interchange each other</a:t>
            </a:r>
          </a:p>
          <a:p>
            <a:pPr marL="457200" indent="-457200"/>
            <a:r>
              <a:rPr lang="en-US" sz="1400">
                <a:solidFill>
                  <a:srgbClr val="0000FF"/>
                </a:solidFill>
              </a:rPr>
              <a:t>		(ii) LOC =RIGHT</a:t>
            </a:r>
          </a:p>
          <a:p>
            <a:pPr marL="457200" indent="-457200"/>
            <a:r>
              <a:rPr lang="en-US" sz="1400">
                <a:solidFill>
                  <a:srgbClr val="0000FF"/>
                </a:solidFill>
              </a:rPr>
              <a:t>		(iii) Goto Step 3</a:t>
            </a:r>
          </a:p>
        </p:txBody>
      </p:sp>
      <p:sp>
        <p:nvSpPr>
          <p:cNvPr id="49156" name="Text Box 18"/>
          <p:cNvSpPr txBox="1">
            <a:spLocks noChangeArrowheads="1"/>
          </p:cNvSpPr>
          <p:nvPr/>
        </p:nvSpPr>
        <p:spPr bwMode="auto">
          <a:xfrm>
            <a:off x="914400" y="457200"/>
            <a:ext cx="7620000" cy="314325"/>
          </a:xfrm>
          <a:prstGeom prst="rect">
            <a:avLst/>
          </a:prstGeom>
          <a:solidFill>
            <a:srgbClr val="D9D8B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0"/>
              <a:t>1. Set LEFT = BEG, RIGHT = END and LOC = LEFT</a:t>
            </a:r>
          </a:p>
        </p:txBody>
      </p:sp>
      <p:sp>
        <p:nvSpPr>
          <p:cNvPr id="49157" name="Text Box 19"/>
          <p:cNvSpPr txBox="1">
            <a:spLocks noChangeArrowheads="1"/>
          </p:cNvSpPr>
          <p:nvPr/>
        </p:nvSpPr>
        <p:spPr bwMode="auto">
          <a:xfrm>
            <a:off x="914400" y="2447925"/>
            <a:ext cx="7620000" cy="1590675"/>
          </a:xfrm>
          <a:prstGeom prst="rect">
            <a:avLst/>
          </a:prstGeom>
          <a:solidFill>
            <a:srgbClr val="D9D8B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0"/>
              <a:t>3. (a) Repeat A[LOC] &gt; A[LEFT] and LOC ≠ LEFT</a:t>
            </a:r>
          </a:p>
          <a:p>
            <a:r>
              <a:rPr lang="en-US" sz="1400" b="0"/>
              <a:t>		 LEFT := LEFT +1</a:t>
            </a:r>
          </a:p>
          <a:p>
            <a:r>
              <a:rPr lang="en-US" sz="1400" b="0"/>
              <a:t>    (b) if LOC = LEFT then return</a:t>
            </a:r>
          </a:p>
          <a:p>
            <a:r>
              <a:rPr lang="en-US" sz="1400" b="0"/>
              <a:t>    (c) If A[LEFT] &gt; A[LOC]</a:t>
            </a:r>
          </a:p>
          <a:p>
            <a:r>
              <a:rPr lang="en-US" sz="1400" b="0"/>
              <a:t>		(i) interchange each other</a:t>
            </a:r>
          </a:p>
          <a:p>
            <a:r>
              <a:rPr lang="en-US" sz="1400" b="0"/>
              <a:t>		(ii) LOC =LEFT</a:t>
            </a:r>
          </a:p>
          <a:p>
            <a:r>
              <a:rPr lang="en-US" sz="1400" b="0"/>
              <a:t>		(iii) Goto Step 2</a:t>
            </a:r>
          </a:p>
        </p:txBody>
      </p:sp>
      <p:sp>
        <p:nvSpPr>
          <p:cNvPr id="49158" name="AutoShape 20"/>
          <p:cNvSpPr>
            <a:spLocks noChangeArrowheads="1"/>
          </p:cNvSpPr>
          <p:nvPr/>
        </p:nvSpPr>
        <p:spPr bwMode="auto">
          <a:xfrm>
            <a:off x="457200" y="1371600"/>
            <a:ext cx="457200" cy="304800"/>
          </a:xfrm>
          <a:prstGeom prst="rightArrow">
            <a:avLst>
              <a:gd name="adj1" fmla="val 50000"/>
              <a:gd name="adj2" fmla="val 37500"/>
            </a:avLst>
          </a:prstGeom>
          <a:solidFill>
            <a:srgbClr val="FF0000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159" name="Line 21"/>
          <p:cNvSpPr>
            <a:spLocks noChangeShapeType="1"/>
          </p:cNvSpPr>
          <p:nvPr/>
        </p:nvSpPr>
        <p:spPr bwMode="auto">
          <a:xfrm flipV="1">
            <a:off x="838200" y="1066800"/>
            <a:ext cx="38100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49160" name="Rectangle 11"/>
          <p:cNvSpPr>
            <a:spLocks noChangeArrowheads="1"/>
          </p:cNvSpPr>
          <p:nvPr/>
        </p:nvSpPr>
        <p:spPr bwMode="auto">
          <a:xfrm>
            <a:off x="3175" y="-42863"/>
            <a:ext cx="9144000" cy="415926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2100">
                <a:latin typeface="Verdana" pitchFamily="34" charset="0"/>
              </a:rPr>
              <a:t>Quick Sort: An Application of STACKS</a:t>
            </a:r>
          </a:p>
        </p:txBody>
      </p:sp>
      <p:sp>
        <p:nvSpPr>
          <p:cNvPr id="49161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-30163" y="6481763"/>
            <a:ext cx="752476" cy="376237"/>
          </a:xfrm>
          <a:noFill/>
        </p:spPr>
        <p:txBody>
          <a:bodyPr/>
          <a:lstStyle/>
          <a:p>
            <a:pPr algn="l"/>
            <a:r>
              <a:rPr lang="en-US" smtClean="0"/>
              <a:t>9.</a:t>
            </a:r>
            <a:fld id="{0ED34A05-0577-4628-8938-6732A9AA0E62}" type="slidenum">
              <a:rPr lang="en-US" smtClean="0"/>
              <a:pPr algn="l"/>
              <a:t>32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906463" y="4648200"/>
            <a:ext cx="7170737" cy="1838325"/>
            <a:chOff x="571" y="2928"/>
            <a:chExt cx="4517" cy="1158"/>
          </a:xfrm>
        </p:grpSpPr>
        <p:sp>
          <p:nvSpPr>
            <p:cNvPr id="50186" name="Rectangle 2"/>
            <p:cNvSpPr>
              <a:spLocks noChangeArrowheads="1"/>
            </p:cNvSpPr>
            <p:nvPr/>
          </p:nvSpPr>
          <p:spPr bwMode="auto">
            <a:xfrm>
              <a:off x="1392" y="2928"/>
              <a:ext cx="384" cy="384"/>
            </a:xfrm>
            <a:prstGeom prst="rect">
              <a:avLst/>
            </a:prstGeom>
            <a:solidFill>
              <a:srgbClr val="0000FF"/>
            </a:solidFill>
            <a:ln w="9525">
              <a:miter lim="800000"/>
              <a:headEnd/>
              <a:tailEnd/>
            </a:ln>
            <a:scene3d>
              <a:camera prst="legacyPerspectiveFront">
                <a:rot lat="20099988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FF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30</a:t>
              </a:r>
            </a:p>
          </p:txBody>
        </p:sp>
        <p:sp>
          <p:nvSpPr>
            <p:cNvPr id="50187" name="Rectangle 3"/>
            <p:cNvSpPr>
              <a:spLocks noChangeArrowheads="1"/>
            </p:cNvSpPr>
            <p:nvPr/>
          </p:nvSpPr>
          <p:spPr bwMode="auto">
            <a:xfrm>
              <a:off x="1776" y="2928"/>
              <a:ext cx="384" cy="384"/>
            </a:xfrm>
            <a:prstGeom prst="rect">
              <a:avLst/>
            </a:prstGeom>
            <a:solidFill>
              <a:srgbClr val="0000FF"/>
            </a:solidFill>
            <a:ln w="9525">
              <a:miter lim="800000"/>
              <a:headEnd/>
              <a:tailEnd/>
            </a:ln>
            <a:scene3d>
              <a:camera prst="legacyPerspectiveFront">
                <a:rot lat="20099988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FF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20</a:t>
              </a:r>
            </a:p>
          </p:txBody>
        </p:sp>
        <p:sp>
          <p:nvSpPr>
            <p:cNvPr id="50188" name="Rectangle 4"/>
            <p:cNvSpPr>
              <a:spLocks noChangeArrowheads="1"/>
            </p:cNvSpPr>
            <p:nvPr/>
          </p:nvSpPr>
          <p:spPr bwMode="auto">
            <a:xfrm>
              <a:off x="2160" y="2928"/>
              <a:ext cx="384" cy="384"/>
            </a:xfrm>
            <a:prstGeom prst="rect">
              <a:avLst/>
            </a:prstGeom>
            <a:solidFill>
              <a:srgbClr val="0000FF"/>
            </a:solidFill>
            <a:ln w="9525">
              <a:miter lim="800000"/>
              <a:headEnd/>
              <a:tailEnd/>
            </a:ln>
            <a:scene3d>
              <a:camera prst="legacyPerspectiveFront">
                <a:rot lat="20099988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FF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50189" name="Rectangle 5"/>
            <p:cNvSpPr>
              <a:spLocks noChangeArrowheads="1"/>
            </p:cNvSpPr>
            <p:nvPr/>
          </p:nvSpPr>
          <p:spPr bwMode="auto">
            <a:xfrm>
              <a:off x="2544" y="2928"/>
              <a:ext cx="384" cy="384"/>
            </a:xfrm>
            <a:prstGeom prst="rect">
              <a:avLst/>
            </a:prstGeom>
            <a:solidFill>
              <a:srgbClr val="0000FF"/>
            </a:solidFill>
            <a:ln w="9525">
              <a:miter lim="800000"/>
              <a:headEnd/>
              <a:tailEnd/>
            </a:ln>
            <a:scene3d>
              <a:camera prst="legacyPerspectiveFront">
                <a:rot lat="20099988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FF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50190" name="Rectangle 6"/>
            <p:cNvSpPr>
              <a:spLocks noChangeArrowheads="1"/>
            </p:cNvSpPr>
            <p:nvPr/>
          </p:nvSpPr>
          <p:spPr bwMode="auto">
            <a:xfrm>
              <a:off x="2928" y="2928"/>
              <a:ext cx="384" cy="384"/>
            </a:xfrm>
            <a:prstGeom prst="rect">
              <a:avLst/>
            </a:prstGeom>
            <a:solidFill>
              <a:srgbClr val="660033"/>
            </a:solidFill>
            <a:ln w="9525">
              <a:miter lim="800000"/>
              <a:headEnd/>
              <a:tailEnd/>
            </a:ln>
            <a:scene3d>
              <a:camera prst="legacyPerspectiveFront">
                <a:rot lat="20099988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660033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40</a:t>
              </a:r>
            </a:p>
          </p:txBody>
        </p:sp>
        <p:sp>
          <p:nvSpPr>
            <p:cNvPr id="50191" name="Rectangle 7"/>
            <p:cNvSpPr>
              <a:spLocks noChangeArrowheads="1"/>
            </p:cNvSpPr>
            <p:nvPr/>
          </p:nvSpPr>
          <p:spPr bwMode="auto">
            <a:xfrm>
              <a:off x="3312" y="2928"/>
              <a:ext cx="384" cy="384"/>
            </a:xfrm>
            <a:prstGeom prst="rect">
              <a:avLst/>
            </a:prstGeom>
            <a:solidFill>
              <a:srgbClr val="660033"/>
            </a:solidFill>
            <a:ln w="9525">
              <a:miter lim="800000"/>
              <a:headEnd/>
              <a:tailEnd/>
            </a:ln>
            <a:scene3d>
              <a:camera prst="legacyPerspectiveFront">
                <a:rot lat="20099988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660033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50</a:t>
              </a:r>
            </a:p>
          </p:txBody>
        </p:sp>
        <p:sp>
          <p:nvSpPr>
            <p:cNvPr id="50192" name="Rectangle 8"/>
            <p:cNvSpPr>
              <a:spLocks noChangeArrowheads="1"/>
            </p:cNvSpPr>
            <p:nvPr/>
          </p:nvSpPr>
          <p:spPr bwMode="auto">
            <a:xfrm>
              <a:off x="3696" y="2928"/>
              <a:ext cx="384" cy="384"/>
            </a:xfrm>
            <a:prstGeom prst="rect">
              <a:avLst/>
            </a:prstGeom>
            <a:solidFill>
              <a:srgbClr val="0000FF"/>
            </a:solidFill>
            <a:ln w="9525">
              <a:miter lim="800000"/>
              <a:headEnd/>
              <a:tailEnd/>
            </a:ln>
            <a:scene3d>
              <a:camera prst="legacyPerspectiveFront">
                <a:rot lat="20099988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FF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60</a:t>
              </a:r>
            </a:p>
          </p:txBody>
        </p:sp>
        <p:sp>
          <p:nvSpPr>
            <p:cNvPr id="50193" name="Rectangle 9"/>
            <p:cNvSpPr>
              <a:spLocks noChangeArrowheads="1"/>
            </p:cNvSpPr>
            <p:nvPr/>
          </p:nvSpPr>
          <p:spPr bwMode="auto">
            <a:xfrm>
              <a:off x="4080" y="2928"/>
              <a:ext cx="384" cy="384"/>
            </a:xfrm>
            <a:prstGeom prst="rect">
              <a:avLst/>
            </a:prstGeom>
            <a:solidFill>
              <a:srgbClr val="0000FF"/>
            </a:solidFill>
            <a:ln w="9525">
              <a:miter lim="800000"/>
              <a:headEnd/>
              <a:tailEnd/>
            </a:ln>
            <a:scene3d>
              <a:camera prst="legacyPerspectiveFront">
                <a:rot lat="20099988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FF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80</a:t>
              </a:r>
            </a:p>
          </p:txBody>
        </p:sp>
        <p:sp>
          <p:nvSpPr>
            <p:cNvPr id="50194" name="Rectangle 10"/>
            <p:cNvSpPr>
              <a:spLocks noChangeArrowheads="1"/>
            </p:cNvSpPr>
            <p:nvPr/>
          </p:nvSpPr>
          <p:spPr bwMode="auto">
            <a:xfrm>
              <a:off x="4464" y="2928"/>
              <a:ext cx="384" cy="384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scene3d>
              <a:camera prst="legacyPerspectiveFront">
                <a:rot lat="20099988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100</a:t>
              </a:r>
            </a:p>
          </p:txBody>
        </p:sp>
        <p:sp>
          <p:nvSpPr>
            <p:cNvPr id="50195" name="Text Box 11"/>
            <p:cNvSpPr txBox="1">
              <a:spLocks noChangeArrowheads="1"/>
            </p:cNvSpPr>
            <p:nvPr/>
          </p:nvSpPr>
          <p:spPr bwMode="auto">
            <a:xfrm>
              <a:off x="571" y="3033"/>
              <a:ext cx="660" cy="237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  <a:latin typeface="Times New Roman" pitchFamily="18" charset="0"/>
                </a:rPr>
                <a:t>LOC = 4</a:t>
              </a:r>
            </a:p>
          </p:txBody>
        </p:sp>
        <p:sp>
          <p:nvSpPr>
            <p:cNvPr id="50196" name="Text Box 12"/>
            <p:cNvSpPr txBox="1">
              <a:spLocks noChangeArrowheads="1"/>
            </p:cNvSpPr>
            <p:nvPr/>
          </p:nvSpPr>
          <p:spPr bwMode="auto">
            <a:xfrm>
              <a:off x="1420" y="3360"/>
              <a:ext cx="34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0">
                  <a:latin typeface="Times New Roman" pitchFamily="18" charset="0"/>
                </a:rPr>
                <a:t>[0]    [1]   [2]    [3]   [4]   [5]    [6]   [7]   [8]</a:t>
              </a:r>
            </a:p>
          </p:txBody>
        </p:sp>
        <p:sp>
          <p:nvSpPr>
            <p:cNvPr id="50197" name="Text Box 13"/>
            <p:cNvSpPr txBox="1">
              <a:spLocks noChangeArrowheads="1"/>
            </p:cNvSpPr>
            <p:nvPr/>
          </p:nvSpPr>
          <p:spPr bwMode="auto">
            <a:xfrm>
              <a:off x="1536" y="3840"/>
              <a:ext cx="768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latin typeface="Times New Roman" pitchFamily="18" charset="0"/>
                </a:rPr>
                <a:t>LEFT = 4</a:t>
              </a:r>
            </a:p>
          </p:txBody>
        </p:sp>
        <p:sp>
          <p:nvSpPr>
            <p:cNvPr id="50198" name="Text Box 14"/>
            <p:cNvSpPr txBox="1">
              <a:spLocks noChangeArrowheads="1"/>
            </p:cNvSpPr>
            <p:nvPr/>
          </p:nvSpPr>
          <p:spPr bwMode="auto">
            <a:xfrm>
              <a:off x="4128" y="3849"/>
              <a:ext cx="960" cy="237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FF"/>
                  </a:solidFill>
                  <a:latin typeface="Times New Roman" pitchFamily="18" charset="0"/>
                </a:rPr>
                <a:t>RIGHT = 5</a:t>
              </a:r>
            </a:p>
          </p:txBody>
        </p:sp>
        <p:sp>
          <p:nvSpPr>
            <p:cNvPr id="50199" name="Line 15"/>
            <p:cNvSpPr>
              <a:spLocks noChangeShapeType="1"/>
            </p:cNvSpPr>
            <p:nvPr/>
          </p:nvSpPr>
          <p:spPr bwMode="auto">
            <a:xfrm flipH="1" flipV="1">
              <a:off x="3600" y="3600"/>
              <a:ext cx="528" cy="28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200" name="Line 16"/>
            <p:cNvSpPr>
              <a:spLocks noChangeShapeType="1"/>
            </p:cNvSpPr>
            <p:nvPr/>
          </p:nvSpPr>
          <p:spPr bwMode="auto">
            <a:xfrm flipV="1">
              <a:off x="2208" y="3648"/>
              <a:ext cx="864" cy="24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0179" name="Text Box 17"/>
          <p:cNvSpPr txBox="1">
            <a:spLocks noChangeArrowheads="1"/>
          </p:cNvSpPr>
          <p:nvPr/>
        </p:nvSpPr>
        <p:spPr bwMode="auto">
          <a:xfrm>
            <a:off x="914400" y="838200"/>
            <a:ext cx="7620000" cy="1590675"/>
          </a:xfrm>
          <a:prstGeom prst="rect">
            <a:avLst/>
          </a:prstGeom>
          <a:solidFill>
            <a:srgbClr val="CCFF99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r>
              <a:rPr lang="en-US" sz="1400">
                <a:solidFill>
                  <a:srgbClr val="0000FF"/>
                </a:solidFill>
              </a:rPr>
              <a:t>2. (a) Repeat A[LOC] &lt;= A[RIGHT] and LOC ≠ RIGHT</a:t>
            </a:r>
          </a:p>
          <a:p>
            <a:pPr marL="457200" indent="-457200"/>
            <a:r>
              <a:rPr lang="en-US" sz="1400">
                <a:solidFill>
                  <a:srgbClr val="0000FF"/>
                </a:solidFill>
              </a:rPr>
              <a:t>		RIGHT := RIGHT -1</a:t>
            </a:r>
          </a:p>
          <a:p>
            <a:pPr marL="457200" indent="-457200"/>
            <a:r>
              <a:rPr lang="en-US" sz="1400">
                <a:solidFill>
                  <a:srgbClr val="0000FF"/>
                </a:solidFill>
              </a:rPr>
              <a:t>    (b) if LOC =RIGHT then return</a:t>
            </a:r>
          </a:p>
          <a:p>
            <a:pPr marL="457200" indent="-457200"/>
            <a:r>
              <a:rPr lang="en-US" sz="1400">
                <a:solidFill>
                  <a:srgbClr val="0000FF"/>
                </a:solidFill>
              </a:rPr>
              <a:t>    (c) If A[LOC] &gt; A[RIGHT]</a:t>
            </a:r>
          </a:p>
          <a:p>
            <a:pPr marL="457200" indent="-457200"/>
            <a:r>
              <a:rPr lang="en-US" sz="1400">
                <a:solidFill>
                  <a:srgbClr val="0000FF"/>
                </a:solidFill>
              </a:rPr>
              <a:t>		(i) interchange each other</a:t>
            </a:r>
          </a:p>
          <a:p>
            <a:pPr marL="457200" indent="-457200"/>
            <a:r>
              <a:rPr lang="en-US" sz="1400">
                <a:solidFill>
                  <a:srgbClr val="0000FF"/>
                </a:solidFill>
              </a:rPr>
              <a:t>		(ii) LOC =RIGHT</a:t>
            </a:r>
          </a:p>
          <a:p>
            <a:pPr marL="457200" indent="-457200"/>
            <a:r>
              <a:rPr lang="en-US" sz="1400">
                <a:solidFill>
                  <a:srgbClr val="0000FF"/>
                </a:solidFill>
              </a:rPr>
              <a:t>		(iii) Goto Step 3</a:t>
            </a:r>
          </a:p>
        </p:txBody>
      </p:sp>
      <p:sp>
        <p:nvSpPr>
          <p:cNvPr id="50180" name="Text Box 18"/>
          <p:cNvSpPr txBox="1">
            <a:spLocks noChangeArrowheads="1"/>
          </p:cNvSpPr>
          <p:nvPr/>
        </p:nvSpPr>
        <p:spPr bwMode="auto">
          <a:xfrm>
            <a:off x="914400" y="457200"/>
            <a:ext cx="7620000" cy="314325"/>
          </a:xfrm>
          <a:prstGeom prst="rect">
            <a:avLst/>
          </a:prstGeom>
          <a:solidFill>
            <a:srgbClr val="D9D8B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0"/>
              <a:t>1. Set LEFT = BEG, RIGHT = END and LOC = LEFT</a:t>
            </a:r>
          </a:p>
        </p:txBody>
      </p:sp>
      <p:sp>
        <p:nvSpPr>
          <p:cNvPr id="50181" name="Text Box 19"/>
          <p:cNvSpPr txBox="1">
            <a:spLocks noChangeArrowheads="1"/>
          </p:cNvSpPr>
          <p:nvPr/>
        </p:nvSpPr>
        <p:spPr bwMode="auto">
          <a:xfrm>
            <a:off x="914400" y="2447925"/>
            <a:ext cx="7620000" cy="1590675"/>
          </a:xfrm>
          <a:prstGeom prst="rect">
            <a:avLst/>
          </a:prstGeom>
          <a:solidFill>
            <a:srgbClr val="D9D8B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0"/>
              <a:t>3. (a) Repeat A[LOC] &gt; A[LEFT] and LOC ≠ LEFT</a:t>
            </a:r>
          </a:p>
          <a:p>
            <a:r>
              <a:rPr lang="en-US" sz="1400" b="0"/>
              <a:t>		 LEFT := LEFT +1</a:t>
            </a:r>
          </a:p>
          <a:p>
            <a:r>
              <a:rPr lang="en-US" sz="1400" b="0"/>
              <a:t>    (b) if LOC = LEFT then return</a:t>
            </a:r>
          </a:p>
          <a:p>
            <a:r>
              <a:rPr lang="en-US" sz="1400" b="0"/>
              <a:t>    (c) If A[LEFT] &gt; A[LOC]</a:t>
            </a:r>
          </a:p>
          <a:p>
            <a:r>
              <a:rPr lang="en-US" sz="1400" b="0"/>
              <a:t>		(i) interchange each other</a:t>
            </a:r>
          </a:p>
          <a:p>
            <a:r>
              <a:rPr lang="en-US" sz="1400" b="0"/>
              <a:t>		(ii) LOC =LEFT</a:t>
            </a:r>
          </a:p>
          <a:p>
            <a:r>
              <a:rPr lang="en-US" sz="1400" b="0"/>
              <a:t>		(iii) Goto Step 2</a:t>
            </a:r>
          </a:p>
        </p:txBody>
      </p:sp>
      <p:sp>
        <p:nvSpPr>
          <p:cNvPr id="50182" name="AutoShape 20"/>
          <p:cNvSpPr>
            <a:spLocks noChangeArrowheads="1"/>
          </p:cNvSpPr>
          <p:nvPr/>
        </p:nvSpPr>
        <p:spPr bwMode="auto">
          <a:xfrm>
            <a:off x="457200" y="1371600"/>
            <a:ext cx="457200" cy="304800"/>
          </a:xfrm>
          <a:prstGeom prst="rightArrow">
            <a:avLst>
              <a:gd name="adj1" fmla="val 50000"/>
              <a:gd name="adj2" fmla="val 37500"/>
            </a:avLst>
          </a:prstGeom>
          <a:solidFill>
            <a:srgbClr val="FF0000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183" name="Line 21"/>
          <p:cNvSpPr>
            <a:spLocks noChangeShapeType="1"/>
          </p:cNvSpPr>
          <p:nvPr/>
        </p:nvSpPr>
        <p:spPr bwMode="auto">
          <a:xfrm flipV="1">
            <a:off x="838200" y="1066800"/>
            <a:ext cx="38100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0184" name="Rectangle 11"/>
          <p:cNvSpPr>
            <a:spLocks noChangeArrowheads="1"/>
          </p:cNvSpPr>
          <p:nvPr/>
        </p:nvSpPr>
        <p:spPr bwMode="auto">
          <a:xfrm>
            <a:off x="3175" y="-42863"/>
            <a:ext cx="9144000" cy="415926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2100">
                <a:latin typeface="Verdana" pitchFamily="34" charset="0"/>
              </a:rPr>
              <a:t>Quick Sort: An Application of STACKS</a:t>
            </a:r>
          </a:p>
        </p:txBody>
      </p:sp>
      <p:sp>
        <p:nvSpPr>
          <p:cNvPr id="50185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-30163" y="6481763"/>
            <a:ext cx="752476" cy="376237"/>
          </a:xfrm>
          <a:noFill/>
        </p:spPr>
        <p:txBody>
          <a:bodyPr/>
          <a:lstStyle/>
          <a:p>
            <a:pPr algn="l"/>
            <a:r>
              <a:rPr lang="en-US" smtClean="0"/>
              <a:t>9.</a:t>
            </a:r>
            <a:fld id="{FDA687E9-382F-4210-9EB3-F0C8EDD9A95E}" type="slidenum">
              <a:rPr lang="en-US" smtClean="0"/>
              <a:pPr algn="l"/>
              <a:t>33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906463" y="4648200"/>
            <a:ext cx="7170737" cy="1838325"/>
            <a:chOff x="571" y="2928"/>
            <a:chExt cx="4517" cy="1158"/>
          </a:xfrm>
        </p:grpSpPr>
        <p:sp>
          <p:nvSpPr>
            <p:cNvPr id="51210" name="Rectangle 2"/>
            <p:cNvSpPr>
              <a:spLocks noChangeArrowheads="1"/>
            </p:cNvSpPr>
            <p:nvPr/>
          </p:nvSpPr>
          <p:spPr bwMode="auto">
            <a:xfrm>
              <a:off x="1392" y="2928"/>
              <a:ext cx="384" cy="384"/>
            </a:xfrm>
            <a:prstGeom prst="rect">
              <a:avLst/>
            </a:prstGeom>
            <a:solidFill>
              <a:srgbClr val="0000FF"/>
            </a:solidFill>
            <a:ln w="9525">
              <a:miter lim="800000"/>
              <a:headEnd/>
              <a:tailEnd/>
            </a:ln>
            <a:scene3d>
              <a:camera prst="legacyPerspectiveFront">
                <a:rot lat="20099988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FF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30</a:t>
              </a:r>
            </a:p>
          </p:txBody>
        </p:sp>
        <p:sp>
          <p:nvSpPr>
            <p:cNvPr id="51211" name="Rectangle 3"/>
            <p:cNvSpPr>
              <a:spLocks noChangeArrowheads="1"/>
            </p:cNvSpPr>
            <p:nvPr/>
          </p:nvSpPr>
          <p:spPr bwMode="auto">
            <a:xfrm>
              <a:off x="1776" y="2928"/>
              <a:ext cx="384" cy="384"/>
            </a:xfrm>
            <a:prstGeom prst="rect">
              <a:avLst/>
            </a:prstGeom>
            <a:solidFill>
              <a:srgbClr val="0000FF"/>
            </a:solidFill>
            <a:ln w="9525">
              <a:miter lim="800000"/>
              <a:headEnd/>
              <a:tailEnd/>
            </a:ln>
            <a:scene3d>
              <a:camera prst="legacyPerspectiveFront">
                <a:rot lat="20099988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FF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20</a:t>
              </a:r>
            </a:p>
          </p:txBody>
        </p:sp>
        <p:sp>
          <p:nvSpPr>
            <p:cNvPr id="51212" name="Rectangle 4"/>
            <p:cNvSpPr>
              <a:spLocks noChangeArrowheads="1"/>
            </p:cNvSpPr>
            <p:nvPr/>
          </p:nvSpPr>
          <p:spPr bwMode="auto">
            <a:xfrm>
              <a:off x="2160" y="2928"/>
              <a:ext cx="384" cy="384"/>
            </a:xfrm>
            <a:prstGeom prst="rect">
              <a:avLst/>
            </a:prstGeom>
            <a:solidFill>
              <a:srgbClr val="0000FF"/>
            </a:solidFill>
            <a:ln w="9525">
              <a:miter lim="800000"/>
              <a:headEnd/>
              <a:tailEnd/>
            </a:ln>
            <a:scene3d>
              <a:camera prst="legacyPerspectiveFront">
                <a:rot lat="20099988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FF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51213" name="Rectangle 5"/>
            <p:cNvSpPr>
              <a:spLocks noChangeArrowheads="1"/>
            </p:cNvSpPr>
            <p:nvPr/>
          </p:nvSpPr>
          <p:spPr bwMode="auto">
            <a:xfrm>
              <a:off x="2544" y="2928"/>
              <a:ext cx="384" cy="384"/>
            </a:xfrm>
            <a:prstGeom prst="rect">
              <a:avLst/>
            </a:prstGeom>
            <a:solidFill>
              <a:srgbClr val="0000FF"/>
            </a:solidFill>
            <a:ln w="9525">
              <a:miter lim="800000"/>
              <a:headEnd/>
              <a:tailEnd/>
            </a:ln>
            <a:scene3d>
              <a:camera prst="legacyPerspectiveFront">
                <a:rot lat="20099988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FF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51214" name="Rectangle 6"/>
            <p:cNvSpPr>
              <a:spLocks noChangeArrowheads="1"/>
            </p:cNvSpPr>
            <p:nvPr/>
          </p:nvSpPr>
          <p:spPr bwMode="auto">
            <a:xfrm>
              <a:off x="2928" y="2928"/>
              <a:ext cx="384" cy="384"/>
            </a:xfrm>
            <a:prstGeom prst="rect">
              <a:avLst/>
            </a:prstGeom>
            <a:solidFill>
              <a:srgbClr val="660033"/>
            </a:solidFill>
            <a:ln w="9525">
              <a:miter lim="800000"/>
              <a:headEnd/>
              <a:tailEnd/>
            </a:ln>
            <a:scene3d>
              <a:camera prst="legacyPerspectiveFront">
                <a:rot lat="20099988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660033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40</a:t>
              </a:r>
            </a:p>
          </p:txBody>
        </p:sp>
        <p:sp>
          <p:nvSpPr>
            <p:cNvPr id="51215" name="Rectangle 7"/>
            <p:cNvSpPr>
              <a:spLocks noChangeArrowheads="1"/>
            </p:cNvSpPr>
            <p:nvPr/>
          </p:nvSpPr>
          <p:spPr bwMode="auto">
            <a:xfrm>
              <a:off x="3312" y="2928"/>
              <a:ext cx="384" cy="384"/>
            </a:xfrm>
            <a:prstGeom prst="rect">
              <a:avLst/>
            </a:prstGeom>
            <a:solidFill>
              <a:srgbClr val="0000FF"/>
            </a:solidFill>
            <a:ln w="9525">
              <a:miter lim="800000"/>
              <a:headEnd/>
              <a:tailEnd/>
            </a:ln>
            <a:scene3d>
              <a:camera prst="legacyPerspectiveFront">
                <a:rot lat="20099988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FF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50</a:t>
              </a:r>
            </a:p>
          </p:txBody>
        </p:sp>
        <p:sp>
          <p:nvSpPr>
            <p:cNvPr id="51216" name="Rectangle 8"/>
            <p:cNvSpPr>
              <a:spLocks noChangeArrowheads="1"/>
            </p:cNvSpPr>
            <p:nvPr/>
          </p:nvSpPr>
          <p:spPr bwMode="auto">
            <a:xfrm>
              <a:off x="3696" y="2928"/>
              <a:ext cx="384" cy="384"/>
            </a:xfrm>
            <a:prstGeom prst="rect">
              <a:avLst/>
            </a:prstGeom>
            <a:solidFill>
              <a:srgbClr val="0000FF"/>
            </a:solidFill>
            <a:ln w="9525">
              <a:miter lim="800000"/>
              <a:headEnd/>
              <a:tailEnd/>
            </a:ln>
            <a:scene3d>
              <a:camera prst="legacyPerspectiveFront">
                <a:rot lat="20099988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FF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60</a:t>
              </a:r>
            </a:p>
          </p:txBody>
        </p:sp>
        <p:sp>
          <p:nvSpPr>
            <p:cNvPr id="51217" name="Rectangle 9"/>
            <p:cNvSpPr>
              <a:spLocks noChangeArrowheads="1"/>
            </p:cNvSpPr>
            <p:nvPr/>
          </p:nvSpPr>
          <p:spPr bwMode="auto">
            <a:xfrm>
              <a:off x="4080" y="2928"/>
              <a:ext cx="384" cy="384"/>
            </a:xfrm>
            <a:prstGeom prst="rect">
              <a:avLst/>
            </a:prstGeom>
            <a:solidFill>
              <a:srgbClr val="0000FF"/>
            </a:solidFill>
            <a:ln w="9525">
              <a:miter lim="800000"/>
              <a:headEnd/>
              <a:tailEnd/>
            </a:ln>
            <a:scene3d>
              <a:camera prst="legacyPerspectiveFront">
                <a:rot lat="20099988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FF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80</a:t>
              </a:r>
            </a:p>
          </p:txBody>
        </p:sp>
        <p:sp>
          <p:nvSpPr>
            <p:cNvPr id="51218" name="Rectangle 10"/>
            <p:cNvSpPr>
              <a:spLocks noChangeArrowheads="1"/>
            </p:cNvSpPr>
            <p:nvPr/>
          </p:nvSpPr>
          <p:spPr bwMode="auto">
            <a:xfrm>
              <a:off x="4464" y="2928"/>
              <a:ext cx="384" cy="384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scene3d>
              <a:camera prst="legacyPerspectiveFront">
                <a:rot lat="20099988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100</a:t>
              </a:r>
            </a:p>
          </p:txBody>
        </p:sp>
        <p:sp>
          <p:nvSpPr>
            <p:cNvPr id="51219" name="Text Box 11"/>
            <p:cNvSpPr txBox="1">
              <a:spLocks noChangeArrowheads="1"/>
            </p:cNvSpPr>
            <p:nvPr/>
          </p:nvSpPr>
          <p:spPr bwMode="auto">
            <a:xfrm>
              <a:off x="571" y="3033"/>
              <a:ext cx="660" cy="237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  <a:latin typeface="Times New Roman" pitchFamily="18" charset="0"/>
                </a:rPr>
                <a:t>LOC = 4</a:t>
              </a:r>
            </a:p>
          </p:txBody>
        </p:sp>
        <p:sp>
          <p:nvSpPr>
            <p:cNvPr id="51220" name="Text Box 12"/>
            <p:cNvSpPr txBox="1">
              <a:spLocks noChangeArrowheads="1"/>
            </p:cNvSpPr>
            <p:nvPr/>
          </p:nvSpPr>
          <p:spPr bwMode="auto">
            <a:xfrm>
              <a:off x="1420" y="3360"/>
              <a:ext cx="34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0">
                  <a:latin typeface="Times New Roman" pitchFamily="18" charset="0"/>
                </a:rPr>
                <a:t>[0]    [1]   [2]    [3]   [4]   [5]    [6]   [7]   [8]</a:t>
              </a:r>
            </a:p>
          </p:txBody>
        </p:sp>
        <p:sp>
          <p:nvSpPr>
            <p:cNvPr id="51221" name="Text Box 13"/>
            <p:cNvSpPr txBox="1">
              <a:spLocks noChangeArrowheads="1"/>
            </p:cNvSpPr>
            <p:nvPr/>
          </p:nvSpPr>
          <p:spPr bwMode="auto">
            <a:xfrm>
              <a:off x="1536" y="3840"/>
              <a:ext cx="768" cy="23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latin typeface="Times New Roman" pitchFamily="18" charset="0"/>
                </a:rPr>
                <a:t>LEFT = 4</a:t>
              </a:r>
            </a:p>
          </p:txBody>
        </p:sp>
        <p:sp>
          <p:nvSpPr>
            <p:cNvPr id="51222" name="Text Box 14"/>
            <p:cNvSpPr txBox="1">
              <a:spLocks noChangeArrowheads="1"/>
            </p:cNvSpPr>
            <p:nvPr/>
          </p:nvSpPr>
          <p:spPr bwMode="auto">
            <a:xfrm>
              <a:off x="4128" y="3849"/>
              <a:ext cx="960" cy="237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>
                  <a:solidFill>
                    <a:srgbClr val="0000FF"/>
                  </a:solidFill>
                  <a:latin typeface="Times New Roman" pitchFamily="18" charset="0"/>
                </a:rPr>
                <a:t>RIGHT = 4</a:t>
              </a:r>
            </a:p>
          </p:txBody>
        </p:sp>
        <p:sp>
          <p:nvSpPr>
            <p:cNvPr id="51223" name="Line 15"/>
            <p:cNvSpPr>
              <a:spLocks noChangeShapeType="1"/>
            </p:cNvSpPr>
            <p:nvPr/>
          </p:nvSpPr>
          <p:spPr bwMode="auto">
            <a:xfrm flipH="1" flipV="1">
              <a:off x="3264" y="3552"/>
              <a:ext cx="864" cy="336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224" name="Line 16"/>
            <p:cNvSpPr>
              <a:spLocks noChangeShapeType="1"/>
            </p:cNvSpPr>
            <p:nvPr/>
          </p:nvSpPr>
          <p:spPr bwMode="auto">
            <a:xfrm flipV="1">
              <a:off x="2208" y="3648"/>
              <a:ext cx="864" cy="24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1203" name="Text Box 17"/>
          <p:cNvSpPr txBox="1">
            <a:spLocks noChangeArrowheads="1"/>
          </p:cNvSpPr>
          <p:nvPr/>
        </p:nvSpPr>
        <p:spPr bwMode="auto">
          <a:xfrm>
            <a:off x="914400" y="838200"/>
            <a:ext cx="7620000" cy="1590675"/>
          </a:xfrm>
          <a:prstGeom prst="rect">
            <a:avLst/>
          </a:prstGeom>
          <a:solidFill>
            <a:srgbClr val="CCFF99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457200" indent="-457200"/>
            <a:r>
              <a:rPr lang="en-US" sz="1400">
                <a:solidFill>
                  <a:srgbClr val="0000FF"/>
                </a:solidFill>
              </a:rPr>
              <a:t>2. (a) Repeat A[LOC] &lt;= A[RIGHT] and LOC ≠ RIGHT</a:t>
            </a:r>
          </a:p>
          <a:p>
            <a:pPr marL="457200" indent="-457200"/>
            <a:r>
              <a:rPr lang="en-US" sz="1400">
                <a:solidFill>
                  <a:srgbClr val="0000FF"/>
                </a:solidFill>
              </a:rPr>
              <a:t>		RIGHT := RIGHT -1</a:t>
            </a:r>
          </a:p>
          <a:p>
            <a:pPr marL="457200" indent="-457200"/>
            <a:r>
              <a:rPr lang="en-US" sz="1400">
                <a:solidFill>
                  <a:srgbClr val="0000FF"/>
                </a:solidFill>
              </a:rPr>
              <a:t>    (b) </a:t>
            </a:r>
            <a:r>
              <a:rPr lang="en-US" sz="1400">
                <a:solidFill>
                  <a:srgbClr val="FF0000"/>
                </a:solidFill>
              </a:rPr>
              <a:t>if LOC =RIGHT then return</a:t>
            </a:r>
          </a:p>
          <a:p>
            <a:pPr marL="457200" indent="-457200"/>
            <a:r>
              <a:rPr lang="en-US" sz="1400">
                <a:solidFill>
                  <a:srgbClr val="0000FF"/>
                </a:solidFill>
              </a:rPr>
              <a:t>    (c) If A[LOC] &gt; A[RIGHT]</a:t>
            </a:r>
          </a:p>
          <a:p>
            <a:pPr marL="457200" indent="-457200"/>
            <a:r>
              <a:rPr lang="en-US" sz="1400">
                <a:solidFill>
                  <a:srgbClr val="0000FF"/>
                </a:solidFill>
              </a:rPr>
              <a:t>		(i) interchange each other</a:t>
            </a:r>
          </a:p>
          <a:p>
            <a:pPr marL="457200" indent="-457200"/>
            <a:r>
              <a:rPr lang="en-US" sz="1400">
                <a:solidFill>
                  <a:srgbClr val="0000FF"/>
                </a:solidFill>
              </a:rPr>
              <a:t>		(ii) LOC =RIGHT</a:t>
            </a:r>
          </a:p>
          <a:p>
            <a:pPr marL="457200" indent="-457200"/>
            <a:r>
              <a:rPr lang="en-US" sz="1400">
                <a:solidFill>
                  <a:srgbClr val="0000FF"/>
                </a:solidFill>
              </a:rPr>
              <a:t>		(iii) Goto Step 3</a:t>
            </a:r>
          </a:p>
        </p:txBody>
      </p:sp>
      <p:sp>
        <p:nvSpPr>
          <p:cNvPr id="51204" name="Text Box 18"/>
          <p:cNvSpPr txBox="1">
            <a:spLocks noChangeArrowheads="1"/>
          </p:cNvSpPr>
          <p:nvPr/>
        </p:nvSpPr>
        <p:spPr bwMode="auto">
          <a:xfrm>
            <a:off x="914400" y="457200"/>
            <a:ext cx="7620000" cy="314325"/>
          </a:xfrm>
          <a:prstGeom prst="rect">
            <a:avLst/>
          </a:prstGeom>
          <a:solidFill>
            <a:srgbClr val="D9D8B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400" b="0"/>
              <a:t>1. Set LEFT = BEG, RIGHT = END and LOC = LEFT</a:t>
            </a:r>
          </a:p>
        </p:txBody>
      </p:sp>
      <p:sp>
        <p:nvSpPr>
          <p:cNvPr id="51205" name="Text Box 19"/>
          <p:cNvSpPr txBox="1">
            <a:spLocks noChangeArrowheads="1"/>
          </p:cNvSpPr>
          <p:nvPr/>
        </p:nvSpPr>
        <p:spPr bwMode="auto">
          <a:xfrm>
            <a:off x="914400" y="2447925"/>
            <a:ext cx="7620000" cy="1590675"/>
          </a:xfrm>
          <a:prstGeom prst="rect">
            <a:avLst/>
          </a:prstGeom>
          <a:solidFill>
            <a:srgbClr val="D9D8B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b="0"/>
              <a:t>3. (a) Repeat A[LOC] &gt; A[LEFT] and LOC ≠ LEFT</a:t>
            </a:r>
          </a:p>
          <a:p>
            <a:r>
              <a:rPr lang="en-US" sz="1400" b="0"/>
              <a:t>		 LEFT := LEFT +1</a:t>
            </a:r>
          </a:p>
          <a:p>
            <a:r>
              <a:rPr lang="en-US" sz="1400" b="0"/>
              <a:t>    (b) if LOC = LEFT then return</a:t>
            </a:r>
          </a:p>
          <a:p>
            <a:r>
              <a:rPr lang="en-US" sz="1400" b="0"/>
              <a:t>    (c) If A[LEFT] &gt; A[LOC]</a:t>
            </a:r>
          </a:p>
          <a:p>
            <a:r>
              <a:rPr lang="en-US" sz="1400" b="0"/>
              <a:t>		(i) interchange each other</a:t>
            </a:r>
          </a:p>
          <a:p>
            <a:r>
              <a:rPr lang="en-US" sz="1400" b="0"/>
              <a:t>		(ii) LOC =LEFT</a:t>
            </a:r>
          </a:p>
          <a:p>
            <a:r>
              <a:rPr lang="en-US" sz="1400" b="0"/>
              <a:t>		(iii) Goto Step 2</a:t>
            </a:r>
          </a:p>
        </p:txBody>
      </p:sp>
      <p:sp>
        <p:nvSpPr>
          <p:cNvPr id="51206" name="AutoShape 20"/>
          <p:cNvSpPr>
            <a:spLocks noChangeArrowheads="1"/>
          </p:cNvSpPr>
          <p:nvPr/>
        </p:nvSpPr>
        <p:spPr bwMode="auto">
          <a:xfrm>
            <a:off x="457200" y="1371600"/>
            <a:ext cx="457200" cy="304800"/>
          </a:xfrm>
          <a:prstGeom prst="rightArrow">
            <a:avLst>
              <a:gd name="adj1" fmla="val 50000"/>
              <a:gd name="adj2" fmla="val 37500"/>
            </a:avLst>
          </a:prstGeom>
          <a:solidFill>
            <a:srgbClr val="FF0000"/>
          </a:solidFill>
          <a:ln w="9525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207" name="Line 21"/>
          <p:cNvSpPr>
            <a:spLocks noChangeShapeType="1"/>
          </p:cNvSpPr>
          <p:nvPr/>
        </p:nvSpPr>
        <p:spPr bwMode="auto">
          <a:xfrm flipV="1">
            <a:off x="838200" y="1447800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208" name="Rectangle 11"/>
          <p:cNvSpPr>
            <a:spLocks noChangeArrowheads="1"/>
          </p:cNvSpPr>
          <p:nvPr/>
        </p:nvSpPr>
        <p:spPr bwMode="auto">
          <a:xfrm>
            <a:off x="3175" y="-42863"/>
            <a:ext cx="9144000" cy="415926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2100">
                <a:latin typeface="Verdana" pitchFamily="34" charset="0"/>
              </a:rPr>
              <a:t>Quick Sort: An Application of STACKS</a:t>
            </a:r>
          </a:p>
        </p:txBody>
      </p:sp>
      <p:sp>
        <p:nvSpPr>
          <p:cNvPr id="51209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-30163" y="6481763"/>
            <a:ext cx="752476" cy="376237"/>
          </a:xfrm>
          <a:noFill/>
        </p:spPr>
        <p:txBody>
          <a:bodyPr/>
          <a:lstStyle/>
          <a:p>
            <a:pPr algn="l"/>
            <a:r>
              <a:rPr lang="en-US" smtClean="0"/>
              <a:t>9.</a:t>
            </a:r>
            <a:fld id="{784C4A1D-3E2E-4BD7-AB40-B958B75C749D}" type="slidenum">
              <a:rPr lang="en-US" smtClean="0"/>
              <a:pPr algn="l"/>
              <a:t>34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209800" y="1981200"/>
            <a:ext cx="5562600" cy="2667000"/>
            <a:chOff x="1392" y="1632"/>
            <a:chExt cx="3504" cy="1680"/>
          </a:xfrm>
        </p:grpSpPr>
        <p:sp>
          <p:nvSpPr>
            <p:cNvPr id="52230" name="Rectangle 3"/>
            <p:cNvSpPr>
              <a:spLocks noChangeArrowheads="1"/>
            </p:cNvSpPr>
            <p:nvPr/>
          </p:nvSpPr>
          <p:spPr bwMode="auto">
            <a:xfrm>
              <a:off x="1392" y="1674"/>
              <a:ext cx="384" cy="384"/>
            </a:xfrm>
            <a:prstGeom prst="rect">
              <a:avLst/>
            </a:prstGeom>
            <a:solidFill>
              <a:srgbClr val="0000FF"/>
            </a:solidFill>
            <a:ln w="9525">
              <a:miter lim="800000"/>
              <a:headEnd/>
              <a:tailEnd/>
            </a:ln>
            <a:scene3d>
              <a:camera prst="legacyPerspectiveFront">
                <a:rot lat="20099988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FF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30</a:t>
              </a:r>
            </a:p>
          </p:txBody>
        </p:sp>
        <p:sp>
          <p:nvSpPr>
            <p:cNvPr id="52231" name="Rectangle 4"/>
            <p:cNvSpPr>
              <a:spLocks noChangeArrowheads="1"/>
            </p:cNvSpPr>
            <p:nvPr/>
          </p:nvSpPr>
          <p:spPr bwMode="auto">
            <a:xfrm>
              <a:off x="1776" y="1674"/>
              <a:ext cx="384" cy="384"/>
            </a:xfrm>
            <a:prstGeom prst="rect">
              <a:avLst/>
            </a:prstGeom>
            <a:solidFill>
              <a:srgbClr val="0000FF"/>
            </a:solidFill>
            <a:ln w="9525">
              <a:miter lim="800000"/>
              <a:headEnd/>
              <a:tailEnd/>
            </a:ln>
            <a:scene3d>
              <a:camera prst="legacyPerspectiveFront">
                <a:rot lat="20099988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FF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20</a:t>
              </a:r>
            </a:p>
          </p:txBody>
        </p:sp>
        <p:sp>
          <p:nvSpPr>
            <p:cNvPr id="52232" name="Rectangle 5"/>
            <p:cNvSpPr>
              <a:spLocks noChangeArrowheads="1"/>
            </p:cNvSpPr>
            <p:nvPr/>
          </p:nvSpPr>
          <p:spPr bwMode="auto">
            <a:xfrm>
              <a:off x="2160" y="1674"/>
              <a:ext cx="384" cy="384"/>
            </a:xfrm>
            <a:prstGeom prst="rect">
              <a:avLst/>
            </a:prstGeom>
            <a:solidFill>
              <a:srgbClr val="0000FF"/>
            </a:solidFill>
            <a:ln w="9525">
              <a:miter lim="800000"/>
              <a:headEnd/>
              <a:tailEnd/>
            </a:ln>
            <a:scene3d>
              <a:camera prst="legacyPerspectiveFront">
                <a:rot lat="20099988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FF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10</a:t>
              </a:r>
            </a:p>
          </p:txBody>
        </p:sp>
        <p:sp>
          <p:nvSpPr>
            <p:cNvPr id="52233" name="Rectangle 6"/>
            <p:cNvSpPr>
              <a:spLocks noChangeArrowheads="1"/>
            </p:cNvSpPr>
            <p:nvPr/>
          </p:nvSpPr>
          <p:spPr bwMode="auto">
            <a:xfrm>
              <a:off x="2544" y="1674"/>
              <a:ext cx="384" cy="384"/>
            </a:xfrm>
            <a:prstGeom prst="rect">
              <a:avLst/>
            </a:prstGeom>
            <a:solidFill>
              <a:srgbClr val="0000FF"/>
            </a:solidFill>
            <a:ln w="9525">
              <a:miter lim="800000"/>
              <a:headEnd/>
              <a:tailEnd/>
            </a:ln>
            <a:scene3d>
              <a:camera prst="legacyPerspectiveFront">
                <a:rot lat="20099988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FF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52234" name="Rectangle 7"/>
            <p:cNvSpPr>
              <a:spLocks noChangeArrowheads="1"/>
            </p:cNvSpPr>
            <p:nvPr/>
          </p:nvSpPr>
          <p:spPr bwMode="auto">
            <a:xfrm>
              <a:off x="2928" y="1674"/>
              <a:ext cx="384" cy="384"/>
            </a:xfrm>
            <a:prstGeom prst="rect">
              <a:avLst/>
            </a:prstGeom>
            <a:solidFill>
              <a:srgbClr val="660033"/>
            </a:solidFill>
            <a:ln w="9525">
              <a:miter lim="800000"/>
              <a:headEnd/>
              <a:tailEnd/>
            </a:ln>
            <a:scene3d>
              <a:camera prst="legacyPerspectiveFront">
                <a:rot lat="20099988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660033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40</a:t>
              </a:r>
            </a:p>
          </p:txBody>
        </p:sp>
        <p:sp>
          <p:nvSpPr>
            <p:cNvPr id="52235" name="Rectangle 8"/>
            <p:cNvSpPr>
              <a:spLocks noChangeArrowheads="1"/>
            </p:cNvSpPr>
            <p:nvPr/>
          </p:nvSpPr>
          <p:spPr bwMode="auto">
            <a:xfrm>
              <a:off x="3312" y="1674"/>
              <a:ext cx="384" cy="384"/>
            </a:xfrm>
            <a:prstGeom prst="rect">
              <a:avLst/>
            </a:prstGeom>
            <a:solidFill>
              <a:srgbClr val="0000FF"/>
            </a:solidFill>
            <a:ln w="9525">
              <a:miter lim="800000"/>
              <a:headEnd/>
              <a:tailEnd/>
            </a:ln>
            <a:scene3d>
              <a:camera prst="legacyPerspectiveFront">
                <a:rot lat="20099988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FF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50</a:t>
              </a:r>
            </a:p>
          </p:txBody>
        </p:sp>
        <p:sp>
          <p:nvSpPr>
            <p:cNvPr id="52236" name="Rectangle 9"/>
            <p:cNvSpPr>
              <a:spLocks noChangeArrowheads="1"/>
            </p:cNvSpPr>
            <p:nvPr/>
          </p:nvSpPr>
          <p:spPr bwMode="auto">
            <a:xfrm>
              <a:off x="3696" y="1674"/>
              <a:ext cx="384" cy="384"/>
            </a:xfrm>
            <a:prstGeom prst="rect">
              <a:avLst/>
            </a:prstGeom>
            <a:solidFill>
              <a:srgbClr val="0000FF"/>
            </a:solidFill>
            <a:ln w="9525">
              <a:miter lim="800000"/>
              <a:headEnd/>
              <a:tailEnd/>
            </a:ln>
            <a:scene3d>
              <a:camera prst="legacyPerspectiveFront">
                <a:rot lat="20099988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FF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60</a:t>
              </a:r>
            </a:p>
          </p:txBody>
        </p:sp>
        <p:sp>
          <p:nvSpPr>
            <p:cNvPr id="52237" name="Rectangle 10"/>
            <p:cNvSpPr>
              <a:spLocks noChangeArrowheads="1"/>
            </p:cNvSpPr>
            <p:nvPr/>
          </p:nvSpPr>
          <p:spPr bwMode="auto">
            <a:xfrm>
              <a:off x="4080" y="1674"/>
              <a:ext cx="384" cy="384"/>
            </a:xfrm>
            <a:prstGeom prst="rect">
              <a:avLst/>
            </a:prstGeom>
            <a:solidFill>
              <a:srgbClr val="0000FF"/>
            </a:solidFill>
            <a:ln w="9525">
              <a:miter lim="800000"/>
              <a:headEnd/>
              <a:tailEnd/>
            </a:ln>
            <a:scene3d>
              <a:camera prst="legacyPerspectiveFront">
                <a:rot lat="20099988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FF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80</a:t>
              </a:r>
            </a:p>
          </p:txBody>
        </p:sp>
        <p:sp>
          <p:nvSpPr>
            <p:cNvPr id="52238" name="Rectangle 11"/>
            <p:cNvSpPr>
              <a:spLocks noChangeArrowheads="1"/>
            </p:cNvSpPr>
            <p:nvPr/>
          </p:nvSpPr>
          <p:spPr bwMode="auto">
            <a:xfrm>
              <a:off x="4464" y="1674"/>
              <a:ext cx="384" cy="384"/>
            </a:xfrm>
            <a:prstGeom prst="rect">
              <a:avLst/>
            </a:prstGeom>
            <a:solidFill>
              <a:srgbClr val="0000CC"/>
            </a:solidFill>
            <a:ln w="9525">
              <a:miter lim="800000"/>
              <a:headEnd/>
              <a:tailEnd/>
            </a:ln>
            <a:scene3d>
              <a:camera prst="legacyPerspectiveFront">
                <a:rot lat="20099988" lon="1500000" rev="0"/>
              </a:camera>
              <a:lightRig rig="legacyFlat4" dir="b"/>
            </a:scene3d>
            <a:sp3d extrusionH="430200" prstMaterial="legacyMatte">
              <a:bevelT w="13500" h="13500" prst="angle"/>
              <a:bevelB w="13500" h="13500" prst="angle"/>
              <a:extrusionClr>
                <a:srgbClr val="0000CC"/>
              </a:extrusionClr>
            </a:sp3d>
          </p:spPr>
          <p:txBody>
            <a:bodyPr wrap="none" anchor="ctr">
              <a:flatTx/>
            </a:bodyPr>
            <a:lstStyle/>
            <a:p>
              <a:pPr algn="ctr"/>
              <a:r>
                <a:rPr lang="en-US" sz="2400">
                  <a:solidFill>
                    <a:schemeClr val="bg1"/>
                  </a:solidFill>
                  <a:latin typeface="Times New Roman" pitchFamily="18" charset="0"/>
                </a:rPr>
                <a:t>100</a:t>
              </a:r>
            </a:p>
          </p:txBody>
        </p:sp>
        <p:sp>
          <p:nvSpPr>
            <p:cNvPr id="52239" name="Text Box 12"/>
            <p:cNvSpPr txBox="1">
              <a:spLocks noChangeArrowheads="1"/>
            </p:cNvSpPr>
            <p:nvPr/>
          </p:nvSpPr>
          <p:spPr bwMode="auto">
            <a:xfrm>
              <a:off x="1420" y="2106"/>
              <a:ext cx="3428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0">
                  <a:latin typeface="Times New Roman" pitchFamily="18" charset="0"/>
                </a:rPr>
                <a:t>[0]    [1]   [2]    [3]   [4]   [5]    [6]   [7]   [8]</a:t>
              </a:r>
            </a:p>
          </p:txBody>
        </p:sp>
        <p:sp>
          <p:nvSpPr>
            <p:cNvPr id="52240" name="Line 13"/>
            <p:cNvSpPr>
              <a:spLocks noChangeShapeType="1"/>
            </p:cNvSpPr>
            <p:nvPr/>
          </p:nvSpPr>
          <p:spPr bwMode="auto">
            <a:xfrm>
              <a:off x="2937" y="1632"/>
              <a:ext cx="0" cy="168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41" name="Line 14"/>
            <p:cNvSpPr>
              <a:spLocks noChangeShapeType="1"/>
            </p:cNvSpPr>
            <p:nvPr/>
          </p:nvSpPr>
          <p:spPr bwMode="auto">
            <a:xfrm>
              <a:off x="3321" y="1632"/>
              <a:ext cx="0" cy="168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42" name="Line 15"/>
            <p:cNvSpPr>
              <a:spLocks noChangeShapeType="1"/>
            </p:cNvSpPr>
            <p:nvPr/>
          </p:nvSpPr>
          <p:spPr bwMode="auto">
            <a:xfrm>
              <a:off x="3312" y="2784"/>
              <a:ext cx="1584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43" name="Line 16"/>
            <p:cNvSpPr>
              <a:spLocks noChangeShapeType="1"/>
            </p:cNvSpPr>
            <p:nvPr/>
          </p:nvSpPr>
          <p:spPr bwMode="auto">
            <a:xfrm flipH="1">
              <a:off x="1392" y="2784"/>
              <a:ext cx="1536" cy="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244" name="Text Box 17"/>
            <p:cNvSpPr txBox="1">
              <a:spLocks noChangeArrowheads="1"/>
            </p:cNvSpPr>
            <p:nvPr/>
          </p:nvSpPr>
          <p:spPr bwMode="auto">
            <a:xfrm>
              <a:off x="1536" y="2784"/>
              <a:ext cx="13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0"/>
                <a:t>First sublist</a:t>
              </a:r>
            </a:p>
          </p:txBody>
        </p:sp>
        <p:sp>
          <p:nvSpPr>
            <p:cNvPr id="52245" name="Text Box 18"/>
            <p:cNvSpPr txBox="1">
              <a:spLocks noChangeArrowheads="1"/>
            </p:cNvSpPr>
            <p:nvPr/>
          </p:nvSpPr>
          <p:spPr bwMode="auto">
            <a:xfrm>
              <a:off x="3408" y="2745"/>
              <a:ext cx="13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0"/>
                <a:t>second sublist</a:t>
              </a:r>
            </a:p>
          </p:txBody>
        </p:sp>
      </p:grpSp>
      <p:sp>
        <p:nvSpPr>
          <p:cNvPr id="52227" name="Text Box 19"/>
          <p:cNvSpPr txBox="1">
            <a:spLocks noChangeArrowheads="1"/>
          </p:cNvSpPr>
          <p:nvPr/>
        </p:nvSpPr>
        <p:spPr bwMode="auto">
          <a:xfrm>
            <a:off x="533400" y="5638800"/>
            <a:ext cx="830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0"/>
              <a:t>Apply the above procedure repetitively until each sub list contains one element</a:t>
            </a:r>
          </a:p>
        </p:txBody>
      </p:sp>
      <p:sp>
        <p:nvSpPr>
          <p:cNvPr id="52228" name="Rectangle 11"/>
          <p:cNvSpPr>
            <a:spLocks noChangeArrowheads="1"/>
          </p:cNvSpPr>
          <p:nvPr/>
        </p:nvSpPr>
        <p:spPr bwMode="auto">
          <a:xfrm>
            <a:off x="3175" y="-42863"/>
            <a:ext cx="9144000" cy="415926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2100">
                <a:latin typeface="Verdana" pitchFamily="34" charset="0"/>
              </a:rPr>
              <a:t>Quick Sort: An Application of STACKS</a:t>
            </a:r>
          </a:p>
        </p:txBody>
      </p:sp>
      <p:sp>
        <p:nvSpPr>
          <p:cNvPr id="52229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-30163" y="6481763"/>
            <a:ext cx="752476" cy="376237"/>
          </a:xfrm>
          <a:noFill/>
        </p:spPr>
        <p:txBody>
          <a:bodyPr/>
          <a:lstStyle/>
          <a:p>
            <a:pPr algn="l"/>
            <a:r>
              <a:rPr lang="en-US" smtClean="0"/>
              <a:t>9.</a:t>
            </a:r>
            <a:fld id="{860524AD-3C0E-479D-9326-801E3DB8C811}" type="slidenum">
              <a:rPr lang="en-US" smtClean="0"/>
              <a:pPr algn="l"/>
              <a:t>35</a:t>
            </a:fld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-30163" y="6481763"/>
            <a:ext cx="752476" cy="376237"/>
          </a:xfrm>
          <a:noFill/>
        </p:spPr>
        <p:txBody>
          <a:bodyPr/>
          <a:lstStyle/>
          <a:p>
            <a:pPr algn="l"/>
            <a:r>
              <a:rPr lang="en-US" smtClean="0"/>
              <a:t>9.</a:t>
            </a:r>
            <a:fld id="{0C96F59F-92CC-4393-861D-A54579787F7A}" type="slidenum">
              <a:rPr lang="en-US" smtClean="0"/>
              <a:pPr algn="l"/>
              <a:t>36</a:t>
            </a:fld>
            <a:endParaRPr lang="en-US" smtClean="0"/>
          </a:p>
        </p:txBody>
      </p:sp>
      <p:sp>
        <p:nvSpPr>
          <p:cNvPr id="53251" name="Rectangle 11"/>
          <p:cNvSpPr>
            <a:spLocks noChangeArrowheads="1"/>
          </p:cNvSpPr>
          <p:nvPr/>
        </p:nvSpPr>
        <p:spPr bwMode="auto">
          <a:xfrm>
            <a:off x="3175" y="-42863"/>
            <a:ext cx="9144000" cy="415926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2100">
                <a:latin typeface="Verdana" pitchFamily="34" charset="0"/>
              </a:rPr>
              <a:t>Recursion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71475" y="539750"/>
            <a:ext cx="8372475" cy="6127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lvl="1" indent="-457200" algn="just">
              <a:lnSpc>
                <a:spcPct val="93000"/>
              </a:lnSpc>
              <a:spcBef>
                <a:spcPts val="200"/>
              </a:spcBef>
              <a:spcAft>
                <a:spcPts val="200"/>
              </a:spcAft>
              <a:buFont typeface="Wingdings" pitchFamily="2" charset="2"/>
              <a:buChar char="Ø"/>
              <a:defRPr/>
            </a:pPr>
            <a:r>
              <a:rPr lang="en-US" sz="2000" b="0" dirty="0">
                <a:latin typeface="Verdana" pitchFamily="34" charset="0"/>
              </a:rPr>
              <a:t>Suppose P is a procedure containing either a Call statement to itself or a Call statement to a second procedure that may eventually result in a Call statement back to the original procedure P. Then P is called a recursive procedure. </a:t>
            </a:r>
          </a:p>
          <a:p>
            <a:pPr lvl="1" indent="-457200" algn="just">
              <a:lnSpc>
                <a:spcPct val="93000"/>
              </a:lnSpc>
              <a:spcBef>
                <a:spcPts val="200"/>
              </a:spcBef>
              <a:spcAft>
                <a:spcPts val="200"/>
              </a:spcAft>
              <a:buFont typeface="Wingdings" pitchFamily="2" charset="2"/>
              <a:buChar char="Ø"/>
              <a:defRPr/>
            </a:pPr>
            <a:r>
              <a:rPr lang="en-US" sz="2000" b="0" dirty="0">
                <a:latin typeface="Verdana" pitchFamily="34" charset="0"/>
              </a:rPr>
              <a:t>In order to not continue to run indefinitely, a recursive procedure must have the following two properties: </a:t>
            </a:r>
          </a:p>
          <a:p>
            <a:pPr marL="1371600" lvl="1" indent="-457200" algn="just">
              <a:lnSpc>
                <a:spcPct val="93000"/>
              </a:lnSpc>
              <a:spcBef>
                <a:spcPts val="200"/>
              </a:spcBef>
              <a:spcAft>
                <a:spcPts val="200"/>
              </a:spcAft>
              <a:buFont typeface="Wingdings" pitchFamily="2" charset="2"/>
              <a:buChar char="v"/>
              <a:defRPr/>
            </a:pPr>
            <a:r>
              <a:rPr lang="en-US" sz="1600" b="0" dirty="0">
                <a:latin typeface="Verdana" pitchFamily="34" charset="0"/>
              </a:rPr>
              <a:t>There must be certain criteria, called base criteria, for which the procedure does not call itself.</a:t>
            </a:r>
          </a:p>
          <a:p>
            <a:pPr marL="1371600" lvl="1" indent="-457200" algn="just">
              <a:lnSpc>
                <a:spcPct val="93000"/>
              </a:lnSpc>
              <a:spcBef>
                <a:spcPts val="200"/>
              </a:spcBef>
              <a:spcAft>
                <a:spcPts val="200"/>
              </a:spcAft>
              <a:buFont typeface="Wingdings" pitchFamily="2" charset="2"/>
              <a:buChar char="v"/>
              <a:defRPr/>
            </a:pPr>
            <a:r>
              <a:rPr lang="en-US" sz="1600" b="0" dirty="0">
                <a:latin typeface="Verdana" pitchFamily="34" charset="0"/>
              </a:rPr>
              <a:t>Each time the procedure does call itself (directly or indirectly), it must be closer to the base criteria.</a:t>
            </a:r>
          </a:p>
          <a:p>
            <a:pPr lvl="1" indent="-457200" algn="just">
              <a:lnSpc>
                <a:spcPct val="93000"/>
              </a:lnSpc>
              <a:spcBef>
                <a:spcPts val="200"/>
              </a:spcBef>
              <a:spcAft>
                <a:spcPts val="200"/>
              </a:spcAft>
              <a:buFont typeface="Wingdings" pitchFamily="2" charset="2"/>
              <a:buChar char="Ø"/>
              <a:defRPr/>
            </a:pPr>
            <a:r>
              <a:rPr lang="en-US" sz="2000" b="0" dirty="0">
                <a:latin typeface="Verdana" pitchFamily="34" charset="0"/>
              </a:rPr>
              <a:t>A function is said to be recursively defined if the function definition refers to itself.</a:t>
            </a:r>
          </a:p>
          <a:p>
            <a:pPr lvl="1" indent="-457200" algn="just">
              <a:lnSpc>
                <a:spcPct val="93000"/>
              </a:lnSpc>
              <a:spcBef>
                <a:spcPts val="200"/>
              </a:spcBef>
              <a:spcAft>
                <a:spcPts val="200"/>
              </a:spcAft>
              <a:buFont typeface="Wingdings" pitchFamily="2" charset="2"/>
              <a:buChar char="Ø"/>
              <a:defRPr/>
            </a:pPr>
            <a:r>
              <a:rPr lang="en-US" sz="2000" b="0" dirty="0">
                <a:latin typeface="Verdana" pitchFamily="34" charset="0"/>
              </a:rPr>
              <a:t>In order to not continue to be circular, a recursive function  must have the following two properties: </a:t>
            </a:r>
          </a:p>
          <a:p>
            <a:pPr marL="1371600" lvl="1" indent="-457200" algn="just">
              <a:lnSpc>
                <a:spcPct val="93000"/>
              </a:lnSpc>
              <a:spcBef>
                <a:spcPts val="200"/>
              </a:spcBef>
              <a:spcAft>
                <a:spcPts val="200"/>
              </a:spcAft>
              <a:buFont typeface="Wingdings" pitchFamily="2" charset="2"/>
              <a:buChar char="v"/>
              <a:defRPr/>
            </a:pPr>
            <a:r>
              <a:rPr lang="en-US" sz="1600" b="0" dirty="0">
                <a:latin typeface="Verdana" pitchFamily="34" charset="0"/>
              </a:rPr>
              <a:t>There must be certain </a:t>
            </a:r>
            <a:r>
              <a:rPr lang="en-US" sz="1600" b="0" dirty="0">
                <a:latin typeface="Verdana" pitchFamily="34" charset="0"/>
              </a:rPr>
              <a:t>arguments, </a:t>
            </a:r>
            <a:r>
              <a:rPr lang="en-US" sz="1600" b="0" dirty="0">
                <a:latin typeface="Verdana" pitchFamily="34" charset="0"/>
              </a:rPr>
              <a:t>called base </a:t>
            </a:r>
            <a:r>
              <a:rPr lang="en-US" sz="1600" b="0" dirty="0">
                <a:latin typeface="Verdana" pitchFamily="34" charset="0"/>
              </a:rPr>
              <a:t>values, </a:t>
            </a:r>
            <a:r>
              <a:rPr lang="en-US" sz="1600" b="0" dirty="0">
                <a:latin typeface="Verdana" pitchFamily="34" charset="0"/>
              </a:rPr>
              <a:t>for which the </a:t>
            </a:r>
            <a:r>
              <a:rPr lang="en-US" sz="1600" b="0" dirty="0">
                <a:latin typeface="Verdana" pitchFamily="34" charset="0"/>
              </a:rPr>
              <a:t>function does </a:t>
            </a:r>
            <a:r>
              <a:rPr lang="en-US" sz="1600" b="0" dirty="0">
                <a:latin typeface="Verdana" pitchFamily="34" charset="0"/>
              </a:rPr>
              <a:t>not </a:t>
            </a:r>
            <a:r>
              <a:rPr lang="en-US" sz="1600" b="0" dirty="0">
                <a:latin typeface="Verdana" pitchFamily="34" charset="0"/>
              </a:rPr>
              <a:t>refer to itself</a:t>
            </a:r>
            <a:r>
              <a:rPr lang="en-US" sz="1600" b="0" dirty="0">
                <a:latin typeface="Verdana" pitchFamily="34" charset="0"/>
              </a:rPr>
              <a:t>.</a:t>
            </a:r>
          </a:p>
          <a:p>
            <a:pPr marL="1371600" lvl="1" indent="-457200" algn="just">
              <a:lnSpc>
                <a:spcPct val="93000"/>
              </a:lnSpc>
              <a:spcBef>
                <a:spcPts val="200"/>
              </a:spcBef>
              <a:spcAft>
                <a:spcPts val="200"/>
              </a:spcAft>
              <a:buFont typeface="Wingdings" pitchFamily="2" charset="2"/>
              <a:buChar char="v"/>
              <a:defRPr/>
            </a:pPr>
            <a:r>
              <a:rPr lang="en-US" sz="1600" b="0" dirty="0">
                <a:latin typeface="Verdana" pitchFamily="34" charset="0"/>
              </a:rPr>
              <a:t>Each time the </a:t>
            </a:r>
            <a:r>
              <a:rPr lang="en-US" sz="1600" b="0" dirty="0">
                <a:latin typeface="Verdana" pitchFamily="34" charset="0"/>
              </a:rPr>
              <a:t>function does refer to itself, the argument of the function must </a:t>
            </a:r>
            <a:r>
              <a:rPr lang="en-US" sz="1600" b="0" dirty="0">
                <a:latin typeface="Verdana" pitchFamily="34" charset="0"/>
              </a:rPr>
              <a:t>be closer to </a:t>
            </a:r>
            <a:r>
              <a:rPr lang="en-US" sz="1600" b="0" dirty="0">
                <a:latin typeface="Verdana" pitchFamily="34" charset="0"/>
              </a:rPr>
              <a:t>a base value.</a:t>
            </a:r>
            <a:endParaRPr lang="en-US" sz="1600" b="0" dirty="0">
              <a:latin typeface="Verdana" pitchFamily="34" charset="0"/>
            </a:endParaRPr>
          </a:p>
          <a:p>
            <a:pPr marL="1371600" lvl="1" indent="-457200" algn="just">
              <a:lnSpc>
                <a:spcPct val="93000"/>
              </a:lnSpc>
              <a:spcBef>
                <a:spcPts val="200"/>
              </a:spcBef>
              <a:spcAft>
                <a:spcPts val="200"/>
              </a:spcAft>
              <a:buFont typeface="Wingdings" pitchFamily="2" charset="2"/>
              <a:buChar char="v"/>
              <a:defRPr/>
            </a:pPr>
            <a:endParaRPr lang="en-US" sz="1600" b="0" dirty="0">
              <a:latin typeface="Verdana" pitchFamily="34" charset="0"/>
            </a:endParaRPr>
          </a:p>
          <a:p>
            <a:pPr marL="1371600" lvl="1" indent="-457200" algn="just">
              <a:lnSpc>
                <a:spcPct val="93000"/>
              </a:lnSpc>
              <a:spcBef>
                <a:spcPts val="200"/>
              </a:spcBef>
              <a:spcAft>
                <a:spcPts val="200"/>
              </a:spcAft>
              <a:buFont typeface="Wingdings" pitchFamily="2" charset="2"/>
              <a:buChar char="v"/>
              <a:defRPr/>
            </a:pPr>
            <a:endParaRPr lang="en-US" sz="1600" b="0" dirty="0">
              <a:latin typeface="Verdana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4325" y="520700"/>
            <a:ext cx="8372475" cy="6127750"/>
          </a:xfrm>
        </p:spPr>
        <p:txBody>
          <a:bodyPr/>
          <a:lstStyle/>
          <a:p>
            <a:pPr marL="457200" lvl="1" indent="-457200" algn="just" eaLnBrk="1" hangingPunct="1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sz="1700" b="1" smtClean="0">
                <a:solidFill>
                  <a:srgbClr val="3333FF"/>
                </a:solidFill>
                <a:latin typeface="Verdana" pitchFamily="34" charset="0"/>
              </a:rPr>
              <a:t>Sort:</a:t>
            </a:r>
          </a:p>
          <a:p>
            <a:pPr marL="457200" lvl="1" indent="-457200" algn="just" eaLnBrk="1" hangingPunct="1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1700" smtClean="0">
                <a:latin typeface="Verdana" pitchFamily="34" charset="0"/>
              </a:rPr>
              <a:t>Sorting is a process of linear ordering of list of objects either in descending or ascending order. </a:t>
            </a:r>
          </a:p>
          <a:p>
            <a:pPr marL="457200" lvl="1" indent="-457200" algn="just" eaLnBrk="1" hangingPunct="1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1700" smtClean="0">
                <a:latin typeface="Verdana" pitchFamily="34" charset="0"/>
              </a:rPr>
              <a:t>Sorting algorithm is an algorithm that puts elements of a list in a certain order. </a:t>
            </a:r>
          </a:p>
          <a:p>
            <a:pPr marL="457200" lvl="1" indent="-457200" algn="just" eaLnBrk="1" hangingPunct="1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1700" smtClean="0">
                <a:latin typeface="Verdana" pitchFamily="34" charset="0"/>
              </a:rPr>
              <a:t>There are many sorting techniques. Some of them are Bubble sort, Insertion sort, Shell sort, Quick sort, Heap Sort, Merge sort, etc.</a:t>
            </a:r>
          </a:p>
          <a:p>
            <a:pPr marL="457200" lvl="1" indent="-457200" algn="just" eaLnBrk="1" hangingPunct="1">
              <a:spcBef>
                <a:spcPts val="600"/>
              </a:spcBef>
              <a:spcAft>
                <a:spcPts val="600"/>
              </a:spcAft>
              <a:buFontTx/>
              <a:buNone/>
            </a:pPr>
            <a:endParaRPr lang="en-US" sz="1700" smtClean="0">
              <a:latin typeface="Verdana" pitchFamily="34" charset="0"/>
            </a:endParaRPr>
          </a:p>
          <a:p>
            <a:pPr marL="457200" lvl="1" indent="-457200" algn="just" eaLnBrk="1" hangingPunct="1">
              <a:spcBef>
                <a:spcPts val="600"/>
              </a:spcBef>
              <a:spcAft>
                <a:spcPts val="600"/>
              </a:spcAft>
              <a:buFontTx/>
              <a:buNone/>
            </a:pPr>
            <a:r>
              <a:rPr lang="en-US" sz="1700" b="1" smtClean="0">
                <a:solidFill>
                  <a:srgbClr val="3333FF"/>
                </a:solidFill>
                <a:latin typeface="Verdana" pitchFamily="34" charset="0"/>
              </a:rPr>
              <a:t>Quick Sort:</a:t>
            </a:r>
          </a:p>
          <a:p>
            <a:pPr marL="457200" lvl="1" indent="-457200" algn="just" eaLnBrk="1" hangingPunct="1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1700" smtClean="0">
                <a:latin typeface="Verdana" pitchFamily="34" charset="0"/>
              </a:rPr>
              <a:t>Quick sort, also called partition sort, is a sorting method which uses divide and conquer techniques.</a:t>
            </a:r>
          </a:p>
          <a:p>
            <a:pPr marL="457200" lvl="1" indent="-457200" algn="just" eaLnBrk="1" hangingPunct="1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1700" smtClean="0">
                <a:latin typeface="Verdana" pitchFamily="34" charset="0"/>
              </a:rPr>
              <a:t>It works by partitioning an array into parts, then sorting each part independently.</a:t>
            </a:r>
          </a:p>
          <a:p>
            <a:pPr marL="457200" lvl="1" indent="-457200" algn="just" eaLnBrk="1" hangingPunct="1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en-US" sz="1700" smtClean="0">
                <a:latin typeface="Verdana" pitchFamily="34" charset="0"/>
              </a:rPr>
              <a:t>Using divide-and-conquer strategy, the problem of sorting a list is reduced to the problem of sorting two smaller sub-lists.</a:t>
            </a:r>
          </a:p>
        </p:txBody>
      </p:sp>
      <p:sp>
        <p:nvSpPr>
          <p:cNvPr id="20483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-30163" y="6481763"/>
            <a:ext cx="752476" cy="376237"/>
          </a:xfrm>
          <a:noFill/>
        </p:spPr>
        <p:txBody>
          <a:bodyPr/>
          <a:lstStyle/>
          <a:p>
            <a:pPr algn="l"/>
            <a:r>
              <a:rPr lang="en-US" smtClean="0"/>
              <a:t>9.</a:t>
            </a:r>
            <a:fld id="{933A398B-7A85-495D-898B-39F358E7A300}" type="slidenum">
              <a:rPr lang="en-US" smtClean="0"/>
              <a:pPr algn="l"/>
              <a:t>4</a:t>
            </a:fld>
            <a:endParaRPr lang="en-US" smtClean="0"/>
          </a:p>
        </p:txBody>
      </p:sp>
      <p:sp>
        <p:nvSpPr>
          <p:cNvPr id="20484" name="Rectangle 11"/>
          <p:cNvSpPr>
            <a:spLocks noChangeArrowheads="1"/>
          </p:cNvSpPr>
          <p:nvPr/>
        </p:nvSpPr>
        <p:spPr bwMode="auto">
          <a:xfrm>
            <a:off x="3175" y="-42863"/>
            <a:ext cx="9144000" cy="415926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2100">
                <a:latin typeface="Verdana" pitchFamily="34" charset="0"/>
              </a:rPr>
              <a:t>Quick Sort: An Application of STACKS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4325" y="730250"/>
            <a:ext cx="8372475" cy="3917950"/>
          </a:xfrm>
        </p:spPr>
        <p:txBody>
          <a:bodyPr/>
          <a:lstStyle/>
          <a:p>
            <a:pPr marL="457200" lvl="1" indent="-457200" algn="just" eaLnBrk="1" hangingPunct="1">
              <a:spcBef>
                <a:spcPts val="600"/>
              </a:spcBef>
              <a:spcAft>
                <a:spcPts val="600"/>
              </a:spcAft>
              <a:buFontTx/>
              <a:buNone/>
              <a:defRPr/>
            </a:pPr>
            <a:r>
              <a:rPr lang="en-US" sz="1700" b="1" dirty="0" smtClean="0">
                <a:latin typeface="Verdana" pitchFamily="34" charset="0"/>
              </a:rPr>
              <a:t>Algorithmic Steps of Quick Sort:</a:t>
            </a:r>
          </a:p>
          <a:p>
            <a:pPr marL="457200" lvl="1" indent="-457200" algn="just" eaLnBrk="1" hangingPunct="1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  <a:defRPr/>
            </a:pPr>
            <a:r>
              <a:rPr lang="en-US" sz="1700" dirty="0" smtClean="0">
                <a:latin typeface="Verdana" pitchFamily="34" charset="0"/>
              </a:rPr>
              <a:t>At first, pick an element (called partition element or pivot) from the array. Usually the leftmost element is chosen as the partition element.</a:t>
            </a:r>
          </a:p>
          <a:p>
            <a:pPr marL="457200" lvl="1" indent="-457200" algn="just" eaLnBrk="1" hangingPunct="1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  <a:defRPr/>
            </a:pPr>
            <a:r>
              <a:rPr lang="en-US" sz="1700" dirty="0" smtClean="0">
                <a:latin typeface="Verdana" pitchFamily="34" charset="0"/>
              </a:rPr>
              <a:t>Reorder the list so that-</a:t>
            </a:r>
          </a:p>
          <a:p>
            <a:pPr marL="1371600" lvl="1" indent="-457200" algn="just" eaLnBrk="1" hangingPunct="1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v"/>
              <a:defRPr/>
            </a:pPr>
            <a:r>
              <a:rPr lang="en-US" sz="1500" dirty="0" smtClean="0">
                <a:latin typeface="Verdana" pitchFamily="34" charset="0"/>
              </a:rPr>
              <a:t>all elements which are less than the pivot come before the pivot</a:t>
            </a:r>
          </a:p>
          <a:p>
            <a:pPr marL="1371600" lvl="1" indent="-457200" algn="just" eaLnBrk="1" hangingPunct="1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v"/>
              <a:defRPr/>
            </a:pPr>
            <a:r>
              <a:rPr lang="en-US" sz="1500" dirty="0" smtClean="0">
                <a:latin typeface="Verdana" pitchFamily="34" charset="0"/>
              </a:rPr>
              <a:t>all elements which are greater than the pivot come after it (equal values can go either way). </a:t>
            </a:r>
          </a:p>
          <a:p>
            <a:pPr marL="457200" lvl="1" indent="-457200" algn="just" eaLnBrk="1" hangingPunct="1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  <a:defRPr/>
            </a:pPr>
            <a:r>
              <a:rPr lang="en-US" sz="1700" dirty="0" smtClean="0">
                <a:latin typeface="Verdana" pitchFamily="34" charset="0"/>
              </a:rPr>
              <a:t>After this partitioning, the pivot is in its final position. This is called the partition operation. </a:t>
            </a:r>
          </a:p>
          <a:p>
            <a:pPr marL="457200" lvl="1" indent="-457200" algn="just" eaLnBrk="1" hangingPunct="1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  <a:defRPr/>
            </a:pPr>
            <a:r>
              <a:rPr lang="en-US" sz="1700" dirty="0" smtClean="0">
                <a:latin typeface="Verdana" pitchFamily="34" charset="0"/>
              </a:rPr>
              <a:t>Recursively sort the sub-list of lesser elements and the sub-list of greater elements. </a:t>
            </a:r>
          </a:p>
        </p:txBody>
      </p:sp>
      <p:sp>
        <p:nvSpPr>
          <p:cNvPr id="2150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-30163" y="6481763"/>
            <a:ext cx="752476" cy="376237"/>
          </a:xfrm>
          <a:noFill/>
        </p:spPr>
        <p:txBody>
          <a:bodyPr/>
          <a:lstStyle/>
          <a:p>
            <a:pPr algn="l"/>
            <a:r>
              <a:rPr lang="en-US" smtClean="0"/>
              <a:t>9.</a:t>
            </a:r>
            <a:fld id="{BF21B898-01AE-4168-935E-95343929B65E}" type="slidenum">
              <a:rPr lang="en-US" smtClean="0"/>
              <a:pPr algn="l"/>
              <a:t>5</a:t>
            </a:fld>
            <a:endParaRPr lang="en-US" smtClean="0"/>
          </a:p>
        </p:txBody>
      </p:sp>
      <p:sp>
        <p:nvSpPr>
          <p:cNvPr id="21508" name="Rectangle 11"/>
          <p:cNvSpPr>
            <a:spLocks noChangeArrowheads="1"/>
          </p:cNvSpPr>
          <p:nvPr/>
        </p:nvSpPr>
        <p:spPr bwMode="auto">
          <a:xfrm>
            <a:off x="3175" y="-42863"/>
            <a:ext cx="9144000" cy="415926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2100">
                <a:latin typeface="Verdana" pitchFamily="34" charset="0"/>
              </a:rPr>
              <a:t>Quick Sort: An Application of STACKS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4325" y="520700"/>
            <a:ext cx="8372475" cy="6127750"/>
          </a:xfrm>
        </p:spPr>
        <p:txBody>
          <a:bodyPr/>
          <a:lstStyle/>
          <a:p>
            <a:pPr marL="457200" lvl="1" indent="-457200" algn="just" eaLnBrk="1" hangingPunct="1">
              <a:spcBef>
                <a:spcPts val="600"/>
              </a:spcBef>
              <a:spcAft>
                <a:spcPts val="600"/>
              </a:spcAft>
              <a:buFontTx/>
              <a:buNone/>
              <a:defRPr/>
            </a:pPr>
            <a:r>
              <a:rPr lang="en-US" sz="1700" b="1" dirty="0" smtClean="0">
                <a:solidFill>
                  <a:srgbClr val="3333FF"/>
                </a:solidFill>
                <a:latin typeface="Verdana" pitchFamily="34" charset="0"/>
              </a:rPr>
              <a:t>Complexity of the Quick Sort:</a:t>
            </a:r>
          </a:p>
          <a:p>
            <a:pPr marL="457200" lvl="1" indent="-457200" eaLnBrk="1" hangingPunct="1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  <a:defRPr/>
            </a:pPr>
            <a:r>
              <a:rPr lang="en-US" sz="1700" dirty="0" smtClean="0">
                <a:latin typeface="Verdana" pitchFamily="34" charset="0"/>
              </a:rPr>
              <a:t>The worst case occurs when the list is already sorted. Worst case performance O(n</a:t>
            </a:r>
            <a:r>
              <a:rPr lang="en-US" sz="1700" baseline="30000" dirty="0" smtClean="0">
                <a:latin typeface="Verdana" pitchFamily="34" charset="0"/>
              </a:rPr>
              <a:t>2</a:t>
            </a:r>
            <a:r>
              <a:rPr lang="en-US" sz="1700" dirty="0" smtClean="0">
                <a:latin typeface="Verdana" pitchFamily="34" charset="0"/>
              </a:rPr>
              <a:t>)</a:t>
            </a:r>
          </a:p>
          <a:p>
            <a:pPr marL="457200" lvl="1" indent="-457200" eaLnBrk="1" hangingPunct="1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  <a:defRPr/>
            </a:pPr>
            <a:r>
              <a:rPr lang="en-US" sz="1700" dirty="0" smtClean="0">
                <a:latin typeface="Verdana" pitchFamily="34" charset="0"/>
              </a:rPr>
              <a:t>Best case performance O(n log n)</a:t>
            </a:r>
          </a:p>
          <a:p>
            <a:pPr marL="457200" lvl="1" indent="-457200" eaLnBrk="1" hangingPunct="1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  <a:defRPr/>
            </a:pPr>
            <a:r>
              <a:rPr lang="pt-BR" sz="1700" dirty="0" smtClean="0">
                <a:latin typeface="Verdana" pitchFamily="34" charset="0"/>
              </a:rPr>
              <a:t>Average case performance O(n log n)</a:t>
            </a:r>
            <a:endParaRPr lang="en-US" sz="1700" dirty="0" smtClean="0">
              <a:latin typeface="Verdana" pitchFamily="34" charset="0"/>
            </a:endParaRPr>
          </a:p>
          <a:p>
            <a:pPr marL="457200" lvl="1" indent="-457200" eaLnBrk="1" hangingPunct="1">
              <a:spcBef>
                <a:spcPts val="600"/>
              </a:spcBef>
              <a:spcAft>
                <a:spcPts val="600"/>
              </a:spcAft>
              <a:buFontTx/>
              <a:buNone/>
              <a:defRPr/>
            </a:pPr>
            <a:endParaRPr lang="en-US" sz="1700" dirty="0" smtClean="0">
              <a:latin typeface="Verdana" pitchFamily="34" charset="0"/>
            </a:endParaRPr>
          </a:p>
          <a:p>
            <a:pPr marL="457200" lvl="1" indent="-457200" eaLnBrk="1" hangingPunct="1">
              <a:spcBef>
                <a:spcPts val="600"/>
              </a:spcBef>
              <a:spcAft>
                <a:spcPts val="600"/>
              </a:spcAft>
              <a:buFontTx/>
              <a:buNone/>
              <a:defRPr/>
            </a:pPr>
            <a:r>
              <a:rPr lang="en-US" sz="1700" b="1" dirty="0" smtClean="0">
                <a:solidFill>
                  <a:srgbClr val="3333FF"/>
                </a:solidFill>
                <a:latin typeface="Verdana" pitchFamily="34" charset="0"/>
              </a:rPr>
              <a:t>Advantages:</a:t>
            </a:r>
            <a:endParaRPr lang="en-US" sz="1700" dirty="0" smtClean="0">
              <a:latin typeface="Verdana" pitchFamily="34" charset="0"/>
            </a:endParaRPr>
          </a:p>
          <a:p>
            <a:pPr marL="457200" lvl="1" indent="-457200" eaLnBrk="1" hangingPunct="1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  <a:defRPr/>
            </a:pPr>
            <a:r>
              <a:rPr lang="en-US" sz="1700" dirty="0" smtClean="0">
                <a:latin typeface="Verdana" pitchFamily="34" charset="0"/>
              </a:rPr>
              <a:t>It is faster than other O(N log N) </a:t>
            </a:r>
            <a:r>
              <a:rPr lang="en-US" sz="1700" dirty="0" err="1" smtClean="0">
                <a:latin typeface="Verdana" pitchFamily="34" charset="0"/>
              </a:rPr>
              <a:t>algorims</a:t>
            </a:r>
            <a:r>
              <a:rPr lang="en-US" sz="1700" dirty="0" smtClean="0">
                <a:latin typeface="Verdana" pitchFamily="34" charset="0"/>
              </a:rPr>
              <a:t>.</a:t>
            </a:r>
          </a:p>
          <a:p>
            <a:pPr marL="457200" lvl="1" indent="-457200" eaLnBrk="1" hangingPunct="1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  <a:defRPr/>
            </a:pPr>
            <a:r>
              <a:rPr lang="en-US" sz="1700" dirty="0" smtClean="0">
                <a:latin typeface="Verdana" pitchFamily="34" charset="0"/>
              </a:rPr>
              <a:t>It has better cache performance and high speed.</a:t>
            </a:r>
          </a:p>
          <a:p>
            <a:pPr marL="0" lvl="1" indent="0" eaLnBrk="1" hangingPunct="1">
              <a:spcBef>
                <a:spcPts val="600"/>
              </a:spcBef>
              <a:spcAft>
                <a:spcPts val="600"/>
              </a:spcAft>
              <a:buFontTx/>
              <a:buNone/>
              <a:defRPr/>
            </a:pPr>
            <a:endParaRPr lang="en-US" sz="1700" dirty="0" smtClean="0">
              <a:latin typeface="Verdana" pitchFamily="34" charset="0"/>
            </a:endParaRPr>
          </a:p>
          <a:p>
            <a:pPr marL="0" lvl="1" indent="0" eaLnBrk="1" hangingPunct="1">
              <a:spcBef>
                <a:spcPts val="600"/>
              </a:spcBef>
              <a:spcAft>
                <a:spcPts val="600"/>
              </a:spcAft>
              <a:buFontTx/>
              <a:buNone/>
              <a:defRPr/>
            </a:pPr>
            <a:r>
              <a:rPr lang="en-US" sz="1700" b="1" dirty="0" smtClean="0">
                <a:solidFill>
                  <a:srgbClr val="FF0000"/>
                </a:solidFill>
                <a:latin typeface="Verdana" pitchFamily="34" charset="0"/>
              </a:rPr>
              <a:t>Disadvantages:</a:t>
            </a:r>
          </a:p>
          <a:p>
            <a:pPr marL="457200" lvl="1" indent="-457200" eaLnBrk="1" hangingPunct="1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  <a:defRPr/>
            </a:pPr>
            <a:r>
              <a:rPr lang="en-US" sz="1700" dirty="0" smtClean="0">
                <a:latin typeface="Verdana" pitchFamily="34" charset="0"/>
              </a:rPr>
              <a:t>Quick sort is a comparison sort and, in efficient implementations, is not a stable sort.</a:t>
            </a:r>
          </a:p>
          <a:p>
            <a:pPr marL="457200" lvl="1" indent="-457200" eaLnBrk="1" hangingPunct="1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  <a:defRPr/>
            </a:pPr>
            <a:r>
              <a:rPr lang="en-US" sz="1700" dirty="0" smtClean="0">
                <a:latin typeface="Verdana" pitchFamily="34" charset="0"/>
              </a:rPr>
              <a:t>Quick sort algorithm requires more memory space.</a:t>
            </a:r>
          </a:p>
        </p:txBody>
      </p:sp>
      <p:sp>
        <p:nvSpPr>
          <p:cNvPr id="22531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-30163" y="6481763"/>
            <a:ext cx="752476" cy="376237"/>
          </a:xfrm>
          <a:noFill/>
        </p:spPr>
        <p:txBody>
          <a:bodyPr/>
          <a:lstStyle/>
          <a:p>
            <a:pPr algn="l"/>
            <a:r>
              <a:rPr lang="en-US" smtClean="0"/>
              <a:t>9.</a:t>
            </a:r>
            <a:fld id="{7AE9AD72-549D-4A04-9931-1E49A2479B62}" type="slidenum">
              <a:rPr lang="en-US" smtClean="0"/>
              <a:pPr algn="l"/>
              <a:t>6</a:t>
            </a:fld>
            <a:endParaRPr lang="en-US" smtClean="0"/>
          </a:p>
        </p:txBody>
      </p:sp>
      <p:sp>
        <p:nvSpPr>
          <p:cNvPr id="22532" name="Rectangle 11"/>
          <p:cNvSpPr>
            <a:spLocks noChangeArrowheads="1"/>
          </p:cNvSpPr>
          <p:nvPr/>
        </p:nvSpPr>
        <p:spPr bwMode="auto">
          <a:xfrm>
            <a:off x="3175" y="-42863"/>
            <a:ext cx="9144000" cy="415926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2100">
                <a:latin typeface="Verdana" pitchFamily="34" charset="0"/>
              </a:rPr>
              <a:t>Quick Sort: An Application of STACKS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4325" y="520700"/>
            <a:ext cx="8372475" cy="6127750"/>
          </a:xfrm>
        </p:spPr>
        <p:txBody>
          <a:bodyPr/>
          <a:lstStyle/>
          <a:p>
            <a:pPr marL="457200" lvl="1" indent="-457200" algn="just" eaLnBrk="1" hangingPunct="1">
              <a:spcBef>
                <a:spcPts val="600"/>
              </a:spcBef>
              <a:spcAft>
                <a:spcPts val="600"/>
              </a:spcAft>
              <a:buFontTx/>
              <a:buNone/>
              <a:defRPr/>
            </a:pPr>
            <a:r>
              <a:rPr lang="en-US" sz="1700" b="1" dirty="0" smtClean="0">
                <a:solidFill>
                  <a:srgbClr val="3333FF"/>
                </a:solidFill>
                <a:latin typeface="Verdana" pitchFamily="34" charset="0"/>
              </a:rPr>
              <a:t>Suppose A is the following list of 12 numbers:</a:t>
            </a:r>
          </a:p>
          <a:p>
            <a:pPr marL="457200" lvl="1" indent="-457200" algn="just" eaLnBrk="1" hangingPunct="1">
              <a:spcBef>
                <a:spcPts val="600"/>
              </a:spcBef>
              <a:spcAft>
                <a:spcPts val="600"/>
              </a:spcAft>
              <a:buFontTx/>
              <a:buNone/>
              <a:defRPr/>
            </a:pPr>
            <a:endParaRPr lang="en-US" sz="1700" b="1" dirty="0" smtClean="0">
              <a:solidFill>
                <a:srgbClr val="3333FF"/>
              </a:solidFill>
              <a:latin typeface="Verdana" pitchFamily="34" charset="0"/>
            </a:endParaRPr>
          </a:p>
          <a:p>
            <a:pPr marL="457200" lvl="1" indent="-457200" algn="just" eaLnBrk="1" hangingPunct="1">
              <a:spcBef>
                <a:spcPts val="600"/>
              </a:spcBef>
              <a:spcAft>
                <a:spcPts val="600"/>
              </a:spcAft>
              <a:buFontTx/>
              <a:buNone/>
              <a:defRPr/>
            </a:pPr>
            <a:endParaRPr lang="en-US" sz="1700" b="1" dirty="0" smtClean="0">
              <a:solidFill>
                <a:srgbClr val="3333FF"/>
              </a:solidFill>
              <a:latin typeface="Verdana" pitchFamily="34" charset="0"/>
            </a:endParaRPr>
          </a:p>
          <a:p>
            <a:pPr marL="457200" lvl="1" indent="-457200" algn="just" eaLnBrk="1" hangingPunct="1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  <a:defRPr/>
            </a:pPr>
            <a:r>
              <a:rPr lang="en-US" sz="1700" dirty="0" smtClean="0">
                <a:latin typeface="Verdana" pitchFamily="34" charset="0"/>
              </a:rPr>
              <a:t>The reduction step of </a:t>
            </a:r>
            <a:r>
              <a:rPr lang="en-US" sz="1700" dirty="0" err="1" smtClean="0">
                <a:latin typeface="Verdana" pitchFamily="34" charset="0"/>
              </a:rPr>
              <a:t>quicksort</a:t>
            </a:r>
            <a:r>
              <a:rPr lang="en-US" sz="1700" dirty="0" smtClean="0">
                <a:latin typeface="Verdana" pitchFamily="34" charset="0"/>
              </a:rPr>
              <a:t> algorithm find the final position of one of the number. In this case, we use the first number 44, i.e. our reference number is 44. This is accomplished as follows:</a:t>
            </a:r>
          </a:p>
          <a:p>
            <a:pPr marL="1371600" lvl="1" indent="-457200" algn="just" eaLnBrk="1" hangingPunct="1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v"/>
              <a:defRPr/>
            </a:pPr>
            <a:r>
              <a:rPr lang="en-US" sz="1500" dirty="0" smtClean="0">
                <a:latin typeface="Verdana" pitchFamily="34" charset="0"/>
              </a:rPr>
              <a:t>Begin with the last number 66, scan the list from </a:t>
            </a:r>
            <a:r>
              <a:rPr lang="en-US" sz="1500" dirty="0" smtClean="0">
                <a:solidFill>
                  <a:srgbClr val="FF0000"/>
                </a:solidFill>
                <a:latin typeface="Verdana" pitchFamily="34" charset="0"/>
              </a:rPr>
              <a:t>right to left.</a:t>
            </a:r>
          </a:p>
          <a:p>
            <a:pPr marL="1371600" lvl="1" indent="-457200" algn="just" eaLnBrk="1" hangingPunct="1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v"/>
              <a:defRPr/>
            </a:pPr>
            <a:r>
              <a:rPr lang="en-US" sz="1500" dirty="0" smtClean="0">
                <a:latin typeface="Verdana" pitchFamily="34" charset="0"/>
              </a:rPr>
              <a:t>Compare each number with 44 and stop at the first number  which is </a:t>
            </a:r>
            <a:r>
              <a:rPr lang="en-US" sz="1500" dirty="0" smtClean="0">
                <a:solidFill>
                  <a:srgbClr val="3333FF"/>
                </a:solidFill>
                <a:latin typeface="Verdana" pitchFamily="34" charset="0"/>
              </a:rPr>
              <a:t>less than </a:t>
            </a:r>
            <a:r>
              <a:rPr lang="en-US" sz="1500" dirty="0" smtClean="0">
                <a:latin typeface="Verdana" pitchFamily="34" charset="0"/>
              </a:rPr>
              <a:t>44.</a:t>
            </a:r>
          </a:p>
          <a:p>
            <a:pPr marL="1371600" lvl="1" indent="-457200" algn="just" eaLnBrk="1" hangingPunct="1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v"/>
              <a:defRPr/>
            </a:pPr>
            <a:r>
              <a:rPr lang="en-US" sz="1500" dirty="0" smtClean="0">
                <a:latin typeface="Verdana" pitchFamily="34" charset="0"/>
              </a:rPr>
              <a:t>If a number (say X) less than 44 is found, then interchange 44 and X, otherwise no interchange.</a:t>
            </a:r>
          </a:p>
          <a:p>
            <a:pPr marL="2286000" lvl="1" indent="-457200" algn="just" eaLnBrk="1" hangingPunct="1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q"/>
              <a:defRPr/>
            </a:pPr>
            <a:r>
              <a:rPr lang="en-US" sz="1200" b="1" dirty="0" smtClean="0">
                <a:latin typeface="Verdana" pitchFamily="34" charset="0"/>
              </a:rPr>
              <a:t>In this case, we see that the number less than 44 is 22. So, interchange 44 and 22 to obtain the list as:</a:t>
            </a:r>
          </a:p>
          <a:p>
            <a:pPr marL="457200" lvl="1" indent="-457200" algn="just" eaLnBrk="1" hangingPunct="1">
              <a:spcBef>
                <a:spcPts val="600"/>
              </a:spcBef>
              <a:spcAft>
                <a:spcPts val="600"/>
              </a:spcAft>
              <a:buFontTx/>
              <a:buNone/>
              <a:defRPr/>
            </a:pPr>
            <a:r>
              <a:rPr lang="en-US" sz="1700" b="1" dirty="0" smtClean="0">
                <a:solidFill>
                  <a:srgbClr val="3333FF"/>
                </a:solidFill>
                <a:latin typeface="Verdana" pitchFamily="34" charset="0"/>
              </a:rPr>
              <a:t> </a:t>
            </a:r>
          </a:p>
          <a:p>
            <a:pPr marL="457200" lvl="1" indent="-457200" algn="just" eaLnBrk="1" hangingPunct="1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  <a:defRPr/>
            </a:pPr>
            <a:endParaRPr lang="en-US" sz="1700" dirty="0" smtClean="0">
              <a:latin typeface="Verdana" pitchFamily="34" charset="0"/>
            </a:endParaRPr>
          </a:p>
          <a:p>
            <a:pPr marL="457200" lvl="1" indent="-457200" algn="just" eaLnBrk="1" hangingPunct="1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  <a:defRPr/>
            </a:pPr>
            <a:r>
              <a:rPr lang="en-US" sz="1700" dirty="0" smtClean="0">
                <a:latin typeface="Verdana" pitchFamily="34" charset="0"/>
              </a:rPr>
              <a:t>Observe that the number 88 and 66 to the right of 44 are each greater than 44. </a:t>
            </a:r>
          </a:p>
        </p:txBody>
      </p:sp>
      <p:sp>
        <p:nvSpPr>
          <p:cNvPr id="23555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-30163" y="6481763"/>
            <a:ext cx="752476" cy="376237"/>
          </a:xfrm>
          <a:noFill/>
        </p:spPr>
        <p:txBody>
          <a:bodyPr/>
          <a:lstStyle/>
          <a:p>
            <a:pPr algn="l"/>
            <a:r>
              <a:rPr lang="en-US" smtClean="0"/>
              <a:t>9.</a:t>
            </a:r>
            <a:fld id="{E32D0D78-D2C6-4A59-9740-DD0CF86B4657}" type="slidenum">
              <a:rPr lang="en-US" smtClean="0"/>
              <a:pPr algn="l"/>
              <a:t>7</a:t>
            </a:fld>
            <a:endParaRPr lang="en-US" smtClean="0"/>
          </a:p>
        </p:txBody>
      </p:sp>
      <p:sp>
        <p:nvSpPr>
          <p:cNvPr id="23556" name="Rectangle 11"/>
          <p:cNvSpPr>
            <a:spLocks noChangeArrowheads="1"/>
          </p:cNvSpPr>
          <p:nvPr/>
        </p:nvSpPr>
        <p:spPr bwMode="auto">
          <a:xfrm>
            <a:off x="3175" y="-42863"/>
            <a:ext cx="9144000" cy="415926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2100">
                <a:latin typeface="Verdana" pitchFamily="34" charset="0"/>
              </a:rPr>
              <a:t>Quick Sort: An Example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61950" y="977900"/>
          <a:ext cx="81534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9451"/>
                <a:gridCol w="679451"/>
                <a:gridCol w="679451"/>
                <a:gridCol w="679451"/>
                <a:gridCol w="679451"/>
                <a:gridCol w="679451"/>
                <a:gridCol w="679451"/>
                <a:gridCol w="679451"/>
                <a:gridCol w="679451"/>
                <a:gridCol w="679451"/>
                <a:gridCol w="679451"/>
                <a:gridCol w="67945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44</a:t>
                      </a:r>
                      <a:endParaRPr lang="en-US" sz="17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33</a:t>
                      </a:r>
                      <a:endParaRPr lang="en-US" sz="17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11</a:t>
                      </a:r>
                      <a:endParaRPr lang="en-US" sz="17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55</a:t>
                      </a:r>
                      <a:endParaRPr lang="en-US" sz="17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77</a:t>
                      </a:r>
                      <a:endParaRPr lang="en-US" sz="17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90</a:t>
                      </a:r>
                      <a:endParaRPr lang="en-US" sz="17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40</a:t>
                      </a:r>
                      <a:endParaRPr lang="en-US" sz="17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60</a:t>
                      </a:r>
                      <a:endParaRPr lang="en-US" sz="17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99</a:t>
                      </a:r>
                      <a:endParaRPr lang="en-US" sz="17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22</a:t>
                      </a:r>
                      <a:endParaRPr lang="en-US" sz="17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88</a:t>
                      </a:r>
                      <a:endParaRPr lang="en-US" sz="17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66</a:t>
                      </a:r>
                      <a:endParaRPr lang="en-US" sz="17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09600" y="5035550"/>
          <a:ext cx="81534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9451"/>
                <a:gridCol w="679451"/>
                <a:gridCol w="679451"/>
                <a:gridCol w="679451"/>
                <a:gridCol w="679451"/>
                <a:gridCol w="679451"/>
                <a:gridCol w="679451"/>
                <a:gridCol w="679451"/>
                <a:gridCol w="679451"/>
                <a:gridCol w="679451"/>
                <a:gridCol w="679451"/>
                <a:gridCol w="67945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22</a:t>
                      </a:r>
                      <a:endParaRPr lang="en-US" sz="17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33</a:t>
                      </a:r>
                      <a:endParaRPr lang="en-US" sz="17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11</a:t>
                      </a:r>
                      <a:endParaRPr lang="en-US" sz="17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55</a:t>
                      </a:r>
                      <a:endParaRPr lang="en-US" sz="17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77</a:t>
                      </a:r>
                      <a:endParaRPr lang="en-US" sz="17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90</a:t>
                      </a:r>
                      <a:endParaRPr lang="en-US" sz="17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40</a:t>
                      </a:r>
                      <a:endParaRPr lang="en-US" sz="17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60</a:t>
                      </a:r>
                      <a:endParaRPr lang="en-US" sz="17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99</a:t>
                      </a:r>
                      <a:endParaRPr lang="en-US" sz="17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44</a:t>
                      </a:r>
                      <a:endParaRPr lang="en-US" sz="17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88</a:t>
                      </a:r>
                      <a:endParaRPr lang="en-US" sz="17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66</a:t>
                      </a:r>
                      <a:endParaRPr lang="en-US" sz="17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4325" y="539750"/>
            <a:ext cx="8372475" cy="6127750"/>
          </a:xfrm>
        </p:spPr>
        <p:txBody>
          <a:bodyPr/>
          <a:lstStyle/>
          <a:p>
            <a:pPr marL="457200" lvl="1" indent="-457200" algn="just" eaLnBrk="1" hangingPunct="1">
              <a:spcBef>
                <a:spcPts val="600"/>
              </a:spcBef>
              <a:spcAft>
                <a:spcPts val="600"/>
              </a:spcAft>
              <a:buFontTx/>
              <a:buNone/>
              <a:defRPr/>
            </a:pPr>
            <a:endParaRPr lang="en-US" sz="1700" b="1" dirty="0" smtClean="0">
              <a:solidFill>
                <a:srgbClr val="3333FF"/>
              </a:solidFill>
              <a:latin typeface="Verdana" pitchFamily="34" charset="0"/>
            </a:endParaRPr>
          </a:p>
          <a:p>
            <a:pPr marL="457200" lvl="1" indent="-457200" algn="just" eaLnBrk="1" hangingPunct="1">
              <a:spcBef>
                <a:spcPts val="600"/>
              </a:spcBef>
              <a:spcAft>
                <a:spcPts val="600"/>
              </a:spcAft>
              <a:buFontTx/>
              <a:buNone/>
              <a:defRPr/>
            </a:pPr>
            <a:endParaRPr lang="en-US" sz="1700" b="1" dirty="0" smtClean="0">
              <a:solidFill>
                <a:srgbClr val="3333FF"/>
              </a:solidFill>
              <a:latin typeface="Verdana" pitchFamily="34" charset="0"/>
            </a:endParaRPr>
          </a:p>
          <a:p>
            <a:pPr marL="457200" lvl="1" indent="-457200" algn="just" eaLnBrk="1" hangingPunct="1">
              <a:spcBef>
                <a:spcPts val="600"/>
              </a:spcBef>
              <a:spcAft>
                <a:spcPts val="600"/>
              </a:spcAft>
              <a:buFontTx/>
              <a:buNone/>
              <a:defRPr/>
            </a:pPr>
            <a:endParaRPr lang="en-US" sz="1700" b="1" dirty="0" smtClean="0">
              <a:solidFill>
                <a:srgbClr val="3333FF"/>
              </a:solidFill>
              <a:latin typeface="Verdana" pitchFamily="34" charset="0"/>
            </a:endParaRPr>
          </a:p>
          <a:p>
            <a:pPr marL="457200" lvl="1" indent="-457200" algn="just" eaLnBrk="1" hangingPunct="1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  <a:defRPr/>
            </a:pPr>
            <a:r>
              <a:rPr lang="en-US" sz="1700" dirty="0" smtClean="0">
                <a:latin typeface="Verdana" pitchFamily="34" charset="0"/>
              </a:rPr>
              <a:t>Now the above list is scanned in the opposite direction. The reference number is still 44:</a:t>
            </a:r>
          </a:p>
          <a:p>
            <a:pPr marL="1371600" lvl="1" indent="-457200" algn="just" eaLnBrk="1" hangingPunct="1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v"/>
              <a:defRPr/>
            </a:pPr>
            <a:r>
              <a:rPr lang="en-US" sz="1500" dirty="0" smtClean="0">
                <a:latin typeface="Verdana" pitchFamily="34" charset="0"/>
              </a:rPr>
              <a:t>Begin with 22, scan the list from </a:t>
            </a:r>
            <a:r>
              <a:rPr lang="en-US" sz="1500" dirty="0" smtClean="0">
                <a:solidFill>
                  <a:srgbClr val="3333FF"/>
                </a:solidFill>
                <a:latin typeface="Verdana" pitchFamily="34" charset="0"/>
              </a:rPr>
              <a:t>left to right.</a:t>
            </a:r>
          </a:p>
          <a:p>
            <a:pPr marL="1371600" lvl="1" indent="-457200" algn="just" eaLnBrk="1" hangingPunct="1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v"/>
              <a:defRPr/>
            </a:pPr>
            <a:r>
              <a:rPr lang="en-US" sz="1500" dirty="0" smtClean="0">
                <a:latin typeface="Verdana" pitchFamily="34" charset="0"/>
              </a:rPr>
              <a:t>Compare each number with 44 and stop at the first number  which is </a:t>
            </a:r>
            <a:r>
              <a:rPr lang="en-US" sz="1500" dirty="0" smtClean="0">
                <a:solidFill>
                  <a:srgbClr val="FF0000"/>
                </a:solidFill>
                <a:latin typeface="Verdana" pitchFamily="34" charset="0"/>
              </a:rPr>
              <a:t>greater than </a:t>
            </a:r>
            <a:r>
              <a:rPr lang="en-US" sz="1500" dirty="0" smtClean="0">
                <a:latin typeface="Verdana" pitchFamily="34" charset="0"/>
              </a:rPr>
              <a:t>44.</a:t>
            </a:r>
          </a:p>
          <a:p>
            <a:pPr marL="1371600" lvl="1" indent="-457200" algn="just" eaLnBrk="1" hangingPunct="1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v"/>
              <a:defRPr/>
            </a:pPr>
            <a:r>
              <a:rPr lang="en-US" sz="1500" dirty="0" smtClean="0">
                <a:latin typeface="Verdana" pitchFamily="34" charset="0"/>
              </a:rPr>
              <a:t>If a number (say Y) greater than 44 is found, then interchange 44 and Y, otherwise no interchange.</a:t>
            </a:r>
          </a:p>
          <a:p>
            <a:pPr marL="2286000" lvl="1" indent="-457200" algn="just" eaLnBrk="1" hangingPunct="1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q"/>
              <a:defRPr/>
            </a:pPr>
            <a:r>
              <a:rPr lang="en-US" sz="1200" b="1" dirty="0" smtClean="0">
                <a:latin typeface="Verdana" pitchFamily="34" charset="0"/>
              </a:rPr>
              <a:t>In this case, we see that the number greater than 44 is 55. So, interchange 44 and 55 to obtain the list as:</a:t>
            </a:r>
          </a:p>
          <a:p>
            <a:pPr marL="457200" lvl="1" indent="-457200" algn="just" eaLnBrk="1" hangingPunct="1">
              <a:spcBef>
                <a:spcPts val="600"/>
              </a:spcBef>
              <a:spcAft>
                <a:spcPts val="600"/>
              </a:spcAft>
              <a:buFontTx/>
              <a:buNone/>
              <a:defRPr/>
            </a:pPr>
            <a:r>
              <a:rPr lang="en-US" sz="1700" b="1" dirty="0" smtClean="0">
                <a:solidFill>
                  <a:srgbClr val="3333FF"/>
                </a:solidFill>
                <a:latin typeface="Verdana" pitchFamily="34" charset="0"/>
              </a:rPr>
              <a:t> </a:t>
            </a:r>
          </a:p>
          <a:p>
            <a:pPr marL="457200" lvl="1" indent="-457200" algn="just" eaLnBrk="1" hangingPunct="1">
              <a:spcBef>
                <a:spcPts val="600"/>
              </a:spcBef>
              <a:spcAft>
                <a:spcPts val="600"/>
              </a:spcAft>
              <a:buFontTx/>
              <a:buNone/>
              <a:defRPr/>
            </a:pPr>
            <a:endParaRPr lang="en-US" sz="1700" b="1" dirty="0" smtClean="0">
              <a:solidFill>
                <a:srgbClr val="3333FF"/>
              </a:solidFill>
              <a:latin typeface="Verdana" pitchFamily="34" charset="0"/>
            </a:endParaRPr>
          </a:p>
          <a:p>
            <a:pPr marL="457200" lvl="1" indent="-457200" algn="just" eaLnBrk="1" hangingPunct="1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  <a:defRPr/>
            </a:pPr>
            <a:r>
              <a:rPr lang="en-US" sz="1700" dirty="0" smtClean="0">
                <a:latin typeface="Verdana" pitchFamily="34" charset="0"/>
              </a:rPr>
              <a:t>Observe that the number 22, 33, and 11 to the left of 44 are each less  than 44. </a:t>
            </a:r>
          </a:p>
        </p:txBody>
      </p:sp>
      <p:sp>
        <p:nvSpPr>
          <p:cNvPr id="24579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-30163" y="6481763"/>
            <a:ext cx="752476" cy="376237"/>
          </a:xfrm>
          <a:noFill/>
        </p:spPr>
        <p:txBody>
          <a:bodyPr/>
          <a:lstStyle/>
          <a:p>
            <a:pPr algn="l"/>
            <a:r>
              <a:rPr lang="en-US" smtClean="0"/>
              <a:t>9.</a:t>
            </a:r>
            <a:fld id="{075860DD-DF8C-4044-906B-D56C21C1D904}" type="slidenum">
              <a:rPr lang="en-US" smtClean="0"/>
              <a:pPr algn="l"/>
              <a:t>8</a:t>
            </a:fld>
            <a:endParaRPr lang="en-US" smtClean="0"/>
          </a:p>
        </p:txBody>
      </p:sp>
      <p:sp>
        <p:nvSpPr>
          <p:cNvPr id="24580" name="Rectangle 11"/>
          <p:cNvSpPr>
            <a:spLocks noChangeArrowheads="1"/>
          </p:cNvSpPr>
          <p:nvPr/>
        </p:nvSpPr>
        <p:spPr bwMode="auto">
          <a:xfrm>
            <a:off x="3175" y="-42863"/>
            <a:ext cx="9144000" cy="415926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2100">
                <a:latin typeface="Verdana" pitchFamily="34" charset="0"/>
              </a:rPr>
              <a:t>Quick Sort: An Example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61950" y="977900"/>
          <a:ext cx="81534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9451"/>
                <a:gridCol w="679451"/>
                <a:gridCol w="679451"/>
                <a:gridCol w="679451"/>
                <a:gridCol w="679451"/>
                <a:gridCol w="679451"/>
                <a:gridCol w="679451"/>
                <a:gridCol w="679451"/>
                <a:gridCol w="679451"/>
                <a:gridCol w="679451"/>
                <a:gridCol w="679451"/>
                <a:gridCol w="67945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22</a:t>
                      </a:r>
                      <a:endParaRPr lang="en-US" sz="17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33</a:t>
                      </a:r>
                      <a:endParaRPr lang="en-US" sz="17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11</a:t>
                      </a:r>
                      <a:endParaRPr lang="en-US" sz="17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55</a:t>
                      </a:r>
                      <a:endParaRPr lang="en-US" sz="17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77</a:t>
                      </a:r>
                      <a:endParaRPr lang="en-US" sz="17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90</a:t>
                      </a:r>
                      <a:endParaRPr lang="en-US" sz="17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40</a:t>
                      </a:r>
                      <a:endParaRPr lang="en-US" sz="17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60</a:t>
                      </a:r>
                      <a:endParaRPr lang="en-US" sz="17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99</a:t>
                      </a:r>
                      <a:endParaRPr lang="en-US" sz="17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44</a:t>
                      </a:r>
                      <a:endParaRPr lang="en-US" sz="17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88</a:t>
                      </a:r>
                      <a:endParaRPr lang="en-US" sz="17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66</a:t>
                      </a:r>
                      <a:endParaRPr lang="en-US" sz="17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09600" y="4883150"/>
          <a:ext cx="81534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9451"/>
                <a:gridCol w="679451"/>
                <a:gridCol w="679451"/>
                <a:gridCol w="679451"/>
                <a:gridCol w="679451"/>
                <a:gridCol w="679451"/>
                <a:gridCol w="679451"/>
                <a:gridCol w="679451"/>
                <a:gridCol w="679451"/>
                <a:gridCol w="679451"/>
                <a:gridCol w="679451"/>
                <a:gridCol w="67945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22</a:t>
                      </a:r>
                      <a:endParaRPr lang="en-US" sz="17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33</a:t>
                      </a:r>
                      <a:endParaRPr lang="en-US" sz="17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11</a:t>
                      </a:r>
                      <a:endParaRPr lang="en-US" sz="17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44</a:t>
                      </a:r>
                      <a:endParaRPr lang="en-US" sz="17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77</a:t>
                      </a:r>
                      <a:endParaRPr lang="en-US" sz="17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90</a:t>
                      </a:r>
                      <a:endParaRPr lang="en-US" sz="17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40</a:t>
                      </a:r>
                      <a:endParaRPr lang="en-US" sz="17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60</a:t>
                      </a:r>
                      <a:endParaRPr lang="en-US" sz="17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99</a:t>
                      </a:r>
                      <a:endParaRPr lang="en-US" sz="17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55</a:t>
                      </a:r>
                      <a:endParaRPr lang="en-US" sz="17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88</a:t>
                      </a:r>
                      <a:endParaRPr lang="en-US" sz="17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66</a:t>
                      </a:r>
                      <a:endParaRPr lang="en-US" sz="17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4325" y="520700"/>
            <a:ext cx="8372475" cy="6127750"/>
          </a:xfrm>
        </p:spPr>
        <p:txBody>
          <a:bodyPr/>
          <a:lstStyle/>
          <a:p>
            <a:pPr marL="457200" lvl="1" indent="-457200" algn="just" eaLnBrk="1" hangingPunct="1">
              <a:spcBef>
                <a:spcPts val="600"/>
              </a:spcBef>
              <a:spcAft>
                <a:spcPts val="600"/>
              </a:spcAft>
              <a:buFontTx/>
              <a:buNone/>
              <a:defRPr/>
            </a:pPr>
            <a:endParaRPr lang="en-US" sz="1700" b="1" dirty="0" smtClean="0">
              <a:solidFill>
                <a:srgbClr val="3333FF"/>
              </a:solidFill>
              <a:latin typeface="Verdana" pitchFamily="34" charset="0"/>
            </a:endParaRPr>
          </a:p>
          <a:p>
            <a:pPr marL="457200" lvl="1" indent="-457200" algn="just" eaLnBrk="1" hangingPunct="1">
              <a:spcBef>
                <a:spcPts val="600"/>
              </a:spcBef>
              <a:spcAft>
                <a:spcPts val="600"/>
              </a:spcAft>
              <a:buFontTx/>
              <a:buNone/>
              <a:defRPr/>
            </a:pPr>
            <a:endParaRPr lang="en-US" sz="1700" b="1" dirty="0" smtClean="0">
              <a:solidFill>
                <a:srgbClr val="3333FF"/>
              </a:solidFill>
              <a:latin typeface="Verdana" pitchFamily="34" charset="0"/>
            </a:endParaRPr>
          </a:p>
          <a:p>
            <a:pPr marL="457200" lvl="1" indent="-457200" algn="just" eaLnBrk="1" hangingPunct="1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  <a:defRPr/>
            </a:pPr>
            <a:r>
              <a:rPr lang="en-US" sz="1700" dirty="0" smtClean="0">
                <a:latin typeface="Verdana" pitchFamily="34" charset="0"/>
              </a:rPr>
              <a:t>Now the above list is scanned in the original direction. The reference number is still 44:</a:t>
            </a:r>
          </a:p>
          <a:p>
            <a:pPr marL="1371600" lvl="1" indent="-457200" algn="just" eaLnBrk="1" hangingPunct="1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v"/>
              <a:defRPr/>
            </a:pPr>
            <a:r>
              <a:rPr lang="en-US" sz="1500" dirty="0" smtClean="0">
                <a:latin typeface="Verdana" pitchFamily="34" charset="0"/>
              </a:rPr>
              <a:t>Begin with 55, scan the list from </a:t>
            </a:r>
            <a:r>
              <a:rPr lang="en-US" sz="1500" dirty="0" smtClean="0">
                <a:solidFill>
                  <a:srgbClr val="FF0000"/>
                </a:solidFill>
                <a:latin typeface="Verdana" pitchFamily="34" charset="0"/>
              </a:rPr>
              <a:t>right to left.</a:t>
            </a:r>
          </a:p>
          <a:p>
            <a:pPr marL="1371600" lvl="1" indent="-457200" algn="just" eaLnBrk="1" hangingPunct="1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v"/>
              <a:defRPr/>
            </a:pPr>
            <a:r>
              <a:rPr lang="en-US" sz="1500" dirty="0" smtClean="0">
                <a:latin typeface="Verdana" pitchFamily="34" charset="0"/>
              </a:rPr>
              <a:t>Compare each number with 44 and stop at the first number  which is </a:t>
            </a:r>
            <a:r>
              <a:rPr lang="en-US" sz="1500" dirty="0" smtClean="0">
                <a:solidFill>
                  <a:srgbClr val="3333FF"/>
                </a:solidFill>
                <a:latin typeface="Verdana" pitchFamily="34" charset="0"/>
              </a:rPr>
              <a:t>less than </a:t>
            </a:r>
            <a:r>
              <a:rPr lang="en-US" sz="1500" dirty="0" smtClean="0">
                <a:latin typeface="Verdana" pitchFamily="34" charset="0"/>
              </a:rPr>
              <a:t>44.</a:t>
            </a:r>
          </a:p>
          <a:p>
            <a:pPr marL="1371600" lvl="1" indent="-457200" algn="just" eaLnBrk="1" hangingPunct="1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v"/>
              <a:defRPr/>
            </a:pPr>
            <a:r>
              <a:rPr lang="en-US" sz="1500" dirty="0" smtClean="0">
                <a:latin typeface="Verdana" pitchFamily="34" charset="0"/>
              </a:rPr>
              <a:t>If a number (say X) less than 44 is found, then interchange 44 and X, otherwise no interchange.</a:t>
            </a:r>
          </a:p>
          <a:p>
            <a:pPr marL="2286000" lvl="1" indent="-457200" algn="just" eaLnBrk="1" hangingPunct="1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q"/>
              <a:defRPr/>
            </a:pPr>
            <a:r>
              <a:rPr lang="en-US" sz="1200" b="1" dirty="0" smtClean="0">
                <a:latin typeface="Verdana" pitchFamily="34" charset="0"/>
              </a:rPr>
              <a:t>In this case, we see that the number less than 44 is 40. So, interchange 44 and 40 to obtain the list as:</a:t>
            </a:r>
          </a:p>
          <a:p>
            <a:pPr marL="457200" lvl="1" indent="-457200" algn="just" eaLnBrk="1" hangingPunct="1">
              <a:spcBef>
                <a:spcPts val="600"/>
              </a:spcBef>
              <a:spcAft>
                <a:spcPts val="600"/>
              </a:spcAft>
              <a:buFontTx/>
              <a:buNone/>
              <a:defRPr/>
            </a:pPr>
            <a:r>
              <a:rPr lang="en-US" sz="1700" b="1" dirty="0" smtClean="0">
                <a:solidFill>
                  <a:srgbClr val="3333FF"/>
                </a:solidFill>
                <a:latin typeface="Verdana" pitchFamily="34" charset="0"/>
              </a:rPr>
              <a:t> </a:t>
            </a:r>
          </a:p>
          <a:p>
            <a:pPr marL="457200" lvl="1" indent="-457200" algn="just" eaLnBrk="1" hangingPunct="1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  <a:defRPr/>
            </a:pPr>
            <a:endParaRPr lang="en-US" sz="1700" dirty="0" smtClean="0">
              <a:latin typeface="Verdana" pitchFamily="34" charset="0"/>
            </a:endParaRPr>
          </a:p>
          <a:p>
            <a:pPr marL="457200" lvl="1" indent="-457200" algn="just" eaLnBrk="1" hangingPunct="1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  <a:defRPr/>
            </a:pPr>
            <a:endParaRPr lang="en-US" sz="1700" dirty="0" smtClean="0">
              <a:latin typeface="Verdana" pitchFamily="34" charset="0"/>
            </a:endParaRPr>
          </a:p>
          <a:p>
            <a:pPr marL="457200" lvl="1" indent="-457200" algn="just" eaLnBrk="1" hangingPunct="1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  <a:defRPr/>
            </a:pPr>
            <a:r>
              <a:rPr lang="en-US" sz="1700" dirty="0" smtClean="0">
                <a:latin typeface="Verdana" pitchFamily="34" charset="0"/>
              </a:rPr>
              <a:t>Observe that the number to the right of 44 are each greater than 44. </a:t>
            </a:r>
          </a:p>
        </p:txBody>
      </p:sp>
      <p:sp>
        <p:nvSpPr>
          <p:cNvPr id="25603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-30163" y="6481763"/>
            <a:ext cx="752476" cy="376237"/>
          </a:xfrm>
          <a:noFill/>
        </p:spPr>
        <p:txBody>
          <a:bodyPr/>
          <a:lstStyle/>
          <a:p>
            <a:pPr algn="l"/>
            <a:r>
              <a:rPr lang="en-US" smtClean="0"/>
              <a:t>9.</a:t>
            </a:r>
            <a:fld id="{B715F711-6E20-4F60-871A-8AEE3DBAA17D}" type="slidenum">
              <a:rPr lang="en-US" smtClean="0"/>
              <a:pPr algn="l"/>
              <a:t>9</a:t>
            </a:fld>
            <a:endParaRPr lang="en-US" smtClean="0"/>
          </a:p>
        </p:txBody>
      </p:sp>
      <p:sp>
        <p:nvSpPr>
          <p:cNvPr id="25604" name="Rectangle 11"/>
          <p:cNvSpPr>
            <a:spLocks noChangeArrowheads="1"/>
          </p:cNvSpPr>
          <p:nvPr/>
        </p:nvSpPr>
        <p:spPr bwMode="auto">
          <a:xfrm>
            <a:off x="3175" y="-42863"/>
            <a:ext cx="9144000" cy="415926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en-US" sz="2100">
                <a:latin typeface="Verdana" pitchFamily="34" charset="0"/>
              </a:rPr>
              <a:t>Quick Sort: An Example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61950" y="825500"/>
          <a:ext cx="81534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9451"/>
                <a:gridCol w="679451"/>
                <a:gridCol w="679451"/>
                <a:gridCol w="679451"/>
                <a:gridCol w="679451"/>
                <a:gridCol w="679451"/>
                <a:gridCol w="679451"/>
                <a:gridCol w="679451"/>
                <a:gridCol w="679451"/>
                <a:gridCol w="679451"/>
                <a:gridCol w="679451"/>
                <a:gridCol w="67945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22</a:t>
                      </a:r>
                      <a:endParaRPr lang="en-US" sz="17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33</a:t>
                      </a:r>
                      <a:endParaRPr lang="en-US" sz="17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11</a:t>
                      </a:r>
                      <a:endParaRPr lang="en-US" sz="17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44</a:t>
                      </a:r>
                      <a:endParaRPr lang="en-US" sz="17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77</a:t>
                      </a:r>
                      <a:endParaRPr lang="en-US" sz="17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90</a:t>
                      </a:r>
                      <a:endParaRPr lang="en-US" sz="17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40</a:t>
                      </a:r>
                      <a:endParaRPr lang="en-US" sz="17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60</a:t>
                      </a:r>
                      <a:endParaRPr lang="en-US" sz="17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99</a:t>
                      </a:r>
                      <a:endParaRPr lang="en-US" sz="17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55</a:t>
                      </a:r>
                      <a:endParaRPr lang="en-US" sz="17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88</a:t>
                      </a:r>
                      <a:endParaRPr lang="en-US" sz="17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66</a:t>
                      </a:r>
                      <a:endParaRPr lang="en-US" sz="17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09600" y="4711700"/>
          <a:ext cx="815341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9451"/>
                <a:gridCol w="679451"/>
                <a:gridCol w="679451"/>
                <a:gridCol w="679451"/>
                <a:gridCol w="679451"/>
                <a:gridCol w="679451"/>
                <a:gridCol w="679451"/>
                <a:gridCol w="679451"/>
                <a:gridCol w="679451"/>
                <a:gridCol w="679451"/>
                <a:gridCol w="679451"/>
                <a:gridCol w="67945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22</a:t>
                      </a:r>
                      <a:endParaRPr lang="en-US" sz="17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33</a:t>
                      </a:r>
                      <a:endParaRPr lang="en-US" sz="17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11</a:t>
                      </a:r>
                      <a:endParaRPr lang="en-US" sz="17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40</a:t>
                      </a:r>
                      <a:endParaRPr lang="en-US" sz="17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77</a:t>
                      </a:r>
                      <a:endParaRPr lang="en-US" sz="17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90</a:t>
                      </a:r>
                      <a:endParaRPr lang="en-US" sz="17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44</a:t>
                      </a:r>
                      <a:endParaRPr lang="en-US" sz="17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60</a:t>
                      </a:r>
                      <a:endParaRPr lang="en-US" sz="17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99</a:t>
                      </a:r>
                      <a:endParaRPr lang="en-US" sz="17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55</a:t>
                      </a:r>
                      <a:endParaRPr lang="en-US" sz="17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88</a:t>
                      </a:r>
                      <a:endParaRPr lang="en-US" sz="17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>
                          <a:solidFill>
                            <a:schemeClr val="tx1"/>
                          </a:solidFill>
                          <a:latin typeface="Verdana" pitchFamily="34" charset="0"/>
                          <a:ea typeface="Verdana" pitchFamily="34" charset="0"/>
                          <a:cs typeface="Verdana" pitchFamily="34" charset="0"/>
                        </a:rPr>
                        <a:t>66</a:t>
                      </a:r>
                      <a:endParaRPr lang="en-US" sz="1700" dirty="0">
                        <a:solidFill>
                          <a:schemeClr val="tx1"/>
                        </a:solidFill>
                        <a:latin typeface="Verdana" pitchFamily="34" charset="0"/>
                        <a:ea typeface="Verdana" pitchFamily="34" charset="0"/>
                        <a:cs typeface="Verdana" pitchFamily="34" charset="0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4143</Words>
  <Application>Microsoft Office PowerPoint</Application>
  <PresentationFormat>On-screen Show (4:3)</PresentationFormat>
  <Paragraphs>1007</Paragraphs>
  <Slides>36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Example</vt:lpstr>
      <vt:lpstr>Pick Pivot Element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  <vt:lpstr>Slide 36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CSE_03</dc:creator>
  <cp:lastModifiedBy>CSE_03</cp:lastModifiedBy>
  <cp:revision>1</cp:revision>
  <dcterms:created xsi:type="dcterms:W3CDTF">2022-05-16T04:55:41Z</dcterms:created>
  <dcterms:modified xsi:type="dcterms:W3CDTF">2022-05-16T04:56:08Z</dcterms:modified>
</cp:coreProperties>
</file>