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1656" y="-2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15DE0-F00E-4707-8096-245BBCBB4538}" type="datetimeFigureOut">
              <a:rPr lang="en-US" smtClean="0"/>
              <a:pPr/>
              <a:t>6/20/2022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8C619F-A2F4-4EA2-A51C-72AEC6CB519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3.png"/><Relationship Id="rId5" Type="http://schemas.openxmlformats.org/officeDocument/2006/relationships/image" Target="../media/image28.png"/><Relationship Id="rId10" Type="http://schemas.openxmlformats.org/officeDocument/2006/relationships/image" Target="../media/image32.png"/><Relationship Id="rId4" Type="http://schemas.openxmlformats.org/officeDocument/2006/relationships/image" Target="../media/image27.png"/><Relationship Id="rId9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524510"/>
          </a:xfrm>
          <a:custGeom>
            <a:avLst/>
            <a:gdLst/>
            <a:ahLst/>
            <a:cxnLst/>
            <a:rect l="l" t="t" r="r" b="b"/>
            <a:pathLst>
              <a:path w="9144000" h="524510">
                <a:moveTo>
                  <a:pt x="9144000" y="0"/>
                </a:moveTo>
                <a:lnTo>
                  <a:pt x="0" y="0"/>
                </a:lnTo>
                <a:lnTo>
                  <a:pt x="0" y="524255"/>
                </a:lnTo>
                <a:lnTo>
                  <a:pt x="9144000" y="524255"/>
                </a:lnTo>
                <a:lnTo>
                  <a:pt x="9144000" y="0"/>
                </a:lnTo>
                <a:close/>
              </a:path>
            </a:pathLst>
          </a:custGeom>
          <a:solidFill>
            <a:srgbClr val="00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38908" y="23571"/>
            <a:ext cx="5264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20" dirty="0">
                <a:solidFill>
                  <a:srgbClr val="FFFFFF"/>
                </a:solidFill>
                <a:latin typeface="Arial"/>
                <a:cs typeface="Arial"/>
              </a:rPr>
              <a:t>Lecture-11: </a:t>
            </a:r>
            <a:r>
              <a:rPr sz="2800" b="0" dirty="0">
                <a:solidFill>
                  <a:srgbClr val="FFFFFF"/>
                </a:solidFill>
                <a:latin typeface="Arial"/>
                <a:cs typeface="Arial"/>
              </a:rPr>
              <a:t>Preliminaries </a:t>
            </a:r>
            <a:r>
              <a:rPr sz="2800" b="0" spc="-5" dirty="0">
                <a:solidFill>
                  <a:srgbClr val="FFFFFF"/>
                </a:solidFill>
                <a:latin typeface="Arial"/>
                <a:cs typeface="Arial"/>
              </a:rPr>
              <a:t>on</a:t>
            </a:r>
            <a:r>
              <a:rPr sz="2800" b="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b="0" spc="-30" dirty="0">
                <a:solidFill>
                  <a:srgbClr val="FFFFFF"/>
                </a:solidFill>
                <a:latin typeface="Arial"/>
                <a:cs typeface="Arial"/>
              </a:rPr>
              <a:t>Tree</a:t>
            </a:r>
            <a:endParaRPr sz="28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1</a:t>
            </a:fld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545998" y="1188821"/>
            <a:ext cx="3196590" cy="278384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526415" indent="-514350">
              <a:lnSpc>
                <a:spcPct val="100000"/>
              </a:lnSpc>
              <a:spcBef>
                <a:spcPts val="1300"/>
              </a:spcBef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1700" dirty="0">
                <a:latin typeface="Verdana"/>
                <a:cs typeface="Verdana"/>
              </a:rPr>
              <a:t>Define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1700" spc="-40" dirty="0">
                <a:latin typeface="Verdana"/>
                <a:cs typeface="Verdana"/>
              </a:rPr>
              <a:t>Tree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terminologies</a:t>
            </a:r>
            <a:endParaRPr sz="1700">
              <a:latin typeface="Verdana"/>
              <a:cs typeface="Verdana"/>
            </a:endParaRPr>
          </a:p>
          <a:p>
            <a:pPr marL="526415" indent="-51435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526415" algn="l"/>
                <a:tab pos="527050" algn="l"/>
              </a:tabLst>
            </a:pPr>
            <a:r>
              <a:rPr sz="1700" spc="-10" dirty="0">
                <a:latin typeface="Verdana"/>
                <a:cs typeface="Verdana"/>
              </a:rPr>
              <a:t>Variations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1162050" lvl="1" indent="-516255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10" dirty="0">
                <a:latin typeface="Verdana"/>
                <a:cs typeface="Verdana"/>
              </a:rPr>
              <a:t>General</a:t>
            </a:r>
            <a:r>
              <a:rPr sz="1500" spc="-7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  <a:p>
            <a:pPr marL="1162050" lvl="1" indent="-5162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5" dirty="0">
                <a:latin typeface="Verdana"/>
                <a:cs typeface="Verdana"/>
              </a:rPr>
              <a:t>Binary</a:t>
            </a:r>
            <a:r>
              <a:rPr sz="1500" spc="-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  <a:p>
            <a:pPr marL="1162050" lvl="1" indent="-5162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10" dirty="0">
                <a:latin typeface="Verdana"/>
                <a:cs typeface="Verdana"/>
              </a:rPr>
              <a:t>Complete </a:t>
            </a:r>
            <a:r>
              <a:rPr sz="1500" spc="-5" dirty="0">
                <a:latin typeface="Verdana"/>
                <a:cs typeface="Verdana"/>
              </a:rPr>
              <a:t>binary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  <a:p>
            <a:pPr marL="1162050" lvl="1" indent="-51625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1162050" algn="l"/>
                <a:tab pos="1162685" algn="l"/>
              </a:tabLst>
            </a:pPr>
            <a:r>
              <a:rPr sz="1500" spc="-5" dirty="0">
                <a:latin typeface="Verdana"/>
                <a:cs typeface="Verdana"/>
              </a:rPr>
              <a:t>Extended binary</a:t>
            </a:r>
            <a:r>
              <a:rPr sz="1500" spc="-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tree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739" y="656082"/>
            <a:ext cx="46977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u="heavy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Objectives of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this</a:t>
            </a:r>
            <a:r>
              <a:rPr sz="3200" u="heavy" spc="-8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 </a:t>
            </a:r>
            <a:r>
              <a:rPr sz="3200" u="heavy" spc="-5" dirty="0">
                <a:solidFill>
                  <a:srgbClr val="006FC0"/>
                </a:solidFill>
                <a:uFill>
                  <a:solidFill>
                    <a:srgbClr val="006FC0"/>
                  </a:solidFill>
                </a:uFill>
                <a:latin typeface="Arial"/>
                <a:cs typeface="Arial"/>
              </a:rPr>
              <a:t>Lecture: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39420" marR="80645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39420" algn="l"/>
                <a:tab pos="440055" algn="l"/>
              </a:tabLst>
            </a:pPr>
            <a:r>
              <a:rPr dirty="0"/>
              <a:t>A </a:t>
            </a:r>
            <a:r>
              <a:rPr spc="-5" dirty="0"/>
              <a:t>binary </a:t>
            </a:r>
            <a:r>
              <a:rPr dirty="0"/>
              <a:t>tree T </a:t>
            </a:r>
            <a:r>
              <a:rPr spc="-5" dirty="0"/>
              <a:t>is </a:t>
            </a:r>
            <a:r>
              <a:rPr dirty="0"/>
              <a:t>defined as a finite set of elements, called nodes, such  </a:t>
            </a:r>
            <a:r>
              <a:rPr spc="-5" dirty="0"/>
              <a:t>that:</a:t>
            </a:r>
          </a:p>
          <a:p>
            <a:pPr marL="1014094" lvl="1" indent="-340995">
              <a:lnSpc>
                <a:spcPct val="100000"/>
              </a:lnSpc>
              <a:spcBef>
                <a:spcPts val="595"/>
              </a:spcBef>
              <a:buFont typeface="Wingdings"/>
              <a:buChar char=""/>
              <a:tabLst>
                <a:tab pos="1014094" algn="l"/>
                <a:tab pos="1014730" algn="l"/>
              </a:tabLst>
            </a:pPr>
            <a:r>
              <a:rPr sz="1500" dirty="0">
                <a:latin typeface="Verdana"/>
                <a:cs typeface="Verdana"/>
              </a:rPr>
              <a:t>T </a:t>
            </a:r>
            <a:r>
              <a:rPr sz="1500" spc="-10" dirty="0">
                <a:latin typeface="Verdana"/>
                <a:cs typeface="Verdana"/>
              </a:rPr>
              <a:t>is empty (called </a:t>
            </a:r>
            <a:r>
              <a:rPr sz="1500" spc="-5" dirty="0">
                <a:latin typeface="Verdana"/>
                <a:cs typeface="Verdana"/>
              </a:rPr>
              <a:t>the null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dirty="0">
                <a:latin typeface="Verdana"/>
                <a:cs typeface="Verdana"/>
              </a:rPr>
              <a:t>or </a:t>
            </a:r>
            <a:r>
              <a:rPr sz="1500" spc="-10" dirty="0">
                <a:latin typeface="Verdana"/>
                <a:cs typeface="Verdana"/>
              </a:rPr>
              <a:t>empty tree),</a:t>
            </a:r>
            <a:r>
              <a:rPr sz="1500" spc="8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endParaRPr sz="1500">
              <a:latin typeface="Verdana"/>
              <a:cs typeface="Verdana"/>
            </a:endParaRPr>
          </a:p>
          <a:p>
            <a:pPr marL="1014094" lvl="1" indent="-340995">
              <a:lnSpc>
                <a:spcPct val="100000"/>
              </a:lnSpc>
              <a:buFont typeface="Wingdings"/>
              <a:buChar char=""/>
              <a:tabLst>
                <a:tab pos="1014094" algn="l"/>
                <a:tab pos="1014730" algn="l"/>
              </a:tabLst>
            </a:pP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contains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distinguished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5" dirty="0">
                <a:latin typeface="Verdana"/>
                <a:cs typeface="Verdana"/>
              </a:rPr>
              <a:t>R,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110" dirty="0">
                <a:latin typeface="Verdana"/>
                <a:cs typeface="Verdana"/>
              </a:rPr>
              <a:t>T, </a:t>
            </a:r>
            <a:r>
              <a:rPr sz="1500" spc="-5" dirty="0">
                <a:latin typeface="Verdana"/>
                <a:cs typeface="Verdana"/>
              </a:rPr>
              <a:t>and the</a:t>
            </a:r>
            <a:r>
              <a:rPr sz="1500" spc="26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remaining</a:t>
            </a:r>
            <a:endParaRPr sz="1500">
              <a:latin typeface="Verdana"/>
              <a:cs typeface="Verdana"/>
            </a:endParaRPr>
          </a:p>
          <a:p>
            <a:pPr marL="1014094">
              <a:lnSpc>
                <a:spcPct val="100000"/>
              </a:lnSpc>
              <a:tabLst>
                <a:tab pos="6704330" algn="l"/>
              </a:tabLst>
            </a:pPr>
            <a:r>
              <a:rPr sz="1500" spc="-5" dirty="0"/>
              <a:t>nodes </a:t>
            </a:r>
            <a:r>
              <a:rPr sz="1500" dirty="0"/>
              <a:t>of T form an </a:t>
            </a:r>
            <a:r>
              <a:rPr sz="1500" spc="-5" dirty="0"/>
              <a:t>ordered </a:t>
            </a:r>
            <a:r>
              <a:rPr sz="1500" spc="-10" dirty="0"/>
              <a:t>pair </a:t>
            </a:r>
            <a:r>
              <a:rPr sz="1500" dirty="0"/>
              <a:t>of </a:t>
            </a:r>
            <a:r>
              <a:rPr sz="1500" spc="-5" dirty="0"/>
              <a:t>disjoint binary</a:t>
            </a:r>
            <a:r>
              <a:rPr sz="1500" spc="114" dirty="0"/>
              <a:t> </a:t>
            </a:r>
            <a:r>
              <a:rPr sz="1500" spc="-10" dirty="0"/>
              <a:t>trees</a:t>
            </a:r>
            <a:r>
              <a:rPr sz="1500" spc="10" dirty="0"/>
              <a:t> </a:t>
            </a:r>
            <a:r>
              <a:rPr sz="1500" dirty="0"/>
              <a:t>T</a:t>
            </a:r>
            <a:r>
              <a:rPr sz="1500" baseline="-19444" dirty="0"/>
              <a:t>1	</a:t>
            </a:r>
            <a:r>
              <a:rPr sz="1500" dirty="0"/>
              <a:t>and</a:t>
            </a:r>
            <a:r>
              <a:rPr sz="1500" spc="-5" dirty="0"/>
              <a:t> T</a:t>
            </a:r>
            <a:r>
              <a:rPr sz="1500" spc="-7" baseline="-19444" dirty="0"/>
              <a:t>2</a:t>
            </a:r>
            <a:r>
              <a:rPr sz="1500" spc="-5" dirty="0"/>
              <a:t>.</a:t>
            </a:r>
            <a:endParaRPr sz="1500"/>
          </a:p>
          <a:p>
            <a:pPr marL="439420" marR="645795" indent="-34036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439420" algn="l"/>
                <a:tab pos="440055" algn="l"/>
              </a:tabLst>
            </a:pPr>
            <a:r>
              <a:rPr dirty="0"/>
              <a:t>If T </a:t>
            </a:r>
            <a:r>
              <a:rPr spc="-5" dirty="0"/>
              <a:t>does </a:t>
            </a:r>
            <a:r>
              <a:rPr dirty="0"/>
              <a:t>contain a root </a:t>
            </a:r>
            <a:r>
              <a:rPr spc="-5" dirty="0"/>
              <a:t>R, </a:t>
            </a:r>
            <a:r>
              <a:rPr dirty="0"/>
              <a:t>then </a:t>
            </a:r>
            <a:r>
              <a:rPr spc="-5" dirty="0"/>
              <a:t>the two </a:t>
            </a:r>
            <a:r>
              <a:rPr dirty="0"/>
              <a:t>trees </a:t>
            </a:r>
            <a:r>
              <a:rPr spc="15" dirty="0"/>
              <a:t>T</a:t>
            </a:r>
            <a:r>
              <a:rPr sz="1650" spc="22" baseline="-20202" dirty="0"/>
              <a:t>1 </a:t>
            </a:r>
            <a:r>
              <a:rPr sz="1700" dirty="0"/>
              <a:t>and </a:t>
            </a:r>
            <a:r>
              <a:rPr sz="1700" spc="10" dirty="0"/>
              <a:t>T</a:t>
            </a:r>
            <a:r>
              <a:rPr sz="1650" spc="15" baseline="-20202" dirty="0"/>
              <a:t>2 </a:t>
            </a:r>
            <a:r>
              <a:rPr sz="1700" dirty="0"/>
              <a:t>are called,  </a:t>
            </a:r>
            <a:r>
              <a:rPr sz="1700" spc="-15" dirty="0"/>
              <a:t>respectively, </a:t>
            </a:r>
            <a:r>
              <a:rPr sz="1700" spc="-5" dirty="0"/>
              <a:t>the </a:t>
            </a:r>
            <a:r>
              <a:rPr sz="1700" dirty="0"/>
              <a:t>left and </a:t>
            </a:r>
            <a:r>
              <a:rPr sz="1700" spc="-5" dirty="0"/>
              <a:t>right </a:t>
            </a:r>
            <a:r>
              <a:rPr sz="1700" dirty="0"/>
              <a:t>subtrees of</a:t>
            </a:r>
            <a:r>
              <a:rPr sz="1700" spc="-45" dirty="0"/>
              <a:t> </a:t>
            </a:r>
            <a:r>
              <a:rPr sz="1700" spc="-5" dirty="0"/>
              <a:t>R.</a:t>
            </a:r>
            <a:endParaRPr sz="1700"/>
          </a:p>
          <a:p>
            <a:pPr marL="439420" marR="68580" indent="-34036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39420" algn="l"/>
                <a:tab pos="440055" algn="l"/>
                <a:tab pos="833755" algn="l"/>
                <a:tab pos="2068830" algn="l"/>
              </a:tabLst>
            </a:pPr>
            <a:r>
              <a:rPr dirty="0"/>
              <a:t>If	</a:t>
            </a:r>
            <a:r>
              <a:rPr spc="10" dirty="0"/>
              <a:t>T</a:t>
            </a:r>
            <a:r>
              <a:rPr sz="1650" spc="15" baseline="-20202" dirty="0"/>
              <a:t>1 </a:t>
            </a:r>
            <a:r>
              <a:rPr sz="1700" spc="-5" dirty="0"/>
              <a:t>is </a:t>
            </a:r>
            <a:r>
              <a:rPr sz="1700" spc="-20" dirty="0"/>
              <a:t>nonempty, </a:t>
            </a:r>
            <a:r>
              <a:rPr sz="1700" dirty="0"/>
              <a:t>then </a:t>
            </a:r>
            <a:r>
              <a:rPr sz="1700" spc="-5" dirty="0"/>
              <a:t>its </a:t>
            </a:r>
            <a:r>
              <a:rPr sz="1700" dirty="0"/>
              <a:t>root </a:t>
            </a:r>
            <a:r>
              <a:rPr sz="1700" spc="-5" dirty="0"/>
              <a:t>is </a:t>
            </a:r>
            <a:r>
              <a:rPr sz="1700" dirty="0"/>
              <a:t>called </a:t>
            </a:r>
            <a:r>
              <a:rPr sz="1700" spc="-5" dirty="0"/>
              <a:t>the </a:t>
            </a:r>
            <a:r>
              <a:rPr sz="1700" dirty="0"/>
              <a:t>left successor of </a:t>
            </a:r>
            <a:r>
              <a:rPr sz="1700" spc="-5" dirty="0"/>
              <a:t>R;  </a:t>
            </a:r>
            <a:r>
              <a:rPr sz="1700" spc="-15" dirty="0"/>
              <a:t>similarly,</a:t>
            </a:r>
            <a:r>
              <a:rPr sz="1700" spc="-40" dirty="0"/>
              <a:t> </a:t>
            </a:r>
            <a:r>
              <a:rPr sz="1700" spc="-5" dirty="0"/>
              <a:t>if </a:t>
            </a:r>
            <a:r>
              <a:rPr sz="1700" spc="10" dirty="0"/>
              <a:t>T</a:t>
            </a:r>
            <a:r>
              <a:rPr sz="1650" spc="15" baseline="-20202" dirty="0"/>
              <a:t>2	</a:t>
            </a:r>
            <a:r>
              <a:rPr sz="1700" spc="-5" dirty="0"/>
              <a:t>is </a:t>
            </a:r>
            <a:r>
              <a:rPr sz="1700" spc="-20" dirty="0"/>
              <a:t>nonempty, </a:t>
            </a:r>
            <a:r>
              <a:rPr sz="1700" dirty="0"/>
              <a:t>then </a:t>
            </a:r>
            <a:r>
              <a:rPr sz="1700" spc="-5" dirty="0"/>
              <a:t>its </a:t>
            </a:r>
            <a:r>
              <a:rPr sz="1700" dirty="0"/>
              <a:t>root </a:t>
            </a:r>
            <a:r>
              <a:rPr sz="1700" spc="-5" dirty="0"/>
              <a:t>is </a:t>
            </a:r>
            <a:r>
              <a:rPr sz="1700" dirty="0"/>
              <a:t>called </a:t>
            </a:r>
            <a:r>
              <a:rPr sz="1700" spc="-5" dirty="0"/>
              <a:t>the right </a:t>
            </a:r>
            <a:r>
              <a:rPr sz="1700" dirty="0"/>
              <a:t>successor of  R.</a:t>
            </a:r>
            <a:endParaRPr sz="1700"/>
          </a:p>
        </p:txBody>
      </p:sp>
      <p:sp>
        <p:nvSpPr>
          <p:cNvPr id="5" name="object 5"/>
          <p:cNvSpPr txBox="1"/>
          <p:nvPr/>
        </p:nvSpPr>
        <p:spPr>
          <a:xfrm>
            <a:off x="386892" y="716407"/>
            <a:ext cx="8345170" cy="1717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455295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The simplest form of 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b="1" spc="-5" dirty="0">
                <a:latin typeface="Verdana"/>
                <a:cs typeface="Verdana"/>
              </a:rPr>
              <a:t>binary </a:t>
            </a:r>
            <a:r>
              <a:rPr sz="1700" b="1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in which </a:t>
            </a:r>
            <a:r>
              <a:rPr sz="1700" dirty="0">
                <a:latin typeface="Verdana"/>
                <a:cs typeface="Verdana"/>
              </a:rPr>
              <a:t>each node has </a:t>
            </a:r>
            <a:r>
              <a:rPr sz="1700" spc="-5" dirty="0">
                <a:latin typeface="Verdana"/>
                <a:cs typeface="Verdana"/>
              </a:rPr>
              <a:t>at  </a:t>
            </a:r>
            <a:r>
              <a:rPr sz="1700" dirty="0">
                <a:latin typeface="Verdana"/>
                <a:cs typeface="Verdana"/>
              </a:rPr>
              <a:t>most </a:t>
            </a:r>
            <a:r>
              <a:rPr sz="1700" spc="-5" dirty="0">
                <a:latin typeface="Verdana"/>
                <a:cs typeface="Verdana"/>
              </a:rPr>
              <a:t>two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descendants.</a:t>
            </a:r>
            <a:endParaRPr sz="17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consists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1383665" lvl="1" indent="-457834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1383665" algn="l"/>
                <a:tab pos="1384300" algn="l"/>
              </a:tabLst>
            </a:pPr>
            <a:r>
              <a:rPr sz="1500" dirty="0">
                <a:latin typeface="Verdana"/>
                <a:cs typeface="Verdana"/>
              </a:rPr>
              <a:t>a </a:t>
            </a:r>
            <a:r>
              <a:rPr sz="1500" i="1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(called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b="1" spc="-5" dirty="0">
                <a:latin typeface="Verdana"/>
                <a:cs typeface="Verdana"/>
              </a:rPr>
              <a:t>root </a:t>
            </a:r>
            <a:r>
              <a:rPr sz="1500" spc="-5" dirty="0">
                <a:latin typeface="Verdana"/>
                <a:cs typeface="Verdana"/>
              </a:rPr>
              <a:t>node)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1383665" lvl="1" indent="-457834">
              <a:lnSpc>
                <a:spcPct val="100000"/>
              </a:lnSpc>
              <a:spcBef>
                <a:spcPts val="1200"/>
              </a:spcBef>
              <a:buAutoNum type="arabicParenR"/>
              <a:tabLst>
                <a:tab pos="1383665" algn="l"/>
                <a:tab pos="1384300" algn="l"/>
              </a:tabLst>
            </a:pPr>
            <a:r>
              <a:rPr sz="1500" spc="-5" dirty="0">
                <a:latin typeface="Verdana"/>
                <a:cs typeface="Verdana"/>
              </a:rPr>
              <a:t>left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right sub-trees. </a:t>
            </a:r>
            <a:r>
              <a:rPr sz="1500" dirty="0">
                <a:latin typeface="Verdana"/>
                <a:cs typeface="Verdana"/>
              </a:rPr>
              <a:t>Both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sub-trees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themselves </a:t>
            </a:r>
            <a:r>
              <a:rPr sz="1500" spc="-5" dirty="0">
                <a:latin typeface="Verdana"/>
                <a:cs typeface="Verdana"/>
              </a:rPr>
              <a:t>binary</a:t>
            </a:r>
            <a:r>
              <a:rPr sz="1500" spc="10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564" y="6511543"/>
            <a:ext cx="377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85" dirty="0"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12572"/>
            <a:ext cx="4036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Binary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787400"/>
            <a:ext cx="7496809" cy="2449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 binary tree T is frequently presented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means of a </a:t>
            </a:r>
            <a:r>
              <a:rPr sz="1700" spc="-5" dirty="0">
                <a:latin typeface="Verdana"/>
                <a:cs typeface="Verdana"/>
              </a:rPr>
              <a:t>diagram </a:t>
            </a:r>
            <a:r>
              <a:rPr sz="1700" dirty="0">
                <a:latin typeface="Verdana"/>
                <a:cs typeface="Verdana"/>
              </a:rPr>
              <a:t>as  shown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927100" lvl="1" indent="-340360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spc="-5" dirty="0">
                <a:latin typeface="Verdana"/>
                <a:cs typeface="Verdana"/>
              </a:rPr>
              <a:t>consists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11 nodes </a:t>
            </a:r>
            <a:r>
              <a:rPr sz="1500" spc="-10" dirty="0">
                <a:latin typeface="Verdana"/>
                <a:cs typeface="Verdana"/>
              </a:rPr>
              <a:t>(represented </a:t>
            </a:r>
            <a:r>
              <a:rPr sz="1500" spc="-5" dirty="0">
                <a:latin typeface="Verdana"/>
                <a:cs typeface="Verdana"/>
              </a:rPr>
              <a:t>by A, B, </a:t>
            </a:r>
            <a:r>
              <a:rPr sz="1500" dirty="0">
                <a:latin typeface="Verdana"/>
                <a:cs typeface="Verdana"/>
              </a:rPr>
              <a:t>C</a:t>
            </a:r>
            <a:r>
              <a:rPr sz="1500" spc="7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etc.).</a:t>
            </a:r>
            <a:endParaRPr sz="1500">
              <a:latin typeface="Verdana"/>
              <a:cs typeface="Verdana"/>
            </a:endParaRPr>
          </a:p>
          <a:p>
            <a:pPr marL="927100" lvl="1" indent="-34036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node 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927100" lvl="1" indent="-34036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dirty="0">
                <a:latin typeface="Verdana"/>
                <a:cs typeface="Verdana"/>
              </a:rPr>
              <a:t>B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successor </a:t>
            </a:r>
            <a:r>
              <a:rPr sz="1500" dirty="0">
                <a:latin typeface="Verdana"/>
                <a:cs typeface="Verdana"/>
              </a:rPr>
              <a:t>and C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successor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node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A.</a:t>
            </a:r>
            <a:endParaRPr sz="1500">
              <a:latin typeface="Verdana"/>
              <a:cs typeface="Verdana"/>
            </a:endParaRPr>
          </a:p>
          <a:p>
            <a:pPr marL="927100" lvl="1" indent="-34036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A </a:t>
            </a:r>
            <a:r>
              <a:rPr sz="1500" spc="-5" dirty="0">
                <a:latin typeface="Verdana"/>
                <a:cs typeface="Verdana"/>
              </a:rPr>
              <a:t>consists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nodes B, </a:t>
            </a:r>
            <a:r>
              <a:rPr sz="1500" spc="-20" dirty="0">
                <a:latin typeface="Verdana"/>
                <a:cs typeface="Verdana"/>
              </a:rPr>
              <a:t>D, </a:t>
            </a:r>
            <a:r>
              <a:rPr sz="1500" dirty="0">
                <a:latin typeface="Verdana"/>
                <a:cs typeface="Verdana"/>
              </a:rPr>
              <a:t>E and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spc="-110" dirty="0">
                <a:latin typeface="Verdana"/>
                <a:cs typeface="Verdana"/>
              </a:rPr>
              <a:t>F.</a:t>
            </a:r>
            <a:endParaRPr sz="1500">
              <a:latin typeface="Verdana"/>
              <a:cs typeface="Verdana"/>
            </a:endParaRPr>
          </a:p>
          <a:p>
            <a:pPr marL="927100" lvl="1" indent="-34036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subtree </a:t>
            </a:r>
            <a:r>
              <a:rPr sz="1500" dirty="0">
                <a:latin typeface="Verdana"/>
                <a:cs typeface="Verdana"/>
              </a:rPr>
              <a:t>of A </a:t>
            </a:r>
            <a:r>
              <a:rPr sz="1500" spc="-5" dirty="0">
                <a:latin typeface="Verdana"/>
                <a:cs typeface="Verdana"/>
              </a:rPr>
              <a:t>consists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nodes C, G, H, </a:t>
            </a:r>
            <a:r>
              <a:rPr sz="1500" spc="-10" dirty="0">
                <a:latin typeface="Verdana"/>
                <a:cs typeface="Verdana"/>
              </a:rPr>
              <a:t>J, </a:t>
            </a:r>
            <a:r>
              <a:rPr sz="1500" dirty="0">
                <a:latin typeface="Verdana"/>
                <a:cs typeface="Verdana"/>
              </a:rPr>
              <a:t>K </a:t>
            </a:r>
            <a:r>
              <a:rPr sz="1500" spc="-5" dirty="0">
                <a:latin typeface="Verdana"/>
                <a:cs typeface="Verdana"/>
              </a:rPr>
              <a:t>and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L.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385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Representing </a:t>
            </a:r>
            <a:r>
              <a:rPr spc="-5" dirty="0"/>
              <a:t>Binary Tree</a:t>
            </a:r>
          </a:p>
        </p:txBody>
      </p:sp>
      <p:sp>
        <p:nvSpPr>
          <p:cNvPr id="6" name="object 6"/>
          <p:cNvSpPr/>
          <p:nvPr/>
        </p:nvSpPr>
        <p:spPr>
          <a:xfrm>
            <a:off x="3308603" y="4085844"/>
            <a:ext cx="378460" cy="434340"/>
          </a:xfrm>
          <a:custGeom>
            <a:avLst/>
            <a:gdLst/>
            <a:ahLst/>
            <a:cxnLst/>
            <a:rect l="l" t="t" r="r" b="b"/>
            <a:pathLst>
              <a:path w="378460" h="434339">
                <a:moveTo>
                  <a:pt x="377951" y="0"/>
                </a:moveTo>
                <a:lnTo>
                  <a:pt x="0" y="4343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62400" y="4027932"/>
            <a:ext cx="1243965" cy="554990"/>
          </a:xfrm>
          <a:custGeom>
            <a:avLst/>
            <a:gdLst/>
            <a:ahLst/>
            <a:cxnLst/>
            <a:rect l="l" t="t" r="r" b="b"/>
            <a:pathLst>
              <a:path w="1243964" h="554989">
                <a:moveTo>
                  <a:pt x="0" y="0"/>
                </a:moveTo>
                <a:lnTo>
                  <a:pt x="1243584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026155" y="459955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183251" y="462762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66620" y="5077155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83838" y="3878960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37510" y="557367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01258" y="5009210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545585" y="505942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01388" y="502170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494146" y="5481624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60209" y="545358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59273" y="5901334"/>
            <a:ext cx="153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374392" y="4757928"/>
            <a:ext cx="609600" cy="387350"/>
          </a:xfrm>
          <a:custGeom>
            <a:avLst/>
            <a:gdLst/>
            <a:ahLst/>
            <a:cxnLst/>
            <a:rect l="l" t="t" r="r" b="b"/>
            <a:pathLst>
              <a:path w="609600" h="387350">
                <a:moveTo>
                  <a:pt x="609600" y="0"/>
                </a:moveTo>
                <a:lnTo>
                  <a:pt x="0" y="3870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230879" y="4741164"/>
            <a:ext cx="297180" cy="321945"/>
          </a:xfrm>
          <a:custGeom>
            <a:avLst/>
            <a:gdLst/>
            <a:ahLst/>
            <a:cxnLst/>
            <a:rect l="l" t="t" r="r" b="b"/>
            <a:pathLst>
              <a:path w="297179" h="321945">
                <a:moveTo>
                  <a:pt x="0" y="0"/>
                </a:moveTo>
                <a:lnTo>
                  <a:pt x="297180" y="3215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2676" y="5262371"/>
            <a:ext cx="433070" cy="344805"/>
          </a:xfrm>
          <a:custGeom>
            <a:avLst/>
            <a:gdLst/>
            <a:ahLst/>
            <a:cxnLst/>
            <a:rect l="l" t="t" r="r" b="b"/>
            <a:pathLst>
              <a:path w="433070" h="344804">
                <a:moveTo>
                  <a:pt x="432815" y="0"/>
                </a:moveTo>
                <a:lnTo>
                  <a:pt x="0" y="34442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657344" y="4756403"/>
            <a:ext cx="472440" cy="277495"/>
          </a:xfrm>
          <a:custGeom>
            <a:avLst/>
            <a:gdLst/>
            <a:ahLst/>
            <a:cxnLst/>
            <a:rect l="l" t="t" r="r" b="b"/>
            <a:pathLst>
              <a:path w="472439" h="277495">
                <a:moveTo>
                  <a:pt x="472439" y="0"/>
                </a:moveTo>
                <a:lnTo>
                  <a:pt x="0" y="2773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08676" y="4730496"/>
            <a:ext cx="568960" cy="353695"/>
          </a:xfrm>
          <a:custGeom>
            <a:avLst/>
            <a:gdLst/>
            <a:ahLst/>
            <a:cxnLst/>
            <a:rect l="l" t="t" r="r" b="b"/>
            <a:pathLst>
              <a:path w="568960" h="353695">
                <a:moveTo>
                  <a:pt x="0" y="0"/>
                </a:moveTo>
                <a:lnTo>
                  <a:pt x="568451" y="35356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666232" y="5228844"/>
            <a:ext cx="337185" cy="311150"/>
          </a:xfrm>
          <a:custGeom>
            <a:avLst/>
            <a:gdLst/>
            <a:ahLst/>
            <a:cxnLst/>
            <a:rect l="l" t="t" r="r" b="b"/>
            <a:pathLst>
              <a:path w="337185" h="311150">
                <a:moveTo>
                  <a:pt x="336803" y="0"/>
                </a:moveTo>
                <a:lnTo>
                  <a:pt x="0" y="3108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989576" y="5672328"/>
            <a:ext cx="459105" cy="321945"/>
          </a:xfrm>
          <a:custGeom>
            <a:avLst/>
            <a:gdLst/>
            <a:ahLst/>
            <a:cxnLst/>
            <a:rect l="l" t="t" r="r" b="b"/>
            <a:pathLst>
              <a:path w="459104" h="321945">
                <a:moveTo>
                  <a:pt x="458724" y="0"/>
                </a:moveTo>
                <a:lnTo>
                  <a:pt x="0" y="3215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05728" y="5173979"/>
            <a:ext cx="554990" cy="332740"/>
          </a:xfrm>
          <a:custGeom>
            <a:avLst/>
            <a:gdLst/>
            <a:ahLst/>
            <a:cxnLst/>
            <a:rect l="l" t="t" r="r" b="b"/>
            <a:pathLst>
              <a:path w="554990" h="332739">
                <a:moveTo>
                  <a:pt x="0" y="0"/>
                </a:moveTo>
                <a:lnTo>
                  <a:pt x="554736" y="33223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48564" y="6525979"/>
            <a:ext cx="4241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0" dirty="0">
                <a:latin typeface="Arial"/>
                <a:cs typeface="Arial"/>
              </a:rPr>
              <a:t>11.</a:t>
            </a:r>
            <a:fld id="{81D60167-4931-47E6-BA6A-407CBD079E47}" type="slidenum">
              <a:rPr sz="1200" spc="-2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420871" y="6535680"/>
            <a:ext cx="2459355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1875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352800" y="4116323"/>
            <a:ext cx="378460" cy="433070"/>
          </a:xfrm>
          <a:custGeom>
            <a:avLst/>
            <a:gdLst/>
            <a:ahLst/>
            <a:cxnLst/>
            <a:rect l="l" t="t" r="r" b="b"/>
            <a:pathLst>
              <a:path w="378460" h="433070">
                <a:moveTo>
                  <a:pt x="377951" y="0"/>
                </a:moveTo>
                <a:lnTo>
                  <a:pt x="0" y="43281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62400" y="4072128"/>
            <a:ext cx="1243965" cy="554990"/>
          </a:xfrm>
          <a:custGeom>
            <a:avLst/>
            <a:gdLst/>
            <a:ahLst/>
            <a:cxnLst/>
            <a:rect l="l" t="t" r="r" b="b"/>
            <a:pathLst>
              <a:path w="1243964" h="554989">
                <a:moveTo>
                  <a:pt x="0" y="0"/>
                </a:moveTo>
                <a:lnTo>
                  <a:pt x="1243584" y="55473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8416" y="745693"/>
            <a:ext cx="8128634" cy="34778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Any node in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has either 0, 1 or 2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successor.</a:t>
            </a:r>
            <a:endParaRPr sz="1700">
              <a:latin typeface="Verdana"/>
              <a:cs typeface="Verdana"/>
            </a:endParaRPr>
          </a:p>
          <a:p>
            <a:pPr marL="92964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the nodes A, </a:t>
            </a:r>
            <a:r>
              <a:rPr sz="1500" dirty="0">
                <a:latin typeface="Verdana"/>
                <a:cs typeface="Verdana"/>
              </a:rPr>
              <a:t>B, C and H have </a:t>
            </a:r>
            <a:r>
              <a:rPr sz="1500" spc="-5" dirty="0">
                <a:latin typeface="Verdana"/>
                <a:cs typeface="Verdana"/>
              </a:rPr>
              <a:t>two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successors,</a:t>
            </a:r>
            <a:endParaRPr sz="1500">
              <a:latin typeface="Verdana"/>
              <a:cs typeface="Verdana"/>
            </a:endParaRPr>
          </a:p>
          <a:p>
            <a:pPr marL="92964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the nodes </a:t>
            </a:r>
            <a:r>
              <a:rPr sz="1500" dirty="0">
                <a:latin typeface="Verdana"/>
                <a:cs typeface="Verdana"/>
              </a:rPr>
              <a:t>E </a:t>
            </a:r>
            <a:r>
              <a:rPr sz="1500" spc="-5" dirty="0">
                <a:latin typeface="Verdana"/>
                <a:cs typeface="Verdana"/>
              </a:rPr>
              <a:t>and </a:t>
            </a:r>
            <a:r>
              <a:rPr sz="1500" dirty="0">
                <a:latin typeface="Verdana"/>
                <a:cs typeface="Verdana"/>
              </a:rPr>
              <a:t>J have </a:t>
            </a:r>
            <a:r>
              <a:rPr sz="1500" spc="-5" dirty="0">
                <a:latin typeface="Verdana"/>
                <a:cs typeface="Verdana"/>
              </a:rPr>
              <a:t>only </a:t>
            </a:r>
            <a:r>
              <a:rPr sz="1500" dirty="0">
                <a:latin typeface="Verdana"/>
                <a:cs typeface="Verdana"/>
              </a:rPr>
              <a:t>one </a:t>
            </a:r>
            <a:r>
              <a:rPr sz="1500" spc="-5" dirty="0">
                <a:latin typeface="Verdana"/>
                <a:cs typeface="Verdana"/>
              </a:rPr>
              <a:t>successor,</a:t>
            </a:r>
            <a:r>
              <a:rPr sz="1500" spc="4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and</a:t>
            </a:r>
            <a:endParaRPr sz="1500">
              <a:latin typeface="Verdana"/>
              <a:cs typeface="Verdana"/>
            </a:endParaRPr>
          </a:p>
          <a:p>
            <a:pPr marL="929640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the nodes D, </a:t>
            </a:r>
            <a:r>
              <a:rPr sz="1500" dirty="0">
                <a:latin typeface="Verdana"/>
                <a:cs typeface="Verdana"/>
              </a:rPr>
              <a:t>F, </a:t>
            </a:r>
            <a:r>
              <a:rPr sz="1500" spc="-5" dirty="0">
                <a:latin typeface="Verdana"/>
                <a:cs typeface="Verdana"/>
              </a:rPr>
              <a:t>G, </a:t>
            </a:r>
            <a:r>
              <a:rPr sz="1500" dirty="0">
                <a:latin typeface="Verdana"/>
                <a:cs typeface="Verdana"/>
              </a:rPr>
              <a:t>L and K have no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successors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nodes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no successors are called </a:t>
            </a:r>
            <a:r>
              <a:rPr sz="1700" i="1" spc="-5" dirty="0">
                <a:latin typeface="Verdana"/>
                <a:cs typeface="Verdana"/>
              </a:rPr>
              <a:t>terminal</a:t>
            </a:r>
            <a:r>
              <a:rPr sz="1700" i="1" spc="-70" dirty="0">
                <a:latin typeface="Verdana"/>
                <a:cs typeface="Verdana"/>
              </a:rPr>
              <a:t> </a:t>
            </a:r>
            <a:r>
              <a:rPr sz="1700" i="1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929640" lvl="1" indent="-343535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the nodes D, </a:t>
            </a:r>
            <a:r>
              <a:rPr sz="1500" dirty="0">
                <a:latin typeface="Verdana"/>
                <a:cs typeface="Verdana"/>
              </a:rPr>
              <a:t>F, </a:t>
            </a:r>
            <a:r>
              <a:rPr sz="1500" spc="-5" dirty="0">
                <a:latin typeface="Verdana"/>
                <a:cs typeface="Verdana"/>
              </a:rPr>
              <a:t>G, </a:t>
            </a:r>
            <a:r>
              <a:rPr sz="1500" dirty="0">
                <a:latin typeface="Verdana"/>
                <a:cs typeface="Verdana"/>
              </a:rPr>
              <a:t>L and K are </a:t>
            </a:r>
            <a:r>
              <a:rPr sz="1500" spc="-5" dirty="0">
                <a:latin typeface="Verdana"/>
                <a:cs typeface="Verdana"/>
              </a:rPr>
              <a:t>terminal nodes.</a:t>
            </a:r>
            <a:endParaRPr sz="1500">
              <a:latin typeface="Verdana"/>
              <a:cs typeface="Verdana"/>
            </a:endParaRPr>
          </a:p>
          <a:p>
            <a:pPr marL="355600" marR="508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Every node N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contains a left and a right subtree. If N 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terminal node, then </a:t>
            </a:r>
            <a:r>
              <a:rPr sz="1700" spc="-5" dirty="0">
                <a:latin typeface="Verdana"/>
                <a:cs typeface="Verdana"/>
              </a:rPr>
              <a:t>both its </a:t>
            </a:r>
            <a:r>
              <a:rPr sz="1700" dirty="0">
                <a:latin typeface="Verdana"/>
                <a:cs typeface="Verdana"/>
              </a:rPr>
              <a:t>left and </a:t>
            </a:r>
            <a:r>
              <a:rPr sz="1700" spc="-5" dirty="0"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subtree are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empty.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>
              <a:latin typeface="Verdana"/>
              <a:cs typeface="Verdana"/>
            </a:endParaRPr>
          </a:p>
          <a:p>
            <a:pPr marR="1151890" algn="ctr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26155" y="464400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83251" y="4672076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66620" y="512190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937510" y="5618175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001258" y="505396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5585" y="510331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01388" y="5066157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94146" y="5525515"/>
            <a:ext cx="1403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60209" y="5498083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859273" y="5945225"/>
            <a:ext cx="1530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418588" y="4831079"/>
            <a:ext cx="609600" cy="387350"/>
          </a:xfrm>
          <a:custGeom>
            <a:avLst/>
            <a:gdLst/>
            <a:ahLst/>
            <a:cxnLst/>
            <a:rect l="l" t="t" r="r" b="b"/>
            <a:pathLst>
              <a:path w="609600" h="387350">
                <a:moveTo>
                  <a:pt x="609600" y="0"/>
                </a:moveTo>
                <a:lnTo>
                  <a:pt x="0" y="387096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230879" y="4785359"/>
            <a:ext cx="297180" cy="321945"/>
          </a:xfrm>
          <a:custGeom>
            <a:avLst/>
            <a:gdLst/>
            <a:ahLst/>
            <a:cxnLst/>
            <a:rect l="l" t="t" r="r" b="b"/>
            <a:pathLst>
              <a:path w="297179" h="321945">
                <a:moveTo>
                  <a:pt x="0" y="0"/>
                </a:moveTo>
                <a:lnTo>
                  <a:pt x="297180" y="3215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22676" y="5308091"/>
            <a:ext cx="433070" cy="342900"/>
          </a:xfrm>
          <a:custGeom>
            <a:avLst/>
            <a:gdLst/>
            <a:ahLst/>
            <a:cxnLst/>
            <a:rect l="l" t="t" r="r" b="b"/>
            <a:pathLst>
              <a:path w="433070" h="342900">
                <a:moveTo>
                  <a:pt x="432815" y="0"/>
                </a:moveTo>
                <a:lnTo>
                  <a:pt x="0" y="3429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745735" y="4873752"/>
            <a:ext cx="474345" cy="279400"/>
          </a:xfrm>
          <a:custGeom>
            <a:avLst/>
            <a:gdLst/>
            <a:ahLst/>
            <a:cxnLst/>
            <a:rect l="l" t="t" r="r" b="b"/>
            <a:pathLst>
              <a:path w="474345" h="279400">
                <a:moveTo>
                  <a:pt x="473963" y="0"/>
                </a:moveTo>
                <a:lnTo>
                  <a:pt x="0" y="27889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08676" y="4774691"/>
            <a:ext cx="568960" cy="355600"/>
          </a:xfrm>
          <a:custGeom>
            <a:avLst/>
            <a:gdLst/>
            <a:ahLst/>
            <a:cxnLst/>
            <a:rect l="l" t="t" r="r" b="b"/>
            <a:pathLst>
              <a:path w="568960" h="355600">
                <a:moveTo>
                  <a:pt x="0" y="0"/>
                </a:moveTo>
                <a:lnTo>
                  <a:pt x="568451" y="35509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666232" y="5273040"/>
            <a:ext cx="337185" cy="311150"/>
          </a:xfrm>
          <a:custGeom>
            <a:avLst/>
            <a:gdLst/>
            <a:ahLst/>
            <a:cxnLst/>
            <a:rect l="l" t="t" r="r" b="b"/>
            <a:pathLst>
              <a:path w="337185" h="311150">
                <a:moveTo>
                  <a:pt x="336803" y="0"/>
                </a:moveTo>
                <a:lnTo>
                  <a:pt x="0" y="31089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989576" y="5718047"/>
            <a:ext cx="459105" cy="320040"/>
          </a:xfrm>
          <a:custGeom>
            <a:avLst/>
            <a:gdLst/>
            <a:ahLst/>
            <a:cxnLst/>
            <a:rect l="l" t="t" r="r" b="b"/>
            <a:pathLst>
              <a:path w="459104" h="320039">
                <a:moveTo>
                  <a:pt x="458724" y="0"/>
                </a:moveTo>
                <a:lnTo>
                  <a:pt x="0" y="32003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205728" y="5218176"/>
            <a:ext cx="554990" cy="334010"/>
          </a:xfrm>
          <a:custGeom>
            <a:avLst/>
            <a:gdLst/>
            <a:ahLst/>
            <a:cxnLst/>
            <a:rect l="l" t="t" r="r" b="b"/>
            <a:pathLst>
              <a:path w="554990" h="334010">
                <a:moveTo>
                  <a:pt x="0" y="0"/>
                </a:moveTo>
                <a:lnTo>
                  <a:pt x="554736" y="3337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6329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dirty="0"/>
              <a:t>of a </a:t>
            </a:r>
            <a:r>
              <a:rPr spc="-5" dirty="0"/>
              <a:t>Binary</a:t>
            </a:r>
            <a:r>
              <a:rPr spc="-35" dirty="0"/>
              <a:t> </a:t>
            </a:r>
            <a:r>
              <a:rPr spc="-5" dirty="0"/>
              <a:t>Tree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48564" y="6525979"/>
            <a:ext cx="4241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20" dirty="0">
                <a:latin typeface="Arial"/>
                <a:cs typeface="Arial"/>
              </a:rPr>
              <a:t>11.</a:t>
            </a:r>
            <a:fld id="{81D60167-4931-47E6-BA6A-407CBD079E47}" type="slidenum">
              <a:rPr sz="1200" spc="-20" dirty="0">
                <a:latin typeface="Arial"/>
                <a:cs typeface="Arial"/>
              </a:rPr>
              <a:pPr marL="12700">
                <a:lnSpc>
                  <a:spcPts val="1425"/>
                </a:lnSpc>
              </a:pPr>
              <a:t>12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420871" y="6535680"/>
            <a:ext cx="2459355" cy="2889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031875" algn="l"/>
              </a:tabLst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	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5940" y="628650"/>
            <a:ext cx="8110855" cy="3699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52475" indent="-34353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Binary tree T and T are said </a:t>
            </a:r>
            <a:r>
              <a:rPr sz="1700" spc="-5" dirty="0">
                <a:latin typeface="Verdana"/>
                <a:cs typeface="Verdana"/>
              </a:rPr>
              <a:t>to be </a:t>
            </a:r>
            <a:r>
              <a:rPr sz="1700" dirty="0">
                <a:latin typeface="Verdana"/>
                <a:cs typeface="Verdana"/>
              </a:rPr>
              <a:t>similar </a:t>
            </a:r>
            <a:r>
              <a:rPr sz="1700" spc="-5" dirty="0">
                <a:latin typeface="Verdana"/>
                <a:cs typeface="Verdana"/>
              </a:rPr>
              <a:t>if </a:t>
            </a:r>
            <a:r>
              <a:rPr sz="1700" dirty="0">
                <a:latin typeface="Verdana"/>
                <a:cs typeface="Verdana"/>
              </a:rPr>
              <a:t>they have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585" dirty="0">
                <a:latin typeface="Verdana"/>
                <a:cs typeface="Verdana"/>
              </a:rPr>
              <a:t>same  </a:t>
            </a:r>
            <a:r>
              <a:rPr sz="1700" dirty="0">
                <a:latin typeface="Verdana"/>
                <a:cs typeface="Verdana"/>
              </a:rPr>
              <a:t>structure or,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other </a:t>
            </a:r>
            <a:r>
              <a:rPr sz="1700" spc="-5" dirty="0">
                <a:latin typeface="Verdana"/>
                <a:cs typeface="Verdana"/>
              </a:rPr>
              <a:t>words, if </a:t>
            </a:r>
            <a:r>
              <a:rPr sz="1700" dirty="0">
                <a:latin typeface="Verdana"/>
                <a:cs typeface="Verdana"/>
              </a:rPr>
              <a:t>they have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same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shape.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and T are said to </a:t>
            </a:r>
            <a:r>
              <a:rPr sz="1700" spc="-5" dirty="0">
                <a:latin typeface="Verdana"/>
                <a:cs typeface="Verdana"/>
              </a:rPr>
              <a:t>be copies if they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similar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if</a:t>
            </a:r>
            <a:r>
              <a:rPr sz="1700" spc="55" dirty="0">
                <a:latin typeface="Verdana"/>
                <a:cs typeface="Verdana"/>
              </a:rPr>
              <a:t> </a:t>
            </a:r>
            <a:r>
              <a:rPr sz="1700" spc="-555" dirty="0">
                <a:latin typeface="Verdana"/>
                <a:cs typeface="Verdana"/>
              </a:rPr>
              <a:t>they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Verdana"/>
                <a:cs typeface="Verdana"/>
              </a:rPr>
              <a:t>have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same contents at corresponding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0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spc="-5" dirty="0">
                <a:latin typeface="Verdana"/>
                <a:cs typeface="Verdana"/>
              </a:rPr>
              <a:t>Consider the </a:t>
            </a:r>
            <a:r>
              <a:rPr sz="1700" dirty="0">
                <a:latin typeface="Verdana"/>
                <a:cs typeface="Verdana"/>
              </a:rPr>
              <a:t>four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trees shown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figure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The three trees </a:t>
            </a:r>
            <a:r>
              <a:rPr sz="1700" spc="-5" dirty="0">
                <a:latin typeface="Verdana"/>
                <a:cs typeface="Verdana"/>
              </a:rPr>
              <a:t>(a), (c)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(d) </a:t>
            </a:r>
            <a:r>
              <a:rPr sz="1700" dirty="0">
                <a:latin typeface="Verdana"/>
                <a:cs typeface="Verdana"/>
              </a:rPr>
              <a:t>are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similar.</a:t>
            </a:r>
            <a:endParaRPr sz="1700">
              <a:latin typeface="Verdana"/>
              <a:cs typeface="Verdana"/>
            </a:endParaRPr>
          </a:p>
          <a:p>
            <a:pPr marL="355600" marR="118745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In particular,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trees </a:t>
            </a:r>
            <a:r>
              <a:rPr sz="1700" spc="-5" dirty="0">
                <a:latin typeface="Verdana"/>
                <a:cs typeface="Verdana"/>
              </a:rPr>
              <a:t>(a)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(c)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copies </a:t>
            </a:r>
            <a:r>
              <a:rPr sz="1700" dirty="0">
                <a:latin typeface="Verdana"/>
                <a:cs typeface="Verdana"/>
              </a:rPr>
              <a:t>since they also have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same </a:t>
            </a:r>
            <a:r>
              <a:rPr sz="1700" spc="-5" dirty="0">
                <a:latin typeface="Verdana"/>
                <a:cs typeface="Verdana"/>
              </a:rPr>
              <a:t>data </a:t>
            </a:r>
            <a:r>
              <a:rPr sz="1700" dirty="0">
                <a:latin typeface="Verdana"/>
                <a:cs typeface="Verdana"/>
              </a:rPr>
              <a:t>at corresponding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355600" indent="-343535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The tree </a:t>
            </a:r>
            <a:r>
              <a:rPr sz="1700" spc="-5" dirty="0">
                <a:latin typeface="Verdana"/>
                <a:cs typeface="Verdana"/>
              </a:rPr>
              <a:t>(b) is neither </a:t>
            </a:r>
            <a:r>
              <a:rPr sz="1700" dirty="0">
                <a:latin typeface="Verdana"/>
                <a:cs typeface="Verdana"/>
              </a:rPr>
              <a:t>similar nor a </a:t>
            </a:r>
            <a:r>
              <a:rPr sz="1700" spc="-5" dirty="0">
                <a:latin typeface="Verdana"/>
                <a:cs typeface="Verdana"/>
              </a:rPr>
              <a:t>copy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7140" y="46492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3948" y="5681268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72718" y="572576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422" y="518261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2896" y="4896611"/>
            <a:ext cx="402590" cy="360045"/>
          </a:xfrm>
          <a:custGeom>
            <a:avLst/>
            <a:gdLst/>
            <a:ahLst/>
            <a:cxnLst/>
            <a:rect l="l" t="t" r="r" b="b"/>
            <a:pathLst>
              <a:path w="402590" h="360045">
                <a:moveTo>
                  <a:pt x="0" y="0"/>
                </a:moveTo>
                <a:lnTo>
                  <a:pt x="402335" y="3596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70432" y="5420867"/>
            <a:ext cx="318770" cy="445134"/>
          </a:xfrm>
          <a:custGeom>
            <a:avLst/>
            <a:gdLst/>
            <a:ahLst/>
            <a:cxnLst/>
            <a:rect l="l" t="t" r="r" b="b"/>
            <a:pathLst>
              <a:path w="318769" h="445135">
                <a:moveTo>
                  <a:pt x="318516" y="0"/>
                </a:moveTo>
                <a:lnTo>
                  <a:pt x="0" y="44500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655064" y="5394959"/>
            <a:ext cx="500380" cy="360045"/>
          </a:xfrm>
          <a:custGeom>
            <a:avLst/>
            <a:gdLst/>
            <a:ahLst/>
            <a:cxnLst/>
            <a:rect l="l" t="t" r="r" b="b"/>
            <a:pathLst>
              <a:path w="500380" h="360045">
                <a:moveTo>
                  <a:pt x="0" y="0"/>
                </a:moveTo>
                <a:lnTo>
                  <a:pt x="499872" y="35966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1485391" y="6085738"/>
            <a:ext cx="305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(a)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34305" y="458393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010783" y="5615736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859528" y="5660542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58129" y="511771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959096" y="4831079"/>
            <a:ext cx="402590" cy="360045"/>
          </a:xfrm>
          <a:custGeom>
            <a:avLst/>
            <a:gdLst/>
            <a:ahLst/>
            <a:cxnLst/>
            <a:rect l="l" t="t" r="r" b="b"/>
            <a:pathLst>
              <a:path w="402589" h="360045">
                <a:moveTo>
                  <a:pt x="0" y="0"/>
                </a:moveTo>
                <a:lnTo>
                  <a:pt x="402336" y="35966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056632" y="5356859"/>
            <a:ext cx="318770" cy="443865"/>
          </a:xfrm>
          <a:custGeom>
            <a:avLst/>
            <a:gdLst/>
            <a:ahLst/>
            <a:cxnLst/>
            <a:rect l="l" t="t" r="r" b="b"/>
            <a:pathLst>
              <a:path w="318770" h="443864">
                <a:moveTo>
                  <a:pt x="318515" y="0"/>
                </a:moveTo>
                <a:lnTo>
                  <a:pt x="0" y="443483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41264" y="5329428"/>
            <a:ext cx="500380" cy="360045"/>
          </a:xfrm>
          <a:custGeom>
            <a:avLst/>
            <a:gdLst/>
            <a:ahLst/>
            <a:cxnLst/>
            <a:rect l="l" t="t" r="r" b="b"/>
            <a:pathLst>
              <a:path w="500379" h="360045">
                <a:moveTo>
                  <a:pt x="0" y="0"/>
                </a:moveTo>
                <a:lnTo>
                  <a:pt x="499872" y="359664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372480" y="6021120"/>
            <a:ext cx="292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(c)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02957" y="4561408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179689" y="5593486"/>
            <a:ext cx="1911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28433" y="5637987"/>
            <a:ext cx="2038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527163" y="5095494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7127747" y="4808220"/>
            <a:ext cx="402590" cy="361315"/>
          </a:xfrm>
          <a:custGeom>
            <a:avLst/>
            <a:gdLst/>
            <a:ahLst/>
            <a:cxnLst/>
            <a:rect l="l" t="t" r="r" b="b"/>
            <a:pathLst>
              <a:path w="402590" h="361314">
                <a:moveTo>
                  <a:pt x="0" y="0"/>
                </a:moveTo>
                <a:lnTo>
                  <a:pt x="402335" y="361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7225283" y="5334000"/>
            <a:ext cx="318770" cy="445134"/>
          </a:xfrm>
          <a:custGeom>
            <a:avLst/>
            <a:gdLst/>
            <a:ahLst/>
            <a:cxnLst/>
            <a:rect l="l" t="t" r="r" b="b"/>
            <a:pathLst>
              <a:path w="318770" h="445135">
                <a:moveTo>
                  <a:pt x="318516" y="0"/>
                </a:moveTo>
                <a:lnTo>
                  <a:pt x="0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709916" y="5306567"/>
            <a:ext cx="498475" cy="361315"/>
          </a:xfrm>
          <a:custGeom>
            <a:avLst/>
            <a:gdLst/>
            <a:ahLst/>
            <a:cxnLst/>
            <a:rect l="l" t="t" r="r" b="b"/>
            <a:pathLst>
              <a:path w="498475" h="361314">
                <a:moveTo>
                  <a:pt x="0" y="0"/>
                </a:moveTo>
                <a:lnTo>
                  <a:pt x="498348" y="361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7541514" y="5998870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(d)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9202" y="5816295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78073" y="5860796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76676" y="5317616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075432" y="5556503"/>
            <a:ext cx="318770" cy="445134"/>
          </a:xfrm>
          <a:custGeom>
            <a:avLst/>
            <a:gdLst/>
            <a:ahLst/>
            <a:cxnLst/>
            <a:rect l="l" t="t" r="r" b="b"/>
            <a:pathLst>
              <a:path w="318770" h="445135">
                <a:moveTo>
                  <a:pt x="318516" y="0"/>
                </a:moveTo>
                <a:lnTo>
                  <a:pt x="0" y="44500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560064" y="5529071"/>
            <a:ext cx="500380" cy="361315"/>
          </a:xfrm>
          <a:custGeom>
            <a:avLst/>
            <a:gdLst/>
            <a:ahLst/>
            <a:cxnLst/>
            <a:rect l="l" t="t" r="r" b="b"/>
            <a:pathLst>
              <a:path w="500379" h="361314">
                <a:moveTo>
                  <a:pt x="0" y="0"/>
                </a:moveTo>
                <a:lnTo>
                  <a:pt x="499872" y="36118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532632" y="4843271"/>
            <a:ext cx="347980" cy="498475"/>
          </a:xfrm>
          <a:custGeom>
            <a:avLst/>
            <a:gdLst/>
            <a:ahLst/>
            <a:cxnLst/>
            <a:rect l="l" t="t" r="r" b="b"/>
            <a:pathLst>
              <a:path w="347979" h="498475">
                <a:moveTo>
                  <a:pt x="0" y="498347"/>
                </a:moveTo>
                <a:lnTo>
                  <a:pt x="347471" y="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3849751" y="4604766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49497" y="6140297"/>
            <a:ext cx="304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(b)</a:t>
            </a:r>
            <a:endParaRPr sz="18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89375" y="6427114"/>
            <a:ext cx="19056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Figure: Binary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tree</a:t>
            </a:r>
            <a:endParaRPr sz="18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8564" y="6511543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title"/>
          </p:nvPr>
        </p:nvSpPr>
        <p:spPr>
          <a:xfrm>
            <a:off x="78738" y="12572"/>
            <a:ext cx="7007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Properties </a:t>
            </a:r>
            <a:r>
              <a:rPr dirty="0"/>
              <a:t>of a </a:t>
            </a:r>
            <a:r>
              <a:rPr spc="-5" dirty="0"/>
              <a:t>Binary</a:t>
            </a:r>
            <a:r>
              <a:rPr spc="-35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31266" y="771525"/>
            <a:ext cx="8081645" cy="203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101219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(tree) is </a:t>
            </a:r>
            <a:r>
              <a:rPr sz="1700" dirty="0">
                <a:latin typeface="Verdana"/>
                <a:cs typeface="Verdana"/>
              </a:rPr>
              <a:t>defined </a:t>
            </a:r>
            <a:r>
              <a:rPr sz="1700" spc="-5" dirty="0">
                <a:latin typeface="Verdana"/>
                <a:cs typeface="Verdana"/>
              </a:rPr>
              <a:t>to be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nonempty </a:t>
            </a:r>
            <a:r>
              <a:rPr sz="1700" dirty="0">
                <a:latin typeface="Verdana"/>
                <a:cs typeface="Verdana"/>
              </a:rPr>
              <a:t>finite set of  elements, called nodes, such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that:</a:t>
            </a:r>
            <a:endParaRPr sz="1700">
              <a:latin typeface="Verdana"/>
              <a:cs typeface="Verdana"/>
            </a:endParaRPr>
          </a:p>
          <a:p>
            <a:pPr marL="1409700" lvl="1" indent="-340360">
              <a:lnSpc>
                <a:spcPct val="100000"/>
              </a:lnSpc>
              <a:spcBef>
                <a:spcPts val="895"/>
              </a:spcBef>
              <a:buFont typeface="Wingdings"/>
              <a:buChar char=""/>
              <a:tabLst>
                <a:tab pos="1409700" algn="l"/>
                <a:tab pos="1410335" algn="l"/>
                <a:tab pos="5760085" algn="l"/>
              </a:tabLst>
            </a:pPr>
            <a:r>
              <a:rPr sz="1500" dirty="0">
                <a:latin typeface="Verdana"/>
                <a:cs typeface="Verdana"/>
              </a:rPr>
              <a:t>T </a:t>
            </a:r>
            <a:r>
              <a:rPr sz="1500" spc="-5" dirty="0">
                <a:latin typeface="Verdana"/>
                <a:cs typeface="Verdana"/>
              </a:rPr>
              <a:t>contains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distinguished </a:t>
            </a:r>
            <a:r>
              <a:rPr sz="1500" spc="-10" dirty="0">
                <a:latin typeface="Verdana"/>
                <a:cs typeface="Verdana"/>
              </a:rPr>
              <a:t>element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R,</a:t>
            </a:r>
            <a:r>
              <a:rPr sz="150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called	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</a:t>
            </a:r>
            <a:endParaRPr sz="1500">
              <a:latin typeface="Verdana"/>
              <a:cs typeface="Verdana"/>
            </a:endParaRPr>
          </a:p>
          <a:p>
            <a:pPr marL="1409700" lvl="1" indent="-340360">
              <a:lnSpc>
                <a:spcPct val="100000"/>
              </a:lnSpc>
              <a:spcBef>
                <a:spcPts val="900"/>
              </a:spcBef>
              <a:buFont typeface="Wingdings"/>
              <a:buChar char=""/>
              <a:tabLst>
                <a:tab pos="1409700" algn="l"/>
                <a:tab pos="141033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remaining elements </a:t>
            </a:r>
            <a:r>
              <a:rPr sz="1500" dirty="0">
                <a:latin typeface="Verdana"/>
                <a:cs typeface="Verdana"/>
              </a:rPr>
              <a:t>of T </a:t>
            </a:r>
            <a:r>
              <a:rPr sz="1500" spc="-5" dirty="0">
                <a:latin typeface="Verdana"/>
                <a:cs typeface="Verdana"/>
              </a:rPr>
              <a:t>form </a:t>
            </a:r>
            <a:r>
              <a:rPr sz="1500" dirty="0">
                <a:latin typeface="Verdana"/>
                <a:cs typeface="Verdana"/>
              </a:rPr>
              <a:t>an </a:t>
            </a:r>
            <a:r>
              <a:rPr sz="1500" spc="-10" dirty="0">
                <a:latin typeface="Verdana"/>
                <a:cs typeface="Verdana"/>
              </a:rPr>
              <a:t>ordered collection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10" dirty="0">
                <a:latin typeface="Verdana"/>
                <a:cs typeface="Verdana"/>
              </a:rPr>
              <a:t>zero</a:t>
            </a:r>
            <a:r>
              <a:rPr sz="1500" spc="16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or</a:t>
            </a:r>
            <a:endParaRPr sz="1500">
              <a:latin typeface="Verdana"/>
              <a:cs typeface="Verdana"/>
            </a:endParaRPr>
          </a:p>
          <a:p>
            <a:pPr marL="1409700">
              <a:lnSpc>
                <a:spcPct val="100000"/>
              </a:lnSpc>
            </a:pPr>
            <a:r>
              <a:rPr sz="1500" dirty="0">
                <a:latin typeface="Verdana"/>
                <a:cs typeface="Verdana"/>
              </a:rPr>
              <a:t>more </a:t>
            </a:r>
            <a:r>
              <a:rPr sz="1500" spc="-5" dirty="0">
                <a:latin typeface="Verdana"/>
                <a:cs typeface="Verdana"/>
              </a:rPr>
              <a:t>disjoint </a:t>
            </a:r>
            <a:r>
              <a:rPr sz="1500" spc="-10" dirty="0">
                <a:latin typeface="Verdana"/>
                <a:cs typeface="Verdana"/>
              </a:rPr>
              <a:t>trees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, T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 </a:t>
            </a:r>
            <a:r>
              <a:rPr sz="1500" spc="-30" dirty="0">
                <a:latin typeface="Verdana"/>
                <a:cs typeface="Verdana"/>
              </a:rPr>
              <a:t>……..,</a:t>
            </a:r>
            <a:r>
              <a:rPr sz="1500" spc="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m</a:t>
            </a:r>
            <a:r>
              <a:rPr sz="1500" spc="-5" dirty="0">
                <a:latin typeface="Verdana"/>
                <a:cs typeface="Verdana"/>
              </a:rPr>
              <a:t>.</a:t>
            </a:r>
            <a:endParaRPr sz="1500">
              <a:latin typeface="Verdana"/>
              <a:cs typeface="Verdana"/>
            </a:endParaRPr>
          </a:p>
          <a:p>
            <a:pPr marL="1409700" marR="30480" lvl="1" indent="-340360">
              <a:lnSpc>
                <a:spcPct val="100000"/>
              </a:lnSpc>
              <a:spcBef>
                <a:spcPts val="900"/>
              </a:spcBef>
              <a:buFont typeface="Wingdings"/>
              <a:buChar char=""/>
              <a:tabLst>
                <a:tab pos="1409700" algn="l"/>
                <a:tab pos="1410335" algn="l"/>
              </a:tabLst>
            </a:pPr>
            <a:r>
              <a:rPr sz="1500" spc="-35" dirty="0">
                <a:latin typeface="Verdana"/>
                <a:cs typeface="Verdana"/>
              </a:rPr>
              <a:t>Trees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, T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 </a:t>
            </a:r>
            <a:r>
              <a:rPr sz="1500" spc="-30" dirty="0">
                <a:latin typeface="Verdana"/>
                <a:cs typeface="Verdana"/>
              </a:rPr>
              <a:t>……..,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m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subtrees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root R,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the roots 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, T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 </a:t>
            </a:r>
            <a:r>
              <a:rPr sz="1500" spc="-30" dirty="0">
                <a:latin typeface="Verdana"/>
                <a:cs typeface="Verdana"/>
              </a:rPr>
              <a:t>……..,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m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successors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874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60" dirty="0"/>
              <a:t> </a:t>
            </a:r>
            <a:r>
              <a:rPr spc="-5" dirty="0"/>
              <a:t>Tree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943100" y="3258820"/>
            <a:ext cx="5257800" cy="3323590"/>
            <a:chOff x="1943100" y="3258820"/>
            <a:chExt cx="5257800" cy="3323590"/>
          </a:xfrm>
        </p:grpSpPr>
        <p:sp>
          <p:nvSpPr>
            <p:cNvPr id="7" name="object 7"/>
            <p:cNvSpPr/>
            <p:nvPr/>
          </p:nvSpPr>
          <p:spPr>
            <a:xfrm>
              <a:off x="2170175" y="3485388"/>
              <a:ext cx="4803648" cy="28696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43100" y="3258819"/>
              <a:ext cx="5257800" cy="3323590"/>
            </a:xfrm>
            <a:custGeom>
              <a:avLst/>
              <a:gdLst/>
              <a:ahLst/>
              <a:cxnLst/>
              <a:rect l="l" t="t" r="r" b="b"/>
              <a:pathLst>
                <a:path w="5257800" h="3323590">
                  <a:moveTo>
                    <a:pt x="5074920" y="182880"/>
                  </a:move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3094990"/>
                  </a:lnTo>
                  <a:lnTo>
                    <a:pt x="182880" y="3140710"/>
                  </a:lnTo>
                  <a:lnTo>
                    <a:pt x="5074920" y="3140710"/>
                  </a:lnTo>
                  <a:lnTo>
                    <a:pt x="5074920" y="3094990"/>
                  </a:lnTo>
                  <a:lnTo>
                    <a:pt x="228600" y="3094990"/>
                  </a:lnTo>
                  <a:lnTo>
                    <a:pt x="228600" y="228600"/>
                  </a:lnTo>
                  <a:lnTo>
                    <a:pt x="5029200" y="228600"/>
                  </a:lnTo>
                  <a:lnTo>
                    <a:pt x="5029200" y="3094736"/>
                  </a:lnTo>
                  <a:lnTo>
                    <a:pt x="5074920" y="3094736"/>
                  </a:lnTo>
                  <a:lnTo>
                    <a:pt x="5074920" y="228600"/>
                  </a:lnTo>
                  <a:lnTo>
                    <a:pt x="5074920" y="228092"/>
                  </a:lnTo>
                  <a:lnTo>
                    <a:pt x="5074920" y="182880"/>
                  </a:lnTo>
                  <a:close/>
                </a:path>
                <a:path w="5257800" h="3323590">
                  <a:moveTo>
                    <a:pt x="5257800" y="0"/>
                  </a:moveTo>
                  <a:lnTo>
                    <a:pt x="0" y="0"/>
                  </a:lnTo>
                  <a:lnTo>
                    <a:pt x="0" y="137160"/>
                  </a:lnTo>
                  <a:lnTo>
                    <a:pt x="0" y="3186430"/>
                  </a:lnTo>
                  <a:lnTo>
                    <a:pt x="0" y="3323590"/>
                  </a:lnTo>
                  <a:lnTo>
                    <a:pt x="5257800" y="3323590"/>
                  </a:lnTo>
                  <a:lnTo>
                    <a:pt x="5257800" y="3186430"/>
                  </a:lnTo>
                  <a:lnTo>
                    <a:pt x="137160" y="3186430"/>
                  </a:lnTo>
                  <a:lnTo>
                    <a:pt x="137160" y="137160"/>
                  </a:lnTo>
                  <a:lnTo>
                    <a:pt x="5120640" y="137160"/>
                  </a:lnTo>
                  <a:lnTo>
                    <a:pt x="5120640" y="3186176"/>
                  </a:lnTo>
                  <a:lnTo>
                    <a:pt x="5257800" y="3186176"/>
                  </a:lnTo>
                  <a:lnTo>
                    <a:pt x="5257800" y="137160"/>
                  </a:lnTo>
                  <a:lnTo>
                    <a:pt x="5257800" y="136652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78916" y="887349"/>
            <a:ext cx="7565390" cy="2815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17145" indent="-457200">
              <a:lnSpc>
                <a:spcPct val="100000"/>
              </a:lnSpc>
              <a:spcBef>
                <a:spcPts val="105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tree, every node has a "parent" node and 0 or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more  "child" nodes, except for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root node which has no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parent.</a:t>
            </a:r>
            <a:endParaRPr sz="1700">
              <a:latin typeface="Verdana"/>
              <a:cs typeface="Verdana"/>
            </a:endParaRPr>
          </a:p>
          <a:p>
            <a:pPr marL="469900" marR="5080" indent="-4572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  <a:tab pos="6781800" algn="l"/>
              </a:tabLst>
            </a:pP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trees are </a:t>
            </a:r>
            <a:r>
              <a:rPr sz="1700" spc="-5" dirty="0">
                <a:latin typeface="Verdana"/>
                <a:cs typeface="Verdana"/>
              </a:rPr>
              <a:t>those </a:t>
            </a:r>
            <a:r>
              <a:rPr sz="1700" dirty="0">
                <a:latin typeface="Verdana"/>
                <a:cs typeface="Verdana"/>
              </a:rPr>
              <a:t>in </a:t>
            </a:r>
            <a:r>
              <a:rPr sz="1700" spc="-5" dirty="0">
                <a:latin typeface="Verdana"/>
                <a:cs typeface="Verdana"/>
              </a:rPr>
              <a:t>which the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subtrees	for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any  </a:t>
            </a:r>
            <a:r>
              <a:rPr sz="1700" dirty="0">
                <a:latin typeface="Verdana"/>
                <a:cs typeface="Verdana"/>
              </a:rPr>
              <a:t>node is not required </a:t>
            </a:r>
            <a:r>
              <a:rPr sz="1700" spc="-5" dirty="0">
                <a:latin typeface="Verdana"/>
                <a:cs typeface="Verdana"/>
              </a:rPr>
              <a:t>to be </a:t>
            </a:r>
            <a:r>
              <a:rPr sz="1700" dirty="0">
                <a:latin typeface="Verdana"/>
                <a:cs typeface="Verdana"/>
              </a:rPr>
              <a:t>0, 1, or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2.</a:t>
            </a:r>
            <a:endParaRPr sz="1700">
              <a:latin typeface="Verdana"/>
              <a:cs typeface="Verdana"/>
            </a:endParaRPr>
          </a:p>
          <a:p>
            <a:pPr marL="469900" marR="471805" indent="-4572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</a:tabLst>
            </a:pPr>
            <a:r>
              <a:rPr sz="1700" dirty="0">
                <a:latin typeface="Verdana"/>
                <a:cs typeface="Verdana"/>
              </a:rPr>
              <a:t>The tree </a:t>
            </a:r>
            <a:r>
              <a:rPr sz="1700" spc="-5" dirty="0">
                <a:latin typeface="Verdana"/>
                <a:cs typeface="Verdana"/>
              </a:rPr>
              <a:t>may be highly </a:t>
            </a:r>
            <a:r>
              <a:rPr sz="1700" dirty="0">
                <a:latin typeface="Verdana"/>
                <a:cs typeface="Verdana"/>
              </a:rPr>
              <a:t>structured and therefore </a:t>
            </a:r>
            <a:r>
              <a:rPr sz="1700" spc="-5" dirty="0">
                <a:latin typeface="Verdana"/>
                <a:cs typeface="Verdana"/>
              </a:rPr>
              <a:t>may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3  subtrees </a:t>
            </a:r>
            <a:r>
              <a:rPr sz="1700" spc="-5" dirty="0">
                <a:latin typeface="Verdana"/>
                <a:cs typeface="Verdana"/>
              </a:rPr>
              <a:t>per </a:t>
            </a:r>
            <a:r>
              <a:rPr sz="1700" dirty="0">
                <a:latin typeface="Verdana"/>
                <a:cs typeface="Verdana"/>
              </a:rPr>
              <a:t>node in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case </a:t>
            </a:r>
            <a:r>
              <a:rPr sz="1700" spc="-5" dirty="0">
                <a:latin typeface="Verdana"/>
                <a:cs typeface="Verdana"/>
              </a:rPr>
              <a:t>it is </a:t>
            </a:r>
            <a:r>
              <a:rPr sz="1700" dirty="0">
                <a:latin typeface="Verdana"/>
                <a:cs typeface="Verdana"/>
              </a:rPr>
              <a:t>called a ternary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469900" marR="12700" indent="-457200">
              <a:lnSpc>
                <a:spcPct val="100000"/>
              </a:lnSpc>
              <a:spcBef>
                <a:spcPts val="1200"/>
              </a:spcBef>
              <a:buClr>
                <a:srgbClr val="FF0000"/>
              </a:buClr>
              <a:buFont typeface="Wingdings"/>
              <a:buChar char=""/>
              <a:tabLst>
                <a:tab pos="469265" algn="l"/>
                <a:tab pos="469900" algn="l"/>
                <a:tab pos="3045460" algn="l"/>
              </a:tabLst>
            </a:pPr>
            <a:r>
              <a:rPr sz="1700" spc="-30" dirty="0">
                <a:latin typeface="Verdana"/>
                <a:cs typeface="Verdana"/>
              </a:rPr>
              <a:t>However, </a:t>
            </a:r>
            <a:r>
              <a:rPr sz="1700" spc="-5" dirty="0">
                <a:latin typeface="Verdana"/>
                <a:cs typeface="Verdana"/>
              </a:rPr>
              <a:t>it </a:t>
            </a:r>
            <a:r>
              <a:rPr sz="1700" dirty="0">
                <a:latin typeface="Verdana"/>
                <a:cs typeface="Verdana"/>
              </a:rPr>
              <a:t>is often the case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the number of subtrees for </a:t>
            </a:r>
            <a:r>
              <a:rPr sz="1700" spc="-5" dirty="0">
                <a:latin typeface="Verdana"/>
                <a:cs typeface="Verdana"/>
              </a:rPr>
              <a:t>any  </a:t>
            </a:r>
            <a:r>
              <a:rPr sz="1700" dirty="0">
                <a:latin typeface="Verdana"/>
                <a:cs typeface="Verdana"/>
              </a:rPr>
              <a:t>node </a:t>
            </a:r>
            <a:r>
              <a:rPr sz="1700" spc="-5" dirty="0">
                <a:latin typeface="Verdana"/>
                <a:cs typeface="Verdana"/>
              </a:rPr>
              <a:t>may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variable.	</a:t>
            </a:r>
            <a:r>
              <a:rPr sz="1700" dirty="0">
                <a:latin typeface="Verdana"/>
                <a:cs typeface="Verdana"/>
              </a:rPr>
              <a:t>Some nodes </a:t>
            </a:r>
            <a:r>
              <a:rPr sz="1700" spc="-5" dirty="0">
                <a:latin typeface="Verdana"/>
                <a:cs typeface="Verdana"/>
              </a:rPr>
              <a:t>may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1 </a:t>
            </a:r>
            <a:r>
              <a:rPr sz="1700" spc="-5" dirty="0">
                <a:latin typeface="Verdana"/>
                <a:cs typeface="Verdana"/>
              </a:rPr>
              <a:t>or </a:t>
            </a:r>
            <a:r>
              <a:rPr sz="1700" dirty="0">
                <a:latin typeface="Verdana"/>
                <a:cs typeface="Verdana"/>
              </a:rPr>
              <a:t>no subtrees,  others </a:t>
            </a:r>
            <a:r>
              <a:rPr sz="1700" spc="-5" dirty="0">
                <a:latin typeface="Verdana"/>
                <a:cs typeface="Verdana"/>
              </a:rPr>
              <a:t>may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3, some 4, or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other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combination.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036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</a:t>
            </a:r>
            <a:r>
              <a:rPr spc="-60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48411" y="800100"/>
            <a:ext cx="8595360" cy="2797810"/>
            <a:chOff x="248411" y="800100"/>
            <a:chExt cx="8595360" cy="2797810"/>
          </a:xfrm>
        </p:grpSpPr>
        <p:sp>
          <p:nvSpPr>
            <p:cNvPr id="4" name="object 4"/>
            <p:cNvSpPr/>
            <p:nvPr/>
          </p:nvSpPr>
          <p:spPr>
            <a:xfrm>
              <a:off x="370331" y="2287772"/>
              <a:ext cx="7946136" cy="131012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48411" y="800100"/>
              <a:ext cx="8595360" cy="14676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85487" y="3763912"/>
            <a:ext cx="8051500" cy="7841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58057" y="4675632"/>
            <a:ext cx="8252630" cy="2743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53364" y="869950"/>
            <a:ext cx="8277859" cy="40373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8780" marR="23495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98780" algn="l"/>
                <a:tab pos="399415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tree, every node has a "parent" node and 0 or more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"child"  nodes, except for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root node which has no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parent.</a:t>
            </a:r>
            <a:endParaRPr sz="1700">
              <a:latin typeface="Verdana"/>
              <a:cs typeface="Verdana"/>
            </a:endParaRPr>
          </a:p>
          <a:p>
            <a:pPr marL="398780" indent="-340995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98780" algn="l"/>
                <a:tab pos="399415" algn="l"/>
              </a:tabLst>
            </a:pP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other hand,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one more </a:t>
            </a:r>
            <a:r>
              <a:rPr sz="1700" spc="-5" dirty="0">
                <a:latin typeface="Verdana"/>
                <a:cs typeface="Verdana"/>
              </a:rPr>
              <a:t>restriction: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</a:t>
            </a:r>
            <a:endParaRPr sz="1700">
              <a:latin typeface="Verdana"/>
              <a:cs typeface="Verdana"/>
            </a:endParaRPr>
          </a:p>
          <a:p>
            <a:pPr marL="39878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node </a:t>
            </a:r>
            <a:r>
              <a:rPr sz="1700" spc="-5" dirty="0">
                <a:latin typeface="Verdana"/>
                <a:cs typeface="Verdana"/>
              </a:rPr>
              <a:t>may have </a:t>
            </a:r>
            <a:r>
              <a:rPr sz="1700" dirty="0">
                <a:latin typeface="Verdana"/>
                <a:cs typeface="Verdana"/>
              </a:rPr>
              <a:t>more </a:t>
            </a:r>
            <a:r>
              <a:rPr sz="1700" spc="-5" dirty="0">
                <a:latin typeface="Verdana"/>
                <a:cs typeface="Verdana"/>
              </a:rPr>
              <a:t>than </a:t>
            </a:r>
            <a:r>
              <a:rPr sz="1700" dirty="0">
                <a:latin typeface="Verdana"/>
                <a:cs typeface="Verdana"/>
              </a:rPr>
              <a:t>2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children.</a:t>
            </a:r>
            <a:endParaRPr sz="1700">
              <a:latin typeface="Verdana"/>
              <a:cs typeface="Verdana"/>
            </a:endParaRPr>
          </a:p>
          <a:p>
            <a:pPr marL="363220" marR="335280" indent="-340360">
              <a:lnSpc>
                <a:spcPct val="100000"/>
              </a:lnSpc>
              <a:spcBef>
                <a:spcPts val="1380"/>
              </a:spcBef>
              <a:buFont typeface="Wingdings"/>
              <a:buChar char=""/>
              <a:tabLst>
                <a:tab pos="363220" algn="l"/>
                <a:tab pos="363855" algn="l"/>
              </a:tabLst>
            </a:pPr>
            <a:r>
              <a:rPr sz="1700" dirty="0">
                <a:latin typeface="Verdana"/>
                <a:cs typeface="Verdana"/>
              </a:rPr>
              <a:t>In case of 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it is </a:t>
            </a:r>
            <a:r>
              <a:rPr sz="1700" dirty="0">
                <a:latin typeface="Verdana"/>
                <a:cs typeface="Verdana"/>
              </a:rPr>
              <a:t>obvious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most 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algorithms for  searching, </a:t>
            </a:r>
            <a:r>
              <a:rPr sz="1700" spc="-5" dirty="0">
                <a:latin typeface="Verdana"/>
                <a:cs typeface="Verdana"/>
              </a:rPr>
              <a:t>traversing, adding </a:t>
            </a:r>
            <a:r>
              <a:rPr sz="1700" dirty="0">
                <a:latin typeface="Verdana"/>
                <a:cs typeface="Verdana"/>
              </a:rPr>
              <a:t>and deleting nodes </a:t>
            </a:r>
            <a:r>
              <a:rPr sz="1700" spc="-5" dirty="0">
                <a:latin typeface="Verdana"/>
                <a:cs typeface="Verdana"/>
              </a:rPr>
              <a:t>become </a:t>
            </a:r>
            <a:r>
              <a:rPr sz="1700" dirty="0">
                <a:latin typeface="Verdana"/>
                <a:cs typeface="Verdana"/>
              </a:rPr>
              <a:t>much more  </a:t>
            </a:r>
            <a:r>
              <a:rPr sz="1700" spc="-5" dirty="0">
                <a:latin typeface="Verdana"/>
                <a:cs typeface="Verdana"/>
              </a:rPr>
              <a:t>complex than those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in that </a:t>
            </a:r>
            <a:r>
              <a:rPr sz="1700" dirty="0">
                <a:latin typeface="Verdana"/>
                <a:cs typeface="Verdana"/>
              </a:rPr>
              <a:t>they must now </a:t>
            </a:r>
            <a:r>
              <a:rPr sz="1700" spc="-5" dirty="0">
                <a:latin typeface="Verdana"/>
                <a:cs typeface="Verdana"/>
              </a:rPr>
              <a:t>cope with  </a:t>
            </a:r>
            <a:r>
              <a:rPr sz="1700" dirty="0">
                <a:latin typeface="Verdana"/>
                <a:cs typeface="Verdana"/>
              </a:rPr>
              <a:t>situations where there are not </a:t>
            </a:r>
            <a:r>
              <a:rPr sz="1700" spc="-5" dirty="0">
                <a:latin typeface="Verdana"/>
                <a:cs typeface="Verdana"/>
              </a:rPr>
              <a:t>just two possibilities </a:t>
            </a: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node </a:t>
            </a:r>
            <a:r>
              <a:rPr sz="1700" spc="-5" dirty="0">
                <a:latin typeface="Verdana"/>
                <a:cs typeface="Verdana"/>
              </a:rPr>
              <a:t>but  </a:t>
            </a:r>
            <a:r>
              <a:rPr sz="1700" dirty="0">
                <a:latin typeface="Verdana"/>
                <a:cs typeface="Verdana"/>
              </a:rPr>
              <a:t>multiple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possibilities.</a:t>
            </a:r>
            <a:endParaRPr sz="1700">
              <a:latin typeface="Verdana"/>
              <a:cs typeface="Verdana"/>
            </a:endParaRPr>
          </a:p>
          <a:p>
            <a:pPr marL="379095" marR="205740" indent="-340360">
              <a:lnSpc>
                <a:spcPct val="100000"/>
              </a:lnSpc>
              <a:spcBef>
                <a:spcPts val="1430"/>
              </a:spcBef>
              <a:buFont typeface="Wingdings"/>
              <a:buChar char=""/>
              <a:tabLst>
                <a:tab pos="379095" algn="l"/>
                <a:tab pos="379730" algn="l"/>
              </a:tabLst>
            </a:pPr>
            <a:r>
              <a:rPr sz="1700" spc="-20" dirty="0">
                <a:latin typeface="Verdana"/>
                <a:cs typeface="Verdana"/>
              </a:rPr>
              <a:t>Fortunately,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can </a:t>
            </a:r>
            <a:r>
              <a:rPr sz="1700" spc="-5" dirty="0">
                <a:latin typeface="Verdana"/>
                <a:cs typeface="Verdana"/>
              </a:rPr>
              <a:t>be converted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tree. When  </a:t>
            </a:r>
            <a:r>
              <a:rPr sz="1700" spc="-5" dirty="0">
                <a:latin typeface="Verdana"/>
                <a:cs typeface="Verdana"/>
              </a:rPr>
              <a:t>converted, </a:t>
            </a:r>
            <a:r>
              <a:rPr sz="1700" dirty="0">
                <a:latin typeface="Verdana"/>
                <a:cs typeface="Verdana"/>
              </a:rPr>
              <a:t>all nodes of 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will be </a:t>
            </a:r>
            <a:r>
              <a:rPr sz="1700" dirty="0">
                <a:latin typeface="Verdana"/>
                <a:cs typeface="Verdana"/>
              </a:rPr>
              <a:t>same as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nodes of </a:t>
            </a:r>
            <a:r>
              <a:rPr sz="1700" spc="-5" dirty="0">
                <a:latin typeface="Verdana"/>
                <a:cs typeface="Verdana"/>
              </a:rPr>
              <a:t>the  binary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05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 binary tree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empty , whereas the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cannot </a:t>
            </a:r>
            <a:r>
              <a:rPr sz="1700" spc="-5" dirty="0">
                <a:latin typeface="Verdana"/>
                <a:cs typeface="Verdana"/>
              </a:rPr>
              <a:t>be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30" dirty="0">
                <a:latin typeface="Verdana"/>
                <a:cs typeface="Verdana"/>
              </a:rPr>
              <a:t>empty.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7541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General Tree </a:t>
            </a:r>
            <a:r>
              <a:rPr dirty="0"/>
              <a:t>Vs. </a:t>
            </a:r>
            <a:r>
              <a:rPr spc="-5" dirty="0"/>
              <a:t>Binary</a:t>
            </a:r>
            <a:r>
              <a:rPr spc="-30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589" y="806018"/>
            <a:ext cx="8194675" cy="41097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can </a:t>
            </a:r>
            <a:r>
              <a:rPr sz="1700" spc="-5" dirty="0">
                <a:latin typeface="Verdana"/>
                <a:cs typeface="Verdana"/>
              </a:rPr>
              <a:t>be converted </a:t>
            </a:r>
            <a:r>
              <a:rPr sz="1700" dirty="0">
                <a:latin typeface="Verdana"/>
                <a:cs typeface="Verdana"/>
              </a:rPr>
              <a:t>to 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1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Process of </a:t>
            </a:r>
            <a:r>
              <a:rPr sz="1700" spc="-5" dirty="0">
                <a:latin typeface="Verdana"/>
                <a:cs typeface="Verdana"/>
              </a:rPr>
              <a:t>converting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general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00">
              <a:latin typeface="Verdana"/>
              <a:cs typeface="Verdana"/>
            </a:endParaRPr>
          </a:p>
          <a:p>
            <a:pPr marL="546100" indent="-465455">
              <a:lnSpc>
                <a:spcPct val="100000"/>
              </a:lnSpc>
              <a:buAutoNum type="arabicPeriod"/>
              <a:tabLst>
                <a:tab pos="545465" algn="l"/>
                <a:tab pos="546100" algn="l"/>
              </a:tabLst>
            </a:pPr>
            <a:r>
              <a:rPr sz="1500" spc="-5" dirty="0">
                <a:latin typeface="Verdana"/>
                <a:cs typeface="Verdana"/>
              </a:rPr>
              <a:t>Use the root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general tree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binary</a:t>
            </a:r>
            <a:r>
              <a:rPr sz="1500" spc="1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545465" marR="15240" indent="-4654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500" spc="-10" dirty="0">
                <a:latin typeface="Verdana"/>
                <a:cs typeface="Verdana"/>
              </a:rPr>
              <a:t>Determine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binary </a:t>
            </a:r>
            <a:r>
              <a:rPr sz="1500" spc="-10" dirty="0">
                <a:latin typeface="Verdana"/>
                <a:cs typeface="Verdana"/>
              </a:rPr>
              <a:t>tree. This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be the leftmost 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general </a:t>
            </a:r>
            <a:r>
              <a:rPr sz="1500" spc="-5" dirty="0">
                <a:latin typeface="Verdana"/>
                <a:cs typeface="Verdana"/>
              </a:rPr>
              <a:t>tree </a:t>
            </a:r>
            <a:r>
              <a:rPr sz="150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the next </a:t>
            </a:r>
            <a:r>
              <a:rPr sz="1500" spc="-15" dirty="0">
                <a:latin typeface="Verdana"/>
                <a:cs typeface="Verdana"/>
              </a:rPr>
              <a:t>level. </a:t>
            </a:r>
            <a:r>
              <a:rPr sz="1500" spc="-40" dirty="0">
                <a:latin typeface="Verdana"/>
                <a:cs typeface="Verdana"/>
              </a:rPr>
              <a:t>We </a:t>
            </a:r>
            <a:r>
              <a:rPr sz="1500" dirty="0">
                <a:latin typeface="Verdana"/>
                <a:cs typeface="Verdana"/>
              </a:rPr>
              <a:t>don’t </a:t>
            </a:r>
            <a:r>
              <a:rPr sz="1500" spc="-5" dirty="0">
                <a:latin typeface="Verdana"/>
                <a:cs typeface="Verdana"/>
              </a:rPr>
              <a:t>need to </a:t>
            </a:r>
            <a:r>
              <a:rPr sz="1500" spc="-10" dirty="0">
                <a:latin typeface="Verdana"/>
                <a:cs typeface="Verdana"/>
              </a:rPr>
              <a:t>determine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 child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binary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545465" marR="5080" indent="-4654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5465" algn="l"/>
                <a:tab pos="546100" algn="l"/>
              </a:tabLst>
            </a:pPr>
            <a:r>
              <a:rPr sz="1500" spc="-10" dirty="0">
                <a:latin typeface="Verdana"/>
                <a:cs typeface="Verdana"/>
              </a:rPr>
              <a:t>Except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node of </a:t>
            </a:r>
            <a:r>
              <a:rPr sz="1500" spc="-5" dirty="0">
                <a:latin typeface="Verdana"/>
                <a:cs typeface="Verdana"/>
              </a:rPr>
              <a:t>the binary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continue finding the </a:t>
            </a:r>
            <a:r>
              <a:rPr sz="1500" spc="-10" dirty="0">
                <a:latin typeface="Verdana"/>
                <a:cs typeface="Verdana"/>
              </a:rPr>
              <a:t>left child (if </a:t>
            </a:r>
            <a:r>
              <a:rPr sz="1500" spc="-5" dirty="0">
                <a:latin typeface="Verdana"/>
                <a:cs typeface="Verdana"/>
              </a:rPr>
              <a:t>any) 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each parent node. The leftmost </a:t>
            </a:r>
            <a:r>
              <a:rPr sz="1500" spc="-10" dirty="0">
                <a:latin typeface="Verdana"/>
                <a:cs typeface="Verdana"/>
              </a:rPr>
              <a:t>child </a:t>
            </a:r>
            <a:r>
              <a:rPr sz="1500" dirty="0">
                <a:latin typeface="Verdana"/>
                <a:cs typeface="Verdana"/>
              </a:rPr>
              <a:t>of a </a:t>
            </a:r>
            <a:r>
              <a:rPr sz="1500" spc="-5" dirty="0">
                <a:latin typeface="Verdana"/>
                <a:cs typeface="Verdana"/>
              </a:rPr>
              <a:t>parent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general tree </a:t>
            </a:r>
            <a:r>
              <a:rPr sz="1500" spc="-15" dirty="0">
                <a:latin typeface="Verdana"/>
                <a:cs typeface="Verdana"/>
              </a:rPr>
              <a:t>will  </a:t>
            </a:r>
            <a:r>
              <a:rPr sz="1500" spc="-5" dirty="0">
                <a:latin typeface="Verdana"/>
                <a:cs typeface="Verdana"/>
              </a:rPr>
              <a:t>be 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parent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binary</a:t>
            </a:r>
            <a:r>
              <a:rPr sz="1500" spc="7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Verdana"/>
              <a:buAutoNum type="arabicPeriod"/>
            </a:pPr>
            <a:endParaRPr sz="1450">
              <a:latin typeface="Verdana"/>
              <a:cs typeface="Verdana"/>
            </a:endParaRPr>
          </a:p>
          <a:p>
            <a:pPr marL="545465" marR="58419" indent="-4654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45465" algn="l"/>
                <a:tab pos="546100" algn="l"/>
                <a:tab pos="4361180" algn="l"/>
              </a:tabLst>
            </a:pPr>
            <a:r>
              <a:rPr sz="1500" spc="-10" dirty="0">
                <a:latin typeface="Verdana"/>
                <a:cs typeface="Verdana"/>
              </a:rPr>
              <a:t>Except </a:t>
            </a: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node of </a:t>
            </a:r>
            <a:r>
              <a:rPr sz="1500" spc="-5" dirty="0">
                <a:latin typeface="Verdana"/>
                <a:cs typeface="Verdana"/>
              </a:rPr>
              <a:t>the binary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continue finding the </a:t>
            </a:r>
            <a:r>
              <a:rPr sz="1500" spc="-10" dirty="0">
                <a:latin typeface="Verdana"/>
                <a:cs typeface="Verdana"/>
              </a:rPr>
              <a:t>right child (if </a:t>
            </a:r>
            <a:r>
              <a:rPr sz="1500" spc="-5" dirty="0">
                <a:latin typeface="Verdana"/>
                <a:cs typeface="Verdana"/>
              </a:rPr>
              <a:t>any) 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each parent node. The </a:t>
            </a:r>
            <a:r>
              <a:rPr sz="1500" spc="-10" dirty="0">
                <a:latin typeface="Verdana"/>
                <a:cs typeface="Verdana"/>
              </a:rPr>
              <a:t>right</a:t>
            </a:r>
            <a:r>
              <a:rPr sz="1500" spc="6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child</a:t>
            </a:r>
            <a:r>
              <a:rPr sz="1500" spc="5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	</a:t>
            </a: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binary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spc="-15" dirty="0">
                <a:latin typeface="Verdana"/>
                <a:cs typeface="Verdana"/>
              </a:rPr>
              <a:t>will </a:t>
            </a:r>
            <a:r>
              <a:rPr sz="1500" spc="-5" dirty="0">
                <a:latin typeface="Verdana"/>
                <a:cs typeface="Verdana"/>
              </a:rPr>
              <a:t>be the  next </a:t>
            </a:r>
            <a:r>
              <a:rPr sz="1500" spc="-10" dirty="0">
                <a:latin typeface="Verdana"/>
                <a:cs typeface="Verdana"/>
              </a:rPr>
              <a:t>sibling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that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general</a:t>
            </a:r>
            <a:r>
              <a:rPr sz="1500" spc="7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15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Conversion </a:t>
            </a:r>
            <a:r>
              <a:rPr sz="2400" dirty="0"/>
              <a:t>of a </a:t>
            </a:r>
            <a:r>
              <a:rPr sz="2400" spc="-5" dirty="0"/>
              <a:t>General Tree into </a:t>
            </a:r>
            <a:r>
              <a:rPr sz="2400" dirty="0"/>
              <a:t>a </a:t>
            </a:r>
            <a:r>
              <a:rPr sz="2400" spc="-5" dirty="0"/>
              <a:t>Binary</a:t>
            </a:r>
            <a:r>
              <a:rPr sz="2400" spc="65" dirty="0"/>
              <a:t> </a:t>
            </a:r>
            <a:r>
              <a:rPr sz="2400" spc="-5" dirty="0"/>
              <a:t>Tree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589" y="806018"/>
            <a:ext cx="3611879" cy="112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Example-1: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the following </a:t>
            </a:r>
            <a:r>
              <a:rPr sz="1700" spc="-5" dirty="0">
                <a:latin typeface="Verdana"/>
                <a:cs typeface="Verdana"/>
              </a:rPr>
              <a:t>general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Convert it to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8145" y="2588914"/>
            <a:ext cx="3971925" cy="26483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41522" y="762366"/>
            <a:ext cx="3172510" cy="44474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191758" y="5363057"/>
            <a:ext cx="238188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latin typeface="Verdana"/>
                <a:cs typeface="Verdana"/>
              </a:rPr>
              <a:t>Figure: Binaryl</a:t>
            </a:r>
            <a:r>
              <a:rPr sz="1700" b="1" spc="-11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4394" y="5562091"/>
            <a:ext cx="2460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Figure: General</a:t>
            </a:r>
            <a:r>
              <a:rPr sz="1700" b="1" spc="-10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381000"/>
            <a:ext cx="815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 </a:t>
            </a:r>
            <a:r>
              <a:rPr dirty="0"/>
              <a:t>of a </a:t>
            </a:r>
            <a:r>
              <a:rPr spc="-5" dirty="0"/>
              <a:t>General Tree into </a:t>
            </a:r>
            <a:r>
              <a:rPr dirty="0"/>
              <a:t>a </a:t>
            </a:r>
            <a:r>
              <a:rPr spc="-5" dirty="0"/>
              <a:t>Binary</a:t>
            </a:r>
            <a:r>
              <a:rPr spc="65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75589" y="806018"/>
            <a:ext cx="3611879" cy="1129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Example-2: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the following </a:t>
            </a:r>
            <a:r>
              <a:rPr sz="1700" spc="-5" dirty="0">
                <a:latin typeface="Verdana"/>
                <a:cs typeface="Verdana"/>
              </a:rPr>
              <a:t>general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4254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Convert it to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91758" y="4312411"/>
            <a:ext cx="23069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Figure: </a:t>
            </a:r>
            <a:r>
              <a:rPr sz="1700" b="1" dirty="0">
                <a:latin typeface="Verdana"/>
                <a:cs typeface="Verdana"/>
              </a:rPr>
              <a:t>Binary</a:t>
            </a:r>
            <a:r>
              <a:rPr sz="1700" b="1" spc="-9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8416" y="4753736"/>
            <a:ext cx="24606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Figure: General</a:t>
            </a:r>
            <a:r>
              <a:rPr sz="1700" b="1" spc="-10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4904" y="1865376"/>
            <a:ext cx="3386454" cy="3275329"/>
            <a:chOff x="374904" y="1865376"/>
            <a:chExt cx="3386454" cy="3275329"/>
          </a:xfrm>
        </p:grpSpPr>
        <p:sp>
          <p:nvSpPr>
            <p:cNvPr id="7" name="object 7"/>
            <p:cNvSpPr/>
            <p:nvPr/>
          </p:nvSpPr>
          <p:spPr>
            <a:xfrm>
              <a:off x="374904" y="1865376"/>
              <a:ext cx="3386328" cy="327507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69976" y="2060448"/>
              <a:ext cx="2798064" cy="26868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5407152" y="1019555"/>
            <a:ext cx="3613404" cy="33817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736975" y="4931105"/>
            <a:ext cx="5052695" cy="803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Note that black left </a:t>
            </a:r>
            <a:r>
              <a:rPr sz="1700" dirty="0">
                <a:latin typeface="Verdana"/>
                <a:cs typeface="Verdana"/>
              </a:rPr>
              <a:t>edges represents the </a:t>
            </a:r>
            <a:r>
              <a:rPr sz="1700" i="1" dirty="0">
                <a:latin typeface="Verdana"/>
                <a:cs typeface="Verdana"/>
              </a:rPr>
              <a:t>first  child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 blue right </a:t>
            </a:r>
            <a:r>
              <a:rPr sz="1700" dirty="0">
                <a:latin typeface="Verdana"/>
                <a:cs typeface="Verdana"/>
              </a:rPr>
              <a:t>edges represents </a:t>
            </a:r>
            <a:r>
              <a:rPr sz="1700" i="1" dirty="0">
                <a:latin typeface="Verdana"/>
                <a:cs typeface="Verdana"/>
              </a:rPr>
              <a:t>next  sibling</a:t>
            </a:r>
            <a:r>
              <a:rPr sz="1700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0" y="304800"/>
            <a:ext cx="8154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Conversion </a:t>
            </a:r>
            <a:r>
              <a:rPr dirty="0"/>
              <a:t>of a </a:t>
            </a:r>
            <a:r>
              <a:rPr spc="-5" dirty="0"/>
              <a:t>General Tree into </a:t>
            </a:r>
            <a:r>
              <a:rPr dirty="0"/>
              <a:t>a </a:t>
            </a:r>
            <a:r>
              <a:rPr spc="-5" dirty="0"/>
              <a:t>Binary</a:t>
            </a:r>
            <a:r>
              <a:rPr spc="65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02640" y="850376"/>
            <a:ext cx="8282305" cy="3186430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95"/>
              </a:spcBef>
            </a:pPr>
            <a:r>
              <a:rPr sz="1700" b="1" spc="-5" dirty="0">
                <a:latin typeface="Verdana"/>
                <a:cs typeface="Verdana"/>
              </a:rPr>
              <a:t>What </a:t>
            </a:r>
            <a:r>
              <a:rPr sz="1700" b="1" dirty="0">
                <a:latin typeface="Verdana"/>
                <a:cs typeface="Verdana"/>
              </a:rPr>
              <a:t>is tree in Data</a:t>
            </a:r>
            <a:r>
              <a:rPr sz="1700" b="1" spc="-105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Structure:</a:t>
            </a:r>
            <a:endParaRPr sz="1700">
              <a:latin typeface="Verdana"/>
              <a:cs typeface="Verdana"/>
            </a:endParaRPr>
          </a:p>
          <a:p>
            <a:pPr marL="494665" marR="57785" indent="-45720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95300" algn="l"/>
              </a:tabLst>
            </a:pPr>
            <a:r>
              <a:rPr sz="1700" dirty="0">
                <a:latin typeface="Verdana"/>
                <a:cs typeface="Verdana"/>
              </a:rPr>
              <a:t>In computer </a:t>
            </a:r>
            <a:r>
              <a:rPr sz="1700" spc="-5" dirty="0">
                <a:latin typeface="Verdana"/>
                <a:cs typeface="Verdana"/>
              </a:rPr>
              <a:t>science,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tree </a:t>
            </a:r>
            <a:r>
              <a:rPr sz="1700" dirty="0">
                <a:latin typeface="Verdana"/>
                <a:cs typeface="Verdana"/>
              </a:rPr>
              <a:t>is a </a:t>
            </a:r>
            <a:r>
              <a:rPr sz="1700" spc="-5" dirty="0">
                <a:latin typeface="Verdana"/>
                <a:cs typeface="Verdana"/>
              </a:rPr>
              <a:t>widely </a:t>
            </a:r>
            <a:r>
              <a:rPr sz="1700" dirty="0">
                <a:latin typeface="Verdana"/>
                <a:cs typeface="Verdana"/>
              </a:rPr>
              <a:t>used </a:t>
            </a:r>
            <a:r>
              <a:rPr sz="1700" spc="-5" dirty="0">
                <a:latin typeface="Verdana"/>
                <a:cs typeface="Verdana"/>
              </a:rPr>
              <a:t>non-linear data </a:t>
            </a:r>
            <a:r>
              <a:rPr sz="1700" dirty="0">
                <a:latin typeface="Verdana"/>
                <a:cs typeface="Verdana"/>
              </a:rPr>
              <a:t>structure  consisting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nodes </a:t>
            </a:r>
            <a:r>
              <a:rPr sz="1700" spc="-5" dirty="0">
                <a:latin typeface="Verdana"/>
                <a:cs typeface="Verdana"/>
              </a:rPr>
              <a:t>organized as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25" dirty="0">
                <a:latin typeface="Verdana"/>
                <a:cs typeface="Verdana"/>
              </a:rPr>
              <a:t>hierarchy, </a:t>
            </a:r>
            <a:r>
              <a:rPr sz="1700" spc="-30" dirty="0">
                <a:latin typeface="Verdana"/>
                <a:cs typeface="Verdana"/>
              </a:rPr>
              <a:t>i.e., </a:t>
            </a:r>
            <a:r>
              <a:rPr sz="1700" spc="-5" dirty="0">
                <a:latin typeface="Verdana"/>
                <a:cs typeface="Verdana"/>
              </a:rPr>
              <a:t>there </a:t>
            </a:r>
            <a:r>
              <a:rPr sz="1700" dirty="0">
                <a:latin typeface="Verdana"/>
                <a:cs typeface="Verdana"/>
              </a:rPr>
              <a:t>is a  </a:t>
            </a:r>
            <a:r>
              <a:rPr sz="1700" spc="-5" dirty="0">
                <a:latin typeface="Verdana"/>
                <a:cs typeface="Verdana"/>
              </a:rPr>
              <a:t>hierarchical relationship </a:t>
            </a:r>
            <a:r>
              <a:rPr sz="1700" dirty="0">
                <a:latin typeface="Verdana"/>
                <a:cs typeface="Verdana"/>
              </a:rPr>
              <a:t>between </a:t>
            </a:r>
            <a:r>
              <a:rPr sz="1700" spc="-5" dirty="0">
                <a:latin typeface="Verdana"/>
                <a:cs typeface="Verdana"/>
              </a:rPr>
              <a:t>data </a:t>
            </a:r>
            <a:r>
              <a:rPr sz="1700" dirty="0">
                <a:latin typeface="Verdana"/>
                <a:cs typeface="Verdana"/>
              </a:rPr>
              <a:t>elements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515620" indent="-457834">
              <a:lnSpc>
                <a:spcPct val="100000"/>
              </a:lnSpc>
              <a:spcBef>
                <a:spcPts val="1490"/>
              </a:spcBef>
              <a:buFont typeface="Wingdings"/>
              <a:buChar char=""/>
              <a:tabLst>
                <a:tab pos="515620" algn="l"/>
                <a:tab pos="516255" algn="l"/>
              </a:tabLst>
            </a:pPr>
            <a:r>
              <a:rPr sz="1700" dirty="0">
                <a:latin typeface="Verdana"/>
                <a:cs typeface="Verdana"/>
              </a:rPr>
              <a:t>A tree is a finite set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one </a:t>
            </a:r>
            <a:r>
              <a:rPr sz="1700" spc="-5" dirty="0">
                <a:latin typeface="Verdana"/>
                <a:cs typeface="Verdana"/>
              </a:rPr>
              <a:t>or </a:t>
            </a:r>
            <a:r>
              <a:rPr sz="1700" dirty="0">
                <a:latin typeface="Verdana"/>
                <a:cs typeface="Verdana"/>
              </a:rPr>
              <a:t>more nodes such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that:</a:t>
            </a:r>
            <a:endParaRPr sz="1700">
              <a:latin typeface="Verdana"/>
              <a:cs typeface="Verdana"/>
            </a:endParaRPr>
          </a:p>
          <a:p>
            <a:pPr marL="972819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72819" algn="l"/>
                <a:tab pos="973455" algn="l"/>
              </a:tabLst>
            </a:pPr>
            <a:r>
              <a:rPr sz="1500" spc="-5" dirty="0">
                <a:latin typeface="Verdana"/>
                <a:cs typeface="Verdana"/>
              </a:rPr>
              <a:t>There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specially </a:t>
            </a:r>
            <a:r>
              <a:rPr sz="1500" spc="-5" dirty="0">
                <a:latin typeface="Verdana"/>
                <a:cs typeface="Verdana"/>
              </a:rPr>
              <a:t>designated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1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root.</a:t>
            </a:r>
            <a:endParaRPr sz="1500">
              <a:latin typeface="Verdana"/>
              <a:cs typeface="Verdana"/>
            </a:endParaRPr>
          </a:p>
          <a:p>
            <a:pPr marL="972819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72819" algn="l"/>
                <a:tab pos="973455" algn="l"/>
              </a:tabLst>
            </a:pP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1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remaining</a:t>
            </a:r>
            <a:r>
              <a:rPr sz="1500" spc="1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nodes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are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partitioned</a:t>
            </a:r>
            <a:r>
              <a:rPr sz="1500" spc="14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into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(where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n&gt;=0)</a:t>
            </a:r>
            <a:r>
              <a:rPr sz="1500" spc="1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disjoint</a:t>
            </a:r>
            <a:r>
              <a:rPr sz="1500" spc="1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sets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T</a:t>
            </a:r>
            <a:r>
              <a:rPr sz="1500" baseline="-19444" dirty="0">
                <a:latin typeface="Verdana"/>
                <a:cs typeface="Verdana"/>
              </a:rPr>
              <a:t>1</a:t>
            </a:r>
            <a:r>
              <a:rPr sz="1500" dirty="0">
                <a:latin typeface="Verdana"/>
                <a:cs typeface="Verdana"/>
              </a:rPr>
              <a:t>,</a:t>
            </a:r>
            <a:endParaRPr sz="1500">
              <a:latin typeface="Verdana"/>
              <a:cs typeface="Verdana"/>
            </a:endParaRPr>
          </a:p>
          <a:p>
            <a:pPr marL="972819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,…, T</a:t>
            </a:r>
            <a:r>
              <a:rPr sz="1500" spc="-7" baseline="-19444" dirty="0">
                <a:latin typeface="Verdana"/>
                <a:cs typeface="Verdana"/>
              </a:rPr>
              <a:t>n</a:t>
            </a:r>
            <a:r>
              <a:rPr sz="1500" spc="-5" dirty="0">
                <a:latin typeface="Verdana"/>
                <a:cs typeface="Verdana"/>
              </a:rPr>
              <a:t>, where each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these sets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dirty="0">
                <a:latin typeface="Verdana"/>
                <a:cs typeface="Verdana"/>
              </a:rPr>
              <a:t>a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  <a:p>
            <a:pPr marL="972819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972819" algn="l"/>
                <a:tab pos="973455" algn="l"/>
              </a:tabLst>
            </a:pPr>
            <a:r>
              <a:rPr sz="1500" spc="-35" dirty="0">
                <a:latin typeface="Verdana"/>
                <a:cs typeface="Verdana"/>
              </a:rPr>
              <a:t>We </a:t>
            </a:r>
            <a:r>
              <a:rPr sz="1500" spc="-5" dirty="0">
                <a:latin typeface="Verdana"/>
                <a:cs typeface="Verdana"/>
              </a:rPr>
              <a:t>call T</a:t>
            </a:r>
            <a:r>
              <a:rPr sz="1500" spc="-7" baseline="-19444" dirty="0">
                <a:latin typeface="Verdana"/>
                <a:cs typeface="Verdana"/>
              </a:rPr>
              <a:t>1</a:t>
            </a:r>
            <a:r>
              <a:rPr sz="1500" spc="-5" dirty="0">
                <a:latin typeface="Verdana"/>
                <a:cs typeface="Verdana"/>
              </a:rPr>
              <a:t>, T</a:t>
            </a:r>
            <a:r>
              <a:rPr sz="1500" spc="-7" baseline="-19444" dirty="0">
                <a:latin typeface="Verdana"/>
                <a:cs typeface="Verdana"/>
              </a:rPr>
              <a:t>2</a:t>
            </a:r>
            <a:r>
              <a:rPr sz="1500" spc="-5" dirty="0">
                <a:latin typeface="Verdana"/>
                <a:cs typeface="Verdana"/>
              </a:rPr>
              <a:t>, </a:t>
            </a:r>
            <a:r>
              <a:rPr sz="1500" spc="-35" dirty="0">
                <a:latin typeface="Verdana"/>
                <a:cs typeface="Verdana"/>
              </a:rPr>
              <a:t>...,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n </a:t>
            </a:r>
            <a:r>
              <a:rPr sz="1500" spc="-5" dirty="0">
                <a:latin typeface="Verdana"/>
                <a:cs typeface="Verdana"/>
              </a:rPr>
              <a:t>the subtrees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3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root.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5179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70" dirty="0"/>
              <a:t> </a:t>
            </a:r>
            <a:r>
              <a:rPr spc="-5" dirty="0"/>
              <a:t>Tree?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2</a:t>
            </a:fld>
            <a:endParaRPr spc="-2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8" y="12572"/>
            <a:ext cx="8760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 Expression </a:t>
            </a:r>
            <a:r>
              <a:rPr dirty="0"/>
              <a:t>as </a:t>
            </a:r>
            <a:r>
              <a:rPr spc="-5" dirty="0"/>
              <a:t>Binary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88416" y="593495"/>
            <a:ext cx="7931784" cy="209867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3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Arithmetic expressions are often represented as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trees.</a:t>
            </a:r>
            <a:endParaRPr sz="1700">
              <a:latin typeface="Verdana"/>
              <a:cs typeface="Verdana"/>
            </a:endParaRPr>
          </a:p>
          <a:p>
            <a:pPr marL="355600" marR="66040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Every algebraic expression </a:t>
            </a:r>
            <a:r>
              <a:rPr sz="1700" spc="-5" dirty="0">
                <a:latin typeface="Verdana"/>
                <a:cs typeface="Verdana"/>
              </a:rPr>
              <a:t>will </a:t>
            </a:r>
            <a:r>
              <a:rPr sz="1700" dirty="0">
                <a:latin typeface="Verdana"/>
                <a:cs typeface="Verdana"/>
              </a:rPr>
              <a:t>correspond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 unique tree, and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vice  versa.</a:t>
            </a:r>
            <a:endParaRPr sz="1700">
              <a:latin typeface="Verdana"/>
              <a:cs typeface="Verdana"/>
            </a:endParaRPr>
          </a:p>
          <a:p>
            <a:pPr marL="929640" marR="5080" lvl="1" indent="-342900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Operators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arithmetic </a:t>
            </a:r>
            <a:r>
              <a:rPr sz="1500" spc="-5" dirty="0">
                <a:latin typeface="Verdana"/>
                <a:cs typeface="Verdana"/>
              </a:rPr>
              <a:t>expression are </a:t>
            </a:r>
            <a:r>
              <a:rPr sz="1500" spc="-10" dirty="0">
                <a:latin typeface="Verdana"/>
                <a:cs typeface="Verdana"/>
              </a:rPr>
              <a:t>represented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internal nodes 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operands are </a:t>
            </a:r>
            <a:r>
              <a:rPr sz="1500" spc="-10" dirty="0">
                <a:latin typeface="Verdana"/>
                <a:cs typeface="Verdana"/>
              </a:rPr>
              <a:t>represented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external nodes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leaves.</a:t>
            </a:r>
            <a:endParaRPr sz="1500">
              <a:latin typeface="Verdana"/>
              <a:cs typeface="Verdana"/>
            </a:endParaRPr>
          </a:p>
          <a:p>
            <a:pPr marL="929640" lvl="1" indent="-343535">
              <a:lnSpc>
                <a:spcPct val="100000"/>
              </a:lnSpc>
              <a:spcBef>
                <a:spcPts val="1205"/>
              </a:spcBef>
              <a:buFont typeface="Wingdings"/>
              <a:buChar char=""/>
              <a:tabLst>
                <a:tab pos="929640" algn="l"/>
                <a:tab pos="930275" algn="l"/>
              </a:tabLst>
            </a:pPr>
            <a:r>
              <a:rPr sz="1500" spc="-5" dirty="0">
                <a:latin typeface="Verdana"/>
                <a:cs typeface="Verdana"/>
              </a:rPr>
              <a:t>Precedence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operator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enforced by the </a:t>
            </a:r>
            <a:r>
              <a:rPr sz="1500" spc="-10" dirty="0">
                <a:latin typeface="Verdana"/>
                <a:cs typeface="Verdana"/>
              </a:rPr>
              <a:t>tree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shape.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4939" y="3392423"/>
            <a:ext cx="6015228" cy="3465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53083" y="876298"/>
            <a:ext cx="6669024" cy="5981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564005" y="5728817"/>
            <a:ext cx="61683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Figure: Binary trees representing arithmetic</a:t>
            </a:r>
            <a:r>
              <a:rPr sz="1700" spc="-1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expressions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8" y="12572"/>
            <a:ext cx="8684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Arithmetic Expression </a:t>
            </a:r>
            <a:r>
              <a:rPr dirty="0"/>
              <a:t>as </a:t>
            </a:r>
            <a:r>
              <a:rPr spc="-5" dirty="0"/>
              <a:t>Binary</a:t>
            </a:r>
            <a:r>
              <a:rPr spc="-25" dirty="0"/>
              <a:t> </a:t>
            </a:r>
            <a:r>
              <a:rPr dirty="0"/>
              <a:t>Tree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01802" y="575920"/>
            <a:ext cx="8102600" cy="232029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7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Example: Algebraic</a:t>
            </a:r>
            <a:r>
              <a:rPr sz="1700" b="1" u="heavy" spc="-7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Expressions</a:t>
            </a:r>
            <a:endParaRPr sz="1700">
              <a:latin typeface="Verdana"/>
              <a:cs typeface="Verdana"/>
            </a:endParaRPr>
          </a:p>
          <a:p>
            <a:pPr marL="469900" marR="67310" indent="-28702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470534" algn="l"/>
              </a:tabLst>
            </a:pP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any algebraic expression E involving only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operations,  such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as</a:t>
            </a:r>
            <a:endParaRPr sz="1700">
              <a:latin typeface="Verdana"/>
              <a:cs typeface="Verdana"/>
            </a:endParaRPr>
          </a:p>
          <a:p>
            <a:pPr marL="3006090">
              <a:lnSpc>
                <a:spcPct val="100000"/>
              </a:lnSpc>
              <a:spcBef>
                <a:spcPts val="405"/>
              </a:spcBef>
            </a:pPr>
            <a:r>
              <a:rPr sz="1700" dirty="0">
                <a:latin typeface="Verdana"/>
                <a:cs typeface="Verdana"/>
              </a:rPr>
              <a:t>E = </a:t>
            </a:r>
            <a:r>
              <a:rPr sz="1700" spc="-5" dirty="0">
                <a:latin typeface="Verdana"/>
                <a:cs typeface="Verdana"/>
              </a:rPr>
              <a:t>(a-b) </a:t>
            </a:r>
            <a:r>
              <a:rPr sz="1700" dirty="0">
                <a:latin typeface="Verdana"/>
                <a:cs typeface="Verdana"/>
              </a:rPr>
              <a:t>/ </a:t>
            </a:r>
            <a:r>
              <a:rPr sz="1700" spc="-5" dirty="0">
                <a:latin typeface="Verdana"/>
                <a:cs typeface="Verdana"/>
              </a:rPr>
              <a:t>((c </a:t>
            </a:r>
            <a:r>
              <a:rPr sz="1700" dirty="0">
                <a:latin typeface="Verdana"/>
                <a:cs typeface="Verdana"/>
              </a:rPr>
              <a:t>* </a:t>
            </a:r>
            <a:r>
              <a:rPr sz="1700" spc="-5" dirty="0">
                <a:latin typeface="Verdana"/>
                <a:cs typeface="Verdana"/>
              </a:rPr>
              <a:t>d) </a:t>
            </a:r>
            <a:r>
              <a:rPr sz="1700" dirty="0">
                <a:latin typeface="Verdana"/>
                <a:cs typeface="Verdana"/>
              </a:rPr>
              <a:t>+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e)</a:t>
            </a:r>
            <a:endParaRPr sz="1700">
              <a:latin typeface="Verdana"/>
              <a:cs typeface="Verdana"/>
            </a:endParaRPr>
          </a:p>
          <a:p>
            <a:pPr marL="469900" marR="59055" indent="-287020">
              <a:lnSpc>
                <a:spcPct val="100000"/>
              </a:lnSpc>
              <a:spcBef>
                <a:spcPts val="409"/>
              </a:spcBef>
              <a:buFont typeface="Wingdings"/>
              <a:buChar char=""/>
              <a:tabLst>
                <a:tab pos="470534" algn="l"/>
              </a:tabLst>
            </a:pPr>
            <a:r>
              <a:rPr sz="1700" dirty="0">
                <a:latin typeface="Verdana"/>
                <a:cs typeface="Verdana"/>
              </a:rPr>
              <a:t>E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represented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means of </a:t>
            </a:r>
            <a:r>
              <a:rPr sz="1700" spc="-5" dirty="0">
                <a:latin typeface="Verdana"/>
                <a:cs typeface="Verdana"/>
              </a:rPr>
              <a:t>the binary </a:t>
            </a:r>
            <a:r>
              <a:rPr sz="1700" dirty="0">
                <a:latin typeface="Verdana"/>
                <a:cs typeface="Verdana"/>
              </a:rPr>
              <a:t>tree T </a:t>
            </a:r>
            <a:r>
              <a:rPr sz="1700" spc="-5" dirty="0">
                <a:latin typeface="Verdana"/>
                <a:cs typeface="Verdana"/>
              </a:rPr>
              <a:t>pictured in </a:t>
            </a:r>
            <a:r>
              <a:rPr sz="1700" dirty="0">
                <a:latin typeface="Verdana"/>
                <a:cs typeface="Verdana"/>
              </a:rPr>
              <a:t>figure  below.</a:t>
            </a:r>
            <a:endParaRPr sz="1700">
              <a:latin typeface="Verdana"/>
              <a:cs typeface="Verdana"/>
            </a:endParaRPr>
          </a:p>
          <a:p>
            <a:pPr marL="1101090" marR="5080" lvl="1" indent="-343535">
              <a:lnSpc>
                <a:spcPct val="100000"/>
              </a:lnSpc>
              <a:spcBef>
                <a:spcPts val="600"/>
              </a:spcBef>
              <a:buFont typeface="Wingdings"/>
              <a:buChar char=""/>
              <a:tabLst>
                <a:tab pos="1101090" algn="l"/>
                <a:tab pos="1101725" algn="l"/>
              </a:tabLst>
            </a:pPr>
            <a:r>
              <a:rPr sz="1500" spc="-5" dirty="0">
                <a:latin typeface="Verdana"/>
                <a:cs typeface="Verdana"/>
              </a:rPr>
              <a:t>Operators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arithmetic </a:t>
            </a:r>
            <a:r>
              <a:rPr sz="1500" spc="-5" dirty="0">
                <a:latin typeface="Verdana"/>
                <a:cs typeface="Verdana"/>
              </a:rPr>
              <a:t>expression are </a:t>
            </a:r>
            <a:r>
              <a:rPr sz="1500" spc="-10" dirty="0">
                <a:latin typeface="Verdana"/>
                <a:cs typeface="Verdana"/>
              </a:rPr>
              <a:t>represented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internal nodes 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operands are </a:t>
            </a:r>
            <a:r>
              <a:rPr sz="1500" spc="-10" dirty="0">
                <a:latin typeface="Verdana"/>
                <a:cs typeface="Verdana"/>
              </a:rPr>
              <a:t>represented </a:t>
            </a:r>
            <a:r>
              <a:rPr sz="1500" dirty="0">
                <a:latin typeface="Verdana"/>
                <a:cs typeface="Verdana"/>
              </a:rPr>
              <a:t>as </a:t>
            </a:r>
            <a:r>
              <a:rPr sz="1500" spc="-5" dirty="0">
                <a:latin typeface="Verdana"/>
                <a:cs typeface="Verdana"/>
              </a:rPr>
              <a:t>external nodes </a:t>
            </a:r>
            <a:r>
              <a:rPr sz="1500" dirty="0">
                <a:latin typeface="Verdana"/>
                <a:cs typeface="Verdana"/>
              </a:rPr>
              <a:t>or</a:t>
            </a:r>
            <a:r>
              <a:rPr sz="1500" spc="4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leaves.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11172" y="6057696"/>
            <a:ext cx="64782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Fig: </a:t>
            </a:r>
            <a:r>
              <a:rPr sz="1700" dirty="0">
                <a:latin typeface="Verdana"/>
                <a:cs typeface="Verdana"/>
              </a:rPr>
              <a:t>Binary tree representing E = ( a – b ) / </a:t>
            </a:r>
            <a:r>
              <a:rPr sz="1700" spc="-5" dirty="0">
                <a:latin typeface="Verdana"/>
                <a:cs typeface="Verdana"/>
              </a:rPr>
              <a:t>(( </a:t>
            </a:r>
            <a:r>
              <a:rPr sz="1700" dirty="0">
                <a:latin typeface="Verdana"/>
                <a:cs typeface="Verdana"/>
              </a:rPr>
              <a:t>c * d ) + 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)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99940" y="3485134"/>
            <a:ext cx="12382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/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31307" y="3969511"/>
            <a:ext cx="20256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+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30170" y="4512309"/>
            <a:ext cx="15557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a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35321" y="4718380"/>
            <a:ext cx="16319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*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834510" y="4637913"/>
            <a:ext cx="1606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b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2790" y="4026534"/>
            <a:ext cx="12382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-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59017" y="5260340"/>
            <a:ext cx="1606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80279" y="5256733"/>
            <a:ext cx="1384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c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01129" y="4525136"/>
            <a:ext cx="1549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80815" y="3645408"/>
            <a:ext cx="559435" cy="375285"/>
          </a:xfrm>
          <a:custGeom>
            <a:avLst/>
            <a:gdLst/>
            <a:ahLst/>
            <a:cxnLst/>
            <a:rect l="l" t="t" r="r" b="b"/>
            <a:pathLst>
              <a:path w="559435" h="375285">
                <a:moveTo>
                  <a:pt x="559308" y="0"/>
                </a:moveTo>
                <a:lnTo>
                  <a:pt x="0" y="37490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63595" y="4242815"/>
            <a:ext cx="455930" cy="346075"/>
          </a:xfrm>
          <a:custGeom>
            <a:avLst/>
            <a:gdLst/>
            <a:ahLst/>
            <a:cxnLst/>
            <a:rect l="l" t="t" r="r" b="b"/>
            <a:pathLst>
              <a:path w="455929" h="346075">
                <a:moveTo>
                  <a:pt x="455676" y="0"/>
                </a:moveTo>
                <a:lnTo>
                  <a:pt x="0" y="345947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82340" y="4242815"/>
            <a:ext cx="375285" cy="416559"/>
          </a:xfrm>
          <a:custGeom>
            <a:avLst/>
            <a:gdLst/>
            <a:ahLst/>
            <a:cxnLst/>
            <a:rect l="l" t="t" r="r" b="b"/>
            <a:pathLst>
              <a:path w="375285" h="416560">
                <a:moveTo>
                  <a:pt x="0" y="0"/>
                </a:moveTo>
                <a:lnTo>
                  <a:pt x="374904" y="416051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989576" y="4867655"/>
            <a:ext cx="289560" cy="457200"/>
          </a:xfrm>
          <a:custGeom>
            <a:avLst/>
            <a:gdLst/>
            <a:ahLst/>
            <a:cxnLst/>
            <a:rect l="l" t="t" r="r" b="b"/>
            <a:pathLst>
              <a:path w="289560" h="457200">
                <a:moveTo>
                  <a:pt x="289560" y="0"/>
                </a:moveTo>
                <a:lnTo>
                  <a:pt x="0" y="457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510784" y="4838700"/>
            <a:ext cx="413384" cy="498475"/>
          </a:xfrm>
          <a:custGeom>
            <a:avLst/>
            <a:gdLst/>
            <a:ahLst/>
            <a:cxnLst/>
            <a:rect l="l" t="t" r="r" b="b"/>
            <a:pathLst>
              <a:path w="413385" h="498475">
                <a:moveTo>
                  <a:pt x="0" y="0"/>
                </a:moveTo>
                <a:lnTo>
                  <a:pt x="413003" y="498347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82767" y="4203191"/>
            <a:ext cx="311150" cy="541020"/>
          </a:xfrm>
          <a:custGeom>
            <a:avLst/>
            <a:gdLst/>
            <a:ahLst/>
            <a:cxnLst/>
            <a:rect l="l" t="t" r="r" b="b"/>
            <a:pathLst>
              <a:path w="311150" h="541020">
                <a:moveTo>
                  <a:pt x="310896" y="0"/>
                </a:moveTo>
                <a:lnTo>
                  <a:pt x="0" y="541019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967984" y="4201667"/>
            <a:ext cx="619125" cy="387350"/>
          </a:xfrm>
          <a:custGeom>
            <a:avLst/>
            <a:gdLst/>
            <a:ahLst/>
            <a:cxnLst/>
            <a:rect l="l" t="t" r="r" b="b"/>
            <a:pathLst>
              <a:path w="619125" h="387350">
                <a:moveTo>
                  <a:pt x="0" y="0"/>
                </a:moveTo>
                <a:lnTo>
                  <a:pt x="618743" y="387095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332732" y="3660647"/>
            <a:ext cx="1408430" cy="387350"/>
          </a:xfrm>
          <a:custGeom>
            <a:avLst/>
            <a:gdLst/>
            <a:ahLst/>
            <a:cxnLst/>
            <a:rect l="l" t="t" r="r" b="b"/>
            <a:pathLst>
              <a:path w="1408429" h="387350">
                <a:moveTo>
                  <a:pt x="0" y="0"/>
                </a:moveTo>
                <a:lnTo>
                  <a:pt x="1408176" y="38709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62000" y="0"/>
            <a:ext cx="693166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/>
              <a:t>Arithmetic Expression </a:t>
            </a:r>
            <a:r>
              <a:rPr sz="3200" dirty="0"/>
              <a:t>as </a:t>
            </a:r>
            <a:r>
              <a:rPr sz="3200" spc="-5" dirty="0"/>
              <a:t>Binary</a:t>
            </a:r>
            <a:r>
              <a:rPr sz="3200" spc="-25" dirty="0"/>
              <a:t> </a:t>
            </a:r>
            <a:r>
              <a:rPr sz="3200" dirty="0"/>
              <a:t>Tree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83540" y="787400"/>
            <a:ext cx="8081645" cy="2693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892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 binary tree T is frequently presented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means of a </a:t>
            </a:r>
            <a:r>
              <a:rPr sz="1700" spc="-5" dirty="0">
                <a:latin typeface="Verdana"/>
                <a:cs typeface="Verdana"/>
              </a:rPr>
              <a:t>diagram </a:t>
            </a:r>
            <a:r>
              <a:rPr sz="1700" dirty="0">
                <a:latin typeface="Verdana"/>
                <a:cs typeface="Verdana"/>
              </a:rPr>
              <a:t>as  shown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 binary tree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easily maintained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the memory of a </a:t>
            </a:r>
            <a:r>
              <a:rPr sz="1700" spc="-25" dirty="0">
                <a:latin typeface="Verdana"/>
                <a:cs typeface="Verdana"/>
              </a:rPr>
              <a:t>computer.</a:t>
            </a:r>
            <a:endParaRPr sz="1700">
              <a:latin typeface="Verdana"/>
              <a:cs typeface="Verdana"/>
            </a:endParaRPr>
          </a:p>
          <a:p>
            <a:pPr marL="352425" marR="236854" indent="-34036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importance </a:t>
            </a:r>
            <a:r>
              <a:rPr sz="1700" dirty="0">
                <a:latin typeface="Verdana"/>
                <a:cs typeface="Verdana"/>
              </a:rPr>
              <a:t>of a binary 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it </a:t>
            </a:r>
            <a:r>
              <a:rPr sz="1700" dirty="0">
                <a:latin typeface="Verdana"/>
                <a:cs typeface="Verdana"/>
              </a:rPr>
              <a:t>can create a </a:t>
            </a:r>
            <a:r>
              <a:rPr sz="1700" spc="-5" dirty="0">
                <a:latin typeface="Verdana"/>
                <a:cs typeface="Verdana"/>
              </a:rPr>
              <a:t>data </a:t>
            </a:r>
            <a:r>
              <a:rPr sz="1700" dirty="0">
                <a:latin typeface="Verdana"/>
                <a:cs typeface="Verdana"/>
              </a:rPr>
              <a:t>structure  that mimics a "yes/no" </a:t>
            </a:r>
            <a:r>
              <a:rPr sz="1700" spc="-5" dirty="0">
                <a:latin typeface="Verdana"/>
                <a:cs typeface="Verdana"/>
              </a:rPr>
              <a:t>decision </a:t>
            </a:r>
            <a:r>
              <a:rPr sz="1700" dirty="0">
                <a:latin typeface="Verdana"/>
                <a:cs typeface="Verdana"/>
              </a:rPr>
              <a:t>making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process.</a:t>
            </a:r>
            <a:endParaRPr sz="1700">
              <a:latin typeface="Verdana"/>
              <a:cs typeface="Verdana"/>
            </a:endParaRPr>
          </a:p>
          <a:p>
            <a:pPr marL="927100" marR="5080" lvl="1" indent="-340360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927100" algn="l"/>
                <a:tab pos="927735" algn="l"/>
              </a:tabLst>
            </a:pPr>
            <a:r>
              <a:rPr sz="1500" spc="-15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example, </a:t>
            </a: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you construct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0" dirty="0">
                <a:latin typeface="Verdana"/>
                <a:cs typeface="Verdana"/>
              </a:rPr>
              <a:t>binary tree </a:t>
            </a:r>
            <a:r>
              <a:rPr sz="1500" spc="-5" dirty="0">
                <a:latin typeface="Verdana"/>
                <a:cs typeface="Verdana"/>
              </a:rPr>
              <a:t>to store numeric </a:t>
            </a:r>
            <a:r>
              <a:rPr sz="1500" spc="-10" dirty="0">
                <a:latin typeface="Verdana"/>
                <a:cs typeface="Verdana"/>
              </a:rPr>
              <a:t>values </a:t>
            </a:r>
            <a:r>
              <a:rPr sz="1500" spc="-5" dirty="0">
                <a:latin typeface="Verdana"/>
                <a:cs typeface="Verdana"/>
              </a:rPr>
              <a:t>such  that each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sub-tree contains </a:t>
            </a:r>
            <a:r>
              <a:rPr sz="1500" spc="-10" dirty="0">
                <a:latin typeface="Verdana"/>
                <a:cs typeface="Verdana"/>
              </a:rPr>
              <a:t>larger values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spc="-10" dirty="0">
                <a:latin typeface="Verdana"/>
                <a:cs typeface="Verdana"/>
              </a:rPr>
              <a:t>right </a:t>
            </a:r>
            <a:r>
              <a:rPr sz="1500" spc="-5" dirty="0">
                <a:latin typeface="Verdana"/>
                <a:cs typeface="Verdana"/>
              </a:rPr>
              <a:t>sub-tree  contains </a:t>
            </a:r>
            <a:r>
              <a:rPr sz="1500" spc="-10" dirty="0">
                <a:latin typeface="Verdana"/>
                <a:cs typeface="Verdana"/>
              </a:rPr>
              <a:t>smaller values </a:t>
            </a:r>
            <a:r>
              <a:rPr sz="1500" spc="-5" dirty="0">
                <a:latin typeface="Verdana"/>
                <a:cs typeface="Verdana"/>
              </a:rPr>
              <a:t>then </a:t>
            </a:r>
            <a:r>
              <a:rPr sz="1500" spc="-15" dirty="0">
                <a:latin typeface="Verdana"/>
                <a:cs typeface="Verdana"/>
              </a:rPr>
              <a:t>it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easy to search the tree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10" dirty="0">
                <a:latin typeface="Verdana"/>
                <a:cs typeface="Verdana"/>
              </a:rPr>
              <a:t>any particular  value.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564" y="6511543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8" y="12572"/>
            <a:ext cx="6703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Representing </a:t>
            </a:r>
            <a:r>
              <a:rPr spc="-5" dirty="0"/>
              <a:t>Binary Tree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63042" y="954151"/>
            <a:ext cx="8122920" cy="1626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304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said </a:t>
            </a:r>
            <a:r>
              <a:rPr sz="1700" spc="-5" dirty="0">
                <a:latin typeface="Verdana"/>
                <a:cs typeface="Verdana"/>
              </a:rPr>
              <a:t>to be </a:t>
            </a:r>
            <a:r>
              <a:rPr sz="1700" dirty="0">
                <a:latin typeface="Verdana"/>
                <a:cs typeface="Verdana"/>
              </a:rPr>
              <a:t>complete </a:t>
            </a:r>
            <a:r>
              <a:rPr sz="1700" spc="-5" dirty="0">
                <a:latin typeface="Verdana"/>
                <a:cs typeface="Verdana"/>
              </a:rPr>
              <a:t>if </a:t>
            </a:r>
            <a:r>
              <a:rPr sz="1700" dirty="0">
                <a:latin typeface="Verdana"/>
                <a:cs typeface="Verdana"/>
              </a:rPr>
              <a:t>all </a:t>
            </a:r>
            <a:r>
              <a:rPr sz="1700" spc="-5" dirty="0">
                <a:latin typeface="Verdana"/>
                <a:cs typeface="Verdana"/>
              </a:rPr>
              <a:t>its levels, </a:t>
            </a:r>
            <a:r>
              <a:rPr sz="1700" dirty="0">
                <a:latin typeface="Verdana"/>
                <a:cs typeface="Verdana"/>
              </a:rPr>
              <a:t>except </a:t>
            </a:r>
            <a:r>
              <a:rPr sz="1700" spc="-5" dirty="0">
                <a:latin typeface="Verdana"/>
                <a:cs typeface="Verdana"/>
              </a:rPr>
              <a:t>possibly  the last,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maximum number of </a:t>
            </a:r>
            <a:r>
              <a:rPr sz="1700" spc="-5" dirty="0">
                <a:latin typeface="Verdana"/>
                <a:cs typeface="Verdana"/>
              </a:rPr>
              <a:t>possible </a:t>
            </a:r>
            <a:r>
              <a:rPr sz="1700" dirty="0">
                <a:latin typeface="Verdana"/>
                <a:cs typeface="Verdana"/>
              </a:rPr>
              <a:t>nodes, and </a:t>
            </a:r>
            <a:r>
              <a:rPr sz="1700" spc="-5" dirty="0">
                <a:latin typeface="Verdana"/>
                <a:cs typeface="Verdana"/>
              </a:rPr>
              <a:t>if </a:t>
            </a:r>
            <a:r>
              <a:rPr sz="1700" dirty="0">
                <a:latin typeface="Verdana"/>
                <a:cs typeface="Verdana"/>
              </a:rPr>
              <a:t>all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nodes at </a:t>
            </a:r>
            <a:r>
              <a:rPr sz="1700" spc="-5" dirty="0">
                <a:latin typeface="Verdana"/>
                <a:cs typeface="Verdana"/>
              </a:rPr>
              <a:t>the last level appear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far </a:t>
            </a:r>
            <a:r>
              <a:rPr sz="1700" dirty="0">
                <a:latin typeface="Verdana"/>
                <a:cs typeface="Verdana"/>
              </a:rPr>
              <a:t>left as</a:t>
            </a:r>
            <a:r>
              <a:rPr sz="1700" spc="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possible.</a:t>
            </a:r>
            <a:endParaRPr sz="1700">
              <a:latin typeface="Verdana"/>
              <a:cs typeface="Verdana"/>
            </a:endParaRPr>
          </a:p>
          <a:p>
            <a:pPr marL="377825" indent="-34036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spc="-5" dirty="0">
                <a:latin typeface="Verdana"/>
                <a:cs typeface="Verdana"/>
              </a:rPr>
              <a:t>Note that level </a:t>
            </a:r>
            <a:r>
              <a:rPr sz="1700" dirty="0">
                <a:latin typeface="Verdana"/>
                <a:cs typeface="Verdana"/>
              </a:rPr>
              <a:t>r of T can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at most </a:t>
            </a:r>
            <a:r>
              <a:rPr sz="1700" spc="5" dirty="0">
                <a:latin typeface="Verdana"/>
                <a:cs typeface="Verdana"/>
              </a:rPr>
              <a:t>2</a:t>
            </a:r>
            <a:r>
              <a:rPr sz="1650" spc="7" baseline="25252" dirty="0">
                <a:latin typeface="Verdana"/>
                <a:cs typeface="Verdana"/>
              </a:rPr>
              <a:t>r</a:t>
            </a:r>
            <a:r>
              <a:rPr sz="1650" spc="307" baseline="25252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377825" indent="-34036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dirty="0">
                <a:latin typeface="Verdana"/>
                <a:cs typeface="Verdana"/>
              </a:rPr>
              <a:t>Figure below shows 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20" dirty="0">
                <a:latin typeface="Verdana"/>
                <a:cs typeface="Verdana"/>
              </a:rPr>
              <a:t>T</a:t>
            </a:r>
            <a:r>
              <a:rPr sz="1650" spc="30" baseline="-20202" dirty="0">
                <a:latin typeface="Verdana"/>
                <a:cs typeface="Verdana"/>
              </a:rPr>
              <a:t>26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26</a:t>
            </a:r>
            <a:r>
              <a:rPr sz="1700" spc="-29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62458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Complete </a:t>
            </a:r>
            <a:r>
              <a:rPr spc="-5" dirty="0"/>
              <a:t>Binary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489196" y="3662934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49372" y="4196588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63873" y="4950714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99030" y="4889372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6961" y="5396890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966717" y="5415788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60902" y="5428894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6477" y="5443524"/>
            <a:ext cx="1950085" cy="724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9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483234" algn="l"/>
                <a:tab pos="1292225" algn="l"/>
              </a:tabLst>
            </a:pPr>
            <a:r>
              <a:rPr sz="2550" baseline="1633" dirty="0">
                <a:latin typeface="Verdana"/>
                <a:cs typeface="Verdana"/>
              </a:rPr>
              <a:t>18	</a:t>
            </a:r>
            <a:r>
              <a:rPr sz="2550" baseline="3267" dirty="0">
                <a:latin typeface="Verdana"/>
                <a:cs typeface="Verdana"/>
              </a:rPr>
              <a:t>19</a:t>
            </a:r>
            <a:r>
              <a:rPr sz="2550" spc="-247" baseline="3267" dirty="0">
                <a:latin typeface="Verdana"/>
                <a:cs typeface="Verdana"/>
              </a:rPr>
              <a:t> </a:t>
            </a:r>
            <a:r>
              <a:rPr sz="2550" baseline="-1633" dirty="0">
                <a:latin typeface="Verdana"/>
                <a:cs typeface="Verdana"/>
              </a:rPr>
              <a:t>20	</a:t>
            </a:r>
            <a:r>
              <a:rPr sz="1700" dirty="0">
                <a:latin typeface="Verdana"/>
                <a:cs typeface="Verdana"/>
              </a:rPr>
              <a:t>21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2550" spc="-7" baseline="-4901" dirty="0">
                <a:latin typeface="Verdana"/>
                <a:cs typeface="Verdana"/>
              </a:rPr>
              <a:t>22</a:t>
            </a:r>
            <a:endParaRPr sz="2550" baseline="-4901">
              <a:latin typeface="Verdana"/>
              <a:cs typeface="Verdan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82927" y="5866282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99566" y="5808065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01595" y="4418076"/>
            <a:ext cx="688975" cy="480059"/>
          </a:xfrm>
          <a:custGeom>
            <a:avLst/>
            <a:gdLst/>
            <a:ahLst/>
            <a:cxnLst/>
            <a:rect l="l" t="t" r="r" b="b"/>
            <a:pathLst>
              <a:path w="688975" h="480060">
                <a:moveTo>
                  <a:pt x="688848" y="0"/>
                </a:moveTo>
                <a:lnTo>
                  <a:pt x="0" y="48006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006851" y="4376928"/>
            <a:ext cx="579120" cy="533400"/>
          </a:xfrm>
          <a:custGeom>
            <a:avLst/>
            <a:gdLst/>
            <a:ahLst/>
            <a:cxnLst/>
            <a:rect l="l" t="t" r="r" b="b"/>
            <a:pathLst>
              <a:path w="579120" h="533400">
                <a:moveTo>
                  <a:pt x="0" y="0"/>
                </a:moveTo>
                <a:lnTo>
                  <a:pt x="579120" y="533400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20952" y="5097779"/>
            <a:ext cx="311150" cy="318770"/>
          </a:xfrm>
          <a:custGeom>
            <a:avLst/>
            <a:gdLst/>
            <a:ahLst/>
            <a:cxnLst/>
            <a:rect l="l" t="t" r="r" b="b"/>
            <a:pathLst>
              <a:path w="311150" h="318770">
                <a:moveTo>
                  <a:pt x="310896" y="0"/>
                </a:moveTo>
                <a:lnTo>
                  <a:pt x="0" y="318516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48255" y="5123688"/>
            <a:ext cx="269875" cy="307975"/>
          </a:xfrm>
          <a:custGeom>
            <a:avLst/>
            <a:gdLst/>
            <a:ahLst/>
            <a:cxnLst/>
            <a:rect l="l" t="t" r="r" b="b"/>
            <a:pathLst>
              <a:path w="269875" h="307975">
                <a:moveTo>
                  <a:pt x="0" y="0"/>
                </a:moveTo>
                <a:lnTo>
                  <a:pt x="269748" y="30784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17091" y="5603747"/>
            <a:ext cx="189230" cy="279400"/>
          </a:xfrm>
          <a:custGeom>
            <a:avLst/>
            <a:gdLst/>
            <a:ahLst/>
            <a:cxnLst/>
            <a:rect l="l" t="t" r="r" b="b"/>
            <a:pathLst>
              <a:path w="189230" h="279400">
                <a:moveTo>
                  <a:pt x="188976" y="0"/>
                </a:moveTo>
                <a:lnTo>
                  <a:pt x="0" y="278891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508760" y="5576315"/>
            <a:ext cx="106680" cy="254635"/>
          </a:xfrm>
          <a:custGeom>
            <a:avLst/>
            <a:gdLst/>
            <a:ahLst/>
            <a:cxnLst/>
            <a:rect l="l" t="t" r="r" b="b"/>
            <a:pathLst>
              <a:path w="106680" h="254635">
                <a:moveTo>
                  <a:pt x="0" y="0"/>
                </a:moveTo>
                <a:lnTo>
                  <a:pt x="106680" y="254508"/>
                </a:lnTo>
              </a:path>
            </a:pathLst>
          </a:custGeom>
          <a:ln w="9143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82367" y="5682996"/>
            <a:ext cx="163195" cy="200025"/>
          </a:xfrm>
          <a:custGeom>
            <a:avLst/>
            <a:gdLst/>
            <a:ahLst/>
            <a:cxnLst/>
            <a:rect l="l" t="t" r="r" b="b"/>
            <a:pathLst>
              <a:path w="163194" h="200025">
                <a:moveTo>
                  <a:pt x="163068" y="0"/>
                </a:moveTo>
                <a:lnTo>
                  <a:pt x="0" y="199643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79548" y="5590032"/>
            <a:ext cx="135890" cy="307975"/>
          </a:xfrm>
          <a:custGeom>
            <a:avLst/>
            <a:gdLst/>
            <a:ahLst/>
            <a:cxnLst/>
            <a:rect l="l" t="t" r="r" b="b"/>
            <a:pathLst>
              <a:path w="135889" h="307975">
                <a:moveTo>
                  <a:pt x="0" y="0"/>
                </a:moveTo>
                <a:lnTo>
                  <a:pt x="135635" y="30784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019044" y="5590032"/>
            <a:ext cx="177165" cy="253365"/>
          </a:xfrm>
          <a:custGeom>
            <a:avLst/>
            <a:gdLst/>
            <a:ahLst/>
            <a:cxnLst/>
            <a:rect l="l" t="t" r="r" b="b"/>
            <a:pathLst>
              <a:path w="177164" h="253364">
                <a:moveTo>
                  <a:pt x="176783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42132" y="5631179"/>
            <a:ext cx="149860" cy="226060"/>
          </a:xfrm>
          <a:custGeom>
            <a:avLst/>
            <a:gdLst/>
            <a:ahLst/>
            <a:cxnLst/>
            <a:rect l="l" t="t" r="r" b="b"/>
            <a:pathLst>
              <a:path w="149860" h="226060">
                <a:moveTo>
                  <a:pt x="0" y="0"/>
                </a:moveTo>
                <a:lnTo>
                  <a:pt x="149351" y="225552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95344" y="5657088"/>
            <a:ext cx="203200" cy="213360"/>
          </a:xfrm>
          <a:custGeom>
            <a:avLst/>
            <a:gdLst/>
            <a:ahLst/>
            <a:cxnLst/>
            <a:rect l="l" t="t" r="r" b="b"/>
            <a:pathLst>
              <a:path w="203200" h="213360">
                <a:moveTo>
                  <a:pt x="202691" y="0"/>
                </a:moveTo>
                <a:lnTo>
                  <a:pt x="0" y="213359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4178808" y="5643371"/>
            <a:ext cx="203200" cy="281940"/>
          </a:xfrm>
          <a:custGeom>
            <a:avLst/>
            <a:gdLst/>
            <a:ahLst/>
            <a:cxnLst/>
            <a:rect l="l" t="t" r="r" b="b"/>
            <a:pathLst>
              <a:path w="203200" h="281939">
                <a:moveTo>
                  <a:pt x="0" y="0"/>
                </a:moveTo>
                <a:lnTo>
                  <a:pt x="202691" y="281939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371088" y="5177028"/>
            <a:ext cx="201295" cy="239395"/>
          </a:xfrm>
          <a:custGeom>
            <a:avLst/>
            <a:gdLst/>
            <a:ahLst/>
            <a:cxnLst/>
            <a:rect l="l" t="t" r="r" b="b"/>
            <a:pathLst>
              <a:path w="201295" h="239395">
                <a:moveTo>
                  <a:pt x="201167" y="0"/>
                </a:moveTo>
                <a:lnTo>
                  <a:pt x="0" y="23926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720084" y="5123688"/>
            <a:ext cx="299085" cy="266700"/>
          </a:xfrm>
          <a:custGeom>
            <a:avLst/>
            <a:gdLst/>
            <a:ahLst/>
            <a:cxnLst/>
            <a:rect l="l" t="t" r="r" b="b"/>
            <a:pathLst>
              <a:path w="299085" h="266700">
                <a:moveTo>
                  <a:pt x="0" y="0"/>
                </a:moveTo>
                <a:lnTo>
                  <a:pt x="298703" y="266700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46476" y="3791711"/>
            <a:ext cx="1390015" cy="492759"/>
          </a:xfrm>
          <a:custGeom>
            <a:avLst/>
            <a:gdLst/>
            <a:ahLst/>
            <a:cxnLst/>
            <a:rect l="l" t="t" r="r" b="b"/>
            <a:pathLst>
              <a:path w="1390014" h="492760">
                <a:moveTo>
                  <a:pt x="1389888" y="0"/>
                </a:moveTo>
                <a:lnTo>
                  <a:pt x="0" y="492251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664964" y="3764279"/>
            <a:ext cx="2077720" cy="506095"/>
          </a:xfrm>
          <a:custGeom>
            <a:avLst/>
            <a:gdLst/>
            <a:ahLst/>
            <a:cxnLst/>
            <a:rect l="l" t="t" r="r" b="b"/>
            <a:pathLst>
              <a:path w="2077720" h="506095">
                <a:moveTo>
                  <a:pt x="0" y="0"/>
                </a:moveTo>
                <a:lnTo>
                  <a:pt x="2077212" y="505968"/>
                </a:lnTo>
              </a:path>
            </a:pathLst>
          </a:custGeom>
          <a:ln w="9143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762115" y="4135373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93532" y="4854321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45885" y="4874767"/>
            <a:ext cx="16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323078" y="5516372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362825" y="5500217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412484" y="5522163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99839" y="5915964"/>
            <a:ext cx="21602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626745" algn="l"/>
                <a:tab pos="1413510" algn="l"/>
                <a:tab pos="1847214" algn="l"/>
              </a:tabLst>
            </a:pPr>
            <a:r>
              <a:rPr sz="2550" baseline="1633" dirty="0">
                <a:latin typeface="Verdana"/>
                <a:cs typeface="Verdana"/>
              </a:rPr>
              <a:t>23	</a:t>
            </a:r>
            <a:r>
              <a:rPr sz="2550" baseline="-4901" dirty="0">
                <a:latin typeface="Verdana"/>
                <a:cs typeface="Verdana"/>
              </a:rPr>
              <a:t>24	</a:t>
            </a:r>
            <a:r>
              <a:rPr sz="2550" baseline="-6535" dirty="0">
                <a:latin typeface="Verdana"/>
                <a:cs typeface="Verdana"/>
              </a:rPr>
              <a:t>25	</a:t>
            </a:r>
            <a:r>
              <a:rPr sz="1700" spc="-5" dirty="0">
                <a:latin typeface="Verdana"/>
                <a:cs typeface="Verdana"/>
              </a:rPr>
              <a:t>26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179054" y="5509056"/>
            <a:ext cx="2997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6188964" y="4363211"/>
            <a:ext cx="553720" cy="546100"/>
          </a:xfrm>
          <a:custGeom>
            <a:avLst/>
            <a:gdLst/>
            <a:ahLst/>
            <a:cxnLst/>
            <a:rect l="l" t="t" r="r" b="b"/>
            <a:pathLst>
              <a:path w="553720" h="546100">
                <a:moveTo>
                  <a:pt x="553212" y="0"/>
                </a:moveTo>
                <a:lnTo>
                  <a:pt x="0" y="545592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6999731" y="4311396"/>
            <a:ext cx="634365" cy="492759"/>
          </a:xfrm>
          <a:custGeom>
            <a:avLst/>
            <a:gdLst/>
            <a:ahLst/>
            <a:cxnLst/>
            <a:rect l="l" t="t" r="r" b="b"/>
            <a:pathLst>
              <a:path w="634365" h="492760">
                <a:moveTo>
                  <a:pt x="0" y="0"/>
                </a:moveTo>
                <a:lnTo>
                  <a:pt x="633984" y="492251"/>
                </a:lnTo>
              </a:path>
            </a:pathLst>
          </a:custGeom>
          <a:ln w="914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623559" y="5070347"/>
            <a:ext cx="283845" cy="439420"/>
          </a:xfrm>
          <a:custGeom>
            <a:avLst/>
            <a:gdLst/>
            <a:ahLst/>
            <a:cxnLst/>
            <a:rect l="l" t="t" r="r" b="b"/>
            <a:pathLst>
              <a:path w="283845" h="439420">
                <a:moveTo>
                  <a:pt x="283463" y="0"/>
                </a:moveTo>
                <a:lnTo>
                  <a:pt x="0" y="438911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109715" y="5097779"/>
            <a:ext cx="269875" cy="386080"/>
          </a:xfrm>
          <a:custGeom>
            <a:avLst/>
            <a:gdLst/>
            <a:ahLst/>
            <a:cxnLst/>
            <a:rect l="l" t="t" r="r" b="b"/>
            <a:pathLst>
              <a:path w="269875" h="386079">
                <a:moveTo>
                  <a:pt x="0" y="0"/>
                </a:moveTo>
                <a:lnTo>
                  <a:pt x="269748" y="385572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109971" y="5710428"/>
            <a:ext cx="257810" cy="253365"/>
          </a:xfrm>
          <a:custGeom>
            <a:avLst/>
            <a:gdLst/>
            <a:ahLst/>
            <a:cxnLst/>
            <a:rect l="l" t="t" r="r" b="b"/>
            <a:pathLst>
              <a:path w="257810" h="253364">
                <a:moveTo>
                  <a:pt x="257555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570220" y="5724144"/>
            <a:ext cx="201295" cy="213360"/>
          </a:xfrm>
          <a:custGeom>
            <a:avLst/>
            <a:gdLst/>
            <a:ahLst/>
            <a:cxnLst/>
            <a:rect l="l" t="t" r="r" b="b"/>
            <a:pathLst>
              <a:path w="201295" h="213360">
                <a:moveTo>
                  <a:pt x="0" y="0"/>
                </a:moveTo>
                <a:lnTo>
                  <a:pt x="201167" y="213359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324600" y="5750052"/>
            <a:ext cx="177165" cy="213360"/>
          </a:xfrm>
          <a:custGeom>
            <a:avLst/>
            <a:gdLst/>
            <a:ahLst/>
            <a:cxnLst/>
            <a:rect l="l" t="t" r="r" b="b"/>
            <a:pathLst>
              <a:path w="177164" h="213360">
                <a:moveTo>
                  <a:pt x="176784" y="0"/>
                </a:moveTo>
                <a:lnTo>
                  <a:pt x="0" y="213360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836407" y="5084064"/>
            <a:ext cx="390525" cy="440690"/>
          </a:xfrm>
          <a:custGeom>
            <a:avLst/>
            <a:gdLst/>
            <a:ahLst/>
            <a:cxnLst/>
            <a:rect l="l" t="t" r="r" b="b"/>
            <a:pathLst>
              <a:path w="390525" h="440689">
                <a:moveTo>
                  <a:pt x="0" y="0"/>
                </a:moveTo>
                <a:lnTo>
                  <a:pt x="390144" y="440436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513319" y="5070347"/>
            <a:ext cx="189230" cy="346075"/>
          </a:xfrm>
          <a:custGeom>
            <a:avLst/>
            <a:gdLst/>
            <a:ahLst/>
            <a:cxnLst/>
            <a:rect l="l" t="t" r="r" b="b"/>
            <a:pathLst>
              <a:path w="189229" h="346075">
                <a:moveTo>
                  <a:pt x="188975" y="0"/>
                </a:moveTo>
                <a:lnTo>
                  <a:pt x="0" y="345947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3363721" y="6382918"/>
            <a:ext cx="29362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78735" algn="l"/>
              </a:tabLst>
            </a:pPr>
            <a:r>
              <a:rPr sz="1700" dirty="0">
                <a:solidFill>
                  <a:srgbClr val="0066CC"/>
                </a:solidFill>
                <a:latin typeface="Verdana"/>
                <a:cs typeface="Verdana"/>
              </a:rPr>
              <a:t>Figure:</a:t>
            </a:r>
            <a:r>
              <a:rPr sz="1700" spc="-20" dirty="0">
                <a:solidFill>
                  <a:srgbClr val="0066C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66CC"/>
                </a:solidFill>
                <a:latin typeface="Verdana"/>
                <a:cs typeface="Verdana"/>
              </a:rPr>
              <a:t>Complete</a:t>
            </a:r>
            <a:r>
              <a:rPr sz="1700" dirty="0">
                <a:solidFill>
                  <a:srgbClr val="0066CC"/>
                </a:solidFill>
                <a:latin typeface="Verdana"/>
                <a:cs typeface="Verdana"/>
              </a:rPr>
              <a:t> tree	</a:t>
            </a:r>
            <a:r>
              <a:rPr sz="1700" spc="15" dirty="0">
                <a:solidFill>
                  <a:srgbClr val="0066CC"/>
                </a:solidFill>
                <a:latin typeface="Verdana"/>
                <a:cs typeface="Verdana"/>
              </a:rPr>
              <a:t>T</a:t>
            </a:r>
            <a:r>
              <a:rPr sz="1650" spc="22" baseline="-20202" dirty="0">
                <a:solidFill>
                  <a:srgbClr val="0066CC"/>
                </a:solidFill>
                <a:latin typeface="Verdana"/>
                <a:cs typeface="Verdana"/>
              </a:rPr>
              <a:t>26</a:t>
            </a:r>
            <a:endParaRPr sz="1650" baseline="-20202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89196" y="535051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49372" y="1068705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3873" y="1822450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99030" y="1761236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46961" y="2268727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8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66717" y="2287651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11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60902" y="2300732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10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46477" y="2315337"/>
            <a:ext cx="1950085" cy="724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495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9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15"/>
              </a:spcBef>
              <a:tabLst>
                <a:tab pos="483234" algn="l"/>
                <a:tab pos="1292225" algn="l"/>
              </a:tabLst>
            </a:pPr>
            <a:r>
              <a:rPr sz="2550" baseline="1633" dirty="0">
                <a:latin typeface="Verdana"/>
                <a:cs typeface="Verdana"/>
              </a:rPr>
              <a:t>18	</a:t>
            </a:r>
            <a:r>
              <a:rPr sz="2550" baseline="3267" dirty="0">
                <a:latin typeface="Verdana"/>
                <a:cs typeface="Verdana"/>
              </a:rPr>
              <a:t>19</a:t>
            </a:r>
            <a:r>
              <a:rPr sz="2550" spc="-240" baseline="3267" dirty="0">
                <a:latin typeface="Verdana"/>
                <a:cs typeface="Verdana"/>
              </a:rPr>
              <a:t> </a:t>
            </a:r>
            <a:r>
              <a:rPr sz="2550" baseline="-1633" dirty="0">
                <a:latin typeface="Verdana"/>
                <a:cs typeface="Verdana"/>
              </a:rPr>
              <a:t>20	</a:t>
            </a:r>
            <a:r>
              <a:rPr sz="1700" dirty="0">
                <a:latin typeface="Verdana"/>
                <a:cs typeface="Verdana"/>
              </a:rPr>
              <a:t>21</a:t>
            </a:r>
            <a:r>
              <a:rPr sz="1700" spc="70" dirty="0">
                <a:latin typeface="Verdana"/>
                <a:cs typeface="Verdana"/>
              </a:rPr>
              <a:t> </a:t>
            </a:r>
            <a:r>
              <a:rPr sz="2550" spc="-7" baseline="-4901" dirty="0">
                <a:latin typeface="Verdana"/>
                <a:cs typeface="Verdana"/>
              </a:rPr>
              <a:t>22</a:t>
            </a:r>
            <a:endParaRPr sz="2550" baseline="-4901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82927" y="2737815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2679954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101595" y="1290827"/>
            <a:ext cx="688975" cy="480059"/>
          </a:xfrm>
          <a:custGeom>
            <a:avLst/>
            <a:gdLst/>
            <a:ahLst/>
            <a:cxnLst/>
            <a:rect l="l" t="t" r="r" b="b"/>
            <a:pathLst>
              <a:path w="688975" h="480060">
                <a:moveTo>
                  <a:pt x="688848" y="0"/>
                </a:moveTo>
                <a:lnTo>
                  <a:pt x="0" y="480060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006851" y="1249680"/>
            <a:ext cx="579120" cy="533400"/>
          </a:xfrm>
          <a:custGeom>
            <a:avLst/>
            <a:gdLst/>
            <a:ahLst/>
            <a:cxnLst/>
            <a:rect l="l" t="t" r="r" b="b"/>
            <a:pathLst>
              <a:path w="579120" h="533400">
                <a:moveTo>
                  <a:pt x="0" y="0"/>
                </a:moveTo>
                <a:lnTo>
                  <a:pt x="579120" y="533400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520952" y="1970532"/>
            <a:ext cx="311150" cy="318770"/>
          </a:xfrm>
          <a:custGeom>
            <a:avLst/>
            <a:gdLst/>
            <a:ahLst/>
            <a:cxnLst/>
            <a:rect l="l" t="t" r="r" b="b"/>
            <a:pathLst>
              <a:path w="311150" h="318769">
                <a:moveTo>
                  <a:pt x="310896" y="0"/>
                </a:moveTo>
                <a:lnTo>
                  <a:pt x="0" y="318515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48255" y="1996439"/>
            <a:ext cx="269875" cy="307975"/>
          </a:xfrm>
          <a:custGeom>
            <a:avLst/>
            <a:gdLst/>
            <a:ahLst/>
            <a:cxnLst/>
            <a:rect l="l" t="t" r="r" b="b"/>
            <a:pathLst>
              <a:path w="269875" h="307975">
                <a:moveTo>
                  <a:pt x="0" y="0"/>
                </a:moveTo>
                <a:lnTo>
                  <a:pt x="269748" y="30784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17091" y="2476500"/>
            <a:ext cx="189230" cy="279400"/>
          </a:xfrm>
          <a:custGeom>
            <a:avLst/>
            <a:gdLst/>
            <a:ahLst/>
            <a:cxnLst/>
            <a:rect l="l" t="t" r="r" b="b"/>
            <a:pathLst>
              <a:path w="189230" h="279400">
                <a:moveTo>
                  <a:pt x="188976" y="0"/>
                </a:moveTo>
                <a:lnTo>
                  <a:pt x="0" y="278891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508760" y="2449067"/>
            <a:ext cx="106680" cy="254635"/>
          </a:xfrm>
          <a:custGeom>
            <a:avLst/>
            <a:gdLst/>
            <a:ahLst/>
            <a:cxnLst/>
            <a:rect l="l" t="t" r="r" b="b"/>
            <a:pathLst>
              <a:path w="106680" h="254635">
                <a:moveTo>
                  <a:pt x="0" y="0"/>
                </a:moveTo>
                <a:lnTo>
                  <a:pt x="106680" y="25450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182367" y="2555748"/>
            <a:ext cx="163195" cy="200025"/>
          </a:xfrm>
          <a:custGeom>
            <a:avLst/>
            <a:gdLst/>
            <a:ahLst/>
            <a:cxnLst/>
            <a:rect l="l" t="t" r="r" b="b"/>
            <a:pathLst>
              <a:path w="163194" h="200025">
                <a:moveTo>
                  <a:pt x="163068" y="0"/>
                </a:moveTo>
                <a:lnTo>
                  <a:pt x="0" y="199643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479548" y="2462783"/>
            <a:ext cx="135890" cy="307975"/>
          </a:xfrm>
          <a:custGeom>
            <a:avLst/>
            <a:gdLst/>
            <a:ahLst/>
            <a:cxnLst/>
            <a:rect l="l" t="t" r="r" b="b"/>
            <a:pathLst>
              <a:path w="135889" h="307975">
                <a:moveTo>
                  <a:pt x="0" y="0"/>
                </a:moveTo>
                <a:lnTo>
                  <a:pt x="135635" y="30784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9044" y="2462783"/>
            <a:ext cx="177165" cy="253365"/>
          </a:xfrm>
          <a:custGeom>
            <a:avLst/>
            <a:gdLst/>
            <a:ahLst/>
            <a:cxnLst/>
            <a:rect l="l" t="t" r="r" b="b"/>
            <a:pathLst>
              <a:path w="177164" h="253364">
                <a:moveTo>
                  <a:pt x="176783" y="0"/>
                </a:moveTo>
                <a:lnTo>
                  <a:pt x="0" y="252983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342132" y="2503932"/>
            <a:ext cx="149860" cy="226060"/>
          </a:xfrm>
          <a:custGeom>
            <a:avLst/>
            <a:gdLst/>
            <a:ahLst/>
            <a:cxnLst/>
            <a:rect l="l" t="t" r="r" b="b"/>
            <a:pathLst>
              <a:path w="149860" h="226060">
                <a:moveTo>
                  <a:pt x="0" y="0"/>
                </a:moveTo>
                <a:lnTo>
                  <a:pt x="149351" y="225551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895344" y="2529839"/>
            <a:ext cx="203200" cy="213360"/>
          </a:xfrm>
          <a:custGeom>
            <a:avLst/>
            <a:gdLst/>
            <a:ahLst/>
            <a:cxnLst/>
            <a:rect l="l" t="t" r="r" b="b"/>
            <a:pathLst>
              <a:path w="203200" h="213360">
                <a:moveTo>
                  <a:pt x="202691" y="0"/>
                </a:moveTo>
                <a:lnTo>
                  <a:pt x="0" y="213360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178808" y="2516123"/>
            <a:ext cx="203200" cy="281940"/>
          </a:xfrm>
          <a:custGeom>
            <a:avLst/>
            <a:gdLst/>
            <a:ahLst/>
            <a:cxnLst/>
            <a:rect l="l" t="t" r="r" b="b"/>
            <a:pathLst>
              <a:path w="203200" h="281939">
                <a:moveTo>
                  <a:pt x="0" y="0"/>
                </a:moveTo>
                <a:lnTo>
                  <a:pt x="202691" y="281939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1088" y="2049779"/>
            <a:ext cx="201295" cy="239395"/>
          </a:xfrm>
          <a:custGeom>
            <a:avLst/>
            <a:gdLst/>
            <a:ahLst/>
            <a:cxnLst/>
            <a:rect l="l" t="t" r="r" b="b"/>
            <a:pathLst>
              <a:path w="201295" h="239394">
                <a:moveTo>
                  <a:pt x="201167" y="0"/>
                </a:moveTo>
                <a:lnTo>
                  <a:pt x="0" y="239268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720084" y="1996439"/>
            <a:ext cx="299085" cy="266700"/>
          </a:xfrm>
          <a:custGeom>
            <a:avLst/>
            <a:gdLst/>
            <a:ahLst/>
            <a:cxnLst/>
            <a:rect l="l" t="t" r="r" b="b"/>
            <a:pathLst>
              <a:path w="299085" h="266700">
                <a:moveTo>
                  <a:pt x="0" y="0"/>
                </a:moveTo>
                <a:lnTo>
                  <a:pt x="298703" y="266700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046476" y="662940"/>
            <a:ext cx="1390015" cy="494030"/>
          </a:xfrm>
          <a:custGeom>
            <a:avLst/>
            <a:gdLst/>
            <a:ahLst/>
            <a:cxnLst/>
            <a:rect l="l" t="t" r="r" b="b"/>
            <a:pathLst>
              <a:path w="1390014" h="494030">
                <a:moveTo>
                  <a:pt x="1389888" y="0"/>
                </a:moveTo>
                <a:lnTo>
                  <a:pt x="0" y="493775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664964" y="637031"/>
            <a:ext cx="2077720" cy="506095"/>
          </a:xfrm>
          <a:custGeom>
            <a:avLst/>
            <a:gdLst/>
            <a:ahLst/>
            <a:cxnLst/>
            <a:rect l="l" t="t" r="r" b="b"/>
            <a:pathLst>
              <a:path w="2077720" h="506094">
                <a:moveTo>
                  <a:pt x="0" y="0"/>
                </a:moveTo>
                <a:lnTo>
                  <a:pt x="2077212" y="505967"/>
                </a:lnTo>
              </a:path>
            </a:pathLst>
          </a:custGeom>
          <a:ln w="9144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62115" y="1007490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3532" y="1726183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7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945885" y="1746631"/>
            <a:ext cx="163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323078" y="2388235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12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362825" y="2372360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14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412484" y="2393645"/>
            <a:ext cx="29972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13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299839" y="2787472"/>
            <a:ext cx="216027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  <a:tabLst>
                <a:tab pos="626745" algn="l"/>
                <a:tab pos="1413510" algn="l"/>
                <a:tab pos="1847214" algn="l"/>
              </a:tabLst>
            </a:pPr>
            <a:r>
              <a:rPr sz="2550" baseline="1633" dirty="0">
                <a:latin typeface="Verdana"/>
                <a:cs typeface="Verdana"/>
              </a:rPr>
              <a:t>23	</a:t>
            </a:r>
            <a:r>
              <a:rPr sz="2550" baseline="-4901" dirty="0">
                <a:latin typeface="Verdana"/>
                <a:cs typeface="Verdana"/>
              </a:rPr>
              <a:t>24	</a:t>
            </a:r>
            <a:r>
              <a:rPr sz="2550" baseline="-6535" dirty="0">
                <a:latin typeface="Verdana"/>
                <a:cs typeface="Verdana"/>
              </a:rPr>
              <a:t>25	</a:t>
            </a:r>
            <a:r>
              <a:rPr sz="1700" spc="-5" dirty="0">
                <a:latin typeface="Verdana"/>
                <a:cs typeface="Verdana"/>
              </a:rPr>
              <a:t>26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179054" y="2380869"/>
            <a:ext cx="2997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15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6188964" y="1235963"/>
            <a:ext cx="553720" cy="546100"/>
          </a:xfrm>
          <a:custGeom>
            <a:avLst/>
            <a:gdLst/>
            <a:ahLst/>
            <a:cxnLst/>
            <a:rect l="l" t="t" r="r" b="b"/>
            <a:pathLst>
              <a:path w="553720" h="546100">
                <a:moveTo>
                  <a:pt x="553212" y="0"/>
                </a:moveTo>
                <a:lnTo>
                  <a:pt x="0" y="545591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999731" y="1184147"/>
            <a:ext cx="634365" cy="492759"/>
          </a:xfrm>
          <a:custGeom>
            <a:avLst/>
            <a:gdLst/>
            <a:ahLst/>
            <a:cxnLst/>
            <a:rect l="l" t="t" r="r" b="b"/>
            <a:pathLst>
              <a:path w="634365" h="492760">
                <a:moveTo>
                  <a:pt x="0" y="0"/>
                </a:moveTo>
                <a:lnTo>
                  <a:pt x="633984" y="492251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5623559" y="1943100"/>
            <a:ext cx="283845" cy="439420"/>
          </a:xfrm>
          <a:custGeom>
            <a:avLst/>
            <a:gdLst/>
            <a:ahLst/>
            <a:cxnLst/>
            <a:rect l="l" t="t" r="r" b="b"/>
            <a:pathLst>
              <a:path w="283845" h="439419">
                <a:moveTo>
                  <a:pt x="283463" y="0"/>
                </a:moveTo>
                <a:lnTo>
                  <a:pt x="0" y="438912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109715" y="1970532"/>
            <a:ext cx="269875" cy="386080"/>
          </a:xfrm>
          <a:custGeom>
            <a:avLst/>
            <a:gdLst/>
            <a:ahLst/>
            <a:cxnLst/>
            <a:rect l="l" t="t" r="r" b="b"/>
            <a:pathLst>
              <a:path w="269875" h="386080">
                <a:moveTo>
                  <a:pt x="0" y="0"/>
                </a:moveTo>
                <a:lnTo>
                  <a:pt x="269748" y="385571"/>
                </a:lnTo>
              </a:path>
            </a:pathLst>
          </a:custGeom>
          <a:ln w="9143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109971" y="2583179"/>
            <a:ext cx="257810" cy="253365"/>
          </a:xfrm>
          <a:custGeom>
            <a:avLst/>
            <a:gdLst/>
            <a:ahLst/>
            <a:cxnLst/>
            <a:rect l="l" t="t" r="r" b="b"/>
            <a:pathLst>
              <a:path w="257810" h="253364">
                <a:moveTo>
                  <a:pt x="257555" y="0"/>
                </a:moveTo>
                <a:lnTo>
                  <a:pt x="0" y="252984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570220" y="2596895"/>
            <a:ext cx="201295" cy="213360"/>
          </a:xfrm>
          <a:custGeom>
            <a:avLst/>
            <a:gdLst/>
            <a:ahLst/>
            <a:cxnLst/>
            <a:rect l="l" t="t" r="r" b="b"/>
            <a:pathLst>
              <a:path w="201295" h="213360">
                <a:moveTo>
                  <a:pt x="0" y="0"/>
                </a:moveTo>
                <a:lnTo>
                  <a:pt x="201167" y="213359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6324600" y="2622804"/>
            <a:ext cx="177165" cy="213360"/>
          </a:xfrm>
          <a:custGeom>
            <a:avLst/>
            <a:gdLst/>
            <a:ahLst/>
            <a:cxnLst/>
            <a:rect l="l" t="t" r="r" b="b"/>
            <a:pathLst>
              <a:path w="177164" h="213360">
                <a:moveTo>
                  <a:pt x="176784" y="0"/>
                </a:moveTo>
                <a:lnTo>
                  <a:pt x="0" y="213360"/>
                </a:lnTo>
              </a:path>
            </a:pathLst>
          </a:custGeom>
          <a:ln w="9144">
            <a:solidFill>
              <a:srgbClr val="6600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836407" y="1956816"/>
            <a:ext cx="390525" cy="440690"/>
          </a:xfrm>
          <a:custGeom>
            <a:avLst/>
            <a:gdLst/>
            <a:ahLst/>
            <a:cxnLst/>
            <a:rect l="l" t="t" r="r" b="b"/>
            <a:pathLst>
              <a:path w="390525" h="440689">
                <a:moveTo>
                  <a:pt x="0" y="0"/>
                </a:moveTo>
                <a:lnTo>
                  <a:pt x="390144" y="440436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513319" y="1943100"/>
            <a:ext cx="189230" cy="346075"/>
          </a:xfrm>
          <a:custGeom>
            <a:avLst/>
            <a:gdLst/>
            <a:ahLst/>
            <a:cxnLst/>
            <a:rect l="l" t="t" r="r" b="b"/>
            <a:pathLst>
              <a:path w="189229" h="346075">
                <a:moveTo>
                  <a:pt x="188975" y="0"/>
                </a:moveTo>
                <a:lnTo>
                  <a:pt x="0" y="345948"/>
                </a:lnTo>
              </a:path>
            </a:pathLst>
          </a:custGeom>
          <a:ln w="9144">
            <a:solidFill>
              <a:srgbClr val="3366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04190" y="3402584"/>
            <a:ext cx="8511540" cy="3296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43560" algn="ctr">
              <a:lnSpc>
                <a:spcPct val="100000"/>
              </a:lnSpc>
              <a:spcBef>
                <a:spcPts val="105"/>
              </a:spcBef>
              <a:tabLst>
                <a:tab pos="3084830" algn="l"/>
              </a:tabLst>
            </a:pPr>
            <a:r>
              <a:rPr sz="1700" dirty="0">
                <a:solidFill>
                  <a:srgbClr val="0066CC"/>
                </a:solidFill>
                <a:latin typeface="Verdana"/>
                <a:cs typeface="Verdana"/>
              </a:rPr>
              <a:t>Figure:</a:t>
            </a:r>
            <a:r>
              <a:rPr sz="1700" spc="-20" dirty="0">
                <a:solidFill>
                  <a:srgbClr val="0066CC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0066CC"/>
                </a:solidFill>
                <a:latin typeface="Verdana"/>
                <a:cs typeface="Verdana"/>
              </a:rPr>
              <a:t>Complete</a:t>
            </a:r>
            <a:r>
              <a:rPr sz="1700" dirty="0">
                <a:solidFill>
                  <a:srgbClr val="0066CC"/>
                </a:solidFill>
                <a:latin typeface="Verdana"/>
                <a:cs typeface="Verdana"/>
              </a:rPr>
              <a:t> tree	</a:t>
            </a:r>
            <a:r>
              <a:rPr sz="1700" spc="15" dirty="0">
                <a:solidFill>
                  <a:srgbClr val="0066CC"/>
                </a:solidFill>
                <a:latin typeface="Verdana"/>
                <a:cs typeface="Verdana"/>
              </a:rPr>
              <a:t>T</a:t>
            </a:r>
            <a:r>
              <a:rPr sz="1650" spc="22" baseline="-20202" dirty="0">
                <a:solidFill>
                  <a:srgbClr val="0066CC"/>
                </a:solidFill>
                <a:latin typeface="Verdana"/>
                <a:cs typeface="Verdana"/>
              </a:rPr>
              <a:t>26</a:t>
            </a:r>
            <a:endParaRPr sz="1650" baseline="-20202">
              <a:latin typeface="Verdana"/>
              <a:cs typeface="Verdana"/>
            </a:endParaRPr>
          </a:p>
          <a:p>
            <a:pPr marL="377825" marR="30480" indent="-340360">
              <a:lnSpc>
                <a:spcPct val="100000"/>
              </a:lnSpc>
              <a:spcBef>
                <a:spcPts val="1545"/>
              </a:spcBef>
              <a:buFont typeface="Wingdings"/>
              <a:buChar char=""/>
              <a:tabLst>
                <a:tab pos="377825" algn="l"/>
                <a:tab pos="378460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FF0000"/>
                </a:solidFill>
                <a:latin typeface="Verdana"/>
                <a:cs typeface="Verdana"/>
              </a:rPr>
              <a:t>left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solidFill>
                  <a:srgbClr val="FF0000"/>
                </a:solidFill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children 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node K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2 *  K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and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2 * K + 1 </a:t>
            </a:r>
            <a:r>
              <a:rPr sz="1700" spc="-15" dirty="0">
                <a:latin typeface="Verdana"/>
                <a:cs typeface="Verdana"/>
              </a:rPr>
              <a:t>respectively,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parent of K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the node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[K/2].</a:t>
            </a:r>
            <a:endParaRPr sz="1700">
              <a:latin typeface="Verdana"/>
              <a:cs typeface="Verdana"/>
            </a:endParaRPr>
          </a:p>
          <a:p>
            <a:pPr marL="952500" lvl="1" indent="-340995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952500" algn="l"/>
                <a:tab pos="953135" algn="l"/>
                <a:tab pos="3046095" algn="l"/>
              </a:tabLst>
            </a:pP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children</a:t>
            </a:r>
            <a:r>
              <a:rPr sz="1500" spc="5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of</a:t>
            </a:r>
            <a:r>
              <a:rPr sz="1500" spc="-5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node	9 </a:t>
            </a:r>
            <a:r>
              <a:rPr sz="1500" spc="-5" dirty="0">
                <a:latin typeface="Verdana"/>
                <a:cs typeface="Verdana"/>
              </a:rPr>
              <a:t>are the nodes </a:t>
            </a:r>
            <a:r>
              <a:rPr sz="1500" spc="-10" dirty="0">
                <a:latin typeface="Verdana"/>
                <a:cs typeface="Verdana"/>
              </a:rPr>
              <a:t>(2*9) </a:t>
            </a:r>
            <a:r>
              <a:rPr sz="1500" dirty="0">
                <a:latin typeface="Verdana"/>
                <a:cs typeface="Verdana"/>
              </a:rPr>
              <a:t>= </a:t>
            </a:r>
            <a:r>
              <a:rPr sz="1500" spc="-10" dirty="0">
                <a:latin typeface="Verdana"/>
                <a:cs typeface="Verdana"/>
              </a:rPr>
              <a:t>18, (2*9+1) </a:t>
            </a:r>
            <a:r>
              <a:rPr sz="1500" dirty="0">
                <a:latin typeface="Verdana"/>
                <a:cs typeface="Verdana"/>
              </a:rPr>
              <a:t>= </a:t>
            </a:r>
            <a:r>
              <a:rPr sz="1500" spc="-10" dirty="0">
                <a:latin typeface="Verdana"/>
                <a:cs typeface="Verdana"/>
              </a:rPr>
              <a:t>19, </a:t>
            </a:r>
            <a:r>
              <a:rPr sz="1500" dirty="0">
                <a:latin typeface="Verdana"/>
                <a:cs typeface="Verdana"/>
              </a:rPr>
              <a:t>and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its</a:t>
            </a:r>
            <a:endParaRPr sz="1500">
              <a:latin typeface="Verdana"/>
              <a:cs typeface="Verdana"/>
            </a:endParaRPr>
          </a:p>
          <a:p>
            <a:pPr marL="952500">
              <a:lnSpc>
                <a:spcPct val="100000"/>
              </a:lnSpc>
            </a:pPr>
            <a:r>
              <a:rPr sz="1500" spc="-5" dirty="0">
                <a:latin typeface="Verdana"/>
                <a:cs typeface="Verdana"/>
              </a:rPr>
              <a:t>parent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5" dirty="0">
                <a:latin typeface="Verdana"/>
                <a:cs typeface="Verdana"/>
              </a:rPr>
              <a:t>[9/2]</a:t>
            </a:r>
            <a:r>
              <a:rPr sz="1500" spc="-2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=4.</a:t>
            </a:r>
            <a:endParaRPr sz="1500">
              <a:latin typeface="Verdana"/>
              <a:cs typeface="Verdana"/>
            </a:endParaRPr>
          </a:p>
          <a:p>
            <a:pPr marL="377825" indent="-340360" algn="just">
              <a:lnSpc>
                <a:spcPct val="100000"/>
              </a:lnSpc>
              <a:spcBef>
                <a:spcPts val="800"/>
              </a:spcBef>
              <a:buFont typeface="Wingdings"/>
              <a:buChar char=""/>
              <a:tabLst>
                <a:tab pos="378460" algn="l"/>
              </a:tabLst>
            </a:pPr>
            <a:r>
              <a:rPr sz="1700" dirty="0">
                <a:latin typeface="Verdana"/>
                <a:cs typeface="Verdana"/>
              </a:rPr>
              <a:t>The depth </a:t>
            </a:r>
            <a:r>
              <a:rPr sz="1700" spc="5" dirty="0">
                <a:solidFill>
                  <a:srgbClr val="99CC00"/>
                </a:solidFill>
                <a:latin typeface="Verdana"/>
                <a:cs typeface="Verdana"/>
              </a:rPr>
              <a:t>d</a:t>
            </a:r>
            <a:r>
              <a:rPr sz="1650" spc="7" baseline="-20202" dirty="0">
                <a:solidFill>
                  <a:srgbClr val="99CC00"/>
                </a:solidFill>
                <a:latin typeface="Verdana"/>
                <a:cs typeface="Verdana"/>
              </a:rPr>
              <a:t>n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complete tree </a:t>
            </a:r>
            <a:r>
              <a:rPr sz="1700" spc="10" dirty="0">
                <a:latin typeface="Verdana"/>
                <a:cs typeface="Verdana"/>
              </a:rPr>
              <a:t>T</a:t>
            </a:r>
            <a:r>
              <a:rPr sz="1650" spc="15" baseline="-20202" dirty="0"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n </a:t>
            </a:r>
            <a:r>
              <a:rPr sz="1700" dirty="0">
                <a:latin typeface="Verdana"/>
                <a:cs typeface="Verdana"/>
              </a:rPr>
              <a:t>nodes is </a:t>
            </a:r>
            <a:r>
              <a:rPr sz="1700" spc="-5" dirty="0">
                <a:latin typeface="Verdana"/>
                <a:cs typeface="Verdana"/>
              </a:rPr>
              <a:t>given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by</a:t>
            </a:r>
            <a:endParaRPr sz="1700">
              <a:latin typeface="Verdana"/>
              <a:cs typeface="Verdana"/>
            </a:endParaRPr>
          </a:p>
          <a:p>
            <a:pPr marL="3451860" algn="just">
              <a:lnSpc>
                <a:spcPct val="100000"/>
              </a:lnSpc>
              <a:spcBef>
                <a:spcPts val="805"/>
              </a:spcBef>
            </a:pPr>
            <a:r>
              <a:rPr sz="1700" spc="5" dirty="0">
                <a:latin typeface="Verdana"/>
                <a:cs typeface="Verdana"/>
              </a:rPr>
              <a:t>D</a:t>
            </a:r>
            <a:r>
              <a:rPr sz="1650" spc="7" baseline="-20202" dirty="0"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=[log</a:t>
            </a:r>
            <a:r>
              <a:rPr sz="1650" spc="-7" baseline="-20202" dirty="0">
                <a:latin typeface="Verdana"/>
                <a:cs typeface="Verdana"/>
              </a:rPr>
              <a:t>2 </a:t>
            </a:r>
            <a:r>
              <a:rPr sz="1700" dirty="0">
                <a:latin typeface="Verdana"/>
                <a:cs typeface="Verdana"/>
              </a:rPr>
              <a:t>n</a:t>
            </a:r>
            <a:r>
              <a:rPr sz="1700" spc="3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+1]</a:t>
            </a:r>
            <a:endParaRPr sz="1700">
              <a:latin typeface="Verdana"/>
              <a:cs typeface="Verdana"/>
            </a:endParaRPr>
          </a:p>
          <a:p>
            <a:pPr marL="952500" lvl="1" indent="-340995" algn="just">
              <a:lnSpc>
                <a:spcPct val="100000"/>
              </a:lnSpc>
              <a:spcBef>
                <a:spcPts val="800"/>
              </a:spcBef>
              <a:buFont typeface="Wingdings"/>
              <a:buChar char=""/>
              <a:tabLst>
                <a:tab pos="953135" algn="l"/>
              </a:tabLst>
            </a:pPr>
            <a:r>
              <a:rPr sz="1500" spc="-10" dirty="0">
                <a:latin typeface="Verdana"/>
                <a:cs typeface="Verdana"/>
              </a:rPr>
              <a:t>This is </a:t>
            </a:r>
            <a:r>
              <a:rPr sz="1500" spc="-15" dirty="0">
                <a:latin typeface="Verdana"/>
                <a:cs typeface="Verdana"/>
              </a:rPr>
              <a:t>relatively </a:t>
            </a:r>
            <a:r>
              <a:rPr sz="1500" spc="-5" dirty="0">
                <a:latin typeface="Verdana"/>
                <a:cs typeface="Verdana"/>
              </a:rPr>
              <a:t>small </a:t>
            </a:r>
            <a:r>
              <a:rPr sz="1500" spc="-35" dirty="0">
                <a:latin typeface="Verdana"/>
                <a:cs typeface="Verdana"/>
              </a:rPr>
              <a:t>number. </a:t>
            </a:r>
            <a:r>
              <a:rPr sz="1500" spc="-15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example </a:t>
            </a:r>
            <a:r>
              <a:rPr sz="1500" spc="-10" dirty="0">
                <a:latin typeface="Verdana"/>
                <a:cs typeface="Verdana"/>
              </a:rPr>
              <a:t>if </a:t>
            </a:r>
            <a:r>
              <a:rPr sz="1500" spc="-5" dirty="0">
                <a:latin typeface="Verdana"/>
                <a:cs typeface="Verdana"/>
              </a:rPr>
              <a:t>the complete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spc="-5" dirty="0">
                <a:latin typeface="Verdana"/>
                <a:cs typeface="Verdana"/>
              </a:rPr>
              <a:t>T</a:t>
            </a:r>
            <a:r>
              <a:rPr sz="1500" spc="-7" baseline="-19444" dirty="0">
                <a:latin typeface="Verdana"/>
                <a:cs typeface="Verdana"/>
              </a:rPr>
              <a:t>n </a:t>
            </a:r>
            <a:r>
              <a:rPr sz="1500" dirty="0">
                <a:latin typeface="Verdana"/>
                <a:cs typeface="Verdana"/>
              </a:rPr>
              <a:t>has</a:t>
            </a:r>
            <a:r>
              <a:rPr sz="1500" spc="11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952500" marR="154940" algn="just">
              <a:lnSpc>
                <a:spcPct val="100000"/>
              </a:lnSpc>
            </a:pPr>
            <a:r>
              <a:rPr sz="1500" spc="-10" dirty="0">
                <a:latin typeface="Verdana"/>
                <a:cs typeface="Verdana"/>
              </a:rPr>
              <a:t>=1000000 </a:t>
            </a:r>
            <a:r>
              <a:rPr sz="1500" spc="-5" dirty="0">
                <a:latin typeface="Verdana"/>
                <a:cs typeface="Verdana"/>
              </a:rPr>
              <a:t>nodes, then </a:t>
            </a:r>
            <a:r>
              <a:rPr sz="1500" spc="-10" dirty="0">
                <a:latin typeface="Verdana"/>
                <a:cs typeface="Verdana"/>
              </a:rPr>
              <a:t>its </a:t>
            </a:r>
            <a:r>
              <a:rPr sz="1500" spc="-5" dirty="0">
                <a:latin typeface="Verdana"/>
                <a:cs typeface="Verdana"/>
              </a:rPr>
              <a:t>depth D</a:t>
            </a:r>
            <a:r>
              <a:rPr sz="1500" spc="-7" baseline="-19444" dirty="0">
                <a:latin typeface="Verdana"/>
                <a:cs typeface="Verdana"/>
              </a:rPr>
              <a:t>n </a:t>
            </a:r>
            <a:r>
              <a:rPr sz="1500" spc="-10" dirty="0">
                <a:latin typeface="Verdana"/>
                <a:cs typeface="Verdana"/>
              </a:rPr>
              <a:t>=21.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(Note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that, the depth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or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height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of a 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tree is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the maximum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number of nodes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in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a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branch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of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the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tree. This is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1 more 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than the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largest </a:t>
            </a:r>
            <a:r>
              <a:rPr sz="1500" spc="-15" dirty="0">
                <a:solidFill>
                  <a:srgbClr val="6600FF"/>
                </a:solidFill>
                <a:latin typeface="Verdana"/>
                <a:cs typeface="Verdana"/>
              </a:rPr>
              <a:t>level </a:t>
            </a:r>
            <a:r>
              <a:rPr sz="1500" dirty="0">
                <a:solidFill>
                  <a:srgbClr val="6600FF"/>
                </a:solidFill>
                <a:latin typeface="Verdana"/>
                <a:cs typeface="Verdana"/>
              </a:rPr>
              <a:t>number of </a:t>
            </a:r>
            <a:r>
              <a:rPr sz="1500" spc="-5" dirty="0">
                <a:solidFill>
                  <a:srgbClr val="6600FF"/>
                </a:solidFill>
                <a:latin typeface="Verdana"/>
                <a:cs typeface="Verdana"/>
              </a:rPr>
              <a:t>the</a:t>
            </a:r>
            <a:r>
              <a:rPr sz="1500" spc="2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500" spc="-10" dirty="0">
                <a:solidFill>
                  <a:srgbClr val="6600FF"/>
                </a:solidFill>
                <a:latin typeface="Verdana"/>
                <a:cs typeface="Verdana"/>
              </a:rPr>
              <a:t>tree.)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7980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/>
              <a:t>Complete </a:t>
            </a:r>
            <a:r>
              <a:rPr spc="-5" smtClean="0"/>
              <a:t>BinaryTree</a:t>
            </a:r>
            <a:endParaRPr spc="-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6963" y="868426"/>
            <a:ext cx="8157209" cy="2617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When 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built, </a:t>
            </a:r>
            <a:r>
              <a:rPr sz="1700" spc="-5" dirty="0">
                <a:latin typeface="Verdana"/>
                <a:cs typeface="Verdana"/>
              </a:rPr>
              <a:t>its </a:t>
            </a:r>
            <a:r>
              <a:rPr sz="1700" dirty="0">
                <a:latin typeface="Verdana"/>
                <a:cs typeface="Verdana"/>
              </a:rPr>
              <a:t>nodes are </a:t>
            </a:r>
            <a:r>
              <a:rPr sz="1700" spc="-5" dirty="0">
                <a:latin typeface="Verdana"/>
                <a:cs typeface="Verdana"/>
              </a:rPr>
              <a:t>generally added </a:t>
            </a:r>
            <a:r>
              <a:rPr sz="1700" dirty="0">
                <a:latin typeface="Verdana"/>
                <a:cs typeface="Verdana"/>
              </a:rPr>
              <a:t>one  at a </a:t>
            </a:r>
            <a:r>
              <a:rPr sz="1700" spc="-5" dirty="0">
                <a:latin typeface="Verdana"/>
                <a:cs typeface="Verdana"/>
              </a:rPr>
              <a:t>time. </a:t>
            </a:r>
            <a:r>
              <a:rPr sz="1700" dirty="0">
                <a:latin typeface="Verdana"/>
                <a:cs typeface="Verdana"/>
              </a:rPr>
              <a:t>As </a:t>
            </a:r>
            <a:r>
              <a:rPr sz="1700" spc="-5" dirty="0">
                <a:latin typeface="Verdana"/>
                <a:cs typeface="Verdana"/>
              </a:rPr>
              <a:t>with any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its </a:t>
            </a:r>
            <a:r>
              <a:rPr sz="1700" dirty="0">
                <a:latin typeface="Verdana"/>
                <a:cs typeface="Verdana"/>
              </a:rPr>
              <a:t>first node must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root.</a:t>
            </a:r>
            <a:endParaRPr sz="1700">
              <a:latin typeface="Verdana"/>
              <a:cs typeface="Verdana"/>
            </a:endParaRPr>
          </a:p>
          <a:p>
            <a:pPr marL="1384300" marR="24765" lvl="1" indent="-457200">
              <a:lnSpc>
                <a:spcPct val="100000"/>
              </a:lnSpc>
              <a:spcBef>
                <a:spcPts val="1195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1500" spc="-5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5" dirty="0">
                <a:latin typeface="Verdana"/>
                <a:cs typeface="Verdana"/>
              </a:rPr>
              <a:t>complete binary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spc="-5" dirty="0">
                <a:latin typeface="Verdana"/>
                <a:cs typeface="Verdana"/>
              </a:rPr>
              <a:t>the second </a:t>
            </a:r>
            <a:r>
              <a:rPr sz="1500" dirty="0">
                <a:latin typeface="Verdana"/>
                <a:cs typeface="Verdana"/>
              </a:rPr>
              <a:t>node must </a:t>
            </a:r>
            <a:r>
              <a:rPr sz="1500" spc="-5" dirty="0">
                <a:latin typeface="Verdana"/>
                <a:cs typeface="Verdana"/>
              </a:rPr>
              <a:t>be 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-1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root.</a:t>
            </a:r>
            <a:endParaRPr sz="1500">
              <a:latin typeface="Verdana"/>
              <a:cs typeface="Verdana"/>
            </a:endParaRPr>
          </a:p>
          <a:p>
            <a:pPr marL="1384300" lvl="1" indent="-457834">
              <a:lnSpc>
                <a:spcPct val="100000"/>
              </a:lnSpc>
              <a:spcBef>
                <a:spcPts val="1200"/>
              </a:spcBef>
              <a:buFont typeface="Wingdings"/>
              <a:buChar char=""/>
              <a:tabLst>
                <a:tab pos="1384300" algn="l"/>
                <a:tab pos="1384935" algn="l"/>
              </a:tabLst>
            </a:pPr>
            <a:r>
              <a:rPr sz="1500" spc="-5" dirty="0">
                <a:latin typeface="Verdana"/>
                <a:cs typeface="Verdana"/>
              </a:rPr>
              <a:t>The next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(third </a:t>
            </a:r>
            <a:r>
              <a:rPr sz="1500" spc="-5" dirty="0">
                <a:latin typeface="Verdana"/>
                <a:cs typeface="Verdana"/>
              </a:rPr>
              <a:t>node) </a:t>
            </a:r>
            <a:r>
              <a:rPr sz="1500" dirty="0">
                <a:latin typeface="Verdana"/>
                <a:cs typeface="Verdana"/>
              </a:rPr>
              <a:t>must </a:t>
            </a:r>
            <a:r>
              <a:rPr sz="1500" spc="-5" dirty="0">
                <a:latin typeface="Verdana"/>
                <a:cs typeface="Verdana"/>
              </a:rPr>
              <a:t>be the </a:t>
            </a:r>
            <a:r>
              <a:rPr sz="1500" spc="-10" dirty="0">
                <a:latin typeface="Verdana"/>
                <a:cs typeface="Verdana"/>
              </a:rPr>
              <a:t>right child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</a:t>
            </a:r>
            <a:r>
              <a:rPr sz="1500" spc="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root.</a:t>
            </a:r>
            <a:endParaRPr sz="1500">
              <a:latin typeface="Verdana"/>
              <a:cs typeface="Verdana"/>
            </a:endParaRPr>
          </a:p>
          <a:p>
            <a:pPr marL="352425" marR="406400" indent="-34036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5" dirty="0">
                <a:latin typeface="Verdana"/>
                <a:cs typeface="Verdana"/>
              </a:rPr>
              <a:t>Following this </a:t>
            </a:r>
            <a:r>
              <a:rPr sz="1700" dirty="0">
                <a:latin typeface="Verdana"/>
                <a:cs typeface="Verdana"/>
              </a:rPr>
              <a:t>rule, where </a:t>
            </a:r>
            <a:r>
              <a:rPr sz="1700" spc="-5" dirty="0">
                <a:latin typeface="Verdana"/>
                <a:cs typeface="Verdana"/>
              </a:rPr>
              <a:t>would the </a:t>
            </a:r>
            <a:r>
              <a:rPr sz="1700" dirty="0">
                <a:latin typeface="Verdana"/>
                <a:cs typeface="Verdana"/>
              </a:rPr>
              <a:t>fourth node </a:t>
            </a:r>
            <a:r>
              <a:rPr sz="1700" spc="-5" dirty="0">
                <a:latin typeface="Verdana"/>
                <a:cs typeface="Verdana"/>
              </a:rPr>
              <a:t>have to be placed?  </a:t>
            </a:r>
            <a:r>
              <a:rPr sz="1700" dirty="0">
                <a:latin typeface="Verdana"/>
                <a:cs typeface="Verdana"/>
              </a:rPr>
              <a:t>The next nodes must </a:t>
            </a:r>
            <a:r>
              <a:rPr sz="1700" spc="-5" dirty="0">
                <a:latin typeface="Verdana"/>
                <a:cs typeface="Verdana"/>
              </a:rPr>
              <a:t>always </a:t>
            </a:r>
            <a:r>
              <a:rPr sz="1700" dirty="0">
                <a:latin typeface="Verdana"/>
                <a:cs typeface="Verdana"/>
              </a:rPr>
              <a:t>fill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next </a:t>
            </a:r>
            <a:r>
              <a:rPr sz="1700" spc="-5" dirty="0">
                <a:latin typeface="Verdana"/>
                <a:cs typeface="Verdana"/>
              </a:rPr>
              <a:t>level </a:t>
            </a:r>
            <a:r>
              <a:rPr sz="1700" dirty="0">
                <a:latin typeface="Verdana"/>
                <a:cs typeface="Verdana"/>
              </a:rPr>
              <a:t>from left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right.</a:t>
            </a:r>
            <a:endParaRPr sz="17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And so we continue, </a:t>
            </a:r>
            <a:r>
              <a:rPr sz="1700" spc="-5" dirty="0">
                <a:latin typeface="Verdana"/>
                <a:cs typeface="Verdana"/>
              </a:rPr>
              <a:t>adding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0667" y="4259960"/>
            <a:ext cx="7649845" cy="1175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Therefore,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complete binary </a:t>
            </a:r>
            <a:r>
              <a:rPr sz="1700" dirty="0">
                <a:latin typeface="Verdana"/>
                <a:cs typeface="Verdana"/>
              </a:rPr>
              <a:t>tree,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way </a:t>
            </a:r>
            <a:r>
              <a:rPr sz="1700" spc="-5" dirty="0">
                <a:latin typeface="Verdana"/>
                <a:cs typeface="Verdana"/>
              </a:rPr>
              <a:t>that </a:t>
            </a:r>
            <a:r>
              <a:rPr sz="1700" dirty="0">
                <a:latin typeface="Verdana"/>
                <a:cs typeface="Verdana"/>
              </a:rPr>
              <a:t>we </a:t>
            </a:r>
            <a:r>
              <a:rPr sz="1700" spc="-5" dirty="0">
                <a:latin typeface="Verdana"/>
                <a:cs typeface="Verdana"/>
              </a:rPr>
              <a:t>add </a:t>
            </a:r>
            <a:r>
              <a:rPr sz="1700" dirty="0">
                <a:latin typeface="Verdana"/>
                <a:cs typeface="Verdana"/>
              </a:rPr>
              <a:t>nodes is  restricted:</a:t>
            </a:r>
            <a:endParaRPr sz="1700">
              <a:latin typeface="Verdana"/>
              <a:cs typeface="Verdana"/>
            </a:endParaRPr>
          </a:p>
          <a:p>
            <a:pPr marL="1303020" marR="410845" lvl="1" indent="-340360">
              <a:lnSpc>
                <a:spcPct val="100000"/>
              </a:lnSpc>
              <a:spcBef>
                <a:spcPts val="1370"/>
              </a:spcBef>
              <a:buFont typeface="Wingdings"/>
              <a:buChar char=""/>
              <a:tabLst>
                <a:tab pos="1303020" algn="l"/>
                <a:tab pos="1303655" algn="l"/>
              </a:tabLst>
            </a:pPr>
            <a:r>
              <a:rPr sz="1500" dirty="0">
                <a:latin typeface="Verdana"/>
                <a:cs typeface="Verdana"/>
              </a:rPr>
              <a:t>Nodes must </a:t>
            </a:r>
            <a:r>
              <a:rPr sz="1500" spc="-10" dirty="0">
                <a:latin typeface="Verdana"/>
                <a:cs typeface="Verdana"/>
              </a:rPr>
              <a:t>completely fill </a:t>
            </a:r>
            <a:r>
              <a:rPr sz="1500" spc="-5" dirty="0">
                <a:latin typeface="Verdana"/>
                <a:cs typeface="Verdana"/>
              </a:rPr>
              <a:t>each </a:t>
            </a:r>
            <a:r>
              <a:rPr sz="1500" spc="-15" dirty="0">
                <a:latin typeface="Verdana"/>
                <a:cs typeface="Verdana"/>
              </a:rPr>
              <a:t>level </a:t>
            </a:r>
            <a:r>
              <a:rPr sz="1500" spc="-5" dirty="0">
                <a:latin typeface="Verdana"/>
                <a:cs typeface="Verdana"/>
              </a:rPr>
              <a:t>from </a:t>
            </a:r>
            <a:r>
              <a:rPr sz="1500" spc="-10" dirty="0">
                <a:latin typeface="Verdana"/>
                <a:cs typeface="Verdana"/>
              </a:rPr>
              <a:t>left-to-right </a:t>
            </a:r>
            <a:r>
              <a:rPr sz="1500" spc="-5" dirty="0">
                <a:latin typeface="Verdana"/>
                <a:cs typeface="Verdana"/>
              </a:rPr>
              <a:t>before  </a:t>
            </a:r>
            <a:r>
              <a:rPr sz="1500" spc="-10" dirty="0">
                <a:latin typeface="Verdana"/>
                <a:cs typeface="Verdana"/>
              </a:rPr>
              <a:t>proceeding </a:t>
            </a:r>
            <a:r>
              <a:rPr sz="1500" spc="-5" dirty="0">
                <a:latin typeface="Verdana"/>
                <a:cs typeface="Verdana"/>
              </a:rPr>
              <a:t>to the next</a:t>
            </a:r>
            <a:r>
              <a:rPr sz="1500" spc="25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level.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855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Complete </a:t>
            </a:r>
            <a:r>
              <a:rPr spc="-5" dirty="0"/>
              <a:t>Binary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4112261" cy="136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Complete </a:t>
            </a:r>
            <a:r>
              <a:rPr spc="-5" dirty="0"/>
              <a:t>Binary</a:t>
            </a:r>
            <a:r>
              <a:rPr spc="-80" dirty="0"/>
              <a:t> </a:t>
            </a:r>
            <a:r>
              <a:rPr spc="-5" dirty="0"/>
              <a:t>Tree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15468" y="1505711"/>
            <a:ext cx="5495925" cy="878205"/>
          </a:xfrm>
          <a:prstGeom prst="rect">
            <a:avLst/>
          </a:prstGeom>
          <a:solidFill>
            <a:srgbClr val="FFFFDD"/>
          </a:solidFill>
          <a:ln w="9144">
            <a:solidFill>
              <a:srgbClr val="99CC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1440" marR="360045">
              <a:lnSpc>
                <a:spcPct val="100000"/>
              </a:lnSpc>
              <a:spcBef>
                <a:spcPts val="350"/>
              </a:spcBef>
            </a:pPr>
            <a:r>
              <a:rPr sz="1700" spc="-10" dirty="0">
                <a:latin typeface="Verdana"/>
                <a:cs typeface="Verdana"/>
              </a:rPr>
              <a:t>No, </a:t>
            </a:r>
            <a:r>
              <a:rPr sz="1700" spc="-5" dirty="0">
                <a:latin typeface="Verdana"/>
                <a:cs typeface="Verdana"/>
              </a:rPr>
              <a:t>it isn't </a:t>
            </a:r>
            <a:r>
              <a:rPr sz="1700" dirty="0">
                <a:latin typeface="Verdana"/>
                <a:cs typeface="Verdana"/>
              </a:rPr>
              <a:t>since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nodes 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bottom </a:t>
            </a:r>
            <a:r>
              <a:rPr sz="1700" spc="-5" dirty="0">
                <a:latin typeface="Verdana"/>
                <a:cs typeface="Verdana"/>
              </a:rPr>
              <a:t>level 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not been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added</a:t>
            </a:r>
            <a:endParaRPr sz="1700">
              <a:latin typeface="Verdana"/>
              <a:cs typeface="Verdana"/>
            </a:endParaRPr>
          </a:p>
          <a:p>
            <a:pPr marL="9144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from left </a:t>
            </a:r>
            <a:r>
              <a:rPr sz="1700" spc="-5" dirty="0">
                <a:latin typeface="Verdana"/>
                <a:cs typeface="Verdana"/>
              </a:rPr>
              <a:t>to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right.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1355" y="527304"/>
            <a:ext cx="7461884" cy="876300"/>
          </a:xfrm>
          <a:prstGeom prst="rect">
            <a:avLst/>
          </a:prstGeom>
          <a:solidFill>
            <a:srgbClr val="FFFFDD"/>
          </a:solidFill>
          <a:ln w="9144">
            <a:solidFill>
              <a:srgbClr val="99CC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90805" marR="411480">
              <a:lnSpc>
                <a:spcPct val="100000"/>
              </a:lnSpc>
              <a:spcBef>
                <a:spcPts val="350"/>
              </a:spcBef>
            </a:pPr>
            <a:r>
              <a:rPr sz="1700" dirty="0">
                <a:latin typeface="Verdana"/>
                <a:cs typeface="Verdana"/>
              </a:rPr>
              <a:t>Just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check </a:t>
            </a:r>
            <a:r>
              <a:rPr sz="1700" spc="-5" dirty="0">
                <a:latin typeface="Verdana"/>
                <a:cs typeface="Verdana"/>
              </a:rPr>
              <a:t>your </a:t>
            </a:r>
            <a:r>
              <a:rPr sz="1700" dirty="0">
                <a:latin typeface="Verdana"/>
                <a:cs typeface="Verdana"/>
              </a:rPr>
              <a:t>understanding, </a:t>
            </a:r>
            <a:r>
              <a:rPr sz="1700" spc="-5" dirty="0">
                <a:latin typeface="Verdana"/>
                <a:cs typeface="Verdana"/>
              </a:rPr>
              <a:t>is this binary </a:t>
            </a:r>
            <a:r>
              <a:rPr sz="1700" dirty="0">
                <a:latin typeface="Verdana"/>
                <a:cs typeface="Verdana"/>
              </a:rPr>
              <a:t>tree a </a:t>
            </a:r>
            <a:r>
              <a:rPr sz="1700" spc="-5" dirty="0">
                <a:latin typeface="Verdana"/>
                <a:cs typeface="Verdana"/>
              </a:rPr>
              <a:t>complete  binary</a:t>
            </a:r>
            <a:endParaRPr sz="17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tree?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9844" y="3509009"/>
            <a:ext cx="7609840" cy="9918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Is </a:t>
            </a:r>
            <a:r>
              <a:rPr sz="1700" spc="-5" dirty="0">
                <a:latin typeface="Verdana"/>
                <a:cs typeface="Verdana"/>
              </a:rPr>
              <a:t>this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complete?</a:t>
            </a:r>
            <a:endParaRPr sz="1700">
              <a:latin typeface="Verdana"/>
              <a:cs typeface="Verdana"/>
            </a:endParaRPr>
          </a:p>
          <a:p>
            <a:pPr marL="48895" marR="5080">
              <a:lnSpc>
                <a:spcPct val="100000"/>
              </a:lnSpc>
              <a:spcBef>
                <a:spcPts val="1485"/>
              </a:spcBef>
            </a:pPr>
            <a:r>
              <a:rPr sz="1700" spc="-10" dirty="0">
                <a:latin typeface="Verdana"/>
                <a:cs typeface="Verdana"/>
              </a:rPr>
              <a:t>No, </a:t>
            </a:r>
            <a:r>
              <a:rPr sz="1700" dirty="0">
                <a:latin typeface="Verdana"/>
                <a:cs typeface="Verdana"/>
              </a:rPr>
              <a:t>since </a:t>
            </a:r>
            <a:r>
              <a:rPr sz="1700" spc="-5" dirty="0">
                <a:latin typeface="Verdana"/>
                <a:cs typeface="Verdana"/>
              </a:rPr>
              <a:t>the third level was </a:t>
            </a:r>
            <a:r>
              <a:rPr sz="1700" dirty="0">
                <a:latin typeface="Verdana"/>
                <a:cs typeface="Verdana"/>
              </a:rPr>
              <a:t>not </a:t>
            </a:r>
            <a:r>
              <a:rPr sz="1700" spc="-5" dirty="0">
                <a:latin typeface="Verdana"/>
                <a:cs typeface="Verdana"/>
              </a:rPr>
              <a:t>completed </a:t>
            </a:r>
            <a:r>
              <a:rPr sz="1700" dirty="0">
                <a:latin typeface="Verdana"/>
                <a:cs typeface="Verdana"/>
              </a:rPr>
              <a:t>before starting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fourth  </a:t>
            </a:r>
            <a:r>
              <a:rPr sz="1700" spc="-5" dirty="0">
                <a:latin typeface="Verdana"/>
                <a:cs typeface="Verdana"/>
              </a:rPr>
              <a:t>level.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974335" y="4622291"/>
            <a:ext cx="3439795" cy="971550"/>
            <a:chOff x="4974335" y="4622291"/>
            <a:chExt cx="3439795" cy="971550"/>
          </a:xfrm>
        </p:grpSpPr>
        <p:sp>
          <p:nvSpPr>
            <p:cNvPr id="9" name="object 9"/>
            <p:cNvSpPr/>
            <p:nvPr/>
          </p:nvSpPr>
          <p:spPr>
            <a:xfrm>
              <a:off x="7309103" y="4716807"/>
              <a:ext cx="1104900" cy="8766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974335" y="4622291"/>
              <a:ext cx="2380488" cy="85801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1803265" y="4287400"/>
            <a:ext cx="2247550" cy="206725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03419" y="1591851"/>
            <a:ext cx="2429616" cy="19342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149852" y="5643371"/>
            <a:ext cx="4562856" cy="10287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43915" y="653922"/>
            <a:ext cx="8163559" cy="2479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said </a:t>
            </a:r>
            <a:r>
              <a:rPr sz="1700" spc="-5" dirty="0">
                <a:latin typeface="Verdana"/>
                <a:cs typeface="Verdana"/>
              </a:rPr>
              <a:t>to be </a:t>
            </a:r>
            <a:r>
              <a:rPr sz="1700" dirty="0">
                <a:latin typeface="Verdana"/>
                <a:cs typeface="Verdana"/>
              </a:rPr>
              <a:t>a 2–tree or an extended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if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each</a:t>
            </a:r>
            <a:endParaRPr sz="1700">
              <a:latin typeface="Verdana"/>
              <a:cs typeface="Verdana"/>
            </a:endParaRPr>
          </a:p>
          <a:p>
            <a:pPr marL="355600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node N has either 0 or 2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children.</a:t>
            </a:r>
            <a:endParaRPr sz="1700">
              <a:latin typeface="Verdana"/>
              <a:cs typeface="Verdana"/>
            </a:endParaRPr>
          </a:p>
          <a:p>
            <a:pPr marL="1387475" lvl="1" indent="-343535">
              <a:lnSpc>
                <a:spcPct val="100000"/>
              </a:lnSpc>
              <a:spcBef>
                <a:spcPts val="1195"/>
              </a:spcBef>
              <a:buFont typeface="Wingdings"/>
              <a:buChar char=""/>
              <a:tabLst>
                <a:tab pos="1387475" algn="l"/>
                <a:tab pos="1388110" algn="l"/>
              </a:tabLst>
            </a:pPr>
            <a:r>
              <a:rPr sz="1500" spc="-5" dirty="0">
                <a:latin typeface="Verdana"/>
                <a:cs typeface="Verdana"/>
              </a:rPr>
              <a:t>the nodes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spc="-5" dirty="0">
                <a:latin typeface="Verdana"/>
                <a:cs typeface="Verdana"/>
              </a:rPr>
              <a:t>two </a:t>
            </a:r>
            <a:r>
              <a:rPr sz="1500" spc="-10" dirty="0">
                <a:latin typeface="Verdana"/>
                <a:cs typeface="Verdana"/>
              </a:rPr>
              <a:t>children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internal</a:t>
            </a:r>
            <a:r>
              <a:rPr sz="1500" spc="13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nodes</a:t>
            </a:r>
            <a:endParaRPr sz="1500">
              <a:latin typeface="Verdana"/>
              <a:cs typeface="Verdana"/>
            </a:endParaRPr>
          </a:p>
          <a:p>
            <a:pPr marL="1387475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387475" algn="l"/>
                <a:tab pos="1388110" algn="l"/>
              </a:tabLst>
            </a:pPr>
            <a:r>
              <a:rPr sz="1500" spc="-5" dirty="0">
                <a:latin typeface="Verdana"/>
                <a:cs typeface="Verdana"/>
              </a:rPr>
              <a:t>the nodes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dirty="0">
                <a:latin typeface="Verdana"/>
                <a:cs typeface="Verdana"/>
              </a:rPr>
              <a:t>0 </a:t>
            </a:r>
            <a:r>
              <a:rPr sz="1500" spc="-10" dirty="0">
                <a:latin typeface="Verdana"/>
                <a:cs typeface="Verdana"/>
              </a:rPr>
              <a:t>children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spc="-10" dirty="0">
                <a:latin typeface="Verdana"/>
                <a:cs typeface="Verdana"/>
              </a:rPr>
              <a:t>called </a:t>
            </a:r>
            <a:r>
              <a:rPr sz="1500" spc="-5" dirty="0">
                <a:latin typeface="Verdana"/>
                <a:cs typeface="Verdana"/>
              </a:rPr>
              <a:t>external</a:t>
            </a:r>
            <a:r>
              <a:rPr sz="1500" spc="114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nodes</a:t>
            </a:r>
            <a:endParaRPr sz="1500">
              <a:latin typeface="Verdana"/>
              <a:cs typeface="Verdana"/>
            </a:endParaRPr>
          </a:p>
          <a:p>
            <a:pPr marL="355600" indent="-342900">
              <a:lnSpc>
                <a:spcPct val="100000"/>
              </a:lnSpc>
              <a:spcBef>
                <a:spcPts val="1205"/>
              </a:spcBef>
              <a:buFont typeface="Wingdings"/>
              <a:buChar char="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For </a:t>
            </a:r>
            <a:r>
              <a:rPr sz="1700" spc="-5" dirty="0">
                <a:latin typeface="Verdana"/>
                <a:cs typeface="Verdana"/>
              </a:rPr>
              <a:t>distinguished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purpose,</a:t>
            </a:r>
            <a:endParaRPr sz="1700">
              <a:latin typeface="Verdana"/>
              <a:cs typeface="Verdana"/>
            </a:endParaRPr>
          </a:p>
          <a:p>
            <a:pPr marL="1387475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387475" algn="l"/>
                <a:tab pos="1388110" algn="l"/>
              </a:tabLst>
            </a:pPr>
            <a:r>
              <a:rPr sz="1500" spc="-10" dirty="0">
                <a:latin typeface="Verdana"/>
                <a:cs typeface="Verdana"/>
              </a:rPr>
              <a:t>Circles </a:t>
            </a:r>
            <a:r>
              <a:rPr sz="1500" spc="-5" dirty="0">
                <a:latin typeface="Verdana"/>
                <a:cs typeface="Verdana"/>
              </a:rPr>
              <a:t>are used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internal</a:t>
            </a:r>
            <a:r>
              <a:rPr sz="1500" spc="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nodes.</a:t>
            </a:r>
            <a:endParaRPr sz="1500">
              <a:latin typeface="Verdana"/>
              <a:cs typeface="Verdana"/>
            </a:endParaRPr>
          </a:p>
          <a:p>
            <a:pPr marL="1387475" lvl="1" indent="-343535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387475" algn="l"/>
                <a:tab pos="1388110" algn="l"/>
              </a:tabLst>
            </a:pPr>
            <a:r>
              <a:rPr sz="1500" spc="-10" dirty="0">
                <a:latin typeface="Verdana"/>
                <a:cs typeface="Verdana"/>
              </a:rPr>
              <a:t>Squares </a:t>
            </a:r>
            <a:r>
              <a:rPr sz="1500" spc="-5" dirty="0">
                <a:latin typeface="Verdana"/>
                <a:cs typeface="Verdana"/>
              </a:rPr>
              <a:t>are used </a:t>
            </a:r>
            <a:r>
              <a:rPr sz="1500" dirty="0">
                <a:latin typeface="Verdana"/>
                <a:cs typeface="Verdana"/>
              </a:rPr>
              <a:t>for </a:t>
            </a:r>
            <a:r>
              <a:rPr sz="1500" spc="-5" dirty="0">
                <a:latin typeface="Verdana"/>
                <a:cs typeface="Verdana"/>
              </a:rPr>
              <a:t>external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nodes.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17064" y="3921252"/>
            <a:ext cx="3811904" cy="2095500"/>
            <a:chOff x="2417064" y="3921252"/>
            <a:chExt cx="3811904" cy="2095500"/>
          </a:xfrm>
        </p:grpSpPr>
        <p:sp>
          <p:nvSpPr>
            <p:cNvPr id="5" name="object 5"/>
            <p:cNvSpPr/>
            <p:nvPr/>
          </p:nvSpPr>
          <p:spPr>
            <a:xfrm>
              <a:off x="4265676" y="3921252"/>
              <a:ext cx="220980" cy="23774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270504" y="4424172"/>
              <a:ext cx="219456" cy="237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486912" y="4079748"/>
              <a:ext cx="782320" cy="425450"/>
            </a:xfrm>
            <a:custGeom>
              <a:avLst/>
              <a:gdLst/>
              <a:ahLst/>
              <a:cxnLst/>
              <a:rect l="l" t="t" r="r" b="b"/>
              <a:pathLst>
                <a:path w="782320" h="425450">
                  <a:moveTo>
                    <a:pt x="781812" y="0"/>
                  </a:moveTo>
                  <a:lnTo>
                    <a:pt x="0" y="4251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297424" y="4424172"/>
              <a:ext cx="219456" cy="2377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482084" y="4079748"/>
              <a:ext cx="855344" cy="425450"/>
            </a:xfrm>
            <a:custGeom>
              <a:avLst/>
              <a:gdLst/>
              <a:ahLst/>
              <a:cxnLst/>
              <a:rect l="l" t="t" r="r" b="b"/>
              <a:pathLst>
                <a:path w="855345" h="425450">
                  <a:moveTo>
                    <a:pt x="0" y="0"/>
                  </a:moveTo>
                  <a:lnTo>
                    <a:pt x="854963" y="4251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807208" y="4849368"/>
              <a:ext cx="220979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53512" y="4620768"/>
              <a:ext cx="355600" cy="271780"/>
            </a:xfrm>
            <a:custGeom>
              <a:avLst/>
              <a:gdLst/>
              <a:ahLst/>
              <a:cxnLst/>
              <a:rect l="l" t="t" r="r" b="b"/>
              <a:pathLst>
                <a:path w="355600" h="271779">
                  <a:moveTo>
                    <a:pt x="355091" y="0"/>
                  </a:moveTo>
                  <a:lnTo>
                    <a:pt x="0" y="271271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25596" y="4849368"/>
              <a:ext cx="219456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451860" y="4620768"/>
              <a:ext cx="248920" cy="271780"/>
            </a:xfrm>
            <a:custGeom>
              <a:avLst/>
              <a:gdLst/>
              <a:ahLst/>
              <a:cxnLst/>
              <a:rect l="l" t="t" r="r" b="b"/>
              <a:pathLst>
                <a:path w="248920" h="271779">
                  <a:moveTo>
                    <a:pt x="0" y="0"/>
                  </a:moveTo>
                  <a:lnTo>
                    <a:pt x="248412" y="2712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728972" y="4849368"/>
              <a:ext cx="219456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910328" y="4658868"/>
              <a:ext cx="426720" cy="193675"/>
            </a:xfrm>
            <a:custGeom>
              <a:avLst/>
              <a:gdLst/>
              <a:ahLst/>
              <a:cxnLst/>
              <a:rect l="l" t="t" r="r" b="b"/>
              <a:pathLst>
                <a:path w="426720" h="193675">
                  <a:moveTo>
                    <a:pt x="426720" y="0"/>
                  </a:moveTo>
                  <a:lnTo>
                    <a:pt x="0" y="19354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3744" y="5391912"/>
              <a:ext cx="219456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668524" y="5045964"/>
              <a:ext cx="178435" cy="349250"/>
            </a:xfrm>
            <a:custGeom>
              <a:avLst/>
              <a:gdLst/>
              <a:ahLst/>
              <a:cxnLst/>
              <a:rect l="l" t="t" r="r" b="b"/>
              <a:pathLst>
                <a:path w="178435" h="349250">
                  <a:moveTo>
                    <a:pt x="178307" y="0"/>
                  </a:moveTo>
                  <a:lnTo>
                    <a:pt x="0" y="3489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57144" y="5391912"/>
              <a:ext cx="219456" cy="23774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988564" y="5045964"/>
              <a:ext cx="142240" cy="387350"/>
            </a:xfrm>
            <a:custGeom>
              <a:avLst/>
              <a:gdLst/>
              <a:ahLst/>
              <a:cxnLst/>
              <a:rect l="l" t="t" r="r" b="b"/>
              <a:pathLst>
                <a:path w="142239" h="387350">
                  <a:moveTo>
                    <a:pt x="0" y="0"/>
                  </a:moveTo>
                  <a:lnTo>
                    <a:pt x="141731" y="3870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79036" y="5352288"/>
              <a:ext cx="220980" cy="237744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625340" y="5085588"/>
              <a:ext cx="178435" cy="269875"/>
            </a:xfrm>
            <a:custGeom>
              <a:avLst/>
              <a:gdLst/>
              <a:ahLst/>
              <a:cxnLst/>
              <a:rect l="l" t="t" r="r" b="b"/>
              <a:pathLst>
                <a:path w="178435" h="269875">
                  <a:moveTo>
                    <a:pt x="178308" y="0"/>
                  </a:moveTo>
                  <a:lnTo>
                    <a:pt x="0" y="2697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89960" y="543610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135636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5636" y="147827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89960" y="543610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0" y="147827"/>
                  </a:moveTo>
                  <a:lnTo>
                    <a:pt x="135636" y="147827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45052" y="54361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137160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7160" y="147827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845052" y="54361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0" y="147827"/>
                  </a:moveTo>
                  <a:lnTo>
                    <a:pt x="137160" y="147827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983480" y="54361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137160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7160" y="147827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83480" y="54361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0" y="147827"/>
                  </a:moveTo>
                  <a:lnTo>
                    <a:pt x="137160" y="147827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521964" y="504596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178308" y="39624"/>
                  </a:moveTo>
                  <a:lnTo>
                    <a:pt x="0" y="387096"/>
                  </a:lnTo>
                </a:path>
                <a:path w="426720" h="387350">
                  <a:moveTo>
                    <a:pt x="284988" y="0"/>
                  </a:moveTo>
                  <a:lnTo>
                    <a:pt x="426720" y="3870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42316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56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5636" y="14935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42316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0" y="149352"/>
                  </a:moveTo>
                  <a:lnTo>
                    <a:pt x="135636" y="14935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455164" y="5588508"/>
              <a:ext cx="106680" cy="269875"/>
            </a:xfrm>
            <a:custGeom>
              <a:avLst/>
              <a:gdLst/>
              <a:ahLst/>
              <a:cxnLst/>
              <a:rect l="l" t="t" r="r" b="b"/>
              <a:pathLst>
                <a:path w="106680" h="269875">
                  <a:moveTo>
                    <a:pt x="106680" y="0"/>
                  </a:moveTo>
                  <a:lnTo>
                    <a:pt x="0" y="2697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4320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56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5636" y="14935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74320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0" y="149352"/>
                  </a:moveTo>
                  <a:lnTo>
                    <a:pt x="135636" y="14935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703576" y="5626608"/>
              <a:ext cx="106680" cy="231775"/>
            </a:xfrm>
            <a:custGeom>
              <a:avLst/>
              <a:gdLst/>
              <a:ahLst/>
              <a:cxnLst/>
              <a:rect l="l" t="t" r="r" b="b"/>
              <a:pathLst>
                <a:path w="106680" h="231775">
                  <a:moveTo>
                    <a:pt x="0" y="0"/>
                  </a:moveTo>
                  <a:lnTo>
                    <a:pt x="106680" y="2316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95656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56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5636" y="14935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956560" y="58613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0" y="149352"/>
                  </a:moveTo>
                  <a:lnTo>
                    <a:pt x="135636" y="14935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023616" y="5588508"/>
              <a:ext cx="71755" cy="269875"/>
            </a:xfrm>
            <a:custGeom>
              <a:avLst/>
              <a:gdLst/>
              <a:ahLst/>
              <a:cxnLst/>
              <a:rect l="l" t="t" r="r" b="b"/>
              <a:pathLst>
                <a:path w="71755" h="269875">
                  <a:moveTo>
                    <a:pt x="71627" y="0"/>
                  </a:moveTo>
                  <a:lnTo>
                    <a:pt x="0" y="2697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240024" y="58613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137160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7160" y="14935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240024" y="58613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0" y="149352"/>
                  </a:moveTo>
                  <a:lnTo>
                    <a:pt x="137160" y="14935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238500" y="5085588"/>
              <a:ext cx="1813560" cy="772795"/>
            </a:xfrm>
            <a:custGeom>
              <a:avLst/>
              <a:gdLst/>
              <a:ahLst/>
              <a:cxnLst/>
              <a:rect l="l" t="t" r="r" b="b"/>
              <a:pathLst>
                <a:path w="1813560" h="772795">
                  <a:moveTo>
                    <a:pt x="0" y="541020"/>
                  </a:moveTo>
                  <a:lnTo>
                    <a:pt x="70103" y="772668"/>
                  </a:lnTo>
                </a:path>
                <a:path w="1813560" h="772795">
                  <a:moveTo>
                    <a:pt x="1635252" y="0"/>
                  </a:moveTo>
                  <a:lnTo>
                    <a:pt x="1813560" y="3474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086855" y="493318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135636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5636" y="14782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086855" y="493318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0" y="147828"/>
                  </a:moveTo>
                  <a:lnTo>
                    <a:pt x="135636" y="147828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78780" y="4620768"/>
              <a:ext cx="676910" cy="309880"/>
            </a:xfrm>
            <a:custGeom>
              <a:avLst/>
              <a:gdLst/>
              <a:ahLst/>
              <a:cxnLst/>
              <a:rect l="l" t="t" r="r" b="b"/>
              <a:pathLst>
                <a:path w="676910" h="309879">
                  <a:moveTo>
                    <a:pt x="0" y="0"/>
                  </a:moveTo>
                  <a:lnTo>
                    <a:pt x="676656" y="3093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236720" y="5823204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137160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7160" y="147828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36720" y="5823204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0" y="147828"/>
                  </a:moveTo>
                  <a:lnTo>
                    <a:pt x="137160" y="147828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35068" y="58232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135636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5636" y="14782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735068" y="58232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0" y="147828"/>
                  </a:moveTo>
                  <a:lnTo>
                    <a:pt x="135636" y="147828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268724" y="5548884"/>
              <a:ext cx="535305" cy="271780"/>
            </a:xfrm>
            <a:custGeom>
              <a:avLst/>
              <a:gdLst/>
              <a:ahLst/>
              <a:cxnLst/>
              <a:rect l="l" t="t" r="r" b="b"/>
              <a:pathLst>
                <a:path w="535304" h="271779">
                  <a:moveTo>
                    <a:pt x="249936" y="0"/>
                  </a:moveTo>
                  <a:lnTo>
                    <a:pt x="0" y="271271"/>
                  </a:lnTo>
                </a:path>
                <a:path w="535304" h="271779">
                  <a:moveTo>
                    <a:pt x="391667" y="0"/>
                  </a:moveTo>
                  <a:lnTo>
                    <a:pt x="534924" y="2712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2914650" y="6222593"/>
            <a:ext cx="31546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Figure: Extended </a:t>
            </a:r>
            <a:r>
              <a:rPr sz="1700" spc="-5" dirty="0">
                <a:latin typeface="Verdana"/>
                <a:cs typeface="Verdana"/>
              </a:rPr>
              <a:t>binary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40258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/>
              <a:t>Extended Binary Tree </a:t>
            </a:r>
            <a:r>
              <a:rPr sz="1800" dirty="0"/>
              <a:t>or</a:t>
            </a:r>
            <a:r>
              <a:rPr sz="1800" spc="-5" dirty="0"/>
              <a:t> 2-Tree</a:t>
            </a:r>
          </a:p>
        </p:txBody>
      </p:sp>
      <p:sp>
        <p:nvSpPr>
          <p:cNvPr id="52" name="object 52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4213" y="630427"/>
            <a:ext cx="8521065" cy="2571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Converting a Binary </a:t>
            </a:r>
            <a:r>
              <a:rPr sz="2000" b="1" u="heavy" spc="-3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Tree </a:t>
            </a:r>
            <a:r>
              <a:rPr sz="20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into an Extended Binary </a:t>
            </a:r>
            <a:r>
              <a:rPr sz="2000" b="1" u="heavy" spc="-3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Tree </a:t>
            </a:r>
            <a:r>
              <a:rPr sz="20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or 2-</a:t>
            </a:r>
            <a:r>
              <a:rPr sz="2000" b="1" u="heavy" spc="-10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3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Tree</a:t>
            </a:r>
            <a:endParaRPr sz="2000">
              <a:latin typeface="Arial"/>
              <a:cs typeface="Arial"/>
            </a:endParaRPr>
          </a:p>
          <a:p>
            <a:pPr marL="584200" indent="-340360">
              <a:lnSpc>
                <a:spcPct val="100000"/>
              </a:lnSpc>
              <a:spcBef>
                <a:spcPts val="1685"/>
              </a:spcBef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shown </a:t>
            </a:r>
            <a:r>
              <a:rPr sz="1700" spc="-5" dirty="0">
                <a:latin typeface="Verdana"/>
                <a:cs typeface="Verdana"/>
              </a:rPr>
              <a:t>in </a:t>
            </a:r>
            <a:r>
              <a:rPr sz="1700" dirty="0">
                <a:latin typeface="Verdana"/>
                <a:cs typeface="Verdana"/>
              </a:rPr>
              <a:t>figure-A on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left.</a:t>
            </a:r>
            <a:endParaRPr sz="1700">
              <a:latin typeface="Verdana"/>
              <a:cs typeface="Verdana"/>
            </a:endParaRPr>
          </a:p>
          <a:p>
            <a:pPr marL="584200" marR="5080" indent="-34036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584200" algn="l"/>
                <a:tab pos="584835" algn="l"/>
              </a:tabLst>
            </a:pP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converted </a:t>
            </a:r>
            <a:r>
              <a:rPr sz="1700" spc="-5" dirty="0">
                <a:latin typeface="Verdana"/>
                <a:cs typeface="Verdana"/>
              </a:rPr>
              <a:t>into </a:t>
            </a:r>
            <a:r>
              <a:rPr sz="1700" dirty="0">
                <a:latin typeface="Verdana"/>
                <a:cs typeface="Verdana"/>
              </a:rPr>
              <a:t>a 2-tree </a:t>
            </a:r>
            <a:r>
              <a:rPr sz="1700" spc="-5" dirty="0">
                <a:latin typeface="Verdana"/>
                <a:cs typeface="Verdana"/>
              </a:rPr>
              <a:t>by adding </a:t>
            </a:r>
            <a:r>
              <a:rPr sz="1700" dirty="0">
                <a:latin typeface="Verdana"/>
                <a:cs typeface="Verdana"/>
              </a:rPr>
              <a:t>an external  node wherever there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an empty subtree. The resulting extended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binary 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shown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figure-B on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right.</a:t>
            </a:r>
            <a:endParaRPr sz="1700">
              <a:latin typeface="Verdana"/>
              <a:cs typeface="Verdana"/>
            </a:endParaRPr>
          </a:p>
          <a:p>
            <a:pPr marL="1616075" marR="210185" lvl="1" indent="-340360">
              <a:lnSpc>
                <a:spcPct val="100000"/>
              </a:lnSpc>
              <a:spcBef>
                <a:spcPts val="1200"/>
              </a:spcBef>
              <a:buFont typeface="Wingdings"/>
              <a:buChar char=""/>
              <a:tabLst>
                <a:tab pos="1616075" algn="l"/>
                <a:tab pos="1616710" algn="l"/>
              </a:tabLst>
            </a:pPr>
            <a:r>
              <a:rPr sz="1500" dirty="0">
                <a:latin typeface="Verdana"/>
                <a:cs typeface="Verdana"/>
              </a:rPr>
              <a:t>Note </a:t>
            </a:r>
            <a:r>
              <a:rPr sz="1500" spc="-5" dirty="0">
                <a:latin typeface="Verdana"/>
                <a:cs typeface="Verdana"/>
              </a:rPr>
              <a:t>that the nodes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binary </a:t>
            </a:r>
            <a:r>
              <a:rPr sz="1500" spc="-10" dirty="0">
                <a:latin typeface="Verdana"/>
                <a:cs typeface="Verdana"/>
              </a:rPr>
              <a:t>tree </a:t>
            </a:r>
            <a:r>
              <a:rPr sz="1500" dirty="0">
                <a:latin typeface="Verdana"/>
                <a:cs typeface="Verdana"/>
              </a:rPr>
              <a:t>on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</a:t>
            </a:r>
            <a:r>
              <a:rPr sz="1500" spc="-5" dirty="0">
                <a:latin typeface="Verdana"/>
                <a:cs typeface="Verdana"/>
              </a:rPr>
              <a:t>are </a:t>
            </a:r>
            <a:r>
              <a:rPr sz="1500" dirty="0">
                <a:latin typeface="Verdana"/>
                <a:cs typeface="Verdana"/>
              </a:rPr>
              <a:t>now </a:t>
            </a:r>
            <a:r>
              <a:rPr sz="1500" spc="-5" dirty="0">
                <a:latin typeface="Verdana"/>
                <a:cs typeface="Verdana"/>
              </a:rPr>
              <a:t>the internal  nodes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extended binary </a:t>
            </a:r>
            <a:r>
              <a:rPr sz="1500" spc="-10" dirty="0">
                <a:latin typeface="Verdana"/>
                <a:cs typeface="Verdana"/>
              </a:rPr>
              <a:t>tree,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5" dirty="0">
                <a:latin typeface="Verdana"/>
                <a:cs typeface="Verdana"/>
              </a:rPr>
              <a:t>added new nodes are the  external nodes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spc="-5" dirty="0">
                <a:latin typeface="Verdana"/>
                <a:cs typeface="Verdana"/>
              </a:rPr>
              <a:t>the extended</a:t>
            </a:r>
            <a:r>
              <a:rPr sz="1500" spc="20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tree.</a:t>
            </a:r>
            <a:endParaRPr sz="15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88263" y="4264152"/>
            <a:ext cx="3223260" cy="1696720"/>
            <a:chOff x="588263" y="4264152"/>
            <a:chExt cx="3223260" cy="1696720"/>
          </a:xfrm>
        </p:grpSpPr>
        <p:sp>
          <p:nvSpPr>
            <p:cNvPr id="5" name="object 5"/>
            <p:cNvSpPr/>
            <p:nvPr/>
          </p:nvSpPr>
          <p:spPr>
            <a:xfrm>
              <a:off x="2464308" y="4264152"/>
              <a:ext cx="236219" cy="236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91412" y="4764024"/>
              <a:ext cx="236219" cy="236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24583" y="4421124"/>
              <a:ext cx="843280" cy="422275"/>
            </a:xfrm>
            <a:custGeom>
              <a:avLst/>
              <a:gdLst/>
              <a:ahLst/>
              <a:cxnLst/>
              <a:rect l="l" t="t" r="r" b="b"/>
              <a:pathLst>
                <a:path w="843280" h="422275">
                  <a:moveTo>
                    <a:pt x="842772" y="0"/>
                  </a:moveTo>
                  <a:lnTo>
                    <a:pt x="0" y="4221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75303" y="4764024"/>
              <a:ext cx="236220" cy="23621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7480" y="4421124"/>
              <a:ext cx="919480" cy="422275"/>
            </a:xfrm>
            <a:custGeom>
              <a:avLst/>
              <a:gdLst/>
              <a:ahLst/>
              <a:cxnLst/>
              <a:rect l="l" t="t" r="r" b="b"/>
              <a:pathLst>
                <a:path w="919479" h="422275">
                  <a:moveTo>
                    <a:pt x="0" y="0"/>
                  </a:moveTo>
                  <a:lnTo>
                    <a:pt x="918971" y="422148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94588" y="5186172"/>
              <a:ext cx="234696" cy="23621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50036" y="4959096"/>
              <a:ext cx="382905" cy="268605"/>
            </a:xfrm>
            <a:custGeom>
              <a:avLst/>
              <a:gdLst/>
              <a:ahLst/>
              <a:cxnLst/>
              <a:rect l="l" t="t" r="r" b="b"/>
              <a:pathLst>
                <a:path w="382905" h="268604">
                  <a:moveTo>
                    <a:pt x="382523" y="0"/>
                  </a:moveTo>
                  <a:lnTo>
                    <a:pt x="0" y="26822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75460" y="5186172"/>
              <a:ext cx="234695" cy="23621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586483" y="4959096"/>
              <a:ext cx="268605" cy="268605"/>
            </a:xfrm>
            <a:custGeom>
              <a:avLst/>
              <a:gdLst/>
              <a:ahLst/>
              <a:cxnLst/>
              <a:rect l="l" t="t" r="r" b="b"/>
              <a:pathLst>
                <a:path w="268605" h="268604">
                  <a:moveTo>
                    <a:pt x="0" y="0"/>
                  </a:moveTo>
                  <a:lnTo>
                    <a:pt x="268223" y="26822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962656" y="5186172"/>
              <a:ext cx="236219" cy="23621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157728" y="4997196"/>
              <a:ext cx="459105" cy="192405"/>
            </a:xfrm>
            <a:custGeom>
              <a:avLst/>
              <a:gdLst/>
              <a:ahLst/>
              <a:cxnLst/>
              <a:rect l="l" t="t" r="r" b="b"/>
              <a:pathLst>
                <a:path w="459104" h="192404">
                  <a:moveTo>
                    <a:pt x="458724" y="0"/>
                  </a:moveTo>
                  <a:lnTo>
                    <a:pt x="0" y="192023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88263" y="5724144"/>
              <a:ext cx="234695" cy="23622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3711" y="5381244"/>
              <a:ext cx="192405" cy="346075"/>
            </a:xfrm>
            <a:custGeom>
              <a:avLst/>
              <a:gdLst/>
              <a:ahLst/>
              <a:cxnLst/>
              <a:rect l="l" t="t" r="r" b="b"/>
              <a:pathLst>
                <a:path w="192405" h="346075">
                  <a:moveTo>
                    <a:pt x="192024" y="0"/>
                  </a:moveTo>
                  <a:lnTo>
                    <a:pt x="0" y="3459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162812" y="5724144"/>
              <a:ext cx="234696" cy="23622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88136" y="5381244"/>
              <a:ext cx="154305" cy="384175"/>
            </a:xfrm>
            <a:custGeom>
              <a:avLst/>
              <a:gdLst/>
              <a:ahLst/>
              <a:cxnLst/>
              <a:rect l="l" t="t" r="r" b="b"/>
              <a:pathLst>
                <a:path w="154305" h="384175">
                  <a:moveTo>
                    <a:pt x="0" y="0"/>
                  </a:moveTo>
                  <a:lnTo>
                    <a:pt x="153923" y="3840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694431" y="5686044"/>
              <a:ext cx="236219" cy="23622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851403" y="5419344"/>
              <a:ext cx="190500" cy="269875"/>
            </a:xfrm>
            <a:custGeom>
              <a:avLst/>
              <a:gdLst/>
              <a:ahLst/>
              <a:cxnLst/>
              <a:rect l="l" t="t" r="r" b="b"/>
              <a:pathLst>
                <a:path w="190500" h="269875">
                  <a:moveTo>
                    <a:pt x="190500" y="0"/>
                  </a:moveTo>
                  <a:lnTo>
                    <a:pt x="0" y="2697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342771" y="6155842"/>
            <a:ext cx="23475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Figure-A: </a:t>
            </a:r>
            <a:r>
              <a:rPr sz="1700" dirty="0">
                <a:latin typeface="Verdana"/>
                <a:cs typeface="Verdana"/>
              </a:rPr>
              <a:t>Binary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4430267" y="3997452"/>
            <a:ext cx="3813175" cy="2095500"/>
            <a:chOff x="4430267" y="3997452"/>
            <a:chExt cx="3813175" cy="2095500"/>
          </a:xfrm>
        </p:grpSpPr>
        <p:sp>
          <p:nvSpPr>
            <p:cNvPr id="24" name="object 24"/>
            <p:cNvSpPr/>
            <p:nvPr/>
          </p:nvSpPr>
          <p:spPr>
            <a:xfrm>
              <a:off x="6280403" y="3997452"/>
              <a:ext cx="219456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285231" y="4500372"/>
              <a:ext cx="219456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1639" y="4155948"/>
              <a:ext cx="782320" cy="425450"/>
            </a:xfrm>
            <a:custGeom>
              <a:avLst/>
              <a:gdLst/>
              <a:ahLst/>
              <a:cxnLst/>
              <a:rect l="l" t="t" r="r" b="b"/>
              <a:pathLst>
                <a:path w="782320" h="425450">
                  <a:moveTo>
                    <a:pt x="781812" y="0"/>
                  </a:moveTo>
                  <a:lnTo>
                    <a:pt x="0" y="425195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312151" y="4500372"/>
              <a:ext cx="219455" cy="237743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496811" y="4155948"/>
              <a:ext cx="855344" cy="425450"/>
            </a:xfrm>
            <a:custGeom>
              <a:avLst/>
              <a:gdLst/>
              <a:ahLst/>
              <a:cxnLst/>
              <a:rect l="l" t="t" r="r" b="b"/>
              <a:pathLst>
                <a:path w="855345" h="425450">
                  <a:moveTo>
                    <a:pt x="0" y="0"/>
                  </a:moveTo>
                  <a:lnTo>
                    <a:pt x="854963" y="425195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821935" y="4925568"/>
              <a:ext cx="219456" cy="237744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968239" y="4696968"/>
              <a:ext cx="355600" cy="271780"/>
            </a:xfrm>
            <a:custGeom>
              <a:avLst/>
              <a:gdLst/>
              <a:ahLst/>
              <a:cxnLst/>
              <a:rect l="l" t="t" r="r" b="b"/>
              <a:pathLst>
                <a:path w="355600" h="271779">
                  <a:moveTo>
                    <a:pt x="355092" y="0"/>
                  </a:moveTo>
                  <a:lnTo>
                    <a:pt x="0" y="2712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640323" y="4925568"/>
              <a:ext cx="219456" cy="237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465063" y="4696968"/>
              <a:ext cx="250190" cy="271780"/>
            </a:xfrm>
            <a:custGeom>
              <a:avLst/>
              <a:gdLst/>
              <a:ahLst/>
              <a:cxnLst/>
              <a:rect l="l" t="t" r="r" b="b"/>
              <a:pathLst>
                <a:path w="250189" h="271779">
                  <a:moveTo>
                    <a:pt x="0" y="0"/>
                  </a:moveTo>
                  <a:lnTo>
                    <a:pt x="249936" y="271271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743700" y="4925568"/>
              <a:ext cx="219455" cy="237744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923532" y="4735068"/>
              <a:ext cx="428625" cy="193675"/>
            </a:xfrm>
            <a:custGeom>
              <a:avLst/>
              <a:gdLst/>
              <a:ahLst/>
              <a:cxnLst/>
              <a:rect l="l" t="t" r="r" b="b"/>
              <a:pathLst>
                <a:path w="428625" h="193675">
                  <a:moveTo>
                    <a:pt x="428244" y="0"/>
                  </a:moveTo>
                  <a:lnTo>
                    <a:pt x="0" y="19354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536947" y="5468112"/>
              <a:ext cx="220980" cy="2377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683251" y="5122164"/>
              <a:ext cx="178435" cy="349250"/>
            </a:xfrm>
            <a:custGeom>
              <a:avLst/>
              <a:gdLst/>
              <a:ahLst/>
              <a:cxnLst/>
              <a:rect l="l" t="t" r="r" b="b"/>
              <a:pathLst>
                <a:path w="178435" h="349250">
                  <a:moveTo>
                    <a:pt x="178308" y="0"/>
                  </a:moveTo>
                  <a:lnTo>
                    <a:pt x="0" y="3489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071871" y="5468112"/>
              <a:ext cx="219456" cy="237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003291" y="5122164"/>
              <a:ext cx="142240" cy="387350"/>
            </a:xfrm>
            <a:custGeom>
              <a:avLst/>
              <a:gdLst/>
              <a:ahLst/>
              <a:cxnLst/>
              <a:rect l="l" t="t" r="r" b="b"/>
              <a:pathLst>
                <a:path w="142239" h="387350">
                  <a:moveTo>
                    <a:pt x="0" y="0"/>
                  </a:moveTo>
                  <a:lnTo>
                    <a:pt x="141732" y="3870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93763" y="5428488"/>
              <a:ext cx="219456" cy="23774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640067" y="5161788"/>
              <a:ext cx="177165" cy="269875"/>
            </a:xfrm>
            <a:custGeom>
              <a:avLst/>
              <a:gdLst/>
              <a:ahLst/>
              <a:cxnLst/>
              <a:rect l="l" t="t" r="r" b="b"/>
              <a:pathLst>
                <a:path w="177165" h="269875">
                  <a:moveTo>
                    <a:pt x="176783" y="0"/>
                  </a:moveTo>
                  <a:lnTo>
                    <a:pt x="0" y="269748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504687" y="551230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135636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5636" y="147827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04687" y="551230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0" y="147827"/>
                  </a:moveTo>
                  <a:lnTo>
                    <a:pt x="135636" y="147827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59779" y="55123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137160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7160" y="147827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59779" y="55123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60" h="147954">
                  <a:moveTo>
                    <a:pt x="0" y="147827"/>
                  </a:moveTo>
                  <a:lnTo>
                    <a:pt x="137160" y="147827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998207" y="55123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59" h="147954">
                  <a:moveTo>
                    <a:pt x="137159" y="0"/>
                  </a:moveTo>
                  <a:lnTo>
                    <a:pt x="0" y="0"/>
                  </a:lnTo>
                  <a:lnTo>
                    <a:pt x="0" y="147827"/>
                  </a:lnTo>
                  <a:lnTo>
                    <a:pt x="137159" y="147827"/>
                  </a:lnTo>
                  <a:lnTo>
                    <a:pt x="137159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998207" y="5512308"/>
              <a:ext cx="137160" cy="147955"/>
            </a:xfrm>
            <a:custGeom>
              <a:avLst/>
              <a:gdLst/>
              <a:ahLst/>
              <a:cxnLst/>
              <a:rect l="l" t="t" r="r" b="b"/>
              <a:pathLst>
                <a:path w="137159" h="147954">
                  <a:moveTo>
                    <a:pt x="0" y="147827"/>
                  </a:moveTo>
                  <a:lnTo>
                    <a:pt x="137159" y="147827"/>
                  </a:lnTo>
                  <a:lnTo>
                    <a:pt x="137159" y="0"/>
                  </a:lnTo>
                  <a:lnTo>
                    <a:pt x="0" y="0"/>
                  </a:lnTo>
                  <a:lnTo>
                    <a:pt x="0" y="147827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5536691" y="5122164"/>
              <a:ext cx="426720" cy="387350"/>
            </a:xfrm>
            <a:custGeom>
              <a:avLst/>
              <a:gdLst/>
              <a:ahLst/>
              <a:cxnLst/>
              <a:rect l="l" t="t" r="r" b="b"/>
              <a:pathLst>
                <a:path w="426720" h="387350">
                  <a:moveTo>
                    <a:pt x="178308" y="39624"/>
                  </a:moveTo>
                  <a:lnTo>
                    <a:pt x="0" y="387096"/>
                  </a:lnTo>
                </a:path>
                <a:path w="426720" h="387350">
                  <a:moveTo>
                    <a:pt x="284988" y="0"/>
                  </a:moveTo>
                  <a:lnTo>
                    <a:pt x="426720" y="387096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36363" y="59375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137160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7160" y="14935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436363" y="59375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0" y="149352"/>
                  </a:moveTo>
                  <a:lnTo>
                    <a:pt x="137160" y="14935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69891" y="5664708"/>
              <a:ext cx="106680" cy="269875"/>
            </a:xfrm>
            <a:custGeom>
              <a:avLst/>
              <a:gdLst/>
              <a:ahLst/>
              <a:cxnLst/>
              <a:rect l="l" t="t" r="r" b="b"/>
              <a:pathLst>
                <a:path w="106679" h="269875">
                  <a:moveTo>
                    <a:pt x="106680" y="0"/>
                  </a:moveTo>
                  <a:lnTo>
                    <a:pt x="0" y="269747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757927" y="59375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56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5636" y="14935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57927" y="59375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0" y="149352"/>
                  </a:moveTo>
                  <a:lnTo>
                    <a:pt x="135636" y="14935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718303" y="5702808"/>
              <a:ext cx="106680" cy="231775"/>
            </a:xfrm>
            <a:custGeom>
              <a:avLst/>
              <a:gdLst/>
              <a:ahLst/>
              <a:cxnLst/>
              <a:rect l="l" t="t" r="r" b="b"/>
              <a:pathLst>
                <a:path w="106679" h="231775">
                  <a:moveTo>
                    <a:pt x="0" y="0"/>
                  </a:moveTo>
                  <a:lnTo>
                    <a:pt x="106680" y="2316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71287" y="59375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135636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5636" y="149352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71287" y="5937504"/>
              <a:ext cx="135890" cy="149860"/>
            </a:xfrm>
            <a:custGeom>
              <a:avLst/>
              <a:gdLst/>
              <a:ahLst/>
              <a:cxnLst/>
              <a:rect l="l" t="t" r="r" b="b"/>
              <a:pathLst>
                <a:path w="135889" h="149860">
                  <a:moveTo>
                    <a:pt x="0" y="149352"/>
                  </a:moveTo>
                  <a:lnTo>
                    <a:pt x="135636" y="149352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038343" y="5664708"/>
              <a:ext cx="71755" cy="269875"/>
            </a:xfrm>
            <a:custGeom>
              <a:avLst/>
              <a:gdLst/>
              <a:ahLst/>
              <a:cxnLst/>
              <a:rect l="l" t="t" r="r" b="b"/>
              <a:pathLst>
                <a:path w="71754" h="269875">
                  <a:moveTo>
                    <a:pt x="71627" y="0"/>
                  </a:moveTo>
                  <a:lnTo>
                    <a:pt x="0" y="269747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254751" y="59375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137160" y="0"/>
                  </a:moveTo>
                  <a:lnTo>
                    <a:pt x="0" y="0"/>
                  </a:lnTo>
                  <a:lnTo>
                    <a:pt x="0" y="149352"/>
                  </a:lnTo>
                  <a:lnTo>
                    <a:pt x="137160" y="149352"/>
                  </a:lnTo>
                  <a:lnTo>
                    <a:pt x="137160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254751" y="5937504"/>
              <a:ext cx="137160" cy="149860"/>
            </a:xfrm>
            <a:custGeom>
              <a:avLst/>
              <a:gdLst/>
              <a:ahLst/>
              <a:cxnLst/>
              <a:rect l="l" t="t" r="r" b="b"/>
              <a:pathLst>
                <a:path w="137160" h="149860">
                  <a:moveTo>
                    <a:pt x="0" y="149352"/>
                  </a:moveTo>
                  <a:lnTo>
                    <a:pt x="137160" y="149352"/>
                  </a:lnTo>
                  <a:lnTo>
                    <a:pt x="137160" y="0"/>
                  </a:lnTo>
                  <a:lnTo>
                    <a:pt x="0" y="0"/>
                  </a:lnTo>
                  <a:lnTo>
                    <a:pt x="0" y="149352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251703" y="5161788"/>
              <a:ext cx="1815464" cy="772795"/>
            </a:xfrm>
            <a:custGeom>
              <a:avLst/>
              <a:gdLst/>
              <a:ahLst/>
              <a:cxnLst/>
              <a:rect l="l" t="t" r="r" b="b"/>
              <a:pathLst>
                <a:path w="1815465" h="772795">
                  <a:moveTo>
                    <a:pt x="0" y="541020"/>
                  </a:moveTo>
                  <a:lnTo>
                    <a:pt x="71628" y="772668"/>
                  </a:lnTo>
                </a:path>
                <a:path w="1815465" h="772795">
                  <a:moveTo>
                    <a:pt x="1636776" y="0"/>
                  </a:moveTo>
                  <a:lnTo>
                    <a:pt x="1815084" y="347472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101583" y="500938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90" h="147954">
                  <a:moveTo>
                    <a:pt x="135635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5635" y="14782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8101583" y="5009388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90" h="147954">
                  <a:moveTo>
                    <a:pt x="0" y="147828"/>
                  </a:moveTo>
                  <a:lnTo>
                    <a:pt x="135635" y="147828"/>
                  </a:lnTo>
                  <a:lnTo>
                    <a:pt x="135635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7493507" y="4696968"/>
              <a:ext cx="675640" cy="309880"/>
            </a:xfrm>
            <a:custGeom>
              <a:avLst/>
              <a:gdLst/>
              <a:ahLst/>
              <a:cxnLst/>
              <a:rect l="l" t="t" r="r" b="b"/>
              <a:pathLst>
                <a:path w="675640" h="309879">
                  <a:moveTo>
                    <a:pt x="0" y="0"/>
                  </a:moveTo>
                  <a:lnTo>
                    <a:pt x="675132" y="309371"/>
                  </a:lnTo>
                </a:path>
              </a:pathLst>
            </a:custGeom>
            <a:ln w="12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6251447" y="58994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135636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5636" y="147828"/>
                  </a:lnTo>
                  <a:lnTo>
                    <a:pt x="135636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251447" y="58994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89" h="147954">
                  <a:moveTo>
                    <a:pt x="0" y="147828"/>
                  </a:moveTo>
                  <a:lnTo>
                    <a:pt x="135636" y="147828"/>
                  </a:lnTo>
                  <a:lnTo>
                    <a:pt x="135636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6749795" y="58994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90" h="147954">
                  <a:moveTo>
                    <a:pt x="135635" y="0"/>
                  </a:moveTo>
                  <a:lnTo>
                    <a:pt x="0" y="0"/>
                  </a:lnTo>
                  <a:lnTo>
                    <a:pt x="0" y="147828"/>
                  </a:lnTo>
                  <a:lnTo>
                    <a:pt x="135635" y="147828"/>
                  </a:lnTo>
                  <a:lnTo>
                    <a:pt x="135635" y="0"/>
                  </a:lnTo>
                  <a:close/>
                </a:path>
              </a:pathLst>
            </a:custGeom>
            <a:solidFill>
              <a:srgbClr val="0099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749795" y="5899404"/>
              <a:ext cx="135890" cy="147955"/>
            </a:xfrm>
            <a:custGeom>
              <a:avLst/>
              <a:gdLst/>
              <a:ahLst/>
              <a:cxnLst/>
              <a:rect l="l" t="t" r="r" b="b"/>
              <a:pathLst>
                <a:path w="135890" h="147954">
                  <a:moveTo>
                    <a:pt x="0" y="147828"/>
                  </a:moveTo>
                  <a:lnTo>
                    <a:pt x="135635" y="147828"/>
                  </a:lnTo>
                  <a:lnTo>
                    <a:pt x="135635" y="0"/>
                  </a:lnTo>
                  <a:lnTo>
                    <a:pt x="0" y="0"/>
                  </a:lnTo>
                  <a:lnTo>
                    <a:pt x="0" y="147828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6283451" y="5625084"/>
              <a:ext cx="533400" cy="271780"/>
            </a:xfrm>
            <a:custGeom>
              <a:avLst/>
              <a:gdLst/>
              <a:ahLst/>
              <a:cxnLst/>
              <a:rect l="l" t="t" r="r" b="b"/>
              <a:pathLst>
                <a:path w="533400" h="271779">
                  <a:moveTo>
                    <a:pt x="249936" y="0"/>
                  </a:moveTo>
                  <a:lnTo>
                    <a:pt x="0" y="271271"/>
                  </a:lnTo>
                </a:path>
                <a:path w="533400" h="271779">
                  <a:moveTo>
                    <a:pt x="391668" y="0"/>
                  </a:moveTo>
                  <a:lnTo>
                    <a:pt x="533400" y="271271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991480" y="6230518"/>
            <a:ext cx="344297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Figure-B: Extended Binary</a:t>
            </a:r>
            <a:r>
              <a:rPr sz="1700" spc="-13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54025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Extended Binary Tree </a:t>
            </a:r>
            <a:r>
              <a:rPr sz="2400" dirty="0"/>
              <a:t>or</a:t>
            </a:r>
            <a:r>
              <a:rPr sz="2400" spc="-5" dirty="0"/>
              <a:t> 2-Tree</a:t>
            </a:r>
          </a:p>
        </p:txBody>
      </p:sp>
      <p:sp>
        <p:nvSpPr>
          <p:cNvPr id="71" name="object 71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04800" y="1423416"/>
            <a:ext cx="5029200" cy="1470660"/>
          </a:xfrm>
          <a:custGeom>
            <a:avLst/>
            <a:gdLst/>
            <a:ahLst/>
            <a:cxnLst/>
            <a:rect l="l" t="t" r="r" b="b"/>
            <a:pathLst>
              <a:path w="5029200" h="1470660">
                <a:moveTo>
                  <a:pt x="3429000" y="259842"/>
                </a:moveTo>
                <a:lnTo>
                  <a:pt x="3440588" y="215530"/>
                </a:lnTo>
                <a:lnTo>
                  <a:pt x="3474073" y="173649"/>
                </a:lnTo>
                <a:lnTo>
                  <a:pt x="3527531" y="134823"/>
                </a:lnTo>
                <a:lnTo>
                  <a:pt x="3561150" y="116750"/>
                </a:lnTo>
                <a:lnTo>
                  <a:pt x="3599040" y="99676"/>
                </a:lnTo>
                <a:lnTo>
                  <a:pt x="3640964" y="83676"/>
                </a:lnTo>
                <a:lnTo>
                  <a:pt x="3686679" y="68830"/>
                </a:lnTo>
                <a:lnTo>
                  <a:pt x="3735945" y="55216"/>
                </a:lnTo>
                <a:lnTo>
                  <a:pt x="3788523" y="42912"/>
                </a:lnTo>
                <a:lnTo>
                  <a:pt x="3844172" y="31995"/>
                </a:lnTo>
                <a:lnTo>
                  <a:pt x="3902652" y="22543"/>
                </a:lnTo>
                <a:lnTo>
                  <a:pt x="3963722" y="14636"/>
                </a:lnTo>
                <a:lnTo>
                  <a:pt x="4027142" y="8349"/>
                </a:lnTo>
                <a:lnTo>
                  <a:pt x="4092672" y="3763"/>
                </a:lnTo>
                <a:lnTo>
                  <a:pt x="4160071" y="953"/>
                </a:lnTo>
                <a:lnTo>
                  <a:pt x="4229100" y="0"/>
                </a:lnTo>
                <a:lnTo>
                  <a:pt x="4298128" y="953"/>
                </a:lnTo>
                <a:lnTo>
                  <a:pt x="4365527" y="3763"/>
                </a:lnTo>
                <a:lnTo>
                  <a:pt x="4431057" y="8349"/>
                </a:lnTo>
                <a:lnTo>
                  <a:pt x="4494477" y="14636"/>
                </a:lnTo>
                <a:lnTo>
                  <a:pt x="4555547" y="22543"/>
                </a:lnTo>
                <a:lnTo>
                  <a:pt x="4614027" y="31995"/>
                </a:lnTo>
                <a:lnTo>
                  <a:pt x="4669676" y="42912"/>
                </a:lnTo>
                <a:lnTo>
                  <a:pt x="4722254" y="55216"/>
                </a:lnTo>
                <a:lnTo>
                  <a:pt x="4771520" y="68830"/>
                </a:lnTo>
                <a:lnTo>
                  <a:pt x="4817235" y="83676"/>
                </a:lnTo>
                <a:lnTo>
                  <a:pt x="4859159" y="99676"/>
                </a:lnTo>
                <a:lnTo>
                  <a:pt x="4897049" y="116750"/>
                </a:lnTo>
                <a:lnTo>
                  <a:pt x="4930668" y="134823"/>
                </a:lnTo>
                <a:lnTo>
                  <a:pt x="4984126" y="173649"/>
                </a:lnTo>
                <a:lnTo>
                  <a:pt x="5017611" y="215530"/>
                </a:lnTo>
                <a:lnTo>
                  <a:pt x="5029200" y="259842"/>
                </a:lnTo>
                <a:lnTo>
                  <a:pt x="5026262" y="282262"/>
                </a:lnTo>
                <a:lnTo>
                  <a:pt x="5003485" y="325436"/>
                </a:lnTo>
                <a:lnTo>
                  <a:pt x="4959774" y="365868"/>
                </a:lnTo>
                <a:lnTo>
                  <a:pt x="4897049" y="402933"/>
                </a:lnTo>
                <a:lnTo>
                  <a:pt x="4859159" y="420007"/>
                </a:lnTo>
                <a:lnTo>
                  <a:pt x="4817235" y="436007"/>
                </a:lnTo>
                <a:lnTo>
                  <a:pt x="4771520" y="450853"/>
                </a:lnTo>
                <a:lnTo>
                  <a:pt x="4722254" y="464467"/>
                </a:lnTo>
                <a:lnTo>
                  <a:pt x="4669676" y="476771"/>
                </a:lnTo>
                <a:lnTo>
                  <a:pt x="4614027" y="487688"/>
                </a:lnTo>
                <a:lnTo>
                  <a:pt x="4555547" y="497140"/>
                </a:lnTo>
                <a:lnTo>
                  <a:pt x="4494477" y="505047"/>
                </a:lnTo>
                <a:lnTo>
                  <a:pt x="4431057" y="511334"/>
                </a:lnTo>
                <a:lnTo>
                  <a:pt x="4365527" y="515920"/>
                </a:lnTo>
                <a:lnTo>
                  <a:pt x="4298128" y="518730"/>
                </a:lnTo>
                <a:lnTo>
                  <a:pt x="4229100" y="519684"/>
                </a:lnTo>
                <a:lnTo>
                  <a:pt x="4160071" y="518730"/>
                </a:lnTo>
                <a:lnTo>
                  <a:pt x="4092672" y="515920"/>
                </a:lnTo>
                <a:lnTo>
                  <a:pt x="4027142" y="511334"/>
                </a:lnTo>
                <a:lnTo>
                  <a:pt x="3963722" y="505047"/>
                </a:lnTo>
                <a:lnTo>
                  <a:pt x="3902652" y="497140"/>
                </a:lnTo>
                <a:lnTo>
                  <a:pt x="3844172" y="487688"/>
                </a:lnTo>
                <a:lnTo>
                  <a:pt x="3788523" y="476771"/>
                </a:lnTo>
                <a:lnTo>
                  <a:pt x="3735945" y="464467"/>
                </a:lnTo>
                <a:lnTo>
                  <a:pt x="3686679" y="450853"/>
                </a:lnTo>
                <a:lnTo>
                  <a:pt x="3640964" y="436007"/>
                </a:lnTo>
                <a:lnTo>
                  <a:pt x="3599040" y="420007"/>
                </a:lnTo>
                <a:lnTo>
                  <a:pt x="3561150" y="402933"/>
                </a:lnTo>
                <a:lnTo>
                  <a:pt x="3527531" y="384860"/>
                </a:lnTo>
                <a:lnTo>
                  <a:pt x="3474073" y="346034"/>
                </a:lnTo>
                <a:lnTo>
                  <a:pt x="3440588" y="304153"/>
                </a:lnTo>
                <a:lnTo>
                  <a:pt x="3429000" y="259842"/>
                </a:lnTo>
                <a:close/>
              </a:path>
              <a:path w="5029200" h="1470660">
                <a:moveTo>
                  <a:pt x="0" y="1221486"/>
                </a:moveTo>
                <a:lnTo>
                  <a:pt x="11841" y="1178981"/>
                </a:lnTo>
                <a:lnTo>
                  <a:pt x="46055" y="1138812"/>
                </a:lnTo>
                <a:lnTo>
                  <a:pt x="100679" y="1101578"/>
                </a:lnTo>
                <a:lnTo>
                  <a:pt x="135031" y="1084247"/>
                </a:lnTo>
                <a:lnTo>
                  <a:pt x="173750" y="1067874"/>
                </a:lnTo>
                <a:lnTo>
                  <a:pt x="216589" y="1052533"/>
                </a:lnTo>
                <a:lnTo>
                  <a:pt x="263303" y="1038299"/>
                </a:lnTo>
                <a:lnTo>
                  <a:pt x="313648" y="1025246"/>
                </a:lnTo>
                <a:lnTo>
                  <a:pt x="367376" y="1013449"/>
                </a:lnTo>
                <a:lnTo>
                  <a:pt x="424244" y="1002983"/>
                </a:lnTo>
                <a:lnTo>
                  <a:pt x="484005" y="993922"/>
                </a:lnTo>
                <a:lnTo>
                  <a:pt x="546415" y="986341"/>
                </a:lnTo>
                <a:lnTo>
                  <a:pt x="611227" y="980315"/>
                </a:lnTo>
                <a:lnTo>
                  <a:pt x="678196" y="975919"/>
                </a:lnTo>
                <a:lnTo>
                  <a:pt x="747078" y="973226"/>
                </a:lnTo>
                <a:lnTo>
                  <a:pt x="817626" y="972312"/>
                </a:lnTo>
                <a:lnTo>
                  <a:pt x="888180" y="973226"/>
                </a:lnTo>
                <a:lnTo>
                  <a:pt x="957067" y="975919"/>
                </a:lnTo>
                <a:lnTo>
                  <a:pt x="1024041" y="980315"/>
                </a:lnTo>
                <a:lnTo>
                  <a:pt x="1088856" y="986341"/>
                </a:lnTo>
                <a:lnTo>
                  <a:pt x="1151267" y="993922"/>
                </a:lnTo>
                <a:lnTo>
                  <a:pt x="1211029" y="1002983"/>
                </a:lnTo>
                <a:lnTo>
                  <a:pt x="1267897" y="1013449"/>
                </a:lnTo>
                <a:lnTo>
                  <a:pt x="1321625" y="1025246"/>
                </a:lnTo>
                <a:lnTo>
                  <a:pt x="1371968" y="1038299"/>
                </a:lnTo>
                <a:lnTo>
                  <a:pt x="1418680" y="1052533"/>
                </a:lnTo>
                <a:lnTo>
                  <a:pt x="1461517" y="1067874"/>
                </a:lnTo>
                <a:lnTo>
                  <a:pt x="1500233" y="1084247"/>
                </a:lnTo>
                <a:lnTo>
                  <a:pt x="1534582" y="1101578"/>
                </a:lnTo>
                <a:lnTo>
                  <a:pt x="1589201" y="1138812"/>
                </a:lnTo>
                <a:lnTo>
                  <a:pt x="1623412" y="1178981"/>
                </a:lnTo>
                <a:lnTo>
                  <a:pt x="1635252" y="1221486"/>
                </a:lnTo>
                <a:lnTo>
                  <a:pt x="1632251" y="1242993"/>
                </a:lnTo>
                <a:lnTo>
                  <a:pt x="1608980" y="1284404"/>
                </a:lnTo>
                <a:lnTo>
                  <a:pt x="1564320" y="1323180"/>
                </a:lnTo>
                <a:lnTo>
                  <a:pt x="1500233" y="1358724"/>
                </a:lnTo>
                <a:lnTo>
                  <a:pt x="1461517" y="1375097"/>
                </a:lnTo>
                <a:lnTo>
                  <a:pt x="1418680" y="1390438"/>
                </a:lnTo>
                <a:lnTo>
                  <a:pt x="1371968" y="1404672"/>
                </a:lnTo>
                <a:lnTo>
                  <a:pt x="1321625" y="1417725"/>
                </a:lnTo>
                <a:lnTo>
                  <a:pt x="1267897" y="1429522"/>
                </a:lnTo>
                <a:lnTo>
                  <a:pt x="1211029" y="1439988"/>
                </a:lnTo>
                <a:lnTo>
                  <a:pt x="1151267" y="1449049"/>
                </a:lnTo>
                <a:lnTo>
                  <a:pt x="1088856" y="1456630"/>
                </a:lnTo>
                <a:lnTo>
                  <a:pt x="1024041" y="1462656"/>
                </a:lnTo>
                <a:lnTo>
                  <a:pt x="957067" y="1467052"/>
                </a:lnTo>
                <a:lnTo>
                  <a:pt x="888180" y="1469745"/>
                </a:lnTo>
                <a:lnTo>
                  <a:pt x="817626" y="1470660"/>
                </a:lnTo>
                <a:lnTo>
                  <a:pt x="747078" y="1469745"/>
                </a:lnTo>
                <a:lnTo>
                  <a:pt x="678196" y="1467052"/>
                </a:lnTo>
                <a:lnTo>
                  <a:pt x="611227" y="1462656"/>
                </a:lnTo>
                <a:lnTo>
                  <a:pt x="546415" y="1456630"/>
                </a:lnTo>
                <a:lnTo>
                  <a:pt x="484005" y="1449049"/>
                </a:lnTo>
                <a:lnTo>
                  <a:pt x="424244" y="1439988"/>
                </a:lnTo>
                <a:lnTo>
                  <a:pt x="367376" y="1429522"/>
                </a:lnTo>
                <a:lnTo>
                  <a:pt x="313648" y="1417725"/>
                </a:lnTo>
                <a:lnTo>
                  <a:pt x="263303" y="1404672"/>
                </a:lnTo>
                <a:lnTo>
                  <a:pt x="216589" y="1390438"/>
                </a:lnTo>
                <a:lnTo>
                  <a:pt x="173750" y="1375097"/>
                </a:lnTo>
                <a:lnTo>
                  <a:pt x="135031" y="1358724"/>
                </a:lnTo>
                <a:lnTo>
                  <a:pt x="100679" y="1341393"/>
                </a:lnTo>
                <a:lnTo>
                  <a:pt x="46055" y="1304159"/>
                </a:lnTo>
                <a:lnTo>
                  <a:pt x="11841" y="1263990"/>
                </a:lnTo>
                <a:lnTo>
                  <a:pt x="0" y="12214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9526" y="2594229"/>
            <a:ext cx="107378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Church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102235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England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057400" y="2324100"/>
            <a:ext cx="6858000" cy="685800"/>
          </a:xfrm>
          <a:custGeom>
            <a:avLst/>
            <a:gdLst/>
            <a:ahLst/>
            <a:cxnLst/>
            <a:rect l="l" t="t" r="r" b="b"/>
            <a:pathLst>
              <a:path w="6858000" h="685800">
                <a:moveTo>
                  <a:pt x="1752600" y="249174"/>
                </a:moveTo>
                <a:lnTo>
                  <a:pt x="1763949" y="208743"/>
                </a:lnTo>
                <a:lnTo>
                  <a:pt x="1796808" y="170395"/>
                </a:lnTo>
                <a:lnTo>
                  <a:pt x="1849390" y="134640"/>
                </a:lnTo>
                <a:lnTo>
                  <a:pt x="1919910" y="101992"/>
                </a:lnTo>
                <a:lnTo>
                  <a:pt x="1961339" y="86992"/>
                </a:lnTo>
                <a:lnTo>
                  <a:pt x="2006584" y="72961"/>
                </a:lnTo>
                <a:lnTo>
                  <a:pt x="2055420" y="59962"/>
                </a:lnTo>
                <a:lnTo>
                  <a:pt x="2107624" y="48060"/>
                </a:lnTo>
                <a:lnTo>
                  <a:pt x="2162975" y="37319"/>
                </a:lnTo>
                <a:lnTo>
                  <a:pt x="2221247" y="27802"/>
                </a:lnTo>
                <a:lnTo>
                  <a:pt x="2282219" y="19573"/>
                </a:lnTo>
                <a:lnTo>
                  <a:pt x="2345667" y="12697"/>
                </a:lnTo>
                <a:lnTo>
                  <a:pt x="2411368" y="7238"/>
                </a:lnTo>
                <a:lnTo>
                  <a:pt x="2479098" y="3259"/>
                </a:lnTo>
                <a:lnTo>
                  <a:pt x="2548635" y="825"/>
                </a:lnTo>
                <a:lnTo>
                  <a:pt x="2619755" y="0"/>
                </a:lnTo>
                <a:lnTo>
                  <a:pt x="2690876" y="825"/>
                </a:lnTo>
                <a:lnTo>
                  <a:pt x="2760413" y="3259"/>
                </a:lnTo>
                <a:lnTo>
                  <a:pt x="2828143" y="7238"/>
                </a:lnTo>
                <a:lnTo>
                  <a:pt x="2893844" y="12697"/>
                </a:lnTo>
                <a:lnTo>
                  <a:pt x="2957292" y="19573"/>
                </a:lnTo>
                <a:lnTo>
                  <a:pt x="3018264" y="27802"/>
                </a:lnTo>
                <a:lnTo>
                  <a:pt x="3076536" y="37319"/>
                </a:lnTo>
                <a:lnTo>
                  <a:pt x="3131887" y="48060"/>
                </a:lnTo>
                <a:lnTo>
                  <a:pt x="3184091" y="59962"/>
                </a:lnTo>
                <a:lnTo>
                  <a:pt x="3232927" y="72961"/>
                </a:lnTo>
                <a:lnTo>
                  <a:pt x="3278172" y="86992"/>
                </a:lnTo>
                <a:lnTo>
                  <a:pt x="3319601" y="101992"/>
                </a:lnTo>
                <a:lnTo>
                  <a:pt x="3356992" y="117896"/>
                </a:lnTo>
                <a:lnTo>
                  <a:pt x="3418766" y="152161"/>
                </a:lnTo>
                <a:lnTo>
                  <a:pt x="3461710" y="189277"/>
                </a:lnTo>
                <a:lnTo>
                  <a:pt x="3484037" y="228730"/>
                </a:lnTo>
                <a:lnTo>
                  <a:pt x="3486912" y="249174"/>
                </a:lnTo>
                <a:lnTo>
                  <a:pt x="3484037" y="269617"/>
                </a:lnTo>
                <a:lnTo>
                  <a:pt x="3461710" y="309070"/>
                </a:lnTo>
                <a:lnTo>
                  <a:pt x="3418766" y="346186"/>
                </a:lnTo>
                <a:lnTo>
                  <a:pt x="3356992" y="380451"/>
                </a:lnTo>
                <a:lnTo>
                  <a:pt x="3319601" y="396355"/>
                </a:lnTo>
                <a:lnTo>
                  <a:pt x="3278172" y="411355"/>
                </a:lnTo>
                <a:lnTo>
                  <a:pt x="3232927" y="425386"/>
                </a:lnTo>
                <a:lnTo>
                  <a:pt x="3184091" y="438385"/>
                </a:lnTo>
                <a:lnTo>
                  <a:pt x="3131887" y="450287"/>
                </a:lnTo>
                <a:lnTo>
                  <a:pt x="3076536" y="461028"/>
                </a:lnTo>
                <a:lnTo>
                  <a:pt x="3018264" y="470545"/>
                </a:lnTo>
                <a:lnTo>
                  <a:pt x="2957292" y="478774"/>
                </a:lnTo>
                <a:lnTo>
                  <a:pt x="2893844" y="485650"/>
                </a:lnTo>
                <a:lnTo>
                  <a:pt x="2828143" y="491109"/>
                </a:lnTo>
                <a:lnTo>
                  <a:pt x="2760413" y="495088"/>
                </a:lnTo>
                <a:lnTo>
                  <a:pt x="2690876" y="497522"/>
                </a:lnTo>
                <a:lnTo>
                  <a:pt x="2619755" y="498348"/>
                </a:lnTo>
                <a:lnTo>
                  <a:pt x="2548635" y="497522"/>
                </a:lnTo>
                <a:lnTo>
                  <a:pt x="2479098" y="495088"/>
                </a:lnTo>
                <a:lnTo>
                  <a:pt x="2411368" y="491109"/>
                </a:lnTo>
                <a:lnTo>
                  <a:pt x="2345667" y="485650"/>
                </a:lnTo>
                <a:lnTo>
                  <a:pt x="2282219" y="478774"/>
                </a:lnTo>
                <a:lnTo>
                  <a:pt x="2221247" y="470545"/>
                </a:lnTo>
                <a:lnTo>
                  <a:pt x="2162975" y="461028"/>
                </a:lnTo>
                <a:lnTo>
                  <a:pt x="2107624" y="450287"/>
                </a:lnTo>
                <a:lnTo>
                  <a:pt x="2055420" y="438385"/>
                </a:lnTo>
                <a:lnTo>
                  <a:pt x="2006584" y="425386"/>
                </a:lnTo>
                <a:lnTo>
                  <a:pt x="1961339" y="411355"/>
                </a:lnTo>
                <a:lnTo>
                  <a:pt x="1919910" y="396355"/>
                </a:lnTo>
                <a:lnTo>
                  <a:pt x="1882519" y="380451"/>
                </a:lnTo>
                <a:lnTo>
                  <a:pt x="1820745" y="346186"/>
                </a:lnTo>
                <a:lnTo>
                  <a:pt x="1777801" y="309070"/>
                </a:lnTo>
                <a:lnTo>
                  <a:pt x="1755474" y="269617"/>
                </a:lnTo>
                <a:lnTo>
                  <a:pt x="1752600" y="249174"/>
                </a:lnTo>
                <a:close/>
              </a:path>
              <a:path w="6858000" h="685800">
                <a:moveTo>
                  <a:pt x="3505200" y="425958"/>
                </a:moveTo>
                <a:lnTo>
                  <a:pt x="3516788" y="381646"/>
                </a:lnTo>
                <a:lnTo>
                  <a:pt x="3550273" y="339765"/>
                </a:lnTo>
                <a:lnTo>
                  <a:pt x="3603731" y="300939"/>
                </a:lnTo>
                <a:lnTo>
                  <a:pt x="3637350" y="282866"/>
                </a:lnTo>
                <a:lnTo>
                  <a:pt x="3675240" y="265792"/>
                </a:lnTo>
                <a:lnTo>
                  <a:pt x="3717164" y="249792"/>
                </a:lnTo>
                <a:lnTo>
                  <a:pt x="3762879" y="234946"/>
                </a:lnTo>
                <a:lnTo>
                  <a:pt x="3812145" y="221332"/>
                </a:lnTo>
                <a:lnTo>
                  <a:pt x="3864723" y="209028"/>
                </a:lnTo>
                <a:lnTo>
                  <a:pt x="3920372" y="198111"/>
                </a:lnTo>
                <a:lnTo>
                  <a:pt x="3978852" y="188659"/>
                </a:lnTo>
                <a:lnTo>
                  <a:pt x="4039922" y="180752"/>
                </a:lnTo>
                <a:lnTo>
                  <a:pt x="4103342" y="174465"/>
                </a:lnTo>
                <a:lnTo>
                  <a:pt x="4168872" y="169879"/>
                </a:lnTo>
                <a:lnTo>
                  <a:pt x="4236271" y="167069"/>
                </a:lnTo>
                <a:lnTo>
                  <a:pt x="4305300" y="166115"/>
                </a:lnTo>
                <a:lnTo>
                  <a:pt x="4374328" y="167069"/>
                </a:lnTo>
                <a:lnTo>
                  <a:pt x="4441727" y="169879"/>
                </a:lnTo>
                <a:lnTo>
                  <a:pt x="4507257" y="174465"/>
                </a:lnTo>
                <a:lnTo>
                  <a:pt x="4570677" y="180752"/>
                </a:lnTo>
                <a:lnTo>
                  <a:pt x="4631747" y="188659"/>
                </a:lnTo>
                <a:lnTo>
                  <a:pt x="4690227" y="198111"/>
                </a:lnTo>
                <a:lnTo>
                  <a:pt x="4745876" y="209028"/>
                </a:lnTo>
                <a:lnTo>
                  <a:pt x="4798454" y="221332"/>
                </a:lnTo>
                <a:lnTo>
                  <a:pt x="4847720" y="234946"/>
                </a:lnTo>
                <a:lnTo>
                  <a:pt x="4893435" y="249792"/>
                </a:lnTo>
                <a:lnTo>
                  <a:pt x="4935359" y="265792"/>
                </a:lnTo>
                <a:lnTo>
                  <a:pt x="4973249" y="282866"/>
                </a:lnTo>
                <a:lnTo>
                  <a:pt x="5006868" y="300939"/>
                </a:lnTo>
                <a:lnTo>
                  <a:pt x="5060326" y="339765"/>
                </a:lnTo>
                <a:lnTo>
                  <a:pt x="5093811" y="381646"/>
                </a:lnTo>
                <a:lnTo>
                  <a:pt x="5105400" y="425958"/>
                </a:lnTo>
                <a:lnTo>
                  <a:pt x="5102462" y="448378"/>
                </a:lnTo>
                <a:lnTo>
                  <a:pt x="5079685" y="491552"/>
                </a:lnTo>
                <a:lnTo>
                  <a:pt x="5035974" y="531984"/>
                </a:lnTo>
                <a:lnTo>
                  <a:pt x="4973249" y="569049"/>
                </a:lnTo>
                <a:lnTo>
                  <a:pt x="4935359" y="586123"/>
                </a:lnTo>
                <a:lnTo>
                  <a:pt x="4893435" y="602123"/>
                </a:lnTo>
                <a:lnTo>
                  <a:pt x="4847720" y="616969"/>
                </a:lnTo>
                <a:lnTo>
                  <a:pt x="4798454" y="630583"/>
                </a:lnTo>
                <a:lnTo>
                  <a:pt x="4745876" y="642887"/>
                </a:lnTo>
                <a:lnTo>
                  <a:pt x="4690227" y="653804"/>
                </a:lnTo>
                <a:lnTo>
                  <a:pt x="4631747" y="663256"/>
                </a:lnTo>
                <a:lnTo>
                  <a:pt x="4570677" y="671163"/>
                </a:lnTo>
                <a:lnTo>
                  <a:pt x="4507257" y="677450"/>
                </a:lnTo>
                <a:lnTo>
                  <a:pt x="4441727" y="682036"/>
                </a:lnTo>
                <a:lnTo>
                  <a:pt x="4374328" y="684846"/>
                </a:lnTo>
                <a:lnTo>
                  <a:pt x="4305300" y="685800"/>
                </a:lnTo>
                <a:lnTo>
                  <a:pt x="4236271" y="684846"/>
                </a:lnTo>
                <a:lnTo>
                  <a:pt x="4168872" y="682036"/>
                </a:lnTo>
                <a:lnTo>
                  <a:pt x="4103342" y="677450"/>
                </a:lnTo>
                <a:lnTo>
                  <a:pt x="4039922" y="671163"/>
                </a:lnTo>
                <a:lnTo>
                  <a:pt x="3978852" y="663256"/>
                </a:lnTo>
                <a:lnTo>
                  <a:pt x="3920372" y="653804"/>
                </a:lnTo>
                <a:lnTo>
                  <a:pt x="3864723" y="642887"/>
                </a:lnTo>
                <a:lnTo>
                  <a:pt x="3812145" y="630583"/>
                </a:lnTo>
                <a:lnTo>
                  <a:pt x="3762879" y="616969"/>
                </a:lnTo>
                <a:lnTo>
                  <a:pt x="3717164" y="602123"/>
                </a:lnTo>
                <a:lnTo>
                  <a:pt x="3675240" y="586123"/>
                </a:lnTo>
                <a:lnTo>
                  <a:pt x="3637350" y="569049"/>
                </a:lnTo>
                <a:lnTo>
                  <a:pt x="3603731" y="550976"/>
                </a:lnTo>
                <a:lnTo>
                  <a:pt x="3550273" y="512150"/>
                </a:lnTo>
                <a:lnTo>
                  <a:pt x="3516788" y="470269"/>
                </a:lnTo>
                <a:lnTo>
                  <a:pt x="3505200" y="425958"/>
                </a:lnTo>
                <a:close/>
              </a:path>
              <a:path w="6858000" h="685800">
                <a:moveTo>
                  <a:pt x="0" y="425958"/>
                </a:moveTo>
                <a:lnTo>
                  <a:pt x="11588" y="381646"/>
                </a:lnTo>
                <a:lnTo>
                  <a:pt x="45073" y="339765"/>
                </a:lnTo>
                <a:lnTo>
                  <a:pt x="98531" y="300939"/>
                </a:lnTo>
                <a:lnTo>
                  <a:pt x="132150" y="282866"/>
                </a:lnTo>
                <a:lnTo>
                  <a:pt x="170040" y="265792"/>
                </a:lnTo>
                <a:lnTo>
                  <a:pt x="211964" y="249792"/>
                </a:lnTo>
                <a:lnTo>
                  <a:pt x="257679" y="234946"/>
                </a:lnTo>
                <a:lnTo>
                  <a:pt x="306945" y="221332"/>
                </a:lnTo>
                <a:lnTo>
                  <a:pt x="359523" y="209028"/>
                </a:lnTo>
                <a:lnTo>
                  <a:pt x="415172" y="198111"/>
                </a:lnTo>
                <a:lnTo>
                  <a:pt x="473652" y="188659"/>
                </a:lnTo>
                <a:lnTo>
                  <a:pt x="534722" y="180752"/>
                </a:lnTo>
                <a:lnTo>
                  <a:pt x="598142" y="174465"/>
                </a:lnTo>
                <a:lnTo>
                  <a:pt x="663672" y="169879"/>
                </a:lnTo>
                <a:lnTo>
                  <a:pt x="731071" y="167069"/>
                </a:lnTo>
                <a:lnTo>
                  <a:pt x="800100" y="166115"/>
                </a:lnTo>
                <a:lnTo>
                  <a:pt x="869128" y="167069"/>
                </a:lnTo>
                <a:lnTo>
                  <a:pt x="936527" y="169879"/>
                </a:lnTo>
                <a:lnTo>
                  <a:pt x="1002057" y="174465"/>
                </a:lnTo>
                <a:lnTo>
                  <a:pt x="1065477" y="180752"/>
                </a:lnTo>
                <a:lnTo>
                  <a:pt x="1126547" y="188659"/>
                </a:lnTo>
                <a:lnTo>
                  <a:pt x="1185027" y="198111"/>
                </a:lnTo>
                <a:lnTo>
                  <a:pt x="1240676" y="209028"/>
                </a:lnTo>
                <a:lnTo>
                  <a:pt x="1293254" y="221332"/>
                </a:lnTo>
                <a:lnTo>
                  <a:pt x="1342520" y="234946"/>
                </a:lnTo>
                <a:lnTo>
                  <a:pt x="1388235" y="249792"/>
                </a:lnTo>
                <a:lnTo>
                  <a:pt x="1430159" y="265792"/>
                </a:lnTo>
                <a:lnTo>
                  <a:pt x="1468049" y="282866"/>
                </a:lnTo>
                <a:lnTo>
                  <a:pt x="1501668" y="300939"/>
                </a:lnTo>
                <a:lnTo>
                  <a:pt x="1555126" y="339765"/>
                </a:lnTo>
                <a:lnTo>
                  <a:pt x="1588611" y="381646"/>
                </a:lnTo>
                <a:lnTo>
                  <a:pt x="1600200" y="425958"/>
                </a:lnTo>
                <a:lnTo>
                  <a:pt x="1597262" y="448378"/>
                </a:lnTo>
                <a:lnTo>
                  <a:pt x="1574485" y="491552"/>
                </a:lnTo>
                <a:lnTo>
                  <a:pt x="1530774" y="531984"/>
                </a:lnTo>
                <a:lnTo>
                  <a:pt x="1468049" y="569049"/>
                </a:lnTo>
                <a:lnTo>
                  <a:pt x="1430159" y="586123"/>
                </a:lnTo>
                <a:lnTo>
                  <a:pt x="1388235" y="602123"/>
                </a:lnTo>
                <a:lnTo>
                  <a:pt x="1342520" y="616969"/>
                </a:lnTo>
                <a:lnTo>
                  <a:pt x="1293254" y="630583"/>
                </a:lnTo>
                <a:lnTo>
                  <a:pt x="1240676" y="642887"/>
                </a:lnTo>
                <a:lnTo>
                  <a:pt x="1185027" y="653804"/>
                </a:lnTo>
                <a:lnTo>
                  <a:pt x="1126547" y="663256"/>
                </a:lnTo>
                <a:lnTo>
                  <a:pt x="1065477" y="671163"/>
                </a:lnTo>
                <a:lnTo>
                  <a:pt x="1002057" y="677450"/>
                </a:lnTo>
                <a:lnTo>
                  <a:pt x="936527" y="682036"/>
                </a:lnTo>
                <a:lnTo>
                  <a:pt x="869128" y="684846"/>
                </a:lnTo>
                <a:lnTo>
                  <a:pt x="800100" y="685800"/>
                </a:lnTo>
                <a:lnTo>
                  <a:pt x="731071" y="684846"/>
                </a:lnTo>
                <a:lnTo>
                  <a:pt x="663672" y="682036"/>
                </a:lnTo>
                <a:lnTo>
                  <a:pt x="598142" y="677450"/>
                </a:lnTo>
                <a:lnTo>
                  <a:pt x="534722" y="671163"/>
                </a:lnTo>
                <a:lnTo>
                  <a:pt x="473652" y="663256"/>
                </a:lnTo>
                <a:lnTo>
                  <a:pt x="415172" y="653804"/>
                </a:lnTo>
                <a:lnTo>
                  <a:pt x="359523" y="642887"/>
                </a:lnTo>
                <a:lnTo>
                  <a:pt x="306945" y="630583"/>
                </a:lnTo>
                <a:lnTo>
                  <a:pt x="257679" y="616969"/>
                </a:lnTo>
                <a:lnTo>
                  <a:pt x="211964" y="602123"/>
                </a:lnTo>
                <a:lnTo>
                  <a:pt x="170040" y="586123"/>
                </a:lnTo>
                <a:lnTo>
                  <a:pt x="132150" y="569049"/>
                </a:lnTo>
                <a:lnTo>
                  <a:pt x="98531" y="550976"/>
                </a:lnTo>
                <a:lnTo>
                  <a:pt x="45073" y="512150"/>
                </a:lnTo>
                <a:lnTo>
                  <a:pt x="11588" y="470269"/>
                </a:lnTo>
                <a:lnTo>
                  <a:pt x="0" y="425958"/>
                </a:lnTo>
                <a:close/>
              </a:path>
              <a:path w="6858000" h="685800">
                <a:moveTo>
                  <a:pt x="5257800" y="425958"/>
                </a:moveTo>
                <a:lnTo>
                  <a:pt x="5269388" y="381646"/>
                </a:lnTo>
                <a:lnTo>
                  <a:pt x="5302873" y="339765"/>
                </a:lnTo>
                <a:lnTo>
                  <a:pt x="5356331" y="300939"/>
                </a:lnTo>
                <a:lnTo>
                  <a:pt x="5389950" y="282866"/>
                </a:lnTo>
                <a:lnTo>
                  <a:pt x="5427840" y="265792"/>
                </a:lnTo>
                <a:lnTo>
                  <a:pt x="5469764" y="249792"/>
                </a:lnTo>
                <a:lnTo>
                  <a:pt x="5515479" y="234946"/>
                </a:lnTo>
                <a:lnTo>
                  <a:pt x="5564745" y="221332"/>
                </a:lnTo>
                <a:lnTo>
                  <a:pt x="5617323" y="209028"/>
                </a:lnTo>
                <a:lnTo>
                  <a:pt x="5672972" y="198111"/>
                </a:lnTo>
                <a:lnTo>
                  <a:pt x="5731452" y="188659"/>
                </a:lnTo>
                <a:lnTo>
                  <a:pt x="5792522" y="180752"/>
                </a:lnTo>
                <a:lnTo>
                  <a:pt x="5855942" y="174465"/>
                </a:lnTo>
                <a:lnTo>
                  <a:pt x="5921472" y="169879"/>
                </a:lnTo>
                <a:lnTo>
                  <a:pt x="5988871" y="167069"/>
                </a:lnTo>
                <a:lnTo>
                  <a:pt x="6057900" y="166115"/>
                </a:lnTo>
                <a:lnTo>
                  <a:pt x="6126928" y="167069"/>
                </a:lnTo>
                <a:lnTo>
                  <a:pt x="6194327" y="169879"/>
                </a:lnTo>
                <a:lnTo>
                  <a:pt x="6259857" y="174465"/>
                </a:lnTo>
                <a:lnTo>
                  <a:pt x="6323277" y="180752"/>
                </a:lnTo>
                <a:lnTo>
                  <a:pt x="6384347" y="188659"/>
                </a:lnTo>
                <a:lnTo>
                  <a:pt x="6442827" y="198111"/>
                </a:lnTo>
                <a:lnTo>
                  <a:pt x="6498476" y="209028"/>
                </a:lnTo>
                <a:lnTo>
                  <a:pt x="6551054" y="221332"/>
                </a:lnTo>
                <a:lnTo>
                  <a:pt x="6600320" y="234946"/>
                </a:lnTo>
                <a:lnTo>
                  <a:pt x="6646035" y="249792"/>
                </a:lnTo>
                <a:lnTo>
                  <a:pt x="6687959" y="265792"/>
                </a:lnTo>
                <a:lnTo>
                  <a:pt x="6725849" y="282866"/>
                </a:lnTo>
                <a:lnTo>
                  <a:pt x="6759468" y="300939"/>
                </a:lnTo>
                <a:lnTo>
                  <a:pt x="6812926" y="339765"/>
                </a:lnTo>
                <a:lnTo>
                  <a:pt x="6846411" y="381646"/>
                </a:lnTo>
                <a:lnTo>
                  <a:pt x="6858000" y="425958"/>
                </a:lnTo>
                <a:lnTo>
                  <a:pt x="6855062" y="448378"/>
                </a:lnTo>
                <a:lnTo>
                  <a:pt x="6832285" y="491552"/>
                </a:lnTo>
                <a:lnTo>
                  <a:pt x="6788574" y="531984"/>
                </a:lnTo>
                <a:lnTo>
                  <a:pt x="6725849" y="569049"/>
                </a:lnTo>
                <a:lnTo>
                  <a:pt x="6687959" y="586123"/>
                </a:lnTo>
                <a:lnTo>
                  <a:pt x="6646035" y="602123"/>
                </a:lnTo>
                <a:lnTo>
                  <a:pt x="6600320" y="616969"/>
                </a:lnTo>
                <a:lnTo>
                  <a:pt x="6551054" y="630583"/>
                </a:lnTo>
                <a:lnTo>
                  <a:pt x="6498476" y="642887"/>
                </a:lnTo>
                <a:lnTo>
                  <a:pt x="6442827" y="653804"/>
                </a:lnTo>
                <a:lnTo>
                  <a:pt x="6384347" y="663256"/>
                </a:lnTo>
                <a:lnTo>
                  <a:pt x="6323277" y="671163"/>
                </a:lnTo>
                <a:lnTo>
                  <a:pt x="6259857" y="677450"/>
                </a:lnTo>
                <a:lnTo>
                  <a:pt x="6194327" y="682036"/>
                </a:lnTo>
                <a:lnTo>
                  <a:pt x="6126928" y="684846"/>
                </a:lnTo>
                <a:lnTo>
                  <a:pt x="6057900" y="685800"/>
                </a:lnTo>
                <a:lnTo>
                  <a:pt x="5988871" y="684846"/>
                </a:lnTo>
                <a:lnTo>
                  <a:pt x="5921472" y="682036"/>
                </a:lnTo>
                <a:lnTo>
                  <a:pt x="5855942" y="677450"/>
                </a:lnTo>
                <a:lnTo>
                  <a:pt x="5792522" y="671163"/>
                </a:lnTo>
                <a:lnTo>
                  <a:pt x="5731452" y="663256"/>
                </a:lnTo>
                <a:lnTo>
                  <a:pt x="5672972" y="653804"/>
                </a:lnTo>
                <a:lnTo>
                  <a:pt x="5617323" y="642887"/>
                </a:lnTo>
                <a:lnTo>
                  <a:pt x="5564745" y="630583"/>
                </a:lnTo>
                <a:lnTo>
                  <a:pt x="5515479" y="616969"/>
                </a:lnTo>
                <a:lnTo>
                  <a:pt x="5469764" y="602123"/>
                </a:lnTo>
                <a:lnTo>
                  <a:pt x="5427840" y="586123"/>
                </a:lnTo>
                <a:lnTo>
                  <a:pt x="5389950" y="569049"/>
                </a:lnTo>
                <a:lnTo>
                  <a:pt x="5356331" y="550976"/>
                </a:lnTo>
                <a:lnTo>
                  <a:pt x="5302873" y="512150"/>
                </a:lnTo>
                <a:lnTo>
                  <a:pt x="5269388" y="470269"/>
                </a:lnTo>
                <a:lnTo>
                  <a:pt x="5257800" y="425958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994" y="2629281"/>
            <a:ext cx="85090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Cabinet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99635" y="2527249"/>
            <a:ext cx="110998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House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Co</a:t>
            </a:r>
            <a:r>
              <a:rPr sz="1700" spc="-10" dirty="0">
                <a:latin typeface="Verdana"/>
                <a:cs typeface="Verdana"/>
              </a:rPr>
              <a:t>m</a:t>
            </a:r>
            <a:r>
              <a:rPr sz="1700" dirty="0">
                <a:latin typeface="Verdana"/>
                <a:cs typeface="Verdana"/>
              </a:rPr>
              <a:t>mons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05880" y="2705481"/>
            <a:ext cx="98107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95580" marR="5080" indent="-18288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House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 Lords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707630" y="2686304"/>
            <a:ext cx="1007110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04470" marR="5080" indent="-192405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Verdana"/>
                <a:cs typeface="Verdana"/>
              </a:rPr>
              <a:t>Su</a:t>
            </a:r>
            <a:r>
              <a:rPr sz="1700" spc="-5" dirty="0">
                <a:latin typeface="Verdana"/>
                <a:cs typeface="Verdana"/>
              </a:rPr>
              <a:t>p</a:t>
            </a:r>
            <a:r>
              <a:rPr sz="1700" dirty="0">
                <a:latin typeface="Verdana"/>
                <a:cs typeface="Verdana"/>
              </a:rPr>
              <a:t>r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dirty="0">
                <a:latin typeface="Verdana"/>
                <a:cs typeface="Verdana"/>
              </a:rPr>
              <a:t>me  </a:t>
            </a:r>
            <a:r>
              <a:rPr sz="1700" spc="-5" dirty="0">
                <a:latin typeface="Verdana"/>
                <a:cs typeface="Verdana"/>
              </a:rPr>
              <a:t>Court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38912" y="5538215"/>
            <a:ext cx="1981200" cy="520065"/>
          </a:xfrm>
          <a:custGeom>
            <a:avLst/>
            <a:gdLst/>
            <a:ahLst/>
            <a:cxnLst/>
            <a:rect l="l" t="t" r="r" b="b"/>
            <a:pathLst>
              <a:path w="1981200" h="520064">
                <a:moveTo>
                  <a:pt x="0" y="259842"/>
                </a:moveTo>
                <a:lnTo>
                  <a:pt x="21882" y="205270"/>
                </a:lnTo>
                <a:lnTo>
                  <a:pt x="59387" y="171017"/>
                </a:lnTo>
                <a:lnTo>
                  <a:pt x="113660" y="138876"/>
                </a:lnTo>
                <a:lnTo>
                  <a:pt x="183362" y="109199"/>
                </a:lnTo>
                <a:lnTo>
                  <a:pt x="223579" y="95395"/>
                </a:lnTo>
                <a:lnTo>
                  <a:pt x="267150" y="82338"/>
                </a:lnTo>
                <a:lnTo>
                  <a:pt x="313907" y="70074"/>
                </a:lnTo>
                <a:lnTo>
                  <a:pt x="363683" y="58645"/>
                </a:lnTo>
                <a:lnTo>
                  <a:pt x="416311" y="48096"/>
                </a:lnTo>
                <a:lnTo>
                  <a:pt x="471622" y="38470"/>
                </a:lnTo>
                <a:lnTo>
                  <a:pt x="529448" y="29813"/>
                </a:lnTo>
                <a:lnTo>
                  <a:pt x="589623" y="22167"/>
                </a:lnTo>
                <a:lnTo>
                  <a:pt x="651979" y="15577"/>
                </a:lnTo>
                <a:lnTo>
                  <a:pt x="716348" y="10086"/>
                </a:lnTo>
                <a:lnTo>
                  <a:pt x="782562" y="5739"/>
                </a:lnTo>
                <a:lnTo>
                  <a:pt x="850453" y="2580"/>
                </a:lnTo>
                <a:lnTo>
                  <a:pt x="919855" y="652"/>
                </a:lnTo>
                <a:lnTo>
                  <a:pt x="990600" y="0"/>
                </a:lnTo>
                <a:lnTo>
                  <a:pt x="1061347" y="652"/>
                </a:lnTo>
                <a:lnTo>
                  <a:pt x="1130751" y="2580"/>
                </a:lnTo>
                <a:lnTo>
                  <a:pt x="1198645" y="5739"/>
                </a:lnTo>
                <a:lnTo>
                  <a:pt x="1264860" y="10086"/>
                </a:lnTo>
                <a:lnTo>
                  <a:pt x="1329230" y="15577"/>
                </a:lnTo>
                <a:lnTo>
                  <a:pt x="1391586" y="22167"/>
                </a:lnTo>
                <a:lnTo>
                  <a:pt x="1451762" y="29813"/>
                </a:lnTo>
                <a:lnTo>
                  <a:pt x="1509589" y="38470"/>
                </a:lnTo>
                <a:lnTo>
                  <a:pt x="1564899" y="48096"/>
                </a:lnTo>
                <a:lnTo>
                  <a:pt x="1617526" y="58645"/>
                </a:lnTo>
                <a:lnTo>
                  <a:pt x="1667302" y="70074"/>
                </a:lnTo>
                <a:lnTo>
                  <a:pt x="1714058" y="82338"/>
                </a:lnTo>
                <a:lnTo>
                  <a:pt x="1757629" y="95395"/>
                </a:lnTo>
                <a:lnTo>
                  <a:pt x="1797845" y="109199"/>
                </a:lnTo>
                <a:lnTo>
                  <a:pt x="1834539" y="123708"/>
                </a:lnTo>
                <a:lnTo>
                  <a:pt x="1896692" y="154661"/>
                </a:lnTo>
                <a:lnTo>
                  <a:pt x="1942747" y="187902"/>
                </a:lnTo>
                <a:lnTo>
                  <a:pt x="1971363" y="223079"/>
                </a:lnTo>
                <a:lnTo>
                  <a:pt x="1981200" y="259842"/>
                </a:lnTo>
                <a:lnTo>
                  <a:pt x="1978712" y="278399"/>
                </a:lnTo>
                <a:lnTo>
                  <a:pt x="1959318" y="314413"/>
                </a:lnTo>
                <a:lnTo>
                  <a:pt x="1921815" y="348666"/>
                </a:lnTo>
                <a:lnTo>
                  <a:pt x="1867544" y="380807"/>
                </a:lnTo>
                <a:lnTo>
                  <a:pt x="1797845" y="410484"/>
                </a:lnTo>
                <a:lnTo>
                  <a:pt x="1757629" y="424288"/>
                </a:lnTo>
                <a:lnTo>
                  <a:pt x="1714058" y="437345"/>
                </a:lnTo>
                <a:lnTo>
                  <a:pt x="1667302" y="449609"/>
                </a:lnTo>
                <a:lnTo>
                  <a:pt x="1617526" y="461038"/>
                </a:lnTo>
                <a:lnTo>
                  <a:pt x="1564899" y="471587"/>
                </a:lnTo>
                <a:lnTo>
                  <a:pt x="1509589" y="481213"/>
                </a:lnTo>
                <a:lnTo>
                  <a:pt x="1451762" y="489870"/>
                </a:lnTo>
                <a:lnTo>
                  <a:pt x="1391586" y="497516"/>
                </a:lnTo>
                <a:lnTo>
                  <a:pt x="1329230" y="504106"/>
                </a:lnTo>
                <a:lnTo>
                  <a:pt x="1264860" y="509597"/>
                </a:lnTo>
                <a:lnTo>
                  <a:pt x="1198645" y="513944"/>
                </a:lnTo>
                <a:lnTo>
                  <a:pt x="1130751" y="517103"/>
                </a:lnTo>
                <a:lnTo>
                  <a:pt x="1061347" y="519031"/>
                </a:lnTo>
                <a:lnTo>
                  <a:pt x="990600" y="519684"/>
                </a:lnTo>
                <a:lnTo>
                  <a:pt x="919855" y="519031"/>
                </a:lnTo>
                <a:lnTo>
                  <a:pt x="850453" y="517103"/>
                </a:lnTo>
                <a:lnTo>
                  <a:pt x="782562" y="513944"/>
                </a:lnTo>
                <a:lnTo>
                  <a:pt x="716348" y="509597"/>
                </a:lnTo>
                <a:lnTo>
                  <a:pt x="651979" y="504106"/>
                </a:lnTo>
                <a:lnTo>
                  <a:pt x="589623" y="497516"/>
                </a:lnTo>
                <a:lnTo>
                  <a:pt x="529448" y="489870"/>
                </a:lnTo>
                <a:lnTo>
                  <a:pt x="471622" y="481213"/>
                </a:lnTo>
                <a:lnTo>
                  <a:pt x="416311" y="471587"/>
                </a:lnTo>
                <a:lnTo>
                  <a:pt x="363683" y="461038"/>
                </a:lnTo>
                <a:lnTo>
                  <a:pt x="313907" y="449609"/>
                </a:lnTo>
                <a:lnTo>
                  <a:pt x="267150" y="437345"/>
                </a:lnTo>
                <a:lnTo>
                  <a:pt x="223579" y="424288"/>
                </a:lnTo>
                <a:lnTo>
                  <a:pt x="183362" y="410484"/>
                </a:lnTo>
                <a:lnTo>
                  <a:pt x="146666" y="395975"/>
                </a:lnTo>
                <a:lnTo>
                  <a:pt x="84511" y="365022"/>
                </a:lnTo>
                <a:lnTo>
                  <a:pt x="38454" y="331781"/>
                </a:lnTo>
                <a:lnTo>
                  <a:pt x="9837" y="296604"/>
                </a:lnTo>
                <a:lnTo>
                  <a:pt x="0" y="2598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72511" y="5405628"/>
            <a:ext cx="1981200" cy="520065"/>
          </a:xfrm>
          <a:custGeom>
            <a:avLst/>
            <a:gdLst/>
            <a:ahLst/>
            <a:cxnLst/>
            <a:rect l="l" t="t" r="r" b="b"/>
            <a:pathLst>
              <a:path w="1981200" h="520064">
                <a:moveTo>
                  <a:pt x="0" y="259842"/>
                </a:moveTo>
                <a:lnTo>
                  <a:pt x="21881" y="205270"/>
                </a:lnTo>
                <a:lnTo>
                  <a:pt x="59384" y="171017"/>
                </a:lnTo>
                <a:lnTo>
                  <a:pt x="113655" y="138876"/>
                </a:lnTo>
                <a:lnTo>
                  <a:pt x="183354" y="109199"/>
                </a:lnTo>
                <a:lnTo>
                  <a:pt x="223570" y="95395"/>
                </a:lnTo>
                <a:lnTo>
                  <a:pt x="267141" y="82338"/>
                </a:lnTo>
                <a:lnTo>
                  <a:pt x="313897" y="70074"/>
                </a:lnTo>
                <a:lnTo>
                  <a:pt x="363673" y="58645"/>
                </a:lnTo>
                <a:lnTo>
                  <a:pt x="416300" y="48096"/>
                </a:lnTo>
                <a:lnTo>
                  <a:pt x="471610" y="38470"/>
                </a:lnTo>
                <a:lnTo>
                  <a:pt x="529437" y="29813"/>
                </a:lnTo>
                <a:lnTo>
                  <a:pt x="589613" y="22167"/>
                </a:lnTo>
                <a:lnTo>
                  <a:pt x="651969" y="15577"/>
                </a:lnTo>
                <a:lnTo>
                  <a:pt x="716339" y="10086"/>
                </a:lnTo>
                <a:lnTo>
                  <a:pt x="782554" y="5739"/>
                </a:lnTo>
                <a:lnTo>
                  <a:pt x="850448" y="2580"/>
                </a:lnTo>
                <a:lnTo>
                  <a:pt x="919852" y="652"/>
                </a:lnTo>
                <a:lnTo>
                  <a:pt x="990600" y="0"/>
                </a:lnTo>
                <a:lnTo>
                  <a:pt x="1061347" y="652"/>
                </a:lnTo>
                <a:lnTo>
                  <a:pt x="1130751" y="2580"/>
                </a:lnTo>
                <a:lnTo>
                  <a:pt x="1198645" y="5739"/>
                </a:lnTo>
                <a:lnTo>
                  <a:pt x="1264860" y="10086"/>
                </a:lnTo>
                <a:lnTo>
                  <a:pt x="1329230" y="15577"/>
                </a:lnTo>
                <a:lnTo>
                  <a:pt x="1391586" y="22167"/>
                </a:lnTo>
                <a:lnTo>
                  <a:pt x="1451762" y="29813"/>
                </a:lnTo>
                <a:lnTo>
                  <a:pt x="1509589" y="38470"/>
                </a:lnTo>
                <a:lnTo>
                  <a:pt x="1564899" y="48096"/>
                </a:lnTo>
                <a:lnTo>
                  <a:pt x="1617526" y="58645"/>
                </a:lnTo>
                <a:lnTo>
                  <a:pt x="1667302" y="70074"/>
                </a:lnTo>
                <a:lnTo>
                  <a:pt x="1714058" y="82338"/>
                </a:lnTo>
                <a:lnTo>
                  <a:pt x="1757629" y="95395"/>
                </a:lnTo>
                <a:lnTo>
                  <a:pt x="1797845" y="109199"/>
                </a:lnTo>
                <a:lnTo>
                  <a:pt x="1834539" y="123708"/>
                </a:lnTo>
                <a:lnTo>
                  <a:pt x="1896692" y="154661"/>
                </a:lnTo>
                <a:lnTo>
                  <a:pt x="1942747" y="187902"/>
                </a:lnTo>
                <a:lnTo>
                  <a:pt x="1971363" y="223079"/>
                </a:lnTo>
                <a:lnTo>
                  <a:pt x="1981200" y="259842"/>
                </a:lnTo>
                <a:lnTo>
                  <a:pt x="1978712" y="278399"/>
                </a:lnTo>
                <a:lnTo>
                  <a:pt x="1959318" y="314413"/>
                </a:lnTo>
                <a:lnTo>
                  <a:pt x="1921815" y="348666"/>
                </a:lnTo>
                <a:lnTo>
                  <a:pt x="1867544" y="380807"/>
                </a:lnTo>
                <a:lnTo>
                  <a:pt x="1797845" y="410484"/>
                </a:lnTo>
                <a:lnTo>
                  <a:pt x="1757629" y="424288"/>
                </a:lnTo>
                <a:lnTo>
                  <a:pt x="1714058" y="437345"/>
                </a:lnTo>
                <a:lnTo>
                  <a:pt x="1667302" y="449609"/>
                </a:lnTo>
                <a:lnTo>
                  <a:pt x="1617526" y="461038"/>
                </a:lnTo>
                <a:lnTo>
                  <a:pt x="1564899" y="471587"/>
                </a:lnTo>
                <a:lnTo>
                  <a:pt x="1509589" y="481213"/>
                </a:lnTo>
                <a:lnTo>
                  <a:pt x="1451762" y="489870"/>
                </a:lnTo>
                <a:lnTo>
                  <a:pt x="1391586" y="497516"/>
                </a:lnTo>
                <a:lnTo>
                  <a:pt x="1329230" y="504106"/>
                </a:lnTo>
                <a:lnTo>
                  <a:pt x="1264860" y="509597"/>
                </a:lnTo>
                <a:lnTo>
                  <a:pt x="1198645" y="513944"/>
                </a:lnTo>
                <a:lnTo>
                  <a:pt x="1130751" y="517103"/>
                </a:lnTo>
                <a:lnTo>
                  <a:pt x="1061347" y="519031"/>
                </a:lnTo>
                <a:lnTo>
                  <a:pt x="990600" y="519684"/>
                </a:lnTo>
                <a:lnTo>
                  <a:pt x="919852" y="519031"/>
                </a:lnTo>
                <a:lnTo>
                  <a:pt x="850448" y="517103"/>
                </a:lnTo>
                <a:lnTo>
                  <a:pt x="782554" y="513944"/>
                </a:lnTo>
                <a:lnTo>
                  <a:pt x="716339" y="509597"/>
                </a:lnTo>
                <a:lnTo>
                  <a:pt x="651969" y="504106"/>
                </a:lnTo>
                <a:lnTo>
                  <a:pt x="589613" y="497516"/>
                </a:lnTo>
                <a:lnTo>
                  <a:pt x="529437" y="489870"/>
                </a:lnTo>
                <a:lnTo>
                  <a:pt x="471610" y="481213"/>
                </a:lnTo>
                <a:lnTo>
                  <a:pt x="416300" y="471587"/>
                </a:lnTo>
                <a:lnTo>
                  <a:pt x="363673" y="461038"/>
                </a:lnTo>
                <a:lnTo>
                  <a:pt x="313897" y="449609"/>
                </a:lnTo>
                <a:lnTo>
                  <a:pt x="267141" y="437345"/>
                </a:lnTo>
                <a:lnTo>
                  <a:pt x="223570" y="424288"/>
                </a:lnTo>
                <a:lnTo>
                  <a:pt x="183354" y="410484"/>
                </a:lnTo>
                <a:lnTo>
                  <a:pt x="146660" y="395975"/>
                </a:lnTo>
                <a:lnTo>
                  <a:pt x="84507" y="365022"/>
                </a:lnTo>
                <a:lnTo>
                  <a:pt x="38452" y="331781"/>
                </a:lnTo>
                <a:lnTo>
                  <a:pt x="9836" y="296604"/>
                </a:lnTo>
                <a:lnTo>
                  <a:pt x="0" y="259842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734311" y="3805428"/>
            <a:ext cx="4117975" cy="1624965"/>
          </a:xfrm>
          <a:custGeom>
            <a:avLst/>
            <a:gdLst/>
            <a:ahLst/>
            <a:cxnLst/>
            <a:rect l="l" t="t" r="r" b="b"/>
            <a:pathLst>
              <a:path w="4117975" h="1624964">
                <a:moveTo>
                  <a:pt x="1219200" y="259842"/>
                </a:moveTo>
                <a:lnTo>
                  <a:pt x="1232253" y="210465"/>
                </a:lnTo>
                <a:lnTo>
                  <a:pt x="1269794" y="164216"/>
                </a:lnTo>
                <a:lnTo>
                  <a:pt x="1329397" y="121966"/>
                </a:lnTo>
                <a:lnTo>
                  <a:pt x="1366712" y="102613"/>
                </a:lnTo>
                <a:lnTo>
                  <a:pt x="1408633" y="84586"/>
                </a:lnTo>
                <a:lnTo>
                  <a:pt x="1454856" y="67995"/>
                </a:lnTo>
                <a:lnTo>
                  <a:pt x="1505077" y="52948"/>
                </a:lnTo>
                <a:lnTo>
                  <a:pt x="1558994" y="39553"/>
                </a:lnTo>
                <a:lnTo>
                  <a:pt x="1616302" y="27921"/>
                </a:lnTo>
                <a:lnTo>
                  <a:pt x="1676698" y="18160"/>
                </a:lnTo>
                <a:lnTo>
                  <a:pt x="1739880" y="10378"/>
                </a:lnTo>
                <a:lnTo>
                  <a:pt x="1805542" y="4685"/>
                </a:lnTo>
                <a:lnTo>
                  <a:pt x="1873384" y="1189"/>
                </a:lnTo>
                <a:lnTo>
                  <a:pt x="1943100" y="0"/>
                </a:lnTo>
                <a:lnTo>
                  <a:pt x="2012815" y="1189"/>
                </a:lnTo>
                <a:lnTo>
                  <a:pt x="2080657" y="4685"/>
                </a:lnTo>
                <a:lnTo>
                  <a:pt x="2146319" y="10378"/>
                </a:lnTo>
                <a:lnTo>
                  <a:pt x="2209501" y="18160"/>
                </a:lnTo>
                <a:lnTo>
                  <a:pt x="2269897" y="27921"/>
                </a:lnTo>
                <a:lnTo>
                  <a:pt x="2327205" y="39553"/>
                </a:lnTo>
                <a:lnTo>
                  <a:pt x="2381122" y="52948"/>
                </a:lnTo>
                <a:lnTo>
                  <a:pt x="2431343" y="67995"/>
                </a:lnTo>
                <a:lnTo>
                  <a:pt x="2477566" y="84586"/>
                </a:lnTo>
                <a:lnTo>
                  <a:pt x="2519487" y="102613"/>
                </a:lnTo>
                <a:lnTo>
                  <a:pt x="2556802" y="121966"/>
                </a:lnTo>
                <a:lnTo>
                  <a:pt x="2589210" y="142536"/>
                </a:lnTo>
                <a:lnTo>
                  <a:pt x="2638085" y="186895"/>
                </a:lnTo>
                <a:lnTo>
                  <a:pt x="2663686" y="234816"/>
                </a:lnTo>
                <a:lnTo>
                  <a:pt x="2667000" y="259842"/>
                </a:lnTo>
                <a:lnTo>
                  <a:pt x="2663686" y="284867"/>
                </a:lnTo>
                <a:lnTo>
                  <a:pt x="2638085" y="332788"/>
                </a:lnTo>
                <a:lnTo>
                  <a:pt x="2589210" y="377147"/>
                </a:lnTo>
                <a:lnTo>
                  <a:pt x="2556802" y="397717"/>
                </a:lnTo>
                <a:lnTo>
                  <a:pt x="2519487" y="417070"/>
                </a:lnTo>
                <a:lnTo>
                  <a:pt x="2477566" y="435097"/>
                </a:lnTo>
                <a:lnTo>
                  <a:pt x="2431343" y="451688"/>
                </a:lnTo>
                <a:lnTo>
                  <a:pt x="2381122" y="466735"/>
                </a:lnTo>
                <a:lnTo>
                  <a:pt x="2327205" y="480130"/>
                </a:lnTo>
                <a:lnTo>
                  <a:pt x="2269897" y="491762"/>
                </a:lnTo>
                <a:lnTo>
                  <a:pt x="2209501" y="501523"/>
                </a:lnTo>
                <a:lnTo>
                  <a:pt x="2146319" y="509305"/>
                </a:lnTo>
                <a:lnTo>
                  <a:pt x="2080657" y="514998"/>
                </a:lnTo>
                <a:lnTo>
                  <a:pt x="2012815" y="518494"/>
                </a:lnTo>
                <a:lnTo>
                  <a:pt x="1943100" y="519684"/>
                </a:lnTo>
                <a:lnTo>
                  <a:pt x="1873384" y="518494"/>
                </a:lnTo>
                <a:lnTo>
                  <a:pt x="1805542" y="514998"/>
                </a:lnTo>
                <a:lnTo>
                  <a:pt x="1739880" y="509305"/>
                </a:lnTo>
                <a:lnTo>
                  <a:pt x="1676698" y="501523"/>
                </a:lnTo>
                <a:lnTo>
                  <a:pt x="1616302" y="491762"/>
                </a:lnTo>
                <a:lnTo>
                  <a:pt x="1558994" y="480130"/>
                </a:lnTo>
                <a:lnTo>
                  <a:pt x="1505077" y="466735"/>
                </a:lnTo>
                <a:lnTo>
                  <a:pt x="1454856" y="451688"/>
                </a:lnTo>
                <a:lnTo>
                  <a:pt x="1408633" y="435097"/>
                </a:lnTo>
                <a:lnTo>
                  <a:pt x="1366712" y="417070"/>
                </a:lnTo>
                <a:lnTo>
                  <a:pt x="1329397" y="397717"/>
                </a:lnTo>
                <a:lnTo>
                  <a:pt x="1296989" y="377147"/>
                </a:lnTo>
                <a:lnTo>
                  <a:pt x="1248114" y="332788"/>
                </a:lnTo>
                <a:lnTo>
                  <a:pt x="1222513" y="284867"/>
                </a:lnTo>
                <a:lnTo>
                  <a:pt x="1219200" y="259842"/>
                </a:lnTo>
                <a:close/>
              </a:path>
              <a:path w="4117975" h="1624964">
                <a:moveTo>
                  <a:pt x="38100" y="1059942"/>
                </a:moveTo>
                <a:lnTo>
                  <a:pt x="51153" y="1010565"/>
                </a:lnTo>
                <a:lnTo>
                  <a:pt x="88694" y="964316"/>
                </a:lnTo>
                <a:lnTo>
                  <a:pt x="148297" y="922066"/>
                </a:lnTo>
                <a:lnTo>
                  <a:pt x="185612" y="902713"/>
                </a:lnTo>
                <a:lnTo>
                  <a:pt x="227533" y="884686"/>
                </a:lnTo>
                <a:lnTo>
                  <a:pt x="273756" y="868095"/>
                </a:lnTo>
                <a:lnTo>
                  <a:pt x="323977" y="853048"/>
                </a:lnTo>
                <a:lnTo>
                  <a:pt x="377894" y="839653"/>
                </a:lnTo>
                <a:lnTo>
                  <a:pt x="435202" y="828021"/>
                </a:lnTo>
                <a:lnTo>
                  <a:pt x="495598" y="818260"/>
                </a:lnTo>
                <a:lnTo>
                  <a:pt x="558780" y="810478"/>
                </a:lnTo>
                <a:lnTo>
                  <a:pt x="624442" y="804785"/>
                </a:lnTo>
                <a:lnTo>
                  <a:pt x="692284" y="801289"/>
                </a:lnTo>
                <a:lnTo>
                  <a:pt x="762000" y="800100"/>
                </a:lnTo>
                <a:lnTo>
                  <a:pt x="831715" y="801289"/>
                </a:lnTo>
                <a:lnTo>
                  <a:pt x="899557" y="804785"/>
                </a:lnTo>
                <a:lnTo>
                  <a:pt x="965219" y="810478"/>
                </a:lnTo>
                <a:lnTo>
                  <a:pt x="1028401" y="818260"/>
                </a:lnTo>
                <a:lnTo>
                  <a:pt x="1088797" y="828021"/>
                </a:lnTo>
                <a:lnTo>
                  <a:pt x="1146105" y="839653"/>
                </a:lnTo>
                <a:lnTo>
                  <a:pt x="1200022" y="853048"/>
                </a:lnTo>
                <a:lnTo>
                  <a:pt x="1250243" y="868095"/>
                </a:lnTo>
                <a:lnTo>
                  <a:pt x="1296466" y="884686"/>
                </a:lnTo>
                <a:lnTo>
                  <a:pt x="1338387" y="902713"/>
                </a:lnTo>
                <a:lnTo>
                  <a:pt x="1375702" y="922066"/>
                </a:lnTo>
                <a:lnTo>
                  <a:pt x="1408110" y="942636"/>
                </a:lnTo>
                <a:lnTo>
                  <a:pt x="1456985" y="986995"/>
                </a:lnTo>
                <a:lnTo>
                  <a:pt x="1482586" y="1034916"/>
                </a:lnTo>
                <a:lnTo>
                  <a:pt x="1485900" y="1059942"/>
                </a:lnTo>
                <a:lnTo>
                  <a:pt x="1482586" y="1084967"/>
                </a:lnTo>
                <a:lnTo>
                  <a:pt x="1456985" y="1132888"/>
                </a:lnTo>
                <a:lnTo>
                  <a:pt x="1408110" y="1177247"/>
                </a:lnTo>
                <a:lnTo>
                  <a:pt x="1375702" y="1197817"/>
                </a:lnTo>
                <a:lnTo>
                  <a:pt x="1338387" y="1217170"/>
                </a:lnTo>
                <a:lnTo>
                  <a:pt x="1296466" y="1235197"/>
                </a:lnTo>
                <a:lnTo>
                  <a:pt x="1250243" y="1251788"/>
                </a:lnTo>
                <a:lnTo>
                  <a:pt x="1200022" y="1266835"/>
                </a:lnTo>
                <a:lnTo>
                  <a:pt x="1146105" y="1280230"/>
                </a:lnTo>
                <a:lnTo>
                  <a:pt x="1088797" y="1291862"/>
                </a:lnTo>
                <a:lnTo>
                  <a:pt x="1028401" y="1301623"/>
                </a:lnTo>
                <a:lnTo>
                  <a:pt x="965219" y="1309405"/>
                </a:lnTo>
                <a:lnTo>
                  <a:pt x="899557" y="1315098"/>
                </a:lnTo>
                <a:lnTo>
                  <a:pt x="831715" y="1318594"/>
                </a:lnTo>
                <a:lnTo>
                  <a:pt x="762000" y="1319784"/>
                </a:lnTo>
                <a:lnTo>
                  <a:pt x="692284" y="1318594"/>
                </a:lnTo>
                <a:lnTo>
                  <a:pt x="624442" y="1315098"/>
                </a:lnTo>
                <a:lnTo>
                  <a:pt x="558780" y="1309405"/>
                </a:lnTo>
                <a:lnTo>
                  <a:pt x="495598" y="1301623"/>
                </a:lnTo>
                <a:lnTo>
                  <a:pt x="435202" y="1291862"/>
                </a:lnTo>
                <a:lnTo>
                  <a:pt x="377894" y="1280230"/>
                </a:lnTo>
                <a:lnTo>
                  <a:pt x="323977" y="1266835"/>
                </a:lnTo>
                <a:lnTo>
                  <a:pt x="273756" y="1251788"/>
                </a:lnTo>
                <a:lnTo>
                  <a:pt x="227533" y="1235197"/>
                </a:lnTo>
                <a:lnTo>
                  <a:pt x="185612" y="1217170"/>
                </a:lnTo>
                <a:lnTo>
                  <a:pt x="148297" y="1197817"/>
                </a:lnTo>
                <a:lnTo>
                  <a:pt x="115889" y="1177247"/>
                </a:lnTo>
                <a:lnTo>
                  <a:pt x="67014" y="1132888"/>
                </a:lnTo>
                <a:lnTo>
                  <a:pt x="41413" y="1084967"/>
                </a:lnTo>
                <a:lnTo>
                  <a:pt x="38100" y="1059942"/>
                </a:lnTo>
                <a:close/>
              </a:path>
              <a:path w="4117975" h="1624964">
                <a:moveTo>
                  <a:pt x="1371600" y="533400"/>
                </a:moveTo>
                <a:lnTo>
                  <a:pt x="1085088" y="786384"/>
                </a:lnTo>
              </a:path>
              <a:path w="4117975" h="1624964">
                <a:moveTo>
                  <a:pt x="2433828" y="1005078"/>
                </a:moveTo>
                <a:lnTo>
                  <a:pt x="2444847" y="962929"/>
                </a:lnTo>
                <a:lnTo>
                  <a:pt x="2476749" y="922946"/>
                </a:lnTo>
                <a:lnTo>
                  <a:pt x="2527803" y="885664"/>
                </a:lnTo>
                <a:lnTo>
                  <a:pt x="2596274" y="851617"/>
                </a:lnTo>
                <a:lnTo>
                  <a:pt x="2636499" y="835974"/>
                </a:lnTo>
                <a:lnTo>
                  <a:pt x="2680430" y="821340"/>
                </a:lnTo>
                <a:lnTo>
                  <a:pt x="2727848" y="807783"/>
                </a:lnTo>
                <a:lnTo>
                  <a:pt x="2778538" y="795369"/>
                </a:lnTo>
                <a:lnTo>
                  <a:pt x="2832283" y="784165"/>
                </a:lnTo>
                <a:lnTo>
                  <a:pt x="2888866" y="774238"/>
                </a:lnTo>
                <a:lnTo>
                  <a:pt x="2948070" y="765655"/>
                </a:lnTo>
                <a:lnTo>
                  <a:pt x="3009680" y="758482"/>
                </a:lnTo>
                <a:lnTo>
                  <a:pt x="3073478" y="752787"/>
                </a:lnTo>
                <a:lnTo>
                  <a:pt x="3139248" y="748636"/>
                </a:lnTo>
                <a:lnTo>
                  <a:pt x="3206774" y="746097"/>
                </a:lnTo>
                <a:lnTo>
                  <a:pt x="3275838" y="745236"/>
                </a:lnTo>
                <a:lnTo>
                  <a:pt x="3344901" y="746097"/>
                </a:lnTo>
                <a:lnTo>
                  <a:pt x="3412427" y="748636"/>
                </a:lnTo>
                <a:lnTo>
                  <a:pt x="3478197" y="752787"/>
                </a:lnTo>
                <a:lnTo>
                  <a:pt x="3541995" y="758482"/>
                </a:lnTo>
                <a:lnTo>
                  <a:pt x="3603605" y="765655"/>
                </a:lnTo>
                <a:lnTo>
                  <a:pt x="3662809" y="774238"/>
                </a:lnTo>
                <a:lnTo>
                  <a:pt x="3719392" y="784165"/>
                </a:lnTo>
                <a:lnTo>
                  <a:pt x="3773137" y="795369"/>
                </a:lnTo>
                <a:lnTo>
                  <a:pt x="3823827" y="807783"/>
                </a:lnTo>
                <a:lnTo>
                  <a:pt x="3871245" y="821340"/>
                </a:lnTo>
                <a:lnTo>
                  <a:pt x="3915176" y="835974"/>
                </a:lnTo>
                <a:lnTo>
                  <a:pt x="3955401" y="851617"/>
                </a:lnTo>
                <a:lnTo>
                  <a:pt x="3991706" y="868202"/>
                </a:lnTo>
                <a:lnTo>
                  <a:pt x="4051684" y="903934"/>
                </a:lnTo>
                <a:lnTo>
                  <a:pt x="4093379" y="942633"/>
                </a:lnTo>
                <a:lnTo>
                  <a:pt x="4115057" y="983766"/>
                </a:lnTo>
                <a:lnTo>
                  <a:pt x="4117848" y="1005078"/>
                </a:lnTo>
                <a:lnTo>
                  <a:pt x="4115057" y="1026389"/>
                </a:lnTo>
                <a:lnTo>
                  <a:pt x="4093379" y="1067522"/>
                </a:lnTo>
                <a:lnTo>
                  <a:pt x="4051684" y="1106221"/>
                </a:lnTo>
                <a:lnTo>
                  <a:pt x="3991706" y="1141953"/>
                </a:lnTo>
                <a:lnTo>
                  <a:pt x="3955401" y="1158538"/>
                </a:lnTo>
                <a:lnTo>
                  <a:pt x="3915176" y="1174181"/>
                </a:lnTo>
                <a:lnTo>
                  <a:pt x="3871245" y="1188815"/>
                </a:lnTo>
                <a:lnTo>
                  <a:pt x="3823827" y="1202372"/>
                </a:lnTo>
                <a:lnTo>
                  <a:pt x="3773137" y="1214786"/>
                </a:lnTo>
                <a:lnTo>
                  <a:pt x="3719392" y="1225990"/>
                </a:lnTo>
                <a:lnTo>
                  <a:pt x="3662809" y="1235917"/>
                </a:lnTo>
                <a:lnTo>
                  <a:pt x="3603605" y="1244500"/>
                </a:lnTo>
                <a:lnTo>
                  <a:pt x="3541995" y="1251673"/>
                </a:lnTo>
                <a:lnTo>
                  <a:pt x="3478197" y="1257368"/>
                </a:lnTo>
                <a:lnTo>
                  <a:pt x="3412427" y="1261519"/>
                </a:lnTo>
                <a:lnTo>
                  <a:pt x="3344901" y="1264058"/>
                </a:lnTo>
                <a:lnTo>
                  <a:pt x="3275838" y="1264920"/>
                </a:lnTo>
                <a:lnTo>
                  <a:pt x="3206774" y="1264058"/>
                </a:lnTo>
                <a:lnTo>
                  <a:pt x="3139248" y="1261519"/>
                </a:lnTo>
                <a:lnTo>
                  <a:pt x="3073478" y="1257368"/>
                </a:lnTo>
                <a:lnTo>
                  <a:pt x="3009680" y="1251673"/>
                </a:lnTo>
                <a:lnTo>
                  <a:pt x="2948070" y="1244500"/>
                </a:lnTo>
                <a:lnTo>
                  <a:pt x="2888866" y="1235917"/>
                </a:lnTo>
                <a:lnTo>
                  <a:pt x="2832283" y="1225990"/>
                </a:lnTo>
                <a:lnTo>
                  <a:pt x="2778538" y="1214786"/>
                </a:lnTo>
                <a:lnTo>
                  <a:pt x="2727848" y="1202372"/>
                </a:lnTo>
                <a:lnTo>
                  <a:pt x="2680430" y="1188815"/>
                </a:lnTo>
                <a:lnTo>
                  <a:pt x="2636499" y="1174181"/>
                </a:lnTo>
                <a:lnTo>
                  <a:pt x="2596274" y="1158538"/>
                </a:lnTo>
                <a:lnTo>
                  <a:pt x="2559969" y="1141953"/>
                </a:lnTo>
                <a:lnTo>
                  <a:pt x="2499991" y="1106221"/>
                </a:lnTo>
                <a:lnTo>
                  <a:pt x="2458296" y="1067522"/>
                </a:lnTo>
                <a:lnTo>
                  <a:pt x="2436618" y="1026389"/>
                </a:lnTo>
                <a:lnTo>
                  <a:pt x="2433828" y="1005078"/>
                </a:lnTo>
                <a:close/>
              </a:path>
              <a:path w="4117975" h="1624964">
                <a:moveTo>
                  <a:pt x="2514600" y="495300"/>
                </a:moveTo>
                <a:lnTo>
                  <a:pt x="2819400" y="723900"/>
                </a:lnTo>
              </a:path>
              <a:path w="4117975" h="1624964">
                <a:moveTo>
                  <a:pt x="132587" y="1257300"/>
                </a:moveTo>
                <a:lnTo>
                  <a:pt x="0" y="1624584"/>
                </a:lnTo>
              </a:path>
              <a:path w="4117975" h="1624964">
                <a:moveTo>
                  <a:pt x="1409700" y="1237488"/>
                </a:moveTo>
                <a:lnTo>
                  <a:pt x="1790700" y="146608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1138427" y="1862327"/>
            <a:ext cx="6981825" cy="1838325"/>
            <a:chOff x="1138427" y="1862327"/>
            <a:chExt cx="6981825" cy="1838325"/>
          </a:xfrm>
        </p:grpSpPr>
        <p:sp>
          <p:nvSpPr>
            <p:cNvPr id="14" name="object 14"/>
            <p:cNvSpPr/>
            <p:nvPr/>
          </p:nvSpPr>
          <p:spPr>
            <a:xfrm>
              <a:off x="1142999" y="1918715"/>
              <a:ext cx="3429000" cy="1777364"/>
            </a:xfrm>
            <a:custGeom>
              <a:avLst/>
              <a:gdLst/>
              <a:ahLst/>
              <a:cxnLst/>
              <a:rect l="l" t="t" r="r" b="b"/>
              <a:pathLst>
                <a:path w="3429000" h="1777364">
                  <a:moveTo>
                    <a:pt x="3429000" y="76200"/>
                  </a:moveTo>
                  <a:lnTo>
                    <a:pt x="3429000" y="381000"/>
                  </a:lnTo>
                </a:path>
                <a:path w="3429000" h="1777364">
                  <a:moveTo>
                    <a:pt x="0" y="457200"/>
                  </a:moveTo>
                  <a:lnTo>
                    <a:pt x="2819400" y="0"/>
                  </a:lnTo>
                </a:path>
                <a:path w="3429000" h="1777364">
                  <a:moveTo>
                    <a:pt x="1828800" y="1124712"/>
                  </a:moveTo>
                  <a:lnTo>
                    <a:pt x="2458212" y="1776984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857500" y="1918715"/>
              <a:ext cx="1104900" cy="571500"/>
            </a:xfrm>
            <a:custGeom>
              <a:avLst/>
              <a:gdLst/>
              <a:ahLst/>
              <a:cxnLst/>
              <a:rect l="l" t="t" r="r" b="b"/>
              <a:pathLst>
                <a:path w="1104900" h="571500">
                  <a:moveTo>
                    <a:pt x="0" y="571500"/>
                  </a:moveTo>
                  <a:lnTo>
                    <a:pt x="11049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9304" y="1866899"/>
              <a:ext cx="3016250" cy="624205"/>
            </a:xfrm>
            <a:custGeom>
              <a:avLst/>
              <a:gdLst/>
              <a:ahLst/>
              <a:cxnLst/>
              <a:rect l="l" t="t" r="r" b="b"/>
              <a:pathLst>
                <a:path w="3016250" h="624205">
                  <a:moveTo>
                    <a:pt x="1263650" y="623951"/>
                  </a:moveTo>
                  <a:lnTo>
                    <a:pt x="0" y="0"/>
                  </a:lnTo>
                </a:path>
                <a:path w="3016250" h="624205">
                  <a:moveTo>
                    <a:pt x="3016250" y="623951"/>
                  </a:moveTo>
                  <a:lnTo>
                    <a:pt x="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203575" y="3951859"/>
            <a:ext cx="99695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Mi</a:t>
            </a:r>
            <a:r>
              <a:rPr sz="1700" spc="5" dirty="0">
                <a:latin typeface="Verdana"/>
                <a:cs typeface="Verdana"/>
              </a:rPr>
              <a:t>n</a:t>
            </a:r>
            <a:r>
              <a:rPr sz="1700" spc="-5" dirty="0">
                <a:latin typeface="Verdana"/>
                <a:cs typeface="Verdana"/>
              </a:rPr>
              <a:t>ist</a:t>
            </a:r>
            <a:r>
              <a:rPr sz="1700" dirty="0">
                <a:latin typeface="Verdana"/>
                <a:cs typeface="Verdana"/>
              </a:rPr>
              <a:t>ers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60017" y="4733035"/>
            <a:ext cx="16592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County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Council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33494" y="4720590"/>
            <a:ext cx="138303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825" marR="5080" indent="-36576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M</a:t>
            </a:r>
            <a:r>
              <a:rPr sz="1700" spc="5" dirty="0">
                <a:latin typeface="Verdana"/>
                <a:cs typeface="Verdana"/>
              </a:rPr>
              <a:t>e</a:t>
            </a:r>
            <a:r>
              <a:rPr sz="1700" spc="-5" dirty="0">
                <a:latin typeface="Verdana"/>
                <a:cs typeface="Verdana"/>
              </a:rPr>
              <a:t>trop</a:t>
            </a:r>
            <a:r>
              <a:rPr sz="1700" spc="-10" dirty="0">
                <a:latin typeface="Verdana"/>
                <a:cs typeface="Verdana"/>
              </a:rPr>
              <a:t>o</a:t>
            </a:r>
            <a:r>
              <a:rPr sz="1700" spc="-5" dirty="0">
                <a:latin typeface="Verdana"/>
                <a:cs typeface="Verdana"/>
              </a:rPr>
              <a:t>litan  </a:t>
            </a:r>
            <a:r>
              <a:rPr sz="1700" dirty="0">
                <a:latin typeface="Verdana"/>
                <a:cs typeface="Verdana"/>
              </a:rPr>
              <a:t>police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01289" y="5590133"/>
            <a:ext cx="1779905" cy="544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County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Borough</a:t>
            </a:r>
            <a:endParaRPr sz="17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Council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50823" y="5762040"/>
            <a:ext cx="143764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25120" marR="5080" indent="-312420">
              <a:lnSpc>
                <a:spcPct val="100000"/>
              </a:lnSpc>
              <a:spcBef>
                <a:spcPts val="100"/>
              </a:spcBef>
            </a:pPr>
            <a:r>
              <a:rPr sz="1700" spc="-5" dirty="0">
                <a:latin typeface="Verdana"/>
                <a:cs typeface="Verdana"/>
              </a:rPr>
              <a:t>Rural</a:t>
            </a:r>
            <a:r>
              <a:rPr sz="1700" spc="-9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District  Council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28600" y="3157727"/>
            <a:ext cx="533400" cy="533400"/>
          </a:xfrm>
          <a:custGeom>
            <a:avLst/>
            <a:gdLst/>
            <a:ahLst/>
            <a:cxnLst/>
            <a:rect l="l" t="t" r="r" b="b"/>
            <a:pathLst>
              <a:path w="533400" h="533400">
                <a:moveTo>
                  <a:pt x="533400" y="0"/>
                </a:moveTo>
                <a:lnTo>
                  <a:pt x="0" y="5334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124711" y="3157727"/>
            <a:ext cx="0" cy="762000"/>
          </a:xfrm>
          <a:custGeom>
            <a:avLst/>
            <a:gdLst/>
            <a:ahLst/>
            <a:cxnLst/>
            <a:rect l="l" t="t" r="r" b="b"/>
            <a:pathLst>
              <a:path h="762000">
                <a:moveTo>
                  <a:pt x="0" y="0"/>
                </a:moveTo>
                <a:lnTo>
                  <a:pt x="0" y="7620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85900" y="3157727"/>
            <a:ext cx="457200" cy="685800"/>
          </a:xfrm>
          <a:custGeom>
            <a:avLst/>
            <a:gdLst/>
            <a:ahLst/>
            <a:cxnLst/>
            <a:rect l="l" t="t" r="r" b="b"/>
            <a:pathLst>
              <a:path w="457200" h="685800">
                <a:moveTo>
                  <a:pt x="0" y="0"/>
                </a:moveTo>
                <a:lnTo>
                  <a:pt x="4572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87511" y="3290315"/>
            <a:ext cx="0" cy="838200"/>
          </a:xfrm>
          <a:custGeom>
            <a:avLst/>
            <a:gdLst/>
            <a:ahLst/>
            <a:cxnLst/>
            <a:rect l="l" t="t" r="r" b="b"/>
            <a:pathLst>
              <a:path h="838200">
                <a:moveTo>
                  <a:pt x="0" y="0"/>
                </a:moveTo>
                <a:lnTo>
                  <a:pt x="0" y="8382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449311" y="3214116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381000" y="0"/>
                </a:moveTo>
                <a:lnTo>
                  <a:pt x="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592311" y="3214116"/>
            <a:ext cx="381000" cy="685800"/>
          </a:xfrm>
          <a:custGeom>
            <a:avLst/>
            <a:gdLst/>
            <a:ahLst/>
            <a:cxnLst/>
            <a:rect l="l" t="t" r="r" b="b"/>
            <a:pathLst>
              <a:path w="381000" h="685800">
                <a:moveTo>
                  <a:pt x="0" y="0"/>
                </a:moveTo>
                <a:lnTo>
                  <a:pt x="381000" y="6858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17347" y="512063"/>
            <a:ext cx="4683760" cy="355600"/>
          </a:xfrm>
          <a:custGeom>
            <a:avLst/>
            <a:gdLst/>
            <a:ahLst/>
            <a:cxnLst/>
            <a:rect l="l" t="t" r="r" b="b"/>
            <a:pathLst>
              <a:path w="4683760" h="355600">
                <a:moveTo>
                  <a:pt x="4683252" y="0"/>
                </a:moveTo>
                <a:lnTo>
                  <a:pt x="0" y="0"/>
                </a:lnTo>
                <a:lnTo>
                  <a:pt x="0" y="355091"/>
                </a:lnTo>
                <a:lnTo>
                  <a:pt x="4683252" y="355091"/>
                </a:lnTo>
                <a:lnTo>
                  <a:pt x="4683252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196392" y="544449"/>
            <a:ext cx="4636135" cy="1349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 of </a:t>
            </a:r>
            <a:r>
              <a:rPr sz="1700" b="1" dirty="0">
                <a:latin typeface="Verdana"/>
                <a:cs typeface="Verdana"/>
              </a:rPr>
              <a:t>Tree in </a:t>
            </a:r>
            <a:r>
              <a:rPr sz="1700" b="1" spc="-5" dirty="0">
                <a:latin typeface="Verdana"/>
                <a:cs typeface="Verdana"/>
              </a:rPr>
              <a:t>Everyday</a:t>
            </a:r>
            <a:r>
              <a:rPr sz="1700" b="1" spc="-12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Life: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700">
              <a:latin typeface="Verdana"/>
              <a:cs typeface="Verdana"/>
            </a:endParaRPr>
          </a:p>
          <a:p>
            <a:pPr marL="185420">
              <a:lnSpc>
                <a:spcPct val="100000"/>
              </a:lnSpc>
            </a:pP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The British</a:t>
            </a:r>
            <a:r>
              <a:rPr sz="1700" b="1" spc="-6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Constitution</a:t>
            </a:r>
            <a:endParaRPr sz="1700">
              <a:latin typeface="Verdana"/>
              <a:cs typeface="Verdana"/>
            </a:endParaRPr>
          </a:p>
          <a:p>
            <a:pPr marL="3933825">
              <a:lnSpc>
                <a:spcPct val="100000"/>
              </a:lnSpc>
              <a:spcBef>
                <a:spcPts val="950"/>
              </a:spcBef>
            </a:pPr>
            <a:r>
              <a:rPr sz="1700" spc="-5" dirty="0">
                <a:latin typeface="Verdana"/>
                <a:cs typeface="Verdana"/>
              </a:rPr>
              <a:t>Crown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4112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70" dirty="0"/>
              <a:t> </a:t>
            </a:r>
            <a:r>
              <a:rPr spc="-5" dirty="0"/>
              <a:t>Tree?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3</a:t>
            </a:fld>
            <a:endParaRPr spc="-25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7243" y="1196696"/>
            <a:ext cx="6710045" cy="119189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dirty="0">
                <a:latin typeface="Verdana"/>
                <a:cs typeface="Verdana"/>
              </a:rPr>
              <a:t>There are </a:t>
            </a:r>
            <a:r>
              <a:rPr sz="1700" spc="-5" dirty="0">
                <a:latin typeface="Verdana"/>
                <a:cs typeface="Verdana"/>
              </a:rPr>
              <a:t>two ways </a:t>
            </a:r>
            <a:r>
              <a:rPr sz="1700" dirty="0">
                <a:latin typeface="Verdana"/>
                <a:cs typeface="Verdana"/>
              </a:rPr>
              <a:t>of representing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10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memory:</a:t>
            </a:r>
            <a:endParaRPr sz="1700">
              <a:latin typeface="Verdana"/>
              <a:cs typeface="Verdana"/>
            </a:endParaRPr>
          </a:p>
          <a:p>
            <a:pPr marL="931544" indent="-462915">
              <a:lnSpc>
                <a:spcPct val="100000"/>
              </a:lnSpc>
              <a:spcBef>
                <a:spcPts val="1020"/>
              </a:spcBef>
              <a:buAutoNum type="arabicParenBoth"/>
              <a:tabLst>
                <a:tab pos="932180" algn="l"/>
              </a:tabLst>
            </a:pPr>
            <a:r>
              <a:rPr sz="1700" b="1" spc="-5" dirty="0">
                <a:latin typeface="Verdana"/>
                <a:cs typeface="Verdana"/>
              </a:rPr>
              <a:t>Sequential or </a:t>
            </a:r>
            <a:r>
              <a:rPr sz="1700" b="1" dirty="0">
                <a:latin typeface="Verdana"/>
                <a:cs typeface="Verdana"/>
              </a:rPr>
              <a:t>array</a:t>
            </a:r>
            <a:r>
              <a:rPr sz="1700" b="1" spc="-6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  <a:p>
            <a:pPr marL="931544" indent="-462915">
              <a:lnSpc>
                <a:spcPct val="100000"/>
              </a:lnSpc>
              <a:spcBef>
                <a:spcPts val="1020"/>
              </a:spcBef>
              <a:buAutoNum type="arabicParenBoth"/>
              <a:tabLst>
                <a:tab pos="932180" algn="l"/>
              </a:tabLst>
            </a:pPr>
            <a:r>
              <a:rPr sz="1700" b="1" dirty="0">
                <a:latin typeface="Verdana"/>
                <a:cs typeface="Verdana"/>
              </a:rPr>
              <a:t>Linked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2941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/>
              <a:t>Representing </a:t>
            </a:r>
            <a:r>
              <a:rPr sz="2400" spc="-5" dirty="0"/>
              <a:t>Binary Tree </a:t>
            </a:r>
            <a:r>
              <a:rPr sz="2400" dirty="0"/>
              <a:t>in</a:t>
            </a:r>
            <a:r>
              <a:rPr sz="2400" spc="65" dirty="0"/>
              <a:t> </a:t>
            </a:r>
            <a:r>
              <a:rPr sz="2400" spc="-5" dirty="0"/>
              <a:t>Memory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9589" y="6658023"/>
            <a:ext cx="1047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II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095" y="2926078"/>
            <a:ext cx="8349996" cy="38252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8739" y="571626"/>
            <a:ext cx="8430895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Array Representation of Binary</a:t>
            </a:r>
            <a:r>
              <a:rPr sz="2000" b="1" u="heavy" spc="-13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2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Trees:</a:t>
            </a:r>
            <a:endParaRPr sz="2000">
              <a:latin typeface="Arial"/>
              <a:cs typeface="Arial"/>
            </a:endParaRPr>
          </a:p>
          <a:p>
            <a:pPr marL="542925" indent="-340360">
              <a:lnSpc>
                <a:spcPct val="100000"/>
              </a:lnSpc>
              <a:spcBef>
                <a:spcPts val="1895"/>
              </a:spcBef>
              <a:buFont typeface="Wingdings"/>
              <a:buChar char=""/>
              <a:tabLst>
                <a:tab pos="542925" algn="l"/>
                <a:tab pos="543560" algn="l"/>
              </a:tabLst>
            </a:pPr>
            <a:r>
              <a:rPr sz="1700" b="1" spc="-5" dirty="0">
                <a:latin typeface="Verdana"/>
                <a:cs typeface="Verdana"/>
              </a:rPr>
              <a:t>Sequential Representation </a:t>
            </a:r>
            <a:r>
              <a:rPr sz="1700" dirty="0">
                <a:latin typeface="Verdana"/>
                <a:cs typeface="Verdana"/>
              </a:rPr>
              <a:t>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T uses only a single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linear</a:t>
            </a:r>
            <a:endParaRPr sz="1700">
              <a:latin typeface="Verdana"/>
              <a:cs typeface="Verdana"/>
            </a:endParaRPr>
          </a:p>
          <a:p>
            <a:pPr marL="542925">
              <a:lnSpc>
                <a:spcPct val="100000"/>
              </a:lnSpc>
              <a:spcBef>
                <a:spcPts val="5"/>
              </a:spcBef>
            </a:pPr>
            <a:r>
              <a:rPr sz="1700" spc="-5" dirty="0">
                <a:latin typeface="Verdana"/>
                <a:cs typeface="Verdana"/>
              </a:rPr>
              <a:t>array </a:t>
            </a:r>
            <a:r>
              <a:rPr sz="1700" dirty="0">
                <a:latin typeface="Verdana"/>
                <a:cs typeface="Verdana"/>
              </a:rPr>
              <a:t>TREE together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a pointer </a:t>
            </a:r>
            <a:r>
              <a:rPr sz="1700" spc="-5" dirty="0">
                <a:latin typeface="Verdana"/>
                <a:cs typeface="Verdana"/>
              </a:rPr>
              <a:t>variable END as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264920" lvl="1" indent="-450215">
              <a:lnSpc>
                <a:spcPct val="100000"/>
              </a:lnSpc>
              <a:spcBef>
                <a:spcPts val="865"/>
              </a:spcBef>
              <a:buAutoNum type="alphaLcParenBoth"/>
              <a:tabLst>
                <a:tab pos="1264920" algn="l"/>
                <a:tab pos="1265555" algn="l"/>
              </a:tabLst>
            </a:pP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R of T </a:t>
            </a:r>
            <a:r>
              <a:rPr sz="1500" spc="-10" dirty="0">
                <a:latin typeface="Verdana"/>
                <a:cs typeface="Verdana"/>
              </a:rPr>
              <a:t>is </a:t>
            </a:r>
            <a:r>
              <a:rPr sz="1500" spc="-5" dirty="0">
                <a:latin typeface="Verdana"/>
                <a:cs typeface="Verdana"/>
              </a:rPr>
              <a:t>stored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1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TREE[1].</a:t>
            </a:r>
            <a:endParaRPr sz="1500">
              <a:latin typeface="Verdana"/>
              <a:cs typeface="Verdana"/>
            </a:endParaRPr>
          </a:p>
          <a:p>
            <a:pPr marL="1264920" marR="455930" lvl="1" indent="-449580">
              <a:lnSpc>
                <a:spcPct val="100000"/>
              </a:lnSpc>
              <a:spcBef>
                <a:spcPts val="1200"/>
              </a:spcBef>
              <a:buAutoNum type="alphaLcParenBoth"/>
              <a:tabLst>
                <a:tab pos="1264920" algn="l"/>
                <a:tab pos="1265555" algn="l"/>
              </a:tabLst>
            </a:pPr>
            <a:r>
              <a:rPr sz="1500" dirty="0">
                <a:latin typeface="Verdana"/>
                <a:cs typeface="Verdana"/>
              </a:rPr>
              <a:t>If a node </a:t>
            </a:r>
            <a:r>
              <a:rPr sz="1500" spc="-5" dirty="0">
                <a:latin typeface="Verdana"/>
                <a:cs typeface="Verdana"/>
              </a:rPr>
              <a:t>occupies TREE[k], then </a:t>
            </a:r>
            <a:r>
              <a:rPr sz="1500" spc="-10" dirty="0">
                <a:latin typeface="Verdana"/>
                <a:cs typeface="Verdana"/>
              </a:rPr>
              <a:t>its left child is </a:t>
            </a:r>
            <a:r>
              <a:rPr sz="1500" spc="-5" dirty="0">
                <a:latin typeface="Verdana"/>
                <a:cs typeface="Verdana"/>
              </a:rPr>
              <a:t>stored </a:t>
            </a:r>
            <a:r>
              <a:rPr sz="1500" spc="-10" dirty="0">
                <a:latin typeface="Verdana"/>
                <a:cs typeface="Verdana"/>
              </a:rPr>
              <a:t>in </a:t>
            </a:r>
            <a:r>
              <a:rPr sz="1500" dirty="0">
                <a:latin typeface="Verdana"/>
                <a:cs typeface="Verdana"/>
              </a:rPr>
              <a:t>TREE[2 * K]  and </a:t>
            </a:r>
            <a:r>
              <a:rPr sz="1500" spc="-10" dirty="0">
                <a:latin typeface="Verdana"/>
                <a:cs typeface="Verdana"/>
              </a:rPr>
              <a:t>its right child is </a:t>
            </a:r>
            <a:r>
              <a:rPr sz="1500" spc="-5" dirty="0">
                <a:latin typeface="Verdana"/>
                <a:cs typeface="Verdana"/>
              </a:rPr>
              <a:t>stored </a:t>
            </a:r>
            <a:r>
              <a:rPr sz="1500" spc="-10" dirty="0">
                <a:latin typeface="Verdana"/>
                <a:cs typeface="Verdana"/>
              </a:rPr>
              <a:t>in</a:t>
            </a:r>
            <a:r>
              <a:rPr sz="1500" spc="12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TREE[2*k+1]</a:t>
            </a:r>
            <a:endParaRPr sz="1500">
              <a:latin typeface="Verdana"/>
              <a:cs typeface="Verdana"/>
            </a:endParaRPr>
          </a:p>
          <a:p>
            <a:pPr marL="1264920" lvl="1" indent="-450215">
              <a:lnSpc>
                <a:spcPct val="100000"/>
              </a:lnSpc>
              <a:spcBef>
                <a:spcPts val="1200"/>
              </a:spcBef>
              <a:buAutoNum type="alphaLcParenBoth"/>
              <a:tabLst>
                <a:tab pos="1264920" algn="l"/>
                <a:tab pos="1265555" algn="l"/>
              </a:tabLst>
            </a:pPr>
            <a:r>
              <a:rPr sz="1500" spc="-5" dirty="0">
                <a:latin typeface="Verdana"/>
                <a:cs typeface="Verdana"/>
              </a:rPr>
              <a:t>END contains 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last </a:t>
            </a:r>
            <a:r>
              <a:rPr sz="1500" dirty="0">
                <a:latin typeface="Verdana"/>
                <a:cs typeface="Verdana"/>
              </a:rPr>
              <a:t>node of</a:t>
            </a:r>
            <a:r>
              <a:rPr sz="1500" spc="55" dirty="0">
                <a:latin typeface="Verdana"/>
                <a:cs typeface="Verdana"/>
              </a:rPr>
              <a:t> </a:t>
            </a:r>
            <a:r>
              <a:rPr sz="1500" spc="-110" dirty="0">
                <a:latin typeface="Verdana"/>
                <a:cs typeface="Verdana"/>
              </a:rPr>
              <a:t>T.</a:t>
            </a:r>
            <a:endParaRPr sz="1500">
              <a:latin typeface="Verdana"/>
              <a:cs typeface="Verdana"/>
            </a:endParaRPr>
          </a:p>
          <a:p>
            <a:pPr marL="690880" indent="-340360">
              <a:lnSpc>
                <a:spcPct val="100000"/>
              </a:lnSpc>
              <a:spcBef>
                <a:spcPts val="605"/>
              </a:spcBef>
              <a:buFont typeface="Wingdings"/>
              <a:buChar char=""/>
              <a:tabLst>
                <a:tab pos="690245" algn="l"/>
                <a:tab pos="690880" algn="l"/>
              </a:tabLst>
            </a:pPr>
            <a:r>
              <a:rPr sz="1700" dirty="0">
                <a:latin typeface="Verdana"/>
                <a:cs typeface="Verdana"/>
              </a:rPr>
              <a:t>The sequential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  <a:p>
            <a:pPr marL="690880" marR="583501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 shown </a:t>
            </a:r>
            <a:r>
              <a:rPr sz="1700" spc="-5" dirty="0">
                <a:latin typeface="Verdana"/>
                <a:cs typeface="Verdana"/>
              </a:rPr>
              <a:t>in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figure-a 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appeared </a:t>
            </a:r>
            <a:r>
              <a:rPr sz="1700" spc="-5" dirty="0">
                <a:latin typeface="Verdana"/>
                <a:cs typeface="Verdana"/>
              </a:rPr>
              <a:t>in  figure-b.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2941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Representing </a:t>
            </a:r>
            <a:r>
              <a:rPr sz="2000" spc="-5" dirty="0"/>
              <a:t>Binary Tree </a:t>
            </a:r>
            <a:r>
              <a:rPr sz="2000" dirty="0"/>
              <a:t>in</a:t>
            </a:r>
            <a:r>
              <a:rPr sz="2000" spc="65" dirty="0"/>
              <a:t> </a:t>
            </a:r>
            <a:r>
              <a:rPr sz="2000" spc="-5" dirty="0"/>
              <a:t>Memory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740557" y="6645323"/>
            <a:ext cx="34607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T,</a:t>
            </a:r>
            <a:r>
              <a:rPr sz="1050" b="1" spc="-65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JU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42195" y="2073100"/>
            <a:ext cx="148590" cy="971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760"/>
              </a:lnSpc>
            </a:pPr>
            <a:r>
              <a:rPr sz="1050" dirty="0">
                <a:solidFill>
                  <a:srgbClr val="00CC00"/>
                </a:solidFill>
                <a:latin typeface="Times New Roman"/>
                <a:cs typeface="Times New Roman"/>
              </a:rPr>
              <a:t>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78034" y="4553300"/>
            <a:ext cx="3427476" cy="17560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843" y="2445257"/>
            <a:ext cx="8421370" cy="1473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77825" marR="30480" indent="-340360" algn="just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78460" algn="l"/>
              </a:tabLst>
            </a:pPr>
            <a:r>
              <a:rPr sz="1700" spc="-10" dirty="0">
                <a:latin typeface="Verdana"/>
                <a:cs typeface="Verdana"/>
              </a:rPr>
              <a:t>For </a:t>
            </a:r>
            <a:r>
              <a:rPr sz="1700" dirty="0">
                <a:latin typeface="Verdana"/>
                <a:cs typeface="Verdana"/>
              </a:rPr>
              <a:t>example,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following tree has 9 nodes and depth 4,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dirty="0">
                <a:latin typeface="Verdana"/>
                <a:cs typeface="Verdana"/>
              </a:rPr>
              <a:t>means </a:t>
            </a:r>
            <a:r>
              <a:rPr sz="1700" spc="-5" dirty="0">
                <a:latin typeface="Verdana"/>
                <a:cs typeface="Verdana"/>
              </a:rPr>
              <a:t>it  would </a:t>
            </a:r>
            <a:r>
              <a:rPr sz="1700" dirty="0">
                <a:latin typeface="Verdana"/>
                <a:cs typeface="Verdana"/>
              </a:rPr>
              <a:t>require an </a:t>
            </a:r>
            <a:r>
              <a:rPr sz="1700" spc="-10" dirty="0">
                <a:latin typeface="Verdana"/>
                <a:cs typeface="Verdana"/>
              </a:rPr>
              <a:t>array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with approximately </a:t>
            </a:r>
            <a:r>
              <a:rPr sz="1700" spc="15" dirty="0">
                <a:latin typeface="Verdana"/>
                <a:cs typeface="Verdana"/>
              </a:rPr>
              <a:t>2</a:t>
            </a:r>
            <a:r>
              <a:rPr sz="1650" spc="22" baseline="25252" dirty="0">
                <a:latin typeface="Verdana"/>
                <a:cs typeface="Verdana"/>
              </a:rPr>
              <a:t>4+1 </a:t>
            </a:r>
            <a:r>
              <a:rPr sz="1700" dirty="0">
                <a:latin typeface="Verdana"/>
                <a:cs typeface="Verdana"/>
              </a:rPr>
              <a:t>= 32 </a:t>
            </a:r>
            <a:r>
              <a:rPr sz="1700" spc="-5" dirty="0">
                <a:latin typeface="Verdana"/>
                <a:cs typeface="Verdana"/>
              </a:rPr>
              <a:t>locations if we  </a:t>
            </a:r>
            <a:r>
              <a:rPr sz="1700" dirty="0">
                <a:latin typeface="Verdana"/>
                <a:cs typeface="Verdana"/>
              </a:rPr>
              <a:t>represent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 using sequential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representation.</a:t>
            </a:r>
            <a:endParaRPr sz="1700">
              <a:latin typeface="Verdana"/>
              <a:cs typeface="Verdana"/>
            </a:endParaRPr>
          </a:p>
          <a:p>
            <a:pPr marL="377825" marR="105410" indent="-340360" algn="just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378460" algn="l"/>
              </a:tabLst>
            </a:pPr>
            <a:r>
              <a:rPr sz="1700" spc="-10" dirty="0">
                <a:latin typeface="Verdana"/>
                <a:cs typeface="Verdana"/>
              </a:rPr>
              <a:t>So, </a:t>
            </a:r>
            <a:r>
              <a:rPr sz="1700" spc="-5" dirty="0">
                <a:latin typeface="Verdana"/>
                <a:cs typeface="Verdana"/>
              </a:rPr>
              <a:t>this </a:t>
            </a:r>
            <a:r>
              <a:rPr sz="1700" dirty="0">
                <a:latin typeface="Verdana"/>
                <a:cs typeface="Verdana"/>
              </a:rPr>
              <a:t>representation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inefficient unless </a:t>
            </a:r>
            <a:r>
              <a:rPr sz="1700" spc="-5" dirty="0">
                <a:latin typeface="Verdana"/>
                <a:cs typeface="Verdana"/>
              </a:rPr>
              <a:t>the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complete </a:t>
            </a:r>
            <a:r>
              <a:rPr sz="1700" dirty="0">
                <a:latin typeface="Verdana"/>
                <a:cs typeface="Verdana"/>
              </a:rPr>
              <a:t>or  nearly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complete.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8808" y="1115567"/>
            <a:ext cx="8775700" cy="1030605"/>
          </a:xfrm>
          <a:prstGeom prst="rect">
            <a:avLst/>
          </a:prstGeom>
          <a:solidFill>
            <a:srgbClr val="FFFFDD"/>
          </a:solidFill>
          <a:ln w="9144">
            <a:solidFill>
              <a:srgbClr val="99CC00"/>
            </a:solidFill>
          </a:ln>
        </p:spPr>
        <p:txBody>
          <a:bodyPr vert="horz" wrap="square" lIns="0" tIns="45085" rIns="0" bIns="0" rtlCol="0">
            <a:spAutoFit/>
          </a:bodyPr>
          <a:lstStyle/>
          <a:p>
            <a:pPr marL="430530" indent="-340360">
              <a:lnSpc>
                <a:spcPct val="100000"/>
              </a:lnSpc>
              <a:spcBef>
                <a:spcPts val="355"/>
              </a:spcBef>
              <a:buFont typeface="Wingdings"/>
              <a:buChar char=""/>
              <a:tabLst>
                <a:tab pos="430530" algn="l"/>
                <a:tab pos="431165" algn="l"/>
              </a:tabLst>
            </a:pPr>
            <a:r>
              <a:rPr sz="1700" spc="-10" dirty="0">
                <a:latin typeface="Verdana"/>
                <a:cs typeface="Verdana"/>
              </a:rPr>
              <a:t>For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depth </a:t>
            </a:r>
            <a:r>
              <a:rPr sz="1700" spc="-5" dirty="0">
                <a:latin typeface="Verdana"/>
                <a:cs typeface="Verdana"/>
              </a:rPr>
              <a:t>d, </a:t>
            </a:r>
            <a:r>
              <a:rPr sz="1700" dirty="0">
                <a:latin typeface="Verdana"/>
                <a:cs typeface="Verdana"/>
              </a:rPr>
              <a:t>how </a:t>
            </a:r>
            <a:r>
              <a:rPr sz="1700" spc="-5" dirty="0">
                <a:latin typeface="Verdana"/>
                <a:cs typeface="Verdana"/>
              </a:rPr>
              <a:t>many </a:t>
            </a:r>
            <a:r>
              <a:rPr sz="1700" dirty="0">
                <a:latin typeface="Verdana"/>
                <a:cs typeface="Verdana"/>
              </a:rPr>
              <a:t>elements </a:t>
            </a:r>
            <a:r>
              <a:rPr sz="1700" spc="-5" dirty="0">
                <a:latin typeface="Verdana"/>
                <a:cs typeface="Verdana"/>
              </a:rPr>
              <a:t>will </a:t>
            </a:r>
            <a:r>
              <a:rPr sz="1700" dirty="0">
                <a:latin typeface="Verdana"/>
                <a:cs typeface="Verdana"/>
              </a:rPr>
              <a:t>require in the</a:t>
            </a:r>
            <a:r>
              <a:rPr sz="1700" spc="-11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array</a:t>
            </a:r>
            <a:endParaRPr sz="1700">
              <a:latin typeface="Verdana"/>
              <a:cs typeface="Verdana"/>
            </a:endParaRPr>
          </a:p>
          <a:p>
            <a:pPr marL="430530">
              <a:lnSpc>
                <a:spcPct val="100000"/>
              </a:lnSpc>
            </a:pPr>
            <a:r>
              <a:rPr sz="1700" spc="-5" dirty="0">
                <a:latin typeface="Verdana"/>
                <a:cs typeface="Verdana"/>
              </a:rPr>
              <a:t>when </a:t>
            </a:r>
            <a:r>
              <a:rPr sz="1700" dirty="0">
                <a:latin typeface="Verdana"/>
                <a:cs typeface="Verdana"/>
              </a:rPr>
              <a:t>sequential representation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used?</a:t>
            </a:r>
            <a:endParaRPr sz="1700">
              <a:latin typeface="Verdana"/>
              <a:cs typeface="Verdana"/>
            </a:endParaRPr>
          </a:p>
          <a:p>
            <a:pPr marL="90805">
              <a:lnSpc>
                <a:spcPct val="100000"/>
              </a:lnSpc>
              <a:spcBef>
                <a:spcPts val="1205"/>
              </a:spcBef>
            </a:pPr>
            <a:r>
              <a:rPr sz="1700" dirty="0">
                <a:latin typeface="Verdana"/>
                <a:cs typeface="Verdana"/>
              </a:rPr>
              <a:t>Ans.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10" dirty="0">
                <a:latin typeface="Verdana"/>
                <a:cs typeface="Verdana"/>
              </a:rPr>
              <a:t>2</a:t>
            </a:r>
            <a:r>
              <a:rPr sz="1650" spc="15" baseline="25252" dirty="0">
                <a:latin typeface="Verdana"/>
                <a:cs typeface="Verdana"/>
              </a:rPr>
              <a:t>d+1</a:t>
            </a:r>
            <a:endParaRPr sz="1650" baseline="25252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294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Representing </a:t>
            </a:r>
            <a:r>
              <a:rPr sz="2800" spc="-5" dirty="0"/>
              <a:t>Binary Tree </a:t>
            </a:r>
            <a:r>
              <a:rPr sz="2800" dirty="0"/>
              <a:t>in</a:t>
            </a:r>
            <a:r>
              <a:rPr sz="2800" spc="65" dirty="0"/>
              <a:t> </a:t>
            </a:r>
            <a:r>
              <a:rPr sz="2800" spc="-5" dirty="0"/>
              <a:t>Memory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8739" y="571626"/>
            <a:ext cx="45961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Array Representation of Binary</a:t>
            </a:r>
            <a:r>
              <a:rPr sz="2000" b="1" u="heavy" spc="-14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 </a:t>
            </a:r>
            <a:r>
              <a:rPr sz="2000" b="1" u="heavy" spc="-20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Arial"/>
                <a:cs typeface="Arial"/>
              </a:rPr>
              <a:t>Trees: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2586227" y="1217675"/>
            <a:ext cx="3514725" cy="2601595"/>
            <a:chOff x="2586227" y="1217675"/>
            <a:chExt cx="3514725" cy="2601595"/>
          </a:xfrm>
        </p:grpSpPr>
        <p:sp>
          <p:nvSpPr>
            <p:cNvPr id="4" name="object 4"/>
            <p:cNvSpPr/>
            <p:nvPr/>
          </p:nvSpPr>
          <p:spPr>
            <a:xfrm>
              <a:off x="5160263" y="2061972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600"/>
                  </a:moveTo>
                  <a:lnTo>
                    <a:pt x="4644" y="182533"/>
                  </a:lnTo>
                  <a:lnTo>
                    <a:pt x="17966" y="139624"/>
                  </a:lnTo>
                  <a:lnTo>
                    <a:pt x="39045" y="100793"/>
                  </a:lnTo>
                  <a:lnTo>
                    <a:pt x="66960" y="66960"/>
                  </a:lnTo>
                  <a:lnTo>
                    <a:pt x="100793" y="39045"/>
                  </a:lnTo>
                  <a:lnTo>
                    <a:pt x="139624" y="17966"/>
                  </a:lnTo>
                  <a:lnTo>
                    <a:pt x="182533" y="4644"/>
                  </a:lnTo>
                  <a:lnTo>
                    <a:pt x="228600" y="0"/>
                  </a:lnTo>
                  <a:lnTo>
                    <a:pt x="274666" y="4644"/>
                  </a:lnTo>
                  <a:lnTo>
                    <a:pt x="317575" y="17966"/>
                  </a:lnTo>
                  <a:lnTo>
                    <a:pt x="356406" y="39045"/>
                  </a:lnTo>
                  <a:lnTo>
                    <a:pt x="390239" y="66960"/>
                  </a:lnTo>
                  <a:lnTo>
                    <a:pt x="418154" y="100793"/>
                  </a:lnTo>
                  <a:lnTo>
                    <a:pt x="439233" y="139624"/>
                  </a:lnTo>
                  <a:lnTo>
                    <a:pt x="452555" y="182533"/>
                  </a:lnTo>
                  <a:lnTo>
                    <a:pt x="457200" y="228600"/>
                  </a:lnTo>
                  <a:lnTo>
                    <a:pt x="452555" y="274666"/>
                  </a:lnTo>
                  <a:lnTo>
                    <a:pt x="439233" y="317575"/>
                  </a:lnTo>
                  <a:lnTo>
                    <a:pt x="418154" y="356406"/>
                  </a:lnTo>
                  <a:lnTo>
                    <a:pt x="390239" y="390239"/>
                  </a:lnTo>
                  <a:lnTo>
                    <a:pt x="356406" y="418154"/>
                  </a:lnTo>
                  <a:lnTo>
                    <a:pt x="317575" y="439233"/>
                  </a:lnTo>
                  <a:lnTo>
                    <a:pt x="274666" y="452555"/>
                  </a:lnTo>
                  <a:lnTo>
                    <a:pt x="228600" y="457200"/>
                  </a:lnTo>
                  <a:lnTo>
                    <a:pt x="182533" y="452555"/>
                  </a:lnTo>
                  <a:lnTo>
                    <a:pt x="139624" y="439233"/>
                  </a:lnTo>
                  <a:lnTo>
                    <a:pt x="100793" y="418154"/>
                  </a:lnTo>
                  <a:lnTo>
                    <a:pt x="66960" y="390239"/>
                  </a:lnTo>
                  <a:lnTo>
                    <a:pt x="39045" y="356406"/>
                  </a:lnTo>
                  <a:lnTo>
                    <a:pt x="17966" y="317575"/>
                  </a:lnTo>
                  <a:lnTo>
                    <a:pt x="4644" y="274666"/>
                  </a:lnTo>
                  <a:lnTo>
                    <a:pt x="0" y="2286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648445" y="274979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109990" y="32774"/>
                  </a:moveTo>
                  <a:lnTo>
                    <a:pt x="151832" y="12886"/>
                  </a:lnTo>
                  <a:lnTo>
                    <a:pt x="195459" y="2065"/>
                  </a:lnTo>
                  <a:lnTo>
                    <a:pt x="239606" y="0"/>
                  </a:lnTo>
                  <a:lnTo>
                    <a:pt x="283011" y="6374"/>
                  </a:lnTo>
                  <a:lnTo>
                    <a:pt x="324410" y="20874"/>
                  </a:lnTo>
                  <a:lnTo>
                    <a:pt x="362539" y="43186"/>
                  </a:lnTo>
                  <a:lnTo>
                    <a:pt x="396135" y="72996"/>
                  </a:lnTo>
                  <a:lnTo>
                    <a:pt x="423934" y="109990"/>
                  </a:lnTo>
                  <a:lnTo>
                    <a:pt x="443822" y="151832"/>
                  </a:lnTo>
                  <a:lnTo>
                    <a:pt x="454642" y="195459"/>
                  </a:lnTo>
                  <a:lnTo>
                    <a:pt x="456708" y="239606"/>
                  </a:lnTo>
                  <a:lnTo>
                    <a:pt x="450334" y="283011"/>
                  </a:lnTo>
                  <a:lnTo>
                    <a:pt x="435834" y="324410"/>
                  </a:lnTo>
                  <a:lnTo>
                    <a:pt x="413522" y="362539"/>
                  </a:lnTo>
                  <a:lnTo>
                    <a:pt x="383712" y="396135"/>
                  </a:lnTo>
                  <a:lnTo>
                    <a:pt x="346718" y="423934"/>
                  </a:lnTo>
                  <a:lnTo>
                    <a:pt x="304875" y="443822"/>
                  </a:lnTo>
                  <a:lnTo>
                    <a:pt x="261249" y="454642"/>
                  </a:lnTo>
                  <a:lnTo>
                    <a:pt x="217101" y="456708"/>
                  </a:lnTo>
                  <a:lnTo>
                    <a:pt x="173696" y="450334"/>
                  </a:lnTo>
                  <a:lnTo>
                    <a:pt x="132297" y="435834"/>
                  </a:lnTo>
                  <a:lnTo>
                    <a:pt x="94168" y="413522"/>
                  </a:lnTo>
                  <a:lnTo>
                    <a:pt x="60573" y="383712"/>
                  </a:lnTo>
                  <a:lnTo>
                    <a:pt x="32774" y="346718"/>
                  </a:lnTo>
                  <a:lnTo>
                    <a:pt x="12886" y="304875"/>
                  </a:lnTo>
                  <a:lnTo>
                    <a:pt x="2065" y="261249"/>
                  </a:lnTo>
                  <a:lnTo>
                    <a:pt x="0" y="217101"/>
                  </a:lnTo>
                  <a:lnTo>
                    <a:pt x="6374" y="173696"/>
                  </a:lnTo>
                  <a:lnTo>
                    <a:pt x="20874" y="132297"/>
                  </a:lnTo>
                  <a:lnTo>
                    <a:pt x="43186" y="94168"/>
                  </a:lnTo>
                  <a:lnTo>
                    <a:pt x="72996" y="60573"/>
                  </a:lnTo>
                  <a:lnTo>
                    <a:pt x="109990" y="32774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407663" y="1223771"/>
              <a:ext cx="1926589" cy="1524000"/>
            </a:xfrm>
            <a:custGeom>
              <a:avLst/>
              <a:gdLst/>
              <a:ahLst/>
              <a:cxnLst/>
              <a:rect l="l" t="t" r="r" b="b"/>
              <a:pathLst>
                <a:path w="1926589" h="1524000">
                  <a:moveTo>
                    <a:pt x="1524000" y="1524000"/>
                  </a:moveTo>
                  <a:lnTo>
                    <a:pt x="1828800" y="1219200"/>
                  </a:lnTo>
                </a:path>
                <a:path w="1926589" h="1524000">
                  <a:moveTo>
                    <a:pt x="859536" y="228600"/>
                  </a:moveTo>
                  <a:lnTo>
                    <a:pt x="864180" y="182533"/>
                  </a:lnTo>
                  <a:lnTo>
                    <a:pt x="877502" y="139624"/>
                  </a:lnTo>
                  <a:lnTo>
                    <a:pt x="898581" y="100793"/>
                  </a:lnTo>
                  <a:lnTo>
                    <a:pt x="926496" y="66960"/>
                  </a:lnTo>
                  <a:lnTo>
                    <a:pt x="960329" y="39045"/>
                  </a:lnTo>
                  <a:lnTo>
                    <a:pt x="999160" y="17966"/>
                  </a:lnTo>
                  <a:lnTo>
                    <a:pt x="1042069" y="4644"/>
                  </a:lnTo>
                  <a:lnTo>
                    <a:pt x="1088136" y="0"/>
                  </a:lnTo>
                  <a:lnTo>
                    <a:pt x="1134202" y="4644"/>
                  </a:lnTo>
                  <a:lnTo>
                    <a:pt x="1177111" y="17966"/>
                  </a:lnTo>
                  <a:lnTo>
                    <a:pt x="1215942" y="39045"/>
                  </a:lnTo>
                  <a:lnTo>
                    <a:pt x="1249775" y="66960"/>
                  </a:lnTo>
                  <a:lnTo>
                    <a:pt x="1277690" y="100793"/>
                  </a:lnTo>
                  <a:lnTo>
                    <a:pt x="1298769" y="139624"/>
                  </a:lnTo>
                  <a:lnTo>
                    <a:pt x="1312091" y="182533"/>
                  </a:lnTo>
                  <a:lnTo>
                    <a:pt x="1316736" y="228600"/>
                  </a:lnTo>
                  <a:lnTo>
                    <a:pt x="1312091" y="274666"/>
                  </a:lnTo>
                  <a:lnTo>
                    <a:pt x="1298769" y="317575"/>
                  </a:lnTo>
                  <a:lnTo>
                    <a:pt x="1277690" y="356406"/>
                  </a:lnTo>
                  <a:lnTo>
                    <a:pt x="1249775" y="390239"/>
                  </a:lnTo>
                  <a:lnTo>
                    <a:pt x="1215942" y="418154"/>
                  </a:lnTo>
                  <a:lnTo>
                    <a:pt x="1177111" y="439233"/>
                  </a:lnTo>
                  <a:lnTo>
                    <a:pt x="1134202" y="452555"/>
                  </a:lnTo>
                  <a:lnTo>
                    <a:pt x="1088136" y="457200"/>
                  </a:lnTo>
                  <a:lnTo>
                    <a:pt x="1042069" y="452555"/>
                  </a:lnTo>
                  <a:lnTo>
                    <a:pt x="999160" y="439233"/>
                  </a:lnTo>
                  <a:lnTo>
                    <a:pt x="960329" y="418154"/>
                  </a:lnTo>
                  <a:lnTo>
                    <a:pt x="926496" y="390239"/>
                  </a:lnTo>
                  <a:lnTo>
                    <a:pt x="898581" y="356406"/>
                  </a:lnTo>
                  <a:lnTo>
                    <a:pt x="877502" y="317575"/>
                  </a:lnTo>
                  <a:lnTo>
                    <a:pt x="864180" y="274666"/>
                  </a:lnTo>
                  <a:lnTo>
                    <a:pt x="859536" y="228600"/>
                  </a:lnTo>
                  <a:close/>
                </a:path>
                <a:path w="1926589" h="1524000">
                  <a:moveTo>
                    <a:pt x="249936" y="838200"/>
                  </a:moveTo>
                  <a:lnTo>
                    <a:pt x="859536" y="304800"/>
                  </a:lnTo>
                </a:path>
                <a:path w="1926589" h="1524000">
                  <a:moveTo>
                    <a:pt x="1926336" y="838200"/>
                  </a:moveTo>
                  <a:lnTo>
                    <a:pt x="1316736" y="304800"/>
                  </a:lnTo>
                </a:path>
                <a:path w="1926589" h="1524000">
                  <a:moveTo>
                    <a:pt x="0" y="1066800"/>
                  </a:moveTo>
                  <a:lnTo>
                    <a:pt x="4644" y="1020733"/>
                  </a:lnTo>
                  <a:lnTo>
                    <a:pt x="17966" y="977824"/>
                  </a:lnTo>
                  <a:lnTo>
                    <a:pt x="39045" y="938993"/>
                  </a:lnTo>
                  <a:lnTo>
                    <a:pt x="66960" y="905160"/>
                  </a:lnTo>
                  <a:lnTo>
                    <a:pt x="100793" y="877245"/>
                  </a:lnTo>
                  <a:lnTo>
                    <a:pt x="139624" y="856166"/>
                  </a:lnTo>
                  <a:lnTo>
                    <a:pt x="182533" y="842844"/>
                  </a:lnTo>
                  <a:lnTo>
                    <a:pt x="228600" y="838200"/>
                  </a:lnTo>
                  <a:lnTo>
                    <a:pt x="274666" y="842844"/>
                  </a:lnTo>
                  <a:lnTo>
                    <a:pt x="317575" y="856166"/>
                  </a:lnTo>
                  <a:lnTo>
                    <a:pt x="356406" y="877245"/>
                  </a:lnTo>
                  <a:lnTo>
                    <a:pt x="390239" y="905160"/>
                  </a:lnTo>
                  <a:lnTo>
                    <a:pt x="418154" y="938993"/>
                  </a:lnTo>
                  <a:lnTo>
                    <a:pt x="439233" y="977824"/>
                  </a:lnTo>
                  <a:lnTo>
                    <a:pt x="452555" y="1020733"/>
                  </a:lnTo>
                  <a:lnTo>
                    <a:pt x="457200" y="1066800"/>
                  </a:lnTo>
                  <a:lnTo>
                    <a:pt x="452555" y="1112866"/>
                  </a:lnTo>
                  <a:lnTo>
                    <a:pt x="439233" y="1155775"/>
                  </a:lnTo>
                  <a:lnTo>
                    <a:pt x="418154" y="1194606"/>
                  </a:lnTo>
                  <a:lnTo>
                    <a:pt x="390239" y="1228439"/>
                  </a:lnTo>
                  <a:lnTo>
                    <a:pt x="356406" y="1256354"/>
                  </a:lnTo>
                  <a:lnTo>
                    <a:pt x="317575" y="1277433"/>
                  </a:lnTo>
                  <a:lnTo>
                    <a:pt x="274666" y="1290755"/>
                  </a:lnTo>
                  <a:lnTo>
                    <a:pt x="228600" y="1295400"/>
                  </a:lnTo>
                  <a:lnTo>
                    <a:pt x="182533" y="1290755"/>
                  </a:lnTo>
                  <a:lnTo>
                    <a:pt x="139624" y="1277433"/>
                  </a:lnTo>
                  <a:lnTo>
                    <a:pt x="100793" y="1256354"/>
                  </a:lnTo>
                  <a:lnTo>
                    <a:pt x="66960" y="1228439"/>
                  </a:lnTo>
                  <a:lnTo>
                    <a:pt x="39045" y="1194606"/>
                  </a:lnTo>
                  <a:lnTo>
                    <a:pt x="17966" y="1155775"/>
                  </a:lnTo>
                  <a:lnTo>
                    <a:pt x="4644" y="1112866"/>
                  </a:lnTo>
                  <a:lnTo>
                    <a:pt x="0" y="1066800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895845" y="2748309"/>
              <a:ext cx="1503045" cy="458470"/>
            </a:xfrm>
            <a:custGeom>
              <a:avLst/>
              <a:gdLst/>
              <a:ahLst/>
              <a:cxnLst/>
              <a:rect l="l" t="t" r="r" b="b"/>
              <a:pathLst>
                <a:path w="1503045" h="458469">
                  <a:moveTo>
                    <a:pt x="1048393" y="261589"/>
                  </a:moveTo>
                  <a:lnTo>
                    <a:pt x="1046264" y="215353"/>
                  </a:lnTo>
                  <a:lnTo>
                    <a:pt x="1053173" y="170971"/>
                  </a:lnTo>
                  <a:lnTo>
                    <a:pt x="1068348" y="129488"/>
                  </a:lnTo>
                  <a:lnTo>
                    <a:pt x="1091017" y="91949"/>
                  </a:lnTo>
                  <a:lnTo>
                    <a:pt x="1120407" y="59399"/>
                  </a:lnTo>
                  <a:lnTo>
                    <a:pt x="1155745" y="32882"/>
                  </a:lnTo>
                  <a:lnTo>
                    <a:pt x="1196260" y="13444"/>
                  </a:lnTo>
                  <a:lnTo>
                    <a:pt x="1241179" y="2128"/>
                  </a:lnTo>
                  <a:lnTo>
                    <a:pt x="1287415" y="0"/>
                  </a:lnTo>
                  <a:lnTo>
                    <a:pt x="1331797" y="6909"/>
                  </a:lnTo>
                  <a:lnTo>
                    <a:pt x="1373280" y="22084"/>
                  </a:lnTo>
                  <a:lnTo>
                    <a:pt x="1410819" y="44753"/>
                  </a:lnTo>
                  <a:lnTo>
                    <a:pt x="1443369" y="74143"/>
                  </a:lnTo>
                  <a:lnTo>
                    <a:pt x="1469886" y="109481"/>
                  </a:lnTo>
                  <a:lnTo>
                    <a:pt x="1489324" y="149996"/>
                  </a:lnTo>
                  <a:lnTo>
                    <a:pt x="1500640" y="194914"/>
                  </a:lnTo>
                  <a:lnTo>
                    <a:pt x="1502769" y="241151"/>
                  </a:lnTo>
                  <a:lnTo>
                    <a:pt x="1495859" y="285533"/>
                  </a:lnTo>
                  <a:lnTo>
                    <a:pt x="1480684" y="327016"/>
                  </a:lnTo>
                  <a:lnTo>
                    <a:pt x="1458015" y="364555"/>
                  </a:lnTo>
                  <a:lnTo>
                    <a:pt x="1428625" y="397105"/>
                  </a:lnTo>
                  <a:lnTo>
                    <a:pt x="1393287" y="423622"/>
                  </a:lnTo>
                  <a:lnTo>
                    <a:pt x="1352772" y="443060"/>
                  </a:lnTo>
                  <a:lnTo>
                    <a:pt x="1307854" y="454375"/>
                  </a:lnTo>
                  <a:lnTo>
                    <a:pt x="1261617" y="456504"/>
                  </a:lnTo>
                  <a:lnTo>
                    <a:pt x="1217235" y="449595"/>
                  </a:lnTo>
                  <a:lnTo>
                    <a:pt x="1175752" y="434420"/>
                  </a:lnTo>
                  <a:lnTo>
                    <a:pt x="1138213" y="411751"/>
                  </a:lnTo>
                  <a:lnTo>
                    <a:pt x="1105663" y="382361"/>
                  </a:lnTo>
                  <a:lnTo>
                    <a:pt x="1079147" y="347023"/>
                  </a:lnTo>
                  <a:lnTo>
                    <a:pt x="1059708" y="306508"/>
                  </a:lnTo>
                  <a:lnTo>
                    <a:pt x="1048393" y="261589"/>
                  </a:lnTo>
                  <a:close/>
                </a:path>
                <a:path w="1503045" h="458469">
                  <a:moveTo>
                    <a:pt x="109990" y="34259"/>
                  </a:moveTo>
                  <a:lnTo>
                    <a:pt x="151832" y="14371"/>
                  </a:lnTo>
                  <a:lnTo>
                    <a:pt x="195459" y="3551"/>
                  </a:lnTo>
                  <a:lnTo>
                    <a:pt x="239606" y="1485"/>
                  </a:lnTo>
                  <a:lnTo>
                    <a:pt x="283011" y="7859"/>
                  </a:lnTo>
                  <a:lnTo>
                    <a:pt x="324410" y="22359"/>
                  </a:lnTo>
                  <a:lnTo>
                    <a:pt x="362539" y="44672"/>
                  </a:lnTo>
                  <a:lnTo>
                    <a:pt x="396135" y="74482"/>
                  </a:lnTo>
                  <a:lnTo>
                    <a:pt x="423934" y="111475"/>
                  </a:lnTo>
                  <a:lnTo>
                    <a:pt x="443822" y="153318"/>
                  </a:lnTo>
                  <a:lnTo>
                    <a:pt x="454642" y="196945"/>
                  </a:lnTo>
                  <a:lnTo>
                    <a:pt x="456708" y="241092"/>
                  </a:lnTo>
                  <a:lnTo>
                    <a:pt x="450334" y="284497"/>
                  </a:lnTo>
                  <a:lnTo>
                    <a:pt x="435834" y="325896"/>
                  </a:lnTo>
                  <a:lnTo>
                    <a:pt x="413522" y="364025"/>
                  </a:lnTo>
                  <a:lnTo>
                    <a:pt x="383712" y="397621"/>
                  </a:lnTo>
                  <a:lnTo>
                    <a:pt x="346718" y="425419"/>
                  </a:lnTo>
                  <a:lnTo>
                    <a:pt x="304875" y="445308"/>
                  </a:lnTo>
                  <a:lnTo>
                    <a:pt x="261249" y="456128"/>
                  </a:lnTo>
                  <a:lnTo>
                    <a:pt x="217101" y="458194"/>
                  </a:lnTo>
                  <a:lnTo>
                    <a:pt x="173696" y="451820"/>
                  </a:lnTo>
                  <a:lnTo>
                    <a:pt x="132297" y="437320"/>
                  </a:lnTo>
                  <a:lnTo>
                    <a:pt x="94168" y="415007"/>
                  </a:lnTo>
                  <a:lnTo>
                    <a:pt x="60573" y="385197"/>
                  </a:lnTo>
                  <a:lnTo>
                    <a:pt x="32774" y="348203"/>
                  </a:lnTo>
                  <a:lnTo>
                    <a:pt x="12886" y="306361"/>
                  </a:lnTo>
                  <a:lnTo>
                    <a:pt x="2065" y="262734"/>
                  </a:lnTo>
                  <a:lnTo>
                    <a:pt x="0" y="218587"/>
                  </a:lnTo>
                  <a:lnTo>
                    <a:pt x="6374" y="175182"/>
                  </a:lnTo>
                  <a:lnTo>
                    <a:pt x="20874" y="133783"/>
                  </a:lnTo>
                  <a:lnTo>
                    <a:pt x="43186" y="95654"/>
                  </a:lnTo>
                  <a:lnTo>
                    <a:pt x="72996" y="62058"/>
                  </a:lnTo>
                  <a:lnTo>
                    <a:pt x="109990" y="34259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179063" y="2442972"/>
              <a:ext cx="914400" cy="304800"/>
            </a:xfrm>
            <a:custGeom>
              <a:avLst/>
              <a:gdLst/>
              <a:ahLst/>
              <a:cxnLst/>
              <a:rect l="l" t="t" r="r" b="b"/>
              <a:pathLst>
                <a:path w="914400" h="304800">
                  <a:moveTo>
                    <a:pt x="0" y="304800"/>
                  </a:moveTo>
                  <a:lnTo>
                    <a:pt x="304800" y="0"/>
                  </a:lnTo>
                </a:path>
                <a:path w="914400" h="304800">
                  <a:moveTo>
                    <a:pt x="914400" y="304800"/>
                  </a:moveTo>
                  <a:lnTo>
                    <a:pt x="609600" y="0"/>
                  </a:lnTo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590799" y="2442972"/>
              <a:ext cx="3505200" cy="1371600"/>
            </a:xfrm>
            <a:custGeom>
              <a:avLst/>
              <a:gdLst/>
              <a:ahLst/>
              <a:cxnLst/>
              <a:rect l="l" t="t" r="r" b="b"/>
              <a:pathLst>
                <a:path w="3505200" h="1371600">
                  <a:moveTo>
                    <a:pt x="3048000" y="533400"/>
                  </a:moveTo>
                  <a:lnTo>
                    <a:pt x="3052644" y="487333"/>
                  </a:lnTo>
                  <a:lnTo>
                    <a:pt x="3065966" y="444424"/>
                  </a:lnTo>
                  <a:lnTo>
                    <a:pt x="3087045" y="405593"/>
                  </a:lnTo>
                  <a:lnTo>
                    <a:pt x="3114960" y="371760"/>
                  </a:lnTo>
                  <a:lnTo>
                    <a:pt x="3148793" y="343845"/>
                  </a:lnTo>
                  <a:lnTo>
                    <a:pt x="3187624" y="322766"/>
                  </a:lnTo>
                  <a:lnTo>
                    <a:pt x="3230533" y="309444"/>
                  </a:lnTo>
                  <a:lnTo>
                    <a:pt x="3276600" y="304800"/>
                  </a:lnTo>
                  <a:lnTo>
                    <a:pt x="3322666" y="309444"/>
                  </a:lnTo>
                  <a:lnTo>
                    <a:pt x="3365575" y="322766"/>
                  </a:lnTo>
                  <a:lnTo>
                    <a:pt x="3404406" y="343845"/>
                  </a:lnTo>
                  <a:lnTo>
                    <a:pt x="3438239" y="371760"/>
                  </a:lnTo>
                  <a:lnTo>
                    <a:pt x="3466154" y="405593"/>
                  </a:lnTo>
                  <a:lnTo>
                    <a:pt x="3487233" y="444424"/>
                  </a:lnTo>
                  <a:lnTo>
                    <a:pt x="3500555" y="487333"/>
                  </a:lnTo>
                  <a:lnTo>
                    <a:pt x="3505200" y="533400"/>
                  </a:lnTo>
                  <a:lnTo>
                    <a:pt x="3500555" y="579466"/>
                  </a:lnTo>
                  <a:lnTo>
                    <a:pt x="3487233" y="622375"/>
                  </a:lnTo>
                  <a:lnTo>
                    <a:pt x="3466154" y="661206"/>
                  </a:lnTo>
                  <a:lnTo>
                    <a:pt x="3438239" y="695039"/>
                  </a:lnTo>
                  <a:lnTo>
                    <a:pt x="3404406" y="722954"/>
                  </a:lnTo>
                  <a:lnTo>
                    <a:pt x="3365575" y="744033"/>
                  </a:lnTo>
                  <a:lnTo>
                    <a:pt x="3322666" y="757355"/>
                  </a:lnTo>
                  <a:lnTo>
                    <a:pt x="3276600" y="762000"/>
                  </a:lnTo>
                  <a:lnTo>
                    <a:pt x="3230533" y="757355"/>
                  </a:lnTo>
                  <a:lnTo>
                    <a:pt x="3187624" y="744033"/>
                  </a:lnTo>
                  <a:lnTo>
                    <a:pt x="3148793" y="722954"/>
                  </a:lnTo>
                  <a:lnTo>
                    <a:pt x="3114960" y="695039"/>
                  </a:lnTo>
                  <a:lnTo>
                    <a:pt x="3087045" y="661206"/>
                  </a:lnTo>
                  <a:lnTo>
                    <a:pt x="3065966" y="622375"/>
                  </a:lnTo>
                  <a:lnTo>
                    <a:pt x="3052644" y="579466"/>
                  </a:lnTo>
                  <a:lnTo>
                    <a:pt x="3048000" y="533400"/>
                  </a:lnTo>
                  <a:close/>
                </a:path>
                <a:path w="3505200" h="1371600">
                  <a:moveTo>
                    <a:pt x="0" y="1143000"/>
                  </a:moveTo>
                  <a:lnTo>
                    <a:pt x="4644" y="1096933"/>
                  </a:lnTo>
                  <a:lnTo>
                    <a:pt x="17966" y="1054024"/>
                  </a:lnTo>
                  <a:lnTo>
                    <a:pt x="39045" y="1015193"/>
                  </a:lnTo>
                  <a:lnTo>
                    <a:pt x="66960" y="981360"/>
                  </a:lnTo>
                  <a:lnTo>
                    <a:pt x="100793" y="953445"/>
                  </a:lnTo>
                  <a:lnTo>
                    <a:pt x="139624" y="932366"/>
                  </a:lnTo>
                  <a:lnTo>
                    <a:pt x="182533" y="919044"/>
                  </a:lnTo>
                  <a:lnTo>
                    <a:pt x="228600" y="914400"/>
                  </a:lnTo>
                  <a:lnTo>
                    <a:pt x="274666" y="919044"/>
                  </a:lnTo>
                  <a:lnTo>
                    <a:pt x="317575" y="932366"/>
                  </a:lnTo>
                  <a:lnTo>
                    <a:pt x="356406" y="953445"/>
                  </a:lnTo>
                  <a:lnTo>
                    <a:pt x="390239" y="981360"/>
                  </a:lnTo>
                  <a:lnTo>
                    <a:pt x="418154" y="1015193"/>
                  </a:lnTo>
                  <a:lnTo>
                    <a:pt x="439233" y="1054024"/>
                  </a:lnTo>
                  <a:lnTo>
                    <a:pt x="452555" y="1096933"/>
                  </a:lnTo>
                  <a:lnTo>
                    <a:pt x="457200" y="1143000"/>
                  </a:lnTo>
                  <a:lnTo>
                    <a:pt x="452555" y="1189066"/>
                  </a:lnTo>
                  <a:lnTo>
                    <a:pt x="439233" y="1231975"/>
                  </a:lnTo>
                  <a:lnTo>
                    <a:pt x="418154" y="1270806"/>
                  </a:lnTo>
                  <a:lnTo>
                    <a:pt x="390239" y="1304639"/>
                  </a:lnTo>
                  <a:lnTo>
                    <a:pt x="356406" y="1332554"/>
                  </a:lnTo>
                  <a:lnTo>
                    <a:pt x="317575" y="1353633"/>
                  </a:lnTo>
                  <a:lnTo>
                    <a:pt x="274666" y="1366955"/>
                  </a:lnTo>
                  <a:lnTo>
                    <a:pt x="228600" y="1371600"/>
                  </a:lnTo>
                  <a:lnTo>
                    <a:pt x="182533" y="1366955"/>
                  </a:lnTo>
                  <a:lnTo>
                    <a:pt x="139624" y="1353633"/>
                  </a:lnTo>
                  <a:lnTo>
                    <a:pt x="100793" y="1332554"/>
                  </a:lnTo>
                  <a:lnTo>
                    <a:pt x="66960" y="1304639"/>
                  </a:lnTo>
                  <a:lnTo>
                    <a:pt x="39045" y="1270806"/>
                  </a:lnTo>
                  <a:lnTo>
                    <a:pt x="17966" y="1231975"/>
                  </a:lnTo>
                  <a:lnTo>
                    <a:pt x="4644" y="1189066"/>
                  </a:lnTo>
                  <a:lnTo>
                    <a:pt x="0" y="1143000"/>
                  </a:lnTo>
                  <a:close/>
                </a:path>
                <a:path w="3505200" h="1371600">
                  <a:moveTo>
                    <a:pt x="304800" y="914400"/>
                  </a:moveTo>
                  <a:lnTo>
                    <a:pt x="457200" y="762000"/>
                  </a:lnTo>
                </a:path>
                <a:path w="3505200" h="1371600">
                  <a:moveTo>
                    <a:pt x="609600" y="1143000"/>
                  </a:moveTo>
                  <a:lnTo>
                    <a:pt x="614244" y="1096933"/>
                  </a:lnTo>
                  <a:lnTo>
                    <a:pt x="627566" y="1054024"/>
                  </a:lnTo>
                  <a:lnTo>
                    <a:pt x="648645" y="1015193"/>
                  </a:lnTo>
                  <a:lnTo>
                    <a:pt x="676560" y="981360"/>
                  </a:lnTo>
                  <a:lnTo>
                    <a:pt x="710393" y="953445"/>
                  </a:lnTo>
                  <a:lnTo>
                    <a:pt x="749224" y="932366"/>
                  </a:lnTo>
                  <a:lnTo>
                    <a:pt x="792133" y="919044"/>
                  </a:lnTo>
                  <a:lnTo>
                    <a:pt x="838200" y="914400"/>
                  </a:lnTo>
                  <a:lnTo>
                    <a:pt x="884266" y="919044"/>
                  </a:lnTo>
                  <a:lnTo>
                    <a:pt x="927175" y="932366"/>
                  </a:lnTo>
                  <a:lnTo>
                    <a:pt x="966006" y="953445"/>
                  </a:lnTo>
                  <a:lnTo>
                    <a:pt x="999839" y="981360"/>
                  </a:lnTo>
                  <a:lnTo>
                    <a:pt x="1027754" y="1015193"/>
                  </a:lnTo>
                  <a:lnTo>
                    <a:pt x="1048833" y="1054024"/>
                  </a:lnTo>
                  <a:lnTo>
                    <a:pt x="1062155" y="1096933"/>
                  </a:lnTo>
                  <a:lnTo>
                    <a:pt x="1066800" y="1143000"/>
                  </a:lnTo>
                  <a:lnTo>
                    <a:pt x="1062155" y="1189066"/>
                  </a:lnTo>
                  <a:lnTo>
                    <a:pt x="1048833" y="1231975"/>
                  </a:lnTo>
                  <a:lnTo>
                    <a:pt x="1027754" y="1270806"/>
                  </a:lnTo>
                  <a:lnTo>
                    <a:pt x="999839" y="1304639"/>
                  </a:lnTo>
                  <a:lnTo>
                    <a:pt x="966006" y="1332554"/>
                  </a:lnTo>
                  <a:lnTo>
                    <a:pt x="927175" y="1353633"/>
                  </a:lnTo>
                  <a:lnTo>
                    <a:pt x="884266" y="1366955"/>
                  </a:lnTo>
                  <a:lnTo>
                    <a:pt x="838200" y="1371600"/>
                  </a:lnTo>
                  <a:lnTo>
                    <a:pt x="792133" y="1366955"/>
                  </a:lnTo>
                  <a:lnTo>
                    <a:pt x="749224" y="1353633"/>
                  </a:lnTo>
                  <a:lnTo>
                    <a:pt x="710393" y="1332554"/>
                  </a:lnTo>
                  <a:lnTo>
                    <a:pt x="676560" y="1304639"/>
                  </a:lnTo>
                  <a:lnTo>
                    <a:pt x="648645" y="1270806"/>
                  </a:lnTo>
                  <a:lnTo>
                    <a:pt x="627566" y="1231975"/>
                  </a:lnTo>
                  <a:lnTo>
                    <a:pt x="614244" y="1189066"/>
                  </a:lnTo>
                  <a:lnTo>
                    <a:pt x="609600" y="1143000"/>
                  </a:lnTo>
                  <a:close/>
                </a:path>
                <a:path w="3505200" h="1371600">
                  <a:moveTo>
                    <a:pt x="609600" y="762000"/>
                  </a:moveTo>
                  <a:lnTo>
                    <a:pt x="762000" y="990600"/>
                  </a:lnTo>
                </a:path>
                <a:path w="3505200" h="1371600">
                  <a:moveTo>
                    <a:pt x="1143000" y="1143000"/>
                  </a:moveTo>
                  <a:lnTo>
                    <a:pt x="1147644" y="1096933"/>
                  </a:lnTo>
                  <a:lnTo>
                    <a:pt x="1160966" y="1054024"/>
                  </a:lnTo>
                  <a:lnTo>
                    <a:pt x="1182045" y="1015193"/>
                  </a:lnTo>
                  <a:lnTo>
                    <a:pt x="1209960" y="981360"/>
                  </a:lnTo>
                  <a:lnTo>
                    <a:pt x="1243793" y="953445"/>
                  </a:lnTo>
                  <a:lnTo>
                    <a:pt x="1282624" y="932366"/>
                  </a:lnTo>
                  <a:lnTo>
                    <a:pt x="1325533" y="919044"/>
                  </a:lnTo>
                  <a:lnTo>
                    <a:pt x="1371600" y="914400"/>
                  </a:lnTo>
                  <a:lnTo>
                    <a:pt x="1417666" y="919044"/>
                  </a:lnTo>
                  <a:lnTo>
                    <a:pt x="1460575" y="932366"/>
                  </a:lnTo>
                  <a:lnTo>
                    <a:pt x="1499406" y="953445"/>
                  </a:lnTo>
                  <a:lnTo>
                    <a:pt x="1533239" y="981360"/>
                  </a:lnTo>
                  <a:lnTo>
                    <a:pt x="1561154" y="1015193"/>
                  </a:lnTo>
                  <a:lnTo>
                    <a:pt x="1582233" y="1054024"/>
                  </a:lnTo>
                  <a:lnTo>
                    <a:pt x="1595555" y="1096933"/>
                  </a:lnTo>
                  <a:lnTo>
                    <a:pt x="1600200" y="1143000"/>
                  </a:lnTo>
                  <a:lnTo>
                    <a:pt x="1595555" y="1189066"/>
                  </a:lnTo>
                  <a:lnTo>
                    <a:pt x="1582233" y="1231975"/>
                  </a:lnTo>
                  <a:lnTo>
                    <a:pt x="1561154" y="1270806"/>
                  </a:lnTo>
                  <a:lnTo>
                    <a:pt x="1533239" y="1304639"/>
                  </a:lnTo>
                  <a:lnTo>
                    <a:pt x="1499406" y="1332554"/>
                  </a:lnTo>
                  <a:lnTo>
                    <a:pt x="1460575" y="1353633"/>
                  </a:lnTo>
                  <a:lnTo>
                    <a:pt x="1417666" y="1366955"/>
                  </a:lnTo>
                  <a:lnTo>
                    <a:pt x="1371600" y="1371600"/>
                  </a:lnTo>
                  <a:lnTo>
                    <a:pt x="1325533" y="1366955"/>
                  </a:lnTo>
                  <a:lnTo>
                    <a:pt x="1282624" y="1353633"/>
                  </a:lnTo>
                  <a:lnTo>
                    <a:pt x="1243793" y="1332554"/>
                  </a:lnTo>
                  <a:lnTo>
                    <a:pt x="1209960" y="1304639"/>
                  </a:lnTo>
                  <a:lnTo>
                    <a:pt x="1182045" y="1270806"/>
                  </a:lnTo>
                  <a:lnTo>
                    <a:pt x="1160966" y="1231975"/>
                  </a:lnTo>
                  <a:lnTo>
                    <a:pt x="1147644" y="1189066"/>
                  </a:lnTo>
                  <a:lnTo>
                    <a:pt x="1143000" y="1143000"/>
                  </a:lnTo>
                  <a:close/>
                </a:path>
                <a:path w="3505200" h="1371600">
                  <a:moveTo>
                    <a:pt x="1524000" y="762000"/>
                  </a:moveTo>
                  <a:lnTo>
                    <a:pt x="1447800" y="914400"/>
                  </a:lnTo>
                </a:path>
                <a:path w="3505200" h="1371600">
                  <a:moveTo>
                    <a:pt x="1676400" y="1143000"/>
                  </a:moveTo>
                  <a:lnTo>
                    <a:pt x="1681044" y="1096933"/>
                  </a:lnTo>
                  <a:lnTo>
                    <a:pt x="1694366" y="1054024"/>
                  </a:lnTo>
                  <a:lnTo>
                    <a:pt x="1715445" y="1015193"/>
                  </a:lnTo>
                  <a:lnTo>
                    <a:pt x="1743360" y="981360"/>
                  </a:lnTo>
                  <a:lnTo>
                    <a:pt x="1777193" y="953445"/>
                  </a:lnTo>
                  <a:lnTo>
                    <a:pt x="1816024" y="932366"/>
                  </a:lnTo>
                  <a:lnTo>
                    <a:pt x="1858933" y="919044"/>
                  </a:lnTo>
                  <a:lnTo>
                    <a:pt x="1905000" y="914400"/>
                  </a:lnTo>
                  <a:lnTo>
                    <a:pt x="1951066" y="919044"/>
                  </a:lnTo>
                  <a:lnTo>
                    <a:pt x="1993975" y="932366"/>
                  </a:lnTo>
                  <a:lnTo>
                    <a:pt x="2032806" y="953445"/>
                  </a:lnTo>
                  <a:lnTo>
                    <a:pt x="2066639" y="981360"/>
                  </a:lnTo>
                  <a:lnTo>
                    <a:pt x="2094554" y="1015193"/>
                  </a:lnTo>
                  <a:lnTo>
                    <a:pt x="2115633" y="1054024"/>
                  </a:lnTo>
                  <a:lnTo>
                    <a:pt x="2128955" y="1096933"/>
                  </a:lnTo>
                  <a:lnTo>
                    <a:pt x="2133600" y="1143000"/>
                  </a:lnTo>
                  <a:lnTo>
                    <a:pt x="2128955" y="1189066"/>
                  </a:lnTo>
                  <a:lnTo>
                    <a:pt x="2115633" y="1231975"/>
                  </a:lnTo>
                  <a:lnTo>
                    <a:pt x="2094554" y="1270806"/>
                  </a:lnTo>
                  <a:lnTo>
                    <a:pt x="2066639" y="1304639"/>
                  </a:lnTo>
                  <a:lnTo>
                    <a:pt x="2032806" y="1332554"/>
                  </a:lnTo>
                  <a:lnTo>
                    <a:pt x="1993975" y="1353633"/>
                  </a:lnTo>
                  <a:lnTo>
                    <a:pt x="1951066" y="1366955"/>
                  </a:lnTo>
                  <a:lnTo>
                    <a:pt x="1905000" y="1371600"/>
                  </a:lnTo>
                  <a:lnTo>
                    <a:pt x="1858933" y="1366955"/>
                  </a:lnTo>
                  <a:lnTo>
                    <a:pt x="1816024" y="1353633"/>
                  </a:lnTo>
                  <a:lnTo>
                    <a:pt x="1777193" y="1332554"/>
                  </a:lnTo>
                  <a:lnTo>
                    <a:pt x="1743360" y="1304639"/>
                  </a:lnTo>
                  <a:lnTo>
                    <a:pt x="1715445" y="1270806"/>
                  </a:lnTo>
                  <a:lnTo>
                    <a:pt x="1694366" y="1231975"/>
                  </a:lnTo>
                  <a:lnTo>
                    <a:pt x="1681044" y="1189066"/>
                  </a:lnTo>
                  <a:lnTo>
                    <a:pt x="1676400" y="1143000"/>
                  </a:lnTo>
                  <a:close/>
                </a:path>
                <a:path w="3505200" h="1371600">
                  <a:moveTo>
                    <a:pt x="1905000" y="914400"/>
                  </a:moveTo>
                  <a:lnTo>
                    <a:pt x="1752600" y="685800"/>
                  </a:lnTo>
                </a:path>
                <a:path w="3505200" h="1371600">
                  <a:moveTo>
                    <a:pt x="3276600" y="304800"/>
                  </a:moveTo>
                  <a:lnTo>
                    <a:pt x="2971800" y="0"/>
                  </a:lnTo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340100" y="334594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9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18428" y="2771013"/>
            <a:ext cx="3302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72592" y="573548"/>
            <a:ext cx="4404995" cy="190309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700" b="1" dirty="0">
                <a:solidFill>
                  <a:srgbClr val="003399"/>
                </a:solidFill>
                <a:latin typeface="Verdana"/>
                <a:cs typeface="Verdana"/>
              </a:rPr>
              <a:t>Binary </a:t>
            </a:r>
            <a:r>
              <a:rPr sz="1700" b="1" spc="-5" dirty="0">
                <a:solidFill>
                  <a:srgbClr val="003399"/>
                </a:solidFill>
                <a:latin typeface="Verdana"/>
                <a:cs typeface="Verdana"/>
              </a:rPr>
              <a:t>Trees: </a:t>
            </a:r>
            <a:r>
              <a:rPr sz="1700" b="1" dirty="0">
                <a:solidFill>
                  <a:srgbClr val="003399"/>
                </a:solidFill>
                <a:latin typeface="Verdana"/>
                <a:cs typeface="Verdana"/>
              </a:rPr>
              <a:t>Array</a:t>
            </a:r>
            <a:r>
              <a:rPr sz="1700" b="1" spc="-35" dirty="0">
                <a:solidFill>
                  <a:srgbClr val="003399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003399"/>
                </a:solidFill>
                <a:latin typeface="Verdana"/>
                <a:cs typeface="Verdana"/>
              </a:rPr>
              <a:t>Representation</a:t>
            </a:r>
            <a:endParaRPr sz="1700">
              <a:latin typeface="Verdana"/>
              <a:cs typeface="Verdana"/>
            </a:endParaRPr>
          </a:p>
          <a:p>
            <a:pPr marL="3933825">
              <a:lnSpc>
                <a:spcPts val="2415"/>
              </a:lnSpc>
              <a:spcBef>
                <a:spcPts val="765"/>
              </a:spcBef>
            </a:pP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4086860">
              <a:lnSpc>
                <a:spcPts val="2415"/>
              </a:lnSpc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14</a:t>
            </a:r>
            <a:endParaRPr sz="2400">
              <a:latin typeface="Times New Roman"/>
              <a:cs typeface="Times New Roman"/>
            </a:endParaRPr>
          </a:p>
          <a:p>
            <a:pPr marL="3095625">
              <a:lnSpc>
                <a:spcPts val="2715"/>
              </a:lnSpc>
              <a:spcBef>
                <a:spcPts val="1170"/>
              </a:spcBef>
            </a:pPr>
            <a:r>
              <a:rPr sz="2400" dirty="0">
                <a:latin typeface="Times New Roman"/>
                <a:cs typeface="Times New Roman"/>
              </a:rPr>
              <a:t>2</a:t>
            </a:r>
            <a:endParaRPr sz="2400">
              <a:latin typeface="Times New Roman"/>
              <a:cs typeface="Times New Roman"/>
            </a:endParaRPr>
          </a:p>
          <a:p>
            <a:pPr marL="3171825">
              <a:lnSpc>
                <a:spcPts val="2715"/>
              </a:lnSpc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61228" y="1761235"/>
            <a:ext cx="330200" cy="71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5100">
              <a:lnSpc>
                <a:spcPts val="271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3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715"/>
              </a:lnSpc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16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46375" y="2523235"/>
            <a:ext cx="482600" cy="124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>
              <a:lnSpc>
                <a:spcPts val="2415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4</a:t>
            </a:r>
            <a:endParaRPr sz="2400">
              <a:latin typeface="Times New Roman"/>
              <a:cs typeface="Times New Roman"/>
            </a:endParaRPr>
          </a:p>
          <a:p>
            <a:pPr marL="317500">
              <a:lnSpc>
                <a:spcPts val="2415"/>
              </a:lnSpc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41775" y="2523235"/>
            <a:ext cx="1016635" cy="639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2415"/>
              </a:lnSpc>
              <a:spcBef>
                <a:spcPts val="100"/>
              </a:spcBef>
              <a:tabLst>
                <a:tab pos="381000" algn="l"/>
              </a:tabLst>
            </a:pPr>
            <a:r>
              <a:rPr sz="2400" dirty="0">
                <a:latin typeface="Times New Roman"/>
                <a:cs typeface="Times New Roman"/>
              </a:rPr>
              <a:t>5	6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ts val="2415"/>
              </a:lnSpc>
              <a:tabLst>
                <a:tab pos="685800" algn="l"/>
              </a:tabLst>
            </a:pP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12	15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023609" y="259943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7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17394" y="3133090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8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355975" y="3056331"/>
            <a:ext cx="63500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6865" algn="l"/>
              </a:tabLst>
            </a:pPr>
            <a:r>
              <a:rPr sz="2400" dirty="0">
                <a:latin typeface="Times New Roman"/>
                <a:cs typeface="Times New Roman"/>
              </a:rPr>
              <a:t>9	</a:t>
            </a:r>
            <a:r>
              <a:rPr sz="2400" spc="-5" dirty="0">
                <a:latin typeface="Times New Roman"/>
                <a:cs typeface="Times New Roman"/>
              </a:rPr>
              <a:t>10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3175" y="3133090"/>
            <a:ext cx="1147445" cy="638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0">
              <a:lnSpc>
                <a:spcPts val="2415"/>
              </a:lnSpc>
              <a:spcBef>
                <a:spcPts val="100"/>
              </a:spcBef>
            </a:pPr>
            <a:r>
              <a:rPr sz="2400" spc="-85" dirty="0">
                <a:latin typeface="Times New Roman"/>
                <a:cs typeface="Times New Roman"/>
              </a:rPr>
              <a:t>11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  <a:tabLst>
                <a:tab pos="546100" algn="l"/>
              </a:tabLst>
            </a:pPr>
            <a:r>
              <a:rPr sz="2400" spc="-45" dirty="0">
                <a:solidFill>
                  <a:srgbClr val="990033"/>
                </a:solidFill>
                <a:latin typeface="Times New Roman"/>
                <a:cs typeface="Times New Roman"/>
              </a:rPr>
              <a:t>11	</a:t>
            </a:r>
            <a:r>
              <a:rPr sz="2400" dirty="0">
                <a:solidFill>
                  <a:srgbClr val="990033"/>
                </a:solidFill>
                <a:latin typeface="Times New Roman"/>
                <a:cs typeface="Times New Roman"/>
              </a:rPr>
              <a:t>13</a:t>
            </a:r>
            <a:endParaRPr sz="2400">
              <a:latin typeface="Times New Roman"/>
              <a:cs typeface="Times New Roman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/>
        </p:nvGraphicFramePr>
        <p:xfrm>
          <a:off x="1740407" y="5003291"/>
          <a:ext cx="5867400" cy="457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  <a:gridCol w="533400"/>
              </a:tblGrid>
              <a:tr h="457199">
                <a:tc>
                  <a:txBody>
                    <a:bodyPr/>
                    <a:lstStyle/>
                    <a:p>
                      <a:pPr marL="151130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1130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765"/>
                        </a:lnSpc>
                      </a:pPr>
                      <a:r>
                        <a:rPr sz="2400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18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765"/>
                        </a:lnSpc>
                      </a:pPr>
                      <a:r>
                        <a:rPr sz="2400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7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765"/>
                        </a:lnSpc>
                      </a:pPr>
                      <a:r>
                        <a:rPr sz="2400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ts val="2765"/>
                        </a:lnSpc>
                      </a:pPr>
                      <a:r>
                        <a:rPr sz="2400" spc="-8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2400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9700">
                        <a:lnSpc>
                          <a:spcPts val="2765"/>
                        </a:lnSpc>
                      </a:pPr>
                      <a:r>
                        <a:rPr sz="2400" spc="-5" dirty="0">
                          <a:solidFill>
                            <a:srgbClr val="990033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383540" y="4405376"/>
            <a:ext cx="7162165" cy="1010285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1597025">
              <a:lnSpc>
                <a:spcPct val="100000"/>
              </a:lnSpc>
              <a:spcBef>
                <a:spcPts val="1095"/>
              </a:spcBef>
              <a:tabLst>
                <a:tab pos="2130425" algn="l"/>
                <a:tab pos="2663825" algn="l"/>
                <a:tab pos="3197225" algn="l"/>
                <a:tab pos="3730625" algn="l"/>
                <a:tab pos="4264025" algn="l"/>
                <a:tab pos="4797425" algn="l"/>
                <a:tab pos="5330825" algn="l"/>
                <a:tab pos="5788025" algn="l"/>
                <a:tab pos="6321425" algn="l"/>
                <a:tab pos="6854825" algn="l"/>
              </a:tabLst>
            </a:pPr>
            <a:r>
              <a:rPr sz="2400" dirty="0">
                <a:latin typeface="Times New Roman"/>
                <a:cs typeface="Times New Roman"/>
              </a:rPr>
              <a:t>1	2	3	4	5	6	7	8	9	10	</a:t>
            </a:r>
            <a:r>
              <a:rPr sz="2400" spc="-85" dirty="0">
                <a:latin typeface="Times New Roman"/>
                <a:cs typeface="Times New Roman"/>
              </a:rPr>
              <a:t>1</a:t>
            </a:r>
            <a:r>
              <a:rPr sz="2400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  <a:tabLst>
                <a:tab pos="859155" algn="l"/>
              </a:tabLst>
            </a:pPr>
            <a:r>
              <a:rPr sz="2400" spc="-5" dirty="0">
                <a:latin typeface="Times New Roman"/>
                <a:cs typeface="Times New Roman"/>
              </a:rPr>
              <a:t>Array	A: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29412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Representing </a:t>
            </a:r>
            <a:r>
              <a:rPr sz="2800" spc="-5" dirty="0"/>
              <a:t>Binary Tree </a:t>
            </a:r>
            <a:r>
              <a:rPr sz="2800" dirty="0"/>
              <a:t>in</a:t>
            </a:r>
            <a:r>
              <a:rPr sz="2800" spc="65" dirty="0"/>
              <a:t> </a:t>
            </a:r>
            <a:r>
              <a:rPr sz="2800" spc="-5" dirty="0"/>
              <a:t>Memory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" y="978408"/>
            <a:ext cx="8496300" cy="1661160"/>
          </a:xfrm>
          <a:prstGeom prst="rect">
            <a:avLst/>
          </a:prstGeom>
          <a:ln w="9144">
            <a:solidFill>
              <a:srgbClr val="99CC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31165" indent="-340995">
              <a:lnSpc>
                <a:spcPct val="100000"/>
              </a:lnSpc>
              <a:spcBef>
                <a:spcPts val="350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most </a:t>
            </a:r>
            <a:r>
              <a:rPr sz="1700" spc="-5" dirty="0">
                <a:latin typeface="Verdana"/>
                <a:cs typeface="Verdana"/>
              </a:rPr>
              <a:t>popular </a:t>
            </a:r>
            <a:r>
              <a:rPr sz="1700" spc="-10" dirty="0">
                <a:latin typeface="Verdana"/>
                <a:cs typeface="Verdana"/>
              </a:rPr>
              <a:t>way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present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memory of</a:t>
            </a:r>
            <a:r>
              <a:rPr sz="1700" spc="1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</a:t>
            </a:r>
            <a:endParaRPr sz="1700">
              <a:latin typeface="Verdana"/>
              <a:cs typeface="Verdana"/>
            </a:endParaRPr>
          </a:p>
          <a:p>
            <a:pPr marL="431165">
              <a:lnSpc>
                <a:spcPct val="100000"/>
              </a:lnSpc>
            </a:pPr>
            <a:r>
              <a:rPr sz="1700" spc="-25" dirty="0">
                <a:latin typeface="Verdana"/>
                <a:cs typeface="Verdana"/>
              </a:rPr>
              <a:t>computer.</a:t>
            </a:r>
            <a:endParaRPr sz="1700">
              <a:latin typeface="Verdana"/>
              <a:cs typeface="Verdana"/>
            </a:endParaRPr>
          </a:p>
          <a:p>
            <a:pPr marL="431165" marR="368300" indent="-340360">
              <a:lnSpc>
                <a:spcPct val="100000"/>
              </a:lnSpc>
              <a:spcBef>
                <a:spcPts val="1019"/>
              </a:spcBef>
              <a:buFont typeface="Wingdings"/>
              <a:buChar char=""/>
              <a:tabLst>
                <a:tab pos="507365" algn="l"/>
                <a:tab pos="508000" algn="l"/>
              </a:tabLst>
            </a:pPr>
            <a:r>
              <a:rPr dirty="0"/>
              <a:t>	</a:t>
            </a:r>
            <a:r>
              <a:rPr sz="1700" dirty="0">
                <a:latin typeface="Verdana"/>
                <a:cs typeface="Verdana"/>
              </a:rPr>
              <a:t>This representation uses three </a:t>
            </a:r>
            <a:r>
              <a:rPr sz="1700" spc="-5" dirty="0">
                <a:latin typeface="Verdana"/>
                <a:cs typeface="Verdana"/>
              </a:rPr>
              <a:t>parallel arrays, INFO, </a:t>
            </a:r>
            <a:r>
              <a:rPr sz="1700" spc="5" dirty="0">
                <a:latin typeface="Verdana"/>
                <a:cs typeface="Verdana"/>
              </a:rPr>
              <a:t>LEFT </a:t>
            </a:r>
            <a:r>
              <a:rPr sz="1700" dirty="0">
                <a:latin typeface="Verdana"/>
                <a:cs typeface="Verdana"/>
              </a:rPr>
              <a:t>and</a:t>
            </a:r>
            <a:r>
              <a:rPr sz="1700" spc="-12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RIGHT,  </a:t>
            </a:r>
            <a:r>
              <a:rPr sz="1700" dirty="0">
                <a:latin typeface="Verdana"/>
                <a:cs typeface="Verdana"/>
              </a:rPr>
              <a:t>and a </a:t>
            </a:r>
            <a:r>
              <a:rPr sz="1700" spc="-5" dirty="0">
                <a:latin typeface="Verdana"/>
                <a:cs typeface="Verdana"/>
              </a:rPr>
              <a:t>pointer variable</a:t>
            </a:r>
            <a:r>
              <a:rPr sz="1700" spc="-15" dirty="0">
                <a:latin typeface="Verdana"/>
                <a:cs typeface="Verdana"/>
              </a:rPr>
              <a:t> </a:t>
            </a:r>
            <a:r>
              <a:rPr sz="1700" spc="-55" dirty="0">
                <a:latin typeface="Verdana"/>
                <a:cs typeface="Verdana"/>
              </a:rPr>
              <a:t>ROOT.</a:t>
            </a:r>
            <a:endParaRPr sz="1700">
              <a:latin typeface="Verdana"/>
              <a:cs typeface="Verdana"/>
            </a:endParaRPr>
          </a:p>
          <a:p>
            <a:pPr marL="431165" indent="-340995">
              <a:lnSpc>
                <a:spcPct val="100000"/>
              </a:lnSpc>
              <a:spcBef>
                <a:spcPts val="1019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700" dirty="0">
                <a:latin typeface="Verdana"/>
                <a:cs typeface="Verdana"/>
              </a:rPr>
              <a:t>First of all, each node N of T </a:t>
            </a:r>
            <a:r>
              <a:rPr sz="1700" spc="-5" dirty="0">
                <a:latin typeface="Verdana"/>
                <a:cs typeface="Verdana"/>
              </a:rPr>
              <a:t>will </a:t>
            </a:r>
            <a:r>
              <a:rPr sz="1700" dirty="0">
                <a:latin typeface="Verdana"/>
                <a:cs typeface="Verdana"/>
              </a:rPr>
              <a:t>correspond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 location K such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that: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1691" y="506349"/>
            <a:ext cx="433514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u="heavy" spc="-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Link Representation of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Binary</a:t>
            </a:r>
            <a:r>
              <a:rPr sz="1700" b="1" u="heavy" spc="-95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dirty="0">
                <a:solidFill>
                  <a:srgbClr val="6600FF"/>
                </a:solidFill>
                <a:uFill>
                  <a:solidFill>
                    <a:srgbClr val="6600FF"/>
                  </a:solidFill>
                </a:u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37260" y="2886455"/>
            <a:ext cx="7705725" cy="1015365"/>
          </a:xfrm>
          <a:prstGeom prst="rect">
            <a:avLst/>
          </a:prstGeom>
          <a:ln w="9144">
            <a:solidFill>
              <a:srgbClr val="99CC00"/>
            </a:solidFill>
          </a:ln>
        </p:spPr>
        <p:txBody>
          <a:bodyPr vert="horz" wrap="square" lIns="0" tIns="44450" rIns="0" bIns="0" rtlCol="0">
            <a:spAutoFit/>
          </a:bodyPr>
          <a:lstStyle/>
          <a:p>
            <a:pPr marL="433705" indent="-343535">
              <a:lnSpc>
                <a:spcPct val="100000"/>
              </a:lnSpc>
              <a:spcBef>
                <a:spcPts val="35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500" dirty="0">
                <a:latin typeface="Verdana"/>
                <a:cs typeface="Verdana"/>
              </a:rPr>
              <a:t>INFO[K] </a:t>
            </a:r>
            <a:r>
              <a:rPr sz="1500" spc="-5" dirty="0">
                <a:latin typeface="Verdana"/>
                <a:cs typeface="Verdana"/>
              </a:rPr>
              <a:t>contains the data </a:t>
            </a:r>
            <a:r>
              <a:rPr sz="1500" dirty="0">
                <a:latin typeface="Verdana"/>
                <a:cs typeface="Verdana"/>
              </a:rPr>
              <a:t>at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node</a:t>
            </a:r>
            <a:r>
              <a:rPr sz="1500" spc="-3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433705" indent="-34353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500" dirty="0">
                <a:latin typeface="Verdana"/>
                <a:cs typeface="Verdana"/>
              </a:rPr>
              <a:t>LEFT[K] </a:t>
            </a:r>
            <a:r>
              <a:rPr sz="1500" spc="-5" dirty="0">
                <a:latin typeface="Verdana"/>
                <a:cs typeface="Verdana"/>
              </a:rPr>
              <a:t>contains 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left child </a:t>
            </a:r>
            <a:r>
              <a:rPr sz="1500" dirty="0">
                <a:latin typeface="Verdana"/>
                <a:cs typeface="Verdana"/>
              </a:rPr>
              <a:t>of node</a:t>
            </a:r>
            <a:r>
              <a:rPr sz="1500" spc="90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  <a:p>
            <a:pPr marL="433705" indent="-343535">
              <a:lnSpc>
                <a:spcPct val="100000"/>
              </a:lnSpc>
              <a:spcBef>
                <a:spcPts val="900"/>
              </a:spcBef>
              <a:buAutoNum type="arabicPeriod"/>
              <a:tabLst>
                <a:tab pos="433705" algn="l"/>
                <a:tab pos="434340" algn="l"/>
              </a:tabLst>
            </a:pPr>
            <a:r>
              <a:rPr sz="1500" spc="-5" dirty="0">
                <a:latin typeface="Verdana"/>
                <a:cs typeface="Verdana"/>
              </a:rPr>
              <a:t>RIGHT[K] contains the </a:t>
            </a:r>
            <a:r>
              <a:rPr sz="1500" spc="-10" dirty="0">
                <a:latin typeface="Verdana"/>
                <a:cs typeface="Verdana"/>
              </a:rPr>
              <a:t>location </a:t>
            </a:r>
            <a:r>
              <a:rPr sz="1500" dirty="0">
                <a:latin typeface="Verdana"/>
                <a:cs typeface="Verdana"/>
              </a:rPr>
              <a:t>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right child </a:t>
            </a:r>
            <a:r>
              <a:rPr sz="1500" dirty="0">
                <a:latin typeface="Verdana"/>
                <a:cs typeface="Verdana"/>
              </a:rPr>
              <a:t>of node</a:t>
            </a:r>
            <a:r>
              <a:rPr sz="1500" spc="65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N.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7952" y="4340352"/>
            <a:ext cx="8048625" cy="1400810"/>
          </a:xfrm>
          <a:prstGeom prst="rect">
            <a:avLst/>
          </a:prstGeom>
          <a:ln w="9144">
            <a:solidFill>
              <a:srgbClr val="99CC00"/>
            </a:solidFill>
          </a:ln>
        </p:spPr>
        <p:txBody>
          <a:bodyPr vert="horz" wrap="square" lIns="0" tIns="45719" rIns="0" bIns="0" rtlCol="0">
            <a:spAutoFit/>
          </a:bodyPr>
          <a:lstStyle/>
          <a:p>
            <a:pPr marL="431165" indent="-340995">
              <a:lnSpc>
                <a:spcPct val="100000"/>
              </a:lnSpc>
              <a:spcBef>
                <a:spcPts val="359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700" dirty="0">
                <a:latin typeface="Verdana"/>
                <a:cs typeface="Verdana"/>
              </a:rPr>
              <a:t>The pointer </a:t>
            </a:r>
            <a:r>
              <a:rPr sz="1700" spc="-5" dirty="0">
                <a:latin typeface="Verdana"/>
                <a:cs typeface="Verdana"/>
              </a:rPr>
              <a:t>variable </a:t>
            </a:r>
            <a:r>
              <a:rPr sz="1700" spc="-10" dirty="0">
                <a:latin typeface="Verdana"/>
                <a:cs typeface="Verdana"/>
              </a:rPr>
              <a:t>ROOT </a:t>
            </a:r>
            <a:r>
              <a:rPr sz="1700" spc="-5" dirty="0">
                <a:latin typeface="Verdana"/>
                <a:cs typeface="Verdana"/>
              </a:rPr>
              <a:t>will </a:t>
            </a:r>
            <a:r>
              <a:rPr sz="1700" dirty="0">
                <a:latin typeface="Verdana"/>
                <a:cs typeface="Verdana"/>
              </a:rPr>
              <a:t>contain </a:t>
            </a:r>
            <a:r>
              <a:rPr sz="1700" spc="-5" dirty="0">
                <a:latin typeface="Verdana"/>
                <a:cs typeface="Verdana"/>
              </a:rPr>
              <a:t>the location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root R of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T.</a:t>
            </a:r>
            <a:endParaRPr sz="1700">
              <a:latin typeface="Verdana"/>
              <a:cs typeface="Verdana"/>
            </a:endParaRPr>
          </a:p>
          <a:p>
            <a:pPr marL="431165" marR="267970" indent="-340360">
              <a:lnSpc>
                <a:spcPct val="100000"/>
              </a:lnSpc>
              <a:spcBef>
                <a:spcPts val="1015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If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any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subtree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is </a:t>
            </a:r>
            <a:r>
              <a:rPr sz="1700" spc="-30" dirty="0">
                <a:solidFill>
                  <a:srgbClr val="6600FF"/>
                </a:solidFill>
                <a:latin typeface="Verdana"/>
                <a:cs typeface="Verdana"/>
              </a:rPr>
              <a:t>empty,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then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corresponding pointer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will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contain 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the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null</a:t>
            </a:r>
            <a:r>
              <a:rPr sz="1700" spc="-2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value.</a:t>
            </a:r>
            <a:endParaRPr sz="1700">
              <a:latin typeface="Verdana"/>
              <a:cs typeface="Verdana"/>
            </a:endParaRPr>
          </a:p>
          <a:p>
            <a:pPr marL="431165" indent="-340995">
              <a:lnSpc>
                <a:spcPct val="100000"/>
              </a:lnSpc>
              <a:spcBef>
                <a:spcPts val="1025"/>
              </a:spcBef>
              <a:buFont typeface="Wingdings"/>
              <a:buChar char=""/>
              <a:tabLst>
                <a:tab pos="431165" algn="l"/>
                <a:tab pos="431800" algn="l"/>
              </a:tabLst>
            </a:pP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If the tree T </a:t>
            </a:r>
            <a:r>
              <a:rPr sz="1700" spc="-5" dirty="0">
                <a:solidFill>
                  <a:srgbClr val="99CC00"/>
                </a:solidFill>
                <a:latin typeface="Verdana"/>
                <a:cs typeface="Verdana"/>
              </a:rPr>
              <a:t>itself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is </a:t>
            </a:r>
            <a:r>
              <a:rPr sz="1700" spc="-30" dirty="0">
                <a:solidFill>
                  <a:srgbClr val="99CC00"/>
                </a:solidFill>
                <a:latin typeface="Verdana"/>
                <a:cs typeface="Verdana"/>
              </a:rPr>
              <a:t>empty, </a:t>
            </a:r>
            <a:r>
              <a:rPr sz="1700" spc="-5" dirty="0">
                <a:solidFill>
                  <a:srgbClr val="99CC00"/>
                </a:solidFill>
                <a:latin typeface="Verdana"/>
                <a:cs typeface="Verdana"/>
              </a:rPr>
              <a:t>then </a:t>
            </a:r>
            <a:r>
              <a:rPr sz="1700" spc="-10" dirty="0">
                <a:solidFill>
                  <a:srgbClr val="99CC00"/>
                </a:solidFill>
                <a:latin typeface="Verdana"/>
                <a:cs typeface="Verdana"/>
              </a:rPr>
              <a:t>ROOT </a:t>
            </a:r>
            <a:r>
              <a:rPr sz="1700" spc="-5" dirty="0">
                <a:solidFill>
                  <a:srgbClr val="99CC00"/>
                </a:solidFill>
                <a:latin typeface="Verdana"/>
                <a:cs typeface="Verdana"/>
              </a:rPr>
              <a:t>will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contain the null</a:t>
            </a:r>
            <a:r>
              <a:rPr sz="1700" spc="-90" dirty="0">
                <a:solidFill>
                  <a:srgbClr val="99CC00"/>
                </a:solidFill>
                <a:latin typeface="Verdana"/>
                <a:cs typeface="Verdana"/>
              </a:rPr>
              <a:t> </a:t>
            </a:r>
            <a:r>
              <a:rPr sz="1700" spc="-10" dirty="0">
                <a:solidFill>
                  <a:srgbClr val="99CC00"/>
                </a:solidFill>
                <a:latin typeface="Verdana"/>
                <a:cs typeface="Verdana"/>
              </a:rPr>
              <a:t>value.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629412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Representing </a:t>
            </a:r>
            <a:r>
              <a:rPr sz="2000" spc="-5" dirty="0"/>
              <a:t>Binary Tree </a:t>
            </a:r>
            <a:r>
              <a:rPr sz="2000" dirty="0"/>
              <a:t>in</a:t>
            </a:r>
            <a:r>
              <a:rPr sz="2000" spc="65" dirty="0"/>
              <a:t> </a:t>
            </a:r>
            <a:r>
              <a:rPr sz="2000" spc="-5" dirty="0"/>
              <a:t>Memory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49589" y="6658023"/>
            <a:ext cx="193675" cy="1485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50"/>
              </a:lnSpc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b="1" spc="-10" dirty="0">
                <a:solidFill>
                  <a:srgbClr val="0000FF"/>
                </a:solidFill>
                <a:latin typeface="Times New Roman"/>
                <a:cs typeface="Times New Roman"/>
              </a:rPr>
              <a:t>I</a:t>
            </a: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T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830278" y="6630720"/>
            <a:ext cx="25654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,</a:t>
            </a:r>
            <a:r>
              <a:rPr sz="1050" b="1" spc="-7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050" b="1" dirty="0">
                <a:solidFill>
                  <a:srgbClr val="0000FF"/>
                </a:solidFill>
                <a:latin typeface="Times New Roman"/>
                <a:cs typeface="Times New Roman"/>
              </a:rPr>
              <a:t>JU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7008" y="2898646"/>
            <a:ext cx="7647432" cy="39593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657088" y="920496"/>
            <a:ext cx="338455" cy="372110"/>
          </a:xfrm>
          <a:custGeom>
            <a:avLst/>
            <a:gdLst/>
            <a:ahLst/>
            <a:cxnLst/>
            <a:rect l="l" t="t" r="r" b="b"/>
            <a:pathLst>
              <a:path w="338454" h="372109">
                <a:moveTo>
                  <a:pt x="338327" y="0"/>
                </a:moveTo>
                <a:lnTo>
                  <a:pt x="0" y="3718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01155" y="882396"/>
            <a:ext cx="1108075" cy="477520"/>
          </a:xfrm>
          <a:custGeom>
            <a:avLst/>
            <a:gdLst/>
            <a:ahLst/>
            <a:cxnLst/>
            <a:rect l="l" t="t" r="r" b="b"/>
            <a:pathLst>
              <a:path w="1108075" h="477519">
                <a:moveTo>
                  <a:pt x="0" y="0"/>
                </a:moveTo>
                <a:lnTo>
                  <a:pt x="1107948" y="477012"/>
                </a:lnTo>
              </a:path>
            </a:pathLst>
          </a:custGeom>
          <a:ln w="91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76164" y="1376298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8563" y="1402460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10227" y="1787397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51296" y="757554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97170" y="2215388"/>
            <a:ext cx="1651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F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027669" y="1731009"/>
            <a:ext cx="190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H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9205" y="1773377"/>
            <a:ext cx="1784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690741" y="1740534"/>
            <a:ext cx="203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G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575295" y="2136140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J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03944" y="2112009"/>
            <a:ext cx="178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K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4826508" y="1534667"/>
            <a:ext cx="542925" cy="334010"/>
          </a:xfrm>
          <a:custGeom>
            <a:avLst/>
            <a:gdLst/>
            <a:ahLst/>
            <a:cxnLst/>
            <a:rect l="l" t="t" r="r" b="b"/>
            <a:pathLst>
              <a:path w="542925" h="334010">
                <a:moveTo>
                  <a:pt x="542543" y="0"/>
                </a:moveTo>
                <a:lnTo>
                  <a:pt x="0" y="333756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550408" y="1496567"/>
            <a:ext cx="264160" cy="276225"/>
          </a:xfrm>
          <a:custGeom>
            <a:avLst/>
            <a:gdLst/>
            <a:ahLst/>
            <a:cxnLst/>
            <a:rect l="l" t="t" r="r" b="b"/>
            <a:pathLst>
              <a:path w="264160" h="276225">
                <a:moveTo>
                  <a:pt x="0" y="0"/>
                </a:moveTo>
                <a:lnTo>
                  <a:pt x="263651" y="2758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452871" y="1944623"/>
            <a:ext cx="386080" cy="295910"/>
          </a:xfrm>
          <a:custGeom>
            <a:avLst/>
            <a:gdLst/>
            <a:ahLst/>
            <a:cxnLst/>
            <a:rect l="l" t="t" r="r" b="b"/>
            <a:pathLst>
              <a:path w="386079" h="295910">
                <a:moveTo>
                  <a:pt x="385572" y="0"/>
                </a:moveTo>
                <a:lnTo>
                  <a:pt x="0" y="29565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99147" y="1572767"/>
            <a:ext cx="422275" cy="238125"/>
          </a:xfrm>
          <a:custGeom>
            <a:avLst/>
            <a:gdLst/>
            <a:ahLst/>
            <a:cxnLst/>
            <a:rect l="l" t="t" r="r" b="b"/>
            <a:pathLst>
              <a:path w="422275" h="238125">
                <a:moveTo>
                  <a:pt x="422148" y="0"/>
                </a:moveTo>
                <a:lnTo>
                  <a:pt x="0" y="237744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490459" y="1487424"/>
            <a:ext cx="506095" cy="303530"/>
          </a:xfrm>
          <a:custGeom>
            <a:avLst/>
            <a:gdLst/>
            <a:ahLst/>
            <a:cxnLst/>
            <a:rect l="l" t="t" r="r" b="b"/>
            <a:pathLst>
              <a:path w="506095" h="303530">
                <a:moveTo>
                  <a:pt x="0" y="0"/>
                </a:moveTo>
                <a:lnTo>
                  <a:pt x="505968" y="303275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19059" y="1915667"/>
            <a:ext cx="300355" cy="266700"/>
          </a:xfrm>
          <a:custGeom>
            <a:avLst/>
            <a:gdLst/>
            <a:ahLst/>
            <a:cxnLst/>
            <a:rect l="l" t="t" r="r" b="b"/>
            <a:pathLst>
              <a:path w="300354" h="266700">
                <a:moveTo>
                  <a:pt x="300228" y="0"/>
                </a:moveTo>
                <a:lnTo>
                  <a:pt x="0" y="266700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117080" y="2296667"/>
            <a:ext cx="408940" cy="277495"/>
          </a:xfrm>
          <a:custGeom>
            <a:avLst/>
            <a:gdLst/>
            <a:ahLst/>
            <a:cxnLst/>
            <a:rect l="l" t="t" r="r" b="b"/>
            <a:pathLst>
              <a:path w="408940" h="277494">
                <a:moveTo>
                  <a:pt x="408431" y="0"/>
                </a:moveTo>
                <a:lnTo>
                  <a:pt x="0" y="277368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200643" y="1868423"/>
            <a:ext cx="494030" cy="287020"/>
          </a:xfrm>
          <a:custGeom>
            <a:avLst/>
            <a:gdLst/>
            <a:ahLst/>
            <a:cxnLst/>
            <a:rect l="l" t="t" r="r" b="b"/>
            <a:pathLst>
              <a:path w="494029" h="287019">
                <a:moveTo>
                  <a:pt x="0" y="0"/>
                </a:moveTo>
                <a:lnTo>
                  <a:pt x="493775" y="286512"/>
                </a:lnTo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title"/>
          </p:nvPr>
        </p:nvSpPr>
        <p:spPr>
          <a:xfrm>
            <a:off x="304800" y="0"/>
            <a:ext cx="822960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10" dirty="0"/>
              <a:t>Linked Representation </a:t>
            </a:r>
            <a:r>
              <a:rPr sz="2000" dirty="0"/>
              <a:t>of </a:t>
            </a:r>
            <a:r>
              <a:rPr sz="2000" spc="-5" dirty="0"/>
              <a:t>Binary Tree </a:t>
            </a:r>
            <a:r>
              <a:rPr sz="2000" dirty="0"/>
              <a:t>in</a:t>
            </a:r>
            <a:r>
              <a:rPr sz="2000" spc="110" dirty="0"/>
              <a:t> </a:t>
            </a:r>
            <a:r>
              <a:rPr sz="2000" spc="-5" dirty="0"/>
              <a:t>Memory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240588" y="380085"/>
            <a:ext cx="4322445" cy="393192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120"/>
              </a:spcBef>
            </a:pPr>
            <a:r>
              <a:rPr sz="1700" b="1" spc="-5" dirty="0">
                <a:latin typeface="Verdana"/>
                <a:cs typeface="Verdana"/>
              </a:rPr>
              <a:t>Example:</a:t>
            </a:r>
            <a:endParaRPr sz="1700">
              <a:latin typeface="Verdana"/>
              <a:cs typeface="Verdana"/>
            </a:endParaRPr>
          </a:p>
          <a:p>
            <a:pPr marL="367030" marR="538480" indent="-340360">
              <a:lnSpc>
                <a:spcPct val="100000"/>
              </a:lnSpc>
              <a:spcBef>
                <a:spcPts val="1025"/>
              </a:spcBef>
              <a:buFont typeface="Wingdings"/>
              <a:buChar char=""/>
              <a:tabLst>
                <a:tab pos="367030" algn="l"/>
                <a:tab pos="367665" algn="l"/>
              </a:tabLst>
            </a:pPr>
            <a:r>
              <a:rPr sz="1700" spc="-5" dirty="0">
                <a:latin typeface="Verdana"/>
                <a:cs typeface="Verdana"/>
              </a:rPr>
              <a:t>Consider the binary </a:t>
            </a:r>
            <a:r>
              <a:rPr sz="1700" dirty="0">
                <a:latin typeface="Verdana"/>
                <a:cs typeface="Verdana"/>
              </a:rPr>
              <a:t>tree shown  </a:t>
            </a:r>
            <a:r>
              <a:rPr sz="1700" spc="-5" dirty="0">
                <a:latin typeface="Verdana"/>
                <a:cs typeface="Verdana"/>
              </a:rPr>
              <a:t>right </a:t>
            </a:r>
            <a:r>
              <a:rPr sz="1700" dirty="0">
                <a:latin typeface="Verdana"/>
                <a:cs typeface="Verdana"/>
              </a:rPr>
              <a:t>on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figure-A.</a:t>
            </a:r>
            <a:endParaRPr sz="1700">
              <a:latin typeface="Verdana"/>
              <a:cs typeface="Verdana"/>
            </a:endParaRPr>
          </a:p>
          <a:p>
            <a:pPr marL="367030" marR="168910" indent="-340360" algn="just">
              <a:lnSpc>
                <a:spcPct val="100000"/>
              </a:lnSpc>
              <a:spcBef>
                <a:spcPts val="1019"/>
              </a:spcBef>
              <a:buFont typeface="Wingdings"/>
              <a:buChar char=""/>
              <a:tabLst>
                <a:tab pos="367665" algn="l"/>
              </a:tabLst>
            </a:pPr>
            <a:r>
              <a:rPr sz="1700" dirty="0">
                <a:latin typeface="Verdana"/>
                <a:cs typeface="Verdana"/>
              </a:rPr>
              <a:t>A schematic </a:t>
            </a:r>
            <a:r>
              <a:rPr sz="1700" spc="-5" dirty="0">
                <a:latin typeface="Verdana"/>
                <a:cs typeface="Verdana"/>
              </a:rPr>
              <a:t>diagram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 </a:t>
            </a:r>
            <a:r>
              <a:rPr sz="1700" spc="-5" dirty="0">
                <a:latin typeface="Verdana"/>
                <a:cs typeface="Verdana"/>
              </a:rPr>
              <a:t>the linked </a:t>
            </a:r>
            <a:r>
              <a:rPr sz="1700" dirty="0">
                <a:latin typeface="Verdana"/>
                <a:cs typeface="Verdana"/>
              </a:rPr>
              <a:t>representation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shown  </a:t>
            </a:r>
            <a:r>
              <a:rPr sz="1700" spc="-5" dirty="0">
                <a:latin typeface="Verdana"/>
                <a:cs typeface="Verdana"/>
              </a:rPr>
              <a:t>in the </a:t>
            </a:r>
            <a:r>
              <a:rPr sz="1700" dirty="0">
                <a:latin typeface="Verdana"/>
                <a:cs typeface="Verdana"/>
              </a:rPr>
              <a:t>figure-B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5" dirty="0">
                <a:latin typeface="Verdana"/>
                <a:cs typeface="Verdana"/>
              </a:rPr>
              <a:t>below.</a:t>
            </a:r>
            <a:endParaRPr sz="1700">
              <a:latin typeface="Verdana"/>
              <a:cs typeface="Verdana"/>
            </a:endParaRPr>
          </a:p>
          <a:p>
            <a:pPr marL="352425" marR="5080" indent="-340360">
              <a:lnSpc>
                <a:spcPct val="100000"/>
              </a:lnSpc>
              <a:spcBef>
                <a:spcPts val="1170"/>
              </a:spcBef>
              <a:buFont typeface="Wingdings"/>
              <a:buChar char=""/>
              <a:tabLst>
                <a:tab pos="352425" algn="l"/>
                <a:tab pos="353060" algn="l"/>
                <a:tab pos="1800225" algn="l"/>
              </a:tabLst>
            </a:pPr>
            <a:r>
              <a:rPr sz="1700" spc="-5" dirty="0">
                <a:latin typeface="Verdana"/>
                <a:cs typeface="Verdana"/>
              </a:rPr>
              <a:t>Note that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each node is </a:t>
            </a:r>
            <a:r>
              <a:rPr sz="1700" spc="-5" dirty="0">
                <a:solidFill>
                  <a:srgbClr val="99CC00"/>
                </a:solidFill>
                <a:latin typeface="Verdana"/>
                <a:cs typeface="Verdana"/>
              </a:rPr>
              <a:t>pictured with 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three</a:t>
            </a:r>
            <a:r>
              <a:rPr sz="1700" spc="-15" dirty="0">
                <a:solidFill>
                  <a:srgbClr val="99CC00"/>
                </a:solidFill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99CC00"/>
                </a:solidFill>
                <a:latin typeface="Verdana"/>
                <a:cs typeface="Verdana"/>
              </a:rPr>
              <a:t>fields</a:t>
            </a:r>
            <a:r>
              <a:rPr sz="1700" dirty="0">
                <a:latin typeface="Verdana"/>
                <a:cs typeface="Verdana"/>
              </a:rPr>
              <a:t>,	and </a:t>
            </a:r>
            <a:r>
              <a:rPr sz="1700" spc="-5" dirty="0">
                <a:latin typeface="Verdana"/>
                <a:cs typeface="Verdana"/>
              </a:rPr>
              <a:t>the empty  </a:t>
            </a:r>
            <a:r>
              <a:rPr sz="1700" dirty="0">
                <a:latin typeface="Verdana"/>
                <a:cs typeface="Verdana"/>
              </a:rPr>
              <a:t>subtrees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are</a:t>
            </a:r>
            <a:endParaRPr sz="1700">
              <a:latin typeface="Verdana"/>
              <a:cs typeface="Verdana"/>
            </a:endParaRPr>
          </a:p>
          <a:p>
            <a:pPr marL="352425" marR="2739390">
              <a:lnSpc>
                <a:spcPct val="100000"/>
              </a:lnSpc>
            </a:pP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pictured</a:t>
            </a:r>
            <a:r>
              <a:rPr sz="1700" spc="-7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by 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using X </a:t>
            </a:r>
            <a:r>
              <a:rPr sz="1700" dirty="0">
                <a:latin typeface="Verdana"/>
                <a:cs typeface="Verdana"/>
              </a:rPr>
              <a:t>for 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null  entries.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96820" y="6495694"/>
            <a:ext cx="320802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latin typeface="Verdana"/>
                <a:cs typeface="Verdana"/>
              </a:rPr>
              <a:t>Figure-B: Schematic</a:t>
            </a:r>
            <a:r>
              <a:rPr sz="1700" spc="-114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diagram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275579" y="2405714"/>
            <a:ext cx="2320290" cy="73787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R="438150" algn="r">
              <a:lnSpc>
                <a:spcPct val="100000"/>
              </a:lnSpc>
              <a:spcBef>
                <a:spcPts val="820"/>
              </a:spcBef>
            </a:pPr>
            <a:r>
              <a:rPr sz="1800" spc="-5" dirty="0">
                <a:latin typeface="Arial"/>
                <a:cs typeface="Arial"/>
              </a:rPr>
              <a:t>L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700" spc="-5" dirty="0">
                <a:latin typeface="Verdana"/>
                <a:cs typeface="Verdana"/>
              </a:rPr>
              <a:t>Figure-A: </a:t>
            </a:r>
            <a:r>
              <a:rPr sz="1700" dirty="0">
                <a:latin typeface="Verdana"/>
                <a:cs typeface="Verdana"/>
              </a:rPr>
              <a:t>Binary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353434" y="1782231"/>
            <a:ext cx="8504155" cy="207903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54914" y="887349"/>
            <a:ext cx="7846695" cy="5441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dirty="0">
                <a:latin typeface="Verdana"/>
                <a:cs typeface="Verdana"/>
              </a:rPr>
              <a:t>The following figure shows how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spc="-5" dirty="0">
                <a:latin typeface="Verdana"/>
                <a:cs typeface="Verdana"/>
              </a:rPr>
              <a:t>linked </a:t>
            </a:r>
            <a:r>
              <a:rPr sz="1700" dirty="0">
                <a:latin typeface="Verdana"/>
                <a:cs typeface="Verdana"/>
              </a:rPr>
              <a:t>representation </a:t>
            </a:r>
            <a:r>
              <a:rPr sz="1700" spc="-5" dirty="0">
                <a:latin typeface="Verdana"/>
                <a:cs typeface="Verdana"/>
              </a:rPr>
              <a:t>may  appear in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20" dirty="0">
                <a:latin typeface="Verdana"/>
                <a:cs typeface="Verdana"/>
              </a:rPr>
              <a:t>memory.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4565" y="4350232"/>
            <a:ext cx="7268845" cy="158051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700" spc="-10" dirty="0">
                <a:latin typeface="Verdana"/>
                <a:cs typeface="Verdana"/>
              </a:rPr>
              <a:t>ROOT </a:t>
            </a:r>
            <a:r>
              <a:rPr sz="1700" dirty="0">
                <a:latin typeface="Verdana"/>
                <a:cs typeface="Verdana"/>
              </a:rPr>
              <a:t>= 5 points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INFO(5) = A since A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root of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spc="-120" dirty="0">
                <a:latin typeface="Verdana"/>
                <a:cs typeface="Verdana"/>
              </a:rPr>
              <a:t>T.</a:t>
            </a:r>
            <a:endParaRPr sz="1700">
              <a:latin typeface="Verdana"/>
              <a:cs typeface="Verdana"/>
            </a:endParaRPr>
          </a:p>
          <a:p>
            <a:pPr marL="12700" marR="5080">
              <a:lnSpc>
                <a:spcPct val="150000"/>
              </a:lnSpc>
            </a:pP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LEFT[5] = 10 points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to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INFO[10] = B since B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is the </a:t>
            </a: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left child of A  </a:t>
            </a:r>
            <a:r>
              <a:rPr sz="1700" dirty="0">
                <a:latin typeface="Verdana"/>
                <a:cs typeface="Verdana"/>
              </a:rPr>
              <a:t>RIGHT[5] = 2 points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INFO[2] = C since C </a:t>
            </a:r>
            <a:r>
              <a:rPr sz="1700" spc="-5" dirty="0">
                <a:latin typeface="Verdana"/>
                <a:cs typeface="Verdana"/>
              </a:rPr>
              <a:t>is the right </a:t>
            </a:r>
            <a:r>
              <a:rPr sz="1700" dirty="0">
                <a:latin typeface="Verdana"/>
                <a:cs typeface="Verdana"/>
              </a:rPr>
              <a:t>child of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A.</a:t>
            </a:r>
            <a:endParaRPr sz="1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1700" dirty="0">
                <a:solidFill>
                  <a:srgbClr val="6600FF"/>
                </a:solidFill>
                <a:latin typeface="Verdana"/>
                <a:cs typeface="Verdana"/>
              </a:rPr>
              <a:t>The choice of 18 elements for </a:t>
            </a:r>
            <a:r>
              <a:rPr sz="1700" spc="-5" dirty="0">
                <a:solidFill>
                  <a:srgbClr val="6600FF"/>
                </a:solidFill>
                <a:latin typeface="Verdana"/>
                <a:cs typeface="Verdana"/>
              </a:rPr>
              <a:t>the array is</a:t>
            </a:r>
            <a:r>
              <a:rPr sz="1700" spc="-8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spc="-20" dirty="0">
                <a:solidFill>
                  <a:srgbClr val="6600FF"/>
                </a:solidFill>
                <a:latin typeface="Verdana"/>
                <a:cs typeface="Verdana"/>
              </a:rPr>
              <a:t>arbitrary.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26923"/>
            <a:ext cx="831469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0" dirty="0"/>
              <a:t>Linked Representation </a:t>
            </a:r>
            <a:r>
              <a:rPr sz="3200" dirty="0"/>
              <a:t>of </a:t>
            </a:r>
            <a:r>
              <a:rPr sz="3200" spc="-5" dirty="0"/>
              <a:t>Binary Tree </a:t>
            </a:r>
            <a:r>
              <a:rPr sz="3200" dirty="0"/>
              <a:t>in</a:t>
            </a:r>
            <a:r>
              <a:rPr sz="3200" spc="110" dirty="0"/>
              <a:t> </a:t>
            </a:r>
            <a:r>
              <a:rPr sz="3200" spc="-5" dirty="0"/>
              <a:t>Memory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530351" y="932688"/>
            <a:ext cx="8278495" cy="3676015"/>
            <a:chOff x="530351" y="932688"/>
            <a:chExt cx="8278495" cy="3676015"/>
          </a:xfrm>
        </p:grpSpPr>
        <p:sp>
          <p:nvSpPr>
            <p:cNvPr id="4" name="object 4"/>
            <p:cNvSpPr/>
            <p:nvPr/>
          </p:nvSpPr>
          <p:spPr>
            <a:xfrm>
              <a:off x="536447" y="938784"/>
              <a:ext cx="8266430" cy="3663950"/>
            </a:xfrm>
            <a:custGeom>
              <a:avLst/>
              <a:gdLst/>
              <a:ahLst/>
              <a:cxnLst/>
              <a:rect l="l" t="t" r="r" b="b"/>
              <a:pathLst>
                <a:path w="8266430" h="3663950">
                  <a:moveTo>
                    <a:pt x="8266176" y="0"/>
                  </a:moveTo>
                  <a:lnTo>
                    <a:pt x="0" y="0"/>
                  </a:lnTo>
                  <a:lnTo>
                    <a:pt x="0" y="3663696"/>
                  </a:lnTo>
                  <a:lnTo>
                    <a:pt x="8266176" y="3663696"/>
                  </a:lnTo>
                  <a:lnTo>
                    <a:pt x="8266176" y="0"/>
                  </a:lnTo>
                  <a:close/>
                </a:path>
              </a:pathLst>
            </a:custGeom>
            <a:solidFill>
              <a:srgbClr val="FFF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36447" y="938784"/>
              <a:ext cx="8266430" cy="3663950"/>
            </a:xfrm>
            <a:custGeom>
              <a:avLst/>
              <a:gdLst/>
              <a:ahLst/>
              <a:cxnLst/>
              <a:rect l="l" t="t" r="r" b="b"/>
              <a:pathLst>
                <a:path w="8266430" h="3663950">
                  <a:moveTo>
                    <a:pt x="0" y="3663696"/>
                  </a:moveTo>
                  <a:lnTo>
                    <a:pt x="8266176" y="3663696"/>
                  </a:lnTo>
                  <a:lnTo>
                    <a:pt x="8266176" y="0"/>
                  </a:lnTo>
                  <a:lnTo>
                    <a:pt x="0" y="0"/>
                  </a:lnTo>
                  <a:lnTo>
                    <a:pt x="0" y="3663696"/>
                  </a:lnTo>
                  <a:close/>
                </a:path>
              </a:pathLst>
            </a:custGeom>
            <a:ln w="12192">
              <a:solidFill>
                <a:srgbClr val="FFFF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77800" y="542289"/>
            <a:ext cx="8601710" cy="5728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6522084" algn="l"/>
              </a:tabLst>
            </a:pPr>
            <a:r>
              <a:rPr sz="1700" b="1" dirty="0">
                <a:latin typeface="Verdana"/>
                <a:cs typeface="Verdana"/>
              </a:rPr>
              <a:t>Merits and </a:t>
            </a:r>
            <a:r>
              <a:rPr sz="1700" b="1" spc="-5" dirty="0">
                <a:latin typeface="Verdana"/>
                <a:cs typeface="Verdana"/>
              </a:rPr>
              <a:t>Demerits of Sequential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Representation</a:t>
            </a:r>
            <a:r>
              <a:rPr sz="1700" b="1" spc="-30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of	</a:t>
            </a:r>
            <a:r>
              <a:rPr sz="1700" b="1" dirty="0">
                <a:latin typeface="Verdana"/>
                <a:cs typeface="Verdana"/>
              </a:rPr>
              <a:t>Binary</a:t>
            </a:r>
            <a:r>
              <a:rPr sz="1700" b="1" spc="-4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  <a:p>
            <a:pPr marL="448945">
              <a:lnSpc>
                <a:spcPct val="100000"/>
              </a:lnSpc>
              <a:spcBef>
                <a:spcPts val="1315"/>
              </a:spcBef>
            </a:pPr>
            <a:r>
              <a:rPr sz="1700" b="1" u="heavy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Advantages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of linear</a:t>
            </a:r>
            <a:r>
              <a:rPr sz="1700" b="1" u="heavy" spc="-7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representation</a:t>
            </a:r>
            <a:r>
              <a:rPr sz="1700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92810" indent="-2921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93444" algn="l"/>
              </a:tabLst>
            </a:pPr>
            <a:r>
              <a:rPr sz="1700" spc="-5" dirty="0">
                <a:latin typeface="Verdana"/>
                <a:cs typeface="Verdana"/>
              </a:rPr>
              <a:t>Simplicity.</a:t>
            </a:r>
            <a:endParaRPr sz="1700">
              <a:latin typeface="Verdana"/>
              <a:cs typeface="Verdana"/>
            </a:endParaRPr>
          </a:p>
          <a:p>
            <a:pPr marL="892810" indent="-2921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93444" algn="l"/>
                <a:tab pos="5300345" algn="l"/>
              </a:tabLst>
            </a:pPr>
            <a:r>
              <a:rPr sz="1700" spc="-5" dirty="0">
                <a:latin typeface="Verdana"/>
                <a:cs typeface="Verdana"/>
              </a:rPr>
              <a:t>Given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location of </a:t>
            </a:r>
            <a:r>
              <a:rPr sz="1700" dirty="0">
                <a:latin typeface="Verdana"/>
                <a:cs typeface="Verdana"/>
              </a:rPr>
              <a:t>the child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(say,</a:t>
            </a:r>
            <a:r>
              <a:rPr sz="170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k),	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location of </a:t>
            </a:r>
            <a:r>
              <a:rPr sz="1700" dirty="0">
                <a:latin typeface="Verdana"/>
                <a:cs typeface="Verdana"/>
              </a:rPr>
              <a:t>the parent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endParaRPr sz="17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Verdana"/>
                <a:cs typeface="Verdana"/>
              </a:rPr>
              <a:t>easy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determine </a:t>
            </a:r>
            <a:r>
              <a:rPr sz="1700" spc="-5" dirty="0">
                <a:latin typeface="Verdana"/>
                <a:cs typeface="Verdana"/>
              </a:rPr>
              <a:t>(k </a:t>
            </a:r>
            <a:r>
              <a:rPr sz="1700" dirty="0">
                <a:latin typeface="Verdana"/>
                <a:cs typeface="Verdana"/>
              </a:rPr>
              <a:t>/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2).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650">
              <a:latin typeface="Verdana"/>
              <a:cs typeface="Verdana"/>
            </a:endParaRPr>
          </a:p>
          <a:p>
            <a:pPr marL="448945">
              <a:lnSpc>
                <a:spcPct val="100000"/>
              </a:lnSpc>
            </a:pP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Disadvantages of linear</a:t>
            </a:r>
            <a:r>
              <a:rPr sz="1700" b="1" u="heavy" spc="-90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 </a:t>
            </a:r>
            <a:r>
              <a:rPr sz="1700" b="1" u="heavy" spc="-5" dirty="0">
                <a:uFill>
                  <a:solidFill>
                    <a:srgbClr val="000000"/>
                  </a:solidFill>
                </a:uFill>
                <a:latin typeface="Verdana"/>
                <a:cs typeface="Verdana"/>
              </a:rPr>
              <a:t>representation</a:t>
            </a:r>
            <a:r>
              <a:rPr sz="1700" b="1" spc="-5" dirty="0">
                <a:latin typeface="Verdana"/>
                <a:cs typeface="Verdana"/>
              </a:rPr>
              <a:t>:</a:t>
            </a:r>
            <a:endParaRPr sz="1700">
              <a:latin typeface="Verdana"/>
              <a:cs typeface="Verdana"/>
            </a:endParaRPr>
          </a:p>
          <a:p>
            <a:pPr marL="892810" indent="-292100">
              <a:lnSpc>
                <a:spcPct val="100000"/>
              </a:lnSpc>
              <a:spcBef>
                <a:spcPts val="1200"/>
              </a:spcBef>
              <a:buAutoNum type="arabicPeriod"/>
              <a:tabLst>
                <a:tab pos="893444" algn="l"/>
              </a:tabLst>
            </a:pPr>
            <a:r>
              <a:rPr sz="1700" spc="-5" dirty="0">
                <a:latin typeface="Verdana"/>
                <a:cs typeface="Verdana"/>
              </a:rPr>
              <a:t>Additions </a:t>
            </a:r>
            <a:r>
              <a:rPr sz="1700" dirty="0">
                <a:latin typeface="Verdana"/>
                <a:cs typeface="Verdana"/>
              </a:rPr>
              <a:t>and deletions of nodes are </a:t>
            </a:r>
            <a:r>
              <a:rPr sz="1700" spc="-5" dirty="0">
                <a:latin typeface="Verdana"/>
                <a:cs typeface="Verdana"/>
              </a:rPr>
              <a:t>inefficient, </a:t>
            </a:r>
            <a:r>
              <a:rPr sz="1700" dirty="0">
                <a:latin typeface="Verdana"/>
                <a:cs typeface="Verdana"/>
              </a:rPr>
              <a:t>because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the</a:t>
            </a:r>
            <a:r>
              <a:rPr sz="1700" spc="-5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data</a:t>
            </a:r>
            <a:endParaRPr sz="1700">
              <a:latin typeface="Verdana"/>
              <a:cs typeface="Verdana"/>
            </a:endParaRPr>
          </a:p>
          <a:p>
            <a:pPr marL="791845">
              <a:lnSpc>
                <a:spcPct val="100000"/>
              </a:lnSpc>
              <a:spcBef>
                <a:spcPts val="5"/>
              </a:spcBef>
            </a:pPr>
            <a:r>
              <a:rPr sz="1700" dirty="0">
                <a:latin typeface="Verdana"/>
                <a:cs typeface="Verdana"/>
              </a:rPr>
              <a:t>movements </a:t>
            </a:r>
            <a:r>
              <a:rPr sz="1700" spc="-5" dirty="0">
                <a:latin typeface="Verdana"/>
                <a:cs typeface="Verdana"/>
              </a:rPr>
              <a:t>in the</a:t>
            </a:r>
            <a:r>
              <a:rPr sz="1700" spc="-3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array.</a:t>
            </a:r>
            <a:endParaRPr sz="1700">
              <a:latin typeface="Verdana"/>
              <a:cs typeface="Verdana"/>
            </a:endParaRPr>
          </a:p>
          <a:p>
            <a:pPr marL="791845" marR="232410" indent="-190500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893444" algn="l"/>
              </a:tabLst>
            </a:pPr>
            <a:r>
              <a:rPr sz="1700" dirty="0">
                <a:latin typeface="Verdana"/>
                <a:cs typeface="Verdana"/>
              </a:rPr>
              <a:t>Space </a:t>
            </a:r>
            <a:r>
              <a:rPr sz="1700" spc="-5" dirty="0">
                <a:latin typeface="Verdana"/>
                <a:cs typeface="Verdana"/>
              </a:rPr>
              <a:t>is wasted if the binary </a:t>
            </a:r>
            <a:r>
              <a:rPr sz="1700" dirty="0">
                <a:latin typeface="Verdana"/>
                <a:cs typeface="Verdana"/>
              </a:rPr>
              <a:t>tree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not </a:t>
            </a:r>
            <a:r>
              <a:rPr sz="1700" spc="-5" dirty="0">
                <a:latin typeface="Verdana"/>
                <a:cs typeface="Verdana"/>
              </a:rPr>
              <a:t>complete. </a:t>
            </a:r>
            <a:r>
              <a:rPr sz="1700" dirty="0">
                <a:latin typeface="Verdana"/>
                <a:cs typeface="Verdana"/>
              </a:rPr>
              <a:t>That </a:t>
            </a:r>
            <a:r>
              <a:rPr sz="1700" spc="-5" dirty="0">
                <a:latin typeface="Verdana"/>
                <a:cs typeface="Verdana"/>
              </a:rPr>
              <a:t>is, the </a:t>
            </a:r>
            <a:r>
              <a:rPr sz="1700" dirty="0">
                <a:latin typeface="Verdana"/>
                <a:cs typeface="Verdana"/>
              </a:rPr>
              <a:t>linear  representation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useful </a:t>
            </a:r>
            <a:r>
              <a:rPr sz="1700" spc="-5" dirty="0">
                <a:latin typeface="Verdana"/>
                <a:cs typeface="Verdana"/>
              </a:rPr>
              <a:t>if the </a:t>
            </a:r>
            <a:r>
              <a:rPr sz="1700" dirty="0">
                <a:latin typeface="Verdana"/>
                <a:cs typeface="Verdana"/>
              </a:rPr>
              <a:t>number of missing nodes is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small.</a:t>
            </a:r>
            <a:endParaRPr sz="17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20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Verdana"/>
              <a:cs typeface="Verdana"/>
            </a:endParaRPr>
          </a:p>
          <a:p>
            <a:pPr marL="805815" marR="5080" indent="-340360">
              <a:lnSpc>
                <a:spcPct val="100000"/>
              </a:lnSpc>
              <a:buFont typeface="Wingdings"/>
              <a:buChar char=""/>
              <a:tabLst>
                <a:tab pos="805815" algn="l"/>
                <a:tab pos="806450" algn="l"/>
              </a:tabLst>
            </a:pPr>
            <a:r>
              <a:rPr sz="1700" dirty="0">
                <a:latin typeface="Verdana"/>
                <a:cs typeface="Verdana"/>
              </a:rPr>
              <a:t>Linear representation of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 can </a:t>
            </a:r>
            <a:r>
              <a:rPr sz="1700" spc="-5" dirty="0">
                <a:latin typeface="Verdana"/>
                <a:cs typeface="Verdana"/>
              </a:rPr>
              <a:t>be </a:t>
            </a:r>
            <a:r>
              <a:rPr sz="1700" dirty="0">
                <a:latin typeface="Verdana"/>
                <a:cs typeface="Verdana"/>
              </a:rPr>
              <a:t>implemented </a:t>
            </a:r>
            <a:r>
              <a:rPr sz="1700" spc="-5" dirty="0">
                <a:latin typeface="Verdana"/>
                <a:cs typeface="Verdana"/>
              </a:rPr>
              <a:t>by </a:t>
            </a:r>
            <a:r>
              <a:rPr sz="1700" dirty="0">
                <a:latin typeface="Verdana"/>
                <a:cs typeface="Verdana"/>
              </a:rPr>
              <a:t>means of  a </a:t>
            </a:r>
            <a:r>
              <a:rPr sz="1700" spc="-5" dirty="0">
                <a:latin typeface="Verdana"/>
                <a:cs typeface="Verdana"/>
              </a:rPr>
              <a:t>linked list instead </a:t>
            </a:r>
            <a:r>
              <a:rPr sz="1700" dirty="0">
                <a:latin typeface="Verdana"/>
                <a:cs typeface="Verdana"/>
              </a:rPr>
              <a:t>of an</a:t>
            </a:r>
            <a:r>
              <a:rPr sz="1700" spc="-35" dirty="0">
                <a:latin typeface="Verdana"/>
                <a:cs typeface="Verdana"/>
              </a:rPr>
              <a:t> array.</a:t>
            </a:r>
            <a:endParaRPr sz="1700">
              <a:latin typeface="Verdana"/>
              <a:cs typeface="Verdana"/>
            </a:endParaRPr>
          </a:p>
          <a:p>
            <a:pPr marL="882015" indent="-416559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882015" algn="l"/>
                <a:tab pos="882650" algn="l"/>
              </a:tabLst>
            </a:pPr>
            <a:r>
              <a:rPr sz="1700" dirty="0">
                <a:latin typeface="Verdana"/>
                <a:cs typeface="Verdana"/>
              </a:rPr>
              <a:t>This </a:t>
            </a:r>
            <a:r>
              <a:rPr sz="1700" spc="-10" dirty="0">
                <a:latin typeface="Verdana"/>
                <a:cs typeface="Verdana"/>
              </a:rPr>
              <a:t>way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spc="-10" dirty="0">
                <a:latin typeface="Verdana"/>
                <a:cs typeface="Verdana"/>
              </a:rPr>
              <a:t>above </a:t>
            </a:r>
            <a:r>
              <a:rPr sz="1700" dirty="0">
                <a:latin typeface="Verdana"/>
                <a:cs typeface="Verdana"/>
              </a:rPr>
              <a:t>mentioned </a:t>
            </a:r>
            <a:r>
              <a:rPr sz="1700" spc="-10" dirty="0">
                <a:latin typeface="Verdana"/>
                <a:cs typeface="Verdana"/>
              </a:rPr>
              <a:t>disadvantages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linear</a:t>
            </a:r>
            <a:endParaRPr sz="1700">
              <a:latin typeface="Verdana"/>
              <a:cs typeface="Verdana"/>
            </a:endParaRPr>
          </a:p>
          <a:p>
            <a:pPr marL="805815">
              <a:lnSpc>
                <a:spcPct val="100000"/>
              </a:lnSpc>
            </a:pPr>
            <a:r>
              <a:rPr sz="1700" dirty="0">
                <a:latin typeface="Verdana"/>
                <a:cs typeface="Verdana"/>
              </a:rPr>
              <a:t>representation is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resolved.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9144000" cy="457200"/>
          </a:xfrm>
          <a:custGeom>
            <a:avLst/>
            <a:gdLst/>
            <a:ahLst/>
            <a:cxnLst/>
            <a:rect l="l" t="t" r="r" b="b"/>
            <a:pathLst>
              <a:path w="9144000" h="457200">
                <a:moveTo>
                  <a:pt x="0" y="457200"/>
                </a:moveTo>
                <a:lnTo>
                  <a:pt x="9144000" y="457200"/>
                </a:lnTo>
                <a:lnTo>
                  <a:pt x="9144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8" y="26923"/>
            <a:ext cx="84556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Representing </a:t>
            </a:r>
            <a:r>
              <a:rPr spc="-5" dirty="0"/>
              <a:t>Binary Tree </a:t>
            </a:r>
            <a:r>
              <a:rPr dirty="0"/>
              <a:t>in</a:t>
            </a:r>
            <a:r>
              <a:rPr spc="65" dirty="0"/>
              <a:t> </a:t>
            </a:r>
            <a:r>
              <a:rPr spc="-5" dirty="0"/>
              <a:t>Memory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8636889" y="6645323"/>
            <a:ext cx="450215" cy="1739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/>
              <a:t>IIT,</a:t>
            </a:r>
            <a:r>
              <a:rPr spc="-70" dirty="0"/>
              <a:t> </a:t>
            </a:r>
            <a:r>
              <a:rPr dirty="0"/>
              <a:t>JU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93014" y="959865"/>
            <a:ext cx="36201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Unix /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Windows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file</a:t>
            </a:r>
            <a:r>
              <a:rPr sz="1700" b="1" spc="-14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structure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347" y="441959"/>
            <a:ext cx="4488180" cy="353695"/>
          </a:xfrm>
          <a:prstGeom prst="rect">
            <a:avLst/>
          </a:prstGeom>
          <a:solidFill>
            <a:srgbClr val="FFFFDD"/>
          </a:solidFill>
        </p:spPr>
        <p:txBody>
          <a:bodyPr vert="horz" wrap="square" lIns="0" tIns="438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45"/>
              </a:spcBef>
            </a:pPr>
            <a:r>
              <a:rPr sz="1700" b="1" spc="-5" dirty="0">
                <a:latin typeface="Verdana"/>
                <a:cs typeface="Verdana"/>
              </a:rPr>
              <a:t>Example of </a:t>
            </a:r>
            <a:r>
              <a:rPr sz="1700" b="1" dirty="0">
                <a:latin typeface="Verdana"/>
                <a:cs typeface="Verdana"/>
              </a:rPr>
              <a:t>Tree in </a:t>
            </a:r>
            <a:r>
              <a:rPr sz="1700" b="1" spc="-5" dirty="0">
                <a:latin typeface="Verdana"/>
                <a:cs typeface="Verdana"/>
              </a:rPr>
              <a:t>Everyday</a:t>
            </a:r>
            <a:r>
              <a:rPr sz="1700" b="1" spc="-120" dirty="0">
                <a:latin typeface="Verdana"/>
                <a:cs typeface="Verdana"/>
              </a:rPr>
              <a:t> </a:t>
            </a:r>
            <a:r>
              <a:rPr sz="1700" b="1" dirty="0">
                <a:latin typeface="Verdana"/>
                <a:cs typeface="Verdana"/>
              </a:rPr>
              <a:t>Life: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72466" y="1546708"/>
            <a:ext cx="6457950" cy="5013325"/>
            <a:chOff x="1272466" y="1546708"/>
            <a:chExt cx="6457950" cy="5013325"/>
          </a:xfrm>
        </p:grpSpPr>
        <p:sp>
          <p:nvSpPr>
            <p:cNvPr id="6" name="object 6"/>
            <p:cNvSpPr/>
            <p:nvPr/>
          </p:nvSpPr>
          <p:spPr>
            <a:xfrm>
              <a:off x="1272466" y="1546708"/>
              <a:ext cx="6457335" cy="50127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52956" y="1827276"/>
              <a:ext cx="5896356" cy="44516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08760" y="1783080"/>
              <a:ext cx="5984875" cy="4540250"/>
            </a:xfrm>
            <a:custGeom>
              <a:avLst/>
              <a:gdLst/>
              <a:ahLst/>
              <a:cxnLst/>
              <a:rect l="l" t="t" r="r" b="b"/>
              <a:pathLst>
                <a:path w="5984875" h="4540250">
                  <a:moveTo>
                    <a:pt x="785241" y="0"/>
                  </a:moveTo>
                  <a:lnTo>
                    <a:pt x="5984747" y="0"/>
                  </a:lnTo>
                  <a:lnTo>
                    <a:pt x="5984747" y="3755390"/>
                  </a:lnTo>
                  <a:lnTo>
                    <a:pt x="5980684" y="3834447"/>
                  </a:lnTo>
                  <a:lnTo>
                    <a:pt x="5968872" y="3912616"/>
                  </a:lnTo>
                  <a:lnTo>
                    <a:pt x="5949442" y="3988015"/>
                  </a:lnTo>
                  <a:lnTo>
                    <a:pt x="5923025" y="4059974"/>
                  </a:lnTo>
                  <a:lnTo>
                    <a:pt x="5889751" y="4128858"/>
                  </a:lnTo>
                  <a:lnTo>
                    <a:pt x="5850636" y="4193667"/>
                  </a:lnTo>
                  <a:lnTo>
                    <a:pt x="5805170" y="4254322"/>
                  </a:lnTo>
                  <a:lnTo>
                    <a:pt x="5754370" y="4309732"/>
                  </a:lnTo>
                  <a:lnTo>
                    <a:pt x="5698997" y="4360532"/>
                  </a:lnTo>
                  <a:lnTo>
                    <a:pt x="5638292" y="4406023"/>
                  </a:lnTo>
                  <a:lnTo>
                    <a:pt x="5573521" y="4445165"/>
                  </a:lnTo>
                  <a:lnTo>
                    <a:pt x="5504561" y="4478337"/>
                  </a:lnTo>
                  <a:lnTo>
                    <a:pt x="5432679" y="4504855"/>
                  </a:lnTo>
                  <a:lnTo>
                    <a:pt x="5357241" y="4524222"/>
                  </a:lnTo>
                  <a:lnTo>
                    <a:pt x="5279009" y="4535995"/>
                  </a:lnTo>
                  <a:lnTo>
                    <a:pt x="5200015" y="4540135"/>
                  </a:lnTo>
                  <a:lnTo>
                    <a:pt x="0" y="4540135"/>
                  </a:lnTo>
                  <a:lnTo>
                    <a:pt x="0" y="785241"/>
                  </a:lnTo>
                  <a:lnTo>
                    <a:pt x="4190" y="706120"/>
                  </a:lnTo>
                  <a:lnTo>
                    <a:pt x="15875" y="627888"/>
                  </a:lnTo>
                  <a:lnTo>
                    <a:pt x="35306" y="552577"/>
                  </a:lnTo>
                  <a:lnTo>
                    <a:pt x="61849" y="480187"/>
                  </a:lnTo>
                  <a:lnTo>
                    <a:pt x="94996" y="411734"/>
                  </a:lnTo>
                  <a:lnTo>
                    <a:pt x="134112" y="346583"/>
                  </a:lnTo>
                  <a:lnTo>
                    <a:pt x="179578" y="285750"/>
                  </a:lnTo>
                  <a:lnTo>
                    <a:pt x="230378" y="230378"/>
                  </a:lnTo>
                  <a:lnTo>
                    <a:pt x="285750" y="179578"/>
                  </a:lnTo>
                  <a:lnTo>
                    <a:pt x="346583" y="134112"/>
                  </a:lnTo>
                  <a:lnTo>
                    <a:pt x="411734" y="94996"/>
                  </a:lnTo>
                  <a:lnTo>
                    <a:pt x="480187" y="61849"/>
                  </a:lnTo>
                  <a:lnTo>
                    <a:pt x="552577" y="35306"/>
                  </a:lnTo>
                  <a:lnTo>
                    <a:pt x="627888" y="15875"/>
                  </a:lnTo>
                  <a:lnTo>
                    <a:pt x="706120" y="4191"/>
                  </a:lnTo>
                  <a:lnTo>
                    <a:pt x="785241" y="0"/>
                  </a:lnTo>
                  <a:close/>
                </a:path>
              </a:pathLst>
            </a:custGeom>
            <a:ln w="88392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4195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pc="-5" dirty="0"/>
              <a:t>What is</a:t>
            </a:r>
            <a:r>
              <a:rPr spc="15" dirty="0"/>
              <a:t> </a:t>
            </a:r>
            <a:r>
              <a:rPr spc="-5" dirty="0"/>
              <a:t>Tree?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4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17347" y="512063"/>
            <a:ext cx="4855845" cy="355600"/>
          </a:xfrm>
          <a:custGeom>
            <a:avLst/>
            <a:gdLst/>
            <a:ahLst/>
            <a:cxnLst/>
            <a:rect l="l" t="t" r="r" b="b"/>
            <a:pathLst>
              <a:path w="4855845" h="355600">
                <a:moveTo>
                  <a:pt x="4855464" y="0"/>
                </a:moveTo>
                <a:lnTo>
                  <a:pt x="0" y="0"/>
                </a:lnTo>
                <a:lnTo>
                  <a:pt x="0" y="355091"/>
                </a:lnTo>
                <a:lnTo>
                  <a:pt x="4855464" y="355091"/>
                </a:lnTo>
                <a:lnTo>
                  <a:pt x="4855464" y="0"/>
                </a:lnTo>
                <a:close/>
              </a:path>
            </a:pathLst>
          </a:custGeom>
          <a:solidFill>
            <a:srgbClr val="FFFFD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6392" y="544449"/>
            <a:ext cx="4077335" cy="7213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latin typeface="Verdana"/>
                <a:cs typeface="Verdana"/>
              </a:rPr>
              <a:t>Example of </a:t>
            </a:r>
            <a:r>
              <a:rPr sz="1700" b="1" dirty="0">
                <a:latin typeface="Verdana"/>
                <a:cs typeface="Verdana"/>
              </a:rPr>
              <a:t>Tree in </a:t>
            </a:r>
            <a:r>
              <a:rPr sz="1700" b="1" spc="-5" dirty="0">
                <a:latin typeface="Verdana"/>
                <a:cs typeface="Verdana"/>
              </a:rPr>
              <a:t>Everyday</a:t>
            </a:r>
            <a:r>
              <a:rPr sz="1700" b="1" spc="-13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Life:</a:t>
            </a:r>
            <a:endParaRPr sz="1700">
              <a:latin typeface="Verdana"/>
              <a:cs typeface="Verdana"/>
            </a:endParaRPr>
          </a:p>
          <a:p>
            <a:pPr marL="185420">
              <a:lnSpc>
                <a:spcPct val="100000"/>
              </a:lnSpc>
              <a:spcBef>
                <a:spcPts val="1390"/>
              </a:spcBef>
            </a:pPr>
            <a:r>
              <a:rPr sz="1700" b="1" spc="5" dirty="0">
                <a:solidFill>
                  <a:srgbClr val="6600FF"/>
                </a:solidFill>
                <a:latin typeface="Verdana"/>
                <a:cs typeface="Verdana"/>
              </a:rPr>
              <a:t>My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Family</a:t>
            </a:r>
            <a:r>
              <a:rPr sz="1700" b="1" spc="-6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4090" y="2430750"/>
            <a:ext cx="7606331" cy="32842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6093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What is</a:t>
            </a:r>
            <a:r>
              <a:rPr spc="-70" dirty="0"/>
              <a:t> </a:t>
            </a:r>
            <a:r>
              <a:rPr spc="-5" dirty="0"/>
              <a:t>Tree?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07949" y="441197"/>
            <a:ext cx="8366125" cy="955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2425" marR="5080" indent="-34036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15" dirty="0">
                <a:latin typeface="Verdana"/>
                <a:cs typeface="Verdana"/>
              </a:rPr>
              <a:t>Terminology </a:t>
            </a:r>
            <a:r>
              <a:rPr sz="1700" dirty="0">
                <a:latin typeface="Verdana"/>
                <a:cs typeface="Verdana"/>
              </a:rPr>
              <a:t>describing family relationships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frequently used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describe  relationships between the nodes of a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52425" indent="-340360">
              <a:lnSpc>
                <a:spcPct val="100000"/>
              </a:lnSpc>
              <a:spcBef>
                <a:spcPts val="1195"/>
              </a:spcBef>
              <a:buFont typeface="Wingdings"/>
              <a:buChar char=""/>
              <a:tabLst>
                <a:tab pos="352425" algn="l"/>
                <a:tab pos="353060" algn="l"/>
              </a:tabLst>
            </a:pPr>
            <a:r>
              <a:rPr sz="1700" spc="-5" dirty="0">
                <a:latin typeface="Verdana"/>
                <a:cs typeface="Verdana"/>
              </a:rPr>
              <a:t>Consider </a:t>
            </a:r>
            <a:r>
              <a:rPr sz="1700" dirty="0">
                <a:latin typeface="Verdana"/>
                <a:cs typeface="Verdana"/>
              </a:rPr>
              <a:t>the tree shown on the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figure.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998" y="1636522"/>
            <a:ext cx="73914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N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ode: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4998" y="1921891"/>
            <a:ext cx="48425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Finite set of elements of a tree are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called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8203" y="2129764"/>
            <a:ext cx="2789555" cy="59563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dirty="0">
                <a:latin typeface="Verdana"/>
                <a:cs typeface="Verdana"/>
              </a:rPr>
              <a:t>nodes.</a:t>
            </a:r>
            <a:endParaRPr sz="1700">
              <a:latin typeface="Verdana"/>
              <a:cs typeface="Verdana"/>
            </a:endParaRPr>
          </a:p>
          <a:p>
            <a:pPr marL="127000">
              <a:lnSpc>
                <a:spcPct val="100000"/>
              </a:lnSpc>
              <a:spcBef>
                <a:spcPts val="204"/>
              </a:spcBef>
              <a:tabLst>
                <a:tab pos="413384" algn="l"/>
              </a:tabLst>
            </a:pPr>
            <a:r>
              <a:rPr sz="1700" dirty="0">
                <a:latin typeface="Verdana"/>
                <a:cs typeface="Verdana"/>
              </a:rPr>
              <a:t>–	</a:t>
            </a:r>
            <a:r>
              <a:rPr sz="1700" spc="-35" dirty="0">
                <a:latin typeface="Verdana"/>
                <a:cs typeface="Verdana"/>
              </a:rPr>
              <a:t>Total </a:t>
            </a:r>
            <a:r>
              <a:rPr sz="1700" dirty="0">
                <a:latin typeface="Verdana"/>
                <a:cs typeface="Verdana"/>
              </a:rPr>
              <a:t>node here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13.</a:t>
            </a:r>
            <a:endParaRPr sz="17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789135" y="1923832"/>
            <a:ext cx="3128010" cy="2757170"/>
            <a:chOff x="4789135" y="1923832"/>
            <a:chExt cx="3128010" cy="2757170"/>
          </a:xfrm>
        </p:grpSpPr>
        <p:sp>
          <p:nvSpPr>
            <p:cNvPr id="8" name="object 8"/>
            <p:cNvSpPr/>
            <p:nvPr/>
          </p:nvSpPr>
          <p:spPr>
            <a:xfrm>
              <a:off x="6782033" y="1933040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47165" y="2138898"/>
              <a:ext cx="18415" cy="206375"/>
            </a:xfrm>
            <a:custGeom>
              <a:avLst/>
              <a:gdLst/>
              <a:ahLst/>
              <a:cxnLst/>
              <a:rect l="l" t="t" r="r" b="b"/>
              <a:pathLst>
                <a:path w="18414" h="206375">
                  <a:moveTo>
                    <a:pt x="17796" y="0"/>
                  </a:moveTo>
                  <a:lnTo>
                    <a:pt x="0" y="0"/>
                  </a:lnTo>
                  <a:lnTo>
                    <a:pt x="0" y="205858"/>
                  </a:lnTo>
                  <a:lnTo>
                    <a:pt x="17796" y="205858"/>
                  </a:lnTo>
                  <a:lnTo>
                    <a:pt x="17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21033" y="2138898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56063" y="2138898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90">
                  <a:moveTo>
                    <a:pt x="0" y="0"/>
                  </a:moveTo>
                  <a:lnTo>
                    <a:pt x="964970" y="0"/>
                  </a:lnTo>
                </a:path>
                <a:path w="1126490">
                  <a:moveTo>
                    <a:pt x="964970" y="0"/>
                  </a:moveTo>
                  <a:lnTo>
                    <a:pt x="1125970" y="0"/>
                  </a:lnTo>
                </a:path>
              </a:pathLst>
            </a:custGeom>
            <a:ln w="17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907695" y="2138898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782033" y="2138898"/>
              <a:ext cx="1125855" cy="0"/>
            </a:xfrm>
            <a:custGeom>
              <a:avLst/>
              <a:gdLst/>
              <a:ahLst/>
              <a:cxnLst/>
              <a:rect l="l" t="t" r="r" b="b"/>
              <a:pathLst>
                <a:path w="1125854">
                  <a:moveTo>
                    <a:pt x="0" y="0"/>
                  </a:moveTo>
                  <a:lnTo>
                    <a:pt x="1125662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656063" y="284588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34228" y="3051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34228" y="305174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977651" y="3051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6063" y="305174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88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334228" y="375884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47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12650" y="39646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012650" y="396469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78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56063" y="39646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34228" y="396469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98343" y="4170549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8343" y="417055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57" y="0"/>
                  </a:lnTo>
                  <a:lnTo>
                    <a:pt x="428857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441513" y="4170549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892665" y="4175662"/>
            <a:ext cx="8629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4845" algn="l"/>
              </a:tabLst>
            </a:pPr>
            <a:r>
              <a:rPr sz="2500" spc="-90" dirty="0">
                <a:latin typeface="Times New Roman"/>
                <a:cs typeface="Times New Roman"/>
              </a:rPr>
              <a:t>K	</a:t>
            </a:r>
            <a:r>
              <a:rPr sz="2500" spc="-7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110717" y="2344674"/>
            <a:ext cx="1090930" cy="2336800"/>
            <a:chOff x="5110717" y="2344674"/>
            <a:chExt cx="1090930" cy="2336800"/>
          </a:xfrm>
        </p:grpSpPr>
        <p:sp>
          <p:nvSpPr>
            <p:cNvPr id="29" name="object 29"/>
            <p:cNvSpPr/>
            <p:nvPr/>
          </p:nvSpPr>
          <p:spPr>
            <a:xfrm>
              <a:off x="5441513" y="417055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73" y="0"/>
                  </a:lnTo>
                  <a:lnTo>
                    <a:pt x="428873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119925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119925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63" y="0"/>
                  </a:lnTo>
                  <a:lnTo>
                    <a:pt x="42886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763348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763348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32" y="0"/>
                  </a:lnTo>
                  <a:lnTo>
                    <a:pt x="428832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41513" y="234467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36088" y="2349856"/>
            <a:ext cx="22732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8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32306" y="2335548"/>
            <a:ext cx="1412875" cy="1432560"/>
            <a:chOff x="5432306" y="2335548"/>
            <a:chExt cx="1412875" cy="1432560"/>
          </a:xfrm>
        </p:grpSpPr>
        <p:sp>
          <p:nvSpPr>
            <p:cNvPr id="37" name="object 37"/>
            <p:cNvSpPr/>
            <p:nvPr/>
          </p:nvSpPr>
          <p:spPr>
            <a:xfrm>
              <a:off x="5441513" y="2344756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73" y="0"/>
                  </a:lnTo>
                  <a:lnTo>
                    <a:pt x="42887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21033" y="2845886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716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406504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406504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406504" y="234467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501069" y="2349856"/>
            <a:ext cx="22732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80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6397297" y="2335548"/>
            <a:ext cx="2163445" cy="2336800"/>
            <a:chOff x="6397297" y="2335548"/>
            <a:chExt cx="2163445" cy="2336800"/>
          </a:xfrm>
        </p:grpSpPr>
        <p:sp>
          <p:nvSpPr>
            <p:cNvPr id="44" name="object 44"/>
            <p:cNvSpPr/>
            <p:nvPr/>
          </p:nvSpPr>
          <p:spPr>
            <a:xfrm>
              <a:off x="6406504" y="2344756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907695" y="284588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264210" y="3051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907695" y="3051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264210" y="3051744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484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8551077" y="305174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907695" y="3051744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382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264210" y="3758846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705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049887" y="4170549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7117738" y="4175662"/>
            <a:ext cx="2946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110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7040679" y="3248395"/>
            <a:ext cx="1725295" cy="1433195"/>
            <a:chOff x="7040679" y="3248395"/>
            <a:chExt cx="1725295" cy="1433195"/>
          </a:xfrm>
        </p:grpSpPr>
        <p:sp>
          <p:nvSpPr>
            <p:cNvPr id="55" name="object 55"/>
            <p:cNvSpPr/>
            <p:nvPr/>
          </p:nvSpPr>
          <p:spPr>
            <a:xfrm>
              <a:off x="7049887" y="417055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955" y="0"/>
                  </a:lnTo>
                  <a:lnTo>
                    <a:pt x="428955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7049887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049887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955" y="0"/>
                  </a:lnTo>
                  <a:lnTo>
                    <a:pt x="428955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693372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693372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8336548" y="3257633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5223274" y="3262703"/>
            <a:ext cx="33959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4845" algn="l"/>
                <a:tab pos="1290320" algn="l"/>
                <a:tab pos="1933575" algn="l"/>
                <a:tab pos="2630170" algn="l"/>
                <a:tab pos="3264535" algn="l"/>
              </a:tabLst>
            </a:pPr>
            <a:r>
              <a:rPr sz="2500" spc="-75" dirty="0">
                <a:latin typeface="Times New Roman"/>
                <a:cs typeface="Times New Roman"/>
              </a:rPr>
              <a:t>E	</a:t>
            </a:r>
            <a:r>
              <a:rPr sz="2500" spc="-70" dirty="0">
                <a:latin typeface="Times New Roman"/>
                <a:cs typeface="Times New Roman"/>
              </a:rPr>
              <a:t>F	</a:t>
            </a:r>
            <a:r>
              <a:rPr sz="2500" spc="-90" dirty="0">
                <a:latin typeface="Times New Roman"/>
                <a:cs typeface="Times New Roman"/>
              </a:rPr>
              <a:t>G	H	</a:t>
            </a:r>
            <a:r>
              <a:rPr sz="2500" spc="-40" dirty="0">
                <a:latin typeface="Times New Roman"/>
                <a:cs typeface="Times New Roman"/>
              </a:rPr>
              <a:t>I	</a:t>
            </a:r>
            <a:r>
              <a:rPr sz="2500" spc="-50" dirty="0">
                <a:latin typeface="Times New Roman"/>
                <a:cs typeface="Times New Roman"/>
              </a:rPr>
              <a:t>J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7693372" y="2344674"/>
            <a:ext cx="1081405" cy="1423670"/>
            <a:chOff x="7693372" y="2344674"/>
            <a:chExt cx="1081405" cy="1423670"/>
          </a:xfrm>
        </p:grpSpPr>
        <p:sp>
          <p:nvSpPr>
            <p:cNvPr id="63" name="object 63"/>
            <p:cNvSpPr/>
            <p:nvPr/>
          </p:nvSpPr>
          <p:spPr>
            <a:xfrm>
              <a:off x="8336549" y="325760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7693372" y="234467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7787628" y="2349856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6567401" y="1431827"/>
            <a:ext cx="1564640" cy="1423670"/>
            <a:chOff x="6567401" y="1431827"/>
            <a:chExt cx="1564640" cy="1423670"/>
          </a:xfrm>
        </p:grpSpPr>
        <p:sp>
          <p:nvSpPr>
            <p:cNvPr id="67" name="object 67"/>
            <p:cNvSpPr/>
            <p:nvPr/>
          </p:nvSpPr>
          <p:spPr>
            <a:xfrm>
              <a:off x="7693371" y="2344756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6567401" y="1431827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9" name="object 69"/>
          <p:cNvSpPr txBox="1"/>
          <p:nvPr/>
        </p:nvSpPr>
        <p:spPr>
          <a:xfrm>
            <a:off x="6661966" y="1436907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6567401" y="1431807"/>
            <a:ext cx="429259" cy="501650"/>
          </a:xfrm>
          <a:custGeom>
            <a:avLst/>
            <a:gdLst/>
            <a:ahLst/>
            <a:cxnLst/>
            <a:rect l="l" t="t" r="r" b="b"/>
            <a:pathLst>
              <a:path w="429259" h="501650">
                <a:moveTo>
                  <a:pt x="0" y="0"/>
                </a:moveTo>
                <a:lnTo>
                  <a:pt x="428852" y="0"/>
                </a:lnTo>
                <a:lnTo>
                  <a:pt x="428853" y="501233"/>
                </a:lnTo>
                <a:lnTo>
                  <a:pt x="0" y="501233"/>
                </a:lnTo>
                <a:lnTo>
                  <a:pt x="0" y="0"/>
                </a:lnTo>
              </a:path>
            </a:pathLst>
          </a:custGeom>
          <a:ln w="18049">
            <a:solidFill>
              <a:srgbClr val="539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254000" y="3169132"/>
            <a:ext cx="4154804" cy="10617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Children: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Nodes </a:t>
            </a:r>
            <a:r>
              <a:rPr sz="1700" spc="-10" dirty="0">
                <a:latin typeface="Verdana"/>
                <a:cs typeface="Verdana"/>
              </a:rPr>
              <a:t>B, </a:t>
            </a:r>
            <a:r>
              <a:rPr sz="1700" spc="-5" dirty="0">
                <a:latin typeface="Verdana"/>
                <a:cs typeface="Verdana"/>
              </a:rPr>
              <a:t>C, </a:t>
            </a:r>
            <a:r>
              <a:rPr sz="1700" dirty="0">
                <a:latin typeface="Verdana"/>
                <a:cs typeface="Verdana"/>
              </a:rPr>
              <a:t>and D </a:t>
            </a:r>
            <a:r>
              <a:rPr sz="1700" spc="-5" dirty="0">
                <a:latin typeface="Verdana"/>
                <a:cs typeface="Verdana"/>
              </a:rPr>
              <a:t>are the </a:t>
            </a:r>
            <a:r>
              <a:rPr sz="1700" dirty="0">
                <a:latin typeface="Verdana"/>
                <a:cs typeface="Verdana"/>
              </a:rPr>
              <a:t>children  of node A. </a:t>
            </a:r>
            <a:r>
              <a:rPr sz="1700" spc="-5" dirty="0">
                <a:latin typeface="Verdana"/>
                <a:cs typeface="Verdana"/>
              </a:rPr>
              <a:t>Nodes </a:t>
            </a:r>
            <a:r>
              <a:rPr sz="1700" dirty="0">
                <a:latin typeface="Verdana"/>
                <a:cs typeface="Verdana"/>
              </a:rPr>
              <a:t>E and F are the  children of node</a:t>
            </a:r>
            <a:r>
              <a:rPr sz="1700" spc="-30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B.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49427" y="4741011"/>
            <a:ext cx="5001260" cy="12954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Parent: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90000"/>
              </a:lnSpc>
              <a:spcBef>
                <a:spcPts val="409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 node that has subtree(s)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called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parent node. Here, node A is the parent</a:t>
            </a:r>
            <a:r>
              <a:rPr sz="1700" spc="-1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 nodes </a:t>
            </a:r>
            <a:r>
              <a:rPr sz="1700" spc="-10" dirty="0">
                <a:latin typeface="Verdana"/>
                <a:cs typeface="Verdana"/>
              </a:rPr>
              <a:t>B, </a:t>
            </a:r>
            <a:r>
              <a:rPr sz="1700" spc="-5" dirty="0">
                <a:latin typeface="Verdana"/>
                <a:cs typeface="Verdana"/>
              </a:rPr>
              <a:t>C, </a:t>
            </a:r>
            <a:r>
              <a:rPr sz="1700" dirty="0">
                <a:latin typeface="Verdana"/>
                <a:cs typeface="Verdana"/>
              </a:rPr>
              <a:t>and </a:t>
            </a:r>
            <a:r>
              <a:rPr sz="1700" spc="-25" dirty="0">
                <a:latin typeface="Verdana"/>
                <a:cs typeface="Verdana"/>
              </a:rPr>
              <a:t>D. </a:t>
            </a:r>
            <a:r>
              <a:rPr sz="1700" spc="-15" dirty="0">
                <a:latin typeface="Verdana"/>
                <a:cs typeface="Verdana"/>
              </a:rPr>
              <a:t>Similarly, </a:t>
            </a:r>
            <a:r>
              <a:rPr sz="1700" dirty="0">
                <a:latin typeface="Verdana"/>
                <a:cs typeface="Verdana"/>
              </a:rPr>
              <a:t>node B </a:t>
            </a:r>
            <a:r>
              <a:rPr sz="1700" spc="-5" dirty="0">
                <a:latin typeface="Verdana"/>
                <a:cs typeface="Verdana"/>
              </a:rPr>
              <a:t>is the  </a:t>
            </a:r>
            <a:r>
              <a:rPr sz="1700" dirty="0">
                <a:latin typeface="Verdana"/>
                <a:cs typeface="Verdana"/>
              </a:rPr>
              <a:t>parent of nodes E and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spc="-125" dirty="0">
                <a:latin typeface="Verdana"/>
                <a:cs typeface="Verdana"/>
              </a:rPr>
              <a:t>F.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3" name="object 73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6474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</a:t>
            </a:r>
            <a:r>
              <a:rPr spc="-6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6</a:t>
            </a:fld>
            <a:endParaRPr spc="-25" dirty="0"/>
          </a:p>
        </p:txBody>
      </p:sp>
      <p:sp>
        <p:nvSpPr>
          <p:cNvPr id="75" name="object 75"/>
          <p:cNvSpPr txBox="1"/>
          <p:nvPr/>
        </p:nvSpPr>
        <p:spPr>
          <a:xfrm>
            <a:off x="6501765" y="5003038"/>
            <a:ext cx="14331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b="1" spc="-5" dirty="0">
                <a:latin typeface="Verdana"/>
                <a:cs typeface="Verdana"/>
              </a:rPr>
              <a:t>Figure</a:t>
            </a:r>
            <a:r>
              <a:rPr sz="1700" spc="-5" dirty="0">
                <a:latin typeface="Verdana"/>
                <a:cs typeface="Verdana"/>
              </a:rPr>
              <a:t>:</a:t>
            </a:r>
            <a:r>
              <a:rPr sz="1700" spc="-75" dirty="0">
                <a:latin typeface="Verdana"/>
                <a:cs typeface="Verdana"/>
              </a:rPr>
              <a:t> </a:t>
            </a:r>
            <a:r>
              <a:rPr sz="1700" spc="-40" dirty="0">
                <a:latin typeface="Verdana"/>
                <a:cs typeface="Verdana"/>
              </a:rPr>
              <a:t>Tree</a:t>
            </a:r>
            <a:endParaRPr sz="17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866859" y="1111540"/>
            <a:ext cx="3128010" cy="2757170"/>
            <a:chOff x="4866859" y="1111540"/>
            <a:chExt cx="3128010" cy="2757170"/>
          </a:xfrm>
        </p:grpSpPr>
        <p:sp>
          <p:nvSpPr>
            <p:cNvPr id="4" name="object 4"/>
            <p:cNvSpPr/>
            <p:nvPr/>
          </p:nvSpPr>
          <p:spPr>
            <a:xfrm>
              <a:off x="6859757" y="1120748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24889" y="1326606"/>
              <a:ext cx="18415" cy="206375"/>
            </a:xfrm>
            <a:custGeom>
              <a:avLst/>
              <a:gdLst/>
              <a:ahLst/>
              <a:cxnLst/>
              <a:rect l="l" t="t" r="r" b="b"/>
              <a:pathLst>
                <a:path w="18414" h="206375">
                  <a:moveTo>
                    <a:pt x="17796" y="0"/>
                  </a:moveTo>
                  <a:lnTo>
                    <a:pt x="0" y="0"/>
                  </a:lnTo>
                  <a:lnTo>
                    <a:pt x="0" y="205858"/>
                  </a:lnTo>
                  <a:lnTo>
                    <a:pt x="17796" y="205858"/>
                  </a:lnTo>
                  <a:lnTo>
                    <a:pt x="17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698757" y="132660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733787" y="1326606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90">
                  <a:moveTo>
                    <a:pt x="0" y="0"/>
                  </a:moveTo>
                  <a:lnTo>
                    <a:pt x="964970" y="0"/>
                  </a:lnTo>
                </a:path>
                <a:path w="1126490">
                  <a:moveTo>
                    <a:pt x="964970" y="0"/>
                  </a:moveTo>
                  <a:lnTo>
                    <a:pt x="1125970" y="0"/>
                  </a:lnTo>
                </a:path>
              </a:pathLst>
            </a:custGeom>
            <a:ln w="1779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976521" y="1326606"/>
              <a:ext cx="18415" cy="206375"/>
            </a:xfrm>
            <a:custGeom>
              <a:avLst/>
              <a:gdLst/>
              <a:ahLst/>
              <a:cxnLst/>
              <a:rect l="l" t="t" r="r" b="b"/>
              <a:pathLst>
                <a:path w="18415" h="206375">
                  <a:moveTo>
                    <a:pt x="17796" y="0"/>
                  </a:moveTo>
                  <a:lnTo>
                    <a:pt x="0" y="0"/>
                  </a:lnTo>
                  <a:lnTo>
                    <a:pt x="0" y="205858"/>
                  </a:lnTo>
                  <a:lnTo>
                    <a:pt x="17796" y="205858"/>
                  </a:lnTo>
                  <a:lnTo>
                    <a:pt x="17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859757" y="1326606"/>
              <a:ext cx="1125855" cy="0"/>
            </a:xfrm>
            <a:custGeom>
              <a:avLst/>
              <a:gdLst/>
              <a:ahLst/>
              <a:cxnLst/>
              <a:rect l="l" t="t" r="r" b="b"/>
              <a:pathLst>
                <a:path w="1125854">
                  <a:moveTo>
                    <a:pt x="0" y="0"/>
                  </a:moveTo>
                  <a:lnTo>
                    <a:pt x="1125662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733787" y="20335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11952" y="223945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11952" y="2239452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055375" y="223945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733787" y="2239452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88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11952" y="294655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47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90374" y="3152401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90374" y="3152401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78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733787" y="315240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11952" y="3152401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78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876067" y="3358257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876067" y="3358260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57" y="0"/>
                  </a:lnTo>
                  <a:lnTo>
                    <a:pt x="428857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19237" y="3358257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970389" y="3363371"/>
            <a:ext cx="8629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4845" algn="l"/>
              </a:tabLst>
            </a:pPr>
            <a:r>
              <a:rPr sz="2500" spc="-90" dirty="0">
                <a:latin typeface="Times New Roman"/>
                <a:cs typeface="Times New Roman"/>
              </a:rPr>
              <a:t>K	</a:t>
            </a:r>
            <a:r>
              <a:rPr sz="2500" spc="-7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188441" y="1532382"/>
            <a:ext cx="1090930" cy="2336800"/>
            <a:chOff x="5188441" y="1532382"/>
            <a:chExt cx="1090930" cy="2336800"/>
          </a:xfrm>
        </p:grpSpPr>
        <p:sp>
          <p:nvSpPr>
            <p:cNvPr id="25" name="object 25"/>
            <p:cNvSpPr/>
            <p:nvPr/>
          </p:nvSpPr>
          <p:spPr>
            <a:xfrm>
              <a:off x="5519237" y="3358260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73" y="0"/>
                  </a:lnTo>
                  <a:lnTo>
                    <a:pt x="428873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197649" y="244534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197649" y="2445310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63" y="0"/>
                  </a:lnTo>
                  <a:lnTo>
                    <a:pt x="42886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841072" y="244534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841072" y="2445310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32" y="0"/>
                  </a:lnTo>
                  <a:lnTo>
                    <a:pt x="428832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19237" y="153238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613812" y="1537565"/>
            <a:ext cx="22732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80" dirty="0">
                <a:latin typeface="Times New Roman"/>
                <a:cs typeface="Times New Roman"/>
              </a:rPr>
              <a:t>B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510029" y="1523256"/>
            <a:ext cx="1412875" cy="1432560"/>
            <a:chOff x="5510029" y="1523256"/>
            <a:chExt cx="1412875" cy="1432560"/>
          </a:xfrm>
        </p:grpSpPr>
        <p:sp>
          <p:nvSpPr>
            <p:cNvPr id="33" name="object 33"/>
            <p:cNvSpPr/>
            <p:nvPr/>
          </p:nvSpPr>
          <p:spPr>
            <a:xfrm>
              <a:off x="5519237" y="153246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60" h="501650">
                  <a:moveTo>
                    <a:pt x="0" y="0"/>
                  </a:moveTo>
                  <a:lnTo>
                    <a:pt x="428873" y="0"/>
                  </a:lnTo>
                  <a:lnTo>
                    <a:pt x="42887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98757" y="2033594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716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484228" y="244534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84228" y="244531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484228" y="153238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578793" y="1537565"/>
            <a:ext cx="22732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80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475021" y="1523257"/>
            <a:ext cx="2163445" cy="2336800"/>
            <a:chOff x="6475021" y="1523257"/>
            <a:chExt cx="2163445" cy="2336800"/>
          </a:xfrm>
        </p:grpSpPr>
        <p:sp>
          <p:nvSpPr>
            <p:cNvPr id="40" name="object 40"/>
            <p:cNvSpPr/>
            <p:nvPr/>
          </p:nvSpPr>
          <p:spPr>
            <a:xfrm>
              <a:off x="6484228" y="153246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985419" y="20335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341934" y="223945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985419" y="22394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341934" y="2239452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484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628801" y="223945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858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985419" y="2239453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382" y="0"/>
                  </a:lnTo>
                </a:path>
              </a:pathLst>
            </a:custGeom>
            <a:ln w="180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341934" y="2946554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705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27610" y="3358257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195462" y="3363371"/>
            <a:ext cx="2946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110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7118403" y="2436103"/>
            <a:ext cx="1725295" cy="1433195"/>
            <a:chOff x="7118403" y="2436103"/>
            <a:chExt cx="1725295" cy="1433195"/>
          </a:xfrm>
        </p:grpSpPr>
        <p:sp>
          <p:nvSpPr>
            <p:cNvPr id="51" name="object 51"/>
            <p:cNvSpPr/>
            <p:nvPr/>
          </p:nvSpPr>
          <p:spPr>
            <a:xfrm>
              <a:off x="7127611" y="3358260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955" y="0"/>
                  </a:lnTo>
                  <a:lnTo>
                    <a:pt x="428955" y="501209"/>
                  </a:lnTo>
                  <a:lnTo>
                    <a:pt x="0" y="501209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127610" y="244534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127610" y="244531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955" y="0"/>
                  </a:lnTo>
                  <a:lnTo>
                    <a:pt x="428955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771095" y="244534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7771095" y="244531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8414272" y="244534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5300998" y="2450411"/>
            <a:ext cx="33959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4845" algn="l"/>
                <a:tab pos="1290320" algn="l"/>
                <a:tab pos="1933575" algn="l"/>
                <a:tab pos="2630170" algn="l"/>
                <a:tab pos="3264535" algn="l"/>
              </a:tabLst>
            </a:pPr>
            <a:r>
              <a:rPr sz="2500" spc="-75" dirty="0">
                <a:latin typeface="Times New Roman"/>
                <a:cs typeface="Times New Roman"/>
              </a:rPr>
              <a:t>E	</a:t>
            </a:r>
            <a:r>
              <a:rPr sz="2500" spc="-70" dirty="0">
                <a:latin typeface="Times New Roman"/>
                <a:cs typeface="Times New Roman"/>
              </a:rPr>
              <a:t>F	</a:t>
            </a:r>
            <a:r>
              <a:rPr sz="2500" spc="-90" dirty="0">
                <a:latin typeface="Times New Roman"/>
                <a:cs typeface="Times New Roman"/>
              </a:rPr>
              <a:t>G	H	</a:t>
            </a:r>
            <a:r>
              <a:rPr sz="2500" spc="-40" dirty="0">
                <a:latin typeface="Times New Roman"/>
                <a:cs typeface="Times New Roman"/>
              </a:rPr>
              <a:t>I	</a:t>
            </a:r>
            <a:r>
              <a:rPr sz="2500" spc="-50" dirty="0">
                <a:latin typeface="Times New Roman"/>
                <a:cs typeface="Times New Roman"/>
              </a:rPr>
              <a:t>J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7771096" y="1532382"/>
            <a:ext cx="1081405" cy="1423670"/>
            <a:chOff x="7771096" y="1532382"/>
            <a:chExt cx="1081405" cy="1423670"/>
          </a:xfrm>
        </p:grpSpPr>
        <p:sp>
          <p:nvSpPr>
            <p:cNvPr id="59" name="object 59"/>
            <p:cNvSpPr/>
            <p:nvPr/>
          </p:nvSpPr>
          <p:spPr>
            <a:xfrm>
              <a:off x="8414273" y="2445311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243"/>
                  </a:lnTo>
                  <a:lnTo>
                    <a:pt x="0" y="501243"/>
                  </a:lnTo>
                  <a:lnTo>
                    <a:pt x="0" y="0"/>
                  </a:lnTo>
                </a:path>
              </a:pathLst>
            </a:custGeom>
            <a:ln w="18049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771096" y="1532382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7865352" y="1537565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2" name="object 62"/>
          <p:cNvGrpSpPr/>
          <p:nvPr/>
        </p:nvGrpSpPr>
        <p:grpSpPr>
          <a:xfrm>
            <a:off x="6645125" y="619535"/>
            <a:ext cx="1564640" cy="1423670"/>
            <a:chOff x="6645125" y="619535"/>
            <a:chExt cx="1564640" cy="1423670"/>
          </a:xfrm>
        </p:grpSpPr>
        <p:sp>
          <p:nvSpPr>
            <p:cNvPr id="63" name="object 63"/>
            <p:cNvSpPr/>
            <p:nvPr/>
          </p:nvSpPr>
          <p:spPr>
            <a:xfrm>
              <a:off x="7771095" y="1532464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0" y="0"/>
                  </a:moveTo>
                  <a:lnTo>
                    <a:pt x="428852" y="0"/>
                  </a:lnTo>
                  <a:lnTo>
                    <a:pt x="428853" y="501130"/>
                  </a:lnTo>
                  <a:lnTo>
                    <a:pt x="0" y="501130"/>
                  </a:lnTo>
                  <a:lnTo>
                    <a:pt x="0" y="0"/>
                  </a:lnTo>
                </a:path>
              </a:pathLst>
            </a:custGeom>
            <a:ln w="17798">
              <a:solidFill>
                <a:srgbClr val="5390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645125" y="619535"/>
              <a:ext cx="429259" cy="501650"/>
            </a:xfrm>
            <a:custGeom>
              <a:avLst/>
              <a:gdLst/>
              <a:ahLst/>
              <a:cxnLst/>
              <a:rect l="l" t="t" r="r" b="b"/>
              <a:pathLst>
                <a:path w="429259" h="501650">
                  <a:moveTo>
                    <a:pt x="428863" y="0"/>
                  </a:moveTo>
                  <a:lnTo>
                    <a:pt x="0" y="0"/>
                  </a:lnTo>
                  <a:lnTo>
                    <a:pt x="0" y="501212"/>
                  </a:lnTo>
                  <a:lnTo>
                    <a:pt x="428863" y="501212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0099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5" name="object 65"/>
          <p:cNvSpPr txBox="1"/>
          <p:nvPr/>
        </p:nvSpPr>
        <p:spPr>
          <a:xfrm>
            <a:off x="6739690" y="624615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6645125" y="619515"/>
            <a:ext cx="429259" cy="501650"/>
          </a:xfrm>
          <a:custGeom>
            <a:avLst/>
            <a:gdLst/>
            <a:ahLst/>
            <a:cxnLst/>
            <a:rect l="l" t="t" r="r" b="b"/>
            <a:pathLst>
              <a:path w="429259" h="501650">
                <a:moveTo>
                  <a:pt x="0" y="0"/>
                </a:moveTo>
                <a:lnTo>
                  <a:pt x="428852" y="0"/>
                </a:lnTo>
                <a:lnTo>
                  <a:pt x="428853" y="501233"/>
                </a:lnTo>
                <a:lnTo>
                  <a:pt x="0" y="501233"/>
                </a:lnTo>
                <a:lnTo>
                  <a:pt x="0" y="0"/>
                </a:lnTo>
              </a:path>
            </a:pathLst>
          </a:custGeom>
          <a:ln w="18049">
            <a:solidFill>
              <a:srgbClr val="5390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258876" y="566420"/>
            <a:ext cx="36410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Grandparents,</a:t>
            </a:r>
            <a:r>
              <a:rPr sz="1700" b="1" spc="-5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Grandchildren: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58876" y="851407"/>
            <a:ext cx="613219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Node </a:t>
            </a:r>
            <a:r>
              <a:rPr sz="1700" dirty="0">
                <a:latin typeface="Verdana"/>
                <a:cs typeface="Verdana"/>
              </a:rPr>
              <a:t>A </a:t>
            </a:r>
            <a:r>
              <a:rPr sz="1700" spc="-5" dirty="0">
                <a:latin typeface="Verdana"/>
                <a:cs typeface="Verdana"/>
              </a:rPr>
              <a:t>is the grandparent </a:t>
            </a:r>
            <a:r>
              <a:rPr sz="1700" dirty="0">
                <a:latin typeface="Verdana"/>
                <a:cs typeface="Verdana"/>
              </a:rPr>
              <a:t>of nodes E, </a:t>
            </a:r>
            <a:r>
              <a:rPr sz="1700" spc="-125" dirty="0">
                <a:latin typeface="Verdana"/>
                <a:cs typeface="Verdana"/>
              </a:rPr>
              <a:t>F, </a:t>
            </a:r>
            <a:r>
              <a:rPr sz="1700" spc="-5" dirty="0">
                <a:latin typeface="Verdana"/>
                <a:cs typeface="Verdana"/>
              </a:rPr>
              <a:t>G, H, </a:t>
            </a:r>
            <a:r>
              <a:rPr sz="1700" dirty="0">
                <a:latin typeface="Verdana"/>
                <a:cs typeface="Verdana"/>
              </a:rPr>
              <a:t>I,</a:t>
            </a:r>
            <a:r>
              <a:rPr sz="1700" spc="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and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58876" y="1059535"/>
            <a:ext cx="3961765" cy="132461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300"/>
              </a:spcBef>
            </a:pPr>
            <a:r>
              <a:rPr sz="1700" spc="-10" dirty="0">
                <a:latin typeface="Verdana"/>
                <a:cs typeface="Verdana"/>
              </a:rPr>
              <a:t>J.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ct val="110000"/>
              </a:lnSpc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Nodes E, </a:t>
            </a:r>
            <a:r>
              <a:rPr sz="1700" spc="-125" dirty="0">
                <a:latin typeface="Verdana"/>
                <a:cs typeface="Verdana"/>
              </a:rPr>
              <a:t>F, </a:t>
            </a:r>
            <a:r>
              <a:rPr sz="1700" spc="-5" dirty="0">
                <a:latin typeface="Verdana"/>
                <a:cs typeface="Verdana"/>
              </a:rPr>
              <a:t>G, H, </a:t>
            </a:r>
            <a:r>
              <a:rPr sz="1700" dirty="0">
                <a:latin typeface="Verdana"/>
                <a:cs typeface="Verdana"/>
              </a:rPr>
              <a:t>I, and J are </a:t>
            </a:r>
            <a:r>
              <a:rPr sz="1700" spc="-5" dirty="0">
                <a:latin typeface="Verdana"/>
                <a:cs typeface="Verdana"/>
              </a:rPr>
              <a:t>the  grandchildren </a:t>
            </a:r>
            <a:r>
              <a:rPr sz="1700" dirty="0">
                <a:latin typeface="Verdana"/>
                <a:cs typeface="Verdana"/>
              </a:rPr>
              <a:t>of node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A.</a:t>
            </a:r>
            <a:endParaRPr sz="1700">
              <a:latin typeface="Verdana"/>
              <a:cs typeface="Verdana"/>
            </a:endParaRPr>
          </a:p>
          <a:p>
            <a:pPr marL="19050">
              <a:lnSpc>
                <a:spcPct val="100000"/>
              </a:lnSpc>
              <a:spcBef>
                <a:spcPts val="145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Siblings: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265277" y="2383358"/>
            <a:ext cx="480949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spc="-5" dirty="0">
                <a:latin typeface="Verdana"/>
                <a:cs typeface="Verdana"/>
              </a:rPr>
              <a:t>Children </a:t>
            </a:r>
            <a:r>
              <a:rPr sz="1700" dirty="0">
                <a:latin typeface="Verdana"/>
                <a:cs typeface="Verdana"/>
              </a:rPr>
              <a:t>of the same parent are</a:t>
            </a:r>
            <a:r>
              <a:rPr sz="1700" spc="-45" dirty="0">
                <a:latin typeface="Verdana"/>
                <a:cs typeface="Verdana"/>
              </a:rPr>
              <a:t> </a:t>
            </a:r>
            <a:r>
              <a:rPr sz="1700" i="1" spc="-5" dirty="0">
                <a:latin typeface="Verdana"/>
                <a:cs typeface="Verdana"/>
              </a:rPr>
              <a:t>siblings</a:t>
            </a:r>
            <a:r>
              <a:rPr sz="1700" spc="-5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608177" y="2668905"/>
            <a:ext cx="250571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latin typeface="Verdana"/>
                <a:cs typeface="Verdana"/>
              </a:rPr>
              <a:t>-- </a:t>
            </a:r>
            <a:r>
              <a:rPr sz="1700" dirty="0">
                <a:latin typeface="Verdana"/>
                <a:cs typeface="Verdana"/>
              </a:rPr>
              <a:t>E and F are</a:t>
            </a:r>
            <a:r>
              <a:rPr sz="1700" spc="-6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siblings.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282651" y="3275431"/>
            <a:ext cx="4345940" cy="225552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Root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/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Root</a:t>
            </a:r>
            <a:r>
              <a:rPr sz="1700" b="1" spc="-5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distinguished </a:t>
            </a:r>
            <a:r>
              <a:rPr sz="1700" dirty="0">
                <a:latin typeface="Verdana"/>
                <a:cs typeface="Verdana"/>
              </a:rPr>
              <a:t>node of a tree  </a:t>
            </a:r>
            <a:r>
              <a:rPr sz="1700" spc="-5" dirty="0">
                <a:latin typeface="Verdana"/>
                <a:cs typeface="Verdana"/>
              </a:rPr>
              <a:t>which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no predecessor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called  root. In other </a:t>
            </a:r>
            <a:r>
              <a:rPr sz="1700" spc="-5" dirty="0">
                <a:latin typeface="Verdana"/>
                <a:cs typeface="Verdana"/>
              </a:rPr>
              <a:t>words, </a:t>
            </a:r>
            <a:r>
              <a:rPr sz="1700" dirty="0">
                <a:latin typeface="Verdana"/>
                <a:cs typeface="Verdana"/>
              </a:rPr>
              <a:t>a node</a:t>
            </a:r>
            <a:r>
              <a:rPr sz="1700" spc="-7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without  a parent is a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root.</a:t>
            </a:r>
            <a:endParaRPr sz="1700">
              <a:latin typeface="Verdana"/>
              <a:cs typeface="Verdana"/>
            </a:endParaRPr>
          </a:p>
          <a:p>
            <a:pPr marL="756285" marR="257175" indent="-287020">
              <a:lnSpc>
                <a:spcPts val="1839"/>
              </a:lnSpc>
              <a:spcBef>
                <a:spcPts val="395"/>
              </a:spcBef>
              <a:tabLst>
                <a:tab pos="756285" algn="l"/>
              </a:tabLst>
            </a:pPr>
            <a:r>
              <a:rPr sz="1700" dirty="0">
                <a:latin typeface="Verdana"/>
                <a:cs typeface="Verdana"/>
              </a:rPr>
              <a:t>–	Here, node A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the root of</a:t>
            </a:r>
            <a:r>
              <a:rPr sz="1700" spc="-8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31115">
              <a:lnSpc>
                <a:spcPct val="100000"/>
              </a:lnSpc>
              <a:spcBef>
                <a:spcPts val="14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Leaf or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Terminal</a:t>
            </a:r>
            <a:r>
              <a:rPr sz="1700" b="1" spc="-6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301548" y="5531002"/>
            <a:ext cx="8455025" cy="984885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5600" marR="5080" indent="-343535" algn="just">
              <a:lnSpc>
                <a:spcPts val="1839"/>
              </a:lnSpc>
              <a:spcBef>
                <a:spcPts val="330"/>
              </a:spcBef>
              <a:buFont typeface="Wingdings"/>
              <a:buChar char=""/>
              <a:tabLst>
                <a:tab pos="356235" algn="l"/>
              </a:tabLst>
            </a:pP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 </a:t>
            </a:r>
            <a:r>
              <a:rPr sz="1700" spc="-10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degree 0 is called a </a:t>
            </a:r>
            <a:r>
              <a:rPr sz="1700" spc="-5" dirty="0">
                <a:latin typeface="Verdana"/>
                <a:cs typeface="Verdana"/>
              </a:rPr>
              <a:t>leaf or terminal </a:t>
            </a:r>
            <a:r>
              <a:rPr sz="1700" dirty="0">
                <a:latin typeface="Verdana"/>
                <a:cs typeface="Verdana"/>
              </a:rPr>
              <a:t>node. In </a:t>
            </a:r>
            <a:r>
              <a:rPr sz="1700" spc="-5" dirty="0">
                <a:latin typeface="Verdana"/>
                <a:cs typeface="Verdana"/>
              </a:rPr>
              <a:t>other words,  </a:t>
            </a:r>
            <a:r>
              <a:rPr sz="1700" dirty="0">
                <a:latin typeface="Verdana"/>
                <a:cs typeface="Verdana"/>
              </a:rPr>
              <a:t>the nodes </a:t>
            </a:r>
            <a:r>
              <a:rPr sz="1700" spc="-5" dirty="0">
                <a:latin typeface="Verdana"/>
                <a:cs typeface="Verdana"/>
              </a:rPr>
              <a:t>at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lowest </a:t>
            </a:r>
            <a:r>
              <a:rPr sz="1700" spc="-10" dirty="0">
                <a:latin typeface="Verdana"/>
                <a:cs typeface="Verdana"/>
              </a:rPr>
              <a:t>levels </a:t>
            </a:r>
            <a:r>
              <a:rPr sz="1700" spc="-5" dirty="0">
                <a:latin typeface="Verdana"/>
                <a:cs typeface="Verdana"/>
              </a:rPr>
              <a:t>of </a:t>
            </a: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tree (the ones with </a:t>
            </a:r>
            <a:r>
              <a:rPr sz="1700" dirty="0">
                <a:latin typeface="Verdana"/>
                <a:cs typeface="Verdana"/>
              </a:rPr>
              <a:t>no </a:t>
            </a:r>
            <a:r>
              <a:rPr sz="1700" spc="-5" dirty="0">
                <a:latin typeface="Verdana"/>
                <a:cs typeface="Verdana"/>
              </a:rPr>
              <a:t>sub-trees)  </a:t>
            </a:r>
            <a:r>
              <a:rPr sz="1700" dirty="0">
                <a:latin typeface="Verdana"/>
                <a:cs typeface="Verdana"/>
              </a:rPr>
              <a:t>are </a:t>
            </a:r>
            <a:r>
              <a:rPr sz="1700" spc="-5" dirty="0">
                <a:latin typeface="Verdana"/>
                <a:cs typeface="Verdana"/>
              </a:rPr>
              <a:t>called </a:t>
            </a:r>
            <a:r>
              <a:rPr sz="1700" spc="-10" dirty="0">
                <a:latin typeface="Verdana"/>
                <a:cs typeface="Verdana"/>
              </a:rPr>
              <a:t>leaves. </a:t>
            </a:r>
            <a:r>
              <a:rPr sz="1700" spc="-25" dirty="0">
                <a:latin typeface="Verdana"/>
                <a:cs typeface="Verdana"/>
              </a:rPr>
              <a:t>Terminal </a:t>
            </a:r>
            <a:r>
              <a:rPr sz="1700" dirty="0">
                <a:latin typeface="Verdana"/>
                <a:cs typeface="Verdana"/>
              </a:rPr>
              <a:t>nodes </a:t>
            </a:r>
            <a:r>
              <a:rPr sz="1700" spc="-10" dirty="0">
                <a:latin typeface="Verdana"/>
                <a:cs typeface="Verdana"/>
              </a:rPr>
              <a:t>have </a:t>
            </a:r>
            <a:r>
              <a:rPr sz="1700" dirty="0">
                <a:latin typeface="Verdana"/>
                <a:cs typeface="Verdana"/>
              </a:rPr>
              <a:t>no successors.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nodes </a:t>
            </a:r>
            <a:r>
              <a:rPr sz="1700" spc="-5" dirty="0">
                <a:latin typeface="Verdana"/>
                <a:cs typeface="Verdana"/>
              </a:rPr>
              <a:t>at </a:t>
            </a:r>
            <a:r>
              <a:rPr sz="1700" dirty="0">
                <a:latin typeface="Verdana"/>
                <a:cs typeface="Verdana"/>
              </a:rPr>
              <a:t>the  </a:t>
            </a:r>
            <a:r>
              <a:rPr sz="1700" spc="-5" dirty="0">
                <a:latin typeface="Verdana"/>
                <a:cs typeface="Verdana"/>
              </a:rPr>
              <a:t>lowest levels of </a:t>
            </a:r>
            <a:r>
              <a:rPr sz="1700" dirty="0">
                <a:latin typeface="Verdana"/>
                <a:cs typeface="Verdana"/>
              </a:rPr>
              <a:t>the tree </a:t>
            </a:r>
            <a:r>
              <a:rPr sz="1700" spc="-5" dirty="0">
                <a:latin typeface="Verdana"/>
                <a:cs typeface="Verdana"/>
              </a:rPr>
              <a:t>(the </a:t>
            </a:r>
            <a:r>
              <a:rPr sz="1700" dirty="0">
                <a:latin typeface="Verdana"/>
                <a:cs typeface="Verdana"/>
              </a:rPr>
              <a:t>ones </a:t>
            </a:r>
            <a:r>
              <a:rPr sz="1700" spc="-5" dirty="0">
                <a:latin typeface="Verdana"/>
                <a:cs typeface="Verdana"/>
              </a:rPr>
              <a:t>with </a:t>
            </a:r>
            <a:r>
              <a:rPr sz="1700" dirty="0">
                <a:latin typeface="Verdana"/>
                <a:cs typeface="Verdana"/>
              </a:rPr>
              <a:t>no sub-trees) are called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b="1" spc="-5" dirty="0">
                <a:latin typeface="Verdana"/>
                <a:cs typeface="Verdana"/>
              </a:rPr>
              <a:t>leaves</a:t>
            </a:r>
            <a:r>
              <a:rPr sz="1700" spc="-5" dirty="0">
                <a:latin typeface="Verdana"/>
                <a:cs typeface="Verdana"/>
              </a:rPr>
              <a:t>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4" name="object 74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3032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</a:t>
            </a:r>
            <a:r>
              <a:rPr spc="-6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76" name="object 76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936963" y="1083887"/>
            <a:ext cx="3128010" cy="2755900"/>
            <a:chOff x="4936963" y="1083887"/>
            <a:chExt cx="3128010" cy="2755900"/>
          </a:xfrm>
        </p:grpSpPr>
        <p:sp>
          <p:nvSpPr>
            <p:cNvPr id="4" name="object 4"/>
            <p:cNvSpPr/>
            <p:nvPr/>
          </p:nvSpPr>
          <p:spPr>
            <a:xfrm>
              <a:off x="6929861" y="10930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94993" y="1298856"/>
              <a:ext cx="18415" cy="206375"/>
            </a:xfrm>
            <a:custGeom>
              <a:avLst/>
              <a:gdLst/>
              <a:ahLst/>
              <a:cxnLst/>
              <a:rect l="l" t="t" r="r" b="b"/>
              <a:pathLst>
                <a:path w="18414" h="206375">
                  <a:moveTo>
                    <a:pt x="17796" y="0"/>
                  </a:moveTo>
                  <a:lnTo>
                    <a:pt x="0" y="0"/>
                  </a:lnTo>
                  <a:lnTo>
                    <a:pt x="0" y="205761"/>
                  </a:lnTo>
                  <a:lnTo>
                    <a:pt x="17796" y="205761"/>
                  </a:lnTo>
                  <a:lnTo>
                    <a:pt x="17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768862" y="1298856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03891" y="1298856"/>
              <a:ext cx="1126490" cy="0"/>
            </a:xfrm>
            <a:custGeom>
              <a:avLst/>
              <a:gdLst/>
              <a:ahLst/>
              <a:cxnLst/>
              <a:rect l="l" t="t" r="r" b="b"/>
              <a:pathLst>
                <a:path w="1126490">
                  <a:moveTo>
                    <a:pt x="0" y="0"/>
                  </a:moveTo>
                  <a:lnTo>
                    <a:pt x="964970" y="0"/>
                  </a:lnTo>
                </a:path>
                <a:path w="1126490">
                  <a:moveTo>
                    <a:pt x="964970" y="0"/>
                  </a:moveTo>
                  <a:lnTo>
                    <a:pt x="1125970" y="0"/>
                  </a:lnTo>
                </a:path>
              </a:pathLst>
            </a:custGeom>
            <a:ln w="177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046625" y="1298856"/>
              <a:ext cx="18415" cy="206375"/>
            </a:xfrm>
            <a:custGeom>
              <a:avLst/>
              <a:gdLst/>
              <a:ahLst/>
              <a:cxnLst/>
              <a:rect l="l" t="t" r="r" b="b"/>
              <a:pathLst>
                <a:path w="18415" h="206375">
                  <a:moveTo>
                    <a:pt x="17796" y="0"/>
                  </a:moveTo>
                  <a:lnTo>
                    <a:pt x="0" y="0"/>
                  </a:lnTo>
                  <a:lnTo>
                    <a:pt x="0" y="205761"/>
                  </a:lnTo>
                  <a:lnTo>
                    <a:pt x="17796" y="205761"/>
                  </a:lnTo>
                  <a:lnTo>
                    <a:pt x="177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29861" y="1298856"/>
              <a:ext cx="1125855" cy="0"/>
            </a:xfrm>
            <a:custGeom>
              <a:avLst/>
              <a:gdLst/>
              <a:ahLst/>
              <a:cxnLst/>
              <a:rect l="l" t="t" r="r" b="b"/>
              <a:pathLst>
                <a:path w="1125854">
                  <a:moveTo>
                    <a:pt x="0" y="0"/>
                  </a:moveTo>
                  <a:lnTo>
                    <a:pt x="1125662" y="0"/>
                  </a:lnTo>
                </a:path>
              </a:pathLst>
            </a:custGeom>
            <a:ln w="17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3891" y="200551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482056" y="221127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482056" y="2211273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8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125479" y="221127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803891" y="2211273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88" y="0"/>
                  </a:lnTo>
                </a:path>
              </a:pathLst>
            </a:custGeom>
            <a:ln w="18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482056" y="291804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51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60478" y="31237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160478" y="312379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578" y="0"/>
                  </a:lnTo>
                </a:path>
              </a:pathLst>
            </a:custGeom>
            <a:ln w="17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03891" y="312379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82056" y="3123794"/>
              <a:ext cx="321945" cy="0"/>
            </a:xfrm>
            <a:custGeom>
              <a:avLst/>
              <a:gdLst/>
              <a:ahLst/>
              <a:cxnLst/>
              <a:rect l="l" t="t" r="r" b="b"/>
              <a:pathLst>
                <a:path w="321945">
                  <a:moveTo>
                    <a:pt x="0" y="0"/>
                  </a:moveTo>
                  <a:lnTo>
                    <a:pt x="321834" y="0"/>
                  </a:lnTo>
                </a:path>
              </a:pathLst>
            </a:custGeom>
            <a:ln w="177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946171" y="3329552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946171" y="332955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0" y="0"/>
                  </a:moveTo>
                  <a:lnTo>
                    <a:pt x="428857" y="0"/>
                  </a:lnTo>
                  <a:lnTo>
                    <a:pt x="428857" y="500974"/>
                  </a:lnTo>
                  <a:lnTo>
                    <a:pt x="0" y="500974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589341" y="3329552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031729" y="3334658"/>
            <a:ext cx="87185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73735" algn="l"/>
              </a:tabLst>
            </a:pPr>
            <a:r>
              <a:rPr sz="2500" spc="-90" dirty="0">
                <a:latin typeface="Times New Roman"/>
                <a:cs typeface="Times New Roman"/>
              </a:rPr>
              <a:t>K	</a:t>
            </a:r>
            <a:r>
              <a:rPr sz="2500" spc="-75" dirty="0">
                <a:latin typeface="Times New Roman"/>
                <a:cs typeface="Times New Roman"/>
              </a:rPr>
              <a:t>L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258545" y="1495409"/>
            <a:ext cx="1734185" cy="2344420"/>
            <a:chOff x="5258545" y="1495409"/>
            <a:chExt cx="1734185" cy="2344420"/>
          </a:xfrm>
        </p:grpSpPr>
        <p:sp>
          <p:nvSpPr>
            <p:cNvPr id="25" name="object 25"/>
            <p:cNvSpPr/>
            <p:nvPr/>
          </p:nvSpPr>
          <p:spPr>
            <a:xfrm>
              <a:off x="5589341" y="332955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0" y="0"/>
                  </a:moveTo>
                  <a:lnTo>
                    <a:pt x="428873" y="0"/>
                  </a:lnTo>
                  <a:lnTo>
                    <a:pt x="428873" y="500974"/>
                  </a:lnTo>
                  <a:lnTo>
                    <a:pt x="0" y="500974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267753" y="241706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267753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0" y="0"/>
                  </a:moveTo>
                  <a:lnTo>
                    <a:pt x="428863" y="0"/>
                  </a:lnTo>
                  <a:lnTo>
                    <a:pt x="428863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11176" y="2417066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911176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0" y="0"/>
                  </a:moveTo>
                  <a:lnTo>
                    <a:pt x="428832" y="0"/>
                  </a:lnTo>
                  <a:lnTo>
                    <a:pt x="428832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89341" y="15045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89341" y="1504617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60" h="501014">
                  <a:moveTo>
                    <a:pt x="0" y="0"/>
                  </a:moveTo>
                  <a:lnTo>
                    <a:pt x="428873" y="0"/>
                  </a:lnTo>
                  <a:lnTo>
                    <a:pt x="428873" y="500895"/>
                  </a:lnTo>
                  <a:lnTo>
                    <a:pt x="0" y="500894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768861" y="2005512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522"/>
                  </a:lnTo>
                </a:path>
              </a:pathLst>
            </a:custGeom>
            <a:ln w="177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554332" y="2417066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554332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852" y="0"/>
                  </a:lnTo>
                  <a:lnTo>
                    <a:pt x="428853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4332" y="15045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6648897" y="1509709"/>
            <a:ext cx="22732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80" dirty="0">
                <a:latin typeface="Times New Roman"/>
                <a:cs typeface="Times New Roman"/>
              </a:rPr>
              <a:t>C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545125" y="1495409"/>
            <a:ext cx="2163445" cy="2335530"/>
            <a:chOff x="6545125" y="1495409"/>
            <a:chExt cx="2163445" cy="2335530"/>
          </a:xfrm>
        </p:grpSpPr>
        <p:sp>
          <p:nvSpPr>
            <p:cNvPr id="38" name="object 38"/>
            <p:cNvSpPr/>
            <p:nvPr/>
          </p:nvSpPr>
          <p:spPr>
            <a:xfrm>
              <a:off x="6554332" y="1504617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852" y="0"/>
                  </a:lnTo>
                  <a:lnTo>
                    <a:pt x="428853" y="500895"/>
                  </a:lnTo>
                  <a:lnTo>
                    <a:pt x="0" y="500894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055523" y="2005512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412038" y="221127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055523" y="2211273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412038" y="2211273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484" y="0"/>
                  </a:lnTo>
                </a:path>
              </a:pathLst>
            </a:custGeom>
            <a:ln w="18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698906" y="2211274"/>
              <a:ext cx="0" cy="206375"/>
            </a:xfrm>
            <a:custGeom>
              <a:avLst/>
              <a:gdLst/>
              <a:ahLst/>
              <a:cxnLst/>
              <a:rect l="l" t="t" r="r" b="b"/>
              <a:pathLst>
                <a:path h="206375">
                  <a:moveTo>
                    <a:pt x="0" y="0"/>
                  </a:moveTo>
                  <a:lnTo>
                    <a:pt x="0" y="205761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055523" y="2211273"/>
              <a:ext cx="643890" cy="0"/>
            </a:xfrm>
            <a:custGeom>
              <a:avLst/>
              <a:gdLst/>
              <a:ahLst/>
              <a:cxnLst/>
              <a:rect l="l" t="t" r="r" b="b"/>
              <a:pathLst>
                <a:path w="643890">
                  <a:moveTo>
                    <a:pt x="0" y="0"/>
                  </a:moveTo>
                  <a:lnTo>
                    <a:pt x="643382" y="0"/>
                  </a:lnTo>
                </a:path>
              </a:pathLst>
            </a:custGeom>
            <a:ln w="180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412038" y="2918043"/>
              <a:ext cx="0" cy="412115"/>
            </a:xfrm>
            <a:custGeom>
              <a:avLst/>
              <a:gdLst/>
              <a:ahLst/>
              <a:cxnLst/>
              <a:rect l="l" t="t" r="r" b="b"/>
              <a:pathLst>
                <a:path h="412114">
                  <a:moveTo>
                    <a:pt x="0" y="0"/>
                  </a:moveTo>
                  <a:lnTo>
                    <a:pt x="0" y="411512"/>
                  </a:lnTo>
                </a:path>
              </a:pathLst>
            </a:custGeom>
            <a:ln w="18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97715" y="3329552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7265566" y="3334658"/>
            <a:ext cx="2946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110" dirty="0">
                <a:latin typeface="Times New Roman"/>
                <a:cs typeface="Times New Roman"/>
              </a:rPr>
              <a:t>M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7188507" y="2407827"/>
            <a:ext cx="1725295" cy="1431925"/>
            <a:chOff x="7188507" y="2407827"/>
            <a:chExt cx="1725295" cy="1431925"/>
          </a:xfrm>
        </p:grpSpPr>
        <p:sp>
          <p:nvSpPr>
            <p:cNvPr id="49" name="object 49"/>
            <p:cNvSpPr/>
            <p:nvPr/>
          </p:nvSpPr>
          <p:spPr>
            <a:xfrm>
              <a:off x="7197715" y="332955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955" y="0"/>
                  </a:lnTo>
                  <a:lnTo>
                    <a:pt x="428955" y="500974"/>
                  </a:lnTo>
                  <a:lnTo>
                    <a:pt x="0" y="500974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97715" y="2417066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7197715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955" y="0"/>
                  </a:lnTo>
                  <a:lnTo>
                    <a:pt x="428955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7841200" y="2417066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7841200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852" y="0"/>
                  </a:lnTo>
                  <a:lnTo>
                    <a:pt x="428853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484376" y="2417066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371102" y="2422127"/>
            <a:ext cx="3395979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  <a:tabLst>
                <a:tab pos="664845" algn="l"/>
                <a:tab pos="1280795" algn="l"/>
                <a:tab pos="1924685" algn="l"/>
                <a:tab pos="2630170" algn="l"/>
                <a:tab pos="3264535" algn="l"/>
              </a:tabLst>
            </a:pPr>
            <a:r>
              <a:rPr sz="2500" spc="-75" dirty="0">
                <a:latin typeface="Times New Roman"/>
                <a:cs typeface="Times New Roman"/>
              </a:rPr>
              <a:t>E	</a:t>
            </a:r>
            <a:r>
              <a:rPr sz="2500" spc="-70" dirty="0">
                <a:latin typeface="Times New Roman"/>
                <a:cs typeface="Times New Roman"/>
              </a:rPr>
              <a:t>F	</a:t>
            </a:r>
            <a:r>
              <a:rPr sz="2500" spc="-90" dirty="0">
                <a:latin typeface="Times New Roman"/>
                <a:cs typeface="Times New Roman"/>
              </a:rPr>
              <a:t>G	H	</a:t>
            </a:r>
            <a:r>
              <a:rPr sz="2500" spc="-40" dirty="0">
                <a:latin typeface="Times New Roman"/>
                <a:cs typeface="Times New Roman"/>
              </a:rPr>
              <a:t>I	</a:t>
            </a:r>
            <a:r>
              <a:rPr sz="2500" spc="-50" dirty="0">
                <a:latin typeface="Times New Roman"/>
                <a:cs typeface="Times New Roman"/>
              </a:rPr>
              <a:t>J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7841199" y="1504535"/>
            <a:ext cx="1081405" cy="1423035"/>
            <a:chOff x="7841199" y="1504535"/>
            <a:chExt cx="1081405" cy="1423035"/>
          </a:xfrm>
        </p:grpSpPr>
        <p:sp>
          <p:nvSpPr>
            <p:cNvPr id="57" name="object 57"/>
            <p:cNvSpPr/>
            <p:nvPr/>
          </p:nvSpPr>
          <p:spPr>
            <a:xfrm>
              <a:off x="8484376" y="24170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852" y="0"/>
                  </a:lnTo>
                  <a:lnTo>
                    <a:pt x="428853" y="501008"/>
                  </a:lnTo>
                  <a:lnTo>
                    <a:pt x="0" y="501007"/>
                  </a:lnTo>
                  <a:lnTo>
                    <a:pt x="0" y="0"/>
                  </a:lnTo>
                </a:path>
              </a:pathLst>
            </a:custGeom>
            <a:ln w="1804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841199" y="1504535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7926723" y="1509709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D</a:t>
            </a:r>
            <a:endParaRPr sz="2500">
              <a:latin typeface="Times New Roman"/>
              <a:cs typeface="Times New Roman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6715229" y="592117"/>
            <a:ext cx="1564640" cy="1423035"/>
            <a:chOff x="6715229" y="592117"/>
            <a:chExt cx="1564640" cy="1423035"/>
          </a:xfrm>
        </p:grpSpPr>
        <p:sp>
          <p:nvSpPr>
            <p:cNvPr id="61" name="object 61"/>
            <p:cNvSpPr/>
            <p:nvPr/>
          </p:nvSpPr>
          <p:spPr>
            <a:xfrm>
              <a:off x="7841199" y="1504617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4">
                  <a:moveTo>
                    <a:pt x="0" y="0"/>
                  </a:moveTo>
                  <a:lnTo>
                    <a:pt x="428852" y="0"/>
                  </a:lnTo>
                  <a:lnTo>
                    <a:pt x="428853" y="500895"/>
                  </a:lnTo>
                  <a:lnTo>
                    <a:pt x="0" y="500894"/>
                  </a:lnTo>
                  <a:lnTo>
                    <a:pt x="0" y="0"/>
                  </a:lnTo>
                </a:path>
              </a:pathLst>
            </a:custGeom>
            <a:ln w="17795">
              <a:solidFill>
                <a:srgbClr val="808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715229" y="592117"/>
              <a:ext cx="429259" cy="501015"/>
            </a:xfrm>
            <a:custGeom>
              <a:avLst/>
              <a:gdLst/>
              <a:ahLst/>
              <a:cxnLst/>
              <a:rect l="l" t="t" r="r" b="b"/>
              <a:pathLst>
                <a:path w="429259" h="501015">
                  <a:moveTo>
                    <a:pt x="428863" y="0"/>
                  </a:moveTo>
                  <a:lnTo>
                    <a:pt x="0" y="0"/>
                  </a:lnTo>
                  <a:lnTo>
                    <a:pt x="0" y="500977"/>
                  </a:lnTo>
                  <a:lnTo>
                    <a:pt x="428863" y="500977"/>
                  </a:lnTo>
                  <a:lnTo>
                    <a:pt x="428863" y="0"/>
                  </a:lnTo>
                  <a:close/>
                </a:path>
              </a:pathLst>
            </a:custGeom>
            <a:solidFill>
              <a:srgbClr val="BA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6800855" y="597188"/>
            <a:ext cx="243840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spc="-90" dirty="0">
                <a:latin typeface="Times New Roman"/>
                <a:cs typeface="Times New Roman"/>
              </a:rPr>
              <a:t>A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6715229" y="592096"/>
            <a:ext cx="429259" cy="501015"/>
          </a:xfrm>
          <a:custGeom>
            <a:avLst/>
            <a:gdLst/>
            <a:ahLst/>
            <a:cxnLst/>
            <a:rect l="l" t="t" r="r" b="b"/>
            <a:pathLst>
              <a:path w="429259" h="501015">
                <a:moveTo>
                  <a:pt x="0" y="0"/>
                </a:moveTo>
                <a:lnTo>
                  <a:pt x="428852" y="0"/>
                </a:lnTo>
                <a:lnTo>
                  <a:pt x="428853" y="500997"/>
                </a:lnTo>
                <a:lnTo>
                  <a:pt x="0" y="500997"/>
                </a:lnTo>
                <a:lnTo>
                  <a:pt x="0" y="0"/>
                </a:lnTo>
              </a:path>
            </a:pathLst>
          </a:custGeom>
          <a:ln w="18045">
            <a:solidFill>
              <a:srgbClr val="80808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268325" y="3635349"/>
            <a:ext cx="5384800" cy="134747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Ancestor of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a</a:t>
            </a:r>
            <a:r>
              <a:rPr sz="1700" b="1" spc="-3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An ancestor of a node </a:t>
            </a:r>
            <a:r>
              <a:rPr sz="1700" b="1" i="1" dirty="0">
                <a:solidFill>
                  <a:srgbClr val="6600FF"/>
                </a:solidFill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a node on the </a:t>
            </a:r>
            <a:r>
              <a:rPr sz="1700" spc="-5" dirty="0">
                <a:latin typeface="Verdana"/>
                <a:cs typeface="Verdana"/>
              </a:rPr>
              <a:t>path 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b="1" i="1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to the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root.</a:t>
            </a:r>
            <a:endParaRPr sz="1700">
              <a:latin typeface="Verdana"/>
              <a:cs typeface="Verdana"/>
            </a:endParaRPr>
          </a:p>
          <a:p>
            <a:pPr marL="756285" marR="45085" indent="-287020">
              <a:lnSpc>
                <a:spcPts val="1839"/>
              </a:lnSpc>
              <a:spcBef>
                <a:spcPts val="400"/>
              </a:spcBef>
              <a:tabLst>
                <a:tab pos="756285" algn="l"/>
              </a:tabLst>
            </a:pPr>
            <a:r>
              <a:rPr sz="1700" dirty="0">
                <a:latin typeface="Verdana"/>
                <a:cs typeface="Verdana"/>
              </a:rPr>
              <a:t>–	Here, nodes E, </a:t>
            </a:r>
            <a:r>
              <a:rPr sz="1700" spc="-10" dirty="0">
                <a:latin typeface="Verdana"/>
                <a:cs typeface="Verdana"/>
              </a:rPr>
              <a:t>B, </a:t>
            </a:r>
            <a:r>
              <a:rPr sz="1700" dirty="0">
                <a:latin typeface="Verdana"/>
                <a:cs typeface="Verdana"/>
              </a:rPr>
              <a:t>and A are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ancestors  of node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L.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97002" y="615797"/>
            <a:ext cx="4561840" cy="8286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Degree of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a</a:t>
            </a:r>
            <a:r>
              <a:rPr sz="1700" b="1" spc="-45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355600" marR="5080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degree of a node is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number</a:t>
            </a:r>
            <a:r>
              <a:rPr sz="1700" spc="-8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of  subtrees of </a:t>
            </a:r>
            <a:r>
              <a:rPr sz="1700" spc="-5" dirty="0">
                <a:latin typeface="Verdana"/>
                <a:cs typeface="Verdana"/>
              </a:rPr>
              <a:t>the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node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628802" y="1338878"/>
            <a:ext cx="5307965" cy="4121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  <a:tabLst>
                <a:tab pos="324485" algn="l"/>
                <a:tab pos="5067300" algn="l"/>
              </a:tabLst>
            </a:pPr>
            <a:r>
              <a:rPr sz="1700" dirty="0">
                <a:latin typeface="Verdana"/>
                <a:cs typeface="Verdana"/>
              </a:rPr>
              <a:t>–	The degree of A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3;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degree of C</a:t>
            </a:r>
            <a:r>
              <a:rPr sz="1700" spc="2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is</a:t>
            </a:r>
            <a:r>
              <a:rPr sz="1700" spc="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1.	</a:t>
            </a:r>
            <a:r>
              <a:rPr sz="3750" spc="-120" baseline="-30000" dirty="0">
                <a:latin typeface="Times New Roman"/>
                <a:cs typeface="Times New Roman"/>
              </a:rPr>
              <a:t>B</a:t>
            </a:r>
            <a:endParaRPr sz="3750" baseline="-300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277774" y="2090674"/>
            <a:ext cx="273240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Descendant of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a</a:t>
            </a:r>
            <a:r>
              <a:rPr sz="1700" b="1" spc="-9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77774" y="2375357"/>
            <a:ext cx="4831715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355600" algn="l"/>
                <a:tab pos="356235" algn="l"/>
              </a:tabLst>
            </a:pPr>
            <a:r>
              <a:rPr sz="1700" dirty="0">
                <a:latin typeface="Verdana"/>
                <a:cs typeface="Verdana"/>
              </a:rPr>
              <a:t>A descendant </a:t>
            </a:r>
            <a:r>
              <a:rPr sz="1700" b="1" i="1" dirty="0">
                <a:solidFill>
                  <a:srgbClr val="00AF50"/>
                </a:solidFill>
                <a:latin typeface="Verdana"/>
                <a:cs typeface="Verdana"/>
              </a:rPr>
              <a:t>n </a:t>
            </a:r>
            <a:r>
              <a:rPr sz="1700" dirty="0">
                <a:latin typeface="Verdana"/>
                <a:cs typeface="Verdana"/>
              </a:rPr>
              <a:t>of a node is </a:t>
            </a:r>
            <a:r>
              <a:rPr sz="1700" spc="-5" dirty="0">
                <a:latin typeface="Verdana"/>
                <a:cs typeface="Verdana"/>
              </a:rPr>
              <a:t>any </a:t>
            </a:r>
            <a:r>
              <a:rPr sz="1700" dirty="0">
                <a:latin typeface="Verdana"/>
                <a:cs typeface="Verdana"/>
              </a:rPr>
              <a:t>node</a:t>
            </a:r>
            <a:r>
              <a:rPr sz="1700" spc="-6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on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20979" y="2583916"/>
            <a:ext cx="3466465" cy="8286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spc="-5" dirty="0">
                <a:latin typeface="Verdana"/>
                <a:cs typeface="Verdana"/>
              </a:rPr>
              <a:t>the path </a:t>
            </a:r>
            <a:r>
              <a:rPr sz="1700" dirty="0">
                <a:latin typeface="Verdana"/>
                <a:cs typeface="Verdana"/>
              </a:rPr>
              <a:t>from </a:t>
            </a:r>
            <a:r>
              <a:rPr sz="1700" b="1" i="1" dirty="0">
                <a:solidFill>
                  <a:srgbClr val="FF0000"/>
                </a:solidFill>
                <a:latin typeface="Verdana"/>
                <a:cs typeface="Verdana"/>
              </a:rPr>
              <a:t>n </a:t>
            </a:r>
            <a:r>
              <a:rPr sz="1700" spc="-5" dirty="0">
                <a:latin typeface="Verdana"/>
                <a:cs typeface="Verdana"/>
              </a:rPr>
              <a:t>to </a:t>
            </a:r>
            <a:r>
              <a:rPr sz="1700" dirty="0">
                <a:latin typeface="Verdana"/>
                <a:cs typeface="Verdana"/>
              </a:rPr>
              <a:t>a</a:t>
            </a:r>
            <a:r>
              <a:rPr sz="1700" spc="-5" dirty="0">
                <a:latin typeface="Verdana"/>
                <a:cs typeface="Verdana"/>
              </a:rPr>
              <a:t> </a:t>
            </a:r>
            <a:r>
              <a:rPr sz="1700" spc="-25" dirty="0">
                <a:latin typeface="Verdana"/>
                <a:cs typeface="Verdana"/>
              </a:rPr>
              <a:t>leaf.</a:t>
            </a:r>
            <a:endParaRPr sz="1700">
              <a:latin typeface="Verdana"/>
              <a:cs typeface="Verdana"/>
            </a:endParaRPr>
          </a:p>
          <a:p>
            <a:pPr marL="413384" marR="5080" indent="-287020">
              <a:lnSpc>
                <a:spcPts val="1839"/>
              </a:lnSpc>
              <a:spcBef>
                <a:spcPts val="434"/>
              </a:spcBef>
              <a:tabLst>
                <a:tab pos="413384" algn="l"/>
              </a:tabLst>
            </a:pPr>
            <a:r>
              <a:rPr sz="1700" dirty="0">
                <a:latin typeface="Verdana"/>
                <a:cs typeface="Verdana"/>
              </a:rPr>
              <a:t>–	</a:t>
            </a:r>
            <a:r>
              <a:rPr sz="1700" spc="-5" dirty="0">
                <a:latin typeface="Verdana"/>
                <a:cs typeface="Verdana"/>
              </a:rPr>
              <a:t>Nodes E, </a:t>
            </a:r>
            <a:r>
              <a:rPr sz="1700" spc="-125" dirty="0">
                <a:latin typeface="Verdana"/>
                <a:cs typeface="Verdana"/>
              </a:rPr>
              <a:t>F, </a:t>
            </a:r>
            <a:r>
              <a:rPr sz="1700" dirty="0">
                <a:latin typeface="Verdana"/>
                <a:cs typeface="Verdana"/>
              </a:rPr>
              <a:t>K, and L are the  descendants of node</a:t>
            </a:r>
            <a:r>
              <a:rPr sz="1700" spc="-25" dirty="0">
                <a:latin typeface="Verdana"/>
                <a:cs typeface="Verdana"/>
              </a:rPr>
              <a:t> </a:t>
            </a:r>
            <a:r>
              <a:rPr sz="1700" spc="-10" dirty="0">
                <a:latin typeface="Verdana"/>
                <a:cs typeface="Verdana"/>
              </a:rPr>
              <a:t>B.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303377" y="5409727"/>
            <a:ext cx="8239759" cy="82867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Predecessor of </a:t>
            </a:r>
            <a:r>
              <a:rPr sz="1700" b="1" dirty="0">
                <a:solidFill>
                  <a:srgbClr val="6600FF"/>
                </a:solidFill>
                <a:latin typeface="Verdana"/>
                <a:cs typeface="Verdana"/>
              </a:rPr>
              <a:t>a</a:t>
            </a:r>
            <a:r>
              <a:rPr sz="1700" b="1" spc="-30" dirty="0">
                <a:solidFill>
                  <a:srgbClr val="6600FF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6600FF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355600" indent="-342900">
              <a:lnSpc>
                <a:spcPts val="1939"/>
              </a:lnSpc>
              <a:spcBef>
                <a:spcPts val="20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Every node N in a tree , </a:t>
            </a:r>
            <a:r>
              <a:rPr sz="1700" spc="-5" dirty="0">
                <a:latin typeface="Verdana"/>
                <a:cs typeface="Verdana"/>
              </a:rPr>
              <a:t>except </a:t>
            </a:r>
            <a:r>
              <a:rPr sz="1700" dirty="0">
                <a:latin typeface="Verdana"/>
                <a:cs typeface="Verdana"/>
              </a:rPr>
              <a:t>the root, has a unique parent, </a:t>
            </a:r>
            <a:r>
              <a:rPr sz="1700" spc="-5" dirty="0">
                <a:latin typeface="Verdana"/>
                <a:cs typeface="Verdana"/>
              </a:rPr>
              <a:t>called</a:t>
            </a:r>
            <a:r>
              <a:rPr sz="1700" spc="-13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the</a:t>
            </a:r>
            <a:endParaRPr sz="1700">
              <a:latin typeface="Verdana"/>
              <a:cs typeface="Verdana"/>
            </a:endParaRPr>
          </a:p>
          <a:p>
            <a:pPr marL="354965">
              <a:lnSpc>
                <a:spcPts val="1939"/>
              </a:lnSpc>
            </a:pPr>
            <a:r>
              <a:rPr sz="1700" i="1" dirty="0">
                <a:latin typeface="Verdana"/>
                <a:cs typeface="Verdana"/>
              </a:rPr>
              <a:t>predecessor </a:t>
            </a:r>
            <a:r>
              <a:rPr sz="1700" dirty="0">
                <a:latin typeface="Verdana"/>
                <a:cs typeface="Verdana"/>
              </a:rPr>
              <a:t>of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N.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0" y="0"/>
            <a:ext cx="9144000" cy="443865"/>
          </a:xfrm>
          <a:custGeom>
            <a:avLst/>
            <a:gdLst/>
            <a:ahLst/>
            <a:cxnLst/>
            <a:rect l="l" t="t" r="r" b="b"/>
            <a:pathLst>
              <a:path w="9144000" h="443865">
                <a:moveTo>
                  <a:pt x="0" y="443484"/>
                </a:moveTo>
                <a:lnTo>
                  <a:pt x="9144000" y="443484"/>
                </a:lnTo>
                <a:lnTo>
                  <a:pt x="9144000" y="0"/>
                </a:lnTo>
                <a:lnTo>
                  <a:pt x="0" y="0"/>
                </a:lnTo>
                <a:lnTo>
                  <a:pt x="0" y="443484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60172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</a:t>
            </a:r>
            <a:r>
              <a:rPr spc="-6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74" name="object 74"/>
          <p:cNvSpPr txBox="1">
            <a:spLocks noGrp="1"/>
          </p:cNvSpPr>
          <p:nvPr>
            <p:ph type="sldNum" sz="quarter" idx="4294967295"/>
          </p:nvPr>
        </p:nvSpPr>
        <p:spPr>
          <a:xfrm>
            <a:off x="48564" y="6525979"/>
            <a:ext cx="338455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25" dirty="0"/>
              <a:t>11.</a:t>
            </a:r>
            <a:fld id="{81D60167-4931-47E6-BA6A-407CBD079E47}" type="slidenum">
              <a:rPr spc="-25" dirty="0"/>
              <a:pPr marL="12700">
                <a:lnSpc>
                  <a:spcPts val="1425"/>
                </a:lnSpc>
              </a:pPr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0" y="0"/>
            <a:ext cx="9144000" cy="3592829"/>
            <a:chOff x="0" y="0"/>
            <a:chExt cx="9144000" cy="3592829"/>
          </a:xfrm>
        </p:grpSpPr>
        <p:sp>
          <p:nvSpPr>
            <p:cNvPr id="5" name="object 5"/>
            <p:cNvSpPr/>
            <p:nvPr/>
          </p:nvSpPr>
          <p:spPr>
            <a:xfrm>
              <a:off x="5584946" y="379475"/>
              <a:ext cx="3150541" cy="3213031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9144000" cy="443865"/>
            </a:xfrm>
            <a:custGeom>
              <a:avLst/>
              <a:gdLst/>
              <a:ahLst/>
              <a:cxnLst/>
              <a:rect l="l" t="t" r="r" b="b"/>
              <a:pathLst>
                <a:path w="9144000" h="443865">
                  <a:moveTo>
                    <a:pt x="0" y="443484"/>
                  </a:moveTo>
                  <a:lnTo>
                    <a:pt x="9144000" y="443484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443484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8564" y="6511543"/>
            <a:ext cx="3987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latin typeface="Arial"/>
                <a:cs typeface="Arial"/>
              </a:rPr>
              <a:t>1</a:t>
            </a:r>
            <a:r>
              <a:rPr sz="1200" spc="-5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.</a:t>
            </a:r>
            <a:r>
              <a:rPr sz="1200" spc="-5" dirty="0"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8739" y="12572"/>
            <a:ext cx="5331461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Tree</a:t>
            </a:r>
            <a:r>
              <a:rPr spc="-60" dirty="0"/>
              <a:t> </a:t>
            </a:r>
            <a:r>
              <a:rPr spc="-5" dirty="0"/>
              <a:t>Terminology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0050" y="473938"/>
            <a:ext cx="8568690" cy="615950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Height of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a</a:t>
            </a:r>
            <a:r>
              <a:rPr sz="17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355600" marR="1793875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354965" algn="l"/>
                <a:tab pos="355600" algn="l"/>
              </a:tabLst>
            </a:pPr>
            <a:r>
              <a:rPr sz="1700" dirty="0">
                <a:latin typeface="Verdana"/>
                <a:cs typeface="Verdana"/>
              </a:rPr>
              <a:t>The </a:t>
            </a:r>
            <a:r>
              <a:rPr sz="1700" spc="-5" dirty="0">
                <a:latin typeface="Verdana"/>
                <a:cs typeface="Verdana"/>
              </a:rPr>
              <a:t>height </a:t>
            </a:r>
            <a:r>
              <a:rPr sz="1700" dirty="0">
                <a:latin typeface="Verdana"/>
                <a:cs typeface="Verdana"/>
              </a:rPr>
              <a:t>of a node is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length of </a:t>
            </a:r>
            <a:r>
              <a:rPr sz="1700" spc="-5" dirty="0">
                <a:latin typeface="Verdana"/>
                <a:cs typeface="Verdana"/>
              </a:rPr>
              <a:t>the longest path </a:t>
            </a:r>
            <a:r>
              <a:rPr sz="1700" dirty="0">
                <a:latin typeface="Verdana"/>
                <a:cs typeface="Verdana"/>
              </a:rPr>
              <a:t>from 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node to a </a:t>
            </a:r>
            <a:r>
              <a:rPr sz="1700" spc="-5" dirty="0">
                <a:latin typeface="Verdana"/>
                <a:cs typeface="Verdana"/>
              </a:rPr>
              <a:t>leaf </a:t>
            </a:r>
            <a:r>
              <a:rPr sz="1700" dirty="0">
                <a:latin typeface="Verdana"/>
                <a:cs typeface="Verdana"/>
              </a:rPr>
              <a:t>below</a:t>
            </a:r>
            <a:r>
              <a:rPr sz="1700" spc="-10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it.</a:t>
            </a:r>
            <a:endParaRPr sz="1700">
              <a:latin typeface="Verdana"/>
              <a:cs typeface="Verdana"/>
            </a:endParaRPr>
          </a:p>
          <a:p>
            <a:pPr marL="69850">
              <a:lnSpc>
                <a:spcPct val="100000"/>
              </a:lnSpc>
              <a:spcBef>
                <a:spcPts val="1200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Depth of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the</a:t>
            </a:r>
            <a:r>
              <a:rPr sz="1700" b="1" spc="-6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Tree:</a:t>
            </a:r>
            <a:endParaRPr sz="1700">
              <a:latin typeface="Verdana"/>
              <a:cs typeface="Verdana"/>
            </a:endParaRPr>
          </a:p>
          <a:p>
            <a:pPr marL="412750" marR="3302635" lvl="1" indent="-342900">
              <a:lnSpc>
                <a:spcPts val="1839"/>
              </a:lnSpc>
              <a:spcBef>
                <a:spcPts val="430"/>
              </a:spcBef>
              <a:buFont typeface="Wingdings"/>
              <a:buChar char=""/>
              <a:tabLst>
                <a:tab pos="412750" algn="l"/>
                <a:tab pos="413384" algn="l"/>
              </a:tabLst>
            </a:pPr>
            <a:r>
              <a:rPr sz="1700" dirty="0">
                <a:latin typeface="Verdana"/>
                <a:cs typeface="Verdana"/>
              </a:rPr>
              <a:t>The depth of a tree </a:t>
            </a:r>
            <a:r>
              <a:rPr sz="1700" spc="-5" dirty="0">
                <a:latin typeface="Verdana"/>
                <a:cs typeface="Verdana"/>
              </a:rPr>
              <a:t>is the </a:t>
            </a:r>
            <a:r>
              <a:rPr sz="1700" dirty="0">
                <a:latin typeface="Verdana"/>
                <a:cs typeface="Verdana"/>
              </a:rPr>
              <a:t>maximum</a:t>
            </a:r>
            <a:r>
              <a:rPr sz="1700" spc="-9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number  of nodes in a </a:t>
            </a:r>
            <a:r>
              <a:rPr sz="1700" spc="-5" dirty="0">
                <a:latin typeface="Verdana"/>
                <a:cs typeface="Verdana"/>
              </a:rPr>
              <a:t>branch </a:t>
            </a:r>
            <a:r>
              <a:rPr sz="1700" dirty="0">
                <a:latin typeface="Verdana"/>
                <a:cs typeface="Verdana"/>
              </a:rPr>
              <a:t>of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tree. This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1  more </a:t>
            </a:r>
            <a:r>
              <a:rPr sz="1700" spc="-5" dirty="0">
                <a:latin typeface="Verdana"/>
                <a:cs typeface="Verdana"/>
              </a:rPr>
              <a:t>than the largest level </a:t>
            </a:r>
            <a:r>
              <a:rPr sz="1700" dirty="0">
                <a:latin typeface="Verdana"/>
                <a:cs typeface="Verdana"/>
              </a:rPr>
              <a:t>number of </a:t>
            </a:r>
            <a:r>
              <a:rPr sz="1700" spc="-5" dirty="0">
                <a:latin typeface="Verdana"/>
                <a:cs typeface="Verdana"/>
              </a:rPr>
              <a:t>the  </a:t>
            </a:r>
            <a:r>
              <a:rPr sz="1700" dirty="0">
                <a:latin typeface="Verdana"/>
                <a:cs typeface="Verdana"/>
              </a:rPr>
              <a:t>tree.</a:t>
            </a:r>
            <a:endParaRPr sz="1700">
              <a:latin typeface="Verdana"/>
              <a:cs typeface="Verdana"/>
            </a:endParaRPr>
          </a:p>
          <a:p>
            <a:pPr marL="107950">
              <a:lnSpc>
                <a:spcPct val="100000"/>
              </a:lnSpc>
              <a:spcBef>
                <a:spcPts val="1360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Left Successors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and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Right</a:t>
            </a:r>
            <a:r>
              <a:rPr sz="1700" b="1" spc="-70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Successors:</a:t>
            </a:r>
            <a:endParaRPr sz="1700">
              <a:latin typeface="Verdana"/>
              <a:cs typeface="Verdana"/>
            </a:endParaRPr>
          </a:p>
          <a:p>
            <a:pPr marL="450850" marR="2616835" lvl="1" indent="-342900">
              <a:lnSpc>
                <a:spcPct val="110000"/>
              </a:lnSpc>
              <a:buFont typeface="Wingdings"/>
              <a:buChar char=""/>
              <a:tabLst>
                <a:tab pos="450850" algn="l"/>
                <a:tab pos="451484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tree, all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children on </a:t>
            </a:r>
            <a:r>
              <a:rPr sz="1700" spc="-5" dirty="0">
                <a:latin typeface="Verdana"/>
                <a:cs typeface="Verdana"/>
              </a:rPr>
              <a:t>the </a:t>
            </a:r>
            <a:r>
              <a:rPr sz="1700" dirty="0">
                <a:latin typeface="Verdana"/>
                <a:cs typeface="Verdana"/>
              </a:rPr>
              <a:t>left of a  node are called </a:t>
            </a:r>
            <a:r>
              <a:rPr sz="1700" spc="-5" dirty="0">
                <a:latin typeface="Verdana"/>
                <a:cs typeface="Verdana"/>
              </a:rPr>
              <a:t>its </a:t>
            </a:r>
            <a:r>
              <a:rPr sz="1700" dirty="0">
                <a:latin typeface="Verdana"/>
                <a:cs typeface="Verdana"/>
              </a:rPr>
              <a:t>left successors and on </a:t>
            </a:r>
            <a:r>
              <a:rPr sz="1700" spc="-5" dirty="0">
                <a:latin typeface="Verdana"/>
                <a:cs typeface="Verdana"/>
              </a:rPr>
              <a:t>the right  </a:t>
            </a:r>
            <a:r>
              <a:rPr sz="1700" dirty="0">
                <a:latin typeface="Verdana"/>
                <a:cs typeface="Verdana"/>
              </a:rPr>
              <a:t>are called right</a:t>
            </a:r>
            <a:r>
              <a:rPr sz="1700" spc="-2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successors.</a:t>
            </a:r>
            <a:endParaRPr sz="1700">
              <a:latin typeface="Verdana"/>
              <a:cs typeface="Verdana"/>
            </a:endParaRPr>
          </a:p>
          <a:p>
            <a:pPr marL="150495">
              <a:lnSpc>
                <a:spcPct val="100000"/>
              </a:lnSpc>
              <a:spcBef>
                <a:spcPts val="1050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Left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Child and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Right</a:t>
            </a:r>
            <a:r>
              <a:rPr sz="1700" b="1" spc="-10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Child:</a:t>
            </a:r>
            <a:endParaRPr sz="1700">
              <a:latin typeface="Verdana"/>
              <a:cs typeface="Verdana"/>
            </a:endParaRPr>
          </a:p>
          <a:p>
            <a:pPr marL="493395" marR="20320" lvl="1" indent="-342900">
              <a:lnSpc>
                <a:spcPts val="1839"/>
              </a:lnSpc>
              <a:spcBef>
                <a:spcPts val="434"/>
              </a:spcBef>
              <a:buFont typeface="Wingdings"/>
              <a:buChar char=""/>
              <a:tabLst>
                <a:tab pos="493395" algn="l"/>
                <a:tab pos="494030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tree, a node N </a:t>
            </a:r>
            <a:r>
              <a:rPr sz="1700" spc="-5" dirty="0">
                <a:latin typeface="Verdana"/>
                <a:cs typeface="Verdana"/>
              </a:rPr>
              <a:t>may have two </a:t>
            </a:r>
            <a:r>
              <a:rPr sz="1700" dirty="0">
                <a:latin typeface="Verdana"/>
                <a:cs typeface="Verdana"/>
              </a:rPr>
              <a:t>children. One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left and another  </a:t>
            </a:r>
            <a:r>
              <a:rPr sz="1700" spc="-5" dirty="0">
                <a:latin typeface="Verdana"/>
                <a:cs typeface="Verdana"/>
              </a:rPr>
              <a:t>is right</a:t>
            </a:r>
            <a:r>
              <a:rPr sz="1700" dirty="0">
                <a:latin typeface="Verdana"/>
                <a:cs typeface="Verdana"/>
              </a:rPr>
              <a:t> child.</a:t>
            </a:r>
            <a:endParaRPr sz="1700">
              <a:latin typeface="Verdana"/>
              <a:cs typeface="Verdana"/>
            </a:endParaRPr>
          </a:p>
          <a:p>
            <a:pPr marL="607695">
              <a:lnSpc>
                <a:spcPct val="100000"/>
              </a:lnSpc>
              <a:spcBef>
                <a:spcPts val="170"/>
              </a:spcBef>
              <a:tabLst>
                <a:tab pos="894715" algn="l"/>
              </a:tabLst>
            </a:pPr>
            <a:r>
              <a:rPr sz="1700" dirty="0">
                <a:latin typeface="Verdana"/>
                <a:cs typeface="Verdana"/>
              </a:rPr>
              <a:t>–	D </a:t>
            </a:r>
            <a:r>
              <a:rPr sz="1700" spc="-5" dirty="0">
                <a:latin typeface="Verdana"/>
                <a:cs typeface="Verdana"/>
              </a:rPr>
              <a:t>is </a:t>
            </a:r>
            <a:r>
              <a:rPr sz="1700" dirty="0">
                <a:latin typeface="Verdana"/>
                <a:cs typeface="Verdana"/>
              </a:rPr>
              <a:t>left and B </a:t>
            </a:r>
            <a:r>
              <a:rPr sz="1700" spc="-5" dirty="0">
                <a:latin typeface="Verdana"/>
                <a:cs typeface="Verdana"/>
              </a:rPr>
              <a:t>is right </a:t>
            </a:r>
            <a:r>
              <a:rPr sz="1700" dirty="0">
                <a:latin typeface="Verdana"/>
                <a:cs typeface="Verdana"/>
              </a:rPr>
              <a:t>child of</a:t>
            </a:r>
            <a:r>
              <a:rPr sz="1700" spc="-40" dirty="0">
                <a:latin typeface="Verdana"/>
                <a:cs typeface="Verdana"/>
              </a:rPr>
              <a:t> </a:t>
            </a:r>
            <a:r>
              <a:rPr sz="1700" dirty="0">
                <a:latin typeface="Verdana"/>
                <a:cs typeface="Verdana"/>
              </a:rPr>
              <a:t>A.</a:t>
            </a:r>
            <a:endParaRPr sz="1700">
              <a:latin typeface="Verdana"/>
              <a:cs typeface="Verdana"/>
            </a:endParaRPr>
          </a:p>
          <a:p>
            <a:pPr marL="151765">
              <a:lnSpc>
                <a:spcPts val="1955"/>
              </a:lnSpc>
              <a:spcBef>
                <a:spcPts val="810"/>
              </a:spcBef>
            </a:pP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Level </a:t>
            </a:r>
            <a:r>
              <a:rPr sz="1700" b="1" dirty="0">
                <a:solidFill>
                  <a:srgbClr val="FF0000"/>
                </a:solidFill>
                <a:latin typeface="Verdana"/>
                <a:cs typeface="Verdana"/>
              </a:rPr>
              <a:t>of a</a:t>
            </a:r>
            <a:r>
              <a:rPr sz="1700" b="1" spc="-45" dirty="0">
                <a:solidFill>
                  <a:srgbClr val="FF0000"/>
                </a:solidFill>
                <a:latin typeface="Verdana"/>
                <a:cs typeface="Verdana"/>
              </a:rPr>
              <a:t> </a:t>
            </a:r>
            <a:r>
              <a:rPr sz="1700" b="1" spc="-5" dirty="0">
                <a:solidFill>
                  <a:srgbClr val="FF0000"/>
                </a:solidFill>
                <a:latin typeface="Verdana"/>
                <a:cs typeface="Verdana"/>
              </a:rPr>
              <a:t>node:</a:t>
            </a:r>
            <a:endParaRPr sz="1700">
              <a:latin typeface="Verdana"/>
              <a:cs typeface="Verdana"/>
            </a:endParaRPr>
          </a:p>
          <a:p>
            <a:pPr marL="495300" lvl="1" indent="-344170">
              <a:lnSpc>
                <a:spcPts val="1889"/>
              </a:lnSpc>
              <a:buFont typeface="Wingdings"/>
              <a:buChar char=""/>
              <a:tabLst>
                <a:tab pos="495300" algn="l"/>
                <a:tab pos="495934" algn="l"/>
              </a:tabLst>
            </a:pPr>
            <a:r>
              <a:rPr sz="1700" dirty="0">
                <a:latin typeface="Verdana"/>
                <a:cs typeface="Verdana"/>
              </a:rPr>
              <a:t>In a </a:t>
            </a:r>
            <a:r>
              <a:rPr sz="1700" spc="-5" dirty="0">
                <a:latin typeface="Verdana"/>
                <a:cs typeface="Verdana"/>
              </a:rPr>
              <a:t>binary </a:t>
            </a:r>
            <a:r>
              <a:rPr sz="1700" dirty="0">
                <a:latin typeface="Verdana"/>
                <a:cs typeface="Verdana"/>
              </a:rPr>
              <a:t>tree, every node is assigned a </a:t>
            </a:r>
            <a:r>
              <a:rPr sz="1700" spc="-5" dirty="0">
                <a:latin typeface="Verdana"/>
                <a:cs typeface="Verdana"/>
              </a:rPr>
              <a:t>level </a:t>
            </a:r>
            <a:r>
              <a:rPr sz="1700" spc="-35" dirty="0">
                <a:latin typeface="Verdana"/>
                <a:cs typeface="Verdana"/>
              </a:rPr>
              <a:t>number, </a:t>
            </a:r>
            <a:r>
              <a:rPr sz="1700" dirty="0">
                <a:latin typeface="Verdana"/>
                <a:cs typeface="Verdana"/>
              </a:rPr>
              <a:t>as</a:t>
            </a:r>
            <a:r>
              <a:rPr sz="1700" spc="-105" dirty="0">
                <a:latin typeface="Verdana"/>
                <a:cs typeface="Verdana"/>
              </a:rPr>
              <a:t> </a:t>
            </a:r>
            <a:r>
              <a:rPr sz="1700" spc="-5" dirty="0">
                <a:latin typeface="Verdana"/>
                <a:cs typeface="Verdana"/>
              </a:rPr>
              <a:t>follows:</a:t>
            </a:r>
            <a:endParaRPr sz="1700">
              <a:latin typeface="Verdana"/>
              <a:cs typeface="Verdana"/>
            </a:endParaRPr>
          </a:p>
          <a:p>
            <a:pPr marL="1069975" marR="5080" lvl="2" indent="-343535">
              <a:lnSpc>
                <a:spcPts val="1660"/>
              </a:lnSpc>
              <a:spcBef>
                <a:spcPts val="105"/>
              </a:spcBef>
              <a:buFont typeface="Wingdings"/>
              <a:buChar char=""/>
              <a:tabLst>
                <a:tab pos="1069975" algn="l"/>
                <a:tab pos="1070610" algn="l"/>
              </a:tabLst>
            </a:pPr>
            <a:r>
              <a:rPr sz="1500" spc="-5" dirty="0">
                <a:latin typeface="Verdana"/>
                <a:cs typeface="Verdana"/>
              </a:rPr>
              <a:t>The root </a:t>
            </a:r>
            <a:r>
              <a:rPr sz="1500" dirty="0">
                <a:latin typeface="Verdana"/>
                <a:cs typeface="Verdana"/>
              </a:rPr>
              <a:t>R of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spc="-10" dirty="0">
                <a:latin typeface="Verdana"/>
                <a:cs typeface="Verdana"/>
              </a:rPr>
              <a:t>tree is </a:t>
            </a:r>
            <a:r>
              <a:rPr sz="1500" spc="-5" dirty="0">
                <a:latin typeface="Verdana"/>
                <a:cs typeface="Verdana"/>
              </a:rPr>
              <a:t>assigned the </a:t>
            </a:r>
            <a:r>
              <a:rPr sz="1500" spc="-15" dirty="0">
                <a:latin typeface="Verdana"/>
                <a:cs typeface="Verdana"/>
              </a:rPr>
              <a:t>level </a:t>
            </a:r>
            <a:r>
              <a:rPr sz="1500" dirty="0">
                <a:latin typeface="Verdana"/>
                <a:cs typeface="Verdana"/>
              </a:rPr>
              <a:t>number </a:t>
            </a:r>
            <a:r>
              <a:rPr sz="1500" spc="-5" dirty="0">
                <a:latin typeface="Verdana"/>
                <a:cs typeface="Verdana"/>
              </a:rPr>
              <a:t>0, </a:t>
            </a:r>
            <a:r>
              <a:rPr sz="1500" dirty="0">
                <a:latin typeface="Verdana"/>
                <a:cs typeface="Verdana"/>
              </a:rPr>
              <a:t>and </a:t>
            </a:r>
            <a:r>
              <a:rPr sz="1500" spc="-10" dirty="0">
                <a:latin typeface="Verdana"/>
                <a:cs typeface="Verdana"/>
              </a:rPr>
              <a:t>every </a:t>
            </a:r>
            <a:r>
              <a:rPr sz="1500" spc="-5" dirty="0">
                <a:latin typeface="Verdana"/>
                <a:cs typeface="Verdana"/>
              </a:rPr>
              <a:t>other </a:t>
            </a:r>
            <a:r>
              <a:rPr sz="1500" dirty="0">
                <a:latin typeface="Verdana"/>
                <a:cs typeface="Verdana"/>
              </a:rPr>
              <a:t>node </a:t>
            </a:r>
            <a:r>
              <a:rPr sz="1500" spc="-10" dirty="0">
                <a:latin typeface="Verdana"/>
                <a:cs typeface="Verdana"/>
              </a:rPr>
              <a:t>is  </a:t>
            </a:r>
            <a:r>
              <a:rPr sz="1500" spc="-5" dirty="0">
                <a:latin typeface="Verdana"/>
                <a:cs typeface="Verdana"/>
              </a:rPr>
              <a:t>assigned </a:t>
            </a:r>
            <a:r>
              <a:rPr sz="1500" dirty="0">
                <a:latin typeface="Verdana"/>
                <a:cs typeface="Verdana"/>
              </a:rPr>
              <a:t>a </a:t>
            </a:r>
            <a:r>
              <a:rPr sz="1500" spc="-15" dirty="0">
                <a:latin typeface="Verdana"/>
                <a:cs typeface="Verdana"/>
              </a:rPr>
              <a:t>level </a:t>
            </a:r>
            <a:r>
              <a:rPr sz="1500" dirty="0">
                <a:latin typeface="Verdana"/>
                <a:cs typeface="Verdana"/>
              </a:rPr>
              <a:t>number </a:t>
            </a:r>
            <a:r>
              <a:rPr sz="1500" spc="-10" dirty="0">
                <a:latin typeface="Verdana"/>
                <a:cs typeface="Verdana"/>
              </a:rPr>
              <a:t>which is </a:t>
            </a:r>
            <a:r>
              <a:rPr sz="1500" dirty="0">
                <a:latin typeface="Verdana"/>
                <a:cs typeface="Verdana"/>
              </a:rPr>
              <a:t>one more </a:t>
            </a:r>
            <a:r>
              <a:rPr sz="1500" spc="-5" dirty="0">
                <a:latin typeface="Verdana"/>
                <a:cs typeface="Verdana"/>
              </a:rPr>
              <a:t>than the </a:t>
            </a:r>
            <a:r>
              <a:rPr sz="1500" spc="-15" dirty="0">
                <a:latin typeface="Verdana"/>
                <a:cs typeface="Verdana"/>
              </a:rPr>
              <a:t>level </a:t>
            </a:r>
            <a:r>
              <a:rPr sz="1500" dirty="0">
                <a:latin typeface="Verdana"/>
                <a:cs typeface="Verdana"/>
              </a:rPr>
              <a:t>number of </a:t>
            </a:r>
            <a:r>
              <a:rPr sz="1500" spc="-10" dirty="0">
                <a:latin typeface="Verdana"/>
                <a:cs typeface="Verdana"/>
              </a:rPr>
              <a:t>its  </a:t>
            </a:r>
            <a:r>
              <a:rPr sz="1500" spc="-5" dirty="0">
                <a:latin typeface="Verdana"/>
                <a:cs typeface="Verdana"/>
              </a:rPr>
              <a:t>parent.</a:t>
            </a:r>
            <a:endParaRPr sz="1500">
              <a:latin typeface="Verdana"/>
              <a:cs typeface="Verdana"/>
            </a:endParaRPr>
          </a:p>
          <a:p>
            <a:pPr marL="1069975" lvl="2" indent="-343535">
              <a:lnSpc>
                <a:spcPts val="1614"/>
              </a:lnSpc>
              <a:buFont typeface="Wingdings"/>
              <a:buChar char=""/>
              <a:tabLst>
                <a:tab pos="1069975" algn="l"/>
                <a:tab pos="1070610" algn="l"/>
              </a:tabLst>
            </a:pPr>
            <a:r>
              <a:rPr sz="1500" spc="-5" dirty="0">
                <a:latin typeface="Verdana"/>
                <a:cs typeface="Verdana"/>
              </a:rPr>
              <a:t>Furthermore, those nodes </a:t>
            </a:r>
            <a:r>
              <a:rPr sz="1500" spc="-10" dirty="0">
                <a:latin typeface="Verdana"/>
                <a:cs typeface="Verdana"/>
              </a:rPr>
              <a:t>with </a:t>
            </a:r>
            <a:r>
              <a:rPr sz="1500" spc="-5" dirty="0">
                <a:latin typeface="Verdana"/>
                <a:cs typeface="Verdana"/>
              </a:rPr>
              <a:t>the </a:t>
            </a:r>
            <a:r>
              <a:rPr sz="1500" dirty="0">
                <a:latin typeface="Verdana"/>
                <a:cs typeface="Verdana"/>
              </a:rPr>
              <a:t>same </a:t>
            </a:r>
            <a:r>
              <a:rPr sz="1500" spc="-15" dirty="0">
                <a:latin typeface="Verdana"/>
                <a:cs typeface="Verdana"/>
              </a:rPr>
              <a:t>level </a:t>
            </a:r>
            <a:r>
              <a:rPr sz="1500" dirty="0">
                <a:latin typeface="Verdana"/>
                <a:cs typeface="Verdana"/>
              </a:rPr>
              <a:t>number </a:t>
            </a:r>
            <a:r>
              <a:rPr sz="1500" spc="-5" dirty="0">
                <a:latin typeface="Verdana"/>
                <a:cs typeface="Verdana"/>
              </a:rPr>
              <a:t>are said to belong</a:t>
            </a:r>
            <a:r>
              <a:rPr sz="1500" spc="80" dirty="0">
                <a:latin typeface="Verdana"/>
                <a:cs typeface="Verdana"/>
              </a:rPr>
              <a:t> </a:t>
            </a:r>
            <a:r>
              <a:rPr sz="1500" spc="-5" dirty="0">
                <a:latin typeface="Verdana"/>
                <a:cs typeface="Verdana"/>
              </a:rPr>
              <a:t>the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57427" y="6589572"/>
            <a:ext cx="232410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5" dirty="0">
                <a:latin typeface="Verdana"/>
                <a:cs typeface="Verdana"/>
              </a:rPr>
              <a:t>to the </a:t>
            </a:r>
            <a:r>
              <a:rPr sz="1500" dirty="0">
                <a:latin typeface="Verdana"/>
                <a:cs typeface="Verdana"/>
              </a:rPr>
              <a:t>same</a:t>
            </a:r>
            <a:r>
              <a:rPr sz="1500" spc="-55" dirty="0">
                <a:latin typeface="Verdana"/>
                <a:cs typeface="Verdana"/>
              </a:rPr>
              <a:t> </a:t>
            </a:r>
            <a:r>
              <a:rPr sz="1500" spc="-10" dirty="0">
                <a:latin typeface="Verdana"/>
                <a:cs typeface="Verdana"/>
              </a:rPr>
              <a:t>generation.</a:t>
            </a:r>
            <a:endParaRPr sz="15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3055</Words>
  <Application>Microsoft Office PowerPoint</Application>
  <PresentationFormat>On-screen Show (4:3)</PresentationFormat>
  <Paragraphs>486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Lecture-11: Preliminaries on Tree</vt:lpstr>
      <vt:lpstr>What is Tree?</vt:lpstr>
      <vt:lpstr>What is Tree?</vt:lpstr>
      <vt:lpstr>What is Tree?</vt:lpstr>
      <vt:lpstr>What is Tree?</vt:lpstr>
      <vt:lpstr>Tree Terminology</vt:lpstr>
      <vt:lpstr>Tree Terminology</vt:lpstr>
      <vt:lpstr>Tree Terminology</vt:lpstr>
      <vt:lpstr>Tree Terminology</vt:lpstr>
      <vt:lpstr>Binary Tree</vt:lpstr>
      <vt:lpstr>Representing Binary Tree</vt:lpstr>
      <vt:lpstr>Properties of a Binary Tree</vt:lpstr>
      <vt:lpstr>Properties of a Binary Tree</vt:lpstr>
      <vt:lpstr>General Tree</vt:lpstr>
      <vt:lpstr>General Tree</vt:lpstr>
      <vt:lpstr>General Tree Vs. Binary Tree</vt:lpstr>
      <vt:lpstr>Conversion of a General Tree into a Binary Tree</vt:lpstr>
      <vt:lpstr>Conversion of a General Tree into a Binary Tree</vt:lpstr>
      <vt:lpstr>Conversion of a General Tree into a Binary Tree</vt:lpstr>
      <vt:lpstr>Arithmetic Expression as Binary Tree</vt:lpstr>
      <vt:lpstr>Arithmetic Expression as Binary Tree</vt:lpstr>
      <vt:lpstr>Arithmetic Expression as Binary Tree</vt:lpstr>
      <vt:lpstr>Representing Binary Tree</vt:lpstr>
      <vt:lpstr>Complete Binary Tree</vt:lpstr>
      <vt:lpstr>Complete BinaryTree</vt:lpstr>
      <vt:lpstr>Complete Binary Tree</vt:lpstr>
      <vt:lpstr>Complete Binary Tree</vt:lpstr>
      <vt:lpstr>Extended Binary Tree or 2-Tree</vt:lpstr>
      <vt:lpstr>Extended Binary Tree or 2-Tree</vt:lpstr>
      <vt:lpstr>Representing Binary Tree in Memory</vt:lpstr>
      <vt:lpstr>Representing Binary Tree in Memory</vt:lpstr>
      <vt:lpstr>Representing Binary Tree in Memory</vt:lpstr>
      <vt:lpstr>Representing Binary Tree in Memory</vt:lpstr>
      <vt:lpstr>Representing Binary Tree in Memory</vt:lpstr>
      <vt:lpstr>Linked Representation of Binary Tree in Memory</vt:lpstr>
      <vt:lpstr>Linked Representation of Binary Tree in Memory</vt:lpstr>
      <vt:lpstr>Representing Binary Tree in Memory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Lecture-11: Preliminaries on Tree</dc:title>
  <dc:creator>CSE_03</dc:creator>
  <cp:lastModifiedBy>CSE_03</cp:lastModifiedBy>
  <cp:revision>3</cp:revision>
  <dcterms:created xsi:type="dcterms:W3CDTF">2022-06-20T05:25:19Z</dcterms:created>
  <dcterms:modified xsi:type="dcterms:W3CDTF">2022-06-20T05:38:35Z</dcterms:modified>
</cp:coreProperties>
</file>