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8EA0-3771-4C40-8B0E-014578D1C77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BF8F-83AA-4FAB-B33A-D4215D61C5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8EA0-3771-4C40-8B0E-014578D1C77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BF8F-83AA-4FAB-B33A-D4215D61C5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8EA0-3771-4C40-8B0E-014578D1C77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BF8F-83AA-4FAB-B33A-D4215D61C5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8EA0-3771-4C40-8B0E-014578D1C77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BF8F-83AA-4FAB-B33A-D4215D61C5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8EA0-3771-4C40-8B0E-014578D1C77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BF8F-83AA-4FAB-B33A-D4215D61C5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8EA0-3771-4C40-8B0E-014578D1C77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BF8F-83AA-4FAB-B33A-D4215D61C5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8EA0-3771-4C40-8B0E-014578D1C77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BF8F-83AA-4FAB-B33A-D4215D61C5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8EA0-3771-4C40-8B0E-014578D1C77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BF8F-83AA-4FAB-B33A-D4215D61C5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8EA0-3771-4C40-8B0E-014578D1C77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BF8F-83AA-4FAB-B33A-D4215D61C5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8EA0-3771-4C40-8B0E-014578D1C77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BF8F-83AA-4FAB-B33A-D4215D61C5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8EA0-3771-4C40-8B0E-014578D1C77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BF8F-83AA-4FAB-B33A-D4215D61C5B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B8EA0-3771-4C40-8B0E-014578D1C77A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BBF8F-83AA-4FAB-B33A-D4215D61C5B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524510"/>
          </a:xfrm>
          <a:custGeom>
            <a:avLst/>
            <a:gdLst/>
            <a:ahLst/>
            <a:cxnLst/>
            <a:rect l="l" t="t" r="r" b="b"/>
            <a:pathLst>
              <a:path w="9144000" h="524510">
                <a:moveTo>
                  <a:pt x="9144000" y="0"/>
                </a:moveTo>
                <a:lnTo>
                  <a:pt x="0" y="0"/>
                </a:lnTo>
                <a:lnTo>
                  <a:pt x="0" y="524255"/>
                </a:lnTo>
                <a:lnTo>
                  <a:pt x="9144000" y="524255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17929" y="23571"/>
            <a:ext cx="57042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</a:rPr>
              <a:t>Lecture-12: </a:t>
            </a:r>
            <a:r>
              <a:rPr sz="2800" spc="-15" dirty="0">
                <a:solidFill>
                  <a:srgbClr val="FFFFFF"/>
                </a:solidFill>
              </a:rPr>
              <a:t>Traversal </a:t>
            </a:r>
            <a:r>
              <a:rPr sz="2800" spc="-5" dirty="0">
                <a:solidFill>
                  <a:srgbClr val="FFFFFF"/>
                </a:solidFill>
              </a:rPr>
              <a:t>of Binary</a:t>
            </a:r>
            <a:r>
              <a:rPr sz="2800" spc="-75" dirty="0">
                <a:solidFill>
                  <a:srgbClr val="FFFFFF"/>
                </a:solidFill>
              </a:rPr>
              <a:t> </a:t>
            </a:r>
            <a:r>
              <a:rPr sz="2800" spc="-30" dirty="0">
                <a:solidFill>
                  <a:srgbClr val="FFFFFF"/>
                </a:solidFill>
              </a:rPr>
              <a:t>Tree</a:t>
            </a:r>
            <a:endParaRPr sz="28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48564" y="6525979"/>
            <a:ext cx="4349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1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78739" y="656082"/>
            <a:ext cx="4697730" cy="967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Objectives of </a:t>
            </a:r>
            <a:r>
              <a:rPr sz="3200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this</a:t>
            </a:r>
            <a:r>
              <a:rPr sz="3200" u="heavy" spc="-8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 </a:t>
            </a:r>
            <a:r>
              <a:rPr sz="3200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Lecture:</a:t>
            </a:r>
            <a:endParaRPr sz="3200">
              <a:latin typeface="Arial"/>
              <a:cs typeface="Arial"/>
            </a:endParaRPr>
          </a:p>
          <a:p>
            <a:pPr marL="993775" indent="-514984">
              <a:lnSpc>
                <a:spcPct val="100000"/>
              </a:lnSpc>
              <a:spcBef>
                <a:spcPts val="1530"/>
              </a:spcBef>
              <a:buFont typeface="Wingdings"/>
              <a:buChar char=""/>
              <a:tabLst>
                <a:tab pos="993775" algn="l"/>
                <a:tab pos="994410" algn="l"/>
              </a:tabLst>
            </a:pPr>
            <a:r>
              <a:rPr sz="1700" spc="-25" dirty="0">
                <a:latin typeface="Verdana"/>
                <a:cs typeface="Verdana"/>
              </a:rPr>
              <a:t>Traversing </a:t>
            </a:r>
            <a:r>
              <a:rPr sz="1700" spc="-5" dirty="0">
                <a:latin typeface="Verdana"/>
                <a:cs typeface="Verdana"/>
              </a:rPr>
              <a:t>binary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trees: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5998" y="1749933"/>
            <a:ext cx="4608830" cy="1779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2050" indent="-51625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162050" algn="l"/>
                <a:tab pos="1162685" algn="l"/>
              </a:tabLst>
            </a:pPr>
            <a:r>
              <a:rPr sz="1500" spc="-5" dirty="0">
                <a:latin typeface="Verdana"/>
                <a:cs typeface="Verdana"/>
              </a:rPr>
              <a:t>Preorder</a:t>
            </a:r>
            <a:r>
              <a:rPr sz="1500" spc="-10" dirty="0">
                <a:latin typeface="Verdana"/>
                <a:cs typeface="Verdana"/>
              </a:rPr>
              <a:t> traversal</a:t>
            </a:r>
            <a:endParaRPr sz="1500">
              <a:latin typeface="Verdana"/>
              <a:cs typeface="Verdana"/>
            </a:endParaRPr>
          </a:p>
          <a:p>
            <a:pPr marL="1162050" indent="-51625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1162050" algn="l"/>
                <a:tab pos="1162685" algn="l"/>
              </a:tabLst>
            </a:pPr>
            <a:r>
              <a:rPr sz="1500" spc="-5" dirty="0">
                <a:latin typeface="Verdana"/>
                <a:cs typeface="Verdana"/>
              </a:rPr>
              <a:t>Inorder</a:t>
            </a:r>
            <a:r>
              <a:rPr sz="1500" spc="-10" dirty="0">
                <a:latin typeface="Verdana"/>
                <a:cs typeface="Verdana"/>
              </a:rPr>
              <a:t> traversal</a:t>
            </a:r>
            <a:endParaRPr sz="1500">
              <a:latin typeface="Verdana"/>
              <a:cs typeface="Verdana"/>
            </a:endParaRPr>
          </a:p>
          <a:p>
            <a:pPr marL="1162050" indent="-51625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1162050" algn="l"/>
                <a:tab pos="1162685" algn="l"/>
              </a:tabLst>
            </a:pPr>
            <a:r>
              <a:rPr sz="1500" spc="-10" dirty="0">
                <a:latin typeface="Verdana"/>
                <a:cs typeface="Verdana"/>
              </a:rPr>
              <a:t>Postorder</a:t>
            </a:r>
            <a:r>
              <a:rPr sz="1500" spc="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traversal</a:t>
            </a:r>
            <a:endParaRPr sz="1500">
              <a:latin typeface="Verdana"/>
              <a:cs typeface="Verdana"/>
            </a:endParaRPr>
          </a:p>
          <a:p>
            <a:pPr marL="526415" indent="-514350">
              <a:lnSpc>
                <a:spcPct val="100000"/>
              </a:lnSpc>
              <a:spcBef>
                <a:spcPts val="1195"/>
              </a:spcBef>
              <a:buFont typeface="Wingdings"/>
              <a:buChar char=""/>
              <a:tabLst>
                <a:tab pos="526415" algn="l"/>
                <a:tab pos="527050" algn="l"/>
              </a:tabLst>
            </a:pPr>
            <a:r>
              <a:rPr sz="1600" spc="-10" dirty="0">
                <a:latin typeface="Verdana"/>
                <a:cs typeface="Verdana"/>
              </a:rPr>
              <a:t>Threads </a:t>
            </a:r>
            <a:r>
              <a:rPr sz="1600" spc="-5" dirty="0">
                <a:latin typeface="Verdana"/>
                <a:cs typeface="Verdana"/>
              </a:rPr>
              <a:t>and threaded</a:t>
            </a:r>
            <a:r>
              <a:rPr sz="1600" spc="6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trees:</a:t>
            </a:r>
            <a:endParaRPr sz="1600">
              <a:latin typeface="Verdana"/>
              <a:cs typeface="Verdana"/>
            </a:endParaRPr>
          </a:p>
          <a:p>
            <a:pPr marL="1162050" lvl="1" indent="-516255">
              <a:lnSpc>
                <a:spcPct val="100000"/>
              </a:lnSpc>
              <a:spcBef>
                <a:spcPts val="1210"/>
              </a:spcBef>
              <a:buFont typeface="Wingdings"/>
              <a:buChar char=""/>
              <a:tabLst>
                <a:tab pos="1162050" algn="l"/>
                <a:tab pos="1162685" algn="l"/>
              </a:tabLst>
            </a:pPr>
            <a:r>
              <a:rPr sz="1400" spc="-5" dirty="0">
                <a:latin typeface="Verdana"/>
                <a:cs typeface="Verdana"/>
              </a:rPr>
              <a:t>Convert </a:t>
            </a:r>
            <a:r>
              <a:rPr sz="1400" dirty="0">
                <a:latin typeface="Verdana"/>
                <a:cs typeface="Verdana"/>
              </a:rPr>
              <a:t>a binary </a:t>
            </a:r>
            <a:r>
              <a:rPr sz="1400" spc="-5" dirty="0">
                <a:latin typeface="Verdana"/>
                <a:cs typeface="Verdana"/>
              </a:rPr>
              <a:t>tree </a:t>
            </a:r>
            <a:r>
              <a:rPr sz="1400" dirty="0">
                <a:latin typeface="Verdana"/>
                <a:cs typeface="Verdana"/>
              </a:rPr>
              <a:t>to threaded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tree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5290" y="568197"/>
            <a:ext cx="8168005" cy="1062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solidFill>
                  <a:srgbClr val="6600FF"/>
                </a:solidFill>
                <a:latin typeface="Verdana"/>
                <a:cs typeface="Verdana"/>
              </a:rPr>
              <a:t>Example-4</a:t>
            </a:r>
            <a:r>
              <a:rPr sz="1700" spc="-5" dirty="0">
                <a:latin typeface="Verdana"/>
                <a:cs typeface="Verdana"/>
              </a:rPr>
              <a:t>: </a:t>
            </a:r>
            <a:r>
              <a:rPr sz="1700" dirty="0">
                <a:latin typeface="Verdana"/>
                <a:cs typeface="Verdana"/>
              </a:rPr>
              <a:t>Find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following </a:t>
            </a:r>
            <a:r>
              <a:rPr sz="1700" spc="-5" dirty="0">
                <a:latin typeface="Verdana"/>
                <a:cs typeface="Verdana"/>
              </a:rPr>
              <a:t>traversals </a:t>
            </a:r>
            <a:r>
              <a:rPr sz="1700" dirty="0">
                <a:latin typeface="Verdana"/>
                <a:cs typeface="Verdana"/>
              </a:rPr>
              <a:t>for </a:t>
            </a:r>
            <a:r>
              <a:rPr sz="1700" spc="-5" dirty="0">
                <a:latin typeface="Verdana"/>
                <a:cs typeface="Verdana"/>
              </a:rPr>
              <a:t>the binary </a:t>
            </a:r>
            <a:r>
              <a:rPr sz="1700" dirty="0">
                <a:latin typeface="Verdana"/>
                <a:cs typeface="Verdana"/>
              </a:rPr>
              <a:t>tree shown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below.</a:t>
            </a:r>
            <a:endParaRPr sz="1700">
              <a:latin typeface="Verdana"/>
              <a:cs typeface="Verdana"/>
            </a:endParaRPr>
          </a:p>
          <a:p>
            <a:pPr marL="2260600" indent="-419734">
              <a:lnSpc>
                <a:spcPct val="100000"/>
              </a:lnSpc>
              <a:buAutoNum type="arabicParenBoth"/>
              <a:tabLst>
                <a:tab pos="2261235" algn="l"/>
              </a:tabLst>
            </a:pPr>
            <a:r>
              <a:rPr sz="1700" dirty="0">
                <a:latin typeface="Verdana"/>
                <a:cs typeface="Verdana"/>
              </a:rPr>
              <a:t>In-order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traversal</a:t>
            </a:r>
            <a:endParaRPr sz="1700">
              <a:latin typeface="Verdana"/>
              <a:cs typeface="Verdana"/>
            </a:endParaRPr>
          </a:p>
          <a:p>
            <a:pPr marL="2260600" indent="-419734">
              <a:lnSpc>
                <a:spcPct val="100000"/>
              </a:lnSpc>
              <a:buAutoNum type="arabicParenBoth"/>
              <a:tabLst>
                <a:tab pos="2261235" algn="l"/>
              </a:tabLst>
            </a:pPr>
            <a:r>
              <a:rPr sz="1700" dirty="0">
                <a:latin typeface="Verdana"/>
                <a:cs typeface="Verdana"/>
              </a:rPr>
              <a:t>Pre-order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traversal</a:t>
            </a:r>
            <a:endParaRPr sz="1700">
              <a:latin typeface="Verdana"/>
              <a:cs typeface="Verdana"/>
            </a:endParaRPr>
          </a:p>
          <a:p>
            <a:pPr marL="2260600" indent="-419734">
              <a:lnSpc>
                <a:spcPct val="100000"/>
              </a:lnSpc>
              <a:buAutoNum type="arabicParenBoth"/>
              <a:tabLst>
                <a:tab pos="2261235" algn="l"/>
              </a:tabLst>
            </a:pPr>
            <a:r>
              <a:rPr sz="1700" spc="-10" dirty="0">
                <a:latin typeface="Verdana"/>
                <a:cs typeface="Verdana"/>
              </a:rPr>
              <a:t>Post-order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traversal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57072" y="1582419"/>
            <a:ext cx="6129655" cy="3300729"/>
            <a:chOff x="957072" y="1582419"/>
            <a:chExt cx="6129655" cy="3300729"/>
          </a:xfrm>
        </p:grpSpPr>
        <p:sp>
          <p:nvSpPr>
            <p:cNvPr id="5" name="object 5"/>
            <p:cNvSpPr/>
            <p:nvPr/>
          </p:nvSpPr>
          <p:spPr>
            <a:xfrm>
              <a:off x="1184147" y="1808987"/>
              <a:ext cx="5675376" cy="28468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57072" y="1582419"/>
              <a:ext cx="6129655" cy="3300729"/>
            </a:xfrm>
            <a:custGeom>
              <a:avLst/>
              <a:gdLst/>
              <a:ahLst/>
              <a:cxnLst/>
              <a:rect l="l" t="t" r="r" b="b"/>
              <a:pathLst>
                <a:path w="6129655" h="3300729">
                  <a:moveTo>
                    <a:pt x="5946648" y="182880"/>
                  </a:moveTo>
                  <a:lnTo>
                    <a:pt x="182880" y="182880"/>
                  </a:lnTo>
                  <a:lnTo>
                    <a:pt x="182880" y="228600"/>
                  </a:lnTo>
                  <a:lnTo>
                    <a:pt x="182880" y="3072130"/>
                  </a:lnTo>
                  <a:lnTo>
                    <a:pt x="182880" y="3117850"/>
                  </a:lnTo>
                  <a:lnTo>
                    <a:pt x="5946648" y="3117850"/>
                  </a:lnTo>
                  <a:lnTo>
                    <a:pt x="5946648" y="3072130"/>
                  </a:lnTo>
                  <a:lnTo>
                    <a:pt x="228600" y="3072130"/>
                  </a:lnTo>
                  <a:lnTo>
                    <a:pt x="228600" y="228600"/>
                  </a:lnTo>
                  <a:lnTo>
                    <a:pt x="5900928" y="228600"/>
                  </a:lnTo>
                  <a:lnTo>
                    <a:pt x="5900928" y="3071876"/>
                  </a:lnTo>
                  <a:lnTo>
                    <a:pt x="5946648" y="3071876"/>
                  </a:lnTo>
                  <a:lnTo>
                    <a:pt x="5946648" y="228600"/>
                  </a:lnTo>
                  <a:lnTo>
                    <a:pt x="5946648" y="228092"/>
                  </a:lnTo>
                  <a:lnTo>
                    <a:pt x="5946648" y="182880"/>
                  </a:lnTo>
                  <a:close/>
                </a:path>
                <a:path w="6129655" h="3300729">
                  <a:moveTo>
                    <a:pt x="6129528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0" y="3163570"/>
                  </a:lnTo>
                  <a:lnTo>
                    <a:pt x="0" y="3300730"/>
                  </a:lnTo>
                  <a:lnTo>
                    <a:pt x="6129528" y="3300730"/>
                  </a:lnTo>
                  <a:lnTo>
                    <a:pt x="6129528" y="3163570"/>
                  </a:lnTo>
                  <a:lnTo>
                    <a:pt x="137160" y="3163570"/>
                  </a:lnTo>
                  <a:lnTo>
                    <a:pt x="137160" y="137160"/>
                  </a:lnTo>
                  <a:lnTo>
                    <a:pt x="5992368" y="137160"/>
                  </a:lnTo>
                  <a:lnTo>
                    <a:pt x="5992368" y="3163316"/>
                  </a:lnTo>
                  <a:lnTo>
                    <a:pt x="6129528" y="3163316"/>
                  </a:lnTo>
                  <a:lnTo>
                    <a:pt x="6129528" y="137160"/>
                  </a:lnTo>
                  <a:lnTo>
                    <a:pt x="6129528" y="136652"/>
                  </a:lnTo>
                  <a:lnTo>
                    <a:pt x="61295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29590" y="5026914"/>
            <a:ext cx="68630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29075" algn="l"/>
                <a:tab pos="4392930" algn="l"/>
                <a:tab pos="4755515" algn="l"/>
                <a:tab pos="5119370" algn="l"/>
                <a:tab pos="5485130" algn="l"/>
                <a:tab pos="5841365" algn="l"/>
                <a:tab pos="6129655" algn="l"/>
                <a:tab pos="6470650" algn="l"/>
                <a:tab pos="6775450" algn="l"/>
              </a:tabLst>
            </a:pPr>
            <a:r>
              <a:rPr sz="1700" dirty="0">
                <a:latin typeface="Verdana"/>
                <a:cs typeface="Verdana"/>
              </a:rPr>
              <a:t>Pr</a:t>
            </a:r>
            <a:r>
              <a:rPr sz="1700" spc="5" dirty="0">
                <a:latin typeface="Verdana"/>
                <a:cs typeface="Verdana"/>
              </a:rPr>
              <a:t>e</a:t>
            </a:r>
            <a:r>
              <a:rPr sz="1700" spc="-10" dirty="0">
                <a:latin typeface="Verdana"/>
                <a:cs typeface="Verdana"/>
              </a:rPr>
              <a:t>-</a:t>
            </a:r>
            <a:r>
              <a:rPr sz="1700" dirty="0">
                <a:latin typeface="Verdana"/>
                <a:cs typeface="Verdana"/>
              </a:rPr>
              <a:t>order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</a:t>
            </a:r>
            <a:r>
              <a:rPr sz="1700" spc="-20" dirty="0">
                <a:latin typeface="Verdana"/>
                <a:cs typeface="Verdana"/>
              </a:rPr>
              <a:t>r</a:t>
            </a:r>
            <a:r>
              <a:rPr sz="1700" spc="-15" dirty="0">
                <a:latin typeface="Verdana"/>
                <a:cs typeface="Verdana"/>
              </a:rPr>
              <a:t>av</a:t>
            </a:r>
            <a:r>
              <a:rPr sz="1700" dirty="0">
                <a:latin typeface="Verdana"/>
                <a:cs typeface="Verdana"/>
              </a:rPr>
              <a:t>e</a:t>
            </a:r>
            <a:r>
              <a:rPr sz="1700" spc="5" dirty="0">
                <a:latin typeface="Verdana"/>
                <a:cs typeface="Verdana"/>
              </a:rPr>
              <a:t>r</a:t>
            </a:r>
            <a:r>
              <a:rPr sz="1700" dirty="0">
                <a:latin typeface="Verdana"/>
                <a:cs typeface="Verdana"/>
              </a:rPr>
              <a:t>sal</a:t>
            </a:r>
            <a:r>
              <a:rPr sz="1700" spc="-4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</a:t>
            </a:r>
            <a:r>
              <a:rPr sz="1700" dirty="0">
                <a:latin typeface="Verdana"/>
                <a:cs typeface="Verdana"/>
              </a:rPr>
              <a:t>e</a:t>
            </a:r>
            <a:r>
              <a:rPr sz="1700" spc="-5" dirty="0">
                <a:latin typeface="Verdana"/>
                <a:cs typeface="Verdana"/>
              </a:rPr>
              <a:t> tr</a:t>
            </a:r>
            <a:r>
              <a:rPr sz="1700" spc="5" dirty="0">
                <a:latin typeface="Verdana"/>
                <a:cs typeface="Verdana"/>
              </a:rPr>
              <a:t>e</a:t>
            </a:r>
            <a:r>
              <a:rPr sz="1700" dirty="0">
                <a:latin typeface="Verdana"/>
                <a:cs typeface="Verdana"/>
              </a:rPr>
              <a:t>e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is</a:t>
            </a:r>
            <a:r>
              <a:rPr sz="1700" dirty="0">
                <a:latin typeface="Verdana"/>
                <a:cs typeface="Verdana"/>
              </a:rPr>
              <a:t>:</a:t>
            </a:r>
            <a:r>
              <a:rPr sz="1700" spc="-315" dirty="0"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3300"/>
                </a:solidFill>
                <a:latin typeface="Verdana"/>
                <a:cs typeface="Verdana"/>
              </a:rPr>
              <a:t>a	b	d	g	h	e	i	c	f	j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364" y="5521858"/>
            <a:ext cx="4110354" cy="738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10" dirty="0">
                <a:latin typeface="Verdana"/>
                <a:cs typeface="Verdana"/>
              </a:rPr>
              <a:t>Post-order </a:t>
            </a:r>
            <a:r>
              <a:rPr sz="1700" spc="-5" dirty="0">
                <a:latin typeface="Verdana"/>
                <a:cs typeface="Verdana"/>
              </a:rPr>
              <a:t>traversal </a:t>
            </a:r>
            <a:r>
              <a:rPr sz="1700" dirty="0">
                <a:latin typeface="Verdana"/>
                <a:cs typeface="Verdana"/>
              </a:rPr>
              <a:t>of the tree </a:t>
            </a:r>
            <a:r>
              <a:rPr sz="1700" spc="-5" dirty="0">
                <a:latin typeface="Verdana"/>
                <a:cs typeface="Verdana"/>
              </a:rPr>
              <a:t>is:</a:t>
            </a:r>
            <a:r>
              <a:rPr sz="1700" spc="-55" dirty="0"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6600FF"/>
                </a:solidFill>
                <a:latin typeface="Verdana"/>
                <a:cs typeface="Verdana"/>
              </a:rPr>
              <a:t>g</a:t>
            </a:r>
            <a:endParaRPr sz="1700">
              <a:latin typeface="Verdana"/>
              <a:cs typeface="Verdana"/>
            </a:endParaRPr>
          </a:p>
          <a:p>
            <a:pPr marL="22225">
              <a:lnSpc>
                <a:spcPct val="100000"/>
              </a:lnSpc>
              <a:spcBef>
                <a:spcPts val="1525"/>
              </a:spcBef>
              <a:tabLst>
                <a:tab pos="3961765" algn="l"/>
              </a:tabLst>
            </a:pPr>
            <a:r>
              <a:rPr sz="1700" dirty="0">
                <a:latin typeface="Verdana"/>
                <a:cs typeface="Verdana"/>
              </a:rPr>
              <a:t>In</a:t>
            </a:r>
            <a:r>
              <a:rPr sz="1700" spc="-10" dirty="0">
                <a:latin typeface="Verdana"/>
                <a:cs typeface="Verdana"/>
              </a:rPr>
              <a:t>-</a:t>
            </a:r>
            <a:r>
              <a:rPr sz="1700" dirty="0">
                <a:latin typeface="Verdana"/>
                <a:cs typeface="Verdana"/>
              </a:rPr>
              <a:t>order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</a:t>
            </a:r>
            <a:r>
              <a:rPr sz="1700" spc="-20" dirty="0">
                <a:latin typeface="Verdana"/>
                <a:cs typeface="Verdana"/>
              </a:rPr>
              <a:t>r</a:t>
            </a:r>
            <a:r>
              <a:rPr sz="1700" spc="-15" dirty="0">
                <a:latin typeface="Verdana"/>
                <a:cs typeface="Verdana"/>
              </a:rPr>
              <a:t>av</a:t>
            </a:r>
            <a:r>
              <a:rPr sz="1700" dirty="0">
                <a:latin typeface="Verdana"/>
                <a:cs typeface="Verdana"/>
              </a:rPr>
              <a:t>e</a:t>
            </a:r>
            <a:r>
              <a:rPr sz="1700" spc="5" dirty="0">
                <a:latin typeface="Verdana"/>
                <a:cs typeface="Verdana"/>
              </a:rPr>
              <a:t>r</a:t>
            </a:r>
            <a:r>
              <a:rPr sz="1700" dirty="0">
                <a:latin typeface="Verdana"/>
                <a:cs typeface="Verdana"/>
              </a:rPr>
              <a:t>sal</a:t>
            </a:r>
            <a:r>
              <a:rPr sz="1700" spc="-4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th</a:t>
            </a:r>
            <a:r>
              <a:rPr sz="1700" dirty="0">
                <a:latin typeface="Verdana"/>
                <a:cs typeface="Verdana"/>
              </a:rPr>
              <a:t>e tr</a:t>
            </a:r>
            <a:r>
              <a:rPr sz="1700" spc="5" dirty="0">
                <a:latin typeface="Verdana"/>
                <a:cs typeface="Verdana"/>
              </a:rPr>
              <a:t>e</a:t>
            </a:r>
            <a:r>
              <a:rPr sz="1700" dirty="0">
                <a:latin typeface="Verdana"/>
                <a:cs typeface="Verdana"/>
              </a:rPr>
              <a:t>e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is</a:t>
            </a:r>
            <a:r>
              <a:rPr sz="1700" dirty="0">
                <a:latin typeface="Verdana"/>
                <a:cs typeface="Verdana"/>
              </a:rPr>
              <a:t>: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3300"/>
                </a:solidFill>
                <a:latin typeface="Verdana"/>
                <a:cs typeface="Verdana"/>
              </a:rPr>
              <a:t>g	d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65729" y="5974791"/>
            <a:ext cx="15290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25" algn="l"/>
                <a:tab pos="741045" algn="l"/>
                <a:tab pos="1098550" algn="l"/>
                <a:tab pos="1385570" algn="l"/>
              </a:tabLst>
            </a:pPr>
            <a:r>
              <a:rPr sz="1700" dirty="0">
                <a:solidFill>
                  <a:srgbClr val="FF3300"/>
                </a:solidFill>
                <a:latin typeface="Verdana"/>
                <a:cs typeface="Verdana"/>
              </a:rPr>
              <a:t>h	b	e	i	a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17998" y="5521858"/>
            <a:ext cx="2849245" cy="738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77190" algn="l"/>
                <a:tab pos="742950" algn="l"/>
                <a:tab pos="1029969" algn="l"/>
                <a:tab pos="1389380" algn="l"/>
                <a:tab pos="1753235" algn="l"/>
                <a:tab pos="2057400" algn="l"/>
                <a:tab pos="2363470" algn="l"/>
                <a:tab pos="2705735" algn="l"/>
              </a:tabLst>
            </a:pPr>
            <a:r>
              <a:rPr sz="1700" dirty="0">
                <a:solidFill>
                  <a:srgbClr val="6600FF"/>
                </a:solidFill>
                <a:latin typeface="Verdana"/>
                <a:cs typeface="Verdana"/>
              </a:rPr>
              <a:t>h	d	i	e	b	j	f	c	a</a:t>
            </a:r>
            <a:endParaRPr sz="1700">
              <a:latin typeface="Verdana"/>
              <a:cs typeface="Verdana"/>
            </a:endParaRPr>
          </a:p>
          <a:p>
            <a:pPr marL="1892935">
              <a:lnSpc>
                <a:spcPct val="100000"/>
              </a:lnSpc>
              <a:spcBef>
                <a:spcPts val="1525"/>
              </a:spcBef>
            </a:pPr>
            <a:r>
              <a:rPr sz="1700" dirty="0">
                <a:solidFill>
                  <a:srgbClr val="FF3300"/>
                </a:solidFill>
                <a:latin typeface="Verdana"/>
                <a:cs typeface="Verdana"/>
              </a:rPr>
              <a:t>f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03184" y="5974791"/>
            <a:ext cx="44132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4960" algn="l"/>
              </a:tabLst>
            </a:pPr>
            <a:r>
              <a:rPr sz="1700" dirty="0">
                <a:solidFill>
                  <a:srgbClr val="FF3300"/>
                </a:solidFill>
                <a:latin typeface="Verdana"/>
                <a:cs typeface="Verdana"/>
              </a:rPr>
              <a:t>j	c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3709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Binary Tree</a:t>
            </a:r>
            <a:r>
              <a:rPr sz="2400" b="1" spc="-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Traversal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48564" y="6525979"/>
            <a:ext cx="4349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10</a:t>
            </a:fld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8636889" y="6645323"/>
            <a:ext cx="450215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IIT,</a:t>
            </a:r>
            <a:r>
              <a:rPr spc="-70" dirty="0"/>
              <a:t> </a:t>
            </a:r>
            <a:r>
              <a:rPr dirty="0"/>
              <a:t>JU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739" y="660272"/>
            <a:ext cx="8074025" cy="1062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solidFill>
                  <a:srgbClr val="6600FF"/>
                </a:solidFill>
                <a:latin typeface="Verdana"/>
                <a:cs typeface="Verdana"/>
              </a:rPr>
              <a:t>Example-5</a:t>
            </a:r>
            <a:r>
              <a:rPr sz="1700" spc="-5" dirty="0">
                <a:latin typeface="Verdana"/>
                <a:cs typeface="Verdana"/>
              </a:rPr>
              <a:t>: </a:t>
            </a:r>
            <a:r>
              <a:rPr sz="1700" dirty="0">
                <a:latin typeface="Verdana"/>
                <a:cs typeface="Verdana"/>
              </a:rPr>
              <a:t>Find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following </a:t>
            </a:r>
            <a:r>
              <a:rPr sz="1700" spc="-5" dirty="0">
                <a:latin typeface="Verdana"/>
                <a:cs typeface="Verdana"/>
              </a:rPr>
              <a:t>traversals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the binary </a:t>
            </a:r>
            <a:r>
              <a:rPr sz="1700" dirty="0">
                <a:latin typeface="Verdana"/>
                <a:cs typeface="Verdana"/>
              </a:rPr>
              <a:t>tree shown</a:t>
            </a:r>
            <a:r>
              <a:rPr sz="1700" spc="-5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below.</a:t>
            </a:r>
            <a:endParaRPr sz="1700">
              <a:latin typeface="Verdana"/>
              <a:cs typeface="Verdana"/>
            </a:endParaRPr>
          </a:p>
          <a:p>
            <a:pPr marL="2260600" indent="-419734">
              <a:lnSpc>
                <a:spcPct val="100000"/>
              </a:lnSpc>
              <a:buAutoNum type="arabicParenBoth"/>
              <a:tabLst>
                <a:tab pos="2261235" algn="l"/>
              </a:tabLst>
            </a:pPr>
            <a:r>
              <a:rPr sz="1700" dirty="0">
                <a:latin typeface="Verdana"/>
                <a:cs typeface="Verdana"/>
              </a:rPr>
              <a:t>In-order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traversal</a:t>
            </a:r>
            <a:endParaRPr sz="1700">
              <a:latin typeface="Verdana"/>
              <a:cs typeface="Verdana"/>
            </a:endParaRPr>
          </a:p>
          <a:p>
            <a:pPr marL="2260600" indent="-419734">
              <a:lnSpc>
                <a:spcPct val="100000"/>
              </a:lnSpc>
              <a:buAutoNum type="arabicParenBoth"/>
              <a:tabLst>
                <a:tab pos="2261235" algn="l"/>
              </a:tabLst>
            </a:pPr>
            <a:r>
              <a:rPr sz="1700" dirty="0">
                <a:latin typeface="Verdana"/>
                <a:cs typeface="Verdana"/>
              </a:rPr>
              <a:t>Pre-order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traversal</a:t>
            </a:r>
            <a:endParaRPr sz="1700">
              <a:latin typeface="Verdana"/>
              <a:cs typeface="Verdana"/>
            </a:endParaRPr>
          </a:p>
          <a:p>
            <a:pPr marL="2260600" indent="-419734">
              <a:lnSpc>
                <a:spcPct val="100000"/>
              </a:lnSpc>
              <a:buAutoNum type="arabicParenBoth"/>
              <a:tabLst>
                <a:tab pos="2261235" algn="l"/>
              </a:tabLst>
            </a:pPr>
            <a:r>
              <a:rPr sz="1700" spc="-10" dirty="0">
                <a:latin typeface="Verdana"/>
                <a:cs typeface="Verdana"/>
              </a:rPr>
              <a:t>Post-order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traversal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9590" y="5026914"/>
            <a:ext cx="6449695" cy="123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87775" algn="l"/>
              </a:tabLst>
            </a:pPr>
            <a:r>
              <a:rPr sz="1700" dirty="0">
                <a:latin typeface="Verdana"/>
                <a:cs typeface="Verdana"/>
              </a:rPr>
              <a:t>Pre-order </a:t>
            </a:r>
            <a:r>
              <a:rPr sz="1700" spc="-5" dirty="0">
                <a:latin typeface="Verdana"/>
                <a:cs typeface="Verdana"/>
              </a:rPr>
              <a:t>traversal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tree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is:	</a:t>
            </a:r>
            <a:r>
              <a:rPr sz="1700" b="1" dirty="0">
                <a:latin typeface="Verdana"/>
                <a:cs typeface="Verdana"/>
              </a:rPr>
              <a:t>23 18 12 20 44 35</a:t>
            </a:r>
            <a:r>
              <a:rPr sz="1700" b="1" spc="-8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52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Verdana"/>
              <a:cs typeface="Verdana"/>
            </a:endParaRPr>
          </a:p>
          <a:p>
            <a:pPr marL="36195">
              <a:lnSpc>
                <a:spcPct val="100000"/>
              </a:lnSpc>
            </a:pPr>
            <a:r>
              <a:rPr sz="1700" spc="-10" dirty="0">
                <a:latin typeface="Verdana"/>
                <a:cs typeface="Verdana"/>
              </a:rPr>
              <a:t>Post-order </a:t>
            </a:r>
            <a:r>
              <a:rPr sz="1700" spc="-5" dirty="0">
                <a:latin typeface="Verdana"/>
                <a:cs typeface="Verdana"/>
              </a:rPr>
              <a:t>traversal </a:t>
            </a:r>
            <a:r>
              <a:rPr sz="1700" dirty="0">
                <a:latin typeface="Verdana"/>
                <a:cs typeface="Verdana"/>
              </a:rPr>
              <a:t>of the tree </a:t>
            </a:r>
            <a:r>
              <a:rPr sz="1700" spc="-5" dirty="0">
                <a:latin typeface="Verdana"/>
                <a:cs typeface="Verdana"/>
              </a:rPr>
              <a:t>is: </a:t>
            </a:r>
            <a:r>
              <a:rPr sz="1700" b="1" dirty="0">
                <a:latin typeface="Verdana"/>
                <a:cs typeface="Verdana"/>
              </a:rPr>
              <a:t>12 20 18 35 52 44</a:t>
            </a:r>
            <a:r>
              <a:rPr sz="1700" b="1" spc="-1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23</a:t>
            </a:r>
            <a:endParaRPr sz="1700">
              <a:latin typeface="Verdana"/>
              <a:cs typeface="Verdana"/>
            </a:endParaRPr>
          </a:p>
          <a:p>
            <a:pPr marL="45720">
              <a:lnSpc>
                <a:spcPct val="100000"/>
              </a:lnSpc>
              <a:spcBef>
                <a:spcPts val="1525"/>
              </a:spcBef>
              <a:tabLst>
                <a:tab pos="3698240" algn="l"/>
              </a:tabLst>
            </a:pPr>
            <a:r>
              <a:rPr sz="1700" dirty="0">
                <a:latin typeface="Verdana"/>
                <a:cs typeface="Verdana"/>
              </a:rPr>
              <a:t>In-order </a:t>
            </a:r>
            <a:r>
              <a:rPr sz="1700" spc="-5" dirty="0">
                <a:latin typeface="Verdana"/>
                <a:cs typeface="Verdana"/>
              </a:rPr>
              <a:t>traversal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tree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is:	</a:t>
            </a:r>
            <a:r>
              <a:rPr sz="1700" b="1" dirty="0">
                <a:latin typeface="Verdana"/>
                <a:cs typeface="Verdana"/>
              </a:rPr>
              <a:t>12 18 20 23 35 44</a:t>
            </a:r>
            <a:r>
              <a:rPr sz="1700" b="1" spc="-7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52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2132" y="2033016"/>
            <a:ext cx="4847866" cy="2665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3709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Binary Tree</a:t>
            </a:r>
            <a:r>
              <a:rPr sz="2400" b="1" spc="-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Traversal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48564" y="6525979"/>
            <a:ext cx="4349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11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8636889" y="6645323"/>
            <a:ext cx="450215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IIT,</a:t>
            </a:r>
            <a:r>
              <a:rPr spc="-70" dirty="0"/>
              <a:t> </a:t>
            </a:r>
            <a:r>
              <a:rPr dirty="0"/>
              <a:t>JU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7767" y="631697"/>
            <a:ext cx="8343265" cy="4642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solidFill>
                  <a:srgbClr val="6600FF"/>
                </a:solidFill>
                <a:latin typeface="Verdana"/>
                <a:cs typeface="Verdana"/>
              </a:rPr>
              <a:t>Traversal </a:t>
            </a:r>
            <a:r>
              <a:rPr sz="1700" b="1" spc="-5" dirty="0">
                <a:solidFill>
                  <a:srgbClr val="6600FF"/>
                </a:solidFill>
                <a:latin typeface="Verdana"/>
                <a:cs typeface="Verdana"/>
              </a:rPr>
              <a:t>of </a:t>
            </a:r>
            <a:r>
              <a:rPr sz="1700" b="1" dirty="0">
                <a:solidFill>
                  <a:srgbClr val="6600FF"/>
                </a:solidFill>
                <a:latin typeface="Verdana"/>
                <a:cs typeface="Verdana"/>
              </a:rPr>
              <a:t>Binary Tree Made </a:t>
            </a:r>
            <a:r>
              <a:rPr sz="1700" b="1" spc="-5" dirty="0">
                <a:solidFill>
                  <a:srgbClr val="6600FF"/>
                </a:solidFill>
                <a:latin typeface="Verdana"/>
                <a:cs typeface="Verdana"/>
              </a:rPr>
              <a:t>from Algebraic</a:t>
            </a:r>
            <a:r>
              <a:rPr sz="1700" b="1" spc="-175" dirty="0">
                <a:solidFill>
                  <a:srgbClr val="6600FF"/>
                </a:solidFill>
                <a:latin typeface="Verdana"/>
                <a:cs typeface="Verdana"/>
              </a:rPr>
              <a:t> </a:t>
            </a:r>
            <a:r>
              <a:rPr sz="1700" b="1" spc="-5" dirty="0">
                <a:solidFill>
                  <a:srgbClr val="6600FF"/>
                </a:solidFill>
                <a:latin typeface="Verdana"/>
                <a:cs typeface="Verdana"/>
              </a:rPr>
              <a:t>Expression:</a:t>
            </a:r>
            <a:endParaRPr sz="1700">
              <a:latin typeface="Verdana"/>
              <a:cs typeface="Verdana"/>
            </a:endParaRPr>
          </a:p>
          <a:p>
            <a:pPr marL="626745" marR="286385" indent="-343535">
              <a:lnSpc>
                <a:spcPct val="100000"/>
              </a:lnSpc>
              <a:spcBef>
                <a:spcPts val="1695"/>
              </a:spcBef>
              <a:buFont typeface="Wingdings"/>
              <a:buChar char=""/>
              <a:tabLst>
                <a:tab pos="626745" algn="l"/>
                <a:tab pos="627380" algn="l"/>
              </a:tabLst>
            </a:pPr>
            <a:r>
              <a:rPr sz="1700" dirty="0">
                <a:latin typeface="Verdana"/>
                <a:cs typeface="Verdana"/>
              </a:rPr>
              <a:t>In order </a:t>
            </a:r>
            <a:r>
              <a:rPr sz="1700" spc="-5" dirty="0">
                <a:latin typeface="Verdana"/>
                <a:cs typeface="Verdana"/>
              </a:rPr>
              <a:t>to motivate this </a:t>
            </a:r>
            <a:r>
              <a:rPr sz="1700" dirty="0">
                <a:latin typeface="Verdana"/>
                <a:cs typeface="Verdana"/>
              </a:rPr>
              <a:t>subject, we </a:t>
            </a:r>
            <a:r>
              <a:rPr sz="1700" spc="-5" dirty="0">
                <a:latin typeface="Verdana"/>
                <a:cs typeface="Verdana"/>
              </a:rPr>
              <a:t>introduce the </a:t>
            </a:r>
            <a:r>
              <a:rPr sz="1700" dirty="0">
                <a:latin typeface="Verdana"/>
                <a:cs typeface="Verdana"/>
              </a:rPr>
              <a:t>concept of </a:t>
            </a:r>
            <a:r>
              <a:rPr sz="1700" spc="-5" dirty="0">
                <a:latin typeface="Verdana"/>
                <a:cs typeface="Verdana"/>
              </a:rPr>
              <a:t>Polish  </a:t>
            </a:r>
            <a:r>
              <a:rPr sz="1700" dirty="0">
                <a:latin typeface="Verdana"/>
                <a:cs typeface="Verdana"/>
              </a:rPr>
              <a:t>notation.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"/>
            </a:pPr>
            <a:endParaRPr sz="1600">
              <a:latin typeface="Verdana"/>
              <a:cs typeface="Verdana"/>
            </a:endParaRPr>
          </a:p>
          <a:p>
            <a:pPr marL="626745" marR="213360" indent="-343535" algn="just">
              <a:lnSpc>
                <a:spcPct val="100899"/>
              </a:lnSpc>
              <a:buFont typeface="Wingdings"/>
              <a:buChar char=""/>
              <a:tabLst>
                <a:tab pos="627380" algn="l"/>
              </a:tabLst>
            </a:pPr>
            <a:r>
              <a:rPr sz="1700" spc="-5" dirty="0">
                <a:latin typeface="Verdana"/>
                <a:cs typeface="Verdana"/>
              </a:rPr>
              <a:t>Given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5" dirty="0">
                <a:latin typeface="Verdana"/>
                <a:cs typeface="Verdana"/>
              </a:rPr>
              <a:t>binary operation </a:t>
            </a:r>
            <a:r>
              <a:rPr sz="1700" i="1" spc="-5" dirty="0">
                <a:latin typeface="Arimo"/>
                <a:cs typeface="Arimo"/>
              </a:rPr>
              <a:t>ʘ</a:t>
            </a:r>
            <a:r>
              <a:rPr sz="1700" spc="-5" dirty="0">
                <a:latin typeface="Verdana"/>
                <a:cs typeface="Verdana"/>
              </a:rPr>
              <a:t>, it is customary to </a:t>
            </a:r>
            <a:r>
              <a:rPr sz="1700" dirty="0">
                <a:latin typeface="Verdana"/>
                <a:cs typeface="Verdana"/>
              </a:rPr>
              <a:t>represent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result of  </a:t>
            </a:r>
            <a:r>
              <a:rPr sz="1700" spc="-5" dirty="0">
                <a:latin typeface="Verdana"/>
                <a:cs typeface="Verdana"/>
              </a:rPr>
              <a:t>applying the operation to two </a:t>
            </a:r>
            <a:r>
              <a:rPr sz="1700" dirty="0">
                <a:latin typeface="Verdana"/>
                <a:cs typeface="Verdana"/>
              </a:rPr>
              <a:t>elements </a:t>
            </a:r>
            <a:r>
              <a:rPr sz="1700" i="1" spc="-5" dirty="0">
                <a:latin typeface="Verdana"/>
                <a:cs typeface="Verdana"/>
              </a:rPr>
              <a:t>a</a:t>
            </a:r>
            <a:r>
              <a:rPr sz="1700" spc="-5" dirty="0">
                <a:latin typeface="Verdana"/>
                <a:cs typeface="Verdana"/>
              </a:rPr>
              <a:t>, </a:t>
            </a:r>
            <a:r>
              <a:rPr sz="1700" i="1" dirty="0">
                <a:latin typeface="Verdana"/>
                <a:cs typeface="Verdana"/>
              </a:rPr>
              <a:t>b </a:t>
            </a:r>
            <a:r>
              <a:rPr sz="1700" spc="-5" dirty="0">
                <a:latin typeface="Verdana"/>
                <a:cs typeface="Verdana"/>
              </a:rPr>
              <a:t>by placing the operation  </a:t>
            </a:r>
            <a:r>
              <a:rPr sz="1700" dirty="0">
                <a:latin typeface="Verdana"/>
                <a:cs typeface="Verdana"/>
              </a:rPr>
              <a:t>symbol </a:t>
            </a:r>
            <a:r>
              <a:rPr sz="1700" spc="-5" dirty="0">
                <a:latin typeface="Verdana"/>
                <a:cs typeface="Verdana"/>
              </a:rPr>
              <a:t>in the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middle:</a:t>
            </a:r>
            <a:endParaRPr sz="1700">
              <a:latin typeface="Verdana"/>
              <a:cs typeface="Verdana"/>
            </a:endParaRPr>
          </a:p>
          <a:p>
            <a:pPr marL="3201035" algn="just">
              <a:lnSpc>
                <a:spcPts val="2005"/>
              </a:lnSpc>
            </a:pPr>
            <a:r>
              <a:rPr sz="1700" dirty="0">
                <a:latin typeface="Verdana"/>
                <a:cs typeface="Verdana"/>
              </a:rPr>
              <a:t>a </a:t>
            </a:r>
            <a:r>
              <a:rPr sz="1700" i="1" dirty="0">
                <a:latin typeface="Arimo"/>
                <a:cs typeface="Arimo"/>
              </a:rPr>
              <a:t>ʘ </a:t>
            </a:r>
            <a:r>
              <a:rPr sz="1700" i="1" dirty="0">
                <a:latin typeface="Verdana"/>
                <a:cs typeface="Verdana"/>
              </a:rPr>
              <a:t>b [ e.g. a +</a:t>
            </a:r>
            <a:r>
              <a:rPr sz="1700" i="1" spc="85" dirty="0">
                <a:latin typeface="Verdana"/>
                <a:cs typeface="Verdana"/>
              </a:rPr>
              <a:t> </a:t>
            </a:r>
            <a:r>
              <a:rPr sz="1700" i="1" spc="-5" dirty="0">
                <a:latin typeface="Verdana"/>
                <a:cs typeface="Verdana"/>
              </a:rPr>
              <a:t>b]</a:t>
            </a:r>
            <a:endParaRPr sz="1700">
              <a:latin typeface="Verdana"/>
              <a:cs typeface="Verdana"/>
            </a:endParaRPr>
          </a:p>
          <a:p>
            <a:pPr marL="626745" algn="just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latin typeface="Verdana"/>
                <a:cs typeface="Verdana"/>
              </a:rPr>
              <a:t>This </a:t>
            </a:r>
            <a:r>
              <a:rPr sz="1700" spc="-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called </a:t>
            </a:r>
            <a:r>
              <a:rPr sz="1700" i="1" dirty="0">
                <a:latin typeface="Verdana"/>
                <a:cs typeface="Verdana"/>
              </a:rPr>
              <a:t>infix</a:t>
            </a:r>
            <a:r>
              <a:rPr sz="1700" i="1" spc="-6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notation.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Verdana"/>
              <a:cs typeface="Verdana"/>
            </a:endParaRPr>
          </a:p>
          <a:p>
            <a:pPr marL="626745" marR="5080" indent="-343535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626745" algn="l"/>
                <a:tab pos="627380" algn="l"/>
              </a:tabLst>
            </a:pPr>
            <a:r>
              <a:rPr sz="1700" dirty="0">
                <a:latin typeface="Verdana"/>
                <a:cs typeface="Verdana"/>
              </a:rPr>
              <a:t>The </a:t>
            </a:r>
            <a:r>
              <a:rPr sz="1700" i="1" dirty="0">
                <a:latin typeface="Verdana"/>
                <a:cs typeface="Verdana"/>
              </a:rPr>
              <a:t>Polish or Prefix </a:t>
            </a:r>
            <a:r>
              <a:rPr sz="1700" dirty="0">
                <a:latin typeface="Verdana"/>
                <a:cs typeface="Verdana"/>
              </a:rPr>
              <a:t>notation consists of </a:t>
            </a:r>
            <a:r>
              <a:rPr sz="1700" spc="-5" dirty="0">
                <a:latin typeface="Verdana"/>
                <a:cs typeface="Verdana"/>
              </a:rPr>
              <a:t>placing the operator </a:t>
            </a:r>
            <a:r>
              <a:rPr sz="1700" dirty="0">
                <a:latin typeface="Verdana"/>
                <a:cs typeface="Verdana"/>
              </a:rPr>
              <a:t>symbol </a:t>
            </a:r>
            <a:r>
              <a:rPr sz="1700" spc="-5" dirty="0">
                <a:latin typeface="Verdana"/>
                <a:cs typeface="Verdana"/>
              </a:rPr>
              <a:t>to  the </a:t>
            </a:r>
            <a:r>
              <a:rPr sz="1700" dirty="0">
                <a:latin typeface="Verdana"/>
                <a:cs typeface="Verdana"/>
              </a:rPr>
              <a:t>left i.e. before the </a:t>
            </a:r>
            <a:r>
              <a:rPr sz="1700" spc="-5" dirty="0">
                <a:latin typeface="Verdana"/>
                <a:cs typeface="Verdana"/>
              </a:rPr>
              <a:t>two</a:t>
            </a:r>
            <a:r>
              <a:rPr sz="1700" spc="-5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operands:</a:t>
            </a:r>
            <a:endParaRPr sz="1700">
              <a:latin typeface="Verdana"/>
              <a:cs typeface="Verdana"/>
            </a:endParaRPr>
          </a:p>
          <a:p>
            <a:pPr marL="3201035" algn="just">
              <a:lnSpc>
                <a:spcPts val="2005"/>
              </a:lnSpc>
            </a:pPr>
            <a:r>
              <a:rPr sz="1700" i="1" dirty="0">
                <a:latin typeface="Arimo"/>
                <a:cs typeface="Arimo"/>
              </a:rPr>
              <a:t>ʘ </a:t>
            </a:r>
            <a:r>
              <a:rPr sz="1700" i="1" dirty="0">
                <a:latin typeface="Verdana"/>
                <a:cs typeface="Verdana"/>
              </a:rPr>
              <a:t>a b [ e.g. + a</a:t>
            </a:r>
            <a:r>
              <a:rPr sz="1700" i="1" spc="90" dirty="0">
                <a:latin typeface="Verdana"/>
                <a:cs typeface="Verdana"/>
              </a:rPr>
              <a:t> </a:t>
            </a:r>
            <a:r>
              <a:rPr sz="1700" i="1" spc="-5" dirty="0">
                <a:latin typeface="Verdana"/>
                <a:cs typeface="Verdana"/>
              </a:rPr>
              <a:t>b]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Verdana"/>
              <a:cs typeface="Verdana"/>
            </a:endParaRPr>
          </a:p>
          <a:p>
            <a:pPr marL="626745" indent="-343535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626745" algn="l"/>
                <a:tab pos="627380" algn="l"/>
              </a:tabLst>
            </a:pPr>
            <a:r>
              <a:rPr sz="1700" dirty="0">
                <a:latin typeface="Verdana"/>
                <a:cs typeface="Verdana"/>
              </a:rPr>
              <a:t>The </a:t>
            </a:r>
            <a:r>
              <a:rPr sz="1700" i="1" dirty="0">
                <a:latin typeface="Verdana"/>
                <a:cs typeface="Verdana"/>
              </a:rPr>
              <a:t>reverse Polish or Postfix or Suffix </a:t>
            </a:r>
            <a:r>
              <a:rPr sz="1700" dirty="0">
                <a:latin typeface="Verdana"/>
                <a:cs typeface="Verdana"/>
              </a:rPr>
              <a:t>notation consists of </a:t>
            </a:r>
            <a:r>
              <a:rPr sz="1700" spc="-5" dirty="0">
                <a:latin typeface="Verdana"/>
                <a:cs typeface="Verdana"/>
              </a:rPr>
              <a:t>placing</a:t>
            </a:r>
            <a:r>
              <a:rPr sz="1700" spc="-6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endParaRPr sz="1700">
              <a:latin typeface="Verdana"/>
              <a:cs typeface="Verdana"/>
            </a:endParaRPr>
          </a:p>
          <a:p>
            <a:pPr marL="626745">
              <a:lnSpc>
                <a:spcPts val="2025"/>
              </a:lnSpc>
            </a:pPr>
            <a:r>
              <a:rPr sz="1700" spc="-5" dirty="0">
                <a:latin typeface="Verdana"/>
                <a:cs typeface="Verdana"/>
              </a:rPr>
              <a:t>operator </a:t>
            </a:r>
            <a:r>
              <a:rPr sz="1700" dirty="0">
                <a:latin typeface="Verdana"/>
                <a:cs typeface="Verdana"/>
              </a:rPr>
              <a:t>symbol to the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right:</a:t>
            </a:r>
            <a:endParaRPr sz="1700">
              <a:latin typeface="Verdana"/>
              <a:cs typeface="Verdana"/>
            </a:endParaRPr>
          </a:p>
          <a:p>
            <a:pPr marL="3124835">
              <a:lnSpc>
                <a:spcPts val="2025"/>
              </a:lnSpc>
              <a:tabLst>
                <a:tab pos="4396105" algn="l"/>
              </a:tabLst>
            </a:pPr>
            <a:r>
              <a:rPr sz="1700" i="1" dirty="0">
                <a:latin typeface="Verdana"/>
                <a:cs typeface="Verdana"/>
              </a:rPr>
              <a:t>a b </a:t>
            </a:r>
            <a:r>
              <a:rPr sz="1700" i="1" dirty="0">
                <a:latin typeface="Arimo"/>
                <a:cs typeface="Arimo"/>
              </a:rPr>
              <a:t>ʘ	</a:t>
            </a:r>
            <a:r>
              <a:rPr sz="1700" i="1" dirty="0">
                <a:latin typeface="Verdana"/>
                <a:cs typeface="Verdana"/>
              </a:rPr>
              <a:t>[ e.g. a b +</a:t>
            </a:r>
            <a:r>
              <a:rPr sz="1700" i="1" spc="-30" dirty="0">
                <a:latin typeface="Verdana"/>
                <a:cs typeface="Verdana"/>
              </a:rPr>
              <a:t> </a:t>
            </a:r>
            <a:r>
              <a:rPr sz="1700" i="1" dirty="0">
                <a:latin typeface="Verdana"/>
                <a:cs typeface="Verdana"/>
              </a:rPr>
              <a:t>]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3709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Binary Tree</a:t>
            </a:r>
            <a:r>
              <a:rPr sz="2400" b="1" spc="-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Traversal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48564" y="6525979"/>
            <a:ext cx="4349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12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8636889" y="6645323"/>
            <a:ext cx="450215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IIT,</a:t>
            </a:r>
            <a:r>
              <a:rPr spc="-70" dirty="0"/>
              <a:t> </a:t>
            </a:r>
            <a:r>
              <a:rPr dirty="0"/>
              <a:t>JU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8718" y="3059048"/>
            <a:ext cx="4544513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9265" y="536270"/>
            <a:ext cx="8738235" cy="561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solidFill>
                  <a:srgbClr val="6600FF"/>
                </a:solidFill>
                <a:latin typeface="Verdana"/>
                <a:cs typeface="Verdana"/>
              </a:rPr>
              <a:t>Example-6: </a:t>
            </a:r>
            <a:r>
              <a:rPr sz="1700" spc="-5" dirty="0">
                <a:latin typeface="Verdana"/>
                <a:cs typeface="Verdana"/>
              </a:rPr>
              <a:t>Given </a:t>
            </a:r>
            <a:r>
              <a:rPr sz="1700" dirty="0">
                <a:latin typeface="Verdana"/>
                <a:cs typeface="Verdana"/>
              </a:rPr>
              <a:t>an </a:t>
            </a:r>
            <a:r>
              <a:rPr sz="1700" spc="-5" dirty="0">
                <a:latin typeface="Verdana"/>
                <a:cs typeface="Verdana"/>
              </a:rPr>
              <a:t>algebraic </a:t>
            </a:r>
            <a:r>
              <a:rPr sz="1700" dirty="0">
                <a:latin typeface="Verdana"/>
                <a:cs typeface="Verdana"/>
              </a:rPr>
              <a:t>expression E </a:t>
            </a:r>
            <a:r>
              <a:rPr sz="1700" spc="5" dirty="0">
                <a:latin typeface="Verdana"/>
                <a:cs typeface="Verdana"/>
              </a:rPr>
              <a:t>=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5" dirty="0">
                <a:latin typeface="Verdana"/>
                <a:cs typeface="Verdana"/>
              </a:rPr>
              <a:t>+ </a:t>
            </a:r>
            <a:r>
              <a:rPr sz="1700" dirty="0">
                <a:latin typeface="Verdana"/>
                <a:cs typeface="Verdana"/>
              </a:rPr>
              <a:t>b * c </a:t>
            </a:r>
            <a:r>
              <a:rPr sz="1700" spc="5" dirty="0">
                <a:latin typeface="Verdana"/>
                <a:cs typeface="Verdana"/>
              </a:rPr>
              <a:t>+ </a:t>
            </a:r>
            <a:r>
              <a:rPr sz="1700" dirty="0">
                <a:latin typeface="Verdana"/>
                <a:cs typeface="Verdana"/>
              </a:rPr>
              <a:t>d </a:t>
            </a:r>
            <a:r>
              <a:rPr sz="1700" dirty="0">
                <a:latin typeface="Arial"/>
                <a:cs typeface="Arial"/>
              </a:rPr>
              <a:t>↑ </a:t>
            </a:r>
            <a:r>
              <a:rPr sz="1700" dirty="0">
                <a:latin typeface="Verdana"/>
                <a:cs typeface="Verdana"/>
              </a:rPr>
              <a:t>e * ( f+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h)</a:t>
            </a:r>
            <a:endParaRPr sz="1700">
              <a:latin typeface="Verdana"/>
              <a:cs typeface="Verdana"/>
            </a:endParaRPr>
          </a:p>
          <a:p>
            <a:pPr marL="2233295" indent="-466090">
              <a:lnSpc>
                <a:spcPct val="100000"/>
              </a:lnSpc>
              <a:spcBef>
                <a:spcPts val="1240"/>
              </a:spcBef>
              <a:buAutoNum type="arabicParenBoth"/>
              <a:tabLst>
                <a:tab pos="2233295" algn="l"/>
                <a:tab pos="2233930" algn="l"/>
              </a:tabLst>
            </a:pPr>
            <a:r>
              <a:rPr sz="1700" spc="-5" dirty="0">
                <a:latin typeface="Verdana"/>
                <a:cs typeface="Verdana"/>
              </a:rPr>
              <a:t>Represent </a:t>
            </a:r>
            <a:r>
              <a:rPr sz="1700" dirty="0">
                <a:latin typeface="Verdana"/>
                <a:cs typeface="Verdana"/>
              </a:rPr>
              <a:t>E </a:t>
            </a:r>
            <a:r>
              <a:rPr sz="1700" spc="-5" dirty="0">
                <a:latin typeface="Verdana"/>
                <a:cs typeface="Verdana"/>
              </a:rPr>
              <a:t>by </a:t>
            </a:r>
            <a:r>
              <a:rPr sz="1700" dirty="0">
                <a:latin typeface="Verdana"/>
                <a:cs typeface="Verdana"/>
              </a:rPr>
              <a:t>means of a </a:t>
            </a:r>
            <a:r>
              <a:rPr sz="1700" spc="-5" dirty="0">
                <a:latin typeface="Verdana"/>
                <a:cs typeface="Verdana"/>
              </a:rPr>
              <a:t>binary </a:t>
            </a:r>
            <a:r>
              <a:rPr sz="1700" dirty="0">
                <a:latin typeface="Verdana"/>
                <a:cs typeface="Verdana"/>
              </a:rPr>
              <a:t>tree</a:t>
            </a:r>
            <a:r>
              <a:rPr sz="1700" spc="-70" dirty="0">
                <a:latin typeface="Verdana"/>
                <a:cs typeface="Verdana"/>
              </a:rPr>
              <a:t> </a:t>
            </a:r>
            <a:r>
              <a:rPr sz="1700" spc="-120" dirty="0">
                <a:latin typeface="Verdana"/>
                <a:cs typeface="Verdana"/>
              </a:rPr>
              <a:t>T.</a:t>
            </a:r>
            <a:endParaRPr sz="1700">
              <a:latin typeface="Verdana"/>
              <a:cs typeface="Verdana"/>
            </a:endParaRPr>
          </a:p>
          <a:p>
            <a:pPr marL="2233295" indent="-466090">
              <a:lnSpc>
                <a:spcPct val="100000"/>
              </a:lnSpc>
              <a:spcBef>
                <a:spcPts val="1200"/>
              </a:spcBef>
              <a:buAutoNum type="arabicParenBoth"/>
              <a:tabLst>
                <a:tab pos="2233295" algn="l"/>
                <a:tab pos="2233930" algn="l"/>
              </a:tabLst>
            </a:pPr>
            <a:r>
              <a:rPr sz="1700" dirty="0">
                <a:latin typeface="Verdana"/>
                <a:cs typeface="Verdana"/>
              </a:rPr>
              <a:t>Find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pre-order and </a:t>
            </a:r>
            <a:r>
              <a:rPr sz="1700" spc="-10" dirty="0">
                <a:latin typeface="Verdana"/>
                <a:cs typeface="Verdana"/>
              </a:rPr>
              <a:t>post-order </a:t>
            </a:r>
            <a:r>
              <a:rPr sz="1700" spc="-5" dirty="0">
                <a:latin typeface="Verdana"/>
                <a:cs typeface="Verdana"/>
              </a:rPr>
              <a:t>traversals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120" dirty="0">
                <a:latin typeface="Verdana"/>
                <a:cs typeface="Verdana"/>
              </a:rPr>
              <a:t>T.</a:t>
            </a:r>
            <a:endParaRPr sz="1700">
              <a:latin typeface="Verdana"/>
              <a:cs typeface="Verdana"/>
            </a:endParaRPr>
          </a:p>
          <a:p>
            <a:pPr marL="36195">
              <a:lnSpc>
                <a:spcPct val="100000"/>
              </a:lnSpc>
              <a:spcBef>
                <a:spcPts val="1455"/>
              </a:spcBef>
            </a:pPr>
            <a:r>
              <a:rPr sz="1700" b="1" spc="-5" dirty="0">
                <a:solidFill>
                  <a:srgbClr val="FF0000"/>
                </a:solidFill>
                <a:latin typeface="Verdana"/>
                <a:cs typeface="Verdana"/>
              </a:rPr>
              <a:t>Solution:</a:t>
            </a:r>
            <a:endParaRPr sz="1700">
              <a:latin typeface="Verdana"/>
              <a:cs typeface="Verdana"/>
            </a:endParaRPr>
          </a:p>
          <a:p>
            <a:pPr marL="574040" indent="-248920">
              <a:lnSpc>
                <a:spcPct val="100000"/>
              </a:lnSpc>
              <a:spcBef>
                <a:spcPts val="409"/>
              </a:spcBef>
              <a:buFont typeface="Wingdings"/>
              <a:buChar char=""/>
              <a:tabLst>
                <a:tab pos="574675" algn="l"/>
              </a:tabLst>
            </a:pP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binary </a:t>
            </a:r>
            <a:r>
              <a:rPr sz="1700" dirty="0">
                <a:latin typeface="Verdana"/>
                <a:cs typeface="Verdana"/>
              </a:rPr>
              <a:t>tree for this expression </a:t>
            </a:r>
            <a:r>
              <a:rPr sz="1700" spc="-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given </a:t>
            </a:r>
            <a:r>
              <a:rPr sz="1700" spc="-5" dirty="0">
                <a:latin typeface="Verdana"/>
                <a:cs typeface="Verdana"/>
              </a:rPr>
              <a:t>in </a:t>
            </a:r>
            <a:r>
              <a:rPr sz="1700" dirty="0">
                <a:latin typeface="Verdana"/>
                <a:cs typeface="Verdana"/>
              </a:rPr>
              <a:t>figure</a:t>
            </a:r>
            <a:r>
              <a:rPr sz="1700" spc="-5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below.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1550">
              <a:latin typeface="Verdana"/>
              <a:cs typeface="Verdana"/>
            </a:endParaRPr>
          </a:p>
          <a:p>
            <a:pPr marL="4391660" lvl="1" indent="-305435">
              <a:lnSpc>
                <a:spcPct val="100000"/>
              </a:lnSpc>
              <a:buFont typeface="Wingdings"/>
              <a:buChar char=""/>
              <a:tabLst>
                <a:tab pos="4391660" algn="l"/>
                <a:tab pos="4392295" algn="l"/>
              </a:tabLst>
            </a:pPr>
            <a:r>
              <a:rPr sz="1600" spc="-5" dirty="0">
                <a:latin typeface="Verdana"/>
                <a:cs typeface="Verdana"/>
              </a:rPr>
              <a:t>Pre-order </a:t>
            </a:r>
            <a:r>
              <a:rPr sz="1600" spc="-10" dirty="0">
                <a:latin typeface="Verdana"/>
                <a:cs typeface="Verdana"/>
              </a:rPr>
              <a:t>traversal </a:t>
            </a:r>
            <a:r>
              <a:rPr sz="1600" spc="-5" dirty="0">
                <a:latin typeface="Verdana"/>
                <a:cs typeface="Verdana"/>
              </a:rPr>
              <a:t>of </a:t>
            </a:r>
            <a:r>
              <a:rPr sz="1600" spc="-10" dirty="0">
                <a:latin typeface="Verdana"/>
                <a:cs typeface="Verdana"/>
              </a:rPr>
              <a:t>the </a:t>
            </a:r>
            <a:r>
              <a:rPr sz="1600" spc="-5" dirty="0">
                <a:latin typeface="Verdana"/>
                <a:cs typeface="Verdana"/>
              </a:rPr>
              <a:t>tree</a:t>
            </a:r>
            <a:r>
              <a:rPr sz="1600" spc="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is:</a:t>
            </a:r>
            <a:endParaRPr sz="1600">
              <a:latin typeface="Verdana"/>
              <a:cs typeface="Verdana"/>
            </a:endParaRPr>
          </a:p>
          <a:p>
            <a:pPr marL="5362575">
              <a:lnSpc>
                <a:spcPct val="100000"/>
              </a:lnSpc>
              <a:spcBef>
                <a:spcPts val="935"/>
              </a:spcBef>
            </a:pPr>
            <a:r>
              <a:rPr sz="1600" b="1" spc="-5" dirty="0">
                <a:solidFill>
                  <a:srgbClr val="0000FF"/>
                </a:solidFill>
                <a:latin typeface="Verdana"/>
                <a:cs typeface="Verdana"/>
              </a:rPr>
              <a:t>+ + a * b c * </a:t>
            </a:r>
            <a:r>
              <a:rPr sz="1600" b="1" spc="-5" dirty="0">
                <a:solidFill>
                  <a:srgbClr val="0000FF"/>
                </a:solidFill>
                <a:latin typeface="Arial"/>
                <a:cs typeface="Arial"/>
              </a:rPr>
              <a:t>↑ </a:t>
            </a:r>
            <a:r>
              <a:rPr sz="1600" b="1" spc="-5" dirty="0">
                <a:solidFill>
                  <a:srgbClr val="0000FF"/>
                </a:solidFill>
                <a:latin typeface="Verdana"/>
                <a:cs typeface="Verdana"/>
              </a:rPr>
              <a:t>d e + f</a:t>
            </a:r>
            <a:r>
              <a:rPr sz="1600" b="1" spc="1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0000FF"/>
                </a:solidFill>
                <a:latin typeface="Verdana"/>
                <a:cs typeface="Verdana"/>
              </a:rPr>
              <a:t>h</a:t>
            </a:r>
            <a:endParaRPr sz="1600">
              <a:latin typeface="Verdana"/>
              <a:cs typeface="Verdana"/>
            </a:endParaRPr>
          </a:p>
          <a:p>
            <a:pPr marL="4391660" lvl="1" indent="-305435">
              <a:lnSpc>
                <a:spcPct val="100000"/>
              </a:lnSpc>
              <a:spcBef>
                <a:spcPts val="990"/>
              </a:spcBef>
              <a:buFont typeface="Wingdings"/>
              <a:buChar char=""/>
              <a:tabLst>
                <a:tab pos="4391660" algn="l"/>
                <a:tab pos="4392295" algn="l"/>
              </a:tabLst>
            </a:pPr>
            <a:r>
              <a:rPr sz="1600" spc="-10" dirty="0">
                <a:latin typeface="Verdana"/>
                <a:cs typeface="Verdana"/>
              </a:rPr>
              <a:t>This is </a:t>
            </a:r>
            <a:r>
              <a:rPr sz="1600" spc="-5" dirty="0">
                <a:latin typeface="Verdana"/>
                <a:cs typeface="Verdana"/>
              </a:rPr>
              <a:t>analogous to </a:t>
            </a:r>
            <a:r>
              <a:rPr sz="1600" spc="-15" dirty="0">
                <a:latin typeface="Verdana"/>
                <a:cs typeface="Verdana"/>
              </a:rPr>
              <a:t>Polish</a:t>
            </a:r>
            <a:r>
              <a:rPr sz="1600" spc="8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notation.</a:t>
            </a:r>
            <a:endParaRPr sz="16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buFont typeface="Wingdings"/>
              <a:buChar char=""/>
            </a:pPr>
            <a:endParaRPr sz="19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2000">
              <a:latin typeface="Verdana"/>
              <a:cs typeface="Verdana"/>
            </a:endParaRPr>
          </a:p>
          <a:p>
            <a:pPr marL="5226050" lvl="2" indent="-430530">
              <a:lnSpc>
                <a:spcPct val="100000"/>
              </a:lnSpc>
              <a:buFont typeface="Wingdings"/>
              <a:buChar char=""/>
              <a:tabLst>
                <a:tab pos="5226050" algn="l"/>
                <a:tab pos="5226685" algn="l"/>
              </a:tabLst>
            </a:pPr>
            <a:r>
              <a:rPr sz="1600" spc="-15" dirty="0">
                <a:latin typeface="Verdana"/>
                <a:cs typeface="Verdana"/>
              </a:rPr>
              <a:t>Post-order </a:t>
            </a:r>
            <a:r>
              <a:rPr sz="1600" spc="-10" dirty="0">
                <a:latin typeface="Verdana"/>
                <a:cs typeface="Verdana"/>
              </a:rPr>
              <a:t>traversal </a:t>
            </a:r>
            <a:r>
              <a:rPr sz="1600" spc="-5" dirty="0">
                <a:latin typeface="Verdana"/>
                <a:cs typeface="Verdana"/>
              </a:rPr>
              <a:t>of </a:t>
            </a:r>
            <a:r>
              <a:rPr sz="1600" spc="-10" dirty="0">
                <a:latin typeface="Verdana"/>
                <a:cs typeface="Verdana"/>
              </a:rPr>
              <a:t>the </a:t>
            </a:r>
            <a:r>
              <a:rPr sz="1600" spc="-5" dirty="0">
                <a:latin typeface="Verdana"/>
                <a:cs typeface="Verdana"/>
              </a:rPr>
              <a:t>tree</a:t>
            </a:r>
            <a:r>
              <a:rPr sz="1600" spc="7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is</a:t>
            </a:r>
            <a:endParaRPr sz="1600">
              <a:latin typeface="Verdana"/>
              <a:cs typeface="Verdana"/>
            </a:endParaRPr>
          </a:p>
          <a:p>
            <a:pPr marL="5686425">
              <a:lnSpc>
                <a:spcPct val="100000"/>
              </a:lnSpc>
              <a:spcBef>
                <a:spcPts val="940"/>
              </a:spcBef>
            </a:pPr>
            <a:r>
              <a:rPr sz="1600" b="1" spc="-5" dirty="0">
                <a:solidFill>
                  <a:srgbClr val="FF0000"/>
                </a:solidFill>
                <a:latin typeface="Verdana"/>
                <a:cs typeface="Verdana"/>
              </a:rPr>
              <a:t>a b c * + d e </a:t>
            </a:r>
            <a:r>
              <a:rPr sz="1600" b="1" spc="-5" dirty="0">
                <a:solidFill>
                  <a:srgbClr val="FF0000"/>
                </a:solidFill>
                <a:latin typeface="Arial"/>
                <a:cs typeface="Arial"/>
              </a:rPr>
              <a:t>↑ </a:t>
            </a:r>
            <a:r>
              <a:rPr sz="1600" b="1" spc="-5" dirty="0">
                <a:solidFill>
                  <a:srgbClr val="FF0000"/>
                </a:solidFill>
                <a:latin typeface="Verdana"/>
                <a:cs typeface="Verdana"/>
              </a:rPr>
              <a:t>f h + *</a:t>
            </a:r>
            <a:r>
              <a:rPr sz="1600" b="1" spc="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Verdana"/>
                <a:cs typeface="Verdana"/>
              </a:rPr>
              <a:t>+</a:t>
            </a:r>
            <a:endParaRPr sz="1600">
              <a:latin typeface="Verdana"/>
              <a:cs typeface="Verdana"/>
            </a:endParaRPr>
          </a:p>
          <a:p>
            <a:pPr marL="5154930" marR="5080" lvl="2" indent="-358775">
              <a:lnSpc>
                <a:spcPct val="100000"/>
              </a:lnSpc>
              <a:spcBef>
                <a:spcPts val="980"/>
              </a:spcBef>
              <a:buFont typeface="Wingdings"/>
              <a:buChar char=""/>
              <a:tabLst>
                <a:tab pos="5154295" algn="l"/>
                <a:tab pos="5155565" algn="l"/>
              </a:tabLst>
            </a:pPr>
            <a:r>
              <a:rPr sz="1600" spc="-10" dirty="0">
                <a:latin typeface="Verdana"/>
                <a:cs typeface="Verdana"/>
              </a:rPr>
              <a:t>This is </a:t>
            </a:r>
            <a:r>
              <a:rPr sz="1600" spc="-5" dirty="0">
                <a:latin typeface="Verdana"/>
                <a:cs typeface="Verdana"/>
              </a:rPr>
              <a:t>analogous to </a:t>
            </a:r>
            <a:r>
              <a:rPr sz="1600" spc="-15" dirty="0">
                <a:latin typeface="Verdana"/>
                <a:cs typeface="Verdana"/>
              </a:rPr>
              <a:t>Reverse Polish  </a:t>
            </a:r>
            <a:r>
              <a:rPr sz="1600" spc="-5" dirty="0">
                <a:latin typeface="Verdana"/>
                <a:cs typeface="Verdana"/>
              </a:rPr>
              <a:t>notation.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1700" b="1" spc="-5" dirty="0">
                <a:latin typeface="Verdana"/>
                <a:cs typeface="Verdana"/>
              </a:rPr>
              <a:t>Figure</a:t>
            </a:r>
            <a:r>
              <a:rPr sz="1700" spc="-5" dirty="0">
                <a:latin typeface="Verdana"/>
                <a:cs typeface="Verdana"/>
              </a:rPr>
              <a:t>: </a:t>
            </a:r>
            <a:r>
              <a:rPr sz="1700" spc="-40" dirty="0">
                <a:latin typeface="Verdana"/>
                <a:cs typeface="Verdana"/>
              </a:rPr>
              <a:t>Tree </a:t>
            </a:r>
            <a:r>
              <a:rPr sz="1700" dirty="0">
                <a:latin typeface="Verdana"/>
                <a:cs typeface="Verdana"/>
              </a:rPr>
              <a:t>for E = a + b * c + d </a:t>
            </a:r>
            <a:r>
              <a:rPr sz="1700" dirty="0">
                <a:latin typeface="Arial"/>
                <a:cs typeface="Arial"/>
              </a:rPr>
              <a:t>↑ </a:t>
            </a:r>
            <a:r>
              <a:rPr sz="1700" dirty="0">
                <a:latin typeface="Verdana"/>
                <a:cs typeface="Verdana"/>
              </a:rPr>
              <a:t>e * ( f+</a:t>
            </a:r>
            <a:r>
              <a:rPr sz="1700" spc="8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h)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3709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Binary Tree</a:t>
            </a:r>
            <a:r>
              <a:rPr sz="2400" b="1" spc="-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Traversal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48564" y="6525979"/>
            <a:ext cx="4349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13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8636889" y="6645323"/>
            <a:ext cx="450215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IIT,</a:t>
            </a:r>
            <a:r>
              <a:rPr spc="-70" dirty="0"/>
              <a:t> </a:t>
            </a:r>
            <a:r>
              <a:rPr dirty="0"/>
              <a:t>JU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6814" y="644397"/>
            <a:ext cx="8168640" cy="566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81355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700" dirty="0">
                <a:latin typeface="Verdana"/>
                <a:cs typeface="Verdana"/>
              </a:rPr>
              <a:t>Suppose a </a:t>
            </a:r>
            <a:r>
              <a:rPr sz="1700" spc="-5" dirty="0">
                <a:latin typeface="Verdana"/>
                <a:cs typeface="Verdana"/>
              </a:rPr>
              <a:t>binary </a:t>
            </a:r>
            <a:r>
              <a:rPr sz="1700" dirty="0">
                <a:latin typeface="Verdana"/>
                <a:cs typeface="Verdana"/>
              </a:rPr>
              <a:t>tree T is maintained </a:t>
            </a:r>
            <a:r>
              <a:rPr sz="1700" spc="-5" dirty="0">
                <a:latin typeface="Verdana"/>
                <a:cs typeface="Verdana"/>
              </a:rPr>
              <a:t>in </a:t>
            </a:r>
            <a:r>
              <a:rPr sz="1700" dirty="0">
                <a:latin typeface="Verdana"/>
                <a:cs typeface="Verdana"/>
              </a:rPr>
              <a:t>memory </a:t>
            </a:r>
            <a:r>
              <a:rPr sz="1700" spc="-5" dirty="0">
                <a:latin typeface="Verdana"/>
                <a:cs typeface="Verdana"/>
              </a:rPr>
              <a:t>by </a:t>
            </a:r>
            <a:r>
              <a:rPr sz="1700" dirty="0">
                <a:latin typeface="Verdana"/>
                <a:cs typeface="Verdana"/>
              </a:rPr>
              <a:t>some linked  representation </a:t>
            </a:r>
            <a:r>
              <a:rPr sz="1700" spc="-5" dirty="0">
                <a:latin typeface="Verdana"/>
                <a:cs typeface="Verdana"/>
              </a:rPr>
              <a:t>TREE(INFO, </a:t>
            </a:r>
            <a:r>
              <a:rPr sz="1700" spc="-40" dirty="0">
                <a:latin typeface="Verdana"/>
                <a:cs typeface="Verdana"/>
              </a:rPr>
              <a:t>LEFT, RIGHT,</a:t>
            </a:r>
            <a:r>
              <a:rPr sz="1700" spc="-6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ROOT).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1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FF0000"/>
                </a:solidFill>
                <a:latin typeface="Verdana"/>
                <a:cs typeface="Verdana"/>
              </a:rPr>
              <a:t>Preorder </a:t>
            </a:r>
            <a:r>
              <a:rPr sz="1700" b="1" dirty="0">
                <a:solidFill>
                  <a:srgbClr val="FF0000"/>
                </a:solidFill>
                <a:latin typeface="Verdana"/>
                <a:cs typeface="Verdana"/>
              </a:rPr>
              <a:t>Traversal</a:t>
            </a:r>
            <a:r>
              <a:rPr sz="1700" b="1" spc="-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Verdana"/>
                <a:cs typeface="Verdana"/>
              </a:rPr>
              <a:t>Algorithm:</a:t>
            </a:r>
            <a:endParaRPr sz="1700">
              <a:latin typeface="Verdana"/>
              <a:cs typeface="Verdana"/>
            </a:endParaRPr>
          </a:p>
          <a:p>
            <a:pPr marL="355600" marR="6985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700" dirty="0">
                <a:latin typeface="Verdana"/>
                <a:cs typeface="Verdana"/>
              </a:rPr>
              <a:t>This algorithm uses a </a:t>
            </a:r>
            <a:r>
              <a:rPr sz="1700" spc="-5" dirty="0">
                <a:latin typeface="Verdana"/>
                <a:cs typeface="Verdana"/>
              </a:rPr>
              <a:t>variable </a:t>
            </a:r>
            <a:r>
              <a:rPr sz="1700" spc="5" dirty="0">
                <a:latin typeface="Verdana"/>
                <a:cs typeface="Verdana"/>
              </a:rPr>
              <a:t>PTR </a:t>
            </a:r>
            <a:r>
              <a:rPr sz="1700" dirty="0">
                <a:latin typeface="Verdana"/>
                <a:cs typeface="Verdana"/>
              </a:rPr>
              <a:t>(pointer) which contains the  location of the node N currently being scanned. The algorithm also  uses an </a:t>
            </a:r>
            <a:r>
              <a:rPr sz="1700" spc="-5" dirty="0">
                <a:latin typeface="Verdana"/>
                <a:cs typeface="Verdana"/>
              </a:rPr>
              <a:t>array </a:t>
            </a:r>
            <a:r>
              <a:rPr sz="1700" spc="-15" dirty="0">
                <a:latin typeface="Verdana"/>
                <a:cs typeface="Verdana"/>
              </a:rPr>
              <a:t>STACK, </a:t>
            </a:r>
            <a:r>
              <a:rPr sz="1700" spc="-5" dirty="0">
                <a:latin typeface="Verdana"/>
                <a:cs typeface="Verdana"/>
              </a:rPr>
              <a:t>which will </a:t>
            </a:r>
            <a:r>
              <a:rPr sz="1700" dirty="0">
                <a:latin typeface="Verdana"/>
                <a:cs typeface="Verdana"/>
              </a:rPr>
              <a:t>hold the addresses of nodes for future  processing.</a:t>
            </a:r>
            <a:endParaRPr sz="1700">
              <a:latin typeface="Verdana"/>
              <a:cs typeface="Verdana"/>
            </a:endParaRPr>
          </a:p>
          <a:p>
            <a:pPr marL="355600" marR="131445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700" dirty="0">
                <a:latin typeface="Verdana"/>
                <a:cs typeface="Verdana"/>
              </a:rPr>
              <a:t>Initially </a:t>
            </a:r>
            <a:r>
              <a:rPr sz="1700" spc="-5" dirty="0">
                <a:latin typeface="Verdana"/>
                <a:cs typeface="Verdana"/>
              </a:rPr>
              <a:t>push </a:t>
            </a:r>
            <a:r>
              <a:rPr sz="1700" dirty="0">
                <a:latin typeface="Verdana"/>
                <a:cs typeface="Verdana"/>
              </a:rPr>
              <a:t>NULL onto </a:t>
            </a:r>
            <a:r>
              <a:rPr sz="1700" spc="-15" dirty="0">
                <a:latin typeface="Verdana"/>
                <a:cs typeface="Verdana"/>
              </a:rPr>
              <a:t>STACK </a:t>
            </a:r>
            <a:r>
              <a:rPr sz="1700" dirty="0">
                <a:latin typeface="Verdana"/>
                <a:cs typeface="Verdana"/>
              </a:rPr>
              <a:t>and then set </a:t>
            </a:r>
            <a:r>
              <a:rPr sz="1700" spc="-25" dirty="0">
                <a:latin typeface="Verdana"/>
                <a:cs typeface="Verdana"/>
              </a:rPr>
              <a:t>PTR:=ROOT. </a:t>
            </a:r>
            <a:r>
              <a:rPr sz="1700" spc="5" dirty="0">
                <a:latin typeface="Verdana"/>
                <a:cs typeface="Verdana"/>
              </a:rPr>
              <a:t>Then </a:t>
            </a:r>
            <a:r>
              <a:rPr sz="1700" dirty="0">
                <a:latin typeface="Verdana"/>
                <a:cs typeface="Verdana"/>
              </a:rPr>
              <a:t>repeat  the following steps until PTR=NULL </a:t>
            </a:r>
            <a:r>
              <a:rPr sz="1700" spc="-80" dirty="0">
                <a:latin typeface="Verdana"/>
                <a:cs typeface="Verdana"/>
              </a:rPr>
              <a:t>or, </a:t>
            </a:r>
            <a:r>
              <a:rPr sz="1700" spc="-15" dirty="0">
                <a:latin typeface="Verdana"/>
                <a:cs typeface="Verdana"/>
              </a:rPr>
              <a:t>equivalently, </a:t>
            </a:r>
            <a:r>
              <a:rPr sz="1700" dirty="0">
                <a:latin typeface="Verdana"/>
                <a:cs typeface="Verdana"/>
              </a:rPr>
              <a:t>while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PTR≠NULL.</a:t>
            </a:r>
            <a:endParaRPr sz="1700">
              <a:latin typeface="Verdana"/>
              <a:cs typeface="Verdana"/>
            </a:endParaRPr>
          </a:p>
          <a:p>
            <a:pPr marL="930275" lvl="1" indent="-356235">
              <a:lnSpc>
                <a:spcPct val="100000"/>
              </a:lnSpc>
              <a:spcBef>
                <a:spcPts val="1200"/>
              </a:spcBef>
              <a:buAutoNum type="alphaLcParenR"/>
              <a:tabLst>
                <a:tab pos="917575" algn="l"/>
                <a:tab pos="930910" algn="l"/>
              </a:tabLst>
            </a:pPr>
            <a:r>
              <a:rPr sz="1500" spc="-5" dirty="0">
                <a:latin typeface="Verdana"/>
                <a:cs typeface="Verdana"/>
              </a:rPr>
              <a:t>Proceed down the </a:t>
            </a:r>
            <a:r>
              <a:rPr sz="1500" spc="-10" dirty="0">
                <a:latin typeface="Verdana"/>
                <a:cs typeface="Verdana"/>
              </a:rPr>
              <a:t>left-most </a:t>
            </a:r>
            <a:r>
              <a:rPr sz="1500" spc="-5" dirty="0">
                <a:latin typeface="Verdana"/>
                <a:cs typeface="Verdana"/>
              </a:rPr>
              <a:t>path rooted </a:t>
            </a:r>
            <a:r>
              <a:rPr sz="1500" dirty="0">
                <a:latin typeface="Verdana"/>
                <a:cs typeface="Verdana"/>
              </a:rPr>
              <a:t>at PTR, </a:t>
            </a:r>
            <a:r>
              <a:rPr sz="1500" spc="-5" dirty="0">
                <a:latin typeface="Verdana"/>
                <a:cs typeface="Verdana"/>
              </a:rPr>
              <a:t>processing each </a:t>
            </a:r>
            <a:r>
              <a:rPr sz="1500" dirty="0">
                <a:latin typeface="Verdana"/>
                <a:cs typeface="Verdana"/>
              </a:rPr>
              <a:t>node N</a:t>
            </a:r>
            <a:r>
              <a:rPr sz="1500" spc="3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on</a:t>
            </a:r>
            <a:endParaRPr sz="1500">
              <a:latin typeface="Verdana"/>
              <a:cs typeface="Verdana"/>
            </a:endParaRPr>
          </a:p>
          <a:p>
            <a:pPr marR="224790" algn="ctr">
              <a:lnSpc>
                <a:spcPct val="100000"/>
              </a:lnSpc>
            </a:pPr>
            <a:r>
              <a:rPr sz="1500" spc="-5" dirty="0">
                <a:latin typeface="Verdana"/>
                <a:cs typeface="Verdana"/>
              </a:rPr>
              <a:t>the path and </a:t>
            </a:r>
            <a:r>
              <a:rPr sz="1500" spc="-10" dirty="0">
                <a:latin typeface="Verdana"/>
                <a:cs typeface="Verdana"/>
              </a:rPr>
              <a:t>pushing </a:t>
            </a:r>
            <a:r>
              <a:rPr sz="1500" spc="-5" dirty="0">
                <a:latin typeface="Verdana"/>
                <a:cs typeface="Verdana"/>
              </a:rPr>
              <a:t>each </a:t>
            </a:r>
            <a:r>
              <a:rPr sz="1500" spc="-10" dirty="0">
                <a:latin typeface="Verdana"/>
                <a:cs typeface="Verdana"/>
              </a:rPr>
              <a:t>right child </a:t>
            </a:r>
            <a:r>
              <a:rPr sz="1500" spc="-5" dirty="0">
                <a:latin typeface="Verdana"/>
                <a:cs typeface="Verdana"/>
              </a:rPr>
              <a:t>R(N), </a:t>
            </a:r>
            <a:r>
              <a:rPr sz="1500" spc="-10" dirty="0">
                <a:latin typeface="Verdana"/>
                <a:cs typeface="Verdana"/>
              </a:rPr>
              <a:t>if </a:t>
            </a:r>
            <a:r>
              <a:rPr sz="1500" spc="-45" dirty="0">
                <a:latin typeface="Verdana"/>
                <a:cs typeface="Verdana"/>
              </a:rPr>
              <a:t>any, </a:t>
            </a:r>
            <a:r>
              <a:rPr sz="1500" spc="-5" dirty="0">
                <a:latin typeface="Verdana"/>
                <a:cs typeface="Verdana"/>
              </a:rPr>
              <a:t>onto</a:t>
            </a:r>
            <a:r>
              <a:rPr sz="1500" spc="165" dirty="0">
                <a:latin typeface="Verdana"/>
                <a:cs typeface="Verdana"/>
              </a:rPr>
              <a:t> </a:t>
            </a:r>
            <a:r>
              <a:rPr sz="1500" spc="-20" dirty="0">
                <a:latin typeface="Verdana"/>
                <a:cs typeface="Verdana"/>
              </a:rPr>
              <a:t>STACK.</a:t>
            </a:r>
            <a:endParaRPr sz="1500">
              <a:latin typeface="Verdana"/>
              <a:cs typeface="Verdana"/>
            </a:endParaRPr>
          </a:p>
          <a:p>
            <a:pPr marL="1844675" marR="614680" lvl="2" indent="-342900">
              <a:lnSpc>
                <a:spcPct val="100000"/>
              </a:lnSpc>
              <a:spcBef>
                <a:spcPts val="1200"/>
              </a:spcBef>
              <a:buFont typeface="Wingdings"/>
              <a:buChar char=""/>
              <a:tabLst>
                <a:tab pos="1844675" algn="l"/>
                <a:tab pos="1845310" algn="l"/>
              </a:tabLst>
            </a:pP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5" dirty="0">
                <a:latin typeface="Verdana"/>
                <a:cs typeface="Verdana"/>
              </a:rPr>
              <a:t>traversing </a:t>
            </a:r>
            <a:r>
              <a:rPr sz="1500" spc="-5" dirty="0">
                <a:latin typeface="Verdana"/>
                <a:cs typeface="Verdana"/>
              </a:rPr>
              <a:t>ends after </a:t>
            </a:r>
            <a:r>
              <a:rPr sz="1500" dirty="0">
                <a:latin typeface="Verdana"/>
                <a:cs typeface="Verdana"/>
              </a:rPr>
              <a:t>a node N </a:t>
            </a:r>
            <a:r>
              <a:rPr sz="1500" spc="-10" dirty="0">
                <a:latin typeface="Verdana"/>
                <a:cs typeface="Verdana"/>
              </a:rPr>
              <a:t>with </a:t>
            </a:r>
            <a:r>
              <a:rPr sz="1500" dirty="0">
                <a:latin typeface="Verdana"/>
                <a:cs typeface="Verdana"/>
              </a:rPr>
              <a:t>no </a:t>
            </a:r>
            <a:r>
              <a:rPr sz="1500" spc="-10" dirty="0">
                <a:latin typeface="Verdana"/>
                <a:cs typeface="Verdana"/>
              </a:rPr>
              <a:t>left child </a:t>
            </a:r>
            <a:r>
              <a:rPr sz="1500" dirty="0">
                <a:latin typeface="Verdana"/>
                <a:cs typeface="Verdana"/>
              </a:rPr>
              <a:t>L(N) </a:t>
            </a:r>
            <a:r>
              <a:rPr sz="1500" spc="-10" dirty="0">
                <a:latin typeface="Verdana"/>
                <a:cs typeface="Verdana"/>
              </a:rPr>
              <a:t>is  </a:t>
            </a:r>
            <a:r>
              <a:rPr sz="1500" spc="-5" dirty="0">
                <a:latin typeface="Verdana"/>
                <a:cs typeface="Verdana"/>
              </a:rPr>
              <a:t>processed.</a:t>
            </a:r>
            <a:endParaRPr sz="1500">
              <a:latin typeface="Verdana"/>
              <a:cs typeface="Verdana"/>
            </a:endParaRPr>
          </a:p>
          <a:p>
            <a:pPr marL="1844675" marR="229235" lvl="2" indent="-342900">
              <a:lnSpc>
                <a:spcPct val="100000"/>
              </a:lnSpc>
              <a:spcBef>
                <a:spcPts val="1200"/>
              </a:spcBef>
              <a:buFont typeface="Wingdings"/>
              <a:buChar char=""/>
              <a:tabLst>
                <a:tab pos="1844675" algn="l"/>
                <a:tab pos="1845310" algn="l"/>
              </a:tabLst>
            </a:pPr>
            <a:r>
              <a:rPr sz="1500" spc="-5" dirty="0">
                <a:latin typeface="Verdana"/>
                <a:cs typeface="Verdana"/>
              </a:rPr>
              <a:t>Thus PTR </a:t>
            </a:r>
            <a:r>
              <a:rPr sz="1500" spc="-10" dirty="0">
                <a:latin typeface="Verdana"/>
                <a:cs typeface="Verdana"/>
              </a:rPr>
              <a:t>is </a:t>
            </a:r>
            <a:r>
              <a:rPr sz="1500" spc="-5" dirty="0">
                <a:latin typeface="Verdana"/>
                <a:cs typeface="Verdana"/>
              </a:rPr>
              <a:t>updated using PTR:=LEFT[PTR], </a:t>
            </a:r>
            <a:r>
              <a:rPr sz="1500" dirty="0">
                <a:latin typeface="Verdana"/>
                <a:cs typeface="Verdana"/>
              </a:rPr>
              <a:t>and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5" dirty="0">
                <a:latin typeface="Verdana"/>
                <a:cs typeface="Verdana"/>
              </a:rPr>
              <a:t>traversing  </a:t>
            </a:r>
            <a:r>
              <a:rPr sz="1500" dirty="0">
                <a:latin typeface="Verdana"/>
                <a:cs typeface="Verdana"/>
              </a:rPr>
              <a:t>stops </a:t>
            </a:r>
            <a:r>
              <a:rPr sz="1500" spc="-5" dirty="0">
                <a:latin typeface="Verdana"/>
                <a:cs typeface="Verdana"/>
              </a:rPr>
              <a:t>when</a:t>
            </a:r>
            <a:r>
              <a:rPr sz="150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LEFT[PTR]=NULL.</a:t>
            </a:r>
            <a:endParaRPr sz="1500">
              <a:latin typeface="Verdana"/>
              <a:cs typeface="Verdana"/>
            </a:endParaRPr>
          </a:p>
          <a:p>
            <a:pPr marL="930275" marR="720090" indent="-342900">
              <a:lnSpc>
                <a:spcPct val="100000"/>
              </a:lnSpc>
              <a:spcBef>
                <a:spcPts val="1205"/>
              </a:spcBef>
              <a:tabLst>
                <a:tab pos="930275" algn="l"/>
              </a:tabLst>
            </a:pPr>
            <a:r>
              <a:rPr sz="1500" spc="-5" dirty="0">
                <a:latin typeface="Verdana"/>
                <a:cs typeface="Verdana"/>
              </a:rPr>
              <a:t>a)	[Backtracking] </a:t>
            </a:r>
            <a:r>
              <a:rPr sz="1500" spc="-15" dirty="0">
                <a:latin typeface="Verdana"/>
                <a:cs typeface="Verdana"/>
              </a:rPr>
              <a:t>Pop </a:t>
            </a:r>
            <a:r>
              <a:rPr sz="1500" dirty="0">
                <a:latin typeface="Verdana"/>
                <a:cs typeface="Verdana"/>
              </a:rPr>
              <a:t>and </a:t>
            </a:r>
            <a:r>
              <a:rPr sz="1500" spc="-5" dirty="0">
                <a:latin typeface="Verdana"/>
                <a:cs typeface="Verdana"/>
              </a:rPr>
              <a:t>assign to PTR the top </a:t>
            </a:r>
            <a:r>
              <a:rPr sz="1500" spc="-10" dirty="0">
                <a:latin typeface="Verdana"/>
                <a:cs typeface="Verdana"/>
              </a:rPr>
              <a:t>element </a:t>
            </a:r>
            <a:r>
              <a:rPr sz="1500" dirty="0">
                <a:latin typeface="Verdana"/>
                <a:cs typeface="Verdana"/>
              </a:rPr>
              <a:t>on </a:t>
            </a:r>
            <a:r>
              <a:rPr sz="1500" spc="-20" dirty="0">
                <a:latin typeface="Verdana"/>
                <a:cs typeface="Verdana"/>
              </a:rPr>
              <a:t>STACK. </a:t>
            </a:r>
            <a:r>
              <a:rPr sz="1500" dirty="0">
                <a:latin typeface="Verdana"/>
                <a:cs typeface="Verdana"/>
              </a:rPr>
              <a:t>IF  </a:t>
            </a:r>
            <a:r>
              <a:rPr sz="1500" spc="-5" dirty="0">
                <a:latin typeface="Verdana"/>
                <a:cs typeface="Verdana"/>
              </a:rPr>
              <a:t>PTR≠NULL, then </a:t>
            </a:r>
            <a:r>
              <a:rPr sz="1500" spc="-10" dirty="0">
                <a:latin typeface="Verdana"/>
                <a:cs typeface="Verdana"/>
              </a:rPr>
              <a:t>return </a:t>
            </a:r>
            <a:r>
              <a:rPr sz="1500" spc="-5" dirty="0">
                <a:latin typeface="Verdana"/>
                <a:cs typeface="Verdana"/>
              </a:rPr>
              <a:t>to Step (a); otherwise</a:t>
            </a:r>
            <a:r>
              <a:rPr sz="1500" spc="1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exit.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5545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Traversal </a:t>
            </a:r>
            <a:r>
              <a:rPr sz="2400" b="1" spc="-10" dirty="0">
                <a:solidFill>
                  <a:srgbClr val="000000"/>
                </a:solidFill>
                <a:latin typeface="Verdana"/>
                <a:cs typeface="Verdana"/>
              </a:rPr>
              <a:t>Algorithm </a:t>
            </a: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Using</a:t>
            </a:r>
            <a:r>
              <a:rPr sz="2400" b="1" spc="3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Stack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48564" y="6525979"/>
            <a:ext cx="4349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14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8636889" y="6645323"/>
            <a:ext cx="450215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IIT,</a:t>
            </a:r>
            <a:r>
              <a:rPr spc="-70" dirty="0"/>
              <a:t> </a:t>
            </a:r>
            <a:r>
              <a:rPr dirty="0"/>
              <a:t>JU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6814" y="644397"/>
            <a:ext cx="7609205" cy="1779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700" spc="-45" dirty="0">
                <a:latin typeface="Verdana"/>
                <a:cs typeface="Verdana"/>
              </a:rPr>
              <a:t>We </a:t>
            </a:r>
            <a:r>
              <a:rPr sz="1700" dirty="0">
                <a:latin typeface="Verdana"/>
                <a:cs typeface="Verdana"/>
              </a:rPr>
              <a:t>simulate the preorder </a:t>
            </a:r>
            <a:r>
              <a:rPr sz="1700" spc="-5" dirty="0">
                <a:latin typeface="Verdana"/>
                <a:cs typeface="Verdana"/>
              </a:rPr>
              <a:t>traversal </a:t>
            </a:r>
            <a:r>
              <a:rPr sz="1700" dirty="0">
                <a:latin typeface="Verdana"/>
                <a:cs typeface="Verdana"/>
              </a:rPr>
              <a:t>algorithm </a:t>
            </a:r>
            <a:r>
              <a:rPr sz="1700" spc="-5" dirty="0">
                <a:latin typeface="Verdana"/>
                <a:cs typeface="Verdana"/>
              </a:rPr>
              <a:t>with </a:t>
            </a:r>
            <a:r>
              <a:rPr sz="1700" dirty="0">
                <a:latin typeface="Verdana"/>
                <a:cs typeface="Verdana"/>
              </a:rPr>
              <a:t>an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example.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"/>
            </a:pPr>
            <a:endParaRPr sz="1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700" b="1" spc="-5" dirty="0">
                <a:solidFill>
                  <a:srgbClr val="00AF50"/>
                </a:solidFill>
                <a:latin typeface="Verdana"/>
                <a:cs typeface="Verdana"/>
              </a:rPr>
              <a:t>Example: Preorder </a:t>
            </a:r>
            <a:r>
              <a:rPr sz="1700" b="1" dirty="0">
                <a:solidFill>
                  <a:srgbClr val="00AF50"/>
                </a:solidFill>
                <a:latin typeface="Verdana"/>
                <a:cs typeface="Verdana"/>
              </a:rPr>
              <a:t>Traversal</a:t>
            </a:r>
            <a:r>
              <a:rPr sz="1700" b="1" spc="-6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700" b="1" spc="-5" dirty="0">
                <a:solidFill>
                  <a:srgbClr val="00AF50"/>
                </a:solidFill>
                <a:latin typeface="Verdana"/>
                <a:cs typeface="Verdana"/>
              </a:rPr>
              <a:t>Algorithm</a:t>
            </a:r>
            <a:endParaRPr sz="17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700" spc="-5" dirty="0">
                <a:latin typeface="Verdana"/>
                <a:cs typeface="Verdana"/>
              </a:rPr>
              <a:t>Consider </a:t>
            </a: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binary </a:t>
            </a:r>
            <a:r>
              <a:rPr sz="1700" dirty="0">
                <a:latin typeface="Verdana"/>
                <a:cs typeface="Verdana"/>
              </a:rPr>
              <a:t>tree shown </a:t>
            </a:r>
            <a:r>
              <a:rPr sz="1700" spc="-5" dirty="0">
                <a:latin typeface="Verdana"/>
                <a:cs typeface="Verdana"/>
              </a:rPr>
              <a:t>in </a:t>
            </a:r>
            <a:r>
              <a:rPr sz="1700" dirty="0">
                <a:latin typeface="Verdana"/>
                <a:cs typeface="Verdana"/>
              </a:rPr>
              <a:t>the figure </a:t>
            </a:r>
            <a:r>
              <a:rPr sz="1700" spc="-10" dirty="0">
                <a:latin typeface="Verdana"/>
                <a:cs typeface="Verdana"/>
              </a:rPr>
              <a:t>below. </a:t>
            </a:r>
            <a:r>
              <a:rPr sz="1700" dirty="0">
                <a:latin typeface="Verdana"/>
                <a:cs typeface="Verdana"/>
              </a:rPr>
              <a:t>Determine the  preorder </a:t>
            </a:r>
            <a:r>
              <a:rPr sz="1700" spc="-5" dirty="0">
                <a:latin typeface="Verdana"/>
                <a:cs typeface="Verdana"/>
              </a:rPr>
              <a:t>traversal </a:t>
            </a:r>
            <a:r>
              <a:rPr sz="1700" dirty="0">
                <a:latin typeface="Verdana"/>
                <a:cs typeface="Verdana"/>
              </a:rPr>
              <a:t>of the tree </a:t>
            </a:r>
            <a:r>
              <a:rPr sz="1700" spc="-5" dirty="0">
                <a:latin typeface="Verdana"/>
                <a:cs typeface="Verdana"/>
              </a:rPr>
              <a:t>by </a:t>
            </a:r>
            <a:r>
              <a:rPr sz="1700" dirty="0">
                <a:latin typeface="Verdana"/>
                <a:cs typeface="Verdana"/>
              </a:rPr>
              <a:t>simulating the </a:t>
            </a:r>
            <a:r>
              <a:rPr sz="1700" spc="-5" dirty="0">
                <a:latin typeface="Verdana"/>
                <a:cs typeface="Verdana"/>
              </a:rPr>
              <a:t>above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algorithm.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5545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Traversal </a:t>
            </a:r>
            <a:r>
              <a:rPr sz="2400" b="1" spc="-10" dirty="0">
                <a:solidFill>
                  <a:srgbClr val="000000"/>
                </a:solidFill>
                <a:latin typeface="Verdana"/>
                <a:cs typeface="Verdana"/>
              </a:rPr>
              <a:t>Algorithm </a:t>
            </a: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Using</a:t>
            </a:r>
            <a:r>
              <a:rPr sz="2400" b="1" spc="3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Stack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19371" y="3319271"/>
            <a:ext cx="378460" cy="433070"/>
          </a:xfrm>
          <a:custGeom>
            <a:avLst/>
            <a:gdLst/>
            <a:ahLst/>
            <a:cxnLst/>
            <a:rect l="l" t="t" r="r" b="b"/>
            <a:pathLst>
              <a:path w="378460" h="433070">
                <a:moveTo>
                  <a:pt x="377951" y="0"/>
                </a:moveTo>
                <a:lnTo>
                  <a:pt x="0" y="43281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73167" y="3261359"/>
            <a:ext cx="683260" cy="440690"/>
          </a:xfrm>
          <a:custGeom>
            <a:avLst/>
            <a:gdLst/>
            <a:ahLst/>
            <a:cxnLst/>
            <a:rect l="l" t="t" r="r" b="b"/>
            <a:pathLst>
              <a:path w="683260" h="440689">
                <a:moveTo>
                  <a:pt x="0" y="0"/>
                </a:moveTo>
                <a:lnTo>
                  <a:pt x="682752" y="44043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67403" y="3743959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93258" y="374269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2064" y="4516069"/>
            <a:ext cx="191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5240" y="3112134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92172" y="5219827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52209" y="4581905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90671" y="520636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00040" y="4519929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75076" y="3989832"/>
            <a:ext cx="520065" cy="509270"/>
          </a:xfrm>
          <a:custGeom>
            <a:avLst/>
            <a:gdLst/>
            <a:ahLst/>
            <a:cxnLst/>
            <a:rect l="l" t="t" r="r" b="b"/>
            <a:pathLst>
              <a:path w="520064" h="509270">
                <a:moveTo>
                  <a:pt x="519684" y="0"/>
                </a:moveTo>
                <a:lnTo>
                  <a:pt x="0" y="50901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76600" y="4771644"/>
            <a:ext cx="338455" cy="434340"/>
          </a:xfrm>
          <a:custGeom>
            <a:avLst/>
            <a:gdLst/>
            <a:ahLst/>
            <a:cxnLst/>
            <a:rect l="l" t="t" r="r" b="b"/>
            <a:pathLst>
              <a:path w="338454" h="434339">
                <a:moveTo>
                  <a:pt x="0" y="0"/>
                </a:moveTo>
                <a:lnTo>
                  <a:pt x="338327" y="43433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07564" y="4776215"/>
            <a:ext cx="431800" cy="342900"/>
          </a:xfrm>
          <a:custGeom>
            <a:avLst/>
            <a:gdLst/>
            <a:ahLst/>
            <a:cxnLst/>
            <a:rect l="l" t="t" r="r" b="b"/>
            <a:pathLst>
              <a:path w="431800" h="342900">
                <a:moveTo>
                  <a:pt x="431292" y="0"/>
                </a:moveTo>
                <a:lnTo>
                  <a:pt x="0" y="3428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88635" y="4078223"/>
            <a:ext cx="440690" cy="463550"/>
          </a:xfrm>
          <a:custGeom>
            <a:avLst/>
            <a:gdLst/>
            <a:ahLst/>
            <a:cxnLst/>
            <a:rect l="l" t="t" r="r" b="b"/>
            <a:pathLst>
              <a:path w="440689" h="463550">
                <a:moveTo>
                  <a:pt x="440436" y="0"/>
                </a:moveTo>
                <a:lnTo>
                  <a:pt x="0" y="46329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733288" y="4066032"/>
            <a:ext cx="402590" cy="490855"/>
          </a:xfrm>
          <a:custGeom>
            <a:avLst/>
            <a:gdLst/>
            <a:ahLst/>
            <a:cxnLst/>
            <a:rect l="l" t="t" r="r" b="b"/>
            <a:pathLst>
              <a:path w="402589" h="490854">
                <a:moveTo>
                  <a:pt x="0" y="0"/>
                </a:moveTo>
                <a:lnTo>
                  <a:pt x="402336" y="49072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008501" y="590529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692652" y="5469635"/>
            <a:ext cx="338455" cy="434340"/>
          </a:xfrm>
          <a:custGeom>
            <a:avLst/>
            <a:gdLst/>
            <a:ahLst/>
            <a:cxnLst/>
            <a:rect l="l" t="t" r="r" b="b"/>
            <a:pathLst>
              <a:path w="338454" h="434339">
                <a:moveTo>
                  <a:pt x="0" y="0"/>
                </a:moveTo>
                <a:lnTo>
                  <a:pt x="338327" y="43433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4294967295"/>
          </p:nvPr>
        </p:nvSpPr>
        <p:spPr>
          <a:xfrm>
            <a:off x="48564" y="6525979"/>
            <a:ext cx="4349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15</a:t>
            </a:fld>
            <a:endParaRPr spc="-5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4294967295"/>
          </p:nvPr>
        </p:nvSpPr>
        <p:spPr>
          <a:xfrm>
            <a:off x="8636889" y="6645323"/>
            <a:ext cx="450215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IIT,</a:t>
            </a:r>
            <a:r>
              <a:rPr spc="-70" dirty="0"/>
              <a:t> </a:t>
            </a:r>
            <a:r>
              <a:rPr dirty="0"/>
              <a:t>JU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6814" y="444560"/>
            <a:ext cx="8351520" cy="574738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700" b="1" dirty="0">
                <a:solidFill>
                  <a:srgbClr val="6600FF"/>
                </a:solidFill>
                <a:latin typeface="Verdana"/>
                <a:cs typeface="Verdana"/>
              </a:rPr>
              <a:t>Solution:</a:t>
            </a:r>
            <a:endParaRPr sz="17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355600" algn="l"/>
              </a:tabLst>
            </a:pPr>
            <a:r>
              <a:rPr sz="1700" dirty="0">
                <a:latin typeface="Verdana"/>
                <a:cs typeface="Verdana"/>
              </a:rPr>
              <a:t>Initially </a:t>
            </a:r>
            <a:r>
              <a:rPr sz="1700" spc="-5" dirty="0">
                <a:latin typeface="Verdana"/>
                <a:cs typeface="Verdana"/>
              </a:rPr>
              <a:t>push </a:t>
            </a:r>
            <a:r>
              <a:rPr sz="1700" dirty="0">
                <a:latin typeface="Verdana"/>
                <a:cs typeface="Verdana"/>
              </a:rPr>
              <a:t>NULL onto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STACK:</a:t>
            </a:r>
            <a:endParaRPr sz="1700">
              <a:latin typeface="Verdana"/>
              <a:cs typeface="Verdana"/>
            </a:endParaRPr>
          </a:p>
          <a:p>
            <a:pPr marL="1841500">
              <a:lnSpc>
                <a:spcPct val="100000"/>
              </a:lnSpc>
              <a:spcBef>
                <a:spcPts val="1005"/>
              </a:spcBef>
            </a:pPr>
            <a:r>
              <a:rPr sz="1500" spc="-20" dirty="0">
                <a:latin typeface="Verdana"/>
                <a:cs typeface="Verdana"/>
              </a:rPr>
              <a:t>STACK:</a:t>
            </a:r>
            <a:r>
              <a:rPr sz="1500" spc="-1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NULL</a:t>
            </a:r>
            <a:endParaRPr sz="15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830"/>
              </a:spcBef>
            </a:pPr>
            <a:r>
              <a:rPr sz="1700" spc="5" dirty="0">
                <a:latin typeface="Verdana"/>
                <a:cs typeface="Verdana"/>
              </a:rPr>
              <a:t>Then </a:t>
            </a:r>
            <a:r>
              <a:rPr sz="1700" dirty="0">
                <a:latin typeface="Verdana"/>
                <a:cs typeface="Verdana"/>
              </a:rPr>
              <a:t>set PTR:= A, the root of the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tree.</a:t>
            </a:r>
            <a:endParaRPr sz="17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AutoNum type="arabicPeriod" startAt="2"/>
              <a:tabLst>
                <a:tab pos="355600" algn="l"/>
              </a:tabLst>
            </a:pPr>
            <a:r>
              <a:rPr sz="1700" dirty="0">
                <a:latin typeface="Verdana"/>
                <a:cs typeface="Verdana"/>
              </a:rPr>
              <a:t>Proceed </a:t>
            </a:r>
            <a:r>
              <a:rPr sz="1700" spc="-5" dirty="0">
                <a:latin typeface="Verdana"/>
                <a:cs typeface="Verdana"/>
              </a:rPr>
              <a:t>down </a:t>
            </a:r>
            <a:r>
              <a:rPr sz="1700" dirty="0">
                <a:latin typeface="Verdana"/>
                <a:cs typeface="Verdana"/>
              </a:rPr>
              <a:t>the </a:t>
            </a:r>
            <a:r>
              <a:rPr sz="1700" spc="-10" dirty="0">
                <a:latin typeface="Verdana"/>
                <a:cs typeface="Verdana"/>
              </a:rPr>
              <a:t>left-most </a:t>
            </a:r>
            <a:r>
              <a:rPr sz="1700" spc="-5" dirty="0">
                <a:latin typeface="Verdana"/>
                <a:cs typeface="Verdana"/>
              </a:rPr>
              <a:t>path </a:t>
            </a:r>
            <a:r>
              <a:rPr sz="1700" dirty="0">
                <a:latin typeface="Verdana"/>
                <a:cs typeface="Verdana"/>
              </a:rPr>
              <a:t>rooted </a:t>
            </a:r>
            <a:r>
              <a:rPr sz="1700" spc="-5" dirty="0">
                <a:latin typeface="Verdana"/>
                <a:cs typeface="Verdana"/>
              </a:rPr>
              <a:t>at </a:t>
            </a:r>
            <a:r>
              <a:rPr sz="1700" dirty="0">
                <a:latin typeface="Verdana"/>
                <a:cs typeface="Verdana"/>
              </a:rPr>
              <a:t>PTR=A as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follows:</a:t>
            </a:r>
            <a:endParaRPr sz="1700">
              <a:latin typeface="Verdana"/>
              <a:cs typeface="Verdana"/>
            </a:endParaRPr>
          </a:p>
          <a:p>
            <a:pPr marL="1841500" marR="2458085" lvl="1" indent="-911860">
              <a:lnSpc>
                <a:spcPts val="2830"/>
              </a:lnSpc>
              <a:spcBef>
                <a:spcPts val="240"/>
              </a:spcBef>
              <a:buAutoNum type="romanLcParenBoth"/>
              <a:tabLst>
                <a:tab pos="1221740" algn="l"/>
              </a:tabLst>
            </a:pPr>
            <a:r>
              <a:rPr sz="1500" spc="-5" dirty="0">
                <a:latin typeface="Verdana"/>
                <a:cs typeface="Verdana"/>
              </a:rPr>
              <a:t>Process </a:t>
            </a:r>
            <a:r>
              <a:rPr sz="1500" dirty="0">
                <a:latin typeface="Verdana"/>
                <a:cs typeface="Verdana"/>
              </a:rPr>
              <a:t>A and </a:t>
            </a:r>
            <a:r>
              <a:rPr sz="1500" spc="-5" dirty="0">
                <a:latin typeface="Verdana"/>
                <a:cs typeface="Verdana"/>
              </a:rPr>
              <a:t>push </a:t>
            </a:r>
            <a:r>
              <a:rPr sz="1500" spc="-10" dirty="0">
                <a:latin typeface="Verdana"/>
                <a:cs typeface="Verdana"/>
              </a:rPr>
              <a:t>its right child </a:t>
            </a:r>
            <a:r>
              <a:rPr sz="1500" dirty="0">
                <a:latin typeface="Verdana"/>
                <a:cs typeface="Verdana"/>
              </a:rPr>
              <a:t>C </a:t>
            </a:r>
            <a:r>
              <a:rPr sz="1500" spc="-5" dirty="0">
                <a:latin typeface="Verdana"/>
                <a:cs typeface="Verdana"/>
              </a:rPr>
              <a:t>onto </a:t>
            </a:r>
            <a:r>
              <a:rPr sz="1500" spc="-20" dirty="0">
                <a:latin typeface="Verdana"/>
                <a:cs typeface="Verdana"/>
              </a:rPr>
              <a:t>STACK:  STACK: </a:t>
            </a:r>
            <a:r>
              <a:rPr sz="1500" spc="-5" dirty="0">
                <a:latin typeface="Verdana"/>
                <a:cs typeface="Verdana"/>
              </a:rPr>
              <a:t>NULL,</a:t>
            </a:r>
            <a:r>
              <a:rPr sz="1500" spc="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C.</a:t>
            </a:r>
            <a:endParaRPr sz="1500">
              <a:latin typeface="Verdana"/>
              <a:cs typeface="Verdana"/>
            </a:endParaRPr>
          </a:p>
          <a:p>
            <a:pPr marL="1273175" lvl="1" indent="-343535">
              <a:lnSpc>
                <a:spcPct val="100000"/>
              </a:lnSpc>
              <a:spcBef>
                <a:spcPts val="780"/>
              </a:spcBef>
              <a:buAutoNum type="romanLcParenBoth"/>
              <a:tabLst>
                <a:tab pos="1273810" algn="l"/>
              </a:tabLst>
            </a:pPr>
            <a:r>
              <a:rPr sz="1500" spc="-5" dirty="0">
                <a:latin typeface="Verdana"/>
                <a:cs typeface="Verdana"/>
              </a:rPr>
              <a:t>Process </a:t>
            </a:r>
            <a:r>
              <a:rPr sz="1500" dirty="0">
                <a:latin typeface="Verdana"/>
                <a:cs typeface="Verdana"/>
              </a:rPr>
              <a:t>B </a:t>
            </a:r>
            <a:r>
              <a:rPr sz="1500" spc="-5" dirty="0">
                <a:latin typeface="Verdana"/>
                <a:cs typeface="Verdana"/>
              </a:rPr>
              <a:t>(There </a:t>
            </a:r>
            <a:r>
              <a:rPr sz="1500" spc="-10" dirty="0">
                <a:latin typeface="Verdana"/>
                <a:cs typeface="Verdana"/>
              </a:rPr>
              <a:t>is </a:t>
            </a:r>
            <a:r>
              <a:rPr sz="1500" dirty="0">
                <a:latin typeface="Verdana"/>
                <a:cs typeface="Verdana"/>
              </a:rPr>
              <a:t>no </a:t>
            </a:r>
            <a:r>
              <a:rPr sz="1500" spc="-10" dirty="0">
                <a:latin typeface="Verdana"/>
                <a:cs typeface="Verdana"/>
              </a:rPr>
              <a:t>right</a:t>
            </a:r>
            <a:r>
              <a:rPr sz="1500" spc="3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child).</a:t>
            </a:r>
            <a:endParaRPr sz="1500">
              <a:latin typeface="Verdana"/>
              <a:cs typeface="Verdana"/>
            </a:endParaRPr>
          </a:p>
          <a:p>
            <a:pPr marL="1325245" lvl="1" indent="-395605">
              <a:lnSpc>
                <a:spcPct val="100000"/>
              </a:lnSpc>
              <a:spcBef>
                <a:spcPts val="1045"/>
              </a:spcBef>
              <a:buAutoNum type="romanLcParenBoth"/>
              <a:tabLst>
                <a:tab pos="1325880" algn="l"/>
              </a:tabLst>
            </a:pPr>
            <a:r>
              <a:rPr sz="1500" spc="-5" dirty="0">
                <a:latin typeface="Verdana"/>
                <a:cs typeface="Verdana"/>
              </a:rPr>
              <a:t>Process </a:t>
            </a:r>
            <a:r>
              <a:rPr sz="1500" dirty="0">
                <a:latin typeface="Verdana"/>
                <a:cs typeface="Verdana"/>
              </a:rPr>
              <a:t>D </a:t>
            </a:r>
            <a:r>
              <a:rPr sz="1500" spc="-5" dirty="0">
                <a:latin typeface="Verdana"/>
                <a:cs typeface="Verdana"/>
              </a:rPr>
              <a:t>and push </a:t>
            </a:r>
            <a:r>
              <a:rPr sz="1500" spc="-10" dirty="0">
                <a:latin typeface="Verdana"/>
                <a:cs typeface="Verdana"/>
              </a:rPr>
              <a:t>its right child </a:t>
            </a:r>
            <a:r>
              <a:rPr sz="1500" dirty="0">
                <a:latin typeface="Verdana"/>
                <a:cs typeface="Verdana"/>
              </a:rPr>
              <a:t>H </a:t>
            </a:r>
            <a:r>
              <a:rPr sz="1500" spc="-5" dirty="0">
                <a:latin typeface="Verdana"/>
                <a:cs typeface="Verdana"/>
              </a:rPr>
              <a:t>onto</a:t>
            </a:r>
            <a:r>
              <a:rPr sz="1500" spc="100" dirty="0">
                <a:latin typeface="Verdana"/>
                <a:cs typeface="Verdana"/>
              </a:rPr>
              <a:t> </a:t>
            </a:r>
            <a:r>
              <a:rPr sz="1500" spc="-20" dirty="0">
                <a:latin typeface="Verdana"/>
                <a:cs typeface="Verdana"/>
              </a:rPr>
              <a:t>STACK:</a:t>
            </a:r>
            <a:endParaRPr sz="1500">
              <a:latin typeface="Verdana"/>
              <a:cs typeface="Verdana"/>
            </a:endParaRPr>
          </a:p>
          <a:p>
            <a:pPr marL="1841500">
              <a:lnSpc>
                <a:spcPct val="100000"/>
              </a:lnSpc>
              <a:spcBef>
                <a:spcPts val="1035"/>
              </a:spcBef>
            </a:pPr>
            <a:r>
              <a:rPr sz="1500" spc="-20" dirty="0">
                <a:latin typeface="Verdana"/>
                <a:cs typeface="Verdana"/>
              </a:rPr>
              <a:t>STACK: </a:t>
            </a:r>
            <a:r>
              <a:rPr sz="1500" spc="-5" dirty="0">
                <a:latin typeface="Verdana"/>
                <a:cs typeface="Verdana"/>
              </a:rPr>
              <a:t>NULL, C,</a:t>
            </a:r>
            <a:r>
              <a:rPr sz="1500" spc="1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H.</a:t>
            </a:r>
            <a:endParaRPr sz="1500">
              <a:latin typeface="Verdana"/>
              <a:cs typeface="Verdana"/>
            </a:endParaRPr>
          </a:p>
          <a:p>
            <a:pPr marL="1333500" lvl="1" indent="-403860">
              <a:lnSpc>
                <a:spcPct val="100000"/>
              </a:lnSpc>
              <a:spcBef>
                <a:spcPts val="1045"/>
              </a:spcBef>
              <a:buAutoNum type="romanLcParenBoth" startAt="4"/>
              <a:tabLst>
                <a:tab pos="1334135" algn="l"/>
              </a:tabLst>
            </a:pPr>
            <a:r>
              <a:rPr sz="1500" spc="-5" dirty="0">
                <a:latin typeface="Verdana"/>
                <a:cs typeface="Verdana"/>
              </a:rPr>
              <a:t>Process </a:t>
            </a:r>
            <a:r>
              <a:rPr sz="1500" dirty="0">
                <a:latin typeface="Verdana"/>
                <a:cs typeface="Verdana"/>
              </a:rPr>
              <a:t>G </a:t>
            </a:r>
            <a:r>
              <a:rPr sz="1500" spc="-5" dirty="0">
                <a:latin typeface="Verdana"/>
                <a:cs typeface="Verdana"/>
              </a:rPr>
              <a:t>(there </a:t>
            </a:r>
            <a:r>
              <a:rPr sz="1500" spc="-10" dirty="0">
                <a:latin typeface="Verdana"/>
                <a:cs typeface="Verdana"/>
              </a:rPr>
              <a:t>is </a:t>
            </a:r>
            <a:r>
              <a:rPr sz="1500" dirty="0">
                <a:latin typeface="Verdana"/>
                <a:cs typeface="Verdana"/>
              </a:rPr>
              <a:t>no </a:t>
            </a:r>
            <a:r>
              <a:rPr sz="1500" spc="-10" dirty="0">
                <a:latin typeface="Verdana"/>
                <a:cs typeface="Verdana"/>
              </a:rPr>
              <a:t>right</a:t>
            </a:r>
            <a:r>
              <a:rPr sz="1500" spc="1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child).</a:t>
            </a:r>
            <a:endParaRPr sz="15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845"/>
              </a:spcBef>
            </a:pPr>
            <a:r>
              <a:rPr sz="1700" dirty="0">
                <a:latin typeface="Verdana"/>
                <a:cs typeface="Verdana"/>
              </a:rPr>
              <a:t>No other node is processed, since G has </a:t>
            </a:r>
            <a:r>
              <a:rPr sz="1700" spc="5" dirty="0">
                <a:latin typeface="Verdana"/>
                <a:cs typeface="Verdana"/>
              </a:rPr>
              <a:t>no </a:t>
            </a:r>
            <a:r>
              <a:rPr sz="1700" dirty="0">
                <a:latin typeface="Verdana"/>
                <a:cs typeface="Verdana"/>
              </a:rPr>
              <a:t>left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child.</a:t>
            </a:r>
            <a:endParaRPr sz="17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AutoNum type="arabicPeriod" startAt="3"/>
              <a:tabLst>
                <a:tab pos="355600" algn="l"/>
              </a:tabLst>
            </a:pPr>
            <a:r>
              <a:rPr sz="1700" dirty="0">
                <a:latin typeface="Verdana"/>
                <a:cs typeface="Verdana"/>
              </a:rPr>
              <a:t>[Backtracking] </a:t>
            </a:r>
            <a:r>
              <a:rPr sz="1700" spc="-10" dirty="0">
                <a:latin typeface="Verdana"/>
                <a:cs typeface="Verdana"/>
              </a:rPr>
              <a:t>Pop </a:t>
            </a:r>
            <a:r>
              <a:rPr sz="1700" dirty="0">
                <a:latin typeface="Verdana"/>
                <a:cs typeface="Verdana"/>
              </a:rPr>
              <a:t>the top element H </a:t>
            </a:r>
            <a:r>
              <a:rPr sz="1700" spc="5" dirty="0">
                <a:latin typeface="Verdana"/>
                <a:cs typeface="Verdana"/>
              </a:rPr>
              <a:t>from </a:t>
            </a:r>
            <a:r>
              <a:rPr sz="1700" spc="-15" dirty="0">
                <a:latin typeface="Verdana"/>
                <a:cs typeface="Verdana"/>
              </a:rPr>
              <a:t>STACK, </a:t>
            </a:r>
            <a:r>
              <a:rPr sz="1700" dirty="0">
                <a:latin typeface="Verdana"/>
                <a:cs typeface="Verdana"/>
              </a:rPr>
              <a:t>and set PTR:=H,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This</a:t>
            </a:r>
            <a:endParaRPr sz="17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1700" spc="-5" dirty="0">
                <a:latin typeface="Verdana"/>
                <a:cs typeface="Verdana"/>
              </a:rPr>
              <a:t>leaves:</a:t>
            </a:r>
            <a:endParaRPr sz="1700">
              <a:latin typeface="Verdana"/>
              <a:cs typeface="Verdana"/>
            </a:endParaRPr>
          </a:p>
          <a:p>
            <a:pPr marL="1841500">
              <a:lnSpc>
                <a:spcPct val="100000"/>
              </a:lnSpc>
              <a:spcBef>
                <a:spcPts val="1005"/>
              </a:spcBef>
            </a:pPr>
            <a:r>
              <a:rPr sz="1500" spc="-20" dirty="0">
                <a:latin typeface="Verdana"/>
                <a:cs typeface="Verdana"/>
              </a:rPr>
              <a:t>STACK: </a:t>
            </a:r>
            <a:r>
              <a:rPr sz="1500" spc="-5" dirty="0">
                <a:latin typeface="Verdana"/>
                <a:cs typeface="Verdana"/>
              </a:rPr>
              <a:t>NULL,</a:t>
            </a:r>
            <a:r>
              <a:rPr sz="1500" spc="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C.</a:t>
            </a:r>
            <a:endParaRPr sz="15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844"/>
              </a:spcBef>
            </a:pPr>
            <a:r>
              <a:rPr sz="1700" dirty="0">
                <a:latin typeface="Verdana"/>
                <a:cs typeface="Verdana"/>
              </a:rPr>
              <a:t>Since PTR≠NULL, return </a:t>
            </a:r>
            <a:r>
              <a:rPr sz="1700" spc="-5" dirty="0">
                <a:latin typeface="Verdana"/>
                <a:cs typeface="Verdana"/>
              </a:rPr>
              <a:t>to </a:t>
            </a:r>
            <a:r>
              <a:rPr sz="1700" dirty="0">
                <a:latin typeface="Verdana"/>
                <a:cs typeface="Verdana"/>
              </a:rPr>
              <a:t>Step </a:t>
            </a:r>
            <a:r>
              <a:rPr sz="1700" spc="-5" dirty="0">
                <a:latin typeface="Verdana"/>
                <a:cs typeface="Verdana"/>
              </a:rPr>
              <a:t>(a) </a:t>
            </a:r>
            <a:r>
              <a:rPr sz="1700" dirty="0">
                <a:latin typeface="Verdana"/>
                <a:cs typeface="Verdana"/>
              </a:rPr>
              <a:t>of the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algorithm.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5545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Traversal </a:t>
            </a:r>
            <a:r>
              <a:rPr sz="2400" b="1" spc="-10" dirty="0">
                <a:solidFill>
                  <a:srgbClr val="000000"/>
                </a:solidFill>
                <a:latin typeface="Verdana"/>
                <a:cs typeface="Verdana"/>
              </a:rPr>
              <a:t>Algorithm </a:t>
            </a: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Using</a:t>
            </a:r>
            <a:r>
              <a:rPr sz="2400" b="1" spc="3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Stack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48564" y="6525979"/>
            <a:ext cx="4349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16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8636889" y="6645323"/>
            <a:ext cx="450215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IIT,</a:t>
            </a:r>
            <a:r>
              <a:rPr spc="-70" dirty="0"/>
              <a:t> </a:t>
            </a:r>
            <a:r>
              <a:rPr dirty="0"/>
              <a:t>JU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6814" y="692549"/>
            <a:ext cx="8328025" cy="527685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35"/>
              </a:spcBef>
              <a:buAutoNum type="arabicPeriod" startAt="4"/>
              <a:tabLst>
                <a:tab pos="355600" algn="l"/>
              </a:tabLst>
            </a:pPr>
            <a:r>
              <a:rPr sz="1700" dirty="0">
                <a:latin typeface="Verdana"/>
                <a:cs typeface="Verdana"/>
              </a:rPr>
              <a:t>Proceed </a:t>
            </a:r>
            <a:r>
              <a:rPr sz="1700" spc="-5" dirty="0">
                <a:latin typeface="Verdana"/>
                <a:cs typeface="Verdana"/>
              </a:rPr>
              <a:t>down </a:t>
            </a:r>
            <a:r>
              <a:rPr sz="1700" dirty="0">
                <a:latin typeface="Verdana"/>
                <a:cs typeface="Verdana"/>
              </a:rPr>
              <a:t>the </a:t>
            </a:r>
            <a:r>
              <a:rPr sz="1700" spc="-10" dirty="0">
                <a:latin typeface="Verdana"/>
                <a:cs typeface="Verdana"/>
              </a:rPr>
              <a:t>left-most </a:t>
            </a:r>
            <a:r>
              <a:rPr sz="1700" spc="-5" dirty="0">
                <a:latin typeface="Verdana"/>
                <a:cs typeface="Verdana"/>
              </a:rPr>
              <a:t>path </a:t>
            </a:r>
            <a:r>
              <a:rPr sz="1700" dirty="0">
                <a:latin typeface="Verdana"/>
                <a:cs typeface="Verdana"/>
              </a:rPr>
              <a:t>rooted </a:t>
            </a:r>
            <a:r>
              <a:rPr sz="1700" spc="-5" dirty="0">
                <a:latin typeface="Verdana"/>
                <a:cs typeface="Verdana"/>
              </a:rPr>
              <a:t>at </a:t>
            </a:r>
            <a:r>
              <a:rPr sz="1700" dirty="0">
                <a:latin typeface="Verdana"/>
                <a:cs typeface="Verdana"/>
              </a:rPr>
              <a:t>PTR=H as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follows:</a:t>
            </a:r>
            <a:endParaRPr sz="1700">
              <a:latin typeface="Verdana"/>
              <a:cs typeface="Verdana"/>
            </a:endParaRPr>
          </a:p>
          <a:p>
            <a:pPr marL="1841500" marR="2363470" indent="-911860">
              <a:lnSpc>
                <a:spcPts val="2840"/>
              </a:lnSpc>
              <a:spcBef>
                <a:spcPts val="225"/>
              </a:spcBef>
            </a:pPr>
            <a:r>
              <a:rPr sz="1500" spc="-5" dirty="0">
                <a:latin typeface="Verdana"/>
                <a:cs typeface="Verdana"/>
              </a:rPr>
              <a:t>(v) Process </a:t>
            </a:r>
            <a:r>
              <a:rPr sz="1500" dirty="0">
                <a:latin typeface="Verdana"/>
                <a:cs typeface="Verdana"/>
              </a:rPr>
              <a:t>H and </a:t>
            </a:r>
            <a:r>
              <a:rPr sz="1500" spc="-5" dirty="0">
                <a:latin typeface="Verdana"/>
                <a:cs typeface="Verdana"/>
              </a:rPr>
              <a:t>push </a:t>
            </a:r>
            <a:r>
              <a:rPr sz="1500" spc="-10" dirty="0">
                <a:latin typeface="Verdana"/>
                <a:cs typeface="Verdana"/>
              </a:rPr>
              <a:t>its right child </a:t>
            </a:r>
            <a:r>
              <a:rPr sz="1500" dirty="0">
                <a:latin typeface="Verdana"/>
                <a:cs typeface="Verdana"/>
              </a:rPr>
              <a:t>K onto </a:t>
            </a:r>
            <a:r>
              <a:rPr sz="1500" spc="-20" dirty="0">
                <a:latin typeface="Verdana"/>
                <a:cs typeface="Verdana"/>
              </a:rPr>
              <a:t>STACK:  STACK: </a:t>
            </a:r>
            <a:r>
              <a:rPr sz="1500" spc="-5" dirty="0">
                <a:latin typeface="Verdana"/>
                <a:cs typeface="Verdana"/>
              </a:rPr>
              <a:t>NULL, C,</a:t>
            </a:r>
            <a:r>
              <a:rPr sz="1500" spc="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K.</a:t>
            </a:r>
            <a:endParaRPr sz="15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</a:pPr>
            <a:r>
              <a:rPr sz="1700" dirty="0">
                <a:latin typeface="Verdana"/>
                <a:cs typeface="Verdana"/>
              </a:rPr>
              <a:t>No other node is processed, since H has </a:t>
            </a:r>
            <a:r>
              <a:rPr sz="1700" spc="5" dirty="0">
                <a:latin typeface="Verdana"/>
                <a:cs typeface="Verdana"/>
              </a:rPr>
              <a:t>no </a:t>
            </a:r>
            <a:r>
              <a:rPr sz="1700" dirty="0">
                <a:latin typeface="Verdana"/>
                <a:cs typeface="Verdana"/>
              </a:rPr>
              <a:t>left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child.</a:t>
            </a:r>
            <a:endParaRPr sz="17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AutoNum type="arabicPeriod" startAt="5"/>
              <a:tabLst>
                <a:tab pos="355600" algn="l"/>
              </a:tabLst>
            </a:pPr>
            <a:r>
              <a:rPr sz="1700" dirty="0">
                <a:latin typeface="Verdana"/>
                <a:cs typeface="Verdana"/>
              </a:rPr>
              <a:t>[Backtracking] </a:t>
            </a:r>
            <a:r>
              <a:rPr sz="1700" spc="-10" dirty="0">
                <a:latin typeface="Verdana"/>
                <a:cs typeface="Verdana"/>
              </a:rPr>
              <a:t>Pop </a:t>
            </a:r>
            <a:r>
              <a:rPr sz="1700" dirty="0">
                <a:latin typeface="Verdana"/>
                <a:cs typeface="Verdana"/>
              </a:rPr>
              <a:t>the top element K from </a:t>
            </a:r>
            <a:r>
              <a:rPr sz="1700" spc="-15" dirty="0">
                <a:latin typeface="Verdana"/>
                <a:cs typeface="Verdana"/>
              </a:rPr>
              <a:t>STACK, </a:t>
            </a:r>
            <a:r>
              <a:rPr sz="1700" dirty="0">
                <a:latin typeface="Verdana"/>
                <a:cs typeface="Verdana"/>
              </a:rPr>
              <a:t>and set PTR:=K,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This</a:t>
            </a:r>
            <a:endParaRPr sz="17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1700" spc="-5" dirty="0">
                <a:latin typeface="Verdana"/>
                <a:cs typeface="Verdana"/>
              </a:rPr>
              <a:t>leaves:</a:t>
            </a:r>
            <a:endParaRPr sz="1700">
              <a:latin typeface="Verdana"/>
              <a:cs typeface="Verdana"/>
            </a:endParaRPr>
          </a:p>
          <a:p>
            <a:pPr marL="1841500">
              <a:lnSpc>
                <a:spcPct val="100000"/>
              </a:lnSpc>
              <a:spcBef>
                <a:spcPts val="1005"/>
              </a:spcBef>
            </a:pPr>
            <a:r>
              <a:rPr sz="1500" spc="-20" dirty="0">
                <a:latin typeface="Verdana"/>
                <a:cs typeface="Verdana"/>
              </a:rPr>
              <a:t>STACK: </a:t>
            </a:r>
            <a:r>
              <a:rPr sz="1500" spc="-5" dirty="0">
                <a:latin typeface="Verdana"/>
                <a:cs typeface="Verdana"/>
              </a:rPr>
              <a:t>NULL,</a:t>
            </a:r>
            <a:r>
              <a:rPr sz="1500" spc="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C.</a:t>
            </a:r>
            <a:endParaRPr sz="15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844"/>
              </a:spcBef>
            </a:pPr>
            <a:r>
              <a:rPr sz="1700" dirty="0">
                <a:latin typeface="Verdana"/>
                <a:cs typeface="Verdana"/>
              </a:rPr>
              <a:t>Since PTR≠NULL, return </a:t>
            </a:r>
            <a:r>
              <a:rPr sz="1700" spc="-5" dirty="0">
                <a:latin typeface="Verdana"/>
                <a:cs typeface="Verdana"/>
              </a:rPr>
              <a:t>to </a:t>
            </a:r>
            <a:r>
              <a:rPr sz="1700" dirty="0">
                <a:latin typeface="Verdana"/>
                <a:cs typeface="Verdana"/>
              </a:rPr>
              <a:t>step </a:t>
            </a:r>
            <a:r>
              <a:rPr sz="1700" spc="-5" dirty="0">
                <a:latin typeface="Verdana"/>
                <a:cs typeface="Verdana"/>
              </a:rPr>
              <a:t>(a) </a:t>
            </a:r>
            <a:r>
              <a:rPr sz="1700" dirty="0">
                <a:latin typeface="Verdana"/>
                <a:cs typeface="Verdana"/>
              </a:rPr>
              <a:t>of the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algorithm.</a:t>
            </a:r>
            <a:endParaRPr sz="17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AutoNum type="arabicPeriod" startAt="6"/>
              <a:tabLst>
                <a:tab pos="355600" algn="l"/>
              </a:tabLst>
            </a:pPr>
            <a:r>
              <a:rPr sz="1700" spc="5" dirty="0">
                <a:latin typeface="Verdana"/>
                <a:cs typeface="Verdana"/>
              </a:rPr>
              <a:t>Proceed </a:t>
            </a:r>
            <a:r>
              <a:rPr sz="1700" spc="-5" dirty="0">
                <a:latin typeface="Verdana"/>
                <a:cs typeface="Verdana"/>
              </a:rPr>
              <a:t>down </a:t>
            </a:r>
            <a:r>
              <a:rPr sz="1700" dirty="0">
                <a:latin typeface="Verdana"/>
                <a:cs typeface="Verdana"/>
              </a:rPr>
              <a:t>the </a:t>
            </a:r>
            <a:r>
              <a:rPr sz="1700" spc="-10" dirty="0">
                <a:latin typeface="Verdana"/>
                <a:cs typeface="Verdana"/>
              </a:rPr>
              <a:t>left-most </a:t>
            </a:r>
            <a:r>
              <a:rPr sz="1700" spc="-5" dirty="0">
                <a:latin typeface="Verdana"/>
                <a:cs typeface="Verdana"/>
              </a:rPr>
              <a:t>path </a:t>
            </a:r>
            <a:r>
              <a:rPr sz="1700" dirty="0">
                <a:latin typeface="Verdana"/>
                <a:cs typeface="Verdana"/>
              </a:rPr>
              <a:t>rooted at PTR=K as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follows:</a:t>
            </a:r>
            <a:endParaRPr sz="1700">
              <a:latin typeface="Verdana"/>
              <a:cs typeface="Verdana"/>
            </a:endParaRPr>
          </a:p>
          <a:p>
            <a:pPr marL="930275">
              <a:lnSpc>
                <a:spcPct val="100000"/>
              </a:lnSpc>
              <a:spcBef>
                <a:spcPts val="1010"/>
              </a:spcBef>
            </a:pPr>
            <a:r>
              <a:rPr sz="1500" spc="-10" dirty="0">
                <a:latin typeface="Verdana"/>
                <a:cs typeface="Verdana"/>
              </a:rPr>
              <a:t>(vi) </a:t>
            </a:r>
            <a:r>
              <a:rPr sz="1500" spc="-5" dirty="0">
                <a:latin typeface="Verdana"/>
                <a:cs typeface="Verdana"/>
              </a:rPr>
              <a:t>Process </a:t>
            </a:r>
            <a:r>
              <a:rPr sz="1500" dirty="0">
                <a:latin typeface="Verdana"/>
                <a:cs typeface="Verdana"/>
              </a:rPr>
              <a:t>K </a:t>
            </a:r>
            <a:r>
              <a:rPr sz="1500" spc="-5" dirty="0">
                <a:latin typeface="Verdana"/>
                <a:cs typeface="Verdana"/>
              </a:rPr>
              <a:t>(There </a:t>
            </a:r>
            <a:r>
              <a:rPr sz="1500" spc="-10" dirty="0">
                <a:latin typeface="Verdana"/>
                <a:cs typeface="Verdana"/>
              </a:rPr>
              <a:t>is </a:t>
            </a:r>
            <a:r>
              <a:rPr sz="1500" dirty="0">
                <a:latin typeface="Verdana"/>
                <a:cs typeface="Verdana"/>
              </a:rPr>
              <a:t>no </a:t>
            </a:r>
            <a:r>
              <a:rPr sz="1500" spc="-10" dirty="0">
                <a:latin typeface="Verdana"/>
                <a:cs typeface="Verdana"/>
              </a:rPr>
              <a:t>right</a:t>
            </a:r>
            <a:r>
              <a:rPr sz="1500" spc="3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child).</a:t>
            </a:r>
            <a:endParaRPr sz="15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845"/>
              </a:spcBef>
            </a:pPr>
            <a:r>
              <a:rPr sz="1700" dirty="0">
                <a:latin typeface="Verdana"/>
                <a:cs typeface="Verdana"/>
              </a:rPr>
              <a:t>No other node is processed, since K has no left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child.</a:t>
            </a:r>
            <a:endParaRPr sz="17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790"/>
              </a:spcBef>
              <a:buAutoNum type="arabicPeriod" startAt="7"/>
              <a:tabLst>
                <a:tab pos="355600" algn="l"/>
              </a:tabLst>
            </a:pPr>
            <a:r>
              <a:rPr sz="1700" dirty="0">
                <a:latin typeface="Verdana"/>
                <a:cs typeface="Verdana"/>
              </a:rPr>
              <a:t>[Backtracking] </a:t>
            </a:r>
            <a:r>
              <a:rPr sz="1700" spc="-10" dirty="0">
                <a:latin typeface="Verdana"/>
                <a:cs typeface="Verdana"/>
              </a:rPr>
              <a:t>Pop </a:t>
            </a: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top </a:t>
            </a:r>
            <a:r>
              <a:rPr sz="1700" dirty="0">
                <a:latin typeface="Verdana"/>
                <a:cs typeface="Verdana"/>
              </a:rPr>
              <a:t>element C from </a:t>
            </a:r>
            <a:r>
              <a:rPr sz="1700" spc="-15" dirty="0">
                <a:latin typeface="Verdana"/>
                <a:cs typeface="Verdana"/>
              </a:rPr>
              <a:t>STACK, </a:t>
            </a:r>
            <a:r>
              <a:rPr sz="1700" dirty="0">
                <a:latin typeface="Verdana"/>
                <a:cs typeface="Verdana"/>
              </a:rPr>
              <a:t>and set PTR:=C, This  </a:t>
            </a:r>
            <a:r>
              <a:rPr sz="1700" spc="-5" dirty="0">
                <a:latin typeface="Verdana"/>
                <a:cs typeface="Verdana"/>
              </a:rPr>
              <a:t>leaves:</a:t>
            </a:r>
            <a:endParaRPr sz="1700">
              <a:latin typeface="Verdana"/>
              <a:cs typeface="Verdana"/>
            </a:endParaRPr>
          </a:p>
          <a:p>
            <a:pPr marL="1841500">
              <a:lnSpc>
                <a:spcPct val="100000"/>
              </a:lnSpc>
              <a:spcBef>
                <a:spcPts val="1005"/>
              </a:spcBef>
            </a:pPr>
            <a:r>
              <a:rPr sz="1500" spc="-20" dirty="0">
                <a:latin typeface="Verdana"/>
                <a:cs typeface="Verdana"/>
              </a:rPr>
              <a:t>STACK:</a:t>
            </a:r>
            <a:r>
              <a:rPr sz="1500" spc="-5" dirty="0">
                <a:latin typeface="Verdana"/>
                <a:cs typeface="Verdana"/>
              </a:rPr>
              <a:t> NULL.</a:t>
            </a:r>
            <a:endParaRPr sz="15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844"/>
              </a:spcBef>
            </a:pPr>
            <a:r>
              <a:rPr sz="1700" dirty="0">
                <a:latin typeface="Verdana"/>
                <a:cs typeface="Verdana"/>
              </a:rPr>
              <a:t>Since PTR≠NULL, return </a:t>
            </a:r>
            <a:r>
              <a:rPr sz="1700" spc="-5" dirty="0">
                <a:latin typeface="Verdana"/>
                <a:cs typeface="Verdana"/>
              </a:rPr>
              <a:t>to </a:t>
            </a:r>
            <a:r>
              <a:rPr sz="1700" dirty="0">
                <a:latin typeface="Verdana"/>
                <a:cs typeface="Verdana"/>
              </a:rPr>
              <a:t>step </a:t>
            </a:r>
            <a:r>
              <a:rPr sz="1700" spc="-5" dirty="0">
                <a:latin typeface="Verdana"/>
                <a:cs typeface="Verdana"/>
              </a:rPr>
              <a:t>(a) </a:t>
            </a:r>
            <a:r>
              <a:rPr sz="1700" dirty="0">
                <a:latin typeface="Verdana"/>
                <a:cs typeface="Verdana"/>
              </a:rPr>
              <a:t>of the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algorithm.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5545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Traversal </a:t>
            </a:r>
            <a:r>
              <a:rPr sz="2400" b="1" spc="-10" dirty="0">
                <a:solidFill>
                  <a:srgbClr val="000000"/>
                </a:solidFill>
                <a:latin typeface="Verdana"/>
                <a:cs typeface="Verdana"/>
              </a:rPr>
              <a:t>Algorithm </a:t>
            </a: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Using</a:t>
            </a:r>
            <a:r>
              <a:rPr sz="2400" b="1" spc="3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Stack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48564" y="6525979"/>
            <a:ext cx="4349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17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8636889" y="6645323"/>
            <a:ext cx="450215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IIT,</a:t>
            </a:r>
            <a:r>
              <a:rPr spc="-70" dirty="0"/>
              <a:t> </a:t>
            </a:r>
            <a:r>
              <a:rPr dirty="0"/>
              <a:t>JU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6814" y="531621"/>
            <a:ext cx="8698230" cy="586422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30"/>
              </a:spcBef>
              <a:buAutoNum type="arabicPeriod" startAt="8"/>
              <a:tabLst>
                <a:tab pos="355600" algn="l"/>
              </a:tabLst>
            </a:pPr>
            <a:r>
              <a:rPr sz="1700" spc="5" dirty="0">
                <a:latin typeface="Verdana"/>
                <a:cs typeface="Verdana"/>
              </a:rPr>
              <a:t>Proceed </a:t>
            </a:r>
            <a:r>
              <a:rPr sz="1700" spc="-5" dirty="0">
                <a:latin typeface="Verdana"/>
                <a:cs typeface="Verdana"/>
              </a:rPr>
              <a:t>down </a:t>
            </a:r>
            <a:r>
              <a:rPr sz="1700" dirty="0">
                <a:latin typeface="Verdana"/>
                <a:cs typeface="Verdana"/>
              </a:rPr>
              <a:t>the </a:t>
            </a:r>
            <a:r>
              <a:rPr sz="1700" spc="-10" dirty="0">
                <a:latin typeface="Verdana"/>
                <a:cs typeface="Verdana"/>
              </a:rPr>
              <a:t>left-most </a:t>
            </a:r>
            <a:r>
              <a:rPr sz="1700" spc="-5" dirty="0">
                <a:latin typeface="Verdana"/>
                <a:cs typeface="Verdana"/>
              </a:rPr>
              <a:t>path </a:t>
            </a:r>
            <a:r>
              <a:rPr sz="1700" dirty="0">
                <a:latin typeface="Verdana"/>
                <a:cs typeface="Verdana"/>
              </a:rPr>
              <a:t>rooted at PTR=C as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follows:</a:t>
            </a:r>
            <a:endParaRPr sz="1700">
              <a:latin typeface="Verdana"/>
              <a:cs typeface="Verdana"/>
            </a:endParaRPr>
          </a:p>
          <a:p>
            <a:pPr marL="1841500" marR="2660650" lvl="1" indent="-911860">
              <a:lnSpc>
                <a:spcPts val="2850"/>
              </a:lnSpc>
              <a:spcBef>
                <a:spcPts val="210"/>
              </a:spcBef>
              <a:buAutoNum type="romanLcParenBoth" startAt="7"/>
              <a:tabLst>
                <a:tab pos="1386205" algn="l"/>
              </a:tabLst>
            </a:pPr>
            <a:r>
              <a:rPr sz="1500" spc="-5" dirty="0">
                <a:latin typeface="Verdana"/>
                <a:cs typeface="Verdana"/>
              </a:rPr>
              <a:t>Process </a:t>
            </a:r>
            <a:r>
              <a:rPr sz="1500" dirty="0">
                <a:latin typeface="Verdana"/>
                <a:cs typeface="Verdana"/>
              </a:rPr>
              <a:t>C </a:t>
            </a:r>
            <a:r>
              <a:rPr sz="1500" spc="-5" dirty="0">
                <a:latin typeface="Verdana"/>
                <a:cs typeface="Verdana"/>
              </a:rPr>
              <a:t>and push </a:t>
            </a:r>
            <a:r>
              <a:rPr sz="1500" spc="-10" dirty="0">
                <a:latin typeface="Verdana"/>
                <a:cs typeface="Verdana"/>
              </a:rPr>
              <a:t>its right child </a:t>
            </a:r>
            <a:r>
              <a:rPr sz="1500" dirty="0">
                <a:latin typeface="Verdana"/>
                <a:cs typeface="Verdana"/>
              </a:rPr>
              <a:t>F onto </a:t>
            </a:r>
            <a:r>
              <a:rPr sz="1500" spc="-20" dirty="0">
                <a:latin typeface="Verdana"/>
                <a:cs typeface="Verdana"/>
              </a:rPr>
              <a:t>STACK:  STACK: </a:t>
            </a:r>
            <a:r>
              <a:rPr sz="1500" spc="-5" dirty="0">
                <a:latin typeface="Verdana"/>
                <a:cs typeface="Verdana"/>
              </a:rPr>
              <a:t>NULL,</a:t>
            </a:r>
            <a:r>
              <a:rPr sz="1500" spc="5" dirty="0">
                <a:latin typeface="Verdana"/>
                <a:cs typeface="Verdana"/>
              </a:rPr>
              <a:t> </a:t>
            </a:r>
            <a:r>
              <a:rPr sz="1500" spc="-110" dirty="0">
                <a:latin typeface="Verdana"/>
                <a:cs typeface="Verdana"/>
              </a:rPr>
              <a:t>F.</a:t>
            </a:r>
            <a:endParaRPr sz="1500">
              <a:latin typeface="Verdana"/>
              <a:cs typeface="Verdana"/>
            </a:endParaRPr>
          </a:p>
          <a:p>
            <a:pPr marL="1437640" lvl="1" indent="-508000">
              <a:lnSpc>
                <a:spcPct val="100000"/>
              </a:lnSpc>
              <a:spcBef>
                <a:spcPts val="565"/>
              </a:spcBef>
              <a:buAutoNum type="romanLcParenBoth" startAt="7"/>
              <a:tabLst>
                <a:tab pos="1438275" algn="l"/>
              </a:tabLst>
            </a:pPr>
            <a:r>
              <a:rPr sz="1500" spc="-5" dirty="0">
                <a:latin typeface="Verdana"/>
                <a:cs typeface="Verdana"/>
              </a:rPr>
              <a:t>Process </a:t>
            </a:r>
            <a:r>
              <a:rPr sz="1500" dirty="0">
                <a:latin typeface="Verdana"/>
                <a:cs typeface="Verdana"/>
              </a:rPr>
              <a:t>E </a:t>
            </a:r>
            <a:r>
              <a:rPr sz="1500" spc="-5" dirty="0">
                <a:latin typeface="Verdana"/>
                <a:cs typeface="Verdana"/>
              </a:rPr>
              <a:t>(There </a:t>
            </a:r>
            <a:r>
              <a:rPr sz="1500" spc="-10" dirty="0">
                <a:latin typeface="Verdana"/>
                <a:cs typeface="Verdana"/>
              </a:rPr>
              <a:t>is </a:t>
            </a:r>
            <a:r>
              <a:rPr sz="1500" dirty="0">
                <a:latin typeface="Verdana"/>
                <a:cs typeface="Verdana"/>
              </a:rPr>
              <a:t>no </a:t>
            </a:r>
            <a:r>
              <a:rPr sz="1500" spc="-10" dirty="0">
                <a:latin typeface="Verdana"/>
                <a:cs typeface="Verdana"/>
              </a:rPr>
              <a:t>right</a:t>
            </a:r>
            <a:r>
              <a:rPr sz="1500" spc="4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child).</a:t>
            </a:r>
            <a:endParaRPr sz="1500">
              <a:latin typeface="Verdana"/>
              <a:cs typeface="Verdana"/>
            </a:endParaRPr>
          </a:p>
          <a:p>
            <a:pPr marL="355600" marR="460375" indent="-342900">
              <a:lnSpc>
                <a:spcPct val="100000"/>
              </a:lnSpc>
              <a:spcBef>
                <a:spcPts val="800"/>
              </a:spcBef>
              <a:buAutoNum type="arabicPeriod" startAt="8"/>
              <a:tabLst>
                <a:tab pos="355600" algn="l"/>
              </a:tabLst>
            </a:pPr>
            <a:r>
              <a:rPr sz="1700" dirty="0">
                <a:latin typeface="Verdana"/>
                <a:cs typeface="Verdana"/>
              </a:rPr>
              <a:t>[Backtracking] </a:t>
            </a:r>
            <a:r>
              <a:rPr sz="1700" spc="-10" dirty="0">
                <a:latin typeface="Verdana"/>
                <a:cs typeface="Verdana"/>
              </a:rPr>
              <a:t>Pop </a:t>
            </a: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top </a:t>
            </a:r>
            <a:r>
              <a:rPr sz="1700" dirty="0">
                <a:latin typeface="Verdana"/>
                <a:cs typeface="Verdana"/>
              </a:rPr>
              <a:t>element F from </a:t>
            </a:r>
            <a:r>
              <a:rPr sz="1700" spc="-15" dirty="0">
                <a:latin typeface="Verdana"/>
                <a:cs typeface="Verdana"/>
              </a:rPr>
              <a:t>STACK, </a:t>
            </a:r>
            <a:r>
              <a:rPr sz="1700" dirty="0">
                <a:latin typeface="Verdana"/>
                <a:cs typeface="Verdana"/>
              </a:rPr>
              <a:t>and set </a:t>
            </a:r>
            <a:r>
              <a:rPr sz="1700" spc="-35" dirty="0">
                <a:latin typeface="Verdana"/>
                <a:cs typeface="Verdana"/>
              </a:rPr>
              <a:t>PTR:=F, </a:t>
            </a:r>
            <a:r>
              <a:rPr sz="1700" dirty="0">
                <a:latin typeface="Verdana"/>
                <a:cs typeface="Verdana"/>
              </a:rPr>
              <a:t>This  </a:t>
            </a:r>
            <a:r>
              <a:rPr sz="1700" spc="-5" dirty="0">
                <a:latin typeface="Verdana"/>
                <a:cs typeface="Verdana"/>
              </a:rPr>
              <a:t>leaves:</a:t>
            </a:r>
            <a:endParaRPr sz="1700">
              <a:latin typeface="Verdana"/>
              <a:cs typeface="Verdana"/>
            </a:endParaRPr>
          </a:p>
          <a:p>
            <a:pPr marL="1841500">
              <a:lnSpc>
                <a:spcPct val="100000"/>
              </a:lnSpc>
              <a:spcBef>
                <a:spcPts val="1000"/>
              </a:spcBef>
            </a:pPr>
            <a:r>
              <a:rPr sz="1500" spc="-20" dirty="0">
                <a:latin typeface="Verdana"/>
                <a:cs typeface="Verdana"/>
              </a:rPr>
              <a:t>STACK:</a:t>
            </a:r>
            <a:r>
              <a:rPr sz="1500" spc="-5" dirty="0">
                <a:latin typeface="Verdana"/>
                <a:cs typeface="Verdana"/>
              </a:rPr>
              <a:t> NULL.</a:t>
            </a:r>
            <a:endParaRPr sz="15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850"/>
              </a:spcBef>
            </a:pPr>
            <a:r>
              <a:rPr sz="1700" dirty="0">
                <a:latin typeface="Verdana"/>
                <a:cs typeface="Verdana"/>
              </a:rPr>
              <a:t>Since PTR≠NULL, return </a:t>
            </a:r>
            <a:r>
              <a:rPr sz="1700" spc="-5" dirty="0">
                <a:latin typeface="Verdana"/>
                <a:cs typeface="Verdana"/>
              </a:rPr>
              <a:t>to </a:t>
            </a:r>
            <a:r>
              <a:rPr sz="1700" dirty="0">
                <a:latin typeface="Verdana"/>
                <a:cs typeface="Verdana"/>
              </a:rPr>
              <a:t>step </a:t>
            </a:r>
            <a:r>
              <a:rPr sz="1700" spc="-5" dirty="0">
                <a:latin typeface="Verdana"/>
                <a:cs typeface="Verdana"/>
              </a:rPr>
              <a:t>(a) </a:t>
            </a:r>
            <a:r>
              <a:rPr sz="1700" dirty="0">
                <a:latin typeface="Verdana"/>
                <a:cs typeface="Verdana"/>
              </a:rPr>
              <a:t>of the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algorithm.</a:t>
            </a:r>
            <a:endParaRPr sz="1700">
              <a:latin typeface="Verdana"/>
              <a:cs typeface="Verdana"/>
            </a:endParaRPr>
          </a:p>
          <a:p>
            <a:pPr marL="439420" indent="-427355">
              <a:lnSpc>
                <a:spcPct val="100000"/>
              </a:lnSpc>
              <a:spcBef>
                <a:spcPts val="790"/>
              </a:spcBef>
              <a:buAutoNum type="arabicPeriod" startAt="10"/>
              <a:tabLst>
                <a:tab pos="440055" algn="l"/>
              </a:tabLst>
            </a:pPr>
            <a:r>
              <a:rPr sz="1700" dirty="0">
                <a:latin typeface="Verdana"/>
                <a:cs typeface="Verdana"/>
              </a:rPr>
              <a:t>Proceed down </a:t>
            </a:r>
            <a:r>
              <a:rPr sz="1700" spc="-5" dirty="0">
                <a:latin typeface="Verdana"/>
                <a:cs typeface="Verdana"/>
              </a:rPr>
              <a:t>the left-most path </a:t>
            </a:r>
            <a:r>
              <a:rPr sz="1700" dirty="0">
                <a:latin typeface="Verdana"/>
                <a:cs typeface="Verdana"/>
              </a:rPr>
              <a:t>rooted at PTR=F as</a:t>
            </a:r>
            <a:r>
              <a:rPr sz="1700" spc="-5" dirty="0">
                <a:latin typeface="Verdana"/>
                <a:cs typeface="Verdana"/>
              </a:rPr>
              <a:t> follows:</a:t>
            </a:r>
            <a:endParaRPr sz="1700">
              <a:latin typeface="Verdana"/>
              <a:cs typeface="Verdana"/>
            </a:endParaRPr>
          </a:p>
          <a:p>
            <a:pPr marL="930275">
              <a:lnSpc>
                <a:spcPct val="100000"/>
              </a:lnSpc>
              <a:spcBef>
                <a:spcPts val="1005"/>
              </a:spcBef>
            </a:pPr>
            <a:r>
              <a:rPr sz="1500" spc="-5" dirty="0">
                <a:latin typeface="Verdana"/>
                <a:cs typeface="Verdana"/>
              </a:rPr>
              <a:t>(ix) Process </a:t>
            </a:r>
            <a:r>
              <a:rPr sz="1500" dirty="0">
                <a:latin typeface="Verdana"/>
                <a:cs typeface="Verdana"/>
              </a:rPr>
              <a:t>F </a:t>
            </a:r>
            <a:r>
              <a:rPr sz="1500" spc="-5" dirty="0">
                <a:latin typeface="Verdana"/>
                <a:cs typeface="Verdana"/>
              </a:rPr>
              <a:t>(There </a:t>
            </a:r>
            <a:r>
              <a:rPr sz="1500" spc="-10" dirty="0">
                <a:latin typeface="Verdana"/>
                <a:cs typeface="Verdana"/>
              </a:rPr>
              <a:t>is </a:t>
            </a:r>
            <a:r>
              <a:rPr sz="1500" dirty="0">
                <a:latin typeface="Verdana"/>
                <a:cs typeface="Verdana"/>
              </a:rPr>
              <a:t>no </a:t>
            </a:r>
            <a:r>
              <a:rPr sz="1500" spc="-10" dirty="0">
                <a:latin typeface="Verdana"/>
                <a:cs typeface="Verdana"/>
              </a:rPr>
              <a:t>right</a:t>
            </a:r>
            <a:r>
              <a:rPr sz="1500" spc="3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child).</a:t>
            </a:r>
            <a:endParaRPr sz="15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844"/>
              </a:spcBef>
            </a:pPr>
            <a:r>
              <a:rPr sz="1700" dirty="0">
                <a:latin typeface="Verdana"/>
                <a:cs typeface="Verdana"/>
              </a:rPr>
              <a:t>No other node is processed, since F has </a:t>
            </a:r>
            <a:r>
              <a:rPr sz="1700" spc="5" dirty="0">
                <a:latin typeface="Verdana"/>
                <a:cs typeface="Verdana"/>
              </a:rPr>
              <a:t>no </a:t>
            </a:r>
            <a:r>
              <a:rPr sz="1700" dirty="0">
                <a:latin typeface="Verdana"/>
                <a:cs typeface="Verdana"/>
              </a:rPr>
              <a:t>left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child.</a:t>
            </a:r>
            <a:endParaRPr sz="1700">
              <a:latin typeface="Verdana"/>
              <a:cs typeface="Verdana"/>
            </a:endParaRPr>
          </a:p>
          <a:p>
            <a:pPr marL="431800" marR="5080" indent="-419734">
              <a:lnSpc>
                <a:spcPts val="2840"/>
              </a:lnSpc>
              <a:spcBef>
                <a:spcPts val="220"/>
              </a:spcBef>
            </a:pPr>
            <a:r>
              <a:rPr sz="1700" spc="-5" dirty="0">
                <a:latin typeface="Verdana"/>
                <a:cs typeface="Verdana"/>
              </a:rPr>
              <a:t>11. [Backtracking] </a:t>
            </a:r>
            <a:r>
              <a:rPr sz="1700" spc="-10" dirty="0">
                <a:latin typeface="Verdana"/>
                <a:cs typeface="Verdana"/>
              </a:rPr>
              <a:t>Pop </a:t>
            </a:r>
            <a:r>
              <a:rPr sz="1700" spc="-5" dirty="0">
                <a:latin typeface="Verdana"/>
                <a:cs typeface="Verdana"/>
              </a:rPr>
              <a:t>the top </a:t>
            </a:r>
            <a:r>
              <a:rPr sz="1700" dirty="0">
                <a:latin typeface="Verdana"/>
                <a:cs typeface="Verdana"/>
              </a:rPr>
              <a:t>element </a:t>
            </a:r>
            <a:r>
              <a:rPr sz="1700" spc="-5" dirty="0">
                <a:latin typeface="Verdana"/>
                <a:cs typeface="Verdana"/>
              </a:rPr>
              <a:t>NULL </a:t>
            </a:r>
            <a:r>
              <a:rPr sz="1700" dirty="0">
                <a:latin typeface="Verdana"/>
                <a:cs typeface="Verdana"/>
              </a:rPr>
              <a:t>from </a:t>
            </a:r>
            <a:r>
              <a:rPr sz="1700" spc="-15" dirty="0">
                <a:latin typeface="Verdana"/>
                <a:cs typeface="Verdana"/>
              </a:rPr>
              <a:t>STACK, </a:t>
            </a:r>
            <a:r>
              <a:rPr sz="1700" dirty="0">
                <a:latin typeface="Verdana"/>
                <a:cs typeface="Verdana"/>
              </a:rPr>
              <a:t>and set PTR:=NULL.  Since </a:t>
            </a:r>
            <a:r>
              <a:rPr sz="1700" spc="-5" dirty="0">
                <a:latin typeface="Verdana"/>
                <a:cs typeface="Verdana"/>
              </a:rPr>
              <a:t>PTR=NULL, the </a:t>
            </a:r>
            <a:r>
              <a:rPr sz="1700" dirty="0">
                <a:latin typeface="Verdana"/>
                <a:cs typeface="Verdana"/>
              </a:rPr>
              <a:t>algorithm </a:t>
            </a:r>
            <a:r>
              <a:rPr sz="1700" spc="-5" dirty="0">
                <a:latin typeface="Verdana"/>
                <a:cs typeface="Verdana"/>
              </a:rPr>
              <a:t>is</a:t>
            </a:r>
            <a:r>
              <a:rPr sz="1700" spc="-4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completed.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Verdana"/>
              <a:cs typeface="Verdana"/>
            </a:endParaRPr>
          </a:p>
          <a:p>
            <a:pPr marL="355600" marR="109855" indent="-342900" algn="just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1700" dirty="0">
                <a:latin typeface="Verdana"/>
                <a:cs typeface="Verdana"/>
              </a:rPr>
              <a:t>As </a:t>
            </a:r>
            <a:r>
              <a:rPr sz="1700" spc="5" dirty="0">
                <a:latin typeface="Verdana"/>
                <a:cs typeface="Verdana"/>
              </a:rPr>
              <a:t>seen from </a:t>
            </a:r>
            <a:r>
              <a:rPr sz="1700" dirty="0">
                <a:latin typeface="Verdana"/>
                <a:cs typeface="Verdana"/>
              </a:rPr>
              <a:t>Steps 2, 4, 6, 8 and 10, the nodes </a:t>
            </a:r>
            <a:r>
              <a:rPr sz="1700" spc="5" dirty="0">
                <a:latin typeface="Verdana"/>
                <a:cs typeface="Verdana"/>
              </a:rPr>
              <a:t>are </a:t>
            </a:r>
            <a:r>
              <a:rPr sz="1700" dirty="0">
                <a:latin typeface="Verdana"/>
                <a:cs typeface="Verdana"/>
              </a:rPr>
              <a:t>processed in the order  A, </a:t>
            </a:r>
            <a:r>
              <a:rPr sz="1700" spc="-10" dirty="0">
                <a:latin typeface="Verdana"/>
                <a:cs typeface="Verdana"/>
              </a:rPr>
              <a:t>B, </a:t>
            </a:r>
            <a:r>
              <a:rPr sz="1700" spc="-20" dirty="0">
                <a:latin typeface="Verdana"/>
                <a:cs typeface="Verdana"/>
              </a:rPr>
              <a:t>D, </a:t>
            </a:r>
            <a:r>
              <a:rPr sz="1700" spc="-5" dirty="0">
                <a:latin typeface="Verdana"/>
                <a:cs typeface="Verdana"/>
              </a:rPr>
              <a:t>G, </a:t>
            </a:r>
            <a:r>
              <a:rPr sz="1700" dirty="0">
                <a:latin typeface="Verdana"/>
                <a:cs typeface="Verdana"/>
              </a:rPr>
              <a:t>H, K, </a:t>
            </a:r>
            <a:r>
              <a:rPr sz="1700" spc="-5" dirty="0">
                <a:latin typeface="Verdana"/>
                <a:cs typeface="Verdana"/>
              </a:rPr>
              <a:t>C, </a:t>
            </a:r>
            <a:r>
              <a:rPr sz="1700" dirty="0">
                <a:latin typeface="Verdana"/>
                <a:cs typeface="Verdana"/>
              </a:rPr>
              <a:t>E, </a:t>
            </a:r>
            <a:r>
              <a:rPr sz="1700" spc="-125" dirty="0">
                <a:latin typeface="Verdana"/>
                <a:cs typeface="Verdana"/>
              </a:rPr>
              <a:t>F. </a:t>
            </a:r>
            <a:r>
              <a:rPr sz="1700" dirty="0">
                <a:latin typeface="Verdana"/>
                <a:cs typeface="Verdana"/>
              </a:rPr>
              <a:t>This </a:t>
            </a:r>
            <a:r>
              <a:rPr sz="1700" spc="-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the required preorder </a:t>
            </a:r>
            <a:r>
              <a:rPr sz="1700" spc="-5" dirty="0">
                <a:latin typeface="Verdana"/>
                <a:cs typeface="Verdana"/>
              </a:rPr>
              <a:t>traversal </a:t>
            </a:r>
            <a:r>
              <a:rPr sz="1700" dirty="0">
                <a:latin typeface="Verdana"/>
                <a:cs typeface="Verdana"/>
              </a:rPr>
              <a:t>of the </a:t>
            </a:r>
            <a:r>
              <a:rPr sz="1700" spc="-5" dirty="0">
                <a:latin typeface="Verdana"/>
                <a:cs typeface="Verdana"/>
              </a:rPr>
              <a:t>given  </a:t>
            </a:r>
            <a:r>
              <a:rPr sz="1700" dirty="0">
                <a:latin typeface="Verdana"/>
                <a:cs typeface="Verdana"/>
              </a:rPr>
              <a:t>tree.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5545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Traversal </a:t>
            </a:r>
            <a:r>
              <a:rPr sz="2400" b="1" spc="-10" dirty="0">
                <a:solidFill>
                  <a:srgbClr val="000000"/>
                </a:solidFill>
                <a:latin typeface="Verdana"/>
                <a:cs typeface="Verdana"/>
              </a:rPr>
              <a:t>Algorithm </a:t>
            </a: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Using</a:t>
            </a:r>
            <a:r>
              <a:rPr sz="2400" b="1" spc="3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Stack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48564" y="6525979"/>
            <a:ext cx="4349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18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8636889" y="6645323"/>
            <a:ext cx="450215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IIT,</a:t>
            </a:r>
            <a:r>
              <a:rPr spc="-70" dirty="0"/>
              <a:t> </a:t>
            </a:r>
            <a:r>
              <a:rPr dirty="0"/>
              <a:t>JU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353695"/>
          </a:xfrm>
          <a:custGeom>
            <a:avLst/>
            <a:gdLst/>
            <a:ahLst/>
            <a:cxnLst/>
            <a:rect l="l" t="t" r="r" b="b"/>
            <a:pathLst>
              <a:path w="9144000" h="353695">
                <a:moveTo>
                  <a:pt x="9144000" y="0"/>
                </a:moveTo>
                <a:lnTo>
                  <a:pt x="0" y="0"/>
                </a:lnTo>
                <a:lnTo>
                  <a:pt x="0" y="353568"/>
                </a:lnTo>
                <a:lnTo>
                  <a:pt x="9144000" y="35356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31496"/>
            <a:ext cx="8553450" cy="6189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Verdana"/>
                <a:cs typeface="Verdana"/>
              </a:rPr>
              <a:t>Threaded Representation of </a:t>
            </a:r>
            <a:r>
              <a:rPr sz="1700" b="1" dirty="0">
                <a:latin typeface="Verdana"/>
                <a:cs typeface="Verdana"/>
              </a:rPr>
              <a:t>Binary Tree/ </a:t>
            </a:r>
            <a:r>
              <a:rPr sz="1700" b="1" spc="-5" dirty="0">
                <a:latin typeface="Verdana"/>
                <a:cs typeface="Verdana"/>
              </a:rPr>
              <a:t>Threaded</a:t>
            </a:r>
            <a:r>
              <a:rPr sz="1700" b="1" spc="-13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Tree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00">
              <a:latin typeface="Verdana"/>
              <a:cs typeface="Verdana"/>
            </a:endParaRPr>
          </a:p>
          <a:p>
            <a:pPr marL="521970" indent="-465455">
              <a:lnSpc>
                <a:spcPct val="100000"/>
              </a:lnSpc>
              <a:buFont typeface="Wingdings"/>
              <a:buChar char=""/>
              <a:tabLst>
                <a:tab pos="521334" algn="l"/>
                <a:tab pos="522605" algn="l"/>
              </a:tabLst>
            </a:pPr>
            <a:r>
              <a:rPr sz="1700" dirty="0">
                <a:latin typeface="Verdana"/>
                <a:cs typeface="Verdana"/>
              </a:rPr>
              <a:t>In </a:t>
            </a:r>
            <a:r>
              <a:rPr sz="1700" spc="-5" dirty="0">
                <a:latin typeface="Verdana"/>
                <a:cs typeface="Verdana"/>
              </a:rPr>
              <a:t>linked </a:t>
            </a:r>
            <a:r>
              <a:rPr sz="1700" dirty="0">
                <a:latin typeface="Verdana"/>
                <a:cs typeface="Verdana"/>
              </a:rPr>
              <a:t>representation of a </a:t>
            </a:r>
            <a:r>
              <a:rPr sz="1700" spc="-5" dirty="0">
                <a:latin typeface="Verdana"/>
                <a:cs typeface="Verdana"/>
              </a:rPr>
              <a:t>binary </a:t>
            </a:r>
            <a:r>
              <a:rPr sz="1700" dirty="0">
                <a:latin typeface="Verdana"/>
                <a:cs typeface="Verdana"/>
              </a:rPr>
              <a:t>tree, </a:t>
            </a:r>
            <a:r>
              <a:rPr sz="1700" dirty="0">
                <a:solidFill>
                  <a:srgbClr val="6600FF"/>
                </a:solidFill>
                <a:latin typeface="Verdana"/>
                <a:cs typeface="Verdana"/>
              </a:rPr>
              <a:t>three important facts</a:t>
            </a:r>
            <a:r>
              <a:rPr sz="1700" spc="-85" dirty="0">
                <a:solidFill>
                  <a:srgbClr val="6600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6600FF"/>
                </a:solidFill>
                <a:latin typeface="Verdana"/>
                <a:cs typeface="Verdana"/>
              </a:rPr>
              <a:t>are</a:t>
            </a:r>
            <a:r>
              <a:rPr sz="1700" dirty="0"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 marL="965200" marR="154940" lvl="1" indent="-466725">
              <a:lnSpc>
                <a:spcPct val="100000"/>
              </a:lnSpc>
              <a:spcBef>
                <a:spcPts val="595"/>
              </a:spcBef>
              <a:buAutoNum type="alphaLcParenBoth"/>
              <a:tabLst>
                <a:tab pos="965200" algn="l"/>
                <a:tab pos="965835" algn="l"/>
              </a:tabLst>
            </a:pP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traversal </a:t>
            </a:r>
            <a:r>
              <a:rPr sz="1500" spc="-5" dirty="0">
                <a:latin typeface="Verdana"/>
                <a:cs typeface="Verdana"/>
              </a:rPr>
              <a:t>algorithms studied </a:t>
            </a:r>
            <a:r>
              <a:rPr sz="1500" dirty="0">
                <a:latin typeface="Verdana"/>
                <a:cs typeface="Verdana"/>
              </a:rPr>
              <a:t>so far spend most of </a:t>
            </a:r>
            <a:r>
              <a:rPr sz="1500" spc="-10" dirty="0">
                <a:latin typeface="Verdana"/>
                <a:cs typeface="Verdana"/>
              </a:rPr>
              <a:t>their </a:t>
            </a:r>
            <a:r>
              <a:rPr sz="1500" spc="-5" dirty="0">
                <a:latin typeface="Verdana"/>
                <a:cs typeface="Verdana"/>
              </a:rPr>
              <a:t>time manipulating  </a:t>
            </a:r>
            <a:r>
              <a:rPr sz="1500" dirty="0">
                <a:latin typeface="Verdana"/>
                <a:cs typeface="Verdana"/>
              </a:rPr>
              <a:t>a</a:t>
            </a:r>
            <a:r>
              <a:rPr sz="1500" spc="-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stack;</a:t>
            </a:r>
            <a:endParaRPr sz="1500">
              <a:latin typeface="Verdana"/>
              <a:cs typeface="Verdana"/>
            </a:endParaRPr>
          </a:p>
          <a:p>
            <a:pPr marL="965200" lvl="1" indent="-466725">
              <a:lnSpc>
                <a:spcPct val="100000"/>
              </a:lnSpc>
              <a:spcBef>
                <a:spcPts val="1205"/>
              </a:spcBef>
              <a:buAutoNum type="alphaLcParenBoth"/>
              <a:tabLst>
                <a:tab pos="965200" algn="l"/>
                <a:tab pos="965835" algn="l"/>
              </a:tabLst>
            </a:pPr>
            <a:r>
              <a:rPr sz="1500" spc="-5" dirty="0">
                <a:latin typeface="Verdana"/>
                <a:cs typeface="Verdana"/>
              </a:rPr>
              <a:t>the storage </a:t>
            </a:r>
            <a:r>
              <a:rPr sz="1500" dirty="0">
                <a:latin typeface="Verdana"/>
                <a:cs typeface="Verdana"/>
              </a:rPr>
              <a:t>space </a:t>
            </a:r>
            <a:r>
              <a:rPr sz="1500" spc="-10" dirty="0">
                <a:latin typeface="Verdana"/>
                <a:cs typeface="Verdana"/>
              </a:rPr>
              <a:t>required </a:t>
            </a:r>
            <a:r>
              <a:rPr sz="1500" dirty="0">
                <a:latin typeface="Verdana"/>
                <a:cs typeface="Verdana"/>
              </a:rPr>
              <a:t>for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dirty="0">
                <a:latin typeface="Verdana"/>
                <a:cs typeface="Verdana"/>
              </a:rPr>
              <a:t>stack </a:t>
            </a:r>
            <a:r>
              <a:rPr sz="1500" spc="-10" dirty="0">
                <a:latin typeface="Verdana"/>
                <a:cs typeface="Verdana"/>
              </a:rPr>
              <a:t>is potentially</a:t>
            </a:r>
            <a:r>
              <a:rPr sz="1500" spc="15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large;</a:t>
            </a:r>
            <a:endParaRPr sz="1500">
              <a:latin typeface="Verdana"/>
              <a:cs typeface="Verdana"/>
            </a:endParaRPr>
          </a:p>
          <a:p>
            <a:pPr marL="965200" marR="225425" lvl="1" indent="-466725">
              <a:lnSpc>
                <a:spcPct val="100000"/>
              </a:lnSpc>
              <a:spcBef>
                <a:spcPts val="1200"/>
              </a:spcBef>
              <a:buAutoNum type="alphaLcParenBoth"/>
              <a:tabLst>
                <a:tab pos="965200" algn="l"/>
                <a:tab pos="965835" algn="l"/>
              </a:tabLst>
            </a:pPr>
            <a:r>
              <a:rPr sz="1500" spc="-5" dirty="0">
                <a:latin typeface="Verdana"/>
                <a:cs typeface="Verdana"/>
              </a:rPr>
              <a:t>Approximately half </a:t>
            </a:r>
            <a:r>
              <a:rPr sz="1500" dirty="0">
                <a:latin typeface="Verdana"/>
                <a:cs typeface="Verdana"/>
              </a:rPr>
              <a:t>of </a:t>
            </a:r>
            <a:r>
              <a:rPr sz="1500" spc="-5" dirty="0">
                <a:latin typeface="Verdana"/>
                <a:cs typeface="Verdana"/>
              </a:rPr>
              <a:t>the entries </a:t>
            </a:r>
            <a:r>
              <a:rPr sz="1500" spc="-10" dirty="0">
                <a:latin typeface="Verdana"/>
                <a:cs typeface="Verdana"/>
              </a:rPr>
              <a:t>in </a:t>
            </a:r>
            <a:r>
              <a:rPr sz="1500" spc="-5" dirty="0">
                <a:latin typeface="Verdana"/>
                <a:cs typeface="Verdana"/>
              </a:rPr>
              <a:t>the pointer </a:t>
            </a:r>
            <a:r>
              <a:rPr sz="1500" spc="-10" dirty="0">
                <a:latin typeface="Verdana"/>
                <a:cs typeface="Verdana"/>
              </a:rPr>
              <a:t>fields </a:t>
            </a:r>
            <a:r>
              <a:rPr sz="1500" dirty="0">
                <a:latin typeface="Verdana"/>
                <a:cs typeface="Verdana"/>
              </a:rPr>
              <a:t>(LLINK and RLINK) </a:t>
            </a:r>
            <a:r>
              <a:rPr sz="1500" spc="-15" dirty="0">
                <a:latin typeface="Verdana"/>
                <a:cs typeface="Verdana"/>
              </a:rPr>
              <a:t>will  </a:t>
            </a:r>
            <a:r>
              <a:rPr sz="1500" spc="-5" dirty="0">
                <a:latin typeface="Verdana"/>
                <a:cs typeface="Verdana"/>
              </a:rPr>
              <a:t>contain null</a:t>
            </a:r>
            <a:r>
              <a:rPr sz="1500" spc="4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elements.</a:t>
            </a:r>
            <a:endParaRPr sz="15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Verdana"/>
              <a:buAutoNum type="alphaLcParenBoth"/>
            </a:pPr>
            <a:endParaRPr sz="2550">
              <a:latin typeface="Verdana"/>
              <a:cs typeface="Verdana"/>
            </a:endParaRPr>
          </a:p>
          <a:p>
            <a:pPr marL="521970" marR="5080" indent="-464820">
              <a:lnSpc>
                <a:spcPct val="100000"/>
              </a:lnSpc>
              <a:buFont typeface="Wingdings"/>
              <a:buChar char=""/>
              <a:tabLst>
                <a:tab pos="521334" algn="l"/>
                <a:tab pos="522605" algn="l"/>
              </a:tabLst>
            </a:pPr>
            <a:r>
              <a:rPr sz="1700" dirty="0">
                <a:latin typeface="Verdana"/>
                <a:cs typeface="Verdana"/>
              </a:rPr>
              <a:t>The </a:t>
            </a:r>
            <a:r>
              <a:rPr sz="1700" spc="-10" dirty="0">
                <a:latin typeface="Verdana"/>
                <a:cs typeface="Verdana"/>
              </a:rPr>
              <a:t>above </a:t>
            </a:r>
            <a:r>
              <a:rPr sz="1700" dirty="0">
                <a:latin typeface="Verdana"/>
                <a:cs typeface="Verdana"/>
              </a:rPr>
              <a:t>loss of space and </a:t>
            </a:r>
            <a:r>
              <a:rPr sz="1700" spc="-5" dirty="0">
                <a:latin typeface="Verdana"/>
                <a:cs typeface="Verdana"/>
              </a:rPr>
              <a:t>time may be </a:t>
            </a:r>
            <a:r>
              <a:rPr sz="1700" dirty="0">
                <a:latin typeface="Verdana"/>
                <a:cs typeface="Verdana"/>
              </a:rPr>
              <a:t>more efficiently handled </a:t>
            </a:r>
            <a:r>
              <a:rPr sz="1700" spc="-5" dirty="0">
                <a:latin typeface="Verdana"/>
                <a:cs typeface="Verdana"/>
              </a:rPr>
              <a:t>by  replacing the </a:t>
            </a:r>
            <a:r>
              <a:rPr sz="1700" dirty="0">
                <a:latin typeface="Verdana"/>
                <a:cs typeface="Verdana"/>
              </a:rPr>
              <a:t>null entries </a:t>
            </a:r>
            <a:r>
              <a:rPr sz="1700" spc="-5" dirty="0">
                <a:latin typeface="Verdana"/>
                <a:cs typeface="Verdana"/>
              </a:rPr>
              <a:t>by </a:t>
            </a:r>
            <a:r>
              <a:rPr sz="1700" dirty="0">
                <a:latin typeface="Verdana"/>
                <a:cs typeface="Verdana"/>
              </a:rPr>
              <a:t>special pointers called </a:t>
            </a:r>
            <a:r>
              <a:rPr sz="1700" dirty="0">
                <a:solidFill>
                  <a:srgbClr val="6600FF"/>
                </a:solidFill>
                <a:latin typeface="Verdana"/>
                <a:cs typeface="Verdana"/>
              </a:rPr>
              <a:t>threads </a:t>
            </a:r>
            <a:r>
              <a:rPr sz="1700" spc="-5" dirty="0">
                <a:latin typeface="Verdana"/>
                <a:cs typeface="Verdana"/>
              </a:rPr>
              <a:t>which </a:t>
            </a:r>
            <a:r>
              <a:rPr sz="1700" dirty="0">
                <a:latin typeface="Verdana"/>
                <a:cs typeface="Verdana"/>
              </a:rPr>
              <a:t>point </a:t>
            </a:r>
            <a:r>
              <a:rPr sz="1700" spc="-5" dirty="0">
                <a:latin typeface="Verdana"/>
                <a:cs typeface="Verdana"/>
              </a:rPr>
              <a:t>to  </a:t>
            </a:r>
            <a:r>
              <a:rPr sz="1700" dirty="0">
                <a:latin typeface="Verdana"/>
                <a:cs typeface="Verdana"/>
              </a:rPr>
              <a:t>nodes </a:t>
            </a:r>
            <a:r>
              <a:rPr sz="1700" spc="-5" dirty="0">
                <a:latin typeface="Verdana"/>
                <a:cs typeface="Verdana"/>
              </a:rPr>
              <a:t>higher in the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tree.</a:t>
            </a:r>
            <a:endParaRPr sz="1700">
              <a:latin typeface="Verdana"/>
              <a:cs typeface="Verdana"/>
            </a:endParaRPr>
          </a:p>
          <a:p>
            <a:pPr marL="521970" indent="-46545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521334" algn="l"/>
                <a:tab pos="522605" algn="l"/>
              </a:tabLst>
            </a:pPr>
            <a:r>
              <a:rPr sz="1700" spc="-5" dirty="0">
                <a:latin typeface="Verdana"/>
                <a:cs typeface="Verdana"/>
              </a:rPr>
              <a:t>Binary </a:t>
            </a:r>
            <a:r>
              <a:rPr sz="1700" dirty="0">
                <a:latin typeface="Verdana"/>
                <a:cs typeface="Verdana"/>
              </a:rPr>
              <a:t>trees </a:t>
            </a:r>
            <a:r>
              <a:rPr sz="1700" spc="-5" dirty="0">
                <a:latin typeface="Verdana"/>
                <a:cs typeface="Verdana"/>
              </a:rPr>
              <a:t>with </a:t>
            </a:r>
            <a:r>
              <a:rPr sz="1700" dirty="0">
                <a:latin typeface="Verdana"/>
                <a:cs typeface="Verdana"/>
              </a:rPr>
              <a:t>thread pointers are </a:t>
            </a:r>
            <a:r>
              <a:rPr sz="1700" spc="-5" dirty="0">
                <a:latin typeface="Verdana"/>
                <a:cs typeface="Verdana"/>
              </a:rPr>
              <a:t>called </a:t>
            </a:r>
            <a:r>
              <a:rPr sz="1700" spc="-5" dirty="0">
                <a:solidFill>
                  <a:srgbClr val="FF0000"/>
                </a:solidFill>
                <a:latin typeface="Verdana"/>
                <a:cs typeface="Verdana"/>
              </a:rPr>
              <a:t>threaded</a:t>
            </a:r>
            <a:r>
              <a:rPr sz="1700" spc="-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FF0000"/>
                </a:solidFill>
                <a:latin typeface="Verdana"/>
                <a:cs typeface="Verdana"/>
              </a:rPr>
              <a:t>trees</a:t>
            </a:r>
            <a:r>
              <a:rPr sz="1700" dirty="0">
                <a:latin typeface="Verdana"/>
                <a:cs typeface="Verdana"/>
              </a:rPr>
              <a:t>.</a:t>
            </a:r>
            <a:endParaRPr sz="1700">
              <a:latin typeface="Verdana"/>
              <a:cs typeface="Verdana"/>
            </a:endParaRPr>
          </a:p>
          <a:p>
            <a:pPr marL="521970" marR="249554" indent="-46482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521334" algn="l"/>
                <a:tab pos="522605" algn="l"/>
              </a:tabLst>
            </a:pPr>
            <a:r>
              <a:rPr sz="1700" dirty="0">
                <a:latin typeface="Verdana"/>
                <a:cs typeface="Verdana"/>
              </a:rPr>
              <a:t>Threaded representation of a </a:t>
            </a:r>
            <a:r>
              <a:rPr sz="1700" spc="-5" dirty="0">
                <a:latin typeface="Verdana"/>
                <a:cs typeface="Verdana"/>
              </a:rPr>
              <a:t>binary </a:t>
            </a:r>
            <a:r>
              <a:rPr sz="1700" dirty="0">
                <a:latin typeface="Verdana"/>
                <a:cs typeface="Verdana"/>
              </a:rPr>
              <a:t>tree </a:t>
            </a:r>
            <a:r>
              <a:rPr sz="1700" spc="-5" dirty="0">
                <a:latin typeface="Verdana"/>
                <a:cs typeface="Verdana"/>
              </a:rPr>
              <a:t>removes the </a:t>
            </a:r>
            <a:r>
              <a:rPr sz="1700" dirty="0">
                <a:latin typeface="Verdana"/>
                <a:cs typeface="Verdana"/>
              </a:rPr>
              <a:t>need for a stack,  making use of pointer fields </a:t>
            </a:r>
            <a:r>
              <a:rPr sz="1700" spc="-5" dirty="0">
                <a:latin typeface="Verdana"/>
                <a:cs typeface="Verdana"/>
              </a:rPr>
              <a:t>which would </a:t>
            </a:r>
            <a:r>
              <a:rPr sz="1700" dirty="0">
                <a:latin typeface="Verdana"/>
                <a:cs typeface="Verdana"/>
              </a:rPr>
              <a:t>otherwise </a:t>
            </a:r>
            <a:r>
              <a:rPr sz="1700" spc="-10" dirty="0">
                <a:latin typeface="Verdana"/>
                <a:cs typeface="Verdana"/>
              </a:rPr>
              <a:t>have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spc="-10" dirty="0">
                <a:latin typeface="Verdana"/>
                <a:cs typeface="Verdana"/>
              </a:rPr>
              <a:t>value</a:t>
            </a:r>
            <a:r>
              <a:rPr sz="1700" spc="-8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nil.</a:t>
            </a:r>
            <a:endParaRPr sz="1700">
              <a:latin typeface="Verdana"/>
              <a:cs typeface="Verdana"/>
            </a:endParaRPr>
          </a:p>
          <a:p>
            <a:pPr marL="521970" indent="-46545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521334" algn="l"/>
                <a:tab pos="522605" algn="l"/>
              </a:tabLst>
            </a:pPr>
            <a:r>
              <a:rPr sz="1700" dirty="0">
                <a:latin typeface="Verdana"/>
                <a:cs typeface="Verdana"/>
              </a:rPr>
              <a:t>The most common </a:t>
            </a:r>
            <a:r>
              <a:rPr sz="1700" spc="-5" dirty="0">
                <a:latin typeface="Verdana"/>
                <a:cs typeface="Verdana"/>
              </a:rPr>
              <a:t>convention </a:t>
            </a:r>
            <a:r>
              <a:rPr sz="1700" dirty="0">
                <a:latin typeface="Verdana"/>
                <a:cs typeface="Verdana"/>
              </a:rPr>
              <a:t>for threaded representation</a:t>
            </a:r>
            <a:r>
              <a:rPr sz="1700" spc="-9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is:</a:t>
            </a:r>
            <a:endParaRPr sz="1700">
              <a:latin typeface="Verdana"/>
              <a:cs typeface="Verdana"/>
            </a:endParaRPr>
          </a:p>
          <a:p>
            <a:pPr marL="1423035" indent="-466725">
              <a:lnSpc>
                <a:spcPct val="100000"/>
              </a:lnSpc>
              <a:spcBef>
                <a:spcPts val="1195"/>
              </a:spcBef>
              <a:buFont typeface="Wingdings"/>
              <a:buChar char=""/>
              <a:tabLst>
                <a:tab pos="1422400" algn="l"/>
                <a:tab pos="1423035" algn="l"/>
              </a:tabLst>
            </a:pPr>
            <a:r>
              <a:rPr sz="1500" spc="-10" dirty="0">
                <a:latin typeface="Verdana"/>
                <a:cs typeface="Verdana"/>
              </a:rPr>
              <a:t>if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left </a:t>
            </a:r>
            <a:r>
              <a:rPr sz="1500" spc="-5" dirty="0">
                <a:latin typeface="Verdana"/>
                <a:cs typeface="Verdana"/>
              </a:rPr>
              <a:t>subtree </a:t>
            </a:r>
            <a:r>
              <a:rPr sz="1500" spc="-10" dirty="0">
                <a:latin typeface="Verdana"/>
                <a:cs typeface="Verdana"/>
              </a:rPr>
              <a:t>is </a:t>
            </a:r>
            <a:r>
              <a:rPr sz="1500" spc="-30" dirty="0">
                <a:latin typeface="Verdana"/>
                <a:cs typeface="Verdana"/>
              </a:rPr>
              <a:t>empty, </a:t>
            </a:r>
            <a:r>
              <a:rPr sz="1500" dirty="0">
                <a:latin typeface="Verdana"/>
                <a:cs typeface="Verdana"/>
              </a:rPr>
              <a:t>LLINK </a:t>
            </a:r>
            <a:r>
              <a:rPr sz="1500" spc="-10" dirty="0">
                <a:latin typeface="Verdana"/>
                <a:cs typeface="Verdana"/>
              </a:rPr>
              <a:t>points </a:t>
            </a:r>
            <a:r>
              <a:rPr sz="1500" spc="-5" dirty="0">
                <a:latin typeface="Verdana"/>
                <a:cs typeface="Verdana"/>
              </a:rPr>
              <a:t>to the in-order</a:t>
            </a:r>
            <a:r>
              <a:rPr sz="1500" spc="9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predecessor</a:t>
            </a:r>
            <a:endParaRPr sz="1500">
              <a:latin typeface="Verdana"/>
              <a:cs typeface="Verdana"/>
            </a:endParaRPr>
          </a:p>
          <a:p>
            <a:pPr marL="1423035" indent="-466725">
              <a:lnSpc>
                <a:spcPct val="100000"/>
              </a:lnSpc>
              <a:spcBef>
                <a:spcPts val="1200"/>
              </a:spcBef>
              <a:buFont typeface="Wingdings"/>
              <a:buChar char=""/>
              <a:tabLst>
                <a:tab pos="1422400" algn="l"/>
                <a:tab pos="1423035" algn="l"/>
              </a:tabLst>
            </a:pPr>
            <a:r>
              <a:rPr sz="1500" spc="-10" dirty="0">
                <a:latin typeface="Verdana"/>
                <a:cs typeface="Verdana"/>
              </a:rPr>
              <a:t>if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right </a:t>
            </a:r>
            <a:r>
              <a:rPr sz="1500" spc="-5" dirty="0">
                <a:latin typeface="Verdana"/>
                <a:cs typeface="Verdana"/>
              </a:rPr>
              <a:t>subtree </a:t>
            </a:r>
            <a:r>
              <a:rPr sz="1500" spc="-10" dirty="0">
                <a:latin typeface="Verdana"/>
                <a:cs typeface="Verdana"/>
              </a:rPr>
              <a:t>is </a:t>
            </a:r>
            <a:r>
              <a:rPr sz="1500" spc="-30" dirty="0">
                <a:latin typeface="Verdana"/>
                <a:cs typeface="Verdana"/>
              </a:rPr>
              <a:t>empty, </a:t>
            </a:r>
            <a:r>
              <a:rPr sz="1500" dirty="0">
                <a:latin typeface="Verdana"/>
                <a:cs typeface="Verdana"/>
              </a:rPr>
              <a:t>RLINK </a:t>
            </a:r>
            <a:r>
              <a:rPr sz="1500" spc="-5" dirty="0">
                <a:latin typeface="Verdana"/>
                <a:cs typeface="Verdana"/>
              </a:rPr>
              <a:t>points to the in-order</a:t>
            </a:r>
            <a:r>
              <a:rPr sz="1500" spc="114" dirty="0">
                <a:latin typeface="Verdana"/>
                <a:cs typeface="Verdana"/>
              </a:rPr>
              <a:t> </a:t>
            </a:r>
            <a:r>
              <a:rPr sz="1500" spc="-25" dirty="0">
                <a:latin typeface="Verdana"/>
                <a:cs typeface="Verdana"/>
              </a:rPr>
              <a:t>successor.</a:t>
            </a:r>
            <a:endParaRPr sz="1500">
              <a:latin typeface="Verdana"/>
              <a:cs typeface="Verdana"/>
            </a:endParaRPr>
          </a:p>
          <a:p>
            <a:pPr marL="521970" indent="-465455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521334" algn="l"/>
                <a:tab pos="522605" algn="l"/>
              </a:tabLst>
            </a:pPr>
            <a:r>
              <a:rPr sz="1700" dirty="0">
                <a:latin typeface="Verdana"/>
                <a:cs typeface="Verdana"/>
              </a:rPr>
              <a:t>These special pointers are known as</a:t>
            </a:r>
            <a:r>
              <a:rPr sz="1700" spc="-6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threads.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48564" y="6525979"/>
            <a:ext cx="4349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19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8636889" y="6645323"/>
            <a:ext cx="450215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IIT,</a:t>
            </a:r>
            <a:r>
              <a:rPr spc="-70" dirty="0"/>
              <a:t> </a:t>
            </a:r>
            <a:r>
              <a:rPr dirty="0"/>
              <a:t>JU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9214" y="678535"/>
            <a:ext cx="8068945" cy="110744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00"/>
              </a:spcBef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1700" dirty="0">
                <a:latin typeface="Verdana"/>
                <a:cs typeface="Verdana"/>
              </a:rPr>
              <a:t>In a </a:t>
            </a:r>
            <a:r>
              <a:rPr sz="1700" spc="-5" dirty="0">
                <a:latin typeface="Verdana"/>
                <a:cs typeface="Verdana"/>
              </a:rPr>
              <a:t>traversal, </a:t>
            </a:r>
            <a:r>
              <a:rPr sz="1700" dirty="0">
                <a:latin typeface="Verdana"/>
                <a:cs typeface="Verdana"/>
              </a:rPr>
              <a:t>each </a:t>
            </a:r>
            <a:r>
              <a:rPr sz="1700" spc="-5" dirty="0">
                <a:latin typeface="Verdana"/>
                <a:cs typeface="Verdana"/>
              </a:rPr>
              <a:t>element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the binary tree is </a:t>
            </a:r>
            <a:r>
              <a:rPr sz="1700" b="1" spc="-10" dirty="0">
                <a:solidFill>
                  <a:srgbClr val="0000FF"/>
                </a:solidFill>
                <a:latin typeface="Verdana"/>
                <a:cs typeface="Verdana"/>
              </a:rPr>
              <a:t>visited </a:t>
            </a:r>
            <a:r>
              <a:rPr sz="1700" dirty="0">
                <a:solidFill>
                  <a:srgbClr val="0000FF"/>
                </a:solidFill>
                <a:latin typeface="Verdana"/>
                <a:cs typeface="Verdana"/>
              </a:rPr>
              <a:t>exactly</a:t>
            </a:r>
            <a:r>
              <a:rPr sz="1700" spc="7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700" spc="-5" dirty="0">
                <a:solidFill>
                  <a:srgbClr val="0000FF"/>
                </a:solidFill>
                <a:latin typeface="Verdana"/>
                <a:cs typeface="Verdana"/>
              </a:rPr>
              <a:t>once.</a:t>
            </a:r>
            <a:endParaRPr sz="1700">
              <a:latin typeface="Verdana"/>
              <a:cs typeface="Verdana"/>
            </a:endParaRPr>
          </a:p>
          <a:p>
            <a:pPr marL="355600" marR="342265" indent="-343535">
              <a:lnSpc>
                <a:spcPct val="100000"/>
              </a:lnSpc>
              <a:spcBef>
                <a:spcPts val="1200"/>
              </a:spcBef>
              <a:buFont typeface="Wingdings"/>
              <a:buChar char=""/>
              <a:tabLst>
                <a:tab pos="355600" algn="l"/>
                <a:tab pos="356235" algn="l"/>
              </a:tabLst>
            </a:pPr>
            <a:r>
              <a:rPr sz="1700" dirty="0">
                <a:latin typeface="Verdana"/>
                <a:cs typeface="Verdana"/>
              </a:rPr>
              <a:t>Many </a:t>
            </a:r>
            <a:r>
              <a:rPr sz="1700" spc="-5" dirty="0">
                <a:latin typeface="Verdana"/>
                <a:cs typeface="Verdana"/>
              </a:rPr>
              <a:t>binary </a:t>
            </a:r>
            <a:r>
              <a:rPr sz="1700" dirty="0">
                <a:latin typeface="Verdana"/>
                <a:cs typeface="Verdana"/>
              </a:rPr>
              <a:t>tree operations </a:t>
            </a:r>
            <a:r>
              <a:rPr sz="1700" spc="-5" dirty="0">
                <a:latin typeface="Verdana"/>
                <a:cs typeface="Verdana"/>
              </a:rPr>
              <a:t>are </a:t>
            </a:r>
            <a:r>
              <a:rPr sz="1700" dirty="0">
                <a:latin typeface="Verdana"/>
                <a:cs typeface="Verdana"/>
              </a:rPr>
              <a:t>done </a:t>
            </a:r>
            <a:r>
              <a:rPr sz="1700" spc="-5" dirty="0">
                <a:latin typeface="Verdana"/>
                <a:cs typeface="Verdana"/>
              </a:rPr>
              <a:t>by </a:t>
            </a:r>
            <a:r>
              <a:rPr sz="1700" dirty="0">
                <a:latin typeface="Verdana"/>
                <a:cs typeface="Verdana"/>
              </a:rPr>
              <a:t>performing a</a:t>
            </a:r>
            <a:r>
              <a:rPr sz="1700" dirty="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sz="1700" b="1" u="sng" dirty="0">
                <a:solidFill>
                  <a:srgbClr val="FF3300"/>
                </a:solidFill>
                <a:uFill>
                  <a:solidFill>
                    <a:srgbClr val="FF3300"/>
                  </a:solidFill>
                </a:uFill>
                <a:latin typeface="Verdana"/>
                <a:cs typeface="Verdana"/>
              </a:rPr>
              <a:t>traversal</a:t>
            </a:r>
            <a:r>
              <a:rPr sz="1700" b="1" dirty="0">
                <a:solidFill>
                  <a:srgbClr val="FF3300"/>
                </a:solidFill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  </a:t>
            </a:r>
            <a:r>
              <a:rPr sz="1700" spc="-5" dirty="0">
                <a:latin typeface="Verdana"/>
                <a:cs typeface="Verdana"/>
              </a:rPr>
              <a:t>the binary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tree.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2041" y="2718307"/>
            <a:ext cx="7931784" cy="19932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u="heavy" spc="-5" dirty="0">
                <a:solidFill>
                  <a:srgbClr val="6600FF"/>
                </a:solidFill>
                <a:uFill>
                  <a:solidFill>
                    <a:srgbClr val="6600FF"/>
                  </a:solidFill>
                </a:uFill>
                <a:latin typeface="Verdana"/>
                <a:cs typeface="Verdana"/>
              </a:rPr>
              <a:t>Ways of </a:t>
            </a:r>
            <a:r>
              <a:rPr sz="1700" b="1" u="heavy" dirty="0">
                <a:solidFill>
                  <a:srgbClr val="6600FF"/>
                </a:solidFill>
                <a:uFill>
                  <a:solidFill>
                    <a:srgbClr val="6600FF"/>
                  </a:solidFill>
                </a:uFill>
                <a:latin typeface="Verdana"/>
                <a:cs typeface="Verdana"/>
              </a:rPr>
              <a:t>traversing a </a:t>
            </a:r>
            <a:r>
              <a:rPr sz="1700" b="1" u="heavy" spc="-5" dirty="0">
                <a:solidFill>
                  <a:srgbClr val="6600FF"/>
                </a:solidFill>
                <a:uFill>
                  <a:solidFill>
                    <a:srgbClr val="6600FF"/>
                  </a:solidFill>
                </a:uFill>
                <a:latin typeface="Verdana"/>
                <a:cs typeface="Verdana"/>
              </a:rPr>
              <a:t>binary</a:t>
            </a:r>
            <a:r>
              <a:rPr sz="1700" b="1" u="heavy" spc="-90" dirty="0">
                <a:solidFill>
                  <a:srgbClr val="6600FF"/>
                </a:solidFill>
                <a:uFill>
                  <a:solidFill>
                    <a:srgbClr val="6600FF"/>
                  </a:solidFill>
                </a:uFill>
                <a:latin typeface="Verdana"/>
                <a:cs typeface="Verdana"/>
              </a:rPr>
              <a:t> </a:t>
            </a:r>
            <a:r>
              <a:rPr sz="1700" b="1" u="heavy" dirty="0">
                <a:solidFill>
                  <a:srgbClr val="6600FF"/>
                </a:solidFill>
                <a:uFill>
                  <a:solidFill>
                    <a:srgbClr val="6600FF"/>
                  </a:solidFill>
                </a:uFill>
                <a:latin typeface="Verdana"/>
                <a:cs typeface="Verdana"/>
              </a:rPr>
              <a:t>tree: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Verdana"/>
              <a:cs typeface="Verdana"/>
            </a:endParaRPr>
          </a:p>
          <a:p>
            <a:pPr marL="523240" indent="-343535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523240" algn="l"/>
                <a:tab pos="523875" algn="l"/>
              </a:tabLst>
            </a:pPr>
            <a:r>
              <a:rPr sz="1700" dirty="0">
                <a:latin typeface="Verdana"/>
                <a:cs typeface="Verdana"/>
              </a:rPr>
              <a:t>There are three standard </a:t>
            </a:r>
            <a:r>
              <a:rPr sz="1700" spc="-5" dirty="0">
                <a:latin typeface="Verdana"/>
                <a:cs typeface="Verdana"/>
              </a:rPr>
              <a:t>ways to traverse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5" dirty="0">
                <a:latin typeface="Verdana"/>
                <a:cs typeface="Verdana"/>
              </a:rPr>
              <a:t>binary </a:t>
            </a:r>
            <a:r>
              <a:rPr sz="1700" dirty="0">
                <a:latin typeface="Verdana"/>
                <a:cs typeface="Verdana"/>
              </a:rPr>
              <a:t>tree. These</a:t>
            </a:r>
            <a:r>
              <a:rPr sz="1700" spc="-1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are:</a:t>
            </a:r>
            <a:endParaRPr sz="1700">
              <a:latin typeface="Verdana"/>
              <a:cs typeface="Verdana"/>
            </a:endParaRPr>
          </a:p>
          <a:p>
            <a:pPr marL="1089025" lvl="1" indent="-343535">
              <a:lnSpc>
                <a:spcPct val="100000"/>
              </a:lnSpc>
              <a:spcBef>
                <a:spcPts val="1195"/>
              </a:spcBef>
              <a:buFont typeface="Wingdings"/>
              <a:buChar char=""/>
              <a:tabLst>
                <a:tab pos="1089025" algn="l"/>
                <a:tab pos="1089660" algn="l"/>
              </a:tabLst>
            </a:pPr>
            <a:r>
              <a:rPr sz="1500" spc="-5" dirty="0">
                <a:solidFill>
                  <a:srgbClr val="FF0066"/>
                </a:solidFill>
                <a:latin typeface="Verdana"/>
                <a:cs typeface="Verdana"/>
              </a:rPr>
              <a:t>In-order </a:t>
            </a:r>
            <a:r>
              <a:rPr sz="1500" spc="-10" dirty="0">
                <a:solidFill>
                  <a:srgbClr val="FF0066"/>
                </a:solidFill>
                <a:latin typeface="Verdana"/>
                <a:cs typeface="Verdana"/>
              </a:rPr>
              <a:t>traversal </a:t>
            </a:r>
            <a:r>
              <a:rPr sz="1500" dirty="0">
                <a:latin typeface="Verdana"/>
                <a:cs typeface="Verdana"/>
              </a:rPr>
              <a:t>or </a:t>
            </a:r>
            <a:r>
              <a:rPr sz="1500" spc="-10" dirty="0">
                <a:solidFill>
                  <a:srgbClr val="FF0066"/>
                </a:solidFill>
                <a:latin typeface="Verdana"/>
                <a:cs typeface="Verdana"/>
              </a:rPr>
              <a:t>Left-Root-Right </a:t>
            </a:r>
            <a:r>
              <a:rPr sz="1500" spc="-5" dirty="0">
                <a:solidFill>
                  <a:srgbClr val="FF0066"/>
                </a:solidFill>
                <a:latin typeface="Verdana"/>
                <a:cs typeface="Verdana"/>
              </a:rPr>
              <a:t>(LNR)</a:t>
            </a:r>
            <a:r>
              <a:rPr sz="1500" spc="-50" dirty="0">
                <a:solidFill>
                  <a:srgbClr val="FF0066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FF0066"/>
                </a:solidFill>
                <a:latin typeface="Verdana"/>
                <a:cs typeface="Verdana"/>
              </a:rPr>
              <a:t>traversal</a:t>
            </a:r>
            <a:endParaRPr sz="1500">
              <a:latin typeface="Verdana"/>
              <a:cs typeface="Verdana"/>
            </a:endParaRPr>
          </a:p>
          <a:p>
            <a:pPr marL="1089025" lvl="1" indent="-343535">
              <a:lnSpc>
                <a:spcPct val="100000"/>
              </a:lnSpc>
              <a:spcBef>
                <a:spcPts val="1200"/>
              </a:spcBef>
              <a:buFont typeface="Wingdings"/>
              <a:buChar char=""/>
              <a:tabLst>
                <a:tab pos="1089025" algn="l"/>
                <a:tab pos="1089660" algn="l"/>
              </a:tabLst>
            </a:pPr>
            <a:r>
              <a:rPr sz="1500" spc="-5" dirty="0">
                <a:solidFill>
                  <a:srgbClr val="6600FF"/>
                </a:solidFill>
                <a:latin typeface="Verdana"/>
                <a:cs typeface="Verdana"/>
              </a:rPr>
              <a:t>Pre-order </a:t>
            </a:r>
            <a:r>
              <a:rPr sz="1500" spc="-10" dirty="0">
                <a:solidFill>
                  <a:srgbClr val="6600FF"/>
                </a:solidFill>
                <a:latin typeface="Verdana"/>
                <a:cs typeface="Verdana"/>
              </a:rPr>
              <a:t>traversal </a:t>
            </a:r>
            <a:r>
              <a:rPr sz="1500" dirty="0">
                <a:latin typeface="Verdana"/>
                <a:cs typeface="Verdana"/>
              </a:rPr>
              <a:t>or </a:t>
            </a:r>
            <a:r>
              <a:rPr sz="1500" spc="-10" dirty="0">
                <a:solidFill>
                  <a:srgbClr val="6600FF"/>
                </a:solidFill>
                <a:latin typeface="Verdana"/>
                <a:cs typeface="Verdana"/>
              </a:rPr>
              <a:t>Root-Left-Right </a:t>
            </a:r>
            <a:r>
              <a:rPr sz="1500" spc="-5" dirty="0">
                <a:solidFill>
                  <a:srgbClr val="6600FF"/>
                </a:solidFill>
                <a:latin typeface="Verdana"/>
                <a:cs typeface="Verdana"/>
              </a:rPr>
              <a:t>(NLR)</a:t>
            </a:r>
            <a:r>
              <a:rPr sz="1500" spc="-60" dirty="0">
                <a:solidFill>
                  <a:srgbClr val="6600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6600FF"/>
                </a:solidFill>
                <a:latin typeface="Verdana"/>
                <a:cs typeface="Verdana"/>
              </a:rPr>
              <a:t>traversal</a:t>
            </a:r>
            <a:endParaRPr sz="1500">
              <a:latin typeface="Verdana"/>
              <a:cs typeface="Verdana"/>
            </a:endParaRPr>
          </a:p>
          <a:p>
            <a:pPr marL="1089025" lvl="1" indent="-343535">
              <a:lnSpc>
                <a:spcPct val="100000"/>
              </a:lnSpc>
              <a:spcBef>
                <a:spcPts val="1200"/>
              </a:spcBef>
              <a:buFont typeface="Wingdings"/>
              <a:buChar char=""/>
              <a:tabLst>
                <a:tab pos="1089025" algn="l"/>
                <a:tab pos="1089660" algn="l"/>
              </a:tabLst>
            </a:pPr>
            <a:r>
              <a:rPr sz="1500" spc="-10" dirty="0">
                <a:solidFill>
                  <a:srgbClr val="0000FF"/>
                </a:solidFill>
                <a:latin typeface="Verdana"/>
                <a:cs typeface="Verdana"/>
              </a:rPr>
              <a:t>Post-order traversal </a:t>
            </a:r>
            <a:r>
              <a:rPr sz="1500" dirty="0">
                <a:latin typeface="Verdana"/>
                <a:cs typeface="Verdana"/>
              </a:rPr>
              <a:t>or </a:t>
            </a:r>
            <a:r>
              <a:rPr sz="1500" spc="-10" dirty="0">
                <a:solidFill>
                  <a:srgbClr val="0000FF"/>
                </a:solidFill>
                <a:latin typeface="Verdana"/>
                <a:cs typeface="Verdana"/>
              </a:rPr>
              <a:t>Left-Right-Root </a:t>
            </a:r>
            <a:r>
              <a:rPr sz="1500" dirty="0">
                <a:solidFill>
                  <a:srgbClr val="0000FF"/>
                </a:solidFill>
                <a:latin typeface="Verdana"/>
                <a:cs typeface="Verdana"/>
              </a:rPr>
              <a:t>(LRN)</a:t>
            </a:r>
            <a:r>
              <a:rPr sz="1500" spc="-5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Verdana"/>
                <a:cs typeface="Verdana"/>
              </a:rPr>
              <a:t>traversal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3709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Binary Tree</a:t>
            </a:r>
            <a:r>
              <a:rPr sz="2400" b="1" spc="-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Traversal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48564" y="6525979"/>
            <a:ext cx="4349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2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8636889" y="6645323"/>
            <a:ext cx="450215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IIT,</a:t>
            </a:r>
            <a:r>
              <a:rPr spc="-70" dirty="0"/>
              <a:t> </a:t>
            </a:r>
            <a:r>
              <a:rPr dirty="0"/>
              <a:t>JU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353695"/>
          </a:xfrm>
          <a:custGeom>
            <a:avLst/>
            <a:gdLst/>
            <a:ahLst/>
            <a:cxnLst/>
            <a:rect l="l" t="t" r="r" b="b"/>
            <a:pathLst>
              <a:path w="9144000" h="353695">
                <a:moveTo>
                  <a:pt x="9144000" y="0"/>
                </a:moveTo>
                <a:lnTo>
                  <a:pt x="0" y="0"/>
                </a:lnTo>
                <a:lnTo>
                  <a:pt x="0" y="353568"/>
                </a:lnTo>
                <a:lnTo>
                  <a:pt x="9144000" y="35356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31496"/>
            <a:ext cx="8317865" cy="2816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Verdana"/>
                <a:cs typeface="Verdana"/>
              </a:rPr>
              <a:t>Threaded Representation of </a:t>
            </a:r>
            <a:r>
              <a:rPr sz="1700" b="1" dirty="0">
                <a:latin typeface="Verdana"/>
                <a:cs typeface="Verdana"/>
              </a:rPr>
              <a:t>Binary Tree/ </a:t>
            </a:r>
            <a:r>
              <a:rPr sz="1700" b="1" spc="-5" dirty="0">
                <a:latin typeface="Verdana"/>
                <a:cs typeface="Verdana"/>
              </a:rPr>
              <a:t>Threaded</a:t>
            </a:r>
            <a:r>
              <a:rPr sz="1700" b="1" spc="-13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Tree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Verdana"/>
              <a:cs typeface="Verdana"/>
            </a:endParaRPr>
          </a:p>
          <a:p>
            <a:pPr marL="521970" marR="205104" indent="-464820">
              <a:lnSpc>
                <a:spcPct val="100000"/>
              </a:lnSpc>
              <a:buFont typeface="Wingdings"/>
              <a:buChar char=""/>
              <a:tabLst>
                <a:tab pos="521334" algn="l"/>
                <a:tab pos="522605" algn="l"/>
              </a:tabLst>
            </a:pPr>
            <a:r>
              <a:rPr sz="1700" dirty="0">
                <a:latin typeface="Verdana"/>
                <a:cs typeface="Verdana"/>
              </a:rPr>
              <a:t>Threads (thread pointers) </a:t>
            </a:r>
            <a:r>
              <a:rPr sz="1700" spc="-5" dirty="0">
                <a:latin typeface="Verdana"/>
                <a:cs typeface="Verdana"/>
              </a:rPr>
              <a:t>in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5" dirty="0">
                <a:latin typeface="Verdana"/>
                <a:cs typeface="Verdana"/>
              </a:rPr>
              <a:t>threaded </a:t>
            </a:r>
            <a:r>
              <a:rPr sz="1700" dirty="0">
                <a:latin typeface="Verdana"/>
                <a:cs typeface="Verdana"/>
              </a:rPr>
              <a:t>tree must </a:t>
            </a:r>
            <a:r>
              <a:rPr sz="1700" spc="-5" dirty="0">
                <a:latin typeface="Verdana"/>
                <a:cs typeface="Verdana"/>
              </a:rPr>
              <a:t>be distinguished in  </a:t>
            </a:r>
            <a:r>
              <a:rPr sz="1700" dirty="0">
                <a:latin typeface="Verdana"/>
                <a:cs typeface="Verdana"/>
              </a:rPr>
              <a:t>some </a:t>
            </a:r>
            <a:r>
              <a:rPr sz="1700" spc="-10" dirty="0">
                <a:latin typeface="Verdana"/>
                <a:cs typeface="Verdana"/>
              </a:rPr>
              <a:t>way </a:t>
            </a:r>
            <a:r>
              <a:rPr sz="1700" dirty="0">
                <a:latin typeface="Verdana"/>
                <a:cs typeface="Verdana"/>
              </a:rPr>
              <a:t>from ordinary pointers (LLINK and</a:t>
            </a:r>
            <a:r>
              <a:rPr sz="1700" spc="-5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RLINK).</a:t>
            </a:r>
            <a:endParaRPr sz="1700">
              <a:latin typeface="Verdana"/>
              <a:cs typeface="Verdana"/>
            </a:endParaRPr>
          </a:p>
          <a:p>
            <a:pPr marL="1423035" marR="458470" lvl="1" indent="-466725">
              <a:lnSpc>
                <a:spcPct val="100000"/>
              </a:lnSpc>
              <a:spcBef>
                <a:spcPts val="1195"/>
              </a:spcBef>
              <a:buFont typeface="Wingdings"/>
              <a:buChar char=""/>
              <a:tabLst>
                <a:tab pos="1422400" algn="l"/>
                <a:tab pos="1423035" algn="l"/>
              </a:tabLst>
            </a:pPr>
            <a:r>
              <a:rPr sz="1500" dirty="0">
                <a:latin typeface="Verdana"/>
                <a:cs typeface="Verdana"/>
              </a:rPr>
              <a:t>In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diagram </a:t>
            </a:r>
            <a:r>
              <a:rPr sz="1500" dirty="0">
                <a:latin typeface="Verdana"/>
                <a:cs typeface="Verdana"/>
              </a:rPr>
              <a:t>of a </a:t>
            </a:r>
            <a:r>
              <a:rPr sz="1500" spc="-5" dirty="0">
                <a:latin typeface="Verdana"/>
                <a:cs typeface="Verdana"/>
              </a:rPr>
              <a:t>threaded </a:t>
            </a:r>
            <a:r>
              <a:rPr sz="1500" spc="-10" dirty="0">
                <a:latin typeface="Verdana"/>
                <a:cs typeface="Verdana"/>
              </a:rPr>
              <a:t>tree, </a:t>
            </a:r>
            <a:r>
              <a:rPr sz="1500" spc="-5" dirty="0">
                <a:latin typeface="Verdana"/>
                <a:cs typeface="Verdana"/>
              </a:rPr>
              <a:t>threads are </a:t>
            </a:r>
            <a:r>
              <a:rPr sz="1500" spc="-10" dirty="0">
                <a:latin typeface="Verdana"/>
                <a:cs typeface="Verdana"/>
              </a:rPr>
              <a:t>usually indicated </a:t>
            </a:r>
            <a:r>
              <a:rPr sz="1500" spc="-5" dirty="0">
                <a:latin typeface="Verdana"/>
                <a:cs typeface="Verdana"/>
              </a:rPr>
              <a:t>by  dotted </a:t>
            </a:r>
            <a:r>
              <a:rPr sz="1500" spc="-10" dirty="0">
                <a:latin typeface="Verdana"/>
                <a:cs typeface="Verdana"/>
              </a:rPr>
              <a:t>lines </a:t>
            </a:r>
            <a:r>
              <a:rPr sz="1500" dirty="0">
                <a:latin typeface="Verdana"/>
                <a:cs typeface="Verdana"/>
              </a:rPr>
              <a:t>and </a:t>
            </a:r>
            <a:r>
              <a:rPr sz="1500" spc="-5" dirty="0">
                <a:latin typeface="Verdana"/>
                <a:cs typeface="Verdana"/>
              </a:rPr>
              <a:t>ordinary </a:t>
            </a:r>
            <a:r>
              <a:rPr sz="1500" spc="-10" dirty="0">
                <a:latin typeface="Verdana"/>
                <a:cs typeface="Verdana"/>
              </a:rPr>
              <a:t>pointers </a:t>
            </a:r>
            <a:r>
              <a:rPr sz="1500" spc="-5" dirty="0">
                <a:latin typeface="Verdana"/>
                <a:cs typeface="Verdana"/>
              </a:rPr>
              <a:t>are </a:t>
            </a:r>
            <a:r>
              <a:rPr sz="1500" spc="-10" dirty="0">
                <a:latin typeface="Verdana"/>
                <a:cs typeface="Verdana"/>
              </a:rPr>
              <a:t>indicated </a:t>
            </a:r>
            <a:r>
              <a:rPr sz="1500" spc="-5" dirty="0">
                <a:latin typeface="Verdana"/>
                <a:cs typeface="Verdana"/>
              </a:rPr>
              <a:t>by </a:t>
            </a:r>
            <a:r>
              <a:rPr sz="1500" spc="-10" dirty="0">
                <a:latin typeface="Verdana"/>
                <a:cs typeface="Verdana"/>
              </a:rPr>
              <a:t>solid</a:t>
            </a:r>
            <a:r>
              <a:rPr sz="1500" spc="19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lines.</a:t>
            </a:r>
            <a:endParaRPr sz="1500">
              <a:latin typeface="Verdana"/>
              <a:cs typeface="Verdana"/>
            </a:endParaRPr>
          </a:p>
          <a:p>
            <a:pPr marL="1423035" marR="5080" lvl="1" indent="-466725">
              <a:lnSpc>
                <a:spcPct val="100000"/>
              </a:lnSpc>
              <a:spcBef>
                <a:spcPts val="1205"/>
              </a:spcBef>
              <a:buFont typeface="Wingdings"/>
              <a:buChar char=""/>
              <a:tabLst>
                <a:tab pos="1422400" algn="l"/>
                <a:tab pos="1423035" algn="l"/>
              </a:tabLst>
            </a:pPr>
            <a:r>
              <a:rPr sz="1500" spc="-10" dirty="0">
                <a:latin typeface="Verdana"/>
                <a:cs typeface="Verdana"/>
              </a:rPr>
              <a:t>While representing </a:t>
            </a:r>
            <a:r>
              <a:rPr sz="1500" dirty="0">
                <a:latin typeface="Verdana"/>
                <a:cs typeface="Verdana"/>
              </a:rPr>
              <a:t>a </a:t>
            </a:r>
            <a:r>
              <a:rPr sz="1500" spc="-5" dirty="0">
                <a:latin typeface="Verdana"/>
                <a:cs typeface="Verdana"/>
              </a:rPr>
              <a:t>threaded </a:t>
            </a:r>
            <a:r>
              <a:rPr sz="1500" spc="-10" dirty="0">
                <a:latin typeface="Verdana"/>
                <a:cs typeface="Verdana"/>
              </a:rPr>
              <a:t>tree in </a:t>
            </a:r>
            <a:r>
              <a:rPr sz="1500" spc="-5" dirty="0">
                <a:latin typeface="Verdana"/>
                <a:cs typeface="Verdana"/>
              </a:rPr>
              <a:t>the memory </a:t>
            </a:r>
            <a:r>
              <a:rPr sz="1500" dirty="0">
                <a:latin typeface="Verdana"/>
                <a:cs typeface="Verdana"/>
              </a:rPr>
              <a:t>of a </a:t>
            </a:r>
            <a:r>
              <a:rPr sz="1500" spc="-30" dirty="0">
                <a:latin typeface="Verdana"/>
                <a:cs typeface="Verdana"/>
              </a:rPr>
              <a:t>computer, </a:t>
            </a:r>
            <a:r>
              <a:rPr sz="1500" dirty="0">
                <a:latin typeface="Verdana"/>
                <a:cs typeface="Verdana"/>
              </a:rPr>
              <a:t>an  </a:t>
            </a:r>
            <a:r>
              <a:rPr sz="1500" spc="-10" dirty="0">
                <a:latin typeface="Verdana"/>
                <a:cs typeface="Verdana"/>
              </a:rPr>
              <a:t>extra 1-bit </a:t>
            </a:r>
            <a:r>
              <a:rPr sz="1500" spc="-35" dirty="0">
                <a:latin typeface="Verdana"/>
                <a:cs typeface="Verdana"/>
              </a:rPr>
              <a:t>TAG </a:t>
            </a:r>
            <a:r>
              <a:rPr sz="1500" spc="-10" dirty="0">
                <a:latin typeface="Verdana"/>
                <a:cs typeface="Verdana"/>
              </a:rPr>
              <a:t>field </a:t>
            </a:r>
            <a:r>
              <a:rPr sz="1500" spc="-5" dirty="0">
                <a:latin typeface="Verdana"/>
                <a:cs typeface="Verdana"/>
              </a:rPr>
              <a:t>may be used to distinguish threads from ordinary  pointers, </a:t>
            </a:r>
            <a:r>
              <a:rPr sz="1500" spc="-75" dirty="0">
                <a:latin typeface="Verdana"/>
                <a:cs typeface="Verdana"/>
              </a:rPr>
              <a:t>or, </a:t>
            </a:r>
            <a:r>
              <a:rPr sz="1500" spc="-20" dirty="0">
                <a:latin typeface="Verdana"/>
                <a:cs typeface="Verdana"/>
              </a:rPr>
              <a:t>alternatively, </a:t>
            </a:r>
            <a:r>
              <a:rPr sz="1500" spc="-5" dirty="0">
                <a:latin typeface="Verdana"/>
                <a:cs typeface="Verdana"/>
              </a:rPr>
              <a:t>threads may be denoted by </a:t>
            </a:r>
            <a:r>
              <a:rPr sz="1500" spc="-10" dirty="0">
                <a:latin typeface="Verdana"/>
                <a:cs typeface="Verdana"/>
              </a:rPr>
              <a:t>negative integers  </a:t>
            </a:r>
            <a:r>
              <a:rPr sz="1500" spc="-5" dirty="0">
                <a:latin typeface="Verdana"/>
                <a:cs typeface="Verdana"/>
              </a:rPr>
              <a:t>when ordinary </a:t>
            </a:r>
            <a:r>
              <a:rPr sz="1500" spc="-10" dirty="0">
                <a:latin typeface="Verdana"/>
                <a:cs typeface="Verdana"/>
              </a:rPr>
              <a:t>pointers </a:t>
            </a:r>
            <a:r>
              <a:rPr sz="1500" spc="-5" dirty="0">
                <a:latin typeface="Verdana"/>
                <a:cs typeface="Verdana"/>
              </a:rPr>
              <a:t>are denoted by </a:t>
            </a:r>
            <a:r>
              <a:rPr sz="1500" spc="-10" dirty="0">
                <a:latin typeface="Verdana"/>
                <a:cs typeface="Verdana"/>
              </a:rPr>
              <a:t>positive</a:t>
            </a:r>
            <a:r>
              <a:rPr sz="1500" spc="8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integers.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48564" y="6525979"/>
            <a:ext cx="4349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20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8636889" y="6645323"/>
            <a:ext cx="450215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IIT,</a:t>
            </a:r>
            <a:r>
              <a:rPr spc="-70" dirty="0"/>
              <a:t> </a:t>
            </a:r>
            <a:r>
              <a:rPr dirty="0"/>
              <a:t>JU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353695"/>
          </a:xfrm>
          <a:custGeom>
            <a:avLst/>
            <a:gdLst/>
            <a:ahLst/>
            <a:cxnLst/>
            <a:rect l="l" t="t" r="r" b="b"/>
            <a:pathLst>
              <a:path w="9144000" h="353695">
                <a:moveTo>
                  <a:pt x="9144000" y="0"/>
                </a:moveTo>
                <a:lnTo>
                  <a:pt x="0" y="0"/>
                </a:lnTo>
                <a:lnTo>
                  <a:pt x="0" y="353568"/>
                </a:lnTo>
                <a:lnTo>
                  <a:pt x="9144000" y="35356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31496"/>
            <a:ext cx="8465185" cy="641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Verdana"/>
                <a:cs typeface="Verdana"/>
              </a:rPr>
              <a:t>Threaded Representation of </a:t>
            </a:r>
            <a:r>
              <a:rPr sz="1700" b="1" dirty="0">
                <a:latin typeface="Verdana"/>
                <a:cs typeface="Verdana"/>
              </a:rPr>
              <a:t>Binary Tree/ </a:t>
            </a:r>
            <a:r>
              <a:rPr sz="1700" b="1" spc="-5" dirty="0">
                <a:latin typeface="Verdana"/>
                <a:cs typeface="Verdana"/>
              </a:rPr>
              <a:t>Threaded</a:t>
            </a:r>
            <a:r>
              <a:rPr sz="1700" b="1" spc="-13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Tree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Verdana"/>
              <a:cs typeface="Verdana"/>
            </a:endParaRPr>
          </a:p>
          <a:p>
            <a:pPr marL="188595">
              <a:lnSpc>
                <a:spcPct val="100000"/>
              </a:lnSpc>
            </a:pPr>
            <a:r>
              <a:rPr sz="1700" b="1" spc="-5" dirty="0">
                <a:latin typeface="Verdana"/>
                <a:cs typeface="Verdana"/>
              </a:rPr>
              <a:t>Types of Threaded </a:t>
            </a:r>
            <a:r>
              <a:rPr sz="1700" b="1" dirty="0">
                <a:latin typeface="Verdana"/>
                <a:cs typeface="Verdana"/>
              </a:rPr>
              <a:t>Tree/ </a:t>
            </a:r>
            <a:r>
              <a:rPr sz="1700" b="1" spc="-5" dirty="0">
                <a:latin typeface="Verdana"/>
                <a:cs typeface="Verdana"/>
              </a:rPr>
              <a:t>Ways </a:t>
            </a:r>
            <a:r>
              <a:rPr sz="1700" b="1" dirty="0">
                <a:latin typeface="Verdana"/>
                <a:cs typeface="Verdana"/>
              </a:rPr>
              <a:t>to Thread a </a:t>
            </a:r>
            <a:r>
              <a:rPr sz="1700" b="1" spc="-5" dirty="0">
                <a:latin typeface="Verdana"/>
                <a:cs typeface="Verdana"/>
              </a:rPr>
              <a:t>Binary</a:t>
            </a:r>
            <a:r>
              <a:rPr sz="1700" b="1" spc="-110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Tree:</a:t>
            </a:r>
            <a:endParaRPr sz="1700">
              <a:latin typeface="Verdana"/>
              <a:cs typeface="Verdana"/>
            </a:endParaRPr>
          </a:p>
          <a:p>
            <a:pPr marL="653415" marR="264795" indent="-46545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653415" algn="l"/>
                <a:tab pos="654050" algn="l"/>
              </a:tabLst>
            </a:pPr>
            <a:r>
              <a:rPr sz="1700" dirty="0">
                <a:latin typeface="Verdana"/>
                <a:cs typeface="Verdana"/>
              </a:rPr>
              <a:t>There are many </a:t>
            </a:r>
            <a:r>
              <a:rPr sz="1700" spc="-5" dirty="0">
                <a:latin typeface="Verdana"/>
                <a:cs typeface="Verdana"/>
              </a:rPr>
              <a:t>ways to </a:t>
            </a:r>
            <a:r>
              <a:rPr sz="1700" dirty="0">
                <a:latin typeface="Verdana"/>
                <a:cs typeface="Verdana"/>
              </a:rPr>
              <a:t>thread a </a:t>
            </a:r>
            <a:r>
              <a:rPr sz="1700" spc="-5" dirty="0">
                <a:latin typeface="Verdana"/>
                <a:cs typeface="Verdana"/>
              </a:rPr>
              <a:t>binary </a:t>
            </a:r>
            <a:r>
              <a:rPr sz="1700" dirty="0">
                <a:latin typeface="Verdana"/>
                <a:cs typeface="Verdana"/>
              </a:rPr>
              <a:t>tree, </a:t>
            </a:r>
            <a:r>
              <a:rPr sz="1700" spc="-5" dirty="0">
                <a:latin typeface="Verdana"/>
                <a:cs typeface="Verdana"/>
              </a:rPr>
              <a:t>but </a:t>
            </a:r>
            <a:r>
              <a:rPr sz="1700" dirty="0">
                <a:latin typeface="Verdana"/>
                <a:cs typeface="Verdana"/>
              </a:rPr>
              <a:t>each </a:t>
            </a:r>
            <a:r>
              <a:rPr sz="1700" spc="-5" dirty="0">
                <a:latin typeface="Verdana"/>
                <a:cs typeface="Verdana"/>
              </a:rPr>
              <a:t>threading will  </a:t>
            </a:r>
            <a:r>
              <a:rPr sz="1700" dirty="0">
                <a:latin typeface="Verdana"/>
                <a:cs typeface="Verdana"/>
              </a:rPr>
              <a:t>correspond </a:t>
            </a:r>
            <a:r>
              <a:rPr sz="1700" spc="-5" dirty="0">
                <a:latin typeface="Verdana"/>
                <a:cs typeface="Verdana"/>
              </a:rPr>
              <a:t>to </a:t>
            </a:r>
            <a:r>
              <a:rPr sz="1700" dirty="0">
                <a:latin typeface="Verdana"/>
                <a:cs typeface="Verdana"/>
              </a:rPr>
              <a:t>a particular </a:t>
            </a:r>
            <a:r>
              <a:rPr sz="1700" spc="-5" dirty="0">
                <a:latin typeface="Verdana"/>
                <a:cs typeface="Verdana"/>
              </a:rPr>
              <a:t>traversal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tree.</a:t>
            </a:r>
            <a:endParaRPr sz="1700">
              <a:latin typeface="Verdana"/>
              <a:cs typeface="Verdana"/>
            </a:endParaRPr>
          </a:p>
          <a:p>
            <a:pPr marL="653415" indent="-465455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653415" algn="l"/>
                <a:tab pos="654050" algn="l"/>
              </a:tabLst>
            </a:pPr>
            <a:r>
              <a:rPr sz="1700" spc="-5" dirty="0">
                <a:latin typeface="Verdana"/>
                <a:cs typeface="Verdana"/>
              </a:rPr>
              <a:t>One may </a:t>
            </a:r>
            <a:r>
              <a:rPr sz="1700" dirty="0">
                <a:latin typeface="Verdana"/>
                <a:cs typeface="Verdana"/>
              </a:rPr>
              <a:t>choose a one-way </a:t>
            </a:r>
            <a:r>
              <a:rPr sz="1700" spc="-5" dirty="0">
                <a:latin typeface="Verdana"/>
                <a:cs typeface="Verdana"/>
              </a:rPr>
              <a:t>threading or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5" dirty="0">
                <a:latin typeface="Verdana"/>
                <a:cs typeface="Verdana"/>
              </a:rPr>
              <a:t>two-way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threading.</a:t>
            </a:r>
            <a:endParaRPr sz="1700">
              <a:latin typeface="Verdana"/>
              <a:cs typeface="Verdana"/>
            </a:endParaRPr>
          </a:p>
          <a:p>
            <a:pPr marL="1563370" lvl="1" indent="-534035">
              <a:lnSpc>
                <a:spcPct val="100000"/>
              </a:lnSpc>
              <a:spcBef>
                <a:spcPts val="1200"/>
              </a:spcBef>
              <a:buFont typeface="Wingdings"/>
              <a:buChar char=""/>
              <a:tabLst>
                <a:tab pos="1563370" algn="l"/>
                <a:tab pos="1564005" algn="l"/>
              </a:tabLst>
            </a:pPr>
            <a:r>
              <a:rPr sz="1700" dirty="0">
                <a:solidFill>
                  <a:srgbClr val="0000FF"/>
                </a:solidFill>
                <a:latin typeface="Verdana"/>
                <a:cs typeface="Verdana"/>
              </a:rPr>
              <a:t>Single Threaded Tree or </a:t>
            </a:r>
            <a:r>
              <a:rPr sz="1700" spc="-5" dirty="0">
                <a:solidFill>
                  <a:srgbClr val="0000FF"/>
                </a:solidFill>
                <a:latin typeface="Verdana"/>
                <a:cs typeface="Verdana"/>
              </a:rPr>
              <a:t>One-way </a:t>
            </a:r>
            <a:r>
              <a:rPr sz="1700" dirty="0">
                <a:solidFill>
                  <a:srgbClr val="0000FF"/>
                </a:solidFill>
                <a:latin typeface="Verdana"/>
                <a:cs typeface="Verdana"/>
              </a:rPr>
              <a:t>Threaded</a:t>
            </a:r>
            <a:r>
              <a:rPr sz="1700" spc="-9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0000FF"/>
                </a:solidFill>
                <a:latin typeface="Verdana"/>
                <a:cs typeface="Verdana"/>
              </a:rPr>
              <a:t>Tree:</a:t>
            </a:r>
            <a:endParaRPr sz="1700">
              <a:latin typeface="Verdana"/>
              <a:cs typeface="Verdana"/>
            </a:endParaRPr>
          </a:p>
          <a:p>
            <a:pPr marL="2478405" marR="52705" lvl="2" indent="-534035" algn="just">
              <a:lnSpc>
                <a:spcPct val="100000"/>
              </a:lnSpc>
              <a:spcBef>
                <a:spcPts val="1195"/>
              </a:spcBef>
              <a:buFont typeface="Wingdings"/>
              <a:buChar char=""/>
              <a:tabLst>
                <a:tab pos="2479040" algn="l"/>
              </a:tabLst>
            </a:pPr>
            <a:r>
              <a:rPr sz="1500" spc="-10" dirty="0">
                <a:latin typeface="Verdana"/>
                <a:cs typeface="Verdana"/>
              </a:rPr>
              <a:t>Here, </a:t>
            </a:r>
            <a:r>
              <a:rPr sz="1500" dirty="0">
                <a:latin typeface="Verdana"/>
                <a:cs typeface="Verdana"/>
              </a:rPr>
              <a:t>a </a:t>
            </a:r>
            <a:r>
              <a:rPr sz="1500" spc="-5" dirty="0">
                <a:latin typeface="Verdana"/>
                <a:cs typeface="Verdana"/>
              </a:rPr>
              <a:t>thread </a:t>
            </a:r>
            <a:r>
              <a:rPr sz="1500" spc="-15" dirty="0">
                <a:latin typeface="Verdana"/>
                <a:cs typeface="Verdana"/>
              </a:rPr>
              <a:t>will </a:t>
            </a:r>
            <a:r>
              <a:rPr sz="1500" spc="-10" dirty="0">
                <a:latin typeface="Verdana"/>
                <a:cs typeface="Verdana"/>
              </a:rPr>
              <a:t>usually </a:t>
            </a:r>
            <a:r>
              <a:rPr sz="1500" spc="-5" dirty="0">
                <a:latin typeface="Verdana"/>
                <a:cs typeface="Verdana"/>
              </a:rPr>
              <a:t>appear </a:t>
            </a:r>
            <a:r>
              <a:rPr sz="1500" spc="-10" dirty="0">
                <a:latin typeface="Verdana"/>
                <a:cs typeface="Verdana"/>
              </a:rPr>
              <a:t>in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right filed </a:t>
            </a:r>
            <a:r>
              <a:rPr sz="1500" dirty="0">
                <a:latin typeface="Verdana"/>
                <a:cs typeface="Verdana"/>
              </a:rPr>
              <a:t>(RLINK) of  a node and </a:t>
            </a:r>
            <a:r>
              <a:rPr sz="1500" spc="-15" dirty="0">
                <a:latin typeface="Verdana"/>
                <a:cs typeface="Verdana"/>
              </a:rPr>
              <a:t>will </a:t>
            </a:r>
            <a:r>
              <a:rPr sz="1500" spc="-5" dirty="0">
                <a:latin typeface="Verdana"/>
                <a:cs typeface="Verdana"/>
              </a:rPr>
              <a:t>point to the next node </a:t>
            </a:r>
            <a:r>
              <a:rPr sz="1500" spc="-10" dirty="0">
                <a:latin typeface="Verdana"/>
                <a:cs typeface="Verdana"/>
              </a:rPr>
              <a:t>in </a:t>
            </a:r>
            <a:r>
              <a:rPr sz="1500" spc="-5" dirty="0">
                <a:latin typeface="Verdana"/>
                <a:cs typeface="Verdana"/>
              </a:rPr>
              <a:t>the inorder traversal  </a:t>
            </a:r>
            <a:r>
              <a:rPr sz="1500" dirty="0">
                <a:latin typeface="Verdana"/>
                <a:cs typeface="Verdana"/>
              </a:rPr>
              <a:t>of </a:t>
            </a:r>
            <a:r>
              <a:rPr sz="1500" spc="-5" dirty="0">
                <a:latin typeface="Verdana"/>
                <a:cs typeface="Verdana"/>
              </a:rPr>
              <a:t>the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tree.</a:t>
            </a:r>
            <a:endParaRPr sz="1500">
              <a:latin typeface="Verdana"/>
              <a:cs typeface="Verdana"/>
            </a:endParaRPr>
          </a:p>
          <a:p>
            <a:pPr marL="1563370" lvl="1" indent="-534035">
              <a:lnSpc>
                <a:spcPct val="100000"/>
              </a:lnSpc>
              <a:spcBef>
                <a:spcPts val="1205"/>
              </a:spcBef>
              <a:buFont typeface="Wingdings"/>
              <a:buChar char=""/>
              <a:tabLst>
                <a:tab pos="1563370" algn="l"/>
                <a:tab pos="1564005" algn="l"/>
              </a:tabLst>
            </a:pPr>
            <a:r>
              <a:rPr sz="1700" spc="-5" dirty="0">
                <a:solidFill>
                  <a:srgbClr val="0000FF"/>
                </a:solidFill>
                <a:latin typeface="Verdana"/>
                <a:cs typeface="Verdana"/>
              </a:rPr>
              <a:t>Double </a:t>
            </a:r>
            <a:r>
              <a:rPr sz="1700" dirty="0">
                <a:solidFill>
                  <a:srgbClr val="0000FF"/>
                </a:solidFill>
                <a:latin typeface="Verdana"/>
                <a:cs typeface="Verdana"/>
              </a:rPr>
              <a:t>threaded Tree or </a:t>
            </a:r>
            <a:r>
              <a:rPr sz="1700" spc="-5" dirty="0">
                <a:solidFill>
                  <a:srgbClr val="0000FF"/>
                </a:solidFill>
                <a:latin typeface="Verdana"/>
                <a:cs typeface="Verdana"/>
              </a:rPr>
              <a:t>Two-way </a:t>
            </a:r>
            <a:r>
              <a:rPr sz="1700" dirty="0">
                <a:solidFill>
                  <a:srgbClr val="0000FF"/>
                </a:solidFill>
                <a:latin typeface="Verdana"/>
                <a:cs typeface="Verdana"/>
              </a:rPr>
              <a:t>Threaded</a:t>
            </a:r>
            <a:r>
              <a:rPr sz="1700" spc="-5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0000FF"/>
                </a:solidFill>
                <a:latin typeface="Verdana"/>
                <a:cs typeface="Verdana"/>
              </a:rPr>
              <a:t>Tree:</a:t>
            </a:r>
            <a:endParaRPr sz="1700">
              <a:latin typeface="Verdana"/>
              <a:cs typeface="Verdana"/>
            </a:endParaRPr>
          </a:p>
          <a:p>
            <a:pPr marL="2478405" marR="135890" lvl="2" indent="-534035" algn="just">
              <a:lnSpc>
                <a:spcPct val="100000"/>
              </a:lnSpc>
              <a:spcBef>
                <a:spcPts val="1200"/>
              </a:spcBef>
              <a:buFont typeface="Wingdings"/>
              <a:buChar char=""/>
              <a:tabLst>
                <a:tab pos="2479040" algn="l"/>
              </a:tabLst>
            </a:pPr>
            <a:r>
              <a:rPr sz="1500" spc="-10" dirty="0">
                <a:latin typeface="Verdana"/>
                <a:cs typeface="Verdana"/>
              </a:rPr>
              <a:t>Here, </a:t>
            </a:r>
            <a:r>
              <a:rPr sz="1500" dirty="0">
                <a:latin typeface="Verdana"/>
                <a:cs typeface="Verdana"/>
              </a:rPr>
              <a:t>a </a:t>
            </a:r>
            <a:r>
              <a:rPr sz="1500" spc="-5" dirty="0">
                <a:latin typeface="Verdana"/>
                <a:cs typeface="Verdana"/>
              </a:rPr>
              <a:t>thread </a:t>
            </a:r>
            <a:r>
              <a:rPr sz="1500" spc="-15" dirty="0">
                <a:latin typeface="Verdana"/>
                <a:cs typeface="Verdana"/>
              </a:rPr>
              <a:t>will </a:t>
            </a:r>
            <a:r>
              <a:rPr sz="1500" spc="-5" dirty="0">
                <a:latin typeface="Verdana"/>
                <a:cs typeface="Verdana"/>
              </a:rPr>
              <a:t>appear both </a:t>
            </a:r>
            <a:r>
              <a:rPr sz="1500" spc="-10" dirty="0">
                <a:latin typeface="Verdana"/>
                <a:cs typeface="Verdana"/>
              </a:rPr>
              <a:t>in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right field </a:t>
            </a:r>
            <a:r>
              <a:rPr sz="1500" dirty="0">
                <a:latin typeface="Verdana"/>
                <a:cs typeface="Verdana"/>
              </a:rPr>
              <a:t>(RLINK) and  </a:t>
            </a:r>
            <a:r>
              <a:rPr sz="1500" spc="-10" dirty="0">
                <a:latin typeface="Verdana"/>
                <a:cs typeface="Verdana"/>
              </a:rPr>
              <a:t>left filed </a:t>
            </a:r>
            <a:r>
              <a:rPr sz="1500" dirty="0">
                <a:latin typeface="Verdana"/>
                <a:cs typeface="Verdana"/>
              </a:rPr>
              <a:t>(LLINK) of a</a:t>
            </a:r>
            <a:r>
              <a:rPr sz="1500" spc="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node.</a:t>
            </a:r>
            <a:endParaRPr sz="1500">
              <a:latin typeface="Verdana"/>
              <a:cs typeface="Verdana"/>
            </a:endParaRPr>
          </a:p>
          <a:p>
            <a:pPr marL="2478405" marR="34290" lvl="2" indent="-534035">
              <a:lnSpc>
                <a:spcPct val="100000"/>
              </a:lnSpc>
              <a:spcBef>
                <a:spcPts val="1200"/>
              </a:spcBef>
              <a:buFont typeface="Wingdings"/>
              <a:buChar char=""/>
              <a:tabLst>
                <a:tab pos="2478405" algn="l"/>
                <a:tab pos="2479040" algn="l"/>
              </a:tabLst>
            </a:pP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left field </a:t>
            </a:r>
            <a:r>
              <a:rPr sz="1500" spc="-5" dirty="0">
                <a:latin typeface="Verdana"/>
                <a:cs typeface="Verdana"/>
              </a:rPr>
              <a:t>thread </a:t>
            </a:r>
            <a:r>
              <a:rPr sz="1500" spc="-15" dirty="0">
                <a:latin typeface="Verdana"/>
                <a:cs typeface="Verdana"/>
              </a:rPr>
              <a:t>will </a:t>
            </a:r>
            <a:r>
              <a:rPr sz="1500" spc="-5" dirty="0">
                <a:latin typeface="Verdana"/>
                <a:cs typeface="Verdana"/>
              </a:rPr>
              <a:t>point to the next </a:t>
            </a:r>
            <a:r>
              <a:rPr sz="1500" dirty="0">
                <a:latin typeface="Verdana"/>
                <a:cs typeface="Verdana"/>
              </a:rPr>
              <a:t>node </a:t>
            </a:r>
            <a:r>
              <a:rPr sz="1500" spc="-10" dirty="0">
                <a:latin typeface="Verdana"/>
                <a:cs typeface="Verdana"/>
              </a:rPr>
              <a:t>in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inorder  </a:t>
            </a:r>
            <a:r>
              <a:rPr sz="1500" spc="-5" dirty="0">
                <a:latin typeface="Verdana"/>
                <a:cs typeface="Verdana"/>
              </a:rPr>
              <a:t>traversal </a:t>
            </a:r>
            <a:r>
              <a:rPr sz="1500" dirty="0">
                <a:latin typeface="Verdana"/>
                <a:cs typeface="Verdana"/>
              </a:rPr>
              <a:t>of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tree </a:t>
            </a:r>
            <a:r>
              <a:rPr sz="1500" dirty="0">
                <a:latin typeface="Verdana"/>
                <a:cs typeface="Verdana"/>
              </a:rPr>
              <a:t>and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right field </a:t>
            </a:r>
            <a:r>
              <a:rPr sz="1500" spc="-5" dirty="0">
                <a:latin typeface="Verdana"/>
                <a:cs typeface="Verdana"/>
              </a:rPr>
              <a:t>thread </a:t>
            </a:r>
            <a:r>
              <a:rPr sz="1500" spc="-15" dirty="0">
                <a:latin typeface="Verdana"/>
                <a:cs typeface="Verdana"/>
              </a:rPr>
              <a:t>will </a:t>
            </a:r>
            <a:r>
              <a:rPr sz="1500" spc="-5" dirty="0">
                <a:latin typeface="Verdana"/>
                <a:cs typeface="Verdana"/>
              </a:rPr>
              <a:t>point to the  </a:t>
            </a:r>
            <a:r>
              <a:rPr sz="1500" spc="-10" dirty="0">
                <a:latin typeface="Verdana"/>
                <a:cs typeface="Verdana"/>
              </a:rPr>
              <a:t>preceding </a:t>
            </a:r>
            <a:r>
              <a:rPr sz="1500" dirty="0">
                <a:latin typeface="Verdana"/>
                <a:cs typeface="Verdana"/>
              </a:rPr>
              <a:t>node </a:t>
            </a:r>
            <a:r>
              <a:rPr sz="1500" spc="-10" dirty="0">
                <a:latin typeface="Verdana"/>
                <a:cs typeface="Verdana"/>
              </a:rPr>
              <a:t>in </a:t>
            </a:r>
            <a:r>
              <a:rPr sz="1500" spc="-5" dirty="0">
                <a:latin typeface="Verdana"/>
                <a:cs typeface="Verdana"/>
              </a:rPr>
              <a:t>the inorder traversal </a:t>
            </a:r>
            <a:r>
              <a:rPr sz="1500" dirty="0">
                <a:latin typeface="Verdana"/>
                <a:cs typeface="Verdana"/>
              </a:rPr>
              <a:t>of </a:t>
            </a:r>
            <a:r>
              <a:rPr sz="1500" spc="-5" dirty="0">
                <a:latin typeface="Verdana"/>
                <a:cs typeface="Verdana"/>
              </a:rPr>
              <a:t>the</a:t>
            </a:r>
            <a:r>
              <a:rPr sz="1500" spc="4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tree.</a:t>
            </a:r>
            <a:endParaRPr sz="1500">
              <a:latin typeface="Verdana"/>
              <a:cs typeface="Verdana"/>
            </a:endParaRPr>
          </a:p>
          <a:p>
            <a:pPr marL="2478405" marR="5080" lvl="2" indent="-534035">
              <a:lnSpc>
                <a:spcPct val="100000"/>
              </a:lnSpc>
              <a:spcBef>
                <a:spcPts val="1200"/>
              </a:spcBef>
              <a:buFont typeface="Wingdings"/>
              <a:buChar char=""/>
              <a:tabLst>
                <a:tab pos="2478405" algn="l"/>
                <a:tab pos="2479040" algn="l"/>
              </a:tabLst>
            </a:pPr>
            <a:r>
              <a:rPr sz="1500" dirty="0">
                <a:latin typeface="Verdana"/>
                <a:cs typeface="Verdana"/>
              </a:rPr>
              <a:t>In </a:t>
            </a:r>
            <a:r>
              <a:rPr sz="1500" spc="-5" dirty="0">
                <a:latin typeface="Verdana"/>
                <a:cs typeface="Verdana"/>
              </a:rPr>
              <a:t>the inorder traversal </a:t>
            </a:r>
            <a:r>
              <a:rPr sz="1500" dirty="0">
                <a:latin typeface="Verdana"/>
                <a:cs typeface="Verdana"/>
              </a:rPr>
              <a:t>of </a:t>
            </a:r>
            <a:r>
              <a:rPr sz="1500" spc="-5" dirty="0">
                <a:latin typeface="Verdana"/>
                <a:cs typeface="Verdana"/>
              </a:rPr>
              <a:t>the tree, the left pointer </a:t>
            </a:r>
            <a:r>
              <a:rPr sz="1500" spc="-10" dirty="0">
                <a:latin typeface="Verdana"/>
                <a:cs typeface="Verdana"/>
              </a:rPr>
              <a:t>field </a:t>
            </a:r>
            <a:r>
              <a:rPr sz="1500" dirty="0">
                <a:latin typeface="Verdana"/>
                <a:cs typeface="Verdana"/>
              </a:rPr>
              <a:t>of </a:t>
            </a:r>
            <a:r>
              <a:rPr sz="1500" spc="-5" dirty="0">
                <a:latin typeface="Verdana"/>
                <a:cs typeface="Verdana"/>
              </a:rPr>
              <a:t>the  first </a:t>
            </a:r>
            <a:r>
              <a:rPr sz="1500" dirty="0">
                <a:latin typeface="Verdana"/>
                <a:cs typeface="Verdana"/>
              </a:rPr>
              <a:t>node and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right pointer field </a:t>
            </a:r>
            <a:r>
              <a:rPr sz="1500" dirty="0">
                <a:latin typeface="Verdana"/>
                <a:cs typeface="Verdana"/>
              </a:rPr>
              <a:t>of </a:t>
            </a:r>
            <a:r>
              <a:rPr sz="1500" spc="-5" dirty="0">
                <a:latin typeface="Verdana"/>
                <a:cs typeface="Verdana"/>
              </a:rPr>
              <a:t>the last </a:t>
            </a:r>
            <a:r>
              <a:rPr sz="1500" dirty="0">
                <a:latin typeface="Verdana"/>
                <a:cs typeface="Verdana"/>
              </a:rPr>
              <a:t>node </a:t>
            </a:r>
            <a:r>
              <a:rPr sz="1500" spc="-15" dirty="0">
                <a:latin typeface="Verdana"/>
                <a:cs typeface="Verdana"/>
              </a:rPr>
              <a:t>will  </a:t>
            </a:r>
            <a:r>
              <a:rPr sz="1500" spc="-5" dirty="0">
                <a:latin typeface="Verdana"/>
                <a:cs typeface="Verdana"/>
              </a:rPr>
              <a:t>contain the null value when the </a:t>
            </a:r>
            <a:r>
              <a:rPr sz="1500" spc="-10" dirty="0">
                <a:latin typeface="Verdana"/>
                <a:cs typeface="Verdana"/>
              </a:rPr>
              <a:t>tree </a:t>
            </a:r>
            <a:r>
              <a:rPr sz="1500" spc="-5" dirty="0">
                <a:latin typeface="Verdana"/>
                <a:cs typeface="Verdana"/>
              </a:rPr>
              <a:t>does </a:t>
            </a:r>
            <a:r>
              <a:rPr sz="1500" dirty="0">
                <a:latin typeface="Verdana"/>
                <a:cs typeface="Verdana"/>
              </a:rPr>
              <a:t>not </a:t>
            </a:r>
            <a:r>
              <a:rPr sz="1500" spc="-5" dirty="0">
                <a:latin typeface="Verdana"/>
                <a:cs typeface="Verdana"/>
              </a:rPr>
              <a:t>have </a:t>
            </a:r>
            <a:r>
              <a:rPr sz="1500" dirty="0">
                <a:latin typeface="Verdana"/>
                <a:cs typeface="Verdana"/>
              </a:rPr>
              <a:t>a </a:t>
            </a:r>
            <a:r>
              <a:rPr sz="1500" spc="-5" dirty="0">
                <a:latin typeface="Verdana"/>
                <a:cs typeface="Verdana"/>
              </a:rPr>
              <a:t>header  node. But, </a:t>
            </a:r>
            <a:r>
              <a:rPr sz="1500" spc="-10" dirty="0">
                <a:latin typeface="Verdana"/>
                <a:cs typeface="Verdana"/>
              </a:rPr>
              <a:t>if </a:t>
            </a:r>
            <a:r>
              <a:rPr sz="1500" spc="-5" dirty="0">
                <a:latin typeface="Verdana"/>
                <a:cs typeface="Verdana"/>
              </a:rPr>
              <a:t>the tree has </a:t>
            </a:r>
            <a:r>
              <a:rPr sz="1500" dirty="0">
                <a:latin typeface="Verdana"/>
                <a:cs typeface="Verdana"/>
              </a:rPr>
              <a:t>a </a:t>
            </a:r>
            <a:r>
              <a:rPr sz="1500" spc="-5" dirty="0">
                <a:latin typeface="Verdana"/>
                <a:cs typeface="Verdana"/>
              </a:rPr>
              <a:t>header node, they </a:t>
            </a:r>
            <a:r>
              <a:rPr sz="1500" spc="-15" dirty="0">
                <a:latin typeface="Verdana"/>
                <a:cs typeface="Verdana"/>
              </a:rPr>
              <a:t>will </a:t>
            </a:r>
            <a:r>
              <a:rPr sz="1500" spc="-5" dirty="0">
                <a:latin typeface="Verdana"/>
                <a:cs typeface="Verdana"/>
              </a:rPr>
              <a:t>point to the  header</a:t>
            </a:r>
            <a:r>
              <a:rPr sz="1500" spc="-1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node.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48564" y="6525979"/>
            <a:ext cx="4349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21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8636889" y="6645323"/>
            <a:ext cx="450215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IIT,</a:t>
            </a:r>
            <a:r>
              <a:rPr spc="-70" dirty="0"/>
              <a:t> </a:t>
            </a:r>
            <a:r>
              <a:rPr dirty="0"/>
              <a:t>JU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353695"/>
          </a:xfrm>
          <a:custGeom>
            <a:avLst/>
            <a:gdLst/>
            <a:ahLst/>
            <a:cxnLst/>
            <a:rect l="l" t="t" r="r" b="b"/>
            <a:pathLst>
              <a:path w="9144000" h="353695">
                <a:moveTo>
                  <a:pt x="9144000" y="0"/>
                </a:moveTo>
                <a:lnTo>
                  <a:pt x="0" y="0"/>
                </a:lnTo>
                <a:lnTo>
                  <a:pt x="0" y="353568"/>
                </a:lnTo>
                <a:lnTo>
                  <a:pt x="9144000" y="35356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97552" y="2007107"/>
            <a:ext cx="378460" cy="433070"/>
          </a:xfrm>
          <a:custGeom>
            <a:avLst/>
            <a:gdLst/>
            <a:ahLst/>
            <a:cxnLst/>
            <a:rect l="l" t="t" r="r" b="b"/>
            <a:pathLst>
              <a:path w="378460" h="433069">
                <a:moveTo>
                  <a:pt x="377951" y="0"/>
                </a:moveTo>
                <a:lnTo>
                  <a:pt x="0" y="43281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51347" y="1949195"/>
            <a:ext cx="1243965" cy="553720"/>
          </a:xfrm>
          <a:custGeom>
            <a:avLst/>
            <a:gdLst/>
            <a:ahLst/>
            <a:cxnLst/>
            <a:rect l="l" t="t" r="r" b="b"/>
            <a:pathLst>
              <a:path w="1243965" h="553719">
                <a:moveTo>
                  <a:pt x="0" y="0"/>
                </a:moveTo>
                <a:lnTo>
                  <a:pt x="1243583" y="55321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31496"/>
            <a:ext cx="8064500" cy="2067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Verdana"/>
                <a:cs typeface="Verdana"/>
              </a:rPr>
              <a:t>Threaded Representation of </a:t>
            </a:r>
            <a:r>
              <a:rPr sz="1700" b="1" dirty="0">
                <a:latin typeface="Verdana"/>
                <a:cs typeface="Verdana"/>
              </a:rPr>
              <a:t>Binary Tree/ </a:t>
            </a:r>
            <a:r>
              <a:rPr sz="1700" b="1" spc="-5" dirty="0">
                <a:latin typeface="Verdana"/>
                <a:cs typeface="Verdana"/>
              </a:rPr>
              <a:t>Threaded</a:t>
            </a:r>
            <a:r>
              <a:rPr sz="1700" b="1" spc="-13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Tree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Verdana"/>
              <a:cs typeface="Verdana"/>
            </a:endParaRPr>
          </a:p>
          <a:p>
            <a:pPr marL="188595">
              <a:lnSpc>
                <a:spcPct val="100000"/>
              </a:lnSpc>
              <a:tabLst>
                <a:tab pos="1454150" algn="l"/>
              </a:tabLst>
            </a:pPr>
            <a:r>
              <a:rPr sz="1700" b="1" spc="-5" dirty="0">
                <a:solidFill>
                  <a:srgbClr val="FF0000"/>
                </a:solidFill>
                <a:latin typeface="Verdana"/>
                <a:cs typeface="Verdana"/>
              </a:rPr>
              <a:t>Example:	</a:t>
            </a:r>
            <a:r>
              <a:rPr sz="1700" b="1" dirty="0">
                <a:solidFill>
                  <a:srgbClr val="FF0000"/>
                </a:solidFill>
                <a:latin typeface="Verdana"/>
                <a:cs typeface="Verdana"/>
              </a:rPr>
              <a:t>Binary Tree to </a:t>
            </a:r>
            <a:r>
              <a:rPr sz="1700" b="1" spc="-5" dirty="0">
                <a:solidFill>
                  <a:srgbClr val="FF0000"/>
                </a:solidFill>
                <a:latin typeface="Verdana"/>
                <a:cs typeface="Verdana"/>
              </a:rPr>
              <a:t>Threaded</a:t>
            </a:r>
            <a:r>
              <a:rPr sz="1700" b="1" spc="-1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700" b="1" dirty="0">
                <a:solidFill>
                  <a:srgbClr val="FF0000"/>
                </a:solidFill>
                <a:latin typeface="Verdana"/>
                <a:cs typeface="Verdana"/>
              </a:rPr>
              <a:t>Tree</a:t>
            </a:r>
            <a:endParaRPr sz="1700">
              <a:latin typeface="Verdana"/>
              <a:cs typeface="Verdana"/>
            </a:endParaRPr>
          </a:p>
          <a:p>
            <a:pPr marL="653415" marR="5080" indent="-465455" algn="just">
              <a:lnSpc>
                <a:spcPct val="100299"/>
              </a:lnSpc>
              <a:spcBef>
                <a:spcPts val="1185"/>
              </a:spcBef>
              <a:buFont typeface="Wingdings"/>
              <a:buChar char=""/>
              <a:tabLst>
                <a:tab pos="654050" algn="l"/>
              </a:tabLst>
            </a:pPr>
            <a:r>
              <a:rPr sz="1700" spc="-5" dirty="0">
                <a:latin typeface="Verdana"/>
                <a:cs typeface="Verdana"/>
              </a:rPr>
              <a:t>Consider the binary </a:t>
            </a:r>
            <a:r>
              <a:rPr sz="1700" dirty="0">
                <a:latin typeface="Verdana"/>
                <a:cs typeface="Verdana"/>
              </a:rPr>
              <a:t>tree shown </a:t>
            </a:r>
            <a:r>
              <a:rPr sz="1700" spc="-5" dirty="0">
                <a:latin typeface="Verdana"/>
                <a:cs typeface="Verdana"/>
              </a:rPr>
              <a:t>in the </a:t>
            </a:r>
            <a:r>
              <a:rPr sz="1700" dirty="0">
                <a:latin typeface="Verdana"/>
                <a:cs typeface="Verdana"/>
              </a:rPr>
              <a:t>figure below. Find out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in-  order </a:t>
            </a:r>
            <a:r>
              <a:rPr sz="1700" spc="-5" dirty="0">
                <a:latin typeface="Verdana"/>
                <a:cs typeface="Verdana"/>
              </a:rPr>
              <a:t>traversal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tree and make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respective threaded </a:t>
            </a:r>
            <a:r>
              <a:rPr sz="1700" spc="-5" dirty="0">
                <a:latin typeface="Verdana"/>
                <a:cs typeface="Verdana"/>
              </a:rPr>
              <a:t>binary  </a:t>
            </a:r>
            <a:r>
              <a:rPr sz="1700" dirty="0">
                <a:latin typeface="Verdana"/>
                <a:cs typeface="Verdana"/>
              </a:rPr>
              <a:t>tree.</a:t>
            </a:r>
            <a:endParaRPr sz="1700">
              <a:latin typeface="Verdana"/>
              <a:cs typeface="Verdana"/>
            </a:endParaRPr>
          </a:p>
          <a:p>
            <a:pPr marL="2501900" algn="ctr">
              <a:lnSpc>
                <a:spcPts val="1660"/>
              </a:lnSpc>
            </a:pP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15739" y="2519553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72833" y="2547061"/>
            <a:ext cx="191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56203" y="2997453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26711" y="349377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90841" y="2929509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34788" y="2979165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90590" y="2941701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83348" y="340131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49793" y="3373628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63340" y="2677667"/>
            <a:ext cx="609600" cy="388620"/>
          </a:xfrm>
          <a:custGeom>
            <a:avLst/>
            <a:gdLst/>
            <a:ahLst/>
            <a:cxnLst/>
            <a:rect l="l" t="t" r="r" b="b"/>
            <a:pathLst>
              <a:path w="609600" h="388619">
                <a:moveTo>
                  <a:pt x="609600" y="0"/>
                </a:moveTo>
                <a:lnTo>
                  <a:pt x="0" y="38862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19828" y="2662427"/>
            <a:ext cx="297180" cy="320040"/>
          </a:xfrm>
          <a:custGeom>
            <a:avLst/>
            <a:gdLst/>
            <a:ahLst/>
            <a:cxnLst/>
            <a:rect l="l" t="t" r="r" b="b"/>
            <a:pathLst>
              <a:path w="297179" h="320039">
                <a:moveTo>
                  <a:pt x="0" y="0"/>
                </a:moveTo>
                <a:lnTo>
                  <a:pt x="297180" y="32003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11623" y="3183635"/>
            <a:ext cx="433070" cy="342900"/>
          </a:xfrm>
          <a:custGeom>
            <a:avLst/>
            <a:gdLst/>
            <a:ahLst/>
            <a:cxnLst/>
            <a:rect l="l" t="t" r="r" b="b"/>
            <a:pathLst>
              <a:path w="433070" h="342900">
                <a:moveTo>
                  <a:pt x="432815" y="0"/>
                </a:moveTo>
                <a:lnTo>
                  <a:pt x="0" y="3429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46291" y="2676144"/>
            <a:ext cx="472440" cy="277495"/>
          </a:xfrm>
          <a:custGeom>
            <a:avLst/>
            <a:gdLst/>
            <a:ahLst/>
            <a:cxnLst/>
            <a:rect l="l" t="t" r="r" b="b"/>
            <a:pathLst>
              <a:path w="472440" h="277494">
                <a:moveTo>
                  <a:pt x="472439" y="0"/>
                </a:moveTo>
                <a:lnTo>
                  <a:pt x="0" y="27736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897623" y="2650235"/>
            <a:ext cx="568960" cy="355600"/>
          </a:xfrm>
          <a:custGeom>
            <a:avLst/>
            <a:gdLst/>
            <a:ahLst/>
            <a:cxnLst/>
            <a:rect l="l" t="t" r="r" b="b"/>
            <a:pathLst>
              <a:path w="568959" h="355600">
                <a:moveTo>
                  <a:pt x="0" y="0"/>
                </a:moveTo>
                <a:lnTo>
                  <a:pt x="568451" y="35509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55180" y="3150107"/>
            <a:ext cx="337185" cy="309880"/>
          </a:xfrm>
          <a:custGeom>
            <a:avLst/>
            <a:gdLst/>
            <a:ahLst/>
            <a:cxnLst/>
            <a:rect l="l" t="t" r="r" b="b"/>
            <a:pathLst>
              <a:path w="337184" h="309879">
                <a:moveTo>
                  <a:pt x="336803" y="0"/>
                </a:moveTo>
                <a:lnTo>
                  <a:pt x="0" y="30937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78523" y="3593591"/>
            <a:ext cx="459105" cy="321945"/>
          </a:xfrm>
          <a:custGeom>
            <a:avLst/>
            <a:gdLst/>
            <a:ahLst/>
            <a:cxnLst/>
            <a:rect l="l" t="t" r="r" b="b"/>
            <a:pathLst>
              <a:path w="459104" h="321945">
                <a:moveTo>
                  <a:pt x="458724" y="0"/>
                </a:moveTo>
                <a:lnTo>
                  <a:pt x="0" y="32156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910073" y="3821048"/>
            <a:ext cx="2459355" cy="921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086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031875" algn="l"/>
              </a:tabLst>
            </a:pPr>
            <a:r>
              <a:rPr sz="1700" b="1" spc="-5" dirty="0">
                <a:latin typeface="Verdana"/>
                <a:cs typeface="Verdana"/>
              </a:rPr>
              <a:t>Figure</a:t>
            </a:r>
            <a:r>
              <a:rPr sz="1700" spc="-5" dirty="0">
                <a:latin typeface="Verdana"/>
                <a:cs typeface="Verdana"/>
              </a:rPr>
              <a:t>:	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5" dirty="0">
                <a:latin typeface="Verdana"/>
                <a:cs typeface="Verdana"/>
              </a:rPr>
              <a:t>binary</a:t>
            </a:r>
            <a:r>
              <a:rPr sz="1700" spc="-10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tree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694676" y="3095244"/>
            <a:ext cx="554990" cy="332740"/>
          </a:xfrm>
          <a:custGeom>
            <a:avLst/>
            <a:gdLst/>
            <a:ahLst/>
            <a:cxnLst/>
            <a:rect l="l" t="t" r="r" b="b"/>
            <a:pathLst>
              <a:path w="554990" h="332739">
                <a:moveTo>
                  <a:pt x="0" y="0"/>
                </a:moveTo>
                <a:lnTo>
                  <a:pt x="554735" y="33223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4294967295"/>
          </p:nvPr>
        </p:nvSpPr>
        <p:spPr>
          <a:xfrm>
            <a:off x="48564" y="6525979"/>
            <a:ext cx="4349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22</a:t>
            </a:fld>
            <a:endParaRPr spc="-5" dirty="0"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4294967295"/>
          </p:nvPr>
        </p:nvSpPr>
        <p:spPr>
          <a:xfrm>
            <a:off x="8636889" y="6645323"/>
            <a:ext cx="450215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IIT,</a:t>
            </a:r>
            <a:r>
              <a:rPr spc="-70" dirty="0"/>
              <a:t> </a:t>
            </a:r>
            <a:r>
              <a:rPr dirty="0"/>
              <a:t>JU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353695"/>
          </a:xfrm>
          <a:custGeom>
            <a:avLst/>
            <a:gdLst/>
            <a:ahLst/>
            <a:cxnLst/>
            <a:rect l="l" t="t" r="r" b="b"/>
            <a:pathLst>
              <a:path w="9144000" h="353695">
                <a:moveTo>
                  <a:pt x="9144000" y="0"/>
                </a:moveTo>
                <a:lnTo>
                  <a:pt x="0" y="0"/>
                </a:lnTo>
                <a:lnTo>
                  <a:pt x="0" y="353568"/>
                </a:lnTo>
                <a:lnTo>
                  <a:pt x="9144000" y="35356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781109" y="3183445"/>
            <a:ext cx="2179955" cy="861694"/>
            <a:chOff x="2781109" y="3183445"/>
            <a:chExt cx="2179955" cy="861694"/>
          </a:xfrm>
        </p:grpSpPr>
        <p:sp>
          <p:nvSpPr>
            <p:cNvPr id="5" name="object 5"/>
            <p:cNvSpPr/>
            <p:nvPr/>
          </p:nvSpPr>
          <p:spPr>
            <a:xfrm>
              <a:off x="3087624" y="3230879"/>
              <a:ext cx="378460" cy="433070"/>
            </a:xfrm>
            <a:custGeom>
              <a:avLst/>
              <a:gdLst/>
              <a:ahLst/>
              <a:cxnLst/>
              <a:rect l="l" t="t" r="r" b="b"/>
              <a:pathLst>
                <a:path w="378460" h="433070">
                  <a:moveTo>
                    <a:pt x="377951" y="0"/>
                  </a:moveTo>
                  <a:lnTo>
                    <a:pt x="0" y="43281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85872" y="3672839"/>
              <a:ext cx="350520" cy="367665"/>
            </a:xfrm>
            <a:custGeom>
              <a:avLst/>
              <a:gdLst/>
              <a:ahLst/>
              <a:cxnLst/>
              <a:rect l="l" t="t" r="r" b="b"/>
              <a:pathLst>
                <a:path w="350519" h="367664">
                  <a:moveTo>
                    <a:pt x="0" y="367284"/>
                  </a:moveTo>
                  <a:lnTo>
                    <a:pt x="350519" y="367284"/>
                  </a:lnTo>
                  <a:lnTo>
                    <a:pt x="350519" y="0"/>
                  </a:lnTo>
                  <a:lnTo>
                    <a:pt x="0" y="0"/>
                  </a:lnTo>
                  <a:lnTo>
                    <a:pt x="0" y="36728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3188207"/>
              <a:ext cx="1126490" cy="527685"/>
            </a:xfrm>
            <a:custGeom>
              <a:avLst/>
              <a:gdLst/>
              <a:ahLst/>
              <a:cxnLst/>
              <a:rect l="l" t="t" r="r" b="b"/>
              <a:pathLst>
                <a:path w="1126489" h="527685">
                  <a:moveTo>
                    <a:pt x="0" y="0"/>
                  </a:moveTo>
                  <a:lnTo>
                    <a:pt x="1126236" y="527303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64611" y="3700398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82896" y="3729228"/>
            <a:ext cx="350520" cy="365760"/>
          </a:xfrm>
          <a:custGeom>
            <a:avLst/>
            <a:gdLst/>
            <a:ahLst/>
            <a:cxnLst/>
            <a:rect l="l" t="t" r="r" b="b"/>
            <a:pathLst>
              <a:path w="350520" h="365760">
                <a:moveTo>
                  <a:pt x="0" y="365760"/>
                </a:moveTo>
                <a:lnTo>
                  <a:pt x="350520" y="365760"/>
                </a:lnTo>
                <a:lnTo>
                  <a:pt x="35052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61890" y="3757421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55292" y="4297679"/>
            <a:ext cx="350520" cy="367665"/>
          </a:xfrm>
          <a:custGeom>
            <a:avLst/>
            <a:gdLst/>
            <a:ahLst/>
            <a:cxnLst/>
            <a:rect l="l" t="t" r="r" b="b"/>
            <a:pathLst>
              <a:path w="350519" h="367664">
                <a:moveTo>
                  <a:pt x="0" y="367284"/>
                </a:moveTo>
                <a:lnTo>
                  <a:pt x="350519" y="367284"/>
                </a:lnTo>
                <a:lnTo>
                  <a:pt x="350519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34920" y="4324857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83864" y="2980944"/>
            <a:ext cx="350520" cy="367665"/>
          </a:xfrm>
          <a:custGeom>
            <a:avLst/>
            <a:gdLst/>
            <a:ahLst/>
            <a:cxnLst/>
            <a:rect l="l" t="t" r="r" b="b"/>
            <a:pathLst>
              <a:path w="350520" h="367664">
                <a:moveTo>
                  <a:pt x="0" y="367284"/>
                </a:moveTo>
                <a:lnTo>
                  <a:pt x="350520" y="367284"/>
                </a:lnTo>
                <a:lnTo>
                  <a:pt x="350520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8739" y="31496"/>
            <a:ext cx="8383270" cy="327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Verdana"/>
                <a:cs typeface="Verdana"/>
              </a:rPr>
              <a:t>Threaded Representation of </a:t>
            </a:r>
            <a:r>
              <a:rPr sz="1700" b="1" dirty="0">
                <a:latin typeface="Verdana"/>
                <a:cs typeface="Verdana"/>
              </a:rPr>
              <a:t>Binary Tree/ </a:t>
            </a:r>
            <a:r>
              <a:rPr sz="1700" b="1" spc="-5" dirty="0">
                <a:latin typeface="Verdana"/>
                <a:cs typeface="Verdana"/>
              </a:rPr>
              <a:t>Threaded</a:t>
            </a:r>
            <a:r>
              <a:rPr sz="1700" b="1" spc="-13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Tree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Verdana"/>
              <a:cs typeface="Verdana"/>
            </a:endParaRPr>
          </a:p>
          <a:p>
            <a:pPr marL="653415" marR="162560" indent="-465455">
              <a:lnSpc>
                <a:spcPct val="100000"/>
              </a:lnSpc>
              <a:buFont typeface="Wingdings"/>
              <a:buChar char=""/>
              <a:tabLst>
                <a:tab pos="653415" algn="l"/>
                <a:tab pos="654050" algn="l"/>
              </a:tabLst>
            </a:pPr>
            <a:r>
              <a:rPr sz="1700" spc="-5" dirty="0">
                <a:latin typeface="Verdana"/>
                <a:cs typeface="Verdana"/>
              </a:rPr>
              <a:t>One-way inorder </a:t>
            </a:r>
            <a:r>
              <a:rPr sz="1700" dirty="0">
                <a:latin typeface="Verdana"/>
                <a:cs typeface="Verdana"/>
              </a:rPr>
              <a:t>thread tree for </a:t>
            </a:r>
            <a:r>
              <a:rPr sz="1700" spc="-5" dirty="0">
                <a:latin typeface="Verdana"/>
                <a:cs typeface="Verdana"/>
              </a:rPr>
              <a:t>the given binary </a:t>
            </a:r>
            <a:r>
              <a:rPr sz="1700" dirty="0">
                <a:latin typeface="Verdana"/>
                <a:cs typeface="Verdana"/>
              </a:rPr>
              <a:t>tree </a:t>
            </a:r>
            <a:r>
              <a:rPr sz="1700" spc="-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shown </a:t>
            </a:r>
            <a:r>
              <a:rPr sz="1700" spc="-5" dirty="0">
                <a:latin typeface="Verdana"/>
                <a:cs typeface="Verdana"/>
              </a:rPr>
              <a:t>in the  </a:t>
            </a:r>
            <a:r>
              <a:rPr sz="1700" dirty="0">
                <a:latin typeface="Verdana"/>
                <a:cs typeface="Verdana"/>
              </a:rPr>
              <a:t>figure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below.</a:t>
            </a:r>
            <a:endParaRPr sz="1700">
              <a:latin typeface="Verdana"/>
              <a:cs typeface="Verdana"/>
            </a:endParaRPr>
          </a:p>
          <a:p>
            <a:pPr marL="1554480" lvl="1" indent="-467359">
              <a:lnSpc>
                <a:spcPct val="100000"/>
              </a:lnSpc>
              <a:spcBef>
                <a:spcPts val="1200"/>
              </a:spcBef>
              <a:buFont typeface="Wingdings"/>
              <a:buChar char=""/>
              <a:tabLst>
                <a:tab pos="1554480" algn="l"/>
                <a:tab pos="1555115" algn="l"/>
              </a:tabLst>
            </a:pPr>
            <a:r>
              <a:rPr sz="1500" spc="-5" dirty="0">
                <a:latin typeface="Verdana"/>
                <a:cs typeface="Verdana"/>
              </a:rPr>
              <a:t>There </a:t>
            </a:r>
            <a:r>
              <a:rPr sz="1500" spc="-10" dirty="0">
                <a:latin typeface="Verdana"/>
                <a:cs typeface="Verdana"/>
              </a:rPr>
              <a:t>is </a:t>
            </a:r>
            <a:r>
              <a:rPr sz="1500" dirty="0">
                <a:latin typeface="Verdana"/>
                <a:cs typeface="Verdana"/>
              </a:rPr>
              <a:t>a </a:t>
            </a:r>
            <a:r>
              <a:rPr sz="1500" spc="-5" dirty="0">
                <a:latin typeface="Verdana"/>
                <a:cs typeface="Verdana"/>
              </a:rPr>
              <a:t>thread from </a:t>
            </a:r>
            <a:r>
              <a:rPr sz="1500" dirty="0">
                <a:latin typeface="Verdana"/>
                <a:cs typeface="Verdana"/>
              </a:rPr>
              <a:t>node E </a:t>
            </a:r>
            <a:r>
              <a:rPr sz="1500" spc="-5" dirty="0">
                <a:latin typeface="Verdana"/>
                <a:cs typeface="Verdana"/>
              </a:rPr>
              <a:t>to </a:t>
            </a:r>
            <a:r>
              <a:rPr sz="1500" dirty="0">
                <a:latin typeface="Verdana"/>
                <a:cs typeface="Verdana"/>
              </a:rPr>
              <a:t>node </a:t>
            </a:r>
            <a:r>
              <a:rPr sz="1500" spc="-5" dirty="0">
                <a:latin typeface="Verdana"/>
                <a:cs typeface="Verdana"/>
              </a:rPr>
              <a:t>A, since </a:t>
            </a:r>
            <a:r>
              <a:rPr sz="1500" dirty="0">
                <a:latin typeface="Verdana"/>
                <a:cs typeface="Verdana"/>
              </a:rPr>
              <a:t>A </a:t>
            </a:r>
            <a:r>
              <a:rPr sz="1500" spc="-10" dirty="0">
                <a:latin typeface="Verdana"/>
                <a:cs typeface="Verdana"/>
              </a:rPr>
              <a:t>is </a:t>
            </a:r>
            <a:r>
              <a:rPr sz="1500" spc="-5" dirty="0">
                <a:latin typeface="Verdana"/>
                <a:cs typeface="Verdana"/>
              </a:rPr>
              <a:t>accessed after </a:t>
            </a:r>
            <a:r>
              <a:rPr sz="1500" dirty="0">
                <a:latin typeface="Verdana"/>
                <a:cs typeface="Verdana"/>
              </a:rPr>
              <a:t>E</a:t>
            </a:r>
            <a:r>
              <a:rPr sz="1500" spc="4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in</a:t>
            </a:r>
            <a:endParaRPr sz="1500">
              <a:latin typeface="Verdana"/>
              <a:cs typeface="Verdana"/>
            </a:endParaRPr>
          </a:p>
          <a:p>
            <a:pPr marL="1554480">
              <a:lnSpc>
                <a:spcPct val="100000"/>
              </a:lnSpc>
            </a:pP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inorder </a:t>
            </a:r>
            <a:r>
              <a:rPr sz="1500" spc="-5" dirty="0">
                <a:latin typeface="Verdana"/>
                <a:cs typeface="Verdana"/>
              </a:rPr>
              <a:t>traversal </a:t>
            </a:r>
            <a:r>
              <a:rPr sz="1500" dirty="0">
                <a:latin typeface="Verdana"/>
                <a:cs typeface="Verdana"/>
              </a:rPr>
              <a:t>of </a:t>
            </a:r>
            <a:r>
              <a:rPr sz="1500" spc="-5" dirty="0">
                <a:latin typeface="Verdana"/>
                <a:cs typeface="Verdana"/>
              </a:rPr>
              <a:t>the</a:t>
            </a:r>
            <a:r>
              <a:rPr sz="1500" spc="-1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tree.</a:t>
            </a:r>
            <a:endParaRPr sz="1500">
              <a:latin typeface="Verdana"/>
              <a:cs typeface="Verdana"/>
            </a:endParaRPr>
          </a:p>
          <a:p>
            <a:pPr marL="1554480" marR="5080" lvl="1" indent="-466725">
              <a:lnSpc>
                <a:spcPct val="100000"/>
              </a:lnSpc>
              <a:spcBef>
                <a:spcPts val="1200"/>
              </a:spcBef>
              <a:buFont typeface="Wingdings"/>
              <a:buChar char=""/>
              <a:tabLst>
                <a:tab pos="1554480" algn="l"/>
                <a:tab pos="1555115" algn="l"/>
              </a:tabLst>
            </a:pPr>
            <a:r>
              <a:rPr sz="1500" spc="-5" dirty="0">
                <a:latin typeface="Verdana"/>
                <a:cs typeface="Verdana"/>
              </a:rPr>
              <a:t>Observe that every null </a:t>
            </a:r>
            <a:r>
              <a:rPr sz="1500" spc="-10" dirty="0">
                <a:latin typeface="Verdana"/>
                <a:cs typeface="Verdana"/>
              </a:rPr>
              <a:t>right pointer </a:t>
            </a:r>
            <a:r>
              <a:rPr sz="1500" dirty="0">
                <a:latin typeface="Verdana"/>
                <a:cs typeface="Verdana"/>
              </a:rPr>
              <a:t>has </a:t>
            </a:r>
            <a:r>
              <a:rPr sz="1500" spc="-10" dirty="0">
                <a:latin typeface="Verdana"/>
                <a:cs typeface="Verdana"/>
              </a:rPr>
              <a:t>been replaced </a:t>
            </a:r>
            <a:r>
              <a:rPr sz="1500" spc="-5" dirty="0">
                <a:latin typeface="Verdana"/>
                <a:cs typeface="Verdana"/>
              </a:rPr>
              <a:t>by </a:t>
            </a:r>
            <a:r>
              <a:rPr sz="1500" dirty="0">
                <a:latin typeface="Verdana"/>
                <a:cs typeface="Verdana"/>
              </a:rPr>
              <a:t>a </a:t>
            </a:r>
            <a:r>
              <a:rPr sz="1500" spc="-5" dirty="0">
                <a:latin typeface="Verdana"/>
                <a:cs typeface="Verdana"/>
              </a:rPr>
              <a:t>thread  except </a:t>
            </a:r>
            <a:r>
              <a:rPr sz="1500" dirty="0">
                <a:latin typeface="Verdana"/>
                <a:cs typeface="Verdana"/>
              </a:rPr>
              <a:t>for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dirty="0">
                <a:latin typeface="Verdana"/>
                <a:cs typeface="Verdana"/>
              </a:rPr>
              <a:t>node K, </a:t>
            </a:r>
            <a:r>
              <a:rPr sz="1500" spc="-5" dirty="0">
                <a:latin typeface="Verdana"/>
                <a:cs typeface="Verdana"/>
              </a:rPr>
              <a:t>which </a:t>
            </a:r>
            <a:r>
              <a:rPr sz="1500" spc="-10" dirty="0">
                <a:latin typeface="Verdana"/>
                <a:cs typeface="Verdana"/>
              </a:rPr>
              <a:t>is </a:t>
            </a:r>
            <a:r>
              <a:rPr sz="1500" spc="-5" dirty="0">
                <a:latin typeface="Verdana"/>
                <a:cs typeface="Verdana"/>
              </a:rPr>
              <a:t>the last </a:t>
            </a:r>
            <a:r>
              <a:rPr sz="1500" dirty="0">
                <a:latin typeface="Verdana"/>
                <a:cs typeface="Verdana"/>
              </a:rPr>
              <a:t>node </a:t>
            </a:r>
            <a:r>
              <a:rPr sz="1500" spc="-10" dirty="0">
                <a:latin typeface="Verdana"/>
                <a:cs typeface="Verdana"/>
              </a:rPr>
              <a:t>in </a:t>
            </a:r>
            <a:r>
              <a:rPr sz="1500" spc="-5" dirty="0">
                <a:latin typeface="Verdana"/>
                <a:cs typeface="Verdana"/>
              </a:rPr>
              <a:t>the inorder traversal </a:t>
            </a:r>
            <a:r>
              <a:rPr sz="1500" dirty="0">
                <a:latin typeface="Verdana"/>
                <a:cs typeface="Verdana"/>
              </a:rPr>
              <a:t>of  </a:t>
            </a:r>
            <a:r>
              <a:rPr sz="1500" spc="-5" dirty="0">
                <a:latin typeface="Verdana"/>
                <a:cs typeface="Verdana"/>
              </a:rPr>
              <a:t>the</a:t>
            </a:r>
            <a:r>
              <a:rPr sz="1500" spc="-10" dirty="0">
                <a:latin typeface="Verdana"/>
                <a:cs typeface="Verdana"/>
              </a:rPr>
              <a:t> tree.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Verdana"/>
              <a:cs typeface="Verdana"/>
            </a:endParaRPr>
          </a:p>
          <a:p>
            <a:pPr marR="1229360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38044" y="4764023"/>
            <a:ext cx="350520" cy="365760"/>
          </a:xfrm>
          <a:custGeom>
            <a:avLst/>
            <a:gdLst/>
            <a:ahLst/>
            <a:cxnLst/>
            <a:rect l="l" t="t" r="r" b="b"/>
            <a:pathLst>
              <a:path w="350519" h="365760">
                <a:moveTo>
                  <a:pt x="0" y="365759"/>
                </a:moveTo>
                <a:lnTo>
                  <a:pt x="350519" y="365759"/>
                </a:lnTo>
                <a:lnTo>
                  <a:pt x="350519" y="0"/>
                </a:lnTo>
                <a:lnTo>
                  <a:pt x="0" y="0"/>
                </a:lnTo>
                <a:lnTo>
                  <a:pt x="0" y="36575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716783" y="4791836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686044" y="4244340"/>
            <a:ext cx="350520" cy="365760"/>
          </a:xfrm>
          <a:custGeom>
            <a:avLst/>
            <a:gdLst/>
            <a:ahLst/>
            <a:cxnLst/>
            <a:rect l="l" t="t" r="r" b="b"/>
            <a:pathLst>
              <a:path w="350520" h="365760">
                <a:moveTo>
                  <a:pt x="0" y="365760"/>
                </a:moveTo>
                <a:lnTo>
                  <a:pt x="350520" y="365760"/>
                </a:lnTo>
                <a:lnTo>
                  <a:pt x="35052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765038" y="4271517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59835" y="4219955"/>
            <a:ext cx="350520" cy="367665"/>
          </a:xfrm>
          <a:custGeom>
            <a:avLst/>
            <a:gdLst/>
            <a:ahLst/>
            <a:cxnLst/>
            <a:rect l="l" t="t" r="r" b="b"/>
            <a:pathLst>
              <a:path w="350520" h="367664">
                <a:moveTo>
                  <a:pt x="0" y="367284"/>
                </a:moveTo>
                <a:lnTo>
                  <a:pt x="350520" y="367284"/>
                </a:lnTo>
                <a:lnTo>
                  <a:pt x="350520" y="0"/>
                </a:lnTo>
                <a:lnTo>
                  <a:pt x="0" y="0"/>
                </a:lnTo>
                <a:lnTo>
                  <a:pt x="0" y="3672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339465" y="4248404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15384" y="4212335"/>
            <a:ext cx="350520" cy="367665"/>
          </a:xfrm>
          <a:custGeom>
            <a:avLst/>
            <a:gdLst/>
            <a:ahLst/>
            <a:cxnLst/>
            <a:rect l="l" t="t" r="r" b="b"/>
            <a:pathLst>
              <a:path w="350520" h="367664">
                <a:moveTo>
                  <a:pt x="0" y="367283"/>
                </a:moveTo>
                <a:lnTo>
                  <a:pt x="350520" y="367283"/>
                </a:lnTo>
                <a:lnTo>
                  <a:pt x="350520" y="0"/>
                </a:lnTo>
                <a:lnTo>
                  <a:pt x="0" y="0"/>
                </a:lnTo>
                <a:lnTo>
                  <a:pt x="0" y="36728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295013" y="4239895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163311" y="4745735"/>
            <a:ext cx="352425" cy="365760"/>
          </a:xfrm>
          <a:custGeom>
            <a:avLst/>
            <a:gdLst/>
            <a:ahLst/>
            <a:cxnLst/>
            <a:rect l="l" t="t" r="r" b="b"/>
            <a:pathLst>
              <a:path w="352425" h="365760">
                <a:moveTo>
                  <a:pt x="0" y="365760"/>
                </a:moveTo>
                <a:lnTo>
                  <a:pt x="352043" y="365760"/>
                </a:lnTo>
                <a:lnTo>
                  <a:pt x="352043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242940" y="4773548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443471" y="4747259"/>
            <a:ext cx="350520" cy="367665"/>
          </a:xfrm>
          <a:custGeom>
            <a:avLst/>
            <a:gdLst/>
            <a:ahLst/>
            <a:cxnLst/>
            <a:rect l="l" t="t" r="r" b="b"/>
            <a:pathLst>
              <a:path w="350520" h="367664">
                <a:moveTo>
                  <a:pt x="0" y="367283"/>
                </a:moveTo>
                <a:lnTo>
                  <a:pt x="350520" y="367283"/>
                </a:lnTo>
                <a:lnTo>
                  <a:pt x="350520" y="0"/>
                </a:lnTo>
                <a:lnTo>
                  <a:pt x="0" y="0"/>
                </a:lnTo>
                <a:lnTo>
                  <a:pt x="0" y="36728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523990" y="4774819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14088" y="5268467"/>
            <a:ext cx="350520" cy="367665"/>
          </a:xfrm>
          <a:custGeom>
            <a:avLst/>
            <a:gdLst/>
            <a:ahLst/>
            <a:cxnLst/>
            <a:rect l="l" t="t" r="r" b="b"/>
            <a:pathLst>
              <a:path w="350520" h="367664">
                <a:moveTo>
                  <a:pt x="0" y="367283"/>
                </a:moveTo>
                <a:lnTo>
                  <a:pt x="350520" y="367283"/>
                </a:lnTo>
                <a:lnTo>
                  <a:pt x="350520" y="0"/>
                </a:lnTo>
                <a:lnTo>
                  <a:pt x="0" y="0"/>
                </a:lnTo>
                <a:lnTo>
                  <a:pt x="0" y="36728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593716" y="529628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179320" y="3377184"/>
            <a:ext cx="4409440" cy="2080895"/>
            <a:chOff x="2179320" y="3377184"/>
            <a:chExt cx="4409440" cy="2080895"/>
          </a:xfrm>
        </p:grpSpPr>
        <p:sp>
          <p:nvSpPr>
            <p:cNvPr id="30" name="object 30"/>
            <p:cNvSpPr/>
            <p:nvPr/>
          </p:nvSpPr>
          <p:spPr>
            <a:xfrm>
              <a:off x="2183892" y="3875532"/>
              <a:ext cx="4399915" cy="1396365"/>
            </a:xfrm>
            <a:custGeom>
              <a:avLst/>
              <a:gdLst/>
              <a:ahLst/>
              <a:cxnLst/>
              <a:rect l="l" t="t" r="r" b="b"/>
              <a:pathLst>
                <a:path w="4399915" h="1396364">
                  <a:moveTo>
                    <a:pt x="609600" y="12192"/>
                  </a:moveTo>
                  <a:lnTo>
                    <a:pt x="0" y="399288"/>
                  </a:lnTo>
                </a:path>
                <a:path w="4399915" h="1396364">
                  <a:moveTo>
                    <a:pt x="960119" y="10668"/>
                  </a:moveTo>
                  <a:lnTo>
                    <a:pt x="1257299" y="332232"/>
                  </a:lnTo>
                </a:path>
                <a:path w="4399915" h="1396364">
                  <a:moveTo>
                    <a:pt x="1075944" y="531876"/>
                  </a:moveTo>
                  <a:lnTo>
                    <a:pt x="644651" y="874776"/>
                  </a:lnTo>
                </a:path>
                <a:path w="4399915" h="1396364">
                  <a:moveTo>
                    <a:pt x="2695956" y="53340"/>
                  </a:moveTo>
                  <a:lnTo>
                    <a:pt x="2221992" y="332232"/>
                  </a:lnTo>
                </a:path>
                <a:path w="4399915" h="1396364">
                  <a:moveTo>
                    <a:pt x="3061716" y="0"/>
                  </a:moveTo>
                  <a:lnTo>
                    <a:pt x="3630168" y="353568"/>
                  </a:lnTo>
                </a:path>
                <a:path w="4399915" h="1396364">
                  <a:moveTo>
                    <a:pt x="3508248" y="542544"/>
                  </a:moveTo>
                  <a:lnTo>
                    <a:pt x="3171444" y="853440"/>
                  </a:lnTo>
                </a:path>
                <a:path w="4399915" h="1396364">
                  <a:moveTo>
                    <a:pt x="2968752" y="1074420"/>
                  </a:moveTo>
                  <a:lnTo>
                    <a:pt x="2510028" y="1395984"/>
                  </a:lnTo>
                </a:path>
                <a:path w="4399915" h="1396364">
                  <a:moveTo>
                    <a:pt x="3845052" y="531876"/>
                  </a:moveTo>
                  <a:lnTo>
                    <a:pt x="4399787" y="86410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05685" y="3377184"/>
              <a:ext cx="3604260" cy="2080895"/>
            </a:xfrm>
            <a:custGeom>
              <a:avLst/>
              <a:gdLst/>
              <a:ahLst/>
              <a:cxnLst/>
              <a:rect l="l" t="t" r="r" b="b"/>
              <a:pathLst>
                <a:path w="3604260" h="2080895">
                  <a:moveTo>
                    <a:pt x="52070" y="1105154"/>
                  </a:moveTo>
                  <a:lnTo>
                    <a:pt x="49022" y="1092835"/>
                  </a:lnTo>
                  <a:lnTo>
                    <a:pt x="45593" y="1093724"/>
                  </a:lnTo>
                  <a:lnTo>
                    <a:pt x="22860" y="1097153"/>
                  </a:lnTo>
                  <a:lnTo>
                    <a:pt x="11557" y="1098042"/>
                  </a:lnTo>
                  <a:lnTo>
                    <a:pt x="0" y="1098296"/>
                  </a:lnTo>
                  <a:lnTo>
                    <a:pt x="254" y="1110996"/>
                  </a:lnTo>
                  <a:lnTo>
                    <a:pt x="11938" y="1110615"/>
                  </a:lnTo>
                  <a:lnTo>
                    <a:pt x="23876" y="1109853"/>
                  </a:lnTo>
                  <a:lnTo>
                    <a:pt x="47498" y="1106297"/>
                  </a:lnTo>
                  <a:lnTo>
                    <a:pt x="52070" y="1105154"/>
                  </a:lnTo>
                  <a:close/>
                </a:path>
                <a:path w="3604260" h="2080895">
                  <a:moveTo>
                    <a:pt x="136017" y="1072515"/>
                  </a:moveTo>
                  <a:lnTo>
                    <a:pt x="130048" y="1061339"/>
                  </a:lnTo>
                  <a:lnTo>
                    <a:pt x="110236" y="1071880"/>
                  </a:lnTo>
                  <a:lnTo>
                    <a:pt x="89408" y="1081024"/>
                  </a:lnTo>
                  <a:lnTo>
                    <a:pt x="85090" y="1082421"/>
                  </a:lnTo>
                  <a:lnTo>
                    <a:pt x="89154" y="1094486"/>
                  </a:lnTo>
                  <a:lnTo>
                    <a:pt x="93345" y="1092962"/>
                  </a:lnTo>
                  <a:lnTo>
                    <a:pt x="115316" y="1083437"/>
                  </a:lnTo>
                  <a:lnTo>
                    <a:pt x="136017" y="1072515"/>
                  </a:lnTo>
                  <a:close/>
                </a:path>
                <a:path w="3604260" h="2080895">
                  <a:moveTo>
                    <a:pt x="206121" y="1015111"/>
                  </a:moveTo>
                  <a:lnTo>
                    <a:pt x="196850" y="1006348"/>
                  </a:lnTo>
                  <a:lnTo>
                    <a:pt x="183388" y="1020699"/>
                  </a:lnTo>
                  <a:lnTo>
                    <a:pt x="167132" y="1035304"/>
                  </a:lnTo>
                  <a:lnTo>
                    <a:pt x="160655" y="1040384"/>
                  </a:lnTo>
                  <a:lnTo>
                    <a:pt x="168275" y="1050417"/>
                  </a:lnTo>
                  <a:lnTo>
                    <a:pt x="174879" y="1045464"/>
                  </a:lnTo>
                  <a:lnTo>
                    <a:pt x="191897" y="1030097"/>
                  </a:lnTo>
                  <a:lnTo>
                    <a:pt x="206121" y="1015111"/>
                  </a:lnTo>
                  <a:close/>
                </a:path>
                <a:path w="3604260" h="2080895">
                  <a:moveTo>
                    <a:pt x="250063" y="935101"/>
                  </a:moveTo>
                  <a:lnTo>
                    <a:pt x="237744" y="932053"/>
                  </a:lnTo>
                  <a:lnTo>
                    <a:pt x="236982" y="935355"/>
                  </a:lnTo>
                  <a:lnTo>
                    <a:pt x="234061" y="944499"/>
                  </a:lnTo>
                  <a:lnTo>
                    <a:pt x="230632" y="953516"/>
                  </a:lnTo>
                  <a:lnTo>
                    <a:pt x="226441" y="962533"/>
                  </a:lnTo>
                  <a:lnTo>
                    <a:pt x="221869" y="971169"/>
                  </a:lnTo>
                  <a:lnTo>
                    <a:pt x="218440" y="976630"/>
                  </a:lnTo>
                  <a:lnTo>
                    <a:pt x="229235" y="983361"/>
                  </a:lnTo>
                  <a:lnTo>
                    <a:pt x="245872" y="949071"/>
                  </a:lnTo>
                  <a:lnTo>
                    <a:pt x="249047" y="939292"/>
                  </a:lnTo>
                  <a:lnTo>
                    <a:pt x="250063" y="935101"/>
                  </a:lnTo>
                  <a:close/>
                </a:path>
                <a:path w="3604260" h="2080895">
                  <a:moveTo>
                    <a:pt x="265049" y="848741"/>
                  </a:moveTo>
                  <a:lnTo>
                    <a:pt x="242697" y="889254"/>
                  </a:lnTo>
                  <a:lnTo>
                    <a:pt x="242443" y="895604"/>
                  </a:lnTo>
                  <a:lnTo>
                    <a:pt x="255143" y="896112"/>
                  </a:lnTo>
                  <a:lnTo>
                    <a:pt x="255397" y="889635"/>
                  </a:lnTo>
                  <a:lnTo>
                    <a:pt x="256413" y="880491"/>
                  </a:lnTo>
                  <a:lnTo>
                    <a:pt x="258064" y="871347"/>
                  </a:lnTo>
                  <a:lnTo>
                    <a:pt x="260350" y="862330"/>
                  </a:lnTo>
                  <a:lnTo>
                    <a:pt x="263398" y="853186"/>
                  </a:lnTo>
                  <a:lnTo>
                    <a:pt x="265049" y="848741"/>
                  </a:lnTo>
                  <a:close/>
                </a:path>
                <a:path w="3604260" h="2080895">
                  <a:moveTo>
                    <a:pt x="313436" y="777875"/>
                  </a:moveTo>
                  <a:lnTo>
                    <a:pt x="304292" y="769239"/>
                  </a:lnTo>
                  <a:lnTo>
                    <a:pt x="289433" y="784987"/>
                  </a:lnTo>
                  <a:lnTo>
                    <a:pt x="275844" y="802386"/>
                  </a:lnTo>
                  <a:lnTo>
                    <a:pt x="271399" y="809371"/>
                  </a:lnTo>
                  <a:lnTo>
                    <a:pt x="282194" y="816229"/>
                  </a:lnTo>
                  <a:lnTo>
                    <a:pt x="286512" y="809244"/>
                  </a:lnTo>
                  <a:lnTo>
                    <a:pt x="299466" y="792734"/>
                  </a:lnTo>
                  <a:lnTo>
                    <a:pt x="313436" y="777875"/>
                  </a:lnTo>
                  <a:close/>
                </a:path>
                <a:path w="3604260" h="2080895">
                  <a:moveTo>
                    <a:pt x="384048" y="727837"/>
                  </a:moveTo>
                  <a:lnTo>
                    <a:pt x="377952" y="716661"/>
                  </a:lnTo>
                  <a:lnTo>
                    <a:pt x="360426" y="726059"/>
                  </a:lnTo>
                  <a:lnTo>
                    <a:pt x="340614" y="738886"/>
                  </a:lnTo>
                  <a:lnTo>
                    <a:pt x="334010" y="743839"/>
                  </a:lnTo>
                  <a:lnTo>
                    <a:pt x="341757" y="753999"/>
                  </a:lnTo>
                  <a:lnTo>
                    <a:pt x="348234" y="748919"/>
                  </a:lnTo>
                  <a:lnTo>
                    <a:pt x="367284" y="736727"/>
                  </a:lnTo>
                  <a:lnTo>
                    <a:pt x="384048" y="727837"/>
                  </a:lnTo>
                  <a:close/>
                </a:path>
                <a:path w="3604260" h="2080895">
                  <a:moveTo>
                    <a:pt x="497078" y="693420"/>
                  </a:moveTo>
                  <a:lnTo>
                    <a:pt x="487768" y="688340"/>
                  </a:lnTo>
                  <a:lnTo>
                    <a:pt x="471792" y="679627"/>
                  </a:lnTo>
                  <a:lnTo>
                    <a:pt x="471792" y="694131"/>
                  </a:lnTo>
                  <a:lnTo>
                    <a:pt x="465747" y="697890"/>
                  </a:lnTo>
                  <a:lnTo>
                    <a:pt x="464667" y="690232"/>
                  </a:lnTo>
                  <a:lnTo>
                    <a:pt x="471792" y="694131"/>
                  </a:lnTo>
                  <a:lnTo>
                    <a:pt x="471792" y="679627"/>
                  </a:lnTo>
                  <a:lnTo>
                    <a:pt x="407035" y="644271"/>
                  </a:lnTo>
                  <a:lnTo>
                    <a:pt x="403098" y="645414"/>
                  </a:lnTo>
                  <a:lnTo>
                    <a:pt x="399796" y="651510"/>
                  </a:lnTo>
                  <a:lnTo>
                    <a:pt x="400939" y="655447"/>
                  </a:lnTo>
                  <a:lnTo>
                    <a:pt x="463575" y="689635"/>
                  </a:lnTo>
                  <a:lnTo>
                    <a:pt x="449199" y="691769"/>
                  </a:lnTo>
                  <a:lnTo>
                    <a:pt x="425958" y="697611"/>
                  </a:lnTo>
                  <a:lnTo>
                    <a:pt x="414147" y="701548"/>
                  </a:lnTo>
                  <a:lnTo>
                    <a:pt x="418211" y="713613"/>
                  </a:lnTo>
                  <a:lnTo>
                    <a:pt x="430022" y="709676"/>
                  </a:lnTo>
                  <a:lnTo>
                    <a:pt x="452247" y="704215"/>
                  </a:lnTo>
                  <a:lnTo>
                    <a:pt x="456692" y="703541"/>
                  </a:lnTo>
                  <a:lnTo>
                    <a:pt x="403225" y="736854"/>
                  </a:lnTo>
                  <a:lnTo>
                    <a:pt x="402336" y="740791"/>
                  </a:lnTo>
                  <a:lnTo>
                    <a:pt x="404114" y="743712"/>
                  </a:lnTo>
                  <a:lnTo>
                    <a:pt x="406019" y="746633"/>
                  </a:lnTo>
                  <a:lnTo>
                    <a:pt x="409956" y="747649"/>
                  </a:lnTo>
                  <a:lnTo>
                    <a:pt x="412877" y="745744"/>
                  </a:lnTo>
                  <a:lnTo>
                    <a:pt x="487464" y="699389"/>
                  </a:lnTo>
                  <a:lnTo>
                    <a:pt x="497078" y="693420"/>
                  </a:lnTo>
                  <a:close/>
                </a:path>
                <a:path w="3604260" h="2080895">
                  <a:moveTo>
                    <a:pt x="732790" y="1572133"/>
                  </a:moveTo>
                  <a:lnTo>
                    <a:pt x="731266" y="1559560"/>
                  </a:lnTo>
                  <a:lnTo>
                    <a:pt x="722757" y="1560576"/>
                  </a:lnTo>
                  <a:lnTo>
                    <a:pt x="702183" y="1562100"/>
                  </a:lnTo>
                  <a:lnTo>
                    <a:pt x="681228" y="1562608"/>
                  </a:lnTo>
                  <a:lnTo>
                    <a:pt x="681482" y="1575308"/>
                  </a:lnTo>
                  <a:lnTo>
                    <a:pt x="702437" y="1574800"/>
                  </a:lnTo>
                  <a:lnTo>
                    <a:pt x="723773" y="1573149"/>
                  </a:lnTo>
                  <a:lnTo>
                    <a:pt x="732790" y="1572133"/>
                  </a:lnTo>
                  <a:close/>
                </a:path>
                <a:path w="3604260" h="2080895">
                  <a:moveTo>
                    <a:pt x="820674" y="1553210"/>
                  </a:moveTo>
                  <a:lnTo>
                    <a:pt x="816991" y="1541018"/>
                  </a:lnTo>
                  <a:lnTo>
                    <a:pt x="804164" y="1544955"/>
                  </a:lnTo>
                  <a:lnTo>
                    <a:pt x="784098" y="1550289"/>
                  </a:lnTo>
                  <a:lnTo>
                    <a:pt x="768350" y="1553591"/>
                  </a:lnTo>
                  <a:lnTo>
                    <a:pt x="771017" y="1566037"/>
                  </a:lnTo>
                  <a:lnTo>
                    <a:pt x="786765" y="1562735"/>
                  </a:lnTo>
                  <a:lnTo>
                    <a:pt x="807339" y="1557274"/>
                  </a:lnTo>
                  <a:lnTo>
                    <a:pt x="820674" y="1553210"/>
                  </a:lnTo>
                  <a:close/>
                </a:path>
                <a:path w="3604260" h="2080895">
                  <a:moveTo>
                    <a:pt x="903732" y="1519174"/>
                  </a:moveTo>
                  <a:lnTo>
                    <a:pt x="898144" y="1507744"/>
                  </a:lnTo>
                  <a:lnTo>
                    <a:pt x="881761" y="1515872"/>
                  </a:lnTo>
                  <a:lnTo>
                    <a:pt x="862965" y="1524254"/>
                  </a:lnTo>
                  <a:lnTo>
                    <a:pt x="852297" y="1528572"/>
                  </a:lnTo>
                  <a:lnTo>
                    <a:pt x="856996" y="1540383"/>
                  </a:lnTo>
                  <a:lnTo>
                    <a:pt x="867664" y="1536065"/>
                  </a:lnTo>
                  <a:lnTo>
                    <a:pt x="886968" y="1527429"/>
                  </a:lnTo>
                  <a:lnTo>
                    <a:pt x="903732" y="1519174"/>
                  </a:lnTo>
                  <a:close/>
                </a:path>
                <a:path w="3604260" h="2080895">
                  <a:moveTo>
                    <a:pt x="980059" y="1471295"/>
                  </a:moveTo>
                  <a:lnTo>
                    <a:pt x="972312" y="1461389"/>
                  </a:lnTo>
                  <a:lnTo>
                    <a:pt x="969391" y="1463548"/>
                  </a:lnTo>
                  <a:lnTo>
                    <a:pt x="952995" y="1475232"/>
                  </a:lnTo>
                  <a:lnTo>
                    <a:pt x="935863" y="1486408"/>
                  </a:lnTo>
                  <a:lnTo>
                    <a:pt x="930910" y="1489329"/>
                  </a:lnTo>
                  <a:lnTo>
                    <a:pt x="937387" y="1500251"/>
                  </a:lnTo>
                  <a:lnTo>
                    <a:pt x="942340" y="1497203"/>
                  </a:lnTo>
                  <a:lnTo>
                    <a:pt x="959866" y="1485900"/>
                  </a:lnTo>
                  <a:lnTo>
                    <a:pt x="976744" y="1473962"/>
                  </a:lnTo>
                  <a:lnTo>
                    <a:pt x="980059" y="1471295"/>
                  </a:lnTo>
                  <a:close/>
                </a:path>
                <a:path w="3604260" h="2080895">
                  <a:moveTo>
                    <a:pt x="1046607" y="1410970"/>
                  </a:moveTo>
                  <a:lnTo>
                    <a:pt x="1037209" y="1402334"/>
                  </a:lnTo>
                  <a:lnTo>
                    <a:pt x="1028700" y="1411605"/>
                  </a:lnTo>
                  <a:lnTo>
                    <a:pt x="1014844" y="1425321"/>
                  </a:lnTo>
                  <a:lnTo>
                    <a:pt x="1001522" y="1437640"/>
                  </a:lnTo>
                  <a:lnTo>
                    <a:pt x="1010018" y="1447038"/>
                  </a:lnTo>
                  <a:lnTo>
                    <a:pt x="1023493" y="1434719"/>
                  </a:lnTo>
                  <a:lnTo>
                    <a:pt x="1037717" y="1420622"/>
                  </a:lnTo>
                  <a:lnTo>
                    <a:pt x="1046607" y="1410970"/>
                  </a:lnTo>
                  <a:close/>
                </a:path>
                <a:path w="3604260" h="2080895">
                  <a:moveTo>
                    <a:pt x="1099439" y="1337818"/>
                  </a:moveTo>
                  <a:lnTo>
                    <a:pt x="1088263" y="1331722"/>
                  </a:lnTo>
                  <a:lnTo>
                    <a:pt x="1085088" y="1337564"/>
                  </a:lnTo>
                  <a:lnTo>
                    <a:pt x="1075690" y="1352931"/>
                  </a:lnTo>
                  <a:lnTo>
                    <a:pt x="1065276" y="1368171"/>
                  </a:lnTo>
                  <a:lnTo>
                    <a:pt x="1061085" y="1373505"/>
                  </a:lnTo>
                  <a:lnTo>
                    <a:pt x="1071245" y="1381125"/>
                  </a:lnTo>
                  <a:lnTo>
                    <a:pt x="1075309" y="1375791"/>
                  </a:lnTo>
                  <a:lnTo>
                    <a:pt x="1086104" y="1360170"/>
                  </a:lnTo>
                  <a:lnTo>
                    <a:pt x="1096010" y="1344168"/>
                  </a:lnTo>
                  <a:lnTo>
                    <a:pt x="1099439" y="1337818"/>
                  </a:lnTo>
                  <a:close/>
                </a:path>
                <a:path w="3604260" h="2080895">
                  <a:moveTo>
                    <a:pt x="1130935" y="1252982"/>
                  </a:moveTo>
                  <a:lnTo>
                    <a:pt x="1118489" y="1250696"/>
                  </a:lnTo>
                  <a:lnTo>
                    <a:pt x="1117219" y="1257554"/>
                  </a:lnTo>
                  <a:lnTo>
                    <a:pt x="1112901" y="1273810"/>
                  </a:lnTo>
                  <a:lnTo>
                    <a:pt x="1107567" y="1289939"/>
                  </a:lnTo>
                  <a:lnTo>
                    <a:pt x="1104392" y="1298067"/>
                  </a:lnTo>
                  <a:lnTo>
                    <a:pt x="1116203" y="1302766"/>
                  </a:lnTo>
                  <a:lnTo>
                    <a:pt x="1119378" y="1294765"/>
                  </a:lnTo>
                  <a:lnTo>
                    <a:pt x="1124966" y="1277747"/>
                  </a:lnTo>
                  <a:lnTo>
                    <a:pt x="1129411" y="1260729"/>
                  </a:lnTo>
                  <a:lnTo>
                    <a:pt x="1130935" y="1252982"/>
                  </a:lnTo>
                  <a:close/>
                </a:path>
                <a:path w="3604260" h="2080895">
                  <a:moveTo>
                    <a:pt x="1177163" y="1299083"/>
                  </a:moveTo>
                  <a:lnTo>
                    <a:pt x="1175512" y="1296035"/>
                  </a:lnTo>
                  <a:lnTo>
                    <a:pt x="1137259" y="1224026"/>
                  </a:lnTo>
                  <a:lnTo>
                    <a:pt x="1129030" y="1208532"/>
                  </a:lnTo>
                  <a:lnTo>
                    <a:pt x="1075690" y="1292098"/>
                  </a:lnTo>
                  <a:lnTo>
                    <a:pt x="1073912" y="1295019"/>
                  </a:lnTo>
                  <a:lnTo>
                    <a:pt x="1074674" y="1298956"/>
                  </a:lnTo>
                  <a:lnTo>
                    <a:pt x="1077722" y="1300861"/>
                  </a:lnTo>
                  <a:lnTo>
                    <a:pt x="1080643" y="1302766"/>
                  </a:lnTo>
                  <a:lnTo>
                    <a:pt x="1084580" y="1301877"/>
                  </a:lnTo>
                  <a:lnTo>
                    <a:pt x="1086485" y="1298956"/>
                  </a:lnTo>
                  <a:lnTo>
                    <a:pt x="1128039" y="1233665"/>
                  </a:lnTo>
                  <a:lnTo>
                    <a:pt x="1164805" y="1302893"/>
                  </a:lnTo>
                  <a:lnTo>
                    <a:pt x="1165987" y="1305052"/>
                  </a:lnTo>
                  <a:lnTo>
                    <a:pt x="1169797" y="1306195"/>
                  </a:lnTo>
                  <a:lnTo>
                    <a:pt x="1172972" y="1304544"/>
                  </a:lnTo>
                  <a:lnTo>
                    <a:pt x="1176020" y="1302893"/>
                  </a:lnTo>
                  <a:lnTo>
                    <a:pt x="1177163" y="1299083"/>
                  </a:lnTo>
                  <a:close/>
                </a:path>
                <a:path w="3604260" h="2080895">
                  <a:moveTo>
                    <a:pt x="1349883" y="1002919"/>
                  </a:moveTo>
                  <a:lnTo>
                    <a:pt x="1339850" y="995299"/>
                  </a:lnTo>
                  <a:lnTo>
                    <a:pt x="1336167" y="999998"/>
                  </a:lnTo>
                  <a:lnTo>
                    <a:pt x="1332103" y="1004951"/>
                  </a:lnTo>
                  <a:lnTo>
                    <a:pt x="1304163" y="1020826"/>
                  </a:lnTo>
                  <a:lnTo>
                    <a:pt x="1305179" y="1033526"/>
                  </a:lnTo>
                  <a:lnTo>
                    <a:pt x="1309751" y="1033145"/>
                  </a:lnTo>
                  <a:lnTo>
                    <a:pt x="1310132" y="1033145"/>
                  </a:lnTo>
                  <a:lnTo>
                    <a:pt x="1310386" y="1033018"/>
                  </a:lnTo>
                  <a:lnTo>
                    <a:pt x="1310767" y="1033018"/>
                  </a:lnTo>
                  <a:lnTo>
                    <a:pt x="1315339" y="1031875"/>
                  </a:lnTo>
                  <a:lnTo>
                    <a:pt x="1320673" y="1029716"/>
                  </a:lnTo>
                  <a:lnTo>
                    <a:pt x="1326134" y="1026795"/>
                  </a:lnTo>
                  <a:lnTo>
                    <a:pt x="1331214" y="1023239"/>
                  </a:lnTo>
                  <a:lnTo>
                    <a:pt x="1334249" y="1020572"/>
                  </a:lnTo>
                  <a:lnTo>
                    <a:pt x="1334401" y="1020445"/>
                  </a:lnTo>
                  <a:lnTo>
                    <a:pt x="1336294" y="1018794"/>
                  </a:lnTo>
                  <a:lnTo>
                    <a:pt x="1341120" y="1013968"/>
                  </a:lnTo>
                  <a:lnTo>
                    <a:pt x="1345946" y="1008253"/>
                  </a:lnTo>
                  <a:lnTo>
                    <a:pt x="1349883" y="1002919"/>
                  </a:lnTo>
                  <a:close/>
                </a:path>
                <a:path w="3604260" h="2080895">
                  <a:moveTo>
                    <a:pt x="1389761" y="921766"/>
                  </a:moveTo>
                  <a:lnTo>
                    <a:pt x="1377823" y="917194"/>
                  </a:lnTo>
                  <a:lnTo>
                    <a:pt x="1370584" y="936371"/>
                  </a:lnTo>
                  <a:lnTo>
                    <a:pt x="1366266" y="946531"/>
                  </a:lnTo>
                  <a:lnTo>
                    <a:pt x="1361948" y="956056"/>
                  </a:lnTo>
                  <a:lnTo>
                    <a:pt x="1358392" y="963549"/>
                  </a:lnTo>
                  <a:lnTo>
                    <a:pt x="1369822" y="969010"/>
                  </a:lnTo>
                  <a:lnTo>
                    <a:pt x="1373505" y="961517"/>
                  </a:lnTo>
                  <a:lnTo>
                    <a:pt x="1377823" y="951738"/>
                  </a:lnTo>
                  <a:lnTo>
                    <a:pt x="1382268" y="941324"/>
                  </a:lnTo>
                  <a:lnTo>
                    <a:pt x="1389761" y="921766"/>
                  </a:lnTo>
                  <a:close/>
                </a:path>
                <a:path w="3604260" h="2080895">
                  <a:moveTo>
                    <a:pt x="1416304" y="836168"/>
                  </a:moveTo>
                  <a:lnTo>
                    <a:pt x="1403985" y="832993"/>
                  </a:lnTo>
                  <a:lnTo>
                    <a:pt x="1403146" y="836168"/>
                  </a:lnTo>
                  <a:lnTo>
                    <a:pt x="1395222" y="864108"/>
                  </a:lnTo>
                  <a:lnTo>
                    <a:pt x="1389888" y="881507"/>
                  </a:lnTo>
                  <a:lnTo>
                    <a:pt x="1402080" y="885317"/>
                  </a:lnTo>
                  <a:lnTo>
                    <a:pt x="1407414" y="867918"/>
                  </a:lnTo>
                  <a:lnTo>
                    <a:pt x="1416304" y="836168"/>
                  </a:lnTo>
                  <a:close/>
                </a:path>
                <a:path w="3604260" h="2080895">
                  <a:moveTo>
                    <a:pt x="1436624" y="749427"/>
                  </a:moveTo>
                  <a:lnTo>
                    <a:pt x="1424178" y="746760"/>
                  </a:lnTo>
                  <a:lnTo>
                    <a:pt x="1418463" y="773811"/>
                  </a:lnTo>
                  <a:lnTo>
                    <a:pt x="1413129" y="796163"/>
                  </a:lnTo>
                  <a:lnTo>
                    <a:pt x="1425575" y="799084"/>
                  </a:lnTo>
                  <a:lnTo>
                    <a:pt x="1430782" y="776732"/>
                  </a:lnTo>
                  <a:lnTo>
                    <a:pt x="1436624" y="749427"/>
                  </a:lnTo>
                  <a:close/>
                </a:path>
                <a:path w="3604260" h="2080895">
                  <a:moveTo>
                    <a:pt x="1453261" y="661797"/>
                  </a:moveTo>
                  <a:lnTo>
                    <a:pt x="1440688" y="659638"/>
                  </a:lnTo>
                  <a:lnTo>
                    <a:pt x="1439291" y="668147"/>
                  </a:lnTo>
                  <a:lnTo>
                    <a:pt x="1432687" y="704977"/>
                  </a:lnTo>
                  <a:lnTo>
                    <a:pt x="1431798" y="709422"/>
                  </a:lnTo>
                  <a:lnTo>
                    <a:pt x="1444244" y="711962"/>
                  </a:lnTo>
                  <a:lnTo>
                    <a:pt x="1445133" y="707390"/>
                  </a:lnTo>
                  <a:lnTo>
                    <a:pt x="1451737" y="670433"/>
                  </a:lnTo>
                  <a:lnTo>
                    <a:pt x="1453261" y="661797"/>
                  </a:lnTo>
                  <a:close/>
                </a:path>
                <a:path w="3604260" h="2080895">
                  <a:moveTo>
                    <a:pt x="1466977" y="573786"/>
                  </a:moveTo>
                  <a:lnTo>
                    <a:pt x="1454404" y="572008"/>
                  </a:lnTo>
                  <a:lnTo>
                    <a:pt x="1451737" y="590550"/>
                  </a:lnTo>
                  <a:lnTo>
                    <a:pt x="1446911" y="622173"/>
                  </a:lnTo>
                  <a:lnTo>
                    <a:pt x="1459357" y="624078"/>
                  </a:lnTo>
                  <a:lnTo>
                    <a:pt x="1464310" y="592455"/>
                  </a:lnTo>
                  <a:lnTo>
                    <a:pt x="1466977" y="573786"/>
                  </a:lnTo>
                  <a:close/>
                </a:path>
                <a:path w="3604260" h="2080895">
                  <a:moveTo>
                    <a:pt x="1478280" y="485521"/>
                  </a:moveTo>
                  <a:lnTo>
                    <a:pt x="1465707" y="483997"/>
                  </a:lnTo>
                  <a:lnTo>
                    <a:pt x="1462913" y="507873"/>
                  </a:lnTo>
                  <a:lnTo>
                    <a:pt x="1459484" y="534289"/>
                  </a:lnTo>
                  <a:lnTo>
                    <a:pt x="1472057" y="535940"/>
                  </a:lnTo>
                  <a:lnTo>
                    <a:pt x="1475486" y="509524"/>
                  </a:lnTo>
                  <a:lnTo>
                    <a:pt x="1478280" y="485521"/>
                  </a:lnTo>
                  <a:close/>
                </a:path>
                <a:path w="3604260" h="2080895">
                  <a:moveTo>
                    <a:pt x="1487551" y="396875"/>
                  </a:moveTo>
                  <a:lnTo>
                    <a:pt x="1474851" y="395732"/>
                  </a:lnTo>
                  <a:lnTo>
                    <a:pt x="1472438" y="421259"/>
                  </a:lnTo>
                  <a:lnTo>
                    <a:pt x="1469898" y="446151"/>
                  </a:lnTo>
                  <a:lnTo>
                    <a:pt x="1482471" y="447548"/>
                  </a:lnTo>
                  <a:lnTo>
                    <a:pt x="1485138" y="422656"/>
                  </a:lnTo>
                  <a:lnTo>
                    <a:pt x="1487551" y="396875"/>
                  </a:lnTo>
                  <a:close/>
                </a:path>
                <a:path w="3604260" h="2080895">
                  <a:moveTo>
                    <a:pt x="1494790" y="308102"/>
                  </a:moveTo>
                  <a:lnTo>
                    <a:pt x="1482090" y="307213"/>
                  </a:lnTo>
                  <a:lnTo>
                    <a:pt x="1480439" y="331089"/>
                  </a:lnTo>
                  <a:lnTo>
                    <a:pt x="1478280" y="357759"/>
                  </a:lnTo>
                  <a:lnTo>
                    <a:pt x="1490853" y="358902"/>
                  </a:lnTo>
                  <a:lnTo>
                    <a:pt x="1493139" y="332232"/>
                  </a:lnTo>
                  <a:lnTo>
                    <a:pt x="1494790" y="308102"/>
                  </a:lnTo>
                  <a:close/>
                </a:path>
                <a:path w="3604260" h="2080895">
                  <a:moveTo>
                    <a:pt x="1500124" y="219329"/>
                  </a:moveTo>
                  <a:lnTo>
                    <a:pt x="1487424" y="218567"/>
                  </a:lnTo>
                  <a:lnTo>
                    <a:pt x="1484503" y="269367"/>
                  </a:lnTo>
                  <a:lnTo>
                    <a:pt x="1497203" y="270002"/>
                  </a:lnTo>
                  <a:lnTo>
                    <a:pt x="1500124" y="219329"/>
                  </a:lnTo>
                  <a:close/>
                </a:path>
                <a:path w="3604260" h="2080895">
                  <a:moveTo>
                    <a:pt x="1503680" y="130302"/>
                  </a:moveTo>
                  <a:lnTo>
                    <a:pt x="1490980" y="129921"/>
                  </a:lnTo>
                  <a:lnTo>
                    <a:pt x="1489329" y="180721"/>
                  </a:lnTo>
                  <a:lnTo>
                    <a:pt x="1502029" y="181102"/>
                  </a:lnTo>
                  <a:lnTo>
                    <a:pt x="1503680" y="130302"/>
                  </a:lnTo>
                  <a:close/>
                </a:path>
                <a:path w="3604260" h="2080895">
                  <a:moveTo>
                    <a:pt x="1505712" y="41275"/>
                  </a:moveTo>
                  <a:lnTo>
                    <a:pt x="1493012" y="41275"/>
                  </a:lnTo>
                  <a:lnTo>
                    <a:pt x="1492872" y="48260"/>
                  </a:lnTo>
                  <a:lnTo>
                    <a:pt x="1492250" y="91948"/>
                  </a:lnTo>
                  <a:lnTo>
                    <a:pt x="1504950" y="92202"/>
                  </a:lnTo>
                  <a:lnTo>
                    <a:pt x="1505585" y="48260"/>
                  </a:lnTo>
                  <a:lnTo>
                    <a:pt x="1505712" y="41275"/>
                  </a:lnTo>
                  <a:close/>
                </a:path>
                <a:path w="3604260" h="2080895">
                  <a:moveTo>
                    <a:pt x="1550670" y="88900"/>
                  </a:moveTo>
                  <a:lnTo>
                    <a:pt x="1549019" y="85852"/>
                  </a:lnTo>
                  <a:lnTo>
                    <a:pt x="1508569" y="15748"/>
                  </a:lnTo>
                  <a:lnTo>
                    <a:pt x="1499489" y="0"/>
                  </a:lnTo>
                  <a:lnTo>
                    <a:pt x="1449070" y="85217"/>
                  </a:lnTo>
                  <a:lnTo>
                    <a:pt x="1447292" y="88265"/>
                  </a:lnTo>
                  <a:lnTo>
                    <a:pt x="1448308" y="92202"/>
                  </a:lnTo>
                  <a:lnTo>
                    <a:pt x="1454404" y="95758"/>
                  </a:lnTo>
                  <a:lnTo>
                    <a:pt x="1458214" y="94742"/>
                  </a:lnTo>
                  <a:lnTo>
                    <a:pt x="1459992" y="91694"/>
                  </a:lnTo>
                  <a:lnTo>
                    <a:pt x="1499400" y="25120"/>
                  </a:lnTo>
                  <a:lnTo>
                    <a:pt x="1537970" y="92202"/>
                  </a:lnTo>
                  <a:lnTo>
                    <a:pt x="1539748" y="95250"/>
                  </a:lnTo>
                  <a:lnTo>
                    <a:pt x="1543558" y="96266"/>
                  </a:lnTo>
                  <a:lnTo>
                    <a:pt x="1546606" y="94488"/>
                  </a:lnTo>
                  <a:lnTo>
                    <a:pt x="1549654" y="92837"/>
                  </a:lnTo>
                  <a:lnTo>
                    <a:pt x="1550670" y="88900"/>
                  </a:lnTo>
                  <a:close/>
                </a:path>
                <a:path w="3604260" h="2080895">
                  <a:moveTo>
                    <a:pt x="2311527" y="1023493"/>
                  </a:moveTo>
                  <a:lnTo>
                    <a:pt x="2310384" y="1010920"/>
                  </a:lnTo>
                  <a:lnTo>
                    <a:pt x="2305939" y="1011301"/>
                  </a:lnTo>
                  <a:lnTo>
                    <a:pt x="2283079" y="1012571"/>
                  </a:lnTo>
                  <a:lnTo>
                    <a:pt x="2260092" y="1013079"/>
                  </a:lnTo>
                  <a:lnTo>
                    <a:pt x="2260346" y="1025652"/>
                  </a:lnTo>
                  <a:lnTo>
                    <a:pt x="2283460" y="1025271"/>
                  </a:lnTo>
                  <a:lnTo>
                    <a:pt x="2306701" y="1024001"/>
                  </a:lnTo>
                  <a:lnTo>
                    <a:pt x="2311527" y="1023493"/>
                  </a:lnTo>
                  <a:close/>
                </a:path>
                <a:path w="3604260" h="2080895">
                  <a:moveTo>
                    <a:pt x="2400300" y="1010285"/>
                  </a:moveTo>
                  <a:lnTo>
                    <a:pt x="2397379" y="997839"/>
                  </a:lnTo>
                  <a:lnTo>
                    <a:pt x="2395728" y="998220"/>
                  </a:lnTo>
                  <a:lnTo>
                    <a:pt x="2373630" y="1002665"/>
                  </a:lnTo>
                  <a:lnTo>
                    <a:pt x="2351278" y="1006348"/>
                  </a:lnTo>
                  <a:lnTo>
                    <a:pt x="2347976" y="1006729"/>
                  </a:lnTo>
                  <a:lnTo>
                    <a:pt x="2349627" y="1019302"/>
                  </a:lnTo>
                  <a:lnTo>
                    <a:pt x="2352802" y="1018921"/>
                  </a:lnTo>
                  <a:lnTo>
                    <a:pt x="2375662" y="1015238"/>
                  </a:lnTo>
                  <a:lnTo>
                    <a:pt x="2398268" y="1010793"/>
                  </a:lnTo>
                  <a:lnTo>
                    <a:pt x="2400300" y="1010285"/>
                  </a:lnTo>
                  <a:close/>
                </a:path>
                <a:path w="3604260" h="2080895">
                  <a:moveTo>
                    <a:pt x="2486406" y="985647"/>
                  </a:moveTo>
                  <a:lnTo>
                    <a:pt x="2481961" y="973709"/>
                  </a:lnTo>
                  <a:lnTo>
                    <a:pt x="2481326" y="973963"/>
                  </a:lnTo>
                  <a:lnTo>
                    <a:pt x="2460625" y="980948"/>
                  </a:lnTo>
                  <a:lnTo>
                    <a:pt x="2439289" y="987425"/>
                  </a:lnTo>
                  <a:lnTo>
                    <a:pt x="2434209" y="988822"/>
                  </a:lnTo>
                  <a:lnTo>
                    <a:pt x="2437384" y="1001014"/>
                  </a:lnTo>
                  <a:lnTo>
                    <a:pt x="2442591" y="999744"/>
                  </a:lnTo>
                  <a:lnTo>
                    <a:pt x="2464308" y="993140"/>
                  </a:lnTo>
                  <a:lnTo>
                    <a:pt x="2485390" y="986028"/>
                  </a:lnTo>
                  <a:lnTo>
                    <a:pt x="2486406" y="985647"/>
                  </a:lnTo>
                  <a:close/>
                </a:path>
                <a:path w="3604260" h="2080895">
                  <a:moveTo>
                    <a:pt x="2568575" y="949706"/>
                  </a:moveTo>
                  <a:lnTo>
                    <a:pt x="2562606" y="938530"/>
                  </a:lnTo>
                  <a:lnTo>
                    <a:pt x="2559812" y="940054"/>
                  </a:lnTo>
                  <a:lnTo>
                    <a:pt x="2541016" y="949325"/>
                  </a:lnTo>
                  <a:lnTo>
                    <a:pt x="2521585" y="958215"/>
                  </a:lnTo>
                  <a:lnTo>
                    <a:pt x="2517267" y="959993"/>
                  </a:lnTo>
                  <a:lnTo>
                    <a:pt x="2522093" y="971677"/>
                  </a:lnTo>
                  <a:lnTo>
                    <a:pt x="2526538" y="969899"/>
                  </a:lnTo>
                  <a:lnTo>
                    <a:pt x="2546350" y="961009"/>
                  </a:lnTo>
                  <a:lnTo>
                    <a:pt x="2565527" y="951484"/>
                  </a:lnTo>
                  <a:lnTo>
                    <a:pt x="2568575" y="949706"/>
                  </a:lnTo>
                  <a:close/>
                </a:path>
                <a:path w="3604260" h="2080895">
                  <a:moveTo>
                    <a:pt x="2610358" y="2077720"/>
                  </a:moveTo>
                  <a:lnTo>
                    <a:pt x="2608961" y="2065147"/>
                  </a:lnTo>
                  <a:lnTo>
                    <a:pt x="2602992" y="2065782"/>
                  </a:lnTo>
                  <a:lnTo>
                    <a:pt x="2581021" y="2067306"/>
                  </a:lnTo>
                  <a:lnTo>
                    <a:pt x="2558796" y="2067687"/>
                  </a:lnTo>
                  <a:lnTo>
                    <a:pt x="2559050" y="2080387"/>
                  </a:lnTo>
                  <a:lnTo>
                    <a:pt x="2581402" y="2080006"/>
                  </a:lnTo>
                  <a:lnTo>
                    <a:pt x="2603754" y="2078482"/>
                  </a:lnTo>
                  <a:lnTo>
                    <a:pt x="2610358" y="2077720"/>
                  </a:lnTo>
                  <a:close/>
                </a:path>
                <a:path w="3604260" h="2080895">
                  <a:moveTo>
                    <a:pt x="2644521" y="901954"/>
                  </a:moveTo>
                  <a:lnTo>
                    <a:pt x="2636901" y="891794"/>
                  </a:lnTo>
                  <a:lnTo>
                    <a:pt x="2628011" y="898398"/>
                  </a:lnTo>
                  <a:lnTo>
                    <a:pt x="2612136" y="909574"/>
                  </a:lnTo>
                  <a:lnTo>
                    <a:pt x="2595372" y="920115"/>
                  </a:lnTo>
                  <a:lnTo>
                    <a:pt x="2602230" y="930783"/>
                  </a:lnTo>
                  <a:lnTo>
                    <a:pt x="2618867" y="920242"/>
                  </a:lnTo>
                  <a:lnTo>
                    <a:pt x="2635250" y="908812"/>
                  </a:lnTo>
                  <a:lnTo>
                    <a:pt x="2644521" y="901954"/>
                  </a:lnTo>
                  <a:close/>
                </a:path>
                <a:path w="3604260" h="2080895">
                  <a:moveTo>
                    <a:pt x="2698623" y="2061718"/>
                  </a:moveTo>
                  <a:lnTo>
                    <a:pt x="2695321" y="2049526"/>
                  </a:lnTo>
                  <a:lnTo>
                    <a:pt x="2689479" y="2051177"/>
                  </a:lnTo>
                  <a:lnTo>
                    <a:pt x="2668143" y="2056003"/>
                  </a:lnTo>
                  <a:lnTo>
                    <a:pt x="2646553" y="2060194"/>
                  </a:lnTo>
                  <a:lnTo>
                    <a:pt x="2646426" y="2060194"/>
                  </a:lnTo>
                  <a:lnTo>
                    <a:pt x="2648331" y="2072767"/>
                  </a:lnTo>
                  <a:lnTo>
                    <a:pt x="2648458" y="2072767"/>
                  </a:lnTo>
                  <a:lnTo>
                    <a:pt x="2670556" y="2068449"/>
                  </a:lnTo>
                  <a:lnTo>
                    <a:pt x="2692273" y="2063496"/>
                  </a:lnTo>
                  <a:lnTo>
                    <a:pt x="2698623" y="2061718"/>
                  </a:lnTo>
                  <a:close/>
                </a:path>
                <a:path w="3604260" h="2080895">
                  <a:moveTo>
                    <a:pt x="2709926" y="839724"/>
                  </a:moveTo>
                  <a:lnTo>
                    <a:pt x="2700020" y="831723"/>
                  </a:lnTo>
                  <a:lnTo>
                    <a:pt x="2694686" y="838327"/>
                  </a:lnTo>
                  <a:lnTo>
                    <a:pt x="2683383" y="850900"/>
                  </a:lnTo>
                  <a:lnTo>
                    <a:pt x="2670810" y="863219"/>
                  </a:lnTo>
                  <a:lnTo>
                    <a:pt x="2665857" y="867791"/>
                  </a:lnTo>
                  <a:lnTo>
                    <a:pt x="2674366" y="877189"/>
                  </a:lnTo>
                  <a:lnTo>
                    <a:pt x="2679319" y="872617"/>
                  </a:lnTo>
                  <a:lnTo>
                    <a:pt x="2692273" y="859790"/>
                  </a:lnTo>
                  <a:lnTo>
                    <a:pt x="2704084" y="846836"/>
                  </a:lnTo>
                  <a:lnTo>
                    <a:pt x="2709926" y="839724"/>
                  </a:lnTo>
                  <a:close/>
                </a:path>
                <a:path w="3604260" h="2080895">
                  <a:moveTo>
                    <a:pt x="2783459" y="2032381"/>
                  </a:moveTo>
                  <a:lnTo>
                    <a:pt x="2778379" y="2020697"/>
                  </a:lnTo>
                  <a:lnTo>
                    <a:pt x="2771775" y="2023618"/>
                  </a:lnTo>
                  <a:lnTo>
                    <a:pt x="2751836" y="2031619"/>
                  </a:lnTo>
                  <a:lnTo>
                    <a:pt x="2731389" y="2038858"/>
                  </a:lnTo>
                  <a:lnTo>
                    <a:pt x="2735707" y="2050796"/>
                  </a:lnTo>
                  <a:lnTo>
                    <a:pt x="2756027" y="2043557"/>
                  </a:lnTo>
                  <a:lnTo>
                    <a:pt x="2776601" y="2035429"/>
                  </a:lnTo>
                  <a:lnTo>
                    <a:pt x="2783459" y="2032381"/>
                  </a:lnTo>
                  <a:close/>
                </a:path>
                <a:path w="3604260" h="2080895">
                  <a:moveTo>
                    <a:pt x="2799842" y="810260"/>
                  </a:moveTo>
                  <a:lnTo>
                    <a:pt x="2798191" y="807212"/>
                  </a:lnTo>
                  <a:lnTo>
                    <a:pt x="2760421" y="734822"/>
                  </a:lnTo>
                  <a:lnTo>
                    <a:pt x="2752344" y="719328"/>
                  </a:lnTo>
                  <a:lnTo>
                    <a:pt x="2698369" y="802386"/>
                  </a:lnTo>
                  <a:lnTo>
                    <a:pt x="2696464" y="805434"/>
                  </a:lnTo>
                  <a:lnTo>
                    <a:pt x="2697353" y="809244"/>
                  </a:lnTo>
                  <a:lnTo>
                    <a:pt x="2700274" y="811149"/>
                  </a:lnTo>
                  <a:lnTo>
                    <a:pt x="2703195" y="813181"/>
                  </a:lnTo>
                  <a:lnTo>
                    <a:pt x="2707132" y="812292"/>
                  </a:lnTo>
                  <a:lnTo>
                    <a:pt x="2738386" y="764082"/>
                  </a:lnTo>
                  <a:lnTo>
                    <a:pt x="2735453" y="772668"/>
                  </a:lnTo>
                  <a:lnTo>
                    <a:pt x="2729738" y="786130"/>
                  </a:lnTo>
                  <a:lnTo>
                    <a:pt x="2722753" y="799338"/>
                  </a:lnTo>
                  <a:lnTo>
                    <a:pt x="2721483" y="801243"/>
                  </a:lnTo>
                  <a:lnTo>
                    <a:pt x="2732278" y="807974"/>
                  </a:lnTo>
                  <a:lnTo>
                    <a:pt x="2752090" y="763397"/>
                  </a:lnTo>
                  <a:lnTo>
                    <a:pt x="2753106" y="759587"/>
                  </a:lnTo>
                  <a:lnTo>
                    <a:pt x="2742933" y="757072"/>
                  </a:lnTo>
                  <a:lnTo>
                    <a:pt x="2743276" y="756539"/>
                  </a:lnTo>
                  <a:lnTo>
                    <a:pt x="2751124" y="744448"/>
                  </a:lnTo>
                  <a:lnTo>
                    <a:pt x="2786951" y="813181"/>
                  </a:lnTo>
                  <a:lnTo>
                    <a:pt x="2788539" y="816102"/>
                  </a:lnTo>
                  <a:lnTo>
                    <a:pt x="2792349" y="817372"/>
                  </a:lnTo>
                  <a:lnTo>
                    <a:pt x="2795524" y="815721"/>
                  </a:lnTo>
                  <a:lnTo>
                    <a:pt x="2798572" y="814070"/>
                  </a:lnTo>
                  <a:lnTo>
                    <a:pt x="2799842" y="810260"/>
                  </a:lnTo>
                  <a:close/>
                </a:path>
                <a:path w="3604260" h="2080895">
                  <a:moveTo>
                    <a:pt x="2862834" y="1990471"/>
                  </a:moveTo>
                  <a:lnTo>
                    <a:pt x="2856103" y="1979803"/>
                  </a:lnTo>
                  <a:lnTo>
                    <a:pt x="2847340" y="1985264"/>
                  </a:lnTo>
                  <a:lnTo>
                    <a:pt x="2829306" y="1995805"/>
                  </a:lnTo>
                  <a:lnTo>
                    <a:pt x="2812415" y="2004695"/>
                  </a:lnTo>
                  <a:lnTo>
                    <a:pt x="2818384" y="2015998"/>
                  </a:lnTo>
                  <a:lnTo>
                    <a:pt x="2835275" y="2006981"/>
                  </a:lnTo>
                  <a:lnTo>
                    <a:pt x="2853817" y="1996186"/>
                  </a:lnTo>
                  <a:lnTo>
                    <a:pt x="2862834" y="1990471"/>
                  </a:lnTo>
                  <a:close/>
                </a:path>
                <a:path w="3604260" h="2080895">
                  <a:moveTo>
                    <a:pt x="2934462" y="1936242"/>
                  </a:moveTo>
                  <a:lnTo>
                    <a:pt x="2926080" y="1926844"/>
                  </a:lnTo>
                  <a:lnTo>
                    <a:pt x="2913253" y="1938147"/>
                  </a:lnTo>
                  <a:lnTo>
                    <a:pt x="2897886" y="1950720"/>
                  </a:lnTo>
                  <a:lnTo>
                    <a:pt x="2887218" y="1958594"/>
                  </a:lnTo>
                  <a:lnTo>
                    <a:pt x="2894711" y="1968754"/>
                  </a:lnTo>
                  <a:lnTo>
                    <a:pt x="2905379" y="1960880"/>
                  </a:lnTo>
                  <a:lnTo>
                    <a:pt x="2921254" y="1948053"/>
                  </a:lnTo>
                  <a:lnTo>
                    <a:pt x="2934462" y="1936242"/>
                  </a:lnTo>
                  <a:close/>
                </a:path>
                <a:path w="3604260" h="2080895">
                  <a:moveTo>
                    <a:pt x="2994025" y="1868551"/>
                  </a:moveTo>
                  <a:lnTo>
                    <a:pt x="2983611" y="1861312"/>
                  </a:lnTo>
                  <a:lnTo>
                    <a:pt x="2977515" y="1869948"/>
                  </a:lnTo>
                  <a:lnTo>
                    <a:pt x="2966593" y="1884299"/>
                  </a:lnTo>
                  <a:lnTo>
                    <a:pt x="2954528" y="1898269"/>
                  </a:lnTo>
                  <a:lnTo>
                    <a:pt x="2952623" y="1900301"/>
                  </a:lnTo>
                  <a:lnTo>
                    <a:pt x="2961894" y="1909064"/>
                  </a:lnTo>
                  <a:lnTo>
                    <a:pt x="2963799" y="1907032"/>
                  </a:lnTo>
                  <a:lnTo>
                    <a:pt x="2976118" y="1892554"/>
                  </a:lnTo>
                  <a:lnTo>
                    <a:pt x="2987675" y="1877695"/>
                  </a:lnTo>
                  <a:lnTo>
                    <a:pt x="2994025" y="1868551"/>
                  </a:lnTo>
                  <a:close/>
                </a:path>
                <a:path w="3604260" h="2080895">
                  <a:moveTo>
                    <a:pt x="3032760" y="1786763"/>
                  </a:moveTo>
                  <a:lnTo>
                    <a:pt x="3020568" y="1783207"/>
                  </a:lnTo>
                  <a:lnTo>
                    <a:pt x="3017012" y="1795399"/>
                  </a:lnTo>
                  <a:lnTo>
                    <a:pt x="3011424" y="1810639"/>
                  </a:lnTo>
                  <a:lnTo>
                    <a:pt x="3004566" y="1825752"/>
                  </a:lnTo>
                  <a:lnTo>
                    <a:pt x="3002788" y="1829320"/>
                  </a:lnTo>
                  <a:lnTo>
                    <a:pt x="3013964" y="1835277"/>
                  </a:lnTo>
                  <a:lnTo>
                    <a:pt x="3015869" y="1831848"/>
                  </a:lnTo>
                  <a:lnTo>
                    <a:pt x="3022981" y="1815846"/>
                  </a:lnTo>
                  <a:lnTo>
                    <a:pt x="3028950" y="1799844"/>
                  </a:lnTo>
                  <a:lnTo>
                    <a:pt x="3032760" y="1786763"/>
                  </a:lnTo>
                  <a:close/>
                </a:path>
                <a:path w="3604260" h="2080895">
                  <a:moveTo>
                    <a:pt x="3081655" y="1824990"/>
                  </a:moveTo>
                  <a:lnTo>
                    <a:pt x="3080004" y="1821942"/>
                  </a:lnTo>
                  <a:lnTo>
                    <a:pt x="3041840" y="1749806"/>
                  </a:lnTo>
                  <a:lnTo>
                    <a:pt x="3040761" y="1747774"/>
                  </a:lnTo>
                  <a:lnTo>
                    <a:pt x="3040164" y="1746631"/>
                  </a:lnTo>
                  <a:lnTo>
                    <a:pt x="3033649" y="1734312"/>
                  </a:lnTo>
                  <a:lnTo>
                    <a:pt x="2980182" y="1817763"/>
                  </a:lnTo>
                  <a:lnTo>
                    <a:pt x="2978277" y="1820672"/>
                  </a:lnTo>
                  <a:lnTo>
                    <a:pt x="2979166" y="1824609"/>
                  </a:lnTo>
                  <a:lnTo>
                    <a:pt x="2985008" y="1828419"/>
                  </a:lnTo>
                  <a:lnTo>
                    <a:pt x="2988945" y="1827530"/>
                  </a:lnTo>
                  <a:lnTo>
                    <a:pt x="2990850" y="1824609"/>
                  </a:lnTo>
                  <a:lnTo>
                    <a:pt x="3032620" y="1759432"/>
                  </a:lnTo>
                  <a:lnTo>
                    <a:pt x="3068701" y="1827784"/>
                  </a:lnTo>
                  <a:lnTo>
                    <a:pt x="3070352" y="1830959"/>
                  </a:lnTo>
                  <a:lnTo>
                    <a:pt x="3074162" y="1832102"/>
                  </a:lnTo>
                  <a:lnTo>
                    <a:pt x="3077337" y="1830463"/>
                  </a:lnTo>
                  <a:lnTo>
                    <a:pt x="3080385" y="1828800"/>
                  </a:lnTo>
                  <a:lnTo>
                    <a:pt x="3081655" y="1824990"/>
                  </a:lnTo>
                  <a:close/>
                </a:path>
                <a:path w="3604260" h="2080895">
                  <a:moveTo>
                    <a:pt x="3261360" y="1553718"/>
                  </a:moveTo>
                  <a:lnTo>
                    <a:pt x="3259074" y="1541272"/>
                  </a:lnTo>
                  <a:lnTo>
                    <a:pt x="3257296" y="1541653"/>
                  </a:lnTo>
                  <a:lnTo>
                    <a:pt x="3241548" y="1543812"/>
                  </a:lnTo>
                  <a:lnTo>
                    <a:pt x="3225673" y="1545209"/>
                  </a:lnTo>
                  <a:lnTo>
                    <a:pt x="3209544" y="1545717"/>
                  </a:lnTo>
                  <a:lnTo>
                    <a:pt x="3209798" y="1558290"/>
                  </a:lnTo>
                  <a:lnTo>
                    <a:pt x="3226054" y="1557909"/>
                  </a:lnTo>
                  <a:lnTo>
                    <a:pt x="3242564" y="1556512"/>
                  </a:lnTo>
                  <a:lnTo>
                    <a:pt x="3259074" y="1554226"/>
                  </a:lnTo>
                  <a:lnTo>
                    <a:pt x="3261360" y="1553718"/>
                  </a:lnTo>
                  <a:close/>
                </a:path>
                <a:path w="3604260" h="2080895">
                  <a:moveTo>
                    <a:pt x="3347339" y="1526667"/>
                  </a:moveTo>
                  <a:lnTo>
                    <a:pt x="3342132" y="1515110"/>
                  </a:lnTo>
                  <a:lnTo>
                    <a:pt x="3334385" y="1518666"/>
                  </a:lnTo>
                  <a:lnTo>
                    <a:pt x="3319272" y="1524762"/>
                  </a:lnTo>
                  <a:lnTo>
                    <a:pt x="3304032" y="1530096"/>
                  </a:lnTo>
                  <a:lnTo>
                    <a:pt x="3295396" y="1532763"/>
                  </a:lnTo>
                  <a:lnTo>
                    <a:pt x="3299079" y="1544828"/>
                  </a:lnTo>
                  <a:lnTo>
                    <a:pt x="3307715" y="1542288"/>
                  </a:lnTo>
                  <a:lnTo>
                    <a:pt x="3323463" y="1536700"/>
                  </a:lnTo>
                  <a:lnTo>
                    <a:pt x="3339084" y="1530477"/>
                  </a:lnTo>
                  <a:lnTo>
                    <a:pt x="3347339" y="1526667"/>
                  </a:lnTo>
                  <a:close/>
                </a:path>
                <a:path w="3604260" h="2080895">
                  <a:moveTo>
                    <a:pt x="3424428" y="1480058"/>
                  </a:moveTo>
                  <a:lnTo>
                    <a:pt x="3416808" y="1469898"/>
                  </a:lnTo>
                  <a:lnTo>
                    <a:pt x="3405505" y="1478407"/>
                  </a:lnTo>
                  <a:lnTo>
                    <a:pt x="3391916" y="1487805"/>
                  </a:lnTo>
                  <a:lnTo>
                    <a:pt x="3375406" y="1497838"/>
                  </a:lnTo>
                  <a:lnTo>
                    <a:pt x="3381629" y="1508887"/>
                  </a:lnTo>
                  <a:lnTo>
                    <a:pt x="3384296" y="1507490"/>
                  </a:lnTo>
                  <a:lnTo>
                    <a:pt x="3398520" y="1498473"/>
                  </a:lnTo>
                  <a:lnTo>
                    <a:pt x="3412617" y="1488948"/>
                  </a:lnTo>
                  <a:lnTo>
                    <a:pt x="3424428" y="1480058"/>
                  </a:lnTo>
                  <a:close/>
                </a:path>
                <a:path w="3604260" h="2080895">
                  <a:moveTo>
                    <a:pt x="3489325" y="1417320"/>
                  </a:moveTo>
                  <a:lnTo>
                    <a:pt x="3479419" y="1409319"/>
                  </a:lnTo>
                  <a:lnTo>
                    <a:pt x="3476879" y="1412494"/>
                  </a:lnTo>
                  <a:lnTo>
                    <a:pt x="3466465" y="1424432"/>
                  </a:lnTo>
                  <a:lnTo>
                    <a:pt x="3445129" y="1445768"/>
                  </a:lnTo>
                  <a:lnTo>
                    <a:pt x="3454146" y="1454785"/>
                  </a:lnTo>
                  <a:lnTo>
                    <a:pt x="3475482" y="1433449"/>
                  </a:lnTo>
                  <a:lnTo>
                    <a:pt x="3486531" y="1420876"/>
                  </a:lnTo>
                  <a:lnTo>
                    <a:pt x="3489325" y="1417320"/>
                  </a:lnTo>
                  <a:close/>
                </a:path>
                <a:path w="3604260" h="2080895">
                  <a:moveTo>
                    <a:pt x="3537458" y="1340993"/>
                  </a:moveTo>
                  <a:lnTo>
                    <a:pt x="3525901" y="1335532"/>
                  </a:lnTo>
                  <a:lnTo>
                    <a:pt x="3520567" y="1347089"/>
                  </a:lnTo>
                  <a:lnTo>
                    <a:pt x="3513074" y="1360678"/>
                  </a:lnTo>
                  <a:lnTo>
                    <a:pt x="3505073" y="1374140"/>
                  </a:lnTo>
                  <a:lnTo>
                    <a:pt x="3501771" y="1379093"/>
                  </a:lnTo>
                  <a:lnTo>
                    <a:pt x="3512312" y="1386205"/>
                  </a:lnTo>
                  <a:lnTo>
                    <a:pt x="3515614" y="1381125"/>
                  </a:lnTo>
                  <a:lnTo>
                    <a:pt x="3523996" y="1367282"/>
                  </a:lnTo>
                  <a:lnTo>
                    <a:pt x="3531616" y="1353058"/>
                  </a:lnTo>
                  <a:lnTo>
                    <a:pt x="3537458" y="1340993"/>
                  </a:lnTo>
                  <a:close/>
                </a:path>
                <a:path w="3604260" h="2080895">
                  <a:moveTo>
                    <a:pt x="3604133" y="1323467"/>
                  </a:moveTo>
                  <a:lnTo>
                    <a:pt x="3602482" y="1320292"/>
                  </a:lnTo>
                  <a:lnTo>
                    <a:pt x="3564128" y="1248410"/>
                  </a:lnTo>
                  <a:lnTo>
                    <a:pt x="3555873" y="1232916"/>
                  </a:lnTo>
                  <a:lnTo>
                    <a:pt x="3502660" y="1316482"/>
                  </a:lnTo>
                  <a:lnTo>
                    <a:pt x="3500755" y="1319530"/>
                  </a:lnTo>
                  <a:lnTo>
                    <a:pt x="3501644" y="1323467"/>
                  </a:lnTo>
                  <a:lnTo>
                    <a:pt x="3504565" y="1325245"/>
                  </a:lnTo>
                  <a:lnTo>
                    <a:pt x="3507613" y="1327150"/>
                  </a:lnTo>
                  <a:lnTo>
                    <a:pt x="3511423" y="1326261"/>
                  </a:lnTo>
                  <a:lnTo>
                    <a:pt x="3513328" y="1323340"/>
                  </a:lnTo>
                  <a:lnTo>
                    <a:pt x="3545700" y="1272489"/>
                  </a:lnTo>
                  <a:lnTo>
                    <a:pt x="3545078" y="1276223"/>
                  </a:lnTo>
                  <a:lnTo>
                    <a:pt x="3541903" y="1290701"/>
                  </a:lnTo>
                  <a:lnTo>
                    <a:pt x="3538982" y="1300988"/>
                  </a:lnTo>
                  <a:lnTo>
                    <a:pt x="3551174" y="1304417"/>
                  </a:lnTo>
                  <a:lnTo>
                    <a:pt x="3554095" y="1294130"/>
                  </a:lnTo>
                  <a:lnTo>
                    <a:pt x="3557524" y="1279017"/>
                  </a:lnTo>
                  <a:lnTo>
                    <a:pt x="3559556" y="1266812"/>
                  </a:lnTo>
                  <a:lnTo>
                    <a:pt x="3591699" y="1327277"/>
                  </a:lnTo>
                  <a:lnTo>
                    <a:pt x="3592830" y="1329436"/>
                  </a:lnTo>
                  <a:lnTo>
                    <a:pt x="3596767" y="1330579"/>
                  </a:lnTo>
                  <a:lnTo>
                    <a:pt x="3602863" y="1327277"/>
                  </a:lnTo>
                  <a:lnTo>
                    <a:pt x="3604133" y="13234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748152" y="6300317"/>
            <a:ext cx="415290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2510" algn="l"/>
              </a:tabLst>
            </a:pPr>
            <a:r>
              <a:rPr sz="1700" b="1" spc="-5" dirty="0">
                <a:latin typeface="Verdana"/>
                <a:cs typeface="Verdana"/>
              </a:rPr>
              <a:t>Figure</a:t>
            </a:r>
            <a:r>
              <a:rPr sz="1700" spc="-5" dirty="0">
                <a:latin typeface="Verdana"/>
                <a:cs typeface="Verdana"/>
              </a:rPr>
              <a:t>:	</a:t>
            </a:r>
            <a:r>
              <a:rPr sz="1700" spc="-10" dirty="0">
                <a:latin typeface="Verdana"/>
                <a:cs typeface="Verdana"/>
              </a:rPr>
              <a:t>One-way </a:t>
            </a:r>
            <a:r>
              <a:rPr sz="1700" spc="-5" dirty="0">
                <a:latin typeface="Verdana"/>
                <a:cs typeface="Verdana"/>
              </a:rPr>
              <a:t>inorder </a:t>
            </a:r>
            <a:r>
              <a:rPr sz="1700" dirty="0">
                <a:latin typeface="Verdana"/>
                <a:cs typeface="Verdana"/>
              </a:rPr>
              <a:t>thread</a:t>
            </a:r>
            <a:r>
              <a:rPr sz="1700" spc="-7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tree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4294967295"/>
          </p:nvPr>
        </p:nvSpPr>
        <p:spPr>
          <a:xfrm>
            <a:off x="48564" y="6525979"/>
            <a:ext cx="4349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23</a:t>
            </a:fld>
            <a:endParaRPr spc="-5" dirty="0"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4294967295"/>
          </p:nvPr>
        </p:nvSpPr>
        <p:spPr>
          <a:xfrm>
            <a:off x="8636889" y="6645323"/>
            <a:ext cx="450215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IIT,</a:t>
            </a:r>
            <a:r>
              <a:rPr spc="-70" dirty="0"/>
              <a:t> </a:t>
            </a:r>
            <a:r>
              <a:rPr dirty="0"/>
              <a:t>JU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353695"/>
          </a:xfrm>
          <a:custGeom>
            <a:avLst/>
            <a:gdLst/>
            <a:ahLst/>
            <a:cxnLst/>
            <a:rect l="l" t="t" r="r" b="b"/>
            <a:pathLst>
              <a:path w="9144000" h="353695">
                <a:moveTo>
                  <a:pt x="9144000" y="0"/>
                </a:moveTo>
                <a:lnTo>
                  <a:pt x="0" y="0"/>
                </a:lnTo>
                <a:lnTo>
                  <a:pt x="0" y="353568"/>
                </a:lnTo>
                <a:lnTo>
                  <a:pt x="9144000" y="35356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62327" y="3433571"/>
            <a:ext cx="4849368" cy="26639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75966" y="4157598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35682" y="6359505"/>
            <a:ext cx="4401185" cy="288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032510" algn="l"/>
              </a:tabLst>
            </a:pPr>
            <a:r>
              <a:rPr sz="1700" b="1" spc="-5" dirty="0">
                <a:latin typeface="Verdana"/>
                <a:cs typeface="Verdana"/>
              </a:rPr>
              <a:t>Figure</a:t>
            </a:r>
            <a:r>
              <a:rPr sz="1700" spc="-5" dirty="0">
                <a:latin typeface="Verdana"/>
                <a:cs typeface="Verdana"/>
              </a:rPr>
              <a:t>:	</a:t>
            </a:r>
            <a:r>
              <a:rPr sz="1700" spc="-30" dirty="0">
                <a:latin typeface="Verdana"/>
                <a:cs typeface="Verdana"/>
              </a:rPr>
              <a:t>Two-way </a:t>
            </a:r>
            <a:r>
              <a:rPr sz="1700" spc="-5" dirty="0">
                <a:latin typeface="Verdana"/>
                <a:cs typeface="Verdana"/>
              </a:rPr>
              <a:t>inorder </a:t>
            </a:r>
            <a:r>
              <a:rPr sz="1700" dirty="0">
                <a:latin typeface="Verdana"/>
                <a:cs typeface="Verdana"/>
              </a:rPr>
              <a:t>threaded</a:t>
            </a:r>
            <a:r>
              <a:rPr sz="1700" spc="-7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tree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4294967295"/>
          </p:nvPr>
        </p:nvSpPr>
        <p:spPr>
          <a:xfrm>
            <a:off x="48564" y="6525979"/>
            <a:ext cx="4349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24</a:t>
            </a:fld>
            <a:endParaRPr spc="-5"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4294967295"/>
          </p:nvPr>
        </p:nvSpPr>
        <p:spPr>
          <a:xfrm>
            <a:off x="8636889" y="6645323"/>
            <a:ext cx="450215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IIT,</a:t>
            </a:r>
            <a:r>
              <a:rPr spc="-70" dirty="0"/>
              <a:t> </a:t>
            </a:r>
            <a:r>
              <a:rPr dirty="0"/>
              <a:t>JU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74133" y="4214621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5894" y="4782057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31496"/>
            <a:ext cx="8495665" cy="373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Verdana"/>
                <a:cs typeface="Verdana"/>
              </a:rPr>
              <a:t>Threaded Representation of </a:t>
            </a:r>
            <a:r>
              <a:rPr sz="1700" b="1" dirty="0">
                <a:latin typeface="Verdana"/>
                <a:cs typeface="Verdana"/>
              </a:rPr>
              <a:t>Binary Tree/ </a:t>
            </a:r>
            <a:r>
              <a:rPr sz="1700" b="1" spc="-5" dirty="0">
                <a:latin typeface="Verdana"/>
                <a:cs typeface="Verdana"/>
              </a:rPr>
              <a:t>Threaded</a:t>
            </a:r>
            <a:r>
              <a:rPr sz="1700" b="1" spc="-13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Tree</a:t>
            </a:r>
            <a:endParaRPr sz="1700">
              <a:latin typeface="Verdana"/>
              <a:cs typeface="Verdana"/>
            </a:endParaRPr>
          </a:p>
          <a:p>
            <a:pPr marL="653415" marR="5080" indent="-465455">
              <a:lnSpc>
                <a:spcPct val="100000"/>
              </a:lnSpc>
              <a:spcBef>
                <a:spcPts val="1275"/>
              </a:spcBef>
              <a:buFont typeface="Wingdings"/>
              <a:buChar char=""/>
              <a:tabLst>
                <a:tab pos="653415" algn="l"/>
                <a:tab pos="654050" algn="l"/>
              </a:tabLst>
            </a:pPr>
            <a:r>
              <a:rPr sz="1700" spc="-5" dirty="0">
                <a:latin typeface="Verdana"/>
                <a:cs typeface="Verdana"/>
              </a:rPr>
              <a:t>Two-way inorder </a:t>
            </a:r>
            <a:r>
              <a:rPr sz="1700" dirty="0">
                <a:latin typeface="Verdana"/>
                <a:cs typeface="Verdana"/>
              </a:rPr>
              <a:t>threaded tree for </a:t>
            </a:r>
            <a:r>
              <a:rPr sz="1700" spc="-5" dirty="0">
                <a:latin typeface="Verdana"/>
                <a:cs typeface="Verdana"/>
              </a:rPr>
              <a:t>the given binary </a:t>
            </a:r>
            <a:r>
              <a:rPr sz="1700" dirty="0">
                <a:latin typeface="Verdana"/>
                <a:cs typeface="Verdana"/>
              </a:rPr>
              <a:t>tree </a:t>
            </a:r>
            <a:r>
              <a:rPr sz="1700" spc="-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shown </a:t>
            </a:r>
            <a:r>
              <a:rPr sz="1700" spc="-5" dirty="0">
                <a:latin typeface="Verdana"/>
                <a:cs typeface="Verdana"/>
              </a:rPr>
              <a:t>in the  </a:t>
            </a:r>
            <a:r>
              <a:rPr sz="1700" dirty="0">
                <a:latin typeface="Verdana"/>
                <a:cs typeface="Verdana"/>
              </a:rPr>
              <a:t>figure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below.</a:t>
            </a:r>
            <a:endParaRPr sz="1700">
              <a:latin typeface="Verdana"/>
              <a:cs typeface="Verdana"/>
            </a:endParaRPr>
          </a:p>
          <a:p>
            <a:pPr marL="1554480" marR="55244" lvl="1" indent="-466725">
              <a:lnSpc>
                <a:spcPct val="100000"/>
              </a:lnSpc>
              <a:spcBef>
                <a:spcPts val="1195"/>
              </a:spcBef>
              <a:buFont typeface="Wingdings"/>
              <a:buChar char=""/>
              <a:tabLst>
                <a:tab pos="1554480" algn="l"/>
                <a:tab pos="1555115" algn="l"/>
              </a:tabLst>
            </a:pPr>
            <a:r>
              <a:rPr sz="1500" spc="-5" dirty="0">
                <a:latin typeface="Verdana"/>
                <a:cs typeface="Verdana"/>
              </a:rPr>
              <a:t>There </a:t>
            </a:r>
            <a:r>
              <a:rPr sz="1500" spc="-10" dirty="0">
                <a:latin typeface="Verdana"/>
                <a:cs typeface="Verdana"/>
              </a:rPr>
              <a:t>is </a:t>
            </a:r>
            <a:r>
              <a:rPr sz="1500" dirty="0">
                <a:latin typeface="Verdana"/>
                <a:cs typeface="Verdana"/>
              </a:rPr>
              <a:t>a </a:t>
            </a:r>
            <a:r>
              <a:rPr sz="1500" spc="-10" dirty="0">
                <a:latin typeface="Verdana"/>
                <a:cs typeface="Verdana"/>
              </a:rPr>
              <a:t>left </a:t>
            </a:r>
            <a:r>
              <a:rPr sz="1500" spc="-5" dirty="0">
                <a:latin typeface="Verdana"/>
                <a:cs typeface="Verdana"/>
              </a:rPr>
              <a:t>thread from </a:t>
            </a:r>
            <a:r>
              <a:rPr sz="1500" dirty="0">
                <a:latin typeface="Verdana"/>
                <a:cs typeface="Verdana"/>
              </a:rPr>
              <a:t>node L </a:t>
            </a:r>
            <a:r>
              <a:rPr sz="1500" spc="-5" dirty="0">
                <a:latin typeface="Verdana"/>
                <a:cs typeface="Verdana"/>
              </a:rPr>
              <a:t>to </a:t>
            </a:r>
            <a:r>
              <a:rPr sz="1500" dirty="0">
                <a:latin typeface="Verdana"/>
                <a:cs typeface="Verdana"/>
              </a:rPr>
              <a:t>node </a:t>
            </a:r>
            <a:r>
              <a:rPr sz="1500" spc="-5" dirty="0">
                <a:latin typeface="Verdana"/>
                <a:cs typeface="Verdana"/>
              </a:rPr>
              <a:t>C, since </a:t>
            </a:r>
            <a:r>
              <a:rPr sz="1500" dirty="0">
                <a:latin typeface="Verdana"/>
                <a:cs typeface="Verdana"/>
              </a:rPr>
              <a:t>L </a:t>
            </a:r>
            <a:r>
              <a:rPr sz="1500" spc="-10" dirty="0">
                <a:latin typeface="Verdana"/>
                <a:cs typeface="Verdana"/>
              </a:rPr>
              <a:t>is </a:t>
            </a:r>
            <a:r>
              <a:rPr sz="1500" spc="-5" dirty="0">
                <a:latin typeface="Verdana"/>
                <a:cs typeface="Verdana"/>
              </a:rPr>
              <a:t>accessed after </a:t>
            </a:r>
            <a:r>
              <a:rPr sz="1500" dirty="0">
                <a:latin typeface="Verdana"/>
                <a:cs typeface="Verdana"/>
              </a:rPr>
              <a:t>C  </a:t>
            </a:r>
            <a:r>
              <a:rPr sz="1500" spc="-10" dirty="0">
                <a:latin typeface="Verdana"/>
                <a:cs typeface="Verdana"/>
              </a:rPr>
              <a:t>in </a:t>
            </a:r>
            <a:r>
              <a:rPr sz="1500" spc="-5" dirty="0">
                <a:latin typeface="Verdana"/>
                <a:cs typeface="Verdana"/>
              </a:rPr>
              <a:t>the inorder traversal </a:t>
            </a:r>
            <a:r>
              <a:rPr sz="1500" dirty="0">
                <a:latin typeface="Verdana"/>
                <a:cs typeface="Verdana"/>
              </a:rPr>
              <a:t>of </a:t>
            </a:r>
            <a:r>
              <a:rPr sz="1500" spc="-5" dirty="0">
                <a:latin typeface="Verdana"/>
                <a:cs typeface="Verdana"/>
              </a:rPr>
              <a:t>the</a:t>
            </a:r>
            <a:r>
              <a:rPr sz="1500" spc="2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tree.</a:t>
            </a:r>
            <a:endParaRPr sz="1500">
              <a:latin typeface="Verdana"/>
              <a:cs typeface="Verdana"/>
            </a:endParaRPr>
          </a:p>
          <a:p>
            <a:pPr marL="1554480" marR="67310" lvl="1" indent="-466725">
              <a:lnSpc>
                <a:spcPct val="100000"/>
              </a:lnSpc>
              <a:spcBef>
                <a:spcPts val="1205"/>
              </a:spcBef>
              <a:buFont typeface="Wingdings"/>
              <a:buChar char=""/>
              <a:tabLst>
                <a:tab pos="1554480" algn="l"/>
                <a:tab pos="1555115" algn="l"/>
              </a:tabLst>
            </a:pPr>
            <a:r>
              <a:rPr sz="1500" spc="-5" dirty="0">
                <a:latin typeface="Verdana"/>
                <a:cs typeface="Verdana"/>
              </a:rPr>
              <a:t>Observe that every null </a:t>
            </a:r>
            <a:r>
              <a:rPr sz="1500" spc="-10" dirty="0">
                <a:latin typeface="Verdana"/>
                <a:cs typeface="Verdana"/>
              </a:rPr>
              <a:t>left pointer </a:t>
            </a:r>
            <a:r>
              <a:rPr sz="1500" dirty="0">
                <a:latin typeface="Verdana"/>
                <a:cs typeface="Verdana"/>
              </a:rPr>
              <a:t>has </a:t>
            </a:r>
            <a:r>
              <a:rPr sz="1500" spc="-5" dirty="0">
                <a:latin typeface="Verdana"/>
                <a:cs typeface="Verdana"/>
              </a:rPr>
              <a:t>been </a:t>
            </a:r>
            <a:r>
              <a:rPr sz="1500" spc="-10" dirty="0">
                <a:latin typeface="Verdana"/>
                <a:cs typeface="Verdana"/>
              </a:rPr>
              <a:t>replaced </a:t>
            </a:r>
            <a:r>
              <a:rPr sz="1500" spc="-5" dirty="0">
                <a:latin typeface="Verdana"/>
                <a:cs typeface="Verdana"/>
              </a:rPr>
              <a:t>by </a:t>
            </a:r>
            <a:r>
              <a:rPr sz="1500" dirty="0">
                <a:latin typeface="Verdana"/>
                <a:cs typeface="Verdana"/>
              </a:rPr>
              <a:t>a </a:t>
            </a:r>
            <a:r>
              <a:rPr sz="1500" spc="-5" dirty="0">
                <a:latin typeface="Verdana"/>
                <a:cs typeface="Verdana"/>
              </a:rPr>
              <a:t>thread  except </a:t>
            </a:r>
            <a:r>
              <a:rPr sz="1500" dirty="0">
                <a:latin typeface="Verdana"/>
                <a:cs typeface="Verdana"/>
              </a:rPr>
              <a:t>for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dirty="0">
                <a:latin typeface="Verdana"/>
                <a:cs typeface="Verdana"/>
              </a:rPr>
              <a:t>node </a:t>
            </a:r>
            <a:r>
              <a:rPr sz="1500" spc="-5" dirty="0">
                <a:latin typeface="Verdana"/>
                <a:cs typeface="Verdana"/>
              </a:rPr>
              <a:t>D, </a:t>
            </a:r>
            <a:r>
              <a:rPr sz="1500" spc="-10" dirty="0">
                <a:latin typeface="Verdana"/>
                <a:cs typeface="Verdana"/>
              </a:rPr>
              <a:t>which is </a:t>
            </a:r>
            <a:r>
              <a:rPr sz="1500" spc="-5" dirty="0">
                <a:latin typeface="Verdana"/>
                <a:cs typeface="Verdana"/>
              </a:rPr>
              <a:t>the first </a:t>
            </a:r>
            <a:r>
              <a:rPr sz="1500" dirty="0">
                <a:latin typeface="Verdana"/>
                <a:cs typeface="Verdana"/>
              </a:rPr>
              <a:t>node </a:t>
            </a:r>
            <a:r>
              <a:rPr sz="1500" spc="-10" dirty="0">
                <a:latin typeface="Verdana"/>
                <a:cs typeface="Verdana"/>
              </a:rPr>
              <a:t>in </a:t>
            </a:r>
            <a:r>
              <a:rPr sz="1500" spc="-5" dirty="0">
                <a:latin typeface="Verdana"/>
                <a:cs typeface="Verdana"/>
              </a:rPr>
              <a:t>the inorder traversal </a:t>
            </a:r>
            <a:r>
              <a:rPr sz="1500" dirty="0">
                <a:latin typeface="Verdana"/>
                <a:cs typeface="Verdana"/>
              </a:rPr>
              <a:t>of  </a:t>
            </a:r>
            <a:r>
              <a:rPr sz="1500" spc="-5" dirty="0">
                <a:latin typeface="Verdana"/>
                <a:cs typeface="Verdana"/>
              </a:rPr>
              <a:t>the</a:t>
            </a:r>
            <a:r>
              <a:rPr sz="1500" spc="-10" dirty="0">
                <a:latin typeface="Verdana"/>
                <a:cs typeface="Verdana"/>
              </a:rPr>
              <a:t> tree.</a:t>
            </a:r>
            <a:endParaRPr sz="1500">
              <a:latin typeface="Verdana"/>
              <a:cs typeface="Verdana"/>
            </a:endParaRPr>
          </a:p>
          <a:p>
            <a:pPr marL="1554480" marR="67310" lvl="1" indent="-466725">
              <a:lnSpc>
                <a:spcPct val="100000"/>
              </a:lnSpc>
              <a:spcBef>
                <a:spcPts val="1200"/>
              </a:spcBef>
              <a:buFont typeface="Wingdings"/>
              <a:buChar char=""/>
              <a:tabLst>
                <a:tab pos="1554480" algn="l"/>
                <a:tab pos="1555115" algn="l"/>
              </a:tabLst>
            </a:pPr>
            <a:r>
              <a:rPr sz="1500" spc="-10" dirty="0">
                <a:latin typeface="Verdana"/>
                <a:cs typeface="Verdana"/>
              </a:rPr>
              <a:t>All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right </a:t>
            </a:r>
            <a:r>
              <a:rPr sz="1500" spc="-5" dirty="0">
                <a:latin typeface="Verdana"/>
                <a:cs typeface="Verdana"/>
              </a:rPr>
              <a:t>threads are the </a:t>
            </a:r>
            <a:r>
              <a:rPr sz="1500" dirty="0">
                <a:latin typeface="Verdana"/>
                <a:cs typeface="Verdana"/>
              </a:rPr>
              <a:t>same as </a:t>
            </a:r>
            <a:r>
              <a:rPr sz="1500" spc="-5" dirty="0">
                <a:latin typeface="Verdana"/>
                <a:cs typeface="Verdana"/>
              </a:rPr>
              <a:t>the one-way threads shown </a:t>
            </a:r>
            <a:r>
              <a:rPr sz="1500" spc="-10" dirty="0">
                <a:latin typeface="Verdana"/>
                <a:cs typeface="Verdana"/>
              </a:rPr>
              <a:t>in </a:t>
            </a:r>
            <a:r>
              <a:rPr sz="1500" spc="-5" dirty="0">
                <a:latin typeface="Verdana"/>
                <a:cs typeface="Verdana"/>
              </a:rPr>
              <a:t>the  previous</a:t>
            </a:r>
            <a:r>
              <a:rPr sz="1500" spc="1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figure.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00">
              <a:latin typeface="Verdana"/>
              <a:cs typeface="Verdana"/>
            </a:endParaRPr>
          </a:p>
          <a:p>
            <a:pPr marR="1518285" algn="ctr">
              <a:lnSpc>
                <a:spcPct val="100000"/>
              </a:lnSpc>
              <a:spcBef>
                <a:spcPts val="126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28138" y="5249036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77661" y="4728717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1073" y="4705299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06621" y="4697348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55184" y="5230444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36614" y="5231714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05705" y="5753201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353695"/>
          </a:xfrm>
          <a:custGeom>
            <a:avLst/>
            <a:gdLst/>
            <a:ahLst/>
            <a:cxnLst/>
            <a:rect l="l" t="t" r="r" b="b"/>
            <a:pathLst>
              <a:path w="9144000" h="353695">
                <a:moveTo>
                  <a:pt x="9144000" y="0"/>
                </a:moveTo>
                <a:lnTo>
                  <a:pt x="0" y="0"/>
                </a:lnTo>
                <a:lnTo>
                  <a:pt x="0" y="353568"/>
                </a:lnTo>
                <a:lnTo>
                  <a:pt x="9144000" y="35356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31496"/>
            <a:ext cx="8094980" cy="1795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Verdana"/>
                <a:cs typeface="Verdana"/>
              </a:rPr>
              <a:t>Threaded Representation of </a:t>
            </a:r>
            <a:r>
              <a:rPr sz="1700" b="1" dirty="0">
                <a:latin typeface="Verdana"/>
                <a:cs typeface="Verdana"/>
              </a:rPr>
              <a:t>Binary Tree/ </a:t>
            </a:r>
            <a:r>
              <a:rPr sz="1700" b="1" spc="-5" dirty="0">
                <a:latin typeface="Verdana"/>
                <a:cs typeface="Verdana"/>
              </a:rPr>
              <a:t>Threaded</a:t>
            </a:r>
            <a:r>
              <a:rPr sz="1700" b="1" spc="-13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Tree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Verdana"/>
              <a:cs typeface="Verdana"/>
            </a:endParaRPr>
          </a:p>
          <a:p>
            <a:pPr marL="476884" marR="131445" indent="-464820">
              <a:lnSpc>
                <a:spcPct val="100000"/>
              </a:lnSpc>
              <a:buFont typeface="Wingdings"/>
              <a:buChar char=""/>
              <a:tabLst>
                <a:tab pos="476884" algn="l"/>
                <a:tab pos="477520" algn="l"/>
              </a:tabLst>
            </a:pPr>
            <a:r>
              <a:rPr sz="1700" spc="-5" dirty="0">
                <a:latin typeface="Verdana"/>
                <a:cs typeface="Verdana"/>
              </a:rPr>
              <a:t>Two-way </a:t>
            </a:r>
            <a:r>
              <a:rPr sz="1700" dirty="0">
                <a:latin typeface="Verdana"/>
                <a:cs typeface="Verdana"/>
              </a:rPr>
              <a:t>threaded tree </a:t>
            </a:r>
            <a:r>
              <a:rPr sz="1700" spc="-5" dirty="0">
                <a:latin typeface="Verdana"/>
                <a:cs typeface="Verdana"/>
              </a:rPr>
              <a:t>with </a:t>
            </a:r>
            <a:r>
              <a:rPr sz="1700" dirty="0">
                <a:latin typeface="Verdana"/>
                <a:cs typeface="Verdana"/>
              </a:rPr>
              <a:t>header node for </a:t>
            </a:r>
            <a:r>
              <a:rPr sz="1700" spc="-5" dirty="0">
                <a:latin typeface="Verdana"/>
                <a:cs typeface="Verdana"/>
              </a:rPr>
              <a:t>the given binary </a:t>
            </a:r>
            <a:r>
              <a:rPr sz="1700" dirty="0">
                <a:latin typeface="Verdana"/>
                <a:cs typeface="Verdana"/>
              </a:rPr>
              <a:t>tree </a:t>
            </a:r>
            <a:r>
              <a:rPr sz="1700" spc="-5" dirty="0">
                <a:latin typeface="Verdana"/>
                <a:cs typeface="Verdana"/>
              </a:rPr>
              <a:t>is  </a:t>
            </a:r>
            <a:r>
              <a:rPr sz="1700" dirty="0">
                <a:latin typeface="Verdana"/>
                <a:cs typeface="Verdana"/>
              </a:rPr>
              <a:t>shown </a:t>
            </a:r>
            <a:r>
              <a:rPr sz="1700" spc="-5" dirty="0">
                <a:latin typeface="Verdana"/>
                <a:cs typeface="Verdana"/>
              </a:rPr>
              <a:t>in the </a:t>
            </a:r>
            <a:r>
              <a:rPr sz="1700" dirty="0">
                <a:latin typeface="Verdana"/>
                <a:cs typeface="Verdana"/>
              </a:rPr>
              <a:t>figure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below.</a:t>
            </a:r>
            <a:endParaRPr sz="1700">
              <a:latin typeface="Verdana"/>
              <a:cs typeface="Verdana"/>
            </a:endParaRPr>
          </a:p>
          <a:p>
            <a:pPr marL="1377950" lvl="1" indent="-466725">
              <a:lnSpc>
                <a:spcPct val="100000"/>
              </a:lnSpc>
              <a:spcBef>
                <a:spcPts val="1200"/>
              </a:spcBef>
              <a:buFont typeface="Wingdings"/>
              <a:buChar char=""/>
              <a:tabLst>
                <a:tab pos="1377950" algn="l"/>
                <a:tab pos="1378585" algn="l"/>
              </a:tabLst>
            </a:pPr>
            <a:r>
              <a:rPr sz="1500" spc="-5" dirty="0">
                <a:latin typeface="Verdana"/>
                <a:cs typeface="Verdana"/>
              </a:rPr>
              <a:t>Here the </a:t>
            </a:r>
            <a:r>
              <a:rPr sz="1500" spc="-10" dirty="0">
                <a:latin typeface="Verdana"/>
                <a:cs typeface="Verdana"/>
              </a:rPr>
              <a:t>left </a:t>
            </a:r>
            <a:r>
              <a:rPr sz="1500" spc="-5" dirty="0">
                <a:latin typeface="Verdana"/>
                <a:cs typeface="Verdana"/>
              </a:rPr>
              <a:t>thread </a:t>
            </a:r>
            <a:r>
              <a:rPr sz="1500" dirty="0">
                <a:latin typeface="Verdana"/>
                <a:cs typeface="Verdana"/>
              </a:rPr>
              <a:t>of D and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right </a:t>
            </a:r>
            <a:r>
              <a:rPr sz="1500" spc="-5" dirty="0">
                <a:latin typeface="Verdana"/>
                <a:cs typeface="Verdana"/>
              </a:rPr>
              <a:t>thread </a:t>
            </a:r>
            <a:r>
              <a:rPr sz="1500" dirty="0">
                <a:latin typeface="Verdana"/>
                <a:cs typeface="Verdana"/>
              </a:rPr>
              <a:t>of K </a:t>
            </a:r>
            <a:r>
              <a:rPr sz="1500" spc="-5" dirty="0">
                <a:latin typeface="Verdana"/>
                <a:cs typeface="Verdana"/>
              </a:rPr>
              <a:t>point to the</a:t>
            </a:r>
            <a:r>
              <a:rPr sz="150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header</a:t>
            </a:r>
            <a:endParaRPr sz="1500">
              <a:latin typeface="Verdana"/>
              <a:cs typeface="Verdana"/>
            </a:endParaRPr>
          </a:p>
          <a:p>
            <a:pPr marL="1377950">
              <a:lnSpc>
                <a:spcPct val="100000"/>
              </a:lnSpc>
            </a:pPr>
            <a:r>
              <a:rPr sz="1500" spc="-5" dirty="0">
                <a:latin typeface="Verdana"/>
                <a:cs typeface="Verdana"/>
              </a:rPr>
              <a:t>node.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83791" y="2529839"/>
            <a:ext cx="5079365" cy="3523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26791" y="4113021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24958" y="417004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6845" y="4737607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78963" y="5204586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28486" y="4684267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1897" y="4661407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57446" y="4652898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06009" y="5185994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87439" y="5187137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56530" y="5708700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25417" y="2603449"/>
            <a:ext cx="2705100" cy="1118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08735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Verdana"/>
                <a:cs typeface="Verdana"/>
              </a:rPr>
              <a:t>Header</a:t>
            </a:r>
            <a:r>
              <a:rPr sz="1700" spc="-10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node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572255" y="2657855"/>
            <a:ext cx="3391535" cy="2687955"/>
            <a:chOff x="3572255" y="2657855"/>
            <a:chExt cx="3391535" cy="2687955"/>
          </a:xfrm>
        </p:grpSpPr>
        <p:sp>
          <p:nvSpPr>
            <p:cNvPr id="18" name="object 18"/>
            <p:cNvSpPr/>
            <p:nvPr/>
          </p:nvSpPr>
          <p:spPr>
            <a:xfrm>
              <a:off x="3883913" y="2899917"/>
              <a:ext cx="3079750" cy="2446020"/>
            </a:xfrm>
            <a:custGeom>
              <a:avLst/>
              <a:gdLst/>
              <a:ahLst/>
              <a:cxnLst/>
              <a:rect l="l" t="t" r="r" b="b"/>
              <a:pathLst>
                <a:path w="3079750" h="2446020">
                  <a:moveTo>
                    <a:pt x="3077591" y="2392553"/>
                  </a:moveTo>
                  <a:lnTo>
                    <a:pt x="3064891" y="2392807"/>
                  </a:lnTo>
                  <a:lnTo>
                    <a:pt x="3065017" y="2395093"/>
                  </a:lnTo>
                  <a:lnTo>
                    <a:pt x="3065399" y="2407539"/>
                  </a:lnTo>
                  <a:lnTo>
                    <a:pt x="3065653" y="2418334"/>
                  </a:lnTo>
                  <a:lnTo>
                    <a:pt x="3066034" y="2427351"/>
                  </a:lnTo>
                  <a:lnTo>
                    <a:pt x="3066288" y="2434590"/>
                  </a:lnTo>
                  <a:lnTo>
                    <a:pt x="3066668" y="2439797"/>
                  </a:lnTo>
                  <a:lnTo>
                    <a:pt x="3067177" y="2443988"/>
                  </a:lnTo>
                  <a:lnTo>
                    <a:pt x="3067431" y="2444496"/>
                  </a:lnTo>
                  <a:lnTo>
                    <a:pt x="3067812" y="2445639"/>
                  </a:lnTo>
                  <a:lnTo>
                    <a:pt x="3079488" y="2441244"/>
                  </a:lnTo>
                  <a:lnTo>
                    <a:pt x="3079241" y="2440178"/>
                  </a:lnTo>
                  <a:lnTo>
                    <a:pt x="3079495" y="2440178"/>
                  </a:lnTo>
                  <a:lnTo>
                    <a:pt x="3078988" y="2433574"/>
                  </a:lnTo>
                  <a:lnTo>
                    <a:pt x="3078734" y="2426716"/>
                  </a:lnTo>
                  <a:lnTo>
                    <a:pt x="3078353" y="2417826"/>
                  </a:lnTo>
                  <a:lnTo>
                    <a:pt x="3078099" y="2407158"/>
                  </a:lnTo>
                  <a:lnTo>
                    <a:pt x="3077733" y="2395093"/>
                  </a:lnTo>
                  <a:lnTo>
                    <a:pt x="3077591" y="2392553"/>
                  </a:lnTo>
                  <a:close/>
                </a:path>
                <a:path w="3079750" h="2446020">
                  <a:moveTo>
                    <a:pt x="3079575" y="2441211"/>
                  </a:moveTo>
                  <a:lnTo>
                    <a:pt x="3079622" y="2441829"/>
                  </a:lnTo>
                  <a:lnTo>
                    <a:pt x="3079575" y="2441211"/>
                  </a:lnTo>
                  <a:close/>
                </a:path>
                <a:path w="3079750" h="2446020">
                  <a:moveTo>
                    <a:pt x="3079241" y="2440178"/>
                  </a:moveTo>
                  <a:lnTo>
                    <a:pt x="3079488" y="2441244"/>
                  </a:lnTo>
                  <a:lnTo>
                    <a:pt x="3079561" y="2441030"/>
                  </a:lnTo>
                  <a:lnTo>
                    <a:pt x="3079241" y="2440178"/>
                  </a:lnTo>
                  <a:close/>
                </a:path>
                <a:path w="3079750" h="2446020">
                  <a:moveTo>
                    <a:pt x="3079495" y="2440178"/>
                  </a:moveTo>
                  <a:lnTo>
                    <a:pt x="3079241" y="2440178"/>
                  </a:lnTo>
                  <a:lnTo>
                    <a:pt x="3079561" y="2441030"/>
                  </a:lnTo>
                  <a:lnTo>
                    <a:pt x="3079495" y="2440178"/>
                  </a:lnTo>
                  <a:close/>
                </a:path>
                <a:path w="3079750" h="2446020">
                  <a:moveTo>
                    <a:pt x="3076066" y="2303780"/>
                  </a:moveTo>
                  <a:lnTo>
                    <a:pt x="3063366" y="2303907"/>
                  </a:lnTo>
                  <a:lnTo>
                    <a:pt x="3063493" y="2308733"/>
                  </a:lnTo>
                  <a:lnTo>
                    <a:pt x="3064002" y="2347722"/>
                  </a:lnTo>
                  <a:lnTo>
                    <a:pt x="3064129" y="2354834"/>
                  </a:lnTo>
                  <a:lnTo>
                    <a:pt x="3076829" y="2354453"/>
                  </a:lnTo>
                  <a:lnTo>
                    <a:pt x="3076702" y="2347468"/>
                  </a:lnTo>
                  <a:lnTo>
                    <a:pt x="3076195" y="2308733"/>
                  </a:lnTo>
                  <a:lnTo>
                    <a:pt x="3076066" y="2303780"/>
                  </a:lnTo>
                  <a:close/>
                </a:path>
                <a:path w="3079750" h="2446020">
                  <a:moveTo>
                    <a:pt x="3075051" y="2214880"/>
                  </a:moveTo>
                  <a:lnTo>
                    <a:pt x="3062351" y="2215007"/>
                  </a:lnTo>
                  <a:lnTo>
                    <a:pt x="3062857" y="2264283"/>
                  </a:lnTo>
                  <a:lnTo>
                    <a:pt x="3062859" y="2265807"/>
                  </a:lnTo>
                  <a:lnTo>
                    <a:pt x="3075559" y="2265680"/>
                  </a:lnTo>
                  <a:lnTo>
                    <a:pt x="3075559" y="2264283"/>
                  </a:lnTo>
                  <a:lnTo>
                    <a:pt x="3075051" y="2214880"/>
                  </a:lnTo>
                  <a:close/>
                </a:path>
                <a:path w="3079750" h="2446020">
                  <a:moveTo>
                    <a:pt x="3074289" y="2125980"/>
                  </a:moveTo>
                  <a:lnTo>
                    <a:pt x="3061589" y="2126107"/>
                  </a:lnTo>
                  <a:lnTo>
                    <a:pt x="3061589" y="2133727"/>
                  </a:lnTo>
                  <a:lnTo>
                    <a:pt x="3061969" y="2176907"/>
                  </a:lnTo>
                  <a:lnTo>
                    <a:pt x="3074669" y="2176780"/>
                  </a:lnTo>
                  <a:lnTo>
                    <a:pt x="3074542" y="2161667"/>
                  </a:lnTo>
                  <a:lnTo>
                    <a:pt x="3074416" y="2133600"/>
                  </a:lnTo>
                  <a:lnTo>
                    <a:pt x="3074289" y="2125980"/>
                  </a:lnTo>
                  <a:close/>
                </a:path>
                <a:path w="3079750" h="2446020">
                  <a:moveTo>
                    <a:pt x="3073654" y="2037080"/>
                  </a:moveTo>
                  <a:lnTo>
                    <a:pt x="3060954" y="2037207"/>
                  </a:lnTo>
                  <a:lnTo>
                    <a:pt x="3060954" y="2044319"/>
                  </a:lnTo>
                  <a:lnTo>
                    <a:pt x="3061208" y="2074799"/>
                  </a:lnTo>
                  <a:lnTo>
                    <a:pt x="3061208" y="2088007"/>
                  </a:lnTo>
                  <a:lnTo>
                    <a:pt x="3073908" y="2087880"/>
                  </a:lnTo>
                  <a:lnTo>
                    <a:pt x="3073908" y="2074799"/>
                  </a:lnTo>
                  <a:lnTo>
                    <a:pt x="3073655" y="2044319"/>
                  </a:lnTo>
                  <a:lnTo>
                    <a:pt x="3073654" y="2037080"/>
                  </a:lnTo>
                  <a:close/>
                </a:path>
                <a:path w="3079750" h="2446020">
                  <a:moveTo>
                    <a:pt x="3073272" y="1948180"/>
                  </a:moveTo>
                  <a:lnTo>
                    <a:pt x="3060572" y="1948307"/>
                  </a:lnTo>
                  <a:lnTo>
                    <a:pt x="3060699" y="1981200"/>
                  </a:lnTo>
                  <a:lnTo>
                    <a:pt x="3060700" y="1999107"/>
                  </a:lnTo>
                  <a:lnTo>
                    <a:pt x="3073400" y="1998980"/>
                  </a:lnTo>
                  <a:lnTo>
                    <a:pt x="3073272" y="1948180"/>
                  </a:lnTo>
                  <a:close/>
                </a:path>
                <a:path w="3079750" h="2446020">
                  <a:moveTo>
                    <a:pt x="3072891" y="1859407"/>
                  </a:moveTo>
                  <a:lnTo>
                    <a:pt x="3060191" y="1859407"/>
                  </a:lnTo>
                  <a:lnTo>
                    <a:pt x="3060445" y="1910207"/>
                  </a:lnTo>
                  <a:lnTo>
                    <a:pt x="3073145" y="1910207"/>
                  </a:lnTo>
                  <a:lnTo>
                    <a:pt x="3072891" y="1859407"/>
                  </a:lnTo>
                  <a:close/>
                </a:path>
                <a:path w="3079750" h="2446020">
                  <a:moveTo>
                    <a:pt x="3072765" y="1770507"/>
                  </a:moveTo>
                  <a:lnTo>
                    <a:pt x="3060065" y="1770507"/>
                  </a:lnTo>
                  <a:lnTo>
                    <a:pt x="3060191" y="1821307"/>
                  </a:lnTo>
                  <a:lnTo>
                    <a:pt x="3072891" y="1821307"/>
                  </a:lnTo>
                  <a:lnTo>
                    <a:pt x="3072765" y="1770507"/>
                  </a:lnTo>
                  <a:close/>
                </a:path>
                <a:path w="3079750" h="2446020">
                  <a:moveTo>
                    <a:pt x="3070733" y="1681099"/>
                  </a:moveTo>
                  <a:lnTo>
                    <a:pt x="3058160" y="1682242"/>
                  </a:lnTo>
                  <a:lnTo>
                    <a:pt x="3059430" y="1696085"/>
                  </a:lnTo>
                  <a:lnTo>
                    <a:pt x="3060065" y="1713103"/>
                  </a:lnTo>
                  <a:lnTo>
                    <a:pt x="3060065" y="1732407"/>
                  </a:lnTo>
                  <a:lnTo>
                    <a:pt x="3072765" y="1732407"/>
                  </a:lnTo>
                  <a:lnTo>
                    <a:pt x="3072765" y="1713103"/>
                  </a:lnTo>
                  <a:lnTo>
                    <a:pt x="3072130" y="1695704"/>
                  </a:lnTo>
                  <a:lnTo>
                    <a:pt x="3070733" y="1681099"/>
                  </a:lnTo>
                  <a:close/>
                </a:path>
                <a:path w="3079750" h="2446020">
                  <a:moveTo>
                    <a:pt x="3047111" y="1593723"/>
                  </a:moveTo>
                  <a:lnTo>
                    <a:pt x="3035427" y="1598549"/>
                  </a:lnTo>
                  <a:lnTo>
                    <a:pt x="3041141" y="1612646"/>
                  </a:lnTo>
                  <a:lnTo>
                    <a:pt x="3046857" y="1629283"/>
                  </a:lnTo>
                  <a:lnTo>
                    <a:pt x="3051429" y="1645920"/>
                  </a:lnTo>
                  <a:lnTo>
                    <a:pt x="3063747" y="1642491"/>
                  </a:lnTo>
                  <a:lnTo>
                    <a:pt x="3059049" y="1625854"/>
                  </a:lnTo>
                  <a:lnTo>
                    <a:pt x="3053207" y="1608582"/>
                  </a:lnTo>
                  <a:lnTo>
                    <a:pt x="3047111" y="1593723"/>
                  </a:lnTo>
                  <a:close/>
                </a:path>
                <a:path w="3079750" h="2446020">
                  <a:moveTo>
                    <a:pt x="3003168" y="1515110"/>
                  </a:moveTo>
                  <a:lnTo>
                    <a:pt x="2992628" y="1522349"/>
                  </a:lnTo>
                  <a:lnTo>
                    <a:pt x="2997962" y="1529969"/>
                  </a:lnTo>
                  <a:lnTo>
                    <a:pt x="3008503" y="1546352"/>
                  </a:lnTo>
                  <a:lnTo>
                    <a:pt x="3018028" y="1562862"/>
                  </a:lnTo>
                  <a:lnTo>
                    <a:pt x="3019043" y="1564767"/>
                  </a:lnTo>
                  <a:lnTo>
                    <a:pt x="3030346" y="1558925"/>
                  </a:lnTo>
                  <a:lnTo>
                    <a:pt x="3029331" y="1557020"/>
                  </a:lnTo>
                  <a:lnTo>
                    <a:pt x="3019552" y="1540002"/>
                  </a:lnTo>
                  <a:lnTo>
                    <a:pt x="3008630" y="1523111"/>
                  </a:lnTo>
                  <a:lnTo>
                    <a:pt x="3003168" y="1515110"/>
                  </a:lnTo>
                  <a:close/>
                </a:path>
                <a:path w="3079750" h="2446020">
                  <a:moveTo>
                    <a:pt x="2946272" y="1445641"/>
                  </a:moveTo>
                  <a:lnTo>
                    <a:pt x="2937002" y="1454404"/>
                  </a:lnTo>
                  <a:lnTo>
                    <a:pt x="2947035" y="1465072"/>
                  </a:lnTo>
                  <a:lnTo>
                    <a:pt x="2961132" y="1481201"/>
                  </a:lnTo>
                  <a:lnTo>
                    <a:pt x="2970149" y="1492250"/>
                  </a:lnTo>
                  <a:lnTo>
                    <a:pt x="2979928" y="1484249"/>
                  </a:lnTo>
                  <a:lnTo>
                    <a:pt x="2970911" y="1473200"/>
                  </a:lnTo>
                  <a:lnTo>
                    <a:pt x="2956560" y="1456690"/>
                  </a:lnTo>
                  <a:lnTo>
                    <a:pt x="2946272" y="1445641"/>
                  </a:lnTo>
                  <a:close/>
                </a:path>
                <a:path w="3079750" h="2446020">
                  <a:moveTo>
                    <a:pt x="2881121" y="1384173"/>
                  </a:moveTo>
                  <a:lnTo>
                    <a:pt x="2872866" y="1393825"/>
                  </a:lnTo>
                  <a:lnTo>
                    <a:pt x="2882518" y="1401953"/>
                  </a:lnTo>
                  <a:lnTo>
                    <a:pt x="2899791" y="1417574"/>
                  </a:lnTo>
                  <a:lnTo>
                    <a:pt x="2910332" y="1427607"/>
                  </a:lnTo>
                  <a:lnTo>
                    <a:pt x="2919094" y="1418463"/>
                  </a:lnTo>
                  <a:lnTo>
                    <a:pt x="2908554" y="1408430"/>
                  </a:lnTo>
                  <a:lnTo>
                    <a:pt x="2891028" y="1392555"/>
                  </a:lnTo>
                  <a:lnTo>
                    <a:pt x="2881121" y="1384173"/>
                  </a:lnTo>
                  <a:close/>
                </a:path>
                <a:path w="3079750" h="2446020">
                  <a:moveTo>
                    <a:pt x="2810383" y="1329436"/>
                  </a:moveTo>
                  <a:lnTo>
                    <a:pt x="2803143" y="1339723"/>
                  </a:lnTo>
                  <a:lnTo>
                    <a:pt x="2825750" y="1356233"/>
                  </a:lnTo>
                  <a:lnTo>
                    <a:pt x="2843657" y="1369949"/>
                  </a:lnTo>
                  <a:lnTo>
                    <a:pt x="2851404" y="1359916"/>
                  </a:lnTo>
                  <a:lnTo>
                    <a:pt x="2833624" y="1346200"/>
                  </a:lnTo>
                  <a:lnTo>
                    <a:pt x="2812795" y="1331087"/>
                  </a:lnTo>
                  <a:lnTo>
                    <a:pt x="2810383" y="1329436"/>
                  </a:lnTo>
                  <a:close/>
                </a:path>
                <a:path w="3079750" h="2446020">
                  <a:moveTo>
                    <a:pt x="2735961" y="1280287"/>
                  </a:moveTo>
                  <a:lnTo>
                    <a:pt x="2729230" y="1291082"/>
                  </a:lnTo>
                  <a:lnTo>
                    <a:pt x="2740025" y="1297686"/>
                  </a:lnTo>
                  <a:lnTo>
                    <a:pt x="2762504" y="1312037"/>
                  </a:lnTo>
                  <a:lnTo>
                    <a:pt x="2771902" y="1318260"/>
                  </a:lnTo>
                  <a:lnTo>
                    <a:pt x="2778887" y="1307719"/>
                  </a:lnTo>
                  <a:lnTo>
                    <a:pt x="2769616" y="1301496"/>
                  </a:lnTo>
                  <a:lnTo>
                    <a:pt x="2746883" y="1287018"/>
                  </a:lnTo>
                  <a:lnTo>
                    <a:pt x="2735961" y="1280287"/>
                  </a:lnTo>
                  <a:close/>
                </a:path>
                <a:path w="3079750" h="2446020">
                  <a:moveTo>
                    <a:pt x="2658364" y="1235964"/>
                  </a:moveTo>
                  <a:lnTo>
                    <a:pt x="2652394" y="1247140"/>
                  </a:lnTo>
                  <a:lnTo>
                    <a:pt x="2668905" y="1256030"/>
                  </a:lnTo>
                  <a:lnTo>
                    <a:pt x="2693289" y="1269746"/>
                  </a:lnTo>
                  <a:lnTo>
                    <a:pt x="2696591" y="1271651"/>
                  </a:lnTo>
                  <a:lnTo>
                    <a:pt x="2703067" y="1260729"/>
                  </a:lnTo>
                  <a:lnTo>
                    <a:pt x="2699639" y="1258697"/>
                  </a:lnTo>
                  <a:lnTo>
                    <a:pt x="2675001" y="1244981"/>
                  </a:lnTo>
                  <a:lnTo>
                    <a:pt x="2658364" y="1235964"/>
                  </a:lnTo>
                  <a:close/>
                </a:path>
                <a:path w="3079750" h="2446020">
                  <a:moveTo>
                    <a:pt x="2578481" y="1196086"/>
                  </a:moveTo>
                  <a:lnTo>
                    <a:pt x="2573147" y="1207643"/>
                  </a:lnTo>
                  <a:lnTo>
                    <a:pt x="2592197" y="1216533"/>
                  </a:lnTo>
                  <a:lnTo>
                    <a:pt x="2618740" y="1229614"/>
                  </a:lnTo>
                  <a:lnTo>
                    <a:pt x="2624455" y="1218311"/>
                  </a:lnTo>
                  <a:lnTo>
                    <a:pt x="2624074" y="1218057"/>
                  </a:lnTo>
                  <a:lnTo>
                    <a:pt x="2597785" y="1205103"/>
                  </a:lnTo>
                  <a:lnTo>
                    <a:pt x="2578481" y="1196086"/>
                  </a:lnTo>
                  <a:close/>
                </a:path>
                <a:path w="3079750" h="2446020">
                  <a:moveTo>
                    <a:pt x="2497074" y="1160018"/>
                  </a:moveTo>
                  <a:lnTo>
                    <a:pt x="2492121" y="1171702"/>
                  </a:lnTo>
                  <a:lnTo>
                    <a:pt x="2538222" y="1191387"/>
                  </a:lnTo>
                  <a:lnTo>
                    <a:pt x="2538603" y="1191641"/>
                  </a:lnTo>
                  <a:lnTo>
                    <a:pt x="2543937" y="1180084"/>
                  </a:lnTo>
                  <a:lnTo>
                    <a:pt x="2543556" y="1179830"/>
                  </a:lnTo>
                  <a:lnTo>
                    <a:pt x="2497074" y="1160018"/>
                  </a:lnTo>
                  <a:close/>
                </a:path>
                <a:path w="3079750" h="2446020">
                  <a:moveTo>
                    <a:pt x="2413889" y="1127633"/>
                  </a:moveTo>
                  <a:lnTo>
                    <a:pt x="2409571" y="1139571"/>
                  </a:lnTo>
                  <a:lnTo>
                    <a:pt x="2424176" y="1144778"/>
                  </a:lnTo>
                  <a:lnTo>
                    <a:pt x="2456941" y="1157605"/>
                  </a:lnTo>
                  <a:lnTo>
                    <a:pt x="2461514" y="1145794"/>
                  </a:lnTo>
                  <a:lnTo>
                    <a:pt x="2428748" y="1132967"/>
                  </a:lnTo>
                  <a:lnTo>
                    <a:pt x="2413889" y="1127633"/>
                  </a:lnTo>
                  <a:close/>
                </a:path>
                <a:path w="3079750" h="2446020">
                  <a:moveTo>
                    <a:pt x="2329815" y="1098423"/>
                  </a:moveTo>
                  <a:lnTo>
                    <a:pt x="2325751" y="1110488"/>
                  </a:lnTo>
                  <a:lnTo>
                    <a:pt x="2364486" y="1123188"/>
                  </a:lnTo>
                  <a:lnTo>
                    <a:pt x="2373757" y="1126617"/>
                  </a:lnTo>
                  <a:lnTo>
                    <a:pt x="2378075" y="1114679"/>
                  </a:lnTo>
                  <a:lnTo>
                    <a:pt x="2368677" y="1111250"/>
                  </a:lnTo>
                  <a:lnTo>
                    <a:pt x="2329815" y="1098423"/>
                  </a:lnTo>
                  <a:close/>
                </a:path>
                <a:path w="3079750" h="2446020">
                  <a:moveTo>
                    <a:pt x="2244598" y="1072515"/>
                  </a:moveTo>
                  <a:lnTo>
                    <a:pt x="2240915" y="1084580"/>
                  </a:lnTo>
                  <a:lnTo>
                    <a:pt x="2289683" y="1099058"/>
                  </a:lnTo>
                  <a:lnTo>
                    <a:pt x="2293239" y="1086993"/>
                  </a:lnTo>
                  <a:lnTo>
                    <a:pt x="2244598" y="1072515"/>
                  </a:lnTo>
                  <a:close/>
                </a:path>
                <a:path w="3079750" h="2446020">
                  <a:moveTo>
                    <a:pt x="2158238" y="1049782"/>
                  </a:moveTo>
                  <a:lnTo>
                    <a:pt x="2155316" y="1062228"/>
                  </a:lnTo>
                  <a:lnTo>
                    <a:pt x="2175764" y="1067054"/>
                  </a:lnTo>
                  <a:lnTo>
                    <a:pt x="2204339" y="1074801"/>
                  </a:lnTo>
                  <a:lnTo>
                    <a:pt x="2207641" y="1062482"/>
                  </a:lnTo>
                  <a:lnTo>
                    <a:pt x="2179066" y="1054862"/>
                  </a:lnTo>
                  <a:lnTo>
                    <a:pt x="2158238" y="1049782"/>
                  </a:lnTo>
                  <a:close/>
                </a:path>
                <a:path w="3079750" h="2446020">
                  <a:moveTo>
                    <a:pt x="2071370" y="1030097"/>
                  </a:moveTo>
                  <a:lnTo>
                    <a:pt x="2068702" y="1042543"/>
                  </a:lnTo>
                  <a:lnTo>
                    <a:pt x="2110232" y="1051306"/>
                  </a:lnTo>
                  <a:lnTo>
                    <a:pt x="2118233" y="1053211"/>
                  </a:lnTo>
                  <a:lnTo>
                    <a:pt x="2121154" y="1040892"/>
                  </a:lnTo>
                  <a:lnTo>
                    <a:pt x="2113153" y="1038987"/>
                  </a:lnTo>
                  <a:lnTo>
                    <a:pt x="2071370" y="1030097"/>
                  </a:lnTo>
                  <a:close/>
                </a:path>
                <a:path w="3079750" h="2446020">
                  <a:moveTo>
                    <a:pt x="1983994" y="1013333"/>
                  </a:moveTo>
                  <a:lnTo>
                    <a:pt x="1981581" y="1025779"/>
                  </a:lnTo>
                  <a:lnTo>
                    <a:pt x="2031619" y="1035050"/>
                  </a:lnTo>
                  <a:lnTo>
                    <a:pt x="2033905" y="1022604"/>
                  </a:lnTo>
                  <a:lnTo>
                    <a:pt x="1983994" y="1013333"/>
                  </a:lnTo>
                  <a:close/>
                </a:path>
                <a:path w="3079750" h="2446020">
                  <a:moveTo>
                    <a:pt x="1895728" y="999617"/>
                  </a:moveTo>
                  <a:lnTo>
                    <a:pt x="1894077" y="1012317"/>
                  </a:lnTo>
                  <a:lnTo>
                    <a:pt x="1907413" y="1013968"/>
                  </a:lnTo>
                  <a:lnTo>
                    <a:pt x="1944243" y="1019810"/>
                  </a:lnTo>
                  <a:lnTo>
                    <a:pt x="1946148" y="1007237"/>
                  </a:lnTo>
                  <a:lnTo>
                    <a:pt x="1909445" y="1001395"/>
                  </a:lnTo>
                  <a:lnTo>
                    <a:pt x="1895728" y="999617"/>
                  </a:lnTo>
                  <a:close/>
                </a:path>
                <a:path w="3079750" h="2446020">
                  <a:moveTo>
                    <a:pt x="1807337" y="989076"/>
                  </a:moveTo>
                  <a:lnTo>
                    <a:pt x="1806066" y="1001776"/>
                  </a:lnTo>
                  <a:lnTo>
                    <a:pt x="1838325" y="1005078"/>
                  </a:lnTo>
                  <a:lnTo>
                    <a:pt x="1856359" y="1007364"/>
                  </a:lnTo>
                  <a:lnTo>
                    <a:pt x="1858010" y="994791"/>
                  </a:lnTo>
                  <a:lnTo>
                    <a:pt x="1839976" y="992505"/>
                  </a:lnTo>
                  <a:lnTo>
                    <a:pt x="1807337" y="989076"/>
                  </a:lnTo>
                  <a:close/>
                </a:path>
                <a:path w="3079750" h="2446020">
                  <a:moveTo>
                    <a:pt x="1718564" y="981583"/>
                  </a:moveTo>
                  <a:lnTo>
                    <a:pt x="1717675" y="994156"/>
                  </a:lnTo>
                  <a:lnTo>
                    <a:pt x="1768348" y="997966"/>
                  </a:lnTo>
                  <a:lnTo>
                    <a:pt x="1769237" y="985266"/>
                  </a:lnTo>
                  <a:lnTo>
                    <a:pt x="1718564" y="981583"/>
                  </a:lnTo>
                  <a:close/>
                </a:path>
                <a:path w="3079750" h="2446020">
                  <a:moveTo>
                    <a:pt x="1629664" y="977011"/>
                  </a:moveTo>
                  <a:lnTo>
                    <a:pt x="1629028" y="989711"/>
                  </a:lnTo>
                  <a:lnTo>
                    <a:pt x="1679828" y="991997"/>
                  </a:lnTo>
                  <a:lnTo>
                    <a:pt x="1680337" y="979297"/>
                  </a:lnTo>
                  <a:lnTo>
                    <a:pt x="1629664" y="977011"/>
                  </a:lnTo>
                  <a:close/>
                </a:path>
                <a:path w="3079750" h="2446020">
                  <a:moveTo>
                    <a:pt x="1557782" y="975868"/>
                  </a:moveTo>
                  <a:lnTo>
                    <a:pt x="1540383" y="975868"/>
                  </a:lnTo>
                  <a:lnTo>
                    <a:pt x="1540383" y="988568"/>
                  </a:lnTo>
                  <a:lnTo>
                    <a:pt x="1557655" y="988568"/>
                  </a:lnTo>
                  <a:lnTo>
                    <a:pt x="1591183" y="989076"/>
                  </a:lnTo>
                  <a:lnTo>
                    <a:pt x="1591310" y="976376"/>
                  </a:lnTo>
                  <a:lnTo>
                    <a:pt x="1557782" y="975868"/>
                  </a:lnTo>
                  <a:close/>
                </a:path>
                <a:path w="3079750" h="2446020">
                  <a:moveTo>
                    <a:pt x="1451990" y="973074"/>
                  </a:moveTo>
                  <a:lnTo>
                    <a:pt x="1451102" y="985774"/>
                  </a:lnTo>
                  <a:lnTo>
                    <a:pt x="1451737" y="985774"/>
                  </a:lnTo>
                  <a:lnTo>
                    <a:pt x="1487170" y="987425"/>
                  </a:lnTo>
                  <a:lnTo>
                    <a:pt x="1502156" y="987933"/>
                  </a:lnTo>
                  <a:lnTo>
                    <a:pt x="1502537" y="975233"/>
                  </a:lnTo>
                  <a:lnTo>
                    <a:pt x="1487551" y="974852"/>
                  </a:lnTo>
                  <a:lnTo>
                    <a:pt x="1451990" y="973074"/>
                  </a:lnTo>
                  <a:close/>
                </a:path>
                <a:path w="3079750" h="2446020">
                  <a:moveTo>
                    <a:pt x="1363726" y="965454"/>
                  </a:moveTo>
                  <a:lnTo>
                    <a:pt x="1362328" y="978154"/>
                  </a:lnTo>
                  <a:lnTo>
                    <a:pt x="1380998" y="980186"/>
                  </a:lnTo>
                  <a:lnTo>
                    <a:pt x="1413002" y="982980"/>
                  </a:lnTo>
                  <a:lnTo>
                    <a:pt x="1414145" y="970280"/>
                  </a:lnTo>
                  <a:lnTo>
                    <a:pt x="1382140" y="967486"/>
                  </a:lnTo>
                  <a:lnTo>
                    <a:pt x="1363726" y="965454"/>
                  </a:lnTo>
                  <a:close/>
                </a:path>
                <a:path w="3079750" h="2446020">
                  <a:moveTo>
                    <a:pt x="1275969" y="953897"/>
                  </a:moveTo>
                  <a:lnTo>
                    <a:pt x="1273810" y="966470"/>
                  </a:lnTo>
                  <a:lnTo>
                    <a:pt x="1275714" y="966724"/>
                  </a:lnTo>
                  <a:lnTo>
                    <a:pt x="1310766" y="971931"/>
                  </a:lnTo>
                  <a:lnTo>
                    <a:pt x="1324356" y="973582"/>
                  </a:lnTo>
                  <a:lnTo>
                    <a:pt x="1326007" y="961009"/>
                  </a:lnTo>
                  <a:lnTo>
                    <a:pt x="1312290" y="959358"/>
                  </a:lnTo>
                  <a:lnTo>
                    <a:pt x="1275969" y="953897"/>
                  </a:lnTo>
                  <a:close/>
                </a:path>
                <a:path w="3079750" h="2446020">
                  <a:moveTo>
                    <a:pt x="1188720" y="938276"/>
                  </a:moveTo>
                  <a:lnTo>
                    <a:pt x="1186180" y="950722"/>
                  </a:lnTo>
                  <a:lnTo>
                    <a:pt x="1206246" y="954659"/>
                  </a:lnTo>
                  <a:lnTo>
                    <a:pt x="1236218" y="960120"/>
                  </a:lnTo>
                  <a:lnTo>
                    <a:pt x="1238503" y="947674"/>
                  </a:lnTo>
                  <a:lnTo>
                    <a:pt x="1208532" y="942213"/>
                  </a:lnTo>
                  <a:lnTo>
                    <a:pt x="1188720" y="938276"/>
                  </a:lnTo>
                  <a:close/>
                </a:path>
                <a:path w="3079750" h="2446020">
                  <a:moveTo>
                    <a:pt x="1102233" y="918718"/>
                  </a:moveTo>
                  <a:lnTo>
                    <a:pt x="1099185" y="931037"/>
                  </a:lnTo>
                  <a:lnTo>
                    <a:pt x="1103249" y="932053"/>
                  </a:lnTo>
                  <a:lnTo>
                    <a:pt x="1137412" y="940181"/>
                  </a:lnTo>
                  <a:lnTo>
                    <a:pt x="1148841" y="942721"/>
                  </a:lnTo>
                  <a:lnTo>
                    <a:pt x="1151509" y="930275"/>
                  </a:lnTo>
                  <a:lnTo>
                    <a:pt x="1140078" y="927735"/>
                  </a:lnTo>
                  <a:lnTo>
                    <a:pt x="1106170" y="919734"/>
                  </a:lnTo>
                  <a:lnTo>
                    <a:pt x="1102233" y="918718"/>
                  </a:lnTo>
                  <a:close/>
                </a:path>
                <a:path w="3079750" h="2446020">
                  <a:moveTo>
                    <a:pt x="1016762" y="895223"/>
                  </a:moveTo>
                  <a:lnTo>
                    <a:pt x="1013206" y="907415"/>
                  </a:lnTo>
                  <a:lnTo>
                    <a:pt x="1062101" y="921258"/>
                  </a:lnTo>
                  <a:lnTo>
                    <a:pt x="1065530" y="909066"/>
                  </a:lnTo>
                  <a:lnTo>
                    <a:pt x="1016762" y="895223"/>
                  </a:lnTo>
                  <a:close/>
                </a:path>
                <a:path w="3079750" h="2446020">
                  <a:moveTo>
                    <a:pt x="932561" y="868045"/>
                  </a:moveTo>
                  <a:lnTo>
                    <a:pt x="928243" y="879983"/>
                  </a:lnTo>
                  <a:lnTo>
                    <a:pt x="936498" y="883031"/>
                  </a:lnTo>
                  <a:lnTo>
                    <a:pt x="976630" y="895985"/>
                  </a:lnTo>
                  <a:lnTo>
                    <a:pt x="980566" y="883920"/>
                  </a:lnTo>
                  <a:lnTo>
                    <a:pt x="940308" y="870839"/>
                  </a:lnTo>
                  <a:lnTo>
                    <a:pt x="932561" y="868045"/>
                  </a:lnTo>
                  <a:close/>
                </a:path>
                <a:path w="3079750" h="2446020">
                  <a:moveTo>
                    <a:pt x="849502" y="837057"/>
                  </a:moveTo>
                  <a:lnTo>
                    <a:pt x="844803" y="848868"/>
                  </a:lnTo>
                  <a:lnTo>
                    <a:pt x="871727" y="859663"/>
                  </a:lnTo>
                  <a:lnTo>
                    <a:pt x="892428" y="867156"/>
                  </a:lnTo>
                  <a:lnTo>
                    <a:pt x="896747" y="855091"/>
                  </a:lnTo>
                  <a:lnTo>
                    <a:pt x="876046" y="847725"/>
                  </a:lnTo>
                  <a:lnTo>
                    <a:pt x="849502" y="837057"/>
                  </a:lnTo>
                  <a:close/>
                </a:path>
                <a:path w="3079750" h="2446020">
                  <a:moveTo>
                    <a:pt x="767841" y="802513"/>
                  </a:moveTo>
                  <a:lnTo>
                    <a:pt x="762635" y="814070"/>
                  </a:lnTo>
                  <a:lnTo>
                    <a:pt x="808482" y="834390"/>
                  </a:lnTo>
                  <a:lnTo>
                    <a:pt x="809371" y="834644"/>
                  </a:lnTo>
                  <a:lnTo>
                    <a:pt x="814070" y="822960"/>
                  </a:lnTo>
                  <a:lnTo>
                    <a:pt x="767841" y="802513"/>
                  </a:lnTo>
                  <a:close/>
                </a:path>
                <a:path w="3079750" h="2446020">
                  <a:moveTo>
                    <a:pt x="687959" y="764413"/>
                  </a:moveTo>
                  <a:lnTo>
                    <a:pt x="681989" y="775716"/>
                  </a:lnTo>
                  <a:lnTo>
                    <a:pt x="686562" y="778129"/>
                  </a:lnTo>
                  <a:lnTo>
                    <a:pt x="727963" y="797941"/>
                  </a:lnTo>
                  <a:lnTo>
                    <a:pt x="733425" y="786511"/>
                  </a:lnTo>
                  <a:lnTo>
                    <a:pt x="692023" y="766572"/>
                  </a:lnTo>
                  <a:lnTo>
                    <a:pt x="687959" y="764413"/>
                  </a:lnTo>
                  <a:close/>
                </a:path>
                <a:path w="3079750" h="2446020">
                  <a:moveTo>
                    <a:pt x="609981" y="722122"/>
                  </a:moveTo>
                  <a:lnTo>
                    <a:pt x="603758" y="733171"/>
                  </a:lnTo>
                  <a:lnTo>
                    <a:pt x="628269" y="747268"/>
                  </a:lnTo>
                  <a:lnTo>
                    <a:pt x="648335" y="757936"/>
                  </a:lnTo>
                  <a:lnTo>
                    <a:pt x="654303" y="746633"/>
                  </a:lnTo>
                  <a:lnTo>
                    <a:pt x="634238" y="736092"/>
                  </a:lnTo>
                  <a:lnTo>
                    <a:pt x="609981" y="722122"/>
                  </a:lnTo>
                  <a:close/>
                </a:path>
                <a:path w="3079750" h="2446020">
                  <a:moveTo>
                    <a:pt x="534162" y="676402"/>
                  </a:moveTo>
                  <a:lnTo>
                    <a:pt x="527431" y="687070"/>
                  </a:lnTo>
                  <a:lnTo>
                    <a:pt x="570484" y="713994"/>
                  </a:lnTo>
                  <a:lnTo>
                    <a:pt x="577214" y="703326"/>
                  </a:lnTo>
                  <a:lnTo>
                    <a:pt x="534162" y="676402"/>
                  </a:lnTo>
                  <a:close/>
                </a:path>
                <a:path w="3079750" h="2446020">
                  <a:moveTo>
                    <a:pt x="461010" y="626745"/>
                  </a:moveTo>
                  <a:lnTo>
                    <a:pt x="453516" y="637032"/>
                  </a:lnTo>
                  <a:lnTo>
                    <a:pt x="465455" y="645541"/>
                  </a:lnTo>
                  <a:lnTo>
                    <a:pt x="491236" y="663448"/>
                  </a:lnTo>
                  <a:lnTo>
                    <a:pt x="495426" y="666242"/>
                  </a:lnTo>
                  <a:lnTo>
                    <a:pt x="502412" y="655574"/>
                  </a:lnTo>
                  <a:lnTo>
                    <a:pt x="498221" y="652907"/>
                  </a:lnTo>
                  <a:lnTo>
                    <a:pt x="472566" y="635127"/>
                  </a:lnTo>
                  <a:lnTo>
                    <a:pt x="461010" y="626745"/>
                  </a:lnTo>
                  <a:close/>
                </a:path>
                <a:path w="3079750" h="2446020">
                  <a:moveTo>
                    <a:pt x="390778" y="572770"/>
                  </a:moveTo>
                  <a:lnTo>
                    <a:pt x="382777" y="582549"/>
                  </a:lnTo>
                  <a:lnTo>
                    <a:pt x="391795" y="590042"/>
                  </a:lnTo>
                  <a:lnTo>
                    <a:pt x="415671" y="608838"/>
                  </a:lnTo>
                  <a:lnTo>
                    <a:pt x="422783" y="614172"/>
                  </a:lnTo>
                  <a:lnTo>
                    <a:pt x="430402" y="604139"/>
                  </a:lnTo>
                  <a:lnTo>
                    <a:pt x="423290" y="598678"/>
                  </a:lnTo>
                  <a:lnTo>
                    <a:pt x="399541" y="580009"/>
                  </a:lnTo>
                  <a:lnTo>
                    <a:pt x="390778" y="572770"/>
                  </a:lnTo>
                  <a:close/>
                </a:path>
                <a:path w="3079750" h="2446020">
                  <a:moveTo>
                    <a:pt x="324231" y="514604"/>
                  </a:moveTo>
                  <a:lnTo>
                    <a:pt x="315468" y="523875"/>
                  </a:lnTo>
                  <a:lnTo>
                    <a:pt x="323723" y="531622"/>
                  </a:lnTo>
                  <a:lnTo>
                    <a:pt x="345694" y="551307"/>
                  </a:lnTo>
                  <a:lnTo>
                    <a:pt x="353440" y="558038"/>
                  </a:lnTo>
                  <a:lnTo>
                    <a:pt x="361696" y="548386"/>
                  </a:lnTo>
                  <a:lnTo>
                    <a:pt x="353949" y="541655"/>
                  </a:lnTo>
                  <a:lnTo>
                    <a:pt x="332232" y="522224"/>
                  </a:lnTo>
                  <a:lnTo>
                    <a:pt x="324231" y="514604"/>
                  </a:lnTo>
                  <a:close/>
                </a:path>
                <a:path w="3079750" h="2446020">
                  <a:moveTo>
                    <a:pt x="261874" y="451866"/>
                  </a:moveTo>
                  <a:lnTo>
                    <a:pt x="252475" y="460502"/>
                  </a:lnTo>
                  <a:lnTo>
                    <a:pt x="262000" y="470789"/>
                  </a:lnTo>
                  <a:lnTo>
                    <a:pt x="281813" y="491363"/>
                  </a:lnTo>
                  <a:lnTo>
                    <a:pt x="287909" y="497332"/>
                  </a:lnTo>
                  <a:lnTo>
                    <a:pt x="296799" y="488188"/>
                  </a:lnTo>
                  <a:lnTo>
                    <a:pt x="290830" y="482219"/>
                  </a:lnTo>
                  <a:lnTo>
                    <a:pt x="271018" y="461899"/>
                  </a:lnTo>
                  <a:lnTo>
                    <a:pt x="261874" y="451866"/>
                  </a:lnTo>
                  <a:close/>
                </a:path>
                <a:path w="3079750" h="2446020">
                  <a:moveTo>
                    <a:pt x="204724" y="384429"/>
                  </a:moveTo>
                  <a:lnTo>
                    <a:pt x="194818" y="392176"/>
                  </a:lnTo>
                  <a:lnTo>
                    <a:pt x="206883" y="407670"/>
                  </a:lnTo>
                  <a:lnTo>
                    <a:pt x="224536" y="429006"/>
                  </a:lnTo>
                  <a:lnTo>
                    <a:pt x="227075" y="431927"/>
                  </a:lnTo>
                  <a:lnTo>
                    <a:pt x="236600" y="423545"/>
                  </a:lnTo>
                  <a:lnTo>
                    <a:pt x="234061" y="420624"/>
                  </a:lnTo>
                  <a:lnTo>
                    <a:pt x="216662" y="399542"/>
                  </a:lnTo>
                  <a:lnTo>
                    <a:pt x="204724" y="384429"/>
                  </a:lnTo>
                  <a:close/>
                </a:path>
                <a:path w="3079750" h="2446020">
                  <a:moveTo>
                    <a:pt x="154305" y="312293"/>
                  </a:moveTo>
                  <a:lnTo>
                    <a:pt x="143383" y="318770"/>
                  </a:lnTo>
                  <a:lnTo>
                    <a:pt x="144652" y="320802"/>
                  </a:lnTo>
                  <a:lnTo>
                    <a:pt x="158876" y="342773"/>
                  </a:lnTo>
                  <a:lnTo>
                    <a:pt x="171831" y="361442"/>
                  </a:lnTo>
                  <a:lnTo>
                    <a:pt x="182245" y="354203"/>
                  </a:lnTo>
                  <a:lnTo>
                    <a:pt x="169290" y="335534"/>
                  </a:lnTo>
                  <a:lnTo>
                    <a:pt x="155194" y="313817"/>
                  </a:lnTo>
                  <a:lnTo>
                    <a:pt x="154305" y="312293"/>
                  </a:lnTo>
                  <a:close/>
                </a:path>
                <a:path w="3079750" h="2446020">
                  <a:moveTo>
                    <a:pt x="112013" y="234823"/>
                  </a:moveTo>
                  <a:lnTo>
                    <a:pt x="100457" y="240284"/>
                  </a:lnTo>
                  <a:lnTo>
                    <a:pt x="106934" y="253746"/>
                  </a:lnTo>
                  <a:lnTo>
                    <a:pt x="118618" y="276225"/>
                  </a:lnTo>
                  <a:lnTo>
                    <a:pt x="123951" y="285750"/>
                  </a:lnTo>
                  <a:lnTo>
                    <a:pt x="135000" y="279527"/>
                  </a:lnTo>
                  <a:lnTo>
                    <a:pt x="129666" y="270002"/>
                  </a:lnTo>
                  <a:lnTo>
                    <a:pt x="118237" y="247904"/>
                  </a:lnTo>
                  <a:lnTo>
                    <a:pt x="112013" y="234823"/>
                  </a:lnTo>
                  <a:close/>
                </a:path>
                <a:path w="3079750" h="2446020">
                  <a:moveTo>
                    <a:pt x="80010" y="153035"/>
                  </a:moveTo>
                  <a:lnTo>
                    <a:pt x="67818" y="156591"/>
                  </a:lnTo>
                  <a:lnTo>
                    <a:pt x="69596" y="162560"/>
                  </a:lnTo>
                  <a:lnTo>
                    <a:pt x="77470" y="185674"/>
                  </a:lnTo>
                  <a:lnTo>
                    <a:pt x="84962" y="204978"/>
                  </a:lnTo>
                  <a:lnTo>
                    <a:pt x="96900" y="200406"/>
                  </a:lnTo>
                  <a:lnTo>
                    <a:pt x="89408" y="180975"/>
                  </a:lnTo>
                  <a:lnTo>
                    <a:pt x="81661" y="158496"/>
                  </a:lnTo>
                  <a:lnTo>
                    <a:pt x="80010" y="153035"/>
                  </a:lnTo>
                  <a:close/>
                </a:path>
                <a:path w="3079750" h="2446020">
                  <a:moveTo>
                    <a:pt x="60578" y="67437"/>
                  </a:moveTo>
                  <a:lnTo>
                    <a:pt x="48006" y="68961"/>
                  </a:lnTo>
                  <a:lnTo>
                    <a:pt x="48133" y="70104"/>
                  </a:lnTo>
                  <a:lnTo>
                    <a:pt x="51943" y="93218"/>
                  </a:lnTo>
                  <a:lnTo>
                    <a:pt x="56804" y="116586"/>
                  </a:lnTo>
                  <a:lnTo>
                    <a:pt x="57658" y="119634"/>
                  </a:lnTo>
                  <a:lnTo>
                    <a:pt x="69976" y="116586"/>
                  </a:lnTo>
                  <a:lnTo>
                    <a:pt x="69087" y="113411"/>
                  </a:lnTo>
                  <a:lnTo>
                    <a:pt x="64388" y="90678"/>
                  </a:lnTo>
                  <a:lnTo>
                    <a:pt x="60706" y="67945"/>
                  </a:lnTo>
                  <a:lnTo>
                    <a:pt x="60578" y="67437"/>
                  </a:lnTo>
                  <a:close/>
                </a:path>
                <a:path w="3079750" h="2446020">
                  <a:moveTo>
                    <a:pt x="49530" y="0"/>
                  </a:moveTo>
                  <a:lnTo>
                    <a:pt x="1777" y="86741"/>
                  </a:lnTo>
                  <a:lnTo>
                    <a:pt x="0" y="89789"/>
                  </a:lnTo>
                  <a:lnTo>
                    <a:pt x="1143" y="93726"/>
                  </a:lnTo>
                  <a:lnTo>
                    <a:pt x="4190" y="95377"/>
                  </a:lnTo>
                  <a:lnTo>
                    <a:pt x="7365" y="97028"/>
                  </a:lnTo>
                  <a:lnTo>
                    <a:pt x="11175" y="96012"/>
                  </a:lnTo>
                  <a:lnTo>
                    <a:pt x="12826" y="92837"/>
                  </a:lnTo>
                  <a:lnTo>
                    <a:pt x="47044" y="30734"/>
                  </a:lnTo>
                  <a:lnTo>
                    <a:pt x="44323" y="30734"/>
                  </a:lnTo>
                  <a:lnTo>
                    <a:pt x="43814" y="23495"/>
                  </a:lnTo>
                  <a:lnTo>
                    <a:pt x="43434" y="12700"/>
                  </a:lnTo>
                  <a:lnTo>
                    <a:pt x="56134" y="12319"/>
                  </a:lnTo>
                  <a:lnTo>
                    <a:pt x="57136" y="12319"/>
                  </a:lnTo>
                  <a:lnTo>
                    <a:pt x="49530" y="0"/>
                  </a:lnTo>
                  <a:close/>
                </a:path>
                <a:path w="3079750" h="2446020">
                  <a:moveTo>
                    <a:pt x="57136" y="12319"/>
                  </a:moveTo>
                  <a:lnTo>
                    <a:pt x="56134" y="12319"/>
                  </a:lnTo>
                  <a:lnTo>
                    <a:pt x="56387" y="22606"/>
                  </a:lnTo>
                  <a:lnTo>
                    <a:pt x="56896" y="29845"/>
                  </a:lnTo>
                  <a:lnTo>
                    <a:pt x="53237" y="30103"/>
                  </a:lnTo>
                  <a:lnTo>
                    <a:pt x="90805" y="90932"/>
                  </a:lnTo>
                  <a:lnTo>
                    <a:pt x="92583" y="93980"/>
                  </a:lnTo>
                  <a:lnTo>
                    <a:pt x="96520" y="94869"/>
                  </a:lnTo>
                  <a:lnTo>
                    <a:pt x="99440" y="92964"/>
                  </a:lnTo>
                  <a:lnTo>
                    <a:pt x="102488" y="91186"/>
                  </a:lnTo>
                  <a:lnTo>
                    <a:pt x="103377" y="87249"/>
                  </a:lnTo>
                  <a:lnTo>
                    <a:pt x="101600" y="84328"/>
                  </a:lnTo>
                  <a:lnTo>
                    <a:pt x="57136" y="12319"/>
                  </a:lnTo>
                  <a:close/>
                </a:path>
                <a:path w="3079750" h="2446020">
                  <a:moveTo>
                    <a:pt x="56134" y="12319"/>
                  </a:moveTo>
                  <a:lnTo>
                    <a:pt x="43434" y="12700"/>
                  </a:lnTo>
                  <a:lnTo>
                    <a:pt x="43814" y="23495"/>
                  </a:lnTo>
                  <a:lnTo>
                    <a:pt x="44323" y="30734"/>
                  </a:lnTo>
                  <a:lnTo>
                    <a:pt x="47155" y="30533"/>
                  </a:lnTo>
                  <a:lnTo>
                    <a:pt x="50148" y="25101"/>
                  </a:lnTo>
                  <a:lnTo>
                    <a:pt x="44450" y="15875"/>
                  </a:lnTo>
                  <a:lnTo>
                    <a:pt x="55372" y="15621"/>
                  </a:lnTo>
                  <a:lnTo>
                    <a:pt x="56215" y="15621"/>
                  </a:lnTo>
                  <a:lnTo>
                    <a:pt x="56134" y="12319"/>
                  </a:lnTo>
                  <a:close/>
                </a:path>
                <a:path w="3079750" h="2446020">
                  <a:moveTo>
                    <a:pt x="47155" y="30533"/>
                  </a:moveTo>
                  <a:lnTo>
                    <a:pt x="44323" y="30734"/>
                  </a:lnTo>
                  <a:lnTo>
                    <a:pt x="47044" y="30734"/>
                  </a:lnTo>
                  <a:lnTo>
                    <a:pt x="47155" y="30533"/>
                  </a:lnTo>
                  <a:close/>
                </a:path>
                <a:path w="3079750" h="2446020">
                  <a:moveTo>
                    <a:pt x="50148" y="25101"/>
                  </a:moveTo>
                  <a:lnTo>
                    <a:pt x="47155" y="30533"/>
                  </a:lnTo>
                  <a:lnTo>
                    <a:pt x="53237" y="30103"/>
                  </a:lnTo>
                  <a:lnTo>
                    <a:pt x="50148" y="25101"/>
                  </a:lnTo>
                  <a:close/>
                </a:path>
                <a:path w="3079750" h="2446020">
                  <a:moveTo>
                    <a:pt x="56215" y="15621"/>
                  </a:moveTo>
                  <a:lnTo>
                    <a:pt x="55372" y="15621"/>
                  </a:lnTo>
                  <a:lnTo>
                    <a:pt x="50148" y="25101"/>
                  </a:lnTo>
                  <a:lnTo>
                    <a:pt x="53237" y="30103"/>
                  </a:lnTo>
                  <a:lnTo>
                    <a:pt x="56896" y="29845"/>
                  </a:lnTo>
                  <a:lnTo>
                    <a:pt x="56387" y="22606"/>
                  </a:lnTo>
                  <a:lnTo>
                    <a:pt x="56215" y="15621"/>
                  </a:lnTo>
                  <a:close/>
                </a:path>
                <a:path w="3079750" h="2446020">
                  <a:moveTo>
                    <a:pt x="55372" y="15621"/>
                  </a:moveTo>
                  <a:lnTo>
                    <a:pt x="44450" y="15875"/>
                  </a:lnTo>
                  <a:lnTo>
                    <a:pt x="50148" y="25101"/>
                  </a:lnTo>
                  <a:lnTo>
                    <a:pt x="55372" y="156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66259" y="2729483"/>
              <a:ext cx="471805" cy="73025"/>
            </a:xfrm>
            <a:custGeom>
              <a:avLst/>
              <a:gdLst/>
              <a:ahLst/>
              <a:cxnLst/>
              <a:rect l="l" t="t" r="r" b="b"/>
              <a:pathLst>
                <a:path w="471804" h="73025">
                  <a:moveTo>
                    <a:pt x="0" y="0"/>
                  </a:moveTo>
                  <a:lnTo>
                    <a:pt x="69770" y="2047"/>
                  </a:lnTo>
                  <a:lnTo>
                    <a:pt x="133884" y="7599"/>
                  </a:lnTo>
                  <a:lnTo>
                    <a:pt x="186683" y="15773"/>
                  </a:lnTo>
                  <a:lnTo>
                    <a:pt x="235712" y="36449"/>
                  </a:lnTo>
                  <a:lnTo>
                    <a:pt x="248912" y="47275"/>
                  </a:lnTo>
                  <a:lnTo>
                    <a:pt x="284748" y="57224"/>
                  </a:lnTo>
                  <a:lnTo>
                    <a:pt x="337567" y="65417"/>
                  </a:lnTo>
                  <a:lnTo>
                    <a:pt x="401718" y="70976"/>
                  </a:lnTo>
                  <a:lnTo>
                    <a:pt x="471550" y="7302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75734" y="2796285"/>
              <a:ext cx="937260" cy="340995"/>
            </a:xfrm>
            <a:custGeom>
              <a:avLst/>
              <a:gdLst/>
              <a:ahLst/>
              <a:cxnLst/>
              <a:rect l="l" t="t" r="r" b="b"/>
              <a:pathLst>
                <a:path w="937260" h="340994">
                  <a:moveTo>
                    <a:pt x="48798" y="130009"/>
                  </a:moveTo>
                  <a:lnTo>
                    <a:pt x="44703" y="137807"/>
                  </a:lnTo>
                  <a:lnTo>
                    <a:pt x="44830" y="138556"/>
                  </a:lnTo>
                  <a:lnTo>
                    <a:pt x="47498" y="149605"/>
                  </a:lnTo>
                  <a:lnTo>
                    <a:pt x="65024" y="192404"/>
                  </a:lnTo>
                  <a:lnTo>
                    <a:pt x="92075" y="232283"/>
                  </a:lnTo>
                  <a:lnTo>
                    <a:pt x="126873" y="267842"/>
                  </a:lnTo>
                  <a:lnTo>
                    <a:pt x="168020" y="297814"/>
                  </a:lnTo>
                  <a:lnTo>
                    <a:pt x="213867" y="320928"/>
                  </a:lnTo>
                  <a:lnTo>
                    <a:pt x="250443" y="332866"/>
                  </a:lnTo>
                  <a:lnTo>
                    <a:pt x="288289" y="339725"/>
                  </a:lnTo>
                  <a:lnTo>
                    <a:pt x="313943" y="340994"/>
                  </a:lnTo>
                  <a:lnTo>
                    <a:pt x="339343" y="339978"/>
                  </a:lnTo>
                  <a:lnTo>
                    <a:pt x="364489" y="337185"/>
                  </a:lnTo>
                  <a:lnTo>
                    <a:pt x="389254" y="332739"/>
                  </a:lnTo>
                  <a:lnTo>
                    <a:pt x="406849" y="328294"/>
                  </a:lnTo>
                  <a:lnTo>
                    <a:pt x="313563" y="328294"/>
                  </a:lnTo>
                  <a:lnTo>
                    <a:pt x="301370" y="328040"/>
                  </a:lnTo>
                  <a:lnTo>
                    <a:pt x="253237" y="320548"/>
                  </a:lnTo>
                  <a:lnTo>
                    <a:pt x="195706" y="298703"/>
                  </a:lnTo>
                  <a:lnTo>
                    <a:pt x="153797" y="273050"/>
                  </a:lnTo>
                  <a:lnTo>
                    <a:pt x="117220" y="241426"/>
                  </a:lnTo>
                  <a:lnTo>
                    <a:pt x="87629" y="205231"/>
                  </a:lnTo>
                  <a:lnTo>
                    <a:pt x="66548" y="166115"/>
                  </a:lnTo>
                  <a:lnTo>
                    <a:pt x="60341" y="147907"/>
                  </a:lnTo>
                  <a:lnTo>
                    <a:pt x="48798" y="130009"/>
                  </a:lnTo>
                  <a:close/>
                </a:path>
                <a:path w="937260" h="340994">
                  <a:moveTo>
                    <a:pt x="936498" y="0"/>
                  </a:moveTo>
                  <a:lnTo>
                    <a:pt x="869568" y="3683"/>
                  </a:lnTo>
                  <a:lnTo>
                    <a:pt x="804417" y="14224"/>
                  </a:lnTo>
                  <a:lnTo>
                    <a:pt x="743585" y="30606"/>
                  </a:lnTo>
                  <a:lnTo>
                    <a:pt x="688848" y="51815"/>
                  </a:lnTo>
                  <a:lnTo>
                    <a:pt x="653034" y="70485"/>
                  </a:lnTo>
                  <a:lnTo>
                    <a:pt x="614172" y="98298"/>
                  </a:lnTo>
                  <a:lnTo>
                    <a:pt x="586993" y="128650"/>
                  </a:lnTo>
                  <a:lnTo>
                    <a:pt x="573404" y="170179"/>
                  </a:lnTo>
                  <a:lnTo>
                    <a:pt x="573024" y="177926"/>
                  </a:lnTo>
                  <a:lnTo>
                    <a:pt x="572007" y="184912"/>
                  </a:lnTo>
                  <a:lnTo>
                    <a:pt x="556640" y="220217"/>
                  </a:lnTo>
                  <a:lnTo>
                    <a:pt x="526288" y="254000"/>
                  </a:lnTo>
                  <a:lnTo>
                    <a:pt x="493140" y="278002"/>
                  </a:lnTo>
                  <a:lnTo>
                    <a:pt x="453643" y="298703"/>
                  </a:lnTo>
                  <a:lnTo>
                    <a:pt x="409575" y="314578"/>
                  </a:lnTo>
                  <a:lnTo>
                    <a:pt x="362203" y="324738"/>
                  </a:lnTo>
                  <a:lnTo>
                    <a:pt x="313563" y="328294"/>
                  </a:lnTo>
                  <a:lnTo>
                    <a:pt x="406849" y="328294"/>
                  </a:lnTo>
                  <a:lnTo>
                    <a:pt x="459231" y="310134"/>
                  </a:lnTo>
                  <a:lnTo>
                    <a:pt x="500125" y="288671"/>
                  </a:lnTo>
                  <a:lnTo>
                    <a:pt x="535177" y="263143"/>
                  </a:lnTo>
                  <a:lnTo>
                    <a:pt x="562101" y="234441"/>
                  </a:lnTo>
                  <a:lnTo>
                    <a:pt x="582580" y="194944"/>
                  </a:lnTo>
                  <a:lnTo>
                    <a:pt x="586147" y="170179"/>
                  </a:lnTo>
                  <a:lnTo>
                    <a:pt x="586486" y="164084"/>
                  </a:lnTo>
                  <a:lnTo>
                    <a:pt x="602361" y="128904"/>
                  </a:lnTo>
                  <a:lnTo>
                    <a:pt x="630427" y="101091"/>
                  </a:lnTo>
                  <a:lnTo>
                    <a:pt x="670305" y="75311"/>
                  </a:lnTo>
                  <a:lnTo>
                    <a:pt x="719581" y="52577"/>
                  </a:lnTo>
                  <a:lnTo>
                    <a:pt x="776351" y="34036"/>
                  </a:lnTo>
                  <a:lnTo>
                    <a:pt x="838326" y="20700"/>
                  </a:lnTo>
                  <a:lnTo>
                    <a:pt x="903477" y="13588"/>
                  </a:lnTo>
                  <a:lnTo>
                    <a:pt x="936878" y="12700"/>
                  </a:lnTo>
                  <a:lnTo>
                    <a:pt x="936498" y="0"/>
                  </a:lnTo>
                  <a:close/>
                </a:path>
                <a:path w="937260" h="340994">
                  <a:moveTo>
                    <a:pt x="47625" y="104775"/>
                  </a:moveTo>
                  <a:lnTo>
                    <a:pt x="0" y="195706"/>
                  </a:lnTo>
                  <a:lnTo>
                    <a:pt x="1142" y="199516"/>
                  </a:lnTo>
                  <a:lnTo>
                    <a:pt x="4317" y="201167"/>
                  </a:lnTo>
                  <a:lnTo>
                    <a:pt x="7365" y="202818"/>
                  </a:lnTo>
                  <a:lnTo>
                    <a:pt x="11302" y="201549"/>
                  </a:lnTo>
                  <a:lnTo>
                    <a:pt x="12826" y="198500"/>
                  </a:lnTo>
                  <a:lnTo>
                    <a:pt x="44703" y="137807"/>
                  </a:lnTo>
                  <a:lnTo>
                    <a:pt x="42925" y="127380"/>
                  </a:lnTo>
                  <a:lnTo>
                    <a:pt x="41910" y="118110"/>
                  </a:lnTo>
                  <a:lnTo>
                    <a:pt x="54482" y="116712"/>
                  </a:lnTo>
                  <a:lnTo>
                    <a:pt x="55322" y="116712"/>
                  </a:lnTo>
                  <a:lnTo>
                    <a:pt x="47625" y="104775"/>
                  </a:lnTo>
                  <a:close/>
                </a:path>
                <a:path w="937260" h="340994">
                  <a:moveTo>
                    <a:pt x="55322" y="116712"/>
                  </a:moveTo>
                  <a:lnTo>
                    <a:pt x="54482" y="116712"/>
                  </a:lnTo>
                  <a:lnTo>
                    <a:pt x="55372" y="125349"/>
                  </a:lnTo>
                  <a:lnTo>
                    <a:pt x="90760" y="195072"/>
                  </a:lnTo>
                  <a:lnTo>
                    <a:pt x="96519" y="198754"/>
                  </a:lnTo>
                  <a:lnTo>
                    <a:pt x="99567" y="196850"/>
                  </a:lnTo>
                  <a:lnTo>
                    <a:pt x="102488" y="194944"/>
                  </a:lnTo>
                  <a:lnTo>
                    <a:pt x="103250" y="191008"/>
                  </a:lnTo>
                  <a:lnTo>
                    <a:pt x="101345" y="188087"/>
                  </a:lnTo>
                  <a:lnTo>
                    <a:pt x="55322" y="116712"/>
                  </a:lnTo>
                  <a:close/>
                </a:path>
                <a:path w="937260" h="340994">
                  <a:moveTo>
                    <a:pt x="54862" y="120396"/>
                  </a:moveTo>
                  <a:lnTo>
                    <a:pt x="53848" y="120396"/>
                  </a:lnTo>
                  <a:lnTo>
                    <a:pt x="48798" y="130009"/>
                  </a:lnTo>
                  <a:lnTo>
                    <a:pt x="60341" y="147907"/>
                  </a:lnTo>
                  <a:lnTo>
                    <a:pt x="59689" y="145796"/>
                  </a:lnTo>
                  <a:lnTo>
                    <a:pt x="57150" y="135509"/>
                  </a:lnTo>
                  <a:lnTo>
                    <a:pt x="55372" y="125349"/>
                  </a:lnTo>
                  <a:lnTo>
                    <a:pt x="54862" y="120396"/>
                  </a:lnTo>
                  <a:close/>
                </a:path>
                <a:path w="937260" h="340994">
                  <a:moveTo>
                    <a:pt x="54482" y="116712"/>
                  </a:moveTo>
                  <a:lnTo>
                    <a:pt x="41910" y="118110"/>
                  </a:lnTo>
                  <a:lnTo>
                    <a:pt x="42925" y="127380"/>
                  </a:lnTo>
                  <a:lnTo>
                    <a:pt x="44703" y="137807"/>
                  </a:lnTo>
                  <a:lnTo>
                    <a:pt x="48798" y="130009"/>
                  </a:lnTo>
                  <a:lnTo>
                    <a:pt x="42925" y="120903"/>
                  </a:lnTo>
                  <a:lnTo>
                    <a:pt x="53848" y="120396"/>
                  </a:lnTo>
                  <a:lnTo>
                    <a:pt x="54862" y="120396"/>
                  </a:lnTo>
                  <a:lnTo>
                    <a:pt x="54482" y="116712"/>
                  </a:lnTo>
                  <a:close/>
                </a:path>
                <a:path w="937260" h="340994">
                  <a:moveTo>
                    <a:pt x="53848" y="120396"/>
                  </a:moveTo>
                  <a:lnTo>
                    <a:pt x="42925" y="120903"/>
                  </a:lnTo>
                  <a:lnTo>
                    <a:pt x="48798" y="130009"/>
                  </a:lnTo>
                  <a:lnTo>
                    <a:pt x="53848" y="1203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72255" y="2657855"/>
              <a:ext cx="85343" cy="990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85487" y="2677667"/>
              <a:ext cx="83819" cy="990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696973" y="6388156"/>
            <a:ext cx="5516880" cy="288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031875" algn="l"/>
              </a:tabLst>
            </a:pPr>
            <a:r>
              <a:rPr sz="1700" b="1" spc="-5" dirty="0">
                <a:latin typeface="Verdana"/>
                <a:cs typeface="Verdana"/>
              </a:rPr>
              <a:t>Figure</a:t>
            </a:r>
            <a:r>
              <a:rPr sz="1700" spc="-5" dirty="0">
                <a:latin typeface="Verdana"/>
                <a:cs typeface="Verdana"/>
              </a:rPr>
              <a:t>:	</a:t>
            </a:r>
            <a:r>
              <a:rPr sz="1700" spc="-30" dirty="0">
                <a:latin typeface="Verdana"/>
                <a:cs typeface="Verdana"/>
              </a:rPr>
              <a:t>Two-way </a:t>
            </a:r>
            <a:r>
              <a:rPr sz="1700" dirty="0">
                <a:latin typeface="Verdana"/>
                <a:cs typeface="Verdana"/>
              </a:rPr>
              <a:t>threaded tree </a:t>
            </a:r>
            <a:r>
              <a:rPr sz="1700" spc="-5" dirty="0">
                <a:latin typeface="Verdana"/>
                <a:cs typeface="Verdana"/>
              </a:rPr>
              <a:t>with </a:t>
            </a:r>
            <a:r>
              <a:rPr sz="1700" dirty="0">
                <a:latin typeface="Verdana"/>
                <a:cs typeface="Verdana"/>
              </a:rPr>
              <a:t>header</a:t>
            </a:r>
            <a:r>
              <a:rPr sz="1700" spc="-8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node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4294967295"/>
          </p:nvPr>
        </p:nvSpPr>
        <p:spPr>
          <a:xfrm>
            <a:off x="48564" y="6525979"/>
            <a:ext cx="4349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25</a:t>
            </a:fld>
            <a:endParaRPr spc="-5" dirty="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4294967295"/>
          </p:nvPr>
        </p:nvSpPr>
        <p:spPr>
          <a:xfrm>
            <a:off x="8636889" y="6645323"/>
            <a:ext cx="450215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IIT,</a:t>
            </a:r>
            <a:r>
              <a:rPr spc="-70" dirty="0"/>
              <a:t> </a:t>
            </a:r>
            <a:r>
              <a:rPr dirty="0"/>
              <a:t>JU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2917" y="3156331"/>
            <a:ext cx="8042909" cy="1687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700" spc="-90" dirty="0">
                <a:latin typeface="Verdana"/>
                <a:cs typeface="Verdana"/>
              </a:rPr>
              <a:t>To </a:t>
            </a:r>
            <a:r>
              <a:rPr sz="1700" spc="-5" dirty="0">
                <a:latin typeface="Verdana"/>
                <a:cs typeface="Verdana"/>
              </a:rPr>
              <a:t>traverse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5" dirty="0">
                <a:latin typeface="Verdana"/>
                <a:cs typeface="Verdana"/>
              </a:rPr>
              <a:t>non-empty binary </a:t>
            </a:r>
            <a:r>
              <a:rPr sz="1700" dirty="0">
                <a:latin typeface="Verdana"/>
                <a:cs typeface="Verdana"/>
              </a:rPr>
              <a:t>tree using </a:t>
            </a:r>
            <a:r>
              <a:rPr sz="1700" dirty="0">
                <a:solidFill>
                  <a:srgbClr val="6600FF"/>
                </a:solidFill>
                <a:latin typeface="Verdana"/>
                <a:cs typeface="Verdana"/>
              </a:rPr>
              <a:t>In-order </a:t>
            </a:r>
            <a:r>
              <a:rPr sz="1700" spc="-5" dirty="0">
                <a:solidFill>
                  <a:srgbClr val="6600FF"/>
                </a:solidFill>
                <a:latin typeface="Verdana"/>
                <a:cs typeface="Verdana"/>
              </a:rPr>
              <a:t>traversal</a:t>
            </a:r>
            <a:r>
              <a:rPr sz="1700" spc="-5" dirty="0">
                <a:latin typeface="Verdana"/>
                <a:cs typeface="Verdana"/>
              </a:rPr>
              <a:t>, </a:t>
            </a:r>
            <a:r>
              <a:rPr sz="1700" dirty="0">
                <a:latin typeface="Verdana"/>
                <a:cs typeface="Verdana"/>
              </a:rPr>
              <a:t>we need  </a:t>
            </a:r>
            <a:r>
              <a:rPr sz="1700" spc="-5" dirty="0">
                <a:latin typeface="Verdana"/>
                <a:cs typeface="Verdana"/>
              </a:rPr>
              <a:t>to </a:t>
            </a:r>
            <a:r>
              <a:rPr sz="1700" dirty="0">
                <a:latin typeface="Verdana"/>
                <a:cs typeface="Verdana"/>
              </a:rPr>
              <a:t>perform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following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operations:</a:t>
            </a:r>
            <a:endParaRPr sz="1700">
              <a:latin typeface="Verdana"/>
              <a:cs typeface="Verdana"/>
            </a:endParaRPr>
          </a:p>
          <a:p>
            <a:pPr marL="1381125" lvl="1" indent="-454659">
              <a:lnSpc>
                <a:spcPct val="100000"/>
              </a:lnSpc>
              <a:spcBef>
                <a:spcPts val="1195"/>
              </a:spcBef>
              <a:buAutoNum type="arabicParenBoth"/>
              <a:tabLst>
                <a:tab pos="1381125" algn="l"/>
                <a:tab pos="1381760" algn="l"/>
              </a:tabLst>
            </a:pPr>
            <a:r>
              <a:rPr sz="1500" spc="-30" dirty="0">
                <a:latin typeface="Verdana"/>
                <a:cs typeface="Verdana"/>
              </a:rPr>
              <a:t>Traverse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left </a:t>
            </a:r>
            <a:r>
              <a:rPr sz="1500" spc="-5" dirty="0">
                <a:latin typeface="Verdana"/>
                <a:cs typeface="Verdana"/>
              </a:rPr>
              <a:t>subtree </a:t>
            </a:r>
            <a:r>
              <a:rPr sz="1500" dirty="0">
                <a:latin typeface="Verdana"/>
                <a:cs typeface="Verdana"/>
              </a:rPr>
              <a:t>of R </a:t>
            </a:r>
            <a:r>
              <a:rPr sz="1500" spc="-10" dirty="0">
                <a:latin typeface="Verdana"/>
                <a:cs typeface="Verdana"/>
              </a:rPr>
              <a:t>in</a:t>
            </a:r>
            <a:r>
              <a:rPr sz="1500" spc="3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in-order</a:t>
            </a:r>
            <a:endParaRPr sz="1500">
              <a:latin typeface="Verdana"/>
              <a:cs typeface="Verdana"/>
            </a:endParaRPr>
          </a:p>
          <a:p>
            <a:pPr marL="1381125" lvl="1" indent="-454659">
              <a:lnSpc>
                <a:spcPct val="100000"/>
              </a:lnSpc>
              <a:spcBef>
                <a:spcPts val="1200"/>
              </a:spcBef>
              <a:buAutoNum type="arabicParenBoth"/>
              <a:tabLst>
                <a:tab pos="1381125" algn="l"/>
                <a:tab pos="1381760" algn="l"/>
              </a:tabLst>
            </a:pPr>
            <a:r>
              <a:rPr sz="1500" spc="-5" dirty="0">
                <a:solidFill>
                  <a:srgbClr val="6600FF"/>
                </a:solidFill>
                <a:latin typeface="Verdana"/>
                <a:cs typeface="Verdana"/>
              </a:rPr>
              <a:t>Process the root</a:t>
            </a:r>
            <a:r>
              <a:rPr sz="1500" spc="20" dirty="0">
                <a:solidFill>
                  <a:srgbClr val="6600FF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6600FF"/>
                </a:solidFill>
                <a:latin typeface="Verdana"/>
                <a:cs typeface="Verdana"/>
              </a:rPr>
              <a:t>R</a:t>
            </a:r>
            <a:endParaRPr sz="1500">
              <a:latin typeface="Verdana"/>
              <a:cs typeface="Verdana"/>
            </a:endParaRPr>
          </a:p>
          <a:p>
            <a:pPr marL="1381125" lvl="1" indent="-454659">
              <a:lnSpc>
                <a:spcPct val="100000"/>
              </a:lnSpc>
              <a:spcBef>
                <a:spcPts val="1200"/>
              </a:spcBef>
              <a:buAutoNum type="arabicParenBoth"/>
              <a:tabLst>
                <a:tab pos="1381125" algn="l"/>
                <a:tab pos="1381760" algn="l"/>
              </a:tabLst>
            </a:pPr>
            <a:r>
              <a:rPr sz="1500" spc="-30" dirty="0">
                <a:latin typeface="Verdana"/>
                <a:cs typeface="Verdana"/>
              </a:rPr>
              <a:t>Traverse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right </a:t>
            </a:r>
            <a:r>
              <a:rPr sz="1500" spc="-5" dirty="0">
                <a:latin typeface="Verdana"/>
                <a:cs typeface="Verdana"/>
              </a:rPr>
              <a:t>subtree </a:t>
            </a:r>
            <a:r>
              <a:rPr sz="1500" dirty="0">
                <a:latin typeface="Verdana"/>
                <a:cs typeface="Verdana"/>
              </a:rPr>
              <a:t>of R </a:t>
            </a:r>
            <a:r>
              <a:rPr sz="1500" spc="-10" dirty="0">
                <a:latin typeface="Verdana"/>
                <a:cs typeface="Verdana"/>
              </a:rPr>
              <a:t>in</a:t>
            </a:r>
            <a:r>
              <a:rPr sz="1500" spc="4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in-order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014" y="599947"/>
            <a:ext cx="4377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u="heavy" spc="-5" dirty="0">
                <a:solidFill>
                  <a:srgbClr val="6600FF"/>
                </a:solidFill>
                <a:uFill>
                  <a:solidFill>
                    <a:srgbClr val="6600FF"/>
                  </a:solidFill>
                </a:uFill>
                <a:latin typeface="Verdana"/>
                <a:cs typeface="Verdana"/>
              </a:rPr>
              <a:t>In-order </a:t>
            </a:r>
            <a:r>
              <a:rPr sz="1700" b="1" u="heavy" dirty="0">
                <a:solidFill>
                  <a:srgbClr val="6600FF"/>
                </a:solidFill>
                <a:uFill>
                  <a:solidFill>
                    <a:srgbClr val="6600FF"/>
                  </a:solidFill>
                </a:uFill>
                <a:latin typeface="Verdana"/>
                <a:cs typeface="Verdana"/>
              </a:rPr>
              <a:t>traversal </a:t>
            </a:r>
            <a:r>
              <a:rPr sz="1700" b="1" u="heavy" spc="-5" dirty="0">
                <a:solidFill>
                  <a:srgbClr val="6600FF"/>
                </a:solidFill>
                <a:uFill>
                  <a:solidFill>
                    <a:srgbClr val="6600FF"/>
                  </a:solidFill>
                </a:uFill>
                <a:latin typeface="Verdana"/>
                <a:cs typeface="Verdana"/>
              </a:rPr>
              <a:t>Algorithm</a:t>
            </a:r>
            <a:r>
              <a:rPr sz="1700" b="1" u="heavy" spc="-114" dirty="0">
                <a:solidFill>
                  <a:srgbClr val="6600FF"/>
                </a:solidFill>
                <a:uFill>
                  <a:solidFill>
                    <a:srgbClr val="6600FF"/>
                  </a:solidFill>
                </a:uFill>
                <a:latin typeface="Verdana"/>
                <a:cs typeface="Verdana"/>
              </a:rPr>
              <a:t> </a:t>
            </a:r>
            <a:r>
              <a:rPr sz="1700" b="1" u="heavy" dirty="0">
                <a:solidFill>
                  <a:srgbClr val="6600FF"/>
                </a:solidFill>
                <a:uFill>
                  <a:solidFill>
                    <a:srgbClr val="6600FF"/>
                  </a:solidFill>
                </a:uFill>
                <a:latin typeface="Verdana"/>
                <a:cs typeface="Verdana"/>
              </a:rPr>
              <a:t>(LNR):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751832" y="1034605"/>
            <a:ext cx="1425575" cy="1728470"/>
            <a:chOff x="4751832" y="1034605"/>
            <a:chExt cx="1425575" cy="1728470"/>
          </a:xfrm>
        </p:grpSpPr>
        <p:sp>
          <p:nvSpPr>
            <p:cNvPr id="6" name="object 6"/>
            <p:cNvSpPr/>
            <p:nvPr/>
          </p:nvSpPr>
          <p:spPr>
            <a:xfrm>
              <a:off x="4751832" y="1717547"/>
              <a:ext cx="1405255" cy="1045844"/>
            </a:xfrm>
            <a:custGeom>
              <a:avLst/>
              <a:gdLst/>
              <a:ahLst/>
              <a:cxnLst/>
              <a:rect l="l" t="t" r="r" b="b"/>
              <a:pathLst>
                <a:path w="1405254" h="1045844">
                  <a:moveTo>
                    <a:pt x="702563" y="0"/>
                  </a:moveTo>
                  <a:lnTo>
                    <a:pt x="0" y="1045463"/>
                  </a:lnTo>
                  <a:lnTo>
                    <a:pt x="1405127" y="1045463"/>
                  </a:lnTo>
                  <a:lnTo>
                    <a:pt x="702563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86400" y="103936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800" y="0"/>
                  </a:moveTo>
                  <a:lnTo>
                    <a:pt x="0" y="6858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396037" y="1034605"/>
            <a:ext cx="1654175" cy="1663064"/>
            <a:chOff x="6396037" y="1034605"/>
            <a:chExt cx="1654175" cy="1663064"/>
          </a:xfrm>
        </p:grpSpPr>
        <p:sp>
          <p:nvSpPr>
            <p:cNvPr id="9" name="object 9"/>
            <p:cNvSpPr/>
            <p:nvPr/>
          </p:nvSpPr>
          <p:spPr>
            <a:xfrm>
              <a:off x="7059168" y="1668779"/>
              <a:ext cx="990600" cy="1028700"/>
            </a:xfrm>
            <a:custGeom>
              <a:avLst/>
              <a:gdLst/>
              <a:ahLst/>
              <a:cxnLst/>
              <a:rect l="l" t="t" r="r" b="b"/>
              <a:pathLst>
                <a:path w="990600" h="1028700">
                  <a:moveTo>
                    <a:pt x="0" y="0"/>
                  </a:moveTo>
                  <a:lnTo>
                    <a:pt x="0" y="1028700"/>
                  </a:lnTo>
                  <a:lnTo>
                    <a:pt x="990600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00800" y="1039367"/>
              <a:ext cx="1066800" cy="1371600"/>
            </a:xfrm>
            <a:custGeom>
              <a:avLst/>
              <a:gdLst/>
              <a:ahLst/>
              <a:cxnLst/>
              <a:rect l="l" t="t" r="r" b="b"/>
              <a:pathLst>
                <a:path w="1066800" h="1371600">
                  <a:moveTo>
                    <a:pt x="0" y="0"/>
                  </a:moveTo>
                  <a:lnTo>
                    <a:pt x="685800" y="685800"/>
                  </a:lnTo>
                </a:path>
                <a:path w="1066800" h="1371600">
                  <a:moveTo>
                    <a:pt x="838200" y="914400"/>
                  </a:moveTo>
                  <a:lnTo>
                    <a:pt x="1066800" y="1371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62447" y="1757552"/>
            <a:ext cx="1739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Verdana"/>
                <a:cs typeface="Verdana"/>
              </a:rPr>
              <a:t>B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05400" y="1953767"/>
            <a:ext cx="685800" cy="457200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228600" y="0"/>
                </a:moveTo>
                <a:lnTo>
                  <a:pt x="0" y="457200"/>
                </a:lnTo>
              </a:path>
              <a:path w="685800" h="457200">
                <a:moveTo>
                  <a:pt x="457200" y="0"/>
                </a:moveTo>
                <a:lnTo>
                  <a:pt x="68580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430769" y="2443352"/>
            <a:ext cx="14986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Verdana"/>
                <a:cs typeface="Verdana"/>
              </a:rPr>
              <a:t>F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72303" y="2443352"/>
            <a:ext cx="19240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Verdana"/>
                <a:cs typeface="Verdana"/>
              </a:rPr>
              <a:t>D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48020" y="2443352"/>
            <a:ext cx="16256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Verdana"/>
                <a:cs typeface="Verdana"/>
              </a:rPr>
              <a:t>E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12178" y="1308353"/>
            <a:ext cx="2027555" cy="734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Verdana"/>
                <a:cs typeface="Verdana"/>
              </a:rPr>
              <a:t>Right </a:t>
            </a:r>
            <a:r>
              <a:rPr sz="1700" dirty="0">
                <a:latin typeface="Verdana"/>
                <a:cs typeface="Verdana"/>
              </a:rPr>
              <a:t>Subtree</a:t>
            </a:r>
            <a:r>
              <a:rPr sz="1700" spc="-6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R</a:t>
            </a:r>
            <a:r>
              <a:rPr sz="1650" spc="-15" baseline="-25252" dirty="0">
                <a:latin typeface="Verdana"/>
                <a:cs typeface="Verdana"/>
              </a:rPr>
              <a:t>T</a:t>
            </a:r>
            <a:endParaRPr sz="1650" baseline="-25252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1495"/>
              </a:spcBef>
            </a:pPr>
            <a:r>
              <a:rPr sz="1700" dirty="0">
                <a:latin typeface="Verdana"/>
                <a:cs typeface="Verdana"/>
              </a:rPr>
              <a:t>C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40676" y="1686686"/>
            <a:ext cx="334010" cy="381635"/>
          </a:xfrm>
          <a:custGeom>
            <a:avLst/>
            <a:gdLst/>
            <a:ahLst/>
            <a:cxnLst/>
            <a:rect l="l" t="t" r="r" b="b"/>
            <a:pathLst>
              <a:path w="334009" h="381635">
                <a:moveTo>
                  <a:pt x="0" y="300482"/>
                </a:moveTo>
                <a:lnTo>
                  <a:pt x="26924" y="381380"/>
                </a:lnTo>
                <a:lnTo>
                  <a:pt x="69891" y="319404"/>
                </a:lnTo>
                <a:lnTo>
                  <a:pt x="42291" y="319404"/>
                </a:lnTo>
                <a:lnTo>
                  <a:pt x="29718" y="317626"/>
                </a:lnTo>
                <a:lnTo>
                  <a:pt x="31359" y="305022"/>
                </a:lnTo>
                <a:lnTo>
                  <a:pt x="0" y="300482"/>
                </a:lnTo>
                <a:close/>
              </a:path>
              <a:path w="334009" h="381635">
                <a:moveTo>
                  <a:pt x="31359" y="305022"/>
                </a:moveTo>
                <a:lnTo>
                  <a:pt x="29718" y="317626"/>
                </a:lnTo>
                <a:lnTo>
                  <a:pt x="42291" y="319404"/>
                </a:lnTo>
                <a:lnTo>
                  <a:pt x="43920" y="306840"/>
                </a:lnTo>
                <a:lnTo>
                  <a:pt x="31359" y="305022"/>
                </a:lnTo>
                <a:close/>
              </a:path>
              <a:path w="334009" h="381635">
                <a:moveTo>
                  <a:pt x="43920" y="306840"/>
                </a:moveTo>
                <a:lnTo>
                  <a:pt x="42291" y="319404"/>
                </a:lnTo>
                <a:lnTo>
                  <a:pt x="69891" y="319404"/>
                </a:lnTo>
                <a:lnTo>
                  <a:pt x="75438" y="311403"/>
                </a:lnTo>
                <a:lnTo>
                  <a:pt x="43920" y="306840"/>
                </a:lnTo>
                <a:close/>
              </a:path>
              <a:path w="334009" h="381635">
                <a:moveTo>
                  <a:pt x="188849" y="0"/>
                </a:moveTo>
                <a:lnTo>
                  <a:pt x="146430" y="4825"/>
                </a:lnTo>
                <a:lnTo>
                  <a:pt x="120142" y="16510"/>
                </a:lnTo>
                <a:lnTo>
                  <a:pt x="109347" y="24257"/>
                </a:lnTo>
                <a:lnTo>
                  <a:pt x="84200" y="56387"/>
                </a:lnTo>
                <a:lnTo>
                  <a:pt x="68833" y="95503"/>
                </a:lnTo>
                <a:lnTo>
                  <a:pt x="53848" y="156083"/>
                </a:lnTo>
                <a:lnTo>
                  <a:pt x="44450" y="209296"/>
                </a:lnTo>
                <a:lnTo>
                  <a:pt x="36956" y="262254"/>
                </a:lnTo>
                <a:lnTo>
                  <a:pt x="31359" y="305022"/>
                </a:lnTo>
                <a:lnTo>
                  <a:pt x="43920" y="306840"/>
                </a:lnTo>
                <a:lnTo>
                  <a:pt x="46227" y="289051"/>
                </a:lnTo>
                <a:lnTo>
                  <a:pt x="49529" y="263905"/>
                </a:lnTo>
                <a:lnTo>
                  <a:pt x="57023" y="211327"/>
                </a:lnTo>
                <a:lnTo>
                  <a:pt x="66294" y="158750"/>
                </a:lnTo>
                <a:lnTo>
                  <a:pt x="77724" y="110489"/>
                </a:lnTo>
                <a:lnTo>
                  <a:pt x="91567" y="70612"/>
                </a:lnTo>
                <a:lnTo>
                  <a:pt x="117073" y="34543"/>
                </a:lnTo>
                <a:lnTo>
                  <a:pt x="116840" y="34543"/>
                </a:lnTo>
                <a:lnTo>
                  <a:pt x="126927" y="27304"/>
                </a:lnTo>
                <a:lnTo>
                  <a:pt x="127634" y="26797"/>
                </a:lnTo>
                <a:lnTo>
                  <a:pt x="127811" y="26797"/>
                </a:lnTo>
                <a:lnTo>
                  <a:pt x="137668" y="21462"/>
                </a:lnTo>
                <a:lnTo>
                  <a:pt x="149225" y="17272"/>
                </a:lnTo>
                <a:lnTo>
                  <a:pt x="161417" y="14350"/>
                </a:lnTo>
                <a:lnTo>
                  <a:pt x="174498" y="12953"/>
                </a:lnTo>
                <a:lnTo>
                  <a:pt x="188214" y="12573"/>
                </a:lnTo>
                <a:lnTo>
                  <a:pt x="265364" y="12573"/>
                </a:lnTo>
                <a:lnTo>
                  <a:pt x="251078" y="8889"/>
                </a:lnTo>
                <a:lnTo>
                  <a:pt x="235076" y="5461"/>
                </a:lnTo>
                <a:lnTo>
                  <a:pt x="219455" y="2666"/>
                </a:lnTo>
                <a:lnTo>
                  <a:pt x="203834" y="762"/>
                </a:lnTo>
                <a:lnTo>
                  <a:pt x="188849" y="0"/>
                </a:lnTo>
                <a:close/>
              </a:path>
              <a:path w="334009" h="381635">
                <a:moveTo>
                  <a:pt x="265364" y="12573"/>
                </a:moveTo>
                <a:lnTo>
                  <a:pt x="188214" y="12573"/>
                </a:lnTo>
                <a:lnTo>
                  <a:pt x="202438" y="13335"/>
                </a:lnTo>
                <a:lnTo>
                  <a:pt x="217170" y="15112"/>
                </a:lnTo>
                <a:lnTo>
                  <a:pt x="263905" y="25273"/>
                </a:lnTo>
                <a:lnTo>
                  <a:pt x="329819" y="45212"/>
                </a:lnTo>
                <a:lnTo>
                  <a:pt x="333628" y="33147"/>
                </a:lnTo>
                <a:lnTo>
                  <a:pt x="300354" y="22605"/>
                </a:lnTo>
                <a:lnTo>
                  <a:pt x="267334" y="13080"/>
                </a:lnTo>
                <a:lnTo>
                  <a:pt x="265364" y="12573"/>
                </a:lnTo>
                <a:close/>
              </a:path>
              <a:path w="334009" h="381635">
                <a:moveTo>
                  <a:pt x="117601" y="34036"/>
                </a:moveTo>
                <a:lnTo>
                  <a:pt x="116840" y="34543"/>
                </a:lnTo>
                <a:lnTo>
                  <a:pt x="117073" y="34543"/>
                </a:lnTo>
                <a:lnTo>
                  <a:pt x="117601" y="34036"/>
                </a:lnTo>
                <a:close/>
              </a:path>
              <a:path w="334009" h="381635">
                <a:moveTo>
                  <a:pt x="127634" y="26797"/>
                </a:moveTo>
                <a:lnTo>
                  <a:pt x="126873" y="27304"/>
                </a:lnTo>
                <a:lnTo>
                  <a:pt x="127093" y="27185"/>
                </a:lnTo>
                <a:lnTo>
                  <a:pt x="127634" y="26797"/>
                </a:lnTo>
                <a:close/>
              </a:path>
              <a:path w="334009" h="381635">
                <a:moveTo>
                  <a:pt x="127093" y="27185"/>
                </a:moveTo>
                <a:lnTo>
                  <a:pt x="126873" y="27304"/>
                </a:lnTo>
                <a:lnTo>
                  <a:pt x="127093" y="27185"/>
                </a:lnTo>
                <a:close/>
              </a:path>
              <a:path w="334009" h="381635">
                <a:moveTo>
                  <a:pt x="127811" y="26797"/>
                </a:moveTo>
                <a:lnTo>
                  <a:pt x="127634" y="26797"/>
                </a:lnTo>
                <a:lnTo>
                  <a:pt x="127093" y="27185"/>
                </a:lnTo>
                <a:lnTo>
                  <a:pt x="127811" y="267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28821" y="1452752"/>
            <a:ext cx="156400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Verdana"/>
                <a:cs typeface="Verdana"/>
              </a:rPr>
              <a:t>Left Subtree</a:t>
            </a:r>
            <a:r>
              <a:rPr sz="1700" spc="-8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L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48503" y="1588389"/>
            <a:ext cx="1143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Verdana"/>
                <a:cs typeface="Verdana"/>
              </a:rPr>
              <a:t>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785740" y="1720469"/>
            <a:ext cx="396240" cy="372745"/>
          </a:xfrm>
          <a:custGeom>
            <a:avLst/>
            <a:gdLst/>
            <a:ahLst/>
            <a:cxnLst/>
            <a:rect l="l" t="t" r="r" b="b"/>
            <a:pathLst>
              <a:path w="396239" h="372744">
                <a:moveTo>
                  <a:pt x="319625" y="341112"/>
                </a:moveTo>
                <a:lnTo>
                  <a:pt x="314325" y="372490"/>
                </a:lnTo>
                <a:lnTo>
                  <a:pt x="395859" y="347598"/>
                </a:lnTo>
                <a:lnTo>
                  <a:pt x="389949" y="343280"/>
                </a:lnTo>
                <a:lnTo>
                  <a:pt x="332105" y="343280"/>
                </a:lnTo>
                <a:lnTo>
                  <a:pt x="319625" y="341112"/>
                </a:lnTo>
                <a:close/>
              </a:path>
              <a:path w="396239" h="372744">
                <a:moveTo>
                  <a:pt x="321745" y="328559"/>
                </a:moveTo>
                <a:lnTo>
                  <a:pt x="319625" y="341112"/>
                </a:lnTo>
                <a:lnTo>
                  <a:pt x="332105" y="343280"/>
                </a:lnTo>
                <a:lnTo>
                  <a:pt x="334391" y="330707"/>
                </a:lnTo>
                <a:lnTo>
                  <a:pt x="321745" y="328559"/>
                </a:lnTo>
                <a:close/>
              </a:path>
              <a:path w="396239" h="372744">
                <a:moveTo>
                  <a:pt x="327025" y="297306"/>
                </a:moveTo>
                <a:lnTo>
                  <a:pt x="321745" y="328559"/>
                </a:lnTo>
                <a:lnTo>
                  <a:pt x="334391" y="330707"/>
                </a:lnTo>
                <a:lnTo>
                  <a:pt x="332105" y="343280"/>
                </a:lnTo>
                <a:lnTo>
                  <a:pt x="389949" y="343280"/>
                </a:lnTo>
                <a:lnTo>
                  <a:pt x="327025" y="297306"/>
                </a:lnTo>
                <a:close/>
              </a:path>
              <a:path w="396239" h="372744">
                <a:moveTo>
                  <a:pt x="162941" y="0"/>
                </a:moveTo>
                <a:lnTo>
                  <a:pt x="127508" y="32130"/>
                </a:lnTo>
                <a:lnTo>
                  <a:pt x="93599" y="63880"/>
                </a:lnTo>
                <a:lnTo>
                  <a:pt x="62611" y="95250"/>
                </a:lnTo>
                <a:lnTo>
                  <a:pt x="36195" y="125729"/>
                </a:lnTo>
                <a:lnTo>
                  <a:pt x="8509" y="169290"/>
                </a:lnTo>
                <a:lnTo>
                  <a:pt x="0" y="204215"/>
                </a:lnTo>
                <a:lnTo>
                  <a:pt x="254" y="210946"/>
                </a:lnTo>
                <a:lnTo>
                  <a:pt x="18796" y="247903"/>
                </a:lnTo>
                <a:lnTo>
                  <a:pt x="54610" y="272668"/>
                </a:lnTo>
                <a:lnTo>
                  <a:pt x="104775" y="292988"/>
                </a:lnTo>
                <a:lnTo>
                  <a:pt x="153670" y="307213"/>
                </a:lnTo>
                <a:lnTo>
                  <a:pt x="208661" y="320166"/>
                </a:lnTo>
                <a:lnTo>
                  <a:pt x="268224" y="331977"/>
                </a:lnTo>
                <a:lnTo>
                  <a:pt x="319625" y="341112"/>
                </a:lnTo>
                <a:lnTo>
                  <a:pt x="321745" y="328559"/>
                </a:lnTo>
                <a:lnTo>
                  <a:pt x="301498" y="325119"/>
                </a:lnTo>
                <a:lnTo>
                  <a:pt x="240411" y="313816"/>
                </a:lnTo>
                <a:lnTo>
                  <a:pt x="183514" y="301497"/>
                </a:lnTo>
                <a:lnTo>
                  <a:pt x="132207" y="288163"/>
                </a:lnTo>
                <a:lnTo>
                  <a:pt x="87884" y="273557"/>
                </a:lnTo>
                <a:lnTo>
                  <a:pt x="52705" y="257175"/>
                </a:lnTo>
                <a:lnTo>
                  <a:pt x="20320" y="230123"/>
                </a:lnTo>
                <a:lnTo>
                  <a:pt x="12573" y="204850"/>
                </a:lnTo>
                <a:lnTo>
                  <a:pt x="12826" y="199389"/>
                </a:lnTo>
                <a:lnTo>
                  <a:pt x="26543" y="161797"/>
                </a:lnTo>
                <a:lnTo>
                  <a:pt x="58166" y="119125"/>
                </a:lnTo>
                <a:lnTo>
                  <a:pt x="86487" y="88772"/>
                </a:lnTo>
                <a:lnTo>
                  <a:pt x="118872" y="57403"/>
                </a:lnTo>
                <a:lnTo>
                  <a:pt x="171576" y="9397"/>
                </a:lnTo>
                <a:lnTo>
                  <a:pt x="1629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129654" y="505688"/>
            <a:ext cx="520065" cy="62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" marR="5080" indent="-71755">
              <a:lnSpc>
                <a:spcPct val="115199"/>
              </a:lnSpc>
              <a:spcBef>
                <a:spcPts val="100"/>
              </a:spcBef>
            </a:pPr>
            <a:r>
              <a:rPr sz="1700" spc="-35" dirty="0">
                <a:latin typeface="Verdana"/>
                <a:cs typeface="Verdana"/>
              </a:rPr>
              <a:t>R</a:t>
            </a:r>
            <a:r>
              <a:rPr sz="1700" dirty="0">
                <a:latin typeface="Verdana"/>
                <a:cs typeface="Verdana"/>
              </a:rPr>
              <a:t>oot  A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1604" y="5437632"/>
            <a:ext cx="5530850" cy="433070"/>
          </a:xfrm>
          <a:prstGeom prst="rect">
            <a:avLst/>
          </a:prstGeom>
          <a:solidFill>
            <a:srgbClr val="FBE3E3"/>
          </a:solidFill>
        </p:spPr>
        <p:txBody>
          <a:bodyPr vert="horz" wrap="square" lIns="0" tIns="4508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5"/>
              </a:spcBef>
            </a:pPr>
            <a:r>
              <a:rPr sz="1700" dirty="0">
                <a:latin typeface="Verdana"/>
                <a:cs typeface="Verdana"/>
              </a:rPr>
              <a:t>In-order </a:t>
            </a:r>
            <a:r>
              <a:rPr sz="1700" spc="-5" dirty="0">
                <a:latin typeface="Verdana"/>
                <a:cs typeface="Verdana"/>
              </a:rPr>
              <a:t>traversal </a:t>
            </a:r>
            <a:r>
              <a:rPr sz="1700" dirty="0">
                <a:latin typeface="Verdana"/>
                <a:cs typeface="Verdana"/>
              </a:rPr>
              <a:t>of the </a:t>
            </a:r>
            <a:r>
              <a:rPr sz="1700" spc="-10" dirty="0">
                <a:latin typeface="Verdana"/>
                <a:cs typeface="Verdana"/>
              </a:rPr>
              <a:t>above </a:t>
            </a:r>
            <a:r>
              <a:rPr sz="1700" dirty="0">
                <a:latin typeface="Verdana"/>
                <a:cs typeface="Verdana"/>
              </a:rPr>
              <a:t>tree is</a:t>
            </a:r>
            <a:r>
              <a:rPr sz="1700" spc="-70" dirty="0">
                <a:latin typeface="Verdana"/>
                <a:cs typeface="Verdana"/>
              </a:rPr>
              <a:t> </a:t>
            </a:r>
            <a:r>
              <a:rPr sz="1700" b="1" spc="-5" dirty="0">
                <a:solidFill>
                  <a:srgbClr val="0000FF"/>
                </a:solidFill>
                <a:latin typeface="Verdana"/>
                <a:cs typeface="Verdana"/>
              </a:rPr>
              <a:t>DBEACF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3709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Binary Tree</a:t>
            </a:r>
            <a:r>
              <a:rPr sz="2400" b="1" spc="-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Traversal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4294967295"/>
          </p:nvPr>
        </p:nvSpPr>
        <p:spPr>
          <a:xfrm>
            <a:off x="48564" y="6525979"/>
            <a:ext cx="4349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3</a:t>
            </a:fld>
            <a:endParaRPr spc="-5" dirty="0"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4294967295"/>
          </p:nvPr>
        </p:nvSpPr>
        <p:spPr>
          <a:xfrm>
            <a:off x="8636889" y="6645323"/>
            <a:ext cx="450215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IIT,</a:t>
            </a:r>
            <a:r>
              <a:rPr spc="-70" dirty="0"/>
              <a:t> </a:t>
            </a:r>
            <a:r>
              <a:rPr dirty="0"/>
              <a:t>JU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82041" y="3238881"/>
            <a:ext cx="8166100" cy="1687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1700" spc="-90" dirty="0">
                <a:latin typeface="Verdana"/>
                <a:cs typeface="Verdana"/>
              </a:rPr>
              <a:t>To </a:t>
            </a:r>
            <a:r>
              <a:rPr sz="1700" spc="-5" dirty="0">
                <a:latin typeface="Verdana"/>
                <a:cs typeface="Verdana"/>
              </a:rPr>
              <a:t>traverse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5" dirty="0">
                <a:latin typeface="Verdana"/>
                <a:cs typeface="Verdana"/>
              </a:rPr>
              <a:t>non-empty binary </a:t>
            </a:r>
            <a:r>
              <a:rPr sz="1700" dirty="0">
                <a:latin typeface="Verdana"/>
                <a:cs typeface="Verdana"/>
              </a:rPr>
              <a:t>tree using </a:t>
            </a:r>
            <a:r>
              <a:rPr sz="1700" dirty="0">
                <a:solidFill>
                  <a:srgbClr val="00AF50"/>
                </a:solidFill>
                <a:latin typeface="Verdana"/>
                <a:cs typeface="Verdana"/>
              </a:rPr>
              <a:t>Pre-order </a:t>
            </a:r>
            <a:r>
              <a:rPr sz="1700" spc="-5" dirty="0">
                <a:solidFill>
                  <a:srgbClr val="00AF50"/>
                </a:solidFill>
                <a:latin typeface="Verdana"/>
                <a:cs typeface="Verdana"/>
              </a:rPr>
              <a:t>traversal</a:t>
            </a:r>
            <a:r>
              <a:rPr sz="1700" spc="-5" dirty="0">
                <a:latin typeface="Verdana"/>
                <a:cs typeface="Verdana"/>
              </a:rPr>
              <a:t>, </a:t>
            </a:r>
            <a:r>
              <a:rPr sz="1700" dirty="0">
                <a:latin typeface="Verdana"/>
                <a:cs typeface="Verdana"/>
              </a:rPr>
              <a:t>we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need</a:t>
            </a:r>
            <a:endParaRPr sz="17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1700" dirty="0">
                <a:latin typeface="Verdana"/>
                <a:cs typeface="Verdana"/>
              </a:rPr>
              <a:t>to perform the following</a:t>
            </a:r>
            <a:r>
              <a:rPr sz="1700" spc="-5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operations:</a:t>
            </a:r>
            <a:endParaRPr sz="1700">
              <a:latin typeface="Verdana"/>
              <a:cs typeface="Verdana"/>
            </a:endParaRPr>
          </a:p>
          <a:p>
            <a:pPr marL="1381125" lvl="1" indent="-454659">
              <a:lnSpc>
                <a:spcPct val="100000"/>
              </a:lnSpc>
              <a:spcBef>
                <a:spcPts val="1195"/>
              </a:spcBef>
              <a:buAutoNum type="arabicParenBoth"/>
              <a:tabLst>
                <a:tab pos="1381125" algn="l"/>
                <a:tab pos="1381760" algn="l"/>
              </a:tabLst>
            </a:pPr>
            <a:r>
              <a:rPr sz="1500" spc="-5" dirty="0">
                <a:latin typeface="Verdana"/>
                <a:cs typeface="Verdana"/>
              </a:rPr>
              <a:t>Process the root</a:t>
            </a:r>
            <a:r>
              <a:rPr sz="1500" spc="2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R</a:t>
            </a:r>
            <a:endParaRPr sz="1500">
              <a:latin typeface="Verdana"/>
              <a:cs typeface="Verdana"/>
            </a:endParaRPr>
          </a:p>
          <a:p>
            <a:pPr marL="1381125" lvl="1" indent="-454659">
              <a:lnSpc>
                <a:spcPct val="100000"/>
              </a:lnSpc>
              <a:spcBef>
                <a:spcPts val="1200"/>
              </a:spcBef>
              <a:buAutoNum type="arabicParenBoth"/>
              <a:tabLst>
                <a:tab pos="1381125" algn="l"/>
                <a:tab pos="1381760" algn="l"/>
              </a:tabLst>
            </a:pPr>
            <a:r>
              <a:rPr sz="1500" spc="-30" dirty="0">
                <a:solidFill>
                  <a:srgbClr val="6600FF"/>
                </a:solidFill>
                <a:latin typeface="Verdana"/>
                <a:cs typeface="Verdana"/>
              </a:rPr>
              <a:t>Traverse </a:t>
            </a:r>
            <a:r>
              <a:rPr sz="1500" spc="-5" dirty="0">
                <a:solidFill>
                  <a:srgbClr val="6600FF"/>
                </a:solidFill>
                <a:latin typeface="Verdana"/>
                <a:cs typeface="Verdana"/>
              </a:rPr>
              <a:t>the </a:t>
            </a:r>
            <a:r>
              <a:rPr sz="1500" spc="-10" dirty="0">
                <a:solidFill>
                  <a:srgbClr val="6600FF"/>
                </a:solidFill>
                <a:latin typeface="Verdana"/>
                <a:cs typeface="Verdana"/>
              </a:rPr>
              <a:t>left </a:t>
            </a:r>
            <a:r>
              <a:rPr sz="1500" spc="-5" dirty="0">
                <a:solidFill>
                  <a:srgbClr val="6600FF"/>
                </a:solidFill>
                <a:latin typeface="Verdana"/>
                <a:cs typeface="Verdana"/>
              </a:rPr>
              <a:t>subtree </a:t>
            </a:r>
            <a:r>
              <a:rPr sz="1500" dirty="0">
                <a:solidFill>
                  <a:srgbClr val="6600FF"/>
                </a:solidFill>
                <a:latin typeface="Verdana"/>
                <a:cs typeface="Verdana"/>
              </a:rPr>
              <a:t>of R </a:t>
            </a:r>
            <a:r>
              <a:rPr sz="1500" spc="-10" dirty="0">
                <a:solidFill>
                  <a:srgbClr val="6600FF"/>
                </a:solidFill>
                <a:latin typeface="Verdana"/>
                <a:cs typeface="Verdana"/>
              </a:rPr>
              <a:t>in</a:t>
            </a:r>
            <a:r>
              <a:rPr sz="1500" spc="30" dirty="0">
                <a:solidFill>
                  <a:srgbClr val="6600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6600FF"/>
                </a:solidFill>
                <a:latin typeface="Verdana"/>
                <a:cs typeface="Verdana"/>
              </a:rPr>
              <a:t>pre-order</a:t>
            </a:r>
            <a:endParaRPr sz="1500">
              <a:latin typeface="Verdana"/>
              <a:cs typeface="Verdana"/>
            </a:endParaRPr>
          </a:p>
          <a:p>
            <a:pPr marL="1381125" lvl="1" indent="-454659">
              <a:lnSpc>
                <a:spcPct val="100000"/>
              </a:lnSpc>
              <a:spcBef>
                <a:spcPts val="1200"/>
              </a:spcBef>
              <a:buAutoNum type="arabicParenBoth"/>
              <a:tabLst>
                <a:tab pos="1381125" algn="l"/>
                <a:tab pos="1381760" algn="l"/>
              </a:tabLst>
            </a:pPr>
            <a:r>
              <a:rPr sz="1500" spc="-30" dirty="0">
                <a:latin typeface="Verdana"/>
                <a:cs typeface="Verdana"/>
              </a:rPr>
              <a:t>Traverse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right </a:t>
            </a:r>
            <a:r>
              <a:rPr sz="1500" spc="-5" dirty="0">
                <a:latin typeface="Verdana"/>
                <a:cs typeface="Verdana"/>
              </a:rPr>
              <a:t>subtree </a:t>
            </a:r>
            <a:r>
              <a:rPr sz="1500" dirty="0">
                <a:latin typeface="Verdana"/>
                <a:cs typeface="Verdana"/>
              </a:rPr>
              <a:t>of R </a:t>
            </a:r>
            <a:r>
              <a:rPr sz="1500" spc="-10" dirty="0">
                <a:latin typeface="Verdana"/>
                <a:cs typeface="Verdana"/>
              </a:rPr>
              <a:t>in</a:t>
            </a:r>
            <a:r>
              <a:rPr sz="1500" spc="4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pre-order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788" y="560324"/>
            <a:ext cx="451548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u="heavy" spc="-5" dirty="0">
                <a:solidFill>
                  <a:srgbClr val="6600FF"/>
                </a:solidFill>
                <a:uFill>
                  <a:solidFill>
                    <a:srgbClr val="6600FF"/>
                  </a:solidFill>
                </a:uFill>
                <a:latin typeface="Verdana"/>
                <a:cs typeface="Verdana"/>
              </a:rPr>
              <a:t>Pre-order </a:t>
            </a:r>
            <a:r>
              <a:rPr sz="1700" b="1" u="heavy" dirty="0">
                <a:solidFill>
                  <a:srgbClr val="6600FF"/>
                </a:solidFill>
                <a:uFill>
                  <a:solidFill>
                    <a:srgbClr val="6600FF"/>
                  </a:solidFill>
                </a:uFill>
                <a:latin typeface="Verdana"/>
                <a:cs typeface="Verdana"/>
              </a:rPr>
              <a:t>traversal </a:t>
            </a:r>
            <a:r>
              <a:rPr sz="1700" b="1" u="heavy" spc="-5" dirty="0">
                <a:solidFill>
                  <a:srgbClr val="6600FF"/>
                </a:solidFill>
                <a:uFill>
                  <a:solidFill>
                    <a:srgbClr val="6600FF"/>
                  </a:solidFill>
                </a:uFill>
                <a:latin typeface="Verdana"/>
                <a:cs typeface="Verdana"/>
              </a:rPr>
              <a:t>Algorithm</a:t>
            </a:r>
            <a:r>
              <a:rPr sz="1700" b="1" u="heavy" spc="-90" dirty="0">
                <a:solidFill>
                  <a:srgbClr val="6600FF"/>
                </a:solidFill>
                <a:uFill>
                  <a:solidFill>
                    <a:srgbClr val="6600FF"/>
                  </a:solidFill>
                </a:uFill>
                <a:latin typeface="Verdana"/>
                <a:cs typeface="Verdana"/>
              </a:rPr>
              <a:t> </a:t>
            </a:r>
            <a:r>
              <a:rPr sz="1700" b="1" u="heavy" spc="-5" dirty="0">
                <a:solidFill>
                  <a:srgbClr val="6600FF"/>
                </a:solidFill>
                <a:uFill>
                  <a:solidFill>
                    <a:srgbClr val="6600FF"/>
                  </a:solidFill>
                </a:uFill>
                <a:latin typeface="Verdana"/>
                <a:cs typeface="Verdana"/>
              </a:rPr>
              <a:t>(NLR):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47032" y="1106233"/>
            <a:ext cx="1425575" cy="1727200"/>
            <a:chOff x="4447032" y="1106233"/>
            <a:chExt cx="1425575" cy="1727200"/>
          </a:xfrm>
        </p:grpSpPr>
        <p:sp>
          <p:nvSpPr>
            <p:cNvPr id="6" name="object 6"/>
            <p:cNvSpPr/>
            <p:nvPr/>
          </p:nvSpPr>
          <p:spPr>
            <a:xfrm>
              <a:off x="4447032" y="1789176"/>
              <a:ext cx="1405255" cy="1043940"/>
            </a:xfrm>
            <a:custGeom>
              <a:avLst/>
              <a:gdLst/>
              <a:ahLst/>
              <a:cxnLst/>
              <a:rect l="l" t="t" r="r" b="b"/>
              <a:pathLst>
                <a:path w="1405254" h="1043939">
                  <a:moveTo>
                    <a:pt x="702563" y="0"/>
                  </a:moveTo>
                  <a:lnTo>
                    <a:pt x="0" y="1043939"/>
                  </a:lnTo>
                  <a:lnTo>
                    <a:pt x="1405127" y="1043939"/>
                  </a:lnTo>
                  <a:lnTo>
                    <a:pt x="702563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81600" y="111099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800" y="0"/>
                  </a:moveTo>
                  <a:lnTo>
                    <a:pt x="0" y="6858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091237" y="1106233"/>
            <a:ext cx="1654175" cy="1663064"/>
            <a:chOff x="6091237" y="1106233"/>
            <a:chExt cx="1654175" cy="1663064"/>
          </a:xfrm>
        </p:grpSpPr>
        <p:sp>
          <p:nvSpPr>
            <p:cNvPr id="9" name="object 9"/>
            <p:cNvSpPr/>
            <p:nvPr/>
          </p:nvSpPr>
          <p:spPr>
            <a:xfrm>
              <a:off x="6754368" y="1740408"/>
              <a:ext cx="990600" cy="1028700"/>
            </a:xfrm>
            <a:custGeom>
              <a:avLst/>
              <a:gdLst/>
              <a:ahLst/>
              <a:cxnLst/>
              <a:rect l="l" t="t" r="r" b="b"/>
              <a:pathLst>
                <a:path w="990600" h="1028700">
                  <a:moveTo>
                    <a:pt x="0" y="0"/>
                  </a:moveTo>
                  <a:lnTo>
                    <a:pt x="0" y="1028700"/>
                  </a:lnTo>
                  <a:lnTo>
                    <a:pt x="990600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96000" y="1110996"/>
              <a:ext cx="1066800" cy="1371600"/>
            </a:xfrm>
            <a:custGeom>
              <a:avLst/>
              <a:gdLst/>
              <a:ahLst/>
              <a:cxnLst/>
              <a:rect l="l" t="t" r="r" b="b"/>
              <a:pathLst>
                <a:path w="1066800" h="1371600">
                  <a:moveTo>
                    <a:pt x="0" y="0"/>
                  </a:moveTo>
                  <a:lnTo>
                    <a:pt x="685800" y="685800"/>
                  </a:lnTo>
                </a:path>
                <a:path w="1066800" h="1371600">
                  <a:moveTo>
                    <a:pt x="838200" y="914400"/>
                  </a:moveTo>
                  <a:lnTo>
                    <a:pt x="1066800" y="1371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057647" y="1828926"/>
            <a:ext cx="1739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Verdana"/>
                <a:cs typeface="Verdana"/>
              </a:rPr>
              <a:t>B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00600" y="2025395"/>
            <a:ext cx="685800" cy="457200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228600" y="0"/>
                </a:moveTo>
                <a:lnTo>
                  <a:pt x="0" y="457200"/>
                </a:lnTo>
              </a:path>
              <a:path w="685800" h="457200">
                <a:moveTo>
                  <a:pt x="457200" y="0"/>
                </a:moveTo>
                <a:lnTo>
                  <a:pt x="68580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732778" y="1828926"/>
            <a:ext cx="17653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Verdana"/>
                <a:cs typeface="Verdana"/>
              </a:rPr>
              <a:t>C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25969" y="2514981"/>
            <a:ext cx="14986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Verdana"/>
                <a:cs typeface="Verdana"/>
              </a:rPr>
              <a:t>F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67503" y="2514981"/>
            <a:ext cx="19240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Verdana"/>
                <a:cs typeface="Verdana"/>
              </a:rPr>
              <a:t>D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43220" y="2514981"/>
            <a:ext cx="16256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Verdana"/>
                <a:cs typeface="Verdana"/>
              </a:rPr>
              <a:t>E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88783" y="1654301"/>
            <a:ext cx="1748789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Verdana"/>
                <a:cs typeface="Verdana"/>
              </a:rPr>
              <a:t>Right </a:t>
            </a:r>
            <a:r>
              <a:rPr sz="1700" dirty="0">
                <a:latin typeface="Verdana"/>
                <a:cs typeface="Verdana"/>
              </a:rPr>
              <a:t>Subtree</a:t>
            </a:r>
            <a:r>
              <a:rPr sz="1700" spc="-7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R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06585" y="1789938"/>
            <a:ext cx="1143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Verdana"/>
                <a:cs typeface="Verdana"/>
              </a:rPr>
              <a:t>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15733" y="1621155"/>
            <a:ext cx="379095" cy="382905"/>
          </a:xfrm>
          <a:custGeom>
            <a:avLst/>
            <a:gdLst/>
            <a:ahLst/>
            <a:cxnLst/>
            <a:rect l="l" t="t" r="r" b="b"/>
            <a:pathLst>
              <a:path w="379095" h="382905">
                <a:moveTo>
                  <a:pt x="0" y="301498"/>
                </a:moveTo>
                <a:lnTo>
                  <a:pt x="25146" y="382905"/>
                </a:lnTo>
                <a:lnTo>
                  <a:pt x="69931" y="321183"/>
                </a:lnTo>
                <a:lnTo>
                  <a:pt x="41783" y="321183"/>
                </a:lnTo>
                <a:lnTo>
                  <a:pt x="29210" y="319278"/>
                </a:lnTo>
                <a:lnTo>
                  <a:pt x="31132" y="306651"/>
                </a:lnTo>
                <a:lnTo>
                  <a:pt x="0" y="301498"/>
                </a:lnTo>
                <a:close/>
              </a:path>
              <a:path w="379095" h="382905">
                <a:moveTo>
                  <a:pt x="31132" y="306651"/>
                </a:moveTo>
                <a:lnTo>
                  <a:pt x="29210" y="319278"/>
                </a:lnTo>
                <a:lnTo>
                  <a:pt x="41783" y="321183"/>
                </a:lnTo>
                <a:lnTo>
                  <a:pt x="43679" y="308728"/>
                </a:lnTo>
                <a:lnTo>
                  <a:pt x="31132" y="306651"/>
                </a:lnTo>
                <a:close/>
              </a:path>
              <a:path w="379095" h="382905">
                <a:moveTo>
                  <a:pt x="43679" y="308728"/>
                </a:moveTo>
                <a:lnTo>
                  <a:pt x="41783" y="321183"/>
                </a:lnTo>
                <a:lnTo>
                  <a:pt x="69931" y="321183"/>
                </a:lnTo>
                <a:lnTo>
                  <a:pt x="75184" y="313944"/>
                </a:lnTo>
                <a:lnTo>
                  <a:pt x="43679" y="308728"/>
                </a:lnTo>
                <a:close/>
              </a:path>
              <a:path w="379095" h="382905">
                <a:moveTo>
                  <a:pt x="211963" y="0"/>
                </a:moveTo>
                <a:lnTo>
                  <a:pt x="163449" y="4953"/>
                </a:lnTo>
                <a:lnTo>
                  <a:pt x="121285" y="24257"/>
                </a:lnTo>
                <a:lnTo>
                  <a:pt x="121031" y="24384"/>
                </a:lnTo>
                <a:lnTo>
                  <a:pt x="120776" y="24637"/>
                </a:lnTo>
                <a:lnTo>
                  <a:pt x="120523" y="24765"/>
                </a:lnTo>
                <a:lnTo>
                  <a:pt x="109093" y="34544"/>
                </a:lnTo>
                <a:lnTo>
                  <a:pt x="82931" y="74803"/>
                </a:lnTo>
                <a:lnTo>
                  <a:pt x="63626" y="131191"/>
                </a:lnTo>
                <a:lnTo>
                  <a:pt x="51562" y="183007"/>
                </a:lnTo>
                <a:lnTo>
                  <a:pt x="41783" y="236855"/>
                </a:lnTo>
                <a:lnTo>
                  <a:pt x="33909" y="288417"/>
                </a:lnTo>
                <a:lnTo>
                  <a:pt x="31132" y="306651"/>
                </a:lnTo>
                <a:lnTo>
                  <a:pt x="43679" y="308728"/>
                </a:lnTo>
                <a:lnTo>
                  <a:pt x="46482" y="290322"/>
                </a:lnTo>
                <a:lnTo>
                  <a:pt x="50292" y="265049"/>
                </a:lnTo>
                <a:lnTo>
                  <a:pt x="54356" y="239014"/>
                </a:lnTo>
                <a:lnTo>
                  <a:pt x="63881" y="185800"/>
                </a:lnTo>
                <a:lnTo>
                  <a:pt x="75819" y="134747"/>
                </a:lnTo>
                <a:lnTo>
                  <a:pt x="90297" y="89916"/>
                </a:lnTo>
                <a:lnTo>
                  <a:pt x="107696" y="56007"/>
                </a:lnTo>
                <a:lnTo>
                  <a:pt x="128037" y="35052"/>
                </a:lnTo>
                <a:lnTo>
                  <a:pt x="128777" y="34417"/>
                </a:lnTo>
                <a:lnTo>
                  <a:pt x="129016" y="34417"/>
                </a:lnTo>
                <a:lnTo>
                  <a:pt x="139826" y="27559"/>
                </a:lnTo>
                <a:lnTo>
                  <a:pt x="180340" y="14605"/>
                </a:lnTo>
                <a:lnTo>
                  <a:pt x="211455" y="12700"/>
                </a:lnTo>
                <a:lnTo>
                  <a:pt x="300793" y="12700"/>
                </a:lnTo>
                <a:lnTo>
                  <a:pt x="283591" y="8890"/>
                </a:lnTo>
                <a:lnTo>
                  <a:pt x="265175" y="5461"/>
                </a:lnTo>
                <a:lnTo>
                  <a:pt x="247015" y="2794"/>
                </a:lnTo>
                <a:lnTo>
                  <a:pt x="229362" y="889"/>
                </a:lnTo>
                <a:lnTo>
                  <a:pt x="211963" y="0"/>
                </a:lnTo>
                <a:close/>
              </a:path>
              <a:path w="379095" h="382905">
                <a:moveTo>
                  <a:pt x="300793" y="12700"/>
                </a:moveTo>
                <a:lnTo>
                  <a:pt x="211455" y="12700"/>
                </a:lnTo>
                <a:lnTo>
                  <a:pt x="227965" y="13462"/>
                </a:lnTo>
                <a:lnTo>
                  <a:pt x="245237" y="15367"/>
                </a:lnTo>
                <a:lnTo>
                  <a:pt x="299339" y="25400"/>
                </a:lnTo>
                <a:lnTo>
                  <a:pt x="337058" y="34925"/>
                </a:lnTo>
                <a:lnTo>
                  <a:pt x="375539" y="45593"/>
                </a:lnTo>
                <a:lnTo>
                  <a:pt x="378841" y="33274"/>
                </a:lnTo>
                <a:lnTo>
                  <a:pt x="340487" y="22733"/>
                </a:lnTo>
                <a:lnTo>
                  <a:pt x="302514" y="13081"/>
                </a:lnTo>
                <a:lnTo>
                  <a:pt x="300793" y="12700"/>
                </a:lnTo>
                <a:close/>
              </a:path>
              <a:path w="379095" h="382905">
                <a:moveTo>
                  <a:pt x="129016" y="34417"/>
                </a:moveTo>
                <a:lnTo>
                  <a:pt x="128777" y="34417"/>
                </a:lnTo>
                <a:lnTo>
                  <a:pt x="128097" y="35000"/>
                </a:lnTo>
                <a:lnTo>
                  <a:pt x="129016" y="344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199764" y="1508251"/>
            <a:ext cx="16846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Verdana"/>
                <a:cs typeface="Verdana"/>
              </a:rPr>
              <a:t>Left Subtree</a:t>
            </a:r>
            <a:r>
              <a:rPr sz="1700" spc="-70" dirty="0">
                <a:latin typeface="Verdana"/>
                <a:cs typeface="Verdana"/>
              </a:rPr>
              <a:t> L</a:t>
            </a:r>
            <a:r>
              <a:rPr sz="1650" spc="-104" baseline="-25252" dirty="0">
                <a:latin typeface="Verdana"/>
                <a:cs typeface="Verdana"/>
              </a:rPr>
              <a:t>T</a:t>
            </a:r>
            <a:endParaRPr sz="1650" baseline="-25252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480940" y="1792097"/>
            <a:ext cx="396240" cy="372745"/>
          </a:xfrm>
          <a:custGeom>
            <a:avLst/>
            <a:gdLst/>
            <a:ahLst/>
            <a:cxnLst/>
            <a:rect l="l" t="t" r="r" b="b"/>
            <a:pathLst>
              <a:path w="396239" h="372744">
                <a:moveTo>
                  <a:pt x="319625" y="341112"/>
                </a:moveTo>
                <a:lnTo>
                  <a:pt x="314325" y="372490"/>
                </a:lnTo>
                <a:lnTo>
                  <a:pt x="395859" y="347599"/>
                </a:lnTo>
                <a:lnTo>
                  <a:pt x="389949" y="343280"/>
                </a:lnTo>
                <a:lnTo>
                  <a:pt x="332105" y="343280"/>
                </a:lnTo>
                <a:lnTo>
                  <a:pt x="319625" y="341112"/>
                </a:lnTo>
                <a:close/>
              </a:path>
              <a:path w="396239" h="372744">
                <a:moveTo>
                  <a:pt x="321745" y="328559"/>
                </a:moveTo>
                <a:lnTo>
                  <a:pt x="319625" y="341112"/>
                </a:lnTo>
                <a:lnTo>
                  <a:pt x="332105" y="343280"/>
                </a:lnTo>
                <a:lnTo>
                  <a:pt x="334391" y="330707"/>
                </a:lnTo>
                <a:lnTo>
                  <a:pt x="321745" y="328559"/>
                </a:lnTo>
                <a:close/>
              </a:path>
              <a:path w="396239" h="372744">
                <a:moveTo>
                  <a:pt x="327025" y="297306"/>
                </a:moveTo>
                <a:lnTo>
                  <a:pt x="321745" y="328559"/>
                </a:lnTo>
                <a:lnTo>
                  <a:pt x="334391" y="330707"/>
                </a:lnTo>
                <a:lnTo>
                  <a:pt x="332105" y="343280"/>
                </a:lnTo>
                <a:lnTo>
                  <a:pt x="389949" y="343280"/>
                </a:lnTo>
                <a:lnTo>
                  <a:pt x="327025" y="297306"/>
                </a:lnTo>
                <a:close/>
              </a:path>
              <a:path w="396239" h="372744">
                <a:moveTo>
                  <a:pt x="162941" y="0"/>
                </a:moveTo>
                <a:lnTo>
                  <a:pt x="127508" y="32130"/>
                </a:lnTo>
                <a:lnTo>
                  <a:pt x="93599" y="63880"/>
                </a:lnTo>
                <a:lnTo>
                  <a:pt x="62611" y="95250"/>
                </a:lnTo>
                <a:lnTo>
                  <a:pt x="36195" y="125729"/>
                </a:lnTo>
                <a:lnTo>
                  <a:pt x="8509" y="169290"/>
                </a:lnTo>
                <a:lnTo>
                  <a:pt x="0" y="204215"/>
                </a:lnTo>
                <a:lnTo>
                  <a:pt x="254" y="210947"/>
                </a:lnTo>
                <a:lnTo>
                  <a:pt x="18796" y="247903"/>
                </a:lnTo>
                <a:lnTo>
                  <a:pt x="54610" y="272668"/>
                </a:lnTo>
                <a:lnTo>
                  <a:pt x="104775" y="292988"/>
                </a:lnTo>
                <a:lnTo>
                  <a:pt x="153670" y="307213"/>
                </a:lnTo>
                <a:lnTo>
                  <a:pt x="208661" y="320166"/>
                </a:lnTo>
                <a:lnTo>
                  <a:pt x="268224" y="331977"/>
                </a:lnTo>
                <a:lnTo>
                  <a:pt x="319625" y="341112"/>
                </a:lnTo>
                <a:lnTo>
                  <a:pt x="321745" y="328559"/>
                </a:lnTo>
                <a:lnTo>
                  <a:pt x="301498" y="325119"/>
                </a:lnTo>
                <a:lnTo>
                  <a:pt x="240411" y="313816"/>
                </a:lnTo>
                <a:lnTo>
                  <a:pt x="183514" y="301498"/>
                </a:lnTo>
                <a:lnTo>
                  <a:pt x="132207" y="288163"/>
                </a:lnTo>
                <a:lnTo>
                  <a:pt x="87884" y="273557"/>
                </a:lnTo>
                <a:lnTo>
                  <a:pt x="52705" y="257175"/>
                </a:lnTo>
                <a:lnTo>
                  <a:pt x="20320" y="230124"/>
                </a:lnTo>
                <a:lnTo>
                  <a:pt x="12573" y="204850"/>
                </a:lnTo>
                <a:lnTo>
                  <a:pt x="12826" y="199389"/>
                </a:lnTo>
                <a:lnTo>
                  <a:pt x="26543" y="161798"/>
                </a:lnTo>
                <a:lnTo>
                  <a:pt x="58166" y="119125"/>
                </a:lnTo>
                <a:lnTo>
                  <a:pt x="86487" y="88773"/>
                </a:lnTo>
                <a:lnTo>
                  <a:pt x="118872" y="57403"/>
                </a:lnTo>
                <a:lnTo>
                  <a:pt x="171576" y="9398"/>
                </a:lnTo>
                <a:lnTo>
                  <a:pt x="1629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794628" y="608558"/>
            <a:ext cx="520065" cy="591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3664" marR="5080" indent="-101600">
              <a:lnSpc>
                <a:spcPct val="109200"/>
              </a:lnSpc>
              <a:spcBef>
                <a:spcPts val="95"/>
              </a:spcBef>
            </a:pPr>
            <a:r>
              <a:rPr sz="1700" spc="-35" dirty="0">
                <a:latin typeface="Verdana"/>
                <a:cs typeface="Verdana"/>
              </a:rPr>
              <a:t>R</a:t>
            </a:r>
            <a:r>
              <a:rPr sz="1700" dirty="0">
                <a:latin typeface="Verdana"/>
                <a:cs typeface="Verdana"/>
              </a:rPr>
              <a:t>oot  A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9683" y="5742432"/>
            <a:ext cx="6338570" cy="433070"/>
          </a:xfrm>
          <a:prstGeom prst="rect">
            <a:avLst/>
          </a:prstGeom>
          <a:solidFill>
            <a:srgbClr val="FBE3E3"/>
          </a:solidFill>
        </p:spPr>
        <p:txBody>
          <a:bodyPr vert="horz" wrap="square" lIns="0" tIns="457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9"/>
              </a:spcBef>
            </a:pPr>
            <a:r>
              <a:rPr sz="1700" dirty="0">
                <a:latin typeface="Verdana"/>
                <a:cs typeface="Verdana"/>
              </a:rPr>
              <a:t>Pre-order </a:t>
            </a:r>
            <a:r>
              <a:rPr sz="1700" spc="-5" dirty="0">
                <a:latin typeface="Verdana"/>
                <a:cs typeface="Verdana"/>
              </a:rPr>
              <a:t>traversal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spc="-10" dirty="0">
                <a:latin typeface="Verdana"/>
                <a:cs typeface="Verdana"/>
              </a:rPr>
              <a:t>above </a:t>
            </a:r>
            <a:r>
              <a:rPr sz="1700" dirty="0">
                <a:latin typeface="Verdana"/>
                <a:cs typeface="Verdana"/>
              </a:rPr>
              <a:t>tree </a:t>
            </a:r>
            <a:r>
              <a:rPr sz="1700" spc="-5" dirty="0">
                <a:latin typeface="Verdana"/>
                <a:cs typeface="Verdana"/>
              </a:rPr>
              <a:t>is</a:t>
            </a:r>
            <a:r>
              <a:rPr sz="1700" spc="-40" dirty="0">
                <a:latin typeface="Verdana"/>
                <a:cs typeface="Verdana"/>
              </a:rPr>
              <a:t> </a:t>
            </a:r>
            <a:r>
              <a:rPr sz="1700" b="1" spc="-5" dirty="0">
                <a:solidFill>
                  <a:srgbClr val="0000FF"/>
                </a:solidFill>
                <a:latin typeface="Verdana"/>
                <a:cs typeface="Verdana"/>
              </a:rPr>
              <a:t>ABDECF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3709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Binary Tree</a:t>
            </a:r>
            <a:r>
              <a:rPr sz="2400" b="1" spc="-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Traversal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4294967295"/>
          </p:nvPr>
        </p:nvSpPr>
        <p:spPr>
          <a:xfrm>
            <a:off x="48564" y="6525979"/>
            <a:ext cx="4349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4</a:t>
            </a:fld>
            <a:endParaRPr spc="-5" dirty="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4294967295"/>
          </p:nvPr>
        </p:nvSpPr>
        <p:spPr>
          <a:xfrm>
            <a:off x="8636889" y="6645323"/>
            <a:ext cx="450215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IIT,</a:t>
            </a:r>
            <a:r>
              <a:rPr spc="-70" dirty="0"/>
              <a:t> </a:t>
            </a:r>
            <a:r>
              <a:rPr dirty="0"/>
              <a:t>JU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7690" y="3540633"/>
            <a:ext cx="7775575" cy="1687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469265" algn="l"/>
                <a:tab pos="469900" algn="l"/>
              </a:tabLst>
            </a:pPr>
            <a:r>
              <a:rPr sz="1700" spc="-90" dirty="0">
                <a:latin typeface="Verdana"/>
                <a:cs typeface="Verdana"/>
              </a:rPr>
              <a:t>To </a:t>
            </a:r>
            <a:r>
              <a:rPr sz="1700" spc="-5" dirty="0">
                <a:latin typeface="Verdana"/>
                <a:cs typeface="Verdana"/>
              </a:rPr>
              <a:t>traverse </a:t>
            </a:r>
            <a:r>
              <a:rPr sz="1700" dirty="0">
                <a:latin typeface="Verdana"/>
                <a:cs typeface="Verdana"/>
              </a:rPr>
              <a:t>a non-empty </a:t>
            </a:r>
            <a:r>
              <a:rPr sz="1700" spc="-5" dirty="0">
                <a:latin typeface="Verdana"/>
                <a:cs typeface="Verdana"/>
              </a:rPr>
              <a:t>binary </a:t>
            </a:r>
            <a:r>
              <a:rPr sz="1700" dirty="0">
                <a:latin typeface="Verdana"/>
                <a:cs typeface="Verdana"/>
              </a:rPr>
              <a:t>tree using </a:t>
            </a:r>
            <a:r>
              <a:rPr sz="1700" spc="-10" dirty="0">
                <a:solidFill>
                  <a:srgbClr val="6600FF"/>
                </a:solidFill>
                <a:latin typeface="Verdana"/>
                <a:cs typeface="Verdana"/>
              </a:rPr>
              <a:t>Post-order </a:t>
            </a:r>
            <a:r>
              <a:rPr sz="1700" spc="-5" dirty="0">
                <a:solidFill>
                  <a:srgbClr val="6600FF"/>
                </a:solidFill>
                <a:latin typeface="Verdana"/>
                <a:cs typeface="Verdana"/>
              </a:rPr>
              <a:t>traversal</a:t>
            </a:r>
            <a:r>
              <a:rPr sz="1700" spc="-5" dirty="0">
                <a:latin typeface="Verdana"/>
                <a:cs typeface="Verdana"/>
              </a:rPr>
              <a:t>, we  </a:t>
            </a:r>
            <a:r>
              <a:rPr sz="1700" dirty="0">
                <a:latin typeface="Verdana"/>
                <a:cs typeface="Verdana"/>
              </a:rPr>
              <a:t>need </a:t>
            </a:r>
            <a:r>
              <a:rPr sz="1700" spc="-5" dirty="0">
                <a:latin typeface="Verdana"/>
                <a:cs typeface="Verdana"/>
              </a:rPr>
              <a:t>to </a:t>
            </a:r>
            <a:r>
              <a:rPr sz="1700" dirty="0">
                <a:latin typeface="Verdana"/>
                <a:cs typeface="Verdana"/>
              </a:rPr>
              <a:t>perform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following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operations:</a:t>
            </a:r>
            <a:endParaRPr sz="1700">
              <a:latin typeface="Verdana"/>
              <a:cs typeface="Verdana"/>
            </a:endParaRPr>
          </a:p>
          <a:p>
            <a:pPr marL="1381125" lvl="1" indent="-454659">
              <a:lnSpc>
                <a:spcPct val="100000"/>
              </a:lnSpc>
              <a:spcBef>
                <a:spcPts val="1195"/>
              </a:spcBef>
              <a:buAutoNum type="arabicParenBoth"/>
              <a:tabLst>
                <a:tab pos="1381125" algn="l"/>
                <a:tab pos="1381760" algn="l"/>
              </a:tabLst>
            </a:pPr>
            <a:r>
              <a:rPr sz="1500" spc="-30" dirty="0">
                <a:latin typeface="Verdana"/>
                <a:cs typeface="Verdana"/>
              </a:rPr>
              <a:t>Traverse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left </a:t>
            </a:r>
            <a:r>
              <a:rPr sz="1500" spc="-5" dirty="0">
                <a:latin typeface="Verdana"/>
                <a:cs typeface="Verdana"/>
              </a:rPr>
              <a:t>subtree </a:t>
            </a:r>
            <a:r>
              <a:rPr sz="1500" dirty="0">
                <a:latin typeface="Verdana"/>
                <a:cs typeface="Verdana"/>
              </a:rPr>
              <a:t>of R </a:t>
            </a:r>
            <a:r>
              <a:rPr sz="1500" spc="-10" dirty="0">
                <a:latin typeface="Verdana"/>
                <a:cs typeface="Verdana"/>
              </a:rPr>
              <a:t>in</a:t>
            </a:r>
            <a:r>
              <a:rPr sz="1500" spc="1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post-order</a:t>
            </a:r>
            <a:endParaRPr sz="1500">
              <a:latin typeface="Verdana"/>
              <a:cs typeface="Verdana"/>
            </a:endParaRPr>
          </a:p>
          <a:p>
            <a:pPr marL="1381125" lvl="1" indent="-454659">
              <a:lnSpc>
                <a:spcPct val="100000"/>
              </a:lnSpc>
              <a:spcBef>
                <a:spcPts val="1200"/>
              </a:spcBef>
              <a:buAutoNum type="arabicParenBoth"/>
              <a:tabLst>
                <a:tab pos="1381125" algn="l"/>
                <a:tab pos="1381760" algn="l"/>
              </a:tabLst>
            </a:pPr>
            <a:r>
              <a:rPr sz="1500" spc="-30" dirty="0">
                <a:solidFill>
                  <a:srgbClr val="6600FF"/>
                </a:solidFill>
                <a:latin typeface="Verdana"/>
                <a:cs typeface="Verdana"/>
              </a:rPr>
              <a:t>Traverse </a:t>
            </a:r>
            <a:r>
              <a:rPr sz="1500" spc="-5" dirty="0">
                <a:solidFill>
                  <a:srgbClr val="6600FF"/>
                </a:solidFill>
                <a:latin typeface="Verdana"/>
                <a:cs typeface="Verdana"/>
              </a:rPr>
              <a:t>the </a:t>
            </a:r>
            <a:r>
              <a:rPr sz="1500" spc="-10" dirty="0">
                <a:solidFill>
                  <a:srgbClr val="6600FF"/>
                </a:solidFill>
                <a:latin typeface="Verdana"/>
                <a:cs typeface="Verdana"/>
              </a:rPr>
              <a:t>right </a:t>
            </a:r>
            <a:r>
              <a:rPr sz="1500" spc="-5" dirty="0">
                <a:solidFill>
                  <a:srgbClr val="6600FF"/>
                </a:solidFill>
                <a:latin typeface="Verdana"/>
                <a:cs typeface="Verdana"/>
              </a:rPr>
              <a:t>subtree </a:t>
            </a:r>
            <a:r>
              <a:rPr sz="1500" dirty="0">
                <a:solidFill>
                  <a:srgbClr val="6600FF"/>
                </a:solidFill>
                <a:latin typeface="Verdana"/>
                <a:cs typeface="Verdana"/>
              </a:rPr>
              <a:t>of R </a:t>
            </a:r>
            <a:r>
              <a:rPr sz="1500" spc="-10" dirty="0">
                <a:solidFill>
                  <a:srgbClr val="6600FF"/>
                </a:solidFill>
                <a:latin typeface="Verdana"/>
                <a:cs typeface="Verdana"/>
              </a:rPr>
              <a:t>in</a:t>
            </a:r>
            <a:r>
              <a:rPr sz="1500" spc="35" dirty="0">
                <a:solidFill>
                  <a:srgbClr val="6600FF"/>
                </a:solidFill>
                <a:latin typeface="Verdana"/>
                <a:cs typeface="Verdana"/>
              </a:rPr>
              <a:t> </a:t>
            </a:r>
            <a:r>
              <a:rPr sz="1500" spc="-5" dirty="0">
                <a:solidFill>
                  <a:srgbClr val="6600FF"/>
                </a:solidFill>
                <a:latin typeface="Verdana"/>
                <a:cs typeface="Verdana"/>
              </a:rPr>
              <a:t>post-order</a:t>
            </a:r>
            <a:endParaRPr sz="1500">
              <a:latin typeface="Verdana"/>
              <a:cs typeface="Verdana"/>
            </a:endParaRPr>
          </a:p>
          <a:p>
            <a:pPr marL="1381125" lvl="1" indent="-454659">
              <a:lnSpc>
                <a:spcPct val="100000"/>
              </a:lnSpc>
              <a:spcBef>
                <a:spcPts val="1200"/>
              </a:spcBef>
              <a:buAutoNum type="arabicParenBoth"/>
              <a:tabLst>
                <a:tab pos="1381125" algn="l"/>
                <a:tab pos="1381760" algn="l"/>
              </a:tabLst>
            </a:pPr>
            <a:r>
              <a:rPr sz="1500" spc="-5" dirty="0">
                <a:latin typeface="Verdana"/>
                <a:cs typeface="Verdana"/>
              </a:rPr>
              <a:t>Process the root</a:t>
            </a:r>
            <a:r>
              <a:rPr sz="1500" spc="2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R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8863" y="584072"/>
            <a:ext cx="463931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u="heavy" spc="-5" dirty="0">
                <a:solidFill>
                  <a:srgbClr val="6600FF"/>
                </a:solidFill>
                <a:uFill>
                  <a:solidFill>
                    <a:srgbClr val="6600FF"/>
                  </a:solidFill>
                </a:uFill>
                <a:latin typeface="Verdana"/>
                <a:cs typeface="Verdana"/>
              </a:rPr>
              <a:t>Post-order </a:t>
            </a:r>
            <a:r>
              <a:rPr sz="1700" b="1" u="heavy" dirty="0">
                <a:solidFill>
                  <a:srgbClr val="6600FF"/>
                </a:solidFill>
                <a:uFill>
                  <a:solidFill>
                    <a:srgbClr val="6600FF"/>
                  </a:solidFill>
                </a:uFill>
                <a:latin typeface="Verdana"/>
                <a:cs typeface="Verdana"/>
              </a:rPr>
              <a:t>traversal </a:t>
            </a:r>
            <a:r>
              <a:rPr sz="1700" b="1" u="heavy" spc="-5" dirty="0">
                <a:solidFill>
                  <a:srgbClr val="6600FF"/>
                </a:solidFill>
                <a:uFill>
                  <a:solidFill>
                    <a:srgbClr val="6600FF"/>
                  </a:solidFill>
                </a:uFill>
                <a:latin typeface="Verdana"/>
                <a:cs typeface="Verdana"/>
              </a:rPr>
              <a:t>Algorithm</a:t>
            </a:r>
            <a:r>
              <a:rPr sz="1700" b="1" u="heavy" spc="-90" dirty="0">
                <a:solidFill>
                  <a:srgbClr val="6600FF"/>
                </a:solidFill>
                <a:uFill>
                  <a:solidFill>
                    <a:srgbClr val="6600FF"/>
                  </a:solidFill>
                </a:uFill>
                <a:latin typeface="Verdana"/>
                <a:cs typeface="Verdana"/>
              </a:rPr>
              <a:t> </a:t>
            </a:r>
            <a:r>
              <a:rPr sz="1700" b="1" u="heavy" spc="-5" dirty="0">
                <a:solidFill>
                  <a:srgbClr val="6600FF"/>
                </a:solidFill>
                <a:uFill>
                  <a:solidFill>
                    <a:srgbClr val="6600FF"/>
                  </a:solidFill>
                </a:uFill>
                <a:latin typeface="Verdana"/>
                <a:cs typeface="Verdana"/>
              </a:rPr>
              <a:t>(LRN):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053840" y="1148905"/>
            <a:ext cx="1426845" cy="1728470"/>
            <a:chOff x="4053840" y="1148905"/>
            <a:chExt cx="1426845" cy="1728470"/>
          </a:xfrm>
        </p:grpSpPr>
        <p:sp>
          <p:nvSpPr>
            <p:cNvPr id="6" name="object 6"/>
            <p:cNvSpPr/>
            <p:nvPr/>
          </p:nvSpPr>
          <p:spPr>
            <a:xfrm>
              <a:off x="4053840" y="1831847"/>
              <a:ext cx="1405255" cy="1045844"/>
            </a:xfrm>
            <a:custGeom>
              <a:avLst/>
              <a:gdLst/>
              <a:ahLst/>
              <a:cxnLst/>
              <a:rect l="l" t="t" r="r" b="b"/>
              <a:pathLst>
                <a:path w="1405254" h="1045844">
                  <a:moveTo>
                    <a:pt x="702563" y="0"/>
                  </a:moveTo>
                  <a:lnTo>
                    <a:pt x="0" y="1045463"/>
                  </a:lnTo>
                  <a:lnTo>
                    <a:pt x="1405127" y="1045463"/>
                  </a:lnTo>
                  <a:lnTo>
                    <a:pt x="702563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89932" y="115366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800" y="0"/>
                  </a:moveTo>
                  <a:lnTo>
                    <a:pt x="0" y="6858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699569" y="1148905"/>
            <a:ext cx="1654175" cy="1663064"/>
            <a:chOff x="5699569" y="1148905"/>
            <a:chExt cx="1654175" cy="1663064"/>
          </a:xfrm>
        </p:grpSpPr>
        <p:sp>
          <p:nvSpPr>
            <p:cNvPr id="9" name="object 9"/>
            <p:cNvSpPr/>
            <p:nvPr/>
          </p:nvSpPr>
          <p:spPr>
            <a:xfrm>
              <a:off x="6362700" y="1783079"/>
              <a:ext cx="990600" cy="1028700"/>
            </a:xfrm>
            <a:custGeom>
              <a:avLst/>
              <a:gdLst/>
              <a:ahLst/>
              <a:cxnLst/>
              <a:rect l="l" t="t" r="r" b="b"/>
              <a:pathLst>
                <a:path w="990600" h="1028700">
                  <a:moveTo>
                    <a:pt x="0" y="0"/>
                  </a:moveTo>
                  <a:lnTo>
                    <a:pt x="0" y="1028700"/>
                  </a:lnTo>
                  <a:lnTo>
                    <a:pt x="990600" y="1028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04332" y="1153667"/>
              <a:ext cx="1066800" cy="1371600"/>
            </a:xfrm>
            <a:custGeom>
              <a:avLst/>
              <a:gdLst/>
              <a:ahLst/>
              <a:cxnLst/>
              <a:rect l="l" t="t" r="r" b="b"/>
              <a:pathLst>
                <a:path w="1066800" h="1371600">
                  <a:moveTo>
                    <a:pt x="0" y="0"/>
                  </a:moveTo>
                  <a:lnTo>
                    <a:pt x="685800" y="685800"/>
                  </a:lnTo>
                </a:path>
                <a:path w="1066800" h="1371600">
                  <a:moveTo>
                    <a:pt x="838199" y="914400"/>
                  </a:moveTo>
                  <a:lnTo>
                    <a:pt x="1066799" y="13716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665345" y="1871852"/>
            <a:ext cx="1739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Verdana"/>
                <a:cs typeface="Verdana"/>
              </a:rPr>
              <a:t>B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08932" y="2068067"/>
            <a:ext cx="685800" cy="457200"/>
          </a:xfrm>
          <a:custGeom>
            <a:avLst/>
            <a:gdLst/>
            <a:ahLst/>
            <a:cxnLst/>
            <a:rect l="l" t="t" r="r" b="b"/>
            <a:pathLst>
              <a:path w="685800" h="457200">
                <a:moveTo>
                  <a:pt x="228600" y="0"/>
                </a:moveTo>
                <a:lnTo>
                  <a:pt x="0" y="457200"/>
                </a:lnTo>
              </a:path>
              <a:path w="685800" h="457200">
                <a:moveTo>
                  <a:pt x="457200" y="0"/>
                </a:moveTo>
                <a:lnTo>
                  <a:pt x="68580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40602" y="1871852"/>
            <a:ext cx="17653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Verdana"/>
                <a:cs typeface="Verdana"/>
              </a:rPr>
              <a:t>C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34047" y="2557348"/>
            <a:ext cx="15049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Verdana"/>
                <a:cs typeface="Verdana"/>
              </a:rPr>
              <a:t>F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75201" y="2557348"/>
            <a:ext cx="19240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Verdana"/>
                <a:cs typeface="Verdana"/>
              </a:rPr>
              <a:t>D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51297" y="2557348"/>
            <a:ext cx="16256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Verdana"/>
                <a:cs typeface="Verdana"/>
              </a:rPr>
              <a:t>E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11110" y="1757552"/>
            <a:ext cx="1748789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Verdana"/>
                <a:cs typeface="Verdana"/>
              </a:rPr>
              <a:t>Right </a:t>
            </a:r>
            <a:r>
              <a:rPr sz="1700" dirty="0">
                <a:latin typeface="Verdana"/>
                <a:cs typeface="Verdana"/>
              </a:rPr>
              <a:t>Subtree</a:t>
            </a:r>
            <a:r>
              <a:rPr sz="1700" spc="-7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R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28913" y="1893189"/>
            <a:ext cx="1143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Verdana"/>
                <a:cs typeface="Verdana"/>
              </a:rPr>
              <a:t>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744207" y="1800986"/>
            <a:ext cx="334010" cy="381635"/>
          </a:xfrm>
          <a:custGeom>
            <a:avLst/>
            <a:gdLst/>
            <a:ahLst/>
            <a:cxnLst/>
            <a:rect l="l" t="t" r="r" b="b"/>
            <a:pathLst>
              <a:path w="334009" h="381635">
                <a:moveTo>
                  <a:pt x="0" y="300482"/>
                </a:moveTo>
                <a:lnTo>
                  <a:pt x="26924" y="381380"/>
                </a:lnTo>
                <a:lnTo>
                  <a:pt x="69891" y="319404"/>
                </a:lnTo>
                <a:lnTo>
                  <a:pt x="42291" y="319404"/>
                </a:lnTo>
                <a:lnTo>
                  <a:pt x="29718" y="317626"/>
                </a:lnTo>
                <a:lnTo>
                  <a:pt x="31359" y="305022"/>
                </a:lnTo>
                <a:lnTo>
                  <a:pt x="0" y="300482"/>
                </a:lnTo>
                <a:close/>
              </a:path>
              <a:path w="334009" h="381635">
                <a:moveTo>
                  <a:pt x="31359" y="305022"/>
                </a:moveTo>
                <a:lnTo>
                  <a:pt x="29718" y="317626"/>
                </a:lnTo>
                <a:lnTo>
                  <a:pt x="42291" y="319404"/>
                </a:lnTo>
                <a:lnTo>
                  <a:pt x="43920" y="306840"/>
                </a:lnTo>
                <a:lnTo>
                  <a:pt x="31359" y="305022"/>
                </a:lnTo>
                <a:close/>
              </a:path>
              <a:path w="334009" h="381635">
                <a:moveTo>
                  <a:pt x="43920" y="306840"/>
                </a:moveTo>
                <a:lnTo>
                  <a:pt x="42291" y="319404"/>
                </a:lnTo>
                <a:lnTo>
                  <a:pt x="69891" y="319404"/>
                </a:lnTo>
                <a:lnTo>
                  <a:pt x="75438" y="311403"/>
                </a:lnTo>
                <a:lnTo>
                  <a:pt x="43920" y="306840"/>
                </a:lnTo>
                <a:close/>
              </a:path>
              <a:path w="334009" h="381635">
                <a:moveTo>
                  <a:pt x="188849" y="0"/>
                </a:moveTo>
                <a:lnTo>
                  <a:pt x="146431" y="4825"/>
                </a:lnTo>
                <a:lnTo>
                  <a:pt x="120142" y="16510"/>
                </a:lnTo>
                <a:lnTo>
                  <a:pt x="109347" y="24257"/>
                </a:lnTo>
                <a:lnTo>
                  <a:pt x="84200" y="56387"/>
                </a:lnTo>
                <a:lnTo>
                  <a:pt x="68834" y="95503"/>
                </a:lnTo>
                <a:lnTo>
                  <a:pt x="53848" y="156083"/>
                </a:lnTo>
                <a:lnTo>
                  <a:pt x="44450" y="209296"/>
                </a:lnTo>
                <a:lnTo>
                  <a:pt x="36957" y="262254"/>
                </a:lnTo>
                <a:lnTo>
                  <a:pt x="31359" y="305022"/>
                </a:lnTo>
                <a:lnTo>
                  <a:pt x="43920" y="306840"/>
                </a:lnTo>
                <a:lnTo>
                  <a:pt x="46227" y="289051"/>
                </a:lnTo>
                <a:lnTo>
                  <a:pt x="49530" y="263905"/>
                </a:lnTo>
                <a:lnTo>
                  <a:pt x="57023" y="211327"/>
                </a:lnTo>
                <a:lnTo>
                  <a:pt x="66294" y="158750"/>
                </a:lnTo>
                <a:lnTo>
                  <a:pt x="77724" y="110489"/>
                </a:lnTo>
                <a:lnTo>
                  <a:pt x="91567" y="70612"/>
                </a:lnTo>
                <a:lnTo>
                  <a:pt x="117073" y="34543"/>
                </a:lnTo>
                <a:lnTo>
                  <a:pt x="116840" y="34543"/>
                </a:lnTo>
                <a:lnTo>
                  <a:pt x="126927" y="27304"/>
                </a:lnTo>
                <a:lnTo>
                  <a:pt x="127635" y="26797"/>
                </a:lnTo>
                <a:lnTo>
                  <a:pt x="127811" y="26797"/>
                </a:lnTo>
                <a:lnTo>
                  <a:pt x="137668" y="21462"/>
                </a:lnTo>
                <a:lnTo>
                  <a:pt x="149225" y="17272"/>
                </a:lnTo>
                <a:lnTo>
                  <a:pt x="161417" y="14350"/>
                </a:lnTo>
                <a:lnTo>
                  <a:pt x="174498" y="12953"/>
                </a:lnTo>
                <a:lnTo>
                  <a:pt x="188214" y="12573"/>
                </a:lnTo>
                <a:lnTo>
                  <a:pt x="265364" y="12573"/>
                </a:lnTo>
                <a:lnTo>
                  <a:pt x="251078" y="8889"/>
                </a:lnTo>
                <a:lnTo>
                  <a:pt x="235076" y="5461"/>
                </a:lnTo>
                <a:lnTo>
                  <a:pt x="219456" y="2666"/>
                </a:lnTo>
                <a:lnTo>
                  <a:pt x="203835" y="762"/>
                </a:lnTo>
                <a:lnTo>
                  <a:pt x="188849" y="0"/>
                </a:lnTo>
                <a:close/>
              </a:path>
              <a:path w="334009" h="381635">
                <a:moveTo>
                  <a:pt x="265364" y="12573"/>
                </a:moveTo>
                <a:lnTo>
                  <a:pt x="188214" y="12573"/>
                </a:lnTo>
                <a:lnTo>
                  <a:pt x="202438" y="13335"/>
                </a:lnTo>
                <a:lnTo>
                  <a:pt x="217170" y="15112"/>
                </a:lnTo>
                <a:lnTo>
                  <a:pt x="263906" y="25273"/>
                </a:lnTo>
                <a:lnTo>
                  <a:pt x="329819" y="45212"/>
                </a:lnTo>
                <a:lnTo>
                  <a:pt x="333628" y="33147"/>
                </a:lnTo>
                <a:lnTo>
                  <a:pt x="300355" y="22605"/>
                </a:lnTo>
                <a:lnTo>
                  <a:pt x="267335" y="13080"/>
                </a:lnTo>
                <a:lnTo>
                  <a:pt x="265364" y="12573"/>
                </a:lnTo>
                <a:close/>
              </a:path>
              <a:path w="334009" h="381635">
                <a:moveTo>
                  <a:pt x="117601" y="34036"/>
                </a:moveTo>
                <a:lnTo>
                  <a:pt x="116840" y="34543"/>
                </a:lnTo>
                <a:lnTo>
                  <a:pt x="117073" y="34543"/>
                </a:lnTo>
                <a:lnTo>
                  <a:pt x="117601" y="34036"/>
                </a:lnTo>
                <a:close/>
              </a:path>
              <a:path w="334009" h="381635">
                <a:moveTo>
                  <a:pt x="127635" y="26797"/>
                </a:moveTo>
                <a:lnTo>
                  <a:pt x="126873" y="27304"/>
                </a:lnTo>
                <a:lnTo>
                  <a:pt x="127093" y="27185"/>
                </a:lnTo>
                <a:lnTo>
                  <a:pt x="127635" y="26797"/>
                </a:lnTo>
                <a:close/>
              </a:path>
              <a:path w="334009" h="381635">
                <a:moveTo>
                  <a:pt x="127093" y="27185"/>
                </a:moveTo>
                <a:lnTo>
                  <a:pt x="126873" y="27304"/>
                </a:lnTo>
                <a:lnTo>
                  <a:pt x="127093" y="27185"/>
                </a:lnTo>
                <a:close/>
              </a:path>
              <a:path w="334009" h="381635">
                <a:moveTo>
                  <a:pt x="127811" y="26797"/>
                </a:moveTo>
                <a:lnTo>
                  <a:pt x="127635" y="26797"/>
                </a:lnTo>
                <a:lnTo>
                  <a:pt x="127093" y="27185"/>
                </a:lnTo>
                <a:lnTo>
                  <a:pt x="127811" y="267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793238" y="1551177"/>
            <a:ext cx="16846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Verdana"/>
                <a:cs typeface="Verdana"/>
              </a:rPr>
              <a:t>Left Subtree</a:t>
            </a:r>
            <a:r>
              <a:rPr sz="1700" spc="-70" dirty="0">
                <a:latin typeface="Verdana"/>
                <a:cs typeface="Verdana"/>
              </a:rPr>
              <a:t> L</a:t>
            </a:r>
            <a:r>
              <a:rPr sz="1650" spc="-104" baseline="-25252" dirty="0">
                <a:latin typeface="Verdana"/>
                <a:cs typeface="Verdana"/>
              </a:rPr>
              <a:t>T</a:t>
            </a:r>
            <a:endParaRPr sz="1650" baseline="-25252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89272" y="1834769"/>
            <a:ext cx="396240" cy="372745"/>
          </a:xfrm>
          <a:custGeom>
            <a:avLst/>
            <a:gdLst/>
            <a:ahLst/>
            <a:cxnLst/>
            <a:rect l="l" t="t" r="r" b="b"/>
            <a:pathLst>
              <a:path w="396239" h="372744">
                <a:moveTo>
                  <a:pt x="319625" y="341112"/>
                </a:moveTo>
                <a:lnTo>
                  <a:pt x="314325" y="372490"/>
                </a:lnTo>
                <a:lnTo>
                  <a:pt x="395859" y="347598"/>
                </a:lnTo>
                <a:lnTo>
                  <a:pt x="389949" y="343280"/>
                </a:lnTo>
                <a:lnTo>
                  <a:pt x="332104" y="343280"/>
                </a:lnTo>
                <a:lnTo>
                  <a:pt x="319625" y="341112"/>
                </a:lnTo>
                <a:close/>
              </a:path>
              <a:path w="396239" h="372744">
                <a:moveTo>
                  <a:pt x="321745" y="328559"/>
                </a:moveTo>
                <a:lnTo>
                  <a:pt x="319625" y="341112"/>
                </a:lnTo>
                <a:lnTo>
                  <a:pt x="332104" y="343280"/>
                </a:lnTo>
                <a:lnTo>
                  <a:pt x="334390" y="330707"/>
                </a:lnTo>
                <a:lnTo>
                  <a:pt x="321745" y="328559"/>
                </a:lnTo>
                <a:close/>
              </a:path>
              <a:path w="396239" h="372744">
                <a:moveTo>
                  <a:pt x="327025" y="297306"/>
                </a:moveTo>
                <a:lnTo>
                  <a:pt x="321745" y="328559"/>
                </a:lnTo>
                <a:lnTo>
                  <a:pt x="334390" y="330707"/>
                </a:lnTo>
                <a:lnTo>
                  <a:pt x="332104" y="343280"/>
                </a:lnTo>
                <a:lnTo>
                  <a:pt x="389949" y="343280"/>
                </a:lnTo>
                <a:lnTo>
                  <a:pt x="327025" y="297306"/>
                </a:lnTo>
                <a:close/>
              </a:path>
              <a:path w="396239" h="372744">
                <a:moveTo>
                  <a:pt x="162940" y="0"/>
                </a:moveTo>
                <a:lnTo>
                  <a:pt x="127507" y="32130"/>
                </a:lnTo>
                <a:lnTo>
                  <a:pt x="93599" y="63880"/>
                </a:lnTo>
                <a:lnTo>
                  <a:pt x="62611" y="95250"/>
                </a:lnTo>
                <a:lnTo>
                  <a:pt x="36194" y="125729"/>
                </a:lnTo>
                <a:lnTo>
                  <a:pt x="8509" y="169290"/>
                </a:lnTo>
                <a:lnTo>
                  <a:pt x="0" y="204215"/>
                </a:lnTo>
                <a:lnTo>
                  <a:pt x="253" y="210946"/>
                </a:lnTo>
                <a:lnTo>
                  <a:pt x="18796" y="247903"/>
                </a:lnTo>
                <a:lnTo>
                  <a:pt x="54610" y="272668"/>
                </a:lnTo>
                <a:lnTo>
                  <a:pt x="104775" y="292988"/>
                </a:lnTo>
                <a:lnTo>
                  <a:pt x="153669" y="307213"/>
                </a:lnTo>
                <a:lnTo>
                  <a:pt x="208661" y="320166"/>
                </a:lnTo>
                <a:lnTo>
                  <a:pt x="268224" y="331977"/>
                </a:lnTo>
                <a:lnTo>
                  <a:pt x="319625" y="341112"/>
                </a:lnTo>
                <a:lnTo>
                  <a:pt x="321745" y="328559"/>
                </a:lnTo>
                <a:lnTo>
                  <a:pt x="301498" y="325119"/>
                </a:lnTo>
                <a:lnTo>
                  <a:pt x="240411" y="313816"/>
                </a:lnTo>
                <a:lnTo>
                  <a:pt x="183514" y="301497"/>
                </a:lnTo>
                <a:lnTo>
                  <a:pt x="132206" y="288163"/>
                </a:lnTo>
                <a:lnTo>
                  <a:pt x="87884" y="273557"/>
                </a:lnTo>
                <a:lnTo>
                  <a:pt x="52704" y="257175"/>
                </a:lnTo>
                <a:lnTo>
                  <a:pt x="20319" y="230123"/>
                </a:lnTo>
                <a:lnTo>
                  <a:pt x="12573" y="204850"/>
                </a:lnTo>
                <a:lnTo>
                  <a:pt x="12826" y="199389"/>
                </a:lnTo>
                <a:lnTo>
                  <a:pt x="26542" y="161797"/>
                </a:lnTo>
                <a:lnTo>
                  <a:pt x="58165" y="119125"/>
                </a:lnTo>
                <a:lnTo>
                  <a:pt x="86487" y="88772"/>
                </a:lnTo>
                <a:lnTo>
                  <a:pt x="118872" y="57403"/>
                </a:lnTo>
                <a:lnTo>
                  <a:pt x="171576" y="9397"/>
                </a:lnTo>
                <a:lnTo>
                  <a:pt x="1629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418201" y="528040"/>
            <a:ext cx="520065" cy="714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425" marR="5080" indent="-85725">
              <a:lnSpc>
                <a:spcPct val="132900"/>
              </a:lnSpc>
              <a:spcBef>
                <a:spcPts val="100"/>
              </a:spcBef>
            </a:pPr>
            <a:r>
              <a:rPr sz="1700" spc="-35" dirty="0">
                <a:latin typeface="Verdana"/>
                <a:cs typeface="Verdana"/>
              </a:rPr>
              <a:t>R</a:t>
            </a:r>
            <a:r>
              <a:rPr sz="1700" dirty="0">
                <a:latin typeface="Verdana"/>
                <a:cs typeface="Verdana"/>
              </a:rPr>
              <a:t>oot  A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0644" y="5878067"/>
            <a:ext cx="6430010" cy="434340"/>
          </a:xfrm>
          <a:prstGeom prst="rect">
            <a:avLst/>
          </a:prstGeom>
          <a:solidFill>
            <a:srgbClr val="FBE3E3"/>
          </a:solidFill>
        </p:spPr>
        <p:txBody>
          <a:bodyPr vert="horz" wrap="square" lIns="0" tIns="463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65"/>
              </a:spcBef>
            </a:pPr>
            <a:r>
              <a:rPr sz="1700" spc="-10" dirty="0">
                <a:latin typeface="Verdana"/>
                <a:cs typeface="Verdana"/>
              </a:rPr>
              <a:t>Post-order </a:t>
            </a:r>
            <a:r>
              <a:rPr sz="1700" spc="-5" dirty="0">
                <a:latin typeface="Verdana"/>
                <a:cs typeface="Verdana"/>
              </a:rPr>
              <a:t>traversal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the above </a:t>
            </a:r>
            <a:r>
              <a:rPr sz="1700" dirty="0">
                <a:latin typeface="Verdana"/>
                <a:cs typeface="Verdana"/>
              </a:rPr>
              <a:t>tree </a:t>
            </a:r>
            <a:r>
              <a:rPr sz="1700" spc="-5" dirty="0">
                <a:latin typeface="Verdana"/>
                <a:cs typeface="Verdana"/>
              </a:rPr>
              <a:t>is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b="1" spc="-5" dirty="0">
                <a:solidFill>
                  <a:srgbClr val="0000FF"/>
                </a:solidFill>
                <a:latin typeface="Verdana"/>
                <a:cs typeface="Verdana"/>
              </a:rPr>
              <a:t>DEBFCA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3709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Binary Tree</a:t>
            </a:r>
            <a:r>
              <a:rPr sz="2400" b="1" spc="-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Traversal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4294967295"/>
          </p:nvPr>
        </p:nvSpPr>
        <p:spPr>
          <a:xfrm>
            <a:off x="48564" y="6525979"/>
            <a:ext cx="4349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5</a:t>
            </a:fld>
            <a:endParaRPr spc="-5" dirty="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4294967295"/>
          </p:nvPr>
        </p:nvSpPr>
        <p:spPr>
          <a:xfrm>
            <a:off x="8636889" y="6645323"/>
            <a:ext cx="450215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IIT,</a:t>
            </a:r>
            <a:r>
              <a:rPr spc="-70" dirty="0"/>
              <a:t> </a:t>
            </a:r>
            <a:r>
              <a:rPr dirty="0"/>
              <a:t>JU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1289" y="1358900"/>
            <a:ext cx="8163559" cy="3883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u="heavy" dirty="0">
                <a:solidFill>
                  <a:srgbClr val="6600FF"/>
                </a:solidFill>
                <a:uFill>
                  <a:solidFill>
                    <a:srgbClr val="6600FF"/>
                  </a:solidFill>
                </a:uFill>
                <a:latin typeface="Verdana"/>
                <a:cs typeface="Verdana"/>
              </a:rPr>
              <a:t>Note: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Verdana"/>
              <a:cs typeface="Verdana"/>
            </a:endParaRPr>
          </a:p>
          <a:p>
            <a:pPr marL="756285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1700" spc="-5" dirty="0">
                <a:latin typeface="Verdana"/>
                <a:cs typeface="Verdana"/>
              </a:rPr>
              <a:t>Each traversal </a:t>
            </a:r>
            <a:r>
              <a:rPr sz="1700" dirty="0">
                <a:latin typeface="Verdana"/>
                <a:cs typeface="Verdana"/>
              </a:rPr>
              <a:t>algorithm has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same three</a:t>
            </a:r>
            <a:r>
              <a:rPr sz="1700" spc="-8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steps.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"/>
            </a:pPr>
            <a:endParaRPr sz="1950">
              <a:latin typeface="Verdana"/>
              <a:cs typeface="Verdana"/>
            </a:endParaRPr>
          </a:p>
          <a:p>
            <a:pPr marL="756285" marR="295910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1700" dirty="0">
                <a:solidFill>
                  <a:srgbClr val="0000FF"/>
                </a:solidFill>
                <a:latin typeface="Verdana"/>
                <a:cs typeface="Verdana"/>
              </a:rPr>
              <a:t>In each algorithm, </a:t>
            </a:r>
            <a:r>
              <a:rPr sz="1700" spc="-5" dirty="0">
                <a:solidFill>
                  <a:srgbClr val="0000FF"/>
                </a:solidFill>
                <a:latin typeface="Verdana"/>
                <a:cs typeface="Verdana"/>
              </a:rPr>
              <a:t>the </a:t>
            </a:r>
            <a:r>
              <a:rPr sz="1700" dirty="0">
                <a:solidFill>
                  <a:srgbClr val="0000FF"/>
                </a:solidFill>
                <a:latin typeface="Verdana"/>
                <a:cs typeface="Verdana"/>
              </a:rPr>
              <a:t>left subtree </a:t>
            </a:r>
            <a:r>
              <a:rPr sz="1700" spc="-5" dirty="0">
                <a:solidFill>
                  <a:srgbClr val="0000FF"/>
                </a:solidFill>
                <a:latin typeface="Verdana"/>
                <a:cs typeface="Verdana"/>
              </a:rPr>
              <a:t>is always traversed </a:t>
            </a:r>
            <a:r>
              <a:rPr sz="1700" dirty="0">
                <a:solidFill>
                  <a:srgbClr val="0000FF"/>
                </a:solidFill>
                <a:latin typeface="Verdana"/>
                <a:cs typeface="Verdana"/>
              </a:rPr>
              <a:t>before </a:t>
            </a:r>
            <a:r>
              <a:rPr sz="1700" spc="-5" dirty="0">
                <a:solidFill>
                  <a:srgbClr val="0000FF"/>
                </a:solidFill>
                <a:latin typeface="Verdana"/>
                <a:cs typeface="Verdana"/>
              </a:rPr>
              <a:t>the  right</a:t>
            </a:r>
            <a:r>
              <a:rPr sz="1700" spc="-1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0000FF"/>
                </a:solidFill>
                <a:latin typeface="Verdana"/>
                <a:cs typeface="Verdana"/>
              </a:rPr>
              <a:t>subtree.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"/>
            </a:pPr>
            <a:endParaRPr sz="1950">
              <a:latin typeface="Verdana"/>
              <a:cs typeface="Verdana"/>
            </a:endParaRPr>
          </a:p>
          <a:p>
            <a:pPr marL="756285" marR="5080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756920" algn="l"/>
              </a:tabLst>
            </a:pPr>
            <a:r>
              <a:rPr sz="1700" dirty="0">
                <a:latin typeface="Verdana"/>
                <a:cs typeface="Verdana"/>
              </a:rPr>
              <a:t>Difference between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algorithms </a:t>
            </a:r>
            <a:r>
              <a:rPr sz="1700" spc="-5" dirty="0">
                <a:latin typeface="Verdana"/>
                <a:cs typeface="Verdana"/>
              </a:rPr>
              <a:t>is the time </a:t>
            </a:r>
            <a:r>
              <a:rPr sz="1700" dirty="0">
                <a:latin typeface="Verdana"/>
                <a:cs typeface="Verdana"/>
              </a:rPr>
              <a:t>at </a:t>
            </a:r>
            <a:r>
              <a:rPr sz="1700" spc="-5" dirty="0">
                <a:latin typeface="Verdana"/>
                <a:cs typeface="Verdana"/>
              </a:rPr>
              <a:t>which the </a:t>
            </a:r>
            <a:r>
              <a:rPr sz="1700" dirty="0">
                <a:latin typeface="Verdana"/>
                <a:cs typeface="Verdana"/>
              </a:rPr>
              <a:t>root R </a:t>
            </a:r>
            <a:r>
              <a:rPr sz="1700" spc="-5" dirty="0">
                <a:latin typeface="Verdana"/>
                <a:cs typeface="Verdana"/>
              </a:rPr>
              <a:t>is  </a:t>
            </a:r>
            <a:r>
              <a:rPr sz="1700" dirty="0">
                <a:latin typeface="Verdana"/>
                <a:cs typeface="Verdana"/>
              </a:rPr>
              <a:t>processed.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"/>
            </a:pPr>
            <a:endParaRPr sz="1950">
              <a:latin typeface="Verdana"/>
              <a:cs typeface="Verdana"/>
            </a:endParaRPr>
          </a:p>
          <a:p>
            <a:pPr marL="7562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756920" algn="l"/>
              </a:tabLst>
            </a:pPr>
            <a:r>
              <a:rPr sz="1700" spc="-5" dirty="0">
                <a:solidFill>
                  <a:srgbClr val="0000FF"/>
                </a:solidFill>
                <a:latin typeface="Verdana"/>
                <a:cs typeface="Verdana"/>
              </a:rPr>
              <a:t>Each </a:t>
            </a:r>
            <a:r>
              <a:rPr sz="1700" dirty="0">
                <a:solidFill>
                  <a:srgbClr val="0000FF"/>
                </a:solidFill>
                <a:latin typeface="Verdana"/>
                <a:cs typeface="Verdana"/>
              </a:rPr>
              <a:t>algorithm </a:t>
            </a:r>
            <a:r>
              <a:rPr sz="1700" spc="-5" dirty="0">
                <a:solidFill>
                  <a:srgbClr val="0000FF"/>
                </a:solidFill>
                <a:latin typeface="Verdana"/>
                <a:cs typeface="Verdana"/>
              </a:rPr>
              <a:t>is </a:t>
            </a:r>
            <a:r>
              <a:rPr sz="1700" dirty="0">
                <a:solidFill>
                  <a:srgbClr val="0000FF"/>
                </a:solidFill>
                <a:latin typeface="Verdana"/>
                <a:cs typeface="Verdana"/>
              </a:rPr>
              <a:t>defined</a:t>
            </a:r>
            <a:r>
              <a:rPr sz="1700" spc="-3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700" spc="-15" dirty="0">
                <a:solidFill>
                  <a:srgbClr val="0000FF"/>
                </a:solidFill>
                <a:latin typeface="Verdana"/>
                <a:cs typeface="Verdana"/>
              </a:rPr>
              <a:t>recursively.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"/>
            </a:pPr>
            <a:endParaRPr sz="1950">
              <a:latin typeface="Verdana"/>
              <a:cs typeface="Verdana"/>
            </a:endParaRPr>
          </a:p>
          <a:p>
            <a:pPr marL="756285" marR="224790" indent="-287020">
              <a:lnSpc>
                <a:spcPct val="100000"/>
              </a:lnSpc>
              <a:buFont typeface="Wingdings"/>
              <a:buChar char=""/>
              <a:tabLst>
                <a:tab pos="756920" algn="l"/>
              </a:tabLst>
            </a:pPr>
            <a:r>
              <a:rPr sz="1700" dirty="0">
                <a:latin typeface="Verdana"/>
                <a:cs typeface="Verdana"/>
              </a:rPr>
              <a:t>When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algorithms are implemented on a </a:t>
            </a:r>
            <a:r>
              <a:rPr sz="1700" spc="-30" dirty="0">
                <a:latin typeface="Verdana"/>
                <a:cs typeface="Verdana"/>
              </a:rPr>
              <a:t>computer, </a:t>
            </a:r>
            <a:r>
              <a:rPr sz="1700" dirty="0">
                <a:latin typeface="Verdana"/>
                <a:cs typeface="Verdana"/>
              </a:rPr>
              <a:t>a stack </a:t>
            </a:r>
            <a:r>
              <a:rPr sz="1700" spc="-5" dirty="0">
                <a:latin typeface="Verdana"/>
                <a:cs typeface="Verdana"/>
              </a:rPr>
              <a:t>will  be </a:t>
            </a:r>
            <a:r>
              <a:rPr sz="1700" dirty="0">
                <a:latin typeface="Verdana"/>
                <a:cs typeface="Verdana"/>
              </a:rPr>
              <a:t>used.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3709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Binary Tree</a:t>
            </a:r>
            <a:r>
              <a:rPr sz="2400" b="1" spc="-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Traversal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48564" y="6525979"/>
            <a:ext cx="4349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6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8636889" y="6645323"/>
            <a:ext cx="450215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IIT,</a:t>
            </a:r>
            <a:r>
              <a:rPr spc="-70" dirty="0"/>
              <a:t> </a:t>
            </a:r>
            <a:r>
              <a:rPr dirty="0"/>
              <a:t>JU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10692" y="655701"/>
            <a:ext cx="8084820" cy="1897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50975" marR="5080" indent="-143891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solidFill>
                  <a:srgbClr val="6600FF"/>
                </a:solidFill>
                <a:latin typeface="Verdana"/>
                <a:cs typeface="Verdana"/>
              </a:rPr>
              <a:t>Example-1: </a:t>
            </a:r>
            <a:r>
              <a:rPr sz="1700" spc="-5" dirty="0">
                <a:latin typeface="Verdana"/>
                <a:cs typeface="Verdana"/>
              </a:rPr>
              <a:t>Consider </a:t>
            </a: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binary </a:t>
            </a:r>
            <a:r>
              <a:rPr sz="1700" dirty="0">
                <a:latin typeface="Verdana"/>
                <a:cs typeface="Verdana"/>
              </a:rPr>
              <a:t>tree shown </a:t>
            </a:r>
            <a:r>
              <a:rPr sz="1700" spc="-5" dirty="0">
                <a:latin typeface="Verdana"/>
                <a:cs typeface="Verdana"/>
              </a:rPr>
              <a:t>in </a:t>
            </a:r>
            <a:r>
              <a:rPr sz="1700" dirty="0">
                <a:latin typeface="Verdana"/>
                <a:cs typeface="Verdana"/>
              </a:rPr>
              <a:t>the figure </a:t>
            </a:r>
            <a:r>
              <a:rPr sz="1700" spc="-10" dirty="0">
                <a:latin typeface="Verdana"/>
                <a:cs typeface="Verdana"/>
              </a:rPr>
              <a:t>below. </a:t>
            </a:r>
            <a:r>
              <a:rPr sz="1700" dirty="0">
                <a:latin typeface="Verdana"/>
                <a:cs typeface="Verdana"/>
              </a:rPr>
              <a:t>Print the  </a:t>
            </a:r>
            <a:r>
              <a:rPr sz="1700" spc="-5" dirty="0">
                <a:latin typeface="Verdana"/>
                <a:cs typeface="Verdana"/>
              </a:rPr>
              <a:t>value in </a:t>
            </a:r>
            <a:r>
              <a:rPr sz="1700" dirty="0">
                <a:latin typeface="Verdana"/>
                <a:cs typeface="Verdana"/>
              </a:rPr>
              <a:t>each node after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an:</a:t>
            </a:r>
            <a:endParaRPr sz="1700">
              <a:latin typeface="Verdana"/>
              <a:cs typeface="Verdana"/>
            </a:endParaRPr>
          </a:p>
          <a:p>
            <a:pPr marL="2292350" indent="-451484">
              <a:lnSpc>
                <a:spcPct val="100000"/>
              </a:lnSpc>
              <a:buAutoNum type="arabicParenBoth"/>
              <a:tabLst>
                <a:tab pos="2292985" algn="l"/>
              </a:tabLst>
            </a:pPr>
            <a:r>
              <a:rPr sz="1700" dirty="0">
                <a:latin typeface="Verdana"/>
                <a:cs typeface="Verdana"/>
              </a:rPr>
              <a:t>In-order </a:t>
            </a:r>
            <a:r>
              <a:rPr sz="1700" spc="-5" dirty="0">
                <a:latin typeface="Verdana"/>
                <a:cs typeface="Verdana"/>
              </a:rPr>
              <a:t>traversal</a:t>
            </a:r>
            <a:r>
              <a:rPr sz="1700" spc="-5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(LNR)</a:t>
            </a:r>
            <a:endParaRPr sz="1700">
              <a:latin typeface="Verdana"/>
              <a:cs typeface="Verdana"/>
            </a:endParaRPr>
          </a:p>
          <a:p>
            <a:pPr marL="2292350" indent="-451484">
              <a:lnSpc>
                <a:spcPct val="100000"/>
              </a:lnSpc>
              <a:buAutoNum type="arabicParenBoth"/>
              <a:tabLst>
                <a:tab pos="2292985" algn="l"/>
              </a:tabLst>
            </a:pPr>
            <a:r>
              <a:rPr sz="1700" dirty="0">
                <a:latin typeface="Verdana"/>
                <a:cs typeface="Verdana"/>
              </a:rPr>
              <a:t>Pre-order </a:t>
            </a:r>
            <a:r>
              <a:rPr sz="1700" spc="-5" dirty="0">
                <a:latin typeface="Verdana"/>
                <a:cs typeface="Verdana"/>
              </a:rPr>
              <a:t>traversal</a:t>
            </a:r>
            <a:r>
              <a:rPr sz="1700" spc="-6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(NLR)</a:t>
            </a:r>
            <a:endParaRPr sz="1700">
              <a:latin typeface="Verdana"/>
              <a:cs typeface="Verdana"/>
            </a:endParaRPr>
          </a:p>
          <a:p>
            <a:pPr marL="2292350" indent="-451484">
              <a:lnSpc>
                <a:spcPct val="100000"/>
              </a:lnSpc>
              <a:buAutoNum type="arabicParenBoth"/>
              <a:tabLst>
                <a:tab pos="2292985" algn="l"/>
              </a:tabLst>
            </a:pPr>
            <a:r>
              <a:rPr sz="1700" spc="-10" dirty="0">
                <a:latin typeface="Verdana"/>
                <a:cs typeface="Verdana"/>
              </a:rPr>
              <a:t>Post-order </a:t>
            </a:r>
            <a:r>
              <a:rPr sz="1700" spc="-5" dirty="0">
                <a:latin typeface="Verdana"/>
                <a:cs typeface="Verdana"/>
              </a:rPr>
              <a:t>traversal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(LRN)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50">
              <a:latin typeface="Verdana"/>
              <a:cs typeface="Verdana"/>
            </a:endParaRPr>
          </a:p>
          <a:p>
            <a:pPr marR="1388745" algn="ctr">
              <a:lnSpc>
                <a:spcPct val="100000"/>
              </a:lnSpc>
            </a:pPr>
            <a:r>
              <a:rPr sz="1800" b="1" spc="-5" dirty="0">
                <a:latin typeface="Verdana"/>
                <a:cs typeface="Verdana"/>
              </a:rPr>
              <a:t>Answer: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3709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Binary Tree</a:t>
            </a:r>
            <a:r>
              <a:rPr sz="2400" b="1" spc="-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Traversal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03320" y="2648711"/>
            <a:ext cx="4945380" cy="433070"/>
          </a:xfrm>
          <a:custGeom>
            <a:avLst/>
            <a:gdLst/>
            <a:ahLst/>
            <a:cxnLst/>
            <a:rect l="l" t="t" r="r" b="b"/>
            <a:pathLst>
              <a:path w="4945380" h="433069">
                <a:moveTo>
                  <a:pt x="4945380" y="0"/>
                </a:moveTo>
                <a:lnTo>
                  <a:pt x="0" y="0"/>
                </a:lnTo>
                <a:lnTo>
                  <a:pt x="0" y="432815"/>
                </a:lnTo>
                <a:lnTo>
                  <a:pt x="4945380" y="432815"/>
                </a:lnTo>
                <a:lnTo>
                  <a:pt x="4945380" y="0"/>
                </a:lnTo>
                <a:close/>
              </a:path>
            </a:pathLst>
          </a:custGeom>
          <a:solidFill>
            <a:srgbClr val="FB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03320" y="2648711"/>
            <a:ext cx="4945380" cy="4330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1600" spc="-5" dirty="0">
                <a:latin typeface="Verdana"/>
                <a:cs typeface="Verdana"/>
              </a:rPr>
              <a:t>Inorder </a:t>
            </a:r>
            <a:r>
              <a:rPr sz="1600" spc="-25" dirty="0">
                <a:latin typeface="Verdana"/>
                <a:cs typeface="Verdana"/>
              </a:rPr>
              <a:t>Traversal: </a:t>
            </a:r>
            <a:r>
              <a:rPr sz="1600" spc="-5" dirty="0">
                <a:latin typeface="Verdana"/>
                <a:cs typeface="Verdana"/>
              </a:rPr>
              <a:t>1, 3, </a:t>
            </a:r>
            <a:r>
              <a:rPr sz="1600" dirty="0">
                <a:latin typeface="Verdana"/>
                <a:cs typeface="Verdana"/>
              </a:rPr>
              <a:t>4, 6, 7, 8, </a:t>
            </a:r>
            <a:r>
              <a:rPr sz="1600" spc="-5" dirty="0">
                <a:latin typeface="Verdana"/>
                <a:cs typeface="Verdana"/>
              </a:rPr>
              <a:t>10, 13, </a:t>
            </a:r>
            <a:r>
              <a:rPr sz="1600" dirty="0">
                <a:latin typeface="Verdana"/>
                <a:cs typeface="Verdana"/>
              </a:rPr>
              <a:t>14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72840" y="3334511"/>
            <a:ext cx="5021580" cy="433070"/>
          </a:xfrm>
          <a:custGeom>
            <a:avLst/>
            <a:gdLst/>
            <a:ahLst/>
            <a:cxnLst/>
            <a:rect l="l" t="t" r="r" b="b"/>
            <a:pathLst>
              <a:path w="5021580" h="433070">
                <a:moveTo>
                  <a:pt x="5021579" y="0"/>
                </a:moveTo>
                <a:lnTo>
                  <a:pt x="0" y="0"/>
                </a:lnTo>
                <a:lnTo>
                  <a:pt x="0" y="432815"/>
                </a:lnTo>
                <a:lnTo>
                  <a:pt x="5021579" y="432815"/>
                </a:lnTo>
                <a:lnTo>
                  <a:pt x="5021579" y="0"/>
                </a:lnTo>
                <a:close/>
              </a:path>
            </a:pathLst>
          </a:custGeom>
          <a:solidFill>
            <a:srgbClr val="FFFF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72840" y="3334511"/>
            <a:ext cx="5021580" cy="4330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40"/>
              </a:spcBef>
            </a:pPr>
            <a:r>
              <a:rPr sz="1600" spc="-10" dirty="0">
                <a:latin typeface="Verdana"/>
                <a:cs typeface="Verdana"/>
              </a:rPr>
              <a:t>Preorder </a:t>
            </a:r>
            <a:r>
              <a:rPr sz="1600" spc="-25" dirty="0">
                <a:latin typeface="Verdana"/>
                <a:cs typeface="Verdana"/>
              </a:rPr>
              <a:t>Traversal: </a:t>
            </a:r>
            <a:r>
              <a:rPr sz="1600" spc="-5" dirty="0">
                <a:latin typeface="Verdana"/>
                <a:cs typeface="Verdana"/>
              </a:rPr>
              <a:t>8, 3, </a:t>
            </a:r>
            <a:r>
              <a:rPr sz="1600" dirty="0">
                <a:latin typeface="Verdana"/>
                <a:cs typeface="Verdana"/>
              </a:rPr>
              <a:t>1, 6, 4, </a:t>
            </a:r>
            <a:r>
              <a:rPr sz="1600" spc="-5" dirty="0">
                <a:latin typeface="Verdana"/>
                <a:cs typeface="Verdana"/>
              </a:rPr>
              <a:t>7, 10, 14,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13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03320" y="4034028"/>
            <a:ext cx="5084445" cy="433070"/>
          </a:xfrm>
          <a:custGeom>
            <a:avLst/>
            <a:gdLst/>
            <a:ahLst/>
            <a:cxnLst/>
            <a:rect l="l" t="t" r="r" b="b"/>
            <a:pathLst>
              <a:path w="5084445" h="433070">
                <a:moveTo>
                  <a:pt x="5084064" y="0"/>
                </a:moveTo>
                <a:lnTo>
                  <a:pt x="0" y="0"/>
                </a:lnTo>
                <a:lnTo>
                  <a:pt x="0" y="432816"/>
                </a:lnTo>
                <a:lnTo>
                  <a:pt x="5084064" y="432816"/>
                </a:lnTo>
                <a:lnTo>
                  <a:pt x="5084064" y="0"/>
                </a:lnTo>
                <a:close/>
              </a:path>
            </a:pathLst>
          </a:custGeom>
          <a:solidFill>
            <a:srgbClr val="FBE3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03320" y="4034028"/>
            <a:ext cx="5084445" cy="43307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0"/>
              </a:spcBef>
            </a:pPr>
            <a:r>
              <a:rPr sz="1600" spc="-10" dirty="0">
                <a:latin typeface="Verdana"/>
                <a:cs typeface="Verdana"/>
              </a:rPr>
              <a:t>Postorder </a:t>
            </a:r>
            <a:r>
              <a:rPr sz="1600" spc="-25" dirty="0">
                <a:latin typeface="Verdana"/>
                <a:cs typeface="Verdana"/>
              </a:rPr>
              <a:t>Traversal: </a:t>
            </a:r>
            <a:r>
              <a:rPr sz="1600" spc="-5" dirty="0">
                <a:latin typeface="Verdana"/>
                <a:cs typeface="Verdana"/>
              </a:rPr>
              <a:t>1, </a:t>
            </a:r>
            <a:r>
              <a:rPr sz="1600" dirty="0">
                <a:latin typeface="Verdana"/>
                <a:cs typeface="Verdana"/>
              </a:rPr>
              <a:t>4, 7, </a:t>
            </a:r>
            <a:r>
              <a:rPr sz="1600" spc="-5" dirty="0">
                <a:latin typeface="Verdana"/>
                <a:cs typeface="Verdana"/>
              </a:rPr>
              <a:t>6, </a:t>
            </a:r>
            <a:r>
              <a:rPr sz="1600" dirty="0">
                <a:latin typeface="Verdana"/>
                <a:cs typeface="Verdana"/>
              </a:rPr>
              <a:t>3, </a:t>
            </a:r>
            <a:r>
              <a:rPr sz="1600" spc="-5" dirty="0">
                <a:latin typeface="Verdana"/>
                <a:cs typeface="Verdana"/>
              </a:rPr>
              <a:t>13, 14, 10,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8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68808" y="2602992"/>
            <a:ext cx="3607435" cy="3952240"/>
            <a:chOff x="368808" y="2602992"/>
            <a:chExt cx="3607435" cy="3952240"/>
          </a:xfrm>
        </p:grpSpPr>
        <p:sp>
          <p:nvSpPr>
            <p:cNvPr id="13" name="object 13"/>
            <p:cNvSpPr/>
            <p:nvPr/>
          </p:nvSpPr>
          <p:spPr>
            <a:xfrm>
              <a:off x="368808" y="2602992"/>
              <a:ext cx="3607308" cy="39517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3880" y="2798064"/>
              <a:ext cx="3019044" cy="33634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4294967295"/>
          </p:nvPr>
        </p:nvSpPr>
        <p:spPr>
          <a:xfrm>
            <a:off x="48564" y="6525979"/>
            <a:ext cx="4349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7</a:t>
            </a:fld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8636889" y="6645323"/>
            <a:ext cx="450215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IIT,</a:t>
            </a:r>
            <a:r>
              <a:rPr spc="-70" dirty="0"/>
              <a:t> </a:t>
            </a:r>
            <a:r>
              <a:rPr dirty="0"/>
              <a:t>JU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2305810"/>
            <a:ext cx="5088636" cy="4463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3709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Binary Tree</a:t>
            </a:r>
            <a:r>
              <a:rPr sz="2400" b="1" spc="-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Traversal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48564" y="6525979"/>
            <a:ext cx="4349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8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4294967295"/>
          </p:nvPr>
        </p:nvSpPr>
        <p:spPr>
          <a:xfrm>
            <a:off x="8636889" y="6645323"/>
            <a:ext cx="450215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IIT,</a:t>
            </a:r>
            <a:r>
              <a:rPr spc="-70" dirty="0"/>
              <a:t> </a:t>
            </a:r>
            <a:r>
              <a:rPr dirty="0"/>
              <a:t>JU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82440" y="2648711"/>
            <a:ext cx="4511040" cy="433070"/>
          </a:xfrm>
          <a:prstGeom prst="rect">
            <a:avLst/>
          </a:prstGeom>
          <a:solidFill>
            <a:srgbClr val="FBE3E3"/>
          </a:solidFill>
        </p:spPr>
        <p:txBody>
          <a:bodyPr vert="horz" wrap="square" lIns="0" tIns="4318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40"/>
              </a:spcBef>
            </a:pPr>
            <a:r>
              <a:rPr sz="1600" spc="-5" dirty="0">
                <a:latin typeface="Verdana"/>
                <a:cs typeface="Verdana"/>
              </a:rPr>
              <a:t>Inorder </a:t>
            </a:r>
            <a:r>
              <a:rPr sz="1600" spc="-25" dirty="0">
                <a:latin typeface="Verdana"/>
                <a:cs typeface="Verdana"/>
              </a:rPr>
              <a:t>Traversal: </a:t>
            </a:r>
            <a:r>
              <a:rPr sz="1600" spc="-5" dirty="0">
                <a:latin typeface="Verdana"/>
                <a:cs typeface="Verdana"/>
              </a:rPr>
              <a:t>D B F E A G C L J H</a:t>
            </a:r>
            <a:r>
              <a:rPr sz="1600" spc="8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K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82440" y="3211067"/>
            <a:ext cx="4511040" cy="434340"/>
          </a:xfrm>
          <a:prstGeom prst="rect">
            <a:avLst/>
          </a:prstGeom>
          <a:solidFill>
            <a:srgbClr val="FFFFDD"/>
          </a:solidFill>
        </p:spPr>
        <p:txBody>
          <a:bodyPr vert="horz" wrap="square" lIns="0" tIns="4508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55"/>
              </a:spcBef>
            </a:pPr>
            <a:r>
              <a:rPr sz="1600" spc="-10" dirty="0">
                <a:latin typeface="Verdana"/>
                <a:cs typeface="Verdana"/>
              </a:rPr>
              <a:t>Preorder </a:t>
            </a:r>
            <a:r>
              <a:rPr sz="1600" spc="-25" dirty="0">
                <a:latin typeface="Verdana"/>
                <a:cs typeface="Verdana"/>
              </a:rPr>
              <a:t>Traversal: </a:t>
            </a:r>
            <a:r>
              <a:rPr sz="1600" spc="-5" dirty="0">
                <a:latin typeface="Verdana"/>
                <a:cs typeface="Verdana"/>
              </a:rPr>
              <a:t>A B D E F C G H J L</a:t>
            </a:r>
            <a:r>
              <a:rPr sz="1600" spc="9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K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99203" y="3805428"/>
            <a:ext cx="4509770" cy="433070"/>
          </a:xfrm>
          <a:prstGeom prst="rect">
            <a:avLst/>
          </a:prstGeom>
          <a:solidFill>
            <a:srgbClr val="FBE3E3"/>
          </a:solidFill>
        </p:spPr>
        <p:txBody>
          <a:bodyPr vert="horz" wrap="square" lIns="0" tIns="444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0"/>
              </a:spcBef>
            </a:pPr>
            <a:r>
              <a:rPr sz="1600" spc="-10" dirty="0">
                <a:latin typeface="Verdana"/>
                <a:cs typeface="Verdana"/>
              </a:rPr>
              <a:t>Postorder </a:t>
            </a:r>
            <a:r>
              <a:rPr sz="1600" spc="-25" dirty="0">
                <a:latin typeface="Verdana"/>
                <a:cs typeface="Verdana"/>
              </a:rPr>
              <a:t>Traversal: </a:t>
            </a:r>
            <a:r>
              <a:rPr sz="1600" spc="-5" dirty="0">
                <a:latin typeface="Verdana"/>
                <a:cs typeface="Verdana"/>
              </a:rPr>
              <a:t>D F E B G L J K H C</a:t>
            </a:r>
            <a:r>
              <a:rPr sz="1600" spc="8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4843" y="625601"/>
            <a:ext cx="8070215" cy="1927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50975" marR="5080" indent="-143891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solidFill>
                  <a:srgbClr val="6600FF"/>
                </a:solidFill>
                <a:latin typeface="Verdana"/>
                <a:cs typeface="Verdana"/>
              </a:rPr>
              <a:t>Example-2: </a:t>
            </a:r>
            <a:r>
              <a:rPr sz="1700" spc="-5" dirty="0">
                <a:latin typeface="Verdana"/>
                <a:cs typeface="Verdana"/>
              </a:rPr>
              <a:t>Consider the binary </a:t>
            </a:r>
            <a:r>
              <a:rPr sz="1700" dirty="0">
                <a:latin typeface="Verdana"/>
                <a:cs typeface="Verdana"/>
              </a:rPr>
              <a:t>tree shown </a:t>
            </a:r>
            <a:r>
              <a:rPr sz="1700" spc="-5" dirty="0">
                <a:latin typeface="Verdana"/>
                <a:cs typeface="Verdana"/>
              </a:rPr>
              <a:t>in the </a:t>
            </a:r>
            <a:r>
              <a:rPr sz="1700" dirty="0">
                <a:latin typeface="Verdana"/>
                <a:cs typeface="Verdana"/>
              </a:rPr>
              <a:t>figure </a:t>
            </a:r>
            <a:r>
              <a:rPr sz="1700" spc="-15" dirty="0">
                <a:latin typeface="Verdana"/>
                <a:cs typeface="Verdana"/>
              </a:rPr>
              <a:t>below. </a:t>
            </a:r>
            <a:r>
              <a:rPr sz="1700" dirty="0">
                <a:latin typeface="Verdana"/>
                <a:cs typeface="Verdana"/>
              </a:rPr>
              <a:t>Print </a:t>
            </a:r>
            <a:r>
              <a:rPr sz="1700" spc="-5" dirty="0">
                <a:latin typeface="Verdana"/>
                <a:cs typeface="Verdana"/>
              </a:rPr>
              <a:t>the  </a:t>
            </a:r>
            <a:r>
              <a:rPr sz="1700" spc="-10" dirty="0">
                <a:latin typeface="Verdana"/>
                <a:cs typeface="Verdana"/>
              </a:rPr>
              <a:t>value </a:t>
            </a:r>
            <a:r>
              <a:rPr sz="1700" spc="-5" dirty="0">
                <a:latin typeface="Verdana"/>
                <a:cs typeface="Verdana"/>
              </a:rPr>
              <a:t>in </a:t>
            </a:r>
            <a:r>
              <a:rPr sz="1700" dirty="0">
                <a:latin typeface="Verdana"/>
                <a:cs typeface="Verdana"/>
              </a:rPr>
              <a:t>each node after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an:</a:t>
            </a:r>
            <a:endParaRPr sz="1700">
              <a:latin typeface="Verdana"/>
              <a:cs typeface="Verdana"/>
            </a:endParaRPr>
          </a:p>
          <a:p>
            <a:pPr marL="2292350" indent="-451484">
              <a:lnSpc>
                <a:spcPct val="100000"/>
              </a:lnSpc>
              <a:buAutoNum type="arabicParenBoth"/>
              <a:tabLst>
                <a:tab pos="2292985" algn="l"/>
              </a:tabLst>
            </a:pPr>
            <a:r>
              <a:rPr sz="1700" dirty="0">
                <a:latin typeface="Verdana"/>
                <a:cs typeface="Verdana"/>
              </a:rPr>
              <a:t>In-order </a:t>
            </a:r>
            <a:r>
              <a:rPr sz="1700" spc="-5" dirty="0">
                <a:latin typeface="Verdana"/>
                <a:cs typeface="Verdana"/>
              </a:rPr>
              <a:t>traversal</a:t>
            </a:r>
            <a:r>
              <a:rPr sz="1700" spc="-5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(LNR)</a:t>
            </a:r>
            <a:endParaRPr sz="1700">
              <a:latin typeface="Verdana"/>
              <a:cs typeface="Verdana"/>
            </a:endParaRPr>
          </a:p>
          <a:p>
            <a:pPr marL="2292350" indent="-451484">
              <a:lnSpc>
                <a:spcPct val="100000"/>
              </a:lnSpc>
              <a:buAutoNum type="arabicParenBoth"/>
              <a:tabLst>
                <a:tab pos="2292985" algn="l"/>
              </a:tabLst>
            </a:pPr>
            <a:r>
              <a:rPr sz="1700" dirty="0">
                <a:latin typeface="Verdana"/>
                <a:cs typeface="Verdana"/>
              </a:rPr>
              <a:t>Pre-order </a:t>
            </a:r>
            <a:r>
              <a:rPr sz="1700" spc="-5" dirty="0">
                <a:latin typeface="Verdana"/>
                <a:cs typeface="Verdana"/>
              </a:rPr>
              <a:t>traversal</a:t>
            </a:r>
            <a:r>
              <a:rPr sz="1700" spc="-6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(NLR)</a:t>
            </a:r>
            <a:endParaRPr sz="1700">
              <a:latin typeface="Verdana"/>
              <a:cs typeface="Verdana"/>
            </a:endParaRPr>
          </a:p>
          <a:p>
            <a:pPr marL="2292350" indent="-451484">
              <a:lnSpc>
                <a:spcPct val="100000"/>
              </a:lnSpc>
              <a:buAutoNum type="arabicParenBoth"/>
              <a:tabLst>
                <a:tab pos="2292985" algn="l"/>
              </a:tabLst>
            </a:pPr>
            <a:r>
              <a:rPr sz="1700" spc="-10" dirty="0">
                <a:latin typeface="Verdana"/>
                <a:cs typeface="Verdana"/>
              </a:rPr>
              <a:t>Post-order </a:t>
            </a:r>
            <a:r>
              <a:rPr sz="1700" spc="-5" dirty="0">
                <a:latin typeface="Verdana"/>
                <a:cs typeface="Verdana"/>
              </a:rPr>
              <a:t>traversal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(LRN)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Verdana"/>
              <a:cs typeface="Verdana"/>
            </a:endParaRPr>
          </a:p>
          <a:p>
            <a:pPr marL="450215" algn="ctr">
              <a:lnSpc>
                <a:spcPct val="100000"/>
              </a:lnSpc>
            </a:pPr>
            <a:r>
              <a:rPr sz="1800" b="1" spc="-5" dirty="0">
                <a:latin typeface="Verdana"/>
                <a:cs typeface="Verdana"/>
              </a:rPr>
              <a:t>Answer: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56259" y="3008375"/>
            <a:ext cx="3302508" cy="3849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3709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Binary Tree</a:t>
            </a:r>
            <a:r>
              <a:rPr sz="2400" b="1" spc="-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000000"/>
                </a:solidFill>
                <a:latin typeface="Verdana"/>
                <a:cs typeface="Verdana"/>
              </a:rPr>
              <a:t>Traversal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48564" y="6525979"/>
            <a:ext cx="43497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9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8636889" y="6645323"/>
            <a:ext cx="450215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IIT,</a:t>
            </a:r>
            <a:r>
              <a:rPr spc="-70" dirty="0"/>
              <a:t> </a:t>
            </a:r>
            <a:r>
              <a:rPr dirty="0"/>
              <a:t>JU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4843" y="625601"/>
            <a:ext cx="8022590" cy="1321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50975" marR="5080" indent="-143891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solidFill>
                  <a:srgbClr val="6600FF"/>
                </a:solidFill>
                <a:latin typeface="Verdana"/>
                <a:cs typeface="Verdana"/>
              </a:rPr>
              <a:t>Example-3: </a:t>
            </a:r>
            <a:r>
              <a:rPr sz="1700" spc="-5" dirty="0">
                <a:latin typeface="Verdana"/>
                <a:cs typeface="Verdana"/>
              </a:rPr>
              <a:t>Consider the binary </a:t>
            </a:r>
            <a:r>
              <a:rPr sz="1700" dirty="0">
                <a:latin typeface="Verdana"/>
                <a:cs typeface="Verdana"/>
              </a:rPr>
              <a:t>tree shown </a:t>
            </a:r>
            <a:r>
              <a:rPr sz="1700" spc="-5" dirty="0">
                <a:latin typeface="Verdana"/>
                <a:cs typeface="Verdana"/>
              </a:rPr>
              <a:t>in the </a:t>
            </a:r>
            <a:r>
              <a:rPr sz="1700" dirty="0">
                <a:latin typeface="Verdana"/>
                <a:cs typeface="Verdana"/>
              </a:rPr>
              <a:t>figure </a:t>
            </a:r>
            <a:r>
              <a:rPr sz="1700" spc="-15" dirty="0">
                <a:latin typeface="Verdana"/>
                <a:cs typeface="Verdana"/>
              </a:rPr>
              <a:t>below. </a:t>
            </a:r>
            <a:r>
              <a:rPr sz="1700" dirty="0">
                <a:latin typeface="Verdana"/>
                <a:cs typeface="Verdana"/>
              </a:rPr>
              <a:t>Find </a:t>
            </a:r>
            <a:r>
              <a:rPr sz="1700" spc="-5" dirty="0">
                <a:latin typeface="Verdana"/>
                <a:cs typeface="Verdana"/>
              </a:rPr>
              <a:t>the  traversal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tree:</a:t>
            </a:r>
            <a:endParaRPr sz="1700">
              <a:latin typeface="Verdana"/>
              <a:cs typeface="Verdana"/>
            </a:endParaRPr>
          </a:p>
          <a:p>
            <a:pPr marL="2292350" indent="-451484">
              <a:lnSpc>
                <a:spcPct val="100000"/>
              </a:lnSpc>
              <a:buAutoNum type="arabicParenBoth"/>
              <a:tabLst>
                <a:tab pos="2292985" algn="l"/>
              </a:tabLst>
            </a:pPr>
            <a:r>
              <a:rPr sz="1700" dirty="0">
                <a:latin typeface="Verdana"/>
                <a:cs typeface="Verdana"/>
              </a:rPr>
              <a:t>In-order </a:t>
            </a:r>
            <a:r>
              <a:rPr sz="1700" spc="-5" dirty="0">
                <a:latin typeface="Verdana"/>
                <a:cs typeface="Verdana"/>
              </a:rPr>
              <a:t>traversal</a:t>
            </a:r>
            <a:r>
              <a:rPr sz="1700" spc="-5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(LNR)</a:t>
            </a:r>
            <a:endParaRPr sz="1700">
              <a:latin typeface="Verdana"/>
              <a:cs typeface="Verdana"/>
            </a:endParaRPr>
          </a:p>
          <a:p>
            <a:pPr marL="2292350" indent="-451484">
              <a:lnSpc>
                <a:spcPct val="100000"/>
              </a:lnSpc>
              <a:buAutoNum type="arabicParenBoth"/>
              <a:tabLst>
                <a:tab pos="2292985" algn="l"/>
              </a:tabLst>
            </a:pPr>
            <a:r>
              <a:rPr sz="1700" dirty="0">
                <a:latin typeface="Verdana"/>
                <a:cs typeface="Verdana"/>
              </a:rPr>
              <a:t>Pre-order </a:t>
            </a:r>
            <a:r>
              <a:rPr sz="1700" spc="-5" dirty="0">
                <a:latin typeface="Verdana"/>
                <a:cs typeface="Verdana"/>
              </a:rPr>
              <a:t>traversal</a:t>
            </a:r>
            <a:r>
              <a:rPr sz="1700" spc="-6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(NLR)</a:t>
            </a:r>
            <a:endParaRPr sz="1700">
              <a:latin typeface="Verdana"/>
              <a:cs typeface="Verdana"/>
            </a:endParaRPr>
          </a:p>
          <a:p>
            <a:pPr marL="2292350" indent="-451484">
              <a:lnSpc>
                <a:spcPct val="100000"/>
              </a:lnSpc>
              <a:buAutoNum type="arabicParenBoth"/>
              <a:tabLst>
                <a:tab pos="2292985" algn="l"/>
              </a:tabLst>
            </a:pPr>
            <a:r>
              <a:rPr sz="1700" spc="-10" dirty="0">
                <a:latin typeface="Verdana"/>
                <a:cs typeface="Verdana"/>
              </a:rPr>
              <a:t>Post-order </a:t>
            </a:r>
            <a:r>
              <a:rPr sz="1700" spc="-5" dirty="0">
                <a:latin typeface="Verdana"/>
                <a:cs typeface="Verdana"/>
              </a:rPr>
              <a:t>traversal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(LRN)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82440" y="3051048"/>
            <a:ext cx="4511040" cy="433070"/>
          </a:xfrm>
          <a:prstGeom prst="rect">
            <a:avLst/>
          </a:prstGeom>
          <a:solidFill>
            <a:srgbClr val="FBE3E3"/>
          </a:solidFill>
        </p:spPr>
        <p:txBody>
          <a:bodyPr vert="horz" wrap="square" lIns="0" tIns="4445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50"/>
              </a:spcBef>
            </a:pPr>
            <a:r>
              <a:rPr sz="1600" spc="-5" dirty="0">
                <a:latin typeface="Verdana"/>
                <a:cs typeface="Verdana"/>
              </a:rPr>
              <a:t>Inorder </a:t>
            </a:r>
            <a:r>
              <a:rPr sz="1600" spc="-25" dirty="0">
                <a:latin typeface="Verdana"/>
                <a:cs typeface="Verdana"/>
              </a:rPr>
              <a:t>Traversal: </a:t>
            </a:r>
            <a:r>
              <a:rPr sz="1600" spc="-5" dirty="0">
                <a:latin typeface="Verdana"/>
                <a:cs typeface="Verdana"/>
              </a:rPr>
              <a:t>a b e e i n r r t</a:t>
            </a:r>
            <a:r>
              <a:rPr sz="1600" spc="8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82440" y="3721608"/>
            <a:ext cx="4511040" cy="433070"/>
          </a:xfrm>
          <a:prstGeom prst="rect">
            <a:avLst/>
          </a:prstGeom>
          <a:solidFill>
            <a:srgbClr val="FFFFDD"/>
          </a:solidFill>
        </p:spPr>
        <p:txBody>
          <a:bodyPr vert="horz" wrap="square" lIns="0" tIns="4381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45"/>
              </a:spcBef>
            </a:pPr>
            <a:r>
              <a:rPr sz="1600" spc="-10" dirty="0">
                <a:latin typeface="Verdana"/>
                <a:cs typeface="Verdana"/>
              </a:rPr>
              <a:t>Preorder </a:t>
            </a:r>
            <a:r>
              <a:rPr sz="1600" spc="-25" dirty="0">
                <a:latin typeface="Verdana"/>
                <a:cs typeface="Verdana"/>
              </a:rPr>
              <a:t>Traversal: </a:t>
            </a:r>
            <a:r>
              <a:rPr sz="1600" spc="-5" dirty="0">
                <a:latin typeface="Verdana"/>
                <a:cs typeface="Verdana"/>
              </a:rPr>
              <a:t>b a i e e n r y t</a:t>
            </a:r>
            <a:r>
              <a:rPr sz="1600" spc="9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99203" y="4360164"/>
            <a:ext cx="4509770" cy="434340"/>
          </a:xfrm>
          <a:prstGeom prst="rect">
            <a:avLst/>
          </a:prstGeom>
          <a:solidFill>
            <a:srgbClr val="FBE3E3"/>
          </a:solidFill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1600" spc="-10" dirty="0">
                <a:latin typeface="Verdana"/>
                <a:cs typeface="Verdana"/>
              </a:rPr>
              <a:t>Postorder </a:t>
            </a:r>
            <a:r>
              <a:rPr sz="1600" spc="-25" dirty="0">
                <a:latin typeface="Verdana"/>
                <a:cs typeface="Verdana"/>
              </a:rPr>
              <a:t>Traversal: </a:t>
            </a:r>
            <a:r>
              <a:rPr sz="1600" spc="-5" dirty="0">
                <a:latin typeface="Verdana"/>
                <a:cs typeface="Verdana"/>
              </a:rPr>
              <a:t>a e e r t y r n i</a:t>
            </a:r>
            <a:r>
              <a:rPr sz="1600" spc="1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13453" y="2655773"/>
            <a:ext cx="10833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Verdana"/>
                <a:cs typeface="Verdana"/>
              </a:rPr>
              <a:t>A</a:t>
            </a:r>
            <a:r>
              <a:rPr sz="1800" b="1" spc="-5" dirty="0">
                <a:latin typeface="Verdana"/>
                <a:cs typeface="Verdana"/>
              </a:rPr>
              <a:t>nswe</a:t>
            </a:r>
            <a:r>
              <a:rPr sz="1800" b="1" dirty="0">
                <a:latin typeface="Verdana"/>
                <a:cs typeface="Verdana"/>
              </a:rPr>
              <a:t>r: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2583</Words>
  <Application>Microsoft Office PowerPoint</Application>
  <PresentationFormat>On-screen Show (4:3)</PresentationFormat>
  <Paragraphs>382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Lecture-12: Traversal of Binary Tree</vt:lpstr>
      <vt:lpstr>Binary Tree Traversal</vt:lpstr>
      <vt:lpstr>Binary Tree Traversal</vt:lpstr>
      <vt:lpstr>Binary Tree Traversal</vt:lpstr>
      <vt:lpstr>Binary Tree Traversal</vt:lpstr>
      <vt:lpstr>Binary Tree Traversal</vt:lpstr>
      <vt:lpstr>Binary Tree Traversal</vt:lpstr>
      <vt:lpstr>Binary Tree Traversal</vt:lpstr>
      <vt:lpstr>Binary Tree Traversal</vt:lpstr>
      <vt:lpstr>Binary Tree Traversal</vt:lpstr>
      <vt:lpstr>Binary Tree Traversal</vt:lpstr>
      <vt:lpstr>Binary Tree Traversal</vt:lpstr>
      <vt:lpstr>Binary Tree Traversal</vt:lpstr>
      <vt:lpstr>Traversal Algorithm Using Stack</vt:lpstr>
      <vt:lpstr>Traversal Algorithm Using Stack</vt:lpstr>
      <vt:lpstr>Traversal Algorithm Using Stack</vt:lpstr>
      <vt:lpstr>Traversal Algorithm Using Stack</vt:lpstr>
      <vt:lpstr>Traversal Algorithm Using Stack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Lecture-12: Traversal of Binary Tree</dc:title>
  <dc:creator>CSE_03</dc:creator>
  <cp:lastModifiedBy>CSE_03</cp:lastModifiedBy>
  <cp:revision>1</cp:revision>
  <dcterms:created xsi:type="dcterms:W3CDTF">2022-06-21T03:01:27Z</dcterms:created>
  <dcterms:modified xsi:type="dcterms:W3CDTF">2022-06-21T03:03:50Z</dcterms:modified>
</cp:coreProperties>
</file>