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26923"/>
            <a:ext cx="89865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281" y="23571"/>
            <a:ext cx="8549436" cy="820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6463" y="1860613"/>
            <a:ext cx="3688079" cy="2589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891540"/>
          </a:xfrm>
          <a:custGeom>
            <a:avLst/>
            <a:gdLst/>
            <a:ahLst/>
            <a:cxnLst/>
            <a:rect l="l" t="t" r="r" b="b"/>
            <a:pathLst>
              <a:path w="9144000" h="891540">
                <a:moveTo>
                  <a:pt x="9144000" y="0"/>
                </a:moveTo>
                <a:lnTo>
                  <a:pt x="0" y="0"/>
                </a:lnTo>
                <a:lnTo>
                  <a:pt x="0" y="891539"/>
                </a:lnTo>
                <a:lnTo>
                  <a:pt x="9144000" y="89153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Lecture-13: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b="0" spc="-15" dirty="0">
                <a:latin typeface="Arial"/>
                <a:cs typeface="Arial"/>
              </a:rPr>
              <a:t>Tree-3: </a:t>
            </a:r>
            <a:r>
              <a:rPr sz="2400" b="0" spc="-5" dirty="0">
                <a:latin typeface="Arial"/>
                <a:cs typeface="Arial"/>
              </a:rPr>
              <a:t>Binary Search </a:t>
            </a:r>
            <a:r>
              <a:rPr sz="2400" b="0" spc="-20" dirty="0">
                <a:latin typeface="Arial"/>
                <a:cs typeface="Arial"/>
              </a:rPr>
              <a:t>Tree, </a:t>
            </a:r>
            <a:r>
              <a:rPr sz="2400" b="0" spc="-5" dirty="0">
                <a:latin typeface="Arial"/>
                <a:cs typeface="Arial"/>
              </a:rPr>
              <a:t>Heap </a:t>
            </a:r>
            <a:r>
              <a:rPr sz="2400" b="0" spc="-25" dirty="0">
                <a:latin typeface="Arial"/>
                <a:cs typeface="Arial"/>
              </a:rPr>
              <a:t>Tree </a:t>
            </a:r>
            <a:r>
              <a:rPr sz="2400" b="0" dirty="0">
                <a:latin typeface="Arial"/>
                <a:cs typeface="Arial"/>
              </a:rPr>
              <a:t>&amp; </a:t>
            </a:r>
            <a:r>
              <a:rPr sz="2400" b="0" spc="-10" dirty="0">
                <a:latin typeface="Arial"/>
                <a:cs typeface="Arial"/>
              </a:rPr>
              <a:t>Huffman </a:t>
            </a:r>
            <a:r>
              <a:rPr sz="2400" b="0" spc="-5" dirty="0">
                <a:latin typeface="Arial"/>
                <a:cs typeface="Arial"/>
              </a:rPr>
              <a:t>Coding</a:t>
            </a:r>
            <a:r>
              <a:rPr sz="2400" b="0" spc="-10" dirty="0">
                <a:latin typeface="Arial"/>
                <a:cs typeface="Arial"/>
              </a:rPr>
              <a:t> </a:t>
            </a:r>
            <a:r>
              <a:rPr sz="2400" b="0" spc="-25" dirty="0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64" y="6525979"/>
            <a:ext cx="3492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13.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845310"/>
            <a:ext cx="5394325" cy="948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Objectives of </a:t>
            </a:r>
            <a:r>
              <a:rPr sz="32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this</a:t>
            </a:r>
            <a:r>
              <a:rPr sz="3200" u="heavy" spc="-5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sz="32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Lecture:</a:t>
            </a:r>
            <a:endParaRPr sz="3200">
              <a:latin typeface="Arial"/>
              <a:cs typeface="Arial"/>
            </a:endParaRPr>
          </a:p>
          <a:p>
            <a:pPr marL="993775" indent="-514984">
              <a:lnSpc>
                <a:spcPct val="100000"/>
              </a:lnSpc>
              <a:spcBef>
                <a:spcPts val="1375"/>
              </a:spcBef>
              <a:buFont typeface="Wingdings"/>
              <a:buChar char=""/>
              <a:tabLst>
                <a:tab pos="993775" algn="l"/>
                <a:tab pos="994410" algn="l"/>
              </a:tabLst>
            </a:pPr>
            <a:r>
              <a:rPr sz="1700" spc="-5" dirty="0">
                <a:latin typeface="Verdana"/>
                <a:cs typeface="Verdana"/>
              </a:rPr>
              <a:t>Discuss </a:t>
            </a:r>
            <a:r>
              <a:rPr sz="1700" dirty="0">
                <a:latin typeface="Verdana"/>
                <a:cs typeface="Verdana"/>
              </a:rPr>
              <a:t>three </a:t>
            </a:r>
            <a:r>
              <a:rPr sz="1700" spc="-5" dirty="0">
                <a:latin typeface="Verdana"/>
                <a:cs typeface="Verdana"/>
              </a:rPr>
              <a:t>important </a:t>
            </a:r>
            <a:r>
              <a:rPr sz="1700" dirty="0">
                <a:latin typeface="Verdana"/>
                <a:cs typeface="Verdana"/>
              </a:rPr>
              <a:t>tree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structures: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0287" y="2919476"/>
            <a:ext cx="2967990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1500" spc="-5" dirty="0">
                <a:latin typeface="Verdana"/>
                <a:cs typeface="Verdana"/>
              </a:rPr>
              <a:t>Binary Search </a:t>
            </a:r>
            <a:r>
              <a:rPr sz="1500" spc="-40" dirty="0">
                <a:latin typeface="Verdana"/>
                <a:cs typeface="Verdana"/>
              </a:rPr>
              <a:t>Tree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(BST)</a:t>
            </a:r>
            <a:endParaRPr sz="1500">
              <a:latin typeface="Verdana"/>
              <a:cs typeface="Verdana"/>
            </a:endParaRPr>
          </a:p>
          <a:p>
            <a:pPr marL="527685" indent="-51562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1500" spc="-5" dirty="0">
                <a:latin typeface="Verdana"/>
                <a:cs typeface="Verdana"/>
              </a:rPr>
              <a:t>Heap </a:t>
            </a:r>
            <a:r>
              <a:rPr sz="1500" spc="-40" dirty="0">
                <a:latin typeface="Verdana"/>
                <a:cs typeface="Verdana"/>
              </a:rPr>
              <a:t>Tree </a:t>
            </a:r>
            <a:r>
              <a:rPr sz="1500" dirty="0">
                <a:latin typeface="Verdana"/>
                <a:cs typeface="Verdana"/>
              </a:rPr>
              <a:t>or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Heapsort</a:t>
            </a:r>
            <a:endParaRPr sz="1500">
              <a:latin typeface="Verdana"/>
              <a:cs typeface="Verdana"/>
            </a:endParaRPr>
          </a:p>
          <a:p>
            <a:pPr marL="527685" indent="-51562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1500" spc="-5" dirty="0">
                <a:latin typeface="Verdana"/>
                <a:cs typeface="Verdana"/>
              </a:rPr>
              <a:t>Huffman Coding </a:t>
            </a:r>
            <a:r>
              <a:rPr sz="1500" spc="-40" dirty="0">
                <a:latin typeface="Verdana"/>
                <a:cs typeface="Verdana"/>
              </a:rPr>
              <a:t>Tree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0" y="0"/>
            <a:ext cx="9144000" cy="3009900"/>
            <a:chOff x="0" y="0"/>
            <a:chExt cx="9144000" cy="3009900"/>
          </a:xfrm>
        </p:grpSpPr>
        <p:sp>
          <p:nvSpPr>
            <p:cNvPr id="7" name="object 7"/>
            <p:cNvSpPr/>
            <p:nvPr/>
          </p:nvSpPr>
          <p:spPr>
            <a:xfrm>
              <a:off x="6456398" y="486155"/>
              <a:ext cx="2466254" cy="25237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0" y="457200"/>
                  </a:moveTo>
                  <a:lnTo>
                    <a:pt x="9144000" y="457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681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Inserting Node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 a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964" y="527470"/>
            <a:ext cx="5746750" cy="57302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Example:</a:t>
            </a:r>
            <a:r>
              <a:rPr sz="1700" b="1" spc="-40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6600FF"/>
                </a:solidFill>
                <a:latin typeface="Verdana"/>
                <a:cs typeface="Verdana"/>
              </a:rPr>
              <a:t>Inserting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spc="-5" dirty="0">
                <a:latin typeface="Verdana"/>
                <a:cs typeface="Verdana"/>
              </a:rPr>
              <a:t>Consider the binary </a:t>
            </a:r>
            <a:r>
              <a:rPr sz="1700" dirty="0">
                <a:latin typeface="Verdana"/>
                <a:cs typeface="Verdana"/>
              </a:rPr>
              <a:t>search tree shown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below.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Suppose ITEM=20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given.</a:t>
            </a:r>
            <a:endParaRPr sz="1700">
              <a:latin typeface="Verdana"/>
              <a:cs typeface="Verdana"/>
            </a:endParaRPr>
          </a:p>
          <a:p>
            <a:pPr marL="354965" marR="5080" indent="-3429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Simulate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inserting algorithm </a:t>
            </a:r>
            <a:r>
              <a:rPr sz="1700" spc="-5" dirty="0">
                <a:latin typeface="Verdana"/>
                <a:cs typeface="Verdana"/>
              </a:rPr>
              <a:t>to insert </a:t>
            </a:r>
            <a:r>
              <a:rPr sz="1700" dirty="0">
                <a:latin typeface="Verdana"/>
                <a:cs typeface="Verdana"/>
              </a:rPr>
              <a:t>20 as a  node in </a:t>
            </a:r>
            <a:r>
              <a:rPr sz="1700" spc="-5" dirty="0">
                <a:latin typeface="Verdana"/>
                <a:cs typeface="Verdana"/>
              </a:rPr>
              <a:t>the binary </a:t>
            </a:r>
            <a:r>
              <a:rPr sz="1700" dirty="0">
                <a:latin typeface="Verdana"/>
                <a:cs typeface="Verdana"/>
              </a:rPr>
              <a:t>search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150">
              <a:latin typeface="Verdana"/>
              <a:cs typeface="Verdana"/>
            </a:endParaRPr>
          </a:p>
          <a:p>
            <a:pPr marL="73025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Solution:</a:t>
            </a:r>
            <a:endParaRPr sz="1700">
              <a:latin typeface="Verdana"/>
              <a:cs typeface="Verdana"/>
            </a:endParaRPr>
          </a:p>
          <a:p>
            <a:pPr marL="415925" marR="668020" lvl="1" indent="-3429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415290" algn="l"/>
                <a:tab pos="416559" algn="l"/>
              </a:tabLst>
            </a:pPr>
            <a:r>
              <a:rPr sz="1700" dirty="0">
                <a:latin typeface="Verdana"/>
                <a:cs typeface="Verdana"/>
              </a:rPr>
              <a:t>By simulating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algorithm, we </a:t>
            </a:r>
            <a:r>
              <a:rPr sz="1700" spc="-5" dirty="0">
                <a:latin typeface="Verdana"/>
                <a:cs typeface="Verdana"/>
              </a:rPr>
              <a:t>obtain</a:t>
            </a:r>
            <a:r>
              <a:rPr sz="1700" spc="-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 </a:t>
            </a:r>
            <a:r>
              <a:rPr sz="1700" dirty="0">
                <a:latin typeface="Verdana"/>
                <a:cs typeface="Verdana"/>
              </a:rPr>
              <a:t>following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steps:</a:t>
            </a:r>
            <a:endParaRPr sz="1700">
              <a:latin typeface="Verdana"/>
              <a:cs typeface="Verdana"/>
            </a:endParaRPr>
          </a:p>
          <a:p>
            <a:pPr marL="530225" marR="333375" indent="-457200" algn="just">
              <a:lnSpc>
                <a:spcPct val="100000"/>
              </a:lnSpc>
              <a:spcBef>
                <a:spcPts val="359"/>
              </a:spcBef>
              <a:buAutoNum type="arabicParenBoth"/>
              <a:tabLst>
                <a:tab pos="530860" algn="l"/>
              </a:tabLst>
            </a:pP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Compare ITEM=20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with </a:t>
            </a: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the root,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38, </a:t>
            </a:r>
            <a:r>
              <a:rPr sz="1500" dirty="0">
                <a:solidFill>
                  <a:srgbClr val="0000FF"/>
                </a:solidFill>
                <a:latin typeface="Verdana"/>
                <a:cs typeface="Verdana"/>
              </a:rPr>
              <a:t>of </a:t>
            </a: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the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tree </a:t>
            </a: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T. 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Since 20&lt;38, </a:t>
            </a: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proceed to the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left child </a:t>
            </a:r>
            <a:r>
              <a:rPr sz="1500" dirty="0">
                <a:solidFill>
                  <a:srgbClr val="0000FF"/>
                </a:solidFill>
                <a:latin typeface="Verdana"/>
                <a:cs typeface="Verdana"/>
              </a:rPr>
              <a:t>of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38, </a:t>
            </a: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which 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is</a:t>
            </a:r>
            <a:r>
              <a:rPr sz="1500" spc="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14.</a:t>
            </a:r>
            <a:endParaRPr sz="1500">
              <a:latin typeface="Verdana"/>
              <a:cs typeface="Verdana"/>
            </a:endParaRPr>
          </a:p>
          <a:p>
            <a:pPr marL="530225" marR="374015" indent="-457200" algn="just">
              <a:lnSpc>
                <a:spcPct val="100000"/>
              </a:lnSpc>
              <a:spcBef>
                <a:spcPts val="360"/>
              </a:spcBef>
              <a:buAutoNum type="arabicParenBoth"/>
              <a:tabLst>
                <a:tab pos="530860" algn="l"/>
              </a:tabLst>
            </a:pP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Compare ITEM=20 </a:t>
            </a:r>
            <a:r>
              <a:rPr sz="1500" spc="-10" dirty="0">
                <a:solidFill>
                  <a:srgbClr val="FF0000"/>
                </a:solidFill>
                <a:latin typeface="Verdana"/>
                <a:cs typeface="Verdana"/>
              </a:rPr>
              <a:t>with 14. Since 20&gt;14, proceed 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to the </a:t>
            </a:r>
            <a:r>
              <a:rPr sz="1500" spc="-10" dirty="0">
                <a:solidFill>
                  <a:srgbClr val="FF0000"/>
                </a:solidFill>
                <a:latin typeface="Verdana"/>
                <a:cs typeface="Verdana"/>
              </a:rPr>
              <a:t>right child </a:t>
            </a:r>
            <a:r>
              <a:rPr sz="1500" dirty="0">
                <a:solidFill>
                  <a:srgbClr val="FF0000"/>
                </a:solidFill>
                <a:latin typeface="Verdana"/>
                <a:cs typeface="Verdana"/>
              </a:rPr>
              <a:t>of </a:t>
            </a:r>
            <a:r>
              <a:rPr sz="1500" spc="-10" dirty="0">
                <a:solidFill>
                  <a:srgbClr val="FF0000"/>
                </a:solidFill>
                <a:latin typeface="Verdana"/>
                <a:cs typeface="Verdana"/>
              </a:rPr>
              <a:t>14, which is</a:t>
            </a:r>
            <a:r>
              <a:rPr sz="1500" spc="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Verdana"/>
                <a:cs typeface="Verdana"/>
              </a:rPr>
              <a:t>23.</a:t>
            </a:r>
            <a:endParaRPr sz="1500">
              <a:latin typeface="Verdana"/>
              <a:cs typeface="Verdana"/>
            </a:endParaRPr>
          </a:p>
          <a:p>
            <a:pPr marL="530225" marR="374015" indent="-457200" algn="just">
              <a:lnSpc>
                <a:spcPct val="100000"/>
              </a:lnSpc>
              <a:spcBef>
                <a:spcPts val="360"/>
              </a:spcBef>
              <a:buAutoNum type="arabicParenBoth"/>
              <a:tabLst>
                <a:tab pos="530860" algn="l"/>
              </a:tabLst>
            </a:pP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Compare ITEM=20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with 23. Since 20&lt;23, proceed  </a:t>
            </a: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to the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left child </a:t>
            </a:r>
            <a:r>
              <a:rPr sz="1500" dirty="0">
                <a:solidFill>
                  <a:srgbClr val="0000FF"/>
                </a:solidFill>
                <a:latin typeface="Verdana"/>
                <a:cs typeface="Verdana"/>
              </a:rPr>
              <a:t>of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23, which is</a:t>
            </a:r>
            <a:r>
              <a:rPr sz="1500" spc="1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18.</a:t>
            </a:r>
            <a:endParaRPr sz="1500">
              <a:latin typeface="Verdana"/>
              <a:cs typeface="Verdana"/>
            </a:endParaRPr>
          </a:p>
          <a:p>
            <a:pPr marL="530225" marR="495934" indent="-457200" algn="just">
              <a:lnSpc>
                <a:spcPct val="100000"/>
              </a:lnSpc>
              <a:spcBef>
                <a:spcPts val="360"/>
              </a:spcBef>
              <a:buAutoNum type="arabicParenBoth"/>
              <a:tabLst>
                <a:tab pos="530860" algn="l"/>
              </a:tabLst>
            </a:pP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Compare ITEM=20 </a:t>
            </a:r>
            <a:r>
              <a:rPr sz="1500" spc="-10" dirty="0">
                <a:solidFill>
                  <a:srgbClr val="FF0000"/>
                </a:solidFill>
                <a:latin typeface="Verdana"/>
                <a:cs typeface="Verdana"/>
              </a:rPr>
              <a:t>with 18. Since 20&gt;18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and 18  does </a:t>
            </a:r>
            <a:r>
              <a:rPr sz="1500" dirty="0">
                <a:solidFill>
                  <a:srgbClr val="FF0000"/>
                </a:solidFill>
                <a:latin typeface="Verdana"/>
                <a:cs typeface="Verdana"/>
              </a:rPr>
              <a:t>not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have </a:t>
            </a:r>
            <a:r>
              <a:rPr sz="1500" dirty="0">
                <a:solidFill>
                  <a:srgbClr val="FF0000"/>
                </a:solidFill>
                <a:latin typeface="Verdana"/>
                <a:cs typeface="Verdana"/>
              </a:rPr>
              <a:t>a </a:t>
            </a:r>
            <a:r>
              <a:rPr sz="1500" spc="-10" dirty="0">
                <a:solidFill>
                  <a:srgbClr val="FF0000"/>
                </a:solidFill>
                <a:latin typeface="Verdana"/>
                <a:cs typeface="Verdana"/>
              </a:rPr>
              <a:t>right child, insert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20 </a:t>
            </a:r>
            <a:r>
              <a:rPr sz="1500" dirty="0">
                <a:solidFill>
                  <a:srgbClr val="FF0000"/>
                </a:solidFill>
                <a:latin typeface="Verdana"/>
                <a:cs typeface="Verdana"/>
              </a:rPr>
              <a:t>as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the </a:t>
            </a:r>
            <a:r>
              <a:rPr sz="1500" spc="-10" dirty="0">
                <a:solidFill>
                  <a:srgbClr val="FF0000"/>
                </a:solidFill>
                <a:latin typeface="Verdana"/>
                <a:cs typeface="Verdana"/>
              </a:rPr>
              <a:t>right  child </a:t>
            </a:r>
            <a:r>
              <a:rPr sz="1500" dirty="0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sz="1500" spc="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18.</a:t>
            </a:r>
            <a:endParaRPr sz="1500">
              <a:latin typeface="Verdana"/>
              <a:cs typeface="Verdana"/>
            </a:endParaRPr>
          </a:p>
          <a:p>
            <a:pPr marL="415925" marR="392430" indent="-342900" algn="just">
              <a:lnSpc>
                <a:spcPct val="100000"/>
              </a:lnSpc>
              <a:spcBef>
                <a:spcPts val="415"/>
              </a:spcBef>
              <a:buFont typeface="Wingdings"/>
              <a:buChar char=""/>
              <a:tabLst>
                <a:tab pos="416559" algn="l"/>
              </a:tabLst>
            </a:pPr>
            <a:r>
              <a:rPr sz="1700" dirty="0">
                <a:latin typeface="Verdana"/>
                <a:cs typeface="Verdana"/>
              </a:rPr>
              <a:t>Hence we </a:t>
            </a:r>
            <a:r>
              <a:rPr sz="1700" spc="-5" dirty="0">
                <a:latin typeface="Verdana"/>
                <a:cs typeface="Verdana"/>
              </a:rPr>
              <a:t>will get the </a:t>
            </a:r>
            <a:r>
              <a:rPr sz="1700" dirty="0">
                <a:latin typeface="Verdana"/>
                <a:cs typeface="Verdana"/>
              </a:rPr>
              <a:t>following Binary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search  Tree after inserting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ITEM=20.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86855" y="3486910"/>
            <a:ext cx="2647188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49589" y="6658023"/>
            <a:ext cx="5270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50" b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64" y="6525979"/>
            <a:ext cx="41402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13.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10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7340" y="728599"/>
            <a:ext cx="8297545" cy="2251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Example: </a:t>
            </a:r>
            <a:r>
              <a:rPr sz="1700" b="1" dirty="0">
                <a:latin typeface="Verdana"/>
                <a:cs typeface="Verdana"/>
              </a:rPr>
              <a:t>Building a </a:t>
            </a:r>
            <a:r>
              <a:rPr sz="1700" b="1" spc="-5" dirty="0">
                <a:latin typeface="Verdana"/>
                <a:cs typeface="Verdana"/>
              </a:rPr>
              <a:t>binary </a:t>
            </a:r>
            <a:r>
              <a:rPr sz="1700" b="1" dirty="0">
                <a:latin typeface="Verdana"/>
                <a:cs typeface="Verdana"/>
              </a:rPr>
              <a:t>search</a:t>
            </a:r>
            <a:r>
              <a:rPr sz="1700" b="1" spc="-12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50">
              <a:latin typeface="Verdana"/>
              <a:cs typeface="Verdana"/>
            </a:endParaRPr>
          </a:p>
          <a:p>
            <a:pPr marL="584200" marR="5080" indent="-3435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84200" algn="l"/>
                <a:tab pos="584835" algn="l"/>
              </a:tabLst>
            </a:pPr>
            <a:r>
              <a:rPr sz="1700" dirty="0">
                <a:latin typeface="Verdana"/>
                <a:cs typeface="Verdana"/>
              </a:rPr>
              <a:t>Suppose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following six numbers are inserted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order </a:t>
            </a:r>
            <a:r>
              <a:rPr sz="1700" spc="-5" dirty="0">
                <a:latin typeface="Verdana"/>
                <a:cs typeface="Verdana"/>
              </a:rPr>
              <a:t>into </a:t>
            </a:r>
            <a:r>
              <a:rPr sz="1700" dirty="0">
                <a:latin typeface="Verdana"/>
                <a:cs typeface="Verdana"/>
              </a:rPr>
              <a:t>an empty 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search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tree:</a:t>
            </a:r>
            <a:endParaRPr sz="1700">
              <a:latin typeface="Verdana"/>
              <a:cs typeface="Verdana"/>
            </a:endParaRPr>
          </a:p>
          <a:p>
            <a:pPr marL="2070100">
              <a:lnSpc>
                <a:spcPct val="100000"/>
              </a:lnSpc>
              <a:spcBef>
                <a:spcPts val="405"/>
              </a:spcBef>
            </a:pPr>
            <a:r>
              <a:rPr sz="1700" dirty="0">
                <a:latin typeface="Verdana"/>
                <a:cs typeface="Verdana"/>
              </a:rPr>
              <a:t>40, 60, 50, 33, 55,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11</a:t>
            </a:r>
            <a:endParaRPr sz="1700">
              <a:latin typeface="Verdana"/>
              <a:cs typeface="Verdana"/>
            </a:endParaRPr>
          </a:p>
          <a:p>
            <a:pPr marL="584200" indent="-343535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584200" algn="l"/>
                <a:tab pos="584835" algn="l"/>
              </a:tabLst>
            </a:pPr>
            <a:r>
              <a:rPr sz="1700" dirty="0">
                <a:latin typeface="Verdana"/>
                <a:cs typeface="Verdana"/>
              </a:rPr>
              <a:t>Build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search tree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showing each stage of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drawing.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Verdana"/>
              <a:cs typeface="Verdana"/>
            </a:endParaRPr>
          </a:p>
          <a:p>
            <a:pPr marL="31750">
              <a:lnSpc>
                <a:spcPct val="100000"/>
              </a:lnSpc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Solution</a:t>
            </a:r>
            <a:r>
              <a:rPr sz="1800" b="1" spc="-5" dirty="0">
                <a:solidFill>
                  <a:srgbClr val="6600FF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5214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Building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315" y="3366007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40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3124" y="3663696"/>
            <a:ext cx="207645" cy="547370"/>
          </a:xfrm>
          <a:custGeom>
            <a:avLst/>
            <a:gdLst/>
            <a:ahLst/>
            <a:cxnLst/>
            <a:rect l="l" t="t" r="r" b="b"/>
            <a:pathLst>
              <a:path w="207644" h="547370">
                <a:moveTo>
                  <a:pt x="0" y="0"/>
                </a:moveTo>
                <a:lnTo>
                  <a:pt x="207263" y="5471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99819" y="3366007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40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4331472"/>
            <a:ext cx="1259840" cy="6032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475"/>
              </a:spcBef>
            </a:pPr>
            <a:r>
              <a:rPr sz="1700" spc="-5" dirty="0">
                <a:latin typeface="Verdana"/>
                <a:cs typeface="Verdana"/>
              </a:rPr>
              <a:t>60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(2)</a:t>
            </a:r>
            <a:r>
              <a:rPr sz="1500" spc="-90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ITEM=60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35123" y="3643884"/>
            <a:ext cx="492759" cy="603885"/>
          </a:xfrm>
          <a:custGeom>
            <a:avLst/>
            <a:gdLst/>
            <a:ahLst/>
            <a:cxnLst/>
            <a:rect l="l" t="t" r="r" b="b"/>
            <a:pathLst>
              <a:path w="492760" h="603885">
                <a:moveTo>
                  <a:pt x="0" y="0"/>
                </a:moveTo>
                <a:lnTo>
                  <a:pt x="492251" y="6035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18029" y="4343222"/>
            <a:ext cx="2997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60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1594" y="3385184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40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24100" y="4695444"/>
            <a:ext cx="256540" cy="277495"/>
          </a:xfrm>
          <a:custGeom>
            <a:avLst/>
            <a:gdLst/>
            <a:ahLst/>
            <a:cxnLst/>
            <a:rect l="l" t="t" r="r" b="b"/>
            <a:pathLst>
              <a:path w="256539" h="277495">
                <a:moveTo>
                  <a:pt x="256031" y="0"/>
                </a:moveTo>
                <a:lnTo>
                  <a:pt x="0" y="2773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41094" y="4968605"/>
            <a:ext cx="1258570" cy="6527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R="75565" algn="ctr">
              <a:lnSpc>
                <a:spcPct val="100000"/>
              </a:lnSpc>
              <a:spcBef>
                <a:spcPts val="685"/>
              </a:spcBef>
            </a:pPr>
            <a:r>
              <a:rPr sz="1700" spc="-5" dirty="0">
                <a:latin typeface="Verdana"/>
                <a:cs typeface="Verdana"/>
              </a:rPr>
              <a:t>50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(3)</a:t>
            </a:r>
            <a:r>
              <a:rPr sz="1500" spc="-95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ITEM=50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81755" y="3739896"/>
            <a:ext cx="379730" cy="433070"/>
          </a:xfrm>
          <a:custGeom>
            <a:avLst/>
            <a:gdLst/>
            <a:ahLst/>
            <a:cxnLst/>
            <a:rect l="l" t="t" r="r" b="b"/>
            <a:pathLst>
              <a:path w="379729" h="433070">
                <a:moveTo>
                  <a:pt x="379476" y="0"/>
                </a:moveTo>
                <a:lnTo>
                  <a:pt x="0" y="4328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17264" y="3720084"/>
            <a:ext cx="421005" cy="508000"/>
          </a:xfrm>
          <a:custGeom>
            <a:avLst/>
            <a:gdLst/>
            <a:ahLst/>
            <a:cxnLst/>
            <a:rect l="l" t="t" r="r" b="b"/>
            <a:pathLst>
              <a:path w="421004" h="508000">
                <a:moveTo>
                  <a:pt x="0" y="0"/>
                </a:moveTo>
                <a:lnTo>
                  <a:pt x="420624" y="5074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00197" y="4257497"/>
            <a:ext cx="2997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33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46879" y="4362450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60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63136" y="3404108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40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2400" y="4648200"/>
            <a:ext cx="285115" cy="419100"/>
          </a:xfrm>
          <a:custGeom>
            <a:avLst/>
            <a:gdLst/>
            <a:ahLst/>
            <a:cxnLst/>
            <a:rect l="l" t="t" r="r" b="b"/>
            <a:pathLst>
              <a:path w="285114" h="419100">
                <a:moveTo>
                  <a:pt x="284988" y="0"/>
                </a:moveTo>
                <a:lnTo>
                  <a:pt x="0" y="4191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55975" y="4905361"/>
            <a:ext cx="1259840" cy="77279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185"/>
              </a:spcBef>
            </a:pPr>
            <a:r>
              <a:rPr sz="1700" spc="-5" dirty="0">
                <a:latin typeface="Verdana"/>
                <a:cs typeface="Verdana"/>
              </a:rPr>
              <a:t>50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(4)</a:t>
            </a:r>
            <a:r>
              <a:rPr sz="1500" spc="-90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ITEM=33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53228" y="3739896"/>
            <a:ext cx="379730" cy="433070"/>
          </a:xfrm>
          <a:custGeom>
            <a:avLst/>
            <a:gdLst/>
            <a:ahLst/>
            <a:cxnLst/>
            <a:rect l="l" t="t" r="r" b="b"/>
            <a:pathLst>
              <a:path w="379729" h="433070">
                <a:moveTo>
                  <a:pt x="379475" y="0"/>
                </a:moveTo>
                <a:lnTo>
                  <a:pt x="0" y="43281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68923" y="3738371"/>
            <a:ext cx="245745" cy="471170"/>
          </a:xfrm>
          <a:custGeom>
            <a:avLst/>
            <a:gdLst/>
            <a:ahLst/>
            <a:cxnLst/>
            <a:rect l="l" t="t" r="r" b="b"/>
            <a:pathLst>
              <a:path w="245745" h="471170">
                <a:moveTo>
                  <a:pt x="0" y="0"/>
                </a:moveTo>
                <a:lnTo>
                  <a:pt x="245363" y="4709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72303" y="4257243"/>
            <a:ext cx="2997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33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17716" y="4355972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60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77585" y="3366007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40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84952" y="5327650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50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42305" y="6168339"/>
            <a:ext cx="1258570" cy="65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5335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55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(5)</a:t>
            </a:r>
            <a:r>
              <a:rPr sz="1500" spc="-95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ITEM=55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867400" y="4713732"/>
            <a:ext cx="294640" cy="429895"/>
          </a:xfrm>
          <a:custGeom>
            <a:avLst/>
            <a:gdLst/>
            <a:ahLst/>
            <a:cxnLst/>
            <a:rect l="l" t="t" r="r" b="b"/>
            <a:pathLst>
              <a:path w="294639" h="429895">
                <a:moveTo>
                  <a:pt x="294132" y="0"/>
                </a:moveTo>
                <a:lnTo>
                  <a:pt x="0" y="4297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4352" y="5646420"/>
            <a:ext cx="250190" cy="431800"/>
          </a:xfrm>
          <a:custGeom>
            <a:avLst/>
            <a:gdLst/>
            <a:ahLst/>
            <a:cxnLst/>
            <a:rect l="l" t="t" r="r" b="b"/>
            <a:pathLst>
              <a:path w="250189" h="431800">
                <a:moveTo>
                  <a:pt x="0" y="0"/>
                </a:moveTo>
                <a:lnTo>
                  <a:pt x="249936" y="4312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12152" y="3627120"/>
            <a:ext cx="379730" cy="433070"/>
          </a:xfrm>
          <a:custGeom>
            <a:avLst/>
            <a:gdLst/>
            <a:ahLst/>
            <a:cxnLst/>
            <a:rect l="l" t="t" r="r" b="b"/>
            <a:pathLst>
              <a:path w="379729" h="433070">
                <a:moveTo>
                  <a:pt x="379475" y="0"/>
                </a:moveTo>
                <a:lnTo>
                  <a:pt x="0" y="43281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65947" y="3625596"/>
            <a:ext cx="379730" cy="547370"/>
          </a:xfrm>
          <a:custGeom>
            <a:avLst/>
            <a:gdLst/>
            <a:ahLst/>
            <a:cxnLst/>
            <a:rect l="l" t="t" r="r" b="b"/>
            <a:pathLst>
              <a:path w="379729" h="547370">
                <a:moveTo>
                  <a:pt x="0" y="0"/>
                </a:moveTo>
                <a:lnTo>
                  <a:pt x="379475" y="5471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31228" y="4144136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33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16265" y="4209669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60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71233" y="5079619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11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50302" y="3346526"/>
            <a:ext cx="2997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40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54518" y="5100066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50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38718" y="6093663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55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743700" y="4468367"/>
            <a:ext cx="283845" cy="485140"/>
          </a:xfrm>
          <a:custGeom>
            <a:avLst/>
            <a:gdLst/>
            <a:ahLst/>
            <a:cxnLst/>
            <a:rect l="l" t="t" r="r" b="b"/>
            <a:pathLst>
              <a:path w="283845" h="485139">
                <a:moveTo>
                  <a:pt x="283464" y="0"/>
                </a:moveTo>
                <a:lnTo>
                  <a:pt x="0" y="4846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15300" y="4582667"/>
            <a:ext cx="219710" cy="334010"/>
          </a:xfrm>
          <a:custGeom>
            <a:avLst/>
            <a:gdLst/>
            <a:ahLst/>
            <a:cxnLst/>
            <a:rect l="l" t="t" r="r" b="b"/>
            <a:pathLst>
              <a:path w="219709" h="334010">
                <a:moveTo>
                  <a:pt x="219455" y="0"/>
                </a:moveTo>
                <a:lnTo>
                  <a:pt x="0" y="3337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15300" y="5471159"/>
            <a:ext cx="457200" cy="492759"/>
          </a:xfrm>
          <a:custGeom>
            <a:avLst/>
            <a:gdLst/>
            <a:ahLst/>
            <a:cxnLst/>
            <a:rect l="l" t="t" r="r" b="b"/>
            <a:pathLst>
              <a:path w="457200" h="492760">
                <a:moveTo>
                  <a:pt x="0" y="0"/>
                </a:moveTo>
                <a:lnTo>
                  <a:pt x="457200" y="4922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540" y="4032884"/>
            <a:ext cx="12585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(1)</a:t>
            </a:r>
            <a:r>
              <a:rPr sz="1500" spc="-95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ITEM=40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52309" y="6090615"/>
            <a:ext cx="12585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(6)</a:t>
            </a:r>
            <a:r>
              <a:rPr sz="1500" spc="-95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ITEM=11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564" y="6511543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13.12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714247"/>
            <a:ext cx="8033384" cy="5452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700" dirty="0">
                <a:latin typeface="Verdana"/>
                <a:cs typeface="Verdana"/>
              </a:rPr>
              <a:t>Suppose T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search tree and suppose an ITEM of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information</a:t>
            </a:r>
            <a:endParaRPr sz="17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is </a:t>
            </a:r>
            <a:r>
              <a:rPr sz="1700" spc="-5" dirty="0">
                <a:latin typeface="Verdana"/>
                <a:cs typeface="Verdana"/>
              </a:rPr>
              <a:t>given. </a:t>
            </a:r>
            <a:r>
              <a:rPr sz="1700" dirty="0">
                <a:latin typeface="Verdana"/>
                <a:cs typeface="Verdana"/>
              </a:rPr>
              <a:t>The following algorithm deletes ITEM from the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 marL="355600" marR="301625" indent="-343535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700" dirty="0">
                <a:latin typeface="Verdana"/>
                <a:cs typeface="Verdana"/>
              </a:rPr>
              <a:t>The algorithm first finds </a:t>
            </a:r>
            <a:r>
              <a:rPr sz="1700" spc="-5" dirty="0">
                <a:latin typeface="Verdana"/>
                <a:cs typeface="Verdana"/>
              </a:rPr>
              <a:t>the location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node N </a:t>
            </a:r>
            <a:r>
              <a:rPr sz="1700" spc="-5" dirty="0">
                <a:latin typeface="Verdana"/>
                <a:cs typeface="Verdana"/>
              </a:rPr>
              <a:t>which </a:t>
            </a:r>
            <a:r>
              <a:rPr sz="1700" dirty="0">
                <a:latin typeface="Verdana"/>
                <a:cs typeface="Verdana"/>
              </a:rPr>
              <a:t>contains  ITEM. The algorithm also finds </a:t>
            </a:r>
            <a:r>
              <a:rPr sz="1700" spc="-5" dirty="0">
                <a:latin typeface="Verdana"/>
                <a:cs typeface="Verdana"/>
              </a:rPr>
              <a:t>the location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parent node of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N.</a:t>
            </a:r>
            <a:endParaRPr sz="1700">
              <a:latin typeface="Verdana"/>
              <a:cs typeface="Verdana"/>
            </a:endParaRPr>
          </a:p>
          <a:p>
            <a:pPr marL="355600" marR="161925" indent="-343535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way </a:t>
            </a:r>
            <a:r>
              <a:rPr sz="1700" dirty="0">
                <a:latin typeface="Verdana"/>
                <a:cs typeface="Verdana"/>
              </a:rPr>
              <a:t>N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deleted from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tree depends </a:t>
            </a:r>
            <a:r>
              <a:rPr sz="1700" spc="-5" dirty="0">
                <a:latin typeface="Verdana"/>
                <a:cs typeface="Verdana"/>
              </a:rPr>
              <a:t>primarily </a:t>
            </a:r>
            <a:r>
              <a:rPr sz="1700" dirty="0">
                <a:latin typeface="Verdana"/>
                <a:cs typeface="Verdana"/>
              </a:rPr>
              <a:t>on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number  of children of node </a:t>
            </a:r>
            <a:r>
              <a:rPr sz="1700" spc="-5" dirty="0">
                <a:latin typeface="Verdana"/>
                <a:cs typeface="Verdana"/>
              </a:rPr>
              <a:t>N. </a:t>
            </a:r>
            <a:r>
              <a:rPr sz="1700" dirty="0">
                <a:latin typeface="Verdana"/>
                <a:cs typeface="Verdana"/>
              </a:rPr>
              <a:t>There are three cases of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algorithm: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Case-1: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node N has no children.</a:t>
            </a:r>
            <a:endParaRPr sz="17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55"/>
              </a:spcBef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latin typeface="Verdana"/>
                <a:cs typeface="Verdana"/>
              </a:rPr>
              <a:t>In </a:t>
            </a:r>
            <a:r>
              <a:rPr sz="1500" spc="-10" dirty="0">
                <a:latin typeface="Verdana"/>
                <a:cs typeface="Verdana"/>
              </a:rPr>
              <a:t>this </a:t>
            </a:r>
            <a:r>
              <a:rPr sz="1500" spc="-5" dirty="0">
                <a:latin typeface="Verdana"/>
                <a:cs typeface="Verdana"/>
              </a:rPr>
              <a:t>case, </a:t>
            </a:r>
            <a:r>
              <a:rPr sz="1500" dirty="0">
                <a:latin typeface="Verdana"/>
                <a:cs typeface="Verdana"/>
              </a:rPr>
              <a:t>N </a:t>
            </a:r>
            <a:r>
              <a:rPr sz="1500" spc="-10" dirty="0">
                <a:latin typeface="Verdana"/>
                <a:cs typeface="Verdana"/>
              </a:rPr>
              <a:t>is deleted </a:t>
            </a:r>
            <a:r>
              <a:rPr sz="1500" spc="-5" dirty="0">
                <a:latin typeface="Verdana"/>
                <a:cs typeface="Verdana"/>
              </a:rPr>
              <a:t>from </a:t>
            </a:r>
            <a:r>
              <a:rPr sz="1500" dirty="0">
                <a:latin typeface="Verdana"/>
                <a:cs typeface="Verdana"/>
              </a:rPr>
              <a:t>T </a:t>
            </a:r>
            <a:r>
              <a:rPr sz="1500" spc="-5" dirty="0">
                <a:latin typeface="Verdana"/>
                <a:cs typeface="Verdana"/>
              </a:rPr>
              <a:t>by </a:t>
            </a:r>
            <a:r>
              <a:rPr sz="1500" spc="-10" dirty="0">
                <a:latin typeface="Verdana"/>
                <a:cs typeface="Verdana"/>
              </a:rPr>
              <a:t>simply replacing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location </a:t>
            </a:r>
            <a:r>
              <a:rPr sz="1500" dirty="0">
                <a:latin typeface="Verdana"/>
                <a:cs typeface="Verdana"/>
              </a:rPr>
              <a:t>of N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 parent </a:t>
            </a:r>
            <a:r>
              <a:rPr sz="1500" dirty="0">
                <a:latin typeface="Verdana"/>
                <a:cs typeface="Verdana"/>
              </a:rPr>
              <a:t>node P(N) </a:t>
            </a:r>
            <a:r>
              <a:rPr sz="1500" spc="-5" dirty="0">
                <a:latin typeface="Verdana"/>
                <a:cs typeface="Verdana"/>
              </a:rPr>
              <a:t>by the null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pointer.</a:t>
            </a:r>
            <a:endParaRPr sz="1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Font typeface="Verdana"/>
              <a:buChar char="–"/>
            </a:pPr>
            <a:endParaRPr sz="1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110"/>
              </a:spcBef>
            </a:pP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Case-2: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node N has exactly one</a:t>
            </a:r>
            <a:r>
              <a:rPr sz="17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child.</a:t>
            </a:r>
            <a:endParaRPr sz="17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55"/>
              </a:spcBef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latin typeface="Verdana"/>
                <a:cs typeface="Verdana"/>
              </a:rPr>
              <a:t>In </a:t>
            </a:r>
            <a:r>
              <a:rPr sz="1500" spc="-10" dirty="0">
                <a:latin typeface="Verdana"/>
                <a:cs typeface="Verdana"/>
              </a:rPr>
              <a:t>this </a:t>
            </a:r>
            <a:r>
              <a:rPr sz="1500" spc="-5" dirty="0">
                <a:latin typeface="Verdana"/>
                <a:cs typeface="Verdana"/>
              </a:rPr>
              <a:t>case, </a:t>
            </a:r>
            <a:r>
              <a:rPr sz="1500" dirty="0">
                <a:latin typeface="Verdana"/>
                <a:cs typeface="Verdana"/>
              </a:rPr>
              <a:t>N </a:t>
            </a:r>
            <a:r>
              <a:rPr sz="1500" spc="-10" dirty="0">
                <a:latin typeface="Verdana"/>
                <a:cs typeface="Verdana"/>
              </a:rPr>
              <a:t>is deleted </a:t>
            </a:r>
            <a:r>
              <a:rPr sz="1500" spc="-5" dirty="0">
                <a:latin typeface="Verdana"/>
                <a:cs typeface="Verdana"/>
              </a:rPr>
              <a:t>from </a:t>
            </a:r>
            <a:r>
              <a:rPr sz="1500" dirty="0">
                <a:latin typeface="Verdana"/>
                <a:cs typeface="Verdana"/>
              </a:rPr>
              <a:t>T </a:t>
            </a:r>
            <a:r>
              <a:rPr sz="1500" spc="-5" dirty="0">
                <a:latin typeface="Verdana"/>
                <a:cs typeface="Verdana"/>
              </a:rPr>
              <a:t>by </a:t>
            </a:r>
            <a:r>
              <a:rPr sz="1500" spc="-10" dirty="0">
                <a:latin typeface="Verdana"/>
                <a:cs typeface="Verdana"/>
              </a:rPr>
              <a:t>simply replacing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location </a:t>
            </a:r>
            <a:r>
              <a:rPr sz="1500" dirty="0">
                <a:latin typeface="Verdana"/>
                <a:cs typeface="Verdana"/>
              </a:rPr>
              <a:t>of N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 parent </a:t>
            </a:r>
            <a:r>
              <a:rPr sz="1500" dirty="0">
                <a:latin typeface="Verdana"/>
                <a:cs typeface="Verdana"/>
              </a:rPr>
              <a:t>node P(N) </a:t>
            </a:r>
            <a:r>
              <a:rPr sz="1500" spc="-5" dirty="0">
                <a:latin typeface="Verdana"/>
                <a:cs typeface="Verdana"/>
              </a:rPr>
              <a:t>by the </a:t>
            </a:r>
            <a:r>
              <a:rPr sz="1500" spc="-10" dirty="0">
                <a:latin typeface="Verdana"/>
                <a:cs typeface="Verdana"/>
              </a:rPr>
              <a:t>location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only </a:t>
            </a:r>
            <a:r>
              <a:rPr sz="1500" spc="-10" dirty="0">
                <a:latin typeface="Verdana"/>
                <a:cs typeface="Verdana"/>
              </a:rPr>
              <a:t>child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N.</a:t>
            </a:r>
            <a:endParaRPr sz="1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Font typeface="Verdana"/>
              <a:buChar char="–"/>
            </a:pPr>
            <a:endParaRPr sz="1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Case-3: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node N has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two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children.</a:t>
            </a:r>
            <a:endParaRPr sz="1700">
              <a:latin typeface="Verdana"/>
              <a:cs typeface="Verdana"/>
            </a:endParaRPr>
          </a:p>
          <a:p>
            <a:pPr marL="756285" marR="167640" lvl="1" indent="-287020" algn="just">
              <a:lnSpc>
                <a:spcPct val="100000"/>
              </a:lnSpc>
              <a:spcBef>
                <a:spcPts val="355"/>
              </a:spcBef>
              <a:buChar char="–"/>
              <a:tabLst>
                <a:tab pos="756920" algn="l"/>
              </a:tabLst>
            </a:pPr>
            <a:r>
              <a:rPr sz="1500" dirty="0">
                <a:latin typeface="Verdana"/>
                <a:cs typeface="Verdana"/>
              </a:rPr>
              <a:t>In </a:t>
            </a:r>
            <a:r>
              <a:rPr sz="1500" spc="-10" dirty="0">
                <a:latin typeface="Verdana"/>
                <a:cs typeface="Verdana"/>
              </a:rPr>
              <a:t>this </a:t>
            </a:r>
            <a:r>
              <a:rPr sz="1500" spc="-5" dirty="0">
                <a:latin typeface="Verdana"/>
                <a:cs typeface="Verdana"/>
              </a:rPr>
              <a:t>case, </a:t>
            </a:r>
            <a:r>
              <a:rPr sz="1500" spc="-10" dirty="0">
                <a:latin typeface="Verdana"/>
                <a:cs typeface="Verdana"/>
              </a:rPr>
              <a:t>let </a:t>
            </a:r>
            <a:r>
              <a:rPr sz="1500" spc="-5" dirty="0">
                <a:latin typeface="Verdana"/>
                <a:cs typeface="Verdana"/>
              </a:rPr>
              <a:t>S(N) denote the inorder successor </a:t>
            </a:r>
            <a:r>
              <a:rPr sz="1500" dirty="0">
                <a:latin typeface="Verdana"/>
                <a:cs typeface="Verdana"/>
              </a:rPr>
              <a:t>of N. </a:t>
            </a:r>
            <a:r>
              <a:rPr sz="1500" spc="-5" dirty="0">
                <a:latin typeface="Verdana"/>
                <a:cs typeface="Verdana"/>
              </a:rPr>
              <a:t>Then </a:t>
            </a:r>
            <a:r>
              <a:rPr sz="1500" dirty="0">
                <a:latin typeface="Verdana"/>
                <a:cs typeface="Verdana"/>
              </a:rPr>
              <a:t>N </a:t>
            </a:r>
            <a:r>
              <a:rPr sz="1500" spc="-10" dirty="0">
                <a:latin typeface="Verdana"/>
                <a:cs typeface="Verdana"/>
              </a:rPr>
              <a:t>is deleted  </a:t>
            </a:r>
            <a:r>
              <a:rPr sz="1500" spc="-5" dirty="0">
                <a:latin typeface="Verdana"/>
                <a:cs typeface="Verdana"/>
              </a:rPr>
              <a:t>from </a:t>
            </a:r>
            <a:r>
              <a:rPr sz="1500" dirty="0">
                <a:latin typeface="Verdana"/>
                <a:cs typeface="Verdana"/>
              </a:rPr>
              <a:t>T </a:t>
            </a:r>
            <a:r>
              <a:rPr sz="1500" spc="-5" dirty="0">
                <a:latin typeface="Verdana"/>
                <a:cs typeface="Verdana"/>
              </a:rPr>
              <a:t>by first </a:t>
            </a:r>
            <a:r>
              <a:rPr sz="1500" spc="-10" dirty="0">
                <a:latin typeface="Verdana"/>
                <a:cs typeface="Verdana"/>
              </a:rPr>
              <a:t>deleting </a:t>
            </a:r>
            <a:r>
              <a:rPr sz="1500" spc="-5" dirty="0">
                <a:latin typeface="Verdana"/>
                <a:cs typeface="Verdana"/>
              </a:rPr>
              <a:t>S(N) from </a:t>
            </a:r>
            <a:r>
              <a:rPr sz="1500" dirty="0">
                <a:latin typeface="Verdana"/>
                <a:cs typeface="Verdana"/>
              </a:rPr>
              <a:t>T </a:t>
            </a:r>
            <a:r>
              <a:rPr sz="1500" spc="-5" dirty="0">
                <a:latin typeface="Verdana"/>
                <a:cs typeface="Verdana"/>
              </a:rPr>
              <a:t>(by using </a:t>
            </a:r>
            <a:r>
              <a:rPr sz="1500" dirty="0">
                <a:latin typeface="Verdana"/>
                <a:cs typeface="Verdana"/>
              </a:rPr>
              <a:t>case-1 or </a:t>
            </a:r>
            <a:r>
              <a:rPr sz="1500" spc="-5" dirty="0">
                <a:latin typeface="Verdana"/>
                <a:cs typeface="Verdana"/>
              </a:rPr>
              <a:t>case-2)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5" dirty="0">
                <a:latin typeface="Verdana"/>
                <a:cs typeface="Verdana"/>
              </a:rPr>
              <a:t>then  </a:t>
            </a:r>
            <a:r>
              <a:rPr sz="1500" spc="-10" dirty="0">
                <a:latin typeface="Verdana"/>
                <a:cs typeface="Verdana"/>
              </a:rPr>
              <a:t>replacing </a:t>
            </a:r>
            <a:r>
              <a:rPr sz="1500" dirty="0">
                <a:latin typeface="Verdana"/>
                <a:cs typeface="Verdana"/>
              </a:rPr>
              <a:t>node N </a:t>
            </a:r>
            <a:r>
              <a:rPr sz="1500" spc="-5" dirty="0">
                <a:latin typeface="Verdana"/>
                <a:cs typeface="Verdana"/>
              </a:rPr>
              <a:t>by the </a:t>
            </a:r>
            <a:r>
              <a:rPr sz="1500" dirty="0">
                <a:latin typeface="Verdana"/>
                <a:cs typeface="Verdana"/>
              </a:rPr>
              <a:t>node</a:t>
            </a:r>
            <a:r>
              <a:rPr sz="1500" spc="3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S(N).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772"/>
                </a:lnTo>
                <a:lnTo>
                  <a:pt x="9144000" y="46177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31495"/>
            <a:ext cx="5671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Deleting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 a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772"/>
                </a:lnTo>
                <a:lnTo>
                  <a:pt x="9144000" y="46177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31495"/>
            <a:ext cx="5671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Deleting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 a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142" y="432790"/>
            <a:ext cx="7287895" cy="196850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700" b="1" spc="-5" dirty="0">
                <a:latin typeface="Verdana"/>
                <a:cs typeface="Verdana"/>
              </a:rPr>
              <a:t>Example-1: </a:t>
            </a:r>
            <a:r>
              <a:rPr sz="1700" b="1" dirty="0">
                <a:latin typeface="Verdana"/>
                <a:cs typeface="Verdana"/>
              </a:rPr>
              <a:t>Case-1 (N </a:t>
            </a:r>
            <a:r>
              <a:rPr sz="1700" b="1" spc="-5" dirty="0">
                <a:latin typeface="Verdana"/>
                <a:cs typeface="Verdana"/>
              </a:rPr>
              <a:t>has </a:t>
            </a:r>
            <a:r>
              <a:rPr sz="1700" b="1" dirty="0">
                <a:latin typeface="Verdana"/>
                <a:cs typeface="Verdana"/>
              </a:rPr>
              <a:t>no</a:t>
            </a:r>
            <a:r>
              <a:rPr sz="1700" b="1" spc="-10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children)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745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spc="-5" dirty="0">
                <a:latin typeface="Verdana"/>
                <a:cs typeface="Verdana"/>
              </a:rPr>
              <a:t>Consider the binary </a:t>
            </a:r>
            <a:r>
              <a:rPr sz="1700" dirty="0">
                <a:latin typeface="Verdana"/>
                <a:cs typeface="Verdana"/>
              </a:rPr>
              <a:t>search tree shown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figure-A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below.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641350" algn="l"/>
                <a:tab pos="641985" algn="l"/>
                <a:tab pos="5976620" algn="l"/>
              </a:tabLst>
            </a:pPr>
            <a:r>
              <a:rPr sz="1700" dirty="0">
                <a:latin typeface="Verdana"/>
                <a:cs typeface="Verdana"/>
              </a:rPr>
              <a:t>Suppose </a:t>
            </a:r>
            <a:r>
              <a:rPr sz="1700" spc="-5" dirty="0">
                <a:latin typeface="Verdana"/>
                <a:cs typeface="Verdana"/>
              </a:rPr>
              <a:t>this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appears in </a:t>
            </a:r>
            <a:r>
              <a:rPr sz="1700" dirty="0">
                <a:latin typeface="Verdana"/>
                <a:cs typeface="Verdana"/>
              </a:rPr>
              <a:t>memory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shown	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figure-B.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dirty="0">
                <a:latin typeface="Verdana"/>
                <a:cs typeface="Verdana"/>
              </a:rPr>
              <a:t>Suppose we </a:t>
            </a:r>
            <a:r>
              <a:rPr sz="1700" spc="-5" dirty="0">
                <a:latin typeface="Verdana"/>
                <a:cs typeface="Verdana"/>
              </a:rPr>
              <a:t>want to </a:t>
            </a:r>
            <a:r>
              <a:rPr sz="1700" dirty="0">
                <a:latin typeface="Verdana"/>
                <a:cs typeface="Verdana"/>
              </a:rPr>
              <a:t>delete node </a:t>
            </a:r>
            <a:r>
              <a:rPr sz="1700" b="1" dirty="0">
                <a:latin typeface="Verdana"/>
                <a:cs typeface="Verdana"/>
              </a:rPr>
              <a:t>44 </a:t>
            </a:r>
            <a:r>
              <a:rPr sz="1700" dirty="0">
                <a:latin typeface="Verdana"/>
                <a:cs typeface="Verdana"/>
              </a:rPr>
              <a:t>from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tree.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dirty="0">
                <a:latin typeface="Verdana"/>
                <a:cs typeface="Verdana"/>
              </a:rPr>
              <a:t>Simulate </a:t>
            </a:r>
            <a:r>
              <a:rPr sz="1700" spc="-5" dirty="0">
                <a:latin typeface="Verdana"/>
                <a:cs typeface="Verdana"/>
              </a:rPr>
              <a:t>the related </a:t>
            </a:r>
            <a:r>
              <a:rPr sz="1700" dirty="0">
                <a:latin typeface="Verdana"/>
                <a:cs typeface="Verdana"/>
              </a:rPr>
              <a:t>algorithm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delete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node.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3213" y="6071717"/>
            <a:ext cx="36042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Figure-B</a:t>
            </a:r>
            <a:r>
              <a:rPr sz="1700" spc="-5" dirty="0">
                <a:latin typeface="Verdana"/>
                <a:cs typeface="Verdana"/>
              </a:rPr>
              <a:t>: Linked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representation</a:t>
            </a:r>
            <a:endParaRPr sz="17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93967" y="2329807"/>
          <a:ext cx="2630805" cy="3477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105"/>
                <a:gridCol w="704850"/>
                <a:gridCol w="685800"/>
                <a:gridCol w="781050"/>
              </a:tblGrid>
              <a:tr h="276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INFO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LEFT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RIGHT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1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33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9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2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25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8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3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60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2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7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66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7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75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8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9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44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50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1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410200" y="2764535"/>
            <a:ext cx="457200" cy="323215"/>
          </a:xfrm>
          <a:prstGeom prst="rect">
            <a:avLst/>
          </a:prstGeom>
          <a:solidFill>
            <a:srgbClr val="E8FFA7"/>
          </a:solidFill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45"/>
              </a:spcBef>
            </a:pPr>
            <a:r>
              <a:rPr sz="1500" dirty="0">
                <a:latin typeface="Verdana"/>
                <a:cs typeface="Verdana"/>
              </a:rPr>
              <a:t>3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4771" y="3806952"/>
            <a:ext cx="436245" cy="330835"/>
          </a:xfrm>
          <a:prstGeom prst="rect">
            <a:avLst/>
          </a:prstGeom>
          <a:solidFill>
            <a:srgbClr val="DFFF83"/>
          </a:solidFill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0"/>
              </a:spcBef>
            </a:pPr>
            <a:r>
              <a:rPr sz="1500" dirty="0">
                <a:latin typeface="Verdana"/>
                <a:cs typeface="Verdana"/>
              </a:rPr>
              <a:t>5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5528" y="3518407"/>
            <a:ext cx="5886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3300"/>
                </a:solidFill>
                <a:latin typeface="Verdana"/>
                <a:cs typeface="Verdana"/>
              </a:rPr>
              <a:t>AV</a:t>
            </a:r>
            <a:r>
              <a:rPr sz="1500" spc="-10" dirty="0">
                <a:solidFill>
                  <a:srgbClr val="FF3300"/>
                </a:solidFill>
                <a:latin typeface="Verdana"/>
                <a:cs typeface="Verdana"/>
              </a:rPr>
              <a:t>A</a:t>
            </a:r>
            <a:r>
              <a:rPr sz="1500" dirty="0">
                <a:solidFill>
                  <a:srgbClr val="FF3300"/>
                </a:solidFill>
                <a:latin typeface="Verdana"/>
                <a:cs typeface="Verdana"/>
              </a:rPr>
              <a:t>IL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63851" y="2827020"/>
            <a:ext cx="378460" cy="433070"/>
          </a:xfrm>
          <a:custGeom>
            <a:avLst/>
            <a:gdLst/>
            <a:ahLst/>
            <a:cxnLst/>
            <a:rect l="l" t="t" r="r" b="b"/>
            <a:pathLst>
              <a:path w="378460" h="433070">
                <a:moveTo>
                  <a:pt x="377952" y="0"/>
                </a:moveTo>
                <a:lnTo>
                  <a:pt x="0" y="4328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7648" y="2825495"/>
            <a:ext cx="378460" cy="547370"/>
          </a:xfrm>
          <a:custGeom>
            <a:avLst/>
            <a:gdLst/>
            <a:ahLst/>
            <a:cxnLst/>
            <a:rect l="l" t="t" r="r" b="b"/>
            <a:pathLst>
              <a:path w="378460" h="547370">
                <a:moveTo>
                  <a:pt x="0" y="0"/>
                </a:moveTo>
                <a:lnTo>
                  <a:pt x="377951" y="5471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82038" y="3343782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25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6822" y="3408629"/>
            <a:ext cx="2997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75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2070" y="4278884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0985" y="2546731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60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6717" y="4283709"/>
            <a:ext cx="8972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1700" spc="-5" dirty="0">
                <a:latin typeface="Verdana"/>
                <a:cs typeface="Verdana"/>
              </a:rPr>
              <a:t>5</a:t>
            </a:r>
            <a:r>
              <a:rPr sz="1700" dirty="0">
                <a:latin typeface="Verdana"/>
                <a:cs typeface="Verdana"/>
              </a:rPr>
              <a:t>0	</a:t>
            </a:r>
            <a:r>
              <a:rPr sz="2550" spc="-7" baseline="1633" dirty="0">
                <a:latin typeface="Verdana"/>
                <a:cs typeface="Verdana"/>
              </a:rPr>
              <a:t>66</a:t>
            </a:r>
            <a:endParaRPr sz="2550" baseline="1633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5400" y="3668267"/>
            <a:ext cx="283845" cy="485140"/>
          </a:xfrm>
          <a:custGeom>
            <a:avLst/>
            <a:gdLst/>
            <a:ahLst/>
            <a:cxnLst/>
            <a:rect l="l" t="t" r="r" b="b"/>
            <a:pathLst>
              <a:path w="283844" h="485139">
                <a:moveTo>
                  <a:pt x="283463" y="0"/>
                </a:moveTo>
                <a:lnTo>
                  <a:pt x="0" y="4846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9088" y="3771900"/>
            <a:ext cx="230504" cy="457200"/>
          </a:xfrm>
          <a:custGeom>
            <a:avLst/>
            <a:gdLst/>
            <a:ahLst/>
            <a:cxnLst/>
            <a:rect l="l" t="t" r="r" b="b"/>
            <a:pathLst>
              <a:path w="230505" h="457200">
                <a:moveTo>
                  <a:pt x="230124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2411" y="3680459"/>
            <a:ext cx="285115" cy="528955"/>
          </a:xfrm>
          <a:custGeom>
            <a:avLst/>
            <a:gdLst/>
            <a:ahLst/>
            <a:cxnLst/>
            <a:rect l="l" t="t" r="r" b="b"/>
            <a:pathLst>
              <a:path w="285114" h="528954">
                <a:moveTo>
                  <a:pt x="0" y="0"/>
                </a:moveTo>
                <a:lnTo>
                  <a:pt x="284988" y="5288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85670" y="4985765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33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10511" y="4581144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39" h="335279">
                <a:moveTo>
                  <a:pt x="217931" y="0"/>
                </a:moveTo>
                <a:lnTo>
                  <a:pt x="0" y="3352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24811" y="5852159"/>
            <a:ext cx="504825" cy="353695"/>
          </a:xfrm>
          <a:prstGeom prst="rect">
            <a:avLst/>
          </a:prstGeom>
          <a:solidFill>
            <a:srgbClr val="FFFF00"/>
          </a:solidFill>
          <a:ln w="9144">
            <a:solidFill>
              <a:srgbClr val="BADFE2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700" spc="-5" dirty="0">
                <a:latin typeface="Verdana"/>
                <a:cs typeface="Verdana"/>
              </a:rPr>
              <a:t>44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8611" y="5282184"/>
            <a:ext cx="285115" cy="528955"/>
          </a:xfrm>
          <a:custGeom>
            <a:avLst/>
            <a:gdLst/>
            <a:ahLst/>
            <a:cxnLst/>
            <a:rect l="l" t="t" r="r" b="b"/>
            <a:pathLst>
              <a:path w="285114" h="528954">
                <a:moveTo>
                  <a:pt x="0" y="0"/>
                </a:moveTo>
                <a:lnTo>
                  <a:pt x="284988" y="5288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56605" y="2451353"/>
            <a:ext cx="5695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3300"/>
                </a:solidFill>
                <a:latin typeface="Verdana"/>
                <a:cs typeface="Verdana"/>
              </a:rPr>
              <a:t>RO</a:t>
            </a:r>
            <a:r>
              <a:rPr sz="1500" spc="-45" dirty="0">
                <a:solidFill>
                  <a:srgbClr val="FF3300"/>
                </a:solidFill>
                <a:latin typeface="Verdana"/>
                <a:cs typeface="Verdana"/>
              </a:rPr>
              <a:t>O</a:t>
            </a:r>
            <a:r>
              <a:rPr sz="1500" dirty="0">
                <a:solidFill>
                  <a:srgbClr val="FF3300"/>
                </a:solidFill>
                <a:latin typeface="Verdana"/>
                <a:cs typeface="Verdana"/>
              </a:rPr>
              <a:t>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13</a:t>
            </a:fld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1204366" y="6319520"/>
            <a:ext cx="28867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Figure-A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dirty="0">
                <a:latin typeface="Verdana"/>
                <a:cs typeface="Verdana"/>
              </a:rPr>
              <a:t>Before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deletion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772"/>
                </a:lnTo>
                <a:lnTo>
                  <a:pt x="9144000" y="46177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31495"/>
            <a:ext cx="5671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Deleting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 a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3967" y="2558407"/>
          <a:ext cx="2630805" cy="3477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105"/>
                <a:gridCol w="704850"/>
                <a:gridCol w="685800"/>
                <a:gridCol w="781050"/>
              </a:tblGrid>
              <a:tr h="276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INFO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LEFT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RIGHT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1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33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2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25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8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3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60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2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7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66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7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75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8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1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9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2009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50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1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4142" y="432790"/>
            <a:ext cx="8372475" cy="250190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700" b="1" spc="-5" dirty="0">
                <a:latin typeface="Verdana"/>
                <a:cs typeface="Verdana"/>
              </a:rPr>
              <a:t>Solution: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745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spc="-5" dirty="0">
                <a:latin typeface="Verdana"/>
                <a:cs typeface="Verdana"/>
              </a:rPr>
              <a:t>Node </a:t>
            </a:r>
            <a:r>
              <a:rPr sz="1700" dirty="0">
                <a:latin typeface="Verdana"/>
                <a:cs typeface="Verdana"/>
              </a:rPr>
              <a:t>44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previous tree has no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children.</a:t>
            </a:r>
            <a:endParaRPr sz="1700">
              <a:latin typeface="Verdana"/>
              <a:cs typeface="Verdana"/>
            </a:endParaRPr>
          </a:p>
          <a:p>
            <a:pPr marL="641350" marR="82550" indent="-34353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dirty="0">
                <a:latin typeface="Verdana"/>
                <a:cs typeface="Verdana"/>
              </a:rPr>
              <a:t>Deletion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simply </a:t>
            </a:r>
            <a:r>
              <a:rPr sz="1700" spc="-5" dirty="0">
                <a:latin typeface="Verdana"/>
                <a:cs typeface="Verdana"/>
              </a:rPr>
              <a:t>accomplished by </a:t>
            </a:r>
            <a:r>
              <a:rPr sz="1700" dirty="0">
                <a:latin typeface="Verdana"/>
                <a:cs typeface="Verdana"/>
              </a:rPr>
              <a:t>assigning </a:t>
            </a:r>
            <a:r>
              <a:rPr sz="1700" spc="-5" dirty="0">
                <a:latin typeface="Verdana"/>
                <a:cs typeface="Verdana"/>
              </a:rPr>
              <a:t>NULL to the </a:t>
            </a:r>
            <a:r>
              <a:rPr sz="1700" dirty="0">
                <a:latin typeface="Verdana"/>
                <a:cs typeface="Verdana"/>
              </a:rPr>
              <a:t>parent node  33 of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44.</a:t>
            </a:r>
            <a:endParaRPr sz="1700">
              <a:latin typeface="Verdana"/>
              <a:cs typeface="Verdana"/>
            </a:endParaRPr>
          </a:p>
          <a:p>
            <a:pPr marL="641350" marR="5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dirty="0">
                <a:latin typeface="Verdana"/>
                <a:cs typeface="Verdana"/>
              </a:rPr>
              <a:t>Figure-C shows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tree after deletion and figure-D shows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updated  </a:t>
            </a:r>
            <a:r>
              <a:rPr sz="1700" spc="-5" dirty="0">
                <a:latin typeface="Verdana"/>
                <a:cs typeface="Verdana"/>
              </a:rPr>
              <a:t>linked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representation.</a:t>
            </a:r>
            <a:endParaRPr sz="1700">
              <a:latin typeface="Verdana"/>
              <a:cs typeface="Verdana"/>
            </a:endParaRPr>
          </a:p>
          <a:p>
            <a:pPr marL="5194935">
              <a:lnSpc>
                <a:spcPct val="100000"/>
              </a:lnSpc>
              <a:spcBef>
                <a:spcPts val="1560"/>
              </a:spcBef>
            </a:pPr>
            <a:r>
              <a:rPr sz="1500" spc="-15" dirty="0">
                <a:solidFill>
                  <a:srgbClr val="FF3300"/>
                </a:solidFill>
                <a:latin typeface="Verdana"/>
                <a:cs typeface="Verdana"/>
              </a:rPr>
              <a:t>ROOT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0200" y="2993135"/>
            <a:ext cx="457200" cy="323215"/>
          </a:xfrm>
          <a:prstGeom prst="rect">
            <a:avLst/>
          </a:prstGeom>
          <a:solidFill>
            <a:srgbClr val="E8FFA7"/>
          </a:solidFill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45"/>
              </a:spcBef>
            </a:pPr>
            <a:r>
              <a:rPr sz="1500" dirty="0">
                <a:latin typeface="Verdana"/>
                <a:cs typeface="Verdana"/>
              </a:rPr>
              <a:t>3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4771" y="4035552"/>
            <a:ext cx="436245" cy="330835"/>
          </a:xfrm>
          <a:prstGeom prst="rect">
            <a:avLst/>
          </a:prstGeom>
          <a:solidFill>
            <a:srgbClr val="DFFF83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5"/>
              </a:spcBef>
            </a:pPr>
            <a:r>
              <a:rPr sz="1500" dirty="0">
                <a:latin typeface="Verdana"/>
                <a:cs typeface="Verdana"/>
              </a:rPr>
              <a:t>9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5528" y="3747007"/>
            <a:ext cx="5886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3300"/>
                </a:solidFill>
                <a:latin typeface="Verdana"/>
                <a:cs typeface="Verdana"/>
              </a:rPr>
              <a:t>AV</a:t>
            </a:r>
            <a:r>
              <a:rPr sz="1500" spc="-10" dirty="0">
                <a:solidFill>
                  <a:srgbClr val="FF3300"/>
                </a:solidFill>
                <a:latin typeface="Verdana"/>
                <a:cs typeface="Verdana"/>
              </a:rPr>
              <a:t>A</a:t>
            </a:r>
            <a:r>
              <a:rPr sz="1500" dirty="0">
                <a:solidFill>
                  <a:srgbClr val="FF3300"/>
                </a:solidFill>
                <a:latin typeface="Verdana"/>
                <a:cs typeface="Verdana"/>
              </a:rPr>
              <a:t>IL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63851" y="3550920"/>
            <a:ext cx="378460" cy="433070"/>
          </a:xfrm>
          <a:custGeom>
            <a:avLst/>
            <a:gdLst/>
            <a:ahLst/>
            <a:cxnLst/>
            <a:rect l="l" t="t" r="r" b="b"/>
            <a:pathLst>
              <a:path w="378460" h="433070">
                <a:moveTo>
                  <a:pt x="377952" y="0"/>
                </a:moveTo>
                <a:lnTo>
                  <a:pt x="0" y="4328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7648" y="3549396"/>
            <a:ext cx="378460" cy="547370"/>
          </a:xfrm>
          <a:custGeom>
            <a:avLst/>
            <a:gdLst/>
            <a:ahLst/>
            <a:cxnLst/>
            <a:rect l="l" t="t" r="r" b="b"/>
            <a:pathLst>
              <a:path w="378460" h="547370">
                <a:moveTo>
                  <a:pt x="0" y="0"/>
                </a:moveTo>
                <a:lnTo>
                  <a:pt x="377951" y="5471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82038" y="4067683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25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6822" y="4133215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75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2070" y="5002784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0985" y="3270326"/>
            <a:ext cx="2997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60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26717" y="5007609"/>
            <a:ext cx="8972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1700" spc="-5" dirty="0">
                <a:latin typeface="Verdana"/>
                <a:cs typeface="Verdana"/>
              </a:rPr>
              <a:t>5</a:t>
            </a:r>
            <a:r>
              <a:rPr sz="1700" dirty="0">
                <a:latin typeface="Verdana"/>
                <a:cs typeface="Verdana"/>
              </a:rPr>
              <a:t>0	</a:t>
            </a:r>
            <a:r>
              <a:rPr sz="2550" spc="-7" baseline="1633" dirty="0">
                <a:latin typeface="Verdana"/>
                <a:cs typeface="Verdana"/>
              </a:rPr>
              <a:t>66</a:t>
            </a:r>
            <a:endParaRPr sz="2550" baseline="1633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5400" y="4392167"/>
            <a:ext cx="283845" cy="485140"/>
          </a:xfrm>
          <a:custGeom>
            <a:avLst/>
            <a:gdLst/>
            <a:ahLst/>
            <a:cxnLst/>
            <a:rect l="l" t="t" r="r" b="b"/>
            <a:pathLst>
              <a:path w="283844" h="485139">
                <a:moveTo>
                  <a:pt x="283463" y="0"/>
                </a:moveTo>
                <a:lnTo>
                  <a:pt x="0" y="4846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09088" y="4495800"/>
            <a:ext cx="230504" cy="457200"/>
          </a:xfrm>
          <a:custGeom>
            <a:avLst/>
            <a:gdLst/>
            <a:ahLst/>
            <a:cxnLst/>
            <a:rect l="l" t="t" r="r" b="b"/>
            <a:pathLst>
              <a:path w="230505" h="457200">
                <a:moveTo>
                  <a:pt x="230124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72411" y="4404359"/>
            <a:ext cx="285115" cy="528955"/>
          </a:xfrm>
          <a:custGeom>
            <a:avLst/>
            <a:gdLst/>
            <a:ahLst/>
            <a:cxnLst/>
            <a:rect l="l" t="t" r="r" b="b"/>
            <a:pathLst>
              <a:path w="285114" h="528954">
                <a:moveTo>
                  <a:pt x="0" y="0"/>
                </a:moveTo>
                <a:lnTo>
                  <a:pt x="284988" y="5288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85670" y="5709615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33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10511" y="5305044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39" h="335279">
                <a:moveTo>
                  <a:pt x="217931" y="0"/>
                </a:moveTo>
                <a:lnTo>
                  <a:pt x="0" y="3352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88611" y="6299155"/>
            <a:ext cx="4698365" cy="520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-5" dirty="0">
                <a:latin typeface="Verdana"/>
                <a:cs typeface="Verdana"/>
              </a:rPr>
              <a:t>Figure-D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dirty="0">
                <a:latin typeface="Verdana"/>
                <a:cs typeface="Verdana"/>
              </a:rPr>
              <a:t>Updated </a:t>
            </a:r>
            <a:r>
              <a:rPr sz="1700" spc="-5" dirty="0">
                <a:latin typeface="Verdana"/>
                <a:cs typeface="Verdana"/>
              </a:rPr>
              <a:t>linked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representation</a:t>
            </a:r>
            <a:endParaRPr sz="17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65"/>
              </a:spcBef>
            </a:pP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98828" y="6318357"/>
            <a:ext cx="2699385" cy="288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-5" dirty="0">
                <a:latin typeface="Verdana"/>
                <a:cs typeface="Verdana"/>
              </a:rPr>
              <a:t>Figure-C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dirty="0">
                <a:latin typeface="Verdana"/>
                <a:cs typeface="Verdana"/>
              </a:rPr>
              <a:t>After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deletion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772"/>
                </a:lnTo>
                <a:lnTo>
                  <a:pt x="9144000" y="46177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31495"/>
            <a:ext cx="5671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Deleting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 a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142" y="432790"/>
            <a:ext cx="7287895" cy="196850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700" b="1" spc="-5" dirty="0">
                <a:latin typeface="Verdana"/>
                <a:cs typeface="Verdana"/>
              </a:rPr>
              <a:t>Example-2: </a:t>
            </a:r>
            <a:r>
              <a:rPr sz="1700" b="1" dirty="0">
                <a:latin typeface="Verdana"/>
                <a:cs typeface="Verdana"/>
              </a:rPr>
              <a:t>Case-2 (N </a:t>
            </a:r>
            <a:r>
              <a:rPr sz="1700" b="1" spc="-5" dirty="0">
                <a:latin typeface="Verdana"/>
                <a:cs typeface="Verdana"/>
              </a:rPr>
              <a:t>has </a:t>
            </a:r>
            <a:r>
              <a:rPr sz="1700" b="1" dirty="0">
                <a:latin typeface="Verdana"/>
                <a:cs typeface="Verdana"/>
              </a:rPr>
              <a:t>exactly </a:t>
            </a:r>
            <a:r>
              <a:rPr sz="1700" b="1" spc="-5" dirty="0">
                <a:latin typeface="Verdana"/>
                <a:cs typeface="Verdana"/>
              </a:rPr>
              <a:t>one</a:t>
            </a:r>
            <a:r>
              <a:rPr sz="1700" b="1" spc="-13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child)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745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spc="-5" dirty="0">
                <a:latin typeface="Verdana"/>
                <a:cs typeface="Verdana"/>
              </a:rPr>
              <a:t>Consider the binary </a:t>
            </a:r>
            <a:r>
              <a:rPr sz="1700" dirty="0">
                <a:latin typeface="Verdana"/>
                <a:cs typeface="Verdana"/>
              </a:rPr>
              <a:t>search tree shown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figure-A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below.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641350" algn="l"/>
                <a:tab pos="641985" algn="l"/>
                <a:tab pos="5976620" algn="l"/>
              </a:tabLst>
            </a:pPr>
            <a:r>
              <a:rPr sz="1700" dirty="0">
                <a:latin typeface="Verdana"/>
                <a:cs typeface="Verdana"/>
              </a:rPr>
              <a:t>Suppose </a:t>
            </a:r>
            <a:r>
              <a:rPr sz="1700" spc="-5" dirty="0">
                <a:latin typeface="Verdana"/>
                <a:cs typeface="Verdana"/>
              </a:rPr>
              <a:t>this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appears in </a:t>
            </a:r>
            <a:r>
              <a:rPr sz="1700" dirty="0">
                <a:latin typeface="Verdana"/>
                <a:cs typeface="Verdana"/>
              </a:rPr>
              <a:t>memory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shown	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figure-B.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dirty="0">
                <a:latin typeface="Verdana"/>
                <a:cs typeface="Verdana"/>
              </a:rPr>
              <a:t>Suppose we </a:t>
            </a:r>
            <a:r>
              <a:rPr sz="1700" spc="-5" dirty="0">
                <a:latin typeface="Verdana"/>
                <a:cs typeface="Verdana"/>
              </a:rPr>
              <a:t>want to </a:t>
            </a:r>
            <a:r>
              <a:rPr sz="1700" dirty="0">
                <a:latin typeface="Verdana"/>
                <a:cs typeface="Verdana"/>
              </a:rPr>
              <a:t>delete node </a:t>
            </a:r>
            <a:r>
              <a:rPr sz="1700" b="1" dirty="0">
                <a:latin typeface="Verdana"/>
                <a:cs typeface="Verdana"/>
              </a:rPr>
              <a:t>75 </a:t>
            </a:r>
            <a:r>
              <a:rPr sz="1700" dirty="0">
                <a:latin typeface="Verdana"/>
                <a:cs typeface="Verdana"/>
              </a:rPr>
              <a:t>from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tree.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dirty="0">
                <a:latin typeface="Verdana"/>
                <a:cs typeface="Verdana"/>
              </a:rPr>
              <a:t>Simulate </a:t>
            </a:r>
            <a:r>
              <a:rPr sz="1700" spc="-5" dirty="0">
                <a:latin typeface="Verdana"/>
                <a:cs typeface="Verdana"/>
              </a:rPr>
              <a:t>the related </a:t>
            </a:r>
            <a:r>
              <a:rPr sz="1700" dirty="0">
                <a:latin typeface="Verdana"/>
                <a:cs typeface="Verdana"/>
              </a:rPr>
              <a:t>algorithm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delete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node.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3213" y="6071717"/>
            <a:ext cx="36042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Figure-B</a:t>
            </a:r>
            <a:r>
              <a:rPr sz="1700" spc="-5" dirty="0">
                <a:latin typeface="Verdana"/>
                <a:cs typeface="Verdana"/>
              </a:rPr>
              <a:t>: Linked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representation</a:t>
            </a:r>
            <a:endParaRPr sz="17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93967" y="2329807"/>
          <a:ext cx="2630805" cy="3477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105"/>
                <a:gridCol w="704850"/>
                <a:gridCol w="685800"/>
                <a:gridCol w="781050"/>
              </a:tblGrid>
              <a:tr h="276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INFO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LEFT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RIGHT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1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33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9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2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25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8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3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60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2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7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66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7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75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8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9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44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50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1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410200" y="2764535"/>
            <a:ext cx="457200" cy="323215"/>
          </a:xfrm>
          <a:prstGeom prst="rect">
            <a:avLst/>
          </a:prstGeom>
          <a:solidFill>
            <a:srgbClr val="E8FFA7"/>
          </a:solidFill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45"/>
              </a:spcBef>
            </a:pPr>
            <a:r>
              <a:rPr sz="1500" dirty="0">
                <a:latin typeface="Verdana"/>
                <a:cs typeface="Verdana"/>
              </a:rPr>
              <a:t>3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4771" y="3806952"/>
            <a:ext cx="436245" cy="330835"/>
          </a:xfrm>
          <a:prstGeom prst="rect">
            <a:avLst/>
          </a:prstGeom>
          <a:solidFill>
            <a:srgbClr val="DFFF83"/>
          </a:solidFill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0"/>
              </a:spcBef>
            </a:pPr>
            <a:r>
              <a:rPr sz="1500" dirty="0">
                <a:latin typeface="Verdana"/>
                <a:cs typeface="Verdana"/>
              </a:rPr>
              <a:t>5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5528" y="3518407"/>
            <a:ext cx="5886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3300"/>
                </a:solidFill>
                <a:latin typeface="Verdana"/>
                <a:cs typeface="Verdana"/>
              </a:rPr>
              <a:t>AV</a:t>
            </a:r>
            <a:r>
              <a:rPr sz="1500" spc="-10" dirty="0">
                <a:solidFill>
                  <a:srgbClr val="FF3300"/>
                </a:solidFill>
                <a:latin typeface="Verdana"/>
                <a:cs typeface="Verdana"/>
              </a:rPr>
              <a:t>A</a:t>
            </a:r>
            <a:r>
              <a:rPr sz="1500" dirty="0">
                <a:solidFill>
                  <a:srgbClr val="FF3300"/>
                </a:solidFill>
                <a:latin typeface="Verdana"/>
                <a:cs typeface="Verdana"/>
              </a:rPr>
              <a:t>IL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63851" y="2827020"/>
            <a:ext cx="378460" cy="433070"/>
          </a:xfrm>
          <a:custGeom>
            <a:avLst/>
            <a:gdLst/>
            <a:ahLst/>
            <a:cxnLst/>
            <a:rect l="l" t="t" r="r" b="b"/>
            <a:pathLst>
              <a:path w="378460" h="433070">
                <a:moveTo>
                  <a:pt x="377952" y="0"/>
                </a:moveTo>
                <a:lnTo>
                  <a:pt x="0" y="4328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7648" y="2825495"/>
            <a:ext cx="378460" cy="547370"/>
          </a:xfrm>
          <a:custGeom>
            <a:avLst/>
            <a:gdLst/>
            <a:ahLst/>
            <a:cxnLst/>
            <a:rect l="l" t="t" r="r" b="b"/>
            <a:pathLst>
              <a:path w="378460" h="547370">
                <a:moveTo>
                  <a:pt x="0" y="0"/>
                </a:moveTo>
                <a:lnTo>
                  <a:pt x="377951" y="5471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82038" y="3343782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25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6811" y="3377184"/>
            <a:ext cx="495300" cy="353695"/>
          </a:xfrm>
          <a:prstGeom prst="rect">
            <a:avLst/>
          </a:prstGeom>
          <a:solidFill>
            <a:srgbClr val="FFFF00"/>
          </a:solidFill>
          <a:ln w="9144">
            <a:solidFill>
              <a:srgbClr val="00AF5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700" spc="-5" dirty="0">
                <a:latin typeface="Verdana"/>
                <a:cs typeface="Verdana"/>
              </a:rPr>
              <a:t>75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2070" y="4278884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0732" y="2546731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60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6463" y="4283709"/>
            <a:ext cx="8978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235" algn="l"/>
              </a:tabLst>
            </a:pPr>
            <a:r>
              <a:rPr sz="1700" spc="-5" dirty="0">
                <a:latin typeface="Verdana"/>
                <a:cs typeface="Verdana"/>
              </a:rPr>
              <a:t>5</a:t>
            </a:r>
            <a:r>
              <a:rPr sz="1700" dirty="0">
                <a:latin typeface="Verdana"/>
                <a:cs typeface="Verdana"/>
              </a:rPr>
              <a:t>0	</a:t>
            </a:r>
            <a:r>
              <a:rPr sz="2550" spc="-7" baseline="1633" dirty="0">
                <a:latin typeface="Verdana"/>
                <a:cs typeface="Verdana"/>
              </a:rPr>
              <a:t>66</a:t>
            </a:r>
            <a:endParaRPr sz="2550" baseline="1633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5400" y="3668267"/>
            <a:ext cx="283845" cy="485140"/>
          </a:xfrm>
          <a:custGeom>
            <a:avLst/>
            <a:gdLst/>
            <a:ahLst/>
            <a:cxnLst/>
            <a:rect l="l" t="t" r="r" b="b"/>
            <a:pathLst>
              <a:path w="283844" h="485139">
                <a:moveTo>
                  <a:pt x="283463" y="0"/>
                </a:moveTo>
                <a:lnTo>
                  <a:pt x="0" y="4846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9088" y="3771900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22860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2411" y="3680459"/>
            <a:ext cx="285115" cy="528955"/>
          </a:xfrm>
          <a:custGeom>
            <a:avLst/>
            <a:gdLst/>
            <a:ahLst/>
            <a:cxnLst/>
            <a:rect l="l" t="t" r="r" b="b"/>
            <a:pathLst>
              <a:path w="285114" h="528954">
                <a:moveTo>
                  <a:pt x="0" y="0"/>
                </a:moveTo>
                <a:lnTo>
                  <a:pt x="284988" y="5288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85670" y="4985765"/>
            <a:ext cx="61785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33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Verdana"/>
              <a:cs typeface="Verdana"/>
            </a:endParaRPr>
          </a:p>
          <a:p>
            <a:pPr marL="330200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44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10511" y="4581144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39" h="335279">
                <a:moveTo>
                  <a:pt x="217931" y="0"/>
                </a:moveTo>
                <a:lnTo>
                  <a:pt x="0" y="3352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48611" y="5282184"/>
            <a:ext cx="285115" cy="528955"/>
          </a:xfrm>
          <a:custGeom>
            <a:avLst/>
            <a:gdLst/>
            <a:ahLst/>
            <a:cxnLst/>
            <a:rect l="l" t="t" r="r" b="b"/>
            <a:pathLst>
              <a:path w="285114" h="528954">
                <a:moveTo>
                  <a:pt x="0" y="0"/>
                </a:moveTo>
                <a:lnTo>
                  <a:pt x="284988" y="5288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56605" y="2451353"/>
            <a:ext cx="5695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3300"/>
                </a:solidFill>
                <a:latin typeface="Verdana"/>
                <a:cs typeface="Verdana"/>
              </a:rPr>
              <a:t>RO</a:t>
            </a:r>
            <a:r>
              <a:rPr sz="1500" spc="-45" dirty="0">
                <a:solidFill>
                  <a:srgbClr val="FF3300"/>
                </a:solidFill>
                <a:latin typeface="Verdana"/>
                <a:cs typeface="Verdana"/>
              </a:rPr>
              <a:t>O</a:t>
            </a:r>
            <a:r>
              <a:rPr sz="1500" dirty="0">
                <a:solidFill>
                  <a:srgbClr val="FF3300"/>
                </a:solidFill>
                <a:latin typeface="Verdana"/>
                <a:cs typeface="Verdana"/>
              </a:rPr>
              <a:t>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4366" y="6318357"/>
            <a:ext cx="2886710" cy="288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-5" dirty="0">
                <a:latin typeface="Verdana"/>
                <a:cs typeface="Verdana"/>
              </a:rPr>
              <a:t>Figure-A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dirty="0">
                <a:latin typeface="Verdana"/>
                <a:cs typeface="Verdana"/>
              </a:rPr>
              <a:t>Before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deletion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8611" y="6186211"/>
            <a:ext cx="4698365" cy="6311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700" b="1" spc="-5" dirty="0">
                <a:latin typeface="Verdana"/>
                <a:cs typeface="Verdana"/>
              </a:rPr>
              <a:t>Figure-D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dirty="0">
                <a:latin typeface="Verdana"/>
                <a:cs typeface="Verdana"/>
              </a:rPr>
              <a:t>Updated </a:t>
            </a:r>
            <a:r>
              <a:rPr sz="1700" spc="-5" dirty="0">
                <a:latin typeface="Verdana"/>
                <a:cs typeface="Verdana"/>
              </a:rPr>
              <a:t>linked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representation</a:t>
            </a:r>
            <a:endParaRPr sz="17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65"/>
              </a:spcBef>
            </a:pP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772"/>
                </a:lnTo>
                <a:lnTo>
                  <a:pt x="9144000" y="46177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31495"/>
            <a:ext cx="5671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Deleting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 a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142" y="432790"/>
            <a:ext cx="8372475" cy="207518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700" b="1" spc="-5" dirty="0">
                <a:latin typeface="Verdana"/>
                <a:cs typeface="Verdana"/>
              </a:rPr>
              <a:t>Solution: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745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spc="-5" dirty="0">
                <a:latin typeface="Verdana"/>
                <a:cs typeface="Verdana"/>
              </a:rPr>
              <a:t>Node </a:t>
            </a:r>
            <a:r>
              <a:rPr sz="1700" dirty="0">
                <a:latin typeface="Verdana"/>
                <a:cs typeface="Verdana"/>
              </a:rPr>
              <a:t>75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previous tree has only one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child.</a:t>
            </a:r>
            <a:endParaRPr sz="1700">
              <a:latin typeface="Verdana"/>
              <a:cs typeface="Verdana"/>
            </a:endParaRPr>
          </a:p>
          <a:p>
            <a:pPr marL="641350" marR="301625" indent="-34353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dirty="0">
                <a:latin typeface="Verdana"/>
                <a:cs typeface="Verdana"/>
              </a:rPr>
              <a:t>Deletion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simply </a:t>
            </a:r>
            <a:r>
              <a:rPr sz="1700" spc="-5" dirty="0">
                <a:latin typeface="Verdana"/>
                <a:cs typeface="Verdana"/>
              </a:rPr>
              <a:t>accomplished by changing the right </a:t>
            </a:r>
            <a:r>
              <a:rPr sz="1700" dirty="0">
                <a:latin typeface="Verdana"/>
                <a:cs typeface="Verdana"/>
              </a:rPr>
              <a:t>pointer of </a:t>
            </a:r>
            <a:r>
              <a:rPr sz="1700" spc="-5" dirty="0">
                <a:latin typeface="Verdana"/>
                <a:cs typeface="Verdana"/>
              </a:rPr>
              <a:t>the  </a:t>
            </a:r>
            <a:r>
              <a:rPr sz="1700" dirty="0">
                <a:latin typeface="Verdana"/>
                <a:cs typeface="Verdana"/>
              </a:rPr>
              <a:t>parent node 60 of 75, </a:t>
            </a:r>
            <a:r>
              <a:rPr sz="1700" spc="-5" dirty="0">
                <a:latin typeface="Verdana"/>
                <a:cs typeface="Verdana"/>
              </a:rPr>
              <a:t>which </a:t>
            </a:r>
            <a:r>
              <a:rPr sz="1700" dirty="0">
                <a:latin typeface="Verdana"/>
                <a:cs typeface="Verdana"/>
              </a:rPr>
              <a:t>originally pointed </a:t>
            </a:r>
            <a:r>
              <a:rPr sz="1700" spc="-5" dirty="0">
                <a:latin typeface="Verdana"/>
                <a:cs typeface="Verdana"/>
              </a:rPr>
              <a:t>to 75, </a:t>
            </a:r>
            <a:r>
              <a:rPr sz="1700" dirty="0">
                <a:latin typeface="Verdana"/>
                <a:cs typeface="Verdana"/>
              </a:rPr>
              <a:t>so </a:t>
            </a:r>
            <a:r>
              <a:rPr sz="1700" spc="-5" dirty="0">
                <a:latin typeface="Verdana"/>
                <a:cs typeface="Verdana"/>
              </a:rPr>
              <a:t>that it </a:t>
            </a:r>
            <a:r>
              <a:rPr sz="1700" dirty="0">
                <a:latin typeface="Verdana"/>
                <a:cs typeface="Verdana"/>
              </a:rPr>
              <a:t>now  points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node 66,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only child of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75.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dirty="0">
                <a:latin typeface="Verdana"/>
                <a:cs typeface="Verdana"/>
              </a:rPr>
              <a:t>Figure-C shows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tree after deletion and figure-D shows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updated</a:t>
            </a:r>
            <a:endParaRPr sz="17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93967" y="2558407"/>
          <a:ext cx="2630805" cy="3477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105"/>
                <a:gridCol w="704850"/>
                <a:gridCol w="685800"/>
                <a:gridCol w="781050"/>
              </a:tblGrid>
              <a:tr h="276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INFO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LEFT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RIGHT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1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33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9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2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25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8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3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60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2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66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7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8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1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9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44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9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50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1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410200" y="2993135"/>
            <a:ext cx="457200" cy="323215"/>
          </a:xfrm>
          <a:prstGeom prst="rect">
            <a:avLst/>
          </a:prstGeom>
          <a:solidFill>
            <a:srgbClr val="E8FFA7"/>
          </a:solidFill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45"/>
              </a:spcBef>
            </a:pPr>
            <a:r>
              <a:rPr sz="1500" dirty="0">
                <a:latin typeface="Verdana"/>
                <a:cs typeface="Verdana"/>
              </a:rPr>
              <a:t>3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4771" y="4035552"/>
            <a:ext cx="436245" cy="330835"/>
          </a:xfrm>
          <a:prstGeom prst="rect">
            <a:avLst/>
          </a:prstGeom>
          <a:solidFill>
            <a:srgbClr val="DFFF83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5"/>
              </a:spcBef>
            </a:pPr>
            <a:r>
              <a:rPr sz="1500" dirty="0">
                <a:latin typeface="Verdana"/>
                <a:cs typeface="Verdana"/>
              </a:rPr>
              <a:t>7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5528" y="3747007"/>
            <a:ext cx="5886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3300"/>
                </a:solidFill>
                <a:latin typeface="Verdana"/>
                <a:cs typeface="Verdana"/>
              </a:rPr>
              <a:t>AV</a:t>
            </a:r>
            <a:r>
              <a:rPr sz="1500" spc="-10" dirty="0">
                <a:solidFill>
                  <a:srgbClr val="FF3300"/>
                </a:solidFill>
                <a:latin typeface="Verdana"/>
                <a:cs typeface="Verdana"/>
              </a:rPr>
              <a:t>A</a:t>
            </a:r>
            <a:r>
              <a:rPr sz="1500" dirty="0">
                <a:solidFill>
                  <a:srgbClr val="FF3300"/>
                </a:solidFill>
                <a:latin typeface="Verdana"/>
                <a:cs typeface="Verdana"/>
              </a:rPr>
              <a:t>IL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7839" y="3169920"/>
            <a:ext cx="379730" cy="433070"/>
          </a:xfrm>
          <a:custGeom>
            <a:avLst/>
            <a:gdLst/>
            <a:ahLst/>
            <a:cxnLst/>
            <a:rect l="l" t="t" r="r" b="b"/>
            <a:pathLst>
              <a:path w="379730" h="433070">
                <a:moveTo>
                  <a:pt x="379476" y="0"/>
                </a:moveTo>
                <a:lnTo>
                  <a:pt x="0" y="43281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1635" y="3168395"/>
            <a:ext cx="379730" cy="547370"/>
          </a:xfrm>
          <a:custGeom>
            <a:avLst/>
            <a:gdLst/>
            <a:ahLst/>
            <a:cxnLst/>
            <a:rect l="l" t="t" r="r" b="b"/>
            <a:pathLst>
              <a:path w="379730" h="547370">
                <a:moveTo>
                  <a:pt x="0" y="0"/>
                </a:moveTo>
                <a:lnTo>
                  <a:pt x="379475" y="54711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2944" y="2332964"/>
            <a:ext cx="2410460" cy="84201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700" spc="-5" dirty="0">
                <a:latin typeface="Verdana"/>
                <a:cs typeface="Verdana"/>
              </a:rPr>
              <a:t>linked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representation.</a:t>
            </a:r>
            <a:endParaRPr sz="1700">
              <a:latin typeface="Verdana"/>
              <a:cs typeface="Verdana"/>
            </a:endParaRPr>
          </a:p>
          <a:p>
            <a:pPr marL="1414780">
              <a:lnSpc>
                <a:spcPct val="100000"/>
              </a:lnSpc>
              <a:spcBef>
                <a:spcPts val="1175"/>
              </a:spcBef>
            </a:pPr>
            <a:r>
              <a:rPr sz="1700" spc="-5" dirty="0">
                <a:latin typeface="Verdana"/>
                <a:cs typeface="Verdana"/>
              </a:rPr>
              <a:t>60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6661" y="3686683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25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1698" y="3752215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66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6667" y="4621784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1339" y="4626609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50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00911" y="4011167"/>
            <a:ext cx="281940" cy="485140"/>
          </a:xfrm>
          <a:custGeom>
            <a:avLst/>
            <a:gdLst/>
            <a:ahLst/>
            <a:cxnLst/>
            <a:rect l="l" t="t" r="r" b="b"/>
            <a:pathLst>
              <a:path w="281940" h="485139">
                <a:moveTo>
                  <a:pt x="281940" y="0"/>
                </a:moveTo>
                <a:lnTo>
                  <a:pt x="0" y="4846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6400" y="4023359"/>
            <a:ext cx="287020" cy="528955"/>
          </a:xfrm>
          <a:custGeom>
            <a:avLst/>
            <a:gdLst/>
            <a:ahLst/>
            <a:cxnLst/>
            <a:rect l="l" t="t" r="r" b="b"/>
            <a:pathLst>
              <a:path w="287019" h="528954">
                <a:moveTo>
                  <a:pt x="0" y="0"/>
                </a:moveTo>
                <a:lnTo>
                  <a:pt x="286512" y="5288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90294" y="5328666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33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14500" y="4924044"/>
            <a:ext cx="219710" cy="335280"/>
          </a:xfrm>
          <a:custGeom>
            <a:avLst/>
            <a:gdLst/>
            <a:ahLst/>
            <a:cxnLst/>
            <a:rect l="l" t="t" r="r" b="b"/>
            <a:pathLst>
              <a:path w="219710" h="335279">
                <a:moveTo>
                  <a:pt x="219456" y="0"/>
                </a:moveTo>
                <a:lnTo>
                  <a:pt x="0" y="3352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56605" y="2680208"/>
            <a:ext cx="5695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3300"/>
                </a:solidFill>
                <a:latin typeface="Verdana"/>
                <a:cs typeface="Verdana"/>
              </a:rPr>
              <a:t>RO</a:t>
            </a:r>
            <a:r>
              <a:rPr sz="1500" spc="-45" dirty="0">
                <a:solidFill>
                  <a:srgbClr val="FF3300"/>
                </a:solidFill>
                <a:latin typeface="Verdana"/>
                <a:cs typeface="Verdana"/>
              </a:rPr>
              <a:t>O</a:t>
            </a:r>
            <a:r>
              <a:rPr sz="1500" dirty="0">
                <a:solidFill>
                  <a:srgbClr val="FF3300"/>
                </a:solidFill>
                <a:latin typeface="Verdana"/>
                <a:cs typeface="Verdana"/>
              </a:rPr>
              <a:t>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7252" y="6203724"/>
            <a:ext cx="2699385" cy="5918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735965">
              <a:lnSpc>
                <a:spcPct val="100000"/>
              </a:lnSpc>
              <a:spcBef>
                <a:spcPts val="285"/>
              </a:spcBef>
            </a:pPr>
            <a:r>
              <a:rPr sz="1700" spc="-5" dirty="0">
                <a:latin typeface="Verdana"/>
                <a:cs typeface="Verdana"/>
              </a:rPr>
              <a:t>44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b="1" spc="-5" dirty="0">
                <a:latin typeface="Verdana"/>
                <a:cs typeface="Verdana"/>
              </a:rPr>
              <a:t>Figure-C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dirty="0">
                <a:latin typeface="Verdana"/>
                <a:cs typeface="Verdana"/>
              </a:rPr>
              <a:t>After</a:t>
            </a:r>
            <a:r>
              <a:rPr sz="1700" spc="-8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deletion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96211" y="5625084"/>
            <a:ext cx="285115" cy="528955"/>
          </a:xfrm>
          <a:custGeom>
            <a:avLst/>
            <a:gdLst/>
            <a:ahLst/>
            <a:cxnLst/>
            <a:rect l="l" t="t" r="r" b="b"/>
            <a:pathLst>
              <a:path w="285114" h="528954">
                <a:moveTo>
                  <a:pt x="0" y="0"/>
                </a:moveTo>
                <a:lnTo>
                  <a:pt x="284988" y="5288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564" y="6511543"/>
            <a:ext cx="40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13.17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772"/>
                </a:lnTo>
                <a:lnTo>
                  <a:pt x="9144000" y="46177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31495"/>
            <a:ext cx="5671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Deleting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 a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142" y="432790"/>
            <a:ext cx="7287895" cy="196850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700" b="1" spc="-5" dirty="0">
                <a:latin typeface="Verdana"/>
                <a:cs typeface="Verdana"/>
              </a:rPr>
              <a:t>Example-3: </a:t>
            </a:r>
            <a:r>
              <a:rPr sz="1700" b="1" dirty="0">
                <a:latin typeface="Verdana"/>
                <a:cs typeface="Verdana"/>
              </a:rPr>
              <a:t>Case-3 (N </a:t>
            </a:r>
            <a:r>
              <a:rPr sz="1700" b="1" spc="-5" dirty="0">
                <a:latin typeface="Verdana"/>
                <a:cs typeface="Verdana"/>
              </a:rPr>
              <a:t>has </a:t>
            </a:r>
            <a:r>
              <a:rPr sz="1700" b="1" dirty="0">
                <a:latin typeface="Verdana"/>
                <a:cs typeface="Verdana"/>
              </a:rPr>
              <a:t>two</a:t>
            </a:r>
            <a:r>
              <a:rPr sz="1700" b="1" spc="-9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children)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745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spc="-5" dirty="0">
                <a:latin typeface="Verdana"/>
                <a:cs typeface="Verdana"/>
              </a:rPr>
              <a:t>Consider the binary </a:t>
            </a:r>
            <a:r>
              <a:rPr sz="1700" dirty="0">
                <a:latin typeface="Verdana"/>
                <a:cs typeface="Verdana"/>
              </a:rPr>
              <a:t>search tree shown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figure-A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below.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641350" algn="l"/>
                <a:tab pos="641985" algn="l"/>
                <a:tab pos="5976620" algn="l"/>
              </a:tabLst>
            </a:pPr>
            <a:r>
              <a:rPr sz="1700" dirty="0">
                <a:latin typeface="Verdana"/>
                <a:cs typeface="Verdana"/>
              </a:rPr>
              <a:t>Suppose </a:t>
            </a:r>
            <a:r>
              <a:rPr sz="1700" spc="-5" dirty="0">
                <a:latin typeface="Verdana"/>
                <a:cs typeface="Verdana"/>
              </a:rPr>
              <a:t>this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appears in </a:t>
            </a:r>
            <a:r>
              <a:rPr sz="1700" dirty="0">
                <a:latin typeface="Verdana"/>
                <a:cs typeface="Verdana"/>
              </a:rPr>
              <a:t>memory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shown	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figure-B.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dirty="0">
                <a:latin typeface="Verdana"/>
                <a:cs typeface="Verdana"/>
              </a:rPr>
              <a:t>Suppose we </a:t>
            </a:r>
            <a:r>
              <a:rPr sz="1700" spc="-5" dirty="0">
                <a:latin typeface="Verdana"/>
                <a:cs typeface="Verdana"/>
              </a:rPr>
              <a:t>want to </a:t>
            </a:r>
            <a:r>
              <a:rPr sz="1700" dirty="0">
                <a:latin typeface="Verdana"/>
                <a:cs typeface="Verdana"/>
              </a:rPr>
              <a:t>delete node </a:t>
            </a:r>
            <a:r>
              <a:rPr sz="1700" b="1" dirty="0">
                <a:latin typeface="Verdana"/>
                <a:cs typeface="Verdana"/>
              </a:rPr>
              <a:t>25 </a:t>
            </a:r>
            <a:r>
              <a:rPr sz="1700" dirty="0">
                <a:latin typeface="Verdana"/>
                <a:cs typeface="Verdana"/>
              </a:rPr>
              <a:t>from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tree.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dirty="0">
                <a:latin typeface="Verdana"/>
                <a:cs typeface="Verdana"/>
              </a:rPr>
              <a:t>Simulate </a:t>
            </a:r>
            <a:r>
              <a:rPr sz="1700" spc="-5" dirty="0">
                <a:latin typeface="Verdana"/>
                <a:cs typeface="Verdana"/>
              </a:rPr>
              <a:t>the related </a:t>
            </a:r>
            <a:r>
              <a:rPr sz="1700" dirty="0">
                <a:latin typeface="Verdana"/>
                <a:cs typeface="Verdana"/>
              </a:rPr>
              <a:t>algorithm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delete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node.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3213" y="6071717"/>
            <a:ext cx="36042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Figure-B</a:t>
            </a:r>
            <a:r>
              <a:rPr sz="1700" spc="-5" dirty="0">
                <a:latin typeface="Verdana"/>
                <a:cs typeface="Verdana"/>
              </a:rPr>
              <a:t>: Linked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representation</a:t>
            </a:r>
            <a:endParaRPr sz="17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93967" y="2329807"/>
          <a:ext cx="2630805" cy="3477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105"/>
                <a:gridCol w="704850"/>
                <a:gridCol w="685800"/>
                <a:gridCol w="781050"/>
              </a:tblGrid>
              <a:tr h="276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INFO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LEFT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RIGHT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1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33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9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2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25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8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3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60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2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7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66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7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75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8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9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44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50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1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410200" y="2764535"/>
            <a:ext cx="457200" cy="323215"/>
          </a:xfrm>
          <a:prstGeom prst="rect">
            <a:avLst/>
          </a:prstGeom>
          <a:solidFill>
            <a:srgbClr val="E8FFA7"/>
          </a:solidFill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45"/>
              </a:spcBef>
            </a:pPr>
            <a:r>
              <a:rPr sz="1500" dirty="0">
                <a:latin typeface="Verdana"/>
                <a:cs typeface="Verdana"/>
              </a:rPr>
              <a:t>3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4771" y="3806952"/>
            <a:ext cx="436245" cy="330835"/>
          </a:xfrm>
          <a:prstGeom prst="rect">
            <a:avLst/>
          </a:prstGeom>
          <a:solidFill>
            <a:srgbClr val="DFFF83"/>
          </a:solidFill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0"/>
              </a:spcBef>
            </a:pPr>
            <a:r>
              <a:rPr sz="1500" dirty="0">
                <a:latin typeface="Verdana"/>
                <a:cs typeface="Verdana"/>
              </a:rPr>
              <a:t>5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5528" y="3518407"/>
            <a:ext cx="5886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3300"/>
                </a:solidFill>
                <a:latin typeface="Verdana"/>
                <a:cs typeface="Verdana"/>
              </a:rPr>
              <a:t>AV</a:t>
            </a:r>
            <a:r>
              <a:rPr sz="1500" spc="-10" dirty="0">
                <a:solidFill>
                  <a:srgbClr val="FF3300"/>
                </a:solidFill>
                <a:latin typeface="Verdana"/>
                <a:cs typeface="Verdana"/>
              </a:rPr>
              <a:t>A</a:t>
            </a:r>
            <a:r>
              <a:rPr sz="1500" dirty="0">
                <a:solidFill>
                  <a:srgbClr val="FF3300"/>
                </a:solidFill>
                <a:latin typeface="Verdana"/>
                <a:cs typeface="Verdana"/>
              </a:rPr>
              <a:t>IL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63851" y="2827020"/>
            <a:ext cx="378460" cy="433070"/>
          </a:xfrm>
          <a:custGeom>
            <a:avLst/>
            <a:gdLst/>
            <a:ahLst/>
            <a:cxnLst/>
            <a:rect l="l" t="t" r="r" b="b"/>
            <a:pathLst>
              <a:path w="378460" h="433070">
                <a:moveTo>
                  <a:pt x="377952" y="0"/>
                </a:moveTo>
                <a:lnTo>
                  <a:pt x="0" y="4328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7648" y="2825495"/>
            <a:ext cx="378460" cy="547370"/>
          </a:xfrm>
          <a:custGeom>
            <a:avLst/>
            <a:gdLst/>
            <a:ahLst/>
            <a:cxnLst/>
            <a:rect l="l" t="t" r="r" b="b"/>
            <a:pathLst>
              <a:path w="378460" h="547370">
                <a:moveTo>
                  <a:pt x="0" y="0"/>
                </a:moveTo>
                <a:lnTo>
                  <a:pt x="377951" y="5471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02663" y="3311652"/>
            <a:ext cx="497205" cy="353695"/>
          </a:xfrm>
          <a:prstGeom prst="rect">
            <a:avLst/>
          </a:prstGeom>
          <a:solidFill>
            <a:srgbClr val="FFFF00"/>
          </a:solidFill>
          <a:ln w="9144">
            <a:solidFill>
              <a:srgbClr val="92D05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700" spc="-5" dirty="0">
                <a:latin typeface="Verdana"/>
                <a:cs typeface="Verdana"/>
              </a:rPr>
              <a:t>25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6822" y="3408629"/>
            <a:ext cx="2997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75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2070" y="4278884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0985" y="2546731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60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6717" y="4283709"/>
            <a:ext cx="8972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1700" spc="-5" dirty="0">
                <a:latin typeface="Verdana"/>
                <a:cs typeface="Verdana"/>
              </a:rPr>
              <a:t>5</a:t>
            </a:r>
            <a:r>
              <a:rPr sz="1700" dirty="0">
                <a:latin typeface="Verdana"/>
                <a:cs typeface="Verdana"/>
              </a:rPr>
              <a:t>0	</a:t>
            </a:r>
            <a:r>
              <a:rPr sz="2550" spc="-7" baseline="1633" dirty="0">
                <a:latin typeface="Verdana"/>
                <a:cs typeface="Verdana"/>
              </a:rPr>
              <a:t>66</a:t>
            </a:r>
            <a:endParaRPr sz="2550" baseline="1633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5400" y="3668267"/>
            <a:ext cx="283845" cy="485140"/>
          </a:xfrm>
          <a:custGeom>
            <a:avLst/>
            <a:gdLst/>
            <a:ahLst/>
            <a:cxnLst/>
            <a:rect l="l" t="t" r="r" b="b"/>
            <a:pathLst>
              <a:path w="283844" h="485139">
                <a:moveTo>
                  <a:pt x="283463" y="0"/>
                </a:moveTo>
                <a:lnTo>
                  <a:pt x="0" y="4846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9088" y="3771900"/>
            <a:ext cx="230504" cy="457200"/>
          </a:xfrm>
          <a:custGeom>
            <a:avLst/>
            <a:gdLst/>
            <a:ahLst/>
            <a:cxnLst/>
            <a:rect l="l" t="t" r="r" b="b"/>
            <a:pathLst>
              <a:path w="230505" h="457200">
                <a:moveTo>
                  <a:pt x="230124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2411" y="3680459"/>
            <a:ext cx="285115" cy="528955"/>
          </a:xfrm>
          <a:custGeom>
            <a:avLst/>
            <a:gdLst/>
            <a:ahLst/>
            <a:cxnLst/>
            <a:rect l="l" t="t" r="r" b="b"/>
            <a:pathLst>
              <a:path w="285114" h="528954">
                <a:moveTo>
                  <a:pt x="0" y="0"/>
                </a:moveTo>
                <a:lnTo>
                  <a:pt x="284988" y="5288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85670" y="4985765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33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10511" y="4581144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39" h="335279">
                <a:moveTo>
                  <a:pt x="217931" y="0"/>
                </a:moveTo>
                <a:lnTo>
                  <a:pt x="0" y="3352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04366" y="5884265"/>
            <a:ext cx="288671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153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44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1700" b="1" spc="-5" dirty="0">
                <a:latin typeface="Verdana"/>
                <a:cs typeface="Verdana"/>
              </a:rPr>
              <a:t>Figure-A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dirty="0">
                <a:latin typeface="Verdana"/>
                <a:cs typeface="Verdana"/>
              </a:rPr>
              <a:t>Before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deletion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48611" y="5282184"/>
            <a:ext cx="285115" cy="528955"/>
          </a:xfrm>
          <a:custGeom>
            <a:avLst/>
            <a:gdLst/>
            <a:ahLst/>
            <a:cxnLst/>
            <a:rect l="l" t="t" r="r" b="b"/>
            <a:pathLst>
              <a:path w="285114" h="528954">
                <a:moveTo>
                  <a:pt x="0" y="0"/>
                </a:moveTo>
                <a:lnTo>
                  <a:pt x="284988" y="5288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56605" y="2451353"/>
            <a:ext cx="5695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3300"/>
                </a:solidFill>
                <a:latin typeface="Verdana"/>
                <a:cs typeface="Verdana"/>
              </a:rPr>
              <a:t>RO</a:t>
            </a:r>
            <a:r>
              <a:rPr sz="1500" spc="-45" dirty="0">
                <a:solidFill>
                  <a:srgbClr val="FF3300"/>
                </a:solidFill>
                <a:latin typeface="Verdana"/>
                <a:cs typeface="Verdana"/>
              </a:rPr>
              <a:t>O</a:t>
            </a:r>
            <a:r>
              <a:rPr sz="1500" dirty="0">
                <a:solidFill>
                  <a:srgbClr val="FF3300"/>
                </a:solidFill>
                <a:latin typeface="Verdana"/>
                <a:cs typeface="Verdana"/>
              </a:rPr>
              <a:t>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772"/>
                </a:lnTo>
                <a:lnTo>
                  <a:pt x="9144000" y="46177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31495"/>
            <a:ext cx="5671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Deleting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 a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142" y="432790"/>
            <a:ext cx="8372475" cy="207518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700" b="1" spc="-5" dirty="0">
                <a:latin typeface="Verdana"/>
                <a:cs typeface="Verdana"/>
              </a:rPr>
              <a:t>Solution: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745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spc="-5" dirty="0">
                <a:latin typeface="Verdana"/>
                <a:cs typeface="Verdana"/>
              </a:rPr>
              <a:t>Node </a:t>
            </a:r>
            <a:r>
              <a:rPr sz="1700" dirty="0">
                <a:latin typeface="Verdana"/>
                <a:cs typeface="Verdana"/>
              </a:rPr>
              <a:t>25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previous tree has </a:t>
            </a:r>
            <a:r>
              <a:rPr sz="1700" spc="-5" dirty="0">
                <a:latin typeface="Verdana"/>
                <a:cs typeface="Verdana"/>
              </a:rPr>
              <a:t>two </a:t>
            </a:r>
            <a:r>
              <a:rPr sz="1700" dirty="0">
                <a:latin typeface="Verdana"/>
                <a:cs typeface="Verdana"/>
              </a:rPr>
              <a:t>children. </a:t>
            </a:r>
            <a:r>
              <a:rPr sz="1700" spc="-5" dirty="0">
                <a:latin typeface="Verdana"/>
                <a:cs typeface="Verdana"/>
              </a:rPr>
              <a:t>Node </a:t>
            </a:r>
            <a:r>
              <a:rPr sz="1700" dirty="0">
                <a:latin typeface="Verdana"/>
                <a:cs typeface="Verdana"/>
              </a:rPr>
              <a:t>33 </a:t>
            </a:r>
            <a:r>
              <a:rPr sz="1700" spc="-5" dirty="0">
                <a:latin typeface="Verdana"/>
                <a:cs typeface="Verdana"/>
              </a:rPr>
              <a:t>is the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inorder</a:t>
            </a:r>
            <a:endParaRPr sz="1700">
              <a:latin typeface="Verdana"/>
              <a:cs typeface="Verdana"/>
            </a:endParaRPr>
          </a:p>
          <a:p>
            <a:pPr marL="641350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successor of </a:t>
            </a:r>
            <a:r>
              <a:rPr sz="1700" spc="-5" dirty="0">
                <a:latin typeface="Verdana"/>
                <a:cs typeface="Verdana"/>
              </a:rPr>
              <a:t>node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25.</a:t>
            </a:r>
            <a:endParaRPr sz="1700">
              <a:latin typeface="Verdana"/>
              <a:cs typeface="Verdana"/>
            </a:endParaRPr>
          </a:p>
          <a:p>
            <a:pPr marL="641350" marR="128905" indent="-34353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dirty="0">
                <a:latin typeface="Verdana"/>
                <a:cs typeface="Verdana"/>
              </a:rPr>
              <a:t>Deletion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simply </a:t>
            </a:r>
            <a:r>
              <a:rPr sz="1700" spc="-5" dirty="0">
                <a:latin typeface="Verdana"/>
                <a:cs typeface="Verdana"/>
              </a:rPr>
              <a:t>accomplished by </a:t>
            </a:r>
            <a:r>
              <a:rPr sz="1700" dirty="0">
                <a:latin typeface="Verdana"/>
                <a:cs typeface="Verdana"/>
              </a:rPr>
              <a:t>first deleting 33 from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tree and  then </a:t>
            </a:r>
            <a:r>
              <a:rPr sz="1700" spc="-5" dirty="0">
                <a:latin typeface="Verdana"/>
                <a:cs typeface="Verdana"/>
              </a:rPr>
              <a:t>replacing </a:t>
            </a:r>
            <a:r>
              <a:rPr sz="1700" dirty="0">
                <a:latin typeface="Verdana"/>
                <a:cs typeface="Verdana"/>
              </a:rPr>
              <a:t>node 25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node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33.</a:t>
            </a:r>
            <a:endParaRPr sz="1700">
              <a:latin typeface="Verdana"/>
              <a:cs typeface="Verdana"/>
            </a:endParaRPr>
          </a:p>
          <a:p>
            <a:pPr marL="641350" indent="-34417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641350" algn="l"/>
                <a:tab pos="641985" algn="l"/>
              </a:tabLst>
            </a:pPr>
            <a:r>
              <a:rPr sz="1700" dirty="0">
                <a:latin typeface="Verdana"/>
                <a:cs typeface="Verdana"/>
              </a:rPr>
              <a:t>Figure-C shows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tree after deletion and figure-D shows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updated</a:t>
            </a:r>
            <a:endParaRPr sz="17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93967" y="2558407"/>
          <a:ext cx="2630805" cy="3477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105"/>
                <a:gridCol w="704850"/>
                <a:gridCol w="685800"/>
                <a:gridCol w="781050"/>
              </a:tblGrid>
              <a:tr h="276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INFO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LEFT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RIGHT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7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1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33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8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2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3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60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1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7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66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6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7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75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8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15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116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9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44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9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10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0" dirty="0">
                          <a:latin typeface="Verdana"/>
                          <a:cs typeface="Verdana"/>
                        </a:rPr>
                        <a:t>50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9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0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03554" y="5328666"/>
            <a:ext cx="8126095" cy="125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883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44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ts val="1920"/>
              </a:lnSpc>
              <a:spcBef>
                <a:spcPts val="1385"/>
              </a:spcBef>
            </a:pPr>
            <a:r>
              <a:rPr sz="1700" b="1" spc="-5" dirty="0">
                <a:latin typeface="Verdana"/>
                <a:cs typeface="Verdana"/>
              </a:rPr>
              <a:t>Figure-C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dirty="0">
                <a:latin typeface="Verdana"/>
                <a:cs typeface="Verdana"/>
              </a:rPr>
              <a:t>After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deletion</a:t>
            </a:r>
            <a:endParaRPr sz="1700">
              <a:latin typeface="Verdana"/>
              <a:cs typeface="Verdana"/>
            </a:endParaRPr>
          </a:p>
          <a:p>
            <a:pPr marL="3597275">
              <a:lnSpc>
                <a:spcPts val="1920"/>
              </a:lnSpc>
            </a:pPr>
            <a:r>
              <a:rPr sz="1700" b="1" spc="-5" dirty="0">
                <a:latin typeface="Verdana"/>
                <a:cs typeface="Verdana"/>
              </a:rPr>
              <a:t>Figure-D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dirty="0">
                <a:latin typeface="Verdana"/>
                <a:cs typeface="Verdana"/>
              </a:rPr>
              <a:t>Updated </a:t>
            </a:r>
            <a:r>
              <a:rPr sz="1700" spc="-5" dirty="0">
                <a:latin typeface="Verdana"/>
                <a:cs typeface="Verdana"/>
              </a:rPr>
              <a:t>linked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representation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0200" y="2993135"/>
            <a:ext cx="457200" cy="323215"/>
          </a:xfrm>
          <a:prstGeom prst="rect">
            <a:avLst/>
          </a:prstGeom>
          <a:solidFill>
            <a:srgbClr val="E8FFA7"/>
          </a:solidFill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45"/>
              </a:spcBef>
            </a:pPr>
            <a:r>
              <a:rPr sz="1500" dirty="0">
                <a:latin typeface="Verdana"/>
                <a:cs typeface="Verdana"/>
              </a:rPr>
              <a:t>3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4771" y="4035552"/>
            <a:ext cx="436245" cy="330835"/>
          </a:xfrm>
          <a:prstGeom prst="rect">
            <a:avLst/>
          </a:prstGeom>
          <a:solidFill>
            <a:srgbClr val="DFFF83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5"/>
              </a:spcBef>
            </a:pPr>
            <a:r>
              <a:rPr sz="1500" dirty="0">
                <a:latin typeface="Verdana"/>
                <a:cs typeface="Verdana"/>
              </a:rPr>
              <a:t>2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5528" y="3747007"/>
            <a:ext cx="5886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3300"/>
                </a:solidFill>
                <a:latin typeface="Verdana"/>
                <a:cs typeface="Verdana"/>
              </a:rPr>
              <a:t>AV</a:t>
            </a:r>
            <a:r>
              <a:rPr sz="1500" spc="-10" dirty="0">
                <a:solidFill>
                  <a:srgbClr val="FF3300"/>
                </a:solidFill>
                <a:latin typeface="Verdana"/>
                <a:cs typeface="Verdana"/>
              </a:rPr>
              <a:t>A</a:t>
            </a:r>
            <a:r>
              <a:rPr sz="1500" dirty="0">
                <a:solidFill>
                  <a:srgbClr val="FF3300"/>
                </a:solidFill>
                <a:latin typeface="Verdana"/>
                <a:cs typeface="Verdana"/>
              </a:rPr>
              <a:t>IL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7839" y="3169920"/>
            <a:ext cx="379730" cy="433070"/>
          </a:xfrm>
          <a:custGeom>
            <a:avLst/>
            <a:gdLst/>
            <a:ahLst/>
            <a:cxnLst/>
            <a:rect l="l" t="t" r="r" b="b"/>
            <a:pathLst>
              <a:path w="379730" h="433070">
                <a:moveTo>
                  <a:pt x="379476" y="0"/>
                </a:moveTo>
                <a:lnTo>
                  <a:pt x="0" y="43281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1635" y="3168395"/>
            <a:ext cx="379730" cy="547370"/>
          </a:xfrm>
          <a:custGeom>
            <a:avLst/>
            <a:gdLst/>
            <a:ahLst/>
            <a:cxnLst/>
            <a:rect l="l" t="t" r="r" b="b"/>
            <a:pathLst>
              <a:path w="379730" h="547370">
                <a:moveTo>
                  <a:pt x="0" y="0"/>
                </a:moveTo>
                <a:lnTo>
                  <a:pt x="379475" y="54711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2944" y="2332964"/>
            <a:ext cx="2410460" cy="84201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700" spc="-5" dirty="0">
                <a:latin typeface="Verdana"/>
                <a:cs typeface="Verdana"/>
              </a:rPr>
              <a:t>linked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representation.</a:t>
            </a:r>
            <a:endParaRPr sz="1700">
              <a:latin typeface="Verdana"/>
              <a:cs typeface="Verdana"/>
            </a:endParaRPr>
          </a:p>
          <a:p>
            <a:pPr marL="1414780">
              <a:lnSpc>
                <a:spcPct val="100000"/>
              </a:lnSpc>
              <a:spcBef>
                <a:spcPts val="1175"/>
              </a:spcBef>
            </a:pPr>
            <a:r>
              <a:rPr sz="1700" spc="-5" dirty="0">
                <a:latin typeface="Verdana"/>
                <a:cs typeface="Verdana"/>
              </a:rPr>
              <a:t>60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6661" y="3686683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33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1698" y="3752215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75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6667" y="4621784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1339" y="4626609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50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00911" y="4011167"/>
            <a:ext cx="281940" cy="485140"/>
          </a:xfrm>
          <a:custGeom>
            <a:avLst/>
            <a:gdLst/>
            <a:ahLst/>
            <a:cxnLst/>
            <a:rect l="l" t="t" r="r" b="b"/>
            <a:pathLst>
              <a:path w="281940" h="485139">
                <a:moveTo>
                  <a:pt x="281940" y="0"/>
                </a:moveTo>
                <a:lnTo>
                  <a:pt x="0" y="4846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6400" y="4023359"/>
            <a:ext cx="287020" cy="528955"/>
          </a:xfrm>
          <a:custGeom>
            <a:avLst/>
            <a:gdLst/>
            <a:ahLst/>
            <a:cxnLst/>
            <a:rect l="l" t="t" r="r" b="b"/>
            <a:pathLst>
              <a:path w="287019" h="528954">
                <a:moveTo>
                  <a:pt x="0" y="0"/>
                </a:moveTo>
                <a:lnTo>
                  <a:pt x="286512" y="5288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14500" y="4924044"/>
            <a:ext cx="219710" cy="335280"/>
          </a:xfrm>
          <a:custGeom>
            <a:avLst/>
            <a:gdLst/>
            <a:ahLst/>
            <a:cxnLst/>
            <a:rect l="l" t="t" r="r" b="b"/>
            <a:pathLst>
              <a:path w="219710" h="335279">
                <a:moveTo>
                  <a:pt x="219456" y="0"/>
                </a:moveTo>
                <a:lnTo>
                  <a:pt x="0" y="3352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6605" y="2680208"/>
            <a:ext cx="5695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3300"/>
                </a:solidFill>
                <a:latin typeface="Verdana"/>
                <a:cs typeface="Verdana"/>
              </a:rPr>
              <a:t>RO</a:t>
            </a:r>
            <a:r>
              <a:rPr sz="1500" spc="-45" dirty="0">
                <a:solidFill>
                  <a:srgbClr val="FF3300"/>
                </a:solidFill>
                <a:latin typeface="Verdana"/>
                <a:cs typeface="Verdana"/>
              </a:rPr>
              <a:t>O</a:t>
            </a:r>
            <a:r>
              <a:rPr sz="1500" dirty="0">
                <a:solidFill>
                  <a:srgbClr val="FF3300"/>
                </a:solidFill>
                <a:latin typeface="Verdana"/>
                <a:cs typeface="Verdana"/>
              </a:rPr>
              <a:t>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23870" y="4547361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66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10611" y="4038600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22860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8442" y="884301"/>
            <a:ext cx="8431530" cy="5248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8575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A heap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complete 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that is </a:t>
            </a:r>
            <a:r>
              <a:rPr sz="1700" dirty="0">
                <a:latin typeface="Verdana"/>
                <a:cs typeface="Verdana"/>
              </a:rPr>
              <a:t>ordered from bottom </a:t>
            </a:r>
            <a:r>
              <a:rPr sz="1700" spc="-5" dirty="0">
                <a:latin typeface="Verdana"/>
                <a:cs typeface="Verdana"/>
              </a:rPr>
              <a:t>to top, </a:t>
            </a:r>
            <a:r>
              <a:rPr sz="1700" dirty="0">
                <a:latin typeface="Verdana"/>
                <a:cs typeface="Verdana"/>
              </a:rPr>
              <a:t>so  </a:t>
            </a:r>
            <a:r>
              <a:rPr sz="1700" spc="-5" dirty="0">
                <a:latin typeface="Verdana"/>
                <a:cs typeface="Verdana"/>
              </a:rPr>
              <a:t>that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traversal </a:t>
            </a:r>
            <a:r>
              <a:rPr sz="1700" dirty="0">
                <a:latin typeface="Verdana"/>
                <a:cs typeface="Verdana"/>
              </a:rPr>
              <a:t>along any </a:t>
            </a:r>
            <a:r>
              <a:rPr sz="1700" spc="-5" dirty="0">
                <a:latin typeface="Verdana"/>
                <a:cs typeface="Verdana"/>
              </a:rPr>
              <a:t>leaf-to-root path will </a:t>
            </a:r>
            <a:r>
              <a:rPr sz="1700" dirty="0">
                <a:latin typeface="Verdana"/>
                <a:cs typeface="Verdana"/>
              </a:rPr>
              <a:t>visit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keys</a:t>
            </a:r>
            <a:endParaRPr sz="1700">
              <a:latin typeface="Verdana"/>
              <a:cs typeface="Verdana"/>
            </a:endParaRPr>
          </a:p>
          <a:p>
            <a:pPr marL="1383665" lvl="1" indent="-343535">
              <a:lnSpc>
                <a:spcPct val="100000"/>
              </a:lnSpc>
              <a:spcBef>
                <a:spcPts val="355"/>
              </a:spcBef>
              <a:buFont typeface="Wingdings"/>
              <a:buChar char=""/>
              <a:tabLst>
                <a:tab pos="1383665" algn="l"/>
                <a:tab pos="1384300" algn="l"/>
                <a:tab pos="1690370" algn="l"/>
              </a:tabLst>
            </a:pPr>
            <a:r>
              <a:rPr sz="1500" spc="-10" dirty="0">
                <a:latin typeface="Verdana"/>
                <a:cs typeface="Verdana"/>
              </a:rPr>
              <a:t>in	</a:t>
            </a:r>
            <a:r>
              <a:rPr sz="1500" spc="-5" dirty="0">
                <a:solidFill>
                  <a:srgbClr val="008000"/>
                </a:solidFill>
                <a:latin typeface="Verdana"/>
                <a:cs typeface="Verdana"/>
              </a:rPr>
              <a:t>ascending order</a:t>
            </a:r>
            <a:r>
              <a:rPr sz="1500" spc="-5" dirty="0">
                <a:latin typeface="Verdana"/>
                <a:cs typeface="Verdana"/>
              </a:rPr>
              <a:t>: </a:t>
            </a:r>
            <a:r>
              <a:rPr sz="1500" dirty="0">
                <a:solidFill>
                  <a:srgbClr val="FF0000"/>
                </a:solidFill>
                <a:latin typeface="Verdana"/>
                <a:cs typeface="Verdana"/>
              </a:rPr>
              <a:t>max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heaps </a:t>
            </a:r>
            <a:r>
              <a:rPr sz="1500" b="1" dirty="0">
                <a:solidFill>
                  <a:srgbClr val="B91C23"/>
                </a:solidFill>
                <a:latin typeface="Verdana"/>
                <a:cs typeface="Verdana"/>
              </a:rPr>
              <a:t>: </a:t>
            </a:r>
            <a:r>
              <a:rPr sz="1500" b="1" spc="-5" dirty="0">
                <a:solidFill>
                  <a:srgbClr val="B91C23"/>
                </a:solidFill>
                <a:latin typeface="Verdana"/>
                <a:cs typeface="Verdana"/>
              </a:rPr>
              <a:t>key(parent) &gt;=</a:t>
            </a:r>
            <a:r>
              <a:rPr sz="1500" b="1" spc="45" dirty="0">
                <a:solidFill>
                  <a:srgbClr val="B91C23"/>
                </a:solidFill>
                <a:latin typeface="Verdana"/>
                <a:cs typeface="Verdana"/>
              </a:rPr>
              <a:t> </a:t>
            </a:r>
            <a:r>
              <a:rPr sz="1500" b="1" spc="-5" dirty="0">
                <a:solidFill>
                  <a:srgbClr val="B91C23"/>
                </a:solidFill>
                <a:latin typeface="Verdana"/>
                <a:cs typeface="Verdana"/>
              </a:rPr>
              <a:t>key(child)]</a:t>
            </a:r>
            <a:endParaRPr sz="1500">
              <a:latin typeface="Verdana"/>
              <a:cs typeface="Verdana"/>
            </a:endParaRPr>
          </a:p>
          <a:p>
            <a:pPr marL="1383665" lvl="1" indent="-343535">
              <a:lnSpc>
                <a:spcPct val="100000"/>
              </a:lnSpc>
              <a:spcBef>
                <a:spcPts val="400"/>
              </a:spcBef>
              <a:buFont typeface="Wingdings"/>
              <a:buChar char=""/>
              <a:tabLst>
                <a:tab pos="1383665" algn="l"/>
                <a:tab pos="1384300" algn="l"/>
              </a:tabLst>
            </a:pP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solidFill>
                  <a:srgbClr val="008000"/>
                </a:solidFill>
                <a:latin typeface="Verdana"/>
                <a:cs typeface="Verdana"/>
              </a:rPr>
              <a:t>descending </a:t>
            </a:r>
            <a:r>
              <a:rPr sz="1700" dirty="0">
                <a:solidFill>
                  <a:srgbClr val="008000"/>
                </a:solidFill>
                <a:latin typeface="Verdana"/>
                <a:cs typeface="Verdana"/>
              </a:rPr>
              <a:t>order</a:t>
            </a:r>
            <a:r>
              <a:rPr sz="1700" dirty="0">
                <a:latin typeface="Verdana"/>
                <a:cs typeface="Verdana"/>
              </a:rPr>
              <a:t>: </a:t>
            </a:r>
            <a:r>
              <a:rPr sz="1700" dirty="0">
                <a:solidFill>
                  <a:srgbClr val="FF0000"/>
                </a:solidFill>
                <a:latin typeface="Verdana"/>
                <a:cs typeface="Verdana"/>
              </a:rPr>
              <a:t>min heaps </a:t>
            </a:r>
            <a:r>
              <a:rPr sz="1700" b="1" dirty="0">
                <a:solidFill>
                  <a:srgbClr val="B91C23"/>
                </a:solidFill>
                <a:latin typeface="Verdana"/>
                <a:cs typeface="Verdana"/>
              </a:rPr>
              <a:t>: </a:t>
            </a:r>
            <a:r>
              <a:rPr sz="1700" b="1" spc="-5" dirty="0">
                <a:solidFill>
                  <a:srgbClr val="B91C23"/>
                </a:solidFill>
                <a:latin typeface="Verdana"/>
                <a:cs typeface="Verdana"/>
              </a:rPr>
              <a:t>key(parent) </a:t>
            </a:r>
            <a:r>
              <a:rPr sz="1700" b="1" dirty="0">
                <a:solidFill>
                  <a:srgbClr val="B91C23"/>
                </a:solidFill>
                <a:latin typeface="Symbol"/>
                <a:cs typeface="Symbol"/>
              </a:rPr>
              <a:t></a:t>
            </a:r>
            <a:r>
              <a:rPr sz="1700" b="1" spc="185" dirty="0">
                <a:solidFill>
                  <a:srgbClr val="B91C23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B91C23"/>
                </a:solidFill>
                <a:latin typeface="Verdana"/>
                <a:cs typeface="Verdana"/>
              </a:rPr>
              <a:t>key(child)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Verdana"/>
              <a:cs typeface="Verdana"/>
            </a:endParaRPr>
          </a:p>
          <a:p>
            <a:pPr marL="494665" marR="143510" indent="-342900">
              <a:lnSpc>
                <a:spcPct val="100000"/>
              </a:lnSpc>
              <a:buFont typeface="Wingdings"/>
              <a:buChar char=""/>
              <a:tabLst>
                <a:tab pos="494665" algn="l"/>
                <a:tab pos="495300" algn="l"/>
              </a:tabLst>
            </a:pPr>
            <a:r>
              <a:rPr sz="1700" dirty="0">
                <a:latin typeface="Verdana"/>
                <a:cs typeface="Verdana"/>
              </a:rPr>
              <a:t>Suppose T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complete 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n elements. Then T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called a  heap or a heap tree </a:t>
            </a:r>
            <a:r>
              <a:rPr sz="1700" spc="-65" dirty="0">
                <a:latin typeface="Verdana"/>
                <a:cs typeface="Verdana"/>
              </a:rPr>
              <a:t>(or,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solidFill>
                  <a:srgbClr val="FF0000"/>
                </a:solidFill>
                <a:latin typeface="Verdana"/>
                <a:cs typeface="Verdana"/>
              </a:rPr>
              <a:t>max heap</a:t>
            </a:r>
            <a:r>
              <a:rPr sz="1700" spc="-5" dirty="0">
                <a:latin typeface="Verdana"/>
                <a:cs typeface="Verdana"/>
              </a:rPr>
              <a:t>), if </a:t>
            </a:r>
            <a:r>
              <a:rPr sz="1700" dirty="0">
                <a:latin typeface="Verdana"/>
                <a:cs typeface="Verdana"/>
              </a:rPr>
              <a:t>each node N has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following  </a:t>
            </a:r>
            <a:r>
              <a:rPr sz="1700" spc="-5" dirty="0">
                <a:latin typeface="Verdana"/>
                <a:cs typeface="Verdana"/>
              </a:rPr>
              <a:t>property: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"/>
            </a:pPr>
            <a:endParaRPr sz="1650">
              <a:latin typeface="Verdana"/>
              <a:cs typeface="Verdana"/>
            </a:endParaRPr>
          </a:p>
          <a:p>
            <a:pPr marL="1066800" marR="501015" lvl="1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66800" algn="l"/>
                <a:tab pos="1067435" algn="l"/>
              </a:tabLst>
            </a:pP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value </a:t>
            </a:r>
            <a:r>
              <a:rPr sz="1500" dirty="0">
                <a:latin typeface="Verdana"/>
                <a:cs typeface="Verdana"/>
              </a:rPr>
              <a:t>at node N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greater than </a:t>
            </a:r>
            <a:r>
              <a:rPr sz="1500" dirty="0">
                <a:latin typeface="Verdana"/>
                <a:cs typeface="Verdana"/>
              </a:rPr>
              <a:t>or </a:t>
            </a:r>
            <a:r>
              <a:rPr sz="1500" spc="-5" dirty="0">
                <a:latin typeface="Verdana"/>
                <a:cs typeface="Verdana"/>
              </a:rPr>
              <a:t>equal to the </a:t>
            </a:r>
            <a:r>
              <a:rPr sz="1500" spc="-10" dirty="0">
                <a:latin typeface="Verdana"/>
                <a:cs typeface="Verdana"/>
              </a:rPr>
              <a:t>value </a:t>
            </a:r>
            <a:r>
              <a:rPr sz="1500" dirty="0">
                <a:latin typeface="Verdana"/>
                <a:cs typeface="Verdana"/>
              </a:rPr>
              <a:t>at </a:t>
            </a:r>
            <a:r>
              <a:rPr sz="1500" spc="-5" dirty="0">
                <a:latin typeface="Verdana"/>
                <a:cs typeface="Verdana"/>
              </a:rPr>
              <a:t>each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 </a:t>
            </a:r>
            <a:r>
              <a:rPr sz="1500" spc="-10" dirty="0">
                <a:latin typeface="Verdana"/>
                <a:cs typeface="Verdana"/>
              </a:rPr>
              <a:t>children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N.</a:t>
            </a:r>
            <a:endParaRPr sz="1500">
              <a:latin typeface="Verdana"/>
              <a:cs typeface="Verdana"/>
            </a:endParaRPr>
          </a:p>
          <a:p>
            <a:pPr marL="1066800" marR="5080" lvl="1" indent="-343535">
              <a:lnSpc>
                <a:spcPct val="100000"/>
              </a:lnSpc>
              <a:buAutoNum type="arabicPeriod"/>
              <a:tabLst>
                <a:tab pos="1066800" algn="l"/>
                <a:tab pos="1067435" algn="l"/>
              </a:tabLst>
            </a:pPr>
            <a:r>
              <a:rPr sz="1500" spc="-20" dirty="0">
                <a:latin typeface="Verdana"/>
                <a:cs typeface="Verdana"/>
              </a:rPr>
              <a:t>Accordingly,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value </a:t>
            </a:r>
            <a:r>
              <a:rPr sz="1500" dirty="0">
                <a:latin typeface="Verdana"/>
                <a:cs typeface="Verdana"/>
              </a:rPr>
              <a:t>at node N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greater than </a:t>
            </a:r>
            <a:r>
              <a:rPr sz="1500" dirty="0">
                <a:latin typeface="Verdana"/>
                <a:cs typeface="Verdana"/>
              </a:rPr>
              <a:t>or </a:t>
            </a:r>
            <a:r>
              <a:rPr sz="1500" spc="-5" dirty="0">
                <a:latin typeface="Verdana"/>
                <a:cs typeface="Verdana"/>
              </a:rPr>
              <a:t>equal to the </a:t>
            </a:r>
            <a:r>
              <a:rPr sz="1500" spc="-10" dirty="0">
                <a:latin typeface="Verdana"/>
                <a:cs typeface="Verdana"/>
              </a:rPr>
              <a:t>value </a:t>
            </a:r>
            <a:r>
              <a:rPr sz="1500" dirty="0">
                <a:latin typeface="Verdana"/>
                <a:cs typeface="Verdana"/>
              </a:rPr>
              <a:t>at </a:t>
            </a:r>
            <a:r>
              <a:rPr sz="1500" spc="-5" dirty="0">
                <a:latin typeface="Verdana"/>
                <a:cs typeface="Verdana"/>
              </a:rPr>
              <a:t>any 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descendents </a:t>
            </a:r>
            <a:r>
              <a:rPr sz="1500" dirty="0">
                <a:latin typeface="Verdana"/>
                <a:cs typeface="Verdana"/>
              </a:rPr>
              <a:t>of N.</a:t>
            </a:r>
            <a:endParaRPr sz="1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650">
              <a:latin typeface="Verdana"/>
              <a:cs typeface="Verdana"/>
            </a:endParaRPr>
          </a:p>
          <a:p>
            <a:pPr marL="494665" marR="32893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94665" algn="l"/>
                <a:tab pos="495300" algn="l"/>
              </a:tabLst>
            </a:pPr>
            <a:r>
              <a:rPr sz="1700" dirty="0">
                <a:latin typeface="Verdana"/>
                <a:cs typeface="Verdana"/>
              </a:rPr>
              <a:t>A </a:t>
            </a:r>
            <a:r>
              <a:rPr sz="1700" dirty="0">
                <a:solidFill>
                  <a:srgbClr val="FF0000"/>
                </a:solidFill>
                <a:latin typeface="Verdana"/>
                <a:cs typeface="Verdana"/>
              </a:rPr>
              <a:t>min heap </a:t>
            </a:r>
            <a:r>
              <a:rPr sz="1700" spc="-5" dirty="0">
                <a:latin typeface="Verdana"/>
                <a:cs typeface="Verdana"/>
              </a:rPr>
              <a:t>is defined </a:t>
            </a:r>
            <a:r>
              <a:rPr sz="1700" dirty="0">
                <a:latin typeface="Verdana"/>
                <a:cs typeface="Verdana"/>
              </a:rPr>
              <a:t>as: The </a:t>
            </a:r>
            <a:r>
              <a:rPr sz="1700" spc="-10" dirty="0">
                <a:latin typeface="Verdana"/>
                <a:cs typeface="Verdana"/>
              </a:rPr>
              <a:t>value </a:t>
            </a:r>
            <a:r>
              <a:rPr sz="1700" dirty="0">
                <a:latin typeface="Verdana"/>
                <a:cs typeface="Verdana"/>
              </a:rPr>
              <a:t>at node N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less </a:t>
            </a:r>
            <a:r>
              <a:rPr sz="1700" spc="-5" dirty="0">
                <a:latin typeface="Verdana"/>
                <a:cs typeface="Verdana"/>
              </a:rPr>
              <a:t>than </a:t>
            </a:r>
            <a:r>
              <a:rPr sz="1700" dirty="0">
                <a:latin typeface="Verdana"/>
                <a:cs typeface="Verdana"/>
              </a:rPr>
              <a:t>or equal </a:t>
            </a:r>
            <a:r>
              <a:rPr sz="1700" spc="-5" dirty="0">
                <a:latin typeface="Verdana"/>
                <a:cs typeface="Verdana"/>
              </a:rPr>
              <a:t>to  the </a:t>
            </a:r>
            <a:r>
              <a:rPr sz="1700" spc="-10" dirty="0">
                <a:latin typeface="Verdana"/>
                <a:cs typeface="Verdana"/>
              </a:rPr>
              <a:t>value </a:t>
            </a:r>
            <a:r>
              <a:rPr sz="1700" dirty="0">
                <a:latin typeface="Verdana"/>
                <a:cs typeface="Verdana"/>
              </a:rPr>
              <a:t>at </a:t>
            </a:r>
            <a:r>
              <a:rPr sz="1700" spc="-5" dirty="0">
                <a:latin typeface="Verdana"/>
                <a:cs typeface="Verdana"/>
              </a:rPr>
              <a:t>any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children of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"/>
            </a:pPr>
            <a:endParaRPr sz="1750">
              <a:latin typeface="Verdana"/>
              <a:cs typeface="Verdana"/>
            </a:endParaRPr>
          </a:p>
          <a:p>
            <a:pPr marL="488315" indent="-343535">
              <a:lnSpc>
                <a:spcPts val="1950"/>
              </a:lnSpc>
              <a:buClr>
                <a:srgbClr val="0AD0D9"/>
              </a:buClr>
              <a:buSzPct val="94117"/>
              <a:buFont typeface="Wingdings"/>
              <a:buChar char=""/>
              <a:tabLst>
                <a:tab pos="488315" algn="l"/>
                <a:tab pos="488950" algn="l"/>
              </a:tabLst>
            </a:pPr>
            <a:r>
              <a:rPr sz="1700" dirty="0">
                <a:latin typeface="Verdana"/>
                <a:cs typeface="Verdana"/>
              </a:rPr>
              <a:t>Heaps are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used-</a:t>
            </a:r>
            <a:endParaRPr sz="1700">
              <a:latin typeface="Verdana"/>
              <a:cs typeface="Verdana"/>
            </a:endParaRPr>
          </a:p>
          <a:p>
            <a:pPr marL="1517650" lvl="1" indent="-343535">
              <a:lnSpc>
                <a:spcPts val="1620"/>
              </a:lnSpc>
              <a:buClr>
                <a:srgbClr val="0AD0D9"/>
              </a:buClr>
              <a:buSzPct val="93333"/>
              <a:buAutoNum type="arabicPeriod"/>
              <a:tabLst>
                <a:tab pos="1517650" algn="l"/>
                <a:tab pos="1518285" algn="l"/>
              </a:tabLst>
            </a:pPr>
            <a:r>
              <a:rPr sz="1500" spc="-5" dirty="0">
                <a:latin typeface="Verdana"/>
                <a:cs typeface="Verdana"/>
              </a:rPr>
              <a:t>to </a:t>
            </a:r>
            <a:r>
              <a:rPr sz="1500" spc="-10" dirty="0">
                <a:latin typeface="Verdana"/>
                <a:cs typeface="Verdana"/>
              </a:rPr>
              <a:t>implement priority</a:t>
            </a:r>
            <a:r>
              <a:rPr sz="1500" spc="6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queues,</a:t>
            </a:r>
            <a:endParaRPr sz="1500">
              <a:latin typeface="Verdana"/>
              <a:cs typeface="Verdana"/>
            </a:endParaRPr>
          </a:p>
          <a:p>
            <a:pPr marL="1517650" lvl="1" indent="-343535">
              <a:lnSpc>
                <a:spcPts val="1710"/>
              </a:lnSpc>
              <a:buClr>
                <a:srgbClr val="0AD0D9"/>
              </a:buClr>
              <a:buSzPct val="93333"/>
              <a:buAutoNum type="arabicPeriod"/>
              <a:tabLst>
                <a:tab pos="1517650" algn="l"/>
                <a:tab pos="1518285" algn="l"/>
              </a:tabLst>
            </a:pPr>
            <a:r>
              <a:rPr sz="1500" spc="-5" dirty="0">
                <a:latin typeface="Verdana"/>
                <a:cs typeface="Verdana"/>
              </a:rPr>
              <a:t>to </a:t>
            </a:r>
            <a:r>
              <a:rPr sz="1500" spc="-10" dirty="0">
                <a:latin typeface="Verdana"/>
                <a:cs typeface="Verdana"/>
              </a:rPr>
              <a:t>implement </a:t>
            </a:r>
            <a:r>
              <a:rPr sz="1500" spc="-5" dirty="0">
                <a:latin typeface="Verdana"/>
                <a:cs typeface="Verdana"/>
              </a:rPr>
              <a:t>the Heap </a:t>
            </a:r>
            <a:r>
              <a:rPr sz="1500" dirty="0">
                <a:latin typeface="Verdana"/>
                <a:cs typeface="Verdana"/>
              </a:rPr>
              <a:t>sort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algorithm.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334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Heap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or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Heap</a:t>
            </a:r>
            <a:r>
              <a:rPr sz="2400" spc="-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1490" y="486668"/>
            <a:ext cx="8536305" cy="60363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700" b="1" dirty="0">
                <a:solidFill>
                  <a:srgbClr val="0000FF"/>
                </a:solidFill>
                <a:latin typeface="Verdana"/>
                <a:cs typeface="Verdana"/>
              </a:rPr>
              <a:t>Binary</a:t>
            </a:r>
            <a:r>
              <a:rPr sz="1700" b="1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0000FF"/>
                </a:solidFill>
                <a:latin typeface="Verdana"/>
                <a:cs typeface="Verdana"/>
              </a:rPr>
              <a:t>Tree: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simplest </a:t>
            </a:r>
            <a:r>
              <a:rPr sz="1700" dirty="0">
                <a:latin typeface="Verdana"/>
                <a:cs typeface="Verdana"/>
              </a:rPr>
              <a:t>form of tree is a </a:t>
            </a:r>
            <a:r>
              <a:rPr sz="1700" b="1" spc="-5" dirty="0">
                <a:latin typeface="Verdana"/>
                <a:cs typeface="Verdana"/>
              </a:rPr>
              <a:t>binary </a:t>
            </a:r>
            <a:r>
              <a:rPr sz="1700" b="1" dirty="0">
                <a:latin typeface="Verdana"/>
                <a:cs typeface="Verdana"/>
              </a:rPr>
              <a:t>tree </a:t>
            </a:r>
            <a:r>
              <a:rPr sz="170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which </a:t>
            </a:r>
            <a:r>
              <a:rPr sz="1700" dirty="0">
                <a:latin typeface="Verdana"/>
                <a:cs typeface="Verdana"/>
              </a:rPr>
              <a:t>each node has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at</a:t>
            </a:r>
            <a:endParaRPr sz="17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most </a:t>
            </a:r>
            <a:r>
              <a:rPr sz="1700" spc="-5" dirty="0">
                <a:latin typeface="Verdana"/>
                <a:cs typeface="Verdana"/>
              </a:rPr>
              <a:t>two </a:t>
            </a:r>
            <a:r>
              <a:rPr sz="1700" dirty="0">
                <a:latin typeface="Verdana"/>
                <a:cs typeface="Verdana"/>
              </a:rPr>
              <a:t>descendants.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consists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of:</a:t>
            </a:r>
            <a:endParaRPr sz="17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latin typeface="Verdana"/>
                <a:cs typeface="Verdana"/>
              </a:rPr>
              <a:t>a </a:t>
            </a:r>
            <a:r>
              <a:rPr sz="1500" i="1" dirty="0">
                <a:latin typeface="Verdana"/>
                <a:cs typeface="Verdana"/>
              </a:rPr>
              <a:t>node </a:t>
            </a:r>
            <a:r>
              <a:rPr sz="1500" spc="-10" dirty="0">
                <a:latin typeface="Verdana"/>
                <a:cs typeface="Verdana"/>
              </a:rPr>
              <a:t>(called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b="1" spc="-5" dirty="0">
                <a:latin typeface="Verdana"/>
                <a:cs typeface="Verdana"/>
              </a:rPr>
              <a:t>root </a:t>
            </a:r>
            <a:r>
              <a:rPr sz="1500" spc="-5" dirty="0">
                <a:latin typeface="Verdana"/>
                <a:cs typeface="Verdana"/>
              </a:rPr>
              <a:t>node)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1500" spc="-10" dirty="0">
                <a:latin typeface="Verdana"/>
                <a:cs typeface="Verdana"/>
              </a:rPr>
              <a:t>left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10" dirty="0">
                <a:latin typeface="Verdana"/>
                <a:cs typeface="Verdana"/>
              </a:rPr>
              <a:t>right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i="1" spc="-5" dirty="0">
                <a:latin typeface="Verdana"/>
                <a:cs typeface="Verdana"/>
              </a:rPr>
              <a:t>sub-trees</a:t>
            </a:r>
            <a:r>
              <a:rPr sz="1500" spc="-5" dirty="0"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latin typeface="Verdana"/>
                <a:cs typeface="Verdana"/>
              </a:rPr>
              <a:t>Both the sub-trees are </a:t>
            </a:r>
            <a:r>
              <a:rPr sz="1500" spc="-10" dirty="0">
                <a:latin typeface="Verdana"/>
                <a:cs typeface="Verdana"/>
              </a:rPr>
              <a:t>themselves </a:t>
            </a:r>
            <a:r>
              <a:rPr sz="1500" spc="-5" dirty="0">
                <a:latin typeface="Verdana"/>
                <a:cs typeface="Verdana"/>
              </a:rPr>
              <a:t>binary</a:t>
            </a:r>
            <a:r>
              <a:rPr sz="1500" spc="3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trees</a:t>
            </a:r>
            <a:endParaRPr sz="1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Verdana"/>
              <a:buChar char="–"/>
            </a:pPr>
            <a:endParaRPr sz="2300">
              <a:latin typeface="Verdana"/>
              <a:cs typeface="Verdana"/>
            </a:endParaRPr>
          </a:p>
          <a:p>
            <a:pPr marL="58419">
              <a:lnSpc>
                <a:spcPct val="100000"/>
              </a:lnSpc>
            </a:pPr>
            <a:r>
              <a:rPr sz="1700" b="1" dirty="0">
                <a:solidFill>
                  <a:srgbClr val="FF0000"/>
                </a:solidFill>
                <a:latin typeface="Verdana"/>
                <a:cs typeface="Verdana"/>
              </a:rPr>
              <a:t>Binary Search Tree</a:t>
            </a:r>
            <a:r>
              <a:rPr sz="1700" b="1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(BST):</a:t>
            </a:r>
            <a:endParaRPr sz="1700">
              <a:latin typeface="Verdana"/>
              <a:cs typeface="Verdana"/>
            </a:endParaRPr>
          </a:p>
          <a:p>
            <a:pPr marL="40132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01320" algn="l"/>
                <a:tab pos="401955" algn="l"/>
                <a:tab pos="3775075" algn="l"/>
              </a:tabLst>
            </a:pPr>
            <a:r>
              <a:rPr sz="1700" dirty="0">
                <a:latin typeface="Verdana"/>
                <a:cs typeface="Verdana"/>
              </a:rPr>
              <a:t>Suppose T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tree. Then T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called a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binary </a:t>
            </a: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search tree </a:t>
            </a:r>
            <a:r>
              <a:rPr sz="1700" spc="-5" dirty="0">
                <a:latin typeface="Verdana"/>
                <a:cs typeface="Verdana"/>
              </a:rPr>
              <a:t>(or </a:t>
            </a:r>
            <a:r>
              <a:rPr sz="1700" spc="-5" dirty="0">
                <a:solidFill>
                  <a:srgbClr val="FF0000"/>
                </a:solidFill>
                <a:latin typeface="Verdana"/>
                <a:cs typeface="Verdana"/>
              </a:rPr>
              <a:t>binary  </a:t>
            </a:r>
            <a:r>
              <a:rPr sz="1700" dirty="0">
                <a:solidFill>
                  <a:srgbClr val="FF0000"/>
                </a:solidFill>
                <a:latin typeface="Verdana"/>
                <a:cs typeface="Verdana"/>
              </a:rPr>
              <a:t>sorted tree</a:t>
            </a:r>
            <a:r>
              <a:rPr sz="1700" dirty="0">
                <a:latin typeface="Verdana"/>
                <a:cs typeface="Verdana"/>
              </a:rPr>
              <a:t>) </a:t>
            </a:r>
            <a:r>
              <a:rPr sz="1700" spc="-5" dirty="0">
                <a:latin typeface="Verdana"/>
                <a:cs typeface="Verdana"/>
              </a:rPr>
              <a:t>if </a:t>
            </a:r>
            <a:r>
              <a:rPr sz="1700" dirty="0">
                <a:latin typeface="Verdana"/>
                <a:cs typeface="Verdana"/>
              </a:rPr>
              <a:t>each node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	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tree has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following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properties:</a:t>
            </a:r>
            <a:endParaRPr sz="1700">
              <a:latin typeface="Verdana"/>
              <a:cs typeface="Verdana"/>
            </a:endParaRPr>
          </a:p>
          <a:p>
            <a:pPr marL="802640" marR="21653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802640" algn="l"/>
                <a:tab pos="803275" algn="l"/>
              </a:tabLst>
            </a:pPr>
            <a:r>
              <a:rPr sz="1500" spc="-5" dirty="0">
                <a:latin typeface="Verdana"/>
                <a:cs typeface="Verdana"/>
              </a:rPr>
              <a:t>Each </a:t>
            </a:r>
            <a:r>
              <a:rPr sz="1500" dirty="0">
                <a:latin typeface="Verdana"/>
                <a:cs typeface="Verdana"/>
              </a:rPr>
              <a:t>node has a </a:t>
            </a:r>
            <a:r>
              <a:rPr sz="1500" spc="-10" dirty="0">
                <a:latin typeface="Verdana"/>
                <a:cs typeface="Verdana"/>
              </a:rPr>
              <a:t>key </a:t>
            </a:r>
            <a:r>
              <a:rPr sz="1500" spc="-5" dirty="0">
                <a:latin typeface="Verdana"/>
                <a:cs typeface="Verdana"/>
              </a:rPr>
              <a:t>(or </a:t>
            </a:r>
            <a:r>
              <a:rPr sz="1500" spc="-10" dirty="0">
                <a:latin typeface="Verdana"/>
                <a:cs typeface="Verdana"/>
              </a:rPr>
              <a:t>value), </a:t>
            </a:r>
            <a:r>
              <a:rPr sz="1500" spc="-5" dirty="0">
                <a:latin typeface="Verdana"/>
                <a:cs typeface="Verdana"/>
              </a:rPr>
              <a:t>and </a:t>
            </a:r>
            <a:r>
              <a:rPr sz="1500" dirty="0">
                <a:latin typeface="Verdana"/>
                <a:cs typeface="Verdana"/>
              </a:rPr>
              <a:t>no </a:t>
            </a:r>
            <a:r>
              <a:rPr sz="1500" spc="-5" dirty="0">
                <a:latin typeface="Verdana"/>
                <a:cs typeface="Verdana"/>
              </a:rPr>
              <a:t>two </a:t>
            </a:r>
            <a:r>
              <a:rPr sz="1500" dirty="0">
                <a:latin typeface="Verdana"/>
                <a:cs typeface="Verdana"/>
              </a:rPr>
              <a:t>nodes </a:t>
            </a:r>
            <a:r>
              <a:rPr sz="1500" spc="-10" dirty="0">
                <a:latin typeface="Verdana"/>
                <a:cs typeface="Verdana"/>
              </a:rPr>
              <a:t>have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dirty="0">
                <a:latin typeface="Verdana"/>
                <a:cs typeface="Verdana"/>
              </a:rPr>
              <a:t>same </a:t>
            </a:r>
            <a:r>
              <a:rPr sz="1500" spc="-10" dirty="0">
                <a:latin typeface="Verdana"/>
                <a:cs typeface="Verdana"/>
              </a:rPr>
              <a:t>key </a:t>
            </a:r>
            <a:r>
              <a:rPr sz="1500" spc="-25" dirty="0">
                <a:latin typeface="Verdana"/>
                <a:cs typeface="Verdana"/>
              </a:rPr>
              <a:t>(i.e.,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all  keys </a:t>
            </a: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are</a:t>
            </a:r>
            <a:r>
              <a:rPr sz="150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distinct</a:t>
            </a:r>
            <a:r>
              <a:rPr sz="1500" spc="-5" dirty="0">
                <a:latin typeface="Verdana"/>
                <a:cs typeface="Verdana"/>
              </a:rPr>
              <a:t>).</a:t>
            </a:r>
            <a:endParaRPr sz="1500">
              <a:latin typeface="Verdana"/>
              <a:cs typeface="Verdana"/>
            </a:endParaRPr>
          </a:p>
          <a:p>
            <a:pPr marL="802640" lvl="1" indent="-287655">
              <a:lnSpc>
                <a:spcPct val="100000"/>
              </a:lnSpc>
              <a:spcBef>
                <a:spcPts val="605"/>
              </a:spcBef>
              <a:buChar char="–"/>
              <a:tabLst>
                <a:tab pos="802640" algn="l"/>
                <a:tab pos="803275" algn="l"/>
              </a:tabLst>
            </a:pP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value </a:t>
            </a:r>
            <a:r>
              <a:rPr sz="1500" dirty="0">
                <a:latin typeface="Verdana"/>
                <a:cs typeface="Verdana"/>
              </a:rPr>
              <a:t>at node N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greater than </a:t>
            </a:r>
            <a:r>
              <a:rPr sz="1500" spc="-10" dirty="0">
                <a:latin typeface="Verdana"/>
                <a:cs typeface="Verdana"/>
              </a:rPr>
              <a:t>every value in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left </a:t>
            </a:r>
            <a:r>
              <a:rPr sz="1500" spc="-5" dirty="0">
                <a:latin typeface="Verdana"/>
                <a:cs typeface="Verdana"/>
              </a:rPr>
              <a:t>subtree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N.</a:t>
            </a:r>
            <a:endParaRPr sz="1500">
              <a:latin typeface="Verdana"/>
              <a:cs typeface="Verdana"/>
            </a:endParaRPr>
          </a:p>
          <a:p>
            <a:pPr marL="802640" lvl="1" indent="-287655">
              <a:lnSpc>
                <a:spcPct val="100000"/>
              </a:lnSpc>
              <a:spcBef>
                <a:spcPts val="600"/>
              </a:spcBef>
              <a:buChar char="–"/>
              <a:tabLst>
                <a:tab pos="802640" algn="l"/>
                <a:tab pos="803275" algn="l"/>
              </a:tabLst>
            </a:pP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value </a:t>
            </a:r>
            <a:r>
              <a:rPr sz="1500" dirty="0">
                <a:latin typeface="Verdana"/>
                <a:cs typeface="Verdana"/>
              </a:rPr>
              <a:t>at node N </a:t>
            </a:r>
            <a:r>
              <a:rPr sz="1500" spc="-10" dirty="0">
                <a:latin typeface="Verdana"/>
                <a:cs typeface="Verdana"/>
              </a:rPr>
              <a:t>is less </a:t>
            </a:r>
            <a:r>
              <a:rPr sz="1500" spc="-5" dirty="0">
                <a:latin typeface="Verdana"/>
                <a:cs typeface="Verdana"/>
              </a:rPr>
              <a:t>than </a:t>
            </a:r>
            <a:r>
              <a:rPr sz="1500" spc="-10" dirty="0">
                <a:latin typeface="Verdana"/>
                <a:cs typeface="Verdana"/>
              </a:rPr>
              <a:t>every value in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right </a:t>
            </a:r>
            <a:r>
              <a:rPr sz="1500" spc="-5" dirty="0">
                <a:latin typeface="Verdana"/>
                <a:cs typeface="Verdana"/>
              </a:rPr>
              <a:t>subtree </a:t>
            </a:r>
            <a:r>
              <a:rPr sz="1500" dirty="0">
                <a:latin typeface="Verdana"/>
                <a:cs typeface="Verdana"/>
              </a:rPr>
              <a:t>od</a:t>
            </a:r>
            <a:r>
              <a:rPr sz="1500" spc="10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N.</a:t>
            </a:r>
            <a:endParaRPr sz="1500">
              <a:latin typeface="Verdana"/>
              <a:cs typeface="Verdana"/>
            </a:endParaRPr>
          </a:p>
          <a:p>
            <a:pPr marL="802640" lvl="1" indent="-287655">
              <a:lnSpc>
                <a:spcPct val="100000"/>
              </a:lnSpc>
              <a:spcBef>
                <a:spcPts val="600"/>
              </a:spcBef>
              <a:buChar char="–"/>
              <a:tabLst>
                <a:tab pos="802640" algn="l"/>
                <a:tab pos="803275" algn="l"/>
              </a:tabLst>
            </a:pP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left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10" dirty="0">
                <a:latin typeface="Verdana"/>
                <a:cs typeface="Verdana"/>
              </a:rPr>
              <a:t>right </a:t>
            </a:r>
            <a:r>
              <a:rPr sz="1500" spc="-5" dirty="0">
                <a:latin typeface="Verdana"/>
                <a:cs typeface="Verdana"/>
              </a:rPr>
              <a:t>subtrees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root are also binary search</a:t>
            </a:r>
            <a:r>
              <a:rPr sz="1500" spc="8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trees.</a:t>
            </a:r>
            <a:endParaRPr sz="1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Verdana"/>
              <a:buChar char="–"/>
            </a:pPr>
            <a:endParaRPr sz="2650">
              <a:latin typeface="Verdana"/>
              <a:cs typeface="Verdana"/>
            </a:endParaRPr>
          </a:p>
          <a:p>
            <a:pPr marL="94615">
              <a:lnSpc>
                <a:spcPct val="100000"/>
              </a:lnSpc>
            </a:pPr>
            <a:r>
              <a:rPr sz="1700" b="1" dirty="0">
                <a:solidFill>
                  <a:srgbClr val="00AF50"/>
                </a:solidFill>
                <a:latin typeface="Verdana"/>
                <a:cs typeface="Verdana"/>
              </a:rPr>
              <a:t>Note:</a:t>
            </a:r>
            <a:endParaRPr sz="1700">
              <a:latin typeface="Verdana"/>
              <a:cs typeface="Verdana"/>
            </a:endParaRPr>
          </a:p>
          <a:p>
            <a:pPr marL="440690" marR="566420" indent="-351155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440690" algn="l"/>
                <a:tab pos="441325" algn="l"/>
              </a:tabLst>
            </a:pPr>
            <a:r>
              <a:rPr sz="1700" dirty="0">
                <a:latin typeface="Verdana"/>
                <a:cs typeface="Verdana"/>
              </a:rPr>
              <a:t>There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an analogous definition of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search tree </a:t>
            </a:r>
            <a:r>
              <a:rPr sz="1700" spc="-5" dirty="0">
                <a:latin typeface="Verdana"/>
                <a:cs typeface="Verdana"/>
              </a:rPr>
              <a:t>which </a:t>
            </a:r>
            <a:r>
              <a:rPr sz="1700" dirty="0">
                <a:latin typeface="Verdana"/>
                <a:cs typeface="Verdana"/>
              </a:rPr>
              <a:t>admits  </a:t>
            </a:r>
            <a:r>
              <a:rPr sz="1700" spc="-5" dirty="0">
                <a:latin typeface="Verdana"/>
                <a:cs typeface="Verdana"/>
              </a:rPr>
              <a:t>duplicates:</a:t>
            </a:r>
            <a:endParaRPr sz="1700">
              <a:latin typeface="Verdana"/>
              <a:cs typeface="Verdana"/>
            </a:endParaRPr>
          </a:p>
          <a:p>
            <a:pPr marL="834390" lvl="1" indent="-287655">
              <a:lnSpc>
                <a:spcPct val="100000"/>
              </a:lnSpc>
              <a:spcBef>
                <a:spcPts val="295"/>
              </a:spcBef>
              <a:buChar char="–"/>
              <a:tabLst>
                <a:tab pos="833755" algn="l"/>
                <a:tab pos="835025" algn="l"/>
              </a:tabLst>
            </a:pP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value </a:t>
            </a:r>
            <a:r>
              <a:rPr sz="1500" dirty="0">
                <a:latin typeface="Verdana"/>
                <a:cs typeface="Verdana"/>
              </a:rPr>
              <a:t>at node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greater than </a:t>
            </a:r>
            <a:r>
              <a:rPr sz="1500" spc="-10" dirty="0">
                <a:latin typeface="Verdana"/>
                <a:cs typeface="Verdana"/>
              </a:rPr>
              <a:t>every value in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left </a:t>
            </a:r>
            <a:r>
              <a:rPr sz="1500" spc="-5" dirty="0">
                <a:latin typeface="Verdana"/>
                <a:cs typeface="Verdana"/>
              </a:rPr>
              <a:t>subtree </a:t>
            </a:r>
            <a:r>
              <a:rPr sz="1500" dirty="0">
                <a:latin typeface="Verdana"/>
                <a:cs typeface="Verdana"/>
              </a:rPr>
              <a:t>of N and </a:t>
            </a:r>
            <a:r>
              <a:rPr sz="1500" spc="-10" dirty="0">
                <a:latin typeface="Verdana"/>
                <a:cs typeface="Verdana"/>
              </a:rPr>
              <a:t>is</a:t>
            </a:r>
            <a:r>
              <a:rPr sz="1500" spc="6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less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3231" y="6497523"/>
            <a:ext cx="51796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Verdana"/>
                <a:cs typeface="Verdana"/>
              </a:rPr>
              <a:t>than </a:t>
            </a:r>
            <a:r>
              <a:rPr sz="1500" dirty="0">
                <a:latin typeface="Verdana"/>
                <a:cs typeface="Verdana"/>
              </a:rPr>
              <a:t>or </a:t>
            </a:r>
            <a:r>
              <a:rPr sz="1500" spc="-5" dirty="0">
                <a:latin typeface="Verdana"/>
                <a:cs typeface="Verdana"/>
              </a:rPr>
              <a:t>equal to </a:t>
            </a:r>
            <a:r>
              <a:rPr sz="1500" spc="-10" dirty="0">
                <a:latin typeface="Verdana"/>
                <a:cs typeface="Verdana"/>
              </a:rPr>
              <a:t>every value in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right </a:t>
            </a:r>
            <a:r>
              <a:rPr sz="1500" spc="-5" dirty="0">
                <a:latin typeface="Verdana"/>
                <a:cs typeface="Verdana"/>
              </a:rPr>
              <a:t>subtree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39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64" y="6511543"/>
            <a:ext cx="323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13.3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6600" y="2971800"/>
            <a:ext cx="7475137" cy="2371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334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Heap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or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Heap</a:t>
            </a:r>
            <a:r>
              <a:rPr sz="2400" spc="-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94843" y="792226"/>
            <a:ext cx="8289290" cy="1062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Example: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complete binary </a:t>
            </a:r>
            <a:r>
              <a:rPr sz="1700" dirty="0">
                <a:latin typeface="Verdana"/>
                <a:cs typeface="Verdana"/>
              </a:rPr>
              <a:t>tree shown below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 heap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spc="-5" dirty="0">
                <a:latin typeface="Verdana"/>
                <a:cs typeface="Verdana"/>
              </a:rPr>
              <a:t>Note that the largest </a:t>
            </a:r>
            <a:r>
              <a:rPr sz="1700" dirty="0">
                <a:latin typeface="Verdana"/>
                <a:cs typeface="Verdana"/>
              </a:rPr>
              <a:t>element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heap tree </a:t>
            </a:r>
            <a:r>
              <a:rPr sz="1700" spc="-5" dirty="0">
                <a:latin typeface="Verdana"/>
                <a:cs typeface="Verdana"/>
              </a:rPr>
              <a:t>appears </a:t>
            </a:r>
            <a:r>
              <a:rPr sz="1700" dirty="0">
                <a:latin typeface="Verdana"/>
                <a:cs typeface="Verdana"/>
              </a:rPr>
              <a:t>at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root of </a:t>
            </a:r>
            <a:r>
              <a:rPr sz="1700" spc="-5" dirty="0">
                <a:latin typeface="Verdana"/>
                <a:cs typeface="Verdana"/>
              </a:rPr>
              <a:t>the 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4470" y="6071717"/>
            <a:ext cx="29686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Figure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dirty="0">
                <a:latin typeface="Verdana"/>
                <a:cs typeface="Verdana"/>
              </a:rPr>
              <a:t>Heap or Heap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4789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Inserting Node into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Heap: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18338" y="620649"/>
            <a:ext cx="7950834" cy="1717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56285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700" dirty="0">
                <a:latin typeface="Verdana"/>
                <a:cs typeface="Verdana"/>
              </a:rPr>
              <a:t>Suppose H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 heap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N elements, and suppose an ITEM of  </a:t>
            </a:r>
            <a:r>
              <a:rPr sz="1700" spc="-5" dirty="0">
                <a:latin typeface="Verdana"/>
                <a:cs typeface="Verdana"/>
              </a:rPr>
              <a:t>information is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given.</a:t>
            </a:r>
            <a:endParaRPr sz="1700">
              <a:latin typeface="Verdana"/>
              <a:cs typeface="Verdana"/>
            </a:endParaRPr>
          </a:p>
          <a:p>
            <a:pPr marL="355600" indent="-343535">
              <a:lnSpc>
                <a:spcPts val="2039"/>
              </a:lnSpc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700" dirty="0">
                <a:latin typeface="Verdana"/>
                <a:cs typeface="Verdana"/>
              </a:rPr>
              <a:t>ITEM can </a:t>
            </a:r>
            <a:r>
              <a:rPr sz="1700" spc="-5" dirty="0">
                <a:latin typeface="Verdana"/>
                <a:cs typeface="Verdana"/>
              </a:rPr>
              <a:t>be </a:t>
            </a:r>
            <a:r>
              <a:rPr sz="1700" dirty="0">
                <a:latin typeface="Verdana"/>
                <a:cs typeface="Verdana"/>
              </a:rPr>
              <a:t>inserted </a:t>
            </a:r>
            <a:r>
              <a:rPr sz="1700" spc="-5" dirty="0">
                <a:latin typeface="Verdana"/>
                <a:cs typeface="Verdana"/>
              </a:rPr>
              <a:t>into the </a:t>
            </a:r>
            <a:r>
              <a:rPr sz="1700" dirty="0">
                <a:latin typeface="Verdana"/>
                <a:cs typeface="Verdana"/>
              </a:rPr>
              <a:t>heap as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follows:</a:t>
            </a:r>
            <a:endParaRPr sz="1700">
              <a:latin typeface="Verdana"/>
              <a:cs typeface="Verdana"/>
            </a:endParaRPr>
          </a:p>
          <a:p>
            <a:pPr marL="1384300" lvl="1" indent="-343535">
              <a:lnSpc>
                <a:spcPts val="18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sz="1500" spc="-10" dirty="0">
                <a:latin typeface="Verdana"/>
                <a:cs typeface="Verdana"/>
              </a:rPr>
              <a:t>At first </a:t>
            </a:r>
            <a:r>
              <a:rPr sz="1500" spc="-5" dirty="0">
                <a:latin typeface="Verdana"/>
                <a:cs typeface="Verdana"/>
              </a:rPr>
              <a:t>adjoin </a:t>
            </a:r>
            <a:r>
              <a:rPr sz="1500" dirty="0">
                <a:latin typeface="Verdana"/>
                <a:cs typeface="Verdana"/>
              </a:rPr>
              <a:t>ITEM at </a:t>
            </a:r>
            <a:r>
              <a:rPr sz="1500" spc="-5" dirty="0">
                <a:latin typeface="Verdana"/>
                <a:cs typeface="Verdana"/>
              </a:rPr>
              <a:t>the end </a:t>
            </a:r>
            <a:r>
              <a:rPr sz="1500" dirty="0">
                <a:latin typeface="Verdana"/>
                <a:cs typeface="Verdana"/>
              </a:rPr>
              <a:t>of H so </a:t>
            </a:r>
            <a:r>
              <a:rPr sz="1500" spc="-5" dirty="0">
                <a:latin typeface="Verdana"/>
                <a:cs typeface="Verdana"/>
              </a:rPr>
              <a:t>that </a:t>
            </a:r>
            <a:r>
              <a:rPr sz="1500" dirty="0">
                <a:latin typeface="Verdana"/>
                <a:cs typeface="Verdana"/>
              </a:rPr>
              <a:t>H </a:t>
            </a:r>
            <a:r>
              <a:rPr sz="1500" spc="-10" dirty="0">
                <a:latin typeface="Verdana"/>
                <a:cs typeface="Verdana"/>
              </a:rPr>
              <a:t>is still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complete</a:t>
            </a:r>
            <a:r>
              <a:rPr sz="1500" spc="9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tree,</a:t>
            </a:r>
            <a:endParaRPr sz="15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but not </a:t>
            </a:r>
            <a:r>
              <a:rPr sz="1500" spc="-10" dirty="0">
                <a:latin typeface="Verdana"/>
                <a:cs typeface="Verdana"/>
              </a:rPr>
              <a:t>necessarily </a:t>
            </a:r>
            <a:r>
              <a:rPr sz="1500" dirty="0">
                <a:latin typeface="Verdana"/>
                <a:cs typeface="Verdana"/>
              </a:rPr>
              <a:t>a</a:t>
            </a:r>
            <a:r>
              <a:rPr sz="1500" spc="6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heap.</a:t>
            </a:r>
            <a:endParaRPr sz="1500">
              <a:latin typeface="Verdana"/>
              <a:cs typeface="Verdana"/>
            </a:endParaRPr>
          </a:p>
          <a:p>
            <a:pPr marL="1384300" marR="5080" lvl="1" indent="-343535">
              <a:lnSpc>
                <a:spcPct val="100000"/>
              </a:lnSpc>
              <a:buAutoNum type="arabicPeriod" startAt="2"/>
              <a:tabLst>
                <a:tab pos="1384300" algn="l"/>
                <a:tab pos="1384935" algn="l"/>
              </a:tabLst>
            </a:pPr>
            <a:r>
              <a:rPr sz="1500" spc="-5" dirty="0">
                <a:latin typeface="Verdana"/>
                <a:cs typeface="Verdana"/>
              </a:rPr>
              <a:t>Then </a:t>
            </a:r>
            <a:r>
              <a:rPr sz="1500" spc="-10" dirty="0">
                <a:latin typeface="Verdana"/>
                <a:cs typeface="Verdana"/>
              </a:rPr>
              <a:t>let </a:t>
            </a:r>
            <a:r>
              <a:rPr sz="1500" spc="-5" dirty="0">
                <a:latin typeface="Verdana"/>
                <a:cs typeface="Verdana"/>
              </a:rPr>
              <a:t>ITEM </a:t>
            </a:r>
            <a:r>
              <a:rPr sz="1500" spc="-10" dirty="0">
                <a:latin typeface="Verdana"/>
                <a:cs typeface="Verdana"/>
              </a:rPr>
              <a:t>rise </a:t>
            </a:r>
            <a:r>
              <a:rPr sz="1500" spc="-5" dirty="0">
                <a:latin typeface="Verdana"/>
                <a:cs typeface="Verdana"/>
              </a:rPr>
              <a:t>to </a:t>
            </a:r>
            <a:r>
              <a:rPr sz="1500" spc="-10" dirty="0">
                <a:latin typeface="Verdana"/>
                <a:cs typeface="Verdana"/>
              </a:rPr>
              <a:t>its </a:t>
            </a:r>
            <a:r>
              <a:rPr sz="1500" spc="-5" dirty="0">
                <a:latin typeface="Verdana"/>
                <a:cs typeface="Verdana"/>
              </a:rPr>
              <a:t>‘appropriate place’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dirty="0">
                <a:latin typeface="Verdana"/>
                <a:cs typeface="Verdana"/>
              </a:rPr>
              <a:t>H so </a:t>
            </a:r>
            <a:r>
              <a:rPr sz="1500" spc="-5" dirty="0">
                <a:latin typeface="Verdana"/>
                <a:cs typeface="Verdana"/>
              </a:rPr>
              <a:t>that </a:t>
            </a:r>
            <a:r>
              <a:rPr sz="1500" dirty="0">
                <a:latin typeface="Verdana"/>
                <a:cs typeface="Verdana"/>
              </a:rPr>
              <a:t>H </a:t>
            </a:r>
            <a:r>
              <a:rPr sz="1500" spc="-10" dirty="0">
                <a:latin typeface="Verdana"/>
                <a:cs typeface="Verdana"/>
              </a:rPr>
              <a:t>is finally </a:t>
            </a:r>
            <a:r>
              <a:rPr sz="1500" dirty="0">
                <a:latin typeface="Verdana"/>
                <a:cs typeface="Verdana"/>
              </a:rPr>
              <a:t>a  </a:t>
            </a:r>
            <a:r>
              <a:rPr sz="1500" spc="-5" dirty="0">
                <a:latin typeface="Verdana"/>
                <a:cs typeface="Verdana"/>
              </a:rPr>
              <a:t>heap.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4789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Inserting Node into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Heap: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440" y="658749"/>
            <a:ext cx="8156575" cy="2891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Example:</a:t>
            </a:r>
            <a:endParaRPr sz="1700">
              <a:latin typeface="Verdana"/>
              <a:cs typeface="Verdana"/>
            </a:endParaRPr>
          </a:p>
          <a:p>
            <a:pPr marL="355600" marR="69342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spc="-5" dirty="0">
                <a:latin typeface="Verdana"/>
                <a:cs typeface="Verdana"/>
              </a:rPr>
              <a:t>Consider the </a:t>
            </a:r>
            <a:r>
              <a:rPr sz="1700" dirty="0">
                <a:latin typeface="Verdana"/>
                <a:cs typeface="Verdana"/>
              </a:rPr>
              <a:t>heap tree H shown before. Suppose we </a:t>
            </a:r>
            <a:r>
              <a:rPr sz="1700" spc="-5" dirty="0">
                <a:latin typeface="Verdana"/>
                <a:cs typeface="Verdana"/>
              </a:rPr>
              <a:t>want to add  </a:t>
            </a:r>
            <a:r>
              <a:rPr sz="1700" dirty="0">
                <a:latin typeface="Verdana"/>
                <a:cs typeface="Verdana"/>
              </a:rPr>
              <a:t>ITEM=70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H.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70 can </a:t>
            </a:r>
            <a:r>
              <a:rPr sz="1700" spc="-5" dirty="0">
                <a:latin typeface="Verdana"/>
                <a:cs typeface="Verdana"/>
              </a:rPr>
              <a:t>be </a:t>
            </a:r>
            <a:r>
              <a:rPr sz="1700" dirty="0">
                <a:latin typeface="Verdana"/>
                <a:cs typeface="Verdana"/>
              </a:rPr>
              <a:t>inserted </a:t>
            </a:r>
            <a:r>
              <a:rPr sz="1700" spc="-5" dirty="0">
                <a:latin typeface="Verdana"/>
                <a:cs typeface="Verdana"/>
              </a:rPr>
              <a:t>into </a:t>
            </a:r>
            <a:r>
              <a:rPr sz="1700" dirty="0">
                <a:latin typeface="Verdana"/>
                <a:cs typeface="Verdana"/>
              </a:rPr>
              <a:t>the heap </a:t>
            </a:r>
            <a:r>
              <a:rPr sz="1700" spc="-5" dirty="0">
                <a:latin typeface="Verdana"/>
                <a:cs typeface="Verdana"/>
              </a:rPr>
              <a:t>as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follows:</a:t>
            </a:r>
            <a:endParaRPr sz="1700">
              <a:latin typeface="Verdana"/>
              <a:cs typeface="Verdana"/>
            </a:endParaRPr>
          </a:p>
          <a:p>
            <a:pPr marL="1384300" marR="70485" lvl="1" indent="-343535">
              <a:lnSpc>
                <a:spcPct val="1000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sz="1500" spc="-10" dirty="0">
                <a:latin typeface="Verdana"/>
                <a:cs typeface="Verdana"/>
              </a:rPr>
              <a:t>At </a:t>
            </a:r>
            <a:r>
              <a:rPr sz="1500" spc="-5" dirty="0">
                <a:latin typeface="Verdana"/>
                <a:cs typeface="Verdana"/>
              </a:rPr>
              <a:t>first adjoin 70 </a:t>
            </a:r>
            <a:r>
              <a:rPr sz="1500" dirty="0">
                <a:latin typeface="Verdana"/>
                <a:cs typeface="Verdana"/>
              </a:rPr>
              <a:t>at </a:t>
            </a:r>
            <a:r>
              <a:rPr sz="1500" spc="-5" dirty="0">
                <a:latin typeface="Verdana"/>
                <a:cs typeface="Verdana"/>
              </a:rPr>
              <a:t>the end </a:t>
            </a:r>
            <a:r>
              <a:rPr sz="1500" dirty="0">
                <a:latin typeface="Verdana"/>
                <a:cs typeface="Verdana"/>
              </a:rPr>
              <a:t>of H so </a:t>
            </a:r>
            <a:r>
              <a:rPr sz="1500" spc="-5" dirty="0">
                <a:latin typeface="Verdana"/>
                <a:cs typeface="Verdana"/>
              </a:rPr>
              <a:t>that </a:t>
            </a:r>
            <a:r>
              <a:rPr sz="1500" dirty="0">
                <a:latin typeface="Verdana"/>
                <a:cs typeface="Verdana"/>
              </a:rPr>
              <a:t>H </a:t>
            </a:r>
            <a:r>
              <a:rPr sz="1500" spc="-10" dirty="0">
                <a:latin typeface="Verdana"/>
                <a:cs typeface="Verdana"/>
              </a:rPr>
              <a:t>is still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complete </a:t>
            </a:r>
            <a:r>
              <a:rPr sz="1500" spc="-10" dirty="0">
                <a:latin typeface="Verdana"/>
                <a:cs typeface="Verdana"/>
              </a:rPr>
              <a:t>tree, </a:t>
            </a:r>
            <a:r>
              <a:rPr sz="1500" spc="-5" dirty="0">
                <a:latin typeface="Verdana"/>
                <a:cs typeface="Verdana"/>
              </a:rPr>
              <a:t>but  </a:t>
            </a:r>
            <a:r>
              <a:rPr sz="1500" dirty="0">
                <a:latin typeface="Verdana"/>
                <a:cs typeface="Verdana"/>
              </a:rPr>
              <a:t>not </a:t>
            </a:r>
            <a:r>
              <a:rPr sz="1500" spc="-10" dirty="0">
                <a:latin typeface="Verdana"/>
                <a:cs typeface="Verdana"/>
              </a:rPr>
              <a:t>necessarily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heap. </a:t>
            </a:r>
            <a:r>
              <a:rPr sz="1500" spc="-10" dirty="0">
                <a:latin typeface="Verdana"/>
                <a:cs typeface="Verdana"/>
              </a:rPr>
              <a:t>This is </a:t>
            </a:r>
            <a:r>
              <a:rPr sz="1500" spc="-5" dirty="0">
                <a:latin typeface="Verdana"/>
                <a:cs typeface="Verdana"/>
              </a:rPr>
              <a:t>shown </a:t>
            </a:r>
            <a:r>
              <a:rPr sz="1500" spc="-10" dirty="0">
                <a:latin typeface="Verdana"/>
                <a:cs typeface="Verdana"/>
              </a:rPr>
              <a:t>in figure-A</a:t>
            </a:r>
            <a:r>
              <a:rPr sz="1500" spc="16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below.</a:t>
            </a:r>
            <a:endParaRPr sz="1500">
              <a:latin typeface="Verdana"/>
              <a:cs typeface="Verdana"/>
            </a:endParaRPr>
          </a:p>
          <a:p>
            <a:pPr marL="1384300" marR="514350" lvl="1" indent="-343535">
              <a:lnSpc>
                <a:spcPct val="1000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sz="1500" spc="-5" dirty="0">
                <a:latin typeface="Verdana"/>
                <a:cs typeface="Verdana"/>
              </a:rPr>
              <a:t>Then </a:t>
            </a:r>
            <a:r>
              <a:rPr sz="1500" dirty="0">
                <a:latin typeface="Verdana"/>
                <a:cs typeface="Verdana"/>
              </a:rPr>
              <a:t>compare </a:t>
            </a:r>
            <a:r>
              <a:rPr sz="1500" spc="-5" dirty="0">
                <a:latin typeface="Verdana"/>
                <a:cs typeface="Verdana"/>
              </a:rPr>
              <a:t>70 </a:t>
            </a:r>
            <a:r>
              <a:rPr sz="1500" spc="-10" dirty="0">
                <a:latin typeface="Verdana"/>
                <a:cs typeface="Verdana"/>
              </a:rPr>
              <a:t>with its </a:t>
            </a:r>
            <a:r>
              <a:rPr sz="1500" spc="-5" dirty="0">
                <a:latin typeface="Verdana"/>
                <a:cs typeface="Verdana"/>
              </a:rPr>
              <a:t>parent </a:t>
            </a:r>
            <a:r>
              <a:rPr sz="1500" spc="-10" dirty="0">
                <a:latin typeface="Verdana"/>
                <a:cs typeface="Verdana"/>
              </a:rPr>
              <a:t>48. Since </a:t>
            </a:r>
            <a:r>
              <a:rPr sz="1500" spc="-5" dirty="0">
                <a:latin typeface="Verdana"/>
                <a:cs typeface="Verdana"/>
              </a:rPr>
              <a:t>70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greater than </a:t>
            </a:r>
            <a:r>
              <a:rPr sz="1500" spc="-10" dirty="0">
                <a:latin typeface="Verdana"/>
                <a:cs typeface="Verdana"/>
              </a:rPr>
              <a:t>48,  </a:t>
            </a:r>
            <a:r>
              <a:rPr sz="1500" spc="-5" dirty="0">
                <a:latin typeface="Verdana"/>
                <a:cs typeface="Verdana"/>
              </a:rPr>
              <a:t>interchange 70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10" dirty="0">
                <a:latin typeface="Verdana"/>
                <a:cs typeface="Verdana"/>
              </a:rPr>
              <a:t>48. </a:t>
            </a:r>
            <a:r>
              <a:rPr sz="1500" spc="-5" dirty="0">
                <a:latin typeface="Verdana"/>
                <a:cs typeface="Verdana"/>
              </a:rPr>
              <a:t>The path </a:t>
            </a:r>
            <a:r>
              <a:rPr sz="1500" spc="-10" dirty="0">
                <a:latin typeface="Verdana"/>
                <a:cs typeface="Verdana"/>
              </a:rPr>
              <a:t>with </a:t>
            </a:r>
            <a:r>
              <a:rPr sz="1500" dirty="0">
                <a:latin typeface="Verdana"/>
                <a:cs typeface="Verdana"/>
              </a:rPr>
              <a:t>now </a:t>
            </a:r>
            <a:r>
              <a:rPr sz="1500" spc="-5" dirty="0">
                <a:latin typeface="Verdana"/>
                <a:cs typeface="Verdana"/>
              </a:rPr>
              <a:t>look </a:t>
            </a:r>
            <a:r>
              <a:rPr sz="1500" spc="-15" dirty="0">
                <a:latin typeface="Verdana"/>
                <a:cs typeface="Verdana"/>
              </a:rPr>
              <a:t>like</a:t>
            </a:r>
            <a:r>
              <a:rPr sz="1500" spc="5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figure-B.</a:t>
            </a:r>
            <a:endParaRPr sz="1500">
              <a:latin typeface="Verdana"/>
              <a:cs typeface="Verdana"/>
            </a:endParaRPr>
          </a:p>
          <a:p>
            <a:pPr marL="1384300" lvl="1" indent="-343535">
              <a:lnSpc>
                <a:spcPct val="1000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sz="1500" dirty="0">
                <a:latin typeface="Verdana"/>
                <a:cs typeface="Verdana"/>
              </a:rPr>
              <a:t>Now </a:t>
            </a:r>
            <a:r>
              <a:rPr sz="1500" spc="-5" dirty="0">
                <a:latin typeface="Verdana"/>
                <a:cs typeface="Verdana"/>
              </a:rPr>
              <a:t>compare 70 </a:t>
            </a:r>
            <a:r>
              <a:rPr sz="1500" spc="-10" dirty="0">
                <a:latin typeface="Verdana"/>
                <a:cs typeface="Verdana"/>
              </a:rPr>
              <a:t>with its </a:t>
            </a:r>
            <a:r>
              <a:rPr sz="1500" spc="-5" dirty="0">
                <a:latin typeface="Verdana"/>
                <a:cs typeface="Verdana"/>
              </a:rPr>
              <a:t>new parent </a:t>
            </a:r>
            <a:r>
              <a:rPr sz="1500" spc="-10" dirty="0">
                <a:latin typeface="Verdana"/>
                <a:cs typeface="Verdana"/>
              </a:rPr>
              <a:t>55. Since </a:t>
            </a:r>
            <a:r>
              <a:rPr sz="1500" spc="-5" dirty="0">
                <a:latin typeface="Verdana"/>
                <a:cs typeface="Verdana"/>
              </a:rPr>
              <a:t>70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greater than</a:t>
            </a:r>
            <a:r>
              <a:rPr sz="1500" spc="10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55,</a:t>
            </a:r>
            <a:endParaRPr sz="15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</a:pPr>
            <a:r>
              <a:rPr sz="1500" spc="-10" dirty="0">
                <a:latin typeface="Verdana"/>
                <a:cs typeface="Verdana"/>
              </a:rPr>
              <a:t>interchange </a:t>
            </a:r>
            <a:r>
              <a:rPr sz="1500" spc="-5" dirty="0">
                <a:latin typeface="Verdana"/>
                <a:cs typeface="Verdana"/>
              </a:rPr>
              <a:t>70 and </a:t>
            </a:r>
            <a:r>
              <a:rPr sz="1500" spc="-10" dirty="0">
                <a:latin typeface="Verdana"/>
                <a:cs typeface="Verdana"/>
              </a:rPr>
              <a:t>55. </a:t>
            </a:r>
            <a:r>
              <a:rPr sz="1500" spc="-5" dirty="0">
                <a:latin typeface="Verdana"/>
                <a:cs typeface="Verdana"/>
              </a:rPr>
              <a:t>The path </a:t>
            </a:r>
            <a:r>
              <a:rPr sz="1500" spc="-10" dirty="0">
                <a:latin typeface="Verdana"/>
                <a:cs typeface="Verdana"/>
              </a:rPr>
              <a:t>with </a:t>
            </a:r>
            <a:r>
              <a:rPr sz="1500" dirty="0">
                <a:latin typeface="Verdana"/>
                <a:cs typeface="Verdana"/>
              </a:rPr>
              <a:t>now </a:t>
            </a:r>
            <a:r>
              <a:rPr sz="1500" spc="-5" dirty="0">
                <a:latin typeface="Verdana"/>
                <a:cs typeface="Verdana"/>
              </a:rPr>
              <a:t>look </a:t>
            </a:r>
            <a:r>
              <a:rPr sz="1500" spc="-15" dirty="0">
                <a:latin typeface="Verdana"/>
                <a:cs typeface="Verdana"/>
              </a:rPr>
              <a:t>like</a:t>
            </a:r>
            <a:r>
              <a:rPr sz="1500" spc="9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figure-C.</a:t>
            </a:r>
            <a:endParaRPr sz="1500">
              <a:latin typeface="Verdana"/>
              <a:cs typeface="Verdana"/>
            </a:endParaRPr>
          </a:p>
          <a:p>
            <a:pPr marL="1384300" marR="5080" lvl="1" indent="-343535">
              <a:lnSpc>
                <a:spcPct val="100000"/>
              </a:lnSpc>
              <a:buAutoNum type="arabicPeriod" startAt="4"/>
              <a:tabLst>
                <a:tab pos="1384300" algn="l"/>
                <a:tab pos="1384935" algn="l"/>
              </a:tabLst>
            </a:pPr>
            <a:r>
              <a:rPr sz="1500" spc="-5" dirty="0">
                <a:latin typeface="Verdana"/>
                <a:cs typeface="Verdana"/>
              </a:rPr>
              <a:t>Compare 70 </a:t>
            </a:r>
            <a:r>
              <a:rPr sz="1500" spc="-10" dirty="0">
                <a:latin typeface="Verdana"/>
                <a:cs typeface="Verdana"/>
              </a:rPr>
              <a:t>with its </a:t>
            </a:r>
            <a:r>
              <a:rPr sz="1500" spc="-5" dirty="0">
                <a:latin typeface="Verdana"/>
                <a:cs typeface="Verdana"/>
              </a:rPr>
              <a:t>parent </a:t>
            </a:r>
            <a:r>
              <a:rPr sz="1500" spc="-10" dirty="0">
                <a:latin typeface="Verdana"/>
                <a:cs typeface="Verdana"/>
              </a:rPr>
              <a:t>88. Since </a:t>
            </a:r>
            <a:r>
              <a:rPr sz="1500" spc="-5" dirty="0">
                <a:latin typeface="Verdana"/>
                <a:cs typeface="Verdana"/>
              </a:rPr>
              <a:t>70 </a:t>
            </a:r>
            <a:r>
              <a:rPr sz="1500" spc="-10" dirty="0">
                <a:latin typeface="Verdana"/>
                <a:cs typeface="Verdana"/>
              </a:rPr>
              <a:t>is less </a:t>
            </a:r>
            <a:r>
              <a:rPr sz="1500" spc="-5" dirty="0">
                <a:latin typeface="Verdana"/>
                <a:cs typeface="Verdana"/>
              </a:rPr>
              <a:t>than </a:t>
            </a:r>
            <a:r>
              <a:rPr sz="1500" spc="-10" dirty="0">
                <a:latin typeface="Verdana"/>
                <a:cs typeface="Verdana"/>
              </a:rPr>
              <a:t>88, </a:t>
            </a:r>
            <a:r>
              <a:rPr sz="1500" spc="-5" dirty="0">
                <a:latin typeface="Verdana"/>
                <a:cs typeface="Verdana"/>
              </a:rPr>
              <a:t>ITEM=70 </a:t>
            </a:r>
            <a:r>
              <a:rPr sz="1500" dirty="0">
                <a:latin typeface="Verdana"/>
                <a:cs typeface="Verdana"/>
              </a:rPr>
              <a:t>has  </a:t>
            </a:r>
            <a:r>
              <a:rPr sz="1500" spc="-10" dirty="0">
                <a:latin typeface="Verdana"/>
                <a:cs typeface="Verdana"/>
              </a:rPr>
              <a:t>risen </a:t>
            </a:r>
            <a:r>
              <a:rPr sz="1500" spc="-5" dirty="0">
                <a:latin typeface="Verdana"/>
                <a:cs typeface="Verdana"/>
              </a:rPr>
              <a:t>to </a:t>
            </a:r>
            <a:r>
              <a:rPr sz="1500" spc="-10" dirty="0">
                <a:latin typeface="Verdana"/>
                <a:cs typeface="Verdana"/>
              </a:rPr>
              <a:t>its </a:t>
            </a:r>
            <a:r>
              <a:rPr sz="1500" spc="-5" dirty="0">
                <a:latin typeface="Verdana"/>
                <a:cs typeface="Verdana"/>
              </a:rPr>
              <a:t>appropriate place </a:t>
            </a:r>
            <a:r>
              <a:rPr sz="1500" spc="-10" dirty="0">
                <a:latin typeface="Verdana"/>
                <a:cs typeface="Verdana"/>
              </a:rPr>
              <a:t>in</a:t>
            </a:r>
            <a:r>
              <a:rPr sz="1500" spc="9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H.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35051" y="5138166"/>
            <a:ext cx="14293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Figure-A</a:t>
            </a:r>
            <a:r>
              <a:rPr sz="1700" b="1" spc="-335" dirty="0">
                <a:latin typeface="Verdana"/>
                <a:cs typeface="Verdana"/>
              </a:rPr>
              <a:t> </a:t>
            </a:r>
            <a:r>
              <a:rPr sz="2550" spc="-7" baseline="22875" dirty="0">
                <a:latin typeface="Verdana"/>
                <a:cs typeface="Verdana"/>
              </a:rPr>
              <a:t>55</a:t>
            </a:r>
            <a:endParaRPr sz="2550" baseline="22875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8700" y="3898391"/>
            <a:ext cx="260985" cy="297180"/>
          </a:xfrm>
          <a:custGeom>
            <a:avLst/>
            <a:gdLst/>
            <a:ahLst/>
            <a:cxnLst/>
            <a:rect l="l" t="t" r="r" b="b"/>
            <a:pathLst>
              <a:path w="260984" h="297179">
                <a:moveTo>
                  <a:pt x="260603" y="0"/>
                </a:moveTo>
                <a:lnTo>
                  <a:pt x="0" y="2971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2218" y="4262373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88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8232" y="3618357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97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2311" y="4617720"/>
            <a:ext cx="215265" cy="396240"/>
          </a:xfrm>
          <a:custGeom>
            <a:avLst/>
            <a:gdLst/>
            <a:ahLst/>
            <a:cxnLst/>
            <a:rect l="l" t="t" r="r" b="b"/>
            <a:pathLst>
              <a:path w="215265" h="396239">
                <a:moveTo>
                  <a:pt x="0" y="0"/>
                </a:moveTo>
                <a:lnTo>
                  <a:pt x="214884" y="3962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0143" y="5771489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48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2500" y="5367528"/>
            <a:ext cx="219710" cy="335280"/>
          </a:xfrm>
          <a:custGeom>
            <a:avLst/>
            <a:gdLst/>
            <a:ahLst/>
            <a:cxnLst/>
            <a:rect l="l" t="t" r="r" b="b"/>
            <a:pathLst>
              <a:path w="219709" h="335279">
                <a:moveTo>
                  <a:pt x="219456" y="0"/>
                </a:moveTo>
                <a:lnTo>
                  <a:pt x="0" y="3352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909827" y="6060947"/>
            <a:ext cx="513715" cy="707390"/>
            <a:chOff x="909827" y="6060947"/>
            <a:chExt cx="513715" cy="707390"/>
          </a:xfrm>
        </p:grpSpPr>
        <p:sp>
          <p:nvSpPr>
            <p:cNvPr id="14" name="object 14"/>
            <p:cNvSpPr/>
            <p:nvPr/>
          </p:nvSpPr>
          <p:spPr>
            <a:xfrm>
              <a:off x="914399" y="6408419"/>
              <a:ext cx="504825" cy="355600"/>
            </a:xfrm>
            <a:custGeom>
              <a:avLst/>
              <a:gdLst/>
              <a:ahLst/>
              <a:cxnLst/>
              <a:rect l="l" t="t" r="r" b="b"/>
              <a:pathLst>
                <a:path w="504825" h="355600">
                  <a:moveTo>
                    <a:pt x="0" y="355091"/>
                  </a:moveTo>
                  <a:lnTo>
                    <a:pt x="504444" y="355091"/>
                  </a:lnTo>
                  <a:lnTo>
                    <a:pt x="504444" y="0"/>
                  </a:lnTo>
                  <a:lnTo>
                    <a:pt x="0" y="0"/>
                  </a:lnTo>
                  <a:lnTo>
                    <a:pt x="0" y="355091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2499" y="6065519"/>
              <a:ext cx="172720" cy="318770"/>
            </a:xfrm>
            <a:custGeom>
              <a:avLst/>
              <a:gdLst/>
              <a:ahLst/>
              <a:cxnLst/>
              <a:rect l="l" t="t" r="r" b="b"/>
              <a:pathLst>
                <a:path w="172719" h="318770">
                  <a:moveTo>
                    <a:pt x="0" y="0"/>
                  </a:moveTo>
                  <a:lnTo>
                    <a:pt x="172212" y="31851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675888" y="3860291"/>
            <a:ext cx="262255" cy="297180"/>
          </a:xfrm>
          <a:custGeom>
            <a:avLst/>
            <a:gdLst/>
            <a:ahLst/>
            <a:cxnLst/>
            <a:rect l="l" t="t" r="r" b="b"/>
            <a:pathLst>
              <a:path w="262254" h="297179">
                <a:moveTo>
                  <a:pt x="262127" y="0"/>
                </a:moveTo>
                <a:lnTo>
                  <a:pt x="0" y="2971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30651" y="4224273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88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96690" y="3580257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97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17416" y="5012563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55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19500" y="4579620"/>
            <a:ext cx="215265" cy="396240"/>
          </a:xfrm>
          <a:custGeom>
            <a:avLst/>
            <a:gdLst/>
            <a:ahLst/>
            <a:cxnLst/>
            <a:rect l="l" t="t" r="r" b="b"/>
            <a:pathLst>
              <a:path w="215264" h="396239">
                <a:moveTo>
                  <a:pt x="0" y="0"/>
                </a:moveTo>
                <a:lnTo>
                  <a:pt x="214884" y="3962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58896" y="5701284"/>
            <a:ext cx="586740" cy="35369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700" spc="-5" dirty="0">
                <a:latin typeface="Verdana"/>
                <a:cs typeface="Verdana"/>
              </a:rPr>
              <a:t>70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01211" y="5329428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39" h="335279">
                <a:moveTo>
                  <a:pt x="217932" y="0"/>
                </a:moveTo>
                <a:lnTo>
                  <a:pt x="0" y="3352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01211" y="6065520"/>
            <a:ext cx="170815" cy="318770"/>
          </a:xfrm>
          <a:custGeom>
            <a:avLst/>
            <a:gdLst/>
            <a:ahLst/>
            <a:cxnLst/>
            <a:rect l="l" t="t" r="r" b="b"/>
            <a:pathLst>
              <a:path w="170814" h="318770">
                <a:moveTo>
                  <a:pt x="0" y="0"/>
                </a:moveTo>
                <a:lnTo>
                  <a:pt x="170687" y="3185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76288" y="3802379"/>
            <a:ext cx="262255" cy="299085"/>
          </a:xfrm>
          <a:custGeom>
            <a:avLst/>
            <a:gdLst/>
            <a:ahLst/>
            <a:cxnLst/>
            <a:rect l="l" t="t" r="r" b="b"/>
            <a:pathLst>
              <a:path w="262254" h="299085">
                <a:moveTo>
                  <a:pt x="262127" y="0"/>
                </a:moveTo>
                <a:lnTo>
                  <a:pt x="0" y="2987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31685" y="4166692"/>
            <a:ext cx="2997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88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97597" y="3523234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97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8188" y="4922520"/>
            <a:ext cx="504825" cy="35560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1700" spc="-5" dirty="0">
                <a:latin typeface="Verdana"/>
                <a:cs typeface="Verdana"/>
              </a:rPr>
              <a:t>70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19900" y="4523232"/>
            <a:ext cx="215265" cy="396240"/>
          </a:xfrm>
          <a:custGeom>
            <a:avLst/>
            <a:gdLst/>
            <a:ahLst/>
            <a:cxnLst/>
            <a:rect l="l" t="t" r="r" b="b"/>
            <a:pathLst>
              <a:path w="215265" h="396239">
                <a:moveTo>
                  <a:pt x="0" y="0"/>
                </a:moveTo>
                <a:lnTo>
                  <a:pt x="214883" y="3962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39559" y="5676391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55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01611" y="5309615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932" y="0"/>
                </a:moveTo>
                <a:lnTo>
                  <a:pt x="0" y="3352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01611" y="5971032"/>
            <a:ext cx="170815" cy="317500"/>
          </a:xfrm>
          <a:custGeom>
            <a:avLst/>
            <a:gdLst/>
            <a:ahLst/>
            <a:cxnLst/>
            <a:rect l="l" t="t" r="r" b="b"/>
            <a:pathLst>
              <a:path w="170815" h="317500">
                <a:moveTo>
                  <a:pt x="0" y="0"/>
                </a:moveTo>
                <a:lnTo>
                  <a:pt x="170688" y="3169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30526" y="5156961"/>
            <a:ext cx="10655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Figure-B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22</a:t>
            </a:fld>
            <a:endParaRPr spc="-5" dirty="0"/>
          </a:p>
        </p:txBody>
      </p:sp>
      <p:sp>
        <p:nvSpPr>
          <p:cNvPr id="33" name="object 33"/>
          <p:cNvSpPr txBox="1"/>
          <p:nvPr/>
        </p:nvSpPr>
        <p:spPr>
          <a:xfrm>
            <a:off x="5577332" y="5156961"/>
            <a:ext cx="10572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Figure-C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4789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Inserting Node into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Heap: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440" y="658749"/>
            <a:ext cx="8343900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Example</a:t>
            </a:r>
            <a:r>
              <a:rPr sz="1700" b="1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(continue…):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After </a:t>
            </a:r>
            <a:r>
              <a:rPr sz="1700" spc="-5" dirty="0">
                <a:latin typeface="Verdana"/>
                <a:cs typeface="Verdana"/>
              </a:rPr>
              <a:t>inserting ITEM=70, the final heap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is shown in the figure</a:t>
            </a:r>
            <a:r>
              <a:rPr sz="1700" spc="10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below.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7726" y="5823915"/>
            <a:ext cx="42068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Figure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dirty="0">
                <a:latin typeface="Verdana"/>
                <a:cs typeface="Verdana"/>
              </a:rPr>
              <a:t>Heap after inserting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ITEM=70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00" y="2723805"/>
            <a:ext cx="7486650" cy="2381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3941" y="3958209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44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2572" y="3991736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44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7424" y="4325111"/>
            <a:ext cx="346075" cy="594360"/>
          </a:xfrm>
          <a:custGeom>
            <a:avLst/>
            <a:gdLst/>
            <a:ahLst/>
            <a:cxnLst/>
            <a:rect l="l" t="t" r="r" b="b"/>
            <a:pathLst>
              <a:path w="346075" h="594360">
                <a:moveTo>
                  <a:pt x="345948" y="0"/>
                </a:moveTo>
                <a:lnTo>
                  <a:pt x="0" y="5943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5092" y="4906136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30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1272" y="4005529"/>
            <a:ext cx="2997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50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6123" y="4338828"/>
            <a:ext cx="346075" cy="596265"/>
          </a:xfrm>
          <a:custGeom>
            <a:avLst/>
            <a:gdLst/>
            <a:ahLst/>
            <a:cxnLst/>
            <a:rect l="l" t="t" r="r" b="b"/>
            <a:pathLst>
              <a:path w="346075" h="596264">
                <a:moveTo>
                  <a:pt x="345948" y="0"/>
                </a:moveTo>
                <a:lnTo>
                  <a:pt x="0" y="5958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54123" y="4920488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30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00400" y="4376928"/>
            <a:ext cx="447040" cy="520065"/>
          </a:xfrm>
          <a:custGeom>
            <a:avLst/>
            <a:gdLst/>
            <a:ahLst/>
            <a:cxnLst/>
            <a:rect l="l" t="t" r="r" b="b"/>
            <a:pathLst>
              <a:path w="447039" h="520064">
                <a:moveTo>
                  <a:pt x="0" y="0"/>
                </a:moveTo>
                <a:lnTo>
                  <a:pt x="446532" y="519684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24250" y="4869560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44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5404" y="3858259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50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67655" y="4229100"/>
            <a:ext cx="309880" cy="533400"/>
          </a:xfrm>
          <a:custGeom>
            <a:avLst/>
            <a:gdLst/>
            <a:ahLst/>
            <a:cxnLst/>
            <a:rect l="l" t="t" r="r" b="b"/>
            <a:pathLst>
              <a:path w="309879" h="533400">
                <a:moveTo>
                  <a:pt x="309372" y="0"/>
                </a:moveTo>
                <a:lnTo>
                  <a:pt x="0" y="533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88002" y="4772914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30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33644" y="4210811"/>
            <a:ext cx="393700" cy="457200"/>
          </a:xfrm>
          <a:custGeom>
            <a:avLst/>
            <a:gdLst/>
            <a:ahLst/>
            <a:cxnLst/>
            <a:rect l="l" t="t" r="r" b="b"/>
            <a:pathLst>
              <a:path w="393700" h="457200">
                <a:moveTo>
                  <a:pt x="0" y="0"/>
                </a:moveTo>
                <a:lnTo>
                  <a:pt x="393191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20283" y="4684014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44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56532" y="5186171"/>
            <a:ext cx="262255" cy="416559"/>
          </a:xfrm>
          <a:custGeom>
            <a:avLst/>
            <a:gdLst/>
            <a:ahLst/>
            <a:cxnLst/>
            <a:rect l="l" t="t" r="r" b="b"/>
            <a:pathLst>
              <a:path w="262254" h="416560">
                <a:moveTo>
                  <a:pt x="262127" y="0"/>
                </a:moveTo>
                <a:lnTo>
                  <a:pt x="0" y="4160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46652" y="5593791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22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1183" y="3624834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60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46035" y="3957828"/>
            <a:ext cx="346075" cy="596265"/>
          </a:xfrm>
          <a:custGeom>
            <a:avLst/>
            <a:gdLst/>
            <a:ahLst/>
            <a:cxnLst/>
            <a:rect l="l" t="t" r="r" b="b"/>
            <a:pathLst>
              <a:path w="346075" h="596264">
                <a:moveTo>
                  <a:pt x="345948" y="0"/>
                </a:moveTo>
                <a:lnTo>
                  <a:pt x="0" y="595884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84034" y="4539488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50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30311" y="3957828"/>
            <a:ext cx="445134" cy="520065"/>
          </a:xfrm>
          <a:custGeom>
            <a:avLst/>
            <a:gdLst/>
            <a:ahLst/>
            <a:cxnLst/>
            <a:rect l="l" t="t" r="r" b="b"/>
            <a:pathLst>
              <a:path w="445134" h="520064">
                <a:moveTo>
                  <a:pt x="0" y="0"/>
                </a:moveTo>
                <a:lnTo>
                  <a:pt x="445008" y="5196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92261" y="4469638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44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51676" y="4953000"/>
            <a:ext cx="262255" cy="416559"/>
          </a:xfrm>
          <a:custGeom>
            <a:avLst/>
            <a:gdLst/>
            <a:ahLst/>
            <a:cxnLst/>
            <a:rect l="l" t="t" r="r" b="b"/>
            <a:pathLst>
              <a:path w="262254" h="416560">
                <a:moveTo>
                  <a:pt x="262127" y="0"/>
                </a:moveTo>
                <a:lnTo>
                  <a:pt x="0" y="4160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42430" y="5360314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22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71004" y="4910328"/>
            <a:ext cx="273050" cy="506095"/>
          </a:xfrm>
          <a:custGeom>
            <a:avLst/>
            <a:gdLst/>
            <a:ahLst/>
            <a:cxnLst/>
            <a:rect l="l" t="t" r="r" b="b"/>
            <a:pathLst>
              <a:path w="273050" h="506095">
                <a:moveTo>
                  <a:pt x="0" y="0"/>
                </a:moveTo>
                <a:lnTo>
                  <a:pt x="272796" y="505968"/>
                </a:lnTo>
              </a:path>
            </a:pathLst>
          </a:custGeom>
          <a:ln w="914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65314" y="5371591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30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841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Building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Heap: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24</a:t>
            </a:fld>
            <a:endParaRPr spc="-5" dirty="0"/>
          </a:p>
        </p:txBody>
      </p:sp>
      <p:sp>
        <p:nvSpPr>
          <p:cNvPr id="30" name="object 30"/>
          <p:cNvSpPr txBox="1"/>
          <p:nvPr/>
        </p:nvSpPr>
        <p:spPr>
          <a:xfrm>
            <a:off x="199440" y="658749"/>
            <a:ext cx="7901305" cy="184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Example: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spc="-5" dirty="0">
                <a:latin typeface="Verdana"/>
                <a:cs typeface="Verdana"/>
              </a:rPr>
              <a:t>Consider the </a:t>
            </a:r>
            <a:r>
              <a:rPr sz="1700" dirty="0">
                <a:latin typeface="Verdana"/>
                <a:cs typeface="Verdana"/>
              </a:rPr>
              <a:t>following </a:t>
            </a:r>
            <a:r>
              <a:rPr sz="1700" spc="-5" dirty="0">
                <a:latin typeface="Verdana"/>
                <a:cs typeface="Verdana"/>
              </a:rPr>
              <a:t>list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numbers:</a:t>
            </a:r>
            <a:endParaRPr sz="1700">
              <a:latin typeface="Verdana"/>
              <a:cs typeface="Verdana"/>
            </a:endParaRPr>
          </a:p>
          <a:p>
            <a:pPr marL="2527300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44, 30, 50, 22, 60, 55, 77,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55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Build a heap H using the </a:t>
            </a:r>
            <a:r>
              <a:rPr sz="1700" spc="-10" dirty="0">
                <a:latin typeface="Verdana"/>
                <a:cs typeface="Verdana"/>
              </a:rPr>
              <a:t>above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numbers.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Solution: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spc="-5" dirty="0">
                <a:latin typeface="Verdana"/>
                <a:cs typeface="Verdana"/>
              </a:rPr>
              <a:t>Step-by-step </a:t>
            </a:r>
            <a:r>
              <a:rPr sz="1700" dirty="0">
                <a:latin typeface="Verdana"/>
                <a:cs typeface="Verdana"/>
              </a:rPr>
              <a:t>figures are shown below </a:t>
            </a:r>
            <a:r>
              <a:rPr sz="1700" spc="-5" dirty="0">
                <a:latin typeface="Verdana"/>
                <a:cs typeface="Verdana"/>
              </a:rPr>
              <a:t>for </a:t>
            </a:r>
            <a:r>
              <a:rPr sz="1700" dirty="0">
                <a:latin typeface="Verdana"/>
                <a:cs typeface="Verdana"/>
              </a:rPr>
              <a:t>building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required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heap.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4666" y="2200401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60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9263" y="2534411"/>
            <a:ext cx="347980" cy="594360"/>
          </a:xfrm>
          <a:custGeom>
            <a:avLst/>
            <a:gdLst/>
            <a:ahLst/>
            <a:cxnLst/>
            <a:rect l="l" t="t" r="r" b="b"/>
            <a:pathLst>
              <a:path w="347980" h="594360">
                <a:moveTo>
                  <a:pt x="347472" y="0"/>
                </a:moveTo>
                <a:lnTo>
                  <a:pt x="0" y="5943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542" y="3115182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50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1451" y="2496311"/>
            <a:ext cx="510540" cy="594360"/>
          </a:xfrm>
          <a:custGeom>
            <a:avLst/>
            <a:gdLst/>
            <a:ahLst/>
            <a:cxnLst/>
            <a:rect l="l" t="t" r="r" b="b"/>
            <a:pathLst>
              <a:path w="510539" h="594360">
                <a:moveTo>
                  <a:pt x="0" y="0"/>
                </a:moveTo>
                <a:lnTo>
                  <a:pt x="510540" y="5943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73020" y="3007232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55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6427" y="3529584"/>
            <a:ext cx="262255" cy="416559"/>
          </a:xfrm>
          <a:custGeom>
            <a:avLst/>
            <a:gdLst/>
            <a:ahLst/>
            <a:cxnLst/>
            <a:rect l="l" t="t" r="r" b="b"/>
            <a:pathLst>
              <a:path w="262255" h="416560">
                <a:moveTo>
                  <a:pt x="262128" y="0"/>
                </a:moveTo>
                <a:lnTo>
                  <a:pt x="0" y="4160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938" y="3935984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22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0055" y="3486911"/>
            <a:ext cx="276225" cy="512445"/>
          </a:xfrm>
          <a:custGeom>
            <a:avLst/>
            <a:gdLst/>
            <a:ahLst/>
            <a:cxnLst/>
            <a:rect l="l" t="t" r="r" b="b"/>
            <a:pathLst>
              <a:path w="276225" h="512445">
                <a:moveTo>
                  <a:pt x="0" y="0"/>
                </a:moveTo>
                <a:lnTo>
                  <a:pt x="275844" y="5120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88796" y="3947286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30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68067" y="3319271"/>
            <a:ext cx="208915" cy="527685"/>
          </a:xfrm>
          <a:custGeom>
            <a:avLst/>
            <a:gdLst/>
            <a:ahLst/>
            <a:cxnLst/>
            <a:rect l="l" t="t" r="r" b="b"/>
            <a:pathLst>
              <a:path w="208914" h="527685">
                <a:moveTo>
                  <a:pt x="208787" y="0"/>
                </a:moveTo>
                <a:lnTo>
                  <a:pt x="0" y="527303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71217" y="3836034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44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7353" y="2185873"/>
            <a:ext cx="2997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77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71315" y="2519172"/>
            <a:ext cx="346075" cy="596265"/>
          </a:xfrm>
          <a:custGeom>
            <a:avLst/>
            <a:gdLst/>
            <a:ahLst/>
            <a:cxnLst/>
            <a:rect l="l" t="t" r="r" b="b"/>
            <a:pathLst>
              <a:path w="346075" h="596264">
                <a:moveTo>
                  <a:pt x="345948" y="0"/>
                </a:moveTo>
                <a:lnTo>
                  <a:pt x="0" y="5958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09950" y="3100832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50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13503" y="2481072"/>
            <a:ext cx="510540" cy="596265"/>
          </a:xfrm>
          <a:custGeom>
            <a:avLst/>
            <a:gdLst/>
            <a:ahLst/>
            <a:cxnLst/>
            <a:rect l="l" t="t" r="r" b="b"/>
            <a:pathLst>
              <a:path w="510539" h="596264">
                <a:moveTo>
                  <a:pt x="0" y="0"/>
                </a:moveTo>
                <a:lnTo>
                  <a:pt x="510540" y="5958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75453" y="2992882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60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78479" y="3514344"/>
            <a:ext cx="262255" cy="416559"/>
          </a:xfrm>
          <a:custGeom>
            <a:avLst/>
            <a:gdLst/>
            <a:ahLst/>
            <a:cxnLst/>
            <a:rect l="l" t="t" r="r" b="b"/>
            <a:pathLst>
              <a:path w="262254" h="416560">
                <a:moveTo>
                  <a:pt x="262128" y="0"/>
                </a:moveTo>
                <a:lnTo>
                  <a:pt x="0" y="4160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68600" y="3921633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22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12108" y="3471671"/>
            <a:ext cx="276225" cy="513715"/>
          </a:xfrm>
          <a:custGeom>
            <a:avLst/>
            <a:gdLst/>
            <a:ahLst/>
            <a:cxnLst/>
            <a:rect l="l" t="t" r="r" b="b"/>
            <a:pathLst>
              <a:path w="276225" h="513714">
                <a:moveTo>
                  <a:pt x="0" y="0"/>
                </a:moveTo>
                <a:lnTo>
                  <a:pt x="275843" y="51358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91102" y="3932935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30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70120" y="3305555"/>
            <a:ext cx="208915" cy="527685"/>
          </a:xfrm>
          <a:custGeom>
            <a:avLst/>
            <a:gdLst/>
            <a:ahLst/>
            <a:cxnLst/>
            <a:rect l="l" t="t" r="r" b="b"/>
            <a:pathLst>
              <a:path w="208914" h="527685">
                <a:moveTo>
                  <a:pt x="208787" y="0"/>
                </a:moveTo>
                <a:lnTo>
                  <a:pt x="0" y="52730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45023" y="3307079"/>
            <a:ext cx="250190" cy="568960"/>
          </a:xfrm>
          <a:custGeom>
            <a:avLst/>
            <a:gdLst/>
            <a:ahLst/>
            <a:cxnLst/>
            <a:rect l="l" t="t" r="r" b="b"/>
            <a:pathLst>
              <a:path w="250189" h="568960">
                <a:moveTo>
                  <a:pt x="0" y="0"/>
                </a:moveTo>
                <a:lnTo>
                  <a:pt x="249936" y="568452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73651" y="3821684"/>
            <a:ext cx="9493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1670" algn="l"/>
              </a:tabLst>
            </a:pPr>
            <a:r>
              <a:rPr sz="1700" spc="-5" dirty="0">
                <a:latin typeface="Verdana"/>
                <a:cs typeface="Verdana"/>
              </a:rPr>
              <a:t>4</a:t>
            </a:r>
            <a:r>
              <a:rPr sz="1700" dirty="0">
                <a:latin typeface="Verdana"/>
                <a:cs typeface="Verdana"/>
              </a:rPr>
              <a:t>4	</a:t>
            </a:r>
            <a:r>
              <a:rPr sz="1700" spc="-5" dirty="0">
                <a:latin typeface="Verdana"/>
                <a:cs typeface="Verdana"/>
              </a:rPr>
              <a:t>55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1481" y="2172081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77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36080" y="2505455"/>
            <a:ext cx="346075" cy="594360"/>
          </a:xfrm>
          <a:custGeom>
            <a:avLst/>
            <a:gdLst/>
            <a:ahLst/>
            <a:cxnLst/>
            <a:rect l="l" t="t" r="r" b="b"/>
            <a:pathLst>
              <a:path w="346075" h="594360">
                <a:moveTo>
                  <a:pt x="345948" y="0"/>
                </a:moveTo>
                <a:lnTo>
                  <a:pt x="0" y="5943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474333" y="3086481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55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76743" y="2467355"/>
            <a:ext cx="512445" cy="594360"/>
          </a:xfrm>
          <a:custGeom>
            <a:avLst/>
            <a:gdLst/>
            <a:ahLst/>
            <a:cxnLst/>
            <a:rect l="l" t="t" r="r" b="b"/>
            <a:pathLst>
              <a:path w="512445" h="594360">
                <a:moveTo>
                  <a:pt x="0" y="0"/>
                </a:moveTo>
                <a:lnTo>
                  <a:pt x="512063" y="5943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39836" y="2978657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60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41720" y="3500628"/>
            <a:ext cx="262255" cy="416559"/>
          </a:xfrm>
          <a:custGeom>
            <a:avLst/>
            <a:gdLst/>
            <a:ahLst/>
            <a:cxnLst/>
            <a:rect l="l" t="t" r="r" b="b"/>
            <a:pathLst>
              <a:path w="262254" h="416560">
                <a:moveTo>
                  <a:pt x="262127" y="0"/>
                </a:moveTo>
                <a:lnTo>
                  <a:pt x="0" y="416052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32728" y="3906977"/>
            <a:ext cx="2997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50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75347" y="3457955"/>
            <a:ext cx="276225" cy="512445"/>
          </a:xfrm>
          <a:custGeom>
            <a:avLst/>
            <a:gdLst/>
            <a:ahLst/>
            <a:cxnLst/>
            <a:rect l="l" t="t" r="r" b="b"/>
            <a:pathLst>
              <a:path w="276225" h="512445">
                <a:moveTo>
                  <a:pt x="0" y="0"/>
                </a:moveTo>
                <a:lnTo>
                  <a:pt x="275844" y="51206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55611" y="3918584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30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834883" y="3290315"/>
            <a:ext cx="207645" cy="527685"/>
          </a:xfrm>
          <a:custGeom>
            <a:avLst/>
            <a:gdLst/>
            <a:ahLst/>
            <a:cxnLst/>
            <a:rect l="l" t="t" r="r" b="b"/>
            <a:pathLst>
              <a:path w="207645" h="527685">
                <a:moveTo>
                  <a:pt x="207264" y="0"/>
                </a:moveTo>
                <a:lnTo>
                  <a:pt x="0" y="5273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08264" y="3291840"/>
            <a:ext cx="250190" cy="568960"/>
          </a:xfrm>
          <a:custGeom>
            <a:avLst/>
            <a:gdLst/>
            <a:ahLst/>
            <a:cxnLst/>
            <a:rect l="l" t="t" r="r" b="b"/>
            <a:pathLst>
              <a:path w="250190" h="568960">
                <a:moveTo>
                  <a:pt x="0" y="0"/>
                </a:moveTo>
                <a:lnTo>
                  <a:pt x="249935" y="56845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38033" y="3807333"/>
            <a:ext cx="9493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1670" algn="l"/>
              </a:tabLst>
            </a:pPr>
            <a:r>
              <a:rPr sz="1700" spc="-5" dirty="0">
                <a:latin typeface="Verdana"/>
                <a:cs typeface="Verdana"/>
              </a:rPr>
              <a:t>4</a:t>
            </a:r>
            <a:r>
              <a:rPr sz="1700" dirty="0">
                <a:latin typeface="Verdana"/>
                <a:cs typeface="Verdana"/>
              </a:rPr>
              <a:t>4	</a:t>
            </a:r>
            <a:r>
              <a:rPr sz="1700" spc="-5" dirty="0">
                <a:latin typeface="Verdana"/>
                <a:cs typeface="Verdana"/>
              </a:rPr>
              <a:t>55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620511" y="4302252"/>
            <a:ext cx="216535" cy="480059"/>
          </a:xfrm>
          <a:custGeom>
            <a:avLst/>
            <a:gdLst/>
            <a:ahLst/>
            <a:cxnLst/>
            <a:rect l="l" t="t" r="r" b="b"/>
            <a:pathLst>
              <a:path w="216535" h="480060">
                <a:moveTo>
                  <a:pt x="216408" y="0"/>
                </a:moveTo>
                <a:lnTo>
                  <a:pt x="0" y="48006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34329" y="4707763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22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841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Building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Heap: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4611" y="3157727"/>
            <a:ext cx="8324215" cy="87820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 marR="73025">
              <a:lnSpc>
                <a:spcPct val="100000"/>
              </a:lnSpc>
              <a:spcBef>
                <a:spcPts val="355"/>
              </a:spcBef>
            </a:pP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If </a:t>
            </a:r>
            <a:r>
              <a:rPr sz="1700" spc="10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r>
              <a:rPr sz="1650" spc="15" baseline="-20202" dirty="0">
                <a:solidFill>
                  <a:srgbClr val="0000FF"/>
                </a:solidFill>
                <a:latin typeface="Verdana"/>
                <a:cs typeface="Verdana"/>
              </a:rPr>
              <a:t>E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is the number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of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external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node and N</a:t>
            </a:r>
            <a:r>
              <a:rPr sz="1650" baseline="-20202" dirty="0">
                <a:solidFill>
                  <a:srgbClr val="0000FF"/>
                </a:solidFill>
                <a:latin typeface="Verdana"/>
                <a:cs typeface="Verdana"/>
              </a:rPr>
              <a:t>I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is the number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of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internal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node,  then</a:t>
            </a:r>
            <a:endParaRPr sz="17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700" spc="5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r>
              <a:rPr sz="1650" spc="7" baseline="-20202" dirty="0">
                <a:solidFill>
                  <a:srgbClr val="0000FF"/>
                </a:solidFill>
                <a:latin typeface="Verdana"/>
                <a:cs typeface="Verdana"/>
              </a:rPr>
              <a:t>E 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=N</a:t>
            </a:r>
            <a:r>
              <a:rPr sz="1650" baseline="-20202" dirty="0">
                <a:solidFill>
                  <a:srgbClr val="0000FF"/>
                </a:solidFill>
                <a:latin typeface="Verdana"/>
                <a:cs typeface="Verdana"/>
              </a:rPr>
              <a:t>I</a:t>
            </a:r>
            <a:r>
              <a:rPr sz="1650" spc="-277" baseline="-2020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+1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39956" y="4139064"/>
            <a:ext cx="2915576" cy="1968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6355" y="6170167"/>
            <a:ext cx="42456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FF3300"/>
                </a:solidFill>
                <a:latin typeface="Verdana"/>
                <a:cs typeface="Verdana"/>
              </a:rPr>
              <a:t>Fig: Extended binary </a:t>
            </a:r>
            <a:r>
              <a:rPr sz="1700" b="1" dirty="0">
                <a:solidFill>
                  <a:srgbClr val="FF3300"/>
                </a:solidFill>
                <a:latin typeface="Verdana"/>
                <a:cs typeface="Verdana"/>
              </a:rPr>
              <a:t>tree </a:t>
            </a:r>
            <a:r>
              <a:rPr sz="1700" b="1" spc="-5" dirty="0">
                <a:solidFill>
                  <a:srgbClr val="FF3300"/>
                </a:solidFill>
                <a:latin typeface="Verdana"/>
                <a:cs typeface="Verdana"/>
              </a:rPr>
              <a:t>or</a:t>
            </a:r>
            <a:r>
              <a:rPr sz="1700" b="1" spc="-105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FF3300"/>
                </a:solidFill>
                <a:latin typeface="Verdana"/>
                <a:cs typeface="Verdana"/>
              </a:rPr>
              <a:t>2-tree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12826"/>
            <a:ext cx="8138795" cy="2617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700" dirty="0">
                <a:latin typeface="Verdana"/>
                <a:cs typeface="Verdana"/>
              </a:rPr>
              <a:t>Let T </a:t>
            </a:r>
            <a:r>
              <a:rPr sz="1700" spc="-5" dirty="0">
                <a:latin typeface="Verdana"/>
                <a:cs typeface="Verdana"/>
              </a:rPr>
              <a:t>be </a:t>
            </a:r>
            <a:r>
              <a:rPr sz="1700" dirty="0">
                <a:latin typeface="Verdana"/>
                <a:cs typeface="Verdana"/>
              </a:rPr>
              <a:t>an extended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or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2-tree.</a:t>
            </a:r>
            <a:endParaRPr sz="17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700" dirty="0">
                <a:latin typeface="Verdana"/>
                <a:cs typeface="Verdana"/>
              </a:rPr>
              <a:t>Then each node of T has either 0 or 2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children.</a:t>
            </a:r>
            <a:endParaRPr sz="1700">
              <a:latin typeface="Verdana"/>
              <a:cs typeface="Verdana"/>
            </a:endParaRPr>
          </a:p>
          <a:p>
            <a:pPr marL="469900" marR="213360" indent="-457834">
              <a:lnSpc>
                <a:spcPct val="100000"/>
              </a:lnSpc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700" dirty="0">
                <a:latin typeface="Verdana"/>
                <a:cs typeface="Verdana"/>
              </a:rPr>
              <a:t>The nodes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no children are called external nodes, and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nodes 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2 children are called internal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nodes.</a:t>
            </a:r>
            <a:endParaRPr sz="17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700" dirty="0">
                <a:latin typeface="Verdana"/>
                <a:cs typeface="Verdana"/>
              </a:rPr>
              <a:t>Sometimes </a:t>
            </a:r>
            <a:r>
              <a:rPr sz="1700" spc="-5" dirty="0">
                <a:latin typeface="Verdana"/>
                <a:cs typeface="Verdana"/>
              </a:rPr>
              <a:t>internal </a:t>
            </a:r>
            <a:r>
              <a:rPr sz="1700" dirty="0">
                <a:latin typeface="Verdana"/>
                <a:cs typeface="Verdana"/>
              </a:rPr>
              <a:t>nodes are depicted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circles and external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nodes</a:t>
            </a:r>
            <a:endParaRPr sz="17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squares for </a:t>
            </a:r>
            <a:r>
              <a:rPr sz="1700" spc="-5" dirty="0">
                <a:latin typeface="Verdana"/>
                <a:cs typeface="Verdana"/>
              </a:rPr>
              <a:t>distinguishing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purpose.</a:t>
            </a:r>
            <a:endParaRPr sz="1700">
              <a:latin typeface="Verdana"/>
              <a:cs typeface="Verdana"/>
            </a:endParaRPr>
          </a:p>
          <a:p>
            <a:pPr marL="469900" marR="742315" indent="-457834">
              <a:lnSpc>
                <a:spcPct val="100000"/>
              </a:lnSpc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70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any 2-tree, the </a:t>
            </a:r>
            <a:r>
              <a:rPr sz="1700" dirty="0">
                <a:latin typeface="Verdana"/>
                <a:cs typeface="Verdana"/>
              </a:rPr>
              <a:t>number of external nodes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1 more </a:t>
            </a:r>
            <a:r>
              <a:rPr sz="1700" spc="-5" dirty="0">
                <a:latin typeface="Verdana"/>
                <a:cs typeface="Verdana"/>
              </a:rPr>
              <a:t>than the  </a:t>
            </a:r>
            <a:r>
              <a:rPr sz="1700" dirty="0">
                <a:latin typeface="Verdana"/>
                <a:cs typeface="Verdana"/>
              </a:rPr>
              <a:t>number of internal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nodes.</a:t>
            </a:r>
            <a:endParaRPr sz="1700">
              <a:latin typeface="Verdana"/>
              <a:cs typeface="Verdana"/>
            </a:endParaRPr>
          </a:p>
          <a:p>
            <a:pPr marL="469900" marR="5080" indent="-457834">
              <a:lnSpc>
                <a:spcPct val="100000"/>
              </a:lnSpc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700" dirty="0">
                <a:latin typeface="Verdana"/>
                <a:cs typeface="Verdana"/>
              </a:rPr>
              <a:t>Figure below shows a </a:t>
            </a:r>
            <a:r>
              <a:rPr sz="1700" spc="-5" dirty="0">
                <a:latin typeface="Verdana"/>
                <a:cs typeface="Verdana"/>
              </a:rPr>
              <a:t>2-tree with </a:t>
            </a:r>
            <a:r>
              <a:rPr sz="1700" dirty="0">
                <a:latin typeface="Verdana"/>
                <a:cs typeface="Verdana"/>
              </a:rPr>
              <a:t>6 internal nodes. Then </a:t>
            </a:r>
            <a:r>
              <a:rPr sz="1700" spc="-5" dirty="0">
                <a:latin typeface="Verdana"/>
                <a:cs typeface="Verdana"/>
              </a:rPr>
              <a:t>it </a:t>
            </a:r>
            <a:r>
              <a:rPr sz="1700" dirty="0">
                <a:latin typeface="Verdana"/>
                <a:cs typeface="Verdana"/>
              </a:rPr>
              <a:t>has </a:t>
            </a:r>
            <a:r>
              <a:rPr sz="1700" spc="-5" dirty="0">
                <a:latin typeface="Verdana"/>
                <a:cs typeface="Verdana"/>
              </a:rPr>
              <a:t>6+1=7  </a:t>
            </a:r>
            <a:r>
              <a:rPr sz="1700" dirty="0">
                <a:latin typeface="Verdana"/>
                <a:cs typeface="Verdana"/>
              </a:rPr>
              <a:t>external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nodes.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39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Path</a:t>
            </a:r>
            <a:r>
              <a:rPr sz="2400" spc="-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Verdana"/>
                <a:cs typeface="Verdana"/>
              </a:rPr>
              <a:t>Lengths: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39956" y="3852637"/>
            <a:ext cx="2915576" cy="1969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26355" y="5979667"/>
            <a:ext cx="42456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FF3300"/>
                </a:solidFill>
                <a:latin typeface="Verdana"/>
                <a:cs typeface="Verdana"/>
              </a:rPr>
              <a:t>Fig: Extended binary </a:t>
            </a:r>
            <a:r>
              <a:rPr sz="1700" b="1" dirty="0">
                <a:solidFill>
                  <a:srgbClr val="FF3300"/>
                </a:solidFill>
                <a:latin typeface="Verdana"/>
                <a:cs typeface="Verdana"/>
              </a:rPr>
              <a:t>tree </a:t>
            </a:r>
            <a:r>
              <a:rPr sz="1700" b="1" spc="-5" dirty="0">
                <a:solidFill>
                  <a:srgbClr val="FF3300"/>
                </a:solidFill>
                <a:latin typeface="Verdana"/>
                <a:cs typeface="Verdana"/>
              </a:rPr>
              <a:t>or</a:t>
            </a:r>
            <a:r>
              <a:rPr sz="1700" b="1" spc="-105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FF3300"/>
                </a:solidFill>
                <a:latin typeface="Verdana"/>
                <a:cs typeface="Verdana"/>
              </a:rPr>
              <a:t>2-tree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240" y="663701"/>
            <a:ext cx="8169909" cy="2617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External path length,</a:t>
            </a:r>
            <a:r>
              <a:rPr sz="1700" b="1" spc="-75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b="1" spc="5" dirty="0">
                <a:solidFill>
                  <a:srgbClr val="6600FF"/>
                </a:solidFill>
                <a:latin typeface="Verdana"/>
                <a:cs typeface="Verdana"/>
              </a:rPr>
              <a:t>L</a:t>
            </a:r>
            <a:r>
              <a:rPr sz="1650" b="1" spc="7" baseline="-20202" dirty="0">
                <a:solidFill>
                  <a:srgbClr val="6600FF"/>
                </a:solidFill>
                <a:latin typeface="Verdana"/>
                <a:cs typeface="Verdana"/>
              </a:rPr>
              <a:t>E</a:t>
            </a:r>
            <a:r>
              <a:rPr sz="1700" b="1" spc="5" dirty="0">
                <a:solidFill>
                  <a:srgbClr val="6600FF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495300" marR="30480" indent="-457200">
              <a:lnSpc>
                <a:spcPct val="100000"/>
              </a:lnSpc>
              <a:buFont typeface="Wingdings"/>
              <a:buChar char=""/>
              <a:tabLst>
                <a:tab pos="494665" algn="l"/>
                <a:tab pos="495300" algn="l"/>
              </a:tabLst>
            </a:pPr>
            <a:r>
              <a:rPr sz="1700" dirty="0">
                <a:latin typeface="Verdana"/>
                <a:cs typeface="Verdana"/>
              </a:rPr>
              <a:t>It </a:t>
            </a:r>
            <a:r>
              <a:rPr sz="1700" spc="-5" dirty="0">
                <a:latin typeface="Verdana"/>
                <a:cs typeface="Verdana"/>
              </a:rPr>
              <a:t>is the </a:t>
            </a:r>
            <a:r>
              <a:rPr sz="1700" dirty="0">
                <a:latin typeface="Verdana"/>
                <a:cs typeface="Verdana"/>
              </a:rPr>
              <a:t>sum of all </a:t>
            </a:r>
            <a:r>
              <a:rPr sz="1700" spc="-5" dirty="0">
                <a:latin typeface="Verdana"/>
                <a:cs typeface="Verdana"/>
              </a:rPr>
              <a:t>path </a:t>
            </a:r>
            <a:r>
              <a:rPr sz="1700" dirty="0">
                <a:latin typeface="Verdana"/>
                <a:cs typeface="Verdana"/>
              </a:rPr>
              <a:t>lengths summed </a:t>
            </a:r>
            <a:r>
              <a:rPr sz="1700" spc="-10" dirty="0">
                <a:latin typeface="Verdana"/>
                <a:cs typeface="Verdana"/>
              </a:rPr>
              <a:t>over </a:t>
            </a:r>
            <a:r>
              <a:rPr sz="1700" dirty="0">
                <a:latin typeface="Verdana"/>
                <a:cs typeface="Verdana"/>
              </a:rPr>
              <a:t>each </a:t>
            </a:r>
            <a:r>
              <a:rPr sz="1700" spc="-5" dirty="0">
                <a:latin typeface="Verdana"/>
                <a:cs typeface="Verdana"/>
              </a:rPr>
              <a:t>path </a:t>
            </a:r>
            <a:r>
              <a:rPr sz="1700" dirty="0">
                <a:latin typeface="Verdana"/>
                <a:cs typeface="Verdana"/>
              </a:rPr>
              <a:t>from </a:t>
            </a:r>
            <a:r>
              <a:rPr sz="1700" spc="-5" dirty="0">
                <a:latin typeface="Verdana"/>
                <a:cs typeface="Verdana"/>
              </a:rPr>
              <a:t>the  </a:t>
            </a:r>
            <a:r>
              <a:rPr sz="1700" dirty="0">
                <a:latin typeface="Verdana"/>
                <a:cs typeface="Verdana"/>
              </a:rPr>
              <a:t>root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an external node of a </a:t>
            </a:r>
            <a:r>
              <a:rPr sz="1700" spc="-5" dirty="0">
                <a:latin typeface="Verdana"/>
                <a:cs typeface="Verdana"/>
              </a:rPr>
              <a:t>2-tree. </a:t>
            </a:r>
            <a:r>
              <a:rPr sz="1700" dirty="0">
                <a:latin typeface="Verdana"/>
                <a:cs typeface="Verdana"/>
              </a:rPr>
              <a:t>Here, </a:t>
            </a:r>
            <a:r>
              <a:rPr sz="1700" b="1" spc="5" dirty="0">
                <a:latin typeface="Verdana"/>
                <a:cs typeface="Verdana"/>
              </a:rPr>
              <a:t>L</a:t>
            </a:r>
            <a:r>
              <a:rPr sz="1650" b="1" spc="7" baseline="-20202" dirty="0">
                <a:latin typeface="Verdana"/>
                <a:cs typeface="Verdana"/>
              </a:rPr>
              <a:t>E</a:t>
            </a:r>
            <a:r>
              <a:rPr sz="1650" b="1" spc="75" baseline="-20202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=2+2+3+4+4+3+3=21</a:t>
            </a:r>
            <a:endParaRPr sz="17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2040"/>
              </a:spcBef>
            </a:pP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Internal path length,</a:t>
            </a:r>
            <a:r>
              <a:rPr sz="1700" b="1" spc="-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b="1" spc="5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650" b="1" spc="7" baseline="-20202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700" b="1" spc="5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495300" indent="-457200">
              <a:lnSpc>
                <a:spcPct val="100000"/>
              </a:lnSpc>
              <a:buFont typeface="Wingdings"/>
              <a:buChar char=""/>
              <a:tabLst>
                <a:tab pos="494665" algn="l"/>
                <a:tab pos="495300" algn="l"/>
              </a:tabLst>
            </a:pP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It is the sum of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all path length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summed </a:t>
            </a:r>
            <a:r>
              <a:rPr sz="1700" spc="-10" dirty="0">
                <a:solidFill>
                  <a:srgbClr val="0000FF"/>
                </a:solidFill>
                <a:latin typeface="Verdana"/>
                <a:cs typeface="Verdana"/>
              </a:rPr>
              <a:t>over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each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path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from the</a:t>
            </a:r>
            <a:r>
              <a:rPr sz="17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root</a:t>
            </a:r>
            <a:endParaRPr sz="1700">
              <a:latin typeface="Verdana"/>
              <a:cs typeface="Verdana"/>
            </a:endParaRPr>
          </a:p>
          <a:p>
            <a:pPr marL="495300">
              <a:lnSpc>
                <a:spcPct val="100000"/>
              </a:lnSpc>
            </a:pP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to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an internal node of a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2-tree.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Here, </a:t>
            </a:r>
            <a:r>
              <a:rPr sz="1700" b="1" dirty="0">
                <a:solidFill>
                  <a:srgbClr val="0000FF"/>
                </a:solidFill>
                <a:latin typeface="Verdana"/>
                <a:cs typeface="Verdana"/>
              </a:rPr>
              <a:t>L</a:t>
            </a:r>
            <a:r>
              <a:rPr sz="1650" b="1" baseline="-20202" dirty="0">
                <a:solidFill>
                  <a:srgbClr val="0000FF"/>
                </a:solidFill>
                <a:latin typeface="Verdana"/>
                <a:cs typeface="Verdana"/>
              </a:rPr>
              <a:t>I</a:t>
            </a:r>
            <a:r>
              <a:rPr sz="1650" b="1" spc="-7" baseline="-2020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Verdana"/>
                <a:cs typeface="Verdana"/>
              </a:rPr>
              <a:t>=0+1+1+2+3+2=9</a:t>
            </a:r>
            <a:endParaRPr sz="1700">
              <a:latin typeface="Verdana"/>
              <a:cs typeface="Verdana"/>
            </a:endParaRPr>
          </a:p>
          <a:p>
            <a:pPr marL="495300" indent="-457200">
              <a:lnSpc>
                <a:spcPct val="100000"/>
              </a:lnSpc>
              <a:spcBef>
                <a:spcPts val="2039"/>
              </a:spcBef>
              <a:buFont typeface="Wingdings"/>
              <a:buChar char=""/>
              <a:tabLst>
                <a:tab pos="494665" algn="l"/>
                <a:tab pos="495300" algn="l"/>
              </a:tabLst>
            </a:pPr>
            <a:r>
              <a:rPr sz="1700" spc="-5" dirty="0">
                <a:latin typeface="Verdana"/>
                <a:cs typeface="Verdana"/>
              </a:rPr>
              <a:t>Observe that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L</a:t>
            </a:r>
            <a:r>
              <a:rPr sz="1650" spc="-7" baseline="-20202" dirty="0">
                <a:solidFill>
                  <a:srgbClr val="0000FF"/>
                </a:solidFill>
                <a:latin typeface="Verdana"/>
                <a:cs typeface="Verdana"/>
              </a:rPr>
              <a:t>I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+2N</a:t>
            </a:r>
            <a:r>
              <a:rPr sz="1650" spc="-7" baseline="-20202" dirty="0">
                <a:solidFill>
                  <a:srgbClr val="0000FF"/>
                </a:solidFill>
                <a:latin typeface="Verdana"/>
                <a:cs typeface="Verdana"/>
              </a:rPr>
              <a:t>I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=9+2*6=9+12=21=L</a:t>
            </a:r>
            <a:r>
              <a:rPr sz="1650" spc="-7" baseline="-20202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1650" spc="247" baseline="-2020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Therefore,</a:t>
            </a:r>
            <a:endParaRPr sz="1700">
              <a:latin typeface="Verdana"/>
              <a:cs typeface="Verdana"/>
            </a:endParaRPr>
          </a:p>
          <a:p>
            <a:pPr marL="3810" algn="ctr">
              <a:lnSpc>
                <a:spcPct val="100000"/>
              </a:lnSpc>
            </a:pPr>
            <a:r>
              <a:rPr sz="1700" b="1" spc="5" dirty="0">
                <a:latin typeface="Verdana"/>
                <a:cs typeface="Verdana"/>
              </a:rPr>
              <a:t>L</a:t>
            </a:r>
            <a:r>
              <a:rPr sz="1650" b="1" spc="7" baseline="-20202" dirty="0">
                <a:latin typeface="Verdana"/>
                <a:cs typeface="Verdana"/>
              </a:rPr>
              <a:t>E  </a:t>
            </a:r>
            <a:r>
              <a:rPr sz="1700" b="1" dirty="0">
                <a:latin typeface="Verdana"/>
                <a:cs typeface="Verdana"/>
              </a:rPr>
              <a:t>=L</a:t>
            </a:r>
            <a:r>
              <a:rPr sz="1650" b="1" baseline="-20202" dirty="0">
                <a:latin typeface="Verdana"/>
                <a:cs typeface="Verdana"/>
              </a:rPr>
              <a:t>I</a:t>
            </a:r>
            <a:r>
              <a:rPr sz="1650" b="1" spc="-240" baseline="-20202" dirty="0">
                <a:latin typeface="Verdana"/>
                <a:cs typeface="Verdana"/>
              </a:rPr>
              <a:t> </a:t>
            </a:r>
            <a:r>
              <a:rPr sz="1700" b="1" spc="5" dirty="0">
                <a:latin typeface="Verdana"/>
                <a:cs typeface="Verdana"/>
              </a:rPr>
              <a:t>+2N</a:t>
            </a:r>
            <a:r>
              <a:rPr sz="1650" b="1" spc="7" baseline="-20202" dirty="0">
                <a:latin typeface="Verdana"/>
                <a:cs typeface="Verdana"/>
              </a:rPr>
              <a:t>I</a:t>
            </a:r>
            <a:endParaRPr sz="1650" baseline="-20202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6175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External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and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Internal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Path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Verdana"/>
                <a:cs typeface="Verdana"/>
              </a:rPr>
              <a:t>Lengths: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09476" y="4059815"/>
            <a:ext cx="2915576" cy="1968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341" y="600303"/>
            <a:ext cx="8592185" cy="5944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89915" indent="-457834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589915" algn="l"/>
                <a:tab pos="590550" algn="l"/>
              </a:tabLst>
            </a:pPr>
            <a:r>
              <a:rPr sz="1700" dirty="0">
                <a:latin typeface="Verdana"/>
                <a:cs typeface="Verdana"/>
              </a:rPr>
              <a:t>Assume a </a:t>
            </a:r>
            <a:r>
              <a:rPr sz="1700" spc="-5" dirty="0">
                <a:latin typeface="Verdana"/>
                <a:cs typeface="Verdana"/>
              </a:rPr>
              <a:t>2-tree with </a:t>
            </a:r>
            <a:r>
              <a:rPr sz="1700" dirty="0">
                <a:latin typeface="Verdana"/>
                <a:cs typeface="Verdana"/>
              </a:rPr>
              <a:t>n external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nodes.</a:t>
            </a:r>
            <a:endParaRPr sz="1700">
              <a:latin typeface="Verdana"/>
              <a:cs typeface="Verdana"/>
            </a:endParaRPr>
          </a:p>
          <a:p>
            <a:pPr marL="589915" indent="-457834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589915" algn="l"/>
                <a:tab pos="590550" algn="l"/>
              </a:tabLst>
            </a:pPr>
            <a:r>
              <a:rPr sz="1700" dirty="0">
                <a:latin typeface="Verdana"/>
                <a:cs typeface="Verdana"/>
              </a:rPr>
              <a:t>Suppose each of </a:t>
            </a:r>
            <a:r>
              <a:rPr sz="1700" spc="-5" dirty="0">
                <a:latin typeface="Verdana"/>
                <a:cs typeface="Verdana"/>
              </a:rPr>
              <a:t>the external </a:t>
            </a:r>
            <a:r>
              <a:rPr sz="1700" dirty="0">
                <a:latin typeface="Verdana"/>
                <a:cs typeface="Verdana"/>
              </a:rPr>
              <a:t>nodes is assigned a </a:t>
            </a:r>
            <a:r>
              <a:rPr sz="1700" spc="-5" dirty="0">
                <a:latin typeface="Verdana"/>
                <a:cs typeface="Verdana"/>
              </a:rPr>
              <a:t>(nonnegative)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weight.</a:t>
            </a:r>
            <a:endParaRPr sz="1700">
              <a:latin typeface="Verdana"/>
              <a:cs typeface="Verdana"/>
            </a:endParaRPr>
          </a:p>
          <a:p>
            <a:pPr marL="589915" marR="309880" indent="-4572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589915" algn="l"/>
                <a:tab pos="590550" algn="l"/>
              </a:tabLst>
            </a:pPr>
            <a:r>
              <a:rPr sz="1700" dirty="0">
                <a:latin typeface="Verdana"/>
                <a:cs typeface="Verdana"/>
              </a:rPr>
              <a:t>Then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(external) </a:t>
            </a:r>
            <a:r>
              <a:rPr sz="1700" spc="-5" dirty="0">
                <a:latin typeface="Verdana"/>
                <a:cs typeface="Verdana"/>
              </a:rPr>
              <a:t>weighted path length </a:t>
            </a:r>
            <a:r>
              <a:rPr sz="1700" dirty="0">
                <a:latin typeface="Verdana"/>
                <a:cs typeface="Verdana"/>
              </a:rPr>
              <a:t>P 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defined </a:t>
            </a:r>
            <a:r>
              <a:rPr sz="1700" spc="-5" dirty="0">
                <a:latin typeface="Verdana"/>
                <a:cs typeface="Verdana"/>
              </a:rPr>
              <a:t>to be  the </a:t>
            </a:r>
            <a:r>
              <a:rPr sz="1700" dirty="0">
                <a:latin typeface="Verdana"/>
                <a:cs typeface="Verdana"/>
              </a:rPr>
              <a:t>sum of </a:t>
            </a:r>
            <a:r>
              <a:rPr sz="1700" spc="-5" dirty="0">
                <a:latin typeface="Verdana"/>
                <a:cs typeface="Verdana"/>
              </a:rPr>
              <a:t>the weighted path </a:t>
            </a:r>
            <a:r>
              <a:rPr sz="1700" dirty="0">
                <a:latin typeface="Verdana"/>
                <a:cs typeface="Verdana"/>
              </a:rPr>
              <a:t>lengths;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i.e.,</a:t>
            </a:r>
            <a:endParaRPr sz="1700">
              <a:latin typeface="Verdana"/>
              <a:cs typeface="Verdana"/>
            </a:endParaRPr>
          </a:p>
          <a:p>
            <a:pPr marR="33020" algn="ctr">
              <a:lnSpc>
                <a:spcPct val="100000"/>
              </a:lnSpc>
              <a:spcBef>
                <a:spcPts val="1200"/>
              </a:spcBef>
            </a:pPr>
            <a:r>
              <a:rPr sz="1700" b="1" dirty="0">
                <a:solidFill>
                  <a:srgbClr val="FF3300"/>
                </a:solidFill>
                <a:latin typeface="Verdana"/>
                <a:cs typeface="Verdana"/>
              </a:rPr>
              <a:t>P= </a:t>
            </a:r>
            <a:r>
              <a:rPr sz="1700" b="1" spc="5" dirty="0">
                <a:solidFill>
                  <a:srgbClr val="FF3300"/>
                </a:solidFill>
                <a:latin typeface="Verdana"/>
                <a:cs typeface="Verdana"/>
              </a:rPr>
              <a:t>W</a:t>
            </a:r>
            <a:r>
              <a:rPr sz="1650" b="1" spc="7" baseline="-20202" dirty="0">
                <a:solidFill>
                  <a:srgbClr val="FF3300"/>
                </a:solidFill>
                <a:latin typeface="Verdana"/>
                <a:cs typeface="Verdana"/>
              </a:rPr>
              <a:t>1</a:t>
            </a:r>
            <a:r>
              <a:rPr sz="1700" b="1" spc="5" dirty="0">
                <a:solidFill>
                  <a:srgbClr val="FF3300"/>
                </a:solidFill>
                <a:latin typeface="Verdana"/>
                <a:cs typeface="Verdana"/>
              </a:rPr>
              <a:t>L</a:t>
            </a:r>
            <a:r>
              <a:rPr sz="1650" b="1" spc="7" baseline="-20202" dirty="0">
                <a:solidFill>
                  <a:srgbClr val="FF3300"/>
                </a:solidFill>
                <a:latin typeface="Verdana"/>
                <a:cs typeface="Verdana"/>
              </a:rPr>
              <a:t>1 </a:t>
            </a:r>
            <a:r>
              <a:rPr sz="1700" b="1" dirty="0">
                <a:solidFill>
                  <a:srgbClr val="FF3300"/>
                </a:solidFill>
                <a:latin typeface="Verdana"/>
                <a:cs typeface="Verdana"/>
              </a:rPr>
              <a:t>+ </a:t>
            </a:r>
            <a:r>
              <a:rPr sz="1700" b="1" spc="5" dirty="0">
                <a:solidFill>
                  <a:srgbClr val="FF3300"/>
                </a:solidFill>
                <a:latin typeface="Verdana"/>
                <a:cs typeface="Verdana"/>
              </a:rPr>
              <a:t>W</a:t>
            </a:r>
            <a:r>
              <a:rPr sz="1650" b="1" spc="7" baseline="-20202" dirty="0">
                <a:solidFill>
                  <a:srgbClr val="FF3300"/>
                </a:solidFill>
                <a:latin typeface="Verdana"/>
                <a:cs typeface="Verdana"/>
              </a:rPr>
              <a:t>2</a:t>
            </a:r>
            <a:r>
              <a:rPr sz="1700" b="1" spc="5" dirty="0">
                <a:solidFill>
                  <a:srgbClr val="FF3300"/>
                </a:solidFill>
                <a:latin typeface="Verdana"/>
                <a:cs typeface="Verdana"/>
              </a:rPr>
              <a:t>L</a:t>
            </a:r>
            <a:r>
              <a:rPr sz="1650" b="1" spc="7" baseline="-20202" dirty="0">
                <a:solidFill>
                  <a:srgbClr val="FF3300"/>
                </a:solidFill>
                <a:latin typeface="Verdana"/>
                <a:cs typeface="Verdana"/>
              </a:rPr>
              <a:t>2 </a:t>
            </a:r>
            <a:r>
              <a:rPr sz="1700" b="1" dirty="0">
                <a:solidFill>
                  <a:srgbClr val="FF3300"/>
                </a:solidFill>
                <a:latin typeface="Verdana"/>
                <a:cs typeface="Verdana"/>
              </a:rPr>
              <a:t>+ </a:t>
            </a:r>
            <a:r>
              <a:rPr sz="1700" b="1" spc="5" dirty="0">
                <a:solidFill>
                  <a:srgbClr val="FF3300"/>
                </a:solidFill>
                <a:latin typeface="Verdana"/>
                <a:cs typeface="Verdana"/>
              </a:rPr>
              <a:t>W</a:t>
            </a:r>
            <a:r>
              <a:rPr sz="1650" b="1" spc="7" baseline="-20202" dirty="0">
                <a:solidFill>
                  <a:srgbClr val="FF3300"/>
                </a:solidFill>
                <a:latin typeface="Verdana"/>
                <a:cs typeface="Verdana"/>
              </a:rPr>
              <a:t>3</a:t>
            </a:r>
            <a:r>
              <a:rPr sz="1700" b="1" spc="5" dirty="0">
                <a:solidFill>
                  <a:srgbClr val="FF3300"/>
                </a:solidFill>
                <a:latin typeface="Verdana"/>
                <a:cs typeface="Verdana"/>
              </a:rPr>
              <a:t>L</a:t>
            </a:r>
            <a:r>
              <a:rPr sz="1650" b="1" spc="7" baseline="-20202" dirty="0">
                <a:solidFill>
                  <a:srgbClr val="FF3300"/>
                </a:solidFill>
                <a:latin typeface="Verdana"/>
                <a:cs typeface="Verdana"/>
              </a:rPr>
              <a:t>3 </a:t>
            </a:r>
            <a:r>
              <a:rPr sz="1700" b="1" spc="-5" dirty="0">
                <a:solidFill>
                  <a:srgbClr val="FF3300"/>
                </a:solidFill>
                <a:latin typeface="Verdana"/>
                <a:cs typeface="Verdana"/>
              </a:rPr>
              <a:t>+…….+</a:t>
            </a:r>
            <a:r>
              <a:rPr sz="1700" b="1" spc="500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700" b="1" spc="5" dirty="0">
                <a:solidFill>
                  <a:srgbClr val="FF3300"/>
                </a:solidFill>
                <a:latin typeface="Verdana"/>
                <a:cs typeface="Verdana"/>
              </a:rPr>
              <a:t>W</a:t>
            </a:r>
            <a:r>
              <a:rPr sz="1650" b="1" spc="7" baseline="-20202" dirty="0">
                <a:solidFill>
                  <a:srgbClr val="FF3300"/>
                </a:solidFill>
                <a:latin typeface="Verdana"/>
                <a:cs typeface="Verdana"/>
              </a:rPr>
              <a:t>n</a:t>
            </a:r>
            <a:r>
              <a:rPr sz="1700" b="1" spc="5" dirty="0">
                <a:solidFill>
                  <a:srgbClr val="FF3300"/>
                </a:solidFill>
                <a:latin typeface="Verdana"/>
                <a:cs typeface="Verdana"/>
              </a:rPr>
              <a:t>L</a:t>
            </a:r>
            <a:r>
              <a:rPr sz="1650" b="1" spc="7" baseline="-20202" dirty="0">
                <a:solidFill>
                  <a:srgbClr val="FF3300"/>
                </a:solidFill>
                <a:latin typeface="Verdana"/>
                <a:cs typeface="Verdana"/>
              </a:rPr>
              <a:t>n</a:t>
            </a:r>
            <a:endParaRPr sz="1650" baseline="-20202">
              <a:latin typeface="Verdana"/>
              <a:cs typeface="Verdana"/>
            </a:endParaRPr>
          </a:p>
          <a:p>
            <a:pPr marL="589915" marR="322580">
              <a:lnSpc>
                <a:spcPct val="100000"/>
              </a:lnSpc>
              <a:spcBef>
                <a:spcPts val="1205"/>
              </a:spcBef>
              <a:tabLst>
                <a:tab pos="2484755" algn="l"/>
              </a:tabLst>
            </a:pPr>
            <a:r>
              <a:rPr sz="1700" dirty="0">
                <a:latin typeface="Verdana"/>
                <a:cs typeface="Verdana"/>
              </a:rPr>
              <a:t>Where W</a:t>
            </a:r>
            <a:r>
              <a:rPr sz="1650" baseline="-20202" dirty="0">
                <a:latin typeface="Verdana"/>
                <a:cs typeface="Verdana"/>
              </a:rPr>
              <a:t>i</a:t>
            </a:r>
            <a:r>
              <a:rPr sz="1650" spc="300" baseline="-20202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5" dirty="0">
                <a:latin typeface="Verdana"/>
                <a:cs typeface="Verdana"/>
              </a:rPr>
              <a:t>L</a:t>
            </a:r>
            <a:r>
              <a:rPr sz="1650" spc="7" baseline="-20202" dirty="0">
                <a:latin typeface="Verdana"/>
                <a:cs typeface="Verdana"/>
              </a:rPr>
              <a:t>i	</a:t>
            </a:r>
            <a:r>
              <a:rPr sz="1700" dirty="0">
                <a:latin typeface="Verdana"/>
                <a:cs typeface="Verdana"/>
              </a:rPr>
              <a:t>denote respectively the </a:t>
            </a:r>
            <a:r>
              <a:rPr sz="1700" spc="-5" dirty="0">
                <a:latin typeface="Verdana"/>
                <a:cs typeface="Verdana"/>
              </a:rPr>
              <a:t>weight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path </a:t>
            </a:r>
            <a:r>
              <a:rPr sz="1700" dirty="0">
                <a:latin typeface="Verdana"/>
                <a:cs typeface="Verdana"/>
              </a:rPr>
              <a:t>length of an  external node </a:t>
            </a:r>
            <a:r>
              <a:rPr sz="1700" spc="5" dirty="0">
                <a:latin typeface="Verdana"/>
                <a:cs typeface="Verdana"/>
              </a:rPr>
              <a:t>N</a:t>
            </a:r>
            <a:r>
              <a:rPr sz="1650" spc="7" baseline="-20202" dirty="0">
                <a:latin typeface="Verdana"/>
                <a:cs typeface="Verdana"/>
              </a:rPr>
              <a:t>i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2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2-tree.</a:t>
            </a:r>
            <a:endParaRPr sz="1700">
              <a:latin typeface="Verdana"/>
              <a:cs typeface="Verdana"/>
            </a:endParaRPr>
          </a:p>
          <a:p>
            <a:pPr marL="482600" marR="3277870" indent="-457200">
              <a:lnSpc>
                <a:spcPct val="100000"/>
              </a:lnSpc>
              <a:spcBef>
                <a:spcPts val="2035"/>
              </a:spcBef>
              <a:buFont typeface="Wingdings"/>
              <a:buChar char=""/>
              <a:tabLst>
                <a:tab pos="481965" algn="l"/>
                <a:tab pos="482600" algn="l"/>
              </a:tabLst>
            </a:pPr>
            <a:r>
              <a:rPr sz="1700" spc="-45" dirty="0">
                <a:latin typeface="Verdana"/>
                <a:cs typeface="Verdana"/>
              </a:rPr>
              <a:t>We </a:t>
            </a:r>
            <a:r>
              <a:rPr sz="1700" dirty="0">
                <a:latin typeface="Verdana"/>
                <a:cs typeface="Verdana"/>
              </a:rPr>
              <a:t>now consider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collection of all 2-trees 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n external nodes. It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clear </a:t>
            </a:r>
            <a:r>
              <a:rPr sz="1700" spc="-5" dirty="0">
                <a:latin typeface="Verdana"/>
                <a:cs typeface="Verdana"/>
              </a:rPr>
              <a:t>that </a:t>
            </a:r>
            <a:r>
              <a:rPr sz="1700" dirty="0">
                <a:latin typeface="Verdana"/>
                <a:cs typeface="Verdana"/>
              </a:rPr>
              <a:t>only  </a:t>
            </a:r>
            <a:r>
              <a:rPr sz="1700" spc="-5" dirty="0">
                <a:latin typeface="Verdana"/>
                <a:cs typeface="Verdana"/>
              </a:rPr>
              <a:t>the complete </a:t>
            </a:r>
            <a:r>
              <a:rPr sz="1700" dirty="0">
                <a:latin typeface="Verdana"/>
                <a:cs typeface="Verdana"/>
              </a:rPr>
              <a:t>tree among all </a:t>
            </a:r>
            <a:r>
              <a:rPr sz="1700" spc="-5" dirty="0">
                <a:latin typeface="Verdana"/>
                <a:cs typeface="Verdana"/>
              </a:rPr>
              <a:t>2-trees will  </a:t>
            </a:r>
            <a:r>
              <a:rPr sz="1700" spc="-10" dirty="0">
                <a:latin typeface="Verdana"/>
                <a:cs typeface="Verdana"/>
              </a:rPr>
              <a:t>have </a:t>
            </a:r>
            <a:r>
              <a:rPr sz="1700" dirty="0">
                <a:latin typeface="Verdana"/>
                <a:cs typeface="Verdana"/>
              </a:rPr>
              <a:t>a minimal external </a:t>
            </a:r>
            <a:r>
              <a:rPr sz="1700" spc="-5" dirty="0">
                <a:latin typeface="Verdana"/>
                <a:cs typeface="Verdana"/>
              </a:rPr>
              <a:t>path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length.</a:t>
            </a:r>
            <a:endParaRPr sz="1700">
              <a:latin typeface="Verdana"/>
              <a:cs typeface="Verdana"/>
            </a:endParaRPr>
          </a:p>
          <a:p>
            <a:pPr marL="482600" marR="3345179" indent="-4572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81965" algn="l"/>
                <a:tab pos="482600" algn="l"/>
              </a:tabLst>
            </a:pPr>
            <a:r>
              <a:rPr sz="1700" dirty="0">
                <a:latin typeface="Verdana"/>
                <a:cs typeface="Verdana"/>
              </a:rPr>
              <a:t>On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other hand, </a:t>
            </a:r>
            <a:r>
              <a:rPr sz="1700" spc="-5" dirty="0">
                <a:latin typeface="Verdana"/>
                <a:cs typeface="Verdana"/>
              </a:rPr>
              <a:t>suppose </a:t>
            </a:r>
            <a:r>
              <a:rPr sz="1700" dirty="0">
                <a:latin typeface="Verdana"/>
                <a:cs typeface="Verdana"/>
              </a:rPr>
              <a:t>each of </a:t>
            </a:r>
            <a:r>
              <a:rPr sz="1700" spc="-5" dirty="0">
                <a:latin typeface="Verdana"/>
                <a:cs typeface="Verdana"/>
              </a:rPr>
              <a:t>the  </a:t>
            </a:r>
            <a:r>
              <a:rPr sz="1700" spc="-10" dirty="0">
                <a:latin typeface="Verdana"/>
                <a:cs typeface="Verdana"/>
              </a:rPr>
              <a:t>above </a:t>
            </a:r>
            <a:r>
              <a:rPr sz="1700" spc="-5" dirty="0">
                <a:latin typeface="Verdana"/>
                <a:cs typeface="Verdana"/>
              </a:rPr>
              <a:t>2-trees is given the </a:t>
            </a:r>
            <a:r>
              <a:rPr sz="1700" dirty="0">
                <a:latin typeface="Verdana"/>
                <a:cs typeface="Verdana"/>
              </a:rPr>
              <a:t>same n </a:t>
            </a:r>
            <a:r>
              <a:rPr sz="1700" spc="-5" dirty="0">
                <a:latin typeface="Verdana"/>
                <a:cs typeface="Verdana"/>
              </a:rPr>
              <a:t>weights 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its </a:t>
            </a:r>
            <a:r>
              <a:rPr sz="1700" dirty="0">
                <a:latin typeface="Verdana"/>
                <a:cs typeface="Verdana"/>
              </a:rPr>
              <a:t>external nodes. Then </a:t>
            </a:r>
            <a:r>
              <a:rPr sz="1700" spc="-5" dirty="0">
                <a:latin typeface="Verdana"/>
                <a:cs typeface="Verdana"/>
              </a:rPr>
              <a:t>it is </a:t>
            </a:r>
            <a:r>
              <a:rPr sz="1700" dirty="0">
                <a:latin typeface="Verdana"/>
                <a:cs typeface="Verdana"/>
              </a:rPr>
              <a:t>not clear  </a:t>
            </a:r>
            <a:r>
              <a:rPr sz="1700" spc="-5" dirty="0">
                <a:latin typeface="Verdana"/>
                <a:cs typeface="Verdana"/>
              </a:rPr>
              <a:t>which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(complete </a:t>
            </a:r>
            <a:r>
              <a:rPr sz="1700" dirty="0">
                <a:latin typeface="Verdana"/>
                <a:cs typeface="Verdana"/>
              </a:rPr>
              <a:t>tree or </a:t>
            </a:r>
            <a:r>
              <a:rPr sz="1700" spc="5" dirty="0">
                <a:latin typeface="Verdana"/>
                <a:cs typeface="Verdana"/>
              </a:rPr>
              <a:t>non-  </a:t>
            </a:r>
            <a:r>
              <a:rPr sz="1700" spc="-5" dirty="0">
                <a:latin typeface="Verdana"/>
                <a:cs typeface="Verdana"/>
              </a:rPr>
              <a:t>complete </a:t>
            </a:r>
            <a:r>
              <a:rPr sz="1700" dirty="0">
                <a:latin typeface="Verdana"/>
                <a:cs typeface="Verdana"/>
              </a:rPr>
              <a:t>tree) </a:t>
            </a:r>
            <a:r>
              <a:rPr sz="1700" spc="-5" dirty="0">
                <a:latin typeface="Verdana"/>
                <a:cs typeface="Verdana"/>
              </a:rPr>
              <a:t>will </a:t>
            </a:r>
            <a:r>
              <a:rPr sz="1700" spc="-10" dirty="0">
                <a:latin typeface="Verdana"/>
                <a:cs typeface="Verdana"/>
              </a:rPr>
              <a:t>give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minimal weighted  path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length.</a:t>
            </a:r>
            <a:endParaRPr sz="1700">
              <a:latin typeface="Verdana"/>
              <a:cs typeface="Verdana"/>
            </a:endParaRPr>
          </a:p>
          <a:p>
            <a:pPr marL="4346575">
              <a:lnSpc>
                <a:spcPct val="100000"/>
              </a:lnSpc>
              <a:spcBef>
                <a:spcPts val="640"/>
              </a:spcBef>
            </a:pPr>
            <a:r>
              <a:rPr sz="1700" b="1" spc="-5" dirty="0">
                <a:solidFill>
                  <a:srgbClr val="FF3300"/>
                </a:solidFill>
                <a:latin typeface="Verdana"/>
                <a:cs typeface="Verdana"/>
              </a:rPr>
              <a:t>Fig: Extended binary </a:t>
            </a:r>
            <a:r>
              <a:rPr sz="1700" b="1" dirty="0">
                <a:solidFill>
                  <a:srgbClr val="FF3300"/>
                </a:solidFill>
                <a:latin typeface="Verdana"/>
                <a:cs typeface="Verdana"/>
              </a:rPr>
              <a:t>tree </a:t>
            </a:r>
            <a:r>
              <a:rPr sz="1700" b="1" spc="-5" dirty="0">
                <a:solidFill>
                  <a:srgbClr val="FF3300"/>
                </a:solidFill>
                <a:latin typeface="Verdana"/>
                <a:cs typeface="Verdana"/>
              </a:rPr>
              <a:t>or</a:t>
            </a:r>
            <a:r>
              <a:rPr sz="1700" b="1" spc="-105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FF3300"/>
                </a:solidFill>
                <a:latin typeface="Verdana"/>
                <a:cs typeface="Verdana"/>
              </a:rPr>
              <a:t>2-tree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4288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Weighted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Path </a:t>
            </a:r>
            <a:r>
              <a:rPr sz="2400" spc="-10" dirty="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  <a:r>
              <a:rPr sz="2400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3147" y="1750482"/>
            <a:ext cx="3229769" cy="1512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53397" y="1866666"/>
            <a:ext cx="2194941" cy="1670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81984" y="1510283"/>
            <a:ext cx="2616708" cy="2327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0791" y="3823208"/>
            <a:ext cx="8435340" cy="96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002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FF3300"/>
                </a:solidFill>
                <a:latin typeface="Verdana"/>
                <a:cs typeface="Verdana"/>
              </a:rPr>
              <a:t>Fig: </a:t>
            </a:r>
            <a:r>
              <a:rPr sz="1700" b="1" dirty="0">
                <a:solidFill>
                  <a:srgbClr val="FF3300"/>
                </a:solidFill>
                <a:latin typeface="Verdana"/>
                <a:cs typeface="Verdana"/>
              </a:rPr>
              <a:t>Three </a:t>
            </a:r>
            <a:r>
              <a:rPr sz="1700" b="1" spc="-5" dirty="0">
                <a:solidFill>
                  <a:srgbClr val="FF3300"/>
                </a:solidFill>
                <a:latin typeface="Verdana"/>
                <a:cs typeface="Verdana"/>
              </a:rPr>
              <a:t>Extended binary </a:t>
            </a:r>
            <a:r>
              <a:rPr sz="1700" b="1" dirty="0">
                <a:solidFill>
                  <a:srgbClr val="FF3300"/>
                </a:solidFill>
                <a:latin typeface="Verdana"/>
                <a:cs typeface="Verdana"/>
              </a:rPr>
              <a:t>tree </a:t>
            </a:r>
            <a:r>
              <a:rPr sz="1700" b="1" spc="-5" dirty="0">
                <a:solidFill>
                  <a:srgbClr val="FF3300"/>
                </a:solidFill>
                <a:latin typeface="Verdana"/>
                <a:cs typeface="Verdana"/>
              </a:rPr>
              <a:t>or </a:t>
            </a:r>
            <a:r>
              <a:rPr sz="1700" b="1" dirty="0">
                <a:solidFill>
                  <a:srgbClr val="FF3300"/>
                </a:solidFill>
                <a:latin typeface="Verdana"/>
                <a:cs typeface="Verdana"/>
              </a:rPr>
              <a:t>2-tree </a:t>
            </a:r>
            <a:r>
              <a:rPr sz="1700" b="1" spc="5" dirty="0">
                <a:solidFill>
                  <a:srgbClr val="FF3300"/>
                </a:solidFill>
                <a:latin typeface="Verdana"/>
                <a:cs typeface="Verdana"/>
              </a:rPr>
              <a:t>T</a:t>
            </a:r>
            <a:r>
              <a:rPr sz="1650" b="1" spc="7" baseline="-20202" dirty="0">
                <a:solidFill>
                  <a:srgbClr val="FF3300"/>
                </a:solidFill>
                <a:latin typeface="Verdana"/>
                <a:cs typeface="Verdana"/>
              </a:rPr>
              <a:t>1</a:t>
            </a:r>
            <a:r>
              <a:rPr sz="1700" b="1" spc="5" dirty="0">
                <a:solidFill>
                  <a:srgbClr val="FF3300"/>
                </a:solidFill>
                <a:latin typeface="Verdana"/>
                <a:cs typeface="Verdana"/>
              </a:rPr>
              <a:t>, </a:t>
            </a:r>
            <a:r>
              <a:rPr sz="1700" b="1" spc="10" dirty="0">
                <a:solidFill>
                  <a:srgbClr val="FF3300"/>
                </a:solidFill>
                <a:latin typeface="Verdana"/>
                <a:cs typeface="Verdana"/>
              </a:rPr>
              <a:t>T</a:t>
            </a:r>
            <a:r>
              <a:rPr sz="1650" b="1" spc="15" baseline="-20202" dirty="0">
                <a:solidFill>
                  <a:srgbClr val="FF3300"/>
                </a:solidFill>
                <a:latin typeface="Verdana"/>
                <a:cs typeface="Verdana"/>
              </a:rPr>
              <a:t>2 </a:t>
            </a:r>
            <a:r>
              <a:rPr sz="1700" b="1" dirty="0">
                <a:solidFill>
                  <a:srgbClr val="FF3300"/>
                </a:solidFill>
                <a:latin typeface="Verdana"/>
                <a:cs typeface="Verdana"/>
              </a:rPr>
              <a:t>and</a:t>
            </a:r>
            <a:r>
              <a:rPr sz="1700" b="1" spc="-380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700" b="1" spc="10" dirty="0">
                <a:solidFill>
                  <a:srgbClr val="FF3300"/>
                </a:solidFill>
                <a:latin typeface="Verdana"/>
                <a:cs typeface="Verdana"/>
              </a:rPr>
              <a:t>T</a:t>
            </a:r>
            <a:r>
              <a:rPr sz="1650" b="1" spc="15" baseline="-20202" dirty="0">
                <a:solidFill>
                  <a:srgbClr val="FF3300"/>
                </a:solidFill>
                <a:latin typeface="Verdana"/>
                <a:cs typeface="Verdana"/>
              </a:rPr>
              <a:t>3</a:t>
            </a:r>
            <a:endParaRPr sz="1650" baseline="-20202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250"/>
              </a:spcBef>
            </a:pPr>
            <a:r>
              <a:rPr sz="1700" b="1" dirty="0">
                <a:latin typeface="Verdana"/>
                <a:cs typeface="Verdana"/>
              </a:rPr>
              <a:t>The external path length and the weighted path lengths </a:t>
            </a:r>
            <a:r>
              <a:rPr sz="1700" b="1" spc="-5" dirty="0">
                <a:latin typeface="Verdana"/>
                <a:cs typeface="Verdana"/>
              </a:rPr>
              <a:t>of </a:t>
            </a:r>
            <a:r>
              <a:rPr sz="1700" b="1" dirty="0">
                <a:latin typeface="Verdana"/>
                <a:cs typeface="Verdana"/>
              </a:rPr>
              <a:t>the</a:t>
            </a:r>
            <a:r>
              <a:rPr sz="1700" b="1" spc="-26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above</a:t>
            </a:r>
            <a:endParaRPr sz="17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latin typeface="Verdana"/>
                <a:cs typeface="Verdana"/>
              </a:rPr>
              <a:t>trees are as</a:t>
            </a:r>
            <a:r>
              <a:rPr sz="1700" b="1" spc="-5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follows: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191" y="4759197"/>
            <a:ext cx="28549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Verdana"/>
                <a:cs typeface="Verdana"/>
              </a:rPr>
              <a:t>P</a:t>
            </a:r>
            <a:r>
              <a:rPr sz="1500" spc="-15" baseline="-19444" dirty="0">
                <a:latin typeface="Verdana"/>
                <a:cs typeface="Verdana"/>
              </a:rPr>
              <a:t>1</a:t>
            </a:r>
            <a:r>
              <a:rPr sz="1500" spc="-10" dirty="0">
                <a:latin typeface="Verdana"/>
                <a:cs typeface="Verdana"/>
              </a:rPr>
              <a:t>=2*2+3*2+5*2+11*2=42  P</a:t>
            </a:r>
            <a:r>
              <a:rPr sz="1500" spc="-15" baseline="-19444" dirty="0">
                <a:latin typeface="Verdana"/>
                <a:cs typeface="Verdana"/>
              </a:rPr>
              <a:t>2</a:t>
            </a:r>
            <a:r>
              <a:rPr sz="1500" spc="-10" dirty="0">
                <a:latin typeface="Verdana"/>
                <a:cs typeface="Verdana"/>
              </a:rPr>
              <a:t>=2*1+3*3+5*3+11*2=48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4037" y="4759197"/>
            <a:ext cx="1724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latin typeface="Verdana"/>
                <a:cs typeface="Verdana"/>
              </a:rPr>
              <a:t>L</a:t>
            </a:r>
            <a:r>
              <a:rPr sz="1500" spc="-22" baseline="-19444" dirty="0">
                <a:latin typeface="Verdana"/>
                <a:cs typeface="Verdana"/>
              </a:rPr>
              <a:t>E</a:t>
            </a:r>
            <a:r>
              <a:rPr sz="1500" spc="-7" baseline="-19444" dirty="0">
                <a:latin typeface="Verdana"/>
                <a:cs typeface="Verdana"/>
              </a:rPr>
              <a:t>1</a:t>
            </a:r>
            <a:r>
              <a:rPr sz="1500" spc="-5" dirty="0">
                <a:latin typeface="Verdana"/>
                <a:cs typeface="Verdana"/>
              </a:rPr>
              <a:t>=</a:t>
            </a:r>
            <a:r>
              <a:rPr sz="1500" spc="-10" dirty="0">
                <a:latin typeface="Verdana"/>
                <a:cs typeface="Verdana"/>
              </a:rPr>
              <a:t>2</a:t>
            </a:r>
            <a:r>
              <a:rPr sz="1500" spc="-5" dirty="0">
                <a:latin typeface="Verdana"/>
                <a:cs typeface="Verdana"/>
              </a:rPr>
              <a:t>+</a:t>
            </a:r>
            <a:r>
              <a:rPr sz="1500" spc="-10" dirty="0">
                <a:latin typeface="Verdana"/>
                <a:cs typeface="Verdana"/>
              </a:rPr>
              <a:t>2</a:t>
            </a:r>
            <a:r>
              <a:rPr sz="1500" spc="-5" dirty="0">
                <a:latin typeface="Verdana"/>
                <a:cs typeface="Verdana"/>
              </a:rPr>
              <a:t>+</a:t>
            </a:r>
            <a:r>
              <a:rPr sz="1500" spc="-10" dirty="0">
                <a:latin typeface="Verdana"/>
                <a:cs typeface="Verdana"/>
              </a:rPr>
              <a:t>2</a:t>
            </a:r>
            <a:r>
              <a:rPr sz="1500" spc="-5" dirty="0">
                <a:latin typeface="Verdana"/>
                <a:cs typeface="Verdana"/>
              </a:rPr>
              <a:t>+</a:t>
            </a:r>
            <a:r>
              <a:rPr sz="1500" spc="-10" dirty="0">
                <a:latin typeface="Verdana"/>
                <a:cs typeface="Verdana"/>
              </a:rPr>
              <a:t>2</a:t>
            </a:r>
            <a:r>
              <a:rPr sz="1500" spc="-5" dirty="0">
                <a:latin typeface="Verdana"/>
                <a:cs typeface="Verdana"/>
              </a:rPr>
              <a:t>=8  </a:t>
            </a:r>
            <a:r>
              <a:rPr sz="1500" spc="15" dirty="0">
                <a:latin typeface="Verdana"/>
                <a:cs typeface="Verdana"/>
              </a:rPr>
              <a:t>L</a:t>
            </a:r>
            <a:r>
              <a:rPr sz="1500" spc="-22" baseline="-19444" dirty="0">
                <a:latin typeface="Verdana"/>
                <a:cs typeface="Verdana"/>
              </a:rPr>
              <a:t>E</a:t>
            </a:r>
            <a:r>
              <a:rPr sz="1500" spc="-7" baseline="-19444" dirty="0">
                <a:latin typeface="Verdana"/>
                <a:cs typeface="Verdana"/>
              </a:rPr>
              <a:t>2</a:t>
            </a:r>
            <a:r>
              <a:rPr sz="1500" spc="-5" dirty="0">
                <a:latin typeface="Verdana"/>
                <a:cs typeface="Verdana"/>
              </a:rPr>
              <a:t>=</a:t>
            </a:r>
            <a:r>
              <a:rPr sz="1500" spc="-10" dirty="0">
                <a:latin typeface="Verdana"/>
                <a:cs typeface="Verdana"/>
              </a:rPr>
              <a:t>2</a:t>
            </a:r>
            <a:r>
              <a:rPr sz="1500" spc="-5" dirty="0">
                <a:latin typeface="Verdana"/>
                <a:cs typeface="Verdana"/>
              </a:rPr>
              <a:t>+</a:t>
            </a:r>
            <a:r>
              <a:rPr sz="1500" spc="-10" dirty="0">
                <a:latin typeface="Verdana"/>
                <a:cs typeface="Verdana"/>
              </a:rPr>
              <a:t>3</a:t>
            </a:r>
            <a:r>
              <a:rPr sz="1500" spc="-5" dirty="0">
                <a:latin typeface="Verdana"/>
                <a:cs typeface="Verdana"/>
              </a:rPr>
              <a:t>+</a:t>
            </a:r>
            <a:r>
              <a:rPr sz="1500" spc="-10" dirty="0">
                <a:latin typeface="Verdana"/>
                <a:cs typeface="Verdana"/>
              </a:rPr>
              <a:t>3</a:t>
            </a:r>
            <a:r>
              <a:rPr sz="1500" spc="-5" dirty="0">
                <a:latin typeface="Verdana"/>
                <a:cs typeface="Verdana"/>
              </a:rPr>
              <a:t>+</a:t>
            </a:r>
            <a:r>
              <a:rPr sz="1500" spc="-10" dirty="0">
                <a:latin typeface="Verdana"/>
                <a:cs typeface="Verdana"/>
              </a:rPr>
              <a:t>1</a:t>
            </a:r>
            <a:r>
              <a:rPr sz="1500" spc="-5" dirty="0">
                <a:latin typeface="Verdana"/>
                <a:cs typeface="Verdana"/>
              </a:rPr>
              <a:t>=9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091" y="5216397"/>
            <a:ext cx="85432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0">
              <a:lnSpc>
                <a:spcPct val="100000"/>
              </a:lnSpc>
              <a:spcBef>
                <a:spcPts val="100"/>
              </a:spcBef>
              <a:tabLst>
                <a:tab pos="4813935" algn="l"/>
              </a:tabLst>
            </a:pPr>
            <a:r>
              <a:rPr sz="1500" spc="-10" dirty="0">
                <a:latin typeface="Verdana"/>
                <a:cs typeface="Verdana"/>
              </a:rPr>
              <a:t>P</a:t>
            </a:r>
            <a:r>
              <a:rPr sz="1500" spc="-15" baseline="-19444" dirty="0">
                <a:latin typeface="Verdana"/>
                <a:cs typeface="Verdana"/>
              </a:rPr>
              <a:t>3</a:t>
            </a:r>
            <a:r>
              <a:rPr sz="1500" spc="-10" dirty="0">
                <a:latin typeface="Verdana"/>
                <a:cs typeface="Verdana"/>
              </a:rPr>
              <a:t>=2*3+3*3+5*2+11*1=36	L</a:t>
            </a:r>
            <a:r>
              <a:rPr sz="1500" spc="-15" baseline="-19444" dirty="0">
                <a:latin typeface="Verdana"/>
                <a:cs typeface="Verdana"/>
              </a:rPr>
              <a:t>E3</a:t>
            </a:r>
            <a:r>
              <a:rPr sz="1500" spc="-10" dirty="0">
                <a:latin typeface="Verdana"/>
                <a:cs typeface="Verdana"/>
              </a:rPr>
              <a:t>=2+3+3+1=9</a:t>
            </a:r>
            <a:endParaRPr sz="1500">
              <a:latin typeface="Verdana"/>
              <a:cs typeface="Verdana"/>
            </a:endParaRPr>
          </a:p>
          <a:p>
            <a:pPr marL="508000" marR="43180" indent="-457200">
              <a:lnSpc>
                <a:spcPct val="100000"/>
              </a:lnSpc>
              <a:buFont typeface="Wingdings"/>
              <a:buChar char=""/>
              <a:tabLst>
                <a:tab pos="507365" algn="l"/>
                <a:tab pos="508000" algn="l"/>
                <a:tab pos="4424045" algn="l"/>
              </a:tabLst>
            </a:pP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quantities </a:t>
            </a:r>
            <a:r>
              <a:rPr sz="1500" spc="-5" dirty="0">
                <a:latin typeface="Verdana"/>
                <a:cs typeface="Verdana"/>
              </a:rPr>
              <a:t>P</a:t>
            </a:r>
            <a:r>
              <a:rPr sz="1500" spc="-7" baseline="-19444" dirty="0">
                <a:latin typeface="Verdana"/>
                <a:cs typeface="Verdana"/>
              </a:rPr>
              <a:t>1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10" dirty="0">
                <a:latin typeface="Verdana"/>
                <a:cs typeface="Verdana"/>
              </a:rPr>
              <a:t>P</a:t>
            </a:r>
            <a:r>
              <a:rPr sz="1500" spc="-15" baseline="-19444" dirty="0">
                <a:latin typeface="Verdana"/>
                <a:cs typeface="Verdana"/>
              </a:rPr>
              <a:t>3 </a:t>
            </a:r>
            <a:r>
              <a:rPr sz="1500" spc="-10" dirty="0">
                <a:latin typeface="Verdana"/>
                <a:cs typeface="Verdana"/>
              </a:rPr>
              <a:t>indicate </a:t>
            </a:r>
            <a:r>
              <a:rPr sz="1500" spc="-5" dirty="0">
                <a:latin typeface="Verdana"/>
                <a:cs typeface="Verdana"/>
              </a:rPr>
              <a:t>that the complete </a:t>
            </a:r>
            <a:r>
              <a:rPr sz="1500" spc="-10" dirty="0">
                <a:latin typeface="Verdana"/>
                <a:cs typeface="Verdana"/>
              </a:rPr>
              <a:t>tree </a:t>
            </a:r>
            <a:r>
              <a:rPr sz="1500" spc="-5" dirty="0">
                <a:latin typeface="Verdana"/>
                <a:cs typeface="Verdana"/>
              </a:rPr>
              <a:t>need </a:t>
            </a:r>
            <a:r>
              <a:rPr sz="1500" dirty="0">
                <a:latin typeface="Verdana"/>
                <a:cs typeface="Verdana"/>
              </a:rPr>
              <a:t>not </a:t>
            </a:r>
            <a:r>
              <a:rPr sz="1500" spc="-10" dirty="0">
                <a:latin typeface="Verdana"/>
                <a:cs typeface="Verdana"/>
              </a:rPr>
              <a:t>give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minimum  path length </a:t>
            </a:r>
            <a:r>
              <a:rPr sz="1500" spc="-114" dirty="0">
                <a:latin typeface="Verdana"/>
                <a:cs typeface="Verdana"/>
              </a:rPr>
              <a:t>P,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quantities</a:t>
            </a:r>
            <a:r>
              <a:rPr sz="1500" spc="18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P</a:t>
            </a:r>
            <a:r>
              <a:rPr sz="1500" spc="-7" baseline="-19444" dirty="0">
                <a:latin typeface="Verdana"/>
                <a:cs typeface="Verdana"/>
              </a:rPr>
              <a:t>2</a:t>
            </a:r>
            <a:r>
              <a:rPr sz="1500" baseline="-19444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	</a:t>
            </a:r>
            <a:r>
              <a:rPr sz="1500" spc="-10" dirty="0">
                <a:latin typeface="Verdana"/>
                <a:cs typeface="Verdana"/>
              </a:rPr>
              <a:t>P</a:t>
            </a:r>
            <a:r>
              <a:rPr sz="1500" spc="-15" baseline="-19444" dirty="0">
                <a:latin typeface="Verdana"/>
                <a:cs typeface="Verdana"/>
              </a:rPr>
              <a:t>3 </a:t>
            </a:r>
            <a:r>
              <a:rPr sz="1500" spc="-5" dirty="0">
                <a:latin typeface="Verdana"/>
                <a:cs typeface="Verdana"/>
              </a:rPr>
              <a:t>indicate that </a:t>
            </a:r>
            <a:r>
              <a:rPr sz="1500" spc="-10" dirty="0">
                <a:latin typeface="Verdana"/>
                <a:cs typeface="Verdana"/>
              </a:rPr>
              <a:t>similar </a:t>
            </a:r>
            <a:r>
              <a:rPr sz="1500" spc="-5" dirty="0">
                <a:latin typeface="Verdana"/>
                <a:cs typeface="Verdana"/>
              </a:rPr>
              <a:t>trees need </a:t>
            </a:r>
            <a:r>
              <a:rPr sz="1500" dirty="0">
                <a:latin typeface="Verdana"/>
                <a:cs typeface="Verdana"/>
              </a:rPr>
              <a:t>not </a:t>
            </a:r>
            <a:r>
              <a:rPr sz="1500" spc="-10" dirty="0">
                <a:latin typeface="Verdana"/>
                <a:cs typeface="Verdana"/>
              </a:rPr>
              <a:t>give 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dirty="0">
                <a:latin typeface="Verdana"/>
                <a:cs typeface="Verdana"/>
              </a:rPr>
              <a:t>same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lengths.</a:t>
            </a:r>
            <a:endParaRPr sz="1500">
              <a:latin typeface="Verdana"/>
              <a:cs typeface="Verdana"/>
            </a:endParaRPr>
          </a:p>
          <a:p>
            <a:pPr marL="508000" indent="-457200">
              <a:lnSpc>
                <a:spcPct val="100000"/>
              </a:lnSpc>
              <a:buFont typeface="Wingdings"/>
              <a:buChar char=""/>
              <a:tabLst>
                <a:tab pos="507365" algn="l"/>
                <a:tab pos="508000" algn="l"/>
              </a:tabLst>
            </a:pPr>
            <a:r>
              <a:rPr sz="1500" spc="-35" dirty="0">
                <a:solidFill>
                  <a:srgbClr val="FF3300"/>
                </a:solidFill>
                <a:latin typeface="Verdana"/>
                <a:cs typeface="Verdana"/>
              </a:rPr>
              <a:t>We </a:t>
            </a:r>
            <a:r>
              <a:rPr sz="1500" spc="-5" dirty="0">
                <a:solidFill>
                  <a:srgbClr val="FF3300"/>
                </a:solidFill>
                <a:latin typeface="Verdana"/>
                <a:cs typeface="Verdana"/>
              </a:rPr>
              <a:t>see that the complete </a:t>
            </a:r>
            <a:r>
              <a:rPr sz="1500" spc="-10" dirty="0">
                <a:solidFill>
                  <a:srgbClr val="FF3300"/>
                </a:solidFill>
                <a:latin typeface="Verdana"/>
                <a:cs typeface="Verdana"/>
              </a:rPr>
              <a:t>tree </a:t>
            </a:r>
            <a:r>
              <a:rPr sz="1500" dirty="0">
                <a:solidFill>
                  <a:srgbClr val="FF3300"/>
                </a:solidFill>
                <a:latin typeface="Verdana"/>
                <a:cs typeface="Verdana"/>
              </a:rPr>
              <a:t>has </a:t>
            </a:r>
            <a:r>
              <a:rPr sz="1500" spc="-5" dirty="0">
                <a:solidFill>
                  <a:srgbClr val="FF3300"/>
                </a:solidFill>
                <a:latin typeface="Verdana"/>
                <a:cs typeface="Verdana"/>
              </a:rPr>
              <a:t>the </a:t>
            </a:r>
            <a:r>
              <a:rPr sz="1500" spc="-10" dirty="0">
                <a:solidFill>
                  <a:srgbClr val="FF3300"/>
                </a:solidFill>
                <a:latin typeface="Verdana"/>
                <a:cs typeface="Verdana"/>
              </a:rPr>
              <a:t>minimal </a:t>
            </a:r>
            <a:r>
              <a:rPr sz="1500" spc="-5" dirty="0">
                <a:solidFill>
                  <a:srgbClr val="FF3300"/>
                </a:solidFill>
                <a:latin typeface="Verdana"/>
                <a:cs typeface="Verdana"/>
              </a:rPr>
              <a:t>external path</a:t>
            </a:r>
            <a:r>
              <a:rPr sz="1500" spc="55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3300"/>
                </a:solidFill>
                <a:latin typeface="Verdana"/>
                <a:cs typeface="Verdana"/>
              </a:rPr>
              <a:t>length.</a:t>
            </a:r>
            <a:endParaRPr sz="1500">
              <a:latin typeface="Verdana"/>
              <a:cs typeface="Verdana"/>
            </a:endParaRPr>
          </a:p>
          <a:p>
            <a:pPr marL="508000" indent="-457200">
              <a:lnSpc>
                <a:spcPct val="100000"/>
              </a:lnSpc>
              <a:buFont typeface="Wingdings"/>
              <a:buChar char=""/>
              <a:tabLst>
                <a:tab pos="507365" algn="l"/>
                <a:tab pos="508000" algn="l"/>
              </a:tabLst>
            </a:pPr>
            <a:r>
              <a:rPr sz="1500" spc="-5" dirty="0">
                <a:latin typeface="Verdana"/>
                <a:cs typeface="Verdana"/>
              </a:rPr>
              <a:t>Among all the </a:t>
            </a:r>
            <a:r>
              <a:rPr sz="1500" spc="-10" dirty="0">
                <a:latin typeface="Verdana"/>
                <a:cs typeface="Verdana"/>
              </a:rPr>
              <a:t>2-trees with </a:t>
            </a:r>
            <a:r>
              <a:rPr sz="1500" dirty="0">
                <a:latin typeface="Verdana"/>
                <a:cs typeface="Verdana"/>
              </a:rPr>
              <a:t>n </a:t>
            </a:r>
            <a:r>
              <a:rPr sz="1500" spc="-5" dirty="0">
                <a:latin typeface="Verdana"/>
                <a:cs typeface="Verdana"/>
              </a:rPr>
              <a:t>external nodes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10" dirty="0">
                <a:latin typeface="Verdana"/>
                <a:cs typeface="Verdana"/>
              </a:rPr>
              <a:t>given weights, </a:t>
            </a:r>
            <a:r>
              <a:rPr sz="1500" spc="-5" dirty="0">
                <a:latin typeface="Verdana"/>
                <a:cs typeface="Verdana"/>
              </a:rPr>
              <a:t>we </a:t>
            </a:r>
            <a:r>
              <a:rPr sz="1500" dirty="0">
                <a:latin typeface="Verdana"/>
                <a:cs typeface="Verdana"/>
              </a:rPr>
              <a:t>can </a:t>
            </a:r>
            <a:r>
              <a:rPr sz="1500" spc="-5" dirty="0">
                <a:latin typeface="Verdana"/>
                <a:cs typeface="Verdana"/>
              </a:rPr>
              <a:t>find </a:t>
            </a:r>
            <a:r>
              <a:rPr sz="1500" dirty="0">
                <a:latin typeface="Verdana"/>
                <a:cs typeface="Verdana"/>
              </a:rPr>
              <a:t>a</a:t>
            </a:r>
            <a:r>
              <a:rPr sz="1500" spc="14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tree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4288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Weighted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Path </a:t>
            </a:r>
            <a:r>
              <a:rPr sz="2400" spc="-10" dirty="0">
                <a:solidFill>
                  <a:srgbClr val="000000"/>
                </a:solidFill>
                <a:latin typeface="Verdana"/>
                <a:cs typeface="Verdana"/>
              </a:rPr>
              <a:t>Length</a:t>
            </a:r>
            <a:r>
              <a:rPr sz="2400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P: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64" y="6525979"/>
            <a:ext cx="4095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13.30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3391" y="6587330"/>
            <a:ext cx="6201410" cy="257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Verdana"/>
                <a:cs typeface="Verdana"/>
              </a:rPr>
              <a:t>with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10" dirty="0">
                <a:latin typeface="Verdana"/>
                <a:cs typeface="Verdana"/>
              </a:rPr>
              <a:t>minimum-weighted </a:t>
            </a:r>
            <a:r>
              <a:rPr sz="1500" spc="-5" dirty="0">
                <a:latin typeface="Verdana"/>
                <a:cs typeface="Verdana"/>
              </a:rPr>
              <a:t>path length using Huffman</a:t>
            </a:r>
            <a:r>
              <a:rPr sz="1500" spc="10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algorithm.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938" y="523747"/>
            <a:ext cx="8442960" cy="132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Example:</a:t>
            </a:r>
            <a:endParaRPr sz="1700">
              <a:latin typeface="Verdana"/>
              <a:cs typeface="Verdana"/>
            </a:endParaRPr>
          </a:p>
          <a:p>
            <a:pPr marL="38100" marR="30480">
              <a:lnSpc>
                <a:spcPct val="100000"/>
              </a:lnSpc>
            </a:pPr>
            <a:r>
              <a:rPr sz="1700" spc="5" dirty="0">
                <a:latin typeface="Verdana"/>
                <a:cs typeface="Verdana"/>
              </a:rPr>
              <a:t>Three </a:t>
            </a:r>
            <a:r>
              <a:rPr sz="1700" spc="-5" dirty="0">
                <a:latin typeface="Verdana"/>
                <a:cs typeface="Verdana"/>
              </a:rPr>
              <a:t>2-trees </a:t>
            </a:r>
            <a:r>
              <a:rPr sz="1700" spc="5" dirty="0">
                <a:latin typeface="Verdana"/>
                <a:cs typeface="Verdana"/>
              </a:rPr>
              <a:t>T</a:t>
            </a:r>
            <a:r>
              <a:rPr sz="1650" b="1" spc="7" baseline="-20202" dirty="0">
                <a:latin typeface="Verdana"/>
                <a:cs typeface="Verdana"/>
              </a:rPr>
              <a:t>1</a:t>
            </a:r>
            <a:r>
              <a:rPr sz="1700" spc="5" dirty="0">
                <a:latin typeface="Verdana"/>
                <a:cs typeface="Verdana"/>
              </a:rPr>
              <a:t>, </a:t>
            </a:r>
            <a:r>
              <a:rPr sz="1700" spc="10" dirty="0">
                <a:latin typeface="Verdana"/>
                <a:cs typeface="Verdana"/>
              </a:rPr>
              <a:t>T</a:t>
            </a:r>
            <a:r>
              <a:rPr sz="1650" b="1" spc="15" baseline="-20202" dirty="0">
                <a:latin typeface="Verdana"/>
                <a:cs typeface="Verdana"/>
              </a:rPr>
              <a:t>2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10" dirty="0">
                <a:latin typeface="Verdana"/>
                <a:cs typeface="Verdana"/>
              </a:rPr>
              <a:t>T</a:t>
            </a:r>
            <a:r>
              <a:rPr sz="1650" b="1" spc="15" baseline="-20202" dirty="0">
                <a:latin typeface="Verdana"/>
                <a:cs typeface="Verdana"/>
              </a:rPr>
              <a:t>3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same number of external nodes are shown  in the figures </a:t>
            </a:r>
            <a:r>
              <a:rPr sz="1700" spc="-10" dirty="0">
                <a:latin typeface="Verdana"/>
                <a:cs typeface="Verdana"/>
              </a:rPr>
              <a:t>below. </a:t>
            </a:r>
            <a:r>
              <a:rPr sz="1700" spc="-15" dirty="0">
                <a:latin typeface="Verdana"/>
                <a:cs typeface="Verdana"/>
              </a:rPr>
              <a:t>Weights </a:t>
            </a:r>
            <a:r>
              <a:rPr sz="1700" dirty="0">
                <a:latin typeface="Verdana"/>
                <a:cs typeface="Verdana"/>
              </a:rPr>
              <a:t>of the nodes </a:t>
            </a:r>
            <a:r>
              <a:rPr sz="1700" spc="5" dirty="0">
                <a:latin typeface="Verdana"/>
                <a:cs typeface="Verdana"/>
              </a:rPr>
              <a:t>are </a:t>
            </a:r>
            <a:r>
              <a:rPr sz="1700" dirty="0">
                <a:latin typeface="Verdana"/>
                <a:cs typeface="Verdana"/>
              </a:rPr>
              <a:t>2, 3, 5 and 11. Determine </a:t>
            </a:r>
            <a:r>
              <a:rPr sz="1700" spc="-5" dirty="0">
                <a:latin typeface="Verdana"/>
                <a:cs typeface="Verdana"/>
              </a:rPr>
              <a:t>the  </a:t>
            </a:r>
            <a:r>
              <a:rPr sz="1700" dirty="0">
                <a:latin typeface="Verdana"/>
                <a:cs typeface="Verdana"/>
              </a:rPr>
              <a:t>external </a:t>
            </a:r>
            <a:r>
              <a:rPr sz="1700" spc="-5" dirty="0">
                <a:latin typeface="Verdana"/>
                <a:cs typeface="Verdana"/>
              </a:rPr>
              <a:t>path </a:t>
            </a:r>
            <a:r>
              <a:rPr sz="1700" dirty="0">
                <a:latin typeface="Verdana"/>
                <a:cs typeface="Verdana"/>
              </a:rPr>
              <a:t>length L and (external) weighted </a:t>
            </a:r>
            <a:r>
              <a:rPr sz="1700" spc="-5" dirty="0">
                <a:latin typeface="Verdana"/>
                <a:cs typeface="Verdana"/>
              </a:rPr>
              <a:t>path </a:t>
            </a:r>
            <a:r>
              <a:rPr sz="1700" dirty="0">
                <a:latin typeface="Verdana"/>
                <a:cs typeface="Verdana"/>
              </a:rPr>
              <a:t>length P for each of the  tree.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1057477"/>
            <a:ext cx="7621270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0000FF"/>
                </a:solidFill>
                <a:latin typeface="Verdana"/>
                <a:cs typeface="Verdana"/>
              </a:rPr>
              <a:t>Advantages </a:t>
            </a:r>
            <a:r>
              <a:rPr sz="1700" b="1" spc="-5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1700" b="1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0000FF"/>
                </a:solidFill>
                <a:latin typeface="Verdana"/>
                <a:cs typeface="Verdana"/>
              </a:rPr>
              <a:t>BST: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A nonempty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search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tree-</a:t>
            </a:r>
            <a:endParaRPr sz="17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1500" spc="-10" dirty="0">
                <a:latin typeface="Verdana"/>
                <a:cs typeface="Verdana"/>
              </a:rPr>
              <a:t>enables </a:t>
            </a:r>
            <a:r>
              <a:rPr sz="1500" dirty="0">
                <a:latin typeface="Verdana"/>
                <a:cs typeface="Verdana"/>
              </a:rPr>
              <a:t>us </a:t>
            </a:r>
            <a:r>
              <a:rPr sz="1500" spc="-5" dirty="0">
                <a:latin typeface="Verdana"/>
                <a:cs typeface="Verdana"/>
              </a:rPr>
              <a:t>to search </a:t>
            </a:r>
            <a:r>
              <a:rPr sz="1500" dirty="0">
                <a:latin typeface="Verdana"/>
                <a:cs typeface="Verdana"/>
              </a:rPr>
              <a:t>for and </a:t>
            </a:r>
            <a:r>
              <a:rPr sz="1500" spc="-5" dirty="0">
                <a:latin typeface="Verdana"/>
                <a:cs typeface="Verdana"/>
              </a:rPr>
              <a:t>to find </a:t>
            </a:r>
            <a:r>
              <a:rPr sz="1500" dirty="0">
                <a:latin typeface="Verdana"/>
                <a:cs typeface="Verdana"/>
              </a:rPr>
              <a:t>an </a:t>
            </a:r>
            <a:r>
              <a:rPr sz="1500" spc="-10" dirty="0">
                <a:latin typeface="Verdana"/>
                <a:cs typeface="Verdana"/>
              </a:rPr>
              <a:t>element with comparatively less  </a:t>
            </a:r>
            <a:r>
              <a:rPr sz="1500" spc="-5" dirty="0">
                <a:latin typeface="Verdana"/>
                <a:cs typeface="Verdana"/>
              </a:rPr>
              <a:t>running </a:t>
            </a:r>
            <a:r>
              <a:rPr sz="1500" spc="-10" dirty="0">
                <a:latin typeface="Verdana"/>
                <a:cs typeface="Verdana"/>
              </a:rPr>
              <a:t>time </a:t>
            </a:r>
            <a:r>
              <a:rPr sz="1500" spc="-5" dirty="0">
                <a:latin typeface="Verdana"/>
                <a:cs typeface="Verdana"/>
              </a:rPr>
              <a:t>than that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sorted </a:t>
            </a:r>
            <a:r>
              <a:rPr sz="1500" spc="-10" dirty="0">
                <a:latin typeface="Verdana"/>
                <a:cs typeface="Verdana"/>
              </a:rPr>
              <a:t>linear </a:t>
            </a:r>
            <a:r>
              <a:rPr sz="1500" spc="-15" dirty="0">
                <a:latin typeface="Verdana"/>
                <a:cs typeface="Verdana"/>
              </a:rPr>
              <a:t>array </a:t>
            </a:r>
            <a:r>
              <a:rPr sz="1500" dirty="0">
                <a:latin typeface="Verdana"/>
                <a:cs typeface="Verdana"/>
              </a:rPr>
              <a:t>or </a:t>
            </a:r>
            <a:r>
              <a:rPr sz="1500" spc="-15" dirty="0">
                <a:latin typeface="Verdana"/>
                <a:cs typeface="Verdana"/>
              </a:rPr>
              <a:t>linked</a:t>
            </a:r>
            <a:r>
              <a:rPr sz="1500" spc="12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list.</a:t>
            </a:r>
            <a:endParaRPr sz="15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285" algn="l"/>
                <a:tab pos="756920" algn="l"/>
              </a:tabLst>
            </a:pPr>
            <a:r>
              <a:rPr sz="1500" spc="-10" dirty="0">
                <a:latin typeface="Verdana"/>
                <a:cs typeface="Verdana"/>
              </a:rPr>
              <a:t>enables </a:t>
            </a:r>
            <a:r>
              <a:rPr sz="1500" dirty="0">
                <a:latin typeface="Verdana"/>
                <a:cs typeface="Verdana"/>
              </a:rPr>
              <a:t>us </a:t>
            </a:r>
            <a:r>
              <a:rPr sz="1500" spc="-5" dirty="0">
                <a:latin typeface="Verdana"/>
                <a:cs typeface="Verdana"/>
              </a:rPr>
              <a:t>to insert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10" dirty="0">
                <a:latin typeface="Verdana"/>
                <a:cs typeface="Verdana"/>
              </a:rPr>
              <a:t>delete elements</a:t>
            </a:r>
            <a:r>
              <a:rPr sz="1500" spc="8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easily.</a:t>
            </a:r>
            <a:endParaRPr sz="15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285" algn="l"/>
                <a:tab pos="756920" algn="l"/>
              </a:tabLst>
            </a:pPr>
            <a:r>
              <a:rPr sz="1500" spc="-10" dirty="0">
                <a:latin typeface="Verdana"/>
                <a:cs typeface="Verdana"/>
              </a:rPr>
              <a:t>is ideal </a:t>
            </a:r>
            <a:r>
              <a:rPr sz="1500" dirty="0">
                <a:latin typeface="Verdana"/>
                <a:cs typeface="Verdana"/>
              </a:rPr>
              <a:t>for </a:t>
            </a:r>
            <a:r>
              <a:rPr sz="1500" spc="-10" dirty="0">
                <a:latin typeface="Verdana"/>
                <a:cs typeface="Verdana"/>
              </a:rPr>
              <a:t>implementing</a:t>
            </a:r>
            <a:r>
              <a:rPr sz="1500" spc="8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dictionaries.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39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64" y="6511543"/>
            <a:ext cx="323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13.4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1289" y="538099"/>
            <a:ext cx="8573135" cy="6060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8475" marR="313055" indent="-4572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98475" algn="l"/>
                <a:tab pos="499109" algn="l"/>
                <a:tab pos="5567680" algn="l"/>
              </a:tabLst>
            </a:pPr>
            <a:r>
              <a:rPr sz="1700" dirty="0">
                <a:latin typeface="Verdana"/>
                <a:cs typeface="Verdana"/>
              </a:rPr>
              <a:t>Huffman </a:t>
            </a:r>
            <a:r>
              <a:rPr sz="1700" spc="-5" dirty="0">
                <a:latin typeface="Verdana"/>
                <a:cs typeface="Verdana"/>
              </a:rPr>
              <a:t>code is </a:t>
            </a:r>
            <a:r>
              <a:rPr sz="1700" dirty="0">
                <a:latin typeface="Verdana"/>
                <a:cs typeface="Verdana"/>
              </a:rPr>
              <a:t>a technique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compressing	</a:t>
            </a:r>
            <a:r>
              <a:rPr sz="1700" spc="-5" dirty="0">
                <a:latin typeface="Verdana"/>
                <a:cs typeface="Verdana"/>
              </a:rPr>
              <a:t>data, which </a:t>
            </a:r>
            <a:r>
              <a:rPr sz="1700" dirty="0">
                <a:latin typeface="Verdana"/>
                <a:cs typeface="Verdana"/>
              </a:rPr>
              <a:t>relies on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 relative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frequency </a:t>
            </a:r>
            <a:r>
              <a:rPr sz="1700" spc="-20" dirty="0">
                <a:latin typeface="Verdana"/>
                <a:cs typeface="Verdana"/>
              </a:rPr>
              <a:t>(i.e.,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number of occurrences of a symbol) </a:t>
            </a:r>
            <a:r>
              <a:rPr sz="1700" spc="-5" dirty="0">
                <a:latin typeface="Verdana"/>
                <a:cs typeface="Verdana"/>
              </a:rPr>
              <a:t>with  which different </a:t>
            </a:r>
            <a:r>
              <a:rPr sz="1700" dirty="0">
                <a:latin typeface="Verdana"/>
                <a:cs typeface="Verdana"/>
              </a:rPr>
              <a:t>symbols </a:t>
            </a:r>
            <a:r>
              <a:rPr sz="1700" spc="-5" dirty="0">
                <a:latin typeface="Verdana"/>
                <a:cs typeface="Verdana"/>
              </a:rPr>
              <a:t>appear </a:t>
            </a:r>
            <a:r>
              <a:rPr sz="1700" dirty="0">
                <a:latin typeface="Verdana"/>
                <a:cs typeface="Verdana"/>
              </a:rPr>
              <a:t>in a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text.</a:t>
            </a:r>
            <a:endParaRPr sz="1700">
              <a:latin typeface="Verdana"/>
              <a:cs typeface="Verdana"/>
            </a:endParaRPr>
          </a:p>
          <a:p>
            <a:pPr marL="498475" marR="356870" indent="-457200">
              <a:lnSpc>
                <a:spcPct val="100000"/>
              </a:lnSpc>
              <a:buFont typeface="Wingdings"/>
              <a:buChar char=""/>
              <a:tabLst>
                <a:tab pos="498475" algn="l"/>
                <a:tab pos="499109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familiar ASCII </a:t>
            </a:r>
            <a:r>
              <a:rPr sz="1700" dirty="0">
                <a:latin typeface="Verdana"/>
                <a:cs typeface="Verdana"/>
              </a:rPr>
              <a:t>and UNICODE </a:t>
            </a:r>
            <a:r>
              <a:rPr sz="1700" spc="-5" dirty="0">
                <a:latin typeface="Verdana"/>
                <a:cs typeface="Verdana"/>
              </a:rPr>
              <a:t>character-encoding </a:t>
            </a:r>
            <a:r>
              <a:rPr sz="1700" dirty="0">
                <a:latin typeface="Verdana"/>
                <a:cs typeface="Verdana"/>
              </a:rPr>
              <a:t>schemes use  </a:t>
            </a:r>
            <a:r>
              <a:rPr sz="1700" i="1" dirty="0">
                <a:latin typeface="Verdana"/>
                <a:cs typeface="Verdana"/>
              </a:rPr>
              <a:t>fixedlength codes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represent </a:t>
            </a:r>
            <a:r>
              <a:rPr sz="1700" spc="-5" dirty="0">
                <a:latin typeface="Verdana"/>
                <a:cs typeface="Verdana"/>
              </a:rPr>
              <a:t>characters; </a:t>
            </a:r>
            <a:r>
              <a:rPr sz="1700" dirty="0">
                <a:latin typeface="Verdana"/>
                <a:cs typeface="Verdana"/>
              </a:rPr>
              <a:t>each </a:t>
            </a:r>
            <a:r>
              <a:rPr sz="1700" spc="-5" dirty="0">
                <a:latin typeface="Verdana"/>
                <a:cs typeface="Verdana"/>
              </a:rPr>
              <a:t>character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ASCII  </a:t>
            </a:r>
            <a:r>
              <a:rPr sz="1700" dirty="0">
                <a:latin typeface="Verdana"/>
                <a:cs typeface="Verdana"/>
              </a:rPr>
              <a:t>set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represented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an </a:t>
            </a:r>
            <a:r>
              <a:rPr sz="1700" spc="-5" dirty="0">
                <a:latin typeface="Verdana"/>
                <a:cs typeface="Verdana"/>
              </a:rPr>
              <a:t>eight-bit pattern, </a:t>
            </a:r>
            <a:r>
              <a:rPr sz="1700" dirty="0">
                <a:latin typeface="Verdana"/>
                <a:cs typeface="Verdana"/>
              </a:rPr>
              <a:t>and each UNICODE  </a:t>
            </a:r>
            <a:r>
              <a:rPr sz="1700" spc="-5" dirty="0">
                <a:latin typeface="Verdana"/>
                <a:cs typeface="Verdana"/>
              </a:rPr>
              <a:t>character is </a:t>
            </a:r>
            <a:r>
              <a:rPr sz="1700" dirty="0">
                <a:latin typeface="Verdana"/>
                <a:cs typeface="Verdana"/>
              </a:rPr>
              <a:t>represented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16-bit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pattern.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650">
              <a:latin typeface="Verdana"/>
              <a:cs typeface="Verdana"/>
            </a:endParaRPr>
          </a:p>
          <a:p>
            <a:pPr marL="469900" marR="315595" indent="-457834">
              <a:lnSpc>
                <a:spcPct val="100000"/>
              </a:lnSpc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idea </a:t>
            </a:r>
            <a:r>
              <a:rPr sz="1700" dirty="0">
                <a:latin typeface="Verdana"/>
                <a:cs typeface="Verdana"/>
              </a:rPr>
              <a:t>behind </a:t>
            </a:r>
            <a:r>
              <a:rPr sz="1700" spc="-5" dirty="0">
                <a:latin typeface="Verdana"/>
                <a:cs typeface="Verdana"/>
              </a:rPr>
              <a:t>Huffman coding </a:t>
            </a:r>
            <a:r>
              <a:rPr sz="1700" dirty="0">
                <a:latin typeface="Verdana"/>
                <a:cs typeface="Verdana"/>
              </a:rPr>
              <a:t>is to reduce the space requirement for  </a:t>
            </a:r>
            <a:r>
              <a:rPr sz="1700" spc="-5" dirty="0">
                <a:latin typeface="Verdana"/>
                <a:cs typeface="Verdana"/>
              </a:rPr>
              <a:t>data by </a:t>
            </a:r>
            <a:r>
              <a:rPr sz="1700" dirty="0">
                <a:latin typeface="Verdana"/>
                <a:cs typeface="Verdana"/>
              </a:rPr>
              <a:t>exploiting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fact </a:t>
            </a:r>
            <a:r>
              <a:rPr sz="1700" spc="-5" dirty="0">
                <a:latin typeface="Verdana"/>
                <a:cs typeface="Verdana"/>
              </a:rPr>
              <a:t>that </a:t>
            </a:r>
            <a:r>
              <a:rPr sz="1700" dirty="0">
                <a:latin typeface="Verdana"/>
                <a:cs typeface="Verdana"/>
              </a:rPr>
              <a:t>some characters are </a:t>
            </a:r>
            <a:r>
              <a:rPr sz="1700" spc="-5" dirty="0">
                <a:latin typeface="Verdana"/>
                <a:cs typeface="Verdana"/>
              </a:rPr>
              <a:t>likely to appear  </a:t>
            </a:r>
            <a:r>
              <a:rPr sz="1700" dirty="0">
                <a:latin typeface="Verdana"/>
                <a:cs typeface="Verdana"/>
              </a:rPr>
              <a:t>more frequently </a:t>
            </a:r>
            <a:r>
              <a:rPr sz="1700" spc="-5" dirty="0">
                <a:latin typeface="Verdana"/>
                <a:cs typeface="Verdana"/>
              </a:rPr>
              <a:t>than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others.</a:t>
            </a:r>
            <a:endParaRPr sz="1700">
              <a:latin typeface="Verdana"/>
              <a:cs typeface="Verdana"/>
            </a:endParaRPr>
          </a:p>
          <a:p>
            <a:pPr marL="469900" marR="377825" indent="-457834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70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English-language text,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example, the letter </a:t>
            </a:r>
            <a:r>
              <a:rPr sz="1700" dirty="0">
                <a:latin typeface="Verdana"/>
                <a:cs typeface="Verdana"/>
              </a:rPr>
              <a:t>'e' </a:t>
            </a:r>
            <a:r>
              <a:rPr sz="1700" spc="-5" dirty="0">
                <a:latin typeface="Verdana"/>
                <a:cs typeface="Verdana"/>
              </a:rPr>
              <a:t>typically </a:t>
            </a:r>
            <a:r>
              <a:rPr sz="1700" dirty="0">
                <a:latin typeface="Verdana"/>
                <a:cs typeface="Verdana"/>
              </a:rPr>
              <a:t>occurs far  more often </a:t>
            </a:r>
            <a:r>
              <a:rPr sz="1700" spc="-5" dirty="0">
                <a:latin typeface="Verdana"/>
                <a:cs typeface="Verdana"/>
              </a:rPr>
              <a:t>than does </a:t>
            </a:r>
            <a:r>
              <a:rPr sz="1700" dirty="0">
                <a:latin typeface="Verdana"/>
                <a:cs typeface="Verdana"/>
              </a:rPr>
              <a:t>'x' or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'z'.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800">
              <a:latin typeface="Verdana"/>
              <a:cs typeface="Verdana"/>
            </a:endParaRPr>
          </a:p>
          <a:p>
            <a:pPr marL="528320" marR="106045" lvl="1" indent="-457200">
              <a:lnSpc>
                <a:spcPct val="100000"/>
              </a:lnSpc>
              <a:buFont typeface="Wingdings"/>
              <a:buChar char=""/>
              <a:tabLst>
                <a:tab pos="528320" algn="l"/>
                <a:tab pos="528955" algn="l"/>
              </a:tabLst>
            </a:pPr>
            <a:r>
              <a:rPr sz="1700" dirty="0">
                <a:latin typeface="Verdana"/>
                <a:cs typeface="Verdana"/>
              </a:rPr>
              <a:t>Huffman </a:t>
            </a:r>
            <a:r>
              <a:rPr sz="1700" spc="-5" dirty="0">
                <a:latin typeface="Verdana"/>
                <a:cs typeface="Verdana"/>
              </a:rPr>
              <a:t>coding </a:t>
            </a:r>
            <a:r>
              <a:rPr sz="1700" dirty="0">
                <a:latin typeface="Verdana"/>
                <a:cs typeface="Verdana"/>
              </a:rPr>
              <a:t>responds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these </a:t>
            </a:r>
            <a:r>
              <a:rPr sz="1700" spc="-5" dirty="0">
                <a:latin typeface="Verdana"/>
                <a:cs typeface="Verdana"/>
              </a:rPr>
              <a:t>different </a:t>
            </a:r>
            <a:r>
              <a:rPr sz="1700" dirty="0">
                <a:latin typeface="Verdana"/>
                <a:cs typeface="Verdana"/>
              </a:rPr>
              <a:t>frequencies of occurrence </a:t>
            </a:r>
            <a:r>
              <a:rPr sz="1700" spc="-5" dirty="0">
                <a:latin typeface="Verdana"/>
                <a:cs typeface="Verdana"/>
              </a:rPr>
              <a:t>by  </a:t>
            </a:r>
            <a:r>
              <a:rPr sz="1700" dirty="0">
                <a:latin typeface="Verdana"/>
                <a:cs typeface="Verdana"/>
              </a:rPr>
              <a:t>assigning </a:t>
            </a:r>
            <a:r>
              <a:rPr sz="1700" i="1" dirty="0">
                <a:latin typeface="Verdana"/>
                <a:cs typeface="Verdana"/>
              </a:rPr>
              <a:t>variable-length codes </a:t>
            </a:r>
            <a:r>
              <a:rPr sz="1700" spc="-5" dirty="0">
                <a:latin typeface="Verdana"/>
                <a:cs typeface="Verdana"/>
              </a:rPr>
              <a:t>to the various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characters:</a:t>
            </a:r>
            <a:endParaRPr sz="1700">
              <a:latin typeface="Verdana"/>
              <a:cs typeface="Verdana"/>
            </a:endParaRPr>
          </a:p>
          <a:p>
            <a:pPr marL="1443355" marR="5080" lvl="2" indent="-457200">
              <a:lnSpc>
                <a:spcPct val="100000"/>
              </a:lnSpc>
              <a:buFont typeface="Wingdings"/>
              <a:buChar char=""/>
              <a:tabLst>
                <a:tab pos="1442720" algn="l"/>
                <a:tab pos="1443990" algn="l"/>
              </a:tabLst>
            </a:pPr>
            <a:r>
              <a:rPr sz="1700" dirty="0">
                <a:latin typeface="Verdana"/>
                <a:cs typeface="Verdana"/>
              </a:rPr>
              <a:t>more frequently occurring </a:t>
            </a:r>
            <a:r>
              <a:rPr sz="1700" spc="-5" dirty="0">
                <a:latin typeface="Verdana"/>
                <a:cs typeface="Verdana"/>
              </a:rPr>
              <a:t>characters </a:t>
            </a:r>
            <a:r>
              <a:rPr sz="1700" dirty="0">
                <a:latin typeface="Verdana"/>
                <a:cs typeface="Verdana"/>
              </a:rPr>
              <a:t>are assigned shorter codes,  and</a:t>
            </a:r>
            <a:endParaRPr sz="1700">
              <a:latin typeface="Verdana"/>
              <a:cs typeface="Verdana"/>
            </a:endParaRPr>
          </a:p>
          <a:p>
            <a:pPr marL="1443355" lvl="2" indent="-457834">
              <a:lnSpc>
                <a:spcPct val="100000"/>
              </a:lnSpc>
              <a:buFont typeface="Wingdings"/>
              <a:buChar char=""/>
              <a:tabLst>
                <a:tab pos="1442720" algn="l"/>
                <a:tab pos="1443990" algn="l"/>
              </a:tabLst>
            </a:pPr>
            <a:r>
              <a:rPr sz="1700" spc="-5" dirty="0">
                <a:latin typeface="Verdana"/>
                <a:cs typeface="Verdana"/>
              </a:rPr>
              <a:t>letters that </a:t>
            </a:r>
            <a:r>
              <a:rPr sz="1700" dirty="0">
                <a:latin typeface="Verdana"/>
                <a:cs typeface="Verdana"/>
              </a:rPr>
              <a:t>occur less frequently are assigned </a:t>
            </a:r>
            <a:r>
              <a:rPr sz="1700" spc="-5" dirty="0">
                <a:latin typeface="Verdana"/>
                <a:cs typeface="Verdana"/>
              </a:rPr>
              <a:t>longer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codes.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Verdana"/>
              <a:cs typeface="Verdana"/>
            </a:endParaRPr>
          </a:p>
          <a:p>
            <a:pPr marL="601345" marR="37719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01345" algn="l"/>
                <a:tab pos="601980" algn="l"/>
              </a:tabLst>
            </a:pPr>
            <a:r>
              <a:rPr sz="1700" dirty="0">
                <a:latin typeface="Verdana"/>
                <a:cs typeface="Verdana"/>
              </a:rPr>
              <a:t>Huffman </a:t>
            </a:r>
            <a:r>
              <a:rPr sz="1700" spc="-5" dirty="0">
                <a:latin typeface="Verdana"/>
                <a:cs typeface="Verdana"/>
              </a:rPr>
              <a:t>coding is </a:t>
            </a:r>
            <a:r>
              <a:rPr sz="1700" dirty="0">
                <a:latin typeface="Verdana"/>
                <a:cs typeface="Verdana"/>
              </a:rPr>
              <a:t>often useful for compressing </a:t>
            </a:r>
            <a:r>
              <a:rPr sz="1700" spc="-5" dirty="0">
                <a:latin typeface="Verdana"/>
                <a:cs typeface="Verdana"/>
              </a:rPr>
              <a:t>binary data </a:t>
            </a:r>
            <a:r>
              <a:rPr sz="1700" dirty="0">
                <a:latin typeface="Verdana"/>
                <a:cs typeface="Verdana"/>
              </a:rPr>
              <a:t>as </a:t>
            </a:r>
            <a:r>
              <a:rPr sz="1700" spc="-5" dirty="0">
                <a:latin typeface="Verdana"/>
                <a:cs typeface="Verdana"/>
              </a:rPr>
              <a:t>well </a:t>
            </a:r>
            <a:r>
              <a:rPr sz="1700" dirty="0">
                <a:latin typeface="Verdana"/>
                <a:cs typeface="Verdana"/>
              </a:rPr>
              <a:t>as  </a:t>
            </a:r>
            <a:r>
              <a:rPr sz="1700" spc="-5" dirty="0">
                <a:latin typeface="Verdana"/>
                <a:cs typeface="Verdana"/>
              </a:rPr>
              <a:t>text.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popular </a:t>
            </a:r>
            <a:r>
              <a:rPr sz="1700" dirty="0">
                <a:latin typeface="Verdana"/>
                <a:cs typeface="Verdana"/>
              </a:rPr>
              <a:t>MP3 format, for </a:t>
            </a:r>
            <a:r>
              <a:rPr sz="1700" spc="-5" dirty="0">
                <a:latin typeface="Verdana"/>
                <a:cs typeface="Verdana"/>
              </a:rPr>
              <a:t>example, </a:t>
            </a:r>
            <a:r>
              <a:rPr sz="1700" dirty="0">
                <a:latin typeface="Verdana"/>
                <a:cs typeface="Verdana"/>
              </a:rPr>
              <a:t>uses Huffman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coding.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2901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  <a:latin typeface="Verdana"/>
                <a:cs typeface="Verdana"/>
              </a:rPr>
              <a:t>Huffman</a:t>
            </a:r>
            <a:r>
              <a:rPr sz="240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Coding: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844041"/>
            <a:ext cx="8559165" cy="16249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5600" marR="62230" indent="-342900">
              <a:lnSpc>
                <a:spcPts val="1839"/>
              </a:lnSpc>
              <a:spcBef>
                <a:spcPts val="33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FF3300"/>
                </a:solidFill>
                <a:latin typeface="Verdana"/>
                <a:cs typeface="Verdana"/>
              </a:rPr>
              <a:t>Huffman tree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minimum </a:t>
            </a:r>
            <a:r>
              <a:rPr sz="1700" spc="-5" dirty="0">
                <a:latin typeface="Verdana"/>
                <a:cs typeface="Verdana"/>
              </a:rPr>
              <a:t>weighted </a:t>
            </a:r>
            <a:r>
              <a:rPr sz="1700" dirty="0">
                <a:latin typeface="Verdana"/>
                <a:cs typeface="Verdana"/>
              </a:rPr>
              <a:t>external </a:t>
            </a:r>
            <a:r>
              <a:rPr sz="1700" spc="-5" dirty="0">
                <a:latin typeface="Verdana"/>
                <a:cs typeface="Verdana"/>
              </a:rPr>
              <a:t>path </a:t>
            </a:r>
            <a:r>
              <a:rPr sz="1700" dirty="0">
                <a:latin typeface="Verdana"/>
                <a:cs typeface="Verdana"/>
              </a:rPr>
              <a:t>length  for a </a:t>
            </a:r>
            <a:r>
              <a:rPr sz="1700" spc="-5" dirty="0">
                <a:latin typeface="Verdana"/>
                <a:cs typeface="Verdana"/>
              </a:rPr>
              <a:t>given </a:t>
            </a:r>
            <a:r>
              <a:rPr sz="1700" dirty="0">
                <a:latin typeface="Verdana"/>
                <a:cs typeface="Verdana"/>
              </a:rPr>
              <a:t>set of frequencies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(weights).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"/>
            </a:pPr>
            <a:endParaRPr sz="19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  <a:tab pos="3840479" algn="l"/>
              </a:tabLst>
            </a:pP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Huffman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an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extended	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of </a:t>
            </a:r>
            <a:r>
              <a:rPr sz="1700" spc="-5" dirty="0">
                <a:latin typeface="Verdana"/>
                <a:cs typeface="Verdana"/>
              </a:rPr>
              <a:t>integers with two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properties:</a:t>
            </a:r>
            <a:endParaRPr sz="1700">
              <a:latin typeface="Verdana"/>
              <a:cs typeface="Verdana"/>
            </a:endParaRPr>
          </a:p>
          <a:p>
            <a:pPr marL="1200150" lvl="1" indent="-273685">
              <a:lnSpc>
                <a:spcPct val="100000"/>
              </a:lnSpc>
              <a:spcBef>
                <a:spcPts val="210"/>
              </a:spcBef>
              <a:buSzPct val="113333"/>
              <a:buAutoNum type="arabicPeriod"/>
              <a:tabLst>
                <a:tab pos="1200785" algn="l"/>
              </a:tabLst>
            </a:pPr>
            <a:r>
              <a:rPr sz="1500" spc="-5" dirty="0">
                <a:latin typeface="Verdana"/>
                <a:cs typeface="Verdana"/>
              </a:rPr>
              <a:t>Each internal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dirty="0">
                <a:latin typeface="Verdana"/>
                <a:cs typeface="Verdana"/>
              </a:rPr>
              <a:t>sum of </a:t>
            </a:r>
            <a:r>
              <a:rPr sz="1500" spc="-10" dirty="0">
                <a:latin typeface="Verdana"/>
                <a:cs typeface="Verdana"/>
              </a:rPr>
              <a:t>its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children.</a:t>
            </a:r>
            <a:endParaRPr sz="1500">
              <a:latin typeface="Verdana"/>
              <a:cs typeface="Verdana"/>
            </a:endParaRPr>
          </a:p>
          <a:p>
            <a:pPr marL="1184275" lvl="1" indent="-257810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1184910" algn="l"/>
              </a:tabLst>
            </a:pPr>
            <a:r>
              <a:rPr sz="1500" dirty="0">
                <a:latin typeface="Verdana"/>
                <a:cs typeface="Verdana"/>
              </a:rPr>
              <a:t>Its </a:t>
            </a:r>
            <a:r>
              <a:rPr sz="1500" spc="-10" dirty="0">
                <a:latin typeface="Verdana"/>
                <a:cs typeface="Verdana"/>
              </a:rPr>
              <a:t>weighted </a:t>
            </a:r>
            <a:r>
              <a:rPr sz="1500" spc="-5" dirty="0">
                <a:latin typeface="Verdana"/>
                <a:cs typeface="Verdana"/>
              </a:rPr>
              <a:t>external path length </a:t>
            </a:r>
            <a:r>
              <a:rPr sz="1500" spc="-10" dirty="0">
                <a:latin typeface="Verdana"/>
                <a:cs typeface="Verdana"/>
              </a:rPr>
              <a:t>is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minimal.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889" y="3010692"/>
            <a:ext cx="4625974" cy="3278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5576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  <a:latin typeface="Verdana"/>
                <a:cs typeface="Verdana"/>
              </a:rPr>
              <a:t>Huffman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and Its</a:t>
            </a:r>
            <a:r>
              <a:rPr sz="2400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Properties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5440" y="752347"/>
            <a:ext cx="8545830" cy="3919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350" indent="-457834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513715" algn="l"/>
                <a:tab pos="514984" algn="l"/>
              </a:tabLst>
            </a:pPr>
            <a:r>
              <a:rPr sz="1700" spc="-45" dirty="0">
                <a:latin typeface="Verdana"/>
                <a:cs typeface="Verdana"/>
              </a:rPr>
              <a:t>We </a:t>
            </a:r>
            <a:r>
              <a:rPr sz="1700" dirty="0">
                <a:latin typeface="Verdana"/>
                <a:cs typeface="Verdana"/>
              </a:rPr>
              <a:t>use Huffman algorithm for constructing a Huffman tree and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hence</a:t>
            </a:r>
            <a:endParaRPr sz="1700">
              <a:latin typeface="Verdana"/>
              <a:cs typeface="Verdana"/>
            </a:endParaRPr>
          </a:p>
          <a:p>
            <a:pPr marL="514350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Huffman </a:t>
            </a:r>
            <a:r>
              <a:rPr sz="1700" dirty="0">
                <a:latin typeface="Verdana"/>
                <a:cs typeface="Verdana"/>
              </a:rPr>
              <a:t>code can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obtained.</a:t>
            </a:r>
            <a:endParaRPr sz="1700">
              <a:latin typeface="Verdana"/>
              <a:cs typeface="Verdana"/>
            </a:endParaRPr>
          </a:p>
          <a:p>
            <a:pPr marL="514350" indent="-457834">
              <a:lnSpc>
                <a:spcPts val="2039"/>
              </a:lnSpc>
              <a:buFont typeface="Wingdings"/>
              <a:buChar char=""/>
              <a:tabLst>
                <a:tab pos="513715" algn="l"/>
                <a:tab pos="514984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general </a:t>
            </a:r>
            <a:r>
              <a:rPr sz="1700" dirty="0">
                <a:latin typeface="Verdana"/>
                <a:cs typeface="Verdana"/>
              </a:rPr>
              <a:t>problem </a:t>
            </a:r>
            <a:r>
              <a:rPr sz="1700" spc="-5" dirty="0">
                <a:latin typeface="Verdana"/>
                <a:cs typeface="Verdana"/>
              </a:rPr>
              <a:t>that </a:t>
            </a:r>
            <a:r>
              <a:rPr sz="1700" dirty="0">
                <a:latin typeface="Verdana"/>
                <a:cs typeface="Verdana"/>
              </a:rPr>
              <a:t>we </a:t>
            </a:r>
            <a:r>
              <a:rPr sz="1700" spc="-5" dirty="0">
                <a:latin typeface="Verdana"/>
                <a:cs typeface="Verdana"/>
              </a:rPr>
              <a:t>want to solve is </a:t>
            </a:r>
            <a:r>
              <a:rPr sz="1700" dirty="0">
                <a:latin typeface="Verdana"/>
                <a:cs typeface="Verdana"/>
              </a:rPr>
              <a:t>as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follows:</a:t>
            </a:r>
            <a:endParaRPr sz="1700">
              <a:latin typeface="Verdana"/>
              <a:cs typeface="Verdana"/>
            </a:endParaRPr>
          </a:p>
          <a:p>
            <a:pPr marL="1428750" marR="3640454" lvl="1" indent="-457200">
              <a:lnSpc>
                <a:spcPts val="1800"/>
              </a:lnSpc>
              <a:spcBef>
                <a:spcPts val="60"/>
              </a:spcBef>
              <a:buFont typeface="Wingdings"/>
              <a:buChar char=""/>
              <a:tabLst>
                <a:tab pos="1428750" algn="l"/>
                <a:tab pos="1429385" algn="l"/>
              </a:tabLst>
            </a:pPr>
            <a:r>
              <a:rPr sz="1500" spc="-5" dirty="0">
                <a:latin typeface="Verdana"/>
                <a:cs typeface="Verdana"/>
              </a:rPr>
              <a:t>Suppose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10" dirty="0">
                <a:latin typeface="Verdana"/>
                <a:cs typeface="Verdana"/>
              </a:rPr>
              <a:t>list </a:t>
            </a:r>
            <a:r>
              <a:rPr sz="1500" dirty="0">
                <a:latin typeface="Verdana"/>
                <a:cs typeface="Verdana"/>
              </a:rPr>
              <a:t>of n </a:t>
            </a:r>
            <a:r>
              <a:rPr sz="1500" spc="-10" dirty="0">
                <a:latin typeface="Verdana"/>
                <a:cs typeface="Verdana"/>
              </a:rPr>
              <a:t>weights is given:  </a:t>
            </a:r>
            <a:r>
              <a:rPr sz="1500" spc="-5" dirty="0">
                <a:latin typeface="Verdana"/>
                <a:cs typeface="Verdana"/>
              </a:rPr>
              <a:t>w</a:t>
            </a:r>
            <a:r>
              <a:rPr sz="1500" spc="-7" baseline="-19444" dirty="0">
                <a:latin typeface="Verdana"/>
                <a:cs typeface="Verdana"/>
              </a:rPr>
              <a:t>1</a:t>
            </a:r>
            <a:r>
              <a:rPr sz="1500" spc="-5" dirty="0">
                <a:latin typeface="Verdana"/>
                <a:cs typeface="Verdana"/>
              </a:rPr>
              <a:t>, w</a:t>
            </a:r>
            <a:r>
              <a:rPr sz="1500" spc="-7" baseline="-19444" dirty="0">
                <a:latin typeface="Verdana"/>
                <a:cs typeface="Verdana"/>
              </a:rPr>
              <a:t>2</a:t>
            </a:r>
            <a:r>
              <a:rPr sz="1500" spc="-5" dirty="0">
                <a:latin typeface="Verdana"/>
                <a:cs typeface="Verdana"/>
              </a:rPr>
              <a:t>,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w</a:t>
            </a:r>
            <a:r>
              <a:rPr sz="1500" spc="-7" baseline="-19444" dirty="0">
                <a:latin typeface="Verdana"/>
                <a:cs typeface="Verdana"/>
              </a:rPr>
              <a:t>3</a:t>
            </a:r>
            <a:r>
              <a:rPr sz="1500" spc="-5" dirty="0">
                <a:latin typeface="Verdana"/>
                <a:cs typeface="Verdana"/>
              </a:rPr>
              <a:t>,……w</a:t>
            </a:r>
            <a:r>
              <a:rPr sz="1500" spc="-7" baseline="-19444" dirty="0">
                <a:latin typeface="Verdana"/>
                <a:cs typeface="Verdana"/>
              </a:rPr>
              <a:t>n</a:t>
            </a:r>
            <a:endParaRPr sz="1500" baseline="-19444">
              <a:latin typeface="Verdana"/>
              <a:cs typeface="Verdana"/>
            </a:endParaRPr>
          </a:p>
          <a:p>
            <a:pPr marL="1428750" marR="563245" lvl="1" indent="-457200">
              <a:lnSpc>
                <a:spcPts val="1800"/>
              </a:lnSpc>
              <a:buFont typeface="Wingdings"/>
              <a:buChar char=""/>
              <a:tabLst>
                <a:tab pos="1428750" algn="l"/>
                <a:tab pos="1429385" algn="l"/>
              </a:tabLst>
            </a:pPr>
            <a:r>
              <a:rPr sz="1500" spc="-5" dirty="0">
                <a:latin typeface="Verdana"/>
                <a:cs typeface="Verdana"/>
              </a:rPr>
              <a:t>Among all the 2-tress </a:t>
            </a:r>
            <a:r>
              <a:rPr sz="1500" spc="-10" dirty="0">
                <a:latin typeface="Verdana"/>
                <a:cs typeface="Verdana"/>
              </a:rPr>
              <a:t>with </a:t>
            </a:r>
            <a:r>
              <a:rPr sz="1500" dirty="0">
                <a:latin typeface="Verdana"/>
                <a:cs typeface="Verdana"/>
              </a:rPr>
              <a:t>n </a:t>
            </a:r>
            <a:r>
              <a:rPr sz="1500" spc="-5" dirty="0">
                <a:latin typeface="Verdana"/>
                <a:cs typeface="Verdana"/>
              </a:rPr>
              <a:t>external nodes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10" dirty="0">
                <a:latin typeface="Verdana"/>
                <a:cs typeface="Verdana"/>
              </a:rPr>
              <a:t>with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given </a:t>
            </a:r>
            <a:r>
              <a:rPr sz="1500" dirty="0">
                <a:latin typeface="Verdana"/>
                <a:cs typeface="Verdana"/>
              </a:rPr>
              <a:t>n  </a:t>
            </a:r>
            <a:r>
              <a:rPr sz="1500" spc="-10" dirty="0">
                <a:latin typeface="Verdana"/>
                <a:cs typeface="Verdana"/>
              </a:rPr>
              <a:t>weights, </a:t>
            </a:r>
            <a:r>
              <a:rPr sz="1500" spc="-5" dirty="0">
                <a:latin typeface="Verdana"/>
                <a:cs typeface="Verdana"/>
              </a:rPr>
              <a:t>find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tree </a:t>
            </a:r>
            <a:r>
              <a:rPr sz="1500" spc="-10" dirty="0">
                <a:latin typeface="Verdana"/>
                <a:cs typeface="Verdana"/>
              </a:rPr>
              <a:t>with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10" dirty="0">
                <a:latin typeface="Verdana"/>
                <a:cs typeface="Verdana"/>
              </a:rPr>
              <a:t>minimum-weighted </a:t>
            </a:r>
            <a:r>
              <a:rPr sz="1500" spc="-5" dirty="0">
                <a:latin typeface="Verdana"/>
                <a:cs typeface="Verdana"/>
              </a:rPr>
              <a:t>path length. Huffman  </a:t>
            </a:r>
            <a:r>
              <a:rPr sz="1500" spc="-10" dirty="0">
                <a:latin typeface="Verdana"/>
                <a:cs typeface="Verdana"/>
              </a:rPr>
              <a:t>gave </a:t>
            </a:r>
            <a:r>
              <a:rPr sz="1500" dirty="0">
                <a:latin typeface="Verdana"/>
                <a:cs typeface="Verdana"/>
              </a:rPr>
              <a:t>an </a:t>
            </a:r>
            <a:r>
              <a:rPr sz="1500" spc="-10" dirty="0">
                <a:latin typeface="Verdana"/>
                <a:cs typeface="Verdana"/>
              </a:rPr>
              <a:t>algorithm </a:t>
            </a:r>
            <a:r>
              <a:rPr sz="1500" spc="-5" dirty="0">
                <a:latin typeface="Verdana"/>
                <a:cs typeface="Verdana"/>
              </a:rPr>
              <a:t>to find such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tree which </a:t>
            </a:r>
            <a:r>
              <a:rPr sz="1500" spc="-10" dirty="0">
                <a:latin typeface="Verdana"/>
                <a:cs typeface="Verdana"/>
              </a:rPr>
              <a:t>is given</a:t>
            </a:r>
            <a:r>
              <a:rPr sz="1500" spc="8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below.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Verdana"/>
              <a:cs typeface="Verdana"/>
            </a:endParaRPr>
          </a:p>
          <a:p>
            <a:pPr marL="50800" marR="43180" algn="just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Suppose </a:t>
            </a:r>
            <a:r>
              <a:rPr sz="1700" spc="5" dirty="0">
                <a:latin typeface="Verdana"/>
                <a:cs typeface="Verdana"/>
              </a:rPr>
              <a:t>w</a:t>
            </a:r>
            <a:r>
              <a:rPr sz="1650" spc="7" baseline="-20202" dirty="0">
                <a:latin typeface="Verdana"/>
                <a:cs typeface="Verdana"/>
              </a:rPr>
              <a:t>1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5" dirty="0">
                <a:latin typeface="Verdana"/>
                <a:cs typeface="Verdana"/>
              </a:rPr>
              <a:t>w</a:t>
            </a:r>
            <a:r>
              <a:rPr sz="1650" spc="7" baseline="-20202" dirty="0">
                <a:latin typeface="Verdana"/>
                <a:cs typeface="Verdana"/>
              </a:rPr>
              <a:t>2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two </a:t>
            </a:r>
            <a:r>
              <a:rPr sz="1700" dirty="0">
                <a:latin typeface="Verdana"/>
                <a:cs typeface="Verdana"/>
              </a:rPr>
              <a:t>minimum </a:t>
            </a:r>
            <a:r>
              <a:rPr sz="1700" spc="-5" dirty="0">
                <a:latin typeface="Verdana"/>
                <a:cs typeface="Verdana"/>
              </a:rPr>
              <a:t>weights </a:t>
            </a:r>
            <a:r>
              <a:rPr sz="1700" dirty="0">
                <a:latin typeface="Verdana"/>
                <a:cs typeface="Verdana"/>
              </a:rPr>
              <a:t>among n </a:t>
            </a:r>
            <a:r>
              <a:rPr sz="1700" spc="-5" dirty="0">
                <a:latin typeface="Verdana"/>
                <a:cs typeface="Verdana"/>
              </a:rPr>
              <a:t>given weights </a:t>
            </a:r>
            <a:r>
              <a:rPr sz="1700" spc="10" dirty="0">
                <a:latin typeface="Verdana"/>
                <a:cs typeface="Verdana"/>
              </a:rPr>
              <a:t>w</a:t>
            </a:r>
            <a:r>
              <a:rPr sz="1650" spc="15" baseline="-20202" dirty="0">
                <a:latin typeface="Verdana"/>
                <a:cs typeface="Verdana"/>
              </a:rPr>
              <a:t>1</a:t>
            </a:r>
            <a:r>
              <a:rPr sz="1700" spc="10" dirty="0">
                <a:latin typeface="Verdana"/>
                <a:cs typeface="Verdana"/>
              </a:rPr>
              <a:t>, </a:t>
            </a:r>
            <a:r>
              <a:rPr sz="1700" spc="5" dirty="0">
                <a:latin typeface="Verdana"/>
                <a:cs typeface="Verdana"/>
              </a:rPr>
              <a:t>w</a:t>
            </a:r>
            <a:r>
              <a:rPr sz="1650" spc="7" baseline="-20202" dirty="0">
                <a:latin typeface="Verdana"/>
                <a:cs typeface="Verdana"/>
              </a:rPr>
              <a:t>2</a:t>
            </a:r>
            <a:r>
              <a:rPr sz="1700" spc="5" dirty="0">
                <a:latin typeface="Verdana"/>
                <a:cs typeface="Verdana"/>
              </a:rPr>
              <a:t>,  </a:t>
            </a:r>
            <a:r>
              <a:rPr sz="1700" dirty="0">
                <a:latin typeface="Verdana"/>
                <a:cs typeface="Verdana"/>
              </a:rPr>
              <a:t>w</a:t>
            </a:r>
            <a:r>
              <a:rPr sz="1650" baseline="-20202" dirty="0">
                <a:latin typeface="Verdana"/>
                <a:cs typeface="Verdana"/>
              </a:rPr>
              <a:t>3</a:t>
            </a:r>
            <a:r>
              <a:rPr sz="1700" dirty="0">
                <a:latin typeface="Verdana"/>
                <a:cs typeface="Verdana"/>
              </a:rPr>
              <a:t>,, </a:t>
            </a:r>
            <a:r>
              <a:rPr sz="1700" spc="-15" dirty="0">
                <a:latin typeface="Verdana"/>
                <a:cs typeface="Verdana"/>
              </a:rPr>
              <a:t>…..,w</a:t>
            </a:r>
            <a:r>
              <a:rPr sz="1650" spc="-22" baseline="-20202" dirty="0">
                <a:latin typeface="Verdana"/>
                <a:cs typeface="Verdana"/>
              </a:rPr>
              <a:t>n</a:t>
            </a:r>
            <a:r>
              <a:rPr sz="1700" spc="-15" dirty="0">
                <a:latin typeface="Verdana"/>
                <a:cs typeface="Verdana"/>
              </a:rPr>
              <a:t>. </a:t>
            </a:r>
            <a:r>
              <a:rPr sz="1700" dirty="0">
                <a:latin typeface="Verdana"/>
                <a:cs typeface="Verdana"/>
              </a:rPr>
              <a:t>Huffman algorithm finds a tree </a:t>
            </a:r>
            <a:r>
              <a:rPr sz="1700" spc="-5" dirty="0">
                <a:latin typeface="Verdana"/>
                <a:cs typeface="Verdana"/>
              </a:rPr>
              <a:t>which gives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solution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5" dirty="0">
                <a:latin typeface="Verdana"/>
                <a:cs typeface="Verdana"/>
              </a:rPr>
              <a:t>n-1  </a:t>
            </a:r>
            <a:r>
              <a:rPr sz="1700" spc="-5" dirty="0">
                <a:latin typeface="Verdana"/>
                <a:cs typeface="Verdana"/>
              </a:rPr>
              <a:t>weights</a:t>
            </a:r>
            <a:endParaRPr sz="1700">
              <a:latin typeface="Verdana"/>
              <a:cs typeface="Verdana"/>
            </a:endParaRPr>
          </a:p>
          <a:p>
            <a:pPr marL="3274695" algn="just">
              <a:lnSpc>
                <a:spcPct val="100000"/>
              </a:lnSpc>
            </a:pPr>
            <a:r>
              <a:rPr sz="1700" spc="5" dirty="0">
                <a:latin typeface="Verdana"/>
                <a:cs typeface="Verdana"/>
              </a:rPr>
              <a:t>w</a:t>
            </a:r>
            <a:r>
              <a:rPr sz="1650" spc="7" baseline="-20202" dirty="0">
                <a:latin typeface="Verdana"/>
                <a:cs typeface="Verdana"/>
              </a:rPr>
              <a:t>1</a:t>
            </a:r>
            <a:r>
              <a:rPr sz="1700" spc="5" dirty="0">
                <a:latin typeface="Verdana"/>
                <a:cs typeface="Verdana"/>
              </a:rPr>
              <a:t>+w</a:t>
            </a:r>
            <a:r>
              <a:rPr sz="1650" spc="7" baseline="-20202" dirty="0">
                <a:latin typeface="Verdana"/>
                <a:cs typeface="Verdana"/>
              </a:rPr>
              <a:t>2</a:t>
            </a:r>
            <a:r>
              <a:rPr sz="1700" spc="5" dirty="0">
                <a:latin typeface="Verdana"/>
                <a:cs typeface="Verdana"/>
              </a:rPr>
              <a:t>, w</a:t>
            </a:r>
            <a:r>
              <a:rPr sz="1650" spc="7" baseline="-20202" dirty="0">
                <a:latin typeface="Verdana"/>
                <a:cs typeface="Verdana"/>
              </a:rPr>
              <a:t>3, </a:t>
            </a:r>
            <a:r>
              <a:rPr sz="1700" spc="5" dirty="0">
                <a:latin typeface="Verdana"/>
                <a:cs typeface="Verdana"/>
              </a:rPr>
              <a:t>w</a:t>
            </a:r>
            <a:r>
              <a:rPr sz="1650" spc="7" baseline="-20202" dirty="0">
                <a:latin typeface="Verdana"/>
                <a:cs typeface="Verdana"/>
              </a:rPr>
              <a:t>4</a:t>
            </a:r>
            <a:r>
              <a:rPr sz="1700" spc="5" dirty="0">
                <a:latin typeface="Verdana"/>
                <a:cs typeface="Verdana"/>
              </a:rPr>
              <a:t>,…</a:t>
            </a:r>
            <a:r>
              <a:rPr sz="1700" spc="-2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</a:t>
            </a:r>
            <a:r>
              <a:rPr sz="1650" baseline="-20202" dirty="0">
                <a:latin typeface="Verdana"/>
                <a:cs typeface="Verdana"/>
              </a:rPr>
              <a:t>n</a:t>
            </a:r>
            <a:r>
              <a:rPr sz="1700" dirty="0"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50800" algn="just">
              <a:lnSpc>
                <a:spcPct val="100000"/>
              </a:lnSpc>
              <a:spcBef>
                <a:spcPts val="2045"/>
              </a:spcBef>
            </a:pPr>
            <a:r>
              <a:rPr sz="1700" dirty="0">
                <a:latin typeface="Verdana"/>
                <a:cs typeface="Verdana"/>
              </a:rPr>
              <a:t>Then,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tree, </a:t>
            </a:r>
            <a:r>
              <a:rPr sz="1700" spc="-5" dirty="0">
                <a:latin typeface="Verdana"/>
                <a:cs typeface="Verdana"/>
              </a:rPr>
              <a:t>replace the </a:t>
            </a:r>
            <a:r>
              <a:rPr sz="1700" dirty="0">
                <a:latin typeface="Verdana"/>
                <a:cs typeface="Verdana"/>
              </a:rPr>
              <a:t>external node </a:t>
            </a:r>
            <a:r>
              <a:rPr sz="1700" spc="10" dirty="0">
                <a:latin typeface="Verdana"/>
                <a:cs typeface="Verdana"/>
              </a:rPr>
              <a:t>w</a:t>
            </a:r>
            <a:r>
              <a:rPr sz="1650" spc="15" baseline="-20202" dirty="0">
                <a:latin typeface="Verdana"/>
                <a:cs typeface="Verdana"/>
              </a:rPr>
              <a:t>1</a:t>
            </a:r>
            <a:r>
              <a:rPr sz="1700" spc="10" dirty="0">
                <a:latin typeface="Verdana"/>
                <a:cs typeface="Verdana"/>
              </a:rPr>
              <a:t>+w</a:t>
            </a:r>
            <a:r>
              <a:rPr sz="1650" spc="15" baseline="-20202" dirty="0">
                <a:latin typeface="Verdana"/>
                <a:cs typeface="Verdana"/>
              </a:rPr>
              <a:t>2 </a:t>
            </a:r>
            <a:r>
              <a:rPr sz="1700" spc="-5" dirty="0">
                <a:latin typeface="Verdana"/>
                <a:cs typeface="Verdana"/>
              </a:rPr>
              <a:t>by the</a:t>
            </a:r>
            <a:r>
              <a:rPr sz="1700" spc="-27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subtree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6051296"/>
            <a:ext cx="4236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The new 2-tree </a:t>
            </a:r>
            <a:r>
              <a:rPr sz="1700" spc="-5" dirty="0">
                <a:latin typeface="Verdana"/>
                <a:cs typeface="Verdana"/>
              </a:rPr>
              <a:t>is the </a:t>
            </a:r>
            <a:r>
              <a:rPr sz="1700" dirty="0">
                <a:latin typeface="Verdana"/>
                <a:cs typeface="Verdana"/>
              </a:rPr>
              <a:t>desired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solution.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87080" y="4894707"/>
            <a:ext cx="1456988" cy="1114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29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  <a:latin typeface="Verdana"/>
                <a:cs typeface="Verdana"/>
              </a:rPr>
              <a:t>Huffman</a:t>
            </a:r>
            <a:r>
              <a:rPr sz="2400" spc="-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Verdana"/>
                <a:cs typeface="Verdana"/>
              </a:rPr>
              <a:t>Algorithm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1289" y="695325"/>
            <a:ext cx="8382634" cy="2664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Suppose,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frequency of occurrence of some </a:t>
            </a:r>
            <a:r>
              <a:rPr sz="1700" spc="-5" dirty="0">
                <a:latin typeface="Verdana"/>
                <a:cs typeface="Verdana"/>
              </a:rPr>
              <a:t>characters </a:t>
            </a:r>
            <a:r>
              <a:rPr sz="1700" dirty="0">
                <a:latin typeface="Verdana"/>
                <a:cs typeface="Verdana"/>
              </a:rPr>
              <a:t>for an </a:t>
            </a:r>
            <a:r>
              <a:rPr sz="1700" spc="-5" dirty="0">
                <a:latin typeface="Verdana"/>
                <a:cs typeface="Verdana"/>
              </a:rPr>
              <a:t>English text  is </a:t>
            </a:r>
            <a:r>
              <a:rPr sz="1700" dirty="0">
                <a:latin typeface="Verdana"/>
                <a:cs typeface="Verdana"/>
              </a:rPr>
              <a:t>shown </a:t>
            </a:r>
            <a:r>
              <a:rPr sz="1700" spc="-5" dirty="0">
                <a:latin typeface="Verdana"/>
                <a:cs typeface="Verdana"/>
              </a:rPr>
              <a:t>in the table</a:t>
            </a:r>
            <a:r>
              <a:rPr sz="1700" spc="-15" dirty="0">
                <a:latin typeface="Verdana"/>
                <a:cs typeface="Verdana"/>
              </a:rPr>
              <a:t> below.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Let us see how </a:t>
            </a:r>
            <a:r>
              <a:rPr sz="1700" spc="-5" dirty="0">
                <a:latin typeface="Verdana"/>
                <a:cs typeface="Verdana"/>
              </a:rPr>
              <a:t>Huffman </a:t>
            </a:r>
            <a:r>
              <a:rPr sz="1700" dirty="0">
                <a:latin typeface="Verdana"/>
                <a:cs typeface="Verdana"/>
              </a:rPr>
              <a:t>codes are assigned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Verdana"/>
                <a:cs typeface="Verdana"/>
              </a:rPr>
              <a:t>using </a:t>
            </a:r>
            <a:r>
              <a:rPr sz="1700" spc="-5" dirty="0">
                <a:latin typeface="Verdana"/>
                <a:cs typeface="Verdana"/>
              </a:rPr>
              <a:t>this letter-frequency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table.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Verdana"/>
              <a:cs typeface="Verdana"/>
            </a:endParaRPr>
          </a:p>
          <a:p>
            <a:pPr marL="12700" marR="3573779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Here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particular frequencies </a:t>
            </a:r>
            <a:r>
              <a:rPr sz="1700" spc="-10" dirty="0">
                <a:latin typeface="Verdana"/>
                <a:cs typeface="Verdana"/>
              </a:rPr>
              <a:t>have </a:t>
            </a:r>
            <a:r>
              <a:rPr sz="1700" dirty="0">
                <a:latin typeface="Verdana"/>
                <a:cs typeface="Verdana"/>
              </a:rPr>
              <a:t>been  </a:t>
            </a:r>
            <a:r>
              <a:rPr sz="1700" spc="-5" dirty="0">
                <a:latin typeface="Verdana"/>
                <a:cs typeface="Verdana"/>
              </a:rPr>
              <a:t>arbitrarily </a:t>
            </a:r>
            <a:r>
              <a:rPr sz="1700" dirty="0">
                <a:latin typeface="Verdana"/>
                <a:cs typeface="Verdana"/>
              </a:rPr>
              <a:t>chosen and </a:t>
            </a:r>
            <a:r>
              <a:rPr sz="1700" spc="-5" dirty="0">
                <a:latin typeface="Verdana"/>
                <a:cs typeface="Verdana"/>
              </a:rPr>
              <a:t>do </a:t>
            </a:r>
            <a:r>
              <a:rPr sz="1700" dirty="0">
                <a:latin typeface="Verdana"/>
                <a:cs typeface="Verdana"/>
              </a:rPr>
              <a:t>not </a:t>
            </a:r>
            <a:r>
              <a:rPr sz="1700" spc="-5" dirty="0">
                <a:latin typeface="Verdana"/>
                <a:cs typeface="Verdana"/>
              </a:rPr>
              <a:t>matter; what  matters is the </a:t>
            </a:r>
            <a:r>
              <a:rPr sz="1700" dirty="0">
                <a:latin typeface="Verdana"/>
                <a:cs typeface="Verdana"/>
              </a:rPr>
              <a:t>frequency of </a:t>
            </a:r>
            <a:r>
              <a:rPr sz="1700" spc="-5" dirty="0">
                <a:latin typeface="Verdana"/>
                <a:cs typeface="Verdana"/>
              </a:rPr>
              <a:t>any given letter  </a:t>
            </a:r>
            <a:r>
              <a:rPr sz="1700" i="1" spc="-5" dirty="0">
                <a:latin typeface="Verdana"/>
                <a:cs typeface="Verdana"/>
              </a:rPr>
              <a:t>relative to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frequency of </a:t>
            </a:r>
            <a:r>
              <a:rPr sz="1700" spc="-5" dirty="0">
                <a:latin typeface="Verdana"/>
                <a:cs typeface="Verdana"/>
              </a:rPr>
              <a:t>any </a:t>
            </a:r>
            <a:r>
              <a:rPr sz="1700" dirty="0">
                <a:latin typeface="Verdana"/>
                <a:cs typeface="Verdana"/>
              </a:rPr>
              <a:t>other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letter.</a:t>
            </a:r>
            <a:endParaRPr sz="17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56413" y="1400238"/>
          <a:ext cx="2355214" cy="2560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319"/>
                <a:gridCol w="1445895"/>
              </a:tblGrid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Letter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Frequency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0116" y="4256354"/>
            <a:ext cx="7828915" cy="803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FF3300"/>
                </a:solidFill>
                <a:latin typeface="Verdana"/>
                <a:cs typeface="Verdana"/>
              </a:rPr>
              <a:t>Step-1: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The first step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building a Huffman </a:t>
            </a:r>
            <a:r>
              <a:rPr sz="1700" spc="-5" dirty="0">
                <a:latin typeface="Verdana"/>
                <a:cs typeface="Verdana"/>
              </a:rPr>
              <a:t>coding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is to </a:t>
            </a:r>
            <a:r>
              <a:rPr sz="1700" dirty="0">
                <a:latin typeface="Verdana"/>
                <a:cs typeface="Verdana"/>
              </a:rPr>
              <a:t>sort </a:t>
            </a:r>
            <a:r>
              <a:rPr sz="1700" spc="-5" dirty="0">
                <a:latin typeface="Verdana"/>
                <a:cs typeface="Verdana"/>
              </a:rPr>
              <a:t>the letters in  </a:t>
            </a:r>
            <a:r>
              <a:rPr sz="1700" dirty="0">
                <a:latin typeface="Verdana"/>
                <a:cs typeface="Verdana"/>
              </a:rPr>
              <a:t>ascending order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spc="-15" dirty="0">
                <a:latin typeface="Verdana"/>
                <a:cs typeface="Verdana"/>
              </a:rPr>
              <a:t>frequency. </a:t>
            </a:r>
            <a:r>
              <a:rPr sz="1700" spc="-5" dirty="0">
                <a:latin typeface="Verdana"/>
                <a:cs typeface="Verdana"/>
              </a:rPr>
              <a:t>Each letter will be </a:t>
            </a:r>
            <a:r>
              <a:rPr sz="1700" dirty="0">
                <a:latin typeface="Verdana"/>
                <a:cs typeface="Verdana"/>
              </a:rPr>
              <a:t>a leaf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final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0921" y="5573895"/>
            <a:ext cx="4551818" cy="713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6370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Constructing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 </a:t>
            </a:r>
            <a:r>
              <a:rPr sz="2400" spc="-10" dirty="0">
                <a:solidFill>
                  <a:srgbClr val="000000"/>
                </a:solidFill>
                <a:latin typeface="Verdana"/>
                <a:cs typeface="Verdana"/>
              </a:rPr>
              <a:t>Huffman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Coding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9940" y="908050"/>
            <a:ext cx="8212455" cy="1581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FF3300"/>
                </a:solidFill>
                <a:latin typeface="Verdana"/>
                <a:cs typeface="Verdana"/>
              </a:rPr>
              <a:t>Step-2: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Next, the </a:t>
            </a:r>
            <a:r>
              <a:rPr sz="1700" dirty="0">
                <a:latin typeface="Verdana"/>
                <a:cs typeface="Verdana"/>
              </a:rPr>
              <a:t>first </a:t>
            </a:r>
            <a:r>
              <a:rPr sz="1700" spc="-5" dirty="0">
                <a:latin typeface="Verdana"/>
                <a:cs typeface="Verdana"/>
              </a:rPr>
              <a:t>two letters, those with the lowest </a:t>
            </a:r>
            <a:r>
              <a:rPr sz="1700" dirty="0">
                <a:latin typeface="Verdana"/>
                <a:cs typeface="Verdana"/>
              </a:rPr>
              <a:t>frequencies, are </a:t>
            </a:r>
            <a:r>
              <a:rPr sz="1700" spc="-5" dirty="0">
                <a:latin typeface="Verdana"/>
                <a:cs typeface="Verdana"/>
              </a:rPr>
              <a:t>removed  </a:t>
            </a:r>
            <a:r>
              <a:rPr sz="1700" dirty="0">
                <a:latin typeface="Verdana"/>
                <a:cs typeface="Verdana"/>
              </a:rPr>
              <a:t>from </a:t>
            </a:r>
            <a:r>
              <a:rPr sz="1700" spc="-5" dirty="0">
                <a:latin typeface="Verdana"/>
                <a:cs typeface="Verdana"/>
              </a:rPr>
              <a:t>the list </a:t>
            </a:r>
            <a:r>
              <a:rPr sz="1700" dirty="0">
                <a:latin typeface="Verdana"/>
                <a:cs typeface="Verdana"/>
              </a:rPr>
              <a:t>and become the children of a new internal node. The internal  node has no </a:t>
            </a:r>
            <a:r>
              <a:rPr sz="1700" spc="-35" dirty="0">
                <a:latin typeface="Verdana"/>
                <a:cs typeface="Verdana"/>
              </a:rPr>
              <a:t>letter, </a:t>
            </a:r>
            <a:r>
              <a:rPr sz="1700" spc="-5" dirty="0">
                <a:latin typeface="Verdana"/>
                <a:cs typeface="Verdana"/>
              </a:rPr>
              <a:t>but its </a:t>
            </a:r>
            <a:r>
              <a:rPr sz="1700" dirty="0">
                <a:latin typeface="Verdana"/>
                <a:cs typeface="Verdana"/>
              </a:rPr>
              <a:t>frequency </a:t>
            </a:r>
            <a:r>
              <a:rPr sz="1700" spc="-5" dirty="0">
                <a:latin typeface="Verdana"/>
                <a:cs typeface="Verdana"/>
              </a:rPr>
              <a:t>is the </a:t>
            </a:r>
            <a:r>
              <a:rPr sz="1700" dirty="0">
                <a:latin typeface="Verdana"/>
                <a:cs typeface="Verdana"/>
              </a:rPr>
              <a:t>sum 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frequencies of </a:t>
            </a:r>
            <a:r>
              <a:rPr sz="1700" spc="-5" dirty="0">
                <a:latin typeface="Verdana"/>
                <a:cs typeface="Verdana"/>
              </a:rPr>
              <a:t>its  </a:t>
            </a:r>
            <a:r>
              <a:rPr sz="1700" dirty="0">
                <a:latin typeface="Verdana"/>
                <a:cs typeface="Verdana"/>
              </a:rPr>
              <a:t>children. This new internal node is then </a:t>
            </a:r>
            <a:r>
              <a:rPr sz="1700" spc="-5" dirty="0">
                <a:latin typeface="Verdana"/>
                <a:cs typeface="Verdana"/>
              </a:rPr>
              <a:t>placed on the list </a:t>
            </a:r>
            <a:r>
              <a:rPr sz="1700" dirty="0">
                <a:latin typeface="Verdana"/>
                <a:cs typeface="Verdana"/>
              </a:rPr>
              <a:t>so as </a:t>
            </a:r>
            <a:r>
              <a:rPr sz="1700" spc="-5" dirty="0">
                <a:latin typeface="Verdana"/>
                <a:cs typeface="Verdana"/>
              </a:rPr>
              <a:t>to maintain  the list's </a:t>
            </a:r>
            <a:r>
              <a:rPr sz="1700" dirty="0">
                <a:latin typeface="Verdana"/>
                <a:cs typeface="Verdana"/>
              </a:rPr>
              <a:t>sorted</a:t>
            </a:r>
            <a:r>
              <a:rPr sz="1700" spc="-5" dirty="0">
                <a:latin typeface="Verdana"/>
                <a:cs typeface="Verdana"/>
              </a:rPr>
              <a:t> ordering.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7657" y="2890944"/>
            <a:ext cx="5210550" cy="1742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0667" y="5036311"/>
            <a:ext cx="800036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This process continues until </a:t>
            </a:r>
            <a:r>
              <a:rPr sz="1700" spc="-5" dirty="0">
                <a:latin typeface="Verdana"/>
                <a:cs typeface="Verdana"/>
              </a:rPr>
              <a:t>the list </a:t>
            </a:r>
            <a:r>
              <a:rPr sz="1700" dirty="0">
                <a:latin typeface="Verdana"/>
                <a:cs typeface="Verdana"/>
              </a:rPr>
              <a:t>has only one element,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root of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Verdana"/>
                <a:cs typeface="Verdana"/>
              </a:rPr>
              <a:t>final </a:t>
            </a:r>
            <a:r>
              <a:rPr sz="1700" spc="-5" dirty="0">
                <a:latin typeface="Verdana"/>
                <a:cs typeface="Verdana"/>
              </a:rPr>
              <a:t>Huffman coding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6370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Constructing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 </a:t>
            </a:r>
            <a:r>
              <a:rPr sz="2400" spc="-10" dirty="0">
                <a:solidFill>
                  <a:srgbClr val="000000"/>
                </a:solidFill>
                <a:latin typeface="Verdana"/>
                <a:cs typeface="Verdana"/>
              </a:rPr>
              <a:t>Huffman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Coding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9940" y="831850"/>
            <a:ext cx="8329295" cy="80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FF3300"/>
                </a:solidFill>
                <a:latin typeface="Verdana"/>
                <a:cs typeface="Verdana"/>
              </a:rPr>
              <a:t>Step-3: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remaining </a:t>
            </a:r>
            <a:r>
              <a:rPr sz="1700" dirty="0">
                <a:latin typeface="Verdana"/>
                <a:cs typeface="Verdana"/>
              </a:rPr>
              <a:t>steps of building our example tree are shown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following  </a:t>
            </a:r>
            <a:r>
              <a:rPr sz="1700" spc="-5" dirty="0">
                <a:latin typeface="Verdana"/>
                <a:cs typeface="Verdana"/>
              </a:rPr>
              <a:t>diagrams.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7" y="2460117"/>
            <a:ext cx="5324847" cy="2762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6370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Constructing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a </a:t>
            </a:r>
            <a:r>
              <a:rPr sz="2400" spc="-10" dirty="0">
                <a:solidFill>
                  <a:srgbClr val="000000"/>
                </a:solidFill>
                <a:latin typeface="Verdana"/>
                <a:cs typeface="Verdana"/>
              </a:rPr>
              <a:t>Huffman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Coding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9940" y="1060450"/>
            <a:ext cx="91821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FF3300"/>
                </a:solidFill>
                <a:latin typeface="Verdana"/>
                <a:cs typeface="Verdana"/>
              </a:rPr>
              <a:t>Step-4: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3067" y="1880235"/>
            <a:ext cx="5782048" cy="2762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26923"/>
            <a:ext cx="6370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Constructing </a:t>
            </a:r>
            <a:r>
              <a:rPr sz="2400" b="1" dirty="0">
                <a:latin typeface="Verdana"/>
                <a:cs typeface="Verdana"/>
              </a:rPr>
              <a:t>a </a:t>
            </a:r>
            <a:r>
              <a:rPr sz="2400" b="1" spc="-10" dirty="0">
                <a:latin typeface="Verdana"/>
                <a:cs typeface="Verdana"/>
              </a:rPr>
              <a:t>Huffman </a:t>
            </a:r>
            <a:r>
              <a:rPr sz="2400" b="1" spc="-5" dirty="0">
                <a:latin typeface="Verdana"/>
                <a:cs typeface="Verdana"/>
              </a:rPr>
              <a:t>Coding</a:t>
            </a:r>
            <a:r>
              <a:rPr sz="2400" b="1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9143" y="888872"/>
            <a:ext cx="9175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FF3300"/>
                </a:solidFill>
                <a:latin typeface="Verdana"/>
                <a:cs typeface="Verdana"/>
              </a:rPr>
              <a:t>Step-5: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7368" y="2026915"/>
            <a:ext cx="5819395" cy="379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26923"/>
            <a:ext cx="6370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Constructing </a:t>
            </a:r>
            <a:r>
              <a:rPr sz="2400" b="1" dirty="0">
                <a:latin typeface="Verdana"/>
                <a:cs typeface="Verdana"/>
              </a:rPr>
              <a:t>a </a:t>
            </a:r>
            <a:r>
              <a:rPr sz="2400" b="1" spc="-10" dirty="0">
                <a:latin typeface="Verdana"/>
                <a:cs typeface="Verdana"/>
              </a:rPr>
              <a:t>Huffman </a:t>
            </a:r>
            <a:r>
              <a:rPr sz="2400" b="1" spc="-5" dirty="0">
                <a:latin typeface="Verdana"/>
                <a:cs typeface="Verdana"/>
              </a:rPr>
              <a:t>Coding</a:t>
            </a:r>
            <a:r>
              <a:rPr sz="2400" b="1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9940" y="717550"/>
            <a:ext cx="91821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FF3300"/>
                </a:solidFill>
                <a:latin typeface="Verdana"/>
                <a:cs typeface="Verdana"/>
              </a:rPr>
              <a:t>Step-6: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6152" y="1130047"/>
            <a:ext cx="5819775" cy="4810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26923"/>
            <a:ext cx="6370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Constructing </a:t>
            </a:r>
            <a:r>
              <a:rPr sz="2400" b="1" dirty="0">
                <a:latin typeface="Verdana"/>
                <a:cs typeface="Verdana"/>
              </a:rPr>
              <a:t>a </a:t>
            </a:r>
            <a:r>
              <a:rPr sz="2400" b="1" spc="-10" dirty="0">
                <a:latin typeface="Verdana"/>
                <a:cs typeface="Verdana"/>
              </a:rPr>
              <a:t>Huffman </a:t>
            </a:r>
            <a:r>
              <a:rPr sz="2400" b="1" spc="-5" dirty="0">
                <a:latin typeface="Verdana"/>
                <a:cs typeface="Verdana"/>
              </a:rPr>
              <a:t>Coding</a:t>
            </a:r>
            <a:r>
              <a:rPr sz="2400" b="1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042" y="6293972"/>
            <a:ext cx="7989570" cy="2889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latin typeface="Verdana"/>
                <a:cs typeface="Verdana"/>
              </a:rPr>
              <a:t>Figure: The </a:t>
            </a:r>
            <a:r>
              <a:rPr sz="1700" spc="-5" dirty="0">
                <a:latin typeface="Verdana"/>
                <a:cs typeface="Verdana"/>
              </a:rPr>
              <a:t>Huffman coding </a:t>
            </a:r>
            <a:r>
              <a:rPr sz="1700" dirty="0">
                <a:latin typeface="Verdana"/>
                <a:cs typeface="Verdana"/>
              </a:rPr>
              <a:t>tree corresponding to the letter-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frequencies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4266" y="627126"/>
            <a:ext cx="8314690" cy="132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19685" indent="-4572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170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Huffman </a:t>
            </a:r>
            <a:r>
              <a:rPr sz="1700" spc="-5" dirty="0">
                <a:latin typeface="Verdana"/>
                <a:cs typeface="Verdana"/>
              </a:rPr>
              <a:t>coding </a:t>
            </a:r>
            <a:r>
              <a:rPr sz="1700" dirty="0">
                <a:latin typeface="Verdana"/>
                <a:cs typeface="Verdana"/>
              </a:rPr>
              <a:t>tree, </a:t>
            </a:r>
            <a:r>
              <a:rPr sz="1700" spc="-5" dirty="0">
                <a:latin typeface="Verdana"/>
                <a:cs typeface="Verdana"/>
              </a:rPr>
              <a:t>label </a:t>
            </a:r>
            <a:r>
              <a:rPr sz="1700" dirty="0">
                <a:latin typeface="Verdana"/>
                <a:cs typeface="Verdana"/>
              </a:rPr>
              <a:t>each </a:t>
            </a:r>
            <a:r>
              <a:rPr sz="1700" spc="-5" dirty="0">
                <a:latin typeface="Verdana"/>
                <a:cs typeface="Verdana"/>
              </a:rPr>
              <a:t>edge </a:t>
            </a:r>
            <a:r>
              <a:rPr sz="1700" dirty="0">
                <a:latin typeface="Verdana"/>
                <a:cs typeface="Verdana"/>
              </a:rPr>
              <a:t>to a </a:t>
            </a:r>
            <a:r>
              <a:rPr sz="1700" spc="-5" dirty="0">
                <a:latin typeface="Verdana"/>
                <a:cs typeface="Verdana"/>
              </a:rPr>
              <a:t>left </a:t>
            </a:r>
            <a:r>
              <a:rPr sz="1700" dirty="0">
                <a:latin typeface="Verdana"/>
                <a:cs typeface="Verdana"/>
              </a:rPr>
              <a:t>child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0, </a:t>
            </a:r>
            <a:r>
              <a:rPr sz="1700" dirty="0">
                <a:latin typeface="Verdana"/>
                <a:cs typeface="Verdana"/>
              </a:rPr>
              <a:t>and  each </a:t>
            </a:r>
            <a:r>
              <a:rPr sz="1700" spc="-5" dirty="0">
                <a:latin typeface="Verdana"/>
                <a:cs typeface="Verdana"/>
              </a:rPr>
              <a:t>edge </a:t>
            </a:r>
            <a:r>
              <a:rPr sz="1700" dirty="0">
                <a:latin typeface="Verdana"/>
                <a:cs typeface="Verdana"/>
              </a:rPr>
              <a:t>to a right child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1, which is </a:t>
            </a:r>
            <a:r>
              <a:rPr sz="1700" dirty="0">
                <a:latin typeface="Verdana"/>
                <a:cs typeface="Verdana"/>
              </a:rPr>
              <a:t>shown </a:t>
            </a:r>
            <a:r>
              <a:rPr sz="1700" spc="-15" dirty="0">
                <a:latin typeface="Verdana"/>
                <a:cs typeface="Verdana"/>
              </a:rPr>
              <a:t>below. </a:t>
            </a:r>
            <a:r>
              <a:rPr sz="1700" dirty="0">
                <a:latin typeface="Verdana"/>
                <a:cs typeface="Verdana"/>
              </a:rPr>
              <a:t>This </a:t>
            </a:r>
            <a:r>
              <a:rPr sz="1700" spc="-5" dirty="0">
                <a:latin typeface="Verdana"/>
                <a:cs typeface="Verdana"/>
              </a:rPr>
              <a:t>labeling  </a:t>
            </a:r>
            <a:r>
              <a:rPr sz="1700" dirty="0">
                <a:latin typeface="Verdana"/>
                <a:cs typeface="Verdana"/>
              </a:rPr>
              <a:t>of edges is used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determine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Huffman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codes.</a:t>
            </a:r>
            <a:endParaRPr sz="17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code </a:t>
            </a:r>
            <a:r>
              <a:rPr sz="1700" dirty="0">
                <a:latin typeface="Verdana"/>
                <a:cs typeface="Verdana"/>
              </a:rPr>
              <a:t>for a </a:t>
            </a:r>
            <a:r>
              <a:rPr sz="1700" spc="-5" dirty="0">
                <a:latin typeface="Verdana"/>
                <a:cs typeface="Verdana"/>
              </a:rPr>
              <a:t>given letter </a:t>
            </a:r>
            <a:r>
              <a:rPr sz="1700" dirty="0">
                <a:latin typeface="Verdana"/>
                <a:cs typeface="Verdana"/>
              </a:rPr>
              <a:t>(external node) </a:t>
            </a:r>
            <a:r>
              <a:rPr sz="1700" spc="-5" dirty="0">
                <a:latin typeface="Verdana"/>
                <a:cs typeface="Verdana"/>
              </a:rPr>
              <a:t>is the </a:t>
            </a:r>
            <a:r>
              <a:rPr sz="1700" dirty="0">
                <a:latin typeface="Verdana"/>
                <a:cs typeface="Verdana"/>
              </a:rPr>
              <a:t>sequence of 0s and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1s</a:t>
            </a:r>
            <a:endParaRPr sz="17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encountered on the </a:t>
            </a:r>
            <a:r>
              <a:rPr sz="1700" spc="-5" dirty="0">
                <a:latin typeface="Verdana"/>
                <a:cs typeface="Verdana"/>
              </a:rPr>
              <a:t>path </a:t>
            </a:r>
            <a:r>
              <a:rPr sz="1700" dirty="0">
                <a:latin typeface="Verdana"/>
                <a:cs typeface="Verdana"/>
              </a:rPr>
              <a:t>from the root to </a:t>
            </a:r>
            <a:r>
              <a:rPr sz="1700" spc="-5" dirty="0">
                <a:latin typeface="Verdana"/>
                <a:cs typeface="Verdana"/>
              </a:rPr>
              <a:t>that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letter.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5025" y="2208584"/>
            <a:ext cx="5298350" cy="3887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394970"/>
          </a:xfrm>
          <a:custGeom>
            <a:avLst/>
            <a:gdLst/>
            <a:ahLst/>
            <a:cxnLst/>
            <a:rect l="l" t="t" r="r" b="b"/>
            <a:pathLst>
              <a:path w="9144000" h="394970">
                <a:moveTo>
                  <a:pt x="0" y="394715"/>
                </a:moveTo>
                <a:lnTo>
                  <a:pt x="9144000" y="394715"/>
                </a:lnTo>
                <a:lnTo>
                  <a:pt x="9144000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25399"/>
            <a:ext cx="8437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00"/>
                </a:solidFill>
                <a:latin typeface="Verdana"/>
                <a:cs typeface="Verdana"/>
              </a:rPr>
              <a:t>Determining Huffman Code from the Huffman Coding</a:t>
            </a:r>
            <a:r>
              <a:rPr sz="2000" spc="-1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042" y="6293972"/>
            <a:ext cx="7989570" cy="2889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dirty="0">
                <a:latin typeface="Verdana"/>
                <a:cs typeface="Verdana"/>
              </a:rPr>
              <a:t>Figure: The </a:t>
            </a:r>
            <a:r>
              <a:rPr sz="1700" spc="-5" dirty="0">
                <a:latin typeface="Verdana"/>
                <a:cs typeface="Verdana"/>
              </a:rPr>
              <a:t>Huffman coding </a:t>
            </a:r>
            <a:r>
              <a:rPr sz="1700" dirty="0">
                <a:latin typeface="Verdana"/>
                <a:cs typeface="Verdana"/>
              </a:rPr>
              <a:t>tree corresponding to the letter-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frequencies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9589" y="6658023"/>
            <a:ext cx="5270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50" b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717419"/>
            <a:ext cx="2075688" cy="227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167" y="652399"/>
            <a:ext cx="21240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00FF"/>
                </a:solidFill>
                <a:latin typeface="Verdana"/>
                <a:cs typeface="Verdana"/>
              </a:rPr>
              <a:t>Examples of</a:t>
            </a:r>
            <a:r>
              <a:rPr sz="1700" b="1" spc="-9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0000FF"/>
                </a:solidFill>
                <a:latin typeface="Verdana"/>
                <a:cs typeface="Verdana"/>
              </a:rPr>
              <a:t>BST: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39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8600" y="4081271"/>
            <a:ext cx="4664963" cy="2776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3014" y="4274946"/>
            <a:ext cx="3619500" cy="214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0000"/>
                </a:solidFill>
                <a:latin typeface="Verdana"/>
                <a:cs typeface="Verdana"/>
              </a:rPr>
              <a:t>Note: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500" dirty="0">
                <a:latin typeface="Verdana"/>
                <a:cs typeface="Verdana"/>
              </a:rPr>
              <a:t>If 10 </a:t>
            </a:r>
            <a:r>
              <a:rPr sz="1500" spc="-5" dirty="0">
                <a:latin typeface="Verdana"/>
                <a:cs typeface="Verdana"/>
              </a:rPr>
              <a:t>were </a:t>
            </a:r>
            <a:r>
              <a:rPr sz="1500" spc="-10" dirty="0">
                <a:latin typeface="Verdana"/>
                <a:cs typeface="Verdana"/>
              </a:rPr>
              <a:t>replaced </a:t>
            </a:r>
            <a:r>
              <a:rPr sz="1500" spc="-5" dirty="0">
                <a:latin typeface="Verdana"/>
                <a:cs typeface="Verdana"/>
              </a:rPr>
              <a:t>by </a:t>
            </a:r>
            <a:r>
              <a:rPr sz="1500" spc="-10" dirty="0">
                <a:latin typeface="Verdana"/>
                <a:cs typeface="Verdana"/>
              </a:rPr>
              <a:t>13, </a:t>
            </a:r>
            <a:r>
              <a:rPr sz="1500" spc="-5" dirty="0">
                <a:latin typeface="Verdana"/>
                <a:cs typeface="Verdana"/>
              </a:rPr>
              <a:t>then </a:t>
            </a:r>
            <a:r>
              <a:rPr sz="1500" dirty="0">
                <a:latin typeface="Verdana"/>
                <a:cs typeface="Verdana"/>
              </a:rPr>
              <a:t>T  </a:t>
            </a:r>
            <a:r>
              <a:rPr sz="1500" spc="-10" dirty="0">
                <a:latin typeface="Verdana"/>
                <a:cs typeface="Verdana"/>
              </a:rPr>
              <a:t>would still </a:t>
            </a:r>
            <a:r>
              <a:rPr sz="1500" spc="-5" dirty="0">
                <a:latin typeface="Verdana"/>
                <a:cs typeface="Verdana"/>
              </a:rPr>
              <a:t>be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10" dirty="0">
                <a:latin typeface="Verdana"/>
                <a:cs typeface="Verdana"/>
              </a:rPr>
              <a:t>binary </a:t>
            </a:r>
            <a:r>
              <a:rPr sz="1500" spc="-5" dirty="0">
                <a:latin typeface="Verdana"/>
                <a:cs typeface="Verdana"/>
              </a:rPr>
              <a:t>search</a:t>
            </a:r>
            <a:r>
              <a:rPr sz="1500" spc="7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</a:t>
            </a:r>
            <a:endParaRPr sz="1500">
              <a:latin typeface="Verdana"/>
              <a:cs typeface="Verdana"/>
            </a:endParaRPr>
          </a:p>
          <a:p>
            <a:pPr marL="355600" marR="11557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500" spc="-5" dirty="0">
                <a:latin typeface="Verdana"/>
                <a:cs typeface="Verdana"/>
              </a:rPr>
              <a:t>But, </a:t>
            </a:r>
            <a:r>
              <a:rPr sz="1500" spc="-10" dirty="0">
                <a:latin typeface="Verdana"/>
                <a:cs typeface="Verdana"/>
              </a:rPr>
              <a:t>if </a:t>
            </a:r>
            <a:r>
              <a:rPr sz="1500" spc="-5" dirty="0">
                <a:latin typeface="Verdana"/>
                <a:cs typeface="Verdana"/>
              </a:rPr>
              <a:t>10 </a:t>
            </a:r>
            <a:r>
              <a:rPr sz="1500" spc="-10" dirty="0">
                <a:latin typeface="Verdana"/>
                <a:cs typeface="Verdana"/>
              </a:rPr>
              <a:t>were replaced </a:t>
            </a:r>
            <a:r>
              <a:rPr sz="1500" spc="-5" dirty="0">
                <a:latin typeface="Verdana"/>
                <a:cs typeface="Verdana"/>
              </a:rPr>
              <a:t>by </a:t>
            </a:r>
            <a:r>
              <a:rPr sz="1500" spc="-10" dirty="0">
                <a:latin typeface="Verdana"/>
                <a:cs typeface="Verdana"/>
              </a:rPr>
              <a:t>23,  </a:t>
            </a:r>
            <a:r>
              <a:rPr sz="1500" spc="-5" dirty="0">
                <a:latin typeface="Verdana"/>
                <a:cs typeface="Verdana"/>
              </a:rPr>
              <a:t>then </a:t>
            </a:r>
            <a:r>
              <a:rPr sz="1500" dirty="0">
                <a:latin typeface="Verdana"/>
                <a:cs typeface="Verdana"/>
              </a:rPr>
              <a:t>T </a:t>
            </a:r>
            <a:r>
              <a:rPr sz="1500" spc="-5" dirty="0">
                <a:latin typeface="Verdana"/>
                <a:cs typeface="Verdana"/>
              </a:rPr>
              <a:t>would </a:t>
            </a:r>
            <a:r>
              <a:rPr sz="1500" dirty="0">
                <a:latin typeface="Verdana"/>
                <a:cs typeface="Verdana"/>
              </a:rPr>
              <a:t>not </a:t>
            </a:r>
            <a:r>
              <a:rPr sz="1500" spc="-5" dirty="0">
                <a:latin typeface="Verdana"/>
                <a:cs typeface="Verdana"/>
              </a:rPr>
              <a:t>be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10" dirty="0">
                <a:latin typeface="Verdana"/>
                <a:cs typeface="Verdana"/>
              </a:rPr>
              <a:t>binary  </a:t>
            </a:r>
            <a:r>
              <a:rPr sz="1500" spc="-5" dirty="0">
                <a:latin typeface="Verdana"/>
                <a:cs typeface="Verdana"/>
              </a:rPr>
              <a:t>search </a:t>
            </a:r>
            <a:r>
              <a:rPr sz="1500" spc="-10" dirty="0">
                <a:latin typeface="Verdana"/>
                <a:cs typeface="Verdana"/>
              </a:rPr>
              <a:t>tree, </a:t>
            </a:r>
            <a:r>
              <a:rPr sz="1500" spc="-5" dirty="0">
                <a:latin typeface="Verdana"/>
                <a:cs typeface="Verdana"/>
              </a:rPr>
              <a:t>since </a:t>
            </a:r>
            <a:r>
              <a:rPr sz="1500" spc="-10" dirty="0">
                <a:latin typeface="Verdana"/>
                <a:cs typeface="Verdana"/>
              </a:rPr>
              <a:t>left child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20  </a:t>
            </a:r>
            <a:r>
              <a:rPr sz="1500" dirty="0">
                <a:latin typeface="Verdana"/>
                <a:cs typeface="Verdana"/>
              </a:rPr>
              <a:t>can not </a:t>
            </a:r>
            <a:r>
              <a:rPr sz="1500" spc="-5" dirty="0">
                <a:latin typeface="Verdana"/>
                <a:cs typeface="Verdana"/>
              </a:rPr>
              <a:t>be greater than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20.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07635" y="835152"/>
            <a:ext cx="582295" cy="338455"/>
          </a:xfrm>
          <a:custGeom>
            <a:avLst/>
            <a:gdLst/>
            <a:ahLst/>
            <a:cxnLst/>
            <a:rect l="l" t="t" r="r" b="b"/>
            <a:pathLst>
              <a:path w="582295" h="338455">
                <a:moveTo>
                  <a:pt x="582167" y="0"/>
                </a:moveTo>
                <a:lnTo>
                  <a:pt x="0" y="3383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34684" y="822960"/>
            <a:ext cx="546100" cy="350520"/>
          </a:xfrm>
          <a:custGeom>
            <a:avLst/>
            <a:gdLst/>
            <a:ahLst/>
            <a:cxnLst/>
            <a:rect l="l" t="t" r="r" b="b"/>
            <a:pathLst>
              <a:path w="546100" h="350519">
                <a:moveTo>
                  <a:pt x="0" y="0"/>
                </a:moveTo>
                <a:lnTo>
                  <a:pt x="545591" y="35051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09415" y="1203197"/>
            <a:ext cx="90296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Verdana"/>
                <a:cs typeface="Verdana"/>
              </a:rPr>
              <a:t>Chnochol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5297" y="1201928"/>
            <a:ext cx="5778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Verdana"/>
                <a:cs typeface="Verdana"/>
              </a:rPr>
              <a:t>Lucky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18201" y="555497"/>
            <a:ext cx="6832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Verdana"/>
                <a:cs typeface="Verdana"/>
              </a:rPr>
              <a:t>Ha</a:t>
            </a:r>
            <a:r>
              <a:rPr sz="1500" dirty="0">
                <a:latin typeface="Verdana"/>
                <a:cs typeface="Verdana"/>
              </a:rPr>
              <a:t>mza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39005" y="2866771"/>
            <a:ext cx="1007110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Verdana"/>
                <a:cs typeface="Verdana"/>
              </a:rPr>
              <a:t>Dalia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Verdana"/>
              <a:cs typeface="Verdana"/>
            </a:endParaRPr>
          </a:p>
          <a:p>
            <a:pPr marL="558165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Verdana"/>
                <a:cs typeface="Verdana"/>
              </a:rPr>
              <a:t>E</a:t>
            </a:r>
            <a:r>
              <a:rPr sz="1500" spc="-20" dirty="0">
                <a:latin typeface="Verdana"/>
                <a:cs typeface="Verdana"/>
              </a:rPr>
              <a:t>li</a:t>
            </a:r>
            <a:r>
              <a:rPr sz="1500" dirty="0">
                <a:latin typeface="Verdana"/>
                <a:cs typeface="Verdana"/>
              </a:rPr>
              <a:t>as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3543" y="2087117"/>
            <a:ext cx="5594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latin typeface="Verdana"/>
                <a:cs typeface="Verdana"/>
              </a:rPr>
              <a:t>R</a:t>
            </a:r>
            <a:r>
              <a:rPr sz="1500" dirty="0">
                <a:latin typeface="Verdana"/>
                <a:cs typeface="Verdana"/>
              </a:rPr>
              <a:t>ob</a:t>
            </a:r>
            <a:r>
              <a:rPr sz="1500" spc="-15" dirty="0">
                <a:latin typeface="Verdana"/>
                <a:cs typeface="Verdana"/>
              </a:rPr>
              <a:t>i</a:t>
            </a:r>
            <a:r>
              <a:rPr sz="1500" dirty="0"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1534" y="2039873"/>
            <a:ext cx="4311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latin typeface="Verdana"/>
                <a:cs typeface="Verdana"/>
              </a:rPr>
              <a:t>K</a:t>
            </a:r>
            <a:r>
              <a:rPr sz="1500" dirty="0">
                <a:latin typeface="Verdana"/>
                <a:cs typeface="Verdana"/>
              </a:rPr>
              <a:t>o</a:t>
            </a:r>
            <a:r>
              <a:rPr sz="1500" spc="-15" dirty="0">
                <a:latin typeface="Verdana"/>
                <a:cs typeface="Verdana"/>
              </a:rPr>
              <a:t>l</a:t>
            </a:r>
            <a:r>
              <a:rPr sz="1500" dirty="0">
                <a:latin typeface="Verdana"/>
                <a:cs typeface="Verdana"/>
              </a:rPr>
              <a:t>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86555" y="1536191"/>
            <a:ext cx="520065" cy="508000"/>
          </a:xfrm>
          <a:custGeom>
            <a:avLst/>
            <a:gdLst/>
            <a:ahLst/>
            <a:cxnLst/>
            <a:rect l="l" t="t" r="r" b="b"/>
            <a:pathLst>
              <a:path w="520064" h="508000">
                <a:moveTo>
                  <a:pt x="519684" y="0"/>
                </a:moveTo>
                <a:lnTo>
                  <a:pt x="0" y="5074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7635" y="3139439"/>
            <a:ext cx="340360" cy="436245"/>
          </a:xfrm>
          <a:custGeom>
            <a:avLst/>
            <a:gdLst/>
            <a:ahLst/>
            <a:cxnLst/>
            <a:rect l="l" t="t" r="r" b="b"/>
            <a:pathLst>
              <a:path w="340360" h="436245">
                <a:moveTo>
                  <a:pt x="0" y="0"/>
                </a:moveTo>
                <a:lnTo>
                  <a:pt x="339851" y="43586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6279" y="2307335"/>
            <a:ext cx="600710" cy="483234"/>
          </a:xfrm>
          <a:custGeom>
            <a:avLst/>
            <a:gdLst/>
            <a:ahLst/>
            <a:cxnLst/>
            <a:rect l="l" t="t" r="r" b="b"/>
            <a:pathLst>
              <a:path w="600710" h="483235">
                <a:moveTo>
                  <a:pt x="600456" y="0"/>
                </a:moveTo>
                <a:lnTo>
                  <a:pt x="0" y="4831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69152" y="1516380"/>
            <a:ext cx="441959" cy="464820"/>
          </a:xfrm>
          <a:custGeom>
            <a:avLst/>
            <a:gdLst/>
            <a:ahLst/>
            <a:cxnLst/>
            <a:rect l="l" t="t" r="r" b="b"/>
            <a:pathLst>
              <a:path w="441959" h="464819">
                <a:moveTo>
                  <a:pt x="441959" y="0"/>
                </a:moveTo>
                <a:lnTo>
                  <a:pt x="0" y="4648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65847" y="1551432"/>
            <a:ext cx="402590" cy="490855"/>
          </a:xfrm>
          <a:custGeom>
            <a:avLst/>
            <a:gdLst/>
            <a:ahLst/>
            <a:cxnLst/>
            <a:rect l="l" t="t" r="r" b="b"/>
            <a:pathLst>
              <a:path w="402590" h="490855">
                <a:moveTo>
                  <a:pt x="0" y="0"/>
                </a:moveTo>
                <a:lnTo>
                  <a:pt x="402335" y="4907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09873" y="2041652"/>
            <a:ext cx="5626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Verdana"/>
                <a:cs typeface="Verdana"/>
              </a:rPr>
              <a:t>Babul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32247" y="1478280"/>
            <a:ext cx="363220" cy="457200"/>
          </a:xfrm>
          <a:custGeom>
            <a:avLst/>
            <a:gdLst/>
            <a:ahLst/>
            <a:cxnLst/>
            <a:rect l="l" t="t" r="r" b="b"/>
            <a:pathLst>
              <a:path w="363220" h="457200">
                <a:moveTo>
                  <a:pt x="0" y="0"/>
                </a:moveTo>
                <a:lnTo>
                  <a:pt x="362712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57978" y="2024253"/>
            <a:ext cx="4622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Verdana"/>
                <a:cs typeface="Verdana"/>
              </a:rPr>
              <a:t>G</a:t>
            </a:r>
            <a:r>
              <a:rPr sz="1500" spc="5" dirty="0">
                <a:latin typeface="Verdana"/>
                <a:cs typeface="Verdana"/>
              </a:rPr>
              <a:t>o</a:t>
            </a:r>
            <a:r>
              <a:rPr sz="1500" dirty="0">
                <a:latin typeface="Verdana"/>
                <a:cs typeface="Verdana"/>
              </a:rPr>
              <a:t>ni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564" y="6511543"/>
            <a:ext cx="323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13.5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4266" y="684021"/>
            <a:ext cx="8110220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table </a:t>
            </a:r>
            <a:r>
              <a:rPr sz="1700" dirty="0">
                <a:latin typeface="Verdana"/>
                <a:cs typeface="Verdana"/>
              </a:rPr>
              <a:t>below shows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Huffman codes </a:t>
            </a:r>
            <a:r>
              <a:rPr sz="1700" spc="-5" dirty="0">
                <a:latin typeface="Verdana"/>
                <a:cs typeface="Verdana"/>
              </a:rPr>
              <a:t>obtained </a:t>
            </a:r>
            <a:r>
              <a:rPr sz="1700" dirty="0">
                <a:latin typeface="Verdana"/>
                <a:cs typeface="Verdana"/>
              </a:rPr>
              <a:t>from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Huffman</a:t>
            </a:r>
            <a:endParaRPr sz="17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coding </a:t>
            </a:r>
            <a:r>
              <a:rPr sz="1700" dirty="0">
                <a:latin typeface="Verdana"/>
                <a:cs typeface="Verdana"/>
              </a:rPr>
              <a:t>tree of the </a:t>
            </a:r>
            <a:r>
              <a:rPr sz="1700" spc="-10" dirty="0">
                <a:latin typeface="Verdana"/>
                <a:cs typeface="Verdana"/>
              </a:rPr>
              <a:t>above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figure.</a:t>
            </a:r>
            <a:endParaRPr sz="1700">
              <a:latin typeface="Verdana"/>
              <a:cs typeface="Verdana"/>
            </a:endParaRPr>
          </a:p>
          <a:p>
            <a:pPr marL="469265" marR="67945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1700" dirty="0">
                <a:latin typeface="Verdana"/>
                <a:cs typeface="Verdana"/>
              </a:rPr>
              <a:t>This </a:t>
            </a:r>
            <a:r>
              <a:rPr sz="1700" spc="-5" dirty="0">
                <a:latin typeface="Verdana"/>
                <a:cs typeface="Verdana"/>
              </a:rPr>
              <a:t>encoding </a:t>
            </a:r>
            <a:r>
              <a:rPr sz="1700" dirty="0">
                <a:latin typeface="Verdana"/>
                <a:cs typeface="Verdana"/>
              </a:rPr>
              <a:t>clearly represents a significant </a:t>
            </a:r>
            <a:r>
              <a:rPr sz="1700" spc="-5" dirty="0">
                <a:latin typeface="Verdana"/>
                <a:cs typeface="Verdana"/>
              </a:rPr>
              <a:t>savings </a:t>
            </a:r>
            <a:r>
              <a:rPr sz="1700" dirty="0">
                <a:latin typeface="Verdana"/>
                <a:cs typeface="Verdana"/>
              </a:rPr>
              <a:t>compared </a:t>
            </a:r>
            <a:r>
              <a:rPr sz="1700" spc="-5" dirty="0">
                <a:latin typeface="Verdana"/>
                <a:cs typeface="Verdana"/>
              </a:rPr>
              <a:t>to an  ASCII </a:t>
            </a:r>
            <a:r>
              <a:rPr sz="1700" dirty="0">
                <a:latin typeface="Verdana"/>
                <a:cs typeface="Verdana"/>
              </a:rPr>
              <a:t>or UNICODE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encoding.</a:t>
            </a:r>
            <a:endParaRPr sz="17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46463" y="1860613"/>
          <a:ext cx="3644900" cy="2560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350"/>
                <a:gridCol w="1263650"/>
                <a:gridCol w="730250"/>
                <a:gridCol w="882650"/>
              </a:tblGrid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Letter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Frequency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Length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9389" y="4674489"/>
            <a:ext cx="8173084" cy="165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1225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Verdana"/>
                <a:cs typeface="Verdana"/>
              </a:rPr>
              <a:t>Table: </a:t>
            </a:r>
            <a:r>
              <a:rPr sz="1700" dirty="0">
                <a:latin typeface="Verdana"/>
                <a:cs typeface="Verdana"/>
              </a:rPr>
              <a:t>The Huffman codes </a:t>
            </a:r>
            <a:r>
              <a:rPr sz="1700" spc="-5" dirty="0">
                <a:latin typeface="Verdana"/>
                <a:cs typeface="Verdana"/>
              </a:rPr>
              <a:t>obtained </a:t>
            </a:r>
            <a:r>
              <a:rPr sz="1700" dirty="0">
                <a:latin typeface="Verdana"/>
                <a:cs typeface="Verdana"/>
              </a:rPr>
              <a:t>from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Huffman </a:t>
            </a:r>
            <a:r>
              <a:rPr sz="1700" spc="-5" dirty="0">
                <a:latin typeface="Verdana"/>
                <a:cs typeface="Verdana"/>
              </a:rPr>
              <a:t>coding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latin typeface="Verdana"/>
                <a:cs typeface="Verdana"/>
              </a:rPr>
              <a:t>Note:</a:t>
            </a:r>
            <a:endParaRPr sz="1700">
              <a:latin typeface="Verdana"/>
              <a:cs typeface="Verdana"/>
            </a:endParaRPr>
          </a:p>
          <a:p>
            <a:pPr marL="469900" marR="27940" indent="-457834">
              <a:lnSpc>
                <a:spcPct val="100000"/>
              </a:lnSpc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1700" dirty="0">
                <a:latin typeface="Verdana"/>
                <a:cs typeface="Verdana"/>
              </a:rPr>
              <a:t>The Huffman </a:t>
            </a:r>
            <a:r>
              <a:rPr sz="1700" spc="-5" dirty="0">
                <a:latin typeface="Verdana"/>
                <a:cs typeface="Verdana"/>
              </a:rPr>
              <a:t>code </a:t>
            </a:r>
            <a:r>
              <a:rPr sz="1700" dirty="0">
                <a:latin typeface="Verdana"/>
                <a:cs typeface="Verdana"/>
              </a:rPr>
              <a:t>has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“</a:t>
            </a:r>
            <a:r>
              <a:rPr sz="1700" dirty="0">
                <a:solidFill>
                  <a:srgbClr val="FF0000"/>
                </a:solidFill>
                <a:latin typeface="Verdana"/>
                <a:cs typeface="Verdana"/>
              </a:rPr>
              <a:t>prefix</a:t>
            </a:r>
            <a:r>
              <a:rPr sz="1700" dirty="0">
                <a:latin typeface="Verdana"/>
                <a:cs typeface="Verdana"/>
              </a:rPr>
              <a:t>” </a:t>
            </a:r>
            <a:r>
              <a:rPr sz="1700" spc="-5" dirty="0">
                <a:latin typeface="Verdana"/>
                <a:cs typeface="Verdana"/>
              </a:rPr>
              <a:t>property; </a:t>
            </a:r>
            <a:r>
              <a:rPr sz="1700" spc="-25" dirty="0">
                <a:latin typeface="Verdana"/>
                <a:cs typeface="Verdana"/>
              </a:rPr>
              <a:t>i.e., </a:t>
            </a:r>
            <a:r>
              <a:rPr sz="1700" spc="-5" dirty="0">
                <a:latin typeface="Verdana"/>
                <a:cs typeface="Verdana"/>
              </a:rPr>
              <a:t>the code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any item  is </a:t>
            </a:r>
            <a:r>
              <a:rPr sz="1700" dirty="0">
                <a:latin typeface="Verdana"/>
                <a:cs typeface="Verdana"/>
              </a:rPr>
              <a:t>not an </a:t>
            </a:r>
            <a:r>
              <a:rPr sz="1700" spc="-5" dirty="0">
                <a:latin typeface="Verdana"/>
                <a:cs typeface="Verdana"/>
              </a:rPr>
              <a:t>initial </a:t>
            </a:r>
            <a:r>
              <a:rPr sz="1700" dirty="0">
                <a:latin typeface="Verdana"/>
                <a:cs typeface="Verdana"/>
              </a:rPr>
              <a:t>substring of </a:t>
            </a:r>
            <a:r>
              <a:rPr sz="1700" spc="-5" dirty="0">
                <a:latin typeface="Verdana"/>
                <a:cs typeface="Verdana"/>
              </a:rPr>
              <a:t>the code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any </a:t>
            </a:r>
            <a:r>
              <a:rPr sz="1700" dirty="0">
                <a:latin typeface="Verdana"/>
                <a:cs typeface="Verdana"/>
              </a:rPr>
              <a:t>other item. This means,  there can not </a:t>
            </a:r>
            <a:r>
              <a:rPr sz="1700" spc="-5" dirty="0">
                <a:latin typeface="Verdana"/>
                <a:cs typeface="Verdana"/>
              </a:rPr>
              <a:t>be any ambiguity in </a:t>
            </a:r>
            <a:r>
              <a:rPr sz="1700" dirty="0">
                <a:latin typeface="Verdana"/>
                <a:cs typeface="Verdana"/>
              </a:rPr>
              <a:t>decoding </a:t>
            </a:r>
            <a:r>
              <a:rPr sz="1700" spc="-5" dirty="0">
                <a:latin typeface="Verdana"/>
                <a:cs typeface="Verdana"/>
              </a:rPr>
              <a:t>any </a:t>
            </a:r>
            <a:r>
              <a:rPr sz="1700" dirty="0">
                <a:latin typeface="Verdana"/>
                <a:cs typeface="Verdana"/>
              </a:rPr>
              <a:t>message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using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394970"/>
          </a:xfrm>
          <a:custGeom>
            <a:avLst/>
            <a:gdLst/>
            <a:ahLst/>
            <a:cxnLst/>
            <a:rect l="l" t="t" r="r" b="b"/>
            <a:pathLst>
              <a:path w="9144000" h="394970">
                <a:moveTo>
                  <a:pt x="0" y="394715"/>
                </a:moveTo>
                <a:lnTo>
                  <a:pt x="9144000" y="394715"/>
                </a:lnTo>
                <a:lnTo>
                  <a:pt x="9144000" y="0"/>
                </a:lnTo>
                <a:lnTo>
                  <a:pt x="0" y="0"/>
                </a:lnTo>
                <a:lnTo>
                  <a:pt x="0" y="3947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5399"/>
            <a:ext cx="8437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00"/>
                </a:solidFill>
                <a:latin typeface="Verdana"/>
                <a:cs typeface="Verdana"/>
              </a:rPr>
              <a:t>Determining Huffman Code from the Huffman Coding</a:t>
            </a:r>
            <a:r>
              <a:rPr sz="2000" spc="-1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894" y="6301592"/>
            <a:ext cx="1613535" cy="2889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5" dirty="0">
                <a:latin typeface="Verdana"/>
                <a:cs typeface="Verdana"/>
              </a:rPr>
              <a:t>Huffman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code.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2742" y="3440684"/>
            <a:ext cx="8144509" cy="2510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FF3300"/>
                </a:solidFill>
                <a:latin typeface="Verdana"/>
                <a:cs typeface="Verdana"/>
              </a:rPr>
              <a:t>Which of </a:t>
            </a:r>
            <a:r>
              <a:rPr sz="1700" spc="-5" dirty="0">
                <a:solidFill>
                  <a:srgbClr val="FF3300"/>
                </a:solidFill>
                <a:latin typeface="Verdana"/>
                <a:cs typeface="Verdana"/>
              </a:rPr>
              <a:t>the </a:t>
            </a:r>
            <a:r>
              <a:rPr sz="1700" dirty="0">
                <a:solidFill>
                  <a:srgbClr val="FF3300"/>
                </a:solidFill>
                <a:latin typeface="Verdana"/>
                <a:cs typeface="Verdana"/>
              </a:rPr>
              <a:t>above trees are </a:t>
            </a:r>
            <a:r>
              <a:rPr sz="1700" u="sng" spc="-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Verdana"/>
                <a:cs typeface="Verdana"/>
              </a:rPr>
              <a:t>binary </a:t>
            </a:r>
            <a:r>
              <a:rPr sz="1700" u="sng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Verdana"/>
                <a:cs typeface="Verdana"/>
              </a:rPr>
              <a:t>search</a:t>
            </a:r>
            <a:r>
              <a:rPr sz="1700" u="sng" spc="-5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Verdana"/>
                <a:cs typeface="Verdana"/>
              </a:rPr>
              <a:t> </a:t>
            </a:r>
            <a:r>
              <a:rPr sz="1700" u="sng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Verdana"/>
                <a:cs typeface="Verdana"/>
              </a:rPr>
              <a:t>trees</a:t>
            </a:r>
            <a:r>
              <a:rPr sz="1700" dirty="0">
                <a:solidFill>
                  <a:srgbClr val="FF3300"/>
                </a:solidFill>
                <a:latin typeface="Verdana"/>
                <a:cs typeface="Verdana"/>
              </a:rPr>
              <a:t>?</a:t>
            </a:r>
            <a:endParaRPr sz="1700">
              <a:latin typeface="Verdana"/>
              <a:cs typeface="Verdana"/>
            </a:endParaRPr>
          </a:p>
          <a:p>
            <a:pPr marL="1390650" lvl="1" indent="-344170">
              <a:lnSpc>
                <a:spcPct val="100000"/>
              </a:lnSpc>
              <a:spcBef>
                <a:spcPts val="1195"/>
              </a:spcBef>
              <a:buFont typeface="Wingdings"/>
              <a:buChar char=""/>
              <a:tabLst>
                <a:tab pos="1390650" algn="l"/>
                <a:tab pos="1391285" algn="l"/>
              </a:tabLst>
            </a:pPr>
            <a:r>
              <a:rPr sz="1500" spc="-5" dirty="0">
                <a:latin typeface="Verdana"/>
                <a:cs typeface="Verdana"/>
              </a:rPr>
              <a:t>(b)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(c)</a:t>
            </a:r>
            <a:endParaRPr sz="15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FF3300"/>
                </a:solidFill>
                <a:latin typeface="Verdana"/>
                <a:cs typeface="Verdana"/>
              </a:rPr>
              <a:t>Why </a:t>
            </a:r>
            <a:r>
              <a:rPr sz="1700" spc="-5" dirty="0">
                <a:solidFill>
                  <a:srgbClr val="FF3300"/>
                </a:solidFill>
                <a:latin typeface="Verdana"/>
                <a:cs typeface="Verdana"/>
              </a:rPr>
              <a:t>isn’t (a) </a:t>
            </a:r>
            <a:r>
              <a:rPr sz="1700" dirty="0">
                <a:solidFill>
                  <a:srgbClr val="FF3300"/>
                </a:solidFill>
                <a:latin typeface="Verdana"/>
                <a:cs typeface="Verdana"/>
              </a:rPr>
              <a:t>a </a:t>
            </a:r>
            <a:r>
              <a:rPr sz="1700" spc="-5" dirty="0">
                <a:solidFill>
                  <a:srgbClr val="FF3300"/>
                </a:solidFill>
                <a:latin typeface="Verdana"/>
                <a:cs typeface="Verdana"/>
              </a:rPr>
              <a:t>binary </a:t>
            </a:r>
            <a:r>
              <a:rPr sz="1700" dirty="0">
                <a:solidFill>
                  <a:srgbClr val="FF3300"/>
                </a:solidFill>
                <a:latin typeface="Verdana"/>
                <a:cs typeface="Verdana"/>
              </a:rPr>
              <a:t>search</a:t>
            </a:r>
            <a:r>
              <a:rPr sz="1700" spc="-30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3300"/>
                </a:solidFill>
                <a:latin typeface="Verdana"/>
                <a:cs typeface="Verdana"/>
              </a:rPr>
              <a:t>tree?</a:t>
            </a:r>
            <a:endParaRPr sz="1700">
              <a:latin typeface="Verdana"/>
              <a:cs typeface="Verdana"/>
            </a:endParaRPr>
          </a:p>
          <a:p>
            <a:pPr marL="1390650" marR="5080" lvl="1" indent="-34353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1390650" algn="l"/>
                <a:tab pos="1391285" algn="l"/>
              </a:tabLst>
            </a:pPr>
            <a:r>
              <a:rPr sz="1500" dirty="0">
                <a:latin typeface="Verdana"/>
                <a:cs typeface="Verdana"/>
              </a:rPr>
              <a:t>It </a:t>
            </a:r>
            <a:r>
              <a:rPr sz="1500" spc="-10" dirty="0">
                <a:latin typeface="Verdana"/>
                <a:cs typeface="Verdana"/>
              </a:rPr>
              <a:t>violates </a:t>
            </a:r>
            <a:r>
              <a:rPr sz="1500" spc="-5" dirty="0">
                <a:latin typeface="Verdana"/>
                <a:cs typeface="Verdana"/>
              </a:rPr>
              <a:t>the property that the value </a:t>
            </a:r>
            <a:r>
              <a:rPr sz="1500" dirty="0">
                <a:latin typeface="Verdana"/>
                <a:cs typeface="Verdana"/>
              </a:rPr>
              <a:t>at node N </a:t>
            </a:r>
            <a:r>
              <a:rPr sz="1500" spc="-5" dirty="0">
                <a:latin typeface="Verdana"/>
                <a:cs typeface="Verdana"/>
              </a:rPr>
              <a:t>(here </a:t>
            </a:r>
            <a:r>
              <a:rPr sz="1500" spc="-10" dirty="0">
                <a:latin typeface="Verdana"/>
                <a:cs typeface="Verdana"/>
              </a:rPr>
              <a:t>25) is less </a:t>
            </a:r>
            <a:r>
              <a:rPr sz="1500" spc="-5" dirty="0">
                <a:latin typeface="Verdana"/>
                <a:cs typeface="Verdana"/>
              </a:rPr>
              <a:t>than  </a:t>
            </a:r>
            <a:r>
              <a:rPr sz="1500" dirty="0">
                <a:latin typeface="Verdana"/>
                <a:cs typeface="Verdana"/>
              </a:rPr>
              <a:t>or </a:t>
            </a:r>
            <a:r>
              <a:rPr sz="1500" spc="-5" dirty="0">
                <a:latin typeface="Verdana"/>
                <a:cs typeface="Verdana"/>
              </a:rPr>
              <a:t>equal to every value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right.</a:t>
            </a:r>
            <a:endParaRPr sz="15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If 5 from </a:t>
            </a:r>
            <a:r>
              <a:rPr sz="1700" spc="-5" dirty="0">
                <a:latin typeface="Verdana"/>
                <a:cs typeface="Verdana"/>
              </a:rPr>
              <a:t>(b) is </a:t>
            </a:r>
            <a:r>
              <a:rPr sz="1700" dirty="0">
                <a:latin typeface="Verdana"/>
                <a:cs typeface="Verdana"/>
              </a:rPr>
              <a:t>replaced </a:t>
            </a:r>
            <a:r>
              <a:rPr sz="1700" spc="-5" dirty="0">
                <a:latin typeface="Verdana"/>
                <a:cs typeface="Verdana"/>
              </a:rPr>
              <a:t>by 23, </a:t>
            </a:r>
            <a:r>
              <a:rPr sz="1700" dirty="0">
                <a:latin typeface="Verdana"/>
                <a:cs typeface="Verdana"/>
              </a:rPr>
              <a:t>then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T still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search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tree?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If 5 from </a:t>
            </a:r>
            <a:r>
              <a:rPr sz="1700" spc="-5" dirty="0">
                <a:latin typeface="Verdana"/>
                <a:cs typeface="Verdana"/>
              </a:rPr>
              <a:t>(b) </a:t>
            </a:r>
            <a:r>
              <a:rPr sz="1700" dirty="0">
                <a:latin typeface="Verdana"/>
                <a:cs typeface="Verdana"/>
              </a:rPr>
              <a:t>is replaced </a:t>
            </a:r>
            <a:r>
              <a:rPr sz="1700" spc="-5" dirty="0">
                <a:latin typeface="Verdana"/>
                <a:cs typeface="Verdana"/>
              </a:rPr>
              <a:t>by 37, then </a:t>
            </a:r>
            <a:r>
              <a:rPr sz="1700" dirty="0">
                <a:latin typeface="Verdana"/>
                <a:cs typeface="Verdana"/>
              </a:rPr>
              <a:t>is T still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search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tree?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011" y="594359"/>
            <a:ext cx="8051800" cy="2077720"/>
            <a:chOff x="96011" y="594359"/>
            <a:chExt cx="8051800" cy="2077720"/>
          </a:xfrm>
        </p:grpSpPr>
        <p:sp>
          <p:nvSpPr>
            <p:cNvPr id="5" name="object 5"/>
            <p:cNvSpPr/>
            <p:nvPr/>
          </p:nvSpPr>
          <p:spPr>
            <a:xfrm>
              <a:off x="2032997" y="1031215"/>
              <a:ext cx="6114324" cy="16404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1" y="594359"/>
              <a:ext cx="2391156" cy="4876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39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5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20167" y="652399"/>
            <a:ext cx="212407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0000FF"/>
                </a:solidFill>
                <a:latin typeface="Verdana"/>
                <a:cs typeface="Verdana"/>
              </a:rPr>
              <a:t>Examples of</a:t>
            </a:r>
            <a:r>
              <a:rPr sz="1700" b="1" spc="-9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0000FF"/>
                </a:solidFill>
                <a:latin typeface="Verdana"/>
                <a:cs typeface="Verdana"/>
              </a:rPr>
              <a:t>BST: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1490" y="960882"/>
            <a:ext cx="6595109" cy="150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Following operations </a:t>
            </a:r>
            <a:r>
              <a:rPr sz="1700" spc="-5" dirty="0">
                <a:latin typeface="Verdana"/>
                <a:cs typeface="Verdana"/>
              </a:rPr>
              <a:t>are </a:t>
            </a:r>
            <a:r>
              <a:rPr sz="1700" dirty="0">
                <a:latin typeface="Verdana"/>
                <a:cs typeface="Verdana"/>
              </a:rPr>
              <a:t>performed on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search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Verdana"/>
              <a:cs typeface="Verdana"/>
            </a:endParaRPr>
          </a:p>
          <a:p>
            <a:pPr marL="972819" indent="-457834">
              <a:lnSpc>
                <a:spcPct val="100000"/>
              </a:lnSpc>
              <a:buAutoNum type="alphaLcParenBoth"/>
              <a:tabLst>
                <a:tab pos="972819" algn="l"/>
                <a:tab pos="973455" algn="l"/>
              </a:tabLst>
            </a:pP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Searching for a</a:t>
            </a:r>
            <a:r>
              <a:rPr sz="1700" spc="-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node</a:t>
            </a:r>
            <a:endParaRPr sz="1700">
              <a:latin typeface="Verdana"/>
              <a:cs typeface="Verdana"/>
            </a:endParaRPr>
          </a:p>
          <a:p>
            <a:pPr marL="972819" indent="-457834">
              <a:lnSpc>
                <a:spcPct val="100000"/>
              </a:lnSpc>
              <a:spcBef>
                <a:spcPts val="405"/>
              </a:spcBef>
              <a:buAutoNum type="alphaLcParenBoth"/>
              <a:tabLst>
                <a:tab pos="973455" algn="l"/>
              </a:tabLst>
            </a:pP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Inserting a</a:t>
            </a:r>
            <a:r>
              <a:rPr sz="1700" spc="-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node</a:t>
            </a:r>
            <a:endParaRPr sz="1700">
              <a:latin typeface="Verdana"/>
              <a:cs typeface="Verdana"/>
            </a:endParaRPr>
          </a:p>
          <a:p>
            <a:pPr marL="972819" indent="-457834">
              <a:lnSpc>
                <a:spcPct val="100000"/>
              </a:lnSpc>
              <a:spcBef>
                <a:spcPts val="414"/>
              </a:spcBef>
              <a:buAutoNum type="alphaLcParenBoth"/>
              <a:tabLst>
                <a:tab pos="972819" algn="l"/>
                <a:tab pos="973455" algn="l"/>
              </a:tabLst>
            </a:pP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Deleting a</a:t>
            </a:r>
            <a:r>
              <a:rPr sz="1700" spc="-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node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5910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  <a:latin typeface="Verdana"/>
                <a:cs typeface="Verdana"/>
              </a:rPr>
              <a:t>Operations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on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3880" y="2103120"/>
            <a:ext cx="8229600" cy="3124200"/>
          </a:xfrm>
          <a:custGeom>
            <a:avLst/>
            <a:gdLst/>
            <a:ahLst/>
            <a:cxnLst/>
            <a:rect l="l" t="t" r="r" b="b"/>
            <a:pathLst>
              <a:path w="8229600" h="3124200">
                <a:moveTo>
                  <a:pt x="0" y="3124199"/>
                </a:moveTo>
                <a:lnTo>
                  <a:pt x="8229600" y="3124199"/>
                </a:lnTo>
                <a:lnTo>
                  <a:pt x="8229600" y="0"/>
                </a:lnTo>
                <a:lnTo>
                  <a:pt x="0" y="0"/>
                </a:lnTo>
                <a:lnTo>
                  <a:pt x="0" y="3124199"/>
                </a:lnTo>
                <a:close/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7164" y="595985"/>
            <a:ext cx="8086725" cy="42176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0840" indent="-35814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370205" algn="l"/>
                <a:tab pos="370840" algn="l"/>
              </a:tabLst>
            </a:pPr>
            <a:r>
              <a:rPr sz="1700" dirty="0">
                <a:latin typeface="Verdana"/>
                <a:cs typeface="Verdana"/>
              </a:rPr>
              <a:t>Suppose T is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search tree and an </a:t>
            </a:r>
            <a:r>
              <a:rPr sz="1700" spc="5" dirty="0">
                <a:latin typeface="Verdana"/>
                <a:cs typeface="Verdana"/>
              </a:rPr>
              <a:t>ITEM </a:t>
            </a:r>
            <a:r>
              <a:rPr sz="1700" dirty="0">
                <a:latin typeface="Verdana"/>
                <a:cs typeface="Verdana"/>
              </a:rPr>
              <a:t>of information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given.</a:t>
            </a:r>
            <a:endParaRPr sz="1700">
              <a:latin typeface="Verdana"/>
              <a:cs typeface="Verdana"/>
            </a:endParaRPr>
          </a:p>
          <a:p>
            <a:pPr marL="370840" marR="45085" indent="-35814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70205" algn="l"/>
                <a:tab pos="370840" algn="l"/>
              </a:tabLst>
            </a:pPr>
            <a:r>
              <a:rPr sz="1700" dirty="0">
                <a:latin typeface="Verdana"/>
                <a:cs typeface="Verdana"/>
              </a:rPr>
              <a:t>The following algorithm finds the location of </a:t>
            </a:r>
            <a:r>
              <a:rPr sz="1700" spc="5" dirty="0">
                <a:latin typeface="Verdana"/>
                <a:cs typeface="Verdana"/>
              </a:rPr>
              <a:t>ITEM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search  tree.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950">
              <a:latin typeface="Verdana"/>
              <a:cs typeface="Verdana"/>
            </a:endParaRPr>
          </a:p>
          <a:p>
            <a:pPr marL="377825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Verdana"/>
                <a:cs typeface="Verdana"/>
              </a:rPr>
              <a:t>Step-1: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Compare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ITEM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with the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root N of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the</a:t>
            </a:r>
            <a:r>
              <a:rPr sz="1700" spc="-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 marL="1746250" lvl="1" indent="-515620">
              <a:lnSpc>
                <a:spcPct val="100000"/>
              </a:lnSpc>
              <a:spcBef>
                <a:spcPts val="1195"/>
              </a:spcBef>
              <a:buAutoNum type="romanLcPeriod"/>
              <a:tabLst>
                <a:tab pos="1746250" algn="l"/>
                <a:tab pos="1746885" algn="l"/>
              </a:tabLst>
            </a:pPr>
            <a:r>
              <a:rPr sz="1500" dirty="0">
                <a:latin typeface="Verdana"/>
                <a:cs typeface="Verdana"/>
              </a:rPr>
              <a:t>If </a:t>
            </a:r>
            <a:r>
              <a:rPr sz="1500" spc="-5" dirty="0">
                <a:latin typeface="Verdana"/>
                <a:cs typeface="Verdana"/>
              </a:rPr>
              <a:t>ITEM&lt;N, </a:t>
            </a:r>
            <a:r>
              <a:rPr sz="1500" spc="-10" dirty="0">
                <a:latin typeface="Verdana"/>
                <a:cs typeface="Verdana"/>
              </a:rPr>
              <a:t>proceed </a:t>
            </a:r>
            <a:r>
              <a:rPr sz="1500" spc="-5" dirty="0">
                <a:latin typeface="Verdana"/>
                <a:cs typeface="Verdana"/>
              </a:rPr>
              <a:t>to the </a:t>
            </a:r>
            <a:r>
              <a:rPr sz="1500" spc="-10" dirty="0">
                <a:latin typeface="Verdana"/>
                <a:cs typeface="Verdana"/>
              </a:rPr>
              <a:t>left child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8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N.</a:t>
            </a:r>
            <a:endParaRPr sz="1500">
              <a:latin typeface="Verdana"/>
              <a:cs typeface="Verdana"/>
            </a:endParaRPr>
          </a:p>
          <a:p>
            <a:pPr marL="1746250" lvl="1" indent="-515620">
              <a:lnSpc>
                <a:spcPct val="100000"/>
              </a:lnSpc>
              <a:spcBef>
                <a:spcPts val="1200"/>
              </a:spcBef>
              <a:buAutoNum type="romanLcPeriod"/>
              <a:tabLst>
                <a:tab pos="1746250" algn="l"/>
                <a:tab pos="1746885" algn="l"/>
              </a:tabLst>
            </a:pPr>
            <a:r>
              <a:rPr sz="1500" dirty="0">
                <a:latin typeface="Verdana"/>
                <a:cs typeface="Verdana"/>
              </a:rPr>
              <a:t>If </a:t>
            </a:r>
            <a:r>
              <a:rPr sz="1500" spc="-5" dirty="0">
                <a:latin typeface="Verdana"/>
                <a:cs typeface="Verdana"/>
              </a:rPr>
              <a:t>ITEM&gt;N, </a:t>
            </a:r>
            <a:r>
              <a:rPr sz="1500" spc="-10" dirty="0">
                <a:latin typeface="Verdana"/>
                <a:cs typeface="Verdana"/>
              </a:rPr>
              <a:t>proceed </a:t>
            </a:r>
            <a:r>
              <a:rPr sz="1500" spc="-5" dirty="0">
                <a:latin typeface="Verdana"/>
                <a:cs typeface="Verdana"/>
              </a:rPr>
              <a:t>to the </a:t>
            </a:r>
            <a:r>
              <a:rPr sz="1500" spc="-10" dirty="0">
                <a:latin typeface="Verdana"/>
                <a:cs typeface="Verdana"/>
              </a:rPr>
              <a:t>right child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8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N.</a:t>
            </a:r>
            <a:endParaRPr sz="1500">
              <a:latin typeface="Verdana"/>
              <a:cs typeface="Verdana"/>
            </a:endParaRPr>
          </a:p>
          <a:p>
            <a:pPr marL="377825">
              <a:lnSpc>
                <a:spcPct val="100000"/>
              </a:lnSpc>
              <a:spcBef>
                <a:spcPts val="1205"/>
              </a:spcBef>
            </a:pPr>
            <a:r>
              <a:rPr sz="1700" dirty="0">
                <a:solidFill>
                  <a:srgbClr val="FF0000"/>
                </a:solidFill>
                <a:latin typeface="Verdana"/>
                <a:cs typeface="Verdana"/>
              </a:rPr>
              <a:t>Step-2: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Repeat </a:t>
            </a:r>
            <a:r>
              <a:rPr sz="17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step-1</a:t>
            </a:r>
            <a:r>
              <a:rPr sz="17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until one of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the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following</a:t>
            </a:r>
            <a:r>
              <a:rPr sz="1700" spc="-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occurs:</a:t>
            </a:r>
            <a:endParaRPr sz="1700">
              <a:latin typeface="Verdana"/>
              <a:cs typeface="Verdana"/>
            </a:endParaRPr>
          </a:p>
          <a:p>
            <a:pPr marL="1746250" marR="148590" indent="-515620">
              <a:lnSpc>
                <a:spcPct val="100000"/>
              </a:lnSpc>
              <a:spcBef>
                <a:spcPts val="1200"/>
              </a:spcBef>
              <a:buAutoNum type="romanLcPeriod"/>
              <a:tabLst>
                <a:tab pos="1746250" algn="l"/>
                <a:tab pos="1746885" algn="l"/>
              </a:tabLst>
            </a:pPr>
            <a:r>
              <a:rPr sz="1500" dirty="0">
                <a:latin typeface="Verdana"/>
                <a:cs typeface="Verdana"/>
              </a:rPr>
              <a:t>We </a:t>
            </a:r>
            <a:r>
              <a:rPr sz="1500" spc="-5" dirty="0">
                <a:latin typeface="Verdana"/>
                <a:cs typeface="Verdana"/>
              </a:rPr>
              <a:t>meet </a:t>
            </a:r>
            <a:r>
              <a:rPr sz="1500" dirty="0">
                <a:latin typeface="Verdana"/>
                <a:cs typeface="Verdana"/>
              </a:rPr>
              <a:t>a node N </a:t>
            </a:r>
            <a:r>
              <a:rPr sz="1500" spc="-5" dirty="0">
                <a:latin typeface="Verdana"/>
                <a:cs typeface="Verdana"/>
              </a:rPr>
              <a:t>such that ITEM=N. </a:t>
            </a:r>
            <a:r>
              <a:rPr sz="1500" dirty="0">
                <a:latin typeface="Verdana"/>
                <a:cs typeface="Verdana"/>
              </a:rPr>
              <a:t>In </a:t>
            </a:r>
            <a:r>
              <a:rPr sz="1500" spc="-10" dirty="0">
                <a:latin typeface="Verdana"/>
                <a:cs typeface="Verdana"/>
              </a:rPr>
              <a:t>this </a:t>
            </a:r>
            <a:r>
              <a:rPr sz="1500" spc="-5" dirty="0">
                <a:latin typeface="Verdana"/>
                <a:cs typeface="Verdana"/>
              </a:rPr>
              <a:t>case, the search </a:t>
            </a:r>
            <a:r>
              <a:rPr sz="1500" spc="-10" dirty="0">
                <a:latin typeface="Verdana"/>
                <a:cs typeface="Verdana"/>
              </a:rPr>
              <a:t>is  </a:t>
            </a:r>
            <a:r>
              <a:rPr sz="1500" spc="-5" dirty="0">
                <a:latin typeface="Verdana"/>
                <a:cs typeface="Verdana"/>
              </a:rPr>
              <a:t>successful.</a:t>
            </a:r>
            <a:endParaRPr sz="1500">
              <a:latin typeface="Verdana"/>
              <a:cs typeface="Verdana"/>
            </a:endParaRPr>
          </a:p>
          <a:p>
            <a:pPr marL="1746250" marR="382905" indent="-515620">
              <a:lnSpc>
                <a:spcPct val="100000"/>
              </a:lnSpc>
              <a:spcBef>
                <a:spcPts val="1200"/>
              </a:spcBef>
              <a:buAutoNum type="romanLcPeriod"/>
              <a:tabLst>
                <a:tab pos="1746250" algn="l"/>
                <a:tab pos="1746885" algn="l"/>
              </a:tabLst>
            </a:pPr>
            <a:r>
              <a:rPr sz="1500" dirty="0">
                <a:latin typeface="Verdana"/>
                <a:cs typeface="Verdana"/>
              </a:rPr>
              <a:t>We </a:t>
            </a:r>
            <a:r>
              <a:rPr sz="1500" spc="-5" dirty="0">
                <a:latin typeface="Verdana"/>
                <a:cs typeface="Verdana"/>
              </a:rPr>
              <a:t>meet </a:t>
            </a:r>
            <a:r>
              <a:rPr sz="1500" dirty="0">
                <a:latin typeface="Verdana"/>
                <a:cs typeface="Verdana"/>
              </a:rPr>
              <a:t>an </a:t>
            </a:r>
            <a:r>
              <a:rPr sz="1500" spc="-5" dirty="0">
                <a:latin typeface="Verdana"/>
                <a:cs typeface="Verdana"/>
              </a:rPr>
              <a:t>empty subtree, </a:t>
            </a:r>
            <a:r>
              <a:rPr sz="1500" spc="-10" dirty="0">
                <a:latin typeface="Verdana"/>
                <a:cs typeface="Verdana"/>
              </a:rPr>
              <a:t>which indicates </a:t>
            </a:r>
            <a:r>
              <a:rPr sz="1500" spc="-5" dirty="0">
                <a:latin typeface="Verdana"/>
                <a:cs typeface="Verdana"/>
              </a:rPr>
              <a:t>that the search </a:t>
            </a:r>
            <a:r>
              <a:rPr sz="1500" spc="-10" dirty="0">
                <a:latin typeface="Verdana"/>
                <a:cs typeface="Verdana"/>
              </a:rPr>
              <a:t>is  </a:t>
            </a:r>
            <a:r>
              <a:rPr sz="1500" spc="-5" dirty="0">
                <a:latin typeface="Verdana"/>
                <a:cs typeface="Verdana"/>
              </a:rPr>
              <a:t>unsuccessful.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5939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Searching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 a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3890" y="3165195"/>
            <a:ext cx="7858125" cy="26593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Solution: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By simulating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algorithm, we </a:t>
            </a:r>
            <a:r>
              <a:rPr sz="1700" spc="-5" dirty="0">
                <a:latin typeface="Verdana"/>
                <a:cs typeface="Verdana"/>
              </a:rPr>
              <a:t>obtain the </a:t>
            </a:r>
            <a:r>
              <a:rPr sz="1700" dirty="0">
                <a:latin typeface="Verdana"/>
                <a:cs typeface="Verdana"/>
              </a:rPr>
              <a:t>following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steps:</a:t>
            </a:r>
            <a:endParaRPr sz="1700">
              <a:latin typeface="Verdana"/>
              <a:cs typeface="Verdana"/>
            </a:endParaRPr>
          </a:p>
          <a:p>
            <a:pPr marL="469900" marR="44450" indent="-457200">
              <a:lnSpc>
                <a:spcPct val="100000"/>
              </a:lnSpc>
              <a:spcBef>
                <a:spcPts val="355"/>
              </a:spcBef>
              <a:buAutoNum type="arabicParenBoth"/>
              <a:tabLst>
                <a:tab pos="469265" algn="l"/>
                <a:tab pos="469900" algn="l"/>
              </a:tabLst>
            </a:pP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Compare ITEM=20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with </a:t>
            </a: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the root, 38, </a:t>
            </a:r>
            <a:r>
              <a:rPr sz="1500" dirty="0">
                <a:solidFill>
                  <a:srgbClr val="0000FF"/>
                </a:solidFill>
                <a:latin typeface="Verdana"/>
                <a:cs typeface="Verdana"/>
              </a:rPr>
              <a:t>of </a:t>
            </a: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the tree T. Since 20&lt;38, proceed to  the left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child </a:t>
            </a:r>
            <a:r>
              <a:rPr sz="1500" dirty="0">
                <a:solidFill>
                  <a:srgbClr val="0000FF"/>
                </a:solidFill>
                <a:latin typeface="Verdana"/>
                <a:cs typeface="Verdana"/>
              </a:rPr>
              <a:t>of </a:t>
            </a: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38,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which is</a:t>
            </a:r>
            <a:r>
              <a:rPr sz="1500" spc="1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14.</a:t>
            </a:r>
            <a:endParaRPr sz="1500">
              <a:latin typeface="Verdana"/>
              <a:cs typeface="Verdana"/>
            </a:endParaRPr>
          </a:p>
          <a:p>
            <a:pPr marL="469900" marR="242570" indent="-457200">
              <a:lnSpc>
                <a:spcPct val="100000"/>
              </a:lnSpc>
              <a:spcBef>
                <a:spcPts val="360"/>
              </a:spcBef>
              <a:buAutoNum type="arabicParenBoth"/>
              <a:tabLst>
                <a:tab pos="469265" algn="l"/>
                <a:tab pos="469900" algn="l"/>
              </a:tabLst>
            </a:pP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Compare ITEM=20 </a:t>
            </a:r>
            <a:r>
              <a:rPr sz="1500" spc="-10" dirty="0">
                <a:solidFill>
                  <a:srgbClr val="FF0000"/>
                </a:solidFill>
                <a:latin typeface="Verdana"/>
                <a:cs typeface="Verdana"/>
              </a:rPr>
              <a:t>with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14. Since 20&gt;14, proceed to the right </a:t>
            </a:r>
            <a:r>
              <a:rPr sz="1500" spc="-10" dirty="0">
                <a:solidFill>
                  <a:srgbClr val="FF0000"/>
                </a:solidFill>
                <a:latin typeface="Verdana"/>
                <a:cs typeface="Verdana"/>
              </a:rPr>
              <a:t>child </a:t>
            </a:r>
            <a:r>
              <a:rPr sz="1500" dirty="0">
                <a:solidFill>
                  <a:srgbClr val="FF0000"/>
                </a:solidFill>
                <a:latin typeface="Verdana"/>
                <a:cs typeface="Verdana"/>
              </a:rPr>
              <a:t>of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14,  </a:t>
            </a:r>
            <a:r>
              <a:rPr sz="1500" spc="-10" dirty="0">
                <a:solidFill>
                  <a:srgbClr val="FF0000"/>
                </a:solidFill>
                <a:latin typeface="Verdana"/>
                <a:cs typeface="Verdana"/>
              </a:rPr>
              <a:t>which is</a:t>
            </a:r>
            <a:r>
              <a:rPr sz="1500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23.</a:t>
            </a:r>
            <a:endParaRPr sz="15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60"/>
              </a:spcBef>
              <a:buAutoNum type="arabicParenBoth"/>
              <a:tabLst>
                <a:tab pos="469265" algn="l"/>
                <a:tab pos="469900" algn="l"/>
              </a:tabLst>
            </a:pP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Compare ITEM=20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with </a:t>
            </a: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23. Since 20&lt;23, proceed to the left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child </a:t>
            </a:r>
            <a:r>
              <a:rPr sz="150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1500" spc="19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23,</a:t>
            </a:r>
            <a:endParaRPr sz="15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which is</a:t>
            </a:r>
            <a:r>
              <a:rPr sz="1500" spc="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Verdana"/>
                <a:cs typeface="Verdana"/>
              </a:rPr>
              <a:t>18.</a:t>
            </a:r>
            <a:endParaRPr sz="150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360"/>
              </a:spcBef>
              <a:buAutoNum type="arabicParenBoth" startAt="4"/>
              <a:tabLst>
                <a:tab pos="469265" algn="l"/>
                <a:tab pos="469900" algn="l"/>
              </a:tabLst>
            </a:pP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Compare ITEM=20 </a:t>
            </a:r>
            <a:r>
              <a:rPr sz="1500" spc="-10" dirty="0">
                <a:solidFill>
                  <a:srgbClr val="FF0000"/>
                </a:solidFill>
                <a:latin typeface="Verdana"/>
                <a:cs typeface="Verdana"/>
              </a:rPr>
              <a:t>with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18. Since 20&gt;18 </a:t>
            </a:r>
            <a:r>
              <a:rPr sz="1500" dirty="0">
                <a:solidFill>
                  <a:srgbClr val="FF0000"/>
                </a:solidFill>
                <a:latin typeface="Verdana"/>
                <a:cs typeface="Verdana"/>
              </a:rPr>
              <a:t>and 18 does not have a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right </a:t>
            </a:r>
            <a:r>
              <a:rPr sz="1500" spc="-10" dirty="0">
                <a:solidFill>
                  <a:srgbClr val="FF0000"/>
                </a:solidFill>
                <a:latin typeface="Verdana"/>
                <a:cs typeface="Verdana"/>
              </a:rPr>
              <a:t>child, </a:t>
            </a:r>
            <a:r>
              <a:rPr sz="1500" spc="-10" dirty="0">
                <a:solidFill>
                  <a:srgbClr val="6600FF"/>
                </a:solidFill>
                <a:latin typeface="Verdana"/>
                <a:cs typeface="Verdana"/>
              </a:rPr>
              <a:t> which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indicates 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that the search </a:t>
            </a:r>
            <a:r>
              <a:rPr sz="1500" spc="-10" dirty="0">
                <a:solidFill>
                  <a:srgbClr val="FF0000"/>
                </a:solidFill>
                <a:latin typeface="Verdana"/>
                <a:cs typeface="Verdana"/>
              </a:rPr>
              <a:t>is</a:t>
            </a:r>
            <a:r>
              <a:rPr sz="1500" spc="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unsuccessful</a:t>
            </a:r>
            <a:r>
              <a:rPr sz="1500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5939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Searching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 a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49773" y="501395"/>
            <a:ext cx="2467695" cy="2523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0964" y="527470"/>
            <a:ext cx="5726430" cy="15290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Example:</a:t>
            </a:r>
            <a:r>
              <a:rPr sz="1700" b="1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Searching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spc="-5" dirty="0">
                <a:latin typeface="Verdana"/>
                <a:cs typeface="Verdana"/>
              </a:rPr>
              <a:t>Consider the binary </a:t>
            </a:r>
            <a:r>
              <a:rPr sz="1700" dirty="0">
                <a:latin typeface="Verdana"/>
                <a:cs typeface="Verdana"/>
              </a:rPr>
              <a:t>search tree shown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below.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Suppose ITEM=20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given.</a:t>
            </a:r>
            <a:endParaRPr sz="1700">
              <a:latin typeface="Verdana"/>
              <a:cs typeface="Verdana"/>
            </a:endParaRPr>
          </a:p>
          <a:p>
            <a:pPr marL="354965" marR="5080" indent="-34290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Simulate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searching algorithm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find whether  20 </a:t>
            </a:r>
            <a:r>
              <a:rPr sz="1700" spc="-5" dirty="0">
                <a:latin typeface="Verdana"/>
                <a:cs typeface="Verdana"/>
              </a:rPr>
              <a:t>is in the binary </a:t>
            </a:r>
            <a:r>
              <a:rPr sz="1700" dirty="0">
                <a:latin typeface="Verdana"/>
                <a:cs typeface="Verdana"/>
              </a:rPr>
              <a:t>search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0520" y="2499360"/>
            <a:ext cx="8229600" cy="2773680"/>
          </a:xfrm>
          <a:custGeom>
            <a:avLst/>
            <a:gdLst/>
            <a:ahLst/>
            <a:cxnLst/>
            <a:rect l="l" t="t" r="r" b="b"/>
            <a:pathLst>
              <a:path w="8229600" h="2773679">
                <a:moveTo>
                  <a:pt x="0" y="2773679"/>
                </a:moveTo>
                <a:lnTo>
                  <a:pt x="8229600" y="2773679"/>
                </a:lnTo>
                <a:lnTo>
                  <a:pt x="8229600" y="0"/>
                </a:lnTo>
                <a:lnTo>
                  <a:pt x="0" y="0"/>
                </a:lnTo>
                <a:lnTo>
                  <a:pt x="0" y="2773679"/>
                </a:lnTo>
                <a:close/>
              </a:path>
            </a:pathLst>
          </a:custGeom>
          <a:ln w="9143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7164" y="595985"/>
            <a:ext cx="8086725" cy="46126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0840" indent="-35814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370205" algn="l"/>
                <a:tab pos="370840" algn="l"/>
              </a:tabLst>
            </a:pPr>
            <a:r>
              <a:rPr sz="1700" dirty="0">
                <a:latin typeface="Verdana"/>
                <a:cs typeface="Verdana"/>
              </a:rPr>
              <a:t>An element can </a:t>
            </a:r>
            <a:r>
              <a:rPr sz="1700" spc="-5" dirty="0">
                <a:latin typeface="Verdana"/>
                <a:cs typeface="Verdana"/>
              </a:rPr>
              <a:t>be </a:t>
            </a:r>
            <a:r>
              <a:rPr sz="1700" dirty="0">
                <a:latin typeface="Verdana"/>
                <a:cs typeface="Verdana"/>
              </a:rPr>
              <a:t>inserted </a:t>
            </a:r>
            <a:r>
              <a:rPr sz="1700" spc="-5" dirty="0">
                <a:latin typeface="Verdana"/>
                <a:cs typeface="Verdana"/>
              </a:rPr>
              <a:t>into </a:t>
            </a:r>
            <a:r>
              <a:rPr sz="1700" dirty="0">
                <a:latin typeface="Verdana"/>
                <a:cs typeface="Verdana"/>
              </a:rPr>
              <a:t>an appropriate </a:t>
            </a:r>
            <a:r>
              <a:rPr sz="1700" spc="-5" dirty="0">
                <a:latin typeface="Verdana"/>
                <a:cs typeface="Verdana"/>
              </a:rPr>
              <a:t>position </a:t>
            </a:r>
            <a:r>
              <a:rPr sz="1700" dirty="0">
                <a:latin typeface="Verdana"/>
                <a:cs typeface="Verdana"/>
              </a:rPr>
              <a:t>in a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BST.</a:t>
            </a:r>
            <a:endParaRPr sz="1700">
              <a:latin typeface="Verdana"/>
              <a:cs typeface="Verdana"/>
            </a:endParaRPr>
          </a:p>
          <a:p>
            <a:pPr marL="370840" indent="-35814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70205" algn="l"/>
                <a:tab pos="370840" algn="l"/>
              </a:tabLst>
            </a:pPr>
            <a:r>
              <a:rPr sz="1700" dirty="0">
                <a:latin typeface="Verdana"/>
                <a:cs typeface="Verdana"/>
              </a:rPr>
              <a:t>Suppose T is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search tree and an </a:t>
            </a:r>
            <a:r>
              <a:rPr sz="1700" spc="5" dirty="0">
                <a:latin typeface="Verdana"/>
                <a:cs typeface="Verdana"/>
              </a:rPr>
              <a:t>ITEM </a:t>
            </a:r>
            <a:r>
              <a:rPr sz="1700" dirty="0">
                <a:latin typeface="Verdana"/>
                <a:cs typeface="Verdana"/>
              </a:rPr>
              <a:t>of information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given.</a:t>
            </a:r>
            <a:endParaRPr sz="1700">
              <a:latin typeface="Verdana"/>
              <a:cs typeface="Verdana"/>
            </a:endParaRPr>
          </a:p>
          <a:p>
            <a:pPr marL="370840" indent="-35814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70205" algn="l"/>
                <a:tab pos="370840" algn="l"/>
              </a:tabLst>
            </a:pPr>
            <a:r>
              <a:rPr sz="1700" dirty="0">
                <a:latin typeface="Verdana"/>
                <a:cs typeface="Verdana"/>
              </a:rPr>
              <a:t>The following algorithm inserts </a:t>
            </a:r>
            <a:r>
              <a:rPr sz="1700" spc="5" dirty="0">
                <a:latin typeface="Verdana"/>
                <a:cs typeface="Verdana"/>
              </a:rPr>
              <a:t>ITEM </a:t>
            </a:r>
            <a:r>
              <a:rPr sz="1700" dirty="0">
                <a:latin typeface="Verdana"/>
                <a:cs typeface="Verdana"/>
              </a:rPr>
              <a:t>as a </a:t>
            </a:r>
            <a:r>
              <a:rPr sz="1700" spc="5" dirty="0">
                <a:latin typeface="Verdana"/>
                <a:cs typeface="Verdana"/>
              </a:rPr>
              <a:t>new </a:t>
            </a:r>
            <a:r>
              <a:rPr sz="1700" dirty="0">
                <a:latin typeface="Verdana"/>
                <a:cs typeface="Verdana"/>
              </a:rPr>
              <a:t>node in </a:t>
            </a:r>
            <a:r>
              <a:rPr sz="1700" spc="-5" dirty="0">
                <a:latin typeface="Verdana"/>
                <a:cs typeface="Verdana"/>
              </a:rPr>
              <a:t>its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appropriate</a:t>
            </a:r>
            <a:endParaRPr sz="1700">
              <a:latin typeface="Verdana"/>
              <a:cs typeface="Verdana"/>
            </a:endParaRPr>
          </a:p>
          <a:p>
            <a:pPr marL="370840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place.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Verdana"/>
              <a:cs typeface="Verdana"/>
            </a:endParaRPr>
          </a:p>
          <a:p>
            <a:pPr marL="164465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Verdana"/>
                <a:cs typeface="Verdana"/>
              </a:rPr>
              <a:t>Step-1: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Compare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ITEM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with the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root N of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the</a:t>
            </a:r>
            <a:r>
              <a:rPr sz="170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 marL="1533525" lvl="1" indent="-515620">
              <a:lnSpc>
                <a:spcPct val="100000"/>
              </a:lnSpc>
              <a:spcBef>
                <a:spcPts val="1195"/>
              </a:spcBef>
              <a:buAutoNum type="romanLcPeriod"/>
              <a:tabLst>
                <a:tab pos="1533525" algn="l"/>
                <a:tab pos="1534160" algn="l"/>
              </a:tabLst>
            </a:pPr>
            <a:r>
              <a:rPr sz="1500" dirty="0">
                <a:latin typeface="Verdana"/>
                <a:cs typeface="Verdana"/>
              </a:rPr>
              <a:t>If </a:t>
            </a:r>
            <a:r>
              <a:rPr sz="1500" spc="-5" dirty="0">
                <a:latin typeface="Verdana"/>
                <a:cs typeface="Verdana"/>
              </a:rPr>
              <a:t>ITEM&lt;N, </a:t>
            </a:r>
            <a:r>
              <a:rPr sz="1500" spc="-10" dirty="0">
                <a:latin typeface="Verdana"/>
                <a:cs typeface="Verdana"/>
              </a:rPr>
              <a:t>proceed </a:t>
            </a:r>
            <a:r>
              <a:rPr sz="1500" spc="-5" dirty="0">
                <a:latin typeface="Verdana"/>
                <a:cs typeface="Verdana"/>
              </a:rPr>
              <a:t>to the </a:t>
            </a:r>
            <a:r>
              <a:rPr sz="1500" spc="-10" dirty="0">
                <a:latin typeface="Verdana"/>
                <a:cs typeface="Verdana"/>
              </a:rPr>
              <a:t>left child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8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N.</a:t>
            </a:r>
            <a:endParaRPr sz="1500">
              <a:latin typeface="Verdana"/>
              <a:cs typeface="Verdana"/>
            </a:endParaRPr>
          </a:p>
          <a:p>
            <a:pPr marL="1533525" lvl="1" indent="-515620">
              <a:lnSpc>
                <a:spcPct val="100000"/>
              </a:lnSpc>
              <a:spcBef>
                <a:spcPts val="1200"/>
              </a:spcBef>
              <a:buAutoNum type="romanLcPeriod"/>
              <a:tabLst>
                <a:tab pos="1533525" algn="l"/>
                <a:tab pos="1534160" algn="l"/>
              </a:tabLst>
            </a:pPr>
            <a:r>
              <a:rPr sz="1500" dirty="0">
                <a:latin typeface="Verdana"/>
                <a:cs typeface="Verdana"/>
              </a:rPr>
              <a:t>If </a:t>
            </a:r>
            <a:r>
              <a:rPr sz="1500" spc="-5" dirty="0">
                <a:latin typeface="Verdana"/>
                <a:cs typeface="Verdana"/>
              </a:rPr>
              <a:t>ITEM&gt;N, </a:t>
            </a:r>
            <a:r>
              <a:rPr sz="1500" spc="-10" dirty="0">
                <a:latin typeface="Verdana"/>
                <a:cs typeface="Verdana"/>
              </a:rPr>
              <a:t>proceed </a:t>
            </a:r>
            <a:r>
              <a:rPr sz="1500" spc="-5" dirty="0">
                <a:latin typeface="Verdana"/>
                <a:cs typeface="Verdana"/>
              </a:rPr>
              <a:t>to the </a:t>
            </a:r>
            <a:r>
              <a:rPr sz="1500" spc="-10" dirty="0">
                <a:latin typeface="Verdana"/>
                <a:cs typeface="Verdana"/>
              </a:rPr>
              <a:t>right child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8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N.</a:t>
            </a:r>
            <a:endParaRPr sz="1500">
              <a:latin typeface="Verdana"/>
              <a:cs typeface="Verdana"/>
            </a:endParaRPr>
          </a:p>
          <a:p>
            <a:pPr marL="164465">
              <a:lnSpc>
                <a:spcPct val="100000"/>
              </a:lnSpc>
              <a:spcBef>
                <a:spcPts val="1205"/>
              </a:spcBef>
            </a:pPr>
            <a:r>
              <a:rPr sz="1700" dirty="0">
                <a:solidFill>
                  <a:srgbClr val="FF0000"/>
                </a:solidFill>
                <a:latin typeface="Verdana"/>
                <a:cs typeface="Verdana"/>
              </a:rPr>
              <a:t>Step-2: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Repeat </a:t>
            </a:r>
            <a:r>
              <a:rPr sz="17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step-1</a:t>
            </a:r>
            <a:r>
              <a:rPr sz="17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until ITEM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is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compared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with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a leaf</a:t>
            </a:r>
            <a:r>
              <a:rPr sz="1700" spc="-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node:</a:t>
            </a:r>
            <a:endParaRPr sz="1700">
              <a:latin typeface="Verdana"/>
              <a:cs typeface="Verdana"/>
            </a:endParaRPr>
          </a:p>
          <a:p>
            <a:pPr marL="1533525" marR="225425" indent="-515620">
              <a:lnSpc>
                <a:spcPct val="100000"/>
              </a:lnSpc>
              <a:spcBef>
                <a:spcPts val="1195"/>
              </a:spcBef>
              <a:buAutoNum type="romanLcPeriod"/>
              <a:tabLst>
                <a:tab pos="1533525" algn="l"/>
                <a:tab pos="1534160" algn="l"/>
              </a:tabLst>
            </a:pPr>
            <a:r>
              <a:rPr sz="1500" dirty="0">
                <a:latin typeface="Verdana"/>
                <a:cs typeface="Verdana"/>
              </a:rPr>
              <a:t>If </a:t>
            </a:r>
            <a:r>
              <a:rPr sz="1500" spc="-5" dirty="0">
                <a:latin typeface="Verdana"/>
                <a:cs typeface="Verdana"/>
              </a:rPr>
              <a:t>ITEM </a:t>
            </a:r>
            <a:r>
              <a:rPr sz="1500" spc="-10" dirty="0">
                <a:latin typeface="Verdana"/>
                <a:cs typeface="Verdana"/>
              </a:rPr>
              <a:t>is less </a:t>
            </a:r>
            <a:r>
              <a:rPr sz="1500" spc="-5" dirty="0">
                <a:latin typeface="Verdana"/>
                <a:cs typeface="Verdana"/>
              </a:rPr>
              <a:t>than the </a:t>
            </a:r>
            <a:r>
              <a:rPr sz="1500" spc="-10" dirty="0">
                <a:latin typeface="Verdana"/>
                <a:cs typeface="Verdana"/>
              </a:rPr>
              <a:t>leaf </a:t>
            </a:r>
            <a:r>
              <a:rPr sz="1500" spc="-5" dirty="0">
                <a:latin typeface="Verdana"/>
                <a:cs typeface="Verdana"/>
              </a:rPr>
              <a:t>node, then </a:t>
            </a:r>
            <a:r>
              <a:rPr sz="1500" spc="-10" dirty="0">
                <a:latin typeface="Verdana"/>
                <a:cs typeface="Verdana"/>
              </a:rPr>
              <a:t>insert it </a:t>
            </a:r>
            <a:r>
              <a:rPr sz="1500" dirty="0">
                <a:latin typeface="Verdana"/>
                <a:cs typeface="Verdana"/>
              </a:rPr>
              <a:t>as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left child </a:t>
            </a:r>
            <a:r>
              <a:rPr sz="1500" dirty="0">
                <a:latin typeface="Verdana"/>
                <a:cs typeface="Verdana"/>
              </a:rPr>
              <a:t>of 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leaf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node.</a:t>
            </a:r>
            <a:endParaRPr sz="1500">
              <a:latin typeface="Verdana"/>
              <a:cs typeface="Verdana"/>
            </a:endParaRPr>
          </a:p>
          <a:p>
            <a:pPr marL="1533525" indent="-515620">
              <a:lnSpc>
                <a:spcPct val="100000"/>
              </a:lnSpc>
              <a:spcBef>
                <a:spcPts val="1200"/>
              </a:spcBef>
              <a:buAutoNum type="romanLcPeriod"/>
              <a:tabLst>
                <a:tab pos="1533525" algn="l"/>
                <a:tab pos="1534160" algn="l"/>
              </a:tabLst>
            </a:pPr>
            <a:r>
              <a:rPr sz="1500" dirty="0">
                <a:latin typeface="Verdana"/>
                <a:cs typeface="Verdana"/>
              </a:rPr>
              <a:t>If </a:t>
            </a:r>
            <a:r>
              <a:rPr sz="1500" spc="-5" dirty="0">
                <a:latin typeface="Verdana"/>
                <a:cs typeface="Verdana"/>
              </a:rPr>
              <a:t>ITEM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greater than the </a:t>
            </a:r>
            <a:r>
              <a:rPr sz="1500" spc="-10" dirty="0">
                <a:latin typeface="Verdana"/>
                <a:cs typeface="Verdana"/>
              </a:rPr>
              <a:t>leaf </a:t>
            </a:r>
            <a:r>
              <a:rPr sz="1500" spc="-5" dirty="0">
                <a:latin typeface="Verdana"/>
                <a:cs typeface="Verdana"/>
              </a:rPr>
              <a:t>node, then </a:t>
            </a:r>
            <a:r>
              <a:rPr sz="1500" spc="-10" dirty="0">
                <a:latin typeface="Verdana"/>
                <a:cs typeface="Verdana"/>
              </a:rPr>
              <a:t>insert it </a:t>
            </a:r>
            <a:r>
              <a:rPr sz="1500" dirty="0">
                <a:latin typeface="Verdana"/>
                <a:cs typeface="Verdana"/>
              </a:rPr>
              <a:t>as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right</a:t>
            </a:r>
            <a:r>
              <a:rPr sz="1500" spc="114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child</a:t>
            </a:r>
            <a:endParaRPr sz="1500">
              <a:latin typeface="Verdana"/>
              <a:cs typeface="Verdana"/>
            </a:endParaRPr>
          </a:p>
          <a:p>
            <a:pPr marL="1533525">
              <a:lnSpc>
                <a:spcPct val="100000"/>
              </a:lnSpc>
            </a:pP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leaf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node.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681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Inserting Node </a:t>
            </a:r>
            <a:r>
              <a:rPr sz="2400" dirty="0">
                <a:solidFill>
                  <a:srgbClr val="000000"/>
                </a:solidFill>
                <a:latin typeface="Verdana"/>
                <a:cs typeface="Verdana"/>
              </a:rPr>
              <a:t>in a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Binary Search</a:t>
            </a:r>
            <a:r>
              <a:rPr sz="2400" spc="-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Verdana"/>
                <a:cs typeface="Verdana"/>
              </a:rPr>
              <a:t>Tree: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3434</Words>
  <Application>Microsoft Office PowerPoint</Application>
  <PresentationFormat>On-screen Show (4:3)</PresentationFormat>
  <Paragraphs>794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Lecture-13: Tree-3: Binary Search Tree, Heap Tree &amp; Huffman Coding Tree</vt:lpstr>
      <vt:lpstr>Binary Search Tree:</vt:lpstr>
      <vt:lpstr>Binary Search Tree:</vt:lpstr>
      <vt:lpstr>Binary Search Tree:</vt:lpstr>
      <vt:lpstr>Binary Search Tree:</vt:lpstr>
      <vt:lpstr>Operations on Binary Search Tree:</vt:lpstr>
      <vt:lpstr>Searching in a Binary Search Tree:</vt:lpstr>
      <vt:lpstr>Searching in a Binary Search Tree:</vt:lpstr>
      <vt:lpstr>Inserting Node in a Binary Search Tree:</vt:lpstr>
      <vt:lpstr>Inserting Node in a Binary Search Tree:</vt:lpstr>
      <vt:lpstr>Building a Binary Search Tree:</vt:lpstr>
      <vt:lpstr>Deleting in a Binary Search Tree:</vt:lpstr>
      <vt:lpstr>Deleting in a Binary Search Tree:</vt:lpstr>
      <vt:lpstr>Deleting in a Binary Search Tree:</vt:lpstr>
      <vt:lpstr>Deleting in a Binary Search Tree:</vt:lpstr>
      <vt:lpstr>Deleting in a Binary Search Tree:</vt:lpstr>
      <vt:lpstr>Deleting in a Binary Search Tree:</vt:lpstr>
      <vt:lpstr>Deleting in a Binary Search Tree:</vt:lpstr>
      <vt:lpstr>Heap or Heap Tree:</vt:lpstr>
      <vt:lpstr>Heap or Heap Tree:</vt:lpstr>
      <vt:lpstr>Inserting Node into a Heap:</vt:lpstr>
      <vt:lpstr>Inserting Node into a Heap:</vt:lpstr>
      <vt:lpstr>Inserting Node into a Heap:</vt:lpstr>
      <vt:lpstr>Building a Heap:</vt:lpstr>
      <vt:lpstr>Building a Heap:</vt:lpstr>
      <vt:lpstr>Path Lengths:</vt:lpstr>
      <vt:lpstr>External and Internal Path Lengths:</vt:lpstr>
      <vt:lpstr>Weighted Path Length P:</vt:lpstr>
      <vt:lpstr>Weighted Path Length P:</vt:lpstr>
      <vt:lpstr>Huffman Coding:</vt:lpstr>
      <vt:lpstr>Huffman Tree and Its Properties</vt:lpstr>
      <vt:lpstr>Huffman Algorithm</vt:lpstr>
      <vt:lpstr>Constructing a Huffman Coding Tree:</vt:lpstr>
      <vt:lpstr>Constructing a Huffman Coding Tree:</vt:lpstr>
      <vt:lpstr>Constructing a Huffman Coding Tree:</vt:lpstr>
      <vt:lpstr>Slide 36</vt:lpstr>
      <vt:lpstr>Slide 37</vt:lpstr>
      <vt:lpstr>Slide 38</vt:lpstr>
      <vt:lpstr>Determining Huffman Code from the Huffman Coding Tree:</vt:lpstr>
      <vt:lpstr>Determining Huffman Code from the Huffman Coding Tree: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Togor</dc:creator>
  <cp:lastModifiedBy>CSE_03</cp:lastModifiedBy>
  <cp:revision>5</cp:revision>
  <dcterms:created xsi:type="dcterms:W3CDTF">2022-07-04T06:20:05Z</dcterms:created>
  <dcterms:modified xsi:type="dcterms:W3CDTF">2022-07-04T07:29:36Z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2022-07-04T00:00:00Z</vt:filetime>
  </property>
</Properties>
</file>