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0" r:id="rId2"/>
    <p:sldId id="261" r:id="rId3"/>
    <p:sldId id="346" r:id="rId4"/>
    <p:sldId id="347" r:id="rId5"/>
    <p:sldId id="348" r:id="rId6"/>
    <p:sldId id="349" r:id="rId7"/>
    <p:sldId id="345" r:id="rId8"/>
    <p:sldId id="352" r:id="rId9"/>
    <p:sldId id="353" r:id="rId10"/>
    <p:sldId id="355" r:id="rId11"/>
    <p:sldId id="356" r:id="rId12"/>
    <p:sldId id="354" r:id="rId13"/>
    <p:sldId id="350" r:id="rId14"/>
    <p:sldId id="340" r:id="rId15"/>
    <p:sldId id="281" r:id="rId16"/>
    <p:sldId id="341" r:id="rId17"/>
    <p:sldId id="342" r:id="rId18"/>
    <p:sldId id="343" r:id="rId19"/>
    <p:sldId id="344" r:id="rId20"/>
    <p:sldId id="351"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84"/>
      </p:cViewPr>
      <p:guideLst/>
    </p:cSldViewPr>
  </p:slideViewPr>
  <p:notesTextViewPr>
    <p:cViewPr>
      <p:scale>
        <a:sx n="1" d="1"/>
        <a:sy n="1" d="1"/>
      </p:scale>
      <p:origin x="0" y="0"/>
    </p:cViewPr>
  </p:notesTextViewPr>
  <p:sorterViewPr>
    <p:cViewPr>
      <p:scale>
        <a:sx n="70" d="100"/>
        <a:sy n="70" d="100"/>
      </p:scale>
      <p:origin x="0" y="-6354"/>
    </p:cViewPr>
  </p:sorterViewPr>
  <p:notesViewPr>
    <p:cSldViewPr snapToGrid="0">
      <p:cViewPr varScale="1">
        <p:scale>
          <a:sx n="61" d="100"/>
          <a:sy n="61" d="100"/>
        </p:scale>
        <p:origin x="253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735DE5-58D3-48B1-B317-82A0B525C215}" type="datetimeFigureOut">
              <a:rPr lang="en-US" smtClean="0"/>
              <a:t>5/17/2025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A43661-7627-44BA-A6CC-537E81137703}" type="slidenum">
              <a:rPr lang="en-US" smtClean="0"/>
              <a:t>‹#›</a:t>
            </a:fld>
            <a:endParaRPr lang="en-US"/>
          </a:p>
        </p:txBody>
      </p:sp>
    </p:spTree>
    <p:extLst>
      <p:ext uri="{BB962C8B-B14F-4D97-AF65-F5344CB8AC3E}">
        <p14:creationId xmlns:p14="http://schemas.microsoft.com/office/powerpoint/2010/main" val="4252710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B13C-888D-43A3-A09A-F537282FE818}" type="datetimeFigureOut">
              <a:rPr lang="en-US" smtClean="0"/>
              <a:t>5/17/2025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D3545-B492-47AD-BA9C-F77EA58E357E}" type="slidenum">
              <a:rPr lang="en-US" smtClean="0"/>
              <a:t>‹#›</a:t>
            </a:fld>
            <a:endParaRPr lang="en-US"/>
          </a:p>
        </p:txBody>
      </p:sp>
    </p:spTree>
    <p:extLst>
      <p:ext uri="{BB962C8B-B14F-4D97-AF65-F5344CB8AC3E}">
        <p14:creationId xmlns:p14="http://schemas.microsoft.com/office/powerpoint/2010/main" val="3729098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userDrawn="1"/>
        </p:nvSpPr>
        <p:spPr>
          <a:xfrm>
            <a:off x="0" y="6576679"/>
            <a:ext cx="12192000" cy="3048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63316" y="2442412"/>
            <a:ext cx="9404684" cy="1215188"/>
          </a:xfrm>
        </p:spPr>
        <p:txBody>
          <a:bodyPr anchor="b"/>
          <a:lstStyle>
            <a:lvl1pPr algn="ctr">
              <a:defRPr sz="6000">
                <a:latin typeface="Segoe UI Semibold" panose="020B07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1524000" y="44322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Hamid R. </a:t>
            </a:r>
            <a:r>
              <a:rPr lang="en-US" dirty="0" err="1"/>
              <a:t>Zarandi</a:t>
            </a:r>
            <a:endParaRPr lang="en-US" dirty="0"/>
          </a:p>
          <a:p>
            <a:r>
              <a:rPr lang="en-US" dirty="0"/>
              <a:t>h_zarandi@aut.ac.ir</a:t>
            </a:r>
          </a:p>
        </p:txBody>
      </p:sp>
      <p:sp>
        <p:nvSpPr>
          <p:cNvPr id="10" name="Title 1"/>
          <p:cNvSpPr txBox="1">
            <a:spLocks/>
          </p:cNvSpPr>
          <p:nvPr userDrawn="1"/>
        </p:nvSpPr>
        <p:spPr>
          <a:xfrm>
            <a:off x="3888202" y="656975"/>
            <a:ext cx="4485778" cy="9701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400" b="1" dirty="0" err="1">
                <a:solidFill>
                  <a:schemeClr val="accent5">
                    <a:lumMod val="75000"/>
                  </a:schemeClr>
                </a:solidFill>
              </a:rPr>
              <a:t>Amirkabir</a:t>
            </a:r>
            <a:r>
              <a:rPr lang="en-US" sz="2400" b="1" dirty="0">
                <a:solidFill>
                  <a:schemeClr val="accent5">
                    <a:lumMod val="75000"/>
                  </a:schemeClr>
                </a:solidFill>
              </a:rPr>
              <a:t> University of Technology</a:t>
            </a:r>
          </a:p>
          <a:p>
            <a:pPr algn="just"/>
            <a:r>
              <a:rPr lang="en-US" sz="2400" b="1" dirty="0">
                <a:solidFill>
                  <a:schemeClr val="accent5">
                    <a:lumMod val="75000"/>
                  </a:schemeClr>
                </a:solidFill>
              </a:rPr>
              <a:t>(Tehran Polytechnic)</a:t>
            </a:r>
          </a:p>
          <a:p>
            <a:pPr algn="just"/>
            <a:r>
              <a:rPr lang="en-US" sz="1200" b="1" dirty="0">
                <a:solidFill>
                  <a:schemeClr val="accent5">
                    <a:lumMod val="75000"/>
                  </a:schemeClr>
                </a:solidFill>
              </a:rPr>
              <a:t>Department of Computer Engineering and Information</a:t>
            </a:r>
            <a:r>
              <a:rPr lang="en-US" sz="1200" b="1" baseline="0" dirty="0">
                <a:solidFill>
                  <a:schemeClr val="accent5">
                    <a:lumMod val="75000"/>
                  </a:schemeClr>
                </a:solidFill>
              </a:rPr>
              <a:t> Technology</a:t>
            </a:r>
            <a:endParaRPr lang="en-US" sz="1200" b="1" dirty="0">
              <a:solidFill>
                <a:schemeClr val="accent5">
                  <a:lumMod val="75000"/>
                </a:schemeClr>
              </a:solidFill>
            </a:endParaRPr>
          </a:p>
        </p:txBody>
      </p:sp>
      <p:sp>
        <p:nvSpPr>
          <p:cNvPr id="13" name="Rectangle 12"/>
          <p:cNvSpPr/>
          <p:nvPr userDrawn="1"/>
        </p:nvSpPr>
        <p:spPr>
          <a:xfrm>
            <a:off x="-6018" y="6524586"/>
            <a:ext cx="12198018" cy="60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8184" y="527289"/>
            <a:ext cx="1047985" cy="1109231"/>
          </a:xfrm>
          <a:prstGeom prst="rect">
            <a:avLst/>
          </a:prstGeom>
        </p:spPr>
      </p:pic>
      <p:sp>
        <p:nvSpPr>
          <p:cNvPr id="16" name="Rectangle 15"/>
          <p:cNvSpPr/>
          <p:nvPr userDrawn="1"/>
        </p:nvSpPr>
        <p:spPr>
          <a:xfrm flipV="1">
            <a:off x="2865513" y="1675920"/>
            <a:ext cx="5604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12032" y="-24066"/>
            <a:ext cx="12204031" cy="288761"/>
            <a:chOff x="-12032" y="-24066"/>
            <a:chExt cx="12204031" cy="288761"/>
          </a:xfrm>
        </p:grpSpPr>
        <p:sp>
          <p:nvSpPr>
            <p:cNvPr id="7" name="Rectangle 6"/>
            <p:cNvSpPr/>
            <p:nvPr userDrawn="1"/>
          </p:nvSpPr>
          <p:spPr>
            <a:xfrm>
              <a:off x="-12032" y="-24064"/>
              <a:ext cx="8253664" cy="2887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8241632" y="-24064"/>
              <a:ext cx="3950367" cy="2887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userDrawn="1"/>
          </p:nvSpPr>
          <p:spPr>
            <a:xfrm rot="16200000">
              <a:off x="7923437" y="-53502"/>
              <a:ext cx="288760" cy="347632"/>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Tree>
    <p:extLst>
      <p:ext uri="{BB962C8B-B14F-4D97-AF65-F5344CB8AC3E}">
        <p14:creationId xmlns:p14="http://schemas.microsoft.com/office/powerpoint/2010/main" val="320457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D5F3C51-C9F6-4E71-AFD7-52FD8BC039F1}" type="datetime1">
              <a:rPr lang="en-US" smtClean="0"/>
              <a:t>5/17/2025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38C751A-587B-491D-8D9A-5982A8776F69}" type="slidenum">
              <a:rPr lang="en-US" smtClean="0"/>
              <a:t>‹#›</a:t>
            </a:fld>
            <a:endParaRPr lang="en-US"/>
          </a:p>
        </p:txBody>
      </p:sp>
    </p:spTree>
    <p:extLst>
      <p:ext uri="{BB962C8B-B14F-4D97-AF65-F5344CB8AC3E}">
        <p14:creationId xmlns:p14="http://schemas.microsoft.com/office/powerpoint/2010/main" val="386172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0089748-7BD8-4B46-8C7A-E892DE87FAB4}" type="datetime1">
              <a:rPr lang="en-US" smtClean="0"/>
              <a:t>5/17/2025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8C751A-587B-491D-8D9A-5982A8776F69}" type="slidenum">
              <a:rPr lang="en-US" smtClean="0"/>
              <a:t>‹#›</a:t>
            </a:fld>
            <a:endParaRPr lang="en-US"/>
          </a:p>
        </p:txBody>
      </p:sp>
    </p:spTree>
    <p:extLst>
      <p:ext uri="{BB962C8B-B14F-4D97-AF65-F5344CB8AC3E}">
        <p14:creationId xmlns:p14="http://schemas.microsoft.com/office/powerpoint/2010/main" val="144398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4DD7584-E329-4F4A-AC02-6CE69C68B1A9}" type="datetime1">
              <a:rPr lang="en-US" smtClean="0"/>
              <a:t>5/17/2025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8C751A-587B-491D-8D9A-5982A8776F69}" type="slidenum">
              <a:rPr lang="en-US" smtClean="0"/>
              <a:t>‹#›</a:t>
            </a:fld>
            <a:endParaRPr lang="en-US"/>
          </a:p>
        </p:txBody>
      </p:sp>
    </p:spTree>
    <p:extLst>
      <p:ext uri="{BB962C8B-B14F-4D97-AF65-F5344CB8AC3E}">
        <p14:creationId xmlns:p14="http://schemas.microsoft.com/office/powerpoint/2010/main" val="48791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65697"/>
            <a:ext cx="12191999" cy="624639"/>
          </a:xfrm>
          <a:solidFill>
            <a:schemeClr val="bg2"/>
          </a:solidFill>
        </p:spPr>
        <p:txBody>
          <a:bodyPr/>
          <a:lstStyle/>
          <a:p>
            <a:r>
              <a:rPr lang="en-US" dirty="0"/>
              <a:t>Click to edit Master title style</a:t>
            </a:r>
          </a:p>
        </p:txBody>
      </p:sp>
      <p:sp>
        <p:nvSpPr>
          <p:cNvPr id="3" name="Content Placeholder 2"/>
          <p:cNvSpPr>
            <a:spLocks noGrp="1"/>
          </p:cNvSpPr>
          <p:nvPr>
            <p:ph idx="1"/>
          </p:nvPr>
        </p:nvSpPr>
        <p:spPr>
          <a:xfrm>
            <a:off x="384007" y="1449978"/>
            <a:ext cx="11417968" cy="4913647"/>
          </a:xfrm>
        </p:spPr>
        <p:txBody>
          <a:bodyPr/>
          <a:lstStyle>
            <a:lvl1pPr marL="228600" indent="-228600">
              <a:buClr>
                <a:srgbClr val="FF0000"/>
              </a:buClr>
              <a:buFont typeface="Wingdings" panose="05000000000000000000" pitchFamily="2" charset="2"/>
              <a:buChar char="Ø"/>
              <a:defRPr>
                <a:latin typeface="Segoe UI Semibold" panose="020B0702040204020203" pitchFamily="34" charset="0"/>
              </a:defRPr>
            </a:lvl1pPr>
            <a:lvl2pPr marL="685800" indent="-228600">
              <a:buFont typeface="Courier New" panose="02070309020205020404" pitchFamily="49" charset="0"/>
              <a:buChar char="o"/>
              <a:defRPr>
                <a:latin typeface="Segoe UI Semibold" panose="020B0702040204020203" pitchFamily="34" charset="0"/>
              </a:defRPr>
            </a:lvl2pPr>
            <a:lvl3pPr marL="1143000" indent="-228600">
              <a:buClr>
                <a:srgbClr val="00B050"/>
              </a:buClr>
              <a:buFont typeface="Wingdings" panose="05000000000000000000" pitchFamily="2" charset="2"/>
              <a:buChar char="§"/>
              <a:defRPr>
                <a:latin typeface="Segoe UI Semibold" panose="020B0702040204020203" pitchFamily="34" charset="0"/>
              </a:defRPr>
            </a:lvl3pPr>
            <a:lvl4pPr marL="1600200" indent="-228600">
              <a:buFont typeface="Wingdings" panose="05000000000000000000" pitchFamily="2" charset="2"/>
              <a:buChar char="ü"/>
              <a:defRPr>
                <a:latin typeface="Segoe UI Semibold" panose="020B0702040204020203" pitchFamily="34" charset="0"/>
              </a:defRPr>
            </a:lvl4pPr>
            <a:lvl5pPr>
              <a:defRPr>
                <a:latin typeface="Segoe UI Semibold" panose="020B07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12032" y="-24066"/>
            <a:ext cx="12204031" cy="288761"/>
            <a:chOff x="-12032" y="-24066"/>
            <a:chExt cx="12204031" cy="288761"/>
          </a:xfrm>
        </p:grpSpPr>
        <p:sp>
          <p:nvSpPr>
            <p:cNvPr id="8" name="Rectangle 7"/>
            <p:cNvSpPr/>
            <p:nvPr userDrawn="1"/>
          </p:nvSpPr>
          <p:spPr>
            <a:xfrm>
              <a:off x="-12032" y="-24064"/>
              <a:ext cx="8253664" cy="2887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8241632" y="-24064"/>
              <a:ext cx="3950367" cy="2887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userDrawn="1"/>
          </p:nvSpPr>
          <p:spPr>
            <a:xfrm rot="16200000">
              <a:off x="7923437" y="-53502"/>
              <a:ext cx="288760" cy="347632"/>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4" name="Rectangle 13"/>
          <p:cNvSpPr/>
          <p:nvPr userDrawn="1"/>
        </p:nvSpPr>
        <p:spPr>
          <a:xfrm>
            <a:off x="0" y="6576679"/>
            <a:ext cx="12192000" cy="3048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018" y="6524586"/>
            <a:ext cx="12198018" cy="60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ate Placeholder 3"/>
          <p:cNvSpPr txBox="1">
            <a:spLocks/>
          </p:cNvSpPr>
          <p:nvPr userDrawn="1"/>
        </p:nvSpPr>
        <p:spPr>
          <a:xfrm>
            <a:off x="9537027" y="-62249"/>
            <a:ext cx="2001254"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effectLst>
                  <a:outerShdw blurRad="50800" dist="38100" dir="2700000" algn="tl"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cap="none" spc="0" dirty="0">
                <a:ln w="0"/>
                <a:solidFill>
                  <a:schemeClr val="tx1"/>
                </a:solidFill>
                <a:effectLst/>
              </a:rPr>
              <a:t>Operating Systems</a:t>
            </a:r>
          </a:p>
        </p:txBody>
      </p:sp>
      <p:sp>
        <p:nvSpPr>
          <p:cNvPr id="25" name="Date Placeholder 3"/>
          <p:cNvSpPr txBox="1">
            <a:spLocks/>
          </p:cNvSpPr>
          <p:nvPr userDrawn="1"/>
        </p:nvSpPr>
        <p:spPr>
          <a:xfrm>
            <a:off x="854242" y="-81926"/>
            <a:ext cx="5101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effectLst>
                  <a:outerShdw blurRad="50800" dist="38100" dir="2700000" algn="tl"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cap="none" spc="0" dirty="0">
              <a:ln w="0"/>
              <a:solidFill>
                <a:schemeClr val="bg1"/>
              </a:solidFill>
              <a:effectLst/>
            </a:endParaRPr>
          </a:p>
        </p:txBody>
      </p:sp>
    </p:spTree>
    <p:extLst>
      <p:ext uri="{BB962C8B-B14F-4D97-AF65-F5344CB8AC3E}">
        <p14:creationId xmlns:p14="http://schemas.microsoft.com/office/powerpoint/2010/main" val="15465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252" y="2383255"/>
            <a:ext cx="12191999" cy="1394660"/>
          </a:xfrm>
          <a:noFill/>
        </p:spPr>
        <p:txBody>
          <a:bodyPr>
            <a:noAutofit/>
          </a:bodyPr>
          <a:lstStyle>
            <a:lvl1pPr algn="ctr">
              <a:defRPr sz="4800">
                <a:latin typeface="Segoe UI Semibold" panose="020B0702040204020203" pitchFamily="34" charset="0"/>
              </a:defRPr>
            </a:lvl1pPr>
          </a:lstStyle>
          <a:p>
            <a:r>
              <a:rPr lang="en-US" dirty="0"/>
              <a:t>Click to edit Master title style</a:t>
            </a:r>
          </a:p>
        </p:txBody>
      </p:sp>
      <p:grpSp>
        <p:nvGrpSpPr>
          <p:cNvPr id="7" name="Group 6"/>
          <p:cNvGrpSpPr/>
          <p:nvPr userDrawn="1"/>
        </p:nvGrpSpPr>
        <p:grpSpPr>
          <a:xfrm>
            <a:off x="-12032" y="-24066"/>
            <a:ext cx="12204031" cy="288761"/>
            <a:chOff x="-12032" y="-24066"/>
            <a:chExt cx="12204031" cy="288761"/>
          </a:xfrm>
        </p:grpSpPr>
        <p:sp>
          <p:nvSpPr>
            <p:cNvPr id="8" name="Rectangle 7"/>
            <p:cNvSpPr/>
            <p:nvPr userDrawn="1"/>
          </p:nvSpPr>
          <p:spPr>
            <a:xfrm>
              <a:off x="-12032" y="-24064"/>
              <a:ext cx="8253664" cy="2887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8241632" y="-24064"/>
              <a:ext cx="3950367" cy="2887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userDrawn="1"/>
          </p:nvSpPr>
          <p:spPr>
            <a:xfrm rot="16200000">
              <a:off x="7923437" y="-53502"/>
              <a:ext cx="288760" cy="347632"/>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4" name="Rectangle 13"/>
          <p:cNvSpPr/>
          <p:nvPr userDrawn="1"/>
        </p:nvSpPr>
        <p:spPr>
          <a:xfrm>
            <a:off x="0" y="6576679"/>
            <a:ext cx="12192000" cy="3048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018" y="6524586"/>
            <a:ext cx="12198018" cy="60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ate Placeholder 3"/>
          <p:cNvSpPr txBox="1">
            <a:spLocks/>
          </p:cNvSpPr>
          <p:nvPr userDrawn="1"/>
        </p:nvSpPr>
        <p:spPr>
          <a:xfrm>
            <a:off x="9537027" y="-62249"/>
            <a:ext cx="2001254"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effectLst>
                  <a:outerShdw blurRad="50800" dist="38100" dir="2700000" algn="tl"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cap="none" spc="0" dirty="0">
                <a:ln w="0"/>
                <a:solidFill>
                  <a:schemeClr val="tx1"/>
                </a:solidFill>
                <a:effectLst/>
              </a:rPr>
              <a:t>Operating Systems</a:t>
            </a:r>
          </a:p>
        </p:txBody>
      </p:sp>
      <p:sp>
        <p:nvSpPr>
          <p:cNvPr id="25" name="Date Placeholder 3"/>
          <p:cNvSpPr txBox="1">
            <a:spLocks/>
          </p:cNvSpPr>
          <p:nvPr userDrawn="1"/>
        </p:nvSpPr>
        <p:spPr>
          <a:xfrm>
            <a:off x="854242" y="-81926"/>
            <a:ext cx="5101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effectLst>
                  <a:outerShdw blurRad="50800" dist="38100" dir="2700000" algn="tl"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cap="none" spc="0" dirty="0">
              <a:ln w="0"/>
              <a:solidFill>
                <a:schemeClr val="bg1"/>
              </a:solidFill>
              <a:effectLst/>
            </a:endParaRPr>
          </a:p>
        </p:txBody>
      </p:sp>
    </p:spTree>
    <p:extLst>
      <p:ext uri="{BB962C8B-B14F-4D97-AF65-F5344CB8AC3E}">
        <p14:creationId xmlns:p14="http://schemas.microsoft.com/office/powerpoint/2010/main" val="29380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53CC35F-1660-4D08-AD38-B9FE2ED9D2FF}" type="datetime1">
              <a:rPr lang="en-US" smtClean="0"/>
              <a:t>5/17/2025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8C751A-587B-491D-8D9A-5982A8776F69}" type="slidenum">
              <a:rPr lang="en-US" smtClean="0"/>
              <a:t>‹#›</a:t>
            </a:fld>
            <a:endParaRPr lang="en-US"/>
          </a:p>
        </p:txBody>
      </p:sp>
    </p:spTree>
    <p:extLst>
      <p:ext uri="{BB962C8B-B14F-4D97-AF65-F5344CB8AC3E}">
        <p14:creationId xmlns:p14="http://schemas.microsoft.com/office/powerpoint/2010/main" val="382250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FF20309-AA3E-4B70-9930-22580A7FDD9F}" type="datetime1">
              <a:rPr lang="en-US" smtClean="0"/>
              <a:t>5/17/2025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38C751A-587B-491D-8D9A-5982A8776F69}" type="slidenum">
              <a:rPr lang="en-US" smtClean="0"/>
              <a:t>‹#›</a:t>
            </a:fld>
            <a:endParaRPr lang="en-US"/>
          </a:p>
        </p:txBody>
      </p:sp>
    </p:spTree>
    <p:extLst>
      <p:ext uri="{BB962C8B-B14F-4D97-AF65-F5344CB8AC3E}">
        <p14:creationId xmlns:p14="http://schemas.microsoft.com/office/powerpoint/2010/main" val="405291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38DDCDD9-AE6F-44B2-A640-38DBFED1269E}" type="datetime1">
              <a:rPr lang="en-US" smtClean="0"/>
              <a:t>5/17/2025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38C751A-587B-491D-8D9A-5982A8776F69}" type="slidenum">
              <a:rPr lang="en-US" smtClean="0"/>
              <a:t>‹#›</a:t>
            </a:fld>
            <a:endParaRPr lang="en-US"/>
          </a:p>
        </p:txBody>
      </p:sp>
    </p:spTree>
    <p:extLst>
      <p:ext uri="{BB962C8B-B14F-4D97-AF65-F5344CB8AC3E}">
        <p14:creationId xmlns:p14="http://schemas.microsoft.com/office/powerpoint/2010/main" val="239991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EF0B44A-6F1D-4395-8373-4E99E4C6DBD5}" type="datetime1">
              <a:rPr lang="en-US" smtClean="0"/>
              <a:t>5/17/2025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Presented by: Md. Abdullah</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38C751A-587B-491D-8D9A-5982A8776F69}" type="slidenum">
              <a:rPr lang="en-US" smtClean="0"/>
              <a:t>‹#›</a:t>
            </a:fld>
            <a:endParaRPr lang="en-US"/>
          </a:p>
        </p:txBody>
      </p:sp>
    </p:spTree>
    <p:extLst>
      <p:ext uri="{BB962C8B-B14F-4D97-AF65-F5344CB8AC3E}">
        <p14:creationId xmlns:p14="http://schemas.microsoft.com/office/powerpoint/2010/main" val="169437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BC3A6051-12E7-4E65-A2F9-A113526CF979}" type="datetime1">
              <a:rPr lang="en-US" smtClean="0"/>
              <a:t>5/17/2025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38C751A-587B-491D-8D9A-5982A8776F69}" type="slidenum">
              <a:rPr lang="en-US" smtClean="0"/>
              <a:t>‹#›</a:t>
            </a:fld>
            <a:endParaRPr lang="en-US"/>
          </a:p>
        </p:txBody>
      </p:sp>
    </p:spTree>
    <p:extLst>
      <p:ext uri="{BB962C8B-B14F-4D97-AF65-F5344CB8AC3E}">
        <p14:creationId xmlns:p14="http://schemas.microsoft.com/office/powerpoint/2010/main" val="140928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DE8A6C5-1F81-4B95-B248-D916C2D96408}" type="datetime1">
              <a:rPr lang="en-US" smtClean="0"/>
              <a:t>5/17/2025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38C751A-587B-491D-8D9A-5982A8776F69}" type="slidenum">
              <a:rPr lang="en-US" smtClean="0"/>
              <a:t>‹#›</a:t>
            </a:fld>
            <a:endParaRPr lang="en-US"/>
          </a:p>
        </p:txBody>
      </p:sp>
    </p:spTree>
    <p:extLst>
      <p:ext uri="{BB962C8B-B14F-4D97-AF65-F5344CB8AC3E}">
        <p14:creationId xmlns:p14="http://schemas.microsoft.com/office/powerpoint/2010/main" val="174034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256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760933"/>
            <a:ext cx="12191999" cy="1394660"/>
          </a:xfrm>
        </p:spPr>
        <p:txBody>
          <a:bodyPr>
            <a:normAutofit/>
          </a:bodyPr>
          <a:lstStyle/>
          <a:p>
            <a:r>
              <a:rPr lang="en-US" dirty="0"/>
              <a:t>Introductions to Operating Systems</a:t>
            </a:r>
          </a:p>
        </p:txBody>
      </p:sp>
      <p:sp>
        <p:nvSpPr>
          <p:cNvPr id="2" name="Title 6">
            <a:extLst>
              <a:ext uri="{FF2B5EF4-FFF2-40B4-BE49-F238E27FC236}">
                <a16:creationId xmlns:a16="http://schemas.microsoft.com/office/drawing/2014/main" id="{6D9E9215-4A1A-AE7C-E6E5-F81035C58EF0}"/>
              </a:ext>
            </a:extLst>
          </p:cNvPr>
          <p:cNvSpPr txBox="1">
            <a:spLocks/>
          </p:cNvSpPr>
          <p:nvPr/>
        </p:nvSpPr>
        <p:spPr>
          <a:xfrm>
            <a:off x="1" y="2155593"/>
            <a:ext cx="12191999" cy="3655272"/>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a:solidFill>
                  <a:schemeClr val="tx1"/>
                </a:solidFill>
                <a:latin typeface="Segoe UI Semibold" panose="020B0702040204020203" pitchFamily="34" charset="0"/>
                <a:ea typeface="+mj-ea"/>
                <a:cs typeface="+mj-cs"/>
              </a:defRPr>
            </a:lvl1pPr>
          </a:lstStyle>
          <a:p>
            <a:r>
              <a:rPr lang="en-US" sz="3200" b="1" dirty="0" smtClean="0">
                <a:latin typeface="Times New Roman" panose="02020603050405020304" pitchFamily="18" charset="0"/>
                <a:cs typeface="Times New Roman" panose="02020603050405020304" pitchFamily="18" charset="0"/>
              </a:rPr>
              <a:t>Syed Shakil Mahmud</a:t>
            </a:r>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Lecturer</a:t>
            </a:r>
          </a:p>
          <a:p>
            <a:r>
              <a:rPr lang="en-US" sz="3200" dirty="0">
                <a:latin typeface="Times New Roman" panose="02020603050405020304" pitchFamily="18" charset="0"/>
                <a:cs typeface="Times New Roman" panose="02020603050405020304" pitchFamily="18" charset="0"/>
              </a:rPr>
              <a:t>Department of Computer Science and Engineering</a:t>
            </a:r>
          </a:p>
          <a:p>
            <a:r>
              <a:rPr lang="en-US" sz="3200" dirty="0">
                <a:latin typeface="Times New Roman" panose="02020603050405020304" pitchFamily="18" charset="0"/>
                <a:cs typeface="Times New Roman" panose="02020603050405020304" pitchFamily="18" charset="0"/>
              </a:rPr>
              <a:t>Bangladesh Army International University of Science and Technology</a:t>
            </a:r>
          </a:p>
          <a:p>
            <a:endParaRPr lang="en-US" sz="3200" dirty="0">
              <a:latin typeface="Times New Roman" panose="02020603050405020304" pitchFamily="18" charset="0"/>
              <a:cs typeface="Times New Roman" panose="02020603050405020304" pitchFamily="18" charset="0"/>
            </a:endParaRPr>
          </a:p>
        </p:txBody>
      </p:sp>
      <p:sp>
        <p:nvSpPr>
          <p:cNvPr id="3" name="Rounded Rectangle 9">
            <a:extLst>
              <a:ext uri="{FF2B5EF4-FFF2-40B4-BE49-F238E27FC236}">
                <a16:creationId xmlns:a16="http://schemas.microsoft.com/office/drawing/2014/main" id="{780C60CE-87BB-6851-1302-E21B3EBC842B}"/>
              </a:ext>
            </a:extLst>
          </p:cNvPr>
          <p:cNvSpPr/>
          <p:nvPr/>
        </p:nvSpPr>
        <p:spPr>
          <a:xfrm>
            <a:off x="4415307" y="2155593"/>
            <a:ext cx="3361386" cy="4495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chemeClr val="bg1"/>
                </a:solidFill>
                <a:latin typeface="Times New Roman" panose="02020603050405020304" pitchFamily="18" charset="0"/>
                <a:cs typeface="Times New Roman" panose="02020603050405020304" pitchFamily="18" charset="0"/>
              </a:rPr>
              <a:t>Presented by</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05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Abstract View of an OS</a:t>
            </a:r>
            <a:endParaRPr lang="en-US" dirty="0">
              <a:latin typeface="Times New Roman" panose="02020603050405020304" pitchFamily="18" charset="0"/>
              <a:cs typeface="Times New Roman" panose="02020603050405020304" pitchFamily="18" charset="0"/>
            </a:endParaRPr>
          </a:p>
        </p:txBody>
      </p:sp>
      <p:pic>
        <p:nvPicPr>
          <p:cNvPr id="3" name="Google Shape;230;p30" descr="35744_CH01_FIG06">
            <a:extLst>
              <a:ext uri="{FF2B5EF4-FFF2-40B4-BE49-F238E27FC236}">
                <a16:creationId xmlns:a16="http://schemas.microsoft.com/office/drawing/2014/main" id="{7B52F6C4-28C1-CA1F-D005-594570758766}"/>
              </a:ext>
            </a:extLst>
          </p:cNvPr>
          <p:cNvPicPr preferRelativeResize="0">
            <a:picLocks/>
          </p:cNvPicPr>
          <p:nvPr/>
        </p:nvPicPr>
        <p:blipFill rotWithShape="1">
          <a:blip r:embed="rId2">
            <a:alphaModFix/>
          </a:blip>
          <a:srcRect/>
          <a:stretch/>
        </p:blipFill>
        <p:spPr>
          <a:xfrm>
            <a:off x="3124198" y="1387475"/>
            <a:ext cx="5943600" cy="4083050"/>
          </a:xfrm>
          <a:prstGeom prst="rect">
            <a:avLst/>
          </a:prstGeom>
          <a:noFill/>
          <a:ln>
            <a:noFill/>
          </a:ln>
        </p:spPr>
      </p:pic>
    </p:spTree>
    <p:extLst>
      <p:ext uri="{BB962C8B-B14F-4D97-AF65-F5344CB8AC3E}">
        <p14:creationId xmlns:p14="http://schemas.microsoft.com/office/powerpoint/2010/main" val="308614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Basic Structure of an OS</a:t>
            </a:r>
            <a:endParaRPr lang="en-US" dirty="0">
              <a:latin typeface="Times New Roman" panose="02020603050405020304" pitchFamily="18" charset="0"/>
              <a:cs typeface="Times New Roman" panose="02020603050405020304" pitchFamily="18" charset="0"/>
            </a:endParaRPr>
          </a:p>
        </p:txBody>
      </p:sp>
      <p:pic>
        <p:nvPicPr>
          <p:cNvPr id="4" name="Google Shape;206;p27" descr="35744_CH01_FIG05">
            <a:extLst>
              <a:ext uri="{FF2B5EF4-FFF2-40B4-BE49-F238E27FC236}">
                <a16:creationId xmlns:a16="http://schemas.microsoft.com/office/drawing/2014/main" id="{96CA1F3E-5CC0-BC8B-7BC9-4864D0A7DB34}"/>
              </a:ext>
            </a:extLst>
          </p:cNvPr>
          <p:cNvPicPr preferRelativeResize="0">
            <a:picLocks/>
          </p:cNvPicPr>
          <p:nvPr/>
        </p:nvPicPr>
        <p:blipFill rotWithShape="1">
          <a:blip r:embed="rId2">
            <a:alphaModFix/>
          </a:blip>
          <a:srcRect/>
          <a:stretch/>
        </p:blipFill>
        <p:spPr>
          <a:xfrm>
            <a:off x="3801206" y="1238397"/>
            <a:ext cx="5715000" cy="4894262"/>
          </a:xfrm>
          <a:prstGeom prst="rect">
            <a:avLst/>
          </a:prstGeom>
          <a:noFill/>
          <a:ln>
            <a:noFill/>
          </a:ln>
        </p:spPr>
      </p:pic>
    </p:spTree>
    <p:extLst>
      <p:ext uri="{BB962C8B-B14F-4D97-AF65-F5344CB8AC3E}">
        <p14:creationId xmlns:p14="http://schemas.microsoft.com/office/powerpoint/2010/main" val="37244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a:latin typeface="Times New Roman" panose="02020603050405020304" pitchFamily="18" charset="0"/>
                <a:cs typeface="Times New Roman" panose="02020603050405020304" pitchFamily="18" charset="0"/>
              </a:rPr>
              <a:t>Operating Systems User Interfaces</a:t>
            </a:r>
          </a:p>
        </p:txBody>
      </p:sp>
      <p:sp>
        <p:nvSpPr>
          <p:cNvPr id="7" name="TextBox 6">
            <a:extLst>
              <a:ext uri="{FF2B5EF4-FFF2-40B4-BE49-F238E27FC236}">
                <a16:creationId xmlns:a16="http://schemas.microsoft.com/office/drawing/2014/main" id="{CC27A990-40F9-7E30-568A-DD6A6F37ABDC}"/>
              </a:ext>
            </a:extLst>
          </p:cNvPr>
          <p:cNvSpPr txBox="1"/>
          <p:nvPr/>
        </p:nvSpPr>
        <p:spPr>
          <a:xfrm>
            <a:off x="886263" y="1448863"/>
            <a:ext cx="10860261" cy="304698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Three levels of interface:</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Graphics GUI (windows oriented)</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Command level (also known as the shell). At login time, the shell starts computing. The program that handles user interaction with the system is called Shell.</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calls invoked from user programs.</a:t>
            </a:r>
          </a:p>
        </p:txBody>
      </p:sp>
    </p:spTree>
    <p:extLst>
      <p:ext uri="{BB962C8B-B14F-4D97-AF65-F5344CB8AC3E}">
        <p14:creationId xmlns:p14="http://schemas.microsoft.com/office/powerpoint/2010/main" val="149196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Design Goals of an Operating System</a:t>
            </a:r>
            <a:endParaRPr lang="en-US" dirty="0">
              <a:latin typeface="Times New Roman" panose="02020603050405020304" pitchFamily="18" charset="0"/>
              <a:cs typeface="Times New Roman" panose="02020603050405020304" pitchFamily="18" charset="0"/>
            </a:endParaRPr>
          </a:p>
        </p:txBody>
      </p:sp>
      <p:sp>
        <p:nvSpPr>
          <p:cNvPr id="8" name="Google Shape;152;p20">
            <a:extLst>
              <a:ext uri="{FF2B5EF4-FFF2-40B4-BE49-F238E27FC236}">
                <a16:creationId xmlns:a16="http://schemas.microsoft.com/office/drawing/2014/main" id="{4D7D5745-3273-F246-C592-41A92F5F648A}"/>
              </a:ext>
            </a:extLst>
          </p:cNvPr>
          <p:cNvSpPr txBox="1">
            <a:spLocks/>
          </p:cNvSpPr>
          <p:nvPr/>
        </p:nvSpPr>
        <p:spPr>
          <a:xfrm>
            <a:off x="627184" y="1121897"/>
            <a:ext cx="10937631" cy="4955346"/>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Ø"/>
              <a:defRPr sz="2800" kern="1200">
                <a:solidFill>
                  <a:schemeClr val="tx1"/>
                </a:solidFill>
                <a:latin typeface="Segoe UI Semibold" panose="020B0702040204020203" pitchFamily="34" charset="0"/>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Segoe UI Semibold" panose="020B0702040204020203" pitchFamily="34" charset="0"/>
                <a:ea typeface="+mn-ea"/>
                <a:cs typeface="+mn-cs"/>
              </a:defRPr>
            </a:lvl2pPr>
            <a:lvl3pPr marL="11430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Segoe UI Semibold" panose="020B0702040204020203"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Segoe UI Semibold" panose="020B07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Clr>
                <a:schemeClr val="dk1"/>
              </a:buClr>
              <a:buSzPts val="3200"/>
              <a:buNone/>
            </a:pPr>
            <a:r>
              <a:rPr lang="en-US" sz="2400" b="1" dirty="0">
                <a:latin typeface="Times New Roman" panose="02020603050405020304" pitchFamily="18" charset="0"/>
                <a:cs typeface="Times New Roman" panose="02020603050405020304" pitchFamily="18" charset="0"/>
                <a:sym typeface="Calibri"/>
              </a:rPr>
              <a:t>User goals: </a:t>
            </a:r>
            <a:r>
              <a:rPr lang="en-US" sz="2400" dirty="0">
                <a:latin typeface="Times New Roman" panose="02020603050405020304" pitchFamily="18" charset="0"/>
                <a:cs typeface="Times New Roman" panose="02020603050405020304" pitchFamily="18" charset="0"/>
                <a:sym typeface="Calibri"/>
              </a:rPr>
              <a:t>The operating system should be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Convenient to use,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Easy to learn,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Reliable,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Safe, and fast.</a:t>
            </a:r>
          </a:p>
          <a:p>
            <a:pPr marL="0" indent="0" algn="just">
              <a:lnSpc>
                <a:spcPct val="100000"/>
              </a:lnSpc>
              <a:spcBef>
                <a:spcPts val="0"/>
              </a:spcBef>
              <a:buClr>
                <a:schemeClr val="dk1"/>
              </a:buClr>
              <a:buSzPts val="3200"/>
              <a:buNone/>
            </a:pPr>
            <a:endParaRPr lang="en-US" sz="2400" dirty="0">
              <a:latin typeface="Times New Roman" panose="02020603050405020304" pitchFamily="18" charset="0"/>
              <a:cs typeface="Times New Roman" panose="02020603050405020304" pitchFamily="18" charset="0"/>
              <a:sym typeface="Calibri"/>
            </a:endParaRPr>
          </a:p>
          <a:p>
            <a:pPr marL="0" indent="0" algn="just">
              <a:lnSpc>
                <a:spcPct val="100000"/>
              </a:lnSpc>
              <a:spcBef>
                <a:spcPts val="0"/>
              </a:spcBef>
              <a:buClr>
                <a:schemeClr val="dk1"/>
              </a:buClr>
              <a:buSzPts val="3200"/>
              <a:buNone/>
            </a:pPr>
            <a:r>
              <a:rPr lang="en-US" sz="2400" b="1" dirty="0">
                <a:latin typeface="Times New Roman" panose="02020603050405020304" pitchFamily="18" charset="0"/>
                <a:cs typeface="Times New Roman" panose="02020603050405020304" pitchFamily="18" charset="0"/>
                <a:sym typeface="Calibri"/>
              </a:rPr>
              <a:t>System goals:   </a:t>
            </a:r>
            <a:r>
              <a:rPr lang="en-US" sz="2400" dirty="0">
                <a:latin typeface="Times New Roman" panose="02020603050405020304" pitchFamily="18" charset="0"/>
                <a:cs typeface="Times New Roman" panose="02020603050405020304" pitchFamily="18" charset="0"/>
                <a:sym typeface="Calibri"/>
              </a:rPr>
              <a:t>The</a:t>
            </a:r>
            <a:r>
              <a:rPr lang="en-US" sz="2400" b="1" dirty="0">
                <a:latin typeface="Times New Roman" panose="02020603050405020304" pitchFamily="18" charset="0"/>
                <a:cs typeface="Times New Roman" panose="02020603050405020304" pitchFamily="18" charset="0"/>
                <a:sym typeface="Calibri"/>
              </a:rPr>
              <a:t> </a:t>
            </a:r>
            <a:r>
              <a:rPr lang="en-US" sz="2400" dirty="0">
                <a:latin typeface="Times New Roman" panose="02020603050405020304" pitchFamily="18" charset="0"/>
                <a:cs typeface="Times New Roman" panose="02020603050405020304" pitchFamily="18" charset="0"/>
                <a:sym typeface="Calibri"/>
              </a:rPr>
              <a:t>operating system should be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Easy to design,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Implement, and maintain,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As well as flexible,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Reliable,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Error-free, and </a:t>
            </a:r>
          </a:p>
          <a:p>
            <a:pPr lvl="1" algn="just">
              <a:lnSpc>
                <a:spcPct val="100000"/>
              </a:lnSpc>
              <a:spcBef>
                <a:spcPts val="0"/>
              </a:spcBef>
              <a:buClr>
                <a:schemeClr val="dk1"/>
              </a:buClr>
              <a:buSzPts val="32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Calibri"/>
              </a:rPr>
              <a:t>Efficient.</a:t>
            </a:r>
          </a:p>
        </p:txBody>
      </p:sp>
    </p:spTree>
    <p:extLst>
      <p:ext uri="{BB962C8B-B14F-4D97-AF65-F5344CB8AC3E}">
        <p14:creationId xmlns:p14="http://schemas.microsoft.com/office/powerpoint/2010/main" val="289594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Different Types of Operating System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11611F-B68E-05A8-DD90-EA1CA7220908}"/>
              </a:ext>
            </a:extLst>
          </p:cNvPr>
          <p:cNvSpPr txBox="1"/>
          <p:nvPr/>
        </p:nvSpPr>
        <p:spPr>
          <a:xfrm>
            <a:off x="427703" y="1081425"/>
            <a:ext cx="11238271"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several types of operating systems, each designed for specific types of hardware and user needs. Here are some of the most common types: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Batch Operating System: </a:t>
            </a:r>
            <a:r>
              <a:rPr lang="en-US" sz="2400" dirty="0">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 and groups them into batches.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Multi-Programming System: </a:t>
            </a:r>
            <a:r>
              <a:rPr lang="en-US" sz="2400" dirty="0">
                <a:latin typeface="Times New Roman" panose="02020603050405020304" pitchFamily="18" charset="0"/>
                <a:cs typeface="Times New Roman" panose="02020603050405020304" pitchFamily="18" charset="0"/>
              </a:rPr>
              <a:t>Multiprogramming Operating Systems can be simply illustrated as more than one program is present in the main memory and any one of them can be kept in execution.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Multi-Processing System: </a:t>
            </a:r>
            <a:r>
              <a:rPr lang="en-US" sz="2400" dirty="0">
                <a:latin typeface="Times New Roman" panose="02020603050405020304" pitchFamily="18" charset="0"/>
                <a:cs typeface="Times New Roman" panose="02020603050405020304" pitchFamily="18" charset="0"/>
              </a:rPr>
              <a:t>Multi-Processing Operating System is a type of Operating System in which more than one CPU is used for the execution of resources.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17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Different Types of Operating System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11611F-B68E-05A8-DD90-EA1CA7220908}"/>
              </a:ext>
            </a:extLst>
          </p:cNvPr>
          <p:cNvSpPr txBox="1"/>
          <p:nvPr/>
        </p:nvSpPr>
        <p:spPr>
          <a:xfrm>
            <a:off x="395746" y="1166842"/>
            <a:ext cx="11400503"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Multi-Tasking Operating System: </a:t>
            </a:r>
            <a:r>
              <a:rPr lang="en-US" sz="2400" dirty="0">
                <a:latin typeface="Times New Roman" panose="02020603050405020304" pitchFamily="18" charset="0"/>
                <a:cs typeface="Times New Roman" panose="02020603050405020304" pitchFamily="18" charset="0"/>
              </a:rPr>
              <a:t>A multi-tasking operating system allows more than one program to run concurrently. In a time-sharing system, this is achieved by multitasking.</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Time-Sharing Operating System: </a:t>
            </a:r>
            <a:r>
              <a:rPr lang="en-US" sz="2400" dirty="0">
                <a:latin typeface="Times New Roman" panose="02020603050405020304" pitchFamily="18" charset="0"/>
                <a:cs typeface="Times New Roman" panose="02020603050405020304" pitchFamily="18" charset="0"/>
              </a:rPr>
              <a:t>Time-sharing or multitasking is a logical extension of multiprogramming. The CPU executes multiple jobs by switching among them, but the switches occur so frequently that the users can interact with each program while it is running.</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Distributed Operating System: </a:t>
            </a:r>
            <a:r>
              <a:rPr lang="en-US" sz="2400" dirty="0">
                <a:latin typeface="Times New Roman" panose="02020603050405020304" pitchFamily="18" charset="0"/>
                <a:cs typeface="Times New Roman" panose="02020603050405020304" pitchFamily="18" charset="0"/>
              </a:rPr>
              <a:t>Distributed systems use multiple central processors to serve multiple real-time applications and multiple users2. Data processing jobs are distributed among the processors accordingly.</a:t>
            </a:r>
          </a:p>
        </p:txBody>
      </p:sp>
    </p:spTree>
    <p:extLst>
      <p:ext uri="{BB962C8B-B14F-4D97-AF65-F5344CB8AC3E}">
        <p14:creationId xmlns:p14="http://schemas.microsoft.com/office/powerpoint/2010/main" val="113374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Different Types of Operating System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11611F-B68E-05A8-DD90-EA1CA7220908}"/>
              </a:ext>
            </a:extLst>
          </p:cNvPr>
          <p:cNvSpPr txBox="1"/>
          <p:nvPr/>
        </p:nvSpPr>
        <p:spPr>
          <a:xfrm>
            <a:off x="395746" y="1166842"/>
            <a:ext cx="11400503" cy="3416320"/>
          </a:xfrm>
          <a:prstGeom prst="rect">
            <a:avLst/>
          </a:prstGeom>
          <a:noFill/>
        </p:spPr>
        <p:txBody>
          <a:bodyPr wrap="square">
            <a:sp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Network Operating System: </a:t>
            </a:r>
            <a:r>
              <a:rPr lang="en-US" sz="2400" dirty="0">
                <a:latin typeface="Times New Roman" panose="02020603050405020304" pitchFamily="18" charset="0"/>
                <a:cs typeface="Times New Roman" panose="02020603050405020304" pitchFamily="18" charset="0"/>
              </a:rPr>
              <a:t>A Network Operating System runs on a server and provides the server the capability to manage data, users, groups, security, applications, and other networking functions.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Real-Time Operating System: </a:t>
            </a:r>
            <a:r>
              <a:rPr lang="en-US" sz="2400" dirty="0">
                <a:latin typeface="Times New Roman" panose="02020603050405020304" pitchFamily="18" charset="0"/>
                <a:cs typeface="Times New Roman" panose="02020603050405020304" pitchFamily="18" charset="0"/>
              </a:rPr>
              <a:t>A real-time system is defined as a data processing system in which the time interval required to process and respond to inputs is so small that it controls the environment. The time taken by the system to respond to an input and display of required updated information is termed as the response time.</a:t>
            </a:r>
          </a:p>
        </p:txBody>
      </p:sp>
    </p:spTree>
    <p:extLst>
      <p:ext uri="{BB962C8B-B14F-4D97-AF65-F5344CB8AC3E}">
        <p14:creationId xmlns:p14="http://schemas.microsoft.com/office/powerpoint/2010/main" val="296475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Functions of Operating System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11611F-B68E-05A8-DD90-EA1CA7220908}"/>
              </a:ext>
            </a:extLst>
          </p:cNvPr>
          <p:cNvSpPr txBox="1"/>
          <p:nvPr/>
        </p:nvSpPr>
        <p:spPr>
          <a:xfrm>
            <a:off x="395746" y="1166842"/>
            <a:ext cx="11400503"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Here are some of the main functions of an operating system:</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Memory Management: </a:t>
            </a:r>
            <a:r>
              <a:rPr lang="en-US" sz="2400" dirty="0">
                <a:latin typeface="Times New Roman" panose="02020603050405020304" pitchFamily="18" charset="0"/>
                <a:cs typeface="Times New Roman" panose="02020603050405020304" pitchFamily="18" charset="0"/>
              </a:rPr>
              <a:t>The OS manages the primary or main memory. It keeps track of which bytes of memory are used by which user program. It allocates and deallocates memory to processes and ensures that other processes do not consume the memory allocated to one process.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Processor Management/Scheduling: </a:t>
            </a:r>
            <a:r>
              <a:rPr lang="en-US" sz="2400" dirty="0">
                <a:latin typeface="Times New Roman" panose="02020603050405020304" pitchFamily="18" charset="0"/>
                <a:cs typeface="Times New Roman" panose="02020603050405020304" pitchFamily="18" charset="0"/>
              </a:rPr>
              <a:t>The OS determines the status of the processor and processes, selects a job and its processor, allocates the processor to the process, and de-allocates the processor after the process is completed. When more than one process runs on the system, the OS decides how and when a process will use the CPU</a:t>
            </a:r>
          </a:p>
        </p:txBody>
      </p:sp>
    </p:spTree>
    <p:extLst>
      <p:ext uri="{BB962C8B-B14F-4D97-AF65-F5344CB8AC3E}">
        <p14:creationId xmlns:p14="http://schemas.microsoft.com/office/powerpoint/2010/main" val="40607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Functions of Operating System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11611F-B68E-05A8-DD90-EA1CA7220908}"/>
              </a:ext>
            </a:extLst>
          </p:cNvPr>
          <p:cNvSpPr txBox="1"/>
          <p:nvPr/>
        </p:nvSpPr>
        <p:spPr>
          <a:xfrm>
            <a:off x="395746" y="1166842"/>
            <a:ext cx="11400503"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Device Management: </a:t>
            </a:r>
            <a:r>
              <a:rPr lang="en-US" sz="2400" dirty="0">
                <a:latin typeface="Times New Roman" panose="02020603050405020304" pitchFamily="18" charset="0"/>
                <a:cs typeface="Times New Roman" panose="02020603050405020304" pitchFamily="18" charset="0"/>
              </a:rPr>
              <a:t>The OS manages all the device communication via their respective drivers. It does the job of receiving the I/O requests from a device, error handling, and buffering.</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File Management: </a:t>
            </a:r>
            <a:r>
              <a:rPr lang="en-US" sz="2400" dirty="0">
                <a:latin typeface="Times New Roman" panose="02020603050405020304" pitchFamily="18" charset="0"/>
                <a:cs typeface="Times New Roman" panose="02020603050405020304" pitchFamily="18" charset="0"/>
              </a:rPr>
              <a:t>The OS provides a way for the user to create, delete, read, write, and reposition files. It also ensures that the files are organized in an efficient manner, and they are easy to access.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Security and Access Control: </a:t>
            </a:r>
            <a:r>
              <a:rPr lang="en-US" sz="2400" dirty="0">
                <a:latin typeface="Times New Roman" panose="02020603050405020304" pitchFamily="18" charset="0"/>
                <a:cs typeface="Times New Roman" panose="02020603050405020304" pitchFamily="18" charset="0"/>
              </a:rPr>
              <a:t>The OS prevents unauthorized access to programs and data by means of passwords and similar other techniques. It also protects data from physical damage (by redundancy) and data loss (by backups)</a:t>
            </a:r>
          </a:p>
        </p:txBody>
      </p:sp>
    </p:spTree>
    <p:extLst>
      <p:ext uri="{BB962C8B-B14F-4D97-AF65-F5344CB8AC3E}">
        <p14:creationId xmlns:p14="http://schemas.microsoft.com/office/powerpoint/2010/main" val="399400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Functions of Operating System</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11611F-B68E-05A8-DD90-EA1CA7220908}"/>
              </a:ext>
            </a:extLst>
          </p:cNvPr>
          <p:cNvSpPr txBox="1"/>
          <p:nvPr/>
        </p:nvSpPr>
        <p:spPr>
          <a:xfrm>
            <a:off x="602224" y="1166842"/>
            <a:ext cx="10945764" cy="371178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Job Accounting: </a:t>
            </a:r>
            <a:r>
              <a:rPr lang="en-US" sz="2400" dirty="0">
                <a:latin typeface="Times New Roman" panose="02020603050405020304" pitchFamily="18" charset="0"/>
                <a:cs typeface="Times New Roman" panose="02020603050405020304" pitchFamily="18" charset="0"/>
              </a:rPr>
              <a:t>Keeping track of time and resources used by various jobs and users.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Control over system performance: </a:t>
            </a:r>
            <a:r>
              <a:rPr lang="en-US" sz="2400" dirty="0">
                <a:latin typeface="Times New Roman" panose="02020603050405020304" pitchFamily="18" charset="0"/>
                <a:cs typeface="Times New Roman" panose="02020603050405020304" pitchFamily="18" charset="0"/>
              </a:rPr>
              <a:t>Recording delays between request and response.</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Interaction with the users: </a:t>
            </a:r>
            <a:r>
              <a:rPr lang="en-US" sz="2400" dirty="0">
                <a:latin typeface="Times New Roman" panose="02020603050405020304" pitchFamily="18" charset="0"/>
                <a:cs typeface="Times New Roman" panose="02020603050405020304" pitchFamily="18" charset="0"/>
              </a:rPr>
              <a:t>The OS interacts with the user through command-line interface (CLI), graphical user interface (GUI), or batch interface.</a:t>
            </a:r>
          </a:p>
          <a:p>
            <a:pPr algn="just"/>
            <a:endParaRPr lang="en-US" sz="2400" dirty="0">
              <a:latin typeface="Times New Roman" panose="02020603050405020304" pitchFamily="18" charset="0"/>
              <a:cs typeface="Times New Roman" panose="02020603050405020304" pitchFamily="18" charset="0"/>
            </a:endParaRPr>
          </a:p>
          <a:p>
            <a:pPr algn="just">
              <a:lnSpc>
                <a:spcPct val="90000"/>
              </a:lnSpc>
            </a:pPr>
            <a:r>
              <a:rPr lang="en-US" altLang="en-US" sz="2400" b="1" dirty="0">
                <a:latin typeface="Times New Roman" panose="02020603050405020304" pitchFamily="18" charset="0"/>
                <a:cs typeface="Times New Roman" panose="02020603050405020304" pitchFamily="18" charset="0"/>
              </a:rPr>
              <a:t>Defense of the system against internal and external attacks:  </a:t>
            </a:r>
            <a:r>
              <a:rPr lang="en-US" altLang="en-US" sz="2400" dirty="0">
                <a:latin typeface="Times New Roman" panose="02020603050405020304" pitchFamily="18" charset="0"/>
                <a:cs typeface="Times New Roman" panose="02020603050405020304" pitchFamily="18" charset="0"/>
              </a:rPr>
              <a:t>Huge range, including denial-of-service, worms, viruses, identity theft, theft of service</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63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What is an Software?</a:t>
            </a:r>
            <a:endParaRPr lang="en-US" dirty="0">
              <a:latin typeface="Times New Roman" panose="02020603050405020304" pitchFamily="18" charset="0"/>
              <a:cs typeface="Times New Roman" panose="02020603050405020304" pitchFamily="18" charset="0"/>
            </a:endParaRPr>
          </a:p>
        </p:txBody>
      </p:sp>
      <p:sp>
        <p:nvSpPr>
          <p:cNvPr id="8" name="Google Shape;152;p20">
            <a:extLst>
              <a:ext uri="{FF2B5EF4-FFF2-40B4-BE49-F238E27FC236}">
                <a16:creationId xmlns:a16="http://schemas.microsoft.com/office/drawing/2014/main" id="{4D7D5745-3273-F246-C592-41A92F5F648A}"/>
              </a:ext>
            </a:extLst>
          </p:cNvPr>
          <p:cNvSpPr txBox="1">
            <a:spLocks/>
          </p:cNvSpPr>
          <p:nvPr/>
        </p:nvSpPr>
        <p:spPr>
          <a:xfrm>
            <a:off x="457199" y="1600199"/>
            <a:ext cx="10937631" cy="3548575"/>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Ø"/>
              <a:defRPr sz="2800" kern="1200">
                <a:solidFill>
                  <a:schemeClr val="tx1"/>
                </a:solidFill>
                <a:latin typeface="Segoe UI Semibold" panose="020B0702040204020203" pitchFamily="34" charset="0"/>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Segoe UI Semibold" panose="020B0702040204020203" pitchFamily="34" charset="0"/>
                <a:ea typeface="+mn-ea"/>
                <a:cs typeface="+mn-cs"/>
              </a:defRPr>
            </a:lvl2pPr>
            <a:lvl3pPr marL="11430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Segoe UI Semibold" panose="020B0702040204020203"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Segoe UI Semibold" panose="020B07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A program is a sequence of instructions that enables the computer to carry out some specific task. </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Before a program executes, it has to be translated from its original text form (source program) into a machine language program. Then, the program needs to be linked and loaded into memory.</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The software components are the collection of programs that execute in the computer.</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90120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b="0" i="0" u="none">
                <a:solidFill>
                  <a:schemeClr val="dk1"/>
                </a:solidFill>
                <a:latin typeface="Calibri"/>
                <a:ea typeface="Calibri"/>
                <a:cs typeface="Calibri"/>
                <a:sym typeface="Calibri"/>
              </a:rPr>
              <a:t>Functional Components of an OS</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11611F-B68E-05A8-DD90-EA1CA7220908}"/>
              </a:ext>
            </a:extLst>
          </p:cNvPr>
          <p:cNvSpPr txBox="1"/>
          <p:nvPr/>
        </p:nvSpPr>
        <p:spPr>
          <a:xfrm>
            <a:off x="602224" y="1166842"/>
            <a:ext cx="10945764"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most important components of an operating system are:</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Process manager</a:t>
            </a:r>
          </a:p>
          <a:p>
            <a:pPr marL="342900" indent="-34290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Memory manager</a:t>
            </a:r>
          </a:p>
          <a:p>
            <a:pPr marL="342900" indent="-34290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Resource manager</a:t>
            </a:r>
          </a:p>
          <a:p>
            <a:pPr marL="342900" indent="-34290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File manager</a:t>
            </a:r>
          </a:p>
          <a:p>
            <a:pPr marL="342900" indent="-34290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Device manager</a:t>
            </a:r>
          </a:p>
        </p:txBody>
      </p:sp>
    </p:spTree>
    <p:extLst>
      <p:ext uri="{BB962C8B-B14F-4D97-AF65-F5344CB8AC3E}">
        <p14:creationId xmlns:p14="http://schemas.microsoft.com/office/powerpoint/2010/main" val="2897910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Questions?</a:t>
            </a:r>
          </a:p>
        </p:txBody>
      </p:sp>
      <p:pic>
        <p:nvPicPr>
          <p:cNvPr id="1026" name="Picture 2" descr="http://cdn.free-power-point-templates.com/articles/wp-content/uploads/2014/02/free-question-mark-powerpoint.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552700" y="1658292"/>
            <a:ext cx="6692900" cy="395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2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What is an Software?</a:t>
            </a:r>
            <a:endParaRPr lang="en-US" dirty="0">
              <a:latin typeface="Times New Roman" panose="02020603050405020304" pitchFamily="18" charset="0"/>
              <a:cs typeface="Times New Roman" panose="02020603050405020304" pitchFamily="18" charset="0"/>
            </a:endParaRPr>
          </a:p>
        </p:txBody>
      </p:sp>
      <p:sp>
        <p:nvSpPr>
          <p:cNvPr id="8" name="Google Shape;152;p20">
            <a:extLst>
              <a:ext uri="{FF2B5EF4-FFF2-40B4-BE49-F238E27FC236}">
                <a16:creationId xmlns:a16="http://schemas.microsoft.com/office/drawing/2014/main" id="{4D7D5745-3273-F246-C592-41A92F5F648A}"/>
              </a:ext>
            </a:extLst>
          </p:cNvPr>
          <p:cNvSpPr txBox="1">
            <a:spLocks/>
          </p:cNvSpPr>
          <p:nvPr/>
        </p:nvSpPr>
        <p:spPr>
          <a:xfrm>
            <a:off x="457199" y="1600199"/>
            <a:ext cx="10937631" cy="3548575"/>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Ø"/>
              <a:defRPr sz="2800" kern="1200">
                <a:solidFill>
                  <a:schemeClr val="tx1"/>
                </a:solidFill>
                <a:latin typeface="Segoe UI Semibold" panose="020B0702040204020203" pitchFamily="34" charset="0"/>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Segoe UI Semibold" panose="020B0702040204020203" pitchFamily="34" charset="0"/>
                <a:ea typeface="+mn-ea"/>
                <a:cs typeface="+mn-cs"/>
              </a:defRPr>
            </a:lvl2pPr>
            <a:lvl3pPr marL="11430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Segoe UI Semibold" panose="020B0702040204020203"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Segoe UI Semibold" panose="020B07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These programs perform computations, control, manage, and carry out other important tasks. </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Two general types of software components are:</a:t>
            </a:r>
          </a:p>
          <a:p>
            <a:pPr marL="0" indent="0" algn="just">
              <a:lnSpc>
                <a:spcPct val="100000"/>
              </a:lnSpc>
              <a:spcBef>
                <a:spcPts val="0"/>
              </a:spcBef>
              <a:buClr>
                <a:schemeClr val="dk1"/>
              </a:buClr>
              <a:buSzPts val="3200"/>
              <a:buNone/>
            </a:pPr>
            <a:endParaRPr lang="en-US" sz="2400" dirty="0">
              <a:latin typeface="Times New Roman" panose="02020603050405020304" pitchFamily="18" charset="0"/>
              <a:cs typeface="Times New Roman" panose="02020603050405020304" pitchFamily="18" charset="0"/>
              <a:sym typeface="Calibri"/>
            </a:endParaRPr>
          </a:p>
          <a:p>
            <a:pPr lvl="1" algn="just">
              <a:lnSpc>
                <a:spcPct val="100000"/>
              </a:lnSpc>
              <a:spcBef>
                <a:spcPts val="0"/>
              </a:spcBef>
              <a:buClr>
                <a:schemeClr val="dk1"/>
              </a:buClr>
              <a:buSzPts val="32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sym typeface="Calibri"/>
              </a:rPr>
              <a:t>System software</a:t>
            </a:r>
          </a:p>
          <a:p>
            <a:pPr marL="457200" lvl="1" indent="0" algn="just">
              <a:lnSpc>
                <a:spcPct val="100000"/>
              </a:lnSpc>
              <a:spcBef>
                <a:spcPts val="0"/>
              </a:spcBef>
              <a:buClr>
                <a:schemeClr val="dk1"/>
              </a:buClr>
              <a:buSzPts val="3200"/>
              <a:buNone/>
            </a:pPr>
            <a:endParaRPr lang="en-US" dirty="0">
              <a:latin typeface="Times New Roman" panose="02020603050405020304" pitchFamily="18" charset="0"/>
              <a:cs typeface="Times New Roman" panose="02020603050405020304" pitchFamily="18" charset="0"/>
              <a:sym typeface="Calibri"/>
            </a:endParaRPr>
          </a:p>
          <a:p>
            <a:pPr lvl="1" algn="just">
              <a:lnSpc>
                <a:spcPct val="100000"/>
              </a:lnSpc>
              <a:spcBef>
                <a:spcPts val="0"/>
              </a:spcBef>
              <a:buClr>
                <a:schemeClr val="dk1"/>
              </a:buClr>
              <a:buSzPts val="32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sym typeface="Calibri"/>
              </a:rPr>
              <a:t>Application software</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57241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System Software</a:t>
            </a:r>
            <a:endParaRPr lang="en-US" dirty="0">
              <a:latin typeface="Times New Roman" panose="02020603050405020304" pitchFamily="18" charset="0"/>
              <a:cs typeface="Times New Roman" panose="02020603050405020304" pitchFamily="18" charset="0"/>
            </a:endParaRPr>
          </a:p>
        </p:txBody>
      </p:sp>
      <p:sp>
        <p:nvSpPr>
          <p:cNvPr id="8" name="Google Shape;152;p20">
            <a:extLst>
              <a:ext uri="{FF2B5EF4-FFF2-40B4-BE49-F238E27FC236}">
                <a16:creationId xmlns:a16="http://schemas.microsoft.com/office/drawing/2014/main" id="{4D7D5745-3273-F246-C592-41A92F5F648A}"/>
              </a:ext>
            </a:extLst>
          </p:cNvPr>
          <p:cNvSpPr txBox="1">
            <a:spLocks/>
          </p:cNvSpPr>
          <p:nvPr/>
        </p:nvSpPr>
        <p:spPr>
          <a:xfrm>
            <a:off x="457199" y="1600199"/>
            <a:ext cx="10937631" cy="3548575"/>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Ø"/>
              <a:defRPr sz="2800" kern="1200">
                <a:solidFill>
                  <a:schemeClr val="tx1"/>
                </a:solidFill>
                <a:latin typeface="Segoe UI Semibold" panose="020B0702040204020203" pitchFamily="34" charset="0"/>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Segoe UI Semibold" panose="020B0702040204020203" pitchFamily="34" charset="0"/>
                <a:ea typeface="+mn-ea"/>
                <a:cs typeface="+mn-cs"/>
              </a:defRPr>
            </a:lvl2pPr>
            <a:lvl3pPr marL="11430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Segoe UI Semibold" panose="020B0702040204020203"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Segoe UI Semibold" panose="020B07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The system software is the set of programs that control the activities and functions of the various hardware components, programming tools and abstractions, and other utilities to monitor the state of the computer system. </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The system software forms an environment for the programmers to develop and execute their programs (collectively known as application software).</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marL="0" indent="0" algn="just">
              <a:lnSpc>
                <a:spcPct val="100000"/>
              </a:lnSpc>
              <a:spcBef>
                <a:spcPts val="0"/>
              </a:spcBef>
              <a:buClr>
                <a:schemeClr val="dk1"/>
              </a:buClr>
              <a:buSzPts val="3200"/>
              <a:buNone/>
            </a:pPr>
            <a:r>
              <a:rPr lang="en-US" sz="2400" b="1" dirty="0">
                <a:latin typeface="Times New Roman" panose="02020603050405020304" pitchFamily="18" charset="0"/>
                <a:cs typeface="Times New Roman" panose="02020603050405020304" pitchFamily="18" charset="0"/>
                <a:sym typeface="Calibri"/>
              </a:rPr>
              <a:t>     Examples: </a:t>
            </a:r>
            <a:r>
              <a:rPr lang="en-US" sz="2400" dirty="0">
                <a:latin typeface="Times New Roman" panose="02020603050405020304" pitchFamily="18" charset="0"/>
                <a:cs typeface="Times New Roman" panose="02020603050405020304" pitchFamily="18" charset="0"/>
                <a:sym typeface="Calibri"/>
              </a:rPr>
              <a:t>Operating System, Assemblers, Loaders, Linkers, Compilers, Editors</a:t>
            </a:r>
          </a:p>
        </p:txBody>
      </p:sp>
    </p:spTree>
    <p:extLst>
      <p:ext uri="{BB962C8B-B14F-4D97-AF65-F5344CB8AC3E}">
        <p14:creationId xmlns:p14="http://schemas.microsoft.com/office/powerpoint/2010/main" val="187978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Application Software</a:t>
            </a:r>
            <a:endParaRPr lang="en-US" dirty="0">
              <a:latin typeface="Times New Roman" panose="02020603050405020304" pitchFamily="18" charset="0"/>
              <a:cs typeface="Times New Roman" panose="02020603050405020304" pitchFamily="18" charset="0"/>
            </a:endParaRPr>
          </a:p>
        </p:txBody>
      </p:sp>
      <p:sp>
        <p:nvSpPr>
          <p:cNvPr id="8" name="Google Shape;152;p20">
            <a:extLst>
              <a:ext uri="{FF2B5EF4-FFF2-40B4-BE49-F238E27FC236}">
                <a16:creationId xmlns:a16="http://schemas.microsoft.com/office/drawing/2014/main" id="{4D7D5745-3273-F246-C592-41A92F5F648A}"/>
              </a:ext>
            </a:extLst>
          </p:cNvPr>
          <p:cNvSpPr txBox="1">
            <a:spLocks/>
          </p:cNvSpPr>
          <p:nvPr/>
        </p:nvSpPr>
        <p:spPr>
          <a:xfrm>
            <a:off x="457199" y="1600199"/>
            <a:ext cx="10937631" cy="3548575"/>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Ø"/>
              <a:defRPr sz="2800" kern="1200">
                <a:solidFill>
                  <a:schemeClr val="tx1"/>
                </a:solidFill>
                <a:latin typeface="Segoe UI Semibold" panose="020B0702040204020203" pitchFamily="34" charset="0"/>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Segoe UI Semibold" panose="020B0702040204020203" pitchFamily="34" charset="0"/>
                <a:ea typeface="+mn-ea"/>
                <a:cs typeface="+mn-cs"/>
              </a:defRPr>
            </a:lvl2pPr>
            <a:lvl3pPr marL="11430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Segoe UI Semibold" panose="020B0702040204020203"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Segoe UI Semibold" panose="020B07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Application software are the user programs and consists of those programs that solve specific problems for the users and execute under the control of the operating system. </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Application programs are developed by individuals and organizations for solving specific problems.</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marL="0" indent="0" algn="just">
              <a:lnSpc>
                <a:spcPct val="100000"/>
              </a:lnSpc>
              <a:spcBef>
                <a:spcPts val="0"/>
              </a:spcBef>
              <a:buClr>
                <a:schemeClr val="dk1"/>
              </a:buClr>
              <a:buSzPts val="3200"/>
              <a:buNone/>
            </a:pPr>
            <a:r>
              <a:rPr lang="en-US" sz="2400" b="1" dirty="0">
                <a:latin typeface="Times New Roman" panose="02020603050405020304" pitchFamily="18" charset="0"/>
                <a:cs typeface="Times New Roman" panose="02020603050405020304" pitchFamily="18" charset="0"/>
                <a:sym typeface="Calibri"/>
              </a:rPr>
              <a:t>    Examples: </a:t>
            </a:r>
            <a:r>
              <a:rPr lang="en-US" sz="2400" dirty="0">
                <a:latin typeface="Times New Roman" panose="02020603050405020304" pitchFamily="18" charset="0"/>
                <a:cs typeface="Times New Roman" panose="02020603050405020304" pitchFamily="18" charset="0"/>
                <a:sym typeface="Calibri"/>
              </a:rPr>
              <a:t>Web browsers, MS Office, Excel, PowerPoint, etc.</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234084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System Software Vs  Application Software</a:t>
            </a:r>
            <a:endParaRPr lang="en-US"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8DD00DE-7847-FA45-C97B-31A0BF9AB92E}"/>
              </a:ext>
            </a:extLst>
          </p:cNvPr>
          <p:cNvGraphicFramePr>
            <a:graphicFrameLocks noGrp="1"/>
          </p:cNvGraphicFramePr>
          <p:nvPr>
            <p:extLst>
              <p:ext uri="{D42A27DB-BD31-4B8C-83A1-F6EECF244321}">
                <p14:modId xmlns:p14="http://schemas.microsoft.com/office/powerpoint/2010/main" val="1807153693"/>
              </p:ext>
            </p:extLst>
          </p:nvPr>
        </p:nvGraphicFramePr>
        <p:xfrm>
          <a:off x="838198" y="999015"/>
          <a:ext cx="10515600" cy="5257800"/>
        </p:xfrm>
        <a:graphic>
          <a:graphicData uri="http://schemas.openxmlformats.org/drawingml/2006/table">
            <a:tbl>
              <a:tblPr/>
              <a:tblGrid>
                <a:gridCol w="5257800">
                  <a:extLst>
                    <a:ext uri="{9D8B030D-6E8A-4147-A177-3AD203B41FA5}">
                      <a16:colId xmlns:a16="http://schemas.microsoft.com/office/drawing/2014/main" val="4055683713"/>
                    </a:ext>
                  </a:extLst>
                </a:gridCol>
                <a:gridCol w="5257800">
                  <a:extLst>
                    <a:ext uri="{9D8B030D-6E8A-4147-A177-3AD203B41FA5}">
                      <a16:colId xmlns:a16="http://schemas.microsoft.com/office/drawing/2014/main" val="2041574461"/>
                    </a:ext>
                  </a:extLst>
                </a:gridCol>
              </a:tblGrid>
              <a:tr h="0">
                <a:tc>
                  <a:txBody>
                    <a:bodyPr/>
                    <a:lstStyle/>
                    <a:p>
                      <a:pPr algn="ctr" fontAlgn="base"/>
                      <a:r>
                        <a:rPr lang="en-US" sz="1800" b="1">
                          <a:effectLst/>
                          <a:latin typeface="Times New Roman" panose="02020603050405020304" pitchFamily="18" charset="0"/>
                          <a:cs typeface="Times New Roman" panose="02020603050405020304" pitchFamily="18" charset="0"/>
                        </a:rPr>
                        <a:t>System Software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latin typeface="Times New Roman" panose="02020603050405020304" pitchFamily="18" charset="0"/>
                          <a:cs typeface="Times New Roman" panose="02020603050405020304" pitchFamily="18" charset="0"/>
                        </a:rPr>
                        <a:t>Application Software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08957663"/>
                  </a:ext>
                </a:extLst>
              </a:tr>
              <a:tr h="0">
                <a:tc>
                  <a:txBody>
                    <a:bodyPr/>
                    <a:lstStyle/>
                    <a:p>
                      <a:pPr algn="ctr" fontAlgn="ctr"/>
                      <a:r>
                        <a:rPr lang="en-US" sz="1600" b="0">
                          <a:effectLst/>
                          <a:latin typeface="Times New Roman" panose="02020603050405020304" pitchFamily="18" charset="0"/>
                          <a:cs typeface="Times New Roman" panose="02020603050405020304" pitchFamily="18" charset="0"/>
                        </a:rPr>
                        <a:t>System Software maintains the system resources and gives the path for application software to run.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latin typeface="Times New Roman" panose="02020603050405020304" pitchFamily="18" charset="0"/>
                          <a:cs typeface="Times New Roman" panose="02020603050405020304" pitchFamily="18" charset="0"/>
                        </a:rPr>
                        <a:t>Application software is built for specific tasks.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49096964"/>
                  </a:ext>
                </a:extLst>
              </a:tr>
              <a:tr h="0">
                <a:tc>
                  <a:txBody>
                    <a:bodyPr/>
                    <a:lstStyle/>
                    <a:p>
                      <a:pPr algn="ctr" fontAlgn="ctr"/>
                      <a:r>
                        <a:rPr lang="en-US" sz="1600" b="0">
                          <a:effectLst/>
                          <a:latin typeface="Times New Roman" panose="02020603050405020304" pitchFamily="18" charset="0"/>
                          <a:cs typeface="Times New Roman" panose="02020603050405020304" pitchFamily="18" charset="0"/>
                        </a:rPr>
                        <a:t>Low-level languages are used to write the system software.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latin typeface="Times New Roman" panose="02020603050405020304" pitchFamily="18" charset="0"/>
                          <a:cs typeface="Times New Roman" panose="02020603050405020304" pitchFamily="18" charset="0"/>
                        </a:rPr>
                        <a:t>While high-level languages are used to write the application software.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3936342"/>
                  </a:ext>
                </a:extLst>
              </a:tr>
              <a:tr h="0">
                <a:tc>
                  <a:txBody>
                    <a:bodyPr/>
                    <a:lstStyle/>
                    <a:p>
                      <a:pPr algn="ctr" fontAlgn="ctr"/>
                      <a:r>
                        <a:rPr lang="en-US" sz="1600" b="0">
                          <a:effectLst/>
                          <a:latin typeface="Times New Roman" panose="02020603050405020304" pitchFamily="18" charset="0"/>
                          <a:cs typeface="Times New Roman" panose="02020603050405020304" pitchFamily="18" charset="0"/>
                        </a:rPr>
                        <a:t>It is general-purpose software.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latin typeface="Times New Roman" panose="02020603050405020304" pitchFamily="18" charset="0"/>
                          <a:cs typeface="Times New Roman" panose="02020603050405020304" pitchFamily="18" charset="0"/>
                        </a:rPr>
                        <a:t>While it’s a specific purpose software.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96921974"/>
                  </a:ext>
                </a:extLst>
              </a:tr>
              <a:tr h="0">
                <a:tc>
                  <a:txBody>
                    <a:bodyPr/>
                    <a:lstStyle/>
                    <a:p>
                      <a:pPr algn="ctr" fontAlgn="ctr"/>
                      <a:r>
                        <a:rPr lang="en-US" sz="1600" b="0">
                          <a:effectLst/>
                          <a:latin typeface="Times New Roman" panose="02020603050405020304" pitchFamily="18" charset="0"/>
                          <a:cs typeface="Times New Roman" panose="02020603050405020304" pitchFamily="18" charset="0"/>
                        </a:rPr>
                        <a:t>Without system software, the system stops and can’t run.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latin typeface="Times New Roman" panose="02020603050405020304" pitchFamily="18" charset="0"/>
                          <a:cs typeface="Times New Roman" panose="02020603050405020304" pitchFamily="18" charset="0"/>
                        </a:rPr>
                        <a:t>While Without application software system always runs.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55940900"/>
                  </a:ext>
                </a:extLst>
              </a:tr>
              <a:tr h="0">
                <a:tc>
                  <a:txBody>
                    <a:bodyPr/>
                    <a:lstStyle/>
                    <a:p>
                      <a:pPr algn="ctr" fontAlgn="ctr"/>
                      <a:r>
                        <a:rPr lang="en-US" sz="1600" b="0">
                          <a:effectLst/>
                          <a:latin typeface="Times New Roman" panose="02020603050405020304" pitchFamily="18" charset="0"/>
                          <a:cs typeface="Times New Roman" panose="02020603050405020304" pitchFamily="18" charset="0"/>
                        </a:rPr>
                        <a:t>System software runs when the system is turned on and stops when the system is turned off.</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latin typeface="Times New Roman" panose="02020603050405020304" pitchFamily="18" charset="0"/>
                          <a:cs typeface="Times New Roman" panose="02020603050405020304" pitchFamily="18" charset="0"/>
                        </a:rPr>
                        <a:t>While application software runs as per the user’s request.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39098290"/>
                  </a:ext>
                </a:extLst>
              </a:tr>
              <a:tr h="0">
                <a:tc>
                  <a:txBody>
                    <a:bodyPr/>
                    <a:lstStyle/>
                    <a:p>
                      <a:pPr algn="ctr" fontAlgn="ctr"/>
                      <a:r>
                        <a:rPr lang="en-US" sz="1600" b="0">
                          <a:effectLst/>
                          <a:latin typeface="Times New Roman" panose="02020603050405020304" pitchFamily="18" charset="0"/>
                          <a:cs typeface="Times New Roman" panose="02020603050405020304" pitchFamily="18" charset="0"/>
                        </a:rPr>
                        <a:t>Example: System software is an operating system, etc.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latin typeface="Times New Roman" panose="02020603050405020304" pitchFamily="18" charset="0"/>
                          <a:cs typeface="Times New Roman" panose="02020603050405020304" pitchFamily="18" charset="0"/>
                        </a:rPr>
                        <a:t>Example: Application software is Photoshop, VLC player, etc.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07852718"/>
                  </a:ext>
                </a:extLst>
              </a:tr>
              <a:tr h="0">
                <a:tc>
                  <a:txBody>
                    <a:bodyPr/>
                    <a:lstStyle/>
                    <a:p>
                      <a:pPr algn="ctr" fontAlgn="ctr"/>
                      <a:r>
                        <a:rPr lang="en-US" sz="1600" b="0">
                          <a:effectLst/>
                          <a:latin typeface="Times New Roman" panose="02020603050405020304" pitchFamily="18" charset="0"/>
                          <a:cs typeface="Times New Roman" panose="02020603050405020304" pitchFamily="18" charset="0"/>
                        </a:rPr>
                        <a:t>System Software programming is more complex than application software.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effectLst/>
                          <a:latin typeface="Times New Roman" panose="02020603050405020304" pitchFamily="18" charset="0"/>
                          <a:cs typeface="Times New Roman" panose="02020603050405020304" pitchFamily="18" charset="0"/>
                        </a:rPr>
                        <a:t>Application software programming is simpler in comparison to system software.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27398612"/>
                  </a:ext>
                </a:extLst>
              </a:tr>
            </a:tbl>
          </a:graphicData>
        </a:graphic>
      </p:graphicFrame>
    </p:spTree>
    <p:extLst>
      <p:ext uri="{BB962C8B-B14F-4D97-AF65-F5344CB8AC3E}">
        <p14:creationId xmlns:p14="http://schemas.microsoft.com/office/powerpoint/2010/main" val="398050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What is an Operating System?</a:t>
            </a:r>
            <a:endParaRPr lang="en-US" dirty="0">
              <a:latin typeface="Times New Roman" panose="02020603050405020304" pitchFamily="18" charset="0"/>
              <a:cs typeface="Times New Roman" panose="02020603050405020304" pitchFamily="18" charset="0"/>
            </a:endParaRPr>
          </a:p>
        </p:txBody>
      </p:sp>
      <p:sp>
        <p:nvSpPr>
          <p:cNvPr id="8" name="Google Shape;152;p20">
            <a:extLst>
              <a:ext uri="{FF2B5EF4-FFF2-40B4-BE49-F238E27FC236}">
                <a16:creationId xmlns:a16="http://schemas.microsoft.com/office/drawing/2014/main" id="{4D7D5745-3273-F246-C592-41A92F5F648A}"/>
              </a:ext>
            </a:extLst>
          </p:cNvPr>
          <p:cNvSpPr txBox="1">
            <a:spLocks/>
          </p:cNvSpPr>
          <p:nvPr/>
        </p:nvSpPr>
        <p:spPr>
          <a:xfrm>
            <a:off x="627184" y="1403251"/>
            <a:ext cx="10937631" cy="443484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Ø"/>
              <a:defRPr sz="2800" kern="1200">
                <a:solidFill>
                  <a:schemeClr val="tx1"/>
                </a:solidFill>
                <a:latin typeface="Segoe UI Semibold" panose="020B0702040204020203" pitchFamily="34" charset="0"/>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Segoe UI Semibold" panose="020B0702040204020203" pitchFamily="34" charset="0"/>
                <a:ea typeface="+mn-ea"/>
                <a:cs typeface="+mn-cs"/>
              </a:defRPr>
            </a:lvl2pPr>
            <a:lvl3pPr marL="11430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Segoe UI Semibold" panose="020B0702040204020203"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Segoe UI Semibold" panose="020B07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A large and complex software component for the operation and control of the computer system.</a:t>
            </a:r>
          </a:p>
          <a:p>
            <a:pPr algn="just">
              <a:lnSpc>
                <a:spcPct val="100000"/>
              </a:lnSpc>
              <a:spcBef>
                <a:spcPts val="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64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It acts as an intermediary between a user and the computer system.</a:t>
            </a:r>
          </a:p>
          <a:p>
            <a:pPr algn="just">
              <a:lnSpc>
                <a:spcPct val="100000"/>
              </a:lnSpc>
              <a:spcBef>
                <a:spcPts val="64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64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Examples: Unix, MS Windows, MacOS, Linux, Sun Solaris, DEC VMS, etc.</a:t>
            </a:r>
          </a:p>
          <a:p>
            <a:pPr algn="just">
              <a:lnSpc>
                <a:spcPct val="100000"/>
              </a:lnSpc>
              <a:spcBef>
                <a:spcPts val="64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64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A provider of services to user programs.</a:t>
            </a:r>
          </a:p>
          <a:p>
            <a:pPr algn="just">
              <a:lnSpc>
                <a:spcPct val="100000"/>
              </a:lnSpc>
              <a:spcBef>
                <a:spcPts val="64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640"/>
              </a:spcBef>
              <a:buClr>
                <a:schemeClr val="dk1"/>
              </a:buClr>
              <a:buSzPts val="3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Calibri"/>
              </a:rPr>
              <a:t>A huge resource manager.</a:t>
            </a:r>
          </a:p>
          <a:p>
            <a:pPr algn="just">
              <a:lnSpc>
                <a:spcPct val="100000"/>
              </a:lnSpc>
              <a:spcBef>
                <a:spcPts val="64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a:p>
            <a:pPr algn="just">
              <a:lnSpc>
                <a:spcPct val="100000"/>
              </a:lnSpc>
              <a:spcBef>
                <a:spcPts val="64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546100" indent="-342900" algn="just">
              <a:spcBef>
                <a:spcPts val="640"/>
              </a:spcBef>
              <a:buClr>
                <a:schemeClr val="dk1"/>
              </a:buClr>
              <a:buSzPts val="32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250277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What is an Operating System?</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81B49CC-98C0-C647-FDCB-47F7F8D6B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033" y="1495708"/>
            <a:ext cx="7596555" cy="393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84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a:latin typeface="Times New Roman" panose="02020603050405020304" pitchFamily="18" charset="0"/>
                <a:cs typeface="Times New Roman" panose="02020603050405020304" pitchFamily="18" charset="0"/>
              </a:rPr>
              <a:t>External View of a Computer</a:t>
            </a:r>
            <a:endParaRPr lang="en-US" dirty="0">
              <a:latin typeface="Times New Roman" panose="02020603050405020304" pitchFamily="18" charset="0"/>
              <a:cs typeface="Times New Roman" panose="02020603050405020304" pitchFamily="18" charset="0"/>
            </a:endParaRPr>
          </a:p>
        </p:txBody>
      </p:sp>
      <p:pic>
        <p:nvPicPr>
          <p:cNvPr id="4" name="Google Shape;176;p23" descr="35744_CH01_FIG04">
            <a:extLst>
              <a:ext uri="{FF2B5EF4-FFF2-40B4-BE49-F238E27FC236}">
                <a16:creationId xmlns:a16="http://schemas.microsoft.com/office/drawing/2014/main" id="{1AE08AC3-30BE-F6DB-4058-CBEF2F37D7D3}"/>
              </a:ext>
            </a:extLst>
          </p:cNvPr>
          <p:cNvPicPr preferRelativeResize="0">
            <a:picLocks/>
          </p:cNvPicPr>
          <p:nvPr/>
        </p:nvPicPr>
        <p:blipFill rotWithShape="1">
          <a:blip r:embed="rId2">
            <a:alphaModFix/>
          </a:blip>
          <a:srcRect/>
          <a:stretch/>
        </p:blipFill>
        <p:spPr>
          <a:xfrm>
            <a:off x="2913184" y="1276350"/>
            <a:ext cx="6705600" cy="4305300"/>
          </a:xfrm>
          <a:prstGeom prst="rect">
            <a:avLst/>
          </a:prstGeom>
          <a:noFill/>
          <a:ln>
            <a:noFill/>
          </a:ln>
        </p:spPr>
      </p:pic>
    </p:spTree>
    <p:extLst>
      <p:ext uri="{BB962C8B-B14F-4D97-AF65-F5344CB8AC3E}">
        <p14:creationId xmlns:p14="http://schemas.microsoft.com/office/powerpoint/2010/main" val="133851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Light-Constantia">
      <a:majorFont>
        <a:latin typeface="Calibri Light"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lIns="91440" tIns="45720" rIns="91440" bIns="45720" rtlCol="0" anchor="ctr">
        <a:noAutofit/>
      </a:bodyPr>
      <a:lstStyle>
        <a:defPPr>
          <a:defRPr sz="1200" b="0" dirty="0" smtClean="0">
            <a:solidFill>
              <a:schemeClr val="bg1"/>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1312</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Constantia</vt:lpstr>
      <vt:lpstr>Courier New</vt:lpstr>
      <vt:lpstr>Segoe UI Semibold</vt:lpstr>
      <vt:lpstr>Times New Roman</vt:lpstr>
      <vt:lpstr>Wingdings</vt:lpstr>
      <vt:lpstr>Office Theme</vt:lpstr>
      <vt:lpstr>Introductions to Operating Systems</vt:lpstr>
      <vt:lpstr>What is an Software?</vt:lpstr>
      <vt:lpstr>What is an Software?</vt:lpstr>
      <vt:lpstr>System Software</vt:lpstr>
      <vt:lpstr>Application Software</vt:lpstr>
      <vt:lpstr>System Software Vs  Application Software</vt:lpstr>
      <vt:lpstr>What is an Operating System?</vt:lpstr>
      <vt:lpstr>What is an Operating System?</vt:lpstr>
      <vt:lpstr>External View of a Computer</vt:lpstr>
      <vt:lpstr>Abstract View of an OS</vt:lpstr>
      <vt:lpstr>Basic Structure of an OS</vt:lpstr>
      <vt:lpstr>Operating Systems User Interfaces</vt:lpstr>
      <vt:lpstr>Design Goals of an Operating System</vt:lpstr>
      <vt:lpstr>Different Types of Operating System</vt:lpstr>
      <vt:lpstr>Different Types of Operating System</vt:lpstr>
      <vt:lpstr>Different Types of Operating System</vt:lpstr>
      <vt:lpstr>Functions of Operating System</vt:lpstr>
      <vt:lpstr>Functions of Operating System</vt:lpstr>
      <vt:lpstr>Functions of Operating System</vt:lpstr>
      <vt:lpstr>Functional Components of an OS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Shakil Mahmud</cp:lastModifiedBy>
  <cp:revision>397</cp:revision>
  <dcterms:created xsi:type="dcterms:W3CDTF">2015-07-09T15:22:03Z</dcterms:created>
  <dcterms:modified xsi:type="dcterms:W3CDTF">2025-05-17T07:23:05Z</dcterms:modified>
</cp:coreProperties>
</file>