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2"/>
          <p:cNvPicPr preferRelativeResize="0"/>
          <p:nvPr/>
        </p:nvPicPr>
        <p:blipFill rotWithShape="1">
          <a:blip r:embed="rId2">
            <a:alphaModFix/>
          </a:blip>
          <a:srcRect/>
          <a:stretch/>
        </p:blipFill>
        <p:spPr>
          <a:xfrm>
            <a:off x="10639425" y="122901"/>
            <a:ext cx="1428750" cy="10644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imes New Roman"/>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5183188" y="987425"/>
            <a:ext cx="6172200" cy="4873625"/>
          </a:xfrm>
          <a:prstGeom prst="rect">
            <a:avLst/>
          </a:prstGeom>
          <a:noFill/>
          <a:ln>
            <a:noFill/>
          </a:ln>
        </p:spPr>
      </p:sp>
      <p:sp>
        <p:nvSpPr>
          <p:cNvPr id="67" name="Google Shape;67;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idx="4294967295"/>
          </p:nvPr>
        </p:nvSpPr>
        <p:spPr>
          <a:xfrm>
            <a:off x="1188143" y="514339"/>
            <a:ext cx="9567315"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t>Introduction to computers and Computer Hardware</a:t>
            </a:r>
            <a:endParaRPr/>
          </a:p>
        </p:txBody>
      </p:sp>
      <p:sp>
        <p:nvSpPr>
          <p:cNvPr id="88" name="Google Shape;88;p13"/>
          <p:cNvSpPr txBox="1"/>
          <p:nvPr/>
        </p:nvSpPr>
        <p:spPr>
          <a:xfrm>
            <a:off x="3788578" y="3120151"/>
            <a:ext cx="4366444" cy="5539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1" dirty="0" smtClean="0">
                <a:solidFill>
                  <a:schemeClr val="dk1"/>
                </a:solidFill>
                <a:latin typeface="Times New Roman"/>
                <a:ea typeface="Times New Roman"/>
                <a:cs typeface="Times New Roman"/>
                <a:sym typeface="Times New Roman"/>
              </a:rPr>
              <a:t>Syed Shakil </a:t>
            </a:r>
            <a:r>
              <a:rPr lang="en-US" sz="3000" b="1" dirty="0">
                <a:solidFill>
                  <a:schemeClr val="dk1"/>
                </a:solidFill>
                <a:latin typeface="Times New Roman"/>
                <a:ea typeface="Times New Roman"/>
                <a:cs typeface="Times New Roman"/>
                <a:sym typeface="Times New Roman"/>
              </a:rPr>
              <a:t>M</a:t>
            </a:r>
            <a:r>
              <a:rPr lang="en-US" sz="3000" b="1" dirty="0" smtClean="0">
                <a:solidFill>
                  <a:schemeClr val="dk1"/>
                </a:solidFill>
                <a:latin typeface="Times New Roman"/>
                <a:ea typeface="Times New Roman"/>
                <a:cs typeface="Times New Roman"/>
                <a:sym typeface="Times New Roman"/>
              </a:rPr>
              <a:t>ahmud</a:t>
            </a:r>
            <a:endParaRPr sz="3000" b="1" i="0" u="none" strike="noStrike" cap="none" dirty="0">
              <a:solidFill>
                <a:schemeClr val="dk1"/>
              </a:solidFill>
              <a:latin typeface="Times New Roman"/>
              <a:ea typeface="Times New Roman"/>
              <a:cs typeface="Times New Roman"/>
              <a:sym typeface="Times New Roman"/>
            </a:endParaRPr>
          </a:p>
        </p:txBody>
      </p:sp>
      <p:sp>
        <p:nvSpPr>
          <p:cNvPr id="89" name="Google Shape;89;p13"/>
          <p:cNvSpPr txBox="1"/>
          <p:nvPr/>
        </p:nvSpPr>
        <p:spPr>
          <a:xfrm>
            <a:off x="0" y="3962025"/>
            <a:ext cx="11792606"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Lecturer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Department of Computer Science and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Times New Roman"/>
                <a:ea typeface="Times New Roman"/>
                <a:cs typeface="Times New Roman"/>
                <a:sym typeface="Times New Roman"/>
              </a:rPr>
              <a:t>Bangladesh Army International University of Science and Technology</a:t>
            </a: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a:off x="4291108" y="2049655"/>
            <a:ext cx="3361386" cy="449580"/>
          </a:xfrm>
          <a:prstGeom prst="roundRect">
            <a:avLst>
              <a:gd name="adj" fmla="val 16667"/>
            </a:avLst>
          </a:prstGeom>
          <a:solidFill>
            <a:srgbClr val="8296B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Times New Roman"/>
                <a:ea typeface="Times New Roman"/>
                <a:cs typeface="Times New Roman"/>
                <a:sym typeface="Times New Roman"/>
              </a:rPr>
              <a:t>Presented by</a:t>
            </a:r>
            <a:endParaRPr sz="2400" b="0" i="0" u="none" strike="noStrike" cap="none">
              <a:solidFill>
                <a:schemeClr val="lt1"/>
              </a:solidFill>
              <a:latin typeface="Times New Roman"/>
              <a:ea typeface="Times New Roman"/>
              <a:cs typeface="Times New Roman"/>
              <a:sym typeface="Times New Roman"/>
            </a:endParaRPr>
          </a:p>
        </p:txBody>
      </p:sp>
      <p:sp>
        <p:nvSpPr>
          <p:cNvPr id="91" name="Google Shape;9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22, 2024</a:t>
            </a:r>
            <a:endParaRPr/>
          </a:p>
        </p:txBody>
      </p:sp>
      <p:sp>
        <p:nvSpPr>
          <p:cNvPr id="92" name="Google Shape;9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Presented by: </a:t>
            </a:r>
            <a:r>
              <a:rPr lang="en-US" dirty="0" smtClean="0"/>
              <a:t>Shakil</a:t>
            </a:r>
          </a:p>
          <a:p>
            <a:pPr marL="0" lvl="0" indent="0" algn="ctr" rtl="0">
              <a:lnSpc>
                <a:spcPct val="100000"/>
              </a:lnSpc>
              <a:spcBef>
                <a:spcPts val="0"/>
              </a:spcBef>
              <a:spcAft>
                <a:spcPts val="0"/>
              </a:spcAft>
              <a:buSzPts val="1400"/>
              <a:buNone/>
            </a:pPr>
            <a:endParaRPr dirty="0"/>
          </a:p>
        </p:txBody>
      </p:sp>
      <p:sp>
        <p:nvSpPr>
          <p:cNvPr id="93" name="Google Shape;9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90" name="Google Shape;1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10</a:t>
            </a:fld>
            <a:endParaRPr sz="1400"/>
          </a:p>
        </p:txBody>
      </p:sp>
      <p:sp>
        <p:nvSpPr>
          <p:cNvPr id="191" name="Google Shape;191;p22"/>
          <p:cNvSpPr txBox="1"/>
          <p:nvPr/>
        </p:nvSpPr>
        <p:spPr>
          <a:xfrm>
            <a:off x="616974" y="1291072"/>
            <a:ext cx="10958051" cy="489364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Computer</a:t>
            </a:r>
            <a:r>
              <a:rPr lang="en-US" sz="2400" b="0" i="0" u="none" strike="noStrike" cap="none">
                <a:solidFill>
                  <a:schemeClr val="dk1"/>
                </a:solidFill>
                <a:latin typeface="Times New Roman"/>
                <a:ea typeface="Times New Roman"/>
                <a:cs typeface="Times New Roman"/>
                <a:sym typeface="Times New Roman"/>
              </a:rPr>
              <a:t> is an electronic device that accepts data as input, processes the input data by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performing mathematical and logical operations on it, and gives the desired output. The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computer system consists of four parts: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H</a:t>
            </a:r>
            <a:r>
              <a:rPr lang="en-US" sz="2400" b="1" i="0" u="none" strike="noStrike" cap="none">
                <a:solidFill>
                  <a:schemeClr val="dk1"/>
                </a:solidFill>
                <a:latin typeface="Times New Roman"/>
                <a:ea typeface="Times New Roman"/>
                <a:cs typeface="Times New Roman"/>
                <a:sym typeface="Times New Roman"/>
              </a:rPr>
              <a:t>ardware: </a:t>
            </a:r>
            <a:r>
              <a:rPr lang="en-US" sz="2400" b="0" i="0" u="none" strike="noStrike" cap="none">
                <a:solidFill>
                  <a:schemeClr val="dk1"/>
                </a:solidFill>
                <a:latin typeface="Times New Roman"/>
                <a:ea typeface="Times New Roman"/>
                <a:cs typeface="Times New Roman"/>
                <a:sym typeface="Times New Roman"/>
              </a:rPr>
              <a:t>consists of the mechanical parts that make up the computer as a machine. The hardware consists of physical devices of the computer.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Software: </a:t>
            </a:r>
            <a:r>
              <a:rPr lang="en-US" sz="2400" b="0" i="0" u="none" strike="noStrike" cap="none">
                <a:solidFill>
                  <a:schemeClr val="dk1"/>
                </a:solidFill>
                <a:latin typeface="Times New Roman"/>
                <a:ea typeface="Times New Roman"/>
                <a:cs typeface="Times New Roman"/>
                <a:sym typeface="Times New Roman"/>
              </a:rPr>
              <a:t>Software is a set of instructions that tells the computer about the tasks to be performed and how these tasks are to be performed.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Data: </a:t>
            </a:r>
            <a:r>
              <a:rPr lang="en-US" sz="2400" b="0" i="0" u="none" strike="noStrike" cap="none">
                <a:solidFill>
                  <a:schemeClr val="dk1"/>
                </a:solidFill>
                <a:latin typeface="Times New Roman"/>
                <a:ea typeface="Times New Roman"/>
                <a:cs typeface="Times New Roman"/>
                <a:sym typeface="Times New Roman"/>
              </a:rPr>
              <a:t>Data are isolated values or raw facts, which by themselves have no much significance. For example, the data like 29, January, and 1994 just represent values.</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Users: </a:t>
            </a:r>
            <a:r>
              <a:rPr lang="en-US" sz="2400" b="0" i="0" u="none" strike="noStrike" cap="none">
                <a:solidFill>
                  <a:schemeClr val="dk1"/>
                </a:solidFill>
                <a:latin typeface="Times New Roman"/>
                <a:ea typeface="Times New Roman"/>
                <a:cs typeface="Times New Roman"/>
                <a:sym typeface="Times New Roman"/>
              </a:rPr>
              <a:t>are people who write computer programs or interact with the computer.</a:t>
            </a:r>
            <a:endParaRPr sz="1400" b="0" i="0" u="none" strike="noStrike" cap="none">
              <a:solidFill>
                <a:srgbClr val="000000"/>
              </a:solidFill>
              <a:latin typeface="Arial"/>
              <a:ea typeface="Arial"/>
              <a:cs typeface="Arial"/>
              <a:sym typeface="Arial"/>
            </a:endParaRPr>
          </a:p>
        </p:txBody>
      </p:sp>
      <p:sp>
        <p:nvSpPr>
          <p:cNvPr id="192" name="Google Shape;192;p22"/>
          <p:cNvSpPr txBox="1"/>
          <p:nvPr/>
        </p:nvSpPr>
        <p:spPr>
          <a:xfrm>
            <a:off x="2374490" y="288443"/>
            <a:ext cx="760771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Computer System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99" name="Google Shape;19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11</a:t>
            </a:fld>
            <a:endParaRPr sz="1400"/>
          </a:p>
        </p:txBody>
      </p:sp>
      <p:sp>
        <p:nvSpPr>
          <p:cNvPr id="200" name="Google Shape;200;p23"/>
          <p:cNvSpPr txBox="1"/>
          <p:nvPr/>
        </p:nvSpPr>
        <p:spPr>
          <a:xfrm>
            <a:off x="616974" y="1291072"/>
            <a:ext cx="10958051"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The computer system hardware comprises of three main components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1. Input/Output (I/O) Unit,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2. Central Processing Unit (CPU), and</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3. Memory Unit.</a:t>
            </a:r>
            <a:endParaRPr sz="2400" b="0" i="0" u="none" strike="noStrike" cap="none">
              <a:solidFill>
                <a:schemeClr val="dk1"/>
              </a:solidFill>
              <a:latin typeface="Times New Roman"/>
              <a:ea typeface="Times New Roman"/>
              <a:cs typeface="Times New Roman"/>
              <a:sym typeface="Times New Roman"/>
            </a:endParaRPr>
          </a:p>
        </p:txBody>
      </p:sp>
      <p:sp>
        <p:nvSpPr>
          <p:cNvPr id="201" name="Google Shape;201;p23"/>
          <p:cNvSpPr txBox="1"/>
          <p:nvPr/>
        </p:nvSpPr>
        <p:spPr>
          <a:xfrm>
            <a:off x="2374490" y="288443"/>
            <a:ext cx="760771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Components of Computer Hardware</a:t>
            </a:r>
            <a:endParaRPr sz="3600" b="1" i="0" u="none" strike="noStrike" cap="none">
              <a:solidFill>
                <a:schemeClr val="dk1"/>
              </a:solidFill>
              <a:latin typeface="Times New Roman"/>
              <a:ea typeface="Times New Roman"/>
              <a:cs typeface="Times New Roman"/>
              <a:sym typeface="Times New Roman"/>
            </a:endParaRPr>
          </a:p>
        </p:txBody>
      </p:sp>
      <p:pic>
        <p:nvPicPr>
          <p:cNvPr id="202" name="Google Shape;202;p23"/>
          <p:cNvPicPr preferRelativeResize="0"/>
          <p:nvPr/>
        </p:nvPicPr>
        <p:blipFill rotWithShape="1">
          <a:blip r:embed="rId3">
            <a:alphaModFix/>
          </a:blip>
          <a:srcRect/>
          <a:stretch/>
        </p:blipFill>
        <p:spPr>
          <a:xfrm>
            <a:off x="3126658" y="2644719"/>
            <a:ext cx="6091084" cy="35053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09" name="Google Shape;20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12</a:t>
            </a:fld>
            <a:endParaRPr sz="1400"/>
          </a:p>
        </p:txBody>
      </p:sp>
      <p:sp>
        <p:nvSpPr>
          <p:cNvPr id="210" name="Google Shape;210;p24"/>
          <p:cNvSpPr txBox="1"/>
          <p:nvPr/>
        </p:nvSpPr>
        <p:spPr>
          <a:xfrm>
            <a:off x="616974" y="1379562"/>
            <a:ext cx="10958051" cy="83099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Input devices accept data and instructions from the user or from another computer system. </a:t>
            </a:r>
            <a:endParaRPr sz="1400" b="0" i="0" u="none" strike="noStrike" cap="none">
              <a:solidFill>
                <a:srgbClr val="000000"/>
              </a:solidFill>
              <a:latin typeface="Arial"/>
              <a:ea typeface="Arial"/>
              <a:cs typeface="Arial"/>
              <a:sym typeface="Arial"/>
            </a:endParaRPr>
          </a:p>
        </p:txBody>
      </p:sp>
      <p:sp>
        <p:nvSpPr>
          <p:cNvPr id="211" name="Google Shape;211;p24"/>
          <p:cNvSpPr txBox="1"/>
          <p:nvPr/>
        </p:nvSpPr>
        <p:spPr>
          <a:xfrm>
            <a:off x="1260987" y="434864"/>
            <a:ext cx="983471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Input Devices</a:t>
            </a:r>
            <a:endParaRPr sz="1400" b="0" i="0" u="none" strike="noStrike" cap="none">
              <a:solidFill>
                <a:srgbClr val="000000"/>
              </a:solidFill>
              <a:latin typeface="Arial"/>
              <a:ea typeface="Arial"/>
              <a:cs typeface="Arial"/>
              <a:sym typeface="Arial"/>
            </a:endParaRPr>
          </a:p>
        </p:txBody>
      </p:sp>
      <p:pic>
        <p:nvPicPr>
          <p:cNvPr id="212" name="Google Shape;212;p24"/>
          <p:cNvPicPr preferRelativeResize="0"/>
          <p:nvPr/>
        </p:nvPicPr>
        <p:blipFill rotWithShape="1">
          <a:blip r:embed="rId3">
            <a:alphaModFix/>
          </a:blip>
          <a:srcRect/>
          <a:stretch/>
        </p:blipFill>
        <p:spPr>
          <a:xfrm>
            <a:off x="2209800" y="2210559"/>
            <a:ext cx="7418439" cy="3864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19" name="Google Shape;21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13</a:t>
            </a:fld>
            <a:endParaRPr sz="1400"/>
          </a:p>
        </p:txBody>
      </p:sp>
      <p:sp>
        <p:nvSpPr>
          <p:cNvPr id="220" name="Google Shape;220;p25"/>
          <p:cNvSpPr txBox="1"/>
          <p:nvPr/>
        </p:nvSpPr>
        <p:spPr>
          <a:xfrm>
            <a:off x="1118419" y="1303204"/>
            <a:ext cx="10958051" cy="46166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Output devices return processed data to the user or to another computer system. </a:t>
            </a:r>
            <a:endParaRPr sz="1400" b="0" i="0" u="none" strike="noStrike" cap="none">
              <a:solidFill>
                <a:srgbClr val="000000"/>
              </a:solidFill>
              <a:latin typeface="Arial"/>
              <a:ea typeface="Arial"/>
              <a:cs typeface="Arial"/>
              <a:sym typeface="Arial"/>
            </a:endParaRPr>
          </a:p>
        </p:txBody>
      </p:sp>
      <p:sp>
        <p:nvSpPr>
          <p:cNvPr id="221" name="Google Shape;221;p25"/>
          <p:cNvSpPr txBox="1"/>
          <p:nvPr/>
        </p:nvSpPr>
        <p:spPr>
          <a:xfrm>
            <a:off x="1260987" y="434864"/>
            <a:ext cx="983471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Output Devices</a:t>
            </a:r>
            <a:endParaRPr sz="1400" b="0" i="0" u="none" strike="noStrike" cap="none">
              <a:solidFill>
                <a:srgbClr val="000000"/>
              </a:solidFill>
              <a:latin typeface="Arial"/>
              <a:ea typeface="Arial"/>
              <a:cs typeface="Arial"/>
              <a:sym typeface="Arial"/>
            </a:endParaRPr>
          </a:p>
        </p:txBody>
      </p:sp>
      <p:pic>
        <p:nvPicPr>
          <p:cNvPr id="222" name="Google Shape;222;p25"/>
          <p:cNvPicPr preferRelativeResize="0"/>
          <p:nvPr/>
        </p:nvPicPr>
        <p:blipFill rotWithShape="1">
          <a:blip r:embed="rId3">
            <a:alphaModFix/>
          </a:blip>
          <a:srcRect/>
          <a:stretch/>
        </p:blipFill>
        <p:spPr>
          <a:xfrm>
            <a:off x="2315497" y="1976284"/>
            <a:ext cx="7182463" cy="39378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29" name="Google Shape;22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14</a:t>
            </a:fld>
            <a:endParaRPr sz="1400"/>
          </a:p>
        </p:txBody>
      </p:sp>
      <p:sp>
        <p:nvSpPr>
          <p:cNvPr id="230" name="Google Shape;230;p26"/>
          <p:cNvSpPr txBox="1"/>
          <p:nvPr/>
        </p:nvSpPr>
        <p:spPr>
          <a:xfrm>
            <a:off x="616974" y="1379562"/>
            <a:ext cx="10958100" cy="47100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A Central Processing Unit is also called a processor, central processor, or microprocessor. It carries out all the important functions of a computer. </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receives instructions from both the hardware and active software and produces output accordingly. </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then performs calculations, manipulates data, and produces output based on those instructions.</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It stores all important programs like operating systems that manage the computer's resources and allows you to interact with it and application software that you use to perform tasks like word processing, web browsing, and gaming. </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has three parts: Control Unit(CU), Arithmetic and Logic Unit(ALU) and Memory Unit</a:t>
            </a:r>
            <a:endParaRPr sz="1400" b="0" i="0" u="none" strike="noStrike" cap="none">
              <a:solidFill>
                <a:srgbClr val="000000"/>
              </a:solidFill>
              <a:latin typeface="Arial"/>
              <a:ea typeface="Arial"/>
              <a:cs typeface="Arial"/>
              <a:sym typeface="Arial"/>
            </a:endParaRPr>
          </a:p>
        </p:txBody>
      </p:sp>
      <p:sp>
        <p:nvSpPr>
          <p:cNvPr id="231" name="Google Shape;231;p26"/>
          <p:cNvSpPr txBox="1"/>
          <p:nvPr/>
        </p:nvSpPr>
        <p:spPr>
          <a:xfrm>
            <a:off x="1260987" y="434864"/>
            <a:ext cx="983471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Central Processing Unit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38" name="Google Shape;23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15</a:t>
            </a:fld>
            <a:endParaRPr sz="1400"/>
          </a:p>
        </p:txBody>
      </p:sp>
      <p:sp>
        <p:nvSpPr>
          <p:cNvPr id="239" name="Google Shape;239;p27"/>
          <p:cNvSpPr txBox="1"/>
          <p:nvPr/>
        </p:nvSpPr>
        <p:spPr>
          <a:xfrm>
            <a:off x="616975" y="1379550"/>
            <a:ext cx="10958100" cy="4285200"/>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This unit controls the operations of all parts of the computer but </a:t>
            </a:r>
            <a:r>
              <a:rPr lang="en-US" sz="2400" b="1" i="0" u="none" strike="noStrike" cap="none">
                <a:solidFill>
                  <a:schemeClr val="dk1"/>
                </a:solidFill>
                <a:highlight>
                  <a:schemeClr val="accent4"/>
                </a:highlight>
                <a:latin typeface="Times New Roman"/>
                <a:ea typeface="Times New Roman"/>
                <a:cs typeface="Times New Roman"/>
                <a:sym typeface="Times New Roman"/>
              </a:rPr>
              <a:t>does not carry</a:t>
            </a:r>
            <a:r>
              <a:rPr lang="en-US" sz="2400" b="0" i="0" u="none" strike="noStrike" cap="none">
                <a:solidFill>
                  <a:schemeClr val="dk1"/>
                </a:solidFill>
                <a:latin typeface="Times New Roman"/>
                <a:ea typeface="Times New Roman"/>
                <a:cs typeface="Times New Roman"/>
                <a:sym typeface="Times New Roman"/>
              </a:rPr>
              <a:t> out any actual data </a:t>
            </a:r>
            <a:r>
              <a:rPr lang="en-US" sz="2400" b="1" i="0" u="none" strike="noStrike" cap="none">
                <a:solidFill>
                  <a:schemeClr val="dk1"/>
                </a:solidFill>
                <a:highlight>
                  <a:schemeClr val="accent4"/>
                </a:highlight>
                <a:latin typeface="Times New Roman"/>
                <a:ea typeface="Times New Roman"/>
                <a:cs typeface="Times New Roman"/>
                <a:sym typeface="Times New Roman"/>
              </a:rPr>
              <a:t>processing </a:t>
            </a:r>
            <a:r>
              <a:rPr lang="en-US" sz="2400" b="0" i="0" u="none" strike="noStrike" cap="none">
                <a:solidFill>
                  <a:schemeClr val="dk1"/>
                </a:solidFill>
                <a:latin typeface="Times New Roman"/>
                <a:ea typeface="Times New Roman"/>
                <a:cs typeface="Times New Roman"/>
                <a:sym typeface="Times New Roman"/>
              </a:rPr>
              <a:t>operations. The functions of this unit are −</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is responsible for controlling the </a:t>
            </a:r>
            <a:r>
              <a:rPr lang="en-US" sz="2400" b="1" i="0" u="none" strike="noStrike" cap="none">
                <a:solidFill>
                  <a:schemeClr val="dk1"/>
                </a:solidFill>
                <a:highlight>
                  <a:schemeClr val="accent4"/>
                </a:highlight>
                <a:latin typeface="Times New Roman"/>
                <a:ea typeface="Times New Roman"/>
                <a:cs typeface="Times New Roman"/>
                <a:sym typeface="Times New Roman"/>
              </a:rPr>
              <a:t>transfer </a:t>
            </a:r>
            <a:r>
              <a:rPr lang="en-US" sz="2400" b="0" i="0" u="none" strike="noStrike" cap="none">
                <a:solidFill>
                  <a:schemeClr val="dk1"/>
                </a:solidFill>
                <a:latin typeface="Times New Roman"/>
                <a:ea typeface="Times New Roman"/>
                <a:cs typeface="Times New Roman"/>
                <a:sym typeface="Times New Roman"/>
              </a:rPr>
              <a:t>of data and instructions among other units of a computer.</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a:t>
            </a:r>
            <a:r>
              <a:rPr lang="en-US" sz="2400" b="1" i="0" u="none" strike="noStrike" cap="none">
                <a:solidFill>
                  <a:schemeClr val="dk1"/>
                </a:solidFill>
                <a:highlight>
                  <a:schemeClr val="accent4"/>
                </a:highlight>
                <a:latin typeface="Times New Roman"/>
                <a:ea typeface="Times New Roman"/>
                <a:cs typeface="Times New Roman"/>
                <a:sym typeface="Times New Roman"/>
              </a:rPr>
              <a:t>manages and coordinates</a:t>
            </a:r>
            <a:r>
              <a:rPr lang="en-US" sz="2400" b="0" i="0" u="none" strike="noStrike" cap="none">
                <a:solidFill>
                  <a:schemeClr val="dk1"/>
                </a:solidFill>
                <a:latin typeface="Times New Roman"/>
                <a:ea typeface="Times New Roman"/>
                <a:cs typeface="Times New Roman"/>
                <a:sym typeface="Times New Roman"/>
              </a:rPr>
              <a:t> all the units of the computer.</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a:t>
            </a:r>
            <a:r>
              <a:rPr lang="en-US" sz="2400" b="1" i="0" u="none" strike="noStrike" cap="none">
                <a:solidFill>
                  <a:schemeClr val="dk1"/>
                </a:solidFill>
                <a:highlight>
                  <a:schemeClr val="accent4"/>
                </a:highlight>
                <a:latin typeface="Times New Roman"/>
                <a:ea typeface="Times New Roman"/>
                <a:cs typeface="Times New Roman"/>
                <a:sym typeface="Times New Roman"/>
              </a:rPr>
              <a:t>fetch </a:t>
            </a:r>
            <a:r>
              <a:rPr lang="en-US" sz="2400" b="0" i="0" u="none" strike="noStrike" cap="none">
                <a:solidFill>
                  <a:schemeClr val="dk1"/>
                </a:solidFill>
                <a:latin typeface="Times New Roman"/>
                <a:ea typeface="Times New Roman"/>
                <a:cs typeface="Times New Roman"/>
                <a:sym typeface="Times New Roman"/>
              </a:rPr>
              <a:t>the instructions from the memory, </a:t>
            </a:r>
            <a:r>
              <a:rPr lang="en-US" sz="2400" b="1" i="0" u="none" strike="noStrike" cap="none">
                <a:solidFill>
                  <a:schemeClr val="dk1"/>
                </a:solidFill>
                <a:highlight>
                  <a:schemeClr val="accent4"/>
                </a:highlight>
                <a:latin typeface="Times New Roman"/>
                <a:ea typeface="Times New Roman"/>
                <a:cs typeface="Times New Roman"/>
                <a:sym typeface="Times New Roman"/>
              </a:rPr>
              <a:t>interprets </a:t>
            </a:r>
            <a:r>
              <a:rPr lang="en-US" sz="2400" b="0" i="0" u="none" strike="noStrike" cap="none">
                <a:solidFill>
                  <a:schemeClr val="dk1"/>
                </a:solidFill>
                <a:latin typeface="Times New Roman"/>
                <a:ea typeface="Times New Roman"/>
                <a:cs typeface="Times New Roman"/>
                <a:sym typeface="Times New Roman"/>
              </a:rPr>
              <a:t>them, and </a:t>
            </a:r>
            <a:r>
              <a:rPr lang="en-US" sz="2400" b="1" i="0" u="none" strike="noStrike" cap="none">
                <a:solidFill>
                  <a:schemeClr val="dk1"/>
                </a:solidFill>
                <a:highlight>
                  <a:schemeClr val="accent4"/>
                </a:highlight>
                <a:latin typeface="Times New Roman"/>
                <a:ea typeface="Times New Roman"/>
                <a:cs typeface="Times New Roman"/>
                <a:sym typeface="Times New Roman"/>
              </a:rPr>
              <a:t>directs </a:t>
            </a:r>
            <a:r>
              <a:rPr lang="en-US" sz="2400" b="0" i="0" u="none" strike="noStrike" cap="none">
                <a:solidFill>
                  <a:schemeClr val="dk1"/>
                </a:solidFill>
                <a:latin typeface="Times New Roman"/>
                <a:ea typeface="Times New Roman"/>
                <a:cs typeface="Times New Roman"/>
                <a:sym typeface="Times New Roman"/>
              </a:rPr>
              <a:t>the operation of the computer.</a:t>
            </a:r>
            <a:endParaRPr sz="1400" b="0" i="0" u="none" strike="noStrike" cap="none">
              <a:solidFill>
                <a:srgbClr val="000000"/>
              </a:solidFill>
              <a:latin typeface="Arial"/>
              <a:ea typeface="Arial"/>
              <a:cs typeface="Arial"/>
              <a:sym typeface="Arial"/>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It communicates with Input/Output devices for the </a:t>
            </a:r>
            <a:r>
              <a:rPr lang="en-US" sz="2400" b="1" i="0" u="none" strike="noStrike" cap="none">
                <a:solidFill>
                  <a:schemeClr val="dk1"/>
                </a:solidFill>
                <a:highlight>
                  <a:schemeClr val="accent4"/>
                </a:highlight>
                <a:latin typeface="Times New Roman"/>
                <a:ea typeface="Times New Roman"/>
                <a:cs typeface="Times New Roman"/>
                <a:sym typeface="Times New Roman"/>
              </a:rPr>
              <a:t>transfer </a:t>
            </a:r>
            <a:r>
              <a:rPr lang="en-US" sz="2400" b="0" i="0" u="none" strike="noStrike" cap="none">
                <a:solidFill>
                  <a:schemeClr val="dk1"/>
                </a:solidFill>
                <a:latin typeface="Times New Roman"/>
                <a:ea typeface="Times New Roman"/>
                <a:cs typeface="Times New Roman"/>
                <a:sym typeface="Times New Roman"/>
              </a:rPr>
              <a:t>of data or results from storage.</a:t>
            </a:r>
            <a:endParaRPr sz="1400" b="0" i="0" u="none" strike="noStrike" cap="none">
              <a:solidFill>
                <a:srgbClr val="000000"/>
              </a:solidFill>
              <a:latin typeface="Arial"/>
              <a:ea typeface="Arial"/>
              <a:cs typeface="Arial"/>
              <a:sym typeface="Arial"/>
            </a:endParaRPr>
          </a:p>
        </p:txBody>
      </p:sp>
      <p:sp>
        <p:nvSpPr>
          <p:cNvPr id="240" name="Google Shape;240;p27"/>
          <p:cNvSpPr txBox="1"/>
          <p:nvPr/>
        </p:nvSpPr>
        <p:spPr>
          <a:xfrm>
            <a:off x="1260987" y="434864"/>
            <a:ext cx="983471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Central Processing Unit: Control Unit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47" name="Google Shape;24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16</a:t>
            </a:fld>
            <a:endParaRPr sz="1400"/>
          </a:p>
        </p:txBody>
      </p:sp>
      <p:sp>
        <p:nvSpPr>
          <p:cNvPr id="248" name="Google Shape;248;p28"/>
          <p:cNvSpPr txBox="1"/>
          <p:nvPr/>
        </p:nvSpPr>
        <p:spPr>
          <a:xfrm>
            <a:off x="616974" y="1859340"/>
            <a:ext cx="10958100" cy="32538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chemeClr val="dk1"/>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It is the arithmetic logic unit, which carries out arithmetic and logical operations. </a:t>
            </a:r>
            <a:endParaRPr sz="16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6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Included in the list of arithmetic operations are addition, subtraction, multiplication, division, and comparisons. </a:t>
            </a:r>
            <a:endParaRPr sz="16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6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600"/>
              <a:buFont typeface="Noto Sans Symbols"/>
              <a:buChar char="➢"/>
            </a:pPr>
            <a:r>
              <a:rPr lang="en-US" sz="2600" b="0" i="0" u="none" strike="noStrike" cap="none">
                <a:solidFill>
                  <a:schemeClr val="dk1"/>
                </a:solidFill>
                <a:latin typeface="Times New Roman"/>
                <a:ea typeface="Times New Roman"/>
                <a:cs typeface="Times New Roman"/>
                <a:sym typeface="Times New Roman"/>
              </a:rPr>
              <a:t>Data selection, comparison, and merging are the primary logical operations.</a:t>
            </a:r>
            <a:endParaRPr sz="1600" b="0" i="0" u="none" strike="noStrike" cap="none">
              <a:solidFill>
                <a:srgbClr val="000000"/>
              </a:solidFill>
              <a:latin typeface="Arial"/>
              <a:ea typeface="Arial"/>
              <a:cs typeface="Arial"/>
              <a:sym typeface="Arial"/>
            </a:endParaRPr>
          </a:p>
        </p:txBody>
      </p:sp>
      <p:sp>
        <p:nvSpPr>
          <p:cNvPr id="249" name="Google Shape;249;p28"/>
          <p:cNvSpPr txBox="1"/>
          <p:nvPr/>
        </p:nvSpPr>
        <p:spPr>
          <a:xfrm>
            <a:off x="838200" y="420116"/>
            <a:ext cx="10092813"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Central Processing Unit:  Arithmetic and Logic Unit(ALU)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56" name="Google Shape;25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17</a:t>
            </a:fld>
            <a:endParaRPr sz="1400"/>
          </a:p>
        </p:txBody>
      </p:sp>
      <p:sp>
        <p:nvSpPr>
          <p:cNvPr id="257" name="Google Shape;257;p29"/>
          <p:cNvSpPr txBox="1"/>
          <p:nvPr/>
        </p:nvSpPr>
        <p:spPr>
          <a:xfrm>
            <a:off x="616974" y="1183823"/>
            <a:ext cx="10958100" cy="26781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In a computer,</a:t>
            </a:r>
            <a:r>
              <a:rPr lang="en-US" sz="2400" b="1" i="0" u="none" strike="noStrike" cap="none">
                <a:solidFill>
                  <a:schemeClr val="dk1"/>
                </a:solidFill>
                <a:latin typeface="Times New Roman"/>
                <a:ea typeface="Times New Roman"/>
                <a:cs typeface="Times New Roman"/>
                <a:sym typeface="Times New Roman"/>
              </a:rPr>
              <a:t> memory </a:t>
            </a:r>
            <a:r>
              <a:rPr lang="en-US" sz="2400" b="0" i="0" u="none" strike="noStrike" cap="none">
                <a:solidFill>
                  <a:schemeClr val="dk1"/>
                </a:solidFill>
                <a:latin typeface="Times New Roman"/>
                <a:ea typeface="Times New Roman"/>
                <a:cs typeface="Times New Roman"/>
                <a:sym typeface="Times New Roman"/>
              </a:rPr>
              <a:t>is one or more sets of chips that store data and/or program instructions, cither temporarily or permanently.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Personal computers use several different types of memory, but the two most important arc called </a:t>
            </a:r>
            <a:r>
              <a:rPr lang="en-US" sz="2400" b="1" i="0" u="none" strike="noStrike" cap="none">
                <a:solidFill>
                  <a:schemeClr val="dk1"/>
                </a:solidFill>
                <a:latin typeface="Times New Roman"/>
                <a:ea typeface="Times New Roman"/>
                <a:cs typeface="Times New Roman"/>
                <a:sym typeface="Times New Roman"/>
              </a:rPr>
              <a:t>random access memory(RAM) </a:t>
            </a:r>
            <a:r>
              <a:rPr lang="en-US" sz="2400" b="0" i="0" u="none" strike="noStrike" cap="none">
                <a:solidFill>
                  <a:schemeClr val="dk1"/>
                </a:solidFill>
                <a:latin typeface="Times New Roman"/>
                <a:ea typeface="Times New Roman"/>
                <a:cs typeface="Times New Roman"/>
                <a:sym typeface="Times New Roman"/>
              </a:rPr>
              <a:t>and </a:t>
            </a:r>
            <a:r>
              <a:rPr lang="en-US" sz="2400" b="1" i="0" u="none" strike="noStrike" cap="none">
                <a:solidFill>
                  <a:schemeClr val="dk1"/>
                </a:solidFill>
                <a:latin typeface="Times New Roman"/>
                <a:ea typeface="Times New Roman"/>
                <a:cs typeface="Times New Roman"/>
                <a:sym typeface="Times New Roman"/>
              </a:rPr>
              <a:t>read-only memory (ROM).</a:t>
            </a: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These two types of memory work in very different ways and perform distinct functions.</a:t>
            </a:r>
            <a:endParaRPr sz="1400" b="0" i="0" u="none" strike="noStrike" cap="none">
              <a:solidFill>
                <a:srgbClr val="000000"/>
              </a:solidFill>
              <a:latin typeface="Arial"/>
              <a:ea typeface="Arial"/>
              <a:cs typeface="Arial"/>
              <a:sym typeface="Arial"/>
            </a:endParaRPr>
          </a:p>
        </p:txBody>
      </p:sp>
      <p:sp>
        <p:nvSpPr>
          <p:cNvPr id="258" name="Google Shape;258;p29"/>
          <p:cNvSpPr txBox="1"/>
          <p:nvPr/>
        </p:nvSpPr>
        <p:spPr>
          <a:xfrm>
            <a:off x="1260987" y="434864"/>
            <a:ext cx="983471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Central Processing Unit: Memory Unit</a:t>
            </a:r>
            <a:endParaRPr sz="1400" b="0" i="0" u="none" strike="noStrike" cap="none">
              <a:solidFill>
                <a:srgbClr val="000000"/>
              </a:solidFill>
              <a:latin typeface="Arial"/>
              <a:ea typeface="Arial"/>
              <a:cs typeface="Arial"/>
              <a:sym typeface="Arial"/>
            </a:endParaRPr>
          </a:p>
        </p:txBody>
      </p:sp>
      <p:pic>
        <p:nvPicPr>
          <p:cNvPr id="259" name="Google Shape;259;p29" descr="Central Processing Unit (CPU)"/>
          <p:cNvPicPr preferRelativeResize="0"/>
          <p:nvPr/>
        </p:nvPicPr>
        <p:blipFill rotWithShape="1">
          <a:blip r:embed="rId3">
            <a:alphaModFix/>
          </a:blip>
          <a:srcRect/>
          <a:stretch/>
        </p:blipFill>
        <p:spPr>
          <a:xfrm>
            <a:off x="4119716" y="3776660"/>
            <a:ext cx="7495867" cy="2579689"/>
          </a:xfrm>
          <a:prstGeom prst="rect">
            <a:avLst/>
          </a:prstGeom>
          <a:noFill/>
          <a:ln>
            <a:noFill/>
          </a:ln>
        </p:spPr>
      </p:pic>
      <p:pic>
        <p:nvPicPr>
          <p:cNvPr id="260" name="Google Shape;260;p29" descr="Central Processing Unit (CPU)"/>
          <p:cNvPicPr preferRelativeResize="0"/>
          <p:nvPr/>
        </p:nvPicPr>
        <p:blipFill rotWithShape="1">
          <a:blip r:embed="rId4">
            <a:alphaModFix/>
          </a:blip>
          <a:srcRect/>
          <a:stretch/>
        </p:blipFill>
        <p:spPr>
          <a:xfrm>
            <a:off x="1073867" y="3776662"/>
            <a:ext cx="2924175" cy="25796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67" name="Google Shape;2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18</a:t>
            </a:fld>
            <a:endParaRPr sz="1400"/>
          </a:p>
        </p:txBody>
      </p:sp>
      <p:sp>
        <p:nvSpPr>
          <p:cNvPr id="268" name="Google Shape;268;p30"/>
          <p:cNvSpPr txBox="1"/>
          <p:nvPr/>
        </p:nvSpPr>
        <p:spPr>
          <a:xfrm>
            <a:off x="1946789" y="539165"/>
            <a:ext cx="845082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Classification Of Computer</a:t>
            </a:r>
            <a:endParaRPr sz="1400" b="0" i="0" u="none" strike="noStrike" cap="none">
              <a:solidFill>
                <a:srgbClr val="000000"/>
              </a:solidFill>
              <a:latin typeface="Arial"/>
              <a:ea typeface="Arial"/>
              <a:cs typeface="Arial"/>
              <a:sym typeface="Arial"/>
            </a:endParaRPr>
          </a:p>
        </p:txBody>
      </p:sp>
      <p:sp>
        <p:nvSpPr>
          <p:cNvPr id="269" name="Google Shape;269;p30"/>
          <p:cNvSpPr txBox="1"/>
          <p:nvPr/>
        </p:nvSpPr>
        <p:spPr>
          <a:xfrm>
            <a:off x="499601" y="1400589"/>
            <a:ext cx="11192700" cy="45252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Based on </a:t>
            </a:r>
            <a:r>
              <a:rPr lang="en-US" sz="2400" b="1" i="0" u="none" strike="noStrike" cap="none">
                <a:solidFill>
                  <a:schemeClr val="dk1"/>
                </a:solidFill>
                <a:latin typeface="Times New Roman"/>
                <a:ea typeface="Times New Roman"/>
                <a:cs typeface="Times New Roman"/>
                <a:sym typeface="Times New Roman"/>
              </a:rPr>
              <a:t>data handling capabilities</a:t>
            </a:r>
            <a:r>
              <a:rPr lang="en-US" sz="2400" b="0" i="0" u="none" strike="noStrike" cap="none">
                <a:solidFill>
                  <a:schemeClr val="dk1"/>
                </a:solidFill>
                <a:latin typeface="Times New Roman"/>
                <a:ea typeface="Times New Roman"/>
                <a:cs typeface="Times New Roman"/>
                <a:sym typeface="Times New Roman"/>
              </a:rPr>
              <a:t>, the computer is of three types: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Analogue Computer</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Digital Computer</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Hybrid Computer</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The digital computers that are available nowadays vary in their size and types. The computers are broadly classified into four categories based on t</a:t>
            </a:r>
            <a:r>
              <a:rPr lang="en-US" sz="2400" b="1" i="0" u="none" strike="noStrike" cap="none">
                <a:solidFill>
                  <a:schemeClr val="dk1"/>
                </a:solidFill>
                <a:latin typeface="Times New Roman"/>
                <a:ea typeface="Times New Roman"/>
                <a:cs typeface="Times New Roman"/>
                <a:sym typeface="Times New Roman"/>
              </a:rPr>
              <a:t>heir size and type</a:t>
            </a:r>
            <a:endParaRPr sz="1400" b="1"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Microcomputers,</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Mini-computers,</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Mainframe computers and</a:t>
            </a:r>
            <a:endParaRPr sz="1400" b="0" i="0" u="none" strike="noStrike" cap="none">
              <a:solidFill>
                <a:srgbClr val="000000"/>
              </a:solidFill>
              <a:latin typeface="Arial"/>
              <a:ea typeface="Arial"/>
              <a:cs typeface="Arial"/>
              <a:sym typeface="Arial"/>
            </a:endParaRPr>
          </a:p>
          <a:p>
            <a:pPr marL="800100" marR="0" lvl="1"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Supercomputer.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76" name="Google Shape;276;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19</a:t>
            </a:fld>
            <a:endParaRPr sz="1400"/>
          </a:p>
        </p:txBody>
      </p:sp>
      <p:sp>
        <p:nvSpPr>
          <p:cNvPr id="277" name="Google Shape;277;p31"/>
          <p:cNvSpPr txBox="1"/>
          <p:nvPr/>
        </p:nvSpPr>
        <p:spPr>
          <a:xfrm>
            <a:off x="1946789" y="539165"/>
            <a:ext cx="744547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Analog Computers</a:t>
            </a:r>
            <a:endParaRPr sz="1400" b="0" i="0" u="none" strike="noStrike" cap="none">
              <a:solidFill>
                <a:srgbClr val="000000"/>
              </a:solidFill>
              <a:latin typeface="Arial"/>
              <a:ea typeface="Arial"/>
              <a:cs typeface="Arial"/>
              <a:sym typeface="Arial"/>
            </a:endParaRPr>
          </a:p>
        </p:txBody>
      </p:sp>
      <p:pic>
        <p:nvPicPr>
          <p:cNvPr id="278" name="Google Shape;278;p31"/>
          <p:cNvPicPr preferRelativeResize="0"/>
          <p:nvPr/>
        </p:nvPicPr>
        <p:blipFill rotWithShape="1">
          <a:blip r:embed="rId3">
            <a:alphaModFix/>
          </a:blip>
          <a:srcRect/>
          <a:stretch/>
        </p:blipFill>
        <p:spPr>
          <a:xfrm>
            <a:off x="3036939" y="2808981"/>
            <a:ext cx="5265175" cy="3601090"/>
          </a:xfrm>
          <a:prstGeom prst="rect">
            <a:avLst/>
          </a:prstGeom>
          <a:noFill/>
          <a:ln>
            <a:noFill/>
          </a:ln>
        </p:spPr>
      </p:pic>
      <p:sp>
        <p:nvSpPr>
          <p:cNvPr id="279" name="Google Shape;279;p31"/>
          <p:cNvSpPr txBox="1"/>
          <p:nvPr/>
        </p:nvSpPr>
        <p:spPr>
          <a:xfrm>
            <a:off x="499601" y="1293042"/>
            <a:ext cx="11192797" cy="15696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An Analog computer </a:t>
            </a:r>
            <a:r>
              <a:rPr lang="en-US" sz="2400" b="0" i="0" u="none" strike="noStrike" cap="none">
                <a:solidFill>
                  <a:schemeClr val="dk1"/>
                </a:solidFill>
                <a:latin typeface="Times New Roman"/>
                <a:ea typeface="Times New Roman"/>
                <a:cs typeface="Times New Roman"/>
                <a:sym typeface="Times New Roman"/>
              </a:rPr>
              <a:t>is another kind of computer that represents data as a variable across a continuous range of values. The earliest computers were analog computers. Analog computers are used for measuring parameters that vary continuously in real-time, such as temperature, pressure and voltage.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dt" idx="10"/>
          </p:nvPr>
        </p:nvSpPr>
        <p:spPr>
          <a:xfrm>
            <a:off x="838200" y="6302995"/>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00" name="Google Shape;100;p14"/>
          <p:cNvSpPr txBox="1">
            <a:spLocks noGrp="1"/>
          </p:cNvSpPr>
          <p:nvPr>
            <p:ph type="sldNum" idx="12"/>
          </p:nvPr>
        </p:nvSpPr>
        <p:spPr>
          <a:xfrm>
            <a:off x="8610600" y="6302996"/>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a:t>
            </a:fld>
            <a:endParaRPr sz="1400"/>
          </a:p>
        </p:txBody>
      </p:sp>
      <p:grpSp>
        <p:nvGrpSpPr>
          <p:cNvPr id="101" name="Google Shape;101;p14"/>
          <p:cNvGrpSpPr/>
          <p:nvPr/>
        </p:nvGrpSpPr>
        <p:grpSpPr>
          <a:xfrm>
            <a:off x="-3117695" y="-53082"/>
            <a:ext cx="13473753" cy="7293488"/>
            <a:chOff x="-6126981" y="-937410"/>
            <a:chExt cx="13473753" cy="7293488"/>
          </a:xfrm>
        </p:grpSpPr>
        <p:sp>
          <p:nvSpPr>
            <p:cNvPr id="102" name="Google Shape;102;p14"/>
            <p:cNvSpPr/>
            <p:nvPr/>
          </p:nvSpPr>
          <p:spPr>
            <a:xfrm>
              <a:off x="-6126981" y="-937410"/>
              <a:ext cx="7293488" cy="7293488"/>
            </a:xfrm>
            <a:prstGeom prst="blockArc">
              <a:avLst>
                <a:gd name="adj1" fmla="val 18900000"/>
                <a:gd name="adj2" fmla="val 2700000"/>
                <a:gd name="adj3" fmla="val 296"/>
              </a:avLst>
            </a:prstGeom>
            <a:noFill/>
            <a:ln w="12700" cap="flat" cmpd="sng">
              <a:solidFill>
                <a:srgbClr val="A6A6A6"/>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4"/>
            <p:cNvSpPr/>
            <p:nvPr/>
          </p:nvSpPr>
          <p:spPr>
            <a:xfrm>
              <a:off x="434398" y="285347"/>
              <a:ext cx="6912374" cy="570477"/>
            </a:xfrm>
            <a:prstGeom prst="rect">
              <a:avLst/>
            </a:prstGeom>
            <a:gradFill>
              <a:gsLst>
                <a:gs pos="0">
                  <a:srgbClr val="A0A0A0"/>
                </a:gs>
                <a:gs pos="50000">
                  <a:srgbClr val="959595"/>
                </a:gs>
                <a:gs pos="100000">
                  <a:srgbClr val="838383"/>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txBox="1"/>
            <p:nvPr/>
          </p:nvSpPr>
          <p:spPr>
            <a:xfrm>
              <a:off x="434398" y="285347"/>
              <a:ext cx="6912374" cy="570477"/>
            </a:xfrm>
            <a:prstGeom prst="rect">
              <a:avLst/>
            </a:prstGeom>
            <a:noFill/>
            <a:ln>
              <a:noFill/>
            </a:ln>
          </p:spPr>
          <p:txBody>
            <a:bodyPr spcFirstLastPara="1" wrap="square" lIns="452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Introduction to Computer </a:t>
              </a: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77849" y="214037"/>
              <a:ext cx="713096" cy="713096"/>
            </a:xfrm>
            <a:prstGeom prst="ellipse">
              <a:avLst/>
            </a:prstGeom>
            <a:solidFill>
              <a:schemeClr val="lt1"/>
            </a:solidFill>
            <a:ln w="9525" cap="flat" cmpd="sng">
              <a:solidFill>
                <a:srgbClr val="95959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903654" y="1140954"/>
              <a:ext cx="6443118" cy="570477"/>
            </a:xfrm>
            <a:prstGeom prst="rect">
              <a:avLst/>
            </a:prstGeom>
            <a:gradFill>
              <a:gsLst>
                <a:gs pos="0">
                  <a:srgbClr val="A8A8A8"/>
                </a:gs>
                <a:gs pos="50000">
                  <a:srgbClr val="9E9E9E"/>
                </a:gs>
                <a:gs pos="100000">
                  <a:srgbClr val="8B8B8B"/>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4"/>
            <p:cNvSpPr txBox="1"/>
            <p:nvPr/>
          </p:nvSpPr>
          <p:spPr>
            <a:xfrm>
              <a:off x="903654" y="1140954"/>
              <a:ext cx="6443118" cy="570477"/>
            </a:xfrm>
            <a:prstGeom prst="rect">
              <a:avLst/>
            </a:prstGeom>
            <a:noFill/>
            <a:ln>
              <a:noFill/>
            </a:ln>
          </p:spPr>
          <p:txBody>
            <a:bodyPr spcFirstLastPara="1" wrap="square" lIns="452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Major Components of the Computer </a:t>
              </a:r>
              <a:endParaRPr sz="1400" b="0" i="0" u="none" strike="noStrike" cap="none">
                <a:solidFill>
                  <a:srgbClr val="000000"/>
                </a:solidFill>
                <a:latin typeface="Arial"/>
                <a:ea typeface="Arial"/>
                <a:cs typeface="Arial"/>
                <a:sym typeface="Arial"/>
              </a:endParaRPr>
            </a:p>
          </p:txBody>
        </p:sp>
        <p:sp>
          <p:nvSpPr>
            <p:cNvPr id="108" name="Google Shape;108;p14"/>
            <p:cNvSpPr/>
            <p:nvPr/>
          </p:nvSpPr>
          <p:spPr>
            <a:xfrm>
              <a:off x="547106" y="1069644"/>
              <a:ext cx="713096" cy="713096"/>
            </a:xfrm>
            <a:prstGeom prst="ellipse">
              <a:avLst/>
            </a:prstGeom>
            <a:solidFill>
              <a:schemeClr val="lt1"/>
            </a:solidFill>
            <a:ln w="9525" cap="flat" cmpd="sng">
              <a:solidFill>
                <a:srgbClr val="9E9E9E"/>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1118233" y="1996562"/>
              <a:ext cx="6228538" cy="570477"/>
            </a:xfrm>
            <a:prstGeom prst="rect">
              <a:avLst/>
            </a:prstGeom>
            <a:gradFill>
              <a:gsLst>
                <a:gs pos="0">
                  <a:srgbClr val="B1B1B1"/>
                </a:gs>
                <a:gs pos="50000">
                  <a:srgbClr val="A8A8A8"/>
                </a:gs>
                <a:gs pos="100000">
                  <a:srgbClr val="949494"/>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txBox="1"/>
            <p:nvPr/>
          </p:nvSpPr>
          <p:spPr>
            <a:xfrm>
              <a:off x="1118233" y="1996562"/>
              <a:ext cx="6228538" cy="570477"/>
            </a:xfrm>
            <a:prstGeom prst="rect">
              <a:avLst/>
            </a:prstGeom>
            <a:noFill/>
            <a:ln>
              <a:noFill/>
            </a:ln>
          </p:spPr>
          <p:txBody>
            <a:bodyPr spcFirstLastPara="1" wrap="square" lIns="452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Basic Architecture of the Computer</a:t>
              </a: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761685" y="1925252"/>
              <a:ext cx="713096" cy="713096"/>
            </a:xfrm>
            <a:prstGeom prst="ellipse">
              <a:avLst/>
            </a:prstGeom>
            <a:solidFill>
              <a:schemeClr val="lt1"/>
            </a:solidFill>
            <a:ln w="9525" cap="flat" cmpd="sng">
              <a:solidFill>
                <a:srgbClr val="A8A8A8"/>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4"/>
            <p:cNvSpPr/>
            <p:nvPr/>
          </p:nvSpPr>
          <p:spPr>
            <a:xfrm>
              <a:off x="1118233" y="2851627"/>
              <a:ext cx="6228538" cy="570477"/>
            </a:xfrm>
            <a:prstGeom prst="rect">
              <a:avLst/>
            </a:prstGeom>
            <a:gradFill>
              <a:gsLst>
                <a:gs pos="0">
                  <a:srgbClr val="BABABA"/>
                </a:gs>
                <a:gs pos="50000">
                  <a:srgbClr val="B2B2B2"/>
                </a:gs>
                <a:gs pos="100000">
                  <a:srgbClr val="9D9D9D"/>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4"/>
            <p:cNvSpPr txBox="1"/>
            <p:nvPr/>
          </p:nvSpPr>
          <p:spPr>
            <a:xfrm>
              <a:off x="1118233" y="2851627"/>
              <a:ext cx="6228538" cy="570477"/>
            </a:xfrm>
            <a:prstGeom prst="rect">
              <a:avLst/>
            </a:prstGeom>
            <a:noFill/>
            <a:ln>
              <a:noFill/>
            </a:ln>
          </p:spPr>
          <p:txBody>
            <a:bodyPr spcFirstLastPara="1" wrap="square" lIns="452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Processor</a:t>
              </a: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761685" y="2780318"/>
              <a:ext cx="713096" cy="713096"/>
            </a:xfrm>
            <a:prstGeom prst="ellipse">
              <a:avLst/>
            </a:prstGeom>
            <a:solidFill>
              <a:schemeClr val="lt1"/>
            </a:solidFill>
            <a:ln w="9525" cap="flat" cmpd="sng">
              <a:solidFill>
                <a:srgbClr val="B2B2B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903654" y="3707235"/>
              <a:ext cx="6443118" cy="570477"/>
            </a:xfrm>
            <a:prstGeom prst="rect">
              <a:avLst/>
            </a:prstGeom>
            <a:gradFill>
              <a:gsLst>
                <a:gs pos="0">
                  <a:srgbClr val="C3C3C3"/>
                </a:gs>
                <a:gs pos="50000">
                  <a:srgbClr val="BBBBBB"/>
                </a:gs>
                <a:gs pos="100000">
                  <a:schemeClr val="accent3"/>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txBox="1"/>
            <p:nvPr/>
          </p:nvSpPr>
          <p:spPr>
            <a:xfrm>
              <a:off x="903654" y="3707235"/>
              <a:ext cx="6443118" cy="570477"/>
            </a:xfrm>
            <a:prstGeom prst="rect">
              <a:avLst/>
            </a:prstGeom>
            <a:noFill/>
            <a:ln>
              <a:noFill/>
            </a:ln>
          </p:spPr>
          <p:txBody>
            <a:bodyPr spcFirstLastPara="1" wrap="square" lIns="452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Memory</a:t>
              </a:r>
              <a:endParaRPr sz="2400" b="0" i="0" u="none" strike="noStrike" cap="none">
                <a:solidFill>
                  <a:srgbClr val="0C0C0C"/>
                </a:solidFill>
                <a:latin typeface="Times New Roman"/>
                <a:ea typeface="Times New Roman"/>
                <a:cs typeface="Times New Roman"/>
                <a:sym typeface="Times New Roman"/>
              </a:endParaRPr>
            </a:p>
          </p:txBody>
        </p:sp>
        <p:sp>
          <p:nvSpPr>
            <p:cNvPr id="117" name="Google Shape;117;p14"/>
            <p:cNvSpPr/>
            <p:nvPr/>
          </p:nvSpPr>
          <p:spPr>
            <a:xfrm>
              <a:off x="547106" y="3635925"/>
              <a:ext cx="713096" cy="713096"/>
            </a:xfrm>
            <a:prstGeom prst="ellipse">
              <a:avLst/>
            </a:prstGeom>
            <a:solidFill>
              <a:schemeClr val="lt1"/>
            </a:solidFill>
            <a:ln w="9525" cap="flat" cmpd="sng">
              <a:solidFill>
                <a:srgbClr val="BBBBBB"/>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4"/>
            <p:cNvSpPr/>
            <p:nvPr/>
          </p:nvSpPr>
          <p:spPr>
            <a:xfrm>
              <a:off x="434398" y="4562842"/>
              <a:ext cx="6912374" cy="570477"/>
            </a:xfrm>
            <a:prstGeom prst="rect">
              <a:avLst/>
            </a:prstGeom>
            <a:gradFill>
              <a:gsLst>
                <a:gs pos="0">
                  <a:srgbClr val="CCCCCC"/>
                </a:gs>
                <a:gs pos="50000">
                  <a:srgbClr val="C5C5C5"/>
                </a:gs>
                <a:gs pos="100000">
                  <a:srgbClr val="AEAEAE"/>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txBox="1"/>
            <p:nvPr/>
          </p:nvSpPr>
          <p:spPr>
            <a:xfrm>
              <a:off x="434398" y="4562842"/>
              <a:ext cx="6912374" cy="570477"/>
            </a:xfrm>
            <a:prstGeom prst="rect">
              <a:avLst/>
            </a:prstGeom>
            <a:noFill/>
            <a:ln>
              <a:noFill/>
            </a:ln>
          </p:spPr>
          <p:txBody>
            <a:bodyPr spcFirstLastPara="1" wrap="square" lIns="45280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rgbClr val="0C0C0C"/>
                  </a:solidFill>
                  <a:latin typeface="Times New Roman"/>
                  <a:ea typeface="Times New Roman"/>
                  <a:cs typeface="Times New Roman"/>
                  <a:sym typeface="Times New Roman"/>
                </a:rPr>
                <a:t>I/O Devices</a:t>
              </a: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77849" y="4491533"/>
              <a:ext cx="713096" cy="713096"/>
            </a:xfrm>
            <a:prstGeom prst="ellipse">
              <a:avLst/>
            </a:prstGeom>
            <a:solidFill>
              <a:schemeClr val="lt1"/>
            </a:solidFill>
            <a:ln w="9525" cap="flat" cmpd="sng">
              <a:solidFill>
                <a:srgbClr val="C5C5C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1" name="Google Shape;121;p14"/>
          <p:cNvPicPr preferRelativeResize="0"/>
          <p:nvPr/>
        </p:nvPicPr>
        <p:blipFill rotWithShape="1">
          <a:blip r:embed="rId3">
            <a:alphaModFix/>
          </a:blip>
          <a:srcRect/>
          <a:stretch/>
        </p:blipFill>
        <p:spPr>
          <a:xfrm>
            <a:off x="602226" y="2862651"/>
            <a:ext cx="2743200" cy="672353"/>
          </a:xfrm>
          <a:prstGeom prst="roundRect">
            <a:avLst>
              <a:gd name="adj" fmla="val 50000"/>
            </a:avLst>
          </a:prstGeom>
          <a:noFill/>
          <a:ln>
            <a:noFill/>
          </a:ln>
          <a:effectLst>
            <a:outerShdw blurRad="76200" dist="38100" dir="7800000" algn="tl" rotWithShape="0">
              <a:srgbClr val="000000">
                <a:alpha val="40000"/>
              </a:srgbClr>
            </a:outerShdw>
          </a:effectLst>
        </p:spPr>
      </p:pic>
      <p:sp>
        <p:nvSpPr>
          <p:cNvPr id="122" name="Google Shape;122;p14"/>
          <p:cNvSpPr txBox="1"/>
          <p:nvPr/>
        </p:nvSpPr>
        <p:spPr>
          <a:xfrm>
            <a:off x="799486" y="2862651"/>
            <a:ext cx="22098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3F3F3F"/>
                </a:solidFill>
                <a:latin typeface="Times New Roman"/>
                <a:ea typeface="Times New Roman"/>
                <a:cs typeface="Times New Roman"/>
                <a:sym typeface="Times New Roman"/>
              </a:rPr>
              <a:t>Outlines</a:t>
            </a:r>
            <a:endParaRPr sz="2800" b="1" i="0" u="none" strike="noStrike" cap="none">
              <a:solidFill>
                <a:srgbClr val="3F3F3F"/>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86" name="Google Shape;28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20</a:t>
            </a:fld>
            <a:endParaRPr sz="1400"/>
          </a:p>
        </p:txBody>
      </p:sp>
      <p:sp>
        <p:nvSpPr>
          <p:cNvPr id="287" name="Google Shape;287;p32"/>
          <p:cNvSpPr txBox="1"/>
          <p:nvPr/>
        </p:nvSpPr>
        <p:spPr>
          <a:xfrm>
            <a:off x="1946789" y="539165"/>
            <a:ext cx="744547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Digital Computers</a:t>
            </a:r>
            <a:endParaRPr sz="1400" b="0" i="0" u="none" strike="noStrike" cap="none">
              <a:solidFill>
                <a:srgbClr val="000000"/>
              </a:solidFill>
              <a:latin typeface="Arial"/>
              <a:ea typeface="Arial"/>
              <a:cs typeface="Arial"/>
              <a:sym typeface="Arial"/>
            </a:endParaRPr>
          </a:p>
        </p:txBody>
      </p:sp>
      <p:sp>
        <p:nvSpPr>
          <p:cNvPr id="288" name="Google Shape;288;p32"/>
          <p:cNvSpPr txBox="1"/>
          <p:nvPr/>
        </p:nvSpPr>
        <p:spPr>
          <a:xfrm>
            <a:off x="499601" y="1400589"/>
            <a:ext cx="11192797" cy="12003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A digital computer </a:t>
            </a:r>
            <a:r>
              <a:rPr lang="en-US" sz="2400" b="0" i="0" u="none" strike="noStrike" cap="none">
                <a:solidFill>
                  <a:schemeClr val="dk1"/>
                </a:solidFill>
                <a:latin typeface="Times New Roman"/>
                <a:ea typeface="Times New Roman"/>
                <a:cs typeface="Times New Roman"/>
                <a:sym typeface="Times New Roman"/>
              </a:rPr>
              <a:t>uses distinct values to represent the data internally. All information is represented using the digits Os and 1s. The computers that we use at our homes and offices are digital computers.</a:t>
            </a:r>
            <a:endParaRPr sz="1400" b="0" i="0" u="none" strike="noStrike" cap="none">
              <a:solidFill>
                <a:srgbClr val="000000"/>
              </a:solidFill>
              <a:latin typeface="Arial"/>
              <a:ea typeface="Arial"/>
              <a:cs typeface="Arial"/>
              <a:sym typeface="Arial"/>
            </a:endParaRPr>
          </a:p>
        </p:txBody>
      </p:sp>
      <p:pic>
        <p:nvPicPr>
          <p:cNvPr id="289" name="Google Shape;289;p32"/>
          <p:cNvPicPr preferRelativeResize="0"/>
          <p:nvPr/>
        </p:nvPicPr>
        <p:blipFill rotWithShape="1">
          <a:blip r:embed="rId3">
            <a:alphaModFix/>
          </a:blip>
          <a:srcRect/>
          <a:stretch/>
        </p:blipFill>
        <p:spPr>
          <a:xfrm>
            <a:off x="3581400" y="2600918"/>
            <a:ext cx="5341374" cy="285649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296" name="Google Shape;29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21</a:t>
            </a:fld>
            <a:endParaRPr sz="1400"/>
          </a:p>
        </p:txBody>
      </p:sp>
      <p:sp>
        <p:nvSpPr>
          <p:cNvPr id="297" name="Google Shape;297;p33"/>
          <p:cNvSpPr txBox="1"/>
          <p:nvPr/>
        </p:nvSpPr>
        <p:spPr>
          <a:xfrm>
            <a:off x="1608191" y="391681"/>
            <a:ext cx="974560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Microcomputers</a:t>
            </a:r>
            <a:endParaRPr sz="1400" b="0" i="0" u="none" strike="noStrike" cap="none">
              <a:solidFill>
                <a:srgbClr val="000000"/>
              </a:solidFill>
              <a:latin typeface="Arial"/>
              <a:ea typeface="Arial"/>
              <a:cs typeface="Arial"/>
              <a:sym typeface="Arial"/>
            </a:endParaRPr>
          </a:p>
        </p:txBody>
      </p:sp>
      <p:sp>
        <p:nvSpPr>
          <p:cNvPr id="298" name="Google Shape;298;p33"/>
          <p:cNvSpPr txBox="1"/>
          <p:nvPr/>
        </p:nvSpPr>
        <p:spPr>
          <a:xfrm>
            <a:off x="999203" y="1905506"/>
            <a:ext cx="10354500" cy="34356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Microcomputers are small, low-cost and </a:t>
            </a:r>
            <a:r>
              <a:rPr lang="en-US" sz="2400" b="1" i="0" u="none" strike="noStrike" cap="none">
                <a:solidFill>
                  <a:schemeClr val="dk1"/>
                </a:solidFill>
                <a:latin typeface="Times New Roman"/>
                <a:ea typeface="Times New Roman"/>
                <a:cs typeface="Times New Roman"/>
                <a:sym typeface="Times New Roman"/>
              </a:rPr>
              <a:t>single-user</a:t>
            </a: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digital </a:t>
            </a:r>
            <a:r>
              <a:rPr lang="en-US" sz="2400" b="0" i="0" u="none" strike="noStrike" cap="none">
                <a:solidFill>
                  <a:schemeClr val="dk1"/>
                </a:solidFill>
                <a:latin typeface="Times New Roman"/>
                <a:ea typeface="Times New Roman"/>
                <a:cs typeface="Times New Roman"/>
                <a:sym typeface="Times New Roman"/>
              </a:rPr>
              <a:t>computer. </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They consist of CPU, input unit, output unit, storage unit and the software.</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Although microcomputers are stand-alone machines, they can be connected together to create a network of computers that can serve more than one user. </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Example: IBM PC based on Pentium microprocessor and Apple Macintosh</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305" name="Google Shape;305;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22</a:t>
            </a:fld>
            <a:endParaRPr sz="1400"/>
          </a:p>
        </p:txBody>
      </p:sp>
      <p:sp>
        <p:nvSpPr>
          <p:cNvPr id="306" name="Google Shape;306;p34"/>
          <p:cNvSpPr txBox="1"/>
          <p:nvPr/>
        </p:nvSpPr>
        <p:spPr>
          <a:xfrm>
            <a:off x="1608191" y="391681"/>
            <a:ext cx="9745609"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Minicomputers</a:t>
            </a:r>
            <a:endParaRPr sz="1400" b="0" i="0" u="none" strike="noStrike" cap="none">
              <a:solidFill>
                <a:srgbClr val="000000"/>
              </a:solidFill>
              <a:latin typeface="Arial"/>
              <a:ea typeface="Arial"/>
              <a:cs typeface="Arial"/>
              <a:sym typeface="Arial"/>
            </a:endParaRPr>
          </a:p>
        </p:txBody>
      </p:sp>
      <p:sp>
        <p:nvSpPr>
          <p:cNvPr id="307" name="Google Shape;307;p34"/>
          <p:cNvSpPr txBox="1"/>
          <p:nvPr/>
        </p:nvSpPr>
        <p:spPr>
          <a:xfrm>
            <a:off x="838200" y="1769299"/>
            <a:ext cx="10400100" cy="34170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Minicomputers are digital computers, generally used in </a:t>
            </a:r>
            <a:r>
              <a:rPr lang="en-US" sz="2400" b="1" i="0" u="none" strike="noStrike" cap="none">
                <a:solidFill>
                  <a:schemeClr val="dk1"/>
                </a:solidFill>
                <a:latin typeface="Times New Roman"/>
                <a:ea typeface="Times New Roman"/>
                <a:cs typeface="Times New Roman"/>
                <a:sym typeface="Times New Roman"/>
              </a:rPr>
              <a:t>multi-user systems</a:t>
            </a:r>
            <a:r>
              <a:rPr lang="en-US" sz="24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They have high processing speed and high storage capacity than the microcomputers.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Minicomputers can support 4–200 users simultaneously.</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 The users can access the minicomputer through their PCs or terminal. They are used for real-time applications in industries, research centers, etc.</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314" name="Google Shape;314;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23</a:t>
            </a:fld>
            <a:endParaRPr sz="1400"/>
          </a:p>
        </p:txBody>
      </p:sp>
      <p:sp>
        <p:nvSpPr>
          <p:cNvPr id="315" name="Google Shape;315;p35"/>
          <p:cNvSpPr txBox="1"/>
          <p:nvPr/>
        </p:nvSpPr>
        <p:spPr>
          <a:xfrm>
            <a:off x="1209367" y="288443"/>
            <a:ext cx="1061576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Mainframe Computers</a:t>
            </a:r>
            <a:endParaRPr sz="1400" b="0" i="0" u="none" strike="noStrike" cap="none">
              <a:solidFill>
                <a:srgbClr val="000000"/>
              </a:solidFill>
              <a:latin typeface="Arial"/>
              <a:ea typeface="Arial"/>
              <a:cs typeface="Arial"/>
              <a:sym typeface="Arial"/>
            </a:endParaRPr>
          </a:p>
        </p:txBody>
      </p:sp>
      <p:sp>
        <p:nvSpPr>
          <p:cNvPr id="316" name="Google Shape;316;p35"/>
          <p:cNvSpPr txBox="1"/>
          <p:nvPr/>
        </p:nvSpPr>
        <p:spPr>
          <a:xfrm>
            <a:off x="632336" y="1636563"/>
            <a:ext cx="10915800" cy="42852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Mainframe computers are </a:t>
            </a:r>
            <a:r>
              <a:rPr lang="en-US" sz="2400" b="1" i="0" u="none" strike="noStrike" cap="none">
                <a:solidFill>
                  <a:schemeClr val="dk1"/>
                </a:solidFill>
                <a:latin typeface="Times New Roman"/>
                <a:ea typeface="Times New Roman"/>
                <a:cs typeface="Times New Roman"/>
                <a:sym typeface="Times New Roman"/>
              </a:rPr>
              <a:t>multi-user</a:t>
            </a:r>
            <a:r>
              <a:rPr lang="en-US" sz="2400" b="0" i="0" u="none" strike="noStrike" cap="none">
                <a:solidFill>
                  <a:schemeClr val="dk1"/>
                </a:solidFill>
                <a:latin typeface="Times New Roman"/>
                <a:ea typeface="Times New Roman"/>
                <a:cs typeface="Times New Roman"/>
                <a:sym typeface="Times New Roman"/>
              </a:rPr>
              <a:t>, </a:t>
            </a:r>
            <a:r>
              <a:rPr lang="en-US" sz="2400" b="1" i="0" u="none" strike="noStrike" cap="none">
                <a:solidFill>
                  <a:schemeClr val="dk1"/>
                </a:solidFill>
                <a:latin typeface="Times New Roman"/>
                <a:ea typeface="Times New Roman"/>
                <a:cs typeface="Times New Roman"/>
                <a:sym typeface="Times New Roman"/>
              </a:rPr>
              <a:t>multi-programming</a:t>
            </a:r>
            <a:r>
              <a:rPr lang="en-US" sz="2400" b="0" i="0" u="none" strike="noStrike" cap="none">
                <a:solidFill>
                  <a:schemeClr val="dk1"/>
                </a:solidFill>
                <a:latin typeface="Times New Roman"/>
                <a:ea typeface="Times New Roman"/>
                <a:cs typeface="Times New Roman"/>
                <a:sym typeface="Times New Roman"/>
              </a:rPr>
              <a:t> and high performance computers. </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They operate at a very high speed, have very large storage capacity and can handle the workload of many users.</a:t>
            </a:r>
            <a:endParaRPr sz="1400" b="0" i="0" u="none" strike="noStrike" cap="none">
              <a:solidFill>
                <a:srgbClr val="000000"/>
              </a:solidFill>
              <a:latin typeface="Arial"/>
              <a:ea typeface="Arial"/>
              <a:cs typeface="Arial"/>
              <a:sym typeface="Arial"/>
            </a:endParaRPr>
          </a:p>
          <a:p>
            <a:pPr marL="0" marR="0" lvl="0" indent="0" algn="just" rtl="0">
              <a:lnSpc>
                <a:spcPct val="115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Mainframe computers are large and powerful systems generally used in </a:t>
            </a:r>
            <a:r>
              <a:rPr lang="en-US" sz="2400" b="1" i="0" u="none" strike="noStrike" cap="none">
                <a:solidFill>
                  <a:schemeClr val="dk1"/>
                </a:solidFill>
                <a:latin typeface="Times New Roman"/>
                <a:ea typeface="Times New Roman"/>
                <a:cs typeface="Times New Roman"/>
                <a:sym typeface="Times New Roman"/>
              </a:rPr>
              <a:t>centralized databases</a:t>
            </a:r>
            <a:endParaRPr sz="2400" b="1" i="0" u="none" strike="noStrike" cap="none">
              <a:solidFill>
                <a:schemeClr val="dk1"/>
              </a:solidFill>
              <a:latin typeface="Times New Roman"/>
              <a:ea typeface="Times New Roman"/>
              <a:cs typeface="Times New Roman"/>
              <a:sym typeface="Times New Roman"/>
            </a:endParaRPr>
          </a:p>
          <a:p>
            <a:pPr marL="457200" marR="0" lvl="0" indent="0" algn="just" rtl="0">
              <a:lnSpc>
                <a:spcPct val="115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Used in Software companies.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323" name="Google Shape;32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24</a:t>
            </a:fld>
            <a:endParaRPr sz="1400"/>
          </a:p>
        </p:txBody>
      </p:sp>
      <p:sp>
        <p:nvSpPr>
          <p:cNvPr id="324" name="Google Shape;324;p36"/>
          <p:cNvSpPr txBox="1"/>
          <p:nvPr/>
        </p:nvSpPr>
        <p:spPr>
          <a:xfrm>
            <a:off x="1209367" y="288443"/>
            <a:ext cx="10615765"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Supercomputers</a:t>
            </a:r>
            <a:endParaRPr sz="1400" b="0" i="0" u="none" strike="noStrike" cap="none">
              <a:solidFill>
                <a:srgbClr val="000000"/>
              </a:solidFill>
              <a:latin typeface="Arial"/>
              <a:ea typeface="Arial"/>
              <a:cs typeface="Arial"/>
              <a:sym typeface="Arial"/>
            </a:endParaRPr>
          </a:p>
        </p:txBody>
      </p:sp>
      <p:sp>
        <p:nvSpPr>
          <p:cNvPr id="325" name="Google Shape;325;p36"/>
          <p:cNvSpPr txBox="1"/>
          <p:nvPr/>
        </p:nvSpPr>
        <p:spPr>
          <a:xfrm>
            <a:off x="838200" y="1695557"/>
            <a:ext cx="11192700" cy="386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Supercomputers are the fastest and the most expensive machines. </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They have high processing speed compared to other computers. </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Some of the faster supercomputers can perform trillions of calculations per second.</a:t>
            </a:r>
            <a:endParaRPr sz="1400" b="0" i="0" u="none" strike="noStrike" cap="none">
              <a:solidFill>
                <a:srgbClr val="000000"/>
              </a:solidFill>
              <a:latin typeface="Arial"/>
              <a:ea typeface="Arial"/>
              <a:cs typeface="Arial"/>
              <a:sym typeface="Arial"/>
            </a:endParaRPr>
          </a:p>
          <a:p>
            <a:pPr marL="342900" marR="0" lvl="0" indent="-190500" algn="just" rtl="0">
              <a:lnSpc>
                <a:spcPct val="115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15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Supercomputers are used for </a:t>
            </a:r>
            <a:r>
              <a:rPr lang="en-US" sz="2400" b="1" i="0" u="none" strike="noStrike" cap="none">
                <a:solidFill>
                  <a:schemeClr val="dk1"/>
                </a:solidFill>
                <a:latin typeface="Times New Roman"/>
                <a:ea typeface="Times New Roman"/>
                <a:cs typeface="Times New Roman"/>
                <a:sym typeface="Times New Roman"/>
              </a:rPr>
              <a:t>highly calculation-intensive tasks,</a:t>
            </a:r>
            <a:r>
              <a:rPr lang="en-US" sz="2400" b="0" i="0" u="none" strike="noStrike" cap="none">
                <a:solidFill>
                  <a:schemeClr val="dk1"/>
                </a:solidFill>
                <a:latin typeface="Times New Roman"/>
                <a:ea typeface="Times New Roman"/>
                <a:cs typeface="Times New Roman"/>
                <a:sym typeface="Times New Roman"/>
              </a:rPr>
              <a:t> such as, weather forecasting, climate research (global warming), molecular research, biological research, nuclear research and aircraft design.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22, 2024</a:t>
            </a:r>
            <a:endParaRPr/>
          </a:p>
        </p:txBody>
      </p:sp>
      <p:sp>
        <p:nvSpPr>
          <p:cNvPr id="332" name="Google Shape;33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pic>
        <p:nvPicPr>
          <p:cNvPr id="333" name="Google Shape;333;p37"/>
          <p:cNvPicPr preferRelativeResize="0"/>
          <p:nvPr/>
        </p:nvPicPr>
        <p:blipFill rotWithShape="1">
          <a:blip r:embed="rId3">
            <a:alphaModFix/>
          </a:blip>
          <a:srcRect/>
          <a:stretch/>
        </p:blipFill>
        <p:spPr>
          <a:xfrm>
            <a:off x="4193674" y="2989213"/>
            <a:ext cx="4416926" cy="1064239"/>
          </a:xfrm>
          <a:prstGeom prst="roundRect">
            <a:avLst>
              <a:gd name="adj" fmla="val 50000"/>
            </a:avLst>
          </a:prstGeom>
          <a:solidFill>
            <a:srgbClr val="FFFFFF"/>
          </a:solidFill>
          <a:ln w="76200" cap="sq" cmpd="sng">
            <a:solidFill>
              <a:srgbClr val="A8D08C"/>
            </a:solidFill>
            <a:prstDash val="solid"/>
            <a:miter lim="800000"/>
            <a:headEnd type="none" w="sm" len="sm"/>
            <a:tailEnd type="none" w="sm" len="sm"/>
          </a:ln>
          <a:effectLst>
            <a:reflection stA="33000" endPos="28000" dist="5000" dir="5400000" sy="-100000" algn="bl" rotWithShape="0"/>
          </a:effectLst>
        </p:spPr>
      </p:pic>
      <p:sp>
        <p:nvSpPr>
          <p:cNvPr id="334" name="Google Shape;334;p37"/>
          <p:cNvSpPr/>
          <p:nvPr/>
        </p:nvSpPr>
        <p:spPr>
          <a:xfrm>
            <a:off x="4551194" y="3167390"/>
            <a:ext cx="3811141"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 Any Questions?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22, 2024</a:t>
            </a:r>
            <a:endParaRPr/>
          </a:p>
        </p:txBody>
      </p:sp>
      <p:sp>
        <p:nvSpPr>
          <p:cNvPr id="341" name="Google Shape;34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pic>
        <p:nvPicPr>
          <p:cNvPr id="342" name="Google Shape;342;p38"/>
          <p:cNvPicPr preferRelativeResize="0"/>
          <p:nvPr/>
        </p:nvPicPr>
        <p:blipFill rotWithShape="1">
          <a:blip r:embed="rId3">
            <a:alphaModFix/>
          </a:blip>
          <a:srcRect/>
          <a:stretch/>
        </p:blipFill>
        <p:spPr>
          <a:xfrm>
            <a:off x="4193674" y="2989213"/>
            <a:ext cx="4416926" cy="1064239"/>
          </a:xfrm>
          <a:prstGeom prst="roundRect">
            <a:avLst>
              <a:gd name="adj" fmla="val 50000"/>
            </a:avLst>
          </a:prstGeom>
          <a:solidFill>
            <a:srgbClr val="FFFFFF"/>
          </a:solidFill>
          <a:ln w="76200" cap="sq" cmpd="sng">
            <a:solidFill>
              <a:srgbClr val="A8D08C"/>
            </a:solidFill>
            <a:prstDash val="solid"/>
            <a:miter lim="800000"/>
            <a:headEnd type="none" w="sm" len="sm"/>
            <a:tailEnd type="none" w="sm" len="sm"/>
          </a:ln>
          <a:effectLst>
            <a:reflection stA="33000" endPos="28000" dist="5000" dir="5400000" sy="-100000" algn="bl" rotWithShape="0"/>
          </a:effectLst>
        </p:spPr>
      </p:pic>
      <p:sp>
        <p:nvSpPr>
          <p:cNvPr id="343" name="Google Shape;343;p38"/>
          <p:cNvSpPr/>
          <p:nvPr/>
        </p:nvSpPr>
        <p:spPr>
          <a:xfrm>
            <a:off x="4551194" y="3167390"/>
            <a:ext cx="3811141" cy="7078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chemeClr val="dk1"/>
                </a:solidFill>
                <a:latin typeface="Times New Roman"/>
                <a:ea typeface="Times New Roman"/>
                <a:cs typeface="Times New Roman"/>
                <a:sym typeface="Times New Roman"/>
              </a:rPr>
              <a:t> 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29" name="Google Shape;1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3</a:t>
            </a:fld>
            <a:endParaRPr sz="1400"/>
          </a:p>
        </p:txBody>
      </p:sp>
      <p:sp>
        <p:nvSpPr>
          <p:cNvPr id="130" name="Google Shape;130;p15"/>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What is a Computer?</a:t>
            </a:r>
            <a:endParaRPr sz="1400" b="0" i="0" u="none" strike="noStrike" cap="none">
              <a:solidFill>
                <a:srgbClr val="000000"/>
              </a:solidFill>
              <a:latin typeface="Arial"/>
              <a:ea typeface="Arial"/>
              <a:cs typeface="Arial"/>
              <a:sym typeface="Arial"/>
            </a:endParaRPr>
          </a:p>
        </p:txBody>
      </p:sp>
      <p:pic>
        <p:nvPicPr>
          <p:cNvPr id="131" name="Google Shape;131;p15" descr="Computer Basics: What is a Computer?"/>
          <p:cNvPicPr preferRelativeResize="0"/>
          <p:nvPr/>
        </p:nvPicPr>
        <p:blipFill rotWithShape="1">
          <a:blip r:embed="rId3">
            <a:alphaModFix/>
          </a:blip>
          <a:srcRect/>
          <a:stretch/>
        </p:blipFill>
        <p:spPr>
          <a:xfrm>
            <a:off x="1539977" y="1418897"/>
            <a:ext cx="9112045" cy="4508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38" name="Google Shape;13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4</a:t>
            </a:fld>
            <a:endParaRPr sz="1400"/>
          </a:p>
        </p:txBody>
      </p:sp>
      <p:sp>
        <p:nvSpPr>
          <p:cNvPr id="139" name="Google Shape;139;p16"/>
          <p:cNvSpPr txBox="1"/>
          <p:nvPr/>
        </p:nvSpPr>
        <p:spPr>
          <a:xfrm>
            <a:off x="2549012" y="551828"/>
            <a:ext cx="6563033"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What is a Computer?</a:t>
            </a: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838200" y="1770341"/>
            <a:ext cx="10628586" cy="341632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The term computer is derived from the word </a:t>
            </a:r>
            <a:r>
              <a:rPr lang="en-US" sz="2400" b="1" i="0" u="none" strike="noStrike" cap="none">
                <a:solidFill>
                  <a:schemeClr val="dk1"/>
                </a:solidFill>
                <a:latin typeface="Times New Roman"/>
                <a:ea typeface="Times New Roman"/>
                <a:cs typeface="Times New Roman"/>
                <a:sym typeface="Times New Roman"/>
              </a:rPr>
              <a:t>compute</a:t>
            </a:r>
            <a:r>
              <a:rPr lang="en-US" sz="2400" b="0" i="0" u="none" strike="noStrike" cap="none">
                <a:solidFill>
                  <a:schemeClr val="dk1"/>
                </a:solidFill>
                <a:latin typeface="Times New Roman"/>
                <a:ea typeface="Times New Roman"/>
                <a:cs typeface="Times New Roman"/>
                <a:sym typeface="Times New Roman"/>
              </a:rPr>
              <a:t>. The word </a:t>
            </a:r>
            <a:r>
              <a:rPr lang="en-US" sz="2400" b="1" i="0" u="none" strike="noStrike" cap="none">
                <a:solidFill>
                  <a:schemeClr val="dk1"/>
                </a:solidFill>
                <a:latin typeface="Times New Roman"/>
                <a:ea typeface="Times New Roman"/>
                <a:cs typeface="Times New Roman"/>
                <a:sym typeface="Times New Roman"/>
              </a:rPr>
              <a:t>compute</a:t>
            </a:r>
            <a:r>
              <a:rPr lang="en-US" sz="2400" b="0" i="0" u="none" strike="noStrike" cap="none">
                <a:solidFill>
                  <a:schemeClr val="dk1"/>
                </a:solidFill>
                <a:latin typeface="Times New Roman"/>
                <a:ea typeface="Times New Roman"/>
                <a:cs typeface="Times New Roman"/>
                <a:sym typeface="Times New Roman"/>
              </a:rPr>
              <a:t> means to calculate.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0" i="0" u="none" strike="noStrike" cap="none">
                <a:solidFill>
                  <a:schemeClr val="dk1"/>
                </a:solidFill>
                <a:latin typeface="Times New Roman"/>
                <a:ea typeface="Times New Roman"/>
                <a:cs typeface="Times New Roman"/>
                <a:sym typeface="Times New Roman"/>
              </a:rPr>
              <a:t>A </a:t>
            </a:r>
            <a:r>
              <a:rPr lang="en-US" sz="2400" b="1" i="0" u="none" strike="noStrike" cap="none">
                <a:solidFill>
                  <a:schemeClr val="dk1"/>
                </a:solidFill>
                <a:latin typeface="Times New Roman"/>
                <a:ea typeface="Times New Roman"/>
                <a:cs typeface="Times New Roman"/>
                <a:sym typeface="Times New Roman"/>
              </a:rPr>
              <a:t>computer</a:t>
            </a:r>
            <a:r>
              <a:rPr lang="en-US" sz="2400" b="0" i="0" u="none" strike="noStrike" cap="none">
                <a:solidFill>
                  <a:schemeClr val="dk1"/>
                </a:solidFill>
                <a:latin typeface="Times New Roman"/>
                <a:ea typeface="Times New Roman"/>
                <a:cs typeface="Times New Roman"/>
                <a:sym typeface="Times New Roman"/>
              </a:rPr>
              <a:t> is an electronic machine that accepts data from the user, processes the data by performing calculations and operations on it, and generates the desired output results.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Computer</a:t>
            </a:r>
            <a:r>
              <a:rPr lang="en-US" sz="2400" b="0" i="0" u="none" strike="noStrike" cap="none">
                <a:solidFill>
                  <a:schemeClr val="dk1"/>
                </a:solidFill>
                <a:latin typeface="Times New Roman"/>
                <a:ea typeface="Times New Roman"/>
                <a:cs typeface="Times New Roman"/>
                <a:sym typeface="Times New Roman"/>
              </a:rPr>
              <a:t> performs both simple and complex operations, with speed and accuracy.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22, 2024</a:t>
            </a:r>
            <a:endParaRPr/>
          </a:p>
        </p:txBody>
      </p:sp>
      <p:sp>
        <p:nvSpPr>
          <p:cNvPr id="147" name="Google Shape;14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148" name="Google Shape;148;p17"/>
          <p:cNvPicPr preferRelativeResize="0"/>
          <p:nvPr/>
        </p:nvPicPr>
        <p:blipFill rotWithShape="1">
          <a:blip r:embed="rId3">
            <a:alphaModFix/>
          </a:blip>
          <a:srcRect/>
          <a:stretch/>
        </p:blipFill>
        <p:spPr>
          <a:xfrm>
            <a:off x="1740030" y="395977"/>
            <a:ext cx="8955679" cy="60660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22, 2024</a:t>
            </a:r>
            <a:endParaRPr/>
          </a:p>
        </p:txBody>
      </p:sp>
      <p:sp>
        <p:nvSpPr>
          <p:cNvPr id="155" name="Google Shape;1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56" name="Google Shape;156;p18"/>
          <p:cNvPicPr preferRelativeResize="0"/>
          <p:nvPr/>
        </p:nvPicPr>
        <p:blipFill rotWithShape="1">
          <a:blip r:embed="rId3">
            <a:alphaModFix/>
          </a:blip>
          <a:srcRect/>
          <a:stretch/>
        </p:blipFill>
        <p:spPr>
          <a:xfrm>
            <a:off x="1371600" y="595745"/>
            <a:ext cx="9116291" cy="57606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April 22, 2024</a:t>
            </a:r>
            <a:endParaRPr/>
          </a:p>
        </p:txBody>
      </p:sp>
      <p:sp>
        <p:nvSpPr>
          <p:cNvPr id="163" name="Google Shape;16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64" name="Google Shape;164;p19"/>
          <p:cNvPicPr preferRelativeResize="0"/>
          <p:nvPr/>
        </p:nvPicPr>
        <p:blipFill rotWithShape="1">
          <a:blip r:embed="rId3">
            <a:alphaModFix/>
          </a:blip>
          <a:srcRect/>
          <a:stretch/>
        </p:blipFill>
        <p:spPr>
          <a:xfrm>
            <a:off x="3207327" y="1563892"/>
            <a:ext cx="8146472" cy="4792458"/>
          </a:xfrm>
          <a:prstGeom prst="rect">
            <a:avLst/>
          </a:prstGeom>
          <a:noFill/>
          <a:ln>
            <a:noFill/>
          </a:ln>
        </p:spPr>
      </p:pic>
      <p:sp>
        <p:nvSpPr>
          <p:cNvPr id="165" name="Google Shape;165;p19"/>
          <p:cNvSpPr txBox="1"/>
          <p:nvPr/>
        </p:nvSpPr>
        <p:spPr>
          <a:xfrm>
            <a:off x="838199" y="1163782"/>
            <a:ext cx="320040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Times New Roman"/>
                <a:ea typeface="Times New Roman"/>
                <a:cs typeface="Times New Roman"/>
                <a:sym typeface="Times New Roman"/>
              </a:rPr>
              <a:t>Generations of Computers</a:t>
            </a:r>
            <a:r>
              <a:rPr lang="en-US" sz="2000" b="0" i="0" u="none" strike="noStrike" cap="none">
                <a:solidFill>
                  <a:schemeClr val="dk1"/>
                </a:solidFill>
                <a:latin typeface="Times New Roman"/>
                <a:ea typeface="Times New Roman"/>
                <a:cs typeface="Times New Roman"/>
                <a:sym typeface="Times New Roman"/>
              </a:rPr>
              <a:t>:</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72" name="Google Shape;17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8</a:t>
            </a:fld>
            <a:endParaRPr sz="1400"/>
          </a:p>
        </p:txBody>
      </p:sp>
      <p:sp>
        <p:nvSpPr>
          <p:cNvPr id="173" name="Google Shape;173;p20"/>
          <p:cNvSpPr txBox="1"/>
          <p:nvPr/>
        </p:nvSpPr>
        <p:spPr>
          <a:xfrm>
            <a:off x="1946789" y="539165"/>
            <a:ext cx="8524566"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Characteristics Of Computer</a:t>
            </a:r>
            <a:endParaRPr sz="1400" b="0" i="0" u="none" strike="noStrike" cap="none">
              <a:solidFill>
                <a:srgbClr val="000000"/>
              </a:solidFill>
              <a:latin typeface="Arial"/>
              <a:ea typeface="Arial"/>
              <a:cs typeface="Arial"/>
              <a:sym typeface="Arial"/>
            </a:endParaRPr>
          </a:p>
        </p:txBody>
      </p:sp>
      <p:sp>
        <p:nvSpPr>
          <p:cNvPr id="174" name="Google Shape;174;p20"/>
          <p:cNvSpPr txBox="1"/>
          <p:nvPr/>
        </p:nvSpPr>
        <p:spPr>
          <a:xfrm>
            <a:off x="521109" y="1495213"/>
            <a:ext cx="11130000" cy="45252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Speed: </a:t>
            </a:r>
            <a:r>
              <a:rPr lang="en-US" sz="2400" b="0" i="0" u="none" strike="noStrike" cap="none">
                <a:solidFill>
                  <a:schemeClr val="dk1"/>
                </a:solidFill>
                <a:latin typeface="Times New Roman"/>
                <a:ea typeface="Times New Roman"/>
                <a:cs typeface="Times New Roman"/>
                <a:sym typeface="Times New Roman"/>
              </a:rPr>
              <a:t>The computer can process data very fast, at the rate of millions of instructions per Second. </a:t>
            </a:r>
            <a:endParaRPr sz="1400" b="0" i="0" u="none" strike="noStrike" cap="none">
              <a:solidFill>
                <a:srgbClr val="000000"/>
              </a:solidFill>
              <a:latin typeface="Arial"/>
              <a:ea typeface="Arial"/>
              <a:cs typeface="Arial"/>
              <a:sym typeface="Arial"/>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Accuracy: </a:t>
            </a:r>
            <a:r>
              <a:rPr lang="en-US" sz="2400" b="0" i="0" u="none" strike="noStrike" cap="none">
                <a:solidFill>
                  <a:schemeClr val="dk1"/>
                </a:solidFill>
                <a:latin typeface="Times New Roman"/>
                <a:ea typeface="Times New Roman"/>
                <a:cs typeface="Times New Roman"/>
                <a:sym typeface="Times New Roman"/>
              </a:rPr>
              <a:t>The computer provides a high degree of accuracy.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Diligence:</a:t>
            </a:r>
            <a:r>
              <a:rPr lang="en-US" sz="2400" b="0" i="0" u="none" strike="noStrike" cap="none">
                <a:solidFill>
                  <a:schemeClr val="dk1"/>
                </a:solidFill>
                <a:latin typeface="Times New Roman"/>
                <a:ea typeface="Times New Roman"/>
                <a:cs typeface="Times New Roman"/>
                <a:sym typeface="Times New Roman"/>
              </a:rPr>
              <a:t> When used for a longer period of time, the computer does not get tired or fatigued.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Storage Capability: </a:t>
            </a:r>
            <a:r>
              <a:rPr lang="en-US" sz="2400" b="0" i="0" u="none" strike="noStrike" cap="none">
                <a:solidFill>
                  <a:schemeClr val="dk1"/>
                </a:solidFill>
                <a:latin typeface="Times New Roman"/>
                <a:ea typeface="Times New Roman"/>
                <a:cs typeface="Times New Roman"/>
                <a:sym typeface="Times New Roman"/>
              </a:rPr>
              <a:t>Large volumes of data and information can be stored in the computer and also retrieved whenever required. </a:t>
            </a:r>
            <a:endParaRPr sz="1400" b="0" i="0" u="none" strike="noStrike" cap="none">
              <a:solidFill>
                <a:srgbClr val="000000"/>
              </a:solidFill>
              <a:latin typeface="Arial"/>
              <a:ea typeface="Arial"/>
              <a:cs typeface="Arial"/>
              <a:sym typeface="Arial"/>
            </a:endParaRPr>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a:solidFill>
                <a:schemeClr val="dk1"/>
              </a:solidFill>
              <a:latin typeface="Times New Roman"/>
              <a:ea typeface="Times New Roman"/>
              <a:cs typeface="Times New Roman"/>
              <a:sym typeface="Times New Roman"/>
            </a:endParaRPr>
          </a:p>
          <a:p>
            <a:pPr marL="342900" marR="0" lvl="0" indent="-342900" algn="just" rtl="0">
              <a:lnSpc>
                <a:spcPct val="100000"/>
              </a:lnSpc>
              <a:spcBef>
                <a:spcPts val="0"/>
              </a:spcBef>
              <a:spcAft>
                <a:spcPts val="0"/>
              </a:spcAft>
              <a:buClr>
                <a:schemeClr val="dk1"/>
              </a:buClr>
              <a:buSzPts val="2400"/>
              <a:buFont typeface="Noto Sans Symbols"/>
              <a:buChar char="⮚"/>
            </a:pPr>
            <a:r>
              <a:rPr lang="en-US" sz="2400" b="1" i="0" u="none" strike="noStrike" cap="none">
                <a:solidFill>
                  <a:schemeClr val="dk1"/>
                </a:solidFill>
                <a:latin typeface="Times New Roman"/>
                <a:ea typeface="Times New Roman"/>
                <a:cs typeface="Times New Roman"/>
                <a:sym typeface="Times New Roman"/>
              </a:rPr>
              <a:t>Versatility: </a:t>
            </a:r>
            <a:r>
              <a:rPr lang="en-US" sz="2400" b="0" i="0" u="none" strike="noStrike" cap="none">
                <a:solidFill>
                  <a:schemeClr val="dk1"/>
                </a:solidFill>
                <a:latin typeface="Times New Roman"/>
                <a:ea typeface="Times New Roman"/>
                <a:cs typeface="Times New Roman"/>
                <a:sym typeface="Times New Roman"/>
              </a:rPr>
              <a:t>Computer is versatile in nature. It can perform different types of tasks with the same ease.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400"/>
              <a:t>April 22, 2024</a:t>
            </a:r>
            <a:endParaRPr sz="1400"/>
          </a:p>
        </p:txBody>
      </p:sp>
      <p:sp>
        <p:nvSpPr>
          <p:cNvPr id="181" name="Google Shape;1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fld id="{00000000-1234-1234-1234-123412341234}" type="slidenum">
              <a:rPr lang="en-US" sz="1400"/>
              <a:t>9</a:t>
            </a:fld>
            <a:endParaRPr sz="1400"/>
          </a:p>
        </p:txBody>
      </p:sp>
      <p:sp>
        <p:nvSpPr>
          <p:cNvPr id="182" name="Google Shape;182;p21"/>
          <p:cNvSpPr txBox="1"/>
          <p:nvPr/>
        </p:nvSpPr>
        <p:spPr>
          <a:xfrm>
            <a:off x="2374490" y="288443"/>
            <a:ext cx="760771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Times New Roman"/>
                <a:ea typeface="Times New Roman"/>
                <a:cs typeface="Times New Roman"/>
                <a:sym typeface="Times New Roman"/>
              </a:rPr>
              <a:t>Computer System</a:t>
            </a:r>
            <a:endParaRPr sz="1400" b="0" i="0" u="none" strike="noStrike" cap="none">
              <a:solidFill>
                <a:srgbClr val="000000"/>
              </a:solidFill>
              <a:latin typeface="Arial"/>
              <a:ea typeface="Arial"/>
              <a:cs typeface="Arial"/>
              <a:sym typeface="Arial"/>
            </a:endParaRPr>
          </a:p>
        </p:txBody>
      </p:sp>
      <p:pic>
        <p:nvPicPr>
          <p:cNvPr id="183" name="Google Shape;183;p21"/>
          <p:cNvPicPr preferRelativeResize="0"/>
          <p:nvPr/>
        </p:nvPicPr>
        <p:blipFill rotWithShape="1">
          <a:blip r:embed="rId3">
            <a:alphaModFix/>
          </a:blip>
          <a:srcRect/>
          <a:stretch/>
        </p:blipFill>
        <p:spPr>
          <a:xfrm>
            <a:off x="3105150" y="1151296"/>
            <a:ext cx="6877050" cy="41719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1301</Words>
  <Application>Microsoft Office PowerPoint</Application>
  <PresentationFormat>Widescreen</PresentationFormat>
  <Paragraphs>177</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Noto Sans Symbols</vt:lpstr>
      <vt:lpstr>Times New Roman</vt:lpstr>
      <vt:lpstr>Office Theme</vt:lpstr>
      <vt:lpstr>Introduction to computers and Computer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Computer Hardware</dc:title>
  <dc:creator>Shakil Mahmud</dc:creator>
  <cp:lastModifiedBy>Shakil Mahmud</cp:lastModifiedBy>
  <cp:revision>4</cp:revision>
  <dcterms:modified xsi:type="dcterms:W3CDTF">2025-04-09T02:21:41Z</dcterms:modified>
</cp:coreProperties>
</file>