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1"/>
  </p:notes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6" name="Google Shape;1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2: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4: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5: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6: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 name="Google Shape;13;p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 name="Google Shape;14;p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pic>
        <p:nvPicPr>
          <p:cNvPr id="15" name="Google Shape;15;p2"/>
          <p:cNvPicPr preferRelativeResize="0"/>
          <p:nvPr/>
        </p:nvPicPr>
        <p:blipFill rotWithShape="1">
          <a:blip r:embed="rId2">
            <a:alphaModFix/>
          </a:blip>
          <a:srcRect/>
          <a:stretch/>
        </p:blipFill>
        <p:spPr>
          <a:xfrm>
            <a:off x="7979569" y="92176"/>
            <a:ext cx="1071563" cy="7983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9" name="Google Shape;69;p11"/>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0" name="Google Shape;70;p1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1" name="Google Shape;71;p1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2"/>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6" name="Google Shape;76;p1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8" name="Google Shape;78;p1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85" name="Google Shape;85;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86" name="Google Shape;8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89" name="Google Shape;8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0"/>
        <p:cNvGrpSpPr/>
        <p:nvPr/>
      </p:nvGrpSpPr>
      <p:grpSpPr>
        <a:xfrm>
          <a:off x="0" y="0"/>
          <a:ext cx="0" cy="0"/>
          <a:chOff x="0" y="0"/>
          <a:chExt cx="0" cy="0"/>
        </a:xfrm>
      </p:grpSpPr>
      <p:sp>
        <p:nvSpPr>
          <p:cNvPr id="91" name="Google Shape;91;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2" name="Google Shape;92;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3" name="Google Shape;9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6" name="Google Shape;96;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7" name="Google Shape;97;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98" name="Google Shape;98;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1" name="Google Shape;101;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04" name="Google Shape;104;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05" name="Google Shape;10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108" name="Google Shape;108;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9"/>
        <p:cNvGrpSpPr/>
        <p:nvPr/>
      </p:nvGrpSpPr>
      <p:grpSpPr>
        <a:xfrm>
          <a:off x="0" y="0"/>
          <a:ext cx="0" cy="0"/>
          <a:chOff x="0" y="0"/>
          <a:chExt cx="0" cy="0"/>
        </a:xfrm>
      </p:grpSpPr>
      <p:sp>
        <p:nvSpPr>
          <p:cNvPr id="110" name="Google Shape;110;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2" name="Google Shape;112;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13" name="Google Shape;113;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14" name="Google Shape;11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3"/>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19" name="Google Shape;19;p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 name="Google Shape;20;p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 name="Google Shape;21;p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5"/>
        <p:cNvGrpSpPr/>
        <p:nvPr/>
      </p:nvGrpSpPr>
      <p:grpSpPr>
        <a:xfrm>
          <a:off x="0" y="0"/>
          <a:ext cx="0" cy="0"/>
          <a:chOff x="0" y="0"/>
          <a:chExt cx="0" cy="0"/>
        </a:xfrm>
      </p:grpSpPr>
      <p:sp>
        <p:nvSpPr>
          <p:cNvPr id="116" name="Google Shape;116;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117" name="Google Shape;117;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8"/>
        <p:cNvGrpSpPr/>
        <p:nvPr/>
      </p:nvGrpSpPr>
      <p:grpSpPr>
        <a:xfrm>
          <a:off x="0" y="0"/>
          <a:ext cx="0" cy="0"/>
          <a:chOff x="0" y="0"/>
          <a:chExt cx="0" cy="0"/>
        </a:xfrm>
      </p:grpSpPr>
      <p:sp>
        <p:nvSpPr>
          <p:cNvPr id="119" name="Google Shape;119;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0" name="Google Shape;120;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21" name="Google Shape;121;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Times New Roman"/>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4" name="Google Shape;24;p4"/>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25" name="Google Shape;25;p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6" name="Google Shape;26;p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7" name="Google Shape;27;p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0" name="Google Shape;30;p5"/>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1" name="Google Shape;31;p5"/>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2" name="Google Shape;32;p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3" name="Google Shape;33;p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4" name="Google Shape;34;p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37" name="Google Shape;37;p6"/>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38" name="Google Shape;38;p6"/>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39" name="Google Shape;39;p6"/>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40" name="Google Shape;40;p6"/>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41" name="Google Shape;41;p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2" name="Google Shape;42;p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3" name="Google Shape;43;p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6" name="Google Shape;46;p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7" name="Google Shape;47;p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48" name="Google Shape;48;p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1" name="Google Shape;51;p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2" name="Google Shape;52;p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5" name="Google Shape;55;p9"/>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56" name="Google Shape;56;p9"/>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57" name="Google Shape;57;p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9" name="Google Shape;59;p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Times New Roman"/>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2" name="Google Shape;62;p10"/>
          <p:cNvSpPr>
            <a:spLocks noGrp="1"/>
          </p:cNvSpPr>
          <p:nvPr>
            <p:ph type="pic" idx="2"/>
          </p:nvPr>
        </p:nvSpPr>
        <p:spPr>
          <a:xfrm>
            <a:off x="3887391" y="740569"/>
            <a:ext cx="4629300" cy="3655200"/>
          </a:xfrm>
          <a:prstGeom prst="rect">
            <a:avLst/>
          </a:prstGeom>
          <a:noFill/>
          <a:ln>
            <a:noFill/>
          </a:ln>
        </p:spPr>
      </p:sp>
      <p:sp>
        <p:nvSpPr>
          <p:cNvPr id="63" name="Google Shape;63;p10"/>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64" name="Google Shape;64;p1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5" name="Google Shape;65;p1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Times New Roman"/>
              <a:buNone/>
              <a:defRPr sz="33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Times New Roman"/>
                <a:ea typeface="Times New Roman"/>
                <a:cs typeface="Times New Roman"/>
                <a:sym typeface="Times New Roma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Times New Roman"/>
                <a:ea typeface="Times New Roman"/>
                <a:cs typeface="Times New Roman"/>
                <a:sym typeface="Times New Roma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1" name="Google Shape;81;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2" name="Google Shape;8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idx="4294967295"/>
          </p:nvPr>
        </p:nvSpPr>
        <p:spPr>
          <a:xfrm>
            <a:off x="891107" y="385754"/>
            <a:ext cx="7175400" cy="685800"/>
          </a:xfrm>
          <a:prstGeom prst="rect">
            <a:avLst/>
          </a:prstGeom>
          <a:noFill/>
          <a:ln>
            <a:noFill/>
          </a:ln>
        </p:spPr>
        <p:txBody>
          <a:bodyPr spcFirstLastPara="1" wrap="square" lIns="68575" tIns="34275" rIns="68575" bIns="34275" anchor="ctr" anchorCtr="0">
            <a:noAutofit/>
          </a:bodyPr>
          <a:lstStyle/>
          <a:p>
            <a:pPr marL="0" lvl="0" indent="0" algn="ctr" rtl="0">
              <a:lnSpc>
                <a:spcPct val="90000"/>
              </a:lnSpc>
              <a:spcBef>
                <a:spcPts val="0"/>
              </a:spcBef>
              <a:spcAft>
                <a:spcPts val="0"/>
              </a:spcAft>
              <a:buClr>
                <a:schemeClr val="dk1"/>
              </a:buClr>
              <a:buSzPts val="3000"/>
              <a:buFont typeface="Times New Roman"/>
              <a:buNone/>
            </a:pPr>
            <a:r>
              <a:rPr lang="en" sz="3000" b="1"/>
              <a:t>Introduction to computers and Computer Hardware</a:t>
            </a:r>
            <a:endParaRPr/>
          </a:p>
        </p:txBody>
      </p:sp>
      <p:sp>
        <p:nvSpPr>
          <p:cNvPr id="129" name="Google Shape;129;p25"/>
          <p:cNvSpPr txBox="1"/>
          <p:nvPr/>
        </p:nvSpPr>
        <p:spPr>
          <a:xfrm>
            <a:off x="2841434" y="2340113"/>
            <a:ext cx="3274800" cy="4233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 sz="2300" b="1" dirty="0" smtClean="0">
                <a:solidFill>
                  <a:schemeClr val="dk1"/>
                </a:solidFill>
                <a:latin typeface="Times New Roman"/>
                <a:ea typeface="Times New Roman"/>
                <a:cs typeface="Times New Roman"/>
                <a:sym typeface="Times New Roman"/>
              </a:rPr>
              <a:t>Syed Shakil Mahmud</a:t>
            </a:r>
            <a:endParaRPr sz="2300" b="1" i="0" u="none" strike="noStrike" cap="none" dirty="0">
              <a:solidFill>
                <a:schemeClr val="dk1"/>
              </a:solidFill>
              <a:latin typeface="Times New Roman"/>
              <a:ea typeface="Times New Roman"/>
              <a:cs typeface="Times New Roman"/>
              <a:sym typeface="Times New Roman"/>
            </a:endParaRPr>
          </a:p>
        </p:txBody>
      </p:sp>
      <p:sp>
        <p:nvSpPr>
          <p:cNvPr id="130" name="Google Shape;130;p25"/>
          <p:cNvSpPr txBox="1"/>
          <p:nvPr/>
        </p:nvSpPr>
        <p:spPr>
          <a:xfrm>
            <a:off x="0" y="2971519"/>
            <a:ext cx="8844600" cy="11775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Times New Roman"/>
                <a:ea typeface="Times New Roman"/>
                <a:cs typeface="Times New Roman"/>
                <a:sym typeface="Times New Roman"/>
              </a:rPr>
              <a:t>Lecturer</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Times New Roman"/>
                <a:ea typeface="Times New Roman"/>
                <a:cs typeface="Times New Roman"/>
                <a:sym typeface="Times New Roman"/>
              </a:rPr>
              <a:t>Department of Computer Science and Engineering</a:t>
            </a:r>
            <a:endParaRPr sz="11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 sz="2400" b="0" i="0" u="none" strike="noStrike" cap="none">
                <a:solidFill>
                  <a:schemeClr val="dk1"/>
                </a:solidFill>
                <a:latin typeface="Times New Roman"/>
                <a:ea typeface="Times New Roman"/>
                <a:cs typeface="Times New Roman"/>
                <a:sym typeface="Times New Roman"/>
              </a:rPr>
              <a:t>Bangladesh Army International University of Science and Technology</a:t>
            </a:r>
            <a:endParaRPr sz="1100" b="0" i="0" u="none" strike="noStrike" cap="none">
              <a:solidFill>
                <a:srgbClr val="000000"/>
              </a:solidFill>
              <a:latin typeface="Arial"/>
              <a:ea typeface="Arial"/>
              <a:cs typeface="Arial"/>
              <a:sym typeface="Arial"/>
            </a:endParaRPr>
          </a:p>
        </p:txBody>
      </p:sp>
      <p:sp>
        <p:nvSpPr>
          <p:cNvPr id="131" name="Google Shape;131;p25"/>
          <p:cNvSpPr/>
          <p:nvPr/>
        </p:nvSpPr>
        <p:spPr>
          <a:xfrm>
            <a:off x="3218331" y="1537241"/>
            <a:ext cx="2521200" cy="337200"/>
          </a:xfrm>
          <a:prstGeom prst="roundRect">
            <a:avLst>
              <a:gd name="adj" fmla="val 16667"/>
            </a:avLst>
          </a:prstGeom>
          <a:solidFill>
            <a:srgbClr val="8296B0"/>
          </a:solidFill>
          <a:ln w="12700" cap="flat" cmpd="sng">
            <a:solidFill>
              <a:srgbClr val="31538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chemeClr val="lt1"/>
                </a:solidFill>
                <a:latin typeface="Times New Roman"/>
                <a:ea typeface="Times New Roman"/>
                <a:cs typeface="Times New Roman"/>
                <a:sym typeface="Times New Roman"/>
              </a:rPr>
              <a:t>Presented by</a:t>
            </a:r>
            <a:endParaRPr sz="1800" b="0" i="0" u="none" strike="noStrike" cap="none">
              <a:solidFill>
                <a:schemeClr val="lt1"/>
              </a:solidFill>
              <a:latin typeface="Times New Roman"/>
              <a:ea typeface="Times New Roman"/>
              <a:cs typeface="Times New Roman"/>
              <a:sym typeface="Times New Roman"/>
            </a:endParaRPr>
          </a:p>
        </p:txBody>
      </p:sp>
      <p:sp>
        <p:nvSpPr>
          <p:cNvPr id="132" name="Google Shape;132;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2</a:t>
            </a:fld>
            <a:endParaRPr/>
          </a:p>
        </p:txBody>
      </p:sp>
      <p:sp>
        <p:nvSpPr>
          <p:cNvPr id="139" name="Google Shape;139;p26"/>
          <p:cNvSpPr txBox="1"/>
          <p:nvPr/>
        </p:nvSpPr>
        <p:spPr>
          <a:xfrm>
            <a:off x="2272444" y="308025"/>
            <a:ext cx="4986600" cy="4707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0" i="0" u="none" strike="noStrike" cap="none">
                <a:solidFill>
                  <a:schemeClr val="dk1"/>
                </a:solidFill>
                <a:latin typeface="Times New Roman"/>
                <a:ea typeface="Times New Roman"/>
                <a:cs typeface="Times New Roman"/>
                <a:sym typeface="Times New Roman"/>
              </a:rPr>
              <a:t>     </a:t>
            </a:r>
            <a:r>
              <a:rPr lang="en" sz="2700" b="1" i="0" u="none" strike="noStrike" cap="none">
                <a:solidFill>
                  <a:schemeClr val="dk1"/>
                </a:solidFill>
                <a:latin typeface="Times New Roman"/>
                <a:ea typeface="Times New Roman"/>
                <a:cs typeface="Times New Roman"/>
                <a:sym typeface="Times New Roman"/>
              </a:rPr>
              <a:t>      Computer Ports</a:t>
            </a:r>
            <a:endParaRPr sz="2700" b="1" i="0" u="none" strike="noStrike" cap="none">
              <a:solidFill>
                <a:schemeClr val="dk1"/>
              </a:solidFill>
              <a:latin typeface="Times New Roman"/>
              <a:ea typeface="Times New Roman"/>
              <a:cs typeface="Times New Roman"/>
              <a:sym typeface="Times New Roman"/>
            </a:endParaRPr>
          </a:p>
        </p:txBody>
      </p:sp>
      <p:sp>
        <p:nvSpPr>
          <p:cNvPr id="140" name="Google Shape;140;p26"/>
          <p:cNvSpPr txBox="1"/>
          <p:nvPr/>
        </p:nvSpPr>
        <p:spPr>
          <a:xfrm>
            <a:off x="441694" y="935719"/>
            <a:ext cx="8316900" cy="4105500"/>
          </a:xfrm>
          <a:prstGeom prst="rect">
            <a:avLst/>
          </a:prstGeom>
          <a:noFill/>
          <a:ln>
            <a:noFill/>
          </a:ln>
        </p:spPr>
        <p:txBody>
          <a:bodyPr spcFirstLastPara="1" wrap="square" lIns="68575" tIns="68575" rIns="68575" bIns="68575" anchor="t" anchorCtr="0">
            <a:noAutofit/>
          </a:bodyPr>
          <a:lstStyle/>
          <a:p>
            <a:pPr marL="342900" marR="0" lvl="0" indent="0" algn="just" rtl="0">
              <a:lnSpc>
                <a:spcPct val="115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just"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Ports are nothing but it is connections between external and internal input/output devices such as keyboards, mice, mouse, Disk Drive, and many more with motherboards using cables. </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15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just"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It allows to communicate between external devices or peripherals with a laptop or computer.</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15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a:t>
            </a:fld>
            <a:endParaRPr/>
          </a:p>
        </p:txBody>
      </p:sp>
      <p:sp>
        <p:nvSpPr>
          <p:cNvPr id="147" name="Google Shape;147;p27"/>
          <p:cNvSpPr txBox="1"/>
          <p:nvPr/>
        </p:nvSpPr>
        <p:spPr>
          <a:xfrm>
            <a:off x="2272444" y="308025"/>
            <a:ext cx="4986600" cy="470700"/>
          </a:xfrm>
          <a:prstGeom prst="rect">
            <a:avLst/>
          </a:prstGeom>
          <a:noFill/>
          <a:ln>
            <a:noFill/>
          </a:ln>
        </p:spPr>
        <p:txBody>
          <a:bodyPr spcFirstLastPara="1" wrap="square" lIns="68575" tIns="68575" rIns="68575" bIns="6857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 sz="2700" b="0" i="0" u="none" strike="noStrike" cap="none">
                <a:solidFill>
                  <a:schemeClr val="dk1"/>
                </a:solidFill>
                <a:latin typeface="Times New Roman"/>
                <a:ea typeface="Times New Roman"/>
                <a:cs typeface="Times New Roman"/>
                <a:sym typeface="Times New Roman"/>
              </a:rPr>
              <a:t>     </a:t>
            </a:r>
            <a:r>
              <a:rPr lang="en" sz="2700" b="1" i="0" u="none" strike="noStrike" cap="none">
                <a:solidFill>
                  <a:schemeClr val="dk1"/>
                </a:solidFill>
                <a:latin typeface="Times New Roman"/>
                <a:ea typeface="Times New Roman"/>
                <a:cs typeface="Times New Roman"/>
                <a:sym typeface="Times New Roman"/>
              </a:rPr>
              <a:t>      Computer Ports</a:t>
            </a:r>
            <a:endParaRPr sz="2700" b="1" i="0" u="none" strike="noStrike" cap="none">
              <a:solidFill>
                <a:schemeClr val="dk1"/>
              </a:solidFill>
              <a:latin typeface="Times New Roman"/>
              <a:ea typeface="Times New Roman"/>
              <a:cs typeface="Times New Roman"/>
              <a:sym typeface="Times New Roman"/>
            </a:endParaRPr>
          </a:p>
        </p:txBody>
      </p:sp>
      <p:sp>
        <p:nvSpPr>
          <p:cNvPr id="148" name="Google Shape;148;p27"/>
          <p:cNvSpPr txBox="1"/>
          <p:nvPr/>
        </p:nvSpPr>
        <p:spPr>
          <a:xfrm>
            <a:off x="441694" y="865969"/>
            <a:ext cx="8316900" cy="4174800"/>
          </a:xfrm>
          <a:prstGeom prst="rect">
            <a:avLst/>
          </a:prstGeom>
          <a:noFill/>
          <a:ln>
            <a:noFill/>
          </a:ln>
        </p:spPr>
        <p:txBody>
          <a:bodyPr spcFirstLastPara="1" wrap="square" lIns="68575" tIns="68575" rIns="68575" bIns="68575" anchor="t" anchorCtr="0">
            <a:noAutofit/>
          </a:bodyPr>
          <a:lstStyle/>
          <a:p>
            <a:pPr marL="0" marR="0" lvl="0" indent="0" algn="just" rtl="0">
              <a:lnSpc>
                <a:spcPct val="150000"/>
              </a:lnSpc>
              <a:spcBef>
                <a:spcPts val="0"/>
              </a:spcBef>
              <a:spcAft>
                <a:spcPts val="0"/>
              </a:spcAft>
              <a:buClr>
                <a:srgbClr val="000000"/>
              </a:buClr>
              <a:buSzPts val="2100"/>
              <a:buFont typeface="Arial"/>
              <a:buNone/>
            </a:pPr>
            <a:r>
              <a:rPr lang="en" sz="2100" b="0" i="0" u="none" strike="noStrike" cap="none">
                <a:solidFill>
                  <a:schemeClr val="dk1"/>
                </a:solidFill>
                <a:highlight>
                  <a:schemeClr val="lt1"/>
                </a:highlight>
                <a:latin typeface="Times New Roman"/>
                <a:ea typeface="Times New Roman"/>
                <a:cs typeface="Times New Roman"/>
                <a:sym typeface="Times New Roman"/>
              </a:rPr>
              <a:t>There are different characteristics of computer ports:</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l"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Computer ports are the slots in the motherboard in which cables of the external devices are plugged in for communication.</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just"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It allow unidirectional and bi-directional communication between the computer and connected devices. </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just"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Some ports, like USB and Thunderbolt, can transmit both data and power</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298450" algn="just" rtl="0">
              <a:lnSpc>
                <a:spcPct val="115000"/>
              </a:lnSpc>
              <a:spcBef>
                <a:spcPts val="0"/>
              </a:spcBef>
              <a:spcAft>
                <a:spcPts val="0"/>
              </a:spcAft>
              <a:buClr>
                <a:schemeClr val="dk1"/>
              </a:buClr>
              <a:buSzPts val="2100"/>
              <a:buFont typeface="Times New Roman"/>
              <a:buChar char="➢"/>
            </a:pPr>
            <a:r>
              <a:rPr lang="en" sz="2100" b="0" i="0" u="none" strike="noStrike" cap="none">
                <a:solidFill>
                  <a:schemeClr val="dk1"/>
                </a:solidFill>
                <a:highlight>
                  <a:schemeClr val="lt1"/>
                </a:highlight>
                <a:latin typeface="Times New Roman"/>
                <a:ea typeface="Times New Roman"/>
                <a:cs typeface="Times New Roman"/>
                <a:sym typeface="Times New Roman"/>
              </a:rPr>
              <a:t>Many ports allow "</a:t>
            </a:r>
            <a:r>
              <a:rPr lang="en" sz="2100" b="1" i="0" u="none" strike="noStrike" cap="none">
                <a:solidFill>
                  <a:schemeClr val="dk1"/>
                </a:solidFill>
                <a:highlight>
                  <a:schemeClr val="lt1"/>
                </a:highlight>
                <a:latin typeface="Times New Roman"/>
                <a:ea typeface="Times New Roman"/>
                <a:cs typeface="Times New Roman"/>
                <a:sym typeface="Times New Roman"/>
              </a:rPr>
              <a:t>hot-plugging</a:t>
            </a:r>
            <a:r>
              <a:rPr lang="en" sz="2100" b="0" i="0" u="none" strike="noStrike" cap="none">
                <a:solidFill>
                  <a:schemeClr val="dk1"/>
                </a:solidFill>
                <a:highlight>
                  <a:schemeClr val="lt1"/>
                </a:highlight>
                <a:latin typeface="Times New Roman"/>
                <a:ea typeface="Times New Roman"/>
                <a:cs typeface="Times New Roman"/>
                <a:sym typeface="Times New Roman"/>
              </a:rPr>
              <a:t>," meaning devices can be connected or disconnected while the computer is on without needing to restart the device.</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15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a:p>
            <a:pPr marL="342900" marR="0" lvl="0" indent="0" algn="just" rtl="0">
              <a:lnSpc>
                <a:spcPct val="100000"/>
              </a:lnSpc>
              <a:spcBef>
                <a:spcPts val="0"/>
              </a:spcBef>
              <a:spcAft>
                <a:spcPts val="0"/>
              </a:spcAft>
              <a:buClr>
                <a:srgbClr val="000000"/>
              </a:buClr>
              <a:buSzPts val="2100"/>
              <a:buFont typeface="Arial"/>
              <a:buNone/>
            </a:pPr>
            <a:endParaRPr sz="2100" b="0" i="0" u="none" strike="noStrike" cap="none">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4</a:t>
            </a:fld>
            <a:endParaRPr/>
          </a:p>
        </p:txBody>
      </p:sp>
      <p:sp>
        <p:nvSpPr>
          <p:cNvPr id="155" name="Google Shape;155;p28"/>
          <p:cNvSpPr txBox="1"/>
          <p:nvPr/>
        </p:nvSpPr>
        <p:spPr>
          <a:xfrm>
            <a:off x="2150381" y="168544"/>
            <a:ext cx="5666700" cy="5232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Times New Roman"/>
                <a:ea typeface="Times New Roman"/>
                <a:cs typeface="Times New Roman"/>
                <a:sym typeface="Times New Roman"/>
              </a:rPr>
              <a:t>Types of Ports</a:t>
            </a:r>
            <a:endParaRPr sz="2700" b="1" i="0" u="none" strike="noStrike" cap="none">
              <a:solidFill>
                <a:schemeClr val="dk1"/>
              </a:solidFill>
              <a:latin typeface="Times New Roman"/>
              <a:ea typeface="Times New Roman"/>
              <a:cs typeface="Times New Roman"/>
              <a:sym typeface="Times New Roman"/>
            </a:endParaRPr>
          </a:p>
        </p:txBody>
      </p:sp>
      <p:sp>
        <p:nvSpPr>
          <p:cNvPr id="156" name="Google Shape;156;p28"/>
          <p:cNvSpPr txBox="1"/>
          <p:nvPr/>
        </p:nvSpPr>
        <p:spPr>
          <a:xfrm>
            <a:off x="511444" y="831094"/>
            <a:ext cx="8456100" cy="39363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1400"/>
              </a:spcBef>
              <a:spcAft>
                <a:spcPts val="0"/>
              </a:spcAft>
              <a:buClr>
                <a:srgbClr val="000000"/>
              </a:buClr>
              <a:buSzPts val="2100"/>
              <a:buFont typeface="Arial"/>
              <a:buNone/>
            </a:pPr>
            <a:r>
              <a:rPr lang="en" sz="2100" b="1" i="0" u="none" strike="noStrike" cap="none">
                <a:solidFill>
                  <a:schemeClr val="dk1"/>
                </a:solidFill>
                <a:highlight>
                  <a:schemeClr val="lt1"/>
                </a:highlight>
                <a:latin typeface="Times New Roman"/>
                <a:ea typeface="Times New Roman"/>
                <a:cs typeface="Times New Roman"/>
                <a:sym typeface="Times New Roman"/>
              </a:rPr>
              <a:t>1. Serial Port(COM Port)</a:t>
            </a: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1400"/>
              </a:spcBef>
              <a:spcAft>
                <a:spcPts val="0"/>
              </a:spcAft>
              <a:buClr>
                <a:srgbClr val="000000"/>
              </a:buClr>
              <a:buSzPts val="2100"/>
              <a:buFont typeface="Arial"/>
              <a:buNone/>
            </a:pPr>
            <a:r>
              <a:rPr lang="en" sz="2100" b="0" i="0" u="none" strike="noStrike" cap="none">
                <a:solidFill>
                  <a:schemeClr val="dk1"/>
                </a:solidFill>
                <a:highlight>
                  <a:schemeClr val="lt1"/>
                </a:highlight>
                <a:latin typeface="Times New Roman"/>
                <a:ea typeface="Times New Roman"/>
                <a:cs typeface="Times New Roman"/>
                <a:sym typeface="Times New Roman"/>
              </a:rPr>
              <a:t>A serial port is also called a communication port and they are used for connection of external devices like a modem, mouse, or keyboard (basically in older PCs). Serial cables are cheaper to make in comparison to parallel cables and they are easier to shield from interference. The rate of transmission of data in the serial port is 115 KB/sec.</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60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pic>
        <p:nvPicPr>
          <p:cNvPr id="157" name="Google Shape;157;p28"/>
          <p:cNvPicPr preferRelativeResize="0"/>
          <p:nvPr/>
        </p:nvPicPr>
        <p:blipFill rotWithShape="1">
          <a:blip r:embed="rId3">
            <a:alphaModFix/>
          </a:blip>
          <a:srcRect/>
          <a:stretch/>
        </p:blipFill>
        <p:spPr>
          <a:xfrm>
            <a:off x="3041287" y="3382594"/>
            <a:ext cx="3396487" cy="1524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5</a:t>
            </a:fld>
            <a:endParaRPr/>
          </a:p>
        </p:txBody>
      </p:sp>
      <p:sp>
        <p:nvSpPr>
          <p:cNvPr id="164" name="Google Shape;164;p29"/>
          <p:cNvSpPr txBox="1"/>
          <p:nvPr/>
        </p:nvSpPr>
        <p:spPr>
          <a:xfrm>
            <a:off x="2150381" y="168544"/>
            <a:ext cx="5666700" cy="5232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Times New Roman"/>
                <a:ea typeface="Times New Roman"/>
                <a:cs typeface="Times New Roman"/>
                <a:sym typeface="Times New Roman"/>
              </a:rPr>
              <a:t>Types of Ports</a:t>
            </a:r>
            <a:endParaRPr sz="2700" b="1" i="0" u="none" strike="noStrike" cap="none">
              <a:solidFill>
                <a:schemeClr val="dk1"/>
              </a:solidFill>
              <a:latin typeface="Times New Roman"/>
              <a:ea typeface="Times New Roman"/>
              <a:cs typeface="Times New Roman"/>
              <a:sym typeface="Times New Roman"/>
            </a:endParaRPr>
          </a:p>
        </p:txBody>
      </p:sp>
      <p:sp>
        <p:nvSpPr>
          <p:cNvPr id="165" name="Google Shape;165;p29"/>
          <p:cNvSpPr txBox="1"/>
          <p:nvPr/>
        </p:nvSpPr>
        <p:spPr>
          <a:xfrm>
            <a:off x="511444" y="831094"/>
            <a:ext cx="8456100" cy="39363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1400"/>
              </a:spcBef>
              <a:spcAft>
                <a:spcPts val="0"/>
              </a:spcAft>
              <a:buClr>
                <a:srgbClr val="000000"/>
              </a:buClr>
              <a:buSzPts val="2100"/>
              <a:buFont typeface="Arial"/>
              <a:buNone/>
            </a:pPr>
            <a:r>
              <a:rPr lang="en" sz="2100" b="1" i="0" u="none" strike="noStrike" cap="none">
                <a:solidFill>
                  <a:schemeClr val="dk1"/>
                </a:solidFill>
                <a:highlight>
                  <a:schemeClr val="lt1"/>
                </a:highlight>
                <a:latin typeface="Times New Roman"/>
                <a:ea typeface="Times New Roman"/>
                <a:cs typeface="Times New Roman"/>
                <a:sym typeface="Times New Roman"/>
              </a:rPr>
              <a:t>2. Parallel Port (LPT Ports)</a:t>
            </a: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1400"/>
              </a:spcBef>
              <a:spcAft>
                <a:spcPts val="0"/>
              </a:spcAft>
              <a:buClr>
                <a:srgbClr val="000000"/>
              </a:buClr>
              <a:buSzPts val="2100"/>
              <a:buFont typeface="Arial"/>
              <a:buNone/>
            </a:pPr>
            <a:r>
              <a:rPr lang="en" sz="2100" b="0" i="0" u="none" strike="noStrike" cap="none">
                <a:solidFill>
                  <a:schemeClr val="dk1"/>
                </a:solidFill>
                <a:highlight>
                  <a:schemeClr val="lt1"/>
                </a:highlight>
                <a:latin typeface="Times New Roman"/>
                <a:ea typeface="Times New Roman"/>
                <a:cs typeface="Times New Roman"/>
                <a:sym typeface="Times New Roman"/>
              </a:rPr>
              <a:t>Parallel ports are generally used for connecting scanners and printers. It can send several bits at the same time as it uses parallel communication. Its data transfer speed is much higher in comparison with the serial port. It is a 25-pin model. </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60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pic>
        <p:nvPicPr>
          <p:cNvPr id="166" name="Google Shape;166;p29"/>
          <p:cNvPicPr preferRelativeResize="0"/>
          <p:nvPr/>
        </p:nvPicPr>
        <p:blipFill rotWithShape="1">
          <a:blip r:embed="rId3">
            <a:alphaModFix/>
          </a:blip>
          <a:srcRect/>
          <a:stretch/>
        </p:blipFill>
        <p:spPr>
          <a:xfrm>
            <a:off x="2496600" y="3108976"/>
            <a:ext cx="4150800" cy="138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6</a:t>
            </a:fld>
            <a:endParaRPr/>
          </a:p>
        </p:txBody>
      </p:sp>
      <p:sp>
        <p:nvSpPr>
          <p:cNvPr id="173" name="Google Shape;173;p30"/>
          <p:cNvSpPr txBox="1"/>
          <p:nvPr/>
        </p:nvSpPr>
        <p:spPr>
          <a:xfrm>
            <a:off x="2150381" y="168544"/>
            <a:ext cx="5666700" cy="5232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Times New Roman"/>
                <a:ea typeface="Times New Roman"/>
                <a:cs typeface="Times New Roman"/>
                <a:sym typeface="Times New Roman"/>
              </a:rPr>
              <a:t>Types of Ports</a:t>
            </a:r>
            <a:endParaRPr sz="2700" b="1" i="0" u="none" strike="noStrike" cap="none">
              <a:solidFill>
                <a:schemeClr val="dk1"/>
              </a:solidFill>
              <a:latin typeface="Times New Roman"/>
              <a:ea typeface="Times New Roman"/>
              <a:cs typeface="Times New Roman"/>
              <a:sym typeface="Times New Roman"/>
            </a:endParaRPr>
          </a:p>
        </p:txBody>
      </p:sp>
      <p:sp>
        <p:nvSpPr>
          <p:cNvPr id="174" name="Google Shape;174;p30"/>
          <p:cNvSpPr txBox="1"/>
          <p:nvPr/>
        </p:nvSpPr>
        <p:spPr>
          <a:xfrm>
            <a:off x="511444" y="831094"/>
            <a:ext cx="8456100" cy="39363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1400"/>
              </a:spcBef>
              <a:spcAft>
                <a:spcPts val="0"/>
              </a:spcAft>
              <a:buClr>
                <a:srgbClr val="000000"/>
              </a:buClr>
              <a:buSzPts val="2100"/>
              <a:buFont typeface="Arial"/>
              <a:buNone/>
            </a:pPr>
            <a:r>
              <a:rPr lang="en" sz="2100" b="1" i="0" u="none" strike="noStrike" cap="none">
                <a:solidFill>
                  <a:schemeClr val="dk1"/>
                </a:solidFill>
                <a:highlight>
                  <a:schemeClr val="lt1"/>
                </a:highlight>
                <a:latin typeface="Times New Roman"/>
                <a:ea typeface="Times New Roman"/>
                <a:cs typeface="Times New Roman"/>
                <a:sym typeface="Times New Roman"/>
              </a:rPr>
              <a:t>3. USB (Universal Serial Bus)</a:t>
            </a: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1400"/>
              </a:spcBef>
              <a:spcAft>
                <a:spcPts val="0"/>
              </a:spcAft>
              <a:buClr>
                <a:srgbClr val="000000"/>
              </a:buClr>
              <a:buSzPts val="2100"/>
              <a:buFont typeface="Arial"/>
              <a:buNone/>
            </a:pPr>
            <a:r>
              <a:rPr lang="en" sz="2100" b="0" i="0" u="none" strike="noStrike" cap="none">
                <a:solidFill>
                  <a:schemeClr val="dk1"/>
                </a:solidFill>
                <a:highlight>
                  <a:schemeClr val="lt1"/>
                </a:highlight>
                <a:latin typeface="Times New Roman"/>
                <a:ea typeface="Times New Roman"/>
                <a:cs typeface="Times New Roman"/>
                <a:sym typeface="Times New Roman"/>
              </a:rPr>
              <a:t>This can connect all kinds of external USB devices, like external hard disk, printer, scanner, mouse, keyboard, etc. There are a minimum of two USB Ports provided in most of the computer systems. It is a kind of new type serial connection Port that is much faster than the old serial Ports. The data transfer rate in this is 12 megabits per second.It also provides plug-and-play communication.</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60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pic>
        <p:nvPicPr>
          <p:cNvPr id="175" name="Google Shape;175;p30"/>
          <p:cNvPicPr preferRelativeResize="0"/>
          <p:nvPr/>
        </p:nvPicPr>
        <p:blipFill rotWithShape="1">
          <a:blip r:embed="rId3">
            <a:alphaModFix/>
          </a:blip>
          <a:srcRect/>
          <a:stretch/>
        </p:blipFill>
        <p:spPr>
          <a:xfrm>
            <a:off x="3121819" y="3411563"/>
            <a:ext cx="2900363" cy="1629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7</a:t>
            </a:fld>
            <a:endParaRPr/>
          </a:p>
        </p:txBody>
      </p:sp>
      <p:sp>
        <p:nvSpPr>
          <p:cNvPr id="182" name="Google Shape;182;p31"/>
          <p:cNvSpPr txBox="1"/>
          <p:nvPr/>
        </p:nvSpPr>
        <p:spPr>
          <a:xfrm>
            <a:off x="2150381" y="168544"/>
            <a:ext cx="5666700" cy="5232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Times New Roman"/>
                <a:ea typeface="Times New Roman"/>
                <a:cs typeface="Times New Roman"/>
                <a:sym typeface="Times New Roman"/>
              </a:rPr>
              <a:t>Types of Ports</a:t>
            </a:r>
            <a:endParaRPr sz="2700" b="1" i="0" u="none" strike="noStrike" cap="none">
              <a:solidFill>
                <a:schemeClr val="dk1"/>
              </a:solidFill>
              <a:latin typeface="Times New Roman"/>
              <a:ea typeface="Times New Roman"/>
              <a:cs typeface="Times New Roman"/>
              <a:sym typeface="Times New Roman"/>
            </a:endParaRPr>
          </a:p>
        </p:txBody>
      </p:sp>
      <p:sp>
        <p:nvSpPr>
          <p:cNvPr id="183" name="Google Shape;183;p31"/>
          <p:cNvSpPr txBox="1"/>
          <p:nvPr/>
        </p:nvSpPr>
        <p:spPr>
          <a:xfrm>
            <a:off x="511444" y="831094"/>
            <a:ext cx="8456100" cy="39363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1400"/>
              </a:spcBef>
              <a:spcAft>
                <a:spcPts val="0"/>
              </a:spcAft>
              <a:buClr>
                <a:srgbClr val="000000"/>
              </a:buClr>
              <a:buSzPts val="2100"/>
              <a:buFont typeface="Arial"/>
              <a:buNone/>
            </a:pPr>
            <a:r>
              <a:rPr lang="en" sz="2100" b="1" i="0" u="none" strike="noStrike" cap="none" dirty="0">
                <a:solidFill>
                  <a:schemeClr val="dk1"/>
                </a:solidFill>
                <a:highlight>
                  <a:schemeClr val="lt1"/>
                </a:highlight>
                <a:latin typeface="Times New Roman"/>
                <a:ea typeface="Times New Roman"/>
                <a:cs typeface="Times New Roman"/>
                <a:sym typeface="Times New Roman"/>
              </a:rPr>
              <a:t>4. VGA Port</a:t>
            </a:r>
            <a:endParaRPr sz="21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1400"/>
              </a:spcBef>
              <a:spcAft>
                <a:spcPts val="0"/>
              </a:spcAft>
              <a:buClr>
                <a:srgbClr val="000000"/>
              </a:buClr>
              <a:buSzPts val="2100"/>
              <a:buFont typeface="Arial"/>
              <a:buNone/>
            </a:pPr>
            <a:r>
              <a:rPr lang="en" sz="2100" b="0" i="0" u="none" strike="noStrike" cap="none" dirty="0">
                <a:solidFill>
                  <a:schemeClr val="dk1"/>
                </a:solidFill>
                <a:highlight>
                  <a:schemeClr val="lt1"/>
                </a:highlight>
                <a:latin typeface="Times New Roman"/>
                <a:ea typeface="Times New Roman"/>
                <a:cs typeface="Times New Roman"/>
                <a:sym typeface="Times New Roman"/>
              </a:rPr>
              <a:t>VGA ports also known as Video </a:t>
            </a:r>
            <a:r>
              <a:rPr lang="en" sz="2100" b="0" i="0" u="none" strike="noStrike" cap="none" dirty="0">
                <a:solidFill>
                  <a:srgbClr val="000000"/>
                </a:solidFill>
                <a:highlight>
                  <a:schemeClr val="lt1"/>
                </a:highlight>
                <a:latin typeface="Times New Roman"/>
                <a:ea typeface="Times New Roman"/>
                <a:cs typeface="Times New Roman"/>
                <a:sym typeface="Times New Roman"/>
              </a:rPr>
              <a:t>Graphic Array </a:t>
            </a:r>
            <a:r>
              <a:rPr lang="en" sz="2100" b="0" i="0" u="none" strike="noStrike" cap="none" dirty="0">
                <a:solidFill>
                  <a:schemeClr val="dk1"/>
                </a:solidFill>
                <a:highlight>
                  <a:schemeClr val="lt1"/>
                </a:highlight>
                <a:latin typeface="Times New Roman"/>
                <a:ea typeface="Times New Roman"/>
                <a:cs typeface="Times New Roman"/>
                <a:sym typeface="Times New Roman"/>
              </a:rPr>
              <a:t>connectors are those which connect the monitor to a computer’s video card. VGA port has 15 holes and it is similar to the serial port connector. But VGA Ports have holes in it and the serial port connector has pins in it.</a:t>
            </a:r>
            <a:endParaRPr sz="2100" b="0"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dirty="0">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600"/>
              </a:spcBef>
              <a:spcAft>
                <a:spcPts val="0"/>
              </a:spcAft>
              <a:buClr>
                <a:srgbClr val="000000"/>
              </a:buClr>
              <a:buSzPts val="2100"/>
              <a:buFont typeface="Arial"/>
              <a:buNone/>
            </a:pPr>
            <a:endParaRPr sz="21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dirty="0">
              <a:solidFill>
                <a:schemeClr val="dk1"/>
              </a:solidFill>
              <a:latin typeface="Times New Roman"/>
              <a:ea typeface="Times New Roman"/>
              <a:cs typeface="Times New Roman"/>
              <a:sym typeface="Times New Roman"/>
            </a:endParaRPr>
          </a:p>
        </p:txBody>
      </p:sp>
      <p:pic>
        <p:nvPicPr>
          <p:cNvPr id="184" name="Google Shape;184;p31"/>
          <p:cNvPicPr preferRelativeResize="0"/>
          <p:nvPr/>
        </p:nvPicPr>
        <p:blipFill rotWithShape="1">
          <a:blip r:embed="rId3">
            <a:alphaModFix/>
          </a:blip>
          <a:srcRect/>
          <a:stretch/>
        </p:blipFill>
        <p:spPr>
          <a:xfrm>
            <a:off x="5044687" y="2913321"/>
            <a:ext cx="3749382" cy="21277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8</a:t>
            </a:fld>
            <a:endParaRPr/>
          </a:p>
        </p:txBody>
      </p:sp>
      <p:sp>
        <p:nvSpPr>
          <p:cNvPr id="191" name="Google Shape;191;p32"/>
          <p:cNvSpPr txBox="1"/>
          <p:nvPr/>
        </p:nvSpPr>
        <p:spPr>
          <a:xfrm>
            <a:off x="2150381" y="168544"/>
            <a:ext cx="5666700" cy="5232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2700"/>
              <a:buFont typeface="Arial"/>
              <a:buNone/>
            </a:pPr>
            <a:r>
              <a:rPr lang="en" sz="2700" b="1" i="0" u="none" strike="noStrike" cap="none">
                <a:solidFill>
                  <a:schemeClr val="dk1"/>
                </a:solidFill>
                <a:latin typeface="Times New Roman"/>
                <a:ea typeface="Times New Roman"/>
                <a:cs typeface="Times New Roman"/>
                <a:sym typeface="Times New Roman"/>
              </a:rPr>
              <a:t>Types of Ports</a:t>
            </a:r>
            <a:endParaRPr sz="2700" b="1" i="0" u="none" strike="noStrike" cap="none">
              <a:solidFill>
                <a:schemeClr val="dk1"/>
              </a:solidFill>
              <a:latin typeface="Times New Roman"/>
              <a:ea typeface="Times New Roman"/>
              <a:cs typeface="Times New Roman"/>
              <a:sym typeface="Times New Roman"/>
            </a:endParaRPr>
          </a:p>
        </p:txBody>
      </p:sp>
      <p:sp>
        <p:nvSpPr>
          <p:cNvPr id="192" name="Google Shape;192;p32"/>
          <p:cNvSpPr txBox="1"/>
          <p:nvPr/>
        </p:nvSpPr>
        <p:spPr>
          <a:xfrm>
            <a:off x="511444" y="831094"/>
            <a:ext cx="8456100" cy="3936300"/>
          </a:xfrm>
          <a:prstGeom prst="rect">
            <a:avLst/>
          </a:prstGeom>
          <a:noFill/>
          <a:ln>
            <a:noFill/>
          </a:ln>
        </p:spPr>
        <p:txBody>
          <a:bodyPr spcFirstLastPara="1" wrap="square" lIns="68575" tIns="68575" rIns="68575" bIns="68575" anchor="t" anchorCtr="0">
            <a:noAutofit/>
          </a:bodyPr>
          <a:lstStyle/>
          <a:p>
            <a:pPr marL="0" marR="0" lvl="0" indent="0" algn="l" rtl="0">
              <a:lnSpc>
                <a:spcPct val="115000"/>
              </a:lnSpc>
              <a:spcBef>
                <a:spcPts val="1400"/>
              </a:spcBef>
              <a:spcAft>
                <a:spcPts val="0"/>
              </a:spcAft>
              <a:buClr>
                <a:srgbClr val="000000"/>
              </a:buClr>
              <a:buSzPts val="2100"/>
              <a:buFont typeface="Arial"/>
              <a:buNone/>
            </a:pPr>
            <a:r>
              <a:rPr lang="en" sz="2100" b="1" i="0" u="none" strike="noStrike" cap="none">
                <a:solidFill>
                  <a:schemeClr val="dk1"/>
                </a:solidFill>
                <a:highlight>
                  <a:schemeClr val="lt1"/>
                </a:highlight>
                <a:latin typeface="Times New Roman"/>
                <a:ea typeface="Times New Roman"/>
                <a:cs typeface="Times New Roman"/>
                <a:sym typeface="Times New Roman"/>
              </a:rPr>
              <a:t>5. Ethernet Port</a:t>
            </a: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1400"/>
              </a:spcBef>
              <a:spcAft>
                <a:spcPts val="0"/>
              </a:spcAft>
              <a:buClr>
                <a:srgbClr val="000000"/>
              </a:buClr>
              <a:buSzPts val="2100"/>
              <a:buFont typeface="Arial"/>
              <a:buNone/>
            </a:pPr>
            <a:r>
              <a:rPr lang="en" sz="2100" b="0" i="0" u="none" strike="noStrike" cap="none">
                <a:solidFill>
                  <a:schemeClr val="dk1"/>
                </a:solidFill>
                <a:highlight>
                  <a:schemeClr val="lt1"/>
                </a:highlight>
                <a:latin typeface="Times New Roman"/>
                <a:ea typeface="Times New Roman"/>
                <a:cs typeface="Times New Roman"/>
                <a:sym typeface="Times New Roman"/>
              </a:rPr>
              <a:t>Ethernet Port helps to connect to a network and high-speed Internet(provided by LAN or other sources). It connects the network cable to a computer and resides in an Ethernet card. It provides a data travel speed of 10 Mb to 1000 Mb(megabits) per second.</a:t>
            </a:r>
            <a:endParaRPr sz="2100" b="0"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just" rtl="0">
              <a:lnSpc>
                <a:spcPct val="115000"/>
              </a:lnSpc>
              <a:spcBef>
                <a:spcPts val="600"/>
              </a:spcBef>
              <a:spcAft>
                <a:spcPts val="0"/>
              </a:spcAft>
              <a:buClr>
                <a:srgbClr val="000000"/>
              </a:buClr>
              <a:buSzPts val="2100"/>
              <a:buFont typeface="Arial"/>
              <a:buNone/>
            </a:pPr>
            <a:endParaRPr sz="2100" b="1" i="0" u="none" strike="noStrike" cap="none">
              <a:solidFill>
                <a:schemeClr val="dk1"/>
              </a:solidFill>
              <a:highlight>
                <a:schemeClr val="lt1"/>
              </a:highlight>
              <a:latin typeface="Times New Roman"/>
              <a:ea typeface="Times New Roman"/>
              <a:cs typeface="Times New Roman"/>
              <a:sym typeface="Times New Roman"/>
            </a:endParaRPr>
          </a:p>
          <a:p>
            <a:pPr marL="0" marR="0" lvl="0" indent="0" algn="l" rtl="0">
              <a:lnSpc>
                <a:spcPct val="100000"/>
              </a:lnSpc>
              <a:spcBef>
                <a:spcPts val="60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100"/>
              <a:buFont typeface="Arial"/>
              <a:buNone/>
            </a:pPr>
            <a:endParaRPr sz="2100" b="0" i="0" u="none" strike="noStrike" cap="none">
              <a:solidFill>
                <a:schemeClr val="dk1"/>
              </a:solidFill>
              <a:latin typeface="Times New Roman"/>
              <a:ea typeface="Times New Roman"/>
              <a:cs typeface="Times New Roman"/>
              <a:sym typeface="Times New Roman"/>
            </a:endParaRPr>
          </a:p>
        </p:txBody>
      </p:sp>
      <p:pic>
        <p:nvPicPr>
          <p:cNvPr id="193" name="Google Shape;193;p32"/>
          <p:cNvPicPr preferRelativeResize="0"/>
          <p:nvPr/>
        </p:nvPicPr>
        <p:blipFill rotWithShape="1">
          <a:blip r:embed="rId3">
            <a:alphaModFix/>
          </a:blip>
          <a:srcRect/>
          <a:stretch/>
        </p:blipFill>
        <p:spPr>
          <a:xfrm>
            <a:off x="2896613" y="2798851"/>
            <a:ext cx="3455756" cy="2242238"/>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510</Words>
  <Application>Microsoft Office PowerPoint</Application>
  <PresentationFormat>On-screen Show (16:9)</PresentationFormat>
  <Paragraphs>60</Paragraphs>
  <Slides>8</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Times New Roman</vt:lpstr>
      <vt:lpstr>Office Theme</vt:lpstr>
      <vt:lpstr>Simple Light</vt:lpstr>
      <vt:lpstr>Introduction to computers and Computer Hardware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computers and Computer Hardware</dc:title>
  <dc:creator>Shakil Mahmud</dc:creator>
  <cp:lastModifiedBy>Shakil Mahmud</cp:lastModifiedBy>
  <cp:revision>3</cp:revision>
  <dcterms:modified xsi:type="dcterms:W3CDTF">2025-04-23T03:07:11Z</dcterms:modified>
</cp:coreProperties>
</file>