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pic>
        <p:nvPicPr>
          <p:cNvPr id="19" name="Google Shape;19;p2"/>
          <p:cNvPicPr preferRelativeResize="0"/>
          <p:nvPr/>
        </p:nvPicPr>
        <p:blipFill rotWithShape="1">
          <a:blip r:embed="rId2">
            <a:alphaModFix/>
          </a:blip>
          <a:srcRect/>
          <a:stretch/>
        </p:blipFill>
        <p:spPr>
          <a:xfrm>
            <a:off x="10861452" y="136525"/>
            <a:ext cx="1330548" cy="9416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imes New Roma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Times New Roma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a:spLocks noGrp="1"/>
          </p:cNvSpPr>
          <p:nvPr>
            <p:ph type="pic" idx="2"/>
          </p:nvPr>
        </p:nvSpPr>
        <p:spPr>
          <a:xfrm>
            <a:off x="5183188" y="987425"/>
            <a:ext cx="6172200" cy="4873625"/>
          </a:xfrm>
          <a:prstGeom prst="rect">
            <a:avLst/>
          </a:prstGeom>
          <a:noFill/>
          <a:ln>
            <a:noFill/>
          </a:ln>
        </p:spPr>
      </p:sp>
      <p:sp>
        <p:nvSpPr>
          <p:cNvPr id="67" name="Google Shape;67;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idx="4294967295"/>
          </p:nvPr>
        </p:nvSpPr>
        <p:spPr>
          <a:xfrm>
            <a:off x="1462158" y="328131"/>
            <a:ext cx="9567315" cy="914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b="1"/>
              <a:t>Memory and Storage</a:t>
            </a:r>
            <a:endParaRPr/>
          </a:p>
        </p:txBody>
      </p:sp>
      <p:sp>
        <p:nvSpPr>
          <p:cNvPr id="88" name="Google Shape;88;p13"/>
          <p:cNvSpPr txBox="1"/>
          <p:nvPr/>
        </p:nvSpPr>
        <p:spPr>
          <a:xfrm>
            <a:off x="3976777" y="3304928"/>
            <a:ext cx="4284900" cy="554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3000" b="1" dirty="0" smtClean="0">
                <a:solidFill>
                  <a:schemeClr val="dk1"/>
                </a:solidFill>
                <a:latin typeface="Times New Roman"/>
                <a:ea typeface="Times New Roman"/>
                <a:cs typeface="Times New Roman"/>
                <a:sym typeface="Times New Roman"/>
              </a:rPr>
              <a:t>Syed Shakil Mahmud</a:t>
            </a:r>
            <a:endParaRPr sz="3000" b="1" i="0" u="none" strike="noStrike" cap="none" dirty="0">
              <a:solidFill>
                <a:schemeClr val="dk1"/>
              </a:solidFill>
              <a:latin typeface="Times New Roman"/>
              <a:ea typeface="Times New Roman"/>
              <a:cs typeface="Times New Roman"/>
              <a:sym typeface="Times New Roman"/>
            </a:endParaRPr>
          </a:p>
        </p:txBody>
      </p:sp>
      <p:sp>
        <p:nvSpPr>
          <p:cNvPr id="89" name="Google Shape;89;p13"/>
          <p:cNvSpPr txBox="1"/>
          <p:nvPr/>
        </p:nvSpPr>
        <p:spPr>
          <a:xfrm>
            <a:off x="75497" y="4045809"/>
            <a:ext cx="11792606"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Times New Roman"/>
                <a:ea typeface="Times New Roman"/>
                <a:cs typeface="Times New Roman"/>
                <a:sym typeface="Times New Roman"/>
              </a:rPr>
              <a:t>Lecturer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Times New Roman"/>
                <a:ea typeface="Times New Roman"/>
                <a:cs typeface="Times New Roman"/>
                <a:sym typeface="Times New Roman"/>
              </a:rPr>
              <a:t>Department of Computer Science and Engineering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Times New Roman"/>
                <a:ea typeface="Times New Roman"/>
                <a:cs typeface="Times New Roman"/>
                <a:sym typeface="Times New Roman"/>
              </a:rPr>
              <a:t>Bangladesh Army International University of Science and Technology</a:t>
            </a:r>
            <a:endParaRPr sz="1400" b="0" i="0" u="none" strike="noStrike" cap="none">
              <a:solidFill>
                <a:srgbClr val="000000"/>
              </a:solidFill>
              <a:latin typeface="Arial"/>
              <a:ea typeface="Arial"/>
              <a:cs typeface="Arial"/>
              <a:sym typeface="Arial"/>
            </a:endParaRPr>
          </a:p>
        </p:txBody>
      </p:sp>
      <p:sp>
        <p:nvSpPr>
          <p:cNvPr id="90" name="Google Shape;90;p13"/>
          <p:cNvSpPr/>
          <p:nvPr/>
        </p:nvSpPr>
        <p:spPr>
          <a:xfrm>
            <a:off x="4565123" y="2162740"/>
            <a:ext cx="3361386" cy="449580"/>
          </a:xfrm>
          <a:prstGeom prst="roundRect">
            <a:avLst>
              <a:gd name="adj" fmla="val 16667"/>
            </a:avLst>
          </a:prstGeom>
          <a:solidFill>
            <a:srgbClr val="8296B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Times New Roman"/>
                <a:ea typeface="Times New Roman"/>
                <a:cs typeface="Times New Roman"/>
                <a:sym typeface="Times New Roman"/>
              </a:rPr>
              <a:t>Presented by</a:t>
            </a:r>
            <a:endParaRPr sz="2400" b="0" i="0" u="none" strike="noStrike" cap="none">
              <a:solidFill>
                <a:schemeClr val="lt1"/>
              </a:solidFill>
              <a:latin typeface="Times New Roman"/>
              <a:ea typeface="Times New Roman"/>
              <a:cs typeface="Times New Roman"/>
              <a:sym typeface="Times New Roman"/>
            </a:endParaRPr>
          </a:p>
        </p:txBody>
      </p:sp>
      <p:sp>
        <p:nvSpPr>
          <p:cNvPr id="92" name="Google Shape;9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179" name="Google Shape;17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10</a:t>
            </a:fld>
            <a:endParaRPr sz="1400"/>
          </a:p>
        </p:txBody>
      </p:sp>
      <p:sp>
        <p:nvSpPr>
          <p:cNvPr id="180" name="Google Shape;180;p22"/>
          <p:cNvSpPr txBox="1"/>
          <p:nvPr/>
        </p:nvSpPr>
        <p:spPr>
          <a:xfrm>
            <a:off x="2549012" y="330012"/>
            <a:ext cx="656303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Primary Memory</a:t>
            </a:r>
            <a:endParaRPr sz="1400" b="0" i="0" u="none" strike="noStrike" cap="none">
              <a:solidFill>
                <a:srgbClr val="000000"/>
              </a:solidFill>
              <a:latin typeface="Arial"/>
              <a:ea typeface="Arial"/>
              <a:cs typeface="Arial"/>
              <a:sym typeface="Arial"/>
            </a:endParaRPr>
          </a:p>
        </p:txBody>
      </p:sp>
      <p:sp>
        <p:nvSpPr>
          <p:cNvPr id="181" name="Google Shape;181;p22"/>
          <p:cNvSpPr txBox="1"/>
          <p:nvPr/>
        </p:nvSpPr>
        <p:spPr>
          <a:xfrm>
            <a:off x="671666" y="1265009"/>
            <a:ext cx="10848600" cy="52641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Primary memory </a:t>
            </a:r>
            <a:r>
              <a:rPr lang="en-US" sz="2400" b="0" i="0" u="none" strike="noStrike" cap="none">
                <a:solidFill>
                  <a:schemeClr val="dk1"/>
                </a:solidFill>
                <a:latin typeface="Times New Roman"/>
                <a:ea typeface="Times New Roman"/>
                <a:cs typeface="Times New Roman"/>
                <a:sym typeface="Times New Roman"/>
              </a:rPr>
              <a:t>is also known as the computer system's </a:t>
            </a:r>
            <a:r>
              <a:rPr lang="en-US" sz="2400" b="1" i="0" u="none" strike="noStrike" cap="none">
                <a:solidFill>
                  <a:schemeClr val="dk1"/>
                </a:solidFill>
                <a:latin typeface="Times New Roman"/>
                <a:ea typeface="Times New Roman"/>
                <a:cs typeface="Times New Roman"/>
                <a:sym typeface="Times New Roman"/>
              </a:rPr>
              <a:t>main memory</a:t>
            </a:r>
            <a:r>
              <a:rPr lang="en-US" sz="2400" b="0" i="0" u="none" strike="noStrike" cap="none">
                <a:solidFill>
                  <a:schemeClr val="dk1"/>
                </a:solidFill>
                <a:latin typeface="Times New Roman"/>
                <a:ea typeface="Times New Roman"/>
                <a:cs typeface="Times New Roman"/>
                <a:sym typeface="Times New Roman"/>
              </a:rPr>
              <a:t> that communicates directly within the CPU, Auxiliary memory, and Cache memory.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Main memory </a:t>
            </a:r>
            <a:r>
              <a:rPr lang="en-US" sz="2400" b="0" i="0" u="none" strike="noStrike" cap="none">
                <a:solidFill>
                  <a:schemeClr val="dk1"/>
                </a:solidFill>
                <a:latin typeface="Times New Roman"/>
                <a:ea typeface="Times New Roman"/>
                <a:cs typeface="Times New Roman"/>
                <a:sym typeface="Times New Roman"/>
              </a:rPr>
              <a:t>is used to keep programs or data when the processor is active to use them.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When a program or data is activated to execute, the processor first loads instructions or programs from </a:t>
            </a:r>
            <a:r>
              <a:rPr lang="en-US" sz="2400" b="1" i="0" u="none" strike="noStrike" cap="none">
                <a:solidFill>
                  <a:schemeClr val="dk1"/>
                </a:solidFill>
                <a:latin typeface="Times New Roman"/>
                <a:ea typeface="Times New Roman"/>
                <a:cs typeface="Times New Roman"/>
                <a:sym typeface="Times New Roman"/>
              </a:rPr>
              <a:t>secondary memory </a:t>
            </a:r>
            <a:r>
              <a:rPr lang="en-US" sz="2400" b="0" i="0" u="none" strike="noStrike" cap="none">
                <a:solidFill>
                  <a:schemeClr val="dk1"/>
                </a:solidFill>
                <a:latin typeface="Times New Roman"/>
                <a:ea typeface="Times New Roman"/>
                <a:cs typeface="Times New Roman"/>
                <a:sym typeface="Times New Roman"/>
              </a:rPr>
              <a:t>into </a:t>
            </a:r>
            <a:r>
              <a:rPr lang="en-US" sz="2400" b="1" i="0" u="none" strike="noStrike" cap="none">
                <a:solidFill>
                  <a:schemeClr val="dk1"/>
                </a:solidFill>
                <a:latin typeface="Times New Roman"/>
                <a:ea typeface="Times New Roman"/>
                <a:cs typeface="Times New Roman"/>
                <a:sym typeface="Times New Roman"/>
              </a:rPr>
              <a:t>main memory</a:t>
            </a:r>
            <a:r>
              <a:rPr lang="en-US" sz="2400" b="0" i="0" u="none" strike="noStrike" cap="none">
                <a:solidFill>
                  <a:schemeClr val="dk1"/>
                </a:solidFill>
                <a:latin typeface="Times New Roman"/>
                <a:ea typeface="Times New Roman"/>
                <a:cs typeface="Times New Roman"/>
                <a:sym typeface="Times New Roman"/>
              </a:rPr>
              <a:t>, and then the processor starts execution. </a:t>
            </a:r>
            <a:endParaRPr sz="24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The primary memory is further divided into two parts:</a:t>
            </a:r>
            <a:endParaRPr sz="1400" b="0" i="0" u="none" strike="noStrike" cap="none">
              <a:solidFill>
                <a:srgbClr val="000000"/>
              </a:solidFill>
              <a:latin typeface="Arial"/>
              <a:ea typeface="Arial"/>
              <a:cs typeface="Arial"/>
              <a:sym typeface="Arial"/>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RAM (Random Access Memory)</a:t>
            </a:r>
            <a:endParaRPr sz="1400" b="0" i="0" u="none" strike="noStrike" cap="none">
              <a:solidFill>
                <a:srgbClr val="000000"/>
              </a:solidFill>
              <a:latin typeface="Arial"/>
              <a:ea typeface="Arial"/>
              <a:cs typeface="Arial"/>
              <a:sym typeface="Arial"/>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ROM (Read Only Memory)</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187" name="Google Shape;1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11</a:t>
            </a:fld>
            <a:endParaRPr sz="1400"/>
          </a:p>
        </p:txBody>
      </p:sp>
      <p:sp>
        <p:nvSpPr>
          <p:cNvPr id="188" name="Google Shape;188;p23"/>
          <p:cNvSpPr txBox="1"/>
          <p:nvPr/>
        </p:nvSpPr>
        <p:spPr>
          <a:xfrm>
            <a:off x="2549012" y="330012"/>
            <a:ext cx="656303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Primary Memory: RAM</a:t>
            </a:r>
            <a:endParaRPr sz="1400" b="0" i="0" u="none" strike="noStrike" cap="none">
              <a:solidFill>
                <a:srgbClr val="000000"/>
              </a:solidFill>
              <a:latin typeface="Arial"/>
              <a:ea typeface="Arial"/>
              <a:cs typeface="Arial"/>
              <a:sym typeface="Arial"/>
            </a:endParaRPr>
          </a:p>
        </p:txBody>
      </p:sp>
      <p:sp>
        <p:nvSpPr>
          <p:cNvPr id="189" name="Google Shape;189;p23"/>
          <p:cNvSpPr txBox="1"/>
          <p:nvPr/>
        </p:nvSpPr>
        <p:spPr>
          <a:xfrm>
            <a:off x="671666" y="1265009"/>
            <a:ext cx="10848600" cy="30477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Random Access Memory (RAM) </a:t>
            </a:r>
            <a:r>
              <a:rPr lang="en-US" sz="2400" b="0" i="0" u="none" strike="noStrike" cap="none">
                <a:solidFill>
                  <a:schemeClr val="dk1"/>
                </a:solidFill>
                <a:latin typeface="Times New Roman"/>
                <a:ea typeface="Times New Roman"/>
                <a:cs typeface="Times New Roman"/>
                <a:sym typeface="Times New Roman"/>
              </a:rPr>
              <a:t>is one of the faster types of main memory accessed directly by the CPU. </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is the hardware in a computer device to temporarily store data, programs or program results. </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is used to read/write data in memory until the machine is working.</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 It is </a:t>
            </a:r>
            <a:r>
              <a:rPr lang="en-US" sz="2400" b="1" i="0" u="none" strike="noStrike" cap="none">
                <a:solidFill>
                  <a:schemeClr val="dk1"/>
                </a:solidFill>
                <a:latin typeface="Times New Roman"/>
                <a:ea typeface="Times New Roman"/>
                <a:cs typeface="Times New Roman"/>
                <a:sym typeface="Times New Roman"/>
              </a:rPr>
              <a:t>volatile</a:t>
            </a:r>
            <a:r>
              <a:rPr lang="en-US" sz="2400" b="0" i="0" u="none" strike="noStrike" cap="none">
                <a:solidFill>
                  <a:schemeClr val="dk1"/>
                </a:solidFill>
                <a:latin typeface="Times New Roman"/>
                <a:ea typeface="Times New Roman"/>
                <a:cs typeface="Times New Roman"/>
                <a:sym typeface="Times New Roman"/>
              </a:rPr>
              <a:t>, which means if a power failure occurs or the computer is turned off, the information stored in RAM will be lost. </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All data stored in computer memory can be read or accessed randomly at any time.</a:t>
            </a:r>
            <a:endParaRPr sz="1400" b="0" i="0" u="none" strike="noStrike" cap="none">
              <a:solidFill>
                <a:srgbClr val="000000"/>
              </a:solidFill>
              <a:latin typeface="Arial"/>
              <a:ea typeface="Arial"/>
              <a:cs typeface="Arial"/>
              <a:sym typeface="Arial"/>
            </a:endParaRPr>
          </a:p>
        </p:txBody>
      </p:sp>
      <p:pic>
        <p:nvPicPr>
          <p:cNvPr id="190" name="Google Shape;190;p23"/>
          <p:cNvPicPr preferRelativeResize="0"/>
          <p:nvPr/>
        </p:nvPicPr>
        <p:blipFill rotWithShape="1">
          <a:blip r:embed="rId3">
            <a:alphaModFix/>
          </a:blip>
          <a:srcRect/>
          <a:stretch/>
        </p:blipFill>
        <p:spPr>
          <a:xfrm>
            <a:off x="3397045" y="4505484"/>
            <a:ext cx="5715000" cy="22159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196" name="Google Shape;19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12</a:t>
            </a:fld>
            <a:endParaRPr sz="1400"/>
          </a:p>
        </p:txBody>
      </p:sp>
      <p:sp>
        <p:nvSpPr>
          <p:cNvPr id="197" name="Google Shape;197;p24"/>
          <p:cNvSpPr txBox="1"/>
          <p:nvPr/>
        </p:nvSpPr>
        <p:spPr>
          <a:xfrm>
            <a:off x="2549012" y="330012"/>
            <a:ext cx="656303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Primary Memory: RAM</a:t>
            </a:r>
            <a:endParaRPr sz="1400" b="0" i="0" u="none" strike="noStrike" cap="none">
              <a:solidFill>
                <a:srgbClr val="000000"/>
              </a:solidFill>
              <a:latin typeface="Arial"/>
              <a:ea typeface="Arial"/>
              <a:cs typeface="Arial"/>
              <a:sym typeface="Arial"/>
            </a:endParaRPr>
          </a:p>
        </p:txBody>
      </p:sp>
      <p:sp>
        <p:nvSpPr>
          <p:cNvPr id="198" name="Google Shape;198;p24"/>
          <p:cNvSpPr txBox="1"/>
          <p:nvPr/>
        </p:nvSpPr>
        <p:spPr>
          <a:xfrm>
            <a:off x="532171" y="1309752"/>
            <a:ext cx="11001068" cy="415498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There are two types of RAM:</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SRAM: </a:t>
            </a:r>
            <a:r>
              <a:rPr lang="en-US" sz="2400" b="0" i="0" u="none" strike="noStrike" cap="none">
                <a:solidFill>
                  <a:schemeClr val="dk1"/>
                </a:solidFill>
                <a:latin typeface="Times New Roman"/>
                <a:ea typeface="Times New Roman"/>
                <a:cs typeface="Times New Roman"/>
                <a:sym typeface="Times New Roman"/>
              </a:rPr>
              <a:t>SRMA (Static Random-Access Memory) is a type of RAM used to store static data in the memory. It means that storing data in SRAM remains active as long as the computer system has a power supply. However, data is lost in SRAM when power failures have occurred. The size of the capacitor and the transistor is so small, requiring millions of them to store on a single chip</a:t>
            </a:r>
            <a:endParaRPr sz="1400" b="0" i="0" u="none" strike="noStrike" cap="none">
              <a:solidFill>
                <a:srgbClr val="000000"/>
              </a:solidFill>
              <a:latin typeface="Arial"/>
              <a:ea typeface="Arial"/>
              <a:cs typeface="Arial"/>
              <a:sym typeface="Arial"/>
            </a:endParaRPr>
          </a:p>
          <a:p>
            <a:pPr marL="800100" marR="0" lvl="1"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DRAM:</a:t>
            </a:r>
            <a:r>
              <a:rPr lang="en-US" sz="2400" b="0" i="0" u="none" strike="noStrike" cap="none">
                <a:solidFill>
                  <a:schemeClr val="dk1"/>
                </a:solidFill>
                <a:latin typeface="Times New Roman"/>
                <a:ea typeface="Times New Roman"/>
                <a:cs typeface="Times New Roman"/>
                <a:sym typeface="Times New Roman"/>
              </a:rPr>
              <a:t> DRAM (Dynamic Random-Access Memory) is a type of RAM that is used for the dynamic storage of data in RAM. In DRAM, each cell carries one-bit information. The cell is made up of two parts: a capacitor and a transistor.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204" name="Google Shape;20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13</a:t>
            </a:fld>
            <a:endParaRPr sz="1400"/>
          </a:p>
        </p:txBody>
      </p:sp>
      <p:sp>
        <p:nvSpPr>
          <p:cNvPr id="205" name="Google Shape;205;p25"/>
          <p:cNvSpPr txBox="1"/>
          <p:nvPr/>
        </p:nvSpPr>
        <p:spPr>
          <a:xfrm>
            <a:off x="2549012" y="330012"/>
            <a:ext cx="656303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Primary Memory: ROM</a:t>
            </a:r>
            <a:endParaRPr sz="1400" b="0" i="0" u="none" strike="noStrike" cap="none">
              <a:solidFill>
                <a:srgbClr val="000000"/>
              </a:solidFill>
              <a:latin typeface="Arial"/>
              <a:ea typeface="Arial"/>
              <a:cs typeface="Arial"/>
              <a:sym typeface="Arial"/>
            </a:endParaRPr>
          </a:p>
        </p:txBody>
      </p:sp>
      <p:sp>
        <p:nvSpPr>
          <p:cNvPr id="206" name="Google Shape;206;p25"/>
          <p:cNvSpPr txBox="1"/>
          <p:nvPr/>
        </p:nvSpPr>
        <p:spPr>
          <a:xfrm>
            <a:off x="532171" y="1309752"/>
            <a:ext cx="11001000" cy="41559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ROM or Read Only Memory </a:t>
            </a:r>
            <a:r>
              <a:rPr lang="en-US" sz="2400" b="0" i="0" u="none" strike="noStrike" cap="none">
                <a:solidFill>
                  <a:schemeClr val="dk1"/>
                </a:solidFill>
                <a:latin typeface="Times New Roman"/>
                <a:ea typeface="Times New Roman"/>
                <a:cs typeface="Times New Roman"/>
                <a:sym typeface="Times New Roman"/>
              </a:rPr>
              <a:t>is a memory device or storage medium that is used to permanently store information inside a chip.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is a read-only memory that can only read stored information, data, or programs, but we cannot write or modify anything.</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A ROM contains some important instructions or program data that are required to start or boot a computer.</a:t>
            </a:r>
            <a:endParaRPr sz="1400" b="1"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is a </a:t>
            </a:r>
            <a:r>
              <a:rPr lang="en-US" sz="2400" b="1" i="0" u="none" strike="noStrike" cap="none">
                <a:solidFill>
                  <a:schemeClr val="dk1"/>
                </a:solidFill>
                <a:latin typeface="Times New Roman"/>
                <a:ea typeface="Times New Roman"/>
                <a:cs typeface="Times New Roman"/>
                <a:sym typeface="Times New Roman"/>
              </a:rPr>
              <a:t>non-volatile</a:t>
            </a:r>
            <a:r>
              <a:rPr lang="en-US" sz="2400" b="0" i="0" u="none" strike="noStrike" cap="none">
                <a:solidFill>
                  <a:schemeClr val="dk1"/>
                </a:solidFill>
                <a:latin typeface="Times New Roman"/>
                <a:ea typeface="Times New Roman"/>
                <a:cs typeface="Times New Roman"/>
                <a:sym typeface="Times New Roman"/>
              </a:rPr>
              <a:t> memory; which means that the stored information cannot be lost even when the power is turned off or the system is shut down.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212" name="Google Shape;2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14</a:t>
            </a:fld>
            <a:endParaRPr sz="1400"/>
          </a:p>
        </p:txBody>
      </p:sp>
      <p:sp>
        <p:nvSpPr>
          <p:cNvPr id="213" name="Google Shape;213;p26"/>
          <p:cNvSpPr txBox="1"/>
          <p:nvPr/>
        </p:nvSpPr>
        <p:spPr>
          <a:xfrm>
            <a:off x="2549012" y="330012"/>
            <a:ext cx="656303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Primary Memory: ROM</a:t>
            </a:r>
            <a:endParaRPr sz="1400" b="0" i="0" u="none" strike="noStrike" cap="none">
              <a:solidFill>
                <a:srgbClr val="000000"/>
              </a:solidFill>
              <a:latin typeface="Arial"/>
              <a:ea typeface="Arial"/>
              <a:cs typeface="Arial"/>
              <a:sym typeface="Arial"/>
            </a:endParaRPr>
          </a:p>
        </p:txBody>
      </p:sp>
      <p:sp>
        <p:nvSpPr>
          <p:cNvPr id="214" name="Google Shape;214;p26"/>
          <p:cNvSpPr txBox="1"/>
          <p:nvPr/>
        </p:nvSpPr>
        <p:spPr>
          <a:xfrm>
            <a:off x="532171" y="1309752"/>
            <a:ext cx="11001068" cy="415498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Types of ROM are:</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MROM (Masked Read Only Memory)</a:t>
            </a:r>
            <a:endParaRPr sz="1400" b="0" i="0" u="none" strike="noStrike" cap="none">
              <a:solidFill>
                <a:srgbClr val="000000"/>
              </a:solidFill>
              <a:latin typeface="Arial"/>
              <a:ea typeface="Arial"/>
              <a:cs typeface="Arial"/>
              <a:sym typeface="Arial"/>
            </a:endParaRPr>
          </a:p>
          <a:p>
            <a:pPr marL="800100" marR="0" lvl="1"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PROM (Programmable Read Only Memory)</a:t>
            </a:r>
            <a:endParaRPr sz="1400" b="0" i="0" u="none" strike="noStrike" cap="none">
              <a:solidFill>
                <a:srgbClr val="000000"/>
              </a:solidFill>
              <a:latin typeface="Arial"/>
              <a:ea typeface="Arial"/>
              <a:cs typeface="Arial"/>
              <a:sym typeface="Arial"/>
            </a:endParaRPr>
          </a:p>
          <a:p>
            <a:pPr marL="800100" marR="0" lvl="1"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EPROM (Erasable and Programmable Read Only Memory)</a:t>
            </a:r>
            <a:endParaRPr sz="1400" b="0" i="0" u="none" strike="noStrike" cap="none">
              <a:solidFill>
                <a:srgbClr val="000000"/>
              </a:solidFill>
              <a:latin typeface="Arial"/>
              <a:ea typeface="Arial"/>
              <a:cs typeface="Arial"/>
              <a:sym typeface="Arial"/>
            </a:endParaRPr>
          </a:p>
          <a:p>
            <a:pPr marL="800100" marR="0" lvl="1"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EEPROM (Electrically Erasable and Programmable Read Only Memory)</a:t>
            </a:r>
            <a:endParaRPr sz="1400" b="0" i="0" u="none" strike="noStrike" cap="none">
              <a:solidFill>
                <a:srgbClr val="000000"/>
              </a:solidFill>
              <a:latin typeface="Arial"/>
              <a:ea typeface="Arial"/>
              <a:cs typeface="Arial"/>
              <a:sym typeface="Arial"/>
            </a:endParaRPr>
          </a:p>
          <a:p>
            <a:pPr marL="800100" marR="0" lvl="1"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Flash ROM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220" name="Google Shape;22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15</a:t>
            </a:fld>
            <a:endParaRPr sz="1400"/>
          </a:p>
        </p:txBody>
      </p:sp>
      <p:sp>
        <p:nvSpPr>
          <p:cNvPr id="221" name="Google Shape;221;p27"/>
          <p:cNvSpPr txBox="1"/>
          <p:nvPr/>
        </p:nvSpPr>
        <p:spPr>
          <a:xfrm>
            <a:off x="2549012" y="330012"/>
            <a:ext cx="656303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RAM vs ROM</a:t>
            </a:r>
            <a:endParaRPr sz="1400" b="0" i="0" u="none" strike="noStrike" cap="none">
              <a:solidFill>
                <a:srgbClr val="000000"/>
              </a:solidFill>
              <a:latin typeface="Arial"/>
              <a:ea typeface="Arial"/>
              <a:cs typeface="Arial"/>
              <a:sym typeface="Arial"/>
            </a:endParaRPr>
          </a:p>
        </p:txBody>
      </p:sp>
      <p:pic>
        <p:nvPicPr>
          <p:cNvPr id="222" name="Google Shape;222;p27"/>
          <p:cNvPicPr preferRelativeResize="0"/>
          <p:nvPr/>
        </p:nvPicPr>
        <p:blipFill rotWithShape="1">
          <a:blip r:embed="rId3">
            <a:alphaModFix/>
          </a:blip>
          <a:srcRect/>
          <a:stretch/>
        </p:blipFill>
        <p:spPr>
          <a:xfrm>
            <a:off x="1215288" y="1224395"/>
            <a:ext cx="9761422" cy="48161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228" name="Google Shape;22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16</a:t>
            </a:fld>
            <a:endParaRPr sz="1400"/>
          </a:p>
        </p:txBody>
      </p:sp>
      <p:sp>
        <p:nvSpPr>
          <p:cNvPr id="229" name="Google Shape;229;p28"/>
          <p:cNvSpPr txBox="1"/>
          <p:nvPr/>
        </p:nvSpPr>
        <p:spPr>
          <a:xfrm>
            <a:off x="2549012" y="330012"/>
            <a:ext cx="656303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Secondary Memory</a:t>
            </a:r>
            <a:endParaRPr sz="1400" b="0" i="0" u="none" strike="noStrike" cap="none">
              <a:solidFill>
                <a:srgbClr val="000000"/>
              </a:solidFill>
              <a:latin typeface="Arial"/>
              <a:ea typeface="Arial"/>
              <a:cs typeface="Arial"/>
              <a:sym typeface="Arial"/>
            </a:endParaRPr>
          </a:p>
        </p:txBody>
      </p:sp>
      <p:sp>
        <p:nvSpPr>
          <p:cNvPr id="230" name="Google Shape;230;p28"/>
          <p:cNvSpPr txBox="1"/>
          <p:nvPr/>
        </p:nvSpPr>
        <p:spPr>
          <a:xfrm>
            <a:off x="659989" y="1358022"/>
            <a:ext cx="10693800" cy="26781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Secondary memory </a:t>
            </a:r>
            <a:r>
              <a:rPr lang="en-US" sz="2400" b="0" i="0" u="none" strike="noStrike" cap="none">
                <a:solidFill>
                  <a:schemeClr val="dk1"/>
                </a:solidFill>
                <a:latin typeface="Times New Roman"/>
                <a:ea typeface="Times New Roman"/>
                <a:cs typeface="Times New Roman"/>
                <a:sym typeface="Times New Roman"/>
              </a:rPr>
              <a:t>is a permanent storage space to hold a </a:t>
            </a:r>
            <a:r>
              <a:rPr lang="en-US" sz="2400" b="1" i="0" u="none" strike="noStrike" cap="none">
                <a:solidFill>
                  <a:schemeClr val="dk1"/>
                </a:solidFill>
                <a:latin typeface="Times New Roman"/>
                <a:ea typeface="Times New Roman"/>
                <a:cs typeface="Times New Roman"/>
                <a:sym typeface="Times New Roman"/>
              </a:rPr>
              <a:t>large amount of data.</a:t>
            </a:r>
            <a:r>
              <a:rPr lang="en-US" sz="24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Secondary memory is also known as </a:t>
            </a:r>
            <a:r>
              <a:rPr lang="en-US" sz="2400" b="1" i="0" u="none" strike="noStrike" cap="none">
                <a:solidFill>
                  <a:schemeClr val="dk1"/>
                </a:solidFill>
                <a:latin typeface="Times New Roman"/>
                <a:ea typeface="Times New Roman"/>
                <a:cs typeface="Times New Roman"/>
                <a:sym typeface="Times New Roman"/>
              </a:rPr>
              <a:t>external memory</a:t>
            </a:r>
            <a:r>
              <a:rPr lang="en-US" sz="2400" b="0" i="0" u="none" strike="noStrike" cap="none">
                <a:solidFill>
                  <a:schemeClr val="dk1"/>
                </a:solidFill>
                <a:latin typeface="Times New Roman"/>
                <a:ea typeface="Times New Roman"/>
                <a:cs typeface="Times New Roman"/>
                <a:sym typeface="Times New Roman"/>
              </a:rPr>
              <a:t> which represents the various storage media (hard drives, USB, CDs, flash drives, and DVDs) on which the computer data and program can be saved on a long-term basis.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However, it is cheaper and slower than the main memory. </a:t>
            </a:r>
            <a:endParaRPr sz="1400" b="0" i="0" u="none" strike="noStrike" cap="none">
              <a:solidFill>
                <a:srgbClr val="000000"/>
              </a:solidFill>
              <a:latin typeface="Arial"/>
              <a:ea typeface="Arial"/>
              <a:cs typeface="Arial"/>
              <a:sym typeface="Arial"/>
            </a:endParaRPr>
          </a:p>
        </p:txBody>
      </p:sp>
      <p:pic>
        <p:nvPicPr>
          <p:cNvPr id="231" name="Google Shape;231;p28"/>
          <p:cNvPicPr preferRelativeResize="0"/>
          <p:nvPr/>
        </p:nvPicPr>
        <p:blipFill rotWithShape="1">
          <a:blip r:embed="rId3">
            <a:alphaModFix/>
          </a:blip>
          <a:srcRect/>
          <a:stretch/>
        </p:blipFill>
        <p:spPr>
          <a:xfrm>
            <a:off x="3095936" y="4212285"/>
            <a:ext cx="6000134" cy="23300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237" name="Google Shape;23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17</a:t>
            </a:fld>
            <a:endParaRPr sz="1400"/>
          </a:p>
        </p:txBody>
      </p:sp>
      <p:sp>
        <p:nvSpPr>
          <p:cNvPr id="238" name="Google Shape;238;p29"/>
          <p:cNvSpPr txBox="1"/>
          <p:nvPr/>
        </p:nvSpPr>
        <p:spPr>
          <a:xfrm>
            <a:off x="2549012" y="330012"/>
            <a:ext cx="656303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Secondary Memory</a:t>
            </a:r>
            <a:endParaRPr sz="1400" b="0" i="0" u="none" strike="noStrike" cap="none">
              <a:solidFill>
                <a:srgbClr val="000000"/>
              </a:solidFill>
              <a:latin typeface="Arial"/>
              <a:ea typeface="Arial"/>
              <a:cs typeface="Arial"/>
              <a:sym typeface="Arial"/>
            </a:endParaRPr>
          </a:p>
        </p:txBody>
      </p:sp>
      <p:sp>
        <p:nvSpPr>
          <p:cNvPr id="239" name="Google Shape;239;p29"/>
          <p:cNvSpPr txBox="1"/>
          <p:nvPr/>
        </p:nvSpPr>
        <p:spPr>
          <a:xfrm>
            <a:off x="659989" y="1358022"/>
            <a:ext cx="10693811" cy="378565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Unlike primary memory, secondary memory cannot be accessed directly by the CPU.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Instead of that, secondary memory data is first loaded into the RAM (Random Access Memory) and then sent to the processor to read and update the data.</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 Secondary memory devices also include magnetic disks like hard disks and floppy disks, an optical disk such as CDs and CDROMs, and magnetic tapes.</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245" name="Google Shape;245;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18</a:t>
            </a:fld>
            <a:endParaRPr sz="1400"/>
          </a:p>
        </p:txBody>
      </p:sp>
      <p:sp>
        <p:nvSpPr>
          <p:cNvPr id="246" name="Google Shape;246;p30"/>
          <p:cNvSpPr txBox="1"/>
          <p:nvPr/>
        </p:nvSpPr>
        <p:spPr>
          <a:xfrm>
            <a:off x="1950473" y="428519"/>
            <a:ext cx="829105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Secondary Memory vs Primary Memory</a:t>
            </a:r>
            <a:endParaRPr sz="1400" b="0" i="0" u="none" strike="noStrike" cap="none">
              <a:solidFill>
                <a:srgbClr val="000000"/>
              </a:solidFill>
              <a:latin typeface="Arial"/>
              <a:ea typeface="Arial"/>
              <a:cs typeface="Arial"/>
              <a:sym typeface="Arial"/>
            </a:endParaRPr>
          </a:p>
        </p:txBody>
      </p:sp>
      <p:pic>
        <p:nvPicPr>
          <p:cNvPr id="247" name="Google Shape;247;p30"/>
          <p:cNvPicPr preferRelativeResize="0"/>
          <p:nvPr/>
        </p:nvPicPr>
        <p:blipFill rotWithShape="1">
          <a:blip r:embed="rId3">
            <a:alphaModFix/>
          </a:blip>
          <a:srcRect/>
          <a:stretch/>
        </p:blipFill>
        <p:spPr>
          <a:xfrm>
            <a:off x="1950473" y="1215287"/>
            <a:ext cx="8476637" cy="5000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253" name="Google Shape;2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19</a:t>
            </a:fld>
            <a:endParaRPr sz="1400"/>
          </a:p>
        </p:txBody>
      </p:sp>
      <p:sp>
        <p:nvSpPr>
          <p:cNvPr id="254" name="Google Shape;254;p31"/>
          <p:cNvSpPr txBox="1"/>
          <p:nvPr/>
        </p:nvSpPr>
        <p:spPr>
          <a:xfrm>
            <a:off x="2549012" y="330012"/>
            <a:ext cx="656303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Cache Memory</a:t>
            </a:r>
            <a:endParaRPr sz="1400" b="0" i="0" u="none" strike="noStrike" cap="none">
              <a:solidFill>
                <a:srgbClr val="000000"/>
              </a:solidFill>
              <a:latin typeface="Arial"/>
              <a:ea typeface="Arial"/>
              <a:cs typeface="Arial"/>
              <a:sym typeface="Arial"/>
            </a:endParaRPr>
          </a:p>
        </p:txBody>
      </p:sp>
      <p:sp>
        <p:nvSpPr>
          <p:cNvPr id="255" name="Google Shape;255;p31"/>
          <p:cNvSpPr txBox="1"/>
          <p:nvPr/>
        </p:nvSpPr>
        <p:spPr>
          <a:xfrm>
            <a:off x="572728" y="1351508"/>
            <a:ext cx="10515600" cy="415498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is a small-sized chip-based computer memory that lies between the CPU and the main memory.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is a faster, high-performance, and temporary memory to enhance the performance of the CPU.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stores all the data and instructions that are often used by computer CPUs.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also reduces the access time of data from the main memory.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is faster than the main memory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dt" idx="10"/>
          </p:nvPr>
        </p:nvSpPr>
        <p:spPr>
          <a:xfrm>
            <a:off x="838200" y="6302995"/>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98" name="Google Shape;98;p14"/>
          <p:cNvSpPr txBox="1">
            <a:spLocks noGrp="1"/>
          </p:cNvSpPr>
          <p:nvPr>
            <p:ph type="sldNum" idx="12"/>
          </p:nvPr>
        </p:nvSpPr>
        <p:spPr>
          <a:xfrm>
            <a:off x="8610600" y="6302996"/>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2</a:t>
            </a:fld>
            <a:endParaRPr sz="1400"/>
          </a:p>
        </p:txBody>
      </p:sp>
      <p:grpSp>
        <p:nvGrpSpPr>
          <p:cNvPr id="99" name="Google Shape;99;p14"/>
          <p:cNvGrpSpPr/>
          <p:nvPr/>
        </p:nvGrpSpPr>
        <p:grpSpPr>
          <a:xfrm>
            <a:off x="-2196536" y="-141277"/>
            <a:ext cx="13473753" cy="7293488"/>
            <a:chOff x="-6126981" y="-937410"/>
            <a:chExt cx="13473753" cy="7293488"/>
          </a:xfrm>
        </p:grpSpPr>
        <p:sp>
          <p:nvSpPr>
            <p:cNvPr id="100" name="Google Shape;100;p14"/>
            <p:cNvSpPr/>
            <p:nvPr/>
          </p:nvSpPr>
          <p:spPr>
            <a:xfrm>
              <a:off x="-6126981" y="-937410"/>
              <a:ext cx="7293488" cy="7293488"/>
            </a:xfrm>
            <a:prstGeom prst="blockArc">
              <a:avLst>
                <a:gd name="adj1" fmla="val 18900000"/>
                <a:gd name="adj2" fmla="val 2700000"/>
                <a:gd name="adj3" fmla="val 296"/>
              </a:avLst>
            </a:prstGeom>
            <a:noFill/>
            <a:ln w="12700" cap="flat" cmpd="sng">
              <a:solidFill>
                <a:srgbClr val="A6A6A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
            <p:cNvSpPr/>
            <p:nvPr/>
          </p:nvSpPr>
          <p:spPr>
            <a:xfrm>
              <a:off x="509717" y="338558"/>
              <a:ext cx="6837055" cy="677550"/>
            </a:xfrm>
            <a:prstGeom prst="rect">
              <a:avLst/>
            </a:prstGeom>
            <a:gradFill>
              <a:gsLst>
                <a:gs pos="0">
                  <a:srgbClr val="A0A0A0"/>
                </a:gs>
                <a:gs pos="50000">
                  <a:srgbClr val="959595"/>
                </a:gs>
                <a:gs pos="100000">
                  <a:srgbClr val="838383"/>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4"/>
            <p:cNvSpPr txBox="1"/>
            <p:nvPr/>
          </p:nvSpPr>
          <p:spPr>
            <a:xfrm>
              <a:off x="509717" y="338558"/>
              <a:ext cx="6837055" cy="677550"/>
            </a:xfrm>
            <a:prstGeom prst="rect">
              <a:avLst/>
            </a:prstGeom>
            <a:noFill/>
            <a:ln>
              <a:noFill/>
            </a:ln>
          </p:spPr>
          <p:txBody>
            <a:bodyPr spcFirstLastPara="1" wrap="square" lIns="537800" tIns="60950" rIns="60950" bIns="6095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rgbClr val="0C0C0C"/>
                  </a:solidFill>
                  <a:latin typeface="Times New Roman"/>
                  <a:ea typeface="Times New Roman"/>
                  <a:cs typeface="Times New Roman"/>
                  <a:sym typeface="Times New Roman"/>
                </a:rPr>
                <a:t>Introduction to Memory </a:t>
              </a:r>
              <a:endParaRPr sz="1400" b="0" i="0" u="none" strike="noStrike" cap="none">
                <a:solidFill>
                  <a:srgbClr val="000000"/>
                </a:solidFill>
                <a:latin typeface="Arial"/>
                <a:ea typeface="Arial"/>
                <a:cs typeface="Arial"/>
                <a:sym typeface="Arial"/>
              </a:endParaRPr>
            </a:p>
          </p:txBody>
        </p:sp>
        <p:sp>
          <p:nvSpPr>
            <p:cNvPr id="103" name="Google Shape;103;p14"/>
            <p:cNvSpPr/>
            <p:nvPr/>
          </p:nvSpPr>
          <p:spPr>
            <a:xfrm>
              <a:off x="86248" y="253864"/>
              <a:ext cx="846937" cy="846937"/>
            </a:xfrm>
            <a:prstGeom prst="ellipse">
              <a:avLst/>
            </a:prstGeom>
            <a:solidFill>
              <a:schemeClr val="lt1"/>
            </a:solidFill>
            <a:ln w="9525" cap="flat" cmpd="sng">
              <a:solidFill>
                <a:srgbClr val="95959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4"/>
            <p:cNvSpPr/>
            <p:nvPr/>
          </p:nvSpPr>
          <p:spPr>
            <a:xfrm>
              <a:off x="995230" y="1354558"/>
              <a:ext cx="6351542" cy="677550"/>
            </a:xfrm>
            <a:prstGeom prst="rect">
              <a:avLst/>
            </a:prstGeom>
            <a:gradFill>
              <a:gsLst>
                <a:gs pos="0">
                  <a:srgbClr val="ABABAB"/>
                </a:gs>
                <a:gs pos="50000">
                  <a:srgbClr val="A1A1A1"/>
                </a:gs>
                <a:gs pos="100000">
                  <a:srgbClr val="8E8E8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4"/>
            <p:cNvSpPr txBox="1"/>
            <p:nvPr/>
          </p:nvSpPr>
          <p:spPr>
            <a:xfrm>
              <a:off x="995230" y="1354558"/>
              <a:ext cx="6351542" cy="677550"/>
            </a:xfrm>
            <a:prstGeom prst="rect">
              <a:avLst/>
            </a:prstGeom>
            <a:noFill/>
            <a:ln>
              <a:noFill/>
            </a:ln>
          </p:spPr>
          <p:txBody>
            <a:bodyPr spcFirstLastPara="1" wrap="square" lIns="537800" tIns="60950" rIns="60950" bIns="6095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rgbClr val="0C0C0C"/>
                  </a:solidFill>
                  <a:latin typeface="Times New Roman"/>
                  <a:ea typeface="Times New Roman"/>
                  <a:cs typeface="Times New Roman"/>
                  <a:sym typeface="Times New Roman"/>
                </a:rPr>
                <a:t>Storage Capacity</a:t>
              </a:r>
              <a:endParaRPr sz="1400" b="0" i="0" u="none" strike="noStrike" cap="none">
                <a:solidFill>
                  <a:srgbClr val="000000"/>
                </a:solidFill>
                <a:latin typeface="Arial"/>
                <a:ea typeface="Arial"/>
                <a:cs typeface="Arial"/>
                <a:sym typeface="Arial"/>
              </a:endParaRPr>
            </a:p>
          </p:txBody>
        </p:sp>
        <p:sp>
          <p:nvSpPr>
            <p:cNvPr id="106" name="Google Shape;106;p14"/>
            <p:cNvSpPr/>
            <p:nvPr/>
          </p:nvSpPr>
          <p:spPr>
            <a:xfrm>
              <a:off x="571761" y="1269864"/>
              <a:ext cx="846937" cy="846937"/>
            </a:xfrm>
            <a:prstGeom prst="ellipse">
              <a:avLst/>
            </a:prstGeom>
            <a:solidFill>
              <a:schemeClr val="lt1"/>
            </a:solidFill>
            <a:ln w="9525" cap="flat" cmpd="sng">
              <a:solidFill>
                <a:srgbClr val="A1A1A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4"/>
            <p:cNvSpPr/>
            <p:nvPr/>
          </p:nvSpPr>
          <p:spPr>
            <a:xfrm>
              <a:off x="1144243" y="2370558"/>
              <a:ext cx="6202529" cy="677550"/>
            </a:xfrm>
            <a:prstGeom prst="rect">
              <a:avLst/>
            </a:prstGeom>
            <a:gradFill>
              <a:gsLst>
                <a:gs pos="0">
                  <a:srgbClr val="B6B6B6"/>
                </a:gs>
                <a:gs pos="50000">
                  <a:srgbClr val="ADADAD"/>
                </a:gs>
                <a:gs pos="100000">
                  <a:srgbClr val="989898"/>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4"/>
            <p:cNvSpPr txBox="1"/>
            <p:nvPr/>
          </p:nvSpPr>
          <p:spPr>
            <a:xfrm>
              <a:off x="1144243" y="2370558"/>
              <a:ext cx="6202529" cy="677550"/>
            </a:xfrm>
            <a:prstGeom prst="rect">
              <a:avLst/>
            </a:prstGeom>
            <a:noFill/>
            <a:ln>
              <a:noFill/>
            </a:ln>
          </p:spPr>
          <p:txBody>
            <a:bodyPr spcFirstLastPara="1" wrap="square" lIns="537800" tIns="60950" rIns="60950" bIns="6095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rgbClr val="0C0C0C"/>
                  </a:solidFill>
                  <a:latin typeface="Times New Roman"/>
                  <a:ea typeface="Times New Roman"/>
                  <a:cs typeface="Times New Roman"/>
                  <a:sym typeface="Times New Roman"/>
                </a:rPr>
                <a:t>Types of Memory</a:t>
              </a:r>
              <a:endParaRPr sz="1400" b="0" i="0" u="none" strike="noStrike" cap="none">
                <a:solidFill>
                  <a:srgbClr val="000000"/>
                </a:solidFill>
                <a:latin typeface="Arial"/>
                <a:ea typeface="Arial"/>
                <a:cs typeface="Arial"/>
                <a:sym typeface="Arial"/>
              </a:endParaRPr>
            </a:p>
          </p:txBody>
        </p:sp>
        <p:sp>
          <p:nvSpPr>
            <p:cNvPr id="109" name="Google Shape;109;p14"/>
            <p:cNvSpPr/>
            <p:nvPr/>
          </p:nvSpPr>
          <p:spPr>
            <a:xfrm>
              <a:off x="720774" y="2285864"/>
              <a:ext cx="846937" cy="846937"/>
            </a:xfrm>
            <a:prstGeom prst="ellipse">
              <a:avLst/>
            </a:prstGeom>
            <a:solidFill>
              <a:schemeClr val="lt1"/>
            </a:solidFill>
            <a:ln w="9525" cap="flat" cmpd="sng">
              <a:solidFill>
                <a:srgbClr val="ADADAD"/>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p:nvPr/>
          </p:nvSpPr>
          <p:spPr>
            <a:xfrm>
              <a:off x="995230" y="3386558"/>
              <a:ext cx="6351542" cy="677550"/>
            </a:xfrm>
            <a:prstGeom prst="rect">
              <a:avLst/>
            </a:prstGeom>
            <a:gradFill>
              <a:gsLst>
                <a:gs pos="0">
                  <a:srgbClr val="C1C1C1"/>
                </a:gs>
                <a:gs pos="50000">
                  <a:srgbClr val="B9B9B9"/>
                </a:gs>
                <a:gs pos="100000">
                  <a:srgbClr val="A3A3A3"/>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txBox="1"/>
            <p:nvPr/>
          </p:nvSpPr>
          <p:spPr>
            <a:xfrm>
              <a:off x="995230" y="3386558"/>
              <a:ext cx="6351542" cy="677550"/>
            </a:xfrm>
            <a:prstGeom prst="rect">
              <a:avLst/>
            </a:prstGeom>
            <a:noFill/>
            <a:ln>
              <a:noFill/>
            </a:ln>
          </p:spPr>
          <p:txBody>
            <a:bodyPr spcFirstLastPara="1" wrap="square" lIns="537800" tIns="60950" rIns="60950" bIns="6095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rgbClr val="0C0C0C"/>
                  </a:solidFill>
                  <a:latin typeface="Times New Roman"/>
                  <a:ea typeface="Times New Roman"/>
                  <a:cs typeface="Times New Roman"/>
                  <a:sym typeface="Times New Roman"/>
                </a:rPr>
                <a:t>Classification of Memory and Storage</a:t>
              </a:r>
              <a:endParaRPr sz="1400" b="0" i="0" u="none" strike="noStrike" cap="none">
                <a:solidFill>
                  <a:srgbClr val="000000"/>
                </a:solidFill>
                <a:latin typeface="Arial"/>
                <a:ea typeface="Arial"/>
                <a:cs typeface="Arial"/>
                <a:sym typeface="Arial"/>
              </a:endParaRPr>
            </a:p>
          </p:txBody>
        </p:sp>
        <p:sp>
          <p:nvSpPr>
            <p:cNvPr id="112" name="Google Shape;112;p14"/>
            <p:cNvSpPr/>
            <p:nvPr/>
          </p:nvSpPr>
          <p:spPr>
            <a:xfrm>
              <a:off x="571761" y="3301864"/>
              <a:ext cx="846937" cy="846937"/>
            </a:xfrm>
            <a:prstGeom prst="ellipse">
              <a:avLst/>
            </a:prstGeom>
            <a:solidFill>
              <a:schemeClr val="lt1"/>
            </a:solidFill>
            <a:ln w="9525" cap="flat" cmpd="sng">
              <a:solidFill>
                <a:srgbClr val="B9B9B9"/>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4"/>
            <p:cNvSpPr/>
            <p:nvPr/>
          </p:nvSpPr>
          <p:spPr>
            <a:xfrm>
              <a:off x="509717" y="4402558"/>
              <a:ext cx="6837055" cy="677550"/>
            </a:xfrm>
            <a:prstGeom prst="rect">
              <a:avLst/>
            </a:prstGeom>
            <a:gradFill>
              <a:gsLst>
                <a:gs pos="0">
                  <a:srgbClr val="CCCCCC"/>
                </a:gs>
                <a:gs pos="50000">
                  <a:srgbClr val="C5C5C5"/>
                </a:gs>
                <a:gs pos="100000">
                  <a:srgbClr val="AEAEA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4"/>
            <p:cNvSpPr txBox="1"/>
            <p:nvPr/>
          </p:nvSpPr>
          <p:spPr>
            <a:xfrm>
              <a:off x="509717" y="4402558"/>
              <a:ext cx="6837055" cy="677550"/>
            </a:xfrm>
            <a:prstGeom prst="rect">
              <a:avLst/>
            </a:prstGeom>
            <a:noFill/>
            <a:ln>
              <a:noFill/>
            </a:ln>
          </p:spPr>
          <p:txBody>
            <a:bodyPr spcFirstLastPara="1" wrap="square" lIns="537800" tIns="60950" rIns="60950" bIns="6095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rgbClr val="0C0C0C"/>
                  </a:solidFill>
                  <a:latin typeface="Times New Roman"/>
                  <a:ea typeface="Times New Roman"/>
                  <a:cs typeface="Times New Roman"/>
                  <a:sym typeface="Times New Roman"/>
                </a:rPr>
                <a:t>Types of Main Memory</a:t>
              </a:r>
              <a:endParaRPr sz="1400" b="0" i="0" u="none" strike="noStrike" cap="none">
                <a:solidFill>
                  <a:srgbClr val="000000"/>
                </a:solidFill>
                <a:latin typeface="Arial"/>
                <a:ea typeface="Arial"/>
                <a:cs typeface="Arial"/>
                <a:sym typeface="Arial"/>
              </a:endParaRPr>
            </a:p>
          </p:txBody>
        </p:sp>
        <p:sp>
          <p:nvSpPr>
            <p:cNvPr id="115" name="Google Shape;115;p14"/>
            <p:cNvSpPr/>
            <p:nvPr/>
          </p:nvSpPr>
          <p:spPr>
            <a:xfrm>
              <a:off x="86248" y="4317864"/>
              <a:ext cx="846937" cy="846937"/>
            </a:xfrm>
            <a:prstGeom prst="ellipse">
              <a:avLst/>
            </a:prstGeom>
            <a:solidFill>
              <a:schemeClr val="lt1"/>
            </a:solidFill>
            <a:ln w="9525" cap="flat" cmpd="sng">
              <a:solidFill>
                <a:srgbClr val="C5C5C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16" name="Google Shape;116;p14"/>
          <p:cNvPicPr preferRelativeResize="0"/>
          <p:nvPr/>
        </p:nvPicPr>
        <p:blipFill rotWithShape="1">
          <a:blip r:embed="rId3">
            <a:alphaModFix/>
          </a:blip>
          <a:srcRect/>
          <a:stretch/>
        </p:blipFill>
        <p:spPr>
          <a:xfrm>
            <a:off x="1295400" y="3204692"/>
            <a:ext cx="2743200" cy="672353"/>
          </a:xfrm>
          <a:prstGeom prst="roundRect">
            <a:avLst>
              <a:gd name="adj" fmla="val 50000"/>
            </a:avLst>
          </a:prstGeom>
          <a:noFill/>
          <a:ln>
            <a:noFill/>
          </a:ln>
          <a:effectLst>
            <a:outerShdw blurRad="76200" dist="38100" dir="7800000" algn="tl" rotWithShape="0">
              <a:srgbClr val="000000">
                <a:alpha val="40000"/>
              </a:srgbClr>
            </a:outerShdw>
          </a:effectLst>
        </p:spPr>
      </p:pic>
      <p:sp>
        <p:nvSpPr>
          <p:cNvPr id="117" name="Google Shape;117;p14"/>
          <p:cNvSpPr txBox="1"/>
          <p:nvPr/>
        </p:nvSpPr>
        <p:spPr>
          <a:xfrm>
            <a:off x="1508023" y="3182300"/>
            <a:ext cx="22098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3F3F3F"/>
                </a:solidFill>
                <a:latin typeface="Times New Roman"/>
                <a:ea typeface="Times New Roman"/>
                <a:cs typeface="Times New Roman"/>
                <a:sym typeface="Times New Roman"/>
              </a:rPr>
              <a:t>Outlines</a:t>
            </a:r>
            <a:endParaRPr sz="2800" b="1" i="0" u="none" strike="noStrike" cap="none">
              <a:solidFill>
                <a:srgbClr val="3F3F3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261" name="Google Shape;26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20</a:t>
            </a:fld>
            <a:endParaRPr sz="1400"/>
          </a:p>
        </p:txBody>
      </p:sp>
      <p:sp>
        <p:nvSpPr>
          <p:cNvPr id="262" name="Google Shape;262;p32"/>
          <p:cNvSpPr txBox="1"/>
          <p:nvPr/>
        </p:nvSpPr>
        <p:spPr>
          <a:xfrm>
            <a:off x="2549012" y="330012"/>
            <a:ext cx="656303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Cache Memory</a:t>
            </a:r>
            <a:endParaRPr sz="1400" b="0" i="0" u="none" strike="noStrike" cap="none">
              <a:solidFill>
                <a:srgbClr val="000000"/>
              </a:solidFill>
              <a:latin typeface="Arial"/>
              <a:ea typeface="Arial"/>
              <a:cs typeface="Arial"/>
              <a:sym typeface="Arial"/>
            </a:endParaRPr>
          </a:p>
        </p:txBody>
      </p:sp>
      <p:pic>
        <p:nvPicPr>
          <p:cNvPr id="263" name="Google Shape;263;p32" descr="Classification of Memory"/>
          <p:cNvPicPr preferRelativeResize="0"/>
          <p:nvPr/>
        </p:nvPicPr>
        <p:blipFill rotWithShape="1">
          <a:blip r:embed="rId3">
            <a:alphaModFix/>
          </a:blip>
          <a:srcRect/>
          <a:stretch/>
        </p:blipFill>
        <p:spPr>
          <a:xfrm>
            <a:off x="2549012" y="3429000"/>
            <a:ext cx="7656872" cy="2927350"/>
          </a:xfrm>
          <a:prstGeom prst="rect">
            <a:avLst/>
          </a:prstGeom>
          <a:noFill/>
          <a:ln>
            <a:noFill/>
          </a:ln>
        </p:spPr>
      </p:pic>
      <p:sp>
        <p:nvSpPr>
          <p:cNvPr id="264" name="Google Shape;264;p32"/>
          <p:cNvSpPr txBox="1"/>
          <p:nvPr/>
        </p:nvSpPr>
        <p:spPr>
          <a:xfrm>
            <a:off x="704236" y="1141756"/>
            <a:ext cx="10799506" cy="230832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Cache memory is divided into three levels: L1, L2, and L3. </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L1 cache is the fastest but smallest,</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L2 cache is slower but bigger, and </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L3 cache is the slowest but biggest. L3 cache is designed to optimize the performance of L1 and L2 cache and is the largest type of cache memory with a capacity of 1MB to 8MB.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April 23, 2024</a:t>
            </a:r>
            <a:endParaRPr/>
          </a:p>
        </p:txBody>
      </p:sp>
      <p:sp>
        <p:nvSpPr>
          <p:cNvPr id="271" name="Google Shape;27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pic>
        <p:nvPicPr>
          <p:cNvPr id="272" name="Google Shape;272;p33"/>
          <p:cNvPicPr preferRelativeResize="0"/>
          <p:nvPr/>
        </p:nvPicPr>
        <p:blipFill rotWithShape="1">
          <a:blip r:embed="rId3">
            <a:alphaModFix/>
          </a:blip>
          <a:srcRect/>
          <a:stretch/>
        </p:blipFill>
        <p:spPr>
          <a:xfrm>
            <a:off x="1658216" y="1219199"/>
            <a:ext cx="8875568" cy="426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279" name="Google Shape;279;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22</a:t>
            </a:fld>
            <a:endParaRPr sz="1400"/>
          </a:p>
        </p:txBody>
      </p:sp>
      <p:sp>
        <p:nvSpPr>
          <p:cNvPr id="280" name="Google Shape;280;p34"/>
          <p:cNvSpPr txBox="1"/>
          <p:nvPr/>
        </p:nvSpPr>
        <p:spPr>
          <a:xfrm>
            <a:off x="2549012" y="330012"/>
            <a:ext cx="688995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Cache Memory vs Main Memory</a:t>
            </a:r>
            <a:endParaRPr sz="1400" b="0" i="0" u="none" strike="noStrike" cap="none">
              <a:solidFill>
                <a:srgbClr val="000000"/>
              </a:solidFill>
              <a:latin typeface="Arial"/>
              <a:ea typeface="Arial"/>
              <a:cs typeface="Arial"/>
              <a:sym typeface="Arial"/>
            </a:endParaRPr>
          </a:p>
        </p:txBody>
      </p:sp>
      <p:pic>
        <p:nvPicPr>
          <p:cNvPr id="281" name="Google Shape;281;p34"/>
          <p:cNvPicPr preferRelativeResize="0"/>
          <p:nvPr/>
        </p:nvPicPr>
        <p:blipFill rotWithShape="1">
          <a:blip r:embed="rId3">
            <a:alphaModFix/>
          </a:blip>
          <a:srcRect/>
          <a:stretch/>
        </p:blipFill>
        <p:spPr>
          <a:xfrm>
            <a:off x="1946787" y="1563328"/>
            <a:ext cx="8981768" cy="34391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288" name="Google Shape;28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23</a:t>
            </a:fld>
            <a:endParaRPr sz="1400"/>
          </a:p>
        </p:txBody>
      </p:sp>
      <p:sp>
        <p:nvSpPr>
          <p:cNvPr id="289" name="Google Shape;289;p35"/>
          <p:cNvSpPr txBox="1"/>
          <p:nvPr/>
        </p:nvSpPr>
        <p:spPr>
          <a:xfrm>
            <a:off x="2549012" y="330012"/>
            <a:ext cx="688995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Register Memory</a:t>
            </a:r>
            <a:endParaRPr sz="1400" b="0" i="0" u="none" strike="noStrike" cap="none">
              <a:solidFill>
                <a:srgbClr val="000000"/>
              </a:solidFill>
              <a:latin typeface="Arial"/>
              <a:ea typeface="Arial"/>
              <a:cs typeface="Arial"/>
              <a:sym typeface="Arial"/>
            </a:endParaRPr>
          </a:p>
        </p:txBody>
      </p:sp>
      <p:sp>
        <p:nvSpPr>
          <p:cNvPr id="290" name="Google Shape;290;p35"/>
          <p:cNvSpPr txBox="1"/>
          <p:nvPr/>
        </p:nvSpPr>
        <p:spPr>
          <a:xfrm>
            <a:off x="648929" y="1380951"/>
            <a:ext cx="10810500" cy="41559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The </a:t>
            </a:r>
            <a:r>
              <a:rPr lang="en-US" sz="2400" b="1" i="0" u="none" strike="noStrike" cap="none">
                <a:solidFill>
                  <a:schemeClr val="dk1"/>
                </a:solidFill>
                <a:latin typeface="Times New Roman"/>
                <a:ea typeface="Times New Roman"/>
                <a:cs typeface="Times New Roman"/>
                <a:sym typeface="Times New Roman"/>
              </a:rPr>
              <a:t>register memory </a:t>
            </a:r>
            <a:r>
              <a:rPr lang="en-US" sz="2400" b="0" i="0" u="none" strike="noStrike" cap="none">
                <a:solidFill>
                  <a:schemeClr val="dk1"/>
                </a:solidFill>
                <a:latin typeface="Times New Roman"/>
                <a:ea typeface="Times New Roman"/>
                <a:cs typeface="Times New Roman"/>
                <a:sym typeface="Times New Roman"/>
              </a:rPr>
              <a:t>is a </a:t>
            </a:r>
            <a:r>
              <a:rPr lang="en-US" sz="2400" b="1" i="0" u="none" strike="noStrike" cap="none">
                <a:solidFill>
                  <a:schemeClr val="dk1"/>
                </a:solidFill>
                <a:latin typeface="Times New Roman"/>
                <a:ea typeface="Times New Roman"/>
                <a:cs typeface="Times New Roman"/>
                <a:sym typeface="Times New Roman"/>
              </a:rPr>
              <a:t>temporary </a:t>
            </a:r>
            <a:r>
              <a:rPr lang="en-US" sz="2400" b="0" i="0" u="none" strike="noStrike" cap="none">
                <a:solidFill>
                  <a:schemeClr val="dk1"/>
                </a:solidFill>
                <a:latin typeface="Times New Roman"/>
                <a:ea typeface="Times New Roman"/>
                <a:cs typeface="Times New Roman"/>
                <a:sym typeface="Times New Roman"/>
              </a:rPr>
              <a:t>storage area for storing and transferring the data and the instructions to a computer.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is the smallest and fastest memory of a computer.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is a part of computer memory located in the CPU as the form of registers.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The register memory is 16, 32 and 64 bits in size.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temporarily stores </a:t>
            </a:r>
            <a:r>
              <a:rPr lang="en-US" sz="2400" b="1" i="0" u="none" strike="noStrike" cap="none">
                <a:solidFill>
                  <a:schemeClr val="dk1"/>
                </a:solidFill>
                <a:latin typeface="Times New Roman"/>
                <a:ea typeface="Times New Roman"/>
                <a:cs typeface="Times New Roman"/>
                <a:sym typeface="Times New Roman"/>
              </a:rPr>
              <a:t>data</a:t>
            </a:r>
            <a:r>
              <a:rPr lang="en-US" sz="2400" b="0" i="0" u="none" strike="noStrike" cap="none">
                <a:solidFill>
                  <a:schemeClr val="dk1"/>
                </a:solidFill>
                <a:latin typeface="Times New Roman"/>
                <a:ea typeface="Times New Roman"/>
                <a:cs typeface="Times New Roman"/>
                <a:sym typeface="Times New Roman"/>
              </a:rPr>
              <a:t>, </a:t>
            </a:r>
            <a:r>
              <a:rPr lang="en-US" sz="2400" b="1" i="0" u="none" strike="noStrike" cap="none">
                <a:solidFill>
                  <a:schemeClr val="dk1"/>
                </a:solidFill>
                <a:latin typeface="Times New Roman"/>
                <a:ea typeface="Times New Roman"/>
                <a:cs typeface="Times New Roman"/>
                <a:sym typeface="Times New Roman"/>
              </a:rPr>
              <a:t>instructions </a:t>
            </a:r>
            <a:r>
              <a:rPr lang="en-US" sz="2400" b="0" i="0" u="none" strike="noStrike" cap="none">
                <a:solidFill>
                  <a:schemeClr val="dk1"/>
                </a:solidFill>
                <a:latin typeface="Times New Roman"/>
                <a:ea typeface="Times New Roman"/>
                <a:cs typeface="Times New Roman"/>
                <a:sym typeface="Times New Roman"/>
              </a:rPr>
              <a:t>and the </a:t>
            </a:r>
            <a:r>
              <a:rPr lang="en-US" sz="2400" b="1" i="0" u="none" strike="noStrike" cap="none">
                <a:solidFill>
                  <a:schemeClr val="dk1"/>
                </a:solidFill>
                <a:latin typeface="Times New Roman"/>
                <a:ea typeface="Times New Roman"/>
                <a:cs typeface="Times New Roman"/>
                <a:sym typeface="Times New Roman"/>
              </a:rPr>
              <a:t>address </a:t>
            </a:r>
            <a:r>
              <a:rPr lang="en-US" sz="2400" b="0" i="0" u="none" strike="noStrike" cap="none">
                <a:solidFill>
                  <a:schemeClr val="dk1"/>
                </a:solidFill>
                <a:latin typeface="Times New Roman"/>
                <a:ea typeface="Times New Roman"/>
                <a:cs typeface="Times New Roman"/>
                <a:sym typeface="Times New Roman"/>
              </a:rPr>
              <a:t>of the memory that is repeatedly used to provide faster response to the CPU.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297" name="Google Shape;29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24</a:t>
            </a:fld>
            <a:endParaRPr sz="1400"/>
          </a:p>
        </p:txBody>
      </p:sp>
      <p:sp>
        <p:nvSpPr>
          <p:cNvPr id="298" name="Google Shape;298;p36"/>
          <p:cNvSpPr txBox="1"/>
          <p:nvPr/>
        </p:nvSpPr>
        <p:spPr>
          <a:xfrm>
            <a:off x="2549012" y="330012"/>
            <a:ext cx="688995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Memory Hierarchy</a:t>
            </a:r>
            <a:endParaRPr sz="1400" b="0" i="0" u="none" strike="noStrike" cap="none">
              <a:solidFill>
                <a:srgbClr val="000000"/>
              </a:solidFill>
              <a:latin typeface="Arial"/>
              <a:ea typeface="Arial"/>
              <a:cs typeface="Arial"/>
              <a:sym typeface="Arial"/>
            </a:endParaRPr>
          </a:p>
        </p:txBody>
      </p:sp>
      <p:pic>
        <p:nvPicPr>
          <p:cNvPr id="299" name="Google Shape;299;p36"/>
          <p:cNvPicPr preferRelativeResize="0"/>
          <p:nvPr/>
        </p:nvPicPr>
        <p:blipFill rotWithShape="1">
          <a:blip r:embed="rId3">
            <a:alphaModFix/>
          </a:blip>
          <a:srcRect/>
          <a:stretch/>
        </p:blipFill>
        <p:spPr>
          <a:xfrm>
            <a:off x="1808345" y="1151848"/>
            <a:ext cx="9400430" cy="502899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April 23, 2024</a:t>
            </a:r>
            <a:endParaRPr/>
          </a:p>
        </p:txBody>
      </p:sp>
      <p:sp>
        <p:nvSpPr>
          <p:cNvPr id="306" name="Google Shape;30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pic>
        <p:nvPicPr>
          <p:cNvPr id="307" name="Google Shape;307;p37"/>
          <p:cNvPicPr preferRelativeResize="0"/>
          <p:nvPr/>
        </p:nvPicPr>
        <p:blipFill rotWithShape="1">
          <a:blip r:embed="rId3">
            <a:alphaModFix/>
          </a:blip>
          <a:srcRect/>
          <a:stretch/>
        </p:blipFill>
        <p:spPr>
          <a:xfrm>
            <a:off x="4193674" y="2989213"/>
            <a:ext cx="4416926" cy="1064239"/>
          </a:xfrm>
          <a:prstGeom prst="roundRect">
            <a:avLst>
              <a:gd name="adj" fmla="val 50000"/>
            </a:avLst>
          </a:prstGeom>
          <a:solidFill>
            <a:srgbClr val="FFFFFF"/>
          </a:solidFill>
          <a:ln w="76200" cap="sq" cmpd="sng">
            <a:solidFill>
              <a:srgbClr val="A8D08C"/>
            </a:solidFill>
            <a:prstDash val="solid"/>
            <a:miter lim="800000"/>
            <a:headEnd type="none" w="sm" len="sm"/>
            <a:tailEnd type="none" w="sm" len="sm"/>
          </a:ln>
          <a:effectLst>
            <a:reflection stA="33000" endPos="28000" dist="5000" dir="5400000" sy="-100000" algn="bl" rotWithShape="0"/>
          </a:effectLst>
        </p:spPr>
      </p:pic>
      <p:sp>
        <p:nvSpPr>
          <p:cNvPr id="308" name="Google Shape;308;p37"/>
          <p:cNvSpPr/>
          <p:nvPr/>
        </p:nvSpPr>
        <p:spPr>
          <a:xfrm>
            <a:off x="4551194" y="3167390"/>
            <a:ext cx="3811141" cy="7078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 Any Questions?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April 23, 2024</a:t>
            </a:r>
            <a:endParaRPr/>
          </a:p>
        </p:txBody>
      </p:sp>
      <p:sp>
        <p:nvSpPr>
          <p:cNvPr id="315" name="Google Shape;315;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pic>
        <p:nvPicPr>
          <p:cNvPr id="316" name="Google Shape;316;p38"/>
          <p:cNvPicPr preferRelativeResize="0"/>
          <p:nvPr/>
        </p:nvPicPr>
        <p:blipFill rotWithShape="1">
          <a:blip r:embed="rId3">
            <a:alphaModFix/>
          </a:blip>
          <a:srcRect/>
          <a:stretch/>
        </p:blipFill>
        <p:spPr>
          <a:xfrm>
            <a:off x="4193674" y="2989213"/>
            <a:ext cx="4416926" cy="1064239"/>
          </a:xfrm>
          <a:prstGeom prst="roundRect">
            <a:avLst>
              <a:gd name="adj" fmla="val 50000"/>
            </a:avLst>
          </a:prstGeom>
          <a:solidFill>
            <a:srgbClr val="FFFFFF"/>
          </a:solidFill>
          <a:ln w="76200" cap="sq" cmpd="sng">
            <a:solidFill>
              <a:srgbClr val="A8D08C"/>
            </a:solidFill>
            <a:prstDash val="solid"/>
            <a:miter lim="800000"/>
            <a:headEnd type="none" w="sm" len="sm"/>
            <a:tailEnd type="none" w="sm" len="sm"/>
          </a:ln>
          <a:effectLst>
            <a:reflection stA="33000" endPos="28000" dist="5000" dir="5400000" sy="-100000" algn="bl" rotWithShape="0"/>
          </a:effectLst>
        </p:spPr>
      </p:pic>
      <p:sp>
        <p:nvSpPr>
          <p:cNvPr id="317" name="Google Shape;317;p38"/>
          <p:cNvSpPr/>
          <p:nvPr/>
        </p:nvSpPr>
        <p:spPr>
          <a:xfrm>
            <a:off x="4551194" y="3167390"/>
            <a:ext cx="3811141" cy="7078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 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123" name="Google Shape;12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3</a:t>
            </a:fld>
            <a:endParaRPr sz="1400"/>
          </a:p>
        </p:txBody>
      </p:sp>
      <p:sp>
        <p:nvSpPr>
          <p:cNvPr id="124" name="Google Shape;124;p15"/>
          <p:cNvSpPr txBox="1"/>
          <p:nvPr/>
        </p:nvSpPr>
        <p:spPr>
          <a:xfrm>
            <a:off x="2549012" y="551828"/>
            <a:ext cx="656303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What is a Memory?</a:t>
            </a:r>
            <a:endParaRPr sz="1400" b="0" i="0" u="none" strike="noStrike" cap="none">
              <a:solidFill>
                <a:srgbClr val="000000"/>
              </a:solidFill>
              <a:latin typeface="Arial"/>
              <a:ea typeface="Arial"/>
              <a:cs typeface="Arial"/>
              <a:sym typeface="Arial"/>
            </a:endParaRPr>
          </a:p>
        </p:txBody>
      </p:sp>
      <p:pic>
        <p:nvPicPr>
          <p:cNvPr id="125" name="Google Shape;125;p15" descr="what is memory"/>
          <p:cNvPicPr preferRelativeResize="0"/>
          <p:nvPr/>
        </p:nvPicPr>
        <p:blipFill rotWithShape="1">
          <a:blip r:embed="rId3">
            <a:alphaModFix/>
          </a:blip>
          <a:srcRect/>
          <a:stretch/>
        </p:blipFill>
        <p:spPr>
          <a:xfrm>
            <a:off x="1539977" y="1668572"/>
            <a:ext cx="9112045" cy="42198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131" name="Google Shape;13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4</a:t>
            </a:fld>
            <a:endParaRPr sz="1400"/>
          </a:p>
        </p:txBody>
      </p:sp>
      <p:sp>
        <p:nvSpPr>
          <p:cNvPr id="132" name="Google Shape;132;p16"/>
          <p:cNvSpPr txBox="1"/>
          <p:nvPr/>
        </p:nvSpPr>
        <p:spPr>
          <a:xfrm>
            <a:off x="2549012" y="551828"/>
            <a:ext cx="656303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What is a Memory?</a:t>
            </a:r>
            <a:endParaRPr sz="1400" b="0" i="0" u="none" strike="noStrike" cap="none">
              <a:solidFill>
                <a:srgbClr val="000000"/>
              </a:solidFill>
              <a:latin typeface="Arial"/>
              <a:ea typeface="Arial"/>
              <a:cs typeface="Arial"/>
              <a:sym typeface="Arial"/>
            </a:endParaRPr>
          </a:p>
        </p:txBody>
      </p:sp>
      <p:sp>
        <p:nvSpPr>
          <p:cNvPr id="133" name="Google Shape;133;p16"/>
          <p:cNvSpPr txBox="1"/>
          <p:nvPr/>
        </p:nvSpPr>
        <p:spPr>
          <a:xfrm>
            <a:off x="1277007" y="1838262"/>
            <a:ext cx="9869214" cy="378565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Computer memory </a:t>
            </a:r>
            <a:r>
              <a:rPr lang="en-US" sz="2400" b="0" i="0" u="none" strike="noStrike" cap="none">
                <a:solidFill>
                  <a:schemeClr val="dk1"/>
                </a:solidFill>
                <a:latin typeface="Times New Roman"/>
                <a:ea typeface="Times New Roman"/>
                <a:cs typeface="Times New Roman"/>
                <a:sym typeface="Times New Roman"/>
              </a:rPr>
              <a:t>is just like the human brain. It is used to store data/information and instructions.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Computer memory </a:t>
            </a:r>
            <a:r>
              <a:rPr lang="en-US" sz="2400" b="0" i="0" u="none" strike="noStrike" cap="none">
                <a:solidFill>
                  <a:schemeClr val="dk1"/>
                </a:solidFill>
                <a:latin typeface="Times New Roman"/>
                <a:ea typeface="Times New Roman"/>
                <a:cs typeface="Times New Roman"/>
                <a:sym typeface="Times New Roman"/>
              </a:rPr>
              <a:t>is any physical device capable of storing information temporarily, like RAM (random-access memory), or permanently, like ROM (read-only memory).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is a data storage unit or a data storage device where data is to be processed and instructions required for processing are stored.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139" name="Google Shape;13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5</a:t>
            </a:fld>
            <a:endParaRPr sz="1400"/>
          </a:p>
        </p:txBody>
      </p:sp>
      <p:sp>
        <p:nvSpPr>
          <p:cNvPr id="140" name="Google Shape;140;p17"/>
          <p:cNvSpPr txBox="1"/>
          <p:nvPr/>
        </p:nvSpPr>
        <p:spPr>
          <a:xfrm>
            <a:off x="2549012" y="551828"/>
            <a:ext cx="656303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Units of Memory</a:t>
            </a:r>
            <a:endParaRPr sz="1400" b="0" i="0" u="none" strike="noStrike" cap="none">
              <a:solidFill>
                <a:srgbClr val="000000"/>
              </a:solidFill>
              <a:latin typeface="Arial"/>
              <a:ea typeface="Arial"/>
              <a:cs typeface="Arial"/>
              <a:sym typeface="Arial"/>
            </a:endParaRPr>
          </a:p>
        </p:txBody>
      </p:sp>
      <p:sp>
        <p:nvSpPr>
          <p:cNvPr id="141" name="Google Shape;141;p17"/>
          <p:cNvSpPr txBox="1"/>
          <p:nvPr/>
        </p:nvSpPr>
        <p:spPr>
          <a:xfrm>
            <a:off x="725214" y="1330431"/>
            <a:ext cx="10793276" cy="489364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Memory units are the amount of data that a memory device can store. Here are some units of memory:</a:t>
            </a:r>
            <a:endParaRPr sz="1400" b="0" i="0" u="none" strike="noStrike" cap="none">
              <a:solidFill>
                <a:srgbClr val="000000"/>
              </a:solidFill>
              <a:latin typeface="Arial"/>
              <a:ea typeface="Arial"/>
              <a:cs typeface="Arial"/>
              <a:sym typeface="Arial"/>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Bit: </a:t>
            </a:r>
            <a:r>
              <a:rPr lang="en-US" sz="2400" b="0" i="0" u="none" strike="noStrike" cap="none">
                <a:solidFill>
                  <a:schemeClr val="dk1"/>
                </a:solidFill>
                <a:latin typeface="Times New Roman"/>
                <a:ea typeface="Times New Roman"/>
                <a:cs typeface="Times New Roman"/>
                <a:sym typeface="Times New Roman"/>
              </a:rPr>
              <a:t>A bit is the smallest unit of measurement of data. The first memory location in a computer is a bit. Represents binary values 0 and 1.</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Nibble: </a:t>
            </a:r>
            <a:r>
              <a:rPr lang="en-US" sz="2400" b="0" i="0" u="none" strike="noStrike" cap="none">
                <a:solidFill>
                  <a:schemeClr val="dk1"/>
                </a:solidFill>
                <a:latin typeface="Times New Roman"/>
                <a:ea typeface="Times New Roman"/>
                <a:cs typeface="Times New Roman"/>
                <a:sym typeface="Times New Roman"/>
              </a:rPr>
              <a:t>It means the group of 4 bits. </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Word: </a:t>
            </a:r>
            <a:r>
              <a:rPr lang="en-US" sz="2400" b="0" i="0" u="none" strike="noStrike" cap="none">
                <a:solidFill>
                  <a:schemeClr val="dk1"/>
                </a:solidFill>
                <a:latin typeface="Times New Roman"/>
                <a:ea typeface="Times New Roman"/>
                <a:cs typeface="Times New Roman"/>
                <a:sym typeface="Times New Roman"/>
              </a:rPr>
              <a:t>A word is a unit of data in computer architecture that can be moved between a computer's processor and storage. The number of bits in a word is known as the word size, word length, or word width. A word consists 16 bit.</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Byte: </a:t>
            </a:r>
            <a:r>
              <a:rPr lang="en-US" sz="2400" b="0" i="0" u="none" strike="noStrike" cap="none">
                <a:solidFill>
                  <a:schemeClr val="dk1"/>
                </a:solidFill>
                <a:latin typeface="Times New Roman"/>
                <a:ea typeface="Times New Roman"/>
                <a:cs typeface="Times New Roman"/>
                <a:sym typeface="Times New Roman"/>
              </a:rPr>
              <a:t>The fundamental unit used to measure data is the byte. It has 8 bits in it. A byte can therefore represent 2 ^ 8 or 256 values.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147" name="Google Shape;14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6</a:t>
            </a:fld>
            <a:endParaRPr sz="1400"/>
          </a:p>
        </p:txBody>
      </p:sp>
      <p:sp>
        <p:nvSpPr>
          <p:cNvPr id="148" name="Google Shape;148;p18"/>
          <p:cNvSpPr txBox="1"/>
          <p:nvPr/>
        </p:nvSpPr>
        <p:spPr>
          <a:xfrm>
            <a:off x="2549012" y="551828"/>
            <a:ext cx="656303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Units of Memory</a:t>
            </a:r>
            <a:endParaRPr sz="1400" b="0" i="0" u="none" strike="noStrike" cap="none">
              <a:solidFill>
                <a:srgbClr val="000000"/>
              </a:solidFill>
              <a:latin typeface="Arial"/>
              <a:ea typeface="Arial"/>
              <a:cs typeface="Arial"/>
              <a:sym typeface="Arial"/>
            </a:endParaRPr>
          </a:p>
        </p:txBody>
      </p:sp>
      <p:sp>
        <p:nvSpPr>
          <p:cNvPr id="149" name="Google Shape;149;p18"/>
          <p:cNvSpPr txBox="1"/>
          <p:nvPr/>
        </p:nvSpPr>
        <p:spPr>
          <a:xfrm>
            <a:off x="725214" y="1198159"/>
            <a:ext cx="10628700" cy="4155900"/>
          </a:xfrm>
          <a:prstGeom prst="rect">
            <a:avLst/>
          </a:prstGeom>
          <a:noFill/>
          <a:ln>
            <a:noFill/>
          </a:ln>
        </p:spPr>
        <p:txBody>
          <a:bodyPr spcFirstLastPara="1" wrap="square" lIns="91425" tIns="45700" rIns="91425" bIns="45700" anchor="t" anchorCtr="0">
            <a:spAutoFit/>
          </a:bodyPr>
          <a:lstStyle/>
          <a:p>
            <a:pPr marL="457200" marR="0" lvl="1" indent="0" algn="just"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Kilobyte (KB):</a:t>
            </a:r>
            <a:r>
              <a:rPr lang="en-US" sz="2400" b="0" i="0" u="none" strike="noStrike" cap="none">
                <a:solidFill>
                  <a:schemeClr val="dk1"/>
                </a:solidFill>
                <a:latin typeface="Times New Roman"/>
                <a:ea typeface="Times New Roman"/>
                <a:cs typeface="Times New Roman"/>
                <a:sym typeface="Times New Roman"/>
              </a:rPr>
              <a:t>1024 bytes is equal to one kilobyte. 1KB = 2^10 Byte   </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457200" marR="0" lvl="1" indent="0" algn="just"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Megabyte(MB): </a:t>
            </a:r>
            <a:r>
              <a:rPr lang="en-US" sz="2400" b="0" i="0" u="none" strike="noStrike" cap="none">
                <a:solidFill>
                  <a:schemeClr val="dk1"/>
                </a:solidFill>
                <a:latin typeface="Times New Roman"/>
                <a:ea typeface="Times New Roman"/>
                <a:cs typeface="Times New Roman"/>
                <a:sym typeface="Times New Roman"/>
              </a:rPr>
              <a:t>A megabyte is 1024 kilobytes in size. It contains more info as compared to a kilobyte. 1MB = 2^20 Byte </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457200" marR="0" lvl="1" indent="0" algn="just"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Gigabyte (GB): </a:t>
            </a:r>
            <a:r>
              <a:rPr lang="en-US" sz="2400" b="0" i="0" u="none" strike="noStrike" cap="none">
                <a:solidFill>
                  <a:schemeClr val="dk1"/>
                </a:solidFill>
                <a:latin typeface="Times New Roman"/>
                <a:ea typeface="Times New Roman"/>
                <a:cs typeface="Times New Roman"/>
                <a:sym typeface="Times New Roman"/>
              </a:rPr>
              <a:t>A megabyte is 1024 kilobytes in size. It contains more info as compared to a kilobyte. 1GB = 2^30 Byte </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457200" marR="0" lvl="1" indent="0" algn="just"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Terabyte (TB): </a:t>
            </a:r>
            <a:r>
              <a:rPr lang="en-US" sz="2400" b="0" i="0" u="none" strike="noStrike" cap="none">
                <a:solidFill>
                  <a:schemeClr val="dk1"/>
                </a:solidFill>
                <a:latin typeface="Times New Roman"/>
                <a:ea typeface="Times New Roman"/>
                <a:cs typeface="Times New Roman"/>
                <a:sym typeface="Times New Roman"/>
              </a:rPr>
              <a:t>A terabyte is made up of 1024 gigabytes. 1TB = 2^40 Byte </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457200" marR="0" lvl="1" indent="0" algn="just"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Petabyte (PB): </a:t>
            </a:r>
            <a:r>
              <a:rPr lang="en-US" sz="2400" b="0" i="0" u="none" strike="noStrike" cap="none">
                <a:solidFill>
                  <a:schemeClr val="dk1"/>
                </a:solidFill>
                <a:latin typeface="Times New Roman"/>
                <a:ea typeface="Times New Roman"/>
                <a:cs typeface="Times New Roman"/>
                <a:sym typeface="Times New Roman"/>
              </a:rPr>
              <a:t>A petabyte is made up of 1024 terabytes.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155" name="Google Shape;15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7</a:t>
            </a:fld>
            <a:endParaRPr sz="1400"/>
          </a:p>
        </p:txBody>
      </p:sp>
      <p:sp>
        <p:nvSpPr>
          <p:cNvPr id="156" name="Google Shape;156;p19"/>
          <p:cNvSpPr txBox="1"/>
          <p:nvPr/>
        </p:nvSpPr>
        <p:spPr>
          <a:xfrm>
            <a:off x="2549012" y="551828"/>
            <a:ext cx="656303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Units of Memory</a:t>
            </a:r>
            <a:endParaRPr sz="1400" b="0" i="0" u="none" strike="noStrike" cap="none">
              <a:solidFill>
                <a:srgbClr val="000000"/>
              </a:solidFill>
              <a:latin typeface="Arial"/>
              <a:ea typeface="Arial"/>
              <a:cs typeface="Arial"/>
              <a:sym typeface="Arial"/>
            </a:endParaRPr>
          </a:p>
        </p:txBody>
      </p:sp>
      <p:sp>
        <p:nvSpPr>
          <p:cNvPr id="157" name="Google Shape;157;p19"/>
          <p:cNvSpPr txBox="1"/>
          <p:nvPr/>
        </p:nvSpPr>
        <p:spPr>
          <a:xfrm>
            <a:off x="838200" y="2068314"/>
            <a:ext cx="10628586" cy="2308324"/>
          </a:xfrm>
          <a:prstGeom prst="rect">
            <a:avLst/>
          </a:prstGeom>
          <a:noFill/>
          <a:ln>
            <a:noFill/>
          </a:ln>
        </p:spPr>
        <p:txBody>
          <a:bodyPr spcFirstLastPara="1" wrap="square" lIns="91425" tIns="45700" rIns="91425" bIns="45700" anchor="t" anchorCtr="0">
            <a:spAutoFit/>
          </a:bodyPr>
          <a:lstStyle/>
          <a:p>
            <a:pPr marL="457200" marR="0" lvl="1" indent="0" algn="just"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Exabyte (EB): </a:t>
            </a:r>
            <a:r>
              <a:rPr lang="en-US" sz="2400" b="0" i="0" u="none" strike="noStrike" cap="none">
                <a:solidFill>
                  <a:schemeClr val="dk1"/>
                </a:solidFill>
                <a:latin typeface="Times New Roman"/>
                <a:ea typeface="Times New Roman"/>
                <a:cs typeface="Times New Roman"/>
                <a:sym typeface="Times New Roman"/>
              </a:rPr>
              <a:t>Equal to 1024 petabytes.</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457200" marR="0" lvl="1" indent="0" algn="just"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Zettabyte (ZB): </a:t>
            </a:r>
            <a:r>
              <a:rPr lang="en-US" sz="2400" b="0" i="0" u="none" strike="noStrike" cap="none">
                <a:solidFill>
                  <a:schemeClr val="dk1"/>
                </a:solidFill>
                <a:latin typeface="Times New Roman"/>
                <a:ea typeface="Times New Roman"/>
                <a:cs typeface="Times New Roman"/>
                <a:sym typeface="Times New Roman"/>
              </a:rPr>
              <a:t>Equal to 1024 exabytes.</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457200" marR="0" lvl="1" indent="0" algn="just"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Yottabyte (YB): </a:t>
            </a:r>
            <a:r>
              <a:rPr lang="en-US" sz="2400" b="0" i="0" u="none" strike="noStrike" cap="none">
                <a:solidFill>
                  <a:schemeClr val="dk1"/>
                </a:solidFill>
                <a:latin typeface="Times New Roman"/>
                <a:ea typeface="Times New Roman"/>
                <a:cs typeface="Times New Roman"/>
                <a:sym typeface="Times New Roman"/>
              </a:rPr>
              <a:t>Equal to 1024 zettabyte.</a:t>
            </a:r>
            <a:endParaRPr sz="1400" b="0" i="0" u="none" strike="noStrike" cap="none">
              <a:solidFill>
                <a:srgbClr val="000000"/>
              </a:solidFill>
              <a:latin typeface="Arial"/>
              <a:ea typeface="Arial"/>
              <a:cs typeface="Arial"/>
              <a:sym typeface="Arial"/>
            </a:endParaRPr>
          </a:p>
          <a:p>
            <a:pPr marL="457200" marR="0" lvl="1"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163" name="Google Shape;16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8</a:t>
            </a:fld>
            <a:endParaRPr sz="1400"/>
          </a:p>
        </p:txBody>
      </p:sp>
      <p:sp>
        <p:nvSpPr>
          <p:cNvPr id="164" name="Google Shape;164;p20"/>
          <p:cNvSpPr txBox="1"/>
          <p:nvPr/>
        </p:nvSpPr>
        <p:spPr>
          <a:xfrm>
            <a:off x="2549012" y="330012"/>
            <a:ext cx="656303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Conversion of Units</a:t>
            </a:r>
            <a:endParaRPr sz="1400" b="0" i="0" u="none" strike="noStrike" cap="none">
              <a:solidFill>
                <a:srgbClr val="000000"/>
              </a:solidFill>
              <a:latin typeface="Arial"/>
              <a:ea typeface="Arial"/>
              <a:cs typeface="Arial"/>
              <a:sym typeface="Arial"/>
            </a:endParaRPr>
          </a:p>
        </p:txBody>
      </p:sp>
      <p:pic>
        <p:nvPicPr>
          <p:cNvPr id="165" name="Google Shape;165;p20"/>
          <p:cNvPicPr preferRelativeResize="0"/>
          <p:nvPr/>
        </p:nvPicPr>
        <p:blipFill rotWithShape="1">
          <a:blip r:embed="rId3">
            <a:alphaModFix/>
          </a:blip>
          <a:srcRect/>
          <a:stretch/>
        </p:blipFill>
        <p:spPr>
          <a:xfrm>
            <a:off x="2092036" y="1175559"/>
            <a:ext cx="7467600" cy="4981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23, 2024</a:t>
            </a:r>
            <a:endParaRPr sz="1400"/>
          </a:p>
        </p:txBody>
      </p:sp>
      <p:sp>
        <p:nvSpPr>
          <p:cNvPr id="171" name="Google Shape;17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9</a:t>
            </a:fld>
            <a:endParaRPr sz="1400"/>
          </a:p>
        </p:txBody>
      </p:sp>
      <p:sp>
        <p:nvSpPr>
          <p:cNvPr id="172" name="Google Shape;172;p21"/>
          <p:cNvSpPr txBox="1"/>
          <p:nvPr/>
        </p:nvSpPr>
        <p:spPr>
          <a:xfrm>
            <a:off x="2549012" y="330012"/>
            <a:ext cx="656303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Types of Memory</a:t>
            </a:r>
            <a:endParaRPr sz="1400" b="0" i="0" u="none" strike="noStrike" cap="none">
              <a:solidFill>
                <a:srgbClr val="000000"/>
              </a:solidFill>
              <a:latin typeface="Arial"/>
              <a:ea typeface="Arial"/>
              <a:cs typeface="Arial"/>
              <a:sym typeface="Arial"/>
            </a:endParaRPr>
          </a:p>
        </p:txBody>
      </p:sp>
      <p:pic>
        <p:nvPicPr>
          <p:cNvPr id="173" name="Google Shape;173;p21"/>
          <p:cNvPicPr preferRelativeResize="0"/>
          <p:nvPr/>
        </p:nvPicPr>
        <p:blipFill rotWithShape="1">
          <a:blip r:embed="rId3">
            <a:alphaModFix/>
          </a:blip>
          <a:srcRect/>
          <a:stretch/>
        </p:blipFill>
        <p:spPr>
          <a:xfrm>
            <a:off x="1296629" y="1179455"/>
            <a:ext cx="9598742" cy="497378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1408</Words>
  <Application>Microsoft Office PowerPoint</Application>
  <PresentationFormat>Widescreen</PresentationFormat>
  <Paragraphs>183</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Noto Sans Symbols</vt:lpstr>
      <vt:lpstr>Times New Roman</vt:lpstr>
      <vt:lpstr>Office Theme</vt:lpstr>
      <vt:lpstr>Memory and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and Storage</dc:title>
  <dc:creator>Shakil Mahmud</dc:creator>
  <cp:lastModifiedBy>Shakil Mahmud</cp:lastModifiedBy>
  <cp:revision>5</cp:revision>
  <dcterms:modified xsi:type="dcterms:W3CDTF">2025-04-22T02:42:45Z</dcterms:modified>
</cp:coreProperties>
</file>