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32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EC7B4-95AA-484B-AD91-1CD5DCA1FF9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1D301-CA1B-4C9C-AA21-BBAB2E69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90" y="2383255"/>
            <a:ext cx="9143999" cy="1394660"/>
          </a:xfrm>
          <a:noFill/>
        </p:spPr>
        <p:txBody>
          <a:bodyPr>
            <a:noAutofit/>
          </a:bodyPr>
          <a:lstStyle>
            <a:lvl1pPr algn="ctr">
              <a:defRPr sz="3600">
                <a:latin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9024" y="-24066"/>
            <a:ext cx="9153024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0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80"/>
            <a:ext cx="9144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 userDrawn="1"/>
        </p:nvSpPr>
        <p:spPr>
          <a:xfrm>
            <a:off x="-4514" y="6524587"/>
            <a:ext cx="9148514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640681" y="-81926"/>
            <a:ext cx="3826043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836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6425"/>
            <a:ext cx="9144000" cy="730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383791"/>
            <a:ext cx="1572768" cy="14401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8767"/>
            <a:ext cx="1572768" cy="1389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572768" cy="1386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603" y="395351"/>
            <a:ext cx="8638793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375" y="1516126"/>
            <a:ext cx="7661249" cy="4285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3176" y="6461402"/>
            <a:ext cx="227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Ebrima"/>
                <a:cs typeface="Ebrima"/>
              </a:defRPr>
            </a:lvl1pPr>
          </a:lstStyle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" y="1427950"/>
            <a:ext cx="9143999" cy="1045995"/>
          </a:xfrm>
        </p:spPr>
        <p:txBody>
          <a:bodyPr>
            <a:normAutofit/>
          </a:bodyPr>
          <a:lstStyle/>
          <a:p>
            <a:r>
              <a:rPr lang="en-US" dirty="0"/>
              <a:t>Application Software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D9E9215-4A1A-AE7C-E6E5-F81035C58EF0}"/>
              </a:ext>
            </a:extLst>
          </p:cNvPr>
          <p:cNvSpPr txBox="1">
            <a:spLocks/>
          </p:cNvSpPr>
          <p:nvPr/>
        </p:nvSpPr>
        <p:spPr>
          <a:xfrm>
            <a:off x="1" y="2473945"/>
            <a:ext cx="9143999" cy="2741454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 Shakil Mahmud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International University of Science and Technology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780C60CE-87BB-6851-1302-E21B3EBC842B}"/>
              </a:ext>
            </a:extLst>
          </p:cNvPr>
          <p:cNvSpPr/>
          <p:nvPr/>
        </p:nvSpPr>
        <p:spPr>
          <a:xfrm>
            <a:off x="3311480" y="2219197"/>
            <a:ext cx="2521040" cy="33718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5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Technology and You</a:t>
            </a:r>
            <a:r>
              <a:rPr spc="-120" dirty="0"/>
              <a:t> </a:t>
            </a:r>
            <a:r>
              <a:rPr spc="-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4029710" cy="361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Mobile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Ticketing</a:t>
            </a:r>
            <a:endParaRPr sz="2400">
              <a:latin typeface="Calibri"/>
              <a:cs typeface="Calibri"/>
            </a:endParaRPr>
          </a:p>
          <a:p>
            <a:pPr marL="756285" marR="508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Download </a:t>
            </a:r>
            <a:r>
              <a:rPr sz="2400" spc="-15" dirty="0">
                <a:latin typeface="Calibri"/>
                <a:cs typeface="Calibri"/>
              </a:rPr>
              <a:t>ticket to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 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25" dirty="0">
                <a:latin typeface="Calibri"/>
                <a:cs typeface="Calibri"/>
              </a:rPr>
              <a:t>for  </a:t>
            </a:r>
            <a:r>
              <a:rPr sz="2400" spc="-10" dirty="0">
                <a:latin typeface="Calibri"/>
                <a:cs typeface="Calibri"/>
              </a:rPr>
              <a:t>admittance</a:t>
            </a:r>
            <a:endParaRPr sz="2400">
              <a:latin typeface="Calibri"/>
              <a:cs typeface="Calibri"/>
            </a:endParaRPr>
          </a:p>
          <a:p>
            <a:pPr marL="756285" marR="82550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Tickets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movies,  sporting </a:t>
            </a:r>
            <a:r>
              <a:rPr sz="2400" spc="-10" dirty="0">
                <a:latin typeface="Calibri"/>
                <a:cs typeface="Calibri"/>
              </a:rPr>
              <a:t>events,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concerts, 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Boarding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Custom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tickets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8571" y="1988870"/>
            <a:ext cx="3128772" cy="408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10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8C80F-4250-9F79-3DAE-4546F6C311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Installed </a:t>
            </a:r>
            <a:r>
              <a:rPr dirty="0"/>
              <a:t>vs. </a:t>
            </a:r>
            <a:r>
              <a:rPr spc="-5" dirty="0"/>
              <a:t>Cloud</a:t>
            </a:r>
            <a:r>
              <a:rPr spc="-7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3768725" cy="317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Installed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installed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be </a:t>
            </a:r>
            <a:r>
              <a:rPr sz="2400" spc="-10" dirty="0">
                <a:latin typeface="Calibri"/>
                <a:cs typeface="Calibri"/>
              </a:rPr>
              <a:t>purchased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 marL="756285" marR="54229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be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downloaded 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27982" y="1556892"/>
            <a:ext cx="4561586" cy="389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0171" y="5589231"/>
            <a:ext cx="1584198" cy="7958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Installed </a:t>
            </a:r>
            <a:r>
              <a:rPr dirty="0"/>
              <a:t>vs. </a:t>
            </a:r>
            <a:r>
              <a:rPr spc="-5" dirty="0"/>
              <a:t>Cloud</a:t>
            </a:r>
            <a:r>
              <a:rPr spc="-7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538"/>
            <a:ext cx="7492365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Cloud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delivered </a:t>
            </a:r>
            <a:r>
              <a:rPr sz="2400" spc="-5" dirty="0">
                <a:latin typeface="Calibri"/>
                <a:cs typeface="Calibri"/>
              </a:rPr>
              <a:t>on-demand </a:t>
            </a:r>
            <a:r>
              <a:rPr sz="2400" dirty="0">
                <a:latin typeface="Calibri"/>
                <a:cs typeface="Calibri"/>
              </a:rPr>
              <a:t>via 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0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as a Service </a:t>
            </a:r>
            <a:r>
              <a:rPr sz="2400" spc="-5" dirty="0">
                <a:latin typeface="Calibri"/>
                <a:cs typeface="Calibri"/>
              </a:rPr>
              <a:t>(SaaS)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cloudware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Includes </a:t>
            </a:r>
            <a:r>
              <a:rPr sz="2400" spc="-10" dirty="0">
                <a:latin typeface="Calibri"/>
                <a:cs typeface="Calibri"/>
              </a:rPr>
              <a:t>free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fee-based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Advantages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accessed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Ease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Improved </a:t>
            </a:r>
            <a:r>
              <a:rPr sz="2400" spc="-10" dirty="0">
                <a:latin typeface="Calibri"/>
                <a:cs typeface="Calibri"/>
              </a:rPr>
              <a:t>collaboration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  <a:p>
            <a:pPr marL="1155700" marR="360045" lvl="2" indent="-2286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Always </a:t>
            </a:r>
            <a:r>
              <a:rPr sz="2400" spc="-10" dirty="0">
                <a:latin typeface="Calibri"/>
                <a:cs typeface="Calibri"/>
              </a:rPr>
              <a:t>working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10" dirty="0">
                <a:latin typeface="Calibri"/>
                <a:cs typeface="Calibri"/>
              </a:rPr>
              <a:t>most current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Installed </a:t>
            </a:r>
            <a:r>
              <a:rPr dirty="0"/>
              <a:t>vs. </a:t>
            </a:r>
            <a:r>
              <a:rPr spc="-5" dirty="0"/>
              <a:t>Cloud</a:t>
            </a:r>
            <a:r>
              <a:rPr spc="-7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47114"/>
            <a:ext cx="7133590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Potential disadvantages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Online applications </a:t>
            </a:r>
            <a:r>
              <a:rPr sz="2400" spc="-10" dirty="0">
                <a:latin typeface="Calibri"/>
                <a:cs typeface="Calibri"/>
              </a:rPr>
              <a:t>tend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slowly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2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limits</a:t>
            </a:r>
            <a:endParaRPr sz="2400">
              <a:latin typeface="Calibri"/>
              <a:cs typeface="Calibri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Cost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10" dirty="0">
                <a:latin typeface="Calibri"/>
                <a:cs typeface="Calibri"/>
              </a:rPr>
              <a:t>eventually </a:t>
            </a:r>
            <a:r>
              <a:rPr sz="2400" spc="-15" dirty="0">
                <a:latin typeface="Calibri"/>
                <a:cs typeface="Calibri"/>
              </a:rPr>
              <a:t>exceed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purchasing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similar </a:t>
            </a:r>
            <a:r>
              <a:rPr sz="2400" spc="-10" dirty="0">
                <a:latin typeface="Calibri"/>
                <a:cs typeface="Calibri"/>
              </a:rPr>
              <a:t>installed </a:t>
            </a:r>
            <a:r>
              <a:rPr sz="2400" spc="-15" dirty="0">
                <a:latin typeface="Calibri"/>
                <a:cs typeface="Calibri"/>
              </a:rPr>
              <a:t>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Installed </a:t>
            </a:r>
            <a:r>
              <a:rPr dirty="0"/>
              <a:t>vs. </a:t>
            </a:r>
            <a:r>
              <a:rPr spc="-5" dirty="0"/>
              <a:t>Cloud</a:t>
            </a:r>
            <a:r>
              <a:rPr spc="-5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/>
          <p:nvPr/>
        </p:nvSpPr>
        <p:spPr>
          <a:xfrm>
            <a:off x="1120127" y="1521117"/>
            <a:ext cx="5396102" cy="4834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8296" y="2348852"/>
            <a:ext cx="1080122" cy="818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Trend</a:t>
            </a:r>
            <a:r>
              <a:rPr spc="-100" dirty="0"/>
              <a:t> </a:t>
            </a:r>
            <a:r>
              <a:rPr spc="-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271384" cy="354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Airline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American </a:t>
            </a:r>
            <a:r>
              <a:rPr sz="2400" dirty="0">
                <a:latin typeface="Calibri"/>
                <a:cs typeface="Calibri"/>
              </a:rPr>
              <a:t>Airlines is </a:t>
            </a:r>
            <a:r>
              <a:rPr sz="2400" spc="-5" dirty="0">
                <a:latin typeface="Calibri"/>
                <a:cs typeface="Calibri"/>
              </a:rPr>
              <a:t>issuing </a:t>
            </a:r>
            <a:r>
              <a:rPr sz="2400" dirty="0">
                <a:latin typeface="Calibri"/>
                <a:cs typeface="Calibri"/>
              </a:rPr>
              <a:t>media </a:t>
            </a:r>
            <a:r>
              <a:rPr sz="2400" spc="-5" dirty="0">
                <a:latin typeface="Calibri"/>
                <a:cs typeface="Calibri"/>
              </a:rPr>
              <a:t>tablets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cabin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personnel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iPads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pilots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Replaces paper </a:t>
            </a:r>
            <a:r>
              <a:rPr sz="2400" dirty="0">
                <a:latin typeface="Calibri"/>
                <a:cs typeface="Calibri"/>
              </a:rPr>
              <a:t>manuals and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maps</a:t>
            </a:r>
            <a:endParaRPr sz="2400">
              <a:latin typeface="Calibri"/>
              <a:cs typeface="Calibri"/>
            </a:endParaRPr>
          </a:p>
          <a:p>
            <a:pPr marL="756285" marR="214947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provide  passengers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" dirty="0">
                <a:latin typeface="Calibri"/>
                <a:cs typeface="Calibri"/>
              </a:rPr>
              <a:t>additional </a:t>
            </a:r>
            <a:r>
              <a:rPr sz="2400" dirty="0">
                <a:latin typeface="Calibri"/>
                <a:cs typeface="Calibri"/>
              </a:rPr>
              <a:t>services 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connection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weather  </a:t>
            </a:r>
            <a:r>
              <a:rPr sz="2400" spc="-20" dirty="0">
                <a:latin typeface="Calibri"/>
                <a:cs typeface="Calibri"/>
              </a:rPr>
              <a:t>info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food </a:t>
            </a:r>
            <a:r>
              <a:rPr sz="2400" spc="-10" dirty="0">
                <a:latin typeface="Calibri"/>
                <a:cs typeface="Calibri"/>
              </a:rPr>
              <a:t>purchases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spc="-10" dirty="0">
                <a:latin typeface="Calibri"/>
                <a:cs typeface="Calibri"/>
              </a:rPr>
              <a:t>in-flight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4144" y="2780868"/>
            <a:ext cx="3165094" cy="3241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Software</a:t>
            </a:r>
            <a:r>
              <a:rPr spc="-60" dirty="0"/>
              <a:t> </a:t>
            </a:r>
            <a:r>
              <a:rPr spc="-5" dirty="0"/>
              <a:t>Suites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67675" cy="419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Collection of </a:t>
            </a:r>
            <a:r>
              <a:rPr sz="2400" spc="-15" dirty="0">
                <a:latin typeface="Calibri"/>
                <a:cs typeface="Calibri"/>
              </a:rPr>
              <a:t>software programs </a:t>
            </a:r>
            <a:r>
              <a:rPr sz="2400" spc="-5" dirty="0">
                <a:latin typeface="Calibri"/>
                <a:cs typeface="Calibri"/>
              </a:rPr>
              <a:t>bundled </a:t>
            </a:r>
            <a:r>
              <a:rPr sz="2400" spc="-15" dirty="0">
                <a:latin typeface="Calibri"/>
                <a:cs typeface="Calibri"/>
              </a:rPr>
              <a:t>together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package</a:t>
            </a:r>
            <a:endParaRPr sz="2400">
              <a:latin typeface="Calibri"/>
              <a:cs typeface="Calibri"/>
            </a:endParaRPr>
          </a:p>
          <a:p>
            <a:pPr marL="756285" marR="42799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Office suites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most </a:t>
            </a:r>
            <a:r>
              <a:rPr sz="2400" spc="-5" dirty="0">
                <a:latin typeface="Calibri"/>
                <a:cs typeface="Calibri"/>
              </a:rPr>
              <a:t>businesses/individuals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5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Spreadsheet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Presentation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graphics-software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common interface </a:t>
            </a:r>
            <a:r>
              <a:rPr sz="2400" dirty="0">
                <a:latin typeface="Calibri"/>
                <a:cs typeface="Calibri"/>
              </a:rPr>
              <a:t>among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Software</a:t>
            </a:r>
            <a:r>
              <a:rPr spc="-50" dirty="0"/>
              <a:t> </a:t>
            </a:r>
            <a:r>
              <a:rPr spc="-5" dirty="0"/>
              <a:t>Suites</a:t>
            </a:r>
          </a:p>
        </p:txBody>
      </p:sp>
      <p:sp>
        <p:nvSpPr>
          <p:cNvPr id="3" name="object 3"/>
          <p:cNvSpPr/>
          <p:nvPr/>
        </p:nvSpPr>
        <p:spPr>
          <a:xfrm>
            <a:off x="683564" y="3645027"/>
            <a:ext cx="1852294" cy="2513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7846" y="3573055"/>
            <a:ext cx="1718818" cy="2437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6153" y="3933088"/>
            <a:ext cx="1860803" cy="19041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4323" y="2204847"/>
            <a:ext cx="1601343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547114"/>
            <a:ext cx="7372984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Latest version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Office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2013 </a:t>
            </a:r>
            <a:r>
              <a:rPr sz="2400" spc="-5" dirty="0">
                <a:latin typeface="Calibri"/>
                <a:cs typeface="Calibri"/>
              </a:rPr>
              <a:t>(traditional </a:t>
            </a:r>
            <a:r>
              <a:rPr sz="2400" spc="-10" dirty="0">
                <a:latin typeface="Calibri"/>
                <a:cs typeface="Calibri"/>
              </a:rPr>
              <a:t>installed)/365  </a:t>
            </a:r>
            <a:r>
              <a:rPr sz="2400" spc="-5" dirty="0">
                <a:latin typeface="Calibri"/>
                <a:cs typeface="Calibri"/>
              </a:rPr>
              <a:t>(subscription)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Office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2740">
              <a:lnSpc>
                <a:spcPct val="100000"/>
              </a:lnSpc>
            </a:pPr>
            <a:r>
              <a:rPr spc="-5" dirty="0"/>
              <a:t>Common Software</a:t>
            </a:r>
            <a:r>
              <a:rPr spc="-30" dirty="0"/>
              <a:t> </a:t>
            </a:r>
            <a:r>
              <a:rPr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3718560" cy="273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35" dirty="0">
                <a:latin typeface="Calibri"/>
                <a:cs typeface="Calibri"/>
              </a:rPr>
              <a:t>Toolbars, </a:t>
            </a:r>
            <a:r>
              <a:rPr sz="2400" dirty="0">
                <a:latin typeface="Calibri"/>
                <a:cs typeface="Calibri"/>
              </a:rPr>
              <a:t>Menus, </a:t>
            </a:r>
            <a:r>
              <a:rPr sz="2400" spc="-15" dirty="0">
                <a:latin typeface="Calibri"/>
                <a:cs typeface="Calibri"/>
              </a:rPr>
              <a:t>Keyboard  </a:t>
            </a:r>
            <a:r>
              <a:rPr sz="2400" spc="-5" dirty="0">
                <a:latin typeface="Calibri"/>
                <a:cs typeface="Calibri"/>
              </a:rPr>
              <a:t>Shortcuts,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Ribbon</a:t>
            </a:r>
            <a:endParaRPr sz="2400">
              <a:latin typeface="Calibri"/>
              <a:cs typeface="Calibri"/>
            </a:endParaRPr>
          </a:p>
          <a:p>
            <a:pPr marL="756285" marR="13779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  commands </a:t>
            </a:r>
            <a:r>
              <a:rPr sz="2400" dirty="0">
                <a:latin typeface="Calibri"/>
                <a:cs typeface="Calibri"/>
              </a:rPr>
              <a:t>in 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Keyboard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shortcuts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8779" y="2564892"/>
            <a:ext cx="4630293" cy="3626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8252" y="1772805"/>
            <a:ext cx="1504188" cy="64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Common Software</a:t>
            </a:r>
            <a:r>
              <a:rPr spc="-6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325995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Ribbon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Microsoft Office </a:t>
            </a:r>
            <a:r>
              <a:rPr sz="2400" spc="-5" dirty="0">
                <a:latin typeface="Calibri"/>
                <a:cs typeface="Calibri"/>
              </a:rPr>
              <a:t>2007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Commands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spc="-15" dirty="0">
                <a:latin typeface="Calibri"/>
                <a:cs typeface="Calibri"/>
              </a:rPr>
              <a:t>into groups located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tabs</a:t>
            </a:r>
            <a:endParaRPr sz="2400">
              <a:latin typeface="Calibri"/>
              <a:cs typeface="Calibri"/>
            </a:endParaRPr>
          </a:p>
          <a:p>
            <a:pPr marL="756285" marR="69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Contextual tabs </a:t>
            </a:r>
            <a:r>
              <a:rPr sz="2400" dirty="0">
                <a:latin typeface="Calibri"/>
                <a:cs typeface="Calibri"/>
              </a:rPr>
              <a:t>appear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Ribbon as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582" y="3284982"/>
            <a:ext cx="7529195" cy="2776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225" y="6021285"/>
            <a:ext cx="1380871" cy="601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65770" cy="3540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210185" indent="-457200" algn="just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is, the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0" dirty="0">
                <a:latin typeface="Calibri"/>
                <a:cs typeface="Calibri"/>
              </a:rPr>
              <a:t>ownership </a:t>
            </a:r>
            <a:r>
              <a:rPr sz="2400" spc="-5" dirty="0">
                <a:latin typeface="Calibri"/>
                <a:cs typeface="Calibri"/>
              </a:rPr>
              <a:t>rights,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difference </a:t>
            </a:r>
            <a:r>
              <a:rPr sz="2400" spc="-10" dirty="0">
                <a:latin typeface="Calibri"/>
                <a:cs typeface="Calibri"/>
              </a:rPr>
              <a:t>between installed </a:t>
            </a:r>
            <a:r>
              <a:rPr sz="2400" dirty="0">
                <a:latin typeface="Calibri"/>
                <a:cs typeface="Calibri"/>
              </a:rPr>
              <a:t>and  cloud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  <a:p>
            <a:pPr marL="469900" marR="504825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Detail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concepts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commands that </a:t>
            </a:r>
            <a:r>
              <a:rPr sz="2400" spc="-15" dirty="0">
                <a:latin typeface="Calibri"/>
                <a:cs typeface="Calibri"/>
              </a:rPr>
              <a:t>many software  programs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common.</a:t>
            </a:r>
            <a:endParaRPr sz="2400">
              <a:latin typeface="Calibri"/>
              <a:cs typeface="Calibri"/>
            </a:endParaRPr>
          </a:p>
          <a:p>
            <a:pPr marL="469900" marR="134874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Discuss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explain what </a:t>
            </a:r>
            <a:r>
              <a:rPr sz="2400" dirty="0">
                <a:latin typeface="Calibri"/>
                <a:cs typeface="Calibri"/>
              </a:rPr>
              <a:t>kinds </a:t>
            </a:r>
            <a:r>
              <a:rPr sz="2400" spc="-1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spc="-15" dirty="0">
                <a:latin typeface="Calibri"/>
                <a:cs typeface="Calibri"/>
              </a:rPr>
              <a:t>are created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Explain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purpose of </a:t>
            </a:r>
            <a:r>
              <a:rPr sz="2400" spc="-10" dirty="0">
                <a:latin typeface="Calibri"/>
                <a:cs typeface="Calibri"/>
              </a:rPr>
              <a:t>spreadsheet software </a:t>
            </a:r>
            <a:r>
              <a:rPr sz="2400" dirty="0">
                <a:latin typeface="Calibri"/>
                <a:cs typeface="Calibri"/>
              </a:rPr>
              <a:t>and the kinds </a:t>
            </a:r>
            <a:r>
              <a:rPr sz="2400" spc="-10" dirty="0">
                <a:latin typeface="Calibri"/>
                <a:cs typeface="Calibri"/>
              </a:rPr>
              <a:t>of  </a:t>
            </a: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Common Software</a:t>
            </a:r>
            <a:r>
              <a:rPr spc="-6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20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93990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Editing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</a:t>
            </a:r>
            <a:endParaRPr sz="2400">
              <a:latin typeface="Calibri"/>
              <a:cs typeface="Calibri"/>
            </a:endParaRPr>
          </a:p>
          <a:p>
            <a:pPr marL="756285" marR="4445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Changing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content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document, such </a:t>
            </a:r>
            <a:r>
              <a:rPr sz="2400" dirty="0">
                <a:latin typeface="Calibri"/>
                <a:cs typeface="Calibri"/>
              </a:rPr>
              <a:t>as inserting  </a:t>
            </a:r>
            <a:r>
              <a:rPr sz="2400" spc="-5" dirty="0">
                <a:latin typeface="Calibri"/>
                <a:cs typeface="Calibri"/>
              </a:rPr>
              <a:t>or deleting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Insertion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  <a:p>
            <a:pPr marL="1155700" marR="2159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 location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document,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made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Typing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inserts the </a:t>
            </a:r>
            <a:r>
              <a:rPr sz="2400" spc="-15" dirty="0">
                <a:latin typeface="Calibri"/>
                <a:cs typeface="Calibri"/>
              </a:rPr>
              <a:t>text at </a:t>
            </a:r>
            <a:r>
              <a:rPr sz="2400" dirty="0">
                <a:latin typeface="Calibri"/>
                <a:cs typeface="Calibri"/>
              </a:rPr>
              <a:t>the insertion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Delete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Backspace </a:t>
            </a:r>
            <a:r>
              <a:rPr sz="2400" spc="-30" dirty="0">
                <a:latin typeface="Calibri"/>
                <a:cs typeface="Calibri"/>
              </a:rPr>
              <a:t>keys </a:t>
            </a:r>
            <a:r>
              <a:rPr sz="2400" spc="-10" dirty="0">
                <a:latin typeface="Calibri"/>
                <a:cs typeface="Calibri"/>
              </a:rPr>
              <a:t>delete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  <a:p>
            <a:pPr marL="756285" marR="42989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65" dirty="0">
                <a:latin typeface="Calibri"/>
                <a:cs typeface="Calibri"/>
              </a:rPr>
              <a:t>Text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typically be selected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moved,  copied, deleted,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formatted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E188-D918-20A1-9806-53537FA371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Common Software</a:t>
            </a:r>
            <a:r>
              <a:rPr spc="-6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6796405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Formatting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appearance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Changes </a:t>
            </a:r>
            <a:r>
              <a:rPr sz="2400" spc="-25" dirty="0">
                <a:latin typeface="Calibri"/>
                <a:cs typeface="Calibri"/>
              </a:rPr>
              <a:t>font </a:t>
            </a:r>
            <a:r>
              <a:rPr sz="2400" spc="-10" dirty="0">
                <a:latin typeface="Calibri"/>
                <a:cs typeface="Calibri"/>
              </a:rPr>
              <a:t>face, </a:t>
            </a:r>
            <a:r>
              <a:rPr sz="2400" spc="-25" dirty="0">
                <a:latin typeface="Calibri"/>
                <a:cs typeface="Calibri"/>
              </a:rPr>
              <a:t>font </a:t>
            </a:r>
            <a:r>
              <a:rPr sz="2400" spc="-15" dirty="0">
                <a:latin typeface="Calibri"/>
                <a:cs typeface="Calibri"/>
              </a:rPr>
              <a:t>size, </a:t>
            </a:r>
            <a:r>
              <a:rPr sz="2400" spc="-10" dirty="0">
                <a:latin typeface="Calibri"/>
                <a:cs typeface="Calibri"/>
              </a:rPr>
              <a:t>and/or </a:t>
            </a:r>
            <a:r>
              <a:rPr sz="2400" spc="-25" dirty="0">
                <a:latin typeface="Calibri"/>
                <a:cs typeface="Calibri"/>
              </a:rPr>
              <a:t>font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Changes </a:t>
            </a:r>
            <a:r>
              <a:rPr sz="2400" dirty="0">
                <a:latin typeface="Calibri"/>
                <a:cs typeface="Calibri"/>
              </a:rPr>
              <a:t>line </a:t>
            </a:r>
            <a:r>
              <a:rPr sz="2400" spc="-5" dirty="0">
                <a:latin typeface="Calibri"/>
                <a:cs typeface="Calibri"/>
              </a:rPr>
              <a:t>spacing 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margins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Adds </a:t>
            </a:r>
            <a:r>
              <a:rPr sz="2400" spc="-10" dirty="0">
                <a:latin typeface="Calibri"/>
                <a:cs typeface="Calibri"/>
              </a:rPr>
              <a:t>page numbers and/or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borders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7667" y="3861041"/>
            <a:ext cx="475488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6288" y="3861053"/>
            <a:ext cx="1312418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Common Software</a:t>
            </a:r>
            <a:r>
              <a:rPr spc="-60" dirty="0"/>
              <a:t> </a:t>
            </a:r>
            <a:r>
              <a:rPr spc="-5" dirty="0"/>
              <a:t>Commands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01000" cy="339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Getting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built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4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Browsing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Online </a:t>
            </a:r>
            <a:r>
              <a:rPr sz="2400" dirty="0">
                <a:latin typeface="Calibri"/>
                <a:cs typeface="Calibri"/>
              </a:rPr>
              <a:t>help (via </a:t>
            </a:r>
            <a:r>
              <a:rPr sz="2400" spc="-10" dirty="0">
                <a:latin typeface="Calibri"/>
                <a:cs typeface="Calibri"/>
              </a:rPr>
              <a:t>manufacturer’s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site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sites)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Offline </a:t>
            </a:r>
            <a:r>
              <a:rPr sz="2400" dirty="0">
                <a:latin typeface="Calibri"/>
                <a:cs typeface="Calibri"/>
              </a:rPr>
              <a:t>help </a:t>
            </a:r>
            <a:r>
              <a:rPr sz="2400" spc="-5" dirty="0">
                <a:latin typeface="Calibri"/>
                <a:cs typeface="Calibri"/>
              </a:rPr>
              <a:t>(periodicals, </a:t>
            </a:r>
            <a:r>
              <a:rPr sz="2400" spc="-10" dirty="0">
                <a:latin typeface="Calibri"/>
                <a:cs typeface="Calibri"/>
              </a:rPr>
              <a:t>books, tutorial </a:t>
            </a:r>
            <a:r>
              <a:rPr sz="2400" spc="-5" dirty="0">
                <a:latin typeface="Calibri"/>
                <a:cs typeface="Calibri"/>
              </a:rPr>
              <a:t>videos,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Quick</a:t>
            </a:r>
            <a:r>
              <a:rPr spc="-105" dirty="0"/>
              <a:t> </a:t>
            </a:r>
            <a:r>
              <a:rPr dirty="0"/>
              <a:t>Quiz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3718"/>
            <a:ext cx="8061959" cy="445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buAutoNum type="arabicPeriod"/>
              <a:tabLst>
                <a:tab pos="285750" algn="l"/>
                <a:tab pos="3770629" algn="l"/>
              </a:tabLst>
            </a:pP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15" dirty="0">
                <a:latin typeface="Calibri"/>
                <a:cs typeface="Calibri"/>
              </a:rPr>
              <a:t>programs </a:t>
            </a:r>
            <a:r>
              <a:rPr sz="2200" spc="-10" dirty="0">
                <a:latin typeface="Calibri"/>
                <a:cs typeface="Calibri"/>
              </a:rPr>
              <a:t>that are distributed </a:t>
            </a:r>
            <a:r>
              <a:rPr sz="2200" spc="-5" dirty="0">
                <a:latin typeface="Calibri"/>
                <a:cs typeface="Calibri"/>
              </a:rPr>
              <a:t>on the honor </a:t>
            </a:r>
            <a:r>
              <a:rPr sz="2200" spc="-25" dirty="0">
                <a:latin typeface="Calibri"/>
                <a:cs typeface="Calibri"/>
              </a:rPr>
              <a:t>system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can 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legally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ethically shared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others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try </a:t>
            </a:r>
            <a:r>
              <a:rPr sz="2200" spc="-10" dirty="0">
                <a:latin typeface="Calibri"/>
                <a:cs typeface="Calibri"/>
              </a:rPr>
              <a:t>out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software  are </a:t>
            </a:r>
            <a:r>
              <a:rPr sz="2200" spc="-20" dirty="0">
                <a:latin typeface="Calibri"/>
                <a:cs typeface="Calibri"/>
              </a:rPr>
              <a:t>referred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u="heavy" spc="-5" dirty="0">
                <a:latin typeface="Calibri"/>
                <a:cs typeface="Calibri"/>
              </a:rPr>
              <a:t> 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35330" lvl="1" indent="-26543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735965" algn="l"/>
              </a:tabLst>
            </a:pPr>
            <a:r>
              <a:rPr sz="2200" spc="-15" dirty="0">
                <a:latin typeface="Calibri"/>
                <a:cs typeface="Calibri"/>
              </a:rPr>
              <a:t>shareware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programs</a:t>
            </a:r>
            <a:endParaRPr sz="2200">
              <a:latin typeface="Calibri"/>
              <a:cs typeface="Calibri"/>
            </a:endParaRPr>
          </a:p>
          <a:p>
            <a:pPr marL="747395" lvl="1" indent="-277495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748030" algn="l"/>
              </a:tabLst>
            </a:pPr>
            <a:r>
              <a:rPr sz="2200" spc="-10" dirty="0">
                <a:latin typeface="Calibri"/>
                <a:cs typeface="Calibri"/>
              </a:rPr>
              <a:t>commercial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public </a:t>
            </a:r>
            <a:r>
              <a:rPr sz="2200" spc="-5" dirty="0">
                <a:latin typeface="Calibri"/>
                <a:cs typeface="Calibri"/>
              </a:rPr>
              <a:t>domain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endParaRPr sz="2200">
              <a:latin typeface="Calibri"/>
              <a:cs typeface="Calibri"/>
            </a:endParaRPr>
          </a:p>
          <a:p>
            <a:pPr marL="285115" indent="-272415">
              <a:lnSpc>
                <a:spcPts val="2510"/>
              </a:lnSpc>
              <a:spcBef>
                <a:spcPts val="229"/>
              </a:spcBef>
              <a:buAutoNum type="arabicPeriod"/>
              <a:tabLst>
                <a:tab pos="285750" algn="l"/>
              </a:tabLst>
            </a:pPr>
            <a:r>
              <a:rPr sz="2200" spc="-35" dirty="0">
                <a:latin typeface="Calibri"/>
                <a:cs typeface="Calibri"/>
              </a:rPr>
              <a:t>True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False: </a:t>
            </a:r>
            <a:r>
              <a:rPr sz="2200" spc="-10" dirty="0">
                <a:latin typeface="Calibri"/>
                <a:cs typeface="Calibri"/>
              </a:rPr>
              <a:t>Software purchased </a:t>
            </a:r>
            <a:r>
              <a:rPr sz="2200" spc="-5" dirty="0">
                <a:latin typeface="Calibri"/>
                <a:cs typeface="Calibri"/>
              </a:rPr>
              <a:t>via the </a:t>
            </a:r>
            <a:r>
              <a:rPr sz="2200" spc="-15" dirty="0">
                <a:latin typeface="Calibri"/>
                <a:cs typeface="Calibri"/>
              </a:rPr>
              <a:t>Internet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always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downloaded, not </a:t>
            </a:r>
            <a:r>
              <a:rPr sz="2200" spc="-15" dirty="0">
                <a:latin typeface="Calibri"/>
                <a:cs typeface="Calibri"/>
              </a:rPr>
              <a:t>packaged,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form.</a:t>
            </a:r>
            <a:endParaRPr sz="2200">
              <a:latin typeface="Calibri"/>
              <a:cs typeface="Calibri"/>
            </a:endParaRPr>
          </a:p>
          <a:p>
            <a:pPr marL="355600" marR="386715" indent="-342900">
              <a:lnSpc>
                <a:spcPts val="2380"/>
              </a:lnSpc>
              <a:spcBef>
                <a:spcPts val="535"/>
              </a:spcBef>
              <a:buAutoNum type="arabicPeriod" startAt="3"/>
              <a:tabLst>
                <a:tab pos="285750" algn="l"/>
                <a:tab pos="298069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related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15" dirty="0">
                <a:latin typeface="Calibri"/>
                <a:cs typeface="Calibri"/>
              </a:rPr>
              <a:t>programs </a:t>
            </a:r>
            <a:r>
              <a:rPr sz="2200" spc="-5" dirty="0">
                <a:latin typeface="Calibri"/>
                <a:cs typeface="Calibri"/>
              </a:rPr>
              <a:t>sold </a:t>
            </a:r>
            <a:r>
              <a:rPr sz="2200" spc="-15" dirty="0">
                <a:latin typeface="Calibri"/>
                <a:cs typeface="Calibri"/>
              </a:rPr>
              <a:t>together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one unit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a(n)</a:t>
            </a:r>
            <a:r>
              <a:rPr sz="2200" u="heavy" spc="-5" dirty="0">
                <a:latin typeface="Calibri"/>
                <a:cs typeface="Calibri"/>
              </a:rPr>
              <a:t> 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Calibri"/>
                <a:cs typeface="Calibri"/>
              </a:rPr>
              <a:t>Answers: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i="1" spc="-5" dirty="0">
                <a:latin typeface="Calibri"/>
                <a:cs typeface="Calibri"/>
              </a:rPr>
              <a:t>1) a; 2) </a:t>
            </a:r>
            <a:r>
              <a:rPr sz="2200" i="1" spc="-15" dirty="0">
                <a:latin typeface="Calibri"/>
                <a:cs typeface="Calibri"/>
              </a:rPr>
              <a:t>False; </a:t>
            </a:r>
            <a:r>
              <a:rPr sz="2200" i="1" spc="-5" dirty="0">
                <a:latin typeface="Calibri"/>
                <a:cs typeface="Calibri"/>
              </a:rPr>
              <a:t>3) </a:t>
            </a:r>
            <a:r>
              <a:rPr sz="2200" i="1" spc="-10" dirty="0">
                <a:latin typeface="Calibri"/>
                <a:cs typeface="Calibri"/>
              </a:rPr>
              <a:t>software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suite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Word Processing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76234" cy="328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0" dirty="0">
                <a:latin typeface="Calibri"/>
                <a:cs typeface="Calibri"/>
              </a:rPr>
              <a:t>Word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Processing?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15" dirty="0">
                <a:latin typeface="Calibri"/>
                <a:cs typeface="Calibri"/>
              </a:rPr>
              <a:t>software to create,  </a:t>
            </a:r>
            <a:r>
              <a:rPr sz="2400" dirty="0">
                <a:latin typeface="Calibri"/>
                <a:cs typeface="Calibri"/>
              </a:rPr>
              <a:t>edit, </a:t>
            </a:r>
            <a:r>
              <a:rPr sz="2400" spc="-15" dirty="0">
                <a:latin typeface="Calibri"/>
                <a:cs typeface="Calibri"/>
              </a:rPr>
              <a:t>save,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print written </a:t>
            </a:r>
            <a:r>
              <a:rPr sz="2400" spc="-5" dirty="0">
                <a:latin typeface="Calibri"/>
                <a:cs typeface="Calibri"/>
              </a:rPr>
              <a:t>documents such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letters,  </a:t>
            </a:r>
            <a:r>
              <a:rPr sz="2400" spc="-10" dirty="0">
                <a:latin typeface="Calibri"/>
                <a:cs typeface="Calibri"/>
              </a:rPr>
              <a:t>contracts,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manuscripts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Common </a:t>
            </a:r>
            <a:r>
              <a:rPr sz="2400" spc="-4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Word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Corel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WordPerfect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Apple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Word Processing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56245" cy="449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Document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40" dirty="0">
                <a:latin typeface="Calibri"/>
                <a:cs typeface="Calibri"/>
              </a:rPr>
              <a:t>Word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wrap</a:t>
            </a:r>
            <a:endParaRPr sz="2400">
              <a:latin typeface="Calibri"/>
              <a:cs typeface="Calibri"/>
            </a:endParaRPr>
          </a:p>
          <a:p>
            <a:pPr marL="1155700" lvl="2" indent="-228600" algn="ctr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Automatically returns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insertion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line when the 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screen </a:t>
            </a:r>
            <a:r>
              <a:rPr sz="2400" dirty="0">
                <a:latin typeface="Calibri"/>
                <a:cs typeface="Calibri"/>
              </a:rPr>
              <a:t>line 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reached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Character </a:t>
            </a:r>
            <a:r>
              <a:rPr sz="2400" spc="-15" dirty="0">
                <a:latin typeface="Calibri"/>
                <a:cs typeface="Calibri"/>
              </a:rPr>
              <a:t>formatting </a:t>
            </a:r>
            <a:r>
              <a:rPr sz="2400" spc="-20" dirty="0">
                <a:latin typeface="Calibri"/>
                <a:cs typeface="Calibri"/>
              </a:rPr>
              <a:t>(font </a:t>
            </a:r>
            <a:r>
              <a:rPr sz="2400" spc="-10" dirty="0">
                <a:latin typeface="Calibri"/>
                <a:cs typeface="Calibri"/>
              </a:rPr>
              <a:t>face, </a:t>
            </a:r>
            <a:r>
              <a:rPr sz="2400" spc="-15" dirty="0">
                <a:latin typeface="Calibri"/>
                <a:cs typeface="Calibri"/>
              </a:rPr>
              <a:t>size, </a:t>
            </a:r>
            <a:r>
              <a:rPr sz="2400" spc="-5" dirty="0">
                <a:latin typeface="Calibri"/>
                <a:cs typeface="Calibri"/>
              </a:rPr>
              <a:t>style, 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Paragraph </a:t>
            </a:r>
            <a:r>
              <a:rPr sz="2400" spc="-15" dirty="0">
                <a:latin typeface="Calibri"/>
                <a:cs typeface="Calibri"/>
              </a:rPr>
              <a:t>formatting </a:t>
            </a:r>
            <a:r>
              <a:rPr sz="2400" spc="-5" dirty="0">
                <a:latin typeface="Calibri"/>
                <a:cs typeface="Calibri"/>
              </a:rPr>
              <a:t>(line spacing, </a:t>
            </a:r>
            <a:r>
              <a:rPr sz="2400" spc="-10" dirty="0">
                <a:latin typeface="Calibri"/>
                <a:cs typeface="Calibri"/>
              </a:rPr>
              <a:t>indentation,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alignment,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styles)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Page </a:t>
            </a:r>
            <a:r>
              <a:rPr sz="2400" spc="-15" dirty="0">
                <a:latin typeface="Calibri"/>
                <a:cs typeface="Calibri"/>
              </a:rPr>
              <a:t>formatting </a:t>
            </a:r>
            <a:r>
              <a:rPr sz="2400" spc="-5" dirty="0">
                <a:latin typeface="Calibri"/>
                <a:cs typeface="Calibri"/>
              </a:rPr>
              <a:t>(margins, paper </a:t>
            </a:r>
            <a:r>
              <a:rPr sz="2400" spc="-15" dirty="0">
                <a:latin typeface="Calibri"/>
                <a:cs typeface="Calibri"/>
              </a:rPr>
              <a:t>size, </a:t>
            </a:r>
            <a:r>
              <a:rPr sz="2400" spc="-10" dirty="0">
                <a:latin typeface="Calibri"/>
                <a:cs typeface="Calibri"/>
              </a:rPr>
              <a:t>orientation,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headers,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footers,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756285" marR="79311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Document </a:t>
            </a:r>
            <a:r>
              <a:rPr sz="2400" spc="-15" dirty="0">
                <a:latin typeface="Calibri"/>
                <a:cs typeface="Calibri"/>
              </a:rPr>
              <a:t>formatting </a:t>
            </a:r>
            <a:r>
              <a:rPr sz="2400" spc="-10" dirty="0">
                <a:latin typeface="Calibri"/>
                <a:cs typeface="Calibri"/>
              </a:rPr>
              <a:t>(footnotes,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10" dirty="0">
                <a:latin typeface="Calibri"/>
                <a:cs typeface="Calibri"/>
              </a:rPr>
              <a:t>notes, </a:t>
            </a:r>
            <a:r>
              <a:rPr sz="2400" spc="-5" dirty="0">
                <a:latin typeface="Calibri"/>
                <a:cs typeface="Calibri"/>
              </a:rPr>
              <a:t>table of  </a:t>
            </a:r>
            <a:r>
              <a:rPr sz="2400" spc="-15" dirty="0">
                <a:latin typeface="Calibri"/>
                <a:cs typeface="Calibri"/>
              </a:rPr>
              <a:t>contents, </a:t>
            </a:r>
            <a:r>
              <a:rPr sz="2400" spc="-10" dirty="0">
                <a:latin typeface="Calibri"/>
                <a:cs typeface="Calibri"/>
              </a:rPr>
              <a:t>index, background,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Word Processing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395541" y="1628800"/>
            <a:ext cx="7040880" cy="448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59066" y="1556766"/>
            <a:ext cx="1427733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Word Processing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83195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30" dirty="0">
                <a:latin typeface="Calibri"/>
                <a:cs typeface="Calibri"/>
              </a:rPr>
              <a:t>Tables, </a:t>
            </a:r>
            <a:r>
              <a:rPr sz="2400" spc="-10" dirty="0">
                <a:latin typeface="Calibri"/>
                <a:cs typeface="Calibri"/>
              </a:rPr>
              <a:t>Graphics,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spc="-15" dirty="0">
                <a:latin typeface="Calibri"/>
                <a:cs typeface="Calibri"/>
              </a:rPr>
              <a:t>content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table consisting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rows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Graphics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Drawing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Allow images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inserted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(clip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art,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photographs, </a:t>
            </a:r>
            <a:r>
              <a:rPr sz="2400" spc="-15" dirty="0">
                <a:latin typeface="Calibri"/>
                <a:cs typeface="Calibri"/>
              </a:rPr>
              <a:t>drawn </a:t>
            </a:r>
            <a:r>
              <a:rPr sz="2400" spc="-5" dirty="0">
                <a:latin typeface="Calibri"/>
                <a:cs typeface="Calibri"/>
              </a:rPr>
              <a:t>images, </a:t>
            </a:r>
            <a:r>
              <a:rPr sz="2400" spc="-10" dirty="0">
                <a:latin typeface="Calibri"/>
                <a:cs typeface="Calibri"/>
              </a:rPr>
              <a:t>etc.) </a:t>
            </a:r>
            <a:r>
              <a:rPr sz="2400" dirty="0">
                <a:latin typeface="Calibri"/>
                <a:cs typeface="Calibri"/>
              </a:rPr>
              <a:t>and then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5" dirty="0">
                <a:latin typeface="Calibri"/>
                <a:cs typeface="Calibri"/>
              </a:rPr>
              <a:t>Templates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new documents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quickly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Word Processing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206615" cy="339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4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20" dirty="0">
                <a:latin typeface="Calibri"/>
                <a:cs typeface="Calibri"/>
              </a:rPr>
              <a:t>today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Web-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related features </a:t>
            </a:r>
            <a:r>
              <a:rPr sz="2400" spc="-5" dirty="0">
                <a:latin typeface="Calibri"/>
                <a:cs typeface="Calibri"/>
              </a:rPr>
              <a:t>allowing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as an e-mail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page hyperlinks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modify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publish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blogs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Collaborate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others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30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33055" cy="3833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Spreadsheet?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Documents </a:t>
            </a:r>
            <a:r>
              <a:rPr sz="2400" spc="-10" dirty="0">
                <a:latin typeface="Calibri"/>
                <a:cs typeface="Calibri"/>
              </a:rPr>
              <a:t>containing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numbers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20" dirty="0">
                <a:latin typeface="Calibri"/>
                <a:cs typeface="Calibri"/>
              </a:rPr>
              <a:t>rows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Spreadsheet software </a:t>
            </a:r>
            <a:r>
              <a:rPr sz="2400" dirty="0">
                <a:latin typeface="Calibri"/>
                <a:cs typeface="Calibri"/>
              </a:rPr>
              <a:t>includes 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Formulas,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spc="-10" dirty="0">
                <a:latin typeface="Calibri"/>
                <a:cs typeface="Calibri"/>
              </a:rPr>
              <a:t>tools, </a:t>
            </a:r>
            <a:r>
              <a:rPr sz="2400" dirty="0">
                <a:latin typeface="Calibri"/>
                <a:cs typeface="Calibri"/>
              </a:rPr>
              <a:t>charts, 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widely </a:t>
            </a:r>
            <a:r>
              <a:rPr sz="2400" spc="-5" dirty="0">
                <a:latin typeface="Calibri"/>
                <a:cs typeface="Calibri"/>
              </a:rPr>
              <a:t>used spreadsheet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Corel </a:t>
            </a:r>
            <a:r>
              <a:rPr sz="2400" spc="-15" dirty="0">
                <a:latin typeface="Calibri"/>
                <a:cs typeface="Calibri"/>
              </a:rPr>
              <a:t>Quattro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Apple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4A22-87B0-B7A7-2789-808A15E0D8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Learning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26400" cy="317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buAutoNum type="arabicPeriod" startAt="5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Identify some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vocabulary used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database software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discuss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benefits of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this 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5"/>
              <a:tabLst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Describe </a:t>
            </a:r>
            <a:r>
              <a:rPr sz="2400" spc="-10" dirty="0">
                <a:latin typeface="Calibri"/>
                <a:cs typeface="Calibri"/>
              </a:rPr>
              <a:t>what presentation graphics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electronic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slide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shows are </a:t>
            </a:r>
            <a:r>
              <a:rPr sz="2400" dirty="0">
                <a:latin typeface="Calibri"/>
                <a:cs typeface="Calibri"/>
              </a:rPr>
              <a:t>and when they </a:t>
            </a:r>
            <a:r>
              <a:rPr sz="2400" spc="-5" dirty="0">
                <a:latin typeface="Calibri"/>
                <a:cs typeface="Calibri"/>
              </a:rPr>
              <a:t>might be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AutoNum type="arabicPeriod" startAt="7"/>
              <a:tabLst>
                <a:tab pos="470534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graphics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multimedia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consumers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frequently.</a:t>
            </a:r>
            <a:endParaRPr sz="2400">
              <a:latin typeface="Calibri"/>
              <a:cs typeface="Calibri"/>
            </a:endParaRPr>
          </a:p>
          <a:p>
            <a:pPr marL="469900" marR="221615" indent="-457200">
              <a:lnSpc>
                <a:spcPct val="100000"/>
              </a:lnSpc>
              <a:spcBef>
                <a:spcPts val="575"/>
              </a:spcBef>
              <a:buAutoNum type="arabicPeriod" startAt="8"/>
              <a:tabLst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Name </a:t>
            </a:r>
            <a:r>
              <a:rPr sz="2400" spc="-15" dirty="0">
                <a:latin typeface="Calibri"/>
                <a:cs typeface="Calibri"/>
              </a:rPr>
              <a:t>several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application software </a:t>
            </a:r>
            <a:r>
              <a:rPr sz="2400" spc="-15" dirty="0">
                <a:latin typeface="Calibri"/>
                <a:cs typeface="Calibri"/>
              </a:rPr>
              <a:t>programs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discuss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functions they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4893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Worksheet: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Workbook: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worksheets </a:t>
            </a:r>
            <a:r>
              <a:rPr sz="2400" spc="-15" dirty="0">
                <a:latin typeface="Calibri"/>
                <a:cs typeface="Calibri"/>
              </a:rPr>
              <a:t>saved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Worksheets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divided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25" dirty="0">
                <a:latin typeface="Calibri"/>
                <a:cs typeface="Calibri"/>
              </a:rPr>
              <a:t>rows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Cell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intersection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row </a:t>
            </a:r>
            <a:r>
              <a:rPr sz="2400" dirty="0">
                <a:latin typeface="Calibri"/>
                <a:cs typeface="Calibri"/>
              </a:rPr>
              <a:t>and 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cell is </a:t>
            </a:r>
            <a:r>
              <a:rPr sz="2400" spc="-5" dirty="0">
                <a:latin typeface="Calibri"/>
                <a:cs typeface="Calibri"/>
              </a:rPr>
              <a:t>identified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cell </a:t>
            </a:r>
            <a:r>
              <a:rPr sz="2400" spc="-5" dirty="0">
                <a:latin typeface="Calibri"/>
                <a:cs typeface="Calibri"/>
              </a:rPr>
              <a:t>address, 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A1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Cell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endParaRPr sz="2400">
              <a:latin typeface="Calibri"/>
              <a:cs typeface="Calibri"/>
            </a:endParaRPr>
          </a:p>
          <a:p>
            <a:pPr marL="1155700" marR="30353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Cell </a:t>
            </a:r>
            <a:r>
              <a:rPr sz="2400" spc="-10" dirty="0">
                <a:latin typeface="Calibri"/>
                <a:cs typeface="Calibri"/>
              </a:rPr>
              <a:t>pointer 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cell  </a:t>
            </a:r>
            <a:r>
              <a:rPr sz="2400" spc="-15" dirty="0">
                <a:latin typeface="Calibri"/>
                <a:cs typeface="Calibri"/>
              </a:rPr>
              <a:t>(range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1628851"/>
            <a:ext cx="7053326" cy="4628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36535" y="1700783"/>
            <a:ext cx="1535810" cy="100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126"/>
            <a:ext cx="7860030" cy="421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Entering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2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Spreadsheet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Labels</a:t>
            </a:r>
            <a:endParaRPr sz="2200">
              <a:latin typeface="Calibri"/>
              <a:cs typeface="Calibri"/>
            </a:endParaRPr>
          </a:p>
          <a:p>
            <a:pPr marL="1155700" marR="76200" lvl="2" indent="-2286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30" dirty="0">
                <a:latin typeface="Calibri"/>
                <a:cs typeface="Calibri"/>
              </a:rPr>
              <a:t>Text-based </a:t>
            </a:r>
            <a:r>
              <a:rPr sz="2200" spc="-10" dirty="0">
                <a:latin typeface="Calibri"/>
                <a:cs typeface="Calibri"/>
              </a:rPr>
              <a:t>entry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5" dirty="0">
                <a:latin typeface="Calibri"/>
                <a:cs typeface="Calibri"/>
              </a:rPr>
              <a:t>worksheet </a:t>
            </a:r>
            <a:r>
              <a:rPr sz="2200" spc="-5" dirty="0">
                <a:latin typeface="Calibri"/>
                <a:cs typeface="Calibri"/>
              </a:rPr>
              <a:t>cell </a:t>
            </a:r>
            <a:r>
              <a:rPr sz="2200" spc="-15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identifies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on 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worksheet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Constant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Numerical entry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5" dirty="0">
                <a:latin typeface="Calibri"/>
                <a:cs typeface="Calibri"/>
              </a:rPr>
              <a:t>worksheet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cell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Formulas</a:t>
            </a:r>
            <a:endParaRPr sz="2200">
              <a:latin typeface="Calibri"/>
              <a:cs typeface="Calibri"/>
            </a:endParaRPr>
          </a:p>
          <a:p>
            <a:pPr marL="1155700" marR="153670" lvl="2" indent="-2286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Perform </a:t>
            </a:r>
            <a:r>
              <a:rPr sz="2200" spc="-10" dirty="0">
                <a:latin typeface="Calibri"/>
                <a:cs typeface="Calibri"/>
              </a:rPr>
              <a:t>mathematical operations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of other  cells</a:t>
            </a:r>
            <a:endParaRPr sz="22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80"/>
              </a:lnSpc>
              <a:spcBef>
                <a:spcPts val="52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Usually </a:t>
            </a:r>
            <a:r>
              <a:rPr sz="2200" spc="-20" dirty="0">
                <a:latin typeface="Calibri"/>
                <a:cs typeface="Calibri"/>
              </a:rPr>
              <a:t>reference </a:t>
            </a:r>
            <a:r>
              <a:rPr sz="2200" spc="-5" dirty="0">
                <a:latin typeface="Calibri"/>
                <a:cs typeface="Calibri"/>
              </a:rPr>
              <a:t>the cell address,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current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in a  cell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mathematical </a:t>
            </a:r>
            <a:r>
              <a:rPr sz="2200" spc="-20" dirty="0">
                <a:latin typeface="Calibri"/>
                <a:cs typeface="Calibri"/>
              </a:rPr>
              <a:t>operators; </a:t>
            </a:r>
            <a:r>
              <a:rPr sz="2200" spc="-10" dirty="0">
                <a:latin typeface="Calibri"/>
                <a:cs typeface="Calibri"/>
              </a:rPr>
              <a:t>begin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15884" cy="1272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named, </a:t>
            </a:r>
            <a:r>
              <a:rPr sz="2400" spc="-10" dirty="0">
                <a:latin typeface="Calibri"/>
                <a:cs typeface="Calibri"/>
              </a:rPr>
              <a:t>pre-programmed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  <a:tab pos="6057265" algn="l"/>
              </a:tabLst>
            </a:pPr>
            <a:r>
              <a:rPr sz="2400" spc="-10" dirty="0">
                <a:latin typeface="Calibri"/>
                <a:cs typeface="Calibri"/>
              </a:rPr>
              <a:t>Hundreds of </a:t>
            </a:r>
            <a:r>
              <a:rPr sz="2400" spc="-5" dirty="0">
                <a:latin typeface="Calibri"/>
                <a:cs typeface="Calibri"/>
              </a:rPr>
              <a:t>functions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	</a:t>
            </a:r>
            <a:r>
              <a:rPr sz="2400" spc="-5" dirty="0">
                <a:latin typeface="Calibri"/>
                <a:cs typeface="Calibri"/>
              </a:rPr>
              <a:t>spreadsheets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7622" y="3212973"/>
            <a:ext cx="5857748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52359" y="3861053"/>
            <a:ext cx="1120927" cy="82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538"/>
            <a:ext cx="7536180" cy="3101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Absolute vs. </a:t>
            </a: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Referencing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Relative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Cell addresses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adjusted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5" dirty="0">
                <a:latin typeface="Calibri"/>
                <a:cs typeface="Calibri"/>
              </a:rPr>
              <a:t>formula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copied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Absolute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Formulas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copied </a:t>
            </a:r>
            <a:r>
              <a:rPr sz="2400" spc="-15" dirty="0">
                <a:latin typeface="Calibri"/>
                <a:cs typeface="Calibri"/>
              </a:rPr>
              <a:t>exactly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735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  <a:tab pos="4749165" algn="l"/>
              </a:tabLst>
            </a:pPr>
            <a:r>
              <a:rPr sz="2400" spc="-10" dirty="0">
                <a:latin typeface="Calibri"/>
                <a:cs typeface="Calibri"/>
              </a:rPr>
              <a:t>Appropriate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want	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in all </a:t>
            </a:r>
            <a:r>
              <a:rPr sz="2400" spc="-10" dirty="0">
                <a:latin typeface="Calibri"/>
                <a:cs typeface="Calibri"/>
              </a:rPr>
              <a:t>copies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$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cell </a:t>
            </a:r>
            <a:r>
              <a:rPr sz="2400" spc="-15" dirty="0">
                <a:latin typeface="Calibri"/>
                <a:cs typeface="Calibri"/>
              </a:rPr>
              <a:t>references </a:t>
            </a:r>
            <a:r>
              <a:rPr sz="2400" spc="-10" dirty="0">
                <a:latin typeface="Calibri"/>
                <a:cs typeface="Calibri"/>
              </a:rPr>
              <a:t>absolute: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$B$6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971600" y="1628736"/>
            <a:ext cx="7498460" cy="417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9647" y="5877280"/>
            <a:ext cx="1296161" cy="504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21320" cy="445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Charts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What-If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spreadsheet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charting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graphing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capability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dirty="0">
                <a:latin typeface="Calibri"/>
                <a:cs typeface="Calibri"/>
              </a:rPr>
              <a:t>charts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spreadsheet </a:t>
            </a:r>
            <a:r>
              <a:rPr sz="2400" dirty="0">
                <a:latin typeface="Calibri"/>
                <a:cs typeface="Calibri"/>
              </a:rPr>
              <a:t>(do </a:t>
            </a:r>
            <a:r>
              <a:rPr sz="2400" spc="-5" dirty="0">
                <a:latin typeface="Calibri"/>
                <a:cs typeface="Calibri"/>
              </a:rPr>
              <a:t>not 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5" dirty="0">
                <a:latin typeface="Calibri"/>
                <a:cs typeface="Calibri"/>
              </a:rPr>
              <a:t>to reenter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Charts change </a:t>
            </a:r>
            <a:r>
              <a:rPr sz="2400" spc="-10" dirty="0">
                <a:latin typeface="Calibri"/>
                <a:cs typeface="Calibri"/>
              </a:rPr>
              <a:t>accordingly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changes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When cell </a:t>
            </a:r>
            <a:r>
              <a:rPr sz="2400" spc="-15" dirty="0">
                <a:latin typeface="Calibri"/>
                <a:cs typeface="Calibri"/>
              </a:rPr>
              <a:t>contents are </a:t>
            </a:r>
            <a:r>
              <a:rPr sz="2400" spc="-5" dirty="0">
                <a:latin typeface="Calibri"/>
                <a:cs typeface="Calibri"/>
              </a:rPr>
              <a:t>changed, </a:t>
            </a:r>
            <a:r>
              <a:rPr sz="2400" spc="-10" dirty="0">
                <a:latin typeface="Calibri"/>
                <a:cs typeface="Calibri"/>
              </a:rPr>
              <a:t>formulas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recalculated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What-if-analysis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65" dirty="0">
                <a:latin typeface="Calibri"/>
                <a:cs typeface="Calibri"/>
              </a:rPr>
              <a:t>Tool </a:t>
            </a:r>
            <a:r>
              <a:rPr sz="2400" spc="-10" dirty="0">
                <a:latin typeface="Calibri"/>
                <a:cs typeface="Calibri"/>
              </a:rPr>
              <a:t>frequently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spc="-5" dirty="0">
                <a:latin typeface="Calibri"/>
                <a:cs typeface="Calibri"/>
              </a:rPr>
              <a:t>business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decisions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Spreadsheet</a:t>
            </a:r>
            <a:r>
              <a:rPr spc="-4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54645" cy="412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Spreadsheets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spreadsheet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built-in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capabilities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enabling the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current worksheet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Insert </a:t>
            </a:r>
            <a:r>
              <a:rPr sz="2400" spc="-10" dirty="0">
                <a:latin typeface="Calibri"/>
                <a:cs typeface="Calibri"/>
              </a:rPr>
              <a:t>hyperlinks </a:t>
            </a:r>
            <a:r>
              <a:rPr sz="2400" spc="-5" dirty="0">
                <a:latin typeface="Calibri"/>
                <a:cs typeface="Calibri"/>
              </a:rPr>
              <a:t>inserted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worksheet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cells</a:t>
            </a:r>
            <a:endParaRPr sz="2400">
              <a:latin typeface="Calibri"/>
              <a:cs typeface="Calibri"/>
            </a:endParaRPr>
          </a:p>
          <a:p>
            <a:pPr marL="1155700" marR="18605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Select and </a:t>
            </a:r>
            <a:r>
              <a:rPr sz="2400" spc="-15" dirty="0">
                <a:latin typeface="Calibri"/>
                <a:cs typeface="Calibri"/>
              </a:rPr>
              <a:t>copy ranges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cells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5" dirty="0">
                <a:latin typeface="Calibri"/>
                <a:cs typeface="Calibri"/>
              </a:rPr>
              <a:t>publishing or 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15" dirty="0">
                <a:latin typeface="Calibri"/>
                <a:cs typeface="Calibri"/>
              </a:rPr>
              <a:t>program to </a:t>
            </a:r>
            <a:r>
              <a:rPr sz="2400" dirty="0">
                <a:latin typeface="Calibri"/>
                <a:cs typeface="Calibri"/>
              </a:rPr>
              <a:t>insert </a:t>
            </a:r>
            <a:r>
              <a:rPr sz="2400" spc="-10" dirty="0">
                <a:latin typeface="Calibri"/>
                <a:cs typeface="Calibri"/>
              </a:rPr>
              <a:t>spreadsheet </a:t>
            </a:r>
            <a:r>
              <a:rPr sz="2400" spc="-15" dirty="0">
                <a:latin typeface="Calibri"/>
                <a:cs typeface="Calibri"/>
              </a:rPr>
              <a:t>data  into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dirty="0">
                <a:latin typeface="Calibri"/>
                <a:cs typeface="Calibri"/>
              </a:rPr>
              <a:t>as 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workbook </a:t>
            </a:r>
            <a:r>
              <a:rPr sz="2400" dirty="0">
                <a:latin typeface="Calibri"/>
                <a:cs typeface="Calibri"/>
              </a:rPr>
              <a:t>as an e-mail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Collaborate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online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Quick</a:t>
            </a:r>
            <a:r>
              <a:rPr spc="-105" dirty="0"/>
              <a:t> </a:t>
            </a:r>
            <a:r>
              <a:rPr dirty="0"/>
              <a:t>Quiz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2194"/>
            <a:ext cx="7915275" cy="453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20065" indent="-342900">
              <a:lnSpc>
                <a:spcPts val="2590"/>
              </a:lnSpc>
              <a:buAutoNum type="arabicPeriod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Changing </a:t>
            </a:r>
            <a:r>
              <a:rPr sz="2400" dirty="0">
                <a:latin typeface="Calibri"/>
                <a:cs typeface="Calibri"/>
              </a:rPr>
              <a:t>the line </a:t>
            </a:r>
            <a:r>
              <a:rPr sz="2400" spc="-5" dirty="0">
                <a:latin typeface="Calibri"/>
                <a:cs typeface="Calibri"/>
              </a:rPr>
              <a:t>spacing 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document </a:t>
            </a:r>
            <a:r>
              <a:rPr sz="2400" dirty="0">
                <a:latin typeface="Calibri"/>
                <a:cs typeface="Calibri"/>
              </a:rPr>
              <a:t>is an </a:t>
            </a:r>
            <a:r>
              <a:rPr sz="2400" spc="-15" dirty="0">
                <a:latin typeface="Calibri"/>
                <a:cs typeface="Calibri"/>
              </a:rPr>
              <a:t>example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feature?</a:t>
            </a:r>
            <a:endParaRPr sz="2400">
              <a:latin typeface="Calibri"/>
              <a:cs typeface="Calibri"/>
            </a:endParaRPr>
          </a:p>
          <a:p>
            <a:pPr marL="759460" lvl="1" indent="-289560">
              <a:lnSpc>
                <a:spcPct val="100000"/>
              </a:lnSpc>
              <a:spcBef>
                <a:spcPts val="250"/>
              </a:spcBef>
              <a:buAutoNum type="alphaLcPeriod"/>
              <a:tabLst>
                <a:tab pos="760095" algn="l"/>
              </a:tabLst>
            </a:pP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wrap</a:t>
            </a:r>
            <a:endParaRPr sz="2400">
              <a:latin typeface="Calibri"/>
              <a:cs typeface="Calibri"/>
            </a:endParaRPr>
          </a:p>
          <a:p>
            <a:pPr marL="773430" lvl="1" indent="-303530">
              <a:lnSpc>
                <a:spcPct val="100000"/>
              </a:lnSpc>
              <a:spcBef>
                <a:spcPts val="285"/>
              </a:spcBef>
              <a:buAutoNum type="alphaLcPeriod"/>
              <a:tabLst>
                <a:tab pos="774065" algn="l"/>
              </a:tabLst>
            </a:pPr>
            <a:r>
              <a:rPr sz="2400" dirty="0">
                <a:latin typeface="Calibri"/>
                <a:cs typeface="Calibri"/>
              </a:rPr>
              <a:t>editing</a:t>
            </a:r>
            <a:endParaRPr sz="2400">
              <a:latin typeface="Calibri"/>
              <a:cs typeface="Calibri"/>
            </a:endParaRPr>
          </a:p>
          <a:p>
            <a:pPr marL="741045" lvl="1" indent="-271145">
              <a:lnSpc>
                <a:spcPct val="100000"/>
              </a:lnSpc>
              <a:spcBef>
                <a:spcPts val="285"/>
              </a:spcBef>
              <a:buAutoNum type="alphaLcPeriod"/>
              <a:tabLst>
                <a:tab pos="741680" algn="l"/>
              </a:tabLst>
            </a:pPr>
            <a:r>
              <a:rPr sz="2400" spc="-15" dirty="0">
                <a:latin typeface="Calibri"/>
                <a:cs typeface="Calibri"/>
              </a:rPr>
              <a:t>formatting</a:t>
            </a:r>
            <a:endParaRPr sz="2400">
              <a:latin typeface="Calibri"/>
              <a:cs typeface="Calibri"/>
            </a:endParaRPr>
          </a:p>
          <a:p>
            <a:pPr marL="355600" marR="22225" indent="-342900">
              <a:lnSpc>
                <a:spcPts val="2590"/>
              </a:lnSpc>
              <a:spcBef>
                <a:spcPts val="615"/>
              </a:spcBef>
              <a:buAutoNum type="arabicPeriod"/>
              <a:tabLst>
                <a:tab pos="309880" algn="l"/>
              </a:tabLst>
            </a:pPr>
            <a:r>
              <a:rPr sz="2400" spc="-4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False: </a:t>
            </a:r>
            <a:r>
              <a:rPr sz="2400" dirty="0">
                <a:latin typeface="Calibri"/>
                <a:cs typeface="Calibri"/>
              </a:rPr>
              <a:t>A label is a </a:t>
            </a:r>
            <a:r>
              <a:rPr sz="2400" spc="-5" dirty="0">
                <a:latin typeface="Calibri"/>
                <a:cs typeface="Calibri"/>
              </a:rPr>
              <a:t>special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 named </a:t>
            </a:r>
            <a:r>
              <a:rPr sz="2400" spc="-10" dirty="0">
                <a:latin typeface="Calibri"/>
                <a:cs typeface="Calibri"/>
              </a:rPr>
              <a:t>formula, </a:t>
            </a:r>
            <a:r>
              <a:rPr sz="2400" spc="-5" dirty="0">
                <a:latin typeface="Calibri"/>
                <a:cs typeface="Calibri"/>
              </a:rPr>
              <a:t>such 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SUM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add </a:t>
            </a:r>
            <a:r>
              <a:rPr sz="2400" spc="-5" dirty="0">
                <a:latin typeface="Calibri"/>
                <a:cs typeface="Calibri"/>
              </a:rPr>
              <a:t>up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group of </a:t>
            </a:r>
            <a:r>
              <a:rPr sz="2400" dirty="0">
                <a:latin typeface="Calibri"/>
                <a:cs typeface="Calibri"/>
              </a:rPr>
              <a:t>cell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575"/>
              </a:spcBef>
              <a:buAutoNum type="arabicPeriod"/>
              <a:tabLst>
                <a:tab pos="309880" algn="l"/>
                <a:tab pos="396049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spreadsheet </a:t>
            </a:r>
            <a:r>
              <a:rPr sz="2400" spc="-5" dirty="0">
                <a:latin typeface="Calibri"/>
                <a:cs typeface="Calibri"/>
              </a:rPr>
              <a:t>document </a:t>
            </a: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spreadsheet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a(n)</a:t>
            </a:r>
            <a:r>
              <a:rPr sz="2400" u="heavy" spc="-5" dirty="0">
                <a:latin typeface="Calibri"/>
                <a:cs typeface="Calibri"/>
              </a:rPr>
              <a:t> 	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Calibri"/>
                <a:cs typeface="Calibri"/>
              </a:rPr>
              <a:t>Answers: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400" i="1" dirty="0">
                <a:latin typeface="Calibri"/>
                <a:cs typeface="Calibri"/>
              </a:rPr>
              <a:t>1) c; 2) </a:t>
            </a:r>
            <a:r>
              <a:rPr sz="2400" i="1" spc="-10" dirty="0">
                <a:latin typeface="Calibri"/>
                <a:cs typeface="Calibri"/>
              </a:rPr>
              <a:t>False; </a:t>
            </a:r>
            <a:r>
              <a:rPr sz="2400" i="1" dirty="0">
                <a:latin typeface="Calibri"/>
                <a:cs typeface="Calibri"/>
              </a:rPr>
              <a:t>3)</a:t>
            </a:r>
            <a:r>
              <a:rPr sz="2400" i="1" spc="-1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worksheet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40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837805" cy="419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Database?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related data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manner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enabling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retrieved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Management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(DBMS)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Software that allows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creation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manipulation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electronic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widely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relational database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Oracle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Calibri"/>
                <a:cs typeface="Calibri"/>
              </a:rPr>
              <a:t>IBM’s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DB2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32B2C-84B5-D830-A43F-E5EFABB65B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18693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This chapter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covers: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General characteristics </a:t>
            </a:r>
            <a:r>
              <a:rPr sz="2400" spc="-5" dirty="0">
                <a:latin typeface="Calibri"/>
                <a:cs typeface="Calibri"/>
              </a:rPr>
              <a:t>of application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widely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software,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including: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40" dirty="0">
                <a:latin typeface="Calibri"/>
                <a:cs typeface="Calibri"/>
              </a:rPr>
              <a:t>Word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Spreadsheet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Presentation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graphics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Graphics </a:t>
            </a:r>
            <a:r>
              <a:rPr sz="2400" dirty="0">
                <a:latin typeface="Calibri"/>
                <a:cs typeface="Calibri"/>
              </a:rPr>
              <a:t>and multimedia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Overview of 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application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259636" y="1916772"/>
            <a:ext cx="7325614" cy="417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537" y="1700783"/>
            <a:ext cx="1461135" cy="129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47114"/>
            <a:ext cx="6957059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186690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organized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fields </a:t>
            </a:r>
            <a:r>
              <a:rPr sz="2400" spc="-10" dirty="0">
                <a:latin typeface="Calibri"/>
                <a:cs typeface="Calibri"/>
              </a:rPr>
              <a:t>(columns),  </a:t>
            </a:r>
            <a:r>
              <a:rPr sz="2400" spc="-15" dirty="0">
                <a:latin typeface="Calibri"/>
                <a:cs typeface="Calibri"/>
              </a:rPr>
              <a:t>records (rows),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(column)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data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stored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(row)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collection of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40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collection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Collection of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126"/>
            <a:ext cx="7157720" cy="442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Creating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Database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Database </a:t>
            </a:r>
            <a:r>
              <a:rPr sz="2200" spc="-5" dirty="0">
                <a:latin typeface="Calibri"/>
                <a:cs typeface="Calibri"/>
              </a:rPr>
              <a:t>file </a:t>
            </a:r>
            <a:r>
              <a:rPr sz="2200" spc="-10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created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Contains objects, such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tables, </a:t>
            </a:r>
            <a:r>
              <a:rPr sz="2200" spc="-15" dirty="0">
                <a:latin typeface="Calibri"/>
                <a:cs typeface="Calibri"/>
              </a:rPr>
              <a:t>forms,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queries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30" dirty="0">
                <a:latin typeface="Calibri"/>
                <a:cs typeface="Calibri"/>
              </a:rPr>
              <a:t>Tables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then 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created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35" dirty="0">
                <a:latin typeface="Calibri"/>
                <a:cs typeface="Calibri"/>
              </a:rPr>
              <a:t>Typically,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table structure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specified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40" dirty="0">
                <a:latin typeface="Calibri"/>
                <a:cs typeface="Calibri"/>
              </a:rPr>
              <a:t>Table </a:t>
            </a:r>
            <a:r>
              <a:rPr sz="2200" spc="-10" dirty="0">
                <a:latin typeface="Calibri"/>
                <a:cs typeface="Calibri"/>
              </a:rPr>
              <a:t>structure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includes: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Field name </a:t>
            </a:r>
            <a:r>
              <a:rPr sz="2200" spc="-10" dirty="0">
                <a:latin typeface="Calibri"/>
                <a:cs typeface="Calibri"/>
              </a:rPr>
              <a:t>(unique </a:t>
            </a:r>
            <a:r>
              <a:rPr sz="2200" spc="-5" dirty="0">
                <a:latin typeface="Calibri"/>
                <a:cs typeface="Calibri"/>
              </a:rPr>
              <a:t>identifying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name)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spc="-15" dirty="0">
                <a:latin typeface="Calibri"/>
                <a:cs typeface="Calibri"/>
              </a:rPr>
              <a:t>(text, </a:t>
            </a:r>
            <a:r>
              <a:rPr sz="2200" spc="-35" dirty="0">
                <a:latin typeface="Calibri"/>
                <a:cs typeface="Calibri"/>
              </a:rPr>
              <a:t>number, </a:t>
            </a:r>
            <a:r>
              <a:rPr sz="2200" spc="-15" dirty="0">
                <a:latin typeface="Calibri"/>
                <a:cs typeface="Calibri"/>
              </a:rPr>
              <a:t>date,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object)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Field </a:t>
            </a:r>
            <a:r>
              <a:rPr sz="2200" spc="-20" dirty="0">
                <a:latin typeface="Calibri"/>
                <a:cs typeface="Calibri"/>
              </a:rPr>
              <a:t>size </a:t>
            </a:r>
            <a:r>
              <a:rPr sz="2200" spc="-10" dirty="0">
                <a:latin typeface="Calibri"/>
                <a:cs typeface="Calibri"/>
              </a:rPr>
              <a:t>(maximum number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characters)</a:t>
            </a:r>
            <a:endParaRPr sz="22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Default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(initial </a:t>
            </a:r>
            <a:r>
              <a:rPr sz="2200" spc="-20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field)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The table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named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saved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30" dirty="0">
                <a:latin typeface="Calibri"/>
                <a:cs typeface="Calibri"/>
              </a:rPr>
              <a:t>Tables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spc="-5" dirty="0">
                <a:latin typeface="Calibri"/>
                <a:cs typeface="Calibri"/>
              </a:rPr>
              <a:t>in either </a:t>
            </a:r>
            <a:r>
              <a:rPr sz="2200" spc="-15" dirty="0">
                <a:latin typeface="Calibri"/>
                <a:cs typeface="Calibri"/>
              </a:rPr>
              <a:t>Datasheet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Design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view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473697" y="1634870"/>
            <a:ext cx="6205474" cy="3919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0633" y="1556766"/>
            <a:ext cx="1538858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2555748" y="5373217"/>
            <a:ext cx="14859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444" y="1547114"/>
            <a:ext cx="3001645" cy="156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displayed 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form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0" dirty="0">
                <a:latin typeface="Calibri"/>
                <a:cs typeface="Calibri"/>
              </a:rPr>
              <a:t>Datasheet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edited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4009" y="1700822"/>
            <a:ext cx="4074667" cy="4499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893684" cy="324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Queries and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question;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request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0" dirty="0">
                <a:latin typeface="Calibri"/>
                <a:cs typeface="Calibri"/>
              </a:rPr>
              <a:t>information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5" dirty="0">
                <a:latin typeface="Calibri"/>
                <a:cs typeface="Calibri"/>
              </a:rPr>
              <a:t>criteria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fields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included in the query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1155700" marR="4368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named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saved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0" dirty="0">
                <a:latin typeface="Calibri"/>
                <a:cs typeface="Calibri"/>
              </a:rPr>
              <a:t>again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 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5" dirty="0"/>
              <a:t> </a:t>
            </a:r>
            <a:r>
              <a:rPr spc="-5" dirty="0"/>
              <a:t>Concept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1595399"/>
            <a:ext cx="6228207" cy="4785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538"/>
            <a:ext cx="7630159" cy="43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Created </a:t>
            </a: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formal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desired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either a </a:t>
            </a:r>
            <a:r>
              <a:rPr sz="2400" spc="-5" dirty="0">
                <a:latin typeface="Calibri"/>
                <a:cs typeface="Calibri"/>
              </a:rPr>
              <a:t>table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displayed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Databases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sites </a:t>
            </a:r>
            <a:r>
              <a:rPr sz="2400" spc="-5" dirty="0">
                <a:latin typeface="Calibri"/>
                <a:cs typeface="Calibri"/>
              </a:rPr>
              <a:t>use one </a:t>
            </a:r>
            <a:r>
              <a:rPr sz="2400" spc="-10" dirty="0">
                <a:latin typeface="Calibri"/>
                <a:cs typeface="Calibri"/>
              </a:rPr>
              <a:t>or more </a:t>
            </a:r>
            <a:r>
              <a:rPr sz="2400" spc="-5" dirty="0">
                <a:latin typeface="Calibri"/>
                <a:cs typeface="Calibri"/>
              </a:rPr>
              <a:t>databases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Keep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inventory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Allow searching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people, documents, </a:t>
            </a:r>
            <a:r>
              <a:rPr sz="2400" spc="-10" dirty="0">
                <a:latin typeface="Calibri"/>
                <a:cs typeface="Calibri"/>
              </a:rPr>
              <a:t>products, </a:t>
            </a:r>
            <a:r>
              <a:rPr sz="2400" spc="-5" dirty="0">
                <a:latin typeface="Calibri"/>
                <a:cs typeface="Calibri"/>
              </a:rPr>
              <a:t>or  other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Searching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products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retail </a:t>
            </a:r>
            <a:r>
              <a:rPr sz="2400" spc="-35" dirty="0">
                <a:latin typeface="Calibri"/>
                <a:cs typeface="Calibri"/>
              </a:rPr>
              <a:t>store’s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Place </a:t>
            </a:r>
            <a:r>
              <a:rPr sz="2400" spc="-5" dirty="0">
                <a:latin typeface="Calibri"/>
                <a:cs typeface="Calibri"/>
              </a:rPr>
              <a:t>real-time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40040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Graphic?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image designed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visually </a:t>
            </a:r>
            <a:r>
              <a:rPr sz="2400" dirty="0">
                <a:latin typeface="Calibri"/>
                <a:cs typeface="Calibri"/>
              </a:rPr>
              <a:t>enhance 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be used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electronic slide </a:t>
            </a:r>
            <a:r>
              <a:rPr sz="2400" spc="-15" dirty="0">
                <a:latin typeface="Calibri"/>
                <a:cs typeface="Calibri"/>
              </a:rPr>
              <a:t>shows,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 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printed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0371" y="2924936"/>
            <a:ext cx="4088384" cy="3324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51685" y="5229199"/>
            <a:ext cx="1379727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50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545" indent="-286385">
              <a:lnSpc>
                <a:spcPct val="100000"/>
              </a:lnSpc>
              <a:buFont typeface="Arial"/>
              <a:buChar char="–"/>
              <a:tabLst>
                <a:tab pos="551815" algn="l"/>
              </a:tabLst>
            </a:pPr>
            <a:r>
              <a:rPr spc="-10" dirty="0"/>
              <a:t>Slide</a:t>
            </a:r>
          </a:p>
          <a:p>
            <a:pPr marL="949325" marR="76835" lvl="1" indent="-2286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one-page </a:t>
            </a:r>
            <a:r>
              <a:rPr sz="2200" spc="-15" dirty="0">
                <a:latin typeface="Calibri"/>
                <a:cs typeface="Calibri"/>
              </a:rPr>
              <a:t>presentation </a:t>
            </a:r>
            <a:r>
              <a:rPr sz="2200" spc="-10" dirty="0">
                <a:latin typeface="Calibri"/>
                <a:cs typeface="Calibri"/>
              </a:rPr>
              <a:t>graphic that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displayed </a:t>
            </a:r>
            <a:r>
              <a:rPr sz="2200" spc="-5" dirty="0">
                <a:latin typeface="Calibri"/>
                <a:cs typeface="Calibri"/>
              </a:rPr>
              <a:t>in a  </a:t>
            </a:r>
            <a:r>
              <a:rPr sz="2200" spc="-15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others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electronic slide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show</a:t>
            </a:r>
            <a:endParaRPr sz="2200">
              <a:latin typeface="Calibri"/>
              <a:cs typeface="Calibri"/>
            </a:endParaRPr>
          </a:p>
          <a:p>
            <a:pPr marL="550545" indent="-286385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551815" algn="l"/>
              </a:tabLst>
            </a:pPr>
            <a:r>
              <a:rPr spc="-10" dirty="0"/>
              <a:t>Electronic Slide</a:t>
            </a:r>
            <a:r>
              <a:rPr spc="-60" dirty="0"/>
              <a:t> </a:t>
            </a:r>
            <a:r>
              <a:rPr spc="-10" dirty="0"/>
              <a:t>Show</a:t>
            </a:r>
          </a:p>
          <a:p>
            <a:pPr marL="949325" marR="5080" lvl="1" indent="-2286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electronic slides that are displayed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spc="-5" dirty="0">
                <a:latin typeface="Calibri"/>
                <a:cs typeface="Calibri"/>
              </a:rPr>
              <a:t>the  other on a </a:t>
            </a:r>
            <a:r>
              <a:rPr sz="2200" spc="-15" dirty="0">
                <a:latin typeface="Calibri"/>
                <a:cs typeface="Calibri"/>
              </a:rPr>
              <a:t>computer </a:t>
            </a:r>
            <a:r>
              <a:rPr sz="2200" spc="-10" dirty="0">
                <a:latin typeface="Calibri"/>
                <a:cs typeface="Calibri"/>
              </a:rPr>
              <a:t>monitor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other display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device</a:t>
            </a:r>
            <a:endParaRPr sz="2200">
              <a:latin typeface="Calibri"/>
              <a:cs typeface="Calibri"/>
            </a:endParaRPr>
          </a:p>
          <a:p>
            <a:pPr marL="550545" indent="-286385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551815" algn="l"/>
              </a:tabLst>
            </a:pPr>
            <a:r>
              <a:rPr spc="-10" dirty="0"/>
              <a:t>Presentation Graphics</a:t>
            </a:r>
            <a:r>
              <a:rPr spc="-80" dirty="0"/>
              <a:t> </a:t>
            </a:r>
            <a:r>
              <a:rPr spc="-10" dirty="0"/>
              <a:t>Software</a:t>
            </a:r>
          </a:p>
          <a:p>
            <a:pPr marL="949325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20" dirty="0">
                <a:latin typeface="Calibri"/>
                <a:cs typeface="Calibri"/>
              </a:rPr>
              <a:t>create </a:t>
            </a:r>
            <a:r>
              <a:rPr sz="2200" spc="-10" dirty="0">
                <a:latin typeface="Calibri"/>
                <a:cs typeface="Calibri"/>
              </a:rPr>
              <a:t>presentation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graphics</a:t>
            </a:r>
            <a:endParaRPr sz="2200">
              <a:latin typeface="Calibri"/>
              <a:cs typeface="Calibri"/>
            </a:endParaRPr>
          </a:p>
          <a:p>
            <a:pPr marL="550545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551815" algn="l"/>
              </a:tabLst>
            </a:pPr>
            <a:r>
              <a:rPr spc="-10" dirty="0"/>
              <a:t>Most common </a:t>
            </a:r>
            <a:r>
              <a:rPr spc="-15" dirty="0"/>
              <a:t>presentation </a:t>
            </a:r>
            <a:r>
              <a:rPr spc="-10" dirty="0"/>
              <a:t>graphics</a:t>
            </a:r>
            <a:r>
              <a:rPr spc="40" dirty="0"/>
              <a:t> </a:t>
            </a:r>
            <a:r>
              <a:rPr spc="-15" dirty="0"/>
              <a:t>programs</a:t>
            </a:r>
          </a:p>
          <a:p>
            <a:pPr marL="949325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10" dirty="0">
                <a:latin typeface="Calibri"/>
                <a:cs typeface="Calibri"/>
              </a:rPr>
              <a:t>Microsoft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PowerPoint</a:t>
            </a:r>
            <a:endParaRPr sz="2200">
              <a:latin typeface="Calibri"/>
              <a:cs typeface="Calibri"/>
            </a:endParaRPr>
          </a:p>
          <a:p>
            <a:pPr marL="949325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10" dirty="0">
                <a:latin typeface="Calibri"/>
                <a:cs typeface="Calibri"/>
              </a:rPr>
              <a:t>Corel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Presentations</a:t>
            </a:r>
            <a:endParaRPr sz="2200">
              <a:latin typeface="Calibri"/>
              <a:cs typeface="Calibri"/>
            </a:endParaRPr>
          </a:p>
          <a:p>
            <a:pPr marL="949325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950594" algn="l"/>
              </a:tabLst>
            </a:pPr>
            <a:r>
              <a:rPr sz="2200" spc="-5" dirty="0">
                <a:latin typeface="Calibri"/>
                <a:cs typeface="Calibri"/>
              </a:rPr>
              <a:t>Apple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Keynote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C8F7-73E7-1B35-166E-2BED90E46D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z="3200" dirty="0"/>
              <a:t>The </a:t>
            </a:r>
            <a:r>
              <a:rPr sz="3200" spc="-5" dirty="0"/>
              <a:t>Basics of </a:t>
            </a:r>
            <a:r>
              <a:rPr sz="3200" dirty="0"/>
              <a:t>Application</a:t>
            </a:r>
            <a:r>
              <a:rPr sz="3200" spc="-70" dirty="0"/>
              <a:t> </a:t>
            </a:r>
            <a:r>
              <a:rPr sz="3200" spc="-5" dirty="0"/>
              <a:t>Software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8035925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Software Ownership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Specify the </a:t>
            </a:r>
            <a:r>
              <a:rPr sz="2400" spc="-5" dirty="0">
                <a:latin typeface="Calibri"/>
                <a:cs typeface="Calibri"/>
              </a:rPr>
              <a:t>allowable use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license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Gives you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right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  <a:tab pos="6310630" algn="l"/>
              </a:tabLst>
            </a:pPr>
            <a:r>
              <a:rPr sz="2400" dirty="0">
                <a:latin typeface="Calibri"/>
                <a:cs typeface="Calibri"/>
              </a:rPr>
              <a:t>Specifies the </a:t>
            </a:r>
            <a:r>
              <a:rPr sz="2400" spc="-10" dirty="0">
                <a:latin typeface="Calibri"/>
                <a:cs typeface="Calibri"/>
              </a:rPr>
              <a:t>conditions </a:t>
            </a:r>
            <a:r>
              <a:rPr sz="2400" spc="-5" dirty="0">
                <a:latin typeface="Calibri"/>
                <a:cs typeface="Calibri"/>
              </a:rPr>
              <a:t>under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buyer can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source code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95020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Creating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Preformatted </a:t>
            </a:r>
            <a:r>
              <a:rPr sz="2400" spc="-5" dirty="0">
                <a:latin typeface="Calibri"/>
                <a:cs typeface="Calibri"/>
              </a:rPr>
              <a:t>slide </a:t>
            </a:r>
            <a:r>
              <a:rPr sz="2400" spc="-15" dirty="0">
                <a:latin typeface="Calibri"/>
                <a:cs typeface="Calibri"/>
              </a:rPr>
              <a:t>layouts </a:t>
            </a:r>
            <a:r>
              <a:rPr sz="2400" spc="-10" dirty="0">
                <a:latin typeface="Calibri"/>
                <a:cs typeface="Calibri"/>
              </a:rPr>
              <a:t>can often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New slides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added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or existing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Slides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variety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65" dirty="0">
                <a:latin typeface="Calibri"/>
                <a:cs typeface="Calibri"/>
              </a:rPr>
              <a:t>Text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Charts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Audio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clips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clips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505510" y="1556791"/>
            <a:ext cx="6839077" cy="464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2359" y="2348877"/>
            <a:ext cx="1357122" cy="720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538"/>
            <a:ext cx="7841615" cy="4345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Finishing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Slide </a:t>
            </a:r>
            <a:r>
              <a:rPr sz="2400" spc="-10" dirty="0">
                <a:latin typeface="Calibri"/>
                <a:cs typeface="Calibri"/>
              </a:rPr>
              <a:t>Sorter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Shows </a:t>
            </a:r>
            <a:r>
              <a:rPr sz="2400" dirty="0">
                <a:latin typeface="Calibri"/>
                <a:cs typeface="Calibri"/>
              </a:rPr>
              <a:t>thumbnails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slides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rearrange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slide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Show can </a:t>
            </a:r>
            <a:r>
              <a:rPr sz="2400" spc="-5" dirty="0">
                <a:latin typeface="Calibri"/>
                <a:cs typeface="Calibri"/>
              </a:rPr>
              <a:t>be set up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10" dirty="0">
                <a:latin typeface="Calibri"/>
                <a:cs typeface="Calibri"/>
              </a:rPr>
              <a:t>automatically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manually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Speaker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Tools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Speaker </a:t>
            </a:r>
            <a:r>
              <a:rPr sz="2400" spc="-10" dirty="0">
                <a:latin typeface="Calibri"/>
                <a:cs typeface="Calibri"/>
              </a:rPr>
              <a:t>notes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pens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Presenter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Recorded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narration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spc="-10" dirty="0">
                <a:latin typeface="Calibri"/>
                <a:cs typeface="Calibri"/>
              </a:rPr>
              <a:t>print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slides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10" dirty="0">
                <a:latin typeface="Calibri"/>
                <a:cs typeface="Calibri"/>
              </a:rPr>
              <a:t>overhead transparencies 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audience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handout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471677" y="1560969"/>
            <a:ext cx="4028313" cy="4281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0035" y="1556766"/>
            <a:ext cx="3888486" cy="396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2134" y="5805271"/>
            <a:ext cx="1440180" cy="607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Presentation Graphics</a:t>
            </a:r>
            <a:r>
              <a:rPr spc="-65" dirty="0"/>
              <a:t> </a:t>
            </a:r>
            <a:r>
              <a:rPr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15884" cy="2442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Presentation Graphics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Presentation graphics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generate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pages or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1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Slides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hyperlinks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Users can </a:t>
            </a:r>
            <a:r>
              <a:rPr sz="2400" spc="-5" dirty="0">
                <a:latin typeface="Calibri"/>
                <a:cs typeface="Calibri"/>
              </a:rPr>
              <a:t>usually </a:t>
            </a:r>
            <a:r>
              <a:rPr sz="2400" spc="-15" dirty="0">
                <a:latin typeface="Calibri"/>
                <a:cs typeface="Calibri"/>
              </a:rPr>
              <a:t>control Web-based</a:t>
            </a:r>
            <a:r>
              <a:rPr sz="2400" spc="-10" dirty="0">
                <a:latin typeface="Calibri"/>
                <a:cs typeface="Calibri"/>
              </a:rPr>
              <a:t> presentations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accessed via a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653"/>
            <a:ext cx="7989570" cy="465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Graphics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Graphical </a:t>
            </a:r>
            <a:r>
              <a:rPr sz="2200" spc="-10" dirty="0">
                <a:latin typeface="Calibri"/>
                <a:cs typeface="Calibri"/>
              </a:rPr>
              <a:t>images, such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digital photographs, </a:t>
            </a:r>
            <a:r>
              <a:rPr sz="2200" spc="-5" dirty="0">
                <a:latin typeface="Calibri"/>
                <a:cs typeface="Calibri"/>
              </a:rPr>
              <a:t>clip art,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scanned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drawings, </a:t>
            </a:r>
            <a:r>
              <a:rPr sz="2200" spc="-5" dirty="0">
                <a:latin typeface="Calibri"/>
                <a:cs typeface="Calibri"/>
              </a:rPr>
              <a:t>and original </a:t>
            </a:r>
            <a:r>
              <a:rPr sz="2200" spc="-10" dirty="0">
                <a:latin typeface="Calibri"/>
                <a:cs typeface="Calibri"/>
              </a:rPr>
              <a:t>images </a:t>
            </a:r>
            <a:r>
              <a:rPr sz="2200" spc="-15" dirty="0">
                <a:latin typeface="Calibri"/>
                <a:cs typeface="Calibri"/>
              </a:rPr>
              <a:t>created </a:t>
            </a:r>
            <a:r>
              <a:rPr sz="2200" spc="-5" dirty="0">
                <a:latin typeface="Calibri"/>
                <a:cs typeface="Calibri"/>
              </a:rPr>
              <a:t>using a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Multimedia</a:t>
            </a:r>
            <a:endParaRPr sz="2200">
              <a:latin typeface="Calibri"/>
              <a:cs typeface="Calibri"/>
            </a:endParaRPr>
          </a:p>
          <a:p>
            <a:pPr marL="756285" marR="417195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25" dirty="0">
                <a:latin typeface="Calibri"/>
                <a:cs typeface="Calibri"/>
              </a:rPr>
              <a:t>Technically </a:t>
            </a:r>
            <a:r>
              <a:rPr sz="2200" spc="-30" dirty="0">
                <a:latin typeface="Calibri"/>
                <a:cs typeface="Calibri"/>
              </a:rPr>
              <a:t>refers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any </a:t>
            </a:r>
            <a:r>
              <a:rPr sz="2200" spc="-10" dirty="0">
                <a:latin typeface="Calibri"/>
                <a:cs typeface="Calibri"/>
              </a:rPr>
              <a:t>application </a:t>
            </a:r>
            <a:r>
              <a:rPr sz="2200" spc="-15" dirty="0">
                <a:latin typeface="Calibri"/>
                <a:cs typeface="Calibri"/>
              </a:rPr>
              <a:t>that contains more </a:t>
            </a:r>
            <a:r>
              <a:rPr sz="2200" spc="-5" dirty="0">
                <a:latin typeface="Calibri"/>
                <a:cs typeface="Calibri"/>
              </a:rPr>
              <a:t>than  one type 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media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Often used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25" dirty="0">
                <a:latin typeface="Calibri"/>
                <a:cs typeface="Calibri"/>
              </a:rPr>
              <a:t>refer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audio or video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content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variety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graphics </a:t>
            </a:r>
            <a:r>
              <a:rPr sz="2200" spc="-5" dirty="0">
                <a:latin typeface="Calibri"/>
                <a:cs typeface="Calibri"/>
              </a:rPr>
              <a:t>and multimedia </a:t>
            </a: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to: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Create </a:t>
            </a:r>
            <a:r>
              <a:rPr sz="2200" spc="-5" dirty="0">
                <a:latin typeface="Calibri"/>
                <a:cs typeface="Calibri"/>
              </a:rPr>
              <a:t>or modify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graphics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Edit </a:t>
            </a:r>
            <a:r>
              <a:rPr sz="2200" spc="-10" dirty="0">
                <a:latin typeface="Calibri"/>
                <a:cs typeface="Calibri"/>
              </a:rPr>
              <a:t>digital </a:t>
            </a:r>
            <a:r>
              <a:rPr sz="2200" spc="-5" dirty="0">
                <a:latin typeface="Calibri"/>
                <a:cs typeface="Calibri"/>
              </a:rPr>
              <a:t>audio 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video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Play </a:t>
            </a:r>
            <a:r>
              <a:rPr sz="2200" spc="-5" dirty="0">
                <a:latin typeface="Calibri"/>
                <a:cs typeface="Calibri"/>
              </a:rPr>
              <a:t>multimedia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Burn CDs 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DVDs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7114"/>
            <a:ext cx="7653655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Graphics Software (Digital </a:t>
            </a:r>
            <a:r>
              <a:rPr sz="2400" dirty="0">
                <a:latin typeface="Calibri"/>
                <a:cs typeface="Calibri"/>
              </a:rPr>
              <a:t>Imaging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Painting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1155700" marR="35941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Typically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bitmap images </a:t>
            </a:r>
            <a:r>
              <a:rPr sz="2400" spc="-10" dirty="0">
                <a:latin typeface="Calibri"/>
                <a:cs typeface="Calibri"/>
              </a:rPr>
              <a:t>(Microsoft  </a:t>
            </a:r>
            <a:r>
              <a:rPr sz="2400" spc="-15" dirty="0">
                <a:latin typeface="Calibri"/>
                <a:cs typeface="Calibri"/>
              </a:rPr>
              <a:t>Paint)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Drawing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10" dirty="0">
                <a:latin typeface="Calibri"/>
                <a:cs typeface="Calibri"/>
              </a:rPr>
              <a:t>(Illustration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programs)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Typically create </a:t>
            </a:r>
            <a:r>
              <a:rPr sz="2400" spc="-5" dirty="0">
                <a:latin typeface="Calibri"/>
                <a:cs typeface="Calibri"/>
              </a:rPr>
              <a:t>images using mathematical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formulas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Popular programs </a:t>
            </a:r>
            <a:r>
              <a:rPr sz="2400" dirty="0">
                <a:latin typeface="Calibri"/>
                <a:cs typeface="Calibri"/>
              </a:rPr>
              <a:t>include Adobe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Illustrator,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CorelDRAW,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Corel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Painter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547114"/>
            <a:ext cx="6396990" cy="2589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Image Editing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Photo Editing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touching </a:t>
            </a:r>
            <a:r>
              <a:rPr sz="2400" spc="-5" dirty="0">
                <a:latin typeface="Calibri"/>
                <a:cs typeface="Calibri"/>
              </a:rPr>
              <a:t>up or </a:t>
            </a:r>
            <a:r>
              <a:rPr sz="2400" dirty="0">
                <a:latin typeface="Calibri"/>
                <a:cs typeface="Calibri"/>
              </a:rPr>
              <a:t>modifying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Correcting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brightness/contrast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Cropping/eliminating </a:t>
            </a:r>
            <a:r>
              <a:rPr sz="2400" spc="-15" dirty="0">
                <a:latin typeface="Calibri"/>
                <a:cs typeface="Calibri"/>
              </a:rPr>
              <a:t>red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eye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spc="-10" dirty="0">
                <a:latin typeface="Calibri"/>
                <a:cs typeface="Calibri"/>
              </a:rPr>
              <a:t>Optimize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Adobe </a:t>
            </a:r>
            <a:r>
              <a:rPr sz="2400" spc="-10" dirty="0">
                <a:latin typeface="Calibri"/>
                <a:cs typeface="Calibri"/>
              </a:rPr>
              <a:t>Photoshop, </a:t>
            </a:r>
            <a:r>
              <a:rPr sz="2400" spc="-5" dirty="0">
                <a:latin typeface="Calibri"/>
                <a:cs typeface="Calibri"/>
              </a:rPr>
              <a:t>Apple </a:t>
            </a:r>
            <a:r>
              <a:rPr sz="2400" spc="-15" dirty="0">
                <a:latin typeface="Calibri"/>
                <a:cs typeface="Calibri"/>
              </a:rPr>
              <a:t>iPhoto,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5372735" cy="449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Audio </a:t>
            </a:r>
            <a:r>
              <a:rPr sz="2400" spc="-10" dirty="0">
                <a:latin typeface="Calibri"/>
                <a:cs typeface="Calibri"/>
              </a:rPr>
              <a:t>Capture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Editing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dirty="0">
                <a:latin typeface="Calibri"/>
                <a:cs typeface="Calibri"/>
              </a:rPr>
              <a:t>and edit audio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Sound </a:t>
            </a:r>
            <a:r>
              <a:rPr sz="2400" spc="-15" dirty="0">
                <a:latin typeface="Calibri"/>
                <a:cs typeface="Calibri"/>
              </a:rPr>
              <a:t>recorder 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captures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sound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microphone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Ripping </a:t>
            </a:r>
            <a:r>
              <a:rPr sz="2400" spc="-10" dirty="0">
                <a:latin typeface="Calibri"/>
                <a:cs typeface="Calibri"/>
              </a:rPr>
              <a:t>software captures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sound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Edits </a:t>
            </a:r>
            <a:r>
              <a:rPr sz="2400" dirty="0">
                <a:latin typeface="Calibri"/>
                <a:cs typeface="Calibri"/>
              </a:rPr>
              <a:t>and applies </a:t>
            </a:r>
            <a:r>
              <a:rPr sz="2400" spc="-5" dirty="0">
                <a:latin typeface="Calibri"/>
                <a:cs typeface="Calibri"/>
              </a:rPr>
              <a:t>special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Common </a:t>
            </a:r>
            <a:r>
              <a:rPr sz="2400" spc="-10" dirty="0">
                <a:latin typeface="Calibri"/>
                <a:cs typeface="Calibri"/>
              </a:rPr>
              <a:t>consumer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1155700" marR="1473835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Windows Sound  </a:t>
            </a:r>
            <a:r>
              <a:rPr sz="2400" spc="-35" dirty="0">
                <a:latin typeface="Calibri"/>
                <a:cs typeface="Calibri"/>
              </a:rPr>
              <a:t>Recorder, </a:t>
            </a:r>
            <a:r>
              <a:rPr sz="2400" dirty="0">
                <a:latin typeface="Calibri"/>
                <a:cs typeface="Calibri"/>
              </a:rPr>
              <a:t>Apple  </a:t>
            </a:r>
            <a:r>
              <a:rPr sz="2400" spc="-10" dirty="0">
                <a:latin typeface="Calibri"/>
                <a:cs typeface="Calibri"/>
              </a:rPr>
              <a:t>GarageBand,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Audacity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6197" y="1700809"/>
            <a:ext cx="2156332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5876" y="6461402"/>
            <a:ext cx="2025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200" b="1" spc="5" dirty="0">
                <a:solidFill>
                  <a:srgbClr val="888888"/>
                </a:solidFill>
                <a:latin typeface="Ebrima"/>
                <a:cs typeface="Ebrima"/>
              </a:rPr>
              <a:t>60</a:t>
            </a:r>
            <a:endParaRPr sz="12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82320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Video </a:t>
            </a:r>
            <a:r>
              <a:rPr sz="2400" spc="-10" dirty="0">
                <a:latin typeface="Calibri"/>
                <a:cs typeface="Calibri"/>
              </a:rPr>
              <a:t>Editing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DVD </a:t>
            </a:r>
            <a:r>
              <a:rPr sz="2400" spc="-5" dirty="0">
                <a:latin typeface="Calibri"/>
                <a:cs typeface="Calibri"/>
              </a:rPr>
              <a:t>Authoring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Video </a:t>
            </a:r>
            <a:r>
              <a:rPr sz="2400" spc="-10" dirty="0">
                <a:latin typeface="Calibri"/>
                <a:cs typeface="Calibri"/>
              </a:rPr>
              <a:t>Editing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Modifies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Prepares </a:t>
            </a:r>
            <a:r>
              <a:rPr sz="2400" dirty="0">
                <a:latin typeface="Calibri"/>
                <a:cs typeface="Calibri"/>
              </a:rPr>
              <a:t>video </a:t>
            </a:r>
            <a:r>
              <a:rPr sz="2400" spc="-5" dirty="0">
                <a:latin typeface="Calibri"/>
                <a:cs typeface="Calibri"/>
              </a:rPr>
              <a:t>clips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presentations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30" dirty="0">
                <a:latin typeface="Calibri"/>
                <a:cs typeface="Calibri"/>
              </a:rPr>
              <a:t>Web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sites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DVD </a:t>
            </a:r>
            <a:r>
              <a:rPr sz="2400" dirty="0">
                <a:latin typeface="Calibri"/>
                <a:cs typeface="Calibri"/>
              </a:rPr>
              <a:t>Authoring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Organizes </a:t>
            </a:r>
            <a:r>
              <a:rPr sz="2400" spc="-15" dirty="0">
                <a:latin typeface="Calibri"/>
                <a:cs typeface="Calibri"/>
              </a:rPr>
              <a:t>content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transferred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DVD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DVD </a:t>
            </a:r>
            <a:r>
              <a:rPr sz="2400" dirty="0">
                <a:latin typeface="Calibri"/>
                <a:cs typeface="Calibri"/>
              </a:rPr>
              <a:t>Burning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Records data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15" dirty="0">
                <a:latin typeface="Calibri"/>
                <a:cs typeface="Calibri"/>
              </a:rPr>
              <a:t>recordable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rewritable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DVDs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Common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dirty="0">
                <a:latin typeface="Calibri"/>
                <a:cs typeface="Calibri"/>
              </a:rPr>
              <a:t>video </a:t>
            </a:r>
            <a:r>
              <a:rPr sz="2400" spc="-5" dirty="0">
                <a:latin typeface="Calibri"/>
                <a:cs typeface="Calibri"/>
              </a:rPr>
              <a:t>editing </a:t>
            </a: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25" dirty="0">
                <a:latin typeface="Calibri"/>
                <a:cs typeface="Calibri"/>
              </a:rPr>
              <a:t>Roxio  </a:t>
            </a:r>
            <a:r>
              <a:rPr sz="2400" spc="-40" dirty="0">
                <a:latin typeface="Calibri"/>
                <a:cs typeface="Calibri"/>
              </a:rPr>
              <a:t>Creator, </a:t>
            </a:r>
            <a:r>
              <a:rPr sz="2400" dirty="0">
                <a:latin typeface="Calibri"/>
                <a:cs typeface="Calibri"/>
              </a:rPr>
              <a:t>Apple </a:t>
            </a:r>
            <a:r>
              <a:rPr sz="2400" spc="-5" dirty="0">
                <a:latin typeface="Calibri"/>
                <a:cs typeface="Calibri"/>
              </a:rPr>
              <a:t>iMovie,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9D60-A5C4-B7D4-24A5-58FF059512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Inside </a:t>
            </a:r>
            <a:r>
              <a:rPr dirty="0"/>
              <a:t>the </a:t>
            </a:r>
            <a:r>
              <a:rPr spc="-5" dirty="0"/>
              <a:t>Industry</a:t>
            </a:r>
            <a:r>
              <a:rPr spc="-55" dirty="0"/>
              <a:t> </a:t>
            </a:r>
            <a:r>
              <a:rPr spc="-5" dirty="0"/>
              <a:t>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285355" cy="368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Open </a:t>
            </a:r>
            <a:r>
              <a:rPr sz="2400" b="1" spc="-10" dirty="0">
                <a:latin typeface="Calibri"/>
                <a:cs typeface="Calibri"/>
              </a:rPr>
              <a:t>Source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growing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addition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Linux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open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operating</a:t>
            </a:r>
            <a:endParaRPr sz="2400">
              <a:latin typeface="Calibri"/>
              <a:cs typeface="Calibri"/>
            </a:endParaRPr>
          </a:p>
          <a:p>
            <a:pPr marL="756285" marR="3512185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systems, </a:t>
            </a:r>
            <a:r>
              <a:rPr sz="2400" spc="-10" dirty="0">
                <a:latin typeface="Calibri"/>
                <a:cs typeface="Calibri"/>
              </a:rPr>
              <a:t>there are </a:t>
            </a:r>
            <a:r>
              <a:rPr sz="2400" spc="-15" dirty="0">
                <a:latin typeface="Calibri"/>
                <a:cs typeface="Calibri"/>
              </a:rPr>
              <a:t>many 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spc="-10" dirty="0">
                <a:latin typeface="Calibri"/>
                <a:cs typeface="Calibri"/>
              </a:rPr>
              <a:t>source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spc="-10" dirty="0">
                <a:latin typeface="Calibri"/>
                <a:cs typeface="Calibri"/>
              </a:rPr>
              <a:t>source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typically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cheaper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more stable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secure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8516" y="2852940"/>
            <a:ext cx="4031741" cy="3422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5910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50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/>
          <p:nvPr/>
        </p:nvSpPr>
        <p:spPr>
          <a:xfrm>
            <a:off x="1403603" y="1626450"/>
            <a:ext cx="6787769" cy="482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781925" cy="375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Players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Programs </a:t>
            </a:r>
            <a:r>
              <a:rPr sz="2400" spc="-5" dirty="0">
                <a:latin typeface="Calibri"/>
                <a:cs typeface="Calibri"/>
              </a:rPr>
              <a:t>designed </a:t>
            </a:r>
            <a:r>
              <a:rPr sz="2400" spc="-15" dirty="0">
                <a:latin typeface="Calibri"/>
                <a:cs typeface="Calibri"/>
              </a:rPr>
              <a:t>to play </a:t>
            </a:r>
            <a:r>
              <a:rPr sz="2400" dirty="0">
                <a:latin typeface="Calibri"/>
                <a:cs typeface="Calibri"/>
              </a:rPr>
              <a:t>audio and </a:t>
            </a: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Music </a:t>
            </a:r>
            <a:r>
              <a:rPr sz="2400" spc="-5" dirty="0">
                <a:latin typeface="Calibri"/>
                <a:cs typeface="Calibri"/>
              </a:rPr>
              <a:t>CDs, downloaded </a:t>
            </a:r>
            <a:r>
              <a:rPr sz="2400" dirty="0">
                <a:latin typeface="Calibri"/>
                <a:cs typeface="Calibri"/>
              </a:rPr>
              <a:t>music,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audio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Downloaded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online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Important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adhere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copyright laws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music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Media </a:t>
            </a:r>
            <a:r>
              <a:rPr sz="2400" spc="-15" dirty="0">
                <a:latin typeface="Calibri"/>
                <a:cs typeface="Calibri"/>
              </a:rPr>
              <a:t>players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  <a:tab pos="4876800" algn="l"/>
              </a:tabLst>
            </a:pPr>
            <a:r>
              <a:rPr sz="2400" spc="-30" dirty="0">
                <a:latin typeface="Calibri"/>
                <a:cs typeface="Calibri"/>
              </a:rPr>
              <a:t>RealPlayer,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QuickTime,	</a:t>
            </a:r>
            <a:r>
              <a:rPr sz="2400" spc="-10" dirty="0">
                <a:latin typeface="Calibri"/>
                <a:cs typeface="Calibri"/>
              </a:rPr>
              <a:t>Windows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Player,</a:t>
            </a:r>
            <a:endParaRPr sz="24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Graphics </a:t>
            </a:r>
            <a:r>
              <a:rPr dirty="0"/>
              <a:t>and Multimedia</a:t>
            </a:r>
            <a:r>
              <a:rPr spc="-3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640320" cy="427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Graphics, </a:t>
            </a:r>
            <a:r>
              <a:rPr sz="2400" spc="-5" dirty="0">
                <a:latin typeface="Calibri"/>
                <a:cs typeface="Calibri"/>
              </a:rPr>
              <a:t>Multimedia,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Often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individuals </a:t>
            </a:r>
            <a:r>
              <a:rPr sz="2400" spc="-5" dirty="0">
                <a:latin typeface="Calibri"/>
                <a:cs typeface="Calibri"/>
              </a:rPr>
              <a:t>and businesses </a:t>
            </a:r>
            <a:r>
              <a:rPr sz="2400" spc="-15" dirty="0">
                <a:latin typeface="Calibri"/>
                <a:cs typeface="Calibri"/>
              </a:rPr>
              <a:t>to create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sites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content 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shared </a:t>
            </a:r>
            <a:r>
              <a:rPr sz="2400" dirty="0">
                <a:latin typeface="Calibri"/>
                <a:cs typeface="Calibri"/>
              </a:rPr>
              <a:t>via 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Company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logos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banners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Games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latin typeface="Calibri"/>
                <a:cs typeface="Calibri"/>
              </a:rPr>
              <a:t>Tutorials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Videos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Demonstrations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Other multimedia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701" y="184022"/>
            <a:ext cx="482600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/>
              <a:t>Other Types of</a:t>
            </a:r>
            <a:r>
              <a:rPr sz="3200" spc="-80" dirty="0"/>
              <a:t> </a:t>
            </a:r>
            <a:r>
              <a:rPr sz="3200" spc="-5" dirty="0"/>
              <a:t>Application  Software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4382770" cy="2369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Desktop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Personal </a:t>
            </a:r>
            <a:r>
              <a:rPr sz="2400" spc="-5" dirty="0">
                <a:latin typeface="Calibri"/>
                <a:cs typeface="Calibri"/>
              </a:rPr>
              <a:t>Publishing 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Educational, Entertainment,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Note </a:t>
            </a:r>
            <a:r>
              <a:rPr sz="2400" spc="-35" dirty="0">
                <a:latin typeface="Calibri"/>
                <a:cs typeface="Calibri"/>
              </a:rPr>
              <a:t>Taking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Web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Notebooks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2090" y="1556791"/>
            <a:ext cx="3451225" cy="4203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3873" y="4869154"/>
            <a:ext cx="1533525" cy="942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6701" y="184022"/>
            <a:ext cx="482600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dirty="0"/>
              <a:t>Other Types of</a:t>
            </a:r>
            <a:r>
              <a:rPr sz="3200" spc="-80" dirty="0"/>
              <a:t> </a:t>
            </a:r>
            <a:r>
              <a:rPr sz="3200" spc="-5" dirty="0"/>
              <a:t>Application  Software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7319009" cy="163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CAD and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25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Design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Accounting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Personal </a:t>
            </a:r>
            <a:r>
              <a:rPr sz="2400" spc="-5" dirty="0">
                <a:latin typeface="Calibri"/>
                <a:cs typeface="Calibri"/>
              </a:rPr>
              <a:t>Finance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spc="-5" dirty="0">
                <a:latin typeface="Calibri"/>
                <a:cs typeface="Calibri"/>
              </a:rPr>
              <a:t>Management, </a:t>
            </a:r>
            <a:r>
              <a:rPr sz="2400" spc="-10" dirty="0">
                <a:latin typeface="Calibri"/>
                <a:cs typeface="Calibri"/>
              </a:rPr>
              <a:t>Collaboration,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Remote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6085" y="3145383"/>
            <a:ext cx="4579366" cy="3041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225" y="3573017"/>
            <a:ext cx="1341120" cy="1005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dirty="0"/>
              <a:t>Quick</a:t>
            </a:r>
            <a:r>
              <a:rPr spc="-105" dirty="0"/>
              <a:t> </a:t>
            </a:r>
            <a:r>
              <a:rPr dirty="0"/>
              <a:t>Quiz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3718"/>
            <a:ext cx="8020050" cy="41706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11200" indent="-342900">
              <a:lnSpc>
                <a:spcPts val="2380"/>
              </a:lnSpc>
              <a:buAutoNum type="arabicPeriod"/>
              <a:tabLst>
                <a:tab pos="285750" algn="l"/>
                <a:tab pos="499872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single </a:t>
            </a:r>
            <a:r>
              <a:rPr sz="2200" spc="-5" dirty="0">
                <a:latin typeface="Calibri"/>
                <a:cs typeface="Calibri"/>
              </a:rPr>
              <a:t>type of </a:t>
            </a:r>
            <a:r>
              <a:rPr sz="2200" spc="-20" dirty="0">
                <a:latin typeface="Calibri"/>
                <a:cs typeface="Calibri"/>
              </a:rPr>
              <a:t>data to </a:t>
            </a:r>
            <a:r>
              <a:rPr sz="2200" spc="-5" dirty="0">
                <a:latin typeface="Calibri"/>
                <a:cs typeface="Calibri"/>
              </a:rPr>
              <a:t>be included in a </a:t>
            </a:r>
            <a:r>
              <a:rPr sz="2200" spc="-10" dirty="0">
                <a:latin typeface="Calibri"/>
                <a:cs typeface="Calibri"/>
              </a:rPr>
              <a:t>database (viewed </a:t>
            </a:r>
            <a:r>
              <a:rPr sz="2200" spc="-5" dirty="0">
                <a:latin typeface="Calibri"/>
                <a:cs typeface="Calibri"/>
              </a:rPr>
              <a:t>as a  </a:t>
            </a:r>
            <a:r>
              <a:rPr sz="2200" spc="-10" dirty="0">
                <a:latin typeface="Calibri"/>
                <a:cs typeface="Calibri"/>
              </a:rPr>
              <a:t>column </a:t>
            </a: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table)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u="heavy" spc="-5" dirty="0">
                <a:latin typeface="Calibri"/>
                <a:cs typeface="Calibri"/>
              </a:rPr>
              <a:t> 	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35330" lvl="1" indent="-265430">
              <a:lnSpc>
                <a:spcPct val="100000"/>
              </a:lnSpc>
              <a:spcBef>
                <a:spcPts val="225"/>
              </a:spcBef>
              <a:buAutoNum type="alphaLcPeriod"/>
              <a:tabLst>
                <a:tab pos="735965" algn="l"/>
              </a:tabLst>
            </a:pPr>
            <a:r>
              <a:rPr sz="2200" spc="-20" dirty="0">
                <a:latin typeface="Calibri"/>
                <a:cs typeface="Calibri"/>
              </a:rPr>
              <a:t>record</a:t>
            </a:r>
            <a:endParaRPr sz="2200">
              <a:latin typeface="Calibri"/>
              <a:cs typeface="Calibri"/>
            </a:endParaRPr>
          </a:p>
          <a:p>
            <a:pPr marL="747395" lvl="1" indent="-277495">
              <a:lnSpc>
                <a:spcPct val="100000"/>
              </a:lnSpc>
              <a:spcBef>
                <a:spcPts val="265"/>
              </a:spcBef>
              <a:buAutoNum type="alphaLcPeriod"/>
              <a:tabLst>
                <a:tab pos="748030" algn="l"/>
              </a:tabLst>
            </a:pPr>
            <a:r>
              <a:rPr sz="2200" spc="-10" dirty="0">
                <a:latin typeface="Calibri"/>
                <a:cs typeface="Calibri"/>
              </a:rPr>
              <a:t>field</a:t>
            </a:r>
            <a:endParaRPr sz="2200">
              <a:latin typeface="Calibri"/>
              <a:cs typeface="Calibri"/>
            </a:endParaRPr>
          </a:p>
          <a:p>
            <a:pPr marL="720090" lvl="1" indent="-250190">
              <a:lnSpc>
                <a:spcPct val="100000"/>
              </a:lnSpc>
              <a:spcBef>
                <a:spcPts val="265"/>
              </a:spcBef>
              <a:buAutoNum type="alphaLcPeriod"/>
              <a:tabLst>
                <a:tab pos="720090" algn="l"/>
              </a:tabLst>
            </a:pPr>
            <a:r>
              <a:rPr sz="2200" spc="-10" dirty="0"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  <a:p>
            <a:pPr marL="285115" indent="-272415">
              <a:lnSpc>
                <a:spcPts val="2510"/>
              </a:lnSpc>
              <a:spcBef>
                <a:spcPts val="260"/>
              </a:spcBef>
              <a:buAutoNum type="arabicPeriod"/>
              <a:tabLst>
                <a:tab pos="285750" algn="l"/>
              </a:tabLst>
            </a:pPr>
            <a:r>
              <a:rPr sz="2200" spc="-40" dirty="0">
                <a:latin typeface="Calibri"/>
                <a:cs typeface="Calibri"/>
              </a:rPr>
              <a:t>True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False: Each </a:t>
            </a:r>
            <a:r>
              <a:rPr sz="2200" spc="-5" dirty="0">
                <a:latin typeface="Calibri"/>
                <a:cs typeface="Calibri"/>
              </a:rPr>
              <a:t>slide in a </a:t>
            </a:r>
            <a:r>
              <a:rPr sz="2200" spc="-10" dirty="0">
                <a:latin typeface="Calibri"/>
                <a:cs typeface="Calibri"/>
              </a:rPr>
              <a:t>slide </a:t>
            </a:r>
            <a:r>
              <a:rPr sz="2200" spc="-15" dirty="0">
                <a:latin typeface="Calibri"/>
                <a:cs typeface="Calibri"/>
              </a:rPr>
              <a:t>presentation can contain </a:t>
            </a:r>
            <a:r>
              <a:rPr sz="2200" spc="-10" dirty="0">
                <a:latin typeface="Calibri"/>
                <a:cs typeface="Calibri"/>
              </a:rPr>
              <a:t>only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type of </a:t>
            </a:r>
            <a:r>
              <a:rPr sz="2200" spc="-10" dirty="0">
                <a:latin typeface="Calibri"/>
                <a:cs typeface="Calibri"/>
              </a:rPr>
              <a:t>element, </a:t>
            </a:r>
            <a:r>
              <a:rPr sz="2200" spc="-5" dirty="0">
                <a:latin typeface="Calibri"/>
                <a:cs typeface="Calibri"/>
              </a:rPr>
              <a:t>such as </a:t>
            </a:r>
            <a:r>
              <a:rPr sz="2200" spc="-15" dirty="0">
                <a:latin typeface="Calibri"/>
                <a:cs typeface="Calibri"/>
              </a:rPr>
              <a:t>text,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image, </a:t>
            </a:r>
            <a:r>
              <a:rPr sz="2200" spc="-5" dirty="0">
                <a:latin typeface="Calibri"/>
                <a:cs typeface="Calibri"/>
              </a:rPr>
              <a:t>or a video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clip.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380"/>
              </a:lnSpc>
              <a:spcBef>
                <a:spcPts val="560"/>
              </a:spcBef>
              <a:buAutoNum type="arabicPeriod" startAt="3"/>
              <a:tabLst>
                <a:tab pos="285750" algn="l"/>
                <a:tab pos="7995920" algn="l"/>
              </a:tabLst>
            </a:pPr>
            <a:r>
              <a:rPr sz="2200" spc="-15" dirty="0">
                <a:latin typeface="Calibri"/>
                <a:cs typeface="Calibri"/>
              </a:rPr>
              <a:t>Recording </a:t>
            </a:r>
            <a:r>
              <a:rPr sz="2200" spc="-20" dirty="0">
                <a:latin typeface="Calibri"/>
                <a:cs typeface="Calibri"/>
              </a:rPr>
              <a:t>content </a:t>
            </a:r>
            <a:r>
              <a:rPr sz="2200" spc="-5" dirty="0">
                <a:latin typeface="Calibri"/>
                <a:cs typeface="Calibri"/>
              </a:rPr>
              <a:t>on a CD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5" dirty="0">
                <a:latin typeface="Calibri"/>
                <a:cs typeface="Calibri"/>
              </a:rPr>
              <a:t>DVD </a:t>
            </a:r>
            <a:r>
              <a:rPr sz="2200" spc="-10" dirty="0">
                <a:latin typeface="Calibri"/>
                <a:cs typeface="Calibri"/>
              </a:rPr>
              <a:t>disc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20" dirty="0">
                <a:latin typeface="Calibri"/>
                <a:cs typeface="Calibri"/>
              </a:rPr>
              <a:t>referred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u="heavy" spc="-5" dirty="0">
                <a:latin typeface="Calibri"/>
                <a:cs typeface="Calibri"/>
              </a:rPr>
              <a:t> </a:t>
            </a:r>
            <a:r>
              <a:rPr sz="2200" u="heavy" dirty="0">
                <a:latin typeface="Calibri"/>
                <a:cs typeface="Calibri"/>
              </a:rPr>
              <a:t>	</a:t>
            </a:r>
            <a:r>
              <a:rPr sz="2200" u="heavy" spc="-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i="1" spc="-5" dirty="0">
                <a:latin typeface="Calibri"/>
                <a:cs typeface="Calibri"/>
              </a:rPr>
              <a:t>Answers: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i="1" spc="-5" dirty="0">
                <a:latin typeface="Calibri"/>
                <a:cs typeface="Calibri"/>
              </a:rPr>
              <a:t>1) b; 2) </a:t>
            </a:r>
            <a:r>
              <a:rPr sz="2200" i="1" spc="-15" dirty="0">
                <a:latin typeface="Calibri"/>
                <a:cs typeface="Calibri"/>
              </a:rPr>
              <a:t>False; </a:t>
            </a:r>
            <a:r>
              <a:rPr sz="2200" i="1" spc="-5" dirty="0">
                <a:latin typeface="Calibri"/>
                <a:cs typeface="Calibri"/>
              </a:rPr>
              <a:t>3)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burning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05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4829810" cy="302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Basics </a:t>
            </a:r>
            <a:r>
              <a:rPr sz="2400" spc="-5" dirty="0">
                <a:latin typeface="Calibri"/>
                <a:cs typeface="Calibri"/>
              </a:rPr>
              <a:t>of Application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40" dirty="0">
                <a:latin typeface="Calibri"/>
                <a:cs typeface="Calibri"/>
              </a:rPr>
              <a:t>Word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Spreadsheet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Presentation Graphics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10" dirty="0">
                <a:latin typeface="Calibri"/>
                <a:cs typeface="Calibri"/>
              </a:rPr>
              <a:t>Graphics </a:t>
            </a:r>
            <a:r>
              <a:rPr sz="2400" dirty="0">
                <a:latin typeface="Calibri"/>
                <a:cs typeface="Calibri"/>
              </a:rPr>
              <a:t>and Multimedia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25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z="3200" dirty="0"/>
              <a:t>The </a:t>
            </a:r>
            <a:r>
              <a:rPr sz="3200" spc="-5" dirty="0"/>
              <a:t>Basics of </a:t>
            </a:r>
            <a:r>
              <a:rPr sz="3200" dirty="0"/>
              <a:t>Application</a:t>
            </a:r>
            <a:r>
              <a:rPr sz="3200" spc="-70" dirty="0"/>
              <a:t> </a:t>
            </a:r>
            <a:r>
              <a:rPr sz="3200" spc="-5" dirty="0"/>
              <a:t>Software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6126"/>
            <a:ext cx="7785734" cy="458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Commercial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Copyrighted software developed </a:t>
            </a:r>
            <a:r>
              <a:rPr sz="2200" spc="-5" dirty="0">
                <a:latin typeface="Calibri"/>
                <a:cs typeface="Calibri"/>
              </a:rPr>
              <a:t>and sold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profit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20" dirty="0">
                <a:latin typeface="Calibri"/>
                <a:cs typeface="Calibri"/>
              </a:rPr>
              <a:t>Typically </a:t>
            </a:r>
            <a:r>
              <a:rPr sz="2200" spc="-10" dirty="0">
                <a:latin typeface="Calibri"/>
                <a:cs typeface="Calibri"/>
              </a:rPr>
              <a:t>comes </a:t>
            </a:r>
            <a:r>
              <a:rPr sz="2200" spc="-5" dirty="0">
                <a:latin typeface="Calibri"/>
                <a:cs typeface="Calibri"/>
              </a:rPr>
              <a:t>with a </a:t>
            </a:r>
            <a:r>
              <a:rPr sz="2200" spc="-10" dirty="0">
                <a:latin typeface="Calibri"/>
                <a:cs typeface="Calibri"/>
              </a:rPr>
              <a:t>single-user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license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Shareware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Copyrighted software distributed </a:t>
            </a:r>
            <a:r>
              <a:rPr sz="2200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honor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ts val="2510"/>
              </a:lnSpc>
              <a:spcBef>
                <a:spcPts val="2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Consumers </a:t>
            </a:r>
            <a:r>
              <a:rPr sz="2200" spc="-5" dirty="0">
                <a:latin typeface="Calibri"/>
                <a:cs typeface="Calibri"/>
              </a:rPr>
              <a:t>should either </a:t>
            </a:r>
            <a:r>
              <a:rPr sz="2200" spc="-20" dirty="0">
                <a:latin typeface="Calibri"/>
                <a:cs typeface="Calibri"/>
              </a:rPr>
              <a:t>pay for </a:t>
            </a:r>
            <a:r>
              <a:rPr sz="2200" spc="-5" dirty="0">
                <a:latin typeface="Calibri"/>
                <a:cs typeface="Calibri"/>
              </a:rPr>
              <a:t>it or </a:t>
            </a:r>
            <a:r>
              <a:rPr sz="2200" spc="-10" dirty="0">
                <a:latin typeface="Calibri"/>
                <a:cs typeface="Calibri"/>
              </a:rPr>
              <a:t>uninstall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trial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period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15" dirty="0">
                <a:latin typeface="Calibri"/>
                <a:cs typeface="Calibri"/>
              </a:rPr>
              <a:t>Freeware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ts val="251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Copyrighted software </a:t>
            </a:r>
            <a:r>
              <a:rPr sz="2200" spc="-15" dirty="0">
                <a:latin typeface="Calibri"/>
                <a:cs typeface="Calibri"/>
              </a:rPr>
              <a:t>programs </a:t>
            </a:r>
            <a:r>
              <a:rPr sz="2200" spc="-10" dirty="0">
                <a:latin typeface="Calibri"/>
                <a:cs typeface="Calibri"/>
              </a:rPr>
              <a:t>that are given </a:t>
            </a:r>
            <a:r>
              <a:rPr sz="2200" spc="-20" dirty="0">
                <a:latin typeface="Calibri"/>
                <a:cs typeface="Calibri"/>
              </a:rPr>
              <a:t>away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author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others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free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charge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Public Domain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endParaRPr sz="2200">
              <a:latin typeface="Calibri"/>
              <a:cs typeface="Calibri"/>
            </a:endParaRPr>
          </a:p>
          <a:p>
            <a:pPr marL="756285" marR="334645" lvl="1" indent="-286385">
              <a:lnSpc>
                <a:spcPts val="2380"/>
              </a:lnSpc>
              <a:spcBef>
                <a:spcPts val="56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Software </a:t>
            </a:r>
            <a:r>
              <a:rPr sz="2200" spc="-15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copyrighted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ownership </a:t>
            </a:r>
            <a:r>
              <a:rPr sz="2200" spc="-10" dirty="0">
                <a:latin typeface="Calibri"/>
                <a:cs typeface="Calibri"/>
              </a:rPr>
              <a:t>rights </a:t>
            </a:r>
            <a:r>
              <a:rPr sz="2200" spc="-20" dirty="0">
                <a:latin typeface="Calibri"/>
                <a:cs typeface="Calibri"/>
              </a:rPr>
              <a:t>have  </a:t>
            </a:r>
            <a:r>
              <a:rPr sz="2200" spc="-10" dirty="0">
                <a:latin typeface="Calibri"/>
                <a:cs typeface="Calibri"/>
              </a:rPr>
              <a:t>been donated </a:t>
            </a:r>
            <a:r>
              <a:rPr sz="2200" spc="-1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public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domain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z="3200" dirty="0"/>
              <a:t>The </a:t>
            </a:r>
            <a:r>
              <a:rPr sz="3200" spc="-5" dirty="0"/>
              <a:t>Basics of </a:t>
            </a:r>
            <a:r>
              <a:rPr sz="3200" dirty="0"/>
              <a:t>Application</a:t>
            </a:r>
            <a:r>
              <a:rPr sz="3200" spc="-70" dirty="0"/>
              <a:t> </a:t>
            </a:r>
            <a:r>
              <a:rPr sz="3200" spc="-5" dirty="0"/>
              <a:t>Software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99591" y="1628813"/>
            <a:ext cx="6768719" cy="4389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2179" y="6093294"/>
            <a:ext cx="1489964" cy="601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6545">
              <a:lnSpc>
                <a:spcPct val="100000"/>
              </a:lnSpc>
            </a:pPr>
            <a:r>
              <a:rPr spc="-5" dirty="0"/>
              <a:t>Desktop </a:t>
            </a:r>
            <a:r>
              <a:rPr dirty="0"/>
              <a:t>vs. </a:t>
            </a:r>
            <a:r>
              <a:rPr spc="-5" dirty="0"/>
              <a:t>Mobile</a:t>
            </a:r>
            <a:r>
              <a:rPr spc="-60" dirty="0"/>
              <a:t> </a:t>
            </a:r>
            <a:r>
              <a:rPr spc="-5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7114"/>
            <a:ext cx="3954779" cy="4638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389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400" spc="-15" dirty="0">
                <a:latin typeface="Calibri"/>
                <a:cs typeface="Calibri"/>
              </a:rPr>
              <a:t>Personal computers </a:t>
            </a:r>
            <a:r>
              <a:rPr sz="2400" spc="-5" dirty="0">
                <a:latin typeface="Calibri"/>
                <a:cs typeface="Calibri"/>
              </a:rPr>
              <a:t>use  </a:t>
            </a:r>
            <a:r>
              <a:rPr sz="2400" spc="-10" dirty="0">
                <a:latin typeface="Calibri"/>
                <a:cs typeface="Calibri"/>
              </a:rPr>
              <a:t>desktop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355600" marR="61023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Smartphones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dirty="0">
                <a:latin typeface="Calibri"/>
                <a:cs typeface="Calibri"/>
              </a:rPr>
              <a:t>mobile </a:t>
            </a:r>
            <a:r>
              <a:rPr sz="2400" spc="-5" dirty="0">
                <a:latin typeface="Calibri"/>
                <a:cs typeface="Calibri"/>
              </a:rPr>
              <a:t>devices typically  </a:t>
            </a:r>
            <a:r>
              <a:rPr sz="2400" spc="-10" dirty="0">
                <a:latin typeface="Calibri"/>
                <a:cs typeface="Calibri"/>
              </a:rPr>
              <a:t>require </a:t>
            </a: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apps</a:t>
            </a:r>
            <a:endParaRPr sz="2400">
              <a:latin typeface="Calibri"/>
              <a:cs typeface="Calibri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Specifically designed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</a:t>
            </a:r>
            <a:endParaRPr sz="2400">
              <a:latin typeface="Calibri"/>
              <a:cs typeface="Calibri"/>
            </a:endParaRPr>
          </a:p>
          <a:p>
            <a:pPr marL="756285" marR="240665" lvl="1" indent="-286385" algn="just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Wide </a:t>
            </a:r>
            <a:r>
              <a:rPr sz="2400" spc="-15" dirty="0">
                <a:latin typeface="Calibri"/>
                <a:cs typeface="Calibri"/>
              </a:rPr>
              <a:t>range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software 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dirty="0">
                <a:latin typeface="Calibri"/>
                <a:cs typeface="Calibri"/>
              </a:rPr>
              <a:t>via app </a:t>
            </a:r>
            <a:r>
              <a:rPr sz="2400" spc="-20" dirty="0">
                <a:latin typeface="Calibri"/>
                <a:cs typeface="Calibri"/>
              </a:rPr>
              <a:t>stores  </a:t>
            </a:r>
            <a:r>
              <a:rPr sz="2400" spc="-5" dirty="0">
                <a:latin typeface="Calibri"/>
                <a:cs typeface="Calibri"/>
              </a:rPr>
              <a:t>(Google </a:t>
            </a:r>
            <a:r>
              <a:rPr sz="2400" spc="-45" dirty="0">
                <a:latin typeface="Calibri"/>
                <a:cs typeface="Calibri"/>
              </a:rPr>
              <a:t>Play, </a:t>
            </a:r>
            <a:r>
              <a:rPr sz="2400" dirty="0">
                <a:latin typeface="Calibri"/>
                <a:cs typeface="Calibri"/>
              </a:rPr>
              <a:t>Apple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  </a:t>
            </a:r>
            <a:r>
              <a:rPr sz="2400" spc="-15" dirty="0">
                <a:latin typeface="Calibri"/>
                <a:cs typeface="Calibri"/>
              </a:rPr>
              <a:t>Store,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1986" y="1706727"/>
            <a:ext cx="4364355" cy="3882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2225" y="5855106"/>
            <a:ext cx="1368171" cy="473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2669</Words>
  <Application>Microsoft Office PowerPoint</Application>
  <PresentationFormat>On-screen Show (4:3)</PresentationFormat>
  <Paragraphs>549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Ebrima</vt:lpstr>
      <vt:lpstr>Segoe UI Semibold</vt:lpstr>
      <vt:lpstr>Times New Roman</vt:lpstr>
      <vt:lpstr>Office Theme</vt:lpstr>
      <vt:lpstr>Application Software</vt:lpstr>
      <vt:lpstr>Learning Objectives</vt:lpstr>
      <vt:lpstr>Learning Objectives</vt:lpstr>
      <vt:lpstr>Overview</vt:lpstr>
      <vt:lpstr>The Basics of Application Software</vt:lpstr>
      <vt:lpstr>Inside the Industry Box</vt:lpstr>
      <vt:lpstr>The Basics of Application Software</vt:lpstr>
      <vt:lpstr>The Basics of Application Software</vt:lpstr>
      <vt:lpstr>Desktop vs. Mobile Software</vt:lpstr>
      <vt:lpstr>Technology and You Box</vt:lpstr>
      <vt:lpstr>Installed vs. Cloud Software</vt:lpstr>
      <vt:lpstr>Installed vs. Cloud Software</vt:lpstr>
      <vt:lpstr>Installed vs. Cloud Software</vt:lpstr>
      <vt:lpstr>Installed vs. Cloud Software</vt:lpstr>
      <vt:lpstr>Trend Box</vt:lpstr>
      <vt:lpstr>Software Suites</vt:lpstr>
      <vt:lpstr>Software Suites</vt:lpstr>
      <vt:lpstr>Common Software Commands</vt:lpstr>
      <vt:lpstr>Common Software Commands</vt:lpstr>
      <vt:lpstr>Common Software Commands</vt:lpstr>
      <vt:lpstr>Common Software Commands</vt:lpstr>
      <vt:lpstr>Common Software Commands</vt:lpstr>
      <vt:lpstr>Quick Quiz</vt:lpstr>
      <vt:lpstr>Word Processing Concepts</vt:lpstr>
      <vt:lpstr>Word Processing Concepts</vt:lpstr>
      <vt:lpstr>Word Processing Concepts</vt:lpstr>
      <vt:lpstr>Word Processing Concepts</vt:lpstr>
      <vt:lpstr>Word Processing Concepts</vt:lpstr>
      <vt:lpstr>Spreadsheet Concepts</vt:lpstr>
      <vt:lpstr>Spreadsheet Concepts</vt:lpstr>
      <vt:lpstr>Spreadsheet Concepts</vt:lpstr>
      <vt:lpstr>Spreadsheet Concepts</vt:lpstr>
      <vt:lpstr>Spreadsheet Concepts</vt:lpstr>
      <vt:lpstr>Spreadsheet Concepts</vt:lpstr>
      <vt:lpstr>Spreadsheet Concepts</vt:lpstr>
      <vt:lpstr>Spreadsheet Concepts</vt:lpstr>
      <vt:lpstr>Spreadsheet Concepts</vt:lpstr>
      <vt:lpstr>Quick Quiz</vt:lpstr>
      <vt:lpstr>Database Concepts</vt:lpstr>
      <vt:lpstr>Database Concepts</vt:lpstr>
      <vt:lpstr>Database Concepts</vt:lpstr>
      <vt:lpstr>Database Concepts</vt:lpstr>
      <vt:lpstr>Database Concepts</vt:lpstr>
      <vt:lpstr>Database Concepts</vt:lpstr>
      <vt:lpstr>Database Concepts</vt:lpstr>
      <vt:lpstr>Database Concept</vt:lpstr>
      <vt:lpstr>Database Concepts</vt:lpstr>
      <vt:lpstr>Presentation Graphics Concepts</vt:lpstr>
      <vt:lpstr>Presentation Graphics Concepts</vt:lpstr>
      <vt:lpstr>Presentation Graphics Concepts</vt:lpstr>
      <vt:lpstr>Presentation Graphics Concepts</vt:lpstr>
      <vt:lpstr>Presentation Graphics Concepts</vt:lpstr>
      <vt:lpstr>Presentation Graphics Concepts</vt:lpstr>
      <vt:lpstr>Presentation Graphics Concepts</vt:lpstr>
      <vt:lpstr>Graphics and Multimedia Concepts</vt:lpstr>
      <vt:lpstr>Graphics and Multimedia Concepts</vt:lpstr>
      <vt:lpstr>Graphics and Multimedia Concepts</vt:lpstr>
      <vt:lpstr>Graphics and Multimedia Concepts</vt:lpstr>
      <vt:lpstr>Graphics and Multimedia Concepts</vt:lpstr>
      <vt:lpstr>Graphics and Multimedia Concepts</vt:lpstr>
      <vt:lpstr>Graphics and Multimedia Concepts</vt:lpstr>
      <vt:lpstr>Graphics and Multimedia Concepts</vt:lpstr>
      <vt:lpstr>Other Types of Application  Software</vt:lpstr>
      <vt:lpstr>Other Types of Application  Software</vt:lpstr>
      <vt:lpstr>Quick Quiz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</dc:creator>
  <cp:lastModifiedBy>Shakil Mahmud</cp:lastModifiedBy>
  <cp:revision>14</cp:revision>
  <dcterms:created xsi:type="dcterms:W3CDTF">2016-10-04T20:38:01Z</dcterms:created>
  <dcterms:modified xsi:type="dcterms:W3CDTF">2025-05-17T08:34:36Z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2016-10-04T00:00:00Z</vt:filetime>
  </property>
</Properties>
</file>