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1" r:id="rId2"/>
    <p:sldId id="263" r:id="rId3"/>
    <p:sldId id="279" r:id="rId4"/>
    <p:sldId id="274" r:id="rId5"/>
    <p:sldId id="265" r:id="rId6"/>
    <p:sldId id="280" r:id="rId7"/>
    <p:sldId id="278" r:id="rId8"/>
    <p:sldId id="281" r:id="rId9"/>
    <p:sldId id="277" r:id="rId10"/>
    <p:sldId id="292" r:id="rId11"/>
    <p:sldId id="264" r:id="rId12"/>
    <p:sldId id="282" r:id="rId13"/>
    <p:sldId id="266" r:id="rId14"/>
    <p:sldId id="283" r:id="rId15"/>
    <p:sldId id="284" r:id="rId16"/>
    <p:sldId id="285" r:id="rId17"/>
    <p:sldId id="286" r:id="rId18"/>
    <p:sldId id="287" r:id="rId19"/>
    <p:sldId id="288" r:id="rId20"/>
    <p:sldId id="289" r:id="rId21"/>
    <p:sldId id="291" r:id="rId22"/>
    <p:sldId id="29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8909"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DCE05-410F-4887-8390-4434594AA9B1}"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3167E-4F84-4B4E-89CD-A53CC6B890F0}" type="slidenum">
              <a:rPr lang="en-US" smtClean="0"/>
              <a:t>‹#›</a:t>
            </a:fld>
            <a:endParaRPr lang="en-US"/>
          </a:p>
        </p:txBody>
      </p:sp>
    </p:spTree>
    <p:extLst>
      <p:ext uri="{BB962C8B-B14F-4D97-AF65-F5344CB8AC3E}">
        <p14:creationId xmlns:p14="http://schemas.microsoft.com/office/powerpoint/2010/main" val="399864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11</a:t>
            </a:fld>
            <a:endParaRPr lang="en-US"/>
          </a:p>
        </p:txBody>
      </p:sp>
    </p:spTree>
    <p:extLst>
      <p:ext uri="{BB962C8B-B14F-4D97-AF65-F5344CB8AC3E}">
        <p14:creationId xmlns:p14="http://schemas.microsoft.com/office/powerpoint/2010/main" val="124178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12</a:t>
            </a:fld>
            <a:endParaRPr lang="en-US"/>
          </a:p>
        </p:txBody>
      </p:sp>
    </p:spTree>
    <p:extLst>
      <p:ext uri="{BB962C8B-B14F-4D97-AF65-F5344CB8AC3E}">
        <p14:creationId xmlns:p14="http://schemas.microsoft.com/office/powerpoint/2010/main" val="1003485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14</a:t>
            </a:fld>
            <a:endParaRPr lang="en-US"/>
          </a:p>
        </p:txBody>
      </p:sp>
    </p:spTree>
    <p:extLst>
      <p:ext uri="{BB962C8B-B14F-4D97-AF65-F5344CB8AC3E}">
        <p14:creationId xmlns:p14="http://schemas.microsoft.com/office/powerpoint/2010/main" val="2345990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15</a:t>
            </a:fld>
            <a:endParaRPr lang="en-US"/>
          </a:p>
        </p:txBody>
      </p:sp>
    </p:spTree>
    <p:extLst>
      <p:ext uri="{BB962C8B-B14F-4D97-AF65-F5344CB8AC3E}">
        <p14:creationId xmlns:p14="http://schemas.microsoft.com/office/powerpoint/2010/main" val="198461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92018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96082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2687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59272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58139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C90F2-8AC5-42A7-8E89-944FEB175D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134603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C90F2-8AC5-42A7-8E89-944FEB175D6A}"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67448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C90F2-8AC5-42A7-8E89-944FEB175D6A}"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3128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C90F2-8AC5-42A7-8E89-944FEB175D6A}"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31334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C90F2-8AC5-42A7-8E89-944FEB175D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66123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C90F2-8AC5-42A7-8E89-944FEB175D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10391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C90F2-8AC5-42A7-8E89-944FEB175D6A}" type="datetimeFigureOut">
              <a:rPr lang="en-US" smtClean="0"/>
              <a:t>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8FFF2-3930-49C1-80C9-D874255757C1}" type="slidenum">
              <a:rPr lang="en-US" smtClean="0"/>
              <a:t>‹#›</a:t>
            </a:fld>
            <a:endParaRPr lang="en-US"/>
          </a:p>
        </p:txBody>
      </p:sp>
    </p:spTree>
    <p:extLst>
      <p:ext uri="{BB962C8B-B14F-4D97-AF65-F5344CB8AC3E}">
        <p14:creationId xmlns:p14="http://schemas.microsoft.com/office/powerpoint/2010/main" val="336056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68623"/>
          </a:xfrm>
          <a:solidFill>
            <a:schemeClr val="bg1">
              <a:lumMod val="95000"/>
            </a:schemeClr>
          </a:solidFill>
          <a:ln>
            <a:solidFill>
              <a:schemeClr val="bg2">
                <a:lumMod val="75000"/>
              </a:schemeClr>
            </a:solidFill>
          </a:ln>
        </p:spPr>
        <p:txBody>
          <a:bodyPr>
            <a:normAutofit/>
          </a:bodyPr>
          <a:lstStyle/>
          <a:p>
            <a:pPr algn="ctr"/>
            <a:r>
              <a:rPr lang="en-US" b="1" dirty="0" smtClean="0">
                <a:solidFill>
                  <a:schemeClr val="accent1">
                    <a:lumMod val="50000"/>
                  </a:schemeClr>
                </a:solidFill>
              </a:rPr>
              <a:t>Lecture 2:</a:t>
            </a:r>
            <a:br>
              <a:rPr lang="en-US" b="1" dirty="0" smtClean="0">
                <a:solidFill>
                  <a:schemeClr val="accent1">
                    <a:lumMod val="50000"/>
                  </a:schemeClr>
                </a:solidFill>
              </a:rPr>
            </a:br>
            <a:r>
              <a:rPr lang="en-US" b="1" dirty="0">
                <a:solidFill>
                  <a:schemeClr val="accent1">
                    <a:lumMod val="50000"/>
                  </a:schemeClr>
                </a:solidFill>
              </a:rPr>
              <a:t>More about Microprocessor</a:t>
            </a:r>
          </a:p>
        </p:txBody>
      </p:sp>
      <p:sp>
        <p:nvSpPr>
          <p:cNvPr id="3" name="Content Placeholder 2"/>
          <p:cNvSpPr>
            <a:spLocks noGrp="1"/>
          </p:cNvSpPr>
          <p:nvPr>
            <p:ph idx="1"/>
          </p:nvPr>
        </p:nvSpPr>
        <p:spPr>
          <a:xfrm>
            <a:off x="838200" y="3091543"/>
            <a:ext cx="10515600" cy="2504849"/>
          </a:xfrm>
        </p:spPr>
        <p:txBody>
          <a:bodyPr>
            <a:noAutofit/>
          </a:bodyPr>
          <a:lstStyle/>
          <a:p>
            <a:pPr marL="0" indent="0" algn="ctr">
              <a:buNone/>
            </a:pPr>
            <a:r>
              <a:rPr lang="en-US" sz="4000" dirty="0" smtClean="0"/>
              <a:t> </a:t>
            </a:r>
            <a:endParaRPr lang="en-US" sz="3600" dirty="0"/>
          </a:p>
        </p:txBody>
      </p:sp>
      <p:sp>
        <p:nvSpPr>
          <p:cNvPr id="5" name="Subtitle 2"/>
          <p:cNvSpPr txBox="1">
            <a:spLocks/>
          </p:cNvSpPr>
          <p:nvPr/>
        </p:nvSpPr>
        <p:spPr>
          <a:xfrm>
            <a:off x="1650274" y="3323771"/>
            <a:ext cx="9144000" cy="2920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i="1" dirty="0">
                <a:solidFill>
                  <a:schemeClr val="tx2"/>
                </a:solidFill>
                <a:latin typeface="Bahnschrift Condensed" panose="020B0502040204020203" pitchFamily="34" charset="0"/>
              </a:rPr>
              <a:t>Syed </a:t>
            </a:r>
            <a:r>
              <a:rPr lang="en-US" sz="3200" i="1" dirty="0" err="1">
                <a:solidFill>
                  <a:schemeClr val="tx2"/>
                </a:solidFill>
                <a:latin typeface="Bahnschrift Condensed" panose="020B0502040204020203" pitchFamily="34" charset="0"/>
              </a:rPr>
              <a:t>Shakil</a:t>
            </a:r>
            <a:r>
              <a:rPr lang="en-US" sz="3200" i="1" dirty="0">
                <a:solidFill>
                  <a:schemeClr val="tx2"/>
                </a:solidFill>
                <a:latin typeface="Bahnschrift Condensed" panose="020B0502040204020203" pitchFamily="34" charset="0"/>
              </a:rPr>
              <a:t> Mahmud</a:t>
            </a:r>
          </a:p>
          <a:p>
            <a:pPr marL="0" indent="0" algn="ctr">
              <a:buNone/>
            </a:pPr>
            <a:r>
              <a:rPr lang="en-US" sz="3200" i="1" dirty="0">
                <a:solidFill>
                  <a:schemeClr val="tx2"/>
                </a:solidFill>
                <a:latin typeface="Bahnschrift Condensed" panose="020B0502040204020203" pitchFamily="34" charset="0"/>
              </a:rPr>
              <a:t>Lecturer</a:t>
            </a:r>
          </a:p>
          <a:p>
            <a:pPr marL="0" indent="0" algn="ctr">
              <a:buNone/>
            </a:pPr>
            <a:r>
              <a:rPr lang="en-US" sz="3200" i="1" dirty="0">
                <a:solidFill>
                  <a:schemeClr val="tx2"/>
                </a:solidFill>
                <a:latin typeface="Bahnschrift Condensed" panose="020B0502040204020203" pitchFamily="34" charset="0"/>
              </a:rPr>
              <a:t>Department of Computer Science and Engineering</a:t>
            </a:r>
          </a:p>
          <a:p>
            <a:pPr marL="0" indent="0" algn="ctr">
              <a:buNone/>
            </a:pPr>
            <a:r>
              <a:rPr lang="en-US" sz="3200" i="1" dirty="0">
                <a:solidFill>
                  <a:schemeClr val="tx2"/>
                </a:solidFill>
                <a:latin typeface="Bahnschrift Condensed" panose="020B0502040204020203" pitchFamily="34" charset="0"/>
              </a:rPr>
              <a:t>BAIUST</a:t>
            </a:r>
          </a:p>
        </p:txBody>
      </p:sp>
    </p:spTree>
    <p:extLst>
      <p:ext uri="{BB962C8B-B14F-4D97-AF65-F5344CB8AC3E}">
        <p14:creationId xmlns:p14="http://schemas.microsoft.com/office/powerpoint/2010/main" val="1590278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RISC and CISC</a:t>
            </a:r>
            <a:endParaRPr lang="en-US" b="1" dirty="0">
              <a:solidFill>
                <a:schemeClr val="accent1">
                  <a:lumMod val="50000"/>
                </a:schemeClr>
              </a:solidFill>
            </a:endParaRPr>
          </a:p>
        </p:txBody>
      </p:sp>
      <p:pic>
        <p:nvPicPr>
          <p:cNvPr id="1026" name="Picture 2" descr="RISC-and-CISC"/>
          <p:cNvPicPr>
            <a:picLocks noChangeAspect="1" noChangeArrowheads="1"/>
          </p:cNvPicPr>
          <p:nvPr/>
        </p:nvPicPr>
        <p:blipFill rotWithShape="1">
          <a:blip r:embed="rId2">
            <a:extLst>
              <a:ext uri="{28A0092B-C50C-407E-A947-70E740481C1C}">
                <a14:useLocalDpi xmlns:a14="http://schemas.microsoft.com/office/drawing/2010/main" val="0"/>
              </a:ext>
            </a:extLst>
          </a:blip>
          <a:srcRect b="8666"/>
          <a:stretch/>
        </p:blipFill>
        <p:spPr bwMode="auto">
          <a:xfrm>
            <a:off x="1073426" y="1103243"/>
            <a:ext cx="9501809" cy="522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84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RISC Processor</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r>
              <a:rPr lang="en-US" dirty="0"/>
              <a:t>RISC stands for </a:t>
            </a:r>
            <a:r>
              <a:rPr lang="en-US" b="1" dirty="0"/>
              <a:t>Reduced Instruction Set Computer</a:t>
            </a:r>
            <a:r>
              <a:rPr lang="en-US" dirty="0"/>
              <a:t>. It is designed to reduce the execution time by simplifying the instruction set of the computer. Using RISC processors, each instruction requires only one clock cycle to execute results in uniform execution time. This reduces the efficiency as there are more lines of code, hence more RAM is needed to store the instructions. The compiler also has to work more to convert high-level language instructions into machine code.</a:t>
            </a:r>
          </a:p>
          <a:p>
            <a:r>
              <a:rPr lang="en-US" dirty="0"/>
              <a:t>Some of the RISC processors are −</a:t>
            </a:r>
          </a:p>
          <a:p>
            <a:pPr lvl="1"/>
            <a:r>
              <a:rPr lang="en-US" dirty="0"/>
              <a:t>Power PC: 601, 604, 615, 620</a:t>
            </a:r>
          </a:p>
          <a:p>
            <a:pPr lvl="1"/>
            <a:r>
              <a:rPr lang="en-US" dirty="0"/>
              <a:t>DEC Alpha: 210642, 211066, 21068, 21164</a:t>
            </a:r>
          </a:p>
          <a:p>
            <a:pPr lvl="1"/>
            <a:r>
              <a:rPr lang="en-US" dirty="0"/>
              <a:t>MIPS: TS (R10000) RISC Processor</a:t>
            </a:r>
          </a:p>
          <a:p>
            <a:pPr lvl="1"/>
            <a:r>
              <a:rPr lang="en-US" dirty="0"/>
              <a:t>PA-RISC: HP 7100LC</a:t>
            </a:r>
          </a:p>
        </p:txBody>
      </p:sp>
    </p:spTree>
    <p:extLst>
      <p:ext uri="{BB962C8B-B14F-4D97-AF65-F5344CB8AC3E}">
        <p14:creationId xmlns:p14="http://schemas.microsoft.com/office/powerpoint/2010/main" val="771793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Architecture of RISC</a:t>
            </a:r>
          </a:p>
        </p:txBody>
      </p:sp>
      <p:pic>
        <p:nvPicPr>
          <p:cNvPr id="5" name="Picture 4" descr="Architecture of RISC"/>
          <p:cNvPicPr/>
          <p:nvPr/>
        </p:nvPicPr>
        <p:blipFill>
          <a:blip r:embed="rId3"/>
          <a:srcRect/>
          <a:stretch>
            <a:fillRect/>
          </a:stretch>
        </p:blipFill>
        <p:spPr bwMode="auto">
          <a:xfrm>
            <a:off x="2400073" y="1387248"/>
            <a:ext cx="7092270" cy="4549095"/>
          </a:xfrm>
          <a:prstGeom prst="rect">
            <a:avLst/>
          </a:prstGeom>
          <a:noFill/>
          <a:ln w="9525">
            <a:noFill/>
            <a:miter lim="800000"/>
            <a:headEnd/>
            <a:tailEnd/>
          </a:ln>
        </p:spPr>
      </p:pic>
    </p:spTree>
    <p:extLst>
      <p:ext uri="{BB962C8B-B14F-4D97-AF65-F5344CB8AC3E}">
        <p14:creationId xmlns:p14="http://schemas.microsoft.com/office/powerpoint/2010/main" val="1528681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Characteristics of RISC</a:t>
            </a:r>
            <a:endParaRPr lang="en-US" b="1" dirty="0">
              <a:solidFill>
                <a:schemeClr val="accent1">
                  <a:lumMod val="50000"/>
                </a:schemeClr>
              </a:solidFill>
            </a:endParaRPr>
          </a:p>
        </p:txBody>
      </p:sp>
      <p:sp>
        <p:nvSpPr>
          <p:cNvPr id="3" name="Content Placeholder 2"/>
          <p:cNvSpPr>
            <a:spLocks noGrp="1"/>
          </p:cNvSpPr>
          <p:nvPr>
            <p:ph idx="1"/>
          </p:nvPr>
        </p:nvSpPr>
        <p:spPr>
          <a:xfrm>
            <a:off x="838200" y="1175657"/>
            <a:ext cx="10918371" cy="4775200"/>
          </a:xfrm>
        </p:spPr>
        <p:txBody>
          <a:bodyPr>
            <a:noAutofit/>
          </a:bodyPr>
          <a:lstStyle/>
          <a:p>
            <a:pPr lvl="0"/>
            <a:r>
              <a:rPr lang="en-US" sz="3400" dirty="0"/>
              <a:t>It consists of simple instructions.</a:t>
            </a:r>
          </a:p>
          <a:p>
            <a:pPr lvl="0"/>
            <a:r>
              <a:rPr lang="en-US" sz="3400" dirty="0"/>
              <a:t>It supports various data-type formats.</a:t>
            </a:r>
          </a:p>
          <a:p>
            <a:pPr lvl="0"/>
            <a:r>
              <a:rPr lang="en-US" sz="3400" dirty="0"/>
              <a:t>It utilizes simple addressing modes and fixed length instructions for pipelining.</a:t>
            </a:r>
          </a:p>
          <a:p>
            <a:pPr lvl="0"/>
            <a:r>
              <a:rPr lang="en-US" sz="3400" dirty="0"/>
              <a:t>It supports register to use in any context.</a:t>
            </a:r>
          </a:p>
          <a:p>
            <a:pPr lvl="0"/>
            <a:r>
              <a:rPr lang="en-US" sz="3400" dirty="0"/>
              <a:t>One cycle execution time.</a:t>
            </a:r>
          </a:p>
          <a:p>
            <a:pPr lvl="0"/>
            <a:r>
              <a:rPr lang="en-US" sz="3400" dirty="0"/>
              <a:t>“LOAD” and “STORE” instructions are used to access the memory location.</a:t>
            </a:r>
          </a:p>
          <a:p>
            <a:pPr lvl="0"/>
            <a:r>
              <a:rPr lang="en-US" sz="3400" dirty="0"/>
              <a:t>It consists of larger number of registers.</a:t>
            </a:r>
          </a:p>
          <a:p>
            <a:pPr lvl="0"/>
            <a:r>
              <a:rPr lang="en-US" sz="3400" dirty="0"/>
              <a:t>It consists of less number of transistors.</a:t>
            </a:r>
          </a:p>
        </p:txBody>
      </p:sp>
    </p:spTree>
    <p:extLst>
      <p:ext uri="{BB962C8B-B14F-4D97-AF65-F5344CB8AC3E}">
        <p14:creationId xmlns:p14="http://schemas.microsoft.com/office/powerpoint/2010/main" val="1144671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CISC Processor</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r>
              <a:rPr lang="en-US" dirty="0"/>
              <a:t>CISC stands for </a:t>
            </a:r>
            <a:r>
              <a:rPr lang="en-US" b="1" dirty="0"/>
              <a:t>Complex Instruction Set Computer</a:t>
            </a:r>
            <a:r>
              <a:rPr lang="en-US" dirty="0"/>
              <a:t>. It is designed to minimize the number of instructions per program, ignoring the number of cycles per instruction. The emphasis is on building complex instructions directly into the hardware.</a:t>
            </a:r>
          </a:p>
          <a:p>
            <a:r>
              <a:rPr lang="en-US" dirty="0"/>
              <a:t>The compiler has to do very little work to translate a high-level language into assembly level language/machine code because the length of the code is relatively short, so very little RAM is required to store the instructions.</a:t>
            </a:r>
          </a:p>
          <a:p>
            <a:r>
              <a:rPr lang="en-US" dirty="0"/>
              <a:t>Some of the CISC Processors are −</a:t>
            </a:r>
          </a:p>
          <a:p>
            <a:pPr lvl="1"/>
            <a:r>
              <a:rPr lang="en-US" dirty="0"/>
              <a:t>IBM 370/168</a:t>
            </a:r>
          </a:p>
          <a:p>
            <a:pPr lvl="1"/>
            <a:r>
              <a:rPr lang="en-US" dirty="0"/>
              <a:t>VAX 11/780</a:t>
            </a:r>
          </a:p>
          <a:p>
            <a:pPr lvl="1"/>
            <a:r>
              <a:rPr lang="en-US" dirty="0"/>
              <a:t>Intel 80486</a:t>
            </a:r>
          </a:p>
        </p:txBody>
      </p:sp>
    </p:spTree>
    <p:extLst>
      <p:ext uri="{BB962C8B-B14F-4D97-AF65-F5344CB8AC3E}">
        <p14:creationId xmlns:p14="http://schemas.microsoft.com/office/powerpoint/2010/main" val="3663241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Architecture of </a:t>
            </a:r>
            <a:r>
              <a:rPr lang="en-US" b="1" dirty="0" smtClean="0">
                <a:solidFill>
                  <a:schemeClr val="accent1">
                    <a:lumMod val="50000"/>
                  </a:schemeClr>
                </a:solidFill>
              </a:rPr>
              <a:t>CISC</a:t>
            </a:r>
            <a:endParaRPr lang="en-US" b="1" dirty="0">
              <a:solidFill>
                <a:schemeClr val="accent1">
                  <a:lumMod val="50000"/>
                </a:schemeClr>
              </a:solidFill>
            </a:endParaRPr>
          </a:p>
        </p:txBody>
      </p:sp>
      <p:pic>
        <p:nvPicPr>
          <p:cNvPr id="4" name="Picture 3" descr="Architecture of CISC"/>
          <p:cNvPicPr/>
          <p:nvPr/>
        </p:nvPicPr>
        <p:blipFill>
          <a:blip r:embed="rId3"/>
          <a:srcRect/>
          <a:stretch>
            <a:fillRect/>
          </a:stretch>
        </p:blipFill>
        <p:spPr bwMode="auto">
          <a:xfrm>
            <a:off x="2177143" y="1714499"/>
            <a:ext cx="7518400" cy="4439557"/>
          </a:xfrm>
          <a:prstGeom prst="rect">
            <a:avLst/>
          </a:prstGeom>
          <a:noFill/>
          <a:ln w="9525">
            <a:noFill/>
            <a:miter lim="800000"/>
            <a:headEnd/>
            <a:tailEnd/>
          </a:ln>
        </p:spPr>
      </p:pic>
    </p:spTree>
    <p:extLst>
      <p:ext uri="{BB962C8B-B14F-4D97-AF65-F5344CB8AC3E}">
        <p14:creationId xmlns:p14="http://schemas.microsoft.com/office/powerpoint/2010/main" val="4752973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Characteristics of </a:t>
            </a:r>
            <a:r>
              <a:rPr lang="en-US" b="1" dirty="0" smtClean="0">
                <a:solidFill>
                  <a:schemeClr val="accent1">
                    <a:lumMod val="50000"/>
                  </a:schemeClr>
                </a:solidFill>
              </a:rPr>
              <a:t>CISC</a:t>
            </a:r>
            <a:endParaRPr lang="en-US" b="1" dirty="0">
              <a:solidFill>
                <a:schemeClr val="accent1">
                  <a:lumMod val="50000"/>
                </a:schemeClr>
              </a:solidFill>
            </a:endParaRPr>
          </a:p>
        </p:txBody>
      </p:sp>
      <p:sp>
        <p:nvSpPr>
          <p:cNvPr id="3" name="Content Placeholder 2"/>
          <p:cNvSpPr>
            <a:spLocks noGrp="1"/>
          </p:cNvSpPr>
          <p:nvPr>
            <p:ph idx="1"/>
          </p:nvPr>
        </p:nvSpPr>
        <p:spPr>
          <a:xfrm>
            <a:off x="838200" y="1509486"/>
            <a:ext cx="10918371" cy="4775200"/>
          </a:xfrm>
        </p:spPr>
        <p:txBody>
          <a:bodyPr>
            <a:noAutofit/>
          </a:bodyPr>
          <a:lstStyle/>
          <a:p>
            <a:pPr lvl="0"/>
            <a:r>
              <a:rPr lang="en-US" sz="3600" dirty="0"/>
              <a:t>Variety of addressing modes.</a:t>
            </a:r>
          </a:p>
          <a:p>
            <a:pPr lvl="0"/>
            <a:r>
              <a:rPr lang="en-US" sz="3600" dirty="0"/>
              <a:t>Larger number of instructions.</a:t>
            </a:r>
          </a:p>
          <a:p>
            <a:pPr lvl="0"/>
            <a:r>
              <a:rPr lang="en-US" sz="3600" dirty="0"/>
              <a:t>Variable length of instruction formats.</a:t>
            </a:r>
          </a:p>
          <a:p>
            <a:pPr lvl="0"/>
            <a:r>
              <a:rPr lang="en-US" sz="3600" dirty="0"/>
              <a:t>Several cycles may be required to execute one instruction.</a:t>
            </a:r>
          </a:p>
          <a:p>
            <a:pPr lvl="0"/>
            <a:r>
              <a:rPr lang="en-US" sz="3600" dirty="0"/>
              <a:t>Instruction-decoding logic is complex.</a:t>
            </a:r>
          </a:p>
          <a:p>
            <a:pPr lvl="0"/>
            <a:r>
              <a:rPr lang="en-US" sz="3600" dirty="0"/>
              <a:t>One instruction is required to support multiple addressing modes.</a:t>
            </a:r>
          </a:p>
        </p:txBody>
      </p:sp>
    </p:spTree>
    <p:extLst>
      <p:ext uri="{BB962C8B-B14F-4D97-AF65-F5344CB8AC3E}">
        <p14:creationId xmlns:p14="http://schemas.microsoft.com/office/powerpoint/2010/main" val="31219165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Special Processors</a:t>
            </a:r>
            <a:endParaRPr lang="en-US" b="1" dirty="0">
              <a:solidFill>
                <a:schemeClr val="accent1">
                  <a:lumMod val="50000"/>
                </a:schemeClr>
              </a:solidFill>
            </a:endParaRPr>
          </a:p>
        </p:txBody>
      </p:sp>
      <p:sp>
        <p:nvSpPr>
          <p:cNvPr id="3" name="Content Placeholder 2"/>
          <p:cNvSpPr>
            <a:spLocks noGrp="1"/>
          </p:cNvSpPr>
          <p:nvPr>
            <p:ph idx="1"/>
          </p:nvPr>
        </p:nvSpPr>
        <p:spPr>
          <a:xfrm>
            <a:off x="838200" y="1509486"/>
            <a:ext cx="10918371" cy="4775200"/>
          </a:xfrm>
        </p:spPr>
        <p:txBody>
          <a:bodyPr>
            <a:noAutofit/>
          </a:bodyPr>
          <a:lstStyle/>
          <a:p>
            <a:pPr marL="0" indent="0">
              <a:buNone/>
            </a:pPr>
            <a:r>
              <a:rPr lang="en-US" sz="3200" b="1" dirty="0"/>
              <a:t>Coprocessor</a:t>
            </a:r>
            <a:endParaRPr lang="en-US" sz="3200" dirty="0"/>
          </a:p>
          <a:p>
            <a:r>
              <a:rPr lang="en-US" sz="3200" dirty="0"/>
              <a:t>A coprocessor is a specially designed microprocessor, which can handle its particular function many times faster than the ordinary microprocessor.</a:t>
            </a:r>
          </a:p>
          <a:p>
            <a:r>
              <a:rPr lang="en-US" sz="3200" b="1" dirty="0"/>
              <a:t>For example</a:t>
            </a:r>
            <a:r>
              <a:rPr lang="en-US" sz="3200" dirty="0"/>
              <a:t> − Math Coprocessor.</a:t>
            </a:r>
          </a:p>
          <a:p>
            <a:pPr marL="0" indent="0">
              <a:buNone/>
            </a:pPr>
            <a:r>
              <a:rPr lang="en-US" sz="3200" dirty="0"/>
              <a:t>Some Intel math-coprocessors are −</a:t>
            </a:r>
          </a:p>
          <a:p>
            <a:pPr lvl="1"/>
            <a:r>
              <a:rPr lang="en-US" dirty="0"/>
              <a:t>8087-used with 8086</a:t>
            </a:r>
          </a:p>
          <a:p>
            <a:pPr lvl="1"/>
            <a:r>
              <a:rPr lang="en-US" dirty="0"/>
              <a:t>80287-used with 80286</a:t>
            </a:r>
          </a:p>
          <a:p>
            <a:pPr lvl="1"/>
            <a:r>
              <a:rPr lang="en-US" dirty="0"/>
              <a:t>80387-used with 80386</a:t>
            </a:r>
          </a:p>
          <a:p>
            <a:pPr lvl="0"/>
            <a:endParaRPr lang="en-US" sz="3600" dirty="0"/>
          </a:p>
        </p:txBody>
      </p:sp>
    </p:spTree>
    <p:extLst>
      <p:ext uri="{BB962C8B-B14F-4D97-AF65-F5344CB8AC3E}">
        <p14:creationId xmlns:p14="http://schemas.microsoft.com/office/powerpoint/2010/main" val="734118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Special Processors</a:t>
            </a:r>
            <a:endParaRPr lang="en-US" b="1" dirty="0">
              <a:solidFill>
                <a:schemeClr val="accent1">
                  <a:lumMod val="50000"/>
                </a:schemeClr>
              </a:solidFill>
            </a:endParaRPr>
          </a:p>
        </p:txBody>
      </p:sp>
      <p:sp>
        <p:nvSpPr>
          <p:cNvPr id="3" name="Content Placeholder 2"/>
          <p:cNvSpPr>
            <a:spLocks noGrp="1"/>
          </p:cNvSpPr>
          <p:nvPr>
            <p:ph idx="1"/>
          </p:nvPr>
        </p:nvSpPr>
        <p:spPr>
          <a:xfrm>
            <a:off x="838200" y="1509486"/>
            <a:ext cx="10918371" cy="4775200"/>
          </a:xfrm>
        </p:spPr>
        <p:txBody>
          <a:bodyPr>
            <a:noAutofit/>
          </a:bodyPr>
          <a:lstStyle/>
          <a:p>
            <a:pPr marL="0" indent="0">
              <a:buNone/>
            </a:pPr>
            <a:r>
              <a:rPr lang="en-US" sz="3200" b="1" dirty="0" err="1"/>
              <a:t>Input/Output</a:t>
            </a:r>
            <a:r>
              <a:rPr lang="en-US" sz="3200" b="1" dirty="0"/>
              <a:t> Processor</a:t>
            </a:r>
            <a:endParaRPr lang="en-US" sz="3200" dirty="0"/>
          </a:p>
          <a:p>
            <a:r>
              <a:rPr lang="en-US" sz="3200" dirty="0"/>
              <a:t>It is a specially designed microprocessor having a local memory of its own, which is used to control I/O devices with minimum CPU involvement.</a:t>
            </a:r>
          </a:p>
          <a:p>
            <a:r>
              <a:rPr lang="en-US" sz="3200" b="1" dirty="0"/>
              <a:t>For example</a:t>
            </a:r>
            <a:r>
              <a:rPr lang="en-US" sz="3200" dirty="0"/>
              <a:t> −</a:t>
            </a:r>
          </a:p>
          <a:p>
            <a:pPr lvl="1"/>
            <a:r>
              <a:rPr lang="en-US" dirty="0"/>
              <a:t>DMA (direct Memory Access) controller</a:t>
            </a:r>
          </a:p>
          <a:p>
            <a:pPr lvl="1"/>
            <a:r>
              <a:rPr lang="en-US" dirty="0"/>
              <a:t>Keyboard/mouse controller</a:t>
            </a:r>
          </a:p>
          <a:p>
            <a:pPr lvl="1"/>
            <a:r>
              <a:rPr lang="en-US" dirty="0"/>
              <a:t>Graphic display controller</a:t>
            </a:r>
          </a:p>
          <a:p>
            <a:pPr lvl="1"/>
            <a:r>
              <a:rPr lang="en-US" dirty="0"/>
              <a:t>SCSI port controller</a:t>
            </a:r>
          </a:p>
        </p:txBody>
      </p:sp>
    </p:spTree>
    <p:extLst>
      <p:ext uri="{BB962C8B-B14F-4D97-AF65-F5344CB8AC3E}">
        <p14:creationId xmlns:p14="http://schemas.microsoft.com/office/powerpoint/2010/main" val="566230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Applications of RISC and CISC</a:t>
            </a:r>
          </a:p>
        </p:txBody>
      </p:sp>
      <p:sp>
        <p:nvSpPr>
          <p:cNvPr id="3" name="Content Placeholder 2"/>
          <p:cNvSpPr>
            <a:spLocks noGrp="1"/>
          </p:cNvSpPr>
          <p:nvPr>
            <p:ph idx="1"/>
          </p:nvPr>
        </p:nvSpPr>
        <p:spPr>
          <a:xfrm>
            <a:off x="838200" y="1509486"/>
            <a:ext cx="10918371" cy="4775200"/>
          </a:xfrm>
        </p:spPr>
        <p:txBody>
          <a:bodyPr>
            <a:noAutofit/>
          </a:bodyPr>
          <a:lstStyle/>
          <a:p>
            <a:r>
              <a:rPr lang="en-US" sz="3200" dirty="0" smtClean="0"/>
              <a:t>RISC </a:t>
            </a:r>
            <a:r>
              <a:rPr lang="en-US" sz="3200" dirty="0"/>
              <a:t>is used in high-end applications like video processing, telecommunications and image processing. </a:t>
            </a:r>
            <a:endParaRPr lang="en-US" sz="3200" dirty="0" smtClean="0"/>
          </a:p>
          <a:p>
            <a:r>
              <a:rPr lang="en-US" sz="3200" dirty="0" smtClean="0"/>
              <a:t>CISC </a:t>
            </a:r>
            <a:r>
              <a:rPr lang="en-US" sz="3200" dirty="0"/>
              <a:t>is used in low-end applications such as security systems, home automation, etc.</a:t>
            </a:r>
          </a:p>
        </p:txBody>
      </p:sp>
    </p:spTree>
    <p:extLst>
      <p:ext uri="{BB962C8B-B14F-4D97-AF65-F5344CB8AC3E}">
        <p14:creationId xmlns:p14="http://schemas.microsoft.com/office/powerpoint/2010/main" val="195874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What is Microprocessor?</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7681685" cy="5184185"/>
          </a:xfrm>
        </p:spPr>
        <p:txBody>
          <a:bodyPr>
            <a:normAutofit lnSpcReduction="10000"/>
          </a:bodyPr>
          <a:lstStyle/>
          <a:p>
            <a:pPr algn="just"/>
            <a:r>
              <a:rPr lang="en-SG" dirty="0" smtClean="0"/>
              <a:t>The </a:t>
            </a:r>
            <a:r>
              <a:rPr lang="en-SG" b="1" dirty="0" smtClean="0"/>
              <a:t>Microprocessor</a:t>
            </a:r>
            <a:r>
              <a:rPr lang="en-SG" dirty="0" smtClean="0"/>
              <a:t> is a programmable integrated device that has computing and decision-making capability similar to that of the central processing unit (CPU) of a computer.</a:t>
            </a:r>
          </a:p>
          <a:p>
            <a:pPr marL="49213" indent="-49213">
              <a:defRPr/>
            </a:pPr>
            <a:r>
              <a:rPr lang="en-US" dirty="0">
                <a:cs typeface="Tahoma" pitchFamily="34" charset="0"/>
              </a:rPr>
              <a:t>Can be:</a:t>
            </a:r>
          </a:p>
          <a:p>
            <a:pPr marL="457200" lvl="1" indent="0">
              <a:buNone/>
              <a:defRPr/>
            </a:pPr>
            <a:r>
              <a:rPr lang="en-US" dirty="0">
                <a:cs typeface="Tahoma" pitchFamily="34" charset="0"/>
              </a:rPr>
              <a:t> 1) embedded in a larger system</a:t>
            </a:r>
          </a:p>
          <a:p>
            <a:pPr marL="457200" lvl="1" indent="0">
              <a:buNone/>
              <a:defRPr/>
            </a:pPr>
            <a:r>
              <a:rPr lang="en-US" dirty="0" smtClean="0">
                <a:cs typeface="Tahoma" pitchFamily="34" charset="0"/>
              </a:rPr>
              <a:t> 2</a:t>
            </a:r>
            <a:r>
              <a:rPr lang="en-US" dirty="0">
                <a:cs typeface="Tahoma" pitchFamily="34" charset="0"/>
              </a:rPr>
              <a:t>) a stand alone unit controlling </a:t>
            </a:r>
            <a:r>
              <a:rPr lang="en-US" dirty="0" smtClean="0">
                <a:cs typeface="Tahoma" pitchFamily="34" charset="0"/>
              </a:rPr>
              <a:t>processor</a:t>
            </a:r>
          </a:p>
          <a:p>
            <a:pPr>
              <a:defRPr/>
            </a:pPr>
            <a:r>
              <a:rPr lang="en-US" dirty="0"/>
              <a:t>A </a:t>
            </a:r>
            <a:r>
              <a:rPr lang="en-SG" b="1" dirty="0"/>
              <a:t>Microprocessor </a:t>
            </a:r>
            <a:r>
              <a:rPr lang="en-SG" b="1" dirty="0" smtClean="0"/>
              <a:t>(</a:t>
            </a:r>
            <a:r>
              <a:rPr lang="el-GR" b="1" dirty="0" smtClean="0">
                <a:cs typeface="Tahoma" pitchFamily="34" charset="0"/>
              </a:rPr>
              <a:t>μ</a:t>
            </a:r>
            <a:r>
              <a:rPr lang="en-US" b="1" dirty="0" smtClean="0">
                <a:cs typeface="Tahoma" pitchFamily="34" charset="0"/>
              </a:rPr>
              <a:t>p) </a:t>
            </a:r>
            <a:r>
              <a:rPr lang="en-US" dirty="0">
                <a:cs typeface="Tahoma" pitchFamily="34" charset="0"/>
              </a:rPr>
              <a:t>is a multipurpose, programmable, clock-driven, register based electronic device that reads binary instructions from a storage device called memory, accepts binary data as input and process data according to those instructions and provides results as output.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71" y="1692047"/>
            <a:ext cx="3483429" cy="3148467"/>
          </a:xfrm>
          <a:prstGeom prst="rect">
            <a:avLst/>
          </a:prstGeom>
        </p:spPr>
      </p:pic>
    </p:spTree>
    <p:extLst>
      <p:ext uri="{BB962C8B-B14F-4D97-AF65-F5344CB8AC3E}">
        <p14:creationId xmlns:p14="http://schemas.microsoft.com/office/powerpoint/2010/main" val="144858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CISC </a:t>
            </a:r>
            <a:r>
              <a:rPr lang="en-US" b="1" dirty="0" err="1">
                <a:solidFill>
                  <a:schemeClr val="accent1">
                    <a:lumMod val="50000"/>
                  </a:schemeClr>
                </a:solidFill>
              </a:rPr>
              <a:t>vs</a:t>
            </a:r>
            <a:r>
              <a:rPr lang="en-US" b="1" dirty="0">
                <a:solidFill>
                  <a:schemeClr val="accent1">
                    <a:lumMod val="50000"/>
                  </a:schemeClr>
                </a:solidFill>
              </a:rPr>
              <a:t> RISC</a:t>
            </a:r>
          </a:p>
        </p:txBody>
      </p:sp>
      <p:pic>
        <p:nvPicPr>
          <p:cNvPr id="3" name="Picture 2"/>
          <p:cNvPicPr>
            <a:picLocks noChangeAspect="1"/>
          </p:cNvPicPr>
          <p:nvPr/>
        </p:nvPicPr>
        <p:blipFill>
          <a:blip r:embed="rId2"/>
          <a:stretch>
            <a:fillRect/>
          </a:stretch>
        </p:blipFill>
        <p:spPr>
          <a:xfrm>
            <a:off x="838201" y="1123122"/>
            <a:ext cx="7749208" cy="5377004"/>
          </a:xfrm>
          <a:prstGeom prst="rect">
            <a:avLst/>
          </a:prstGeom>
        </p:spPr>
      </p:pic>
    </p:spTree>
    <p:extLst>
      <p:ext uri="{BB962C8B-B14F-4D97-AF65-F5344CB8AC3E}">
        <p14:creationId xmlns:p14="http://schemas.microsoft.com/office/powerpoint/2010/main" val="2120087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CISC </a:t>
            </a:r>
            <a:r>
              <a:rPr lang="en-US" b="1" dirty="0" err="1">
                <a:solidFill>
                  <a:schemeClr val="accent1">
                    <a:lumMod val="50000"/>
                  </a:schemeClr>
                </a:solidFill>
              </a:rPr>
              <a:t>vs</a:t>
            </a:r>
            <a:r>
              <a:rPr lang="en-US" b="1" dirty="0">
                <a:solidFill>
                  <a:schemeClr val="accent1">
                    <a:lumMod val="50000"/>
                  </a:schemeClr>
                </a:solidFill>
              </a:rPr>
              <a:t> RISC</a:t>
            </a:r>
          </a:p>
        </p:txBody>
      </p:sp>
      <p:pic>
        <p:nvPicPr>
          <p:cNvPr id="4" name="Picture 3"/>
          <p:cNvPicPr>
            <a:picLocks noChangeAspect="1"/>
          </p:cNvPicPr>
          <p:nvPr/>
        </p:nvPicPr>
        <p:blipFill>
          <a:blip r:embed="rId2"/>
          <a:stretch>
            <a:fillRect/>
          </a:stretch>
        </p:blipFill>
        <p:spPr>
          <a:xfrm>
            <a:off x="993913" y="1329972"/>
            <a:ext cx="8587409" cy="4953429"/>
          </a:xfrm>
          <a:prstGeom prst="rect">
            <a:avLst/>
          </a:prstGeom>
        </p:spPr>
      </p:pic>
    </p:spTree>
    <p:extLst>
      <p:ext uri="{BB962C8B-B14F-4D97-AF65-F5344CB8AC3E}">
        <p14:creationId xmlns:p14="http://schemas.microsoft.com/office/powerpoint/2010/main" val="1857561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CISC </a:t>
            </a:r>
            <a:r>
              <a:rPr lang="en-US" b="1" dirty="0" err="1">
                <a:solidFill>
                  <a:schemeClr val="accent1">
                    <a:lumMod val="50000"/>
                  </a:schemeClr>
                </a:solidFill>
              </a:rPr>
              <a:t>vs</a:t>
            </a:r>
            <a:r>
              <a:rPr lang="en-US" b="1" dirty="0">
                <a:solidFill>
                  <a:schemeClr val="accent1">
                    <a:lumMod val="50000"/>
                  </a:schemeClr>
                </a:solidFill>
              </a:rPr>
              <a:t> RISC</a:t>
            </a:r>
          </a:p>
        </p:txBody>
      </p:sp>
      <p:pic>
        <p:nvPicPr>
          <p:cNvPr id="5" name="Picture 4" descr="Image result for risc vs cisc in tabular form"/>
          <p:cNvPicPr/>
          <p:nvPr/>
        </p:nvPicPr>
        <p:blipFill>
          <a:blip r:embed="rId2"/>
          <a:srcRect/>
          <a:stretch>
            <a:fillRect/>
          </a:stretch>
        </p:blipFill>
        <p:spPr bwMode="auto">
          <a:xfrm>
            <a:off x="838200" y="1380218"/>
            <a:ext cx="10515600" cy="4498068"/>
          </a:xfrm>
          <a:prstGeom prst="rect">
            <a:avLst/>
          </a:prstGeom>
          <a:noFill/>
          <a:ln w="9525">
            <a:noFill/>
            <a:miter lim="800000"/>
            <a:headEnd/>
            <a:tailEnd/>
          </a:ln>
        </p:spPr>
      </p:pic>
    </p:spTree>
    <p:extLst>
      <p:ext uri="{BB962C8B-B14F-4D97-AF65-F5344CB8AC3E}">
        <p14:creationId xmlns:p14="http://schemas.microsoft.com/office/powerpoint/2010/main" val="1023247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 Homework</a:t>
            </a:r>
            <a:endParaRPr lang="en-US" b="1" dirty="0">
              <a:solidFill>
                <a:schemeClr val="accent1">
                  <a:lumMod val="50000"/>
                </a:schemeClr>
              </a:solidFill>
            </a:endParaRPr>
          </a:p>
        </p:txBody>
      </p:sp>
      <p:sp>
        <p:nvSpPr>
          <p:cNvPr id="3" name="Content Placeholder 2"/>
          <p:cNvSpPr>
            <a:spLocks noGrp="1"/>
          </p:cNvSpPr>
          <p:nvPr>
            <p:ph idx="1"/>
          </p:nvPr>
        </p:nvSpPr>
        <p:spPr>
          <a:xfrm>
            <a:off x="838200" y="1272905"/>
            <a:ext cx="10515600" cy="5287552"/>
          </a:xfrm>
        </p:spPr>
        <p:txBody>
          <a:bodyPr>
            <a:normAutofit/>
          </a:bodyPr>
          <a:lstStyle/>
          <a:p>
            <a:pPr lvl="0"/>
            <a:r>
              <a:rPr lang="en-SG" sz="3600" dirty="0" smtClean="0"/>
              <a:t>Explain </a:t>
            </a:r>
            <a:r>
              <a:rPr lang="en-SG" sz="3600" dirty="0"/>
              <a:t>the difference between the machine language and the assembly language of a computer.</a:t>
            </a:r>
            <a:endParaRPr lang="en-US" sz="3600" dirty="0"/>
          </a:p>
          <a:p>
            <a:pPr lvl="0"/>
            <a:r>
              <a:rPr lang="en-SG" sz="3600" dirty="0"/>
              <a:t>Explain the advantages of an assembly language over high-level languages.</a:t>
            </a:r>
            <a:endParaRPr lang="en-US" sz="3600" dirty="0"/>
          </a:p>
          <a:p>
            <a:pPr lvl="0"/>
            <a:r>
              <a:rPr lang="en-SG" sz="3600" dirty="0"/>
              <a:t>Explain the terms: low-level and high-level language</a:t>
            </a:r>
            <a:r>
              <a:rPr lang="en-SG" sz="3600" dirty="0" smtClean="0"/>
              <a:t>.</a:t>
            </a:r>
            <a:endParaRPr lang="en-US" sz="3600" dirty="0"/>
          </a:p>
        </p:txBody>
      </p:sp>
    </p:spTree>
    <p:extLst>
      <p:ext uri="{BB962C8B-B14F-4D97-AF65-F5344CB8AC3E}">
        <p14:creationId xmlns:p14="http://schemas.microsoft.com/office/powerpoint/2010/main" val="9643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65126"/>
            <a:ext cx="10718800" cy="1057274"/>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Microprocessor-based System with Bus Architecture</a:t>
            </a:r>
            <a:endParaRPr lang="en-US" b="1" dirty="0">
              <a:solidFill>
                <a:schemeClr val="accent1">
                  <a:lumMod val="50000"/>
                </a:schemeClr>
              </a:solidFill>
            </a:endParaRPr>
          </a:p>
        </p:txBody>
      </p:sp>
      <p:pic>
        <p:nvPicPr>
          <p:cNvPr id="3" name="Picture 2"/>
          <p:cNvPicPr>
            <a:picLocks noChangeAspect="1"/>
          </p:cNvPicPr>
          <p:nvPr/>
        </p:nvPicPr>
        <p:blipFill>
          <a:blip r:embed="rId2"/>
          <a:stretch>
            <a:fillRect/>
          </a:stretch>
        </p:blipFill>
        <p:spPr>
          <a:xfrm>
            <a:off x="2819400" y="1600201"/>
            <a:ext cx="6553200" cy="4368800"/>
          </a:xfrm>
          <a:prstGeom prst="rect">
            <a:avLst/>
          </a:prstGeom>
        </p:spPr>
      </p:pic>
    </p:spTree>
    <p:extLst>
      <p:ext uri="{BB962C8B-B14F-4D97-AF65-F5344CB8AC3E}">
        <p14:creationId xmlns:p14="http://schemas.microsoft.com/office/powerpoint/2010/main" val="3335382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What is Microcontroller</a:t>
            </a:r>
            <a:endParaRPr lang="en-US" b="1" dirty="0">
              <a:solidFill>
                <a:schemeClr val="accent1">
                  <a:lumMod val="50000"/>
                </a:schemeClr>
              </a:solidFill>
            </a:endParaRPr>
          </a:p>
        </p:txBody>
      </p:sp>
      <p:sp>
        <p:nvSpPr>
          <p:cNvPr id="3" name="Content Placeholder 2"/>
          <p:cNvSpPr>
            <a:spLocks noGrp="1"/>
          </p:cNvSpPr>
          <p:nvPr>
            <p:ph idx="1"/>
          </p:nvPr>
        </p:nvSpPr>
        <p:spPr>
          <a:xfrm>
            <a:off x="838199" y="1476104"/>
            <a:ext cx="7271203" cy="5184185"/>
          </a:xfrm>
        </p:spPr>
        <p:txBody>
          <a:bodyPr/>
          <a:lstStyle/>
          <a:p>
            <a:r>
              <a:rPr lang="en-US" dirty="0" smtClean="0"/>
              <a:t> </a:t>
            </a:r>
            <a:r>
              <a:rPr lang="en-US" dirty="0"/>
              <a:t>A microcontroller is a compact integrated circuit designed to govern a specific operation in an embedded system. </a:t>
            </a:r>
            <a:endParaRPr lang="en-US" dirty="0" smtClean="0"/>
          </a:p>
          <a:p>
            <a:r>
              <a:rPr lang="en-US" dirty="0" smtClean="0"/>
              <a:t>A </a:t>
            </a:r>
            <a:r>
              <a:rPr lang="en-US" dirty="0"/>
              <a:t>typical microcontroller includes a processor, memory and input/output (I/O) peripherals on a single chip.</a:t>
            </a:r>
            <a:endParaRPr lang="en-US" b="1" dirty="0"/>
          </a:p>
        </p:txBody>
      </p:sp>
      <p:pic>
        <p:nvPicPr>
          <p:cNvPr id="1030" name="Picture 6" descr="How Microcontrollers Work - IntervalZ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403" y="1476104"/>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684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Block Diagram of a Microcontroller</a:t>
            </a:r>
            <a:endParaRPr lang="en-US" b="1" dirty="0">
              <a:solidFill>
                <a:schemeClr val="accent1">
                  <a:lumMod val="50000"/>
                </a:schemeClr>
              </a:solidFill>
            </a:endParaRPr>
          </a:p>
        </p:txBody>
      </p:sp>
      <p:pic>
        <p:nvPicPr>
          <p:cNvPr id="4" name="Picture 3"/>
          <p:cNvPicPr>
            <a:picLocks noChangeAspect="1"/>
          </p:cNvPicPr>
          <p:nvPr/>
        </p:nvPicPr>
        <p:blipFill>
          <a:blip r:embed="rId2"/>
          <a:stretch>
            <a:fillRect/>
          </a:stretch>
        </p:blipFill>
        <p:spPr>
          <a:xfrm>
            <a:off x="2942420" y="1355635"/>
            <a:ext cx="5650038" cy="4442563"/>
          </a:xfrm>
          <a:prstGeom prst="rect">
            <a:avLst/>
          </a:prstGeom>
        </p:spPr>
      </p:pic>
    </p:spTree>
    <p:extLst>
      <p:ext uri="{BB962C8B-B14F-4D97-AF65-F5344CB8AC3E}">
        <p14:creationId xmlns:p14="http://schemas.microsoft.com/office/powerpoint/2010/main" val="2199624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65125"/>
            <a:ext cx="11150600" cy="990509"/>
          </a:xfrm>
          <a:solidFill>
            <a:schemeClr val="bg1">
              <a:lumMod val="95000"/>
            </a:schemeClr>
          </a:solidFill>
          <a:ln>
            <a:solidFill>
              <a:schemeClr val="bg2">
                <a:lumMod val="75000"/>
              </a:schemeClr>
            </a:solidFill>
          </a:ln>
        </p:spPr>
        <p:txBody>
          <a:bodyPr>
            <a:noAutofit/>
          </a:bodyPr>
          <a:lstStyle/>
          <a:p>
            <a:r>
              <a:rPr lang="en-SG" sz="3800" b="1" dirty="0" smtClean="0">
                <a:solidFill>
                  <a:schemeClr val="accent1">
                    <a:lumMod val="50000"/>
                  </a:schemeClr>
                </a:solidFill>
              </a:rPr>
              <a:t>Difference </a:t>
            </a:r>
            <a:r>
              <a:rPr lang="en-SG" sz="3800" b="1" dirty="0">
                <a:solidFill>
                  <a:schemeClr val="accent1">
                    <a:lumMod val="50000"/>
                  </a:schemeClr>
                </a:solidFill>
              </a:rPr>
              <a:t>between </a:t>
            </a:r>
            <a:r>
              <a:rPr lang="en-SG" sz="3800" b="1" dirty="0" smtClean="0">
                <a:solidFill>
                  <a:schemeClr val="accent1">
                    <a:lumMod val="50000"/>
                  </a:schemeClr>
                </a:solidFill>
              </a:rPr>
              <a:t>Microprocessor </a:t>
            </a:r>
            <a:r>
              <a:rPr lang="en-SG" sz="3800" b="1" dirty="0">
                <a:solidFill>
                  <a:schemeClr val="accent1">
                    <a:lumMod val="50000"/>
                  </a:schemeClr>
                </a:solidFill>
              </a:rPr>
              <a:t>and </a:t>
            </a:r>
            <a:r>
              <a:rPr lang="en-US" sz="3800" b="1" dirty="0" smtClean="0">
                <a:solidFill>
                  <a:schemeClr val="accent1">
                    <a:lumMod val="50000"/>
                  </a:schemeClr>
                </a:solidFill>
              </a:rPr>
              <a:t>Microcontroller</a:t>
            </a:r>
            <a:endParaRPr lang="en-US" sz="3800" b="1" dirty="0">
              <a:solidFill>
                <a:schemeClr val="accent1">
                  <a:lumMod val="50000"/>
                </a:schemeClr>
              </a:solidFill>
            </a:endParaRPr>
          </a:p>
        </p:txBody>
      </p:sp>
      <p:pic>
        <p:nvPicPr>
          <p:cNvPr id="10" name="Picture 9"/>
          <p:cNvPicPr>
            <a:picLocks noChangeAspect="1"/>
          </p:cNvPicPr>
          <p:nvPr/>
        </p:nvPicPr>
        <p:blipFill>
          <a:blip r:embed="rId2"/>
          <a:stretch>
            <a:fillRect/>
          </a:stretch>
        </p:blipFill>
        <p:spPr>
          <a:xfrm>
            <a:off x="427383" y="1238059"/>
            <a:ext cx="11231217" cy="5311827"/>
          </a:xfrm>
          <a:prstGeom prst="rect">
            <a:avLst/>
          </a:prstGeom>
        </p:spPr>
      </p:pic>
    </p:spTree>
    <p:extLst>
      <p:ext uri="{BB962C8B-B14F-4D97-AF65-F5344CB8AC3E}">
        <p14:creationId xmlns:p14="http://schemas.microsoft.com/office/powerpoint/2010/main" val="2502198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Scale of Integration</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pPr>
              <a:defRPr/>
            </a:pPr>
            <a:r>
              <a:rPr lang="en-SG" sz="3200" dirty="0" smtClean="0"/>
              <a:t>SSI (Small-scale Integration)</a:t>
            </a:r>
          </a:p>
          <a:p>
            <a:pPr>
              <a:defRPr/>
            </a:pPr>
            <a:r>
              <a:rPr lang="en-SG" sz="3200" dirty="0" smtClean="0"/>
              <a:t>MSI (Medium-scale </a:t>
            </a:r>
            <a:r>
              <a:rPr lang="en-SG" sz="3200" dirty="0"/>
              <a:t>Integration</a:t>
            </a:r>
            <a:r>
              <a:rPr lang="en-SG" sz="3200" dirty="0" smtClean="0"/>
              <a:t>)</a:t>
            </a:r>
          </a:p>
          <a:p>
            <a:pPr>
              <a:defRPr/>
            </a:pPr>
            <a:r>
              <a:rPr lang="en-SG" sz="3200" dirty="0"/>
              <a:t>LSI </a:t>
            </a:r>
            <a:r>
              <a:rPr lang="en-SG" sz="3200" dirty="0" smtClean="0"/>
              <a:t>(Large-scale </a:t>
            </a:r>
            <a:r>
              <a:rPr lang="en-SG" sz="3200" dirty="0"/>
              <a:t>Integration</a:t>
            </a:r>
            <a:r>
              <a:rPr lang="en-SG" sz="3200" dirty="0" smtClean="0"/>
              <a:t>)</a:t>
            </a:r>
          </a:p>
          <a:p>
            <a:pPr lvl="1">
              <a:defRPr/>
            </a:pPr>
            <a:r>
              <a:rPr lang="en-SG" dirty="0" smtClean="0"/>
              <a:t>VLSI</a:t>
            </a:r>
          </a:p>
          <a:p>
            <a:pPr lvl="1">
              <a:defRPr/>
            </a:pPr>
            <a:r>
              <a:rPr lang="en-SG" dirty="0" smtClean="0"/>
              <a:t>SLSI</a:t>
            </a:r>
            <a:endParaRPr lang="en-US" dirty="0" smtClean="0"/>
          </a:p>
        </p:txBody>
      </p:sp>
    </p:spTree>
    <p:extLst>
      <p:ext uri="{BB962C8B-B14F-4D97-AF65-F5344CB8AC3E}">
        <p14:creationId xmlns:p14="http://schemas.microsoft.com/office/powerpoint/2010/main" val="3106095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Some Definitions</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pPr>
              <a:defRPr/>
            </a:pPr>
            <a:r>
              <a:rPr lang="en-SG" sz="3200" dirty="0" smtClean="0"/>
              <a:t>Bit</a:t>
            </a:r>
          </a:p>
          <a:p>
            <a:pPr>
              <a:defRPr/>
            </a:pPr>
            <a:r>
              <a:rPr lang="en-SG" sz="3200" dirty="0" smtClean="0"/>
              <a:t> Machine Language</a:t>
            </a:r>
          </a:p>
          <a:p>
            <a:pPr>
              <a:defRPr/>
            </a:pPr>
            <a:r>
              <a:rPr lang="en-SG" sz="3200" dirty="0" err="1" smtClean="0"/>
              <a:t>Mnenomics</a:t>
            </a:r>
            <a:endParaRPr lang="en-SG" sz="3200" dirty="0" smtClean="0"/>
          </a:p>
          <a:p>
            <a:pPr>
              <a:defRPr/>
            </a:pPr>
            <a:r>
              <a:rPr lang="en-SG" sz="3200" dirty="0" smtClean="0"/>
              <a:t>Assembly Language</a:t>
            </a:r>
          </a:p>
          <a:p>
            <a:r>
              <a:rPr lang="en-SG" sz="3200" dirty="0" smtClean="0"/>
              <a:t>Byte</a:t>
            </a:r>
            <a:endParaRPr lang="en-SG" sz="3200" dirty="0"/>
          </a:p>
          <a:p>
            <a:r>
              <a:rPr lang="en-SG" sz="3200" dirty="0" smtClean="0"/>
              <a:t>Word</a:t>
            </a:r>
          </a:p>
          <a:p>
            <a:pPr>
              <a:defRPr/>
            </a:pPr>
            <a:r>
              <a:rPr lang="en-SG" sz="3200" dirty="0" smtClean="0"/>
              <a:t>Nibble</a:t>
            </a:r>
          </a:p>
          <a:p>
            <a:r>
              <a:rPr lang="en-SG" sz="3200" dirty="0" smtClean="0"/>
              <a:t>Instruction</a:t>
            </a:r>
          </a:p>
          <a:p>
            <a:r>
              <a:rPr lang="en-SG" sz="3200" dirty="0" smtClean="0"/>
              <a:t>Program</a:t>
            </a:r>
            <a:endParaRPr lang="en-US" sz="3200" dirty="0" smtClean="0"/>
          </a:p>
        </p:txBody>
      </p:sp>
    </p:spTree>
    <p:extLst>
      <p:ext uri="{BB962C8B-B14F-4D97-AF65-F5344CB8AC3E}">
        <p14:creationId xmlns:p14="http://schemas.microsoft.com/office/powerpoint/2010/main" val="3000792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Microprocessor - Classification</a:t>
            </a:r>
            <a:endParaRPr lang="en-US" b="1" dirty="0">
              <a:solidFill>
                <a:schemeClr val="accent1">
                  <a:lumMod val="50000"/>
                </a:schemeClr>
              </a:solidFill>
            </a:endParaRPr>
          </a:p>
        </p:txBody>
      </p:sp>
      <p:pic>
        <p:nvPicPr>
          <p:cNvPr id="6" name="Picture 5" descr="Classification of Microprocessor"/>
          <p:cNvPicPr/>
          <p:nvPr/>
        </p:nvPicPr>
        <p:blipFill>
          <a:blip r:embed="rId2"/>
          <a:srcRect/>
          <a:stretch>
            <a:fillRect/>
          </a:stretch>
        </p:blipFill>
        <p:spPr bwMode="auto">
          <a:xfrm>
            <a:off x="1927451" y="1770743"/>
            <a:ext cx="7666491" cy="4542971"/>
          </a:xfrm>
          <a:prstGeom prst="rect">
            <a:avLst/>
          </a:prstGeom>
          <a:noFill/>
          <a:ln w="9525">
            <a:noFill/>
            <a:miter lim="800000"/>
            <a:headEnd/>
            <a:tailEnd/>
          </a:ln>
        </p:spPr>
      </p:pic>
    </p:spTree>
    <p:extLst>
      <p:ext uri="{BB962C8B-B14F-4D97-AF65-F5344CB8AC3E}">
        <p14:creationId xmlns:p14="http://schemas.microsoft.com/office/powerpoint/2010/main" val="3071533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1058</TotalTime>
  <Words>707</Words>
  <Application>Microsoft Office PowerPoint</Application>
  <PresentationFormat>Widescreen</PresentationFormat>
  <Paragraphs>98</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Condensed</vt:lpstr>
      <vt:lpstr>Calibri</vt:lpstr>
      <vt:lpstr>Calibri Light</vt:lpstr>
      <vt:lpstr>Tahoma</vt:lpstr>
      <vt:lpstr>Office Theme</vt:lpstr>
      <vt:lpstr>Lecture 2: More about Microprocessor</vt:lpstr>
      <vt:lpstr>What is Microprocessor?</vt:lpstr>
      <vt:lpstr>Microprocessor-based System with Bus Architecture</vt:lpstr>
      <vt:lpstr>What is Microcontroller</vt:lpstr>
      <vt:lpstr>Block Diagram of a Microcontroller</vt:lpstr>
      <vt:lpstr>Difference between Microprocessor and Microcontroller</vt:lpstr>
      <vt:lpstr>Scale of Integration</vt:lpstr>
      <vt:lpstr>Some Definitions</vt:lpstr>
      <vt:lpstr>Microprocessor - Classification</vt:lpstr>
      <vt:lpstr>RISC and CISC</vt:lpstr>
      <vt:lpstr>RISC Processor</vt:lpstr>
      <vt:lpstr>Architecture of RISC</vt:lpstr>
      <vt:lpstr>Characteristics of RISC</vt:lpstr>
      <vt:lpstr>CISC Processor</vt:lpstr>
      <vt:lpstr>Architecture of CISC</vt:lpstr>
      <vt:lpstr>Characteristics of CISC</vt:lpstr>
      <vt:lpstr>Special Processors</vt:lpstr>
      <vt:lpstr>Special Processors</vt:lpstr>
      <vt:lpstr>Applications of RISC and CISC</vt:lpstr>
      <vt:lpstr>CISC vs RISC</vt:lpstr>
      <vt:lpstr>CISC vs RISC</vt:lpstr>
      <vt:lpstr>CISC vs RISC</vt:lpstr>
      <vt:lpstr>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Marjia Sultana</dc:title>
  <dc:creator>User</dc:creator>
  <cp:lastModifiedBy>Syed Shakil</cp:lastModifiedBy>
  <cp:revision>54</cp:revision>
  <dcterms:created xsi:type="dcterms:W3CDTF">2019-07-30T18:57:08Z</dcterms:created>
  <dcterms:modified xsi:type="dcterms:W3CDTF">2024-11-03T20:53:29Z</dcterms:modified>
</cp:coreProperties>
</file>